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3" r:id="rId7"/>
    <p:sldId id="264" r:id="rId8"/>
    <p:sldId id="265" r:id="rId9"/>
    <p:sldId id="266" r:id="rId10"/>
    <p:sldId id="267"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76" autoAdjust="0"/>
  </p:normalViewPr>
  <p:slideViewPr>
    <p:cSldViewPr>
      <p:cViewPr varScale="1">
        <p:scale>
          <a:sx n="87" d="100"/>
          <a:sy n="87" d="100"/>
        </p:scale>
        <p:origin x="-1464" y="-84"/>
      </p:cViewPr>
      <p:guideLst>
        <p:guide orient="horz" pos="2160"/>
        <p:guide pos="2880"/>
      </p:guideLst>
    </p:cSldViewPr>
  </p:slideViewPr>
  <p:outlineViewPr>
    <p:cViewPr>
      <p:scale>
        <a:sx n="33" d="100"/>
        <a:sy n="33" d="100"/>
      </p:scale>
      <p:origin x="0" y="481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A2F6F2D-69FD-4A51-86CA-5E7CA6C5817A}" type="datetimeFigureOut">
              <a:rPr lang="en-US" smtClean="0"/>
              <a:t>11/10/2016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0F898A-C291-461C-87F8-09A7BEAD1928}" type="slidenum">
              <a:rPr lang="en-US" smtClean="0"/>
              <a:t>‹#›</a:t>
            </a:fld>
            <a:endParaRPr lang="en-US"/>
          </a:p>
        </p:txBody>
      </p:sp>
    </p:spTree>
    <p:extLst>
      <p:ext uri="{BB962C8B-B14F-4D97-AF65-F5344CB8AC3E}">
        <p14:creationId xmlns:p14="http://schemas.microsoft.com/office/powerpoint/2010/main" val="4188043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2F6F2D-69FD-4A51-86CA-5E7CA6C5817A}" type="datetimeFigureOut">
              <a:rPr lang="en-US" smtClean="0"/>
              <a:t>11/10/2016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0F898A-C291-461C-87F8-09A7BEAD1928}" type="slidenum">
              <a:rPr lang="en-US" smtClean="0"/>
              <a:t>‹#›</a:t>
            </a:fld>
            <a:endParaRPr lang="en-US"/>
          </a:p>
        </p:txBody>
      </p:sp>
    </p:spTree>
    <p:extLst>
      <p:ext uri="{BB962C8B-B14F-4D97-AF65-F5344CB8AC3E}">
        <p14:creationId xmlns:p14="http://schemas.microsoft.com/office/powerpoint/2010/main" val="16115756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2F6F2D-69FD-4A51-86CA-5E7CA6C5817A}" type="datetimeFigureOut">
              <a:rPr lang="en-US" smtClean="0"/>
              <a:t>11/10/2016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0F898A-C291-461C-87F8-09A7BEAD1928}" type="slidenum">
              <a:rPr lang="en-US" smtClean="0"/>
              <a:t>‹#›</a:t>
            </a:fld>
            <a:endParaRPr lang="en-US"/>
          </a:p>
        </p:txBody>
      </p:sp>
    </p:spTree>
    <p:extLst>
      <p:ext uri="{BB962C8B-B14F-4D97-AF65-F5344CB8AC3E}">
        <p14:creationId xmlns:p14="http://schemas.microsoft.com/office/powerpoint/2010/main" val="680402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2F6F2D-69FD-4A51-86CA-5E7CA6C5817A}" type="datetimeFigureOut">
              <a:rPr lang="en-US" smtClean="0"/>
              <a:t>11/10/2016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0F898A-C291-461C-87F8-09A7BEAD1928}" type="slidenum">
              <a:rPr lang="en-US" smtClean="0"/>
              <a:t>‹#›</a:t>
            </a:fld>
            <a:endParaRPr lang="en-US"/>
          </a:p>
        </p:txBody>
      </p:sp>
    </p:spTree>
    <p:extLst>
      <p:ext uri="{BB962C8B-B14F-4D97-AF65-F5344CB8AC3E}">
        <p14:creationId xmlns:p14="http://schemas.microsoft.com/office/powerpoint/2010/main" val="537222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2F6F2D-69FD-4A51-86CA-5E7CA6C5817A}" type="datetimeFigureOut">
              <a:rPr lang="en-US" smtClean="0"/>
              <a:t>11/10/2016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0F898A-C291-461C-87F8-09A7BEAD1928}" type="slidenum">
              <a:rPr lang="en-US" smtClean="0"/>
              <a:t>‹#›</a:t>
            </a:fld>
            <a:endParaRPr lang="en-US"/>
          </a:p>
        </p:txBody>
      </p:sp>
    </p:spTree>
    <p:extLst>
      <p:ext uri="{BB962C8B-B14F-4D97-AF65-F5344CB8AC3E}">
        <p14:creationId xmlns:p14="http://schemas.microsoft.com/office/powerpoint/2010/main" val="223141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A2F6F2D-69FD-4A51-86CA-5E7CA6C5817A}" type="datetimeFigureOut">
              <a:rPr lang="en-US" smtClean="0"/>
              <a:t>11/10/2016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0F898A-C291-461C-87F8-09A7BEAD1928}" type="slidenum">
              <a:rPr lang="en-US" smtClean="0"/>
              <a:t>‹#›</a:t>
            </a:fld>
            <a:endParaRPr lang="en-US"/>
          </a:p>
        </p:txBody>
      </p:sp>
    </p:spTree>
    <p:extLst>
      <p:ext uri="{BB962C8B-B14F-4D97-AF65-F5344CB8AC3E}">
        <p14:creationId xmlns:p14="http://schemas.microsoft.com/office/powerpoint/2010/main" val="2691174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A2F6F2D-69FD-4A51-86CA-5E7CA6C5817A}" type="datetimeFigureOut">
              <a:rPr lang="en-US" smtClean="0"/>
              <a:t>11/10/2016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0F898A-C291-461C-87F8-09A7BEAD1928}" type="slidenum">
              <a:rPr lang="en-US" smtClean="0"/>
              <a:t>‹#›</a:t>
            </a:fld>
            <a:endParaRPr lang="en-US"/>
          </a:p>
        </p:txBody>
      </p:sp>
    </p:spTree>
    <p:extLst>
      <p:ext uri="{BB962C8B-B14F-4D97-AF65-F5344CB8AC3E}">
        <p14:creationId xmlns:p14="http://schemas.microsoft.com/office/powerpoint/2010/main" val="34561969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A2F6F2D-69FD-4A51-86CA-5E7CA6C5817A}" type="datetimeFigureOut">
              <a:rPr lang="en-US" smtClean="0"/>
              <a:t>11/10/2016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0F898A-C291-461C-87F8-09A7BEAD1928}" type="slidenum">
              <a:rPr lang="en-US" smtClean="0"/>
              <a:t>‹#›</a:t>
            </a:fld>
            <a:endParaRPr lang="en-US"/>
          </a:p>
        </p:txBody>
      </p:sp>
    </p:spTree>
    <p:extLst>
      <p:ext uri="{BB962C8B-B14F-4D97-AF65-F5344CB8AC3E}">
        <p14:creationId xmlns:p14="http://schemas.microsoft.com/office/powerpoint/2010/main" val="1647501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2F6F2D-69FD-4A51-86CA-5E7CA6C5817A}" type="datetimeFigureOut">
              <a:rPr lang="en-US" smtClean="0"/>
              <a:t>11/10/2016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0F898A-C291-461C-87F8-09A7BEAD1928}" type="slidenum">
              <a:rPr lang="en-US" smtClean="0"/>
              <a:t>‹#›</a:t>
            </a:fld>
            <a:endParaRPr lang="en-US"/>
          </a:p>
        </p:txBody>
      </p:sp>
    </p:spTree>
    <p:extLst>
      <p:ext uri="{BB962C8B-B14F-4D97-AF65-F5344CB8AC3E}">
        <p14:creationId xmlns:p14="http://schemas.microsoft.com/office/powerpoint/2010/main" val="178528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2F6F2D-69FD-4A51-86CA-5E7CA6C5817A}" type="datetimeFigureOut">
              <a:rPr lang="en-US" smtClean="0"/>
              <a:t>11/10/2016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0F898A-C291-461C-87F8-09A7BEAD1928}" type="slidenum">
              <a:rPr lang="en-US" smtClean="0"/>
              <a:t>‹#›</a:t>
            </a:fld>
            <a:endParaRPr lang="en-US"/>
          </a:p>
        </p:txBody>
      </p:sp>
    </p:spTree>
    <p:extLst>
      <p:ext uri="{BB962C8B-B14F-4D97-AF65-F5344CB8AC3E}">
        <p14:creationId xmlns:p14="http://schemas.microsoft.com/office/powerpoint/2010/main" val="3667274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2F6F2D-69FD-4A51-86CA-5E7CA6C5817A}" type="datetimeFigureOut">
              <a:rPr lang="en-US" smtClean="0"/>
              <a:t>11/10/2016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0F898A-C291-461C-87F8-09A7BEAD1928}" type="slidenum">
              <a:rPr lang="en-US" smtClean="0"/>
              <a:t>‹#›</a:t>
            </a:fld>
            <a:endParaRPr lang="en-US"/>
          </a:p>
        </p:txBody>
      </p:sp>
    </p:spTree>
    <p:extLst>
      <p:ext uri="{BB962C8B-B14F-4D97-AF65-F5344CB8AC3E}">
        <p14:creationId xmlns:p14="http://schemas.microsoft.com/office/powerpoint/2010/main" val="1685831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2F6F2D-69FD-4A51-86CA-5E7CA6C5817A}" type="datetimeFigureOut">
              <a:rPr lang="en-US" smtClean="0"/>
              <a:t>11/10/2016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0F898A-C291-461C-87F8-09A7BEAD1928}" type="slidenum">
              <a:rPr lang="en-US" smtClean="0"/>
              <a:t>‹#›</a:t>
            </a:fld>
            <a:endParaRPr lang="en-US"/>
          </a:p>
        </p:txBody>
      </p:sp>
    </p:spTree>
    <p:extLst>
      <p:ext uri="{BB962C8B-B14F-4D97-AF65-F5344CB8AC3E}">
        <p14:creationId xmlns:p14="http://schemas.microsoft.com/office/powerpoint/2010/main" val="28000348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igerim.shurshenova@nu.edu.kz" TargetMode="External"/><Relationship Id="rId2" Type="http://schemas.openxmlformats.org/officeDocument/2006/relationships/hyperlink" Target="tel:+77172709236" TargetMode="External"/><Relationship Id="rId1" Type="http://schemas.openxmlformats.org/officeDocument/2006/relationships/slideLayout" Target="../slideLayouts/slideLayout1.xml"/><Relationship Id="rId4" Type="http://schemas.openxmlformats.org/officeDocument/2006/relationships/hyperlink" Target="http://www.nu.edu.kz/" TargetMode="External"/></Relationships>
</file>

<file path=ppt/slides/_rels/slide10.xml.rels><?xml version="1.0" encoding="UTF-8" standalone="yes"?>
<Relationships xmlns="http://schemas.openxmlformats.org/package/2006/relationships"><Relationship Id="rId2" Type="http://schemas.openxmlformats.org/officeDocument/2006/relationships/hyperlink" Target="https://classificationweb.net/"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kSCUwyVLxa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3600"/>
            <a:ext cx="7772400" cy="1466850"/>
          </a:xfrm>
        </p:spPr>
        <p:txBody>
          <a:bodyPr>
            <a:normAutofit fontScale="90000"/>
          </a:bodyPr>
          <a:lstStyle/>
          <a:p>
            <a:r>
              <a:rPr lang="en-US" dirty="0" smtClean="0"/>
              <a:t/>
            </a:r>
            <a:br>
              <a:rPr lang="en-US" dirty="0" smtClean="0"/>
            </a:br>
            <a:r>
              <a:rPr lang="en-US" dirty="0" smtClean="0"/>
              <a:t>Professional development training on cataloging at the University Wisconsin-Madison Memorial Library,  USA</a:t>
            </a:r>
            <a:br>
              <a:rPr lang="en-US" dirty="0" smtClean="0"/>
            </a:br>
            <a:r>
              <a:rPr lang="en-US" dirty="0" smtClean="0"/>
              <a:t>14</a:t>
            </a:r>
            <a:r>
              <a:rPr lang="en-US" baseline="30000" dirty="0" smtClean="0"/>
              <a:t>th</a:t>
            </a:r>
            <a:r>
              <a:rPr lang="en-US" dirty="0" smtClean="0"/>
              <a:t> October -24</a:t>
            </a:r>
            <a:r>
              <a:rPr lang="en-US" baseline="30000" dirty="0" smtClean="0"/>
              <a:t>th</a:t>
            </a:r>
            <a:r>
              <a:rPr lang="en-US" dirty="0" smtClean="0"/>
              <a:t> October, 2016</a:t>
            </a:r>
            <a:endParaRPr lang="en-US" dirty="0"/>
          </a:p>
        </p:txBody>
      </p:sp>
      <p:sp>
        <p:nvSpPr>
          <p:cNvPr id="3" name="Subtitle 2"/>
          <p:cNvSpPr>
            <a:spLocks noGrp="1"/>
          </p:cNvSpPr>
          <p:nvPr>
            <p:ph type="subTitle" idx="1"/>
          </p:nvPr>
        </p:nvSpPr>
        <p:spPr>
          <a:xfrm>
            <a:off x="1371600" y="3886200"/>
            <a:ext cx="6400800" cy="2514600"/>
          </a:xfrm>
        </p:spPr>
        <p:txBody>
          <a:bodyPr>
            <a:normAutofit fontScale="70000" lnSpcReduction="20000"/>
          </a:bodyPr>
          <a:lstStyle/>
          <a:p>
            <a:endParaRPr lang="en-US" dirty="0" smtClean="0"/>
          </a:p>
          <a:p>
            <a:endParaRPr lang="en-US" dirty="0" smtClean="0"/>
          </a:p>
          <a:p>
            <a:endParaRPr lang="en-US" dirty="0" smtClean="0"/>
          </a:p>
          <a:p>
            <a:endParaRPr lang="en-US" dirty="0"/>
          </a:p>
          <a:p>
            <a:r>
              <a:rPr lang="en-US" sz="1800" i="1" dirty="0" smtClean="0">
                <a:solidFill>
                  <a:schemeClr val="tx1"/>
                </a:solidFill>
              </a:rPr>
              <a:t>Aigerim </a:t>
            </a:r>
            <a:r>
              <a:rPr lang="en-US" sz="1800" i="1" dirty="0">
                <a:solidFill>
                  <a:schemeClr val="tx1"/>
                </a:solidFill>
              </a:rPr>
              <a:t>Shurshenova </a:t>
            </a:r>
            <a:endParaRPr lang="en-US" sz="1800" i="1" dirty="0" smtClean="0">
              <a:solidFill>
                <a:schemeClr val="tx1"/>
              </a:solidFill>
            </a:endParaRPr>
          </a:p>
          <a:p>
            <a:r>
              <a:rPr lang="en-US" sz="1800" i="1" dirty="0" smtClean="0">
                <a:solidFill>
                  <a:schemeClr val="tx1"/>
                </a:solidFill>
              </a:rPr>
              <a:t>Consultant</a:t>
            </a:r>
            <a:r>
              <a:rPr lang="en-US" sz="1800" i="1" dirty="0">
                <a:solidFill>
                  <a:schemeClr val="tx1"/>
                </a:solidFill>
              </a:rPr>
              <a:t>, Department of Registration and Cataloging of Library Collection</a:t>
            </a:r>
            <a:br>
              <a:rPr lang="en-US" sz="1800" i="1" dirty="0">
                <a:solidFill>
                  <a:schemeClr val="tx1"/>
                </a:solidFill>
              </a:rPr>
            </a:br>
            <a:r>
              <a:rPr lang="en-US" sz="1800" i="1" dirty="0">
                <a:solidFill>
                  <a:schemeClr val="tx1"/>
                </a:solidFill>
              </a:rPr>
              <a:t>«Nazarbayev University Library &amp; IT Services» </a:t>
            </a:r>
            <a:endParaRPr lang="en-US" sz="1800" i="1" dirty="0" smtClean="0">
              <a:solidFill>
                <a:schemeClr val="tx1"/>
              </a:solidFill>
            </a:endParaRPr>
          </a:p>
          <a:p>
            <a:r>
              <a:rPr lang="de-DE" sz="1600" dirty="0"/>
              <a:t>Tel: </a:t>
            </a:r>
            <a:r>
              <a:rPr lang="de-DE" sz="1600" dirty="0">
                <a:hlinkClick r:id="rId2" tooltip="Позвонить"/>
              </a:rPr>
              <a:t>+7 (7172) 709236</a:t>
            </a:r>
            <a:r>
              <a:rPr lang="de-DE" sz="1600" dirty="0"/>
              <a:t/>
            </a:r>
            <a:br>
              <a:rPr lang="de-DE" sz="1600" dirty="0"/>
            </a:br>
            <a:r>
              <a:rPr lang="de-DE" sz="1600" dirty="0"/>
              <a:t>Email: </a:t>
            </a:r>
            <a:r>
              <a:rPr lang="de-DE" sz="1600" dirty="0">
                <a:hlinkClick r:id="rId3"/>
              </a:rPr>
              <a:t>aigerim.shurshenova@nu.edu.kz</a:t>
            </a:r>
            <a:r>
              <a:rPr lang="de-DE" sz="1600" dirty="0"/>
              <a:t/>
            </a:r>
            <a:br>
              <a:rPr lang="de-DE" sz="1600" dirty="0"/>
            </a:br>
            <a:r>
              <a:rPr lang="de-DE" sz="1600" dirty="0">
                <a:hlinkClick r:id="rId4"/>
              </a:rPr>
              <a:t>www.nu.edu.kz</a:t>
            </a:r>
            <a:endParaRPr lang="en-US" sz="1800" dirty="0"/>
          </a:p>
        </p:txBody>
      </p:sp>
    </p:spTree>
    <p:extLst>
      <p:ext uri="{BB962C8B-B14F-4D97-AF65-F5344CB8AC3E}">
        <p14:creationId xmlns:p14="http://schemas.microsoft.com/office/powerpoint/2010/main" val="1505537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Cataloging tools</a:t>
            </a:r>
            <a:endParaRPr lang="en-US" sz="3600" b="1" dirty="0"/>
          </a:p>
        </p:txBody>
      </p:sp>
      <p:sp>
        <p:nvSpPr>
          <p:cNvPr id="3" name="Content Placeholder 2"/>
          <p:cNvSpPr>
            <a:spLocks noGrp="1"/>
          </p:cNvSpPr>
          <p:nvPr>
            <p:ph idx="1"/>
          </p:nvPr>
        </p:nvSpPr>
        <p:spPr>
          <a:xfrm>
            <a:off x="457200" y="1600201"/>
            <a:ext cx="8229600" cy="4343400"/>
          </a:xfrm>
        </p:spPr>
        <p:txBody>
          <a:bodyPr>
            <a:normAutofit fontScale="92500" lnSpcReduction="20000"/>
          </a:bodyPr>
          <a:lstStyle/>
          <a:p>
            <a:r>
              <a:rPr lang="en-US" sz="2800" b="1" dirty="0" smtClean="0"/>
              <a:t>RDA: </a:t>
            </a:r>
            <a:r>
              <a:rPr lang="ru-RU" sz="2800" b="1" dirty="0" err="1" smtClean="0"/>
              <a:t>Resource</a:t>
            </a:r>
            <a:r>
              <a:rPr lang="ru-RU" sz="2800" b="1" dirty="0" smtClean="0"/>
              <a:t> Description </a:t>
            </a:r>
            <a:r>
              <a:rPr lang="ru-RU" sz="2800" b="1" dirty="0" err="1" smtClean="0"/>
              <a:t>and</a:t>
            </a:r>
            <a:r>
              <a:rPr lang="ru-RU" sz="2800" b="1" dirty="0" smtClean="0"/>
              <a:t> </a:t>
            </a:r>
            <a:r>
              <a:rPr lang="ru-RU" sz="2800" b="1" dirty="0" err="1" smtClean="0"/>
              <a:t>Access</a:t>
            </a:r>
            <a:endParaRPr lang="en-US" sz="2800" b="1" dirty="0" smtClean="0"/>
          </a:p>
          <a:p>
            <a:pPr>
              <a:buFont typeface="Wingdings" panose="05000000000000000000" pitchFamily="2" charset="2"/>
              <a:buChar char="ü"/>
            </a:pPr>
            <a:r>
              <a:rPr lang="en-US" sz="2800" dirty="0" smtClean="0"/>
              <a:t>is a standard for descriptive cataloging;</a:t>
            </a:r>
          </a:p>
          <a:p>
            <a:pPr>
              <a:buFont typeface="Wingdings" panose="05000000000000000000" pitchFamily="2" charset="2"/>
              <a:buChar char="ü"/>
            </a:pPr>
            <a:r>
              <a:rPr lang="en-US" sz="2800" dirty="0" smtClean="0"/>
              <a:t>is based on the Functional Requirements for Bibliographic Records (FRBR);</a:t>
            </a:r>
          </a:p>
          <a:p>
            <a:pPr>
              <a:buFont typeface="Wingdings" panose="05000000000000000000" pitchFamily="2" charset="2"/>
              <a:buChar char="ü"/>
            </a:pPr>
            <a:r>
              <a:rPr lang="en-US" sz="2800" dirty="0" smtClean="0"/>
              <a:t>Exclude abbreviation of phrases </a:t>
            </a:r>
            <a:r>
              <a:rPr lang="en-US" sz="2800" dirty="0"/>
              <a:t>by contrast </a:t>
            </a:r>
            <a:r>
              <a:rPr lang="en-US" sz="2800" dirty="0" smtClean="0"/>
              <a:t>with AACR2</a:t>
            </a:r>
          </a:p>
          <a:p>
            <a:pPr marL="0" indent="0">
              <a:buNone/>
            </a:pPr>
            <a:r>
              <a:rPr lang="en-US" sz="2800" b="1" dirty="0" smtClean="0"/>
              <a:t>LC Classification Web</a:t>
            </a:r>
          </a:p>
          <a:p>
            <a:pPr>
              <a:buFont typeface="Wingdings" panose="05000000000000000000" pitchFamily="2" charset="2"/>
              <a:buChar char="ü"/>
            </a:pPr>
            <a:r>
              <a:rPr lang="en-US" sz="2800" dirty="0"/>
              <a:t>e</a:t>
            </a:r>
            <a:r>
              <a:rPr lang="en-US" sz="2800" dirty="0" smtClean="0"/>
              <a:t>asy to use</a:t>
            </a:r>
          </a:p>
          <a:p>
            <a:pPr>
              <a:buFont typeface="Wingdings" panose="05000000000000000000" pitchFamily="2" charset="2"/>
              <a:buChar char="ü"/>
            </a:pPr>
            <a:r>
              <a:rPr lang="en-US" sz="2800" dirty="0" smtClean="0"/>
              <a:t>Flexible interface</a:t>
            </a:r>
          </a:p>
          <a:p>
            <a:pPr>
              <a:buFont typeface="Wingdings" panose="05000000000000000000" pitchFamily="2" charset="2"/>
              <a:buChar char="ü"/>
            </a:pPr>
            <a:r>
              <a:rPr lang="en-US" sz="2800" dirty="0" smtClean="0"/>
              <a:t>constant updating from Library of Congress</a:t>
            </a:r>
          </a:p>
          <a:p>
            <a:pPr marL="0" indent="0">
              <a:buNone/>
            </a:pPr>
            <a:r>
              <a:rPr lang="en-US" u="sng" dirty="0">
                <a:hlinkClick r:id="rId2"/>
              </a:rPr>
              <a:t>https://classificationweb.net/</a:t>
            </a:r>
            <a:endParaRPr lang="en-US" dirty="0"/>
          </a:p>
          <a:p>
            <a:pPr marL="0" indent="0">
              <a:buNone/>
            </a:pPr>
            <a:endParaRPr lang="en-US" dirty="0"/>
          </a:p>
        </p:txBody>
      </p:sp>
    </p:spTree>
    <p:extLst>
      <p:ext uri="{BB962C8B-B14F-4D97-AF65-F5344CB8AC3E}">
        <p14:creationId xmlns:p14="http://schemas.microsoft.com/office/powerpoint/2010/main" val="38830249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411162"/>
          </a:xfrm>
        </p:spPr>
        <p:txBody>
          <a:bodyPr>
            <a:normAutofit fontScale="90000"/>
          </a:bodyPr>
          <a:lstStyle/>
          <a:p>
            <a:endParaRPr lang="en-US" dirty="0"/>
          </a:p>
        </p:txBody>
      </p:sp>
      <p:sp>
        <p:nvSpPr>
          <p:cNvPr id="3" name="Content Placeholder 2"/>
          <p:cNvSpPr>
            <a:spLocks noGrp="1"/>
          </p:cNvSpPr>
          <p:nvPr>
            <p:ph idx="1"/>
          </p:nvPr>
        </p:nvSpPr>
        <p:spPr/>
        <p:txBody>
          <a:bodyPr>
            <a:normAutofit/>
          </a:bodyPr>
          <a:lstStyle/>
          <a:p>
            <a:pPr marL="0" indent="0" algn="ctr">
              <a:buNone/>
            </a:pPr>
            <a:r>
              <a:rPr lang="en-US" sz="9600" dirty="0" smtClean="0"/>
              <a:t>Thank you!</a:t>
            </a:r>
            <a:endParaRPr lang="en-US" sz="9600" dirty="0"/>
          </a:p>
        </p:txBody>
      </p:sp>
    </p:spTree>
    <p:extLst>
      <p:ext uri="{BB962C8B-B14F-4D97-AF65-F5344CB8AC3E}">
        <p14:creationId xmlns:p14="http://schemas.microsoft.com/office/powerpoint/2010/main" val="29888826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12838"/>
          </a:xfrm>
        </p:spPr>
        <p:txBody>
          <a:bodyPr>
            <a:noAutofit/>
          </a:bodyPr>
          <a:lstStyle/>
          <a:p>
            <a:endParaRPr lang="en-US" sz="2800" b="1" dirty="0"/>
          </a:p>
        </p:txBody>
      </p:sp>
      <p:sp>
        <p:nvSpPr>
          <p:cNvPr id="3" name="Content Placeholder 2"/>
          <p:cNvSpPr>
            <a:spLocks noGrp="1"/>
          </p:cNvSpPr>
          <p:nvPr>
            <p:ph idx="1"/>
          </p:nvPr>
        </p:nvSpPr>
        <p:spPr/>
        <p:txBody>
          <a:bodyPr>
            <a:normAutofit/>
          </a:bodyPr>
          <a:lstStyle/>
          <a:p>
            <a:pPr marL="0" indent="0">
              <a:buNone/>
            </a:pPr>
            <a:r>
              <a:rPr lang="en-US" sz="2400" dirty="0" smtClean="0">
                <a:latin typeface="+mj-lt"/>
              </a:rPr>
              <a:t>The UW-Madison Libraries are the 11th largest research collection in North America. The Libraries serve over 4 million visitors a year and collections include:</a:t>
            </a:r>
          </a:p>
          <a:p>
            <a:r>
              <a:rPr lang="en-US" sz="2400" dirty="0" smtClean="0">
                <a:latin typeface="+mj-lt"/>
              </a:rPr>
              <a:t>More than 7.3 million printed volumes</a:t>
            </a:r>
          </a:p>
          <a:p>
            <a:r>
              <a:rPr lang="en-US" sz="2400" dirty="0" smtClean="0">
                <a:latin typeface="+mj-lt"/>
              </a:rPr>
              <a:t>55,000 serial titles</a:t>
            </a:r>
          </a:p>
          <a:p>
            <a:r>
              <a:rPr lang="en-US" sz="2400" dirty="0" smtClean="0">
                <a:latin typeface="+mj-lt"/>
              </a:rPr>
              <a:t>6.2 million microforms</a:t>
            </a:r>
          </a:p>
          <a:p>
            <a:r>
              <a:rPr lang="en-US" sz="2400" dirty="0" smtClean="0">
                <a:latin typeface="+mj-lt"/>
              </a:rPr>
              <a:t>160 linear feet of manuscripts</a:t>
            </a:r>
          </a:p>
          <a:p>
            <a:r>
              <a:rPr lang="en-US" sz="2400" dirty="0" smtClean="0">
                <a:latin typeface="+mj-lt"/>
              </a:rPr>
              <a:t>Over 7 million items in other formats, including government documents, maps, musical scores and more</a:t>
            </a:r>
          </a:p>
          <a:p>
            <a:pPr marL="0" indent="0">
              <a:buNone/>
            </a:pPr>
            <a:endParaRPr lang="en-US" sz="2400" dirty="0">
              <a:solidFill>
                <a:srgbClr val="FF0000"/>
              </a:solidFill>
              <a:latin typeface="+mj-lt"/>
            </a:endParaRPr>
          </a:p>
        </p:txBody>
      </p:sp>
    </p:spTree>
    <p:extLst>
      <p:ext uri="{BB962C8B-B14F-4D97-AF65-F5344CB8AC3E}">
        <p14:creationId xmlns:p14="http://schemas.microsoft.com/office/powerpoint/2010/main" val="8175762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3200" b="1" dirty="0" smtClean="0"/>
              <a:t>Memorial library:</a:t>
            </a:r>
            <a:endParaRPr lang="en-US" sz="3200" b="1" dirty="0"/>
          </a:p>
        </p:txBody>
      </p:sp>
      <p:sp>
        <p:nvSpPr>
          <p:cNvPr id="3" name="Content Placeholder 2"/>
          <p:cNvSpPr>
            <a:spLocks noGrp="1"/>
          </p:cNvSpPr>
          <p:nvPr>
            <p:ph idx="1"/>
          </p:nvPr>
        </p:nvSpPr>
        <p:spPr/>
        <p:txBody>
          <a:bodyPr>
            <a:normAutofit/>
          </a:bodyPr>
          <a:lstStyle/>
          <a:p>
            <a:r>
              <a:rPr lang="en-US" sz="2400" dirty="0" smtClean="0">
                <a:latin typeface="+mj-lt"/>
              </a:rPr>
              <a:t>more than 3 million volumes on 78.5 miles of shelving;</a:t>
            </a:r>
          </a:p>
          <a:p>
            <a:r>
              <a:rPr lang="en-US" sz="2400" dirty="0" smtClean="0">
                <a:latin typeface="+mj-lt"/>
              </a:rPr>
              <a:t>is the largest single collection in Wisconsin. The collection includes books, journals, dissertations, newspapers, government documents, electronic resources, and other media selected to meet the needs of the UW-Madison teaching, learning, and research communities;</a:t>
            </a:r>
          </a:p>
          <a:p>
            <a:r>
              <a:rPr lang="en-US" sz="2400" dirty="0" smtClean="0">
                <a:latin typeface="+mj-lt"/>
              </a:rPr>
              <a:t>Is a unique and rich collection includes materials in more than 350 languages.</a:t>
            </a:r>
            <a:endParaRPr lang="en-US" sz="2400" dirty="0">
              <a:latin typeface="+mj-lt"/>
            </a:endParaRPr>
          </a:p>
        </p:txBody>
      </p:sp>
    </p:spTree>
    <p:extLst>
      <p:ext uri="{BB962C8B-B14F-4D97-AF65-F5344CB8AC3E}">
        <p14:creationId xmlns:p14="http://schemas.microsoft.com/office/powerpoint/2010/main" val="836161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Facts about Memorial Library</a:t>
            </a:r>
            <a:endParaRPr lang="en-US" sz="2800" b="1" dirty="0"/>
          </a:p>
        </p:txBody>
      </p:sp>
      <p:sp>
        <p:nvSpPr>
          <p:cNvPr id="3" name="Content Placeholder 2"/>
          <p:cNvSpPr>
            <a:spLocks noGrp="1"/>
          </p:cNvSpPr>
          <p:nvPr>
            <p:ph idx="1"/>
          </p:nvPr>
        </p:nvSpPr>
        <p:spPr/>
        <p:txBody>
          <a:bodyPr/>
          <a:lstStyle/>
          <a:p>
            <a:r>
              <a:rPr lang="en-US" sz="2800" dirty="0" smtClean="0">
                <a:latin typeface="+mj-lt"/>
              </a:rPr>
              <a:t>Volumes: </a:t>
            </a:r>
            <a:r>
              <a:rPr lang="en-US" sz="2800" b="1" dirty="0" smtClean="0">
                <a:latin typeface="+mj-lt"/>
              </a:rPr>
              <a:t>3 million+</a:t>
            </a:r>
            <a:endParaRPr lang="en-US" sz="2800" dirty="0" smtClean="0">
              <a:latin typeface="+mj-lt"/>
            </a:endParaRPr>
          </a:p>
          <a:p>
            <a:r>
              <a:rPr lang="en-US" sz="2800" dirty="0" smtClean="0">
                <a:latin typeface="+mj-lt"/>
              </a:rPr>
              <a:t>Microform items: </a:t>
            </a:r>
            <a:r>
              <a:rPr lang="en-US" sz="2800" b="1" dirty="0" smtClean="0">
                <a:latin typeface="+mj-lt"/>
              </a:rPr>
              <a:t>1.2 million+</a:t>
            </a:r>
            <a:endParaRPr lang="en-US" sz="2800" dirty="0" smtClean="0">
              <a:latin typeface="+mj-lt"/>
            </a:endParaRPr>
          </a:p>
          <a:p>
            <a:r>
              <a:rPr lang="en-US" sz="2800" dirty="0" smtClean="0">
                <a:latin typeface="+mj-lt"/>
              </a:rPr>
              <a:t>Length of shelving: </a:t>
            </a:r>
            <a:r>
              <a:rPr lang="en-US" sz="2800" b="1" dirty="0" smtClean="0">
                <a:latin typeface="+mj-lt"/>
              </a:rPr>
              <a:t>78.5 miles</a:t>
            </a:r>
            <a:endParaRPr lang="en-US" sz="2800" dirty="0" smtClean="0">
              <a:latin typeface="+mj-lt"/>
            </a:endParaRPr>
          </a:p>
          <a:p>
            <a:r>
              <a:rPr lang="en-US" sz="2800" dirty="0" smtClean="0">
                <a:latin typeface="+mj-lt"/>
              </a:rPr>
              <a:t>Size of building: </a:t>
            </a:r>
            <a:r>
              <a:rPr lang="en-US" sz="2800" b="1" dirty="0" smtClean="0">
                <a:latin typeface="+mj-lt"/>
              </a:rPr>
              <a:t>356,211 </a:t>
            </a:r>
            <a:r>
              <a:rPr lang="en-US" sz="2800" b="1" dirty="0" err="1" smtClean="0">
                <a:latin typeface="+mj-lt"/>
              </a:rPr>
              <a:t>sq</a:t>
            </a:r>
            <a:r>
              <a:rPr lang="en-US" sz="2800" b="1" dirty="0" smtClean="0">
                <a:latin typeface="+mj-lt"/>
              </a:rPr>
              <a:t> </a:t>
            </a:r>
            <a:r>
              <a:rPr lang="en-US" sz="2800" b="1" dirty="0" err="1" smtClean="0">
                <a:latin typeface="+mj-lt"/>
              </a:rPr>
              <a:t>ft</a:t>
            </a:r>
            <a:endParaRPr lang="en-US" sz="2800" dirty="0" smtClean="0">
              <a:latin typeface="+mj-lt"/>
            </a:endParaRPr>
          </a:p>
          <a:p>
            <a:r>
              <a:rPr lang="en-US" sz="2800" dirty="0" smtClean="0">
                <a:latin typeface="+mj-lt"/>
              </a:rPr>
              <a:t>Number of study seats: </a:t>
            </a:r>
            <a:r>
              <a:rPr lang="en-US" sz="2800" b="1" dirty="0" smtClean="0">
                <a:latin typeface="+mj-lt"/>
              </a:rPr>
              <a:t>2,327</a:t>
            </a:r>
            <a:endParaRPr lang="en-US" sz="2800" dirty="0" smtClean="0">
              <a:latin typeface="+mj-lt"/>
            </a:endParaRPr>
          </a:p>
          <a:p>
            <a:r>
              <a:rPr lang="en-US" sz="2800" dirty="0" smtClean="0">
                <a:latin typeface="+mj-lt"/>
              </a:rPr>
              <a:t>People who visit every year: </a:t>
            </a:r>
            <a:r>
              <a:rPr lang="en-US" sz="2800" b="1" dirty="0" smtClean="0">
                <a:latin typeface="+mj-lt"/>
              </a:rPr>
              <a:t>~1 million</a:t>
            </a:r>
            <a:endParaRPr lang="en-US" sz="2800" dirty="0" smtClean="0">
              <a:latin typeface="+mj-lt"/>
            </a:endParaRPr>
          </a:p>
          <a:p>
            <a:endParaRPr lang="en-US" dirty="0">
              <a:latin typeface="+mj-lt"/>
            </a:endParaRPr>
          </a:p>
        </p:txBody>
      </p:sp>
    </p:spTree>
    <p:extLst>
      <p:ext uri="{BB962C8B-B14F-4D97-AF65-F5344CB8AC3E}">
        <p14:creationId xmlns:p14="http://schemas.microsoft.com/office/powerpoint/2010/main" val="35994073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44562"/>
          </a:xfrm>
        </p:spPr>
        <p:txBody>
          <a:bodyPr>
            <a:normAutofit/>
          </a:bodyPr>
          <a:lstStyle/>
          <a:p>
            <a:r>
              <a:rPr lang="en-US" sz="3200" b="1" dirty="0" smtClean="0"/>
              <a:t>Cataloging tools</a:t>
            </a:r>
            <a:endParaRPr lang="en-US" sz="3200" b="1" dirty="0"/>
          </a:p>
        </p:txBody>
      </p:sp>
      <p:sp>
        <p:nvSpPr>
          <p:cNvPr id="3" name="Content Placeholder 2"/>
          <p:cNvSpPr>
            <a:spLocks noGrp="1"/>
          </p:cNvSpPr>
          <p:nvPr>
            <p:ph idx="1"/>
          </p:nvPr>
        </p:nvSpPr>
        <p:spPr>
          <a:xfrm>
            <a:off x="457200" y="1219200"/>
            <a:ext cx="8229600" cy="4906963"/>
          </a:xfrm>
        </p:spPr>
        <p:txBody>
          <a:bodyPr>
            <a:normAutofit/>
          </a:bodyPr>
          <a:lstStyle/>
          <a:p>
            <a:r>
              <a:rPr lang="en-US" b="1" dirty="0" smtClean="0"/>
              <a:t>Alma </a:t>
            </a:r>
            <a:endParaRPr lang="en-US" dirty="0" smtClean="0"/>
          </a:p>
          <a:p>
            <a:pPr>
              <a:buFont typeface="Wingdings" panose="05000000000000000000" pitchFamily="2" charset="2"/>
              <a:buChar char="ü"/>
            </a:pPr>
            <a:r>
              <a:rPr lang="en-US" sz="2000" dirty="0" smtClean="0"/>
              <a:t>is a secure, integrated library software system (ILS) for managing the acquisition, sharing, cataloging, and use of all kinds of resources, including physical and electronic books, physical and electronic periodicals, and digital resources (such as audio, image, and video files);</a:t>
            </a:r>
          </a:p>
          <a:p>
            <a:pPr>
              <a:buFont typeface="Wingdings" panose="05000000000000000000" pitchFamily="2" charset="2"/>
              <a:buChar char="ü"/>
            </a:pPr>
            <a:r>
              <a:rPr lang="en-US" sz="2000" dirty="0" smtClean="0"/>
              <a:t>has been developed by </a:t>
            </a:r>
            <a:r>
              <a:rPr lang="en-US" sz="2000" b="1" dirty="0" smtClean="0"/>
              <a:t>Ex Libris Group </a:t>
            </a:r>
            <a:r>
              <a:rPr lang="en-US" sz="2000" dirty="0" smtClean="0"/>
              <a:t>(Israeli software company that develops integrated library systems and other library software);</a:t>
            </a:r>
          </a:p>
          <a:p>
            <a:pPr>
              <a:buFont typeface="Wingdings" panose="05000000000000000000" pitchFamily="2" charset="2"/>
              <a:buChar char="ü"/>
            </a:pPr>
            <a:r>
              <a:rPr lang="en-US" sz="2000" dirty="0" smtClean="0"/>
              <a:t>supports the entire suite of library operations—selection, acquisition, metadata management, digitization, and fulfillment — for the full spectrum of library materials, regardless of format or location;</a:t>
            </a:r>
          </a:p>
          <a:p>
            <a:pPr>
              <a:buFont typeface="Wingdings" panose="05000000000000000000" pitchFamily="2" charset="2"/>
              <a:buChar char="ü"/>
            </a:pPr>
            <a:r>
              <a:rPr lang="en-US" sz="2000" dirty="0" smtClean="0"/>
              <a:t>Based on the MARC format</a:t>
            </a:r>
          </a:p>
          <a:p>
            <a:pPr marL="0" indent="0">
              <a:buNone/>
            </a:pPr>
            <a:endParaRPr lang="en-US" sz="2000" dirty="0" smtClean="0"/>
          </a:p>
          <a:p>
            <a:pPr marL="0" indent="0">
              <a:buNone/>
            </a:pPr>
            <a:r>
              <a:rPr lang="en-US" sz="2000" dirty="0">
                <a:hlinkClick r:id="rId2"/>
              </a:rPr>
              <a:t>https://www.youtube.com/watch?v=kSCUwyVLxas</a:t>
            </a:r>
            <a:endParaRPr lang="en-US" sz="2000" dirty="0" smtClean="0"/>
          </a:p>
        </p:txBody>
      </p:sp>
    </p:spTree>
    <p:extLst>
      <p:ext uri="{BB962C8B-B14F-4D97-AF65-F5344CB8AC3E}">
        <p14:creationId xmlns:p14="http://schemas.microsoft.com/office/powerpoint/2010/main" val="15473848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mn-lt"/>
              </a:rPr>
              <a:t>Alma (</a:t>
            </a:r>
            <a:r>
              <a:rPr lang="en-US" sz="3200" dirty="0" smtClean="0">
                <a:latin typeface="+mn-lt"/>
              </a:rPr>
              <a:t>continuance)</a:t>
            </a:r>
            <a:endParaRPr lang="en-US" sz="3200" dirty="0">
              <a:latin typeface="+mn-lt"/>
            </a:endParaRPr>
          </a:p>
        </p:txBody>
      </p:sp>
      <p:sp>
        <p:nvSpPr>
          <p:cNvPr id="3" name="Content Placeholder 2"/>
          <p:cNvSpPr>
            <a:spLocks noGrp="1"/>
          </p:cNvSpPr>
          <p:nvPr>
            <p:ph idx="1"/>
          </p:nvPr>
        </p:nvSpPr>
        <p:spPr/>
        <p:txBody>
          <a:bodyPr/>
          <a:lstStyle/>
          <a:p>
            <a:r>
              <a:rPr lang="en-US" sz="2000" b="1" dirty="0" smtClean="0"/>
              <a:t>Advantages:</a:t>
            </a:r>
          </a:p>
          <a:p>
            <a:pPr>
              <a:buFont typeface="Wingdings" panose="05000000000000000000" pitchFamily="2" charset="2"/>
              <a:buChar char="ü"/>
            </a:pPr>
            <a:r>
              <a:rPr lang="en-US" sz="2000" dirty="0" smtClean="0"/>
              <a:t>Marc-21;</a:t>
            </a:r>
          </a:p>
          <a:p>
            <a:pPr>
              <a:buFont typeface="Wingdings" panose="05000000000000000000" pitchFamily="2" charset="2"/>
              <a:buChar char="ü"/>
            </a:pPr>
            <a:r>
              <a:rPr lang="en-US" sz="2000" dirty="0"/>
              <a:t>Variety of processes and </a:t>
            </a:r>
            <a:r>
              <a:rPr lang="en-US" sz="2000" dirty="0" smtClean="0"/>
              <a:t>workflows</a:t>
            </a:r>
          </a:p>
          <a:p>
            <a:pPr>
              <a:buFont typeface="Wingdings" panose="05000000000000000000" pitchFamily="2" charset="2"/>
              <a:buChar char="ü"/>
            </a:pPr>
            <a:r>
              <a:rPr lang="en-US" sz="2000" dirty="0" smtClean="0"/>
              <a:t>Multilingual thesaurus support</a:t>
            </a:r>
          </a:p>
          <a:p>
            <a:pPr>
              <a:buFont typeface="Wingdings" panose="05000000000000000000" pitchFamily="2" charset="2"/>
              <a:buChar char="ü"/>
            </a:pPr>
            <a:r>
              <a:rPr lang="en-US" sz="2000" dirty="0" smtClean="0"/>
              <a:t>Integrated work with multiple providers</a:t>
            </a:r>
          </a:p>
          <a:p>
            <a:pPr>
              <a:buFont typeface="Wingdings" panose="05000000000000000000" pitchFamily="2" charset="2"/>
              <a:buChar char="ü"/>
            </a:pPr>
            <a:endParaRPr lang="en-US" sz="2000" dirty="0"/>
          </a:p>
          <a:p>
            <a:r>
              <a:rPr lang="en-US" sz="2000" dirty="0" smtClean="0"/>
              <a:t>    </a:t>
            </a:r>
            <a:r>
              <a:rPr lang="en-US" sz="2000" b="1" dirty="0" smtClean="0"/>
              <a:t>Disadvantages:</a:t>
            </a:r>
          </a:p>
          <a:p>
            <a:pPr>
              <a:buFont typeface="Wingdings" panose="05000000000000000000" pitchFamily="2" charset="2"/>
              <a:buChar char="ü"/>
            </a:pPr>
            <a:r>
              <a:rPr lang="en-US" sz="2000" dirty="0" smtClean="0"/>
              <a:t>No link between bibliographic and authority data</a:t>
            </a:r>
            <a:endParaRPr lang="en-US" sz="2000" b="1" dirty="0" smtClean="0"/>
          </a:p>
          <a:p>
            <a:pPr marL="0" indent="0">
              <a:buNone/>
            </a:pPr>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26473075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Cataloging types</a:t>
            </a:r>
            <a:endParaRPr lang="en-US" sz="3600" b="1" dirty="0"/>
          </a:p>
        </p:txBody>
      </p:sp>
      <p:sp>
        <p:nvSpPr>
          <p:cNvPr id="3" name="Content Placeholder 2"/>
          <p:cNvSpPr>
            <a:spLocks noGrp="1"/>
          </p:cNvSpPr>
          <p:nvPr>
            <p:ph idx="1"/>
          </p:nvPr>
        </p:nvSpPr>
        <p:spPr/>
        <p:txBody>
          <a:bodyPr/>
          <a:lstStyle/>
          <a:p>
            <a:r>
              <a:rPr lang="en-US" sz="2400" dirty="0" smtClean="0"/>
              <a:t>2 ways of cataloging:</a:t>
            </a:r>
          </a:p>
          <a:p>
            <a:pPr>
              <a:buFont typeface="Wingdings" panose="05000000000000000000" pitchFamily="2" charset="2"/>
              <a:buChar char="ü"/>
            </a:pPr>
            <a:r>
              <a:rPr lang="en-US" sz="2400" dirty="0" smtClean="0"/>
              <a:t>Copy cataloging   - it is a process when we can download record from other catalogue (If a matching record exists on it)</a:t>
            </a:r>
          </a:p>
          <a:p>
            <a:pPr>
              <a:buFont typeface="Wingdings" panose="05000000000000000000" pitchFamily="2" charset="2"/>
              <a:buChar char="ü"/>
            </a:pPr>
            <a:r>
              <a:rPr lang="en-US" sz="2400" dirty="0" smtClean="0"/>
              <a:t>Original cataloging  - creating a record for an item without the aid of another library's record</a:t>
            </a:r>
          </a:p>
          <a:p>
            <a:pPr marL="0" indent="0">
              <a:buNone/>
            </a:pPr>
            <a:endParaRPr lang="en-US" dirty="0"/>
          </a:p>
        </p:txBody>
      </p:sp>
    </p:spTree>
    <p:extLst>
      <p:ext uri="{BB962C8B-B14F-4D97-AF65-F5344CB8AC3E}">
        <p14:creationId xmlns:p14="http://schemas.microsoft.com/office/powerpoint/2010/main" val="28001974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Copy cataloging tool</a:t>
            </a:r>
            <a:endParaRPr lang="en-US" sz="3600" b="1" dirty="0"/>
          </a:p>
        </p:txBody>
      </p:sp>
      <p:sp>
        <p:nvSpPr>
          <p:cNvPr id="3" name="Content Placeholder 2"/>
          <p:cNvSpPr>
            <a:spLocks noGrp="1"/>
          </p:cNvSpPr>
          <p:nvPr>
            <p:ph idx="1"/>
          </p:nvPr>
        </p:nvSpPr>
        <p:spPr/>
        <p:txBody>
          <a:bodyPr>
            <a:normAutofit fontScale="92500" lnSpcReduction="20000"/>
          </a:bodyPr>
          <a:lstStyle/>
          <a:p>
            <a:r>
              <a:rPr lang="en-US" sz="2400" b="1" dirty="0" smtClean="0"/>
              <a:t>OCLC Connexion</a:t>
            </a:r>
          </a:p>
          <a:p>
            <a:pPr marL="0" indent="0">
              <a:buNone/>
            </a:pPr>
            <a:r>
              <a:rPr lang="en-US" sz="2400" dirty="0" smtClean="0"/>
              <a:t>    access to the OCLC system for cataloging</a:t>
            </a:r>
          </a:p>
          <a:p>
            <a:r>
              <a:rPr lang="en-US" sz="2600" b="1" dirty="0" smtClean="0"/>
              <a:t>Advantages</a:t>
            </a:r>
          </a:p>
          <a:p>
            <a:pPr>
              <a:buFont typeface="Wingdings" panose="05000000000000000000" pitchFamily="2" charset="2"/>
              <a:buChar char="ü"/>
            </a:pPr>
            <a:r>
              <a:rPr lang="en-US" sz="2400" dirty="0" smtClean="0"/>
              <a:t>Support for non-Latin scripts (Arabic, Bengali, Chinese, Cyrillic, Devanagari, Greek, Hebrew, Japanese, Korean, Tamil, Thai etc.);</a:t>
            </a:r>
          </a:p>
          <a:p>
            <a:pPr>
              <a:buFont typeface="Wingdings" panose="05000000000000000000" pitchFamily="2" charset="2"/>
              <a:buChar char="ü"/>
            </a:pPr>
            <a:r>
              <a:rPr lang="en-US" sz="2400" dirty="0" smtClean="0"/>
              <a:t>Search </a:t>
            </a:r>
            <a:r>
              <a:rPr lang="en-US" sz="2400" dirty="0" err="1" smtClean="0"/>
              <a:t>WorldCat</a:t>
            </a:r>
            <a:r>
              <a:rPr lang="en-US" sz="2400" dirty="0" smtClean="0"/>
              <a:t> online;</a:t>
            </a:r>
          </a:p>
          <a:p>
            <a:pPr>
              <a:buFont typeface="Wingdings" panose="05000000000000000000" pitchFamily="2" charset="2"/>
              <a:buChar char="ü"/>
            </a:pPr>
            <a:r>
              <a:rPr lang="en-US" sz="2400" dirty="0" smtClean="0"/>
              <a:t>Create and edit bibliographic records, including constant data;</a:t>
            </a:r>
          </a:p>
          <a:p>
            <a:pPr>
              <a:buFont typeface="Wingdings" panose="05000000000000000000" pitchFamily="2" charset="2"/>
              <a:buChar char="ü"/>
            </a:pPr>
            <a:r>
              <a:rPr lang="en-US" sz="2400" dirty="0" smtClean="0"/>
              <a:t>Export records;</a:t>
            </a:r>
          </a:p>
          <a:p>
            <a:pPr>
              <a:buFont typeface="Wingdings" panose="05000000000000000000" pitchFamily="2" charset="2"/>
              <a:buChar char="ü"/>
            </a:pPr>
            <a:r>
              <a:rPr lang="en-US" sz="2400" dirty="0" smtClean="0"/>
              <a:t>Import records;</a:t>
            </a:r>
          </a:p>
          <a:p>
            <a:pPr>
              <a:buFont typeface="Wingdings" panose="05000000000000000000" pitchFamily="2" charset="2"/>
              <a:buChar char="ü"/>
            </a:pPr>
            <a:r>
              <a:rPr lang="en-US" sz="2400" dirty="0" smtClean="0"/>
              <a:t>Search the Library of Congress (LC) authority file;</a:t>
            </a:r>
          </a:p>
          <a:p>
            <a:pPr>
              <a:buFont typeface="Wingdings" panose="05000000000000000000" pitchFamily="2" charset="2"/>
              <a:buChar char="ü"/>
            </a:pPr>
            <a:r>
              <a:rPr lang="en-US" sz="2400" dirty="0" smtClean="0"/>
              <a:t>Use authority records and control headings in bibliographic records;</a:t>
            </a:r>
          </a:p>
          <a:p>
            <a:pPr>
              <a:buFont typeface="Wingdings" panose="05000000000000000000" pitchFamily="2" charset="2"/>
              <a:buChar char="ü"/>
            </a:pPr>
            <a:r>
              <a:rPr lang="en-US" sz="2400" dirty="0" smtClean="0"/>
              <a:t>Export bibliographic records using either MARC 21 or one of the Dublin Core record standards</a:t>
            </a:r>
          </a:p>
          <a:p>
            <a:endParaRPr lang="en-US" sz="2800" dirty="0" smtClean="0"/>
          </a:p>
          <a:p>
            <a:endParaRPr lang="en-US" dirty="0"/>
          </a:p>
        </p:txBody>
      </p:sp>
    </p:spTree>
    <p:extLst>
      <p:ext uri="{BB962C8B-B14F-4D97-AF65-F5344CB8AC3E}">
        <p14:creationId xmlns:p14="http://schemas.microsoft.com/office/powerpoint/2010/main" val="25206842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Original cataloging</a:t>
            </a:r>
            <a:endParaRPr lang="en-US" sz="3600" b="1" dirty="0"/>
          </a:p>
        </p:txBody>
      </p:sp>
      <p:sp>
        <p:nvSpPr>
          <p:cNvPr id="3" name="Content Placeholder 2"/>
          <p:cNvSpPr>
            <a:spLocks noGrp="1"/>
          </p:cNvSpPr>
          <p:nvPr>
            <p:ph idx="1"/>
          </p:nvPr>
        </p:nvSpPr>
        <p:spPr/>
        <p:txBody>
          <a:bodyPr/>
          <a:lstStyle/>
          <a:p>
            <a:r>
              <a:rPr lang="en-US" sz="2400" dirty="0" smtClean="0"/>
              <a:t>creating a record for an item without copying (It requires proficiency both in descriptive cataloging and subject cataloging and using cataloging tools such as: RDA </a:t>
            </a:r>
            <a:r>
              <a:rPr lang="ru-RU" sz="2400" dirty="0"/>
              <a:t>(</a:t>
            </a:r>
            <a:r>
              <a:rPr lang="ru-RU" sz="2400" dirty="0" err="1"/>
              <a:t>Resource</a:t>
            </a:r>
            <a:r>
              <a:rPr lang="ru-RU" sz="2400" dirty="0"/>
              <a:t> Description </a:t>
            </a:r>
            <a:r>
              <a:rPr lang="ru-RU" sz="2400" dirty="0" err="1"/>
              <a:t>and</a:t>
            </a:r>
            <a:r>
              <a:rPr lang="ru-RU" sz="2400" dirty="0"/>
              <a:t> </a:t>
            </a:r>
            <a:r>
              <a:rPr lang="ru-RU" sz="2400" dirty="0" err="1"/>
              <a:t>Access</a:t>
            </a:r>
            <a:r>
              <a:rPr lang="ru-RU" sz="2400" dirty="0" smtClean="0"/>
              <a:t>)</a:t>
            </a:r>
            <a:r>
              <a:rPr lang="en-US" sz="2400" dirty="0" smtClean="0"/>
              <a:t>, LCC (Library of Congress Classification), LCSH (Library of Congress Subject Headings)</a:t>
            </a:r>
          </a:p>
          <a:p>
            <a:endParaRPr lang="en-US" dirty="0"/>
          </a:p>
        </p:txBody>
      </p:sp>
    </p:spTree>
    <p:extLst>
      <p:ext uri="{BB962C8B-B14F-4D97-AF65-F5344CB8AC3E}">
        <p14:creationId xmlns:p14="http://schemas.microsoft.com/office/powerpoint/2010/main" val="91569908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457</TotalTime>
  <Words>588</Words>
  <Application>Microsoft Office PowerPoint</Application>
  <PresentationFormat>On-screen Show (4:3)</PresentationFormat>
  <Paragraphs>73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 Professional development training on cataloging at the University Wisconsin-Madison Memorial Library,  USA 14th October -24th October, 2016</vt:lpstr>
      <vt:lpstr>PowerPoint Presentation</vt:lpstr>
      <vt:lpstr>Memorial library:</vt:lpstr>
      <vt:lpstr>Facts about Memorial Library</vt:lpstr>
      <vt:lpstr>Cataloging tools</vt:lpstr>
      <vt:lpstr>Alma (continuance)</vt:lpstr>
      <vt:lpstr>Cataloging types</vt:lpstr>
      <vt:lpstr>Copy cataloging tool</vt:lpstr>
      <vt:lpstr>Original cataloging</vt:lpstr>
      <vt:lpstr>Cataloging tools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Professional development training on cataloging at the University Wisconsin-Madison, USA 14th October -24th October, 2016</dc:title>
  <dc:creator>Aigerim Shurshenova</dc:creator>
  <cp:lastModifiedBy>Aigerim Shurshenova</cp:lastModifiedBy>
  <cp:revision>39</cp:revision>
  <dcterms:created xsi:type="dcterms:W3CDTF">2016-11-08T08:01:48Z</dcterms:created>
  <dcterms:modified xsi:type="dcterms:W3CDTF">2016-11-10T08:34:15Z</dcterms:modified>
</cp:coreProperties>
</file>