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14" r:id="rId3"/>
    <p:sldId id="380" r:id="rId4"/>
    <p:sldId id="382" r:id="rId5"/>
    <p:sldId id="383" r:id="rId6"/>
    <p:sldId id="395" r:id="rId7"/>
    <p:sldId id="384" r:id="rId8"/>
    <p:sldId id="385" r:id="rId9"/>
    <p:sldId id="386" r:id="rId10"/>
    <p:sldId id="396" r:id="rId11"/>
    <p:sldId id="394" r:id="rId12"/>
    <p:sldId id="397" r:id="rId13"/>
    <p:sldId id="375" r:id="rId14"/>
    <p:sldId id="401" r:id="rId15"/>
    <p:sldId id="400" r:id="rId16"/>
    <p:sldId id="377" r:id="rId17"/>
    <p:sldId id="402" r:id="rId18"/>
    <p:sldId id="389" r:id="rId19"/>
    <p:sldId id="388" r:id="rId20"/>
    <p:sldId id="393" r:id="rId21"/>
    <p:sldId id="406" r:id="rId22"/>
    <p:sldId id="403" r:id="rId23"/>
    <p:sldId id="404" r:id="rId24"/>
    <p:sldId id="405" r:id="rId25"/>
    <p:sldId id="407" r:id="rId26"/>
    <p:sldId id="408" r:id="rId27"/>
    <p:sldId id="410" r:id="rId28"/>
    <p:sldId id="411" r:id="rId29"/>
    <p:sldId id="412" r:id="rId30"/>
    <p:sldId id="392" r:id="rId31"/>
    <p:sldId id="390" r:id="rId32"/>
    <p:sldId id="399" r:id="rId33"/>
    <p:sldId id="373" r:id="rId34"/>
  </p:sldIdLst>
  <p:sldSz cx="9144000" cy="6858000" type="screen4x3"/>
  <p:notesSz cx="9940925" cy="68087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48145FF-635B-4825-A75B-087A435EFE5F}">
          <p14:sldIdLst>
            <p14:sldId id="256"/>
            <p14:sldId id="314"/>
            <p14:sldId id="380"/>
            <p14:sldId id="382"/>
            <p14:sldId id="383"/>
            <p14:sldId id="395"/>
            <p14:sldId id="384"/>
            <p14:sldId id="385"/>
            <p14:sldId id="386"/>
            <p14:sldId id="396"/>
            <p14:sldId id="394"/>
            <p14:sldId id="397"/>
            <p14:sldId id="375"/>
            <p14:sldId id="401"/>
            <p14:sldId id="400"/>
            <p14:sldId id="377"/>
            <p14:sldId id="402"/>
            <p14:sldId id="389"/>
            <p14:sldId id="388"/>
            <p14:sldId id="393"/>
            <p14:sldId id="406"/>
            <p14:sldId id="403"/>
            <p14:sldId id="404"/>
            <p14:sldId id="405"/>
            <p14:sldId id="407"/>
            <p14:sldId id="408"/>
            <p14:sldId id="410"/>
            <p14:sldId id="411"/>
            <p14:sldId id="412"/>
            <p14:sldId id="392"/>
            <p14:sldId id="390"/>
            <p14:sldId id="399"/>
            <p14:sldId id="3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26" autoAdjust="0"/>
  </p:normalViewPr>
  <p:slideViewPr>
    <p:cSldViewPr>
      <p:cViewPr varScale="1">
        <p:scale>
          <a:sx n="108" d="100"/>
          <a:sy n="108" d="100"/>
        </p:scale>
        <p:origin x="174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6EFDF-00FB-4DA1-A085-CF38B30649C6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9D614-942B-48DE-8380-02655A9D0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475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F2277-9E6B-4A80-9D39-8625BB524DB8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093" y="3234175"/>
            <a:ext cx="7952739" cy="3063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0AD07-9D2C-47B5-AD3D-5C35EB14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8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AD07-9D2C-47B5-AD3D-5C35EB146E9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63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20AD07-9D2C-47B5-AD3D-5C35EB146E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56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KZ" dirty="0"/>
              <a:t>https://www.statista.com/statistics/471264/iot-number-of-connected-devices-worldwide/</a:t>
            </a:r>
          </a:p>
          <a:p>
            <a:endParaRPr lang="ru-K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20AD07-9D2C-47B5-AD3D-5C35EB146E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47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https://www.afterschoolnetwork.org/post/application-extended-california-expanded-learning-communication-systems-work-group</a:t>
            </a:r>
            <a:endParaRPr lang="ru-K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20AD07-9D2C-47B5-AD3D-5C35EB146E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0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5792A-A972-469F-8605-1B18E46190D7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43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10001-2291-44DF-93AA-CE6D749F3AA6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7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0BC1-6C28-464C-A3D7-A333E8A40720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5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1E30-6282-461D-82AD-8F58CE5B7045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1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B90A-5937-4AAD-A7EE-D0C13D3DA794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C214-5F53-4B65-B1A6-A8B402FD98DB}" type="datetime1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9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C9F8-35FC-42D7-BB9E-24477236054B}" type="datetime1">
              <a:rPr lang="ru-RU" smtClean="0"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84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2564-5D95-4116-B42F-B49BC3BDF647}" type="datetime1">
              <a:rPr lang="ru-RU" smtClean="0"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65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E3E6-FD7B-4E25-A2D1-9DA89585900E}" type="datetime1">
              <a:rPr lang="ru-RU" smtClean="0"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3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DF7C-1549-4881-9856-132031105BF8}" type="datetime1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8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CAE3-5B60-46A8-89C0-357E1A4BF533}" type="datetime1">
              <a:rPr lang="ru-RU" smtClean="0"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92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1487-DB9D-457D-94A2-65C748FF1033}" type="datetime1">
              <a:rPr lang="ru-RU" smtClean="0"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05096-F0BC-4399-A667-9401527A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8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0434" y="2550407"/>
            <a:ext cx="8496944" cy="147002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Modelling of RF </a:t>
            </a:r>
            <a:r>
              <a:rPr lang="en-US" sz="36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</a:t>
            </a: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Class-E Power Amplifier for Broadband Applications </a:t>
            </a:r>
            <a:endParaRPr lang="ru-RU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Connector 7"/>
          <p:cNvCxnSpPr/>
          <p:nvPr/>
        </p:nvCxnSpPr>
        <p:spPr>
          <a:xfrm>
            <a:off x="611560" y="2780928"/>
            <a:ext cx="8136904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7"/>
          <p:cNvCxnSpPr/>
          <p:nvPr/>
        </p:nvCxnSpPr>
        <p:spPr>
          <a:xfrm>
            <a:off x="611560" y="3861048"/>
            <a:ext cx="8136904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Подзаголовок 2"/>
          <p:cNvSpPr txBox="1">
            <a:spLocks/>
          </p:cNvSpPr>
          <p:nvPr/>
        </p:nvSpPr>
        <p:spPr>
          <a:xfrm>
            <a:off x="2843808" y="5877272"/>
            <a:ext cx="38884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400" dirty="0">
                <a:solidFill>
                  <a:srgbClr val="050607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Nur-Sultan</a:t>
            </a:r>
            <a:r>
              <a:rPr lang="kk-KZ" sz="6400" dirty="0">
                <a:solidFill>
                  <a:srgbClr val="050607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, Kazakhstan</a:t>
            </a:r>
            <a:endParaRPr lang="en-US" sz="6400" dirty="0">
              <a:solidFill>
                <a:srgbClr val="050607"/>
              </a:solidFill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de-DE" sz="6400" dirty="0">
                <a:solidFill>
                  <a:srgbClr val="050607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27/04/20</a:t>
            </a:r>
          </a:p>
          <a:p>
            <a:pPr>
              <a:lnSpc>
                <a:spcPct val="150000"/>
              </a:lnSpc>
            </a:pPr>
            <a:endParaRPr lang="de-DE" sz="2300" b="1" dirty="0">
              <a:solidFill>
                <a:srgbClr val="050607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26" name="Picture 2" descr="C:\Users\kassen.dautov.NU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266494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66AEB045-596A-414E-BE4E-7DB6E3D0A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279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KZ" altLang="ru-K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KZ" altLang="ru-K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KZ" altLang="ru-K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KZ" altLang="ru-K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KZ" altLang="ru-K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KZ" altLang="ru-K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EB5532-0117-4D03-91DB-CB8511C8F687}"/>
              </a:ext>
            </a:extLst>
          </p:cNvPr>
          <p:cNvSpPr txBox="1"/>
          <p:nvPr/>
        </p:nvSpPr>
        <p:spPr>
          <a:xfrm>
            <a:off x="630410" y="3921013"/>
            <a:ext cx="73259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t">
              <a:spcBef>
                <a:spcPts val="0"/>
              </a:spcBef>
              <a:spcAft>
                <a:spcPts val="0"/>
              </a:spcAft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+mj-lt"/>
              </a:rPr>
              <a:t>Student Name/s: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Dmitriy Kupreyev</a:t>
            </a:r>
          </a:p>
          <a:p>
            <a:pPr fontAlgn="t"/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+mj-lt"/>
              </a:rPr>
              <a:t>Supervisor Name/s: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Dr.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Mohammad Hashmi</a:t>
            </a:r>
            <a:endParaRPr lang="ru-RU" sz="24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fontAlgn="t"/>
            <a:r>
              <a:rPr lang="en-US" sz="2400" b="1" dirty="0">
                <a:solidFill>
                  <a:srgbClr val="000000"/>
                </a:solidFill>
                <a:latin typeface="+mj-lt"/>
              </a:rPr>
              <a:t>Co-Supervisor Name/s: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Dr. </a:t>
            </a:r>
            <a:r>
              <a:rPr lang="en-US" sz="2400" dirty="0" err="1">
                <a:solidFill>
                  <a:srgbClr val="000000"/>
                </a:solidFill>
                <a:latin typeface="+mj-lt"/>
              </a:rPr>
              <a:t>Galymzhan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+mj-lt"/>
              </a:rPr>
              <a:t>Nauryzbayev</a:t>
            </a:r>
            <a:endParaRPr lang="en-US" sz="24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2206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(4/5)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10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AAC94C-2D51-4F64-930A-A2FA6DE15A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432"/>
          <a:stretch/>
        </p:blipFill>
        <p:spPr>
          <a:xfrm>
            <a:off x="467544" y="1316082"/>
            <a:ext cx="3716271" cy="211291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06A54B3-1E13-4212-947A-1F6ED1E221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432"/>
          <a:stretch/>
        </p:blipFill>
        <p:spPr>
          <a:xfrm>
            <a:off x="4960187" y="1328863"/>
            <a:ext cx="3644295" cy="21129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CCB9122-AB6B-48D9-9440-FC711BF4A1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927"/>
          <a:stretch/>
        </p:blipFill>
        <p:spPr>
          <a:xfrm>
            <a:off x="2713864" y="3808108"/>
            <a:ext cx="3716271" cy="21129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A1BD65-D7B7-4365-BF60-348B802884E2}"/>
              </a:ext>
            </a:extLst>
          </p:cNvPr>
          <p:cNvSpPr txBox="1"/>
          <p:nvPr/>
        </p:nvSpPr>
        <p:spPr>
          <a:xfrm>
            <a:off x="1502275" y="3441779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1 Class A Biasing</a:t>
            </a:r>
            <a:endParaRPr lang="ru-KZ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C1CD75-B663-40DA-B14A-0FE836610835}"/>
              </a:ext>
            </a:extLst>
          </p:cNvPr>
          <p:cNvSpPr txBox="1"/>
          <p:nvPr/>
        </p:nvSpPr>
        <p:spPr>
          <a:xfrm>
            <a:off x="6100092" y="3441779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2 Class B Biasing</a:t>
            </a:r>
            <a:endParaRPr lang="ru-KZ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D670CE-7113-4570-9D47-48A7E5C4747A}"/>
              </a:ext>
            </a:extLst>
          </p:cNvPr>
          <p:cNvSpPr txBox="1"/>
          <p:nvPr/>
        </p:nvSpPr>
        <p:spPr>
          <a:xfrm>
            <a:off x="3923928" y="5873126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3 Class AB Biasing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1015107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(5/5) 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11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r>
              <a:rPr lang="en-US" sz="2400" dirty="0"/>
              <a:t>Class E PAs are preferred for high efficiency </a:t>
            </a:r>
          </a:p>
          <a:p>
            <a:r>
              <a:rPr lang="en-US" sz="2400" dirty="0"/>
              <a:t>Possible efficiency: 100%</a:t>
            </a:r>
          </a:p>
          <a:p>
            <a:r>
              <a:rPr lang="en-US" sz="2400" dirty="0"/>
              <a:t>Switch – mode: less affected by frequency and components variation </a:t>
            </a:r>
          </a:p>
          <a:p>
            <a:r>
              <a:rPr lang="en-US" sz="2400" dirty="0"/>
              <a:t>Nonlinear </a:t>
            </a:r>
          </a:p>
          <a:p>
            <a:r>
              <a:rPr lang="en-US" sz="2400" dirty="0"/>
              <a:t>Challenge: </a:t>
            </a:r>
            <a:r>
              <a:rPr lang="en-US" sz="2400" dirty="0" err="1"/>
              <a:t>parasitics</a:t>
            </a:r>
            <a:r>
              <a:rPr lang="en-US" sz="2400" dirty="0"/>
              <a:t> at   </a:t>
            </a:r>
            <a:br>
              <a:rPr lang="en-US" sz="2400" dirty="0"/>
            </a:br>
            <a:r>
              <a:rPr lang="en-US" sz="2400" dirty="0"/>
              <a:t>higher frequencies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0E6EF6-ABEE-457E-9B63-6C71F37C78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821"/>
          <a:stretch/>
        </p:blipFill>
        <p:spPr>
          <a:xfrm>
            <a:off x="3923928" y="3176810"/>
            <a:ext cx="4767490" cy="2986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5A6CF0-1534-4C92-80A8-B6B575993C8A}"/>
              </a:ext>
            </a:extLst>
          </p:cNvPr>
          <p:cNvSpPr txBox="1"/>
          <p:nvPr/>
        </p:nvSpPr>
        <p:spPr>
          <a:xfrm>
            <a:off x="4243808" y="6112381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4 Switch-mode PA waveform example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891703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the Art (1/3) 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12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42748" y="1484784"/>
            <a:ext cx="8712967" cy="2376264"/>
          </a:xfrm>
        </p:spPr>
        <p:txBody>
          <a:bodyPr>
            <a:normAutofit/>
          </a:bodyPr>
          <a:lstStyle/>
          <a:p>
            <a:r>
              <a:rPr lang="en-US" sz="2400" dirty="0"/>
              <a:t>Class E is biased in saturation region </a:t>
            </a:r>
          </a:p>
          <a:p>
            <a:r>
              <a:rPr lang="en-US" sz="2400" dirty="0"/>
              <a:t>Class E is defined by the load network </a:t>
            </a:r>
          </a:p>
          <a:p>
            <a:r>
              <a:rPr lang="en-US" sz="2400" dirty="0" err="1"/>
              <a:t>Parasitics</a:t>
            </a:r>
            <a:r>
              <a:rPr lang="en-US" sz="2400" dirty="0"/>
              <a:t> made as a part of the system</a:t>
            </a:r>
          </a:p>
          <a:p>
            <a:endParaRPr lang="en-US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800D4B-A744-4EDF-938F-31A97AF8A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98" y="2911897"/>
            <a:ext cx="4864596" cy="27623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A9C2AB7-EC72-4617-BB34-09C6A881EC27}"/>
              </a:ext>
            </a:extLst>
          </p:cNvPr>
          <p:cNvSpPr txBox="1"/>
          <p:nvPr/>
        </p:nvSpPr>
        <p:spPr>
          <a:xfrm>
            <a:off x="1557444" y="5833662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5 Class E load network 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993508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89856" y="6520259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the Art (2/3)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13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8AD0DFE-7DC0-4353-A552-497B96EF8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877864"/>
              </p:ext>
            </p:extLst>
          </p:nvPr>
        </p:nvGraphicFramePr>
        <p:xfrm>
          <a:off x="583048" y="1196752"/>
          <a:ext cx="7977903" cy="4746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3957">
                  <a:extLst>
                    <a:ext uri="{9D8B030D-6E8A-4147-A177-3AD203B41FA5}">
                      <a16:colId xmlns:a16="http://schemas.microsoft.com/office/drawing/2014/main" val="1155358269"/>
                    </a:ext>
                  </a:extLst>
                </a:gridCol>
                <a:gridCol w="1478684">
                  <a:extLst>
                    <a:ext uri="{9D8B030D-6E8A-4147-A177-3AD203B41FA5}">
                      <a16:colId xmlns:a16="http://schemas.microsoft.com/office/drawing/2014/main" val="3638905446"/>
                    </a:ext>
                  </a:extLst>
                </a:gridCol>
                <a:gridCol w="1225195">
                  <a:extLst>
                    <a:ext uri="{9D8B030D-6E8A-4147-A177-3AD203B41FA5}">
                      <a16:colId xmlns:a16="http://schemas.microsoft.com/office/drawing/2014/main" val="3442223857"/>
                    </a:ext>
                  </a:extLst>
                </a:gridCol>
                <a:gridCol w="2070159">
                  <a:extLst>
                    <a:ext uri="{9D8B030D-6E8A-4147-A177-3AD203B41FA5}">
                      <a16:colId xmlns:a16="http://schemas.microsoft.com/office/drawing/2014/main" val="1859535434"/>
                    </a:ext>
                  </a:extLst>
                </a:gridCol>
                <a:gridCol w="1520933">
                  <a:extLst>
                    <a:ext uri="{9D8B030D-6E8A-4147-A177-3AD203B41FA5}">
                      <a16:colId xmlns:a16="http://schemas.microsoft.com/office/drawing/2014/main" val="46027478"/>
                    </a:ext>
                  </a:extLst>
                </a:gridCol>
                <a:gridCol w="668975">
                  <a:extLst>
                    <a:ext uri="{9D8B030D-6E8A-4147-A177-3AD203B41FA5}">
                      <a16:colId xmlns:a16="http://schemas.microsoft.com/office/drawing/2014/main" val="1217108791"/>
                    </a:ext>
                  </a:extLst>
                </a:gridCol>
              </a:tblGrid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Source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Frequency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PAE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Pout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Topology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Year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47126205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[1]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250 MHz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79.58%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32.71 dBm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LDMOS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2008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9851161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[2]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300 MHz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87%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20.58 dBm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CMOS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2018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8396891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[3]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6.78 MHz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u="none" strike="noStrike">
                          <a:effectLst/>
                        </a:rPr>
                        <a:t>87%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10 - 30 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----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2017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18834852"/>
                  </a:ext>
                </a:extLst>
              </a:tr>
              <a:tr h="606106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[4] 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1.72/2.14 GHz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74.9/75.9%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40.5/40.9 dBm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GaN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2018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13486928"/>
                  </a:ext>
                </a:extLst>
              </a:tr>
              <a:tr h="360917"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u="none" strike="noStrike">
                          <a:effectLst/>
                        </a:rPr>
                        <a:t>[5]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1.8-2.7 GHz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u="none" strike="noStrike">
                          <a:effectLst/>
                        </a:rPr>
                        <a:t>&gt;48%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29 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GaN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u="none" strike="noStrike">
                          <a:effectLst/>
                        </a:rPr>
                        <a:t>2018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28364218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[6] 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1.8 GHz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60%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20.1 dBm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CMOS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2018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55076644"/>
                  </a:ext>
                </a:extLst>
              </a:tr>
              <a:tr h="390292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[7]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2.6 GHz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74.7%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39.6 dBm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GaN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2014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29124474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>
                          <a:effectLst/>
                        </a:rPr>
                        <a:t>[8]</a:t>
                      </a:r>
                      <a:endParaRPr lang="ru-K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1.7-2.8</a:t>
                      </a:r>
                      <a:r>
                        <a:rPr lang="en-US" sz="1800" u="none" strike="noStrike" dirty="0">
                          <a:effectLst/>
                        </a:rPr>
                        <a:t> GHz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6</a:t>
                      </a:r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r>
                        <a:rPr lang="ru-KZ" sz="1800" u="none" strike="noStrike" dirty="0">
                          <a:effectLst/>
                        </a:rPr>
                        <a:t>%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40.3 - 42.3 dBm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GaN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800" u="none" strike="noStrike" dirty="0">
                          <a:effectLst/>
                        </a:rPr>
                        <a:t>2020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52361391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[9]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 GHz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 dBm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31782304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[10]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  GHz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 dBm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76900733"/>
                  </a:ext>
                </a:extLst>
              </a:tr>
              <a:tr h="376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[11]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 GHz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79% 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 dBm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ru-K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41296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310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</a:t>
            </a:r>
            <a:r>
              <a:rPr lang="de-DE" sz="4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4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Art (3/3)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14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94620" y="1268760"/>
            <a:ext cx="9001000" cy="4733174"/>
          </a:xfrm>
        </p:spPr>
        <p:txBody>
          <a:bodyPr>
            <a:normAutofit/>
          </a:bodyPr>
          <a:lstStyle/>
          <a:p>
            <a:r>
              <a:rPr lang="en-US" sz="2400" b="0" i="0" dirty="0" err="1">
                <a:solidFill>
                  <a:srgbClr val="000000"/>
                </a:solidFill>
                <a:effectLst/>
              </a:rPr>
              <a:t>GaN</a:t>
            </a:r>
            <a:r>
              <a:rPr lang="en-US" sz="2400" b="0" i="0" dirty="0">
                <a:solidFill>
                  <a:srgbClr val="000000"/>
                </a:solidFill>
                <a:effectLst/>
              </a:rPr>
              <a:t> HEMT:</a:t>
            </a:r>
          </a:p>
          <a:p>
            <a:pPr lvl="1"/>
            <a:r>
              <a:rPr lang="en-US" sz="2000" b="0" i="0" dirty="0">
                <a:solidFill>
                  <a:srgbClr val="000000"/>
                </a:solidFill>
                <a:effectLst/>
              </a:rPr>
              <a:t>Most frequent device used in switch-mode PA design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Commercial availability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Available active device model</a:t>
            </a:r>
          </a:p>
          <a:p>
            <a:pPr lvl="1"/>
            <a:r>
              <a:rPr lang="en-US" sz="2000" b="0" i="0" dirty="0">
                <a:solidFill>
                  <a:srgbClr val="000000"/>
                </a:solidFill>
                <a:effectLst/>
              </a:rPr>
              <a:t>Tolerant to high temperatures</a:t>
            </a:r>
          </a:p>
          <a:p>
            <a:pPr lvl="1"/>
            <a:r>
              <a:rPr lang="en-US" sz="2000" b="0" i="0" dirty="0">
                <a:solidFill>
                  <a:srgbClr val="000000"/>
                </a:solidFill>
                <a:effectLst/>
              </a:rPr>
              <a:t>Tolerant to high breakdown voltage</a:t>
            </a:r>
          </a:p>
          <a:p>
            <a:r>
              <a:rPr lang="en-US" sz="2400" b="0" i="0" dirty="0">
                <a:solidFill>
                  <a:srgbClr val="000000"/>
                </a:solidFill>
                <a:effectLst/>
              </a:rPr>
              <a:t>Designed frequencies are usually below 6 GHz, with the most focus on 0 to </a:t>
            </a:r>
            <a:r>
              <a:rPr lang="en-US" sz="2400" dirty="0">
                <a:solidFill>
                  <a:srgbClr val="000000"/>
                </a:solidFill>
              </a:rPr>
              <a:t>4 GHz range.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PAE ranges from 50% to 85%</a:t>
            </a:r>
            <a:br>
              <a:rPr lang="en-US" sz="2400" dirty="0">
                <a:solidFill>
                  <a:srgbClr val="000000"/>
                </a:solidFill>
              </a:rPr>
            </a:b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83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Thesis details 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15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48882" y="4491995"/>
            <a:ext cx="8975646" cy="2210826"/>
          </a:xfrm>
        </p:spPr>
        <p:txBody>
          <a:bodyPr>
            <a:normAutofit/>
          </a:bodyPr>
          <a:lstStyle/>
          <a:p>
            <a:r>
              <a:rPr lang="en-US" sz="2400" dirty="0"/>
              <a:t>The study of waveform engineering to address the problems of power dissipation</a:t>
            </a:r>
          </a:p>
          <a:p>
            <a:r>
              <a:rPr lang="en-US" sz="2400" dirty="0"/>
              <a:t>The utilization of Class E power amplifier circuits in RF</a:t>
            </a:r>
          </a:p>
          <a:p>
            <a:r>
              <a:rPr lang="en-US" sz="2400" dirty="0"/>
              <a:t>The design, modelling and measurement of class E Power Amplifier</a:t>
            </a:r>
            <a:endParaRPr lang="ru-RU" sz="2400" dirty="0"/>
          </a:p>
          <a:p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9E1048-65A9-433A-8D87-769C74EC7448}"/>
              </a:ext>
            </a:extLst>
          </p:cNvPr>
          <p:cNvSpPr txBox="1"/>
          <p:nvPr/>
        </p:nvSpPr>
        <p:spPr>
          <a:xfrm>
            <a:off x="2024310" y="3930229"/>
            <a:ext cx="5362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Primary contributions of the thesis</a:t>
            </a:r>
            <a:endParaRPr lang="ru-KZ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2AD83D-264F-4A77-93A6-F8061D902CC6}"/>
              </a:ext>
            </a:extLst>
          </p:cNvPr>
          <p:cNvSpPr txBox="1"/>
          <p:nvPr/>
        </p:nvSpPr>
        <p:spPr>
          <a:xfrm>
            <a:off x="3020768" y="1091282"/>
            <a:ext cx="3369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Design specifications </a:t>
            </a:r>
            <a:endParaRPr lang="ru-KZ" sz="2800" b="1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6AAF152-516D-477C-862D-E4F19A646725}"/>
              </a:ext>
            </a:extLst>
          </p:cNvPr>
          <p:cNvSpPr txBox="1">
            <a:spLocks/>
          </p:cNvSpPr>
          <p:nvPr/>
        </p:nvSpPr>
        <p:spPr>
          <a:xfrm>
            <a:off x="431033" y="1716747"/>
            <a:ext cx="7885383" cy="221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Frequency range: 1.3 – 2.15 GHz</a:t>
            </a:r>
          </a:p>
          <a:p>
            <a:r>
              <a:rPr lang="en-US" sz="2400" dirty="0"/>
              <a:t>Transistor type: 10W </a:t>
            </a:r>
            <a:r>
              <a:rPr lang="en-US" sz="2400" dirty="0" err="1"/>
              <a:t>GaN</a:t>
            </a:r>
            <a:r>
              <a:rPr lang="en-US" sz="2400" dirty="0"/>
              <a:t> from Cree</a:t>
            </a:r>
          </a:p>
          <a:p>
            <a:r>
              <a:rPr lang="en-US" sz="2400" dirty="0"/>
              <a:t>Expected efficiency: &gt;40% </a:t>
            </a:r>
          </a:p>
          <a:p>
            <a:r>
              <a:rPr lang="en-US" sz="2400" dirty="0"/>
              <a:t>Gain &amp; Power variations: &lt;3dB</a:t>
            </a:r>
            <a:endParaRPr lang="ru-RU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997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768752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and Modelling of PA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16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r>
              <a:rPr lang="en-US" sz="2800" dirty="0"/>
              <a:t>Design Resources </a:t>
            </a:r>
          </a:p>
          <a:p>
            <a:r>
              <a:rPr lang="en-US" sz="2800" dirty="0"/>
              <a:t>Biasing </a:t>
            </a:r>
          </a:p>
          <a:p>
            <a:r>
              <a:rPr lang="en-US" sz="2800" dirty="0"/>
              <a:t>Stability </a:t>
            </a:r>
          </a:p>
          <a:p>
            <a:r>
              <a:rPr lang="en-US" sz="2800" dirty="0"/>
              <a:t>Load – Pull </a:t>
            </a:r>
          </a:p>
          <a:p>
            <a:r>
              <a:rPr lang="en-US" sz="2800" dirty="0"/>
              <a:t>Matching </a:t>
            </a:r>
          </a:p>
        </p:txBody>
      </p:sp>
    </p:spTree>
    <p:extLst>
      <p:ext uri="{BB962C8B-B14F-4D97-AF65-F5344CB8AC3E}">
        <p14:creationId xmlns:p14="http://schemas.microsoft.com/office/powerpoint/2010/main" val="1196774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Resources 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17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94620" y="1268760"/>
            <a:ext cx="9001000" cy="4733174"/>
          </a:xfrm>
        </p:spPr>
        <p:txBody>
          <a:bodyPr>
            <a:normAutofit/>
          </a:bodyPr>
          <a:lstStyle/>
          <a:p>
            <a:r>
              <a:rPr lang="en-US" sz="2400" b="0" i="0" dirty="0">
                <a:solidFill>
                  <a:srgbClr val="000000"/>
                </a:solidFill>
                <a:effectLst/>
              </a:rPr>
              <a:t>Substrate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Rogers RO3003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Dielectric constant 3.0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Copper 35 micron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Active device</a:t>
            </a:r>
          </a:p>
          <a:p>
            <a:pPr lvl="1"/>
            <a:r>
              <a:rPr lang="en-US" sz="2000" dirty="0" err="1">
                <a:solidFill>
                  <a:srgbClr val="000000"/>
                </a:solidFill>
              </a:rPr>
              <a:t>GaN</a:t>
            </a:r>
            <a:r>
              <a:rPr lang="en-US" sz="2000" dirty="0">
                <a:solidFill>
                  <a:srgbClr val="000000"/>
                </a:solidFill>
              </a:rPr>
              <a:t> HEMT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10 W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&lt; 6 GHz</a:t>
            </a:r>
          </a:p>
          <a:p>
            <a:r>
              <a:rPr lang="en-US" sz="2400" dirty="0">
                <a:solidFill>
                  <a:srgbClr val="000000"/>
                </a:solidFill>
              </a:rPr>
              <a:t>Lumped elements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Resistors: 100, 10 Ohm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Capacitors: 8.5 pF, 50 </a:t>
            </a:r>
            <a:r>
              <a:rPr lang="en-US" sz="2000" dirty="0" err="1">
                <a:solidFill>
                  <a:srgbClr val="000000"/>
                </a:solidFill>
              </a:rPr>
              <a:t>nF</a:t>
            </a:r>
            <a:r>
              <a:rPr lang="en-US" sz="2000" dirty="0">
                <a:solidFill>
                  <a:srgbClr val="000000"/>
                </a:solidFill>
              </a:rPr>
              <a:t>, 10 </a:t>
            </a:r>
            <a:r>
              <a:rPr lang="en-US" sz="2000" dirty="0" err="1">
                <a:solidFill>
                  <a:srgbClr val="000000"/>
                </a:solidFill>
              </a:rPr>
              <a:t>uF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br>
              <a:rPr lang="en-US" sz="2000" dirty="0">
                <a:solidFill>
                  <a:srgbClr val="000000"/>
                </a:solidFill>
              </a:rPr>
            </a:b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5C1D67-B2C2-4EEC-9E3A-623CF95CC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412776"/>
            <a:ext cx="2133402" cy="15331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77D0B2-4055-440A-8970-20D619962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035" y="3582347"/>
            <a:ext cx="3362349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97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Biasing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18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76CF405-87F8-4B95-B452-94545514D9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2784"/>
          <a:stretch/>
        </p:blipFill>
        <p:spPr>
          <a:xfrm>
            <a:off x="3996182" y="1583617"/>
            <a:ext cx="5040314" cy="3013137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78FF17-6694-4C9D-9445-B195EB6F6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927" y="1513338"/>
            <a:ext cx="3841255" cy="42862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8930A7-BC4B-4B82-9AD4-9FA3EF020054}"/>
              </a:ext>
            </a:extLst>
          </p:cNvPr>
          <p:cNvSpPr txBox="1"/>
          <p:nvPr/>
        </p:nvSpPr>
        <p:spPr>
          <a:xfrm>
            <a:off x="827584" y="5758935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6 PA DCIV analysis setup </a:t>
            </a:r>
            <a:endParaRPr lang="ru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0733C1-9D30-4C2C-9C9F-80539684AD55}"/>
              </a:ext>
            </a:extLst>
          </p:cNvPr>
          <p:cNvSpPr txBox="1"/>
          <p:nvPr/>
        </p:nvSpPr>
        <p:spPr>
          <a:xfrm>
            <a:off x="5292080" y="4461964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7 Biasing point of proposed PA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832035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19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1A776E-30D8-4A91-838D-0EDD32BFC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492" y="1220326"/>
            <a:ext cx="3264757" cy="35048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EE7F9E-01D3-4F36-8205-69874055A3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001"/>
          <a:stretch/>
        </p:blipFill>
        <p:spPr>
          <a:xfrm>
            <a:off x="3592946" y="3835470"/>
            <a:ext cx="5237870" cy="21131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1CC1A4F-F086-4B2F-B611-15C3D7A0EB3C}"/>
                  </a:ext>
                </a:extLst>
              </p:cNvPr>
              <p:cNvSpPr txBox="1"/>
              <p:nvPr/>
            </p:nvSpPr>
            <p:spPr>
              <a:xfrm>
                <a:off x="4283968" y="1585427"/>
                <a:ext cx="3960440" cy="760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2|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ru-KZ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1CC1A4F-F086-4B2F-B611-15C3D7A0E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585427"/>
                <a:ext cx="3960440" cy="7602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685773-6A8F-4EA7-9BBD-9E701E8C6F76}"/>
                  </a:ext>
                </a:extLst>
              </p:cNvPr>
              <p:cNvSpPr txBox="1"/>
              <p:nvPr/>
            </p:nvSpPr>
            <p:spPr>
              <a:xfrm>
                <a:off x="4585590" y="2706475"/>
                <a:ext cx="39604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ru-KZ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685773-6A8F-4EA7-9BBD-9E701E8C6F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590" y="2706475"/>
                <a:ext cx="3960440" cy="400110"/>
              </a:xfrm>
              <a:prstGeom prst="rect">
                <a:avLst/>
              </a:prstGeom>
              <a:blipFill>
                <a:blip r:embed="rId6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C9FBD7C-7F26-453C-B2E4-3387DDAE60B0}"/>
              </a:ext>
            </a:extLst>
          </p:cNvPr>
          <p:cNvSpPr txBox="1"/>
          <p:nvPr/>
        </p:nvSpPr>
        <p:spPr>
          <a:xfrm>
            <a:off x="755576" y="4794132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9 Stability setup</a:t>
            </a:r>
            <a:endParaRPr lang="ru-KZ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852390-2214-48B8-84BC-5A5E0EEC65BD}"/>
              </a:ext>
            </a:extLst>
          </p:cNvPr>
          <p:cNvSpPr txBox="1"/>
          <p:nvPr/>
        </p:nvSpPr>
        <p:spPr>
          <a:xfrm>
            <a:off x="4936401" y="5865128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10 Stability analysis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69646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Inhaltsplatzhalter 1"/>
          <p:cNvSpPr>
            <a:spLocks noGrp="1"/>
          </p:cNvSpPr>
          <p:nvPr>
            <p:ph idx="1"/>
          </p:nvPr>
        </p:nvSpPr>
        <p:spPr>
          <a:xfrm>
            <a:off x="539552" y="1268759"/>
            <a:ext cx="7416824" cy="4536497"/>
          </a:xfrm>
        </p:spPr>
        <p:txBody>
          <a:bodyPr>
            <a:noAutofit/>
          </a:bodyPr>
          <a:lstStyle/>
          <a:p>
            <a:r>
              <a:rPr lang="en-US" sz="2400" dirty="0"/>
              <a:t>Introduction </a:t>
            </a:r>
          </a:p>
          <a:p>
            <a:r>
              <a:rPr lang="en-US" sz="2400" dirty="0"/>
              <a:t>Motivation </a:t>
            </a:r>
          </a:p>
          <a:p>
            <a:r>
              <a:rPr lang="en-US" sz="2400" dirty="0"/>
              <a:t>Research objectives</a:t>
            </a:r>
          </a:p>
          <a:p>
            <a:r>
              <a:rPr lang="en-US" sz="2400" dirty="0"/>
              <a:t>Background </a:t>
            </a:r>
          </a:p>
          <a:p>
            <a:pPr lvl="1"/>
            <a:r>
              <a:rPr lang="en-US" sz="2000" dirty="0"/>
              <a:t>PAs and PAs classes</a:t>
            </a:r>
          </a:p>
          <a:p>
            <a:r>
              <a:rPr lang="en-US" sz="2400" dirty="0"/>
              <a:t>State of the art </a:t>
            </a:r>
          </a:p>
          <a:p>
            <a:r>
              <a:rPr lang="en-US" sz="2400" dirty="0"/>
              <a:t>Thesis details </a:t>
            </a:r>
          </a:p>
          <a:p>
            <a:r>
              <a:rPr lang="en-US" sz="2400" dirty="0"/>
              <a:t>Design and modelling of PA </a:t>
            </a:r>
          </a:p>
          <a:p>
            <a:r>
              <a:rPr lang="en-US" sz="2400" dirty="0"/>
              <a:t>Results</a:t>
            </a:r>
          </a:p>
          <a:p>
            <a:r>
              <a:rPr lang="en-US" sz="2400" dirty="0"/>
              <a:t>Conclusion and future work </a:t>
            </a:r>
          </a:p>
        </p:txBody>
      </p:sp>
      <p:sp>
        <p:nvSpPr>
          <p:cNvPr id="14" name="Textplatzhalter 2"/>
          <p:cNvSpPr txBox="1">
            <a:spLocks/>
          </p:cNvSpPr>
          <p:nvPr/>
        </p:nvSpPr>
        <p:spPr>
          <a:xfrm>
            <a:off x="3347864" y="261392"/>
            <a:ext cx="2379914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k-KZ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50088" y="6520259"/>
            <a:ext cx="298376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– Pull (1/2)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20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82BF23-0EE4-425E-AB23-62280AAF8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Conditions for optimum device performance</a:t>
            </a:r>
          </a:p>
          <a:p>
            <a:r>
              <a:rPr lang="en-US" sz="2400" dirty="0"/>
              <a:t>Impedance variation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2AB46B-FFD0-4EF8-B1D7-1BB325D71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833464"/>
            <a:ext cx="3886200" cy="2971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EE5AB9-45AD-444C-8542-F5029225D8D0}"/>
              </a:ext>
            </a:extLst>
          </p:cNvPr>
          <p:cNvSpPr txBox="1"/>
          <p:nvPr/>
        </p:nvSpPr>
        <p:spPr>
          <a:xfrm>
            <a:off x="2987824" y="5807759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10 Load-pull setup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417520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– Pull (2/2)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21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FE5029A-F725-4671-BBC5-F03DCC7E09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0015" y="1340768"/>
            <a:ext cx="7315940" cy="452596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52E9AD-C3C4-4DCF-AB6B-05ABA41234FD}"/>
              </a:ext>
            </a:extLst>
          </p:cNvPr>
          <p:cNvSpPr txBox="1"/>
          <p:nvPr/>
        </p:nvSpPr>
        <p:spPr>
          <a:xfrm>
            <a:off x="3347864" y="5862709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10 Load-pull contours 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16043076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Matching (1/2) 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22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82BF23-0EE4-425E-AB23-62280AAF8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72" y="1504542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Distributed matching network: less </a:t>
            </a:r>
            <a:r>
              <a:rPr lang="en-US" sz="2400" dirty="0" err="1"/>
              <a:t>parasitics</a:t>
            </a:r>
            <a:r>
              <a:rPr lang="en-US" sz="2400" dirty="0"/>
              <a:t> </a:t>
            </a:r>
          </a:p>
          <a:p>
            <a:r>
              <a:rPr lang="en-US" sz="2400" dirty="0"/>
              <a:t>Broader bandwidth</a:t>
            </a:r>
          </a:p>
          <a:p>
            <a:endParaRPr lang="ru-KZ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3A777F-651C-4D2D-8BF6-284E3DCB4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469510"/>
            <a:ext cx="4680520" cy="36380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BBDDC2-4278-4C0A-AEA9-7F3D1F94F81E}"/>
              </a:ext>
            </a:extLst>
          </p:cNvPr>
          <p:cNvSpPr txBox="1"/>
          <p:nvPr/>
        </p:nvSpPr>
        <p:spPr>
          <a:xfrm>
            <a:off x="3343708" y="6124655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11 Matching setup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3481565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Matching (2/2) 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23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3EA189-1006-4981-9BD6-C7A45B100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97" y="1156604"/>
            <a:ext cx="7344816" cy="148578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CC69CD-FE43-4C0F-B557-B31BFF3A6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343" y="2746254"/>
            <a:ext cx="5851723" cy="33244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4BDC34-C00E-4C6F-B054-45170D9FC184}"/>
              </a:ext>
            </a:extLst>
          </p:cNvPr>
          <p:cNvSpPr txBox="1"/>
          <p:nvPr/>
        </p:nvSpPr>
        <p:spPr>
          <a:xfrm>
            <a:off x="2995630" y="6124655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12 Matching network optimization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121218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(1/5)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24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90D6933-E31C-46B3-A813-EE103E0872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12"/>
          <a:stretch/>
        </p:blipFill>
        <p:spPr>
          <a:xfrm>
            <a:off x="151926" y="1422096"/>
            <a:ext cx="8892480" cy="4665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4D9ADF-E73D-488E-B39A-7C962127A27C}"/>
              </a:ext>
            </a:extLst>
          </p:cNvPr>
          <p:cNvSpPr txBox="1"/>
          <p:nvPr/>
        </p:nvSpPr>
        <p:spPr>
          <a:xfrm>
            <a:off x="2995630" y="6124655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13 Schematics of the designed model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726475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(2/5)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25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82BF23-0EE4-425E-AB23-62280AAF8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Biasing tee</a:t>
            </a:r>
          </a:p>
          <a:p>
            <a:r>
              <a:rPr lang="en-US" sz="2400" dirty="0"/>
              <a:t>Stability network and transistor connection </a:t>
            </a:r>
            <a:endParaRPr lang="ru-KZ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D08B16-5E4A-470E-BB0F-A6D2E6FB0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88" y="2958555"/>
            <a:ext cx="2574446" cy="316760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5CC099-A681-4712-A22A-5BBE0C0AE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0593" y="3284984"/>
            <a:ext cx="5369793" cy="265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572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(3/5)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26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48C2F4F-144F-41FE-AA8F-A77AE8B6B2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8626" y="3336272"/>
            <a:ext cx="4104454" cy="2558621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E6F4E4-CF93-422C-B48B-AA4CE3C87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9835" y="3295172"/>
            <a:ext cx="4172645" cy="28784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BBDFEE-711C-4685-936F-DFECEF904D5F}"/>
              </a:ext>
            </a:extLst>
          </p:cNvPr>
          <p:cNvSpPr txBox="1"/>
          <p:nvPr/>
        </p:nvSpPr>
        <p:spPr>
          <a:xfrm>
            <a:off x="111561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KZ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612FE6B6-2847-49A6-9A82-FD1CA0824B17}"/>
              </a:ext>
            </a:extLst>
          </p:cNvPr>
          <p:cNvSpPr txBox="1">
            <a:spLocks/>
          </p:cNvSpPr>
          <p:nvPr/>
        </p:nvSpPr>
        <p:spPr>
          <a:xfrm>
            <a:off x="590872" y="150454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Peak PAE – 84%</a:t>
            </a:r>
          </a:p>
          <a:p>
            <a:r>
              <a:rPr lang="en-US" sz="2400" dirty="0"/>
              <a:t>Gain range – 11-14 dB</a:t>
            </a:r>
          </a:p>
          <a:p>
            <a:r>
              <a:rPr lang="en-US" sz="2400" dirty="0"/>
              <a:t>Peak power output – 42.2 dBm</a:t>
            </a:r>
            <a:endParaRPr lang="ru-KZ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931903-595F-4F72-A493-1B0249260C64}"/>
              </a:ext>
            </a:extLst>
          </p:cNvPr>
          <p:cNvSpPr txBox="1"/>
          <p:nvPr/>
        </p:nvSpPr>
        <p:spPr>
          <a:xfrm>
            <a:off x="2135834" y="5858192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13 I-V</a:t>
            </a:r>
            <a:endParaRPr lang="ru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4A2470-4E50-489E-8F54-2E69BF25614E}"/>
              </a:ext>
            </a:extLst>
          </p:cNvPr>
          <p:cNvSpPr txBox="1"/>
          <p:nvPr/>
        </p:nvSpPr>
        <p:spPr>
          <a:xfrm>
            <a:off x="5969128" y="6132977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14 PAE, Gain, Pout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564768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(4/5)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27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BBDFEE-711C-4685-936F-DFECEF904D5F}"/>
              </a:ext>
            </a:extLst>
          </p:cNvPr>
          <p:cNvSpPr txBox="1"/>
          <p:nvPr/>
        </p:nvSpPr>
        <p:spPr>
          <a:xfrm>
            <a:off x="111561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KZ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BD68F9F-FECC-4526-BE0B-FA9F7B8F8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552007"/>
            <a:ext cx="7840565" cy="42343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2837E0B-FC9A-4CE9-A6A9-9F707752B2A4}"/>
              </a:ext>
            </a:extLst>
          </p:cNvPr>
          <p:cNvSpPr txBox="1"/>
          <p:nvPr/>
        </p:nvSpPr>
        <p:spPr>
          <a:xfrm>
            <a:off x="3203848" y="5827232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15 Layout of the designed model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078552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(5/5)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28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BBDFEE-711C-4685-936F-DFECEF904D5F}"/>
              </a:ext>
            </a:extLst>
          </p:cNvPr>
          <p:cNvSpPr txBox="1"/>
          <p:nvPr/>
        </p:nvSpPr>
        <p:spPr>
          <a:xfrm>
            <a:off x="111561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KZ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612FE6B6-2847-49A6-9A82-FD1CA0824B17}"/>
              </a:ext>
            </a:extLst>
          </p:cNvPr>
          <p:cNvSpPr txBox="1">
            <a:spLocks/>
          </p:cNvSpPr>
          <p:nvPr/>
        </p:nvSpPr>
        <p:spPr>
          <a:xfrm>
            <a:off x="590872" y="150454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Peak PAE – 82%</a:t>
            </a:r>
          </a:p>
          <a:p>
            <a:r>
              <a:rPr lang="en-US" sz="2400" dirty="0"/>
              <a:t>Gain range – 11-14 dB</a:t>
            </a:r>
          </a:p>
          <a:p>
            <a:r>
              <a:rPr lang="en-US" sz="2400" dirty="0"/>
              <a:t>Peak Power output – 42 dBm</a:t>
            </a:r>
            <a:endParaRPr lang="ru-KZ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9EC837-4023-4FC3-B1D8-C5240C18F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64" y="3411331"/>
            <a:ext cx="4536504" cy="261917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F931113-DB13-4D6B-89CB-48186C277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652" y="3317037"/>
            <a:ext cx="4224733" cy="26734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D8904A-A3D1-4364-B89F-A5623E5D23B9}"/>
              </a:ext>
            </a:extLst>
          </p:cNvPr>
          <p:cNvSpPr txBox="1"/>
          <p:nvPr/>
        </p:nvSpPr>
        <p:spPr>
          <a:xfrm>
            <a:off x="1906081" y="6063878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16 I-V</a:t>
            </a:r>
            <a:endParaRPr lang="ru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FCF226-BF82-4C2B-A1FA-A5B0F3106574}"/>
              </a:ext>
            </a:extLst>
          </p:cNvPr>
          <p:cNvSpPr txBox="1"/>
          <p:nvPr/>
        </p:nvSpPr>
        <p:spPr>
          <a:xfrm>
            <a:off x="6228184" y="6004808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Fig. 17 PAE, Gain, Pout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752667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3" y="261392"/>
            <a:ext cx="6882797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Future Work 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29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BBDFEE-711C-4685-936F-DFECEF904D5F}"/>
              </a:ext>
            </a:extLst>
          </p:cNvPr>
          <p:cNvSpPr txBox="1"/>
          <p:nvPr/>
        </p:nvSpPr>
        <p:spPr>
          <a:xfrm>
            <a:off x="111561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KZ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612FE6B6-2847-49A6-9A82-FD1CA0824B17}"/>
              </a:ext>
            </a:extLst>
          </p:cNvPr>
          <p:cNvSpPr txBox="1">
            <a:spLocks/>
          </p:cNvSpPr>
          <p:nvPr/>
        </p:nvSpPr>
        <p:spPr>
          <a:xfrm>
            <a:off x="590872" y="150454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Class E PA based on </a:t>
            </a:r>
            <a:r>
              <a:rPr lang="en-US" sz="2400" dirty="0" err="1"/>
              <a:t>GaN</a:t>
            </a:r>
            <a:r>
              <a:rPr lang="en-US" sz="2400" dirty="0"/>
              <a:t> HEMT </a:t>
            </a:r>
          </a:p>
          <a:p>
            <a:r>
              <a:rPr lang="en-US" sz="2400" dirty="0"/>
              <a:t>Rogers RO3003</a:t>
            </a:r>
          </a:p>
          <a:p>
            <a:r>
              <a:rPr lang="en-US" sz="2400" dirty="0"/>
              <a:t>Center frequency: 2.0 GHz</a:t>
            </a:r>
          </a:p>
          <a:p>
            <a:r>
              <a:rPr lang="en-US" sz="2400" dirty="0"/>
              <a:t>Maximum PAE: 82% </a:t>
            </a:r>
          </a:p>
          <a:p>
            <a:r>
              <a:rPr lang="en-US" sz="2400" dirty="0"/>
              <a:t>More than 40% PAE on the range of 1.3 GHz to 2.15 GHz</a:t>
            </a:r>
          </a:p>
          <a:p>
            <a:r>
              <a:rPr lang="en-US" sz="2400" dirty="0"/>
              <a:t>Gain: 11-14 dB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Validation of the design </a:t>
            </a:r>
          </a:p>
          <a:p>
            <a:r>
              <a:rPr lang="en-US" sz="2400" dirty="0"/>
              <a:t>Apply techniques to address PAE drop b/w 1.5 to 1.8 GHz</a:t>
            </a:r>
            <a:endParaRPr lang="ru-KZ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2B3ABB-B1B5-499A-92DD-E0B81007E546}"/>
              </a:ext>
            </a:extLst>
          </p:cNvPr>
          <p:cNvSpPr txBox="1"/>
          <p:nvPr/>
        </p:nvSpPr>
        <p:spPr>
          <a:xfrm>
            <a:off x="590872" y="4293096"/>
            <a:ext cx="2051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Future Work</a:t>
            </a:r>
            <a:endParaRPr lang="ru-KZ" sz="2800" b="1" dirty="0"/>
          </a:p>
        </p:txBody>
      </p:sp>
    </p:spTree>
    <p:extLst>
      <p:ext uri="{BB962C8B-B14F-4D97-AF65-F5344CB8AC3E}">
        <p14:creationId xmlns:p14="http://schemas.microsoft.com/office/powerpoint/2010/main" val="333466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Inhaltsplatzhalter 1"/>
          <p:cNvSpPr>
            <a:spLocks noGrp="1"/>
          </p:cNvSpPr>
          <p:nvPr>
            <p:ph idx="1"/>
          </p:nvPr>
        </p:nvSpPr>
        <p:spPr>
          <a:xfrm>
            <a:off x="539552" y="1268760"/>
            <a:ext cx="7416824" cy="4032448"/>
          </a:xfrm>
        </p:spPr>
        <p:txBody>
          <a:bodyPr>
            <a:noAutofit/>
          </a:bodyPr>
          <a:lstStyle/>
          <a:p>
            <a:r>
              <a:rPr lang="en-US" sz="2400" dirty="0"/>
              <a:t>Communication systems: high development rate</a:t>
            </a:r>
          </a:p>
          <a:p>
            <a:r>
              <a:rPr lang="en-US" sz="2400" dirty="0"/>
              <a:t>Reasons: various sectors (business, health, teaching, security, etc.) require constant updates </a:t>
            </a:r>
          </a:p>
          <a:p>
            <a:r>
              <a:rPr lang="en-US" sz="2400" dirty="0"/>
              <a:t>IoT devices number rises exponentially</a:t>
            </a:r>
            <a:endParaRPr lang="ru-RU" sz="2400" dirty="0"/>
          </a:p>
        </p:txBody>
      </p:sp>
      <p:sp>
        <p:nvSpPr>
          <p:cNvPr id="14" name="Textplatzhalter 2"/>
          <p:cNvSpPr txBox="1">
            <a:spLocks/>
          </p:cNvSpPr>
          <p:nvPr/>
        </p:nvSpPr>
        <p:spPr>
          <a:xfrm>
            <a:off x="1763688" y="160252"/>
            <a:ext cx="6192688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(1/2)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50088" y="6520259"/>
            <a:ext cx="298376" cy="365125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E8D4619A-1FCA-4CE0-B79A-23C2DE52D1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483" r="2452"/>
          <a:stretch/>
        </p:blipFill>
        <p:spPr>
          <a:xfrm>
            <a:off x="3349081" y="3394781"/>
            <a:ext cx="5759829" cy="3024337"/>
          </a:xfrm>
          <a:prstGeom prst="rect">
            <a:avLst/>
          </a:prstGeom>
        </p:spPr>
      </p:pic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BC06446-E45E-4B1D-9960-13E8307D36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5" y="4016154"/>
            <a:ext cx="3594923" cy="163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6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30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90197A-8B30-4A56-B1EB-CDCFEE71AB99}"/>
              </a:ext>
            </a:extLst>
          </p:cNvPr>
          <p:cNvSpPr txBox="1"/>
          <p:nvPr/>
        </p:nvSpPr>
        <p:spPr>
          <a:xfrm>
            <a:off x="251520" y="908720"/>
            <a:ext cx="871296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 b="0">
                <a:effectLst/>
              </a:defRPr>
            </a:lvl1pPr>
          </a:lstStyle>
          <a:p>
            <a:br>
              <a:rPr lang="en-US" sz="1800" dirty="0"/>
            </a:br>
            <a:r>
              <a:rPr lang="en-US" sz="1800" dirty="0"/>
              <a:t>[1] F. You, S. He, X. Tang and T. Cao, "Performance Study of a Class-E Power Amplifier With Tuned Series-Parallel Resonance Network," in IEEE Transactions on Microwave Theory and Techniques, vol. 56, no. 10, pp. 2190-2200, Oct. 2008, </a:t>
            </a:r>
            <a:r>
              <a:rPr lang="en-US" sz="1800" dirty="0" err="1"/>
              <a:t>doi</a:t>
            </a:r>
            <a:r>
              <a:rPr lang="en-US" sz="1800" dirty="0"/>
              <a:t>: 10.1109/TMTT.2008.2003530.</a:t>
            </a:r>
          </a:p>
          <a:p>
            <a:endParaRPr lang="en-US" sz="1800" dirty="0"/>
          </a:p>
          <a:p>
            <a:r>
              <a:rPr lang="en-US" sz="1800" dirty="0"/>
              <a:t>[2] D. De </a:t>
            </a:r>
            <a:r>
              <a:rPr lang="en-US" sz="1800" dirty="0" err="1"/>
              <a:t>Venuto</a:t>
            </a:r>
            <a:r>
              <a:rPr lang="en-US" sz="1800" dirty="0"/>
              <a:t>, G. </a:t>
            </a:r>
            <a:r>
              <a:rPr lang="en-US" sz="1800" dirty="0" err="1"/>
              <a:t>Mezzina</a:t>
            </a:r>
            <a:r>
              <a:rPr lang="en-US" sz="1800" dirty="0"/>
              <a:t> and J. </a:t>
            </a:r>
            <a:r>
              <a:rPr lang="en-US" sz="1800" dirty="0" err="1"/>
              <a:t>Rabaey</a:t>
            </a:r>
            <a:r>
              <a:rPr lang="en-US" sz="1800" dirty="0"/>
              <a:t>, "Automatic 3D Design for Efficiency Optimization of a Class E Power Amplifier," in IEEE Transactions on Circuits and Systems II: Express Briefs, vol. 65, no. 2, pp. 201-205, Feb. 2018, </a:t>
            </a:r>
            <a:r>
              <a:rPr lang="en-US" sz="1800" dirty="0" err="1"/>
              <a:t>doi</a:t>
            </a:r>
            <a:r>
              <a:rPr lang="en-US" sz="1800" dirty="0"/>
              <a:t>: 10.1109/TCSII.2017.2765249.</a:t>
            </a:r>
          </a:p>
          <a:p>
            <a:endParaRPr lang="en-US" sz="1800" dirty="0"/>
          </a:p>
          <a:p>
            <a:r>
              <a:rPr lang="en-US" sz="1800" dirty="0"/>
              <a:t>[3]  S. Liu, M. Liu, S. Yang, C. Ma and X. Zhu, "A Novel Design Methodology for High-Efficiency Current-Mode and Voltage-Mode Class-E Power Amplifiers in Wireless Power Transfer systems," in IEEE Transactions on Power Electronics, vol. 32, no. 6, pp. 4514-4523, June 2017, </a:t>
            </a:r>
            <a:r>
              <a:rPr lang="en-US" sz="1800" dirty="0" err="1"/>
              <a:t>doi</a:t>
            </a:r>
            <a:r>
              <a:rPr lang="en-US" sz="1800" dirty="0"/>
              <a:t>: 10.1109/TPEL.2016.2600268.</a:t>
            </a:r>
          </a:p>
          <a:p>
            <a:br>
              <a:rPr lang="en-US" sz="1800" dirty="0"/>
            </a:br>
            <a:r>
              <a:rPr lang="en-US" sz="1800" dirty="0"/>
              <a:t>[4] C. Liu and Q. Cheng, "A Novel Compensation Circuit of High-Efficiency Concurrent Dual-Band Class-E Power Amplifiers," in IEEE Microwave and Wireless Components Letters, vol. 28, no. 8, pp. 720-722, Aug. 2018, </a:t>
            </a:r>
            <a:r>
              <a:rPr lang="en-US" sz="1800" dirty="0" err="1"/>
              <a:t>doi</a:t>
            </a:r>
            <a:r>
              <a:rPr lang="en-US" sz="1800" dirty="0"/>
              <a:t>: 10.1109/LMWC.2018.2842686.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147927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31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C3A88-AF20-4EC1-BFBC-789AB39196EF}"/>
              </a:ext>
            </a:extLst>
          </p:cNvPr>
          <p:cNvSpPr txBox="1"/>
          <p:nvPr/>
        </p:nvSpPr>
        <p:spPr>
          <a:xfrm>
            <a:off x="467544" y="1326838"/>
            <a:ext cx="814207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[5] T. Sharma, P. </a:t>
            </a:r>
            <a:r>
              <a:rPr lang="en-US" dirty="0" err="1"/>
              <a:t>Aflaki</a:t>
            </a:r>
            <a:r>
              <a:rPr lang="en-US" dirty="0"/>
              <a:t>, M. </a:t>
            </a:r>
            <a:r>
              <a:rPr lang="en-US" dirty="0" err="1"/>
              <a:t>Helaoui</a:t>
            </a:r>
            <a:r>
              <a:rPr lang="en-US" dirty="0"/>
              <a:t> and F. M. Ghannouchi, "Broadband </a:t>
            </a:r>
            <a:r>
              <a:rPr lang="en-US" dirty="0" err="1"/>
              <a:t>GaN</a:t>
            </a:r>
            <a:r>
              <a:rPr lang="en-US" dirty="0"/>
              <a:t> Class-E Power Amplifier for Load Modulated Delta Sigma and 5G Transmitter Applications," in IEEE Access, vol. 6, pp. 4709-4719, 2018, </a:t>
            </a:r>
            <a:r>
              <a:rPr lang="en-US" dirty="0" err="1"/>
              <a:t>doi</a:t>
            </a:r>
            <a:r>
              <a:rPr lang="en-US" dirty="0"/>
              <a:t>: 10.1109/ACCESS.2017.2789248.</a:t>
            </a:r>
          </a:p>
          <a:p>
            <a:endParaRPr lang="en-US" dirty="0"/>
          </a:p>
          <a:p>
            <a:r>
              <a:rPr lang="en-US" dirty="0"/>
              <a:t>[6] A. </a:t>
            </a:r>
            <a:r>
              <a:rPr lang="en-US" dirty="0" err="1"/>
              <a:t>Ghahremani</a:t>
            </a:r>
            <a:r>
              <a:rPr lang="en-US" dirty="0"/>
              <a:t>, A. </a:t>
            </a:r>
            <a:r>
              <a:rPr lang="en-US" dirty="0" err="1"/>
              <a:t>Annema</a:t>
            </a:r>
            <a:r>
              <a:rPr lang="en-US" dirty="0"/>
              <a:t> and B. </a:t>
            </a:r>
            <a:r>
              <a:rPr lang="en-US" dirty="0" err="1"/>
              <a:t>Nauta</a:t>
            </a:r>
            <a:r>
              <a:rPr lang="en-US" dirty="0"/>
              <a:t>, "</a:t>
            </a:r>
            <a:r>
              <a:rPr lang="en-US" dirty="0" err="1"/>
              <a:t>Outphasing</a:t>
            </a:r>
            <a:r>
              <a:rPr lang="en-US" dirty="0"/>
              <a:t> Class-E Power Amplifiers: From Theory to Back-Off Efficiency Improvement," in IEEE Journal of Solid-State Circuits, vol. 53, no. 5, pp. 1374-1386, May 2018, </a:t>
            </a:r>
            <a:r>
              <a:rPr lang="en-US" dirty="0" err="1"/>
              <a:t>doi</a:t>
            </a:r>
            <a:r>
              <a:rPr lang="en-US" dirty="0"/>
              <a:t>: 10.1109/JSSC.2017.2787759.</a:t>
            </a:r>
          </a:p>
          <a:p>
            <a:endParaRPr lang="en-US" dirty="0"/>
          </a:p>
          <a:p>
            <a:r>
              <a:rPr lang="en-US" dirty="0"/>
              <a:t>[7] X. Du, J. Nan, W. Chen and Z. Shao, "'New' solutions of Class-E power amplifier with finite dc feed inductor at any duty ratio," in </a:t>
            </a:r>
            <a:r>
              <a:rPr lang="en-US" i="1" dirty="0"/>
              <a:t>IET Circuits, Devices &amp; Systems</a:t>
            </a:r>
            <a:r>
              <a:rPr lang="en-US" dirty="0"/>
              <a:t>, vol. 8, no. 4, pp. 311-321, July 2014, </a:t>
            </a:r>
            <a:r>
              <a:rPr lang="en-US" dirty="0" err="1"/>
              <a:t>doi</a:t>
            </a:r>
            <a:r>
              <a:rPr lang="en-US" dirty="0"/>
              <a:t>: 10.1049/iet-cds.2013.0405.</a:t>
            </a:r>
          </a:p>
          <a:p>
            <a:endParaRPr lang="en-US" dirty="0"/>
          </a:p>
          <a:p>
            <a:r>
              <a:rPr lang="en-US" dirty="0"/>
              <a:t>[8] P. </a:t>
            </a:r>
            <a:r>
              <a:rPr lang="en-US" dirty="0" err="1"/>
              <a:t>Afanasyev</a:t>
            </a:r>
            <a:r>
              <a:rPr lang="en-US" dirty="0"/>
              <a:t>, A. </a:t>
            </a:r>
            <a:r>
              <a:rPr lang="en-US" dirty="0" err="1"/>
              <a:t>Grebennikov</a:t>
            </a:r>
            <a:r>
              <a:rPr lang="en-US" dirty="0"/>
              <a:t>, R. Farrell and J. Dooley, "Broadband Operation of Class-E Power Amplifier with Shunt Filter," </a:t>
            </a:r>
            <a:r>
              <a:rPr lang="en-US" i="1" dirty="0"/>
              <a:t>2020 18th IEEE International New Circuits and Systems Conference (NEWCAS)</a:t>
            </a:r>
            <a:r>
              <a:rPr lang="en-US" dirty="0"/>
              <a:t>, Montréal, QC, Canada, 2020, pp. 54-57, </a:t>
            </a:r>
            <a:r>
              <a:rPr lang="en-US" dirty="0" err="1"/>
              <a:t>doi</a:t>
            </a:r>
            <a:r>
              <a:rPr lang="en-US" dirty="0"/>
              <a:t>: 10.1109/NEWCAS49341.2020.9159806.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5530443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de-DE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32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C3A88-AF20-4EC1-BFBC-789AB39196EF}"/>
              </a:ext>
            </a:extLst>
          </p:cNvPr>
          <p:cNvSpPr txBox="1"/>
          <p:nvPr/>
        </p:nvSpPr>
        <p:spPr>
          <a:xfrm>
            <a:off x="467544" y="1326838"/>
            <a:ext cx="814207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[9] Y. Lee and Y. </a:t>
            </a:r>
            <a:r>
              <a:rPr lang="en-US" dirty="0" err="1"/>
              <a:t>Jeong</a:t>
            </a:r>
            <a:r>
              <a:rPr lang="en-US" dirty="0"/>
              <a:t>, "Applications of </a:t>
            </a:r>
            <a:r>
              <a:rPr lang="en-US" dirty="0" err="1"/>
              <a:t>GaN</a:t>
            </a:r>
            <a:r>
              <a:rPr lang="en-US" dirty="0"/>
              <a:t> HEMTs and </a:t>
            </a:r>
            <a:r>
              <a:rPr lang="en-US" dirty="0" err="1"/>
              <a:t>SiC</a:t>
            </a:r>
            <a:r>
              <a:rPr lang="en-US" dirty="0"/>
              <a:t> MESFETs in High Efficiency Class-E Power Amplifier Design for WCDMA Applications," </a:t>
            </a:r>
            <a:r>
              <a:rPr lang="en-US" i="1" dirty="0"/>
              <a:t>2007 IEEE/MTT-S International Microwave Symposium</a:t>
            </a:r>
            <a:r>
              <a:rPr lang="en-US" dirty="0"/>
              <a:t>, 2007, pp. 1099-1102, </a:t>
            </a:r>
            <a:r>
              <a:rPr lang="en-US" dirty="0" err="1"/>
              <a:t>doi</a:t>
            </a:r>
            <a:r>
              <a:rPr lang="en-US" dirty="0"/>
              <a:t>: 10.1109/MWSYM.2007.380285.</a:t>
            </a:r>
          </a:p>
          <a:p>
            <a:endParaRPr lang="en-US" dirty="0"/>
          </a:p>
          <a:p>
            <a:r>
              <a:rPr lang="en-US" dirty="0"/>
              <a:t>[10] G. W. Choi, H. J. Kim, W. J. Hwang, S. W. Shin, J. J. Choi and S. J. Ha, "High efficiency Class-E tuned Doherty amplifier using </a:t>
            </a:r>
            <a:r>
              <a:rPr lang="en-US" dirty="0" err="1"/>
              <a:t>GaN</a:t>
            </a:r>
            <a:r>
              <a:rPr lang="en-US" dirty="0"/>
              <a:t> HEMT," </a:t>
            </a:r>
            <a:r>
              <a:rPr lang="en-US" i="1" dirty="0"/>
              <a:t>2009 IEEE MTT-S International Microwave Symposium Digest</a:t>
            </a:r>
            <a:r>
              <a:rPr lang="en-US" dirty="0"/>
              <a:t>, 2009, pp. 925-928, </a:t>
            </a:r>
            <a:r>
              <a:rPr lang="en-US" dirty="0" err="1"/>
              <a:t>doi</a:t>
            </a:r>
            <a:r>
              <a:rPr lang="en-US" dirty="0"/>
              <a:t>: 10.1109/MWSYM.2009.5165849. </a:t>
            </a:r>
          </a:p>
          <a:p>
            <a:endParaRPr lang="en-US" dirty="0"/>
          </a:p>
          <a:p>
            <a:r>
              <a:rPr lang="en-US" dirty="0"/>
              <a:t>[11] </a:t>
            </a:r>
            <a:r>
              <a:rPr lang="en-US" dirty="0">
                <a:latin typeface="Arial" panose="020B0604020202020204" pitchFamily="34" charset="0"/>
              </a:rPr>
              <a:t>F. </a:t>
            </a:r>
            <a:r>
              <a:rPr lang="en-US" b="0" i="0" dirty="0">
                <a:effectLst/>
                <a:latin typeface="Arial" panose="020B0604020202020204" pitchFamily="34" charset="0"/>
              </a:rPr>
              <a:t>You and J.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Benedikt</a:t>
            </a:r>
            <a:r>
              <a:rPr lang="en-US" b="0" i="0" dirty="0">
                <a:effectLst/>
                <a:latin typeface="Arial" panose="020B0604020202020204" pitchFamily="34" charset="0"/>
              </a:rPr>
              <a:t>. “An optimized-load-impedance calculation and mining method based on I-V curves: Using broadband class-E power amplifier as example.” </a:t>
            </a:r>
            <a:r>
              <a:rPr lang="en-US" b="0" i="1" dirty="0">
                <a:effectLst/>
                <a:latin typeface="Arial" panose="020B0604020202020204" pitchFamily="34" charset="0"/>
              </a:rPr>
              <a:t>IEEE Transactions on Industrial Electronics</a:t>
            </a:r>
            <a:r>
              <a:rPr lang="en-US" b="0" i="0" dirty="0">
                <a:effectLst/>
                <a:latin typeface="Arial" panose="020B0604020202020204" pitchFamily="34" charset="0"/>
              </a:rPr>
              <a:t>, 66(7): 5254-5263, 2019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504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223628" y="3067162"/>
            <a:ext cx="6696744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  <a:endParaRPr lang="de-DE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384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Inhaltsplatzhalter 1"/>
          <p:cNvSpPr>
            <a:spLocks noGrp="1"/>
          </p:cNvSpPr>
          <p:nvPr>
            <p:ph idx="1"/>
          </p:nvPr>
        </p:nvSpPr>
        <p:spPr>
          <a:xfrm>
            <a:off x="539552" y="1268760"/>
            <a:ext cx="7416824" cy="5472608"/>
          </a:xfrm>
        </p:spPr>
        <p:txBody>
          <a:bodyPr>
            <a:noAutofit/>
          </a:bodyPr>
          <a:lstStyle/>
          <a:p>
            <a:r>
              <a:rPr lang="en-US" sz="2400" dirty="0"/>
              <a:t>Communication system devices: phones , tablets, RFID, computers, antennas. </a:t>
            </a:r>
          </a:p>
          <a:p>
            <a:r>
              <a:rPr lang="en-US" sz="2400" dirty="0"/>
              <a:t>Important design considerations: power dissipation, efficiency, energy consumption, heating, radiation, etc. </a:t>
            </a:r>
          </a:p>
          <a:p>
            <a:r>
              <a:rPr lang="en-US" sz="2400" dirty="0"/>
              <a:t>Made up of integrated devices</a:t>
            </a:r>
          </a:p>
          <a:p>
            <a:r>
              <a:rPr lang="en-US" sz="2400" dirty="0"/>
              <a:t>PA defines:</a:t>
            </a:r>
          </a:p>
          <a:p>
            <a:pPr lvl="1"/>
            <a:r>
              <a:rPr lang="en-US" sz="2000" dirty="0"/>
              <a:t>Bandwidth</a:t>
            </a:r>
          </a:p>
          <a:p>
            <a:pPr lvl="1"/>
            <a:r>
              <a:rPr lang="en-US" sz="2000" dirty="0"/>
              <a:t>Efficiency </a:t>
            </a:r>
          </a:p>
          <a:p>
            <a:pPr lvl="1"/>
            <a:r>
              <a:rPr lang="en-US" sz="2000" dirty="0"/>
              <a:t>Output power </a:t>
            </a:r>
          </a:p>
          <a:p>
            <a:r>
              <a:rPr lang="en-US" sz="2400" dirty="0"/>
              <a:t>PA is bottleneck in </a:t>
            </a:r>
          </a:p>
          <a:p>
            <a:pPr marL="0" indent="0">
              <a:buNone/>
            </a:pPr>
            <a:r>
              <a:rPr lang="en-US" sz="2400" dirty="0"/>
              <a:t>     communication systems</a:t>
            </a:r>
          </a:p>
          <a:p>
            <a:endParaRPr lang="ru-RU" sz="2400" dirty="0"/>
          </a:p>
        </p:txBody>
      </p:sp>
      <p:sp>
        <p:nvSpPr>
          <p:cNvPr id="14" name="Textplatzhalter 2"/>
          <p:cNvSpPr txBox="1">
            <a:spLocks/>
          </p:cNvSpPr>
          <p:nvPr/>
        </p:nvSpPr>
        <p:spPr>
          <a:xfrm>
            <a:off x="1763688" y="160252"/>
            <a:ext cx="6192688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(2/2)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50088" y="6520259"/>
            <a:ext cx="298376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4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A76DCA-4B78-4708-BDA2-BB002D298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050" y="3276761"/>
            <a:ext cx="531495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9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5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r>
              <a:rPr lang="en-US" sz="2400" dirty="0"/>
              <a:t>The progress of a digital world</a:t>
            </a:r>
          </a:p>
          <a:p>
            <a:r>
              <a:rPr lang="en-US" sz="2400" dirty="0"/>
              <a:t>Constantly increasing demands for devices performance: </a:t>
            </a:r>
          </a:p>
          <a:p>
            <a:pPr lvl="1"/>
            <a:r>
              <a:rPr lang="en-US" sz="1800" dirty="0"/>
              <a:t>Higher data exchange rate</a:t>
            </a:r>
          </a:p>
          <a:p>
            <a:pPr lvl="1"/>
            <a:r>
              <a:rPr lang="en-US" sz="1800" dirty="0"/>
              <a:t>Broader utilization bandwidth </a:t>
            </a:r>
            <a:r>
              <a:rPr lang="ru-RU" sz="1800" dirty="0"/>
              <a:t> </a:t>
            </a:r>
            <a:endParaRPr lang="en-US" sz="1800" dirty="0"/>
          </a:p>
          <a:p>
            <a:pPr lvl="1"/>
            <a:r>
              <a:rPr lang="en-US" sz="1800" dirty="0"/>
              <a:t>Longer battery lifetime </a:t>
            </a:r>
          </a:p>
          <a:p>
            <a:pPr lvl="1"/>
            <a:r>
              <a:rPr lang="en-US" sz="1800" dirty="0"/>
              <a:t>Device ergonomics </a:t>
            </a:r>
            <a:endParaRPr lang="ru-RU" sz="1800" dirty="0"/>
          </a:p>
          <a:p>
            <a:r>
              <a:rPr lang="en-US" sz="2200" dirty="0"/>
              <a:t>PA consumes the most power of the circuit</a:t>
            </a:r>
          </a:p>
          <a:p>
            <a:r>
              <a:rPr lang="en-US" sz="2200" dirty="0"/>
              <a:t>Seek for low – cost solutions </a:t>
            </a:r>
          </a:p>
          <a:p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B83D61-67C5-4A49-9CCE-31F8FD517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4541499"/>
            <a:ext cx="2850075" cy="1800297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EE2DF857-0D7C-4998-A851-A807362E2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00191" y="2347371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01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de-DE" sz="4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6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Literature review on the current state of the art .</a:t>
            </a:r>
          </a:p>
          <a:p>
            <a:r>
              <a:rPr lang="en-US" sz="2400" dirty="0"/>
              <a:t>To research and to apply PA design steps and methods.</a:t>
            </a:r>
          </a:p>
          <a:p>
            <a:r>
              <a:rPr lang="en-US" sz="2400" dirty="0"/>
              <a:t>To develop and model Class E PA for broadband applications. </a:t>
            </a:r>
          </a:p>
        </p:txBody>
      </p:sp>
    </p:spTree>
    <p:extLst>
      <p:ext uri="{BB962C8B-B14F-4D97-AF65-F5344CB8AC3E}">
        <p14:creationId xmlns:p14="http://schemas.microsoft.com/office/powerpoint/2010/main" val="33352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(1/5)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7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1434197"/>
            <a:ext cx="8712967" cy="4733174"/>
          </a:xfrm>
        </p:spPr>
        <p:txBody>
          <a:bodyPr>
            <a:normAutofit/>
          </a:bodyPr>
          <a:lstStyle/>
          <a:p>
            <a:r>
              <a:rPr lang="en-US" sz="2000" dirty="0"/>
              <a:t>Power amplifier – most power-hungry circuit</a:t>
            </a:r>
          </a:p>
          <a:p>
            <a:r>
              <a:rPr lang="en-US" sz="2000" dirty="0"/>
              <a:t>Areas of application: radar, biomedicine, comm. systems, etc. </a:t>
            </a:r>
          </a:p>
          <a:p>
            <a:r>
              <a:rPr lang="en-US" sz="2000" dirty="0"/>
              <a:t>Performance assessment parameters: gain, drain efficiency, power added efficiency</a:t>
            </a:r>
          </a:p>
          <a:p>
            <a:endParaRPr lang="en-US" sz="2000" dirty="0"/>
          </a:p>
        </p:txBody>
      </p:sp>
      <p:pic>
        <p:nvPicPr>
          <p:cNvPr id="3" name="Picture 2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43295AAB-D359-4B0D-9AB5-8A1E8E46C7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15" y="2850875"/>
            <a:ext cx="5652120" cy="33935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B511FA-AFE2-4543-BA05-7E094A3149E1}"/>
                  </a:ext>
                </a:extLst>
              </p:cNvPr>
              <p:cNvSpPr txBox="1"/>
              <p:nvPr/>
            </p:nvSpPr>
            <p:spPr>
              <a:xfrm>
                <a:off x="6155995" y="3013955"/>
                <a:ext cx="18409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𝑃𝑜𝑢𝑡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𝑃𝑖𝑛</m:t>
                    </m:r>
                  </m:oMath>
                </a14:m>
                <a:r>
                  <a:rPr lang="en-US" sz="2000" dirty="0"/>
                  <a:t> </a:t>
                </a:r>
                <a:endParaRPr lang="ru-KZ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B511FA-AFE2-4543-BA05-7E094A3149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995" y="3013955"/>
                <a:ext cx="1840915" cy="400110"/>
              </a:xfrm>
              <a:prstGeom prst="rect">
                <a:avLst/>
              </a:prstGeom>
              <a:blipFill>
                <a:blip r:embed="rId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746388-B284-43D9-9832-3E9A2AED5F01}"/>
                  </a:ext>
                </a:extLst>
              </p:cNvPr>
              <p:cNvSpPr txBox="1"/>
              <p:nvPr/>
            </p:nvSpPr>
            <p:spPr>
              <a:xfrm>
                <a:off x="5994716" y="3429000"/>
                <a:ext cx="18409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𝐷𝐶</m:t>
                          </m:r>
                        </m:sub>
                      </m:sSub>
                    </m:oMath>
                  </m:oMathPara>
                </a14:m>
                <a:endParaRPr lang="ru-KZ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746388-B284-43D9-9832-3E9A2AED5F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4716" y="3429000"/>
                <a:ext cx="1840915" cy="400110"/>
              </a:xfrm>
              <a:prstGeom prst="rect">
                <a:avLst/>
              </a:prstGeom>
              <a:blipFill>
                <a:blip r:embed="rId5"/>
                <a:stretch>
                  <a:fillRect b="-13846"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058AFE-FC92-4F1F-BE2E-0E00EBAFFEEF}"/>
                  </a:ext>
                </a:extLst>
              </p:cNvPr>
              <p:cNvSpPr txBox="1"/>
              <p:nvPr/>
            </p:nvSpPr>
            <p:spPr>
              <a:xfrm>
                <a:off x="6220550" y="3906203"/>
                <a:ext cx="29242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𝑃𝐴𝐸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𝑃𝑜𝑢𝑡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𝑃𝑖𝑛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𝐷𝐶</m:t>
                          </m:r>
                        </m:sub>
                      </m:sSub>
                    </m:oMath>
                  </m:oMathPara>
                </a14:m>
                <a:endParaRPr lang="ru-KZ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058AFE-FC92-4F1F-BE2E-0E00EBAFF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550" y="3906203"/>
                <a:ext cx="2924262" cy="307777"/>
              </a:xfrm>
              <a:prstGeom prst="rect">
                <a:avLst/>
              </a:prstGeom>
              <a:blipFill>
                <a:blip r:embed="rId6"/>
                <a:stretch>
                  <a:fillRect l="-1458" r="-417" b="-34000"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345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(2/5)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8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F322B3-9F47-4B18-93DA-F0FB3A396A96}"/>
              </a:ext>
            </a:extLst>
          </p:cNvPr>
          <p:cNvSpPr/>
          <p:nvPr/>
        </p:nvSpPr>
        <p:spPr>
          <a:xfrm>
            <a:off x="3278997" y="1340768"/>
            <a:ext cx="2520280" cy="6480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PA Topologies </a:t>
            </a:r>
            <a:endParaRPr lang="ru-KZ" sz="28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90A1FF-E6D2-444E-9148-4D67A888CF3E}"/>
              </a:ext>
            </a:extLst>
          </p:cNvPr>
          <p:cNvSpPr/>
          <p:nvPr/>
        </p:nvSpPr>
        <p:spPr>
          <a:xfrm>
            <a:off x="978798" y="2615815"/>
            <a:ext cx="2304256" cy="1626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Conventional Classes: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B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AB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C</a:t>
            </a:r>
            <a:endParaRPr lang="ru-KZ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B2025C-C53B-4D21-81CA-F82D29C1C1E6}"/>
              </a:ext>
            </a:extLst>
          </p:cNvPr>
          <p:cNvSpPr/>
          <p:nvPr/>
        </p:nvSpPr>
        <p:spPr>
          <a:xfrm>
            <a:off x="5799277" y="2615816"/>
            <a:ext cx="2304256" cy="1626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Switch-mode: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Class S</a:t>
            </a:r>
            <a:endParaRPr lang="ru-KZ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2724F1-3A7F-42C4-A20F-83FBDD93D7BB}"/>
              </a:ext>
            </a:extLst>
          </p:cNvPr>
          <p:cNvCxnSpPr/>
          <p:nvPr/>
        </p:nvCxnSpPr>
        <p:spPr>
          <a:xfrm flipH="1">
            <a:off x="3059832" y="2060848"/>
            <a:ext cx="360040" cy="4320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DD76CD-E3B9-43C6-B284-DAE83F9E6AF7}"/>
              </a:ext>
            </a:extLst>
          </p:cNvPr>
          <p:cNvCxnSpPr>
            <a:cxnSpLocks/>
          </p:cNvCxnSpPr>
          <p:nvPr/>
        </p:nvCxnSpPr>
        <p:spPr>
          <a:xfrm>
            <a:off x="5620827" y="2078028"/>
            <a:ext cx="356899" cy="4201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5457073-A18E-4811-8740-54DF661A7AA4}"/>
              </a:ext>
            </a:extLst>
          </p:cNvPr>
          <p:cNvSpPr txBox="1"/>
          <p:nvPr/>
        </p:nvSpPr>
        <p:spPr>
          <a:xfrm>
            <a:off x="917743" y="4725019"/>
            <a:ext cx="6239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of PA is defined by operating conditions and circuitry</a:t>
            </a:r>
            <a:endParaRPr lang="ru-KZ" sz="2000" dirty="0"/>
          </a:p>
        </p:txBody>
      </p:sp>
    </p:spTree>
    <p:extLst>
      <p:ext uri="{BB962C8B-B14F-4D97-AF65-F5344CB8AC3E}">
        <p14:creationId xmlns:p14="http://schemas.microsoft.com/office/powerpoint/2010/main" val="187354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7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7"/>
          <p:cNvCxnSpPr/>
          <p:nvPr/>
        </p:nvCxnSpPr>
        <p:spPr>
          <a:xfrm>
            <a:off x="179512" y="6597352"/>
            <a:ext cx="8640960" cy="0"/>
          </a:xfrm>
          <a:prstGeom prst="line">
            <a:avLst/>
          </a:prstGeom>
          <a:ln w="12700">
            <a:solidFill>
              <a:schemeClr val="accent6"/>
            </a:solidFill>
          </a:ln>
          <a:effectLst>
            <a:outerShdw blurRad="228600" dist="25400" dir="5580000" sx="99000" sy="99000" rotWithShape="0">
              <a:srgbClr val="000000">
                <a:alpha val="76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platzhalter 2"/>
          <p:cNvSpPr txBox="1">
            <a:spLocks/>
          </p:cNvSpPr>
          <p:nvPr/>
        </p:nvSpPr>
        <p:spPr>
          <a:xfrm>
            <a:off x="1907704" y="261392"/>
            <a:ext cx="6120680" cy="791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(3/5)</a:t>
            </a:r>
          </a:p>
        </p:txBody>
      </p:sp>
      <p:pic>
        <p:nvPicPr>
          <p:cNvPr id="10" name="Picture 2" descr="C:\Users\kassen.dautov.NU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9" y="116632"/>
            <a:ext cx="1250598" cy="8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520259"/>
            <a:ext cx="442392" cy="365125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9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9EF2CC-E4E3-4F7A-94BD-938C6348B333}"/>
              </a:ext>
            </a:extLst>
          </p:cNvPr>
          <p:cNvSpPr/>
          <p:nvPr/>
        </p:nvSpPr>
        <p:spPr>
          <a:xfrm>
            <a:off x="978796" y="1786560"/>
            <a:ext cx="3093203" cy="6480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Conventional PAs </a:t>
            </a:r>
            <a:endParaRPr lang="ru-KZ" sz="28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018BF3-9D44-4F3A-90A8-67582EA6F742}"/>
              </a:ext>
            </a:extLst>
          </p:cNvPr>
          <p:cNvSpPr/>
          <p:nvPr/>
        </p:nvSpPr>
        <p:spPr>
          <a:xfrm>
            <a:off x="978797" y="2615815"/>
            <a:ext cx="3093203" cy="34774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Key factors: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Linear mode of operation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Transistor: current source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Low design difficulty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Efficiency Limit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Driven with sinusoidal signal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Good choice for Amplitude Modulation, single – sideband modulation, quadrate AM</a:t>
            </a:r>
            <a:endParaRPr lang="ru-KZ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3E419A-85E9-45B6-B6A5-51733E6F4B25}"/>
              </a:ext>
            </a:extLst>
          </p:cNvPr>
          <p:cNvSpPr/>
          <p:nvPr/>
        </p:nvSpPr>
        <p:spPr>
          <a:xfrm>
            <a:off x="4716015" y="1786560"/>
            <a:ext cx="3093203" cy="6480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Switch – mode PAs</a:t>
            </a:r>
            <a:endParaRPr lang="ru-KZ" sz="28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DECE12-87E7-4317-9287-F4299E53CD86}"/>
              </a:ext>
            </a:extLst>
          </p:cNvPr>
          <p:cNvSpPr/>
          <p:nvPr/>
        </p:nvSpPr>
        <p:spPr>
          <a:xfrm>
            <a:off x="4716016" y="2615815"/>
            <a:ext cx="3093203" cy="34774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Key factors: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Non-linear mode of operation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Transistor: switch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Highly Efficient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Operates in saturation region 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Good choice for low power, WPT systems.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15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32866</TotalTime>
  <Words>1807</Words>
  <Application>Microsoft Office PowerPoint</Application>
  <PresentationFormat>Экран (4:3)</PresentationFormat>
  <Paragraphs>336</Paragraphs>
  <Slides>33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Cambria Math</vt:lpstr>
      <vt:lpstr>Times New Roman</vt:lpstr>
      <vt:lpstr>Wingdings</vt:lpstr>
      <vt:lpstr>Тема Office</vt:lpstr>
      <vt:lpstr>Design and Modelling of RF GaN Class-E Power Amplifier for Broadband Applications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Wireless Powered Cooperative Cognitive Radio</dc:title>
  <dc:creator>Sultangali Arzykulov</dc:creator>
  <cp:lastModifiedBy>Дмитрий Купреев</cp:lastModifiedBy>
  <cp:revision>679</cp:revision>
  <cp:lastPrinted>2017-09-16T08:38:06Z</cp:lastPrinted>
  <dcterms:created xsi:type="dcterms:W3CDTF">2016-05-23T08:23:13Z</dcterms:created>
  <dcterms:modified xsi:type="dcterms:W3CDTF">2021-04-27T04:39:14Z</dcterms:modified>
</cp:coreProperties>
</file>