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81" r:id="rId4"/>
    <p:sldId id="282" r:id="rId5"/>
    <p:sldId id="271" r:id="rId6"/>
    <p:sldId id="258" r:id="rId7"/>
    <p:sldId id="259" r:id="rId8"/>
    <p:sldId id="260" r:id="rId9"/>
    <p:sldId id="275" r:id="rId10"/>
    <p:sldId id="270" r:id="rId11"/>
    <p:sldId id="261" r:id="rId1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94"/>
    <p:restoredTop sz="99834" autoAdjust="0"/>
  </p:normalViewPr>
  <p:slideViewPr>
    <p:cSldViewPr snapToGrid="0" snapToObjects="1">
      <p:cViewPr varScale="1">
        <p:scale>
          <a:sx n="86" d="100"/>
          <a:sy n="86" d="100"/>
        </p:scale>
        <p:origin x="107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14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748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18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61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24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316922"/>
            <a:ext cx="9143999" cy="1017551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0000"/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00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2172730"/>
            <a:ext cx="9143999" cy="2517738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26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996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79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352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46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40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466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721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lau@uv.mx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esuslau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276" y="32087"/>
            <a:ext cx="9144000" cy="684695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0992" y="624822"/>
            <a:ext cx="8101136" cy="3321576"/>
          </a:xfrm>
        </p:spPr>
        <p:txBody>
          <a:bodyPr>
            <a:noAutofit/>
          </a:bodyPr>
          <a:lstStyle/>
          <a:p>
            <a:r>
              <a:rPr lang="es-MX" dirty="0"/>
              <a:t>What are the roles of faculty to counter Infodemic?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Information Literacy Handbook to Foster Inf-competencies</a:t>
            </a:r>
            <a:r>
              <a:rPr lang="es-MX" sz="12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12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14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14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1400" dirty="0"/>
              <a:t>3rd MIL Day: “Post-Pandemic Hacks: The Library’s Approach to Counter Infodemic”. </a:t>
            </a:r>
            <a:r>
              <a:rPr lang="es-MX" sz="14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14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1400" dirty="0"/>
              <a:t>Global Media and Information Literacy Week, </a:t>
            </a:r>
            <a:br>
              <a:rPr lang="es-MX" sz="1400" dirty="0"/>
            </a:br>
            <a:r>
              <a:rPr lang="es-MX" sz="1400" dirty="0"/>
              <a:t> Nazarbayev University (NU).</a:t>
            </a:r>
            <a:br>
              <a:rPr lang="es-MX" sz="1400" dirty="0"/>
            </a:br>
            <a:r>
              <a:rPr lang="es-MX" sz="1400" dirty="0"/>
              <a:t>Kazakhstan – Almaty - October 30, 2020 </a:t>
            </a:r>
            <a:br>
              <a:rPr lang="es-MX" sz="1400" dirty="0"/>
            </a:br>
            <a:r>
              <a:rPr lang="es-MX" sz="1400" dirty="0"/>
              <a:t>5:00 AM Mexico / </a:t>
            </a:r>
            <a:r>
              <a:rPr lang="es-MX" sz="1200" dirty="0"/>
              <a:t>5 PM Kazakhstan </a:t>
            </a:r>
            <a:r>
              <a:rPr lang="es-MX" sz="1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sz="1200" dirty="0">
                <a:solidFill>
                  <a:schemeClr val="accent2">
                    <a:lumMod val="50000"/>
                  </a:schemeClr>
                </a:solidFill>
              </a:rPr>
            </a:br>
            <a:endParaRPr lang="es-E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86794" y="3946398"/>
            <a:ext cx="6400800" cy="23367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Jesus Lau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Professor</a:t>
            </a:r>
          </a:p>
          <a:p>
            <a:pPr>
              <a:lnSpc>
                <a:spcPct val="90000"/>
              </a:lnSpc>
            </a:pPr>
            <a:r>
              <a:rPr lang="en-US" sz="2000" u="sng" dirty="0">
                <a:solidFill>
                  <a:schemeClr val="tx1"/>
                </a:solidFill>
                <a:hlinkClick r:id="rId3"/>
              </a:rPr>
              <a:t>jlau@uv.mx</a:t>
            </a:r>
            <a:r>
              <a:rPr lang="en-US" sz="2000" u="sng" dirty="0">
                <a:solidFill>
                  <a:schemeClr val="tx1"/>
                </a:solidFill>
              </a:rPr>
              <a:t> / </a:t>
            </a:r>
            <a:r>
              <a:rPr lang="en-US" sz="2000" u="sng" dirty="0">
                <a:solidFill>
                  <a:schemeClr val="tx1"/>
                </a:solidFill>
                <a:hlinkClick r:id="rId4"/>
              </a:rPr>
              <a:t>jesuslau@gmail.com</a:t>
            </a:r>
            <a:r>
              <a:rPr lang="en-US" sz="2000" u="sng" dirty="0">
                <a:solidFill>
                  <a:schemeClr val="tx1"/>
                </a:solidFill>
              </a:rPr>
              <a:t> / </a:t>
            </a:r>
            <a:r>
              <a:rPr lang="en-US" sz="2000" u="sng" dirty="0" err="1">
                <a:solidFill>
                  <a:schemeClr val="tx1"/>
                </a:solidFill>
              </a:rPr>
              <a:t>www.jesuslau.com.mx</a:t>
            </a:r>
            <a:endParaRPr lang="en-US" sz="2000" u="sng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u="sng" dirty="0">
                <a:solidFill>
                  <a:schemeClr val="tx1"/>
                </a:solidFill>
              </a:rPr>
              <a:t>FB, Twitter, LinkedIn, </a:t>
            </a:r>
            <a:r>
              <a:rPr lang="en-US" sz="2000" u="sng" dirty="0" err="1">
                <a:solidFill>
                  <a:schemeClr val="tx1"/>
                </a:solidFill>
              </a:rPr>
              <a:t>Etc</a:t>
            </a:r>
            <a:r>
              <a:rPr lang="en-US" sz="2000" u="sng" dirty="0">
                <a:solidFill>
                  <a:schemeClr val="tx1"/>
                </a:solidFill>
              </a:rPr>
              <a:t> – </a:t>
            </a:r>
            <a:r>
              <a:rPr lang="en-US" sz="2000" u="sng" dirty="0" err="1">
                <a:solidFill>
                  <a:schemeClr val="tx1"/>
                </a:solidFill>
              </a:rPr>
              <a:t>jesuslau</a:t>
            </a:r>
            <a:endParaRPr lang="es-MX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200" dirty="0" err="1">
                <a:solidFill>
                  <a:schemeClr val="tx1"/>
                </a:solidFill>
              </a:rPr>
              <a:t>Facultad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Pedagogía</a:t>
            </a:r>
            <a:r>
              <a:rPr lang="en-US" sz="2200" dirty="0">
                <a:solidFill>
                  <a:schemeClr val="tx1"/>
                </a:solidFill>
              </a:rPr>
              <a:t> /DSAE 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solidFill>
                  <a:schemeClr val="tx1"/>
                </a:solidFill>
              </a:rPr>
              <a:t>Universidad </a:t>
            </a:r>
            <a:r>
              <a:rPr lang="en-US" sz="2200" dirty="0" err="1">
                <a:solidFill>
                  <a:schemeClr val="tx1"/>
                </a:solidFill>
              </a:rPr>
              <a:t>Veracruzana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Región</a:t>
            </a:r>
            <a:r>
              <a:rPr lang="en-US" sz="2200" dirty="0">
                <a:solidFill>
                  <a:schemeClr val="tx1"/>
                </a:solidFill>
              </a:rPr>
              <a:t> Veracruz 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solidFill>
                  <a:schemeClr val="tx1"/>
                </a:solidFill>
              </a:rPr>
              <a:t>Boca del Río, Veracruz, México </a:t>
            </a:r>
          </a:p>
          <a:p>
            <a:pPr>
              <a:lnSpc>
                <a:spcPct val="9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(1) A larger versions presented at other events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onclu.png"/>
          <p:cNvPicPr>
            <a:picLocks noChangeAspect="1"/>
          </p:cNvPicPr>
          <p:nvPr/>
        </p:nvPicPr>
        <p:blipFill rotWithShape="1"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3" b="10756"/>
          <a:stretch/>
        </p:blipFill>
        <p:spPr>
          <a:xfrm>
            <a:off x="75008" y="1417638"/>
            <a:ext cx="9068992" cy="52639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500" b="1" dirty="0" err="1"/>
              <a:t>Conclusions</a:t>
            </a:r>
            <a:endParaRPr lang="es-ES" sz="35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613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s-MX" sz="2800" dirty="0"/>
              <a:t>Faculty roles to counter Infodemic: Information use must be a the core of learning (Like a baker, students need to use the best flour)</a:t>
            </a:r>
          </a:p>
          <a:p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Faculty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benefits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from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library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information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literacy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guidance</a:t>
            </a:r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handbook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introduce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them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to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create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effective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IL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strategies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in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classroom</a:t>
            </a:r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It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also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helps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librarians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who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are in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the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teaching</a:t>
            </a:r>
            <a:r>
              <a:rPr lang="es-ES" sz="3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3000" dirty="0" err="1">
                <a:solidFill>
                  <a:schemeClr val="accent4">
                    <a:lumMod val="50000"/>
                  </a:schemeClr>
                </a:solidFill>
              </a:rPr>
              <a:t>frontline</a:t>
            </a:r>
            <a:endParaRPr lang="es-ES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216326_10150161139227303_1482082_n.png"/>
          <p:cNvPicPr>
            <a:picLocks noChangeAspect="1"/>
          </p:cNvPicPr>
          <p:nvPr/>
        </p:nvPicPr>
        <p:blipFill>
          <a:blip r:embed="rId2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169"/>
            <a:ext cx="9143999" cy="58952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b="1" dirty="0"/>
              <a:t/>
            </a:r>
            <a:br>
              <a:rPr lang="en-US" sz="3500" b="1" dirty="0"/>
            </a:br>
            <a:r>
              <a:rPr lang="en-US" sz="3500" b="1" dirty="0"/>
              <a:t>References</a:t>
            </a:r>
            <a:r>
              <a:rPr lang="es-MX" sz="3500" b="1" dirty="0"/>
              <a:t/>
            </a:r>
            <a:br>
              <a:rPr lang="es-MX" sz="3500" b="1" dirty="0"/>
            </a:br>
            <a:endParaRPr lang="es-ES" sz="3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57170"/>
            <a:ext cx="8229600" cy="4768994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Lau, J and Bonilla, JL. (2020). Praxis: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Facilitando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infohabilidades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estudiantes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universitarios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Manual para docents.  Mexicali, Baja California, México: CETYS Universidad.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Alarcon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Leiva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J., Hill, B. &amp; Frites, C. (2014).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Educación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basada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competencias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Hacia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pedagogía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sin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dicotomías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Educacao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</a:t>
            </a:r>
            <a:r>
              <a:rPr lang="en-US" sz="2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Sociedades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35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(127), 569-586. Retrieved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fromhttp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www.scielo.br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/pdf/es/v35n127/v35n127a13.pdf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Burkhardt, J. M. &amp; MacDonald, M. C. (2010).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Teaching information literacy: 50 standards-based exercises for college students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Chicago: American Library Association.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Detlor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B., Booker, L.,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Serenko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&amp;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Julien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H. (2012). Student perceptions of information literacy instruction: The importance of active learning. 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Education For Information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29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(2), 147-161.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9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1143000"/>
          </a:xfrm>
        </p:spPr>
        <p:txBody>
          <a:bodyPr/>
          <a:lstStyle/>
          <a:p>
            <a:r>
              <a:rPr lang="es-ES" b="1" dirty="0" err="1">
                <a:solidFill>
                  <a:schemeClr val="accent2">
                    <a:lumMod val="75000"/>
                  </a:schemeClr>
                </a:solidFill>
              </a:rPr>
              <a:t>Topics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1600200"/>
            <a:ext cx="8362791" cy="4525963"/>
          </a:xfrm>
        </p:spPr>
        <p:txBody>
          <a:bodyPr>
            <a:normAutofit fontScale="92500"/>
          </a:bodyPr>
          <a:lstStyle/>
          <a:p>
            <a:endParaRPr lang="es-ES" sz="2800" dirty="0"/>
          </a:p>
          <a:p>
            <a:r>
              <a:rPr lang="es-MX" sz="2800" dirty="0"/>
              <a:t>What are the roles of faculty to counter Infodemic?</a:t>
            </a:r>
          </a:p>
          <a:p>
            <a:endParaRPr lang="es-ES" sz="2800" dirty="0"/>
          </a:p>
          <a:p>
            <a:r>
              <a:rPr lang="es-ES" sz="2800" dirty="0" err="1"/>
              <a:t>Information</a:t>
            </a:r>
            <a:r>
              <a:rPr lang="es-ES" sz="2800" dirty="0"/>
              <a:t> culture as </a:t>
            </a:r>
            <a:r>
              <a:rPr lang="es-ES" sz="2800" dirty="0" err="1"/>
              <a:t>part</a:t>
            </a:r>
            <a:r>
              <a:rPr lang="es-ES" sz="2800" dirty="0"/>
              <a:t> of a </a:t>
            </a:r>
            <a:r>
              <a:rPr lang="es-ES" sz="2800" dirty="0" err="1"/>
              <a:t>university</a:t>
            </a:r>
            <a:r>
              <a:rPr lang="es-ES" sz="2800" dirty="0"/>
              <a:t> </a:t>
            </a:r>
            <a:r>
              <a:rPr lang="es-ES" sz="2800" dirty="0" err="1"/>
              <a:t>strategic</a:t>
            </a:r>
            <a:r>
              <a:rPr lang="es-ES" sz="2800" dirty="0"/>
              <a:t> plan</a:t>
            </a:r>
          </a:p>
          <a:p>
            <a:endParaRPr lang="es-ES" sz="2800" dirty="0"/>
          </a:p>
          <a:p>
            <a:r>
              <a:rPr lang="en-US" sz="2800" dirty="0"/>
              <a:t>Process of creating an information literacy learning activity handbook </a:t>
            </a:r>
          </a:p>
          <a:p>
            <a:endParaRPr lang="en-US" sz="2800" dirty="0"/>
          </a:p>
          <a:p>
            <a:r>
              <a:rPr lang="en-US" sz="2800" dirty="0"/>
              <a:t>Learning exercises by IL competences</a:t>
            </a:r>
            <a:endParaRPr lang="es-ES" sz="2800" dirty="0"/>
          </a:p>
          <a:p>
            <a:endParaRPr lang="es-ES" sz="2800" dirty="0"/>
          </a:p>
        </p:txBody>
      </p:sp>
      <p:pic>
        <p:nvPicPr>
          <p:cNvPr id="11" name="Imagen 10" descr="topic.png"/>
          <p:cNvPicPr>
            <a:picLocks noChangeAspect="1"/>
          </p:cNvPicPr>
          <p:nvPr/>
        </p:nvPicPr>
        <p:blipFill rotWithShape="1">
          <a:blip r:embed="rId2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0"/>
          <a:stretch/>
        </p:blipFill>
        <p:spPr>
          <a:xfrm>
            <a:off x="0" y="1355993"/>
            <a:ext cx="9144000" cy="555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2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6" b="8766"/>
          <a:stretch>
            <a:fillRect/>
          </a:stretch>
        </p:blipFill>
        <p:spPr>
          <a:xfrm>
            <a:off x="842584" y="1600201"/>
            <a:ext cx="7671595" cy="4219082"/>
          </a:xfrm>
        </p:spPr>
      </p:pic>
      <p:sp>
        <p:nvSpPr>
          <p:cNvPr id="5" name="Rectángulo 4"/>
          <p:cNvSpPr/>
          <p:nvPr/>
        </p:nvSpPr>
        <p:spPr>
          <a:xfrm>
            <a:off x="965884" y="5982239"/>
            <a:ext cx="74059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000" dirty="0" err="1"/>
              <a:t>https</a:t>
            </a:r>
            <a:r>
              <a:rPr lang="es-ES" sz="1000" dirty="0"/>
              <a:t>://</a:t>
            </a:r>
            <a:r>
              <a:rPr lang="es-ES" sz="1000" dirty="0" err="1"/>
              <a:t>upload.wikimedia.org</a:t>
            </a:r>
            <a:r>
              <a:rPr lang="es-ES" sz="1000" dirty="0"/>
              <a:t>/</a:t>
            </a:r>
            <a:r>
              <a:rPr lang="es-ES" sz="1000" dirty="0" err="1"/>
              <a:t>wikipedia</a:t>
            </a:r>
            <a:r>
              <a:rPr lang="es-ES" sz="1000" dirty="0"/>
              <a:t>/</a:t>
            </a:r>
            <a:r>
              <a:rPr lang="es-ES" sz="1000" dirty="0" err="1"/>
              <a:t>commons</a:t>
            </a:r>
            <a:r>
              <a:rPr lang="es-ES" sz="1000" dirty="0"/>
              <a:t>/f/f9/Korea-Gyeongju-Making_Gyeongju_bread-01.jpg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 err="1">
                <a:solidFill>
                  <a:srgbClr val="953735"/>
                </a:solidFill>
              </a:rPr>
              <a:t>Bakery</a:t>
            </a:r>
            <a:r>
              <a:rPr lang="es-ES" b="1" dirty="0">
                <a:solidFill>
                  <a:srgbClr val="953735"/>
                </a:solidFill>
              </a:rPr>
              <a:t> - </a:t>
            </a:r>
            <a:r>
              <a:rPr lang="es-ES" b="1" dirty="0" err="1">
                <a:solidFill>
                  <a:srgbClr val="953735"/>
                </a:solidFill>
              </a:rPr>
              <a:t>University</a:t>
            </a:r>
            <a:r>
              <a:rPr lang="es-ES" b="1" dirty="0">
                <a:solidFill>
                  <a:srgbClr val="95373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3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9" b="11889"/>
          <a:stretch>
            <a:fillRect/>
          </a:stretch>
        </p:blipFill>
        <p:spPr>
          <a:xfrm>
            <a:off x="827095" y="1669132"/>
            <a:ext cx="7458455" cy="4101863"/>
          </a:xfrm>
        </p:spPr>
      </p:pic>
      <p:sp>
        <p:nvSpPr>
          <p:cNvPr id="5" name="Rectángulo 4"/>
          <p:cNvSpPr/>
          <p:nvPr/>
        </p:nvSpPr>
        <p:spPr>
          <a:xfrm>
            <a:off x="1589059" y="5849164"/>
            <a:ext cx="52535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800" dirty="0" err="1"/>
              <a:t>https</a:t>
            </a:r>
            <a:r>
              <a:rPr lang="es-ES" sz="800" dirty="0"/>
              <a:t>://</a:t>
            </a:r>
            <a:r>
              <a:rPr lang="es-ES" sz="800" dirty="0" err="1"/>
              <a:t>upload.wikimedia.org</a:t>
            </a:r>
            <a:r>
              <a:rPr lang="es-ES" sz="800" dirty="0"/>
              <a:t>/</a:t>
            </a:r>
            <a:r>
              <a:rPr lang="es-ES" sz="800" dirty="0" err="1"/>
              <a:t>wikipedia</a:t>
            </a:r>
            <a:r>
              <a:rPr lang="es-ES" sz="800" dirty="0"/>
              <a:t>/</a:t>
            </a:r>
            <a:r>
              <a:rPr lang="es-ES" sz="800" dirty="0" err="1"/>
              <a:t>commons</a:t>
            </a:r>
            <a:r>
              <a:rPr lang="es-ES" sz="800" dirty="0"/>
              <a:t>/1/16/US_Navy_060812-N-5914D-002_Culinary_Specialist_Seaman_Douglas_Markusson,_and_Aviation_Boatswain's_Mate_Fuels_Airman_John_Faulds,_assigned_to_the_amphibious_assault_ship_USS_Boxer_(LHD_4)_ </a:t>
            </a:r>
            <a:r>
              <a:rPr lang="es-ES" sz="800" dirty="0" err="1"/>
              <a:t>prepare_to_bake_bread_for_the_next_day's.jpg</a:t>
            </a:r>
            <a:endParaRPr lang="es-ES" sz="800" dirty="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rgbClr val="953735"/>
                </a:solidFill>
              </a:rPr>
              <a:t>Bread - </a:t>
            </a:r>
            <a:r>
              <a:rPr lang="es-ES" b="1" dirty="0" err="1">
                <a:solidFill>
                  <a:srgbClr val="953735"/>
                </a:solidFill>
              </a:rPr>
              <a:t>Learning</a:t>
            </a:r>
            <a:r>
              <a:rPr lang="es-ES" b="1" dirty="0">
                <a:solidFill>
                  <a:srgbClr val="95373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4400" b="1" dirty="0" err="1">
                <a:solidFill>
                  <a:schemeClr val="bg2">
                    <a:lumMod val="25000"/>
                  </a:schemeClr>
                </a:solidFill>
              </a:rPr>
              <a:t>Handbook</a:t>
            </a:r>
            <a:r>
              <a:rPr lang="es-ES" sz="44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s-ES" sz="4400" b="1" dirty="0" err="1">
                <a:solidFill>
                  <a:schemeClr val="bg2">
                    <a:lumMod val="25000"/>
                  </a:schemeClr>
                </a:solidFill>
              </a:rPr>
              <a:t>Background</a:t>
            </a:r>
            <a:endParaRPr lang="es-ES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08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4205"/>
            <a:ext cx="8229600" cy="1143000"/>
          </a:xfrm>
        </p:spPr>
        <p:txBody>
          <a:bodyPr>
            <a:normAutofit/>
          </a:bodyPr>
          <a:lstStyle/>
          <a:p>
            <a:r>
              <a:rPr lang="es-ES" sz="3700" b="1" dirty="0" err="1">
                <a:solidFill>
                  <a:srgbClr val="800000"/>
                </a:solidFill>
              </a:rPr>
              <a:t>Exercise</a:t>
            </a:r>
            <a:r>
              <a:rPr lang="es-ES" sz="3700" b="1" dirty="0">
                <a:solidFill>
                  <a:srgbClr val="800000"/>
                </a:solidFill>
              </a:rPr>
              <a:t> </a:t>
            </a:r>
            <a:r>
              <a:rPr lang="es-ES" sz="3700" b="1" dirty="0" err="1">
                <a:solidFill>
                  <a:srgbClr val="800000"/>
                </a:solidFill>
              </a:rPr>
              <a:t>Handbook</a:t>
            </a:r>
            <a:r>
              <a:rPr lang="es-ES" sz="3700" b="1" dirty="0">
                <a:solidFill>
                  <a:srgbClr val="800000"/>
                </a:solidFill>
              </a:rPr>
              <a:t> </a:t>
            </a:r>
            <a:r>
              <a:rPr lang="es-ES" dirty="0">
                <a:solidFill>
                  <a:srgbClr val="800000"/>
                </a:solidFill>
              </a:rPr>
              <a:t/>
            </a:r>
            <a:br>
              <a:rPr lang="es-ES" dirty="0">
                <a:solidFill>
                  <a:srgbClr val="800000"/>
                </a:solidFill>
              </a:rPr>
            </a:br>
            <a:r>
              <a:rPr lang="es-ES" sz="2000" dirty="0">
                <a:solidFill>
                  <a:srgbClr val="800000"/>
                </a:solidFill>
              </a:rPr>
              <a:t>(</a:t>
            </a:r>
            <a:r>
              <a:rPr lang="es-ES" sz="2000" dirty="0" err="1">
                <a:solidFill>
                  <a:srgbClr val="800000"/>
                </a:solidFill>
              </a:rPr>
              <a:t>Work</a:t>
            </a:r>
            <a:r>
              <a:rPr lang="es-ES" sz="2000" dirty="0">
                <a:solidFill>
                  <a:srgbClr val="800000"/>
                </a:solidFill>
              </a:rPr>
              <a:t> in </a:t>
            </a:r>
            <a:r>
              <a:rPr lang="es-ES" sz="2000" dirty="0" err="1">
                <a:solidFill>
                  <a:srgbClr val="800000"/>
                </a:solidFill>
              </a:rPr>
              <a:t>Process</a:t>
            </a:r>
            <a:r>
              <a:rPr lang="es-ES" sz="2000" dirty="0">
                <a:solidFill>
                  <a:srgbClr val="800000"/>
                </a:solidFill>
              </a:rPr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1470" y="1797464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A set of IL standards-based exercises for higher education students</a:t>
            </a:r>
          </a:p>
          <a:p>
            <a:endParaRPr lang="en-US" sz="2800" dirty="0"/>
          </a:p>
          <a:p>
            <a:r>
              <a:rPr lang="en-US" sz="2800" dirty="0"/>
              <a:t>Aimed for Spanish-speaking faculty from Mexico</a:t>
            </a:r>
          </a:p>
          <a:p>
            <a:endParaRPr lang="en-US" sz="2800" dirty="0"/>
          </a:p>
          <a:p>
            <a:r>
              <a:rPr lang="en-US" sz="2800" dirty="0"/>
              <a:t>Benefits learners, so that they can be active persons who are responsible of their own learning  </a:t>
            </a:r>
          </a:p>
          <a:p>
            <a:endParaRPr lang="es-ES" sz="2800" dirty="0"/>
          </a:p>
        </p:txBody>
      </p:sp>
      <p:pic>
        <p:nvPicPr>
          <p:cNvPr id="4" name="Imagen 3" descr="caste.png"/>
          <p:cNvPicPr>
            <a:picLocks noChangeAspect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53" t="17914" r="15853" b="1730"/>
          <a:stretch/>
        </p:blipFill>
        <p:spPr>
          <a:xfrm>
            <a:off x="0" y="1347205"/>
            <a:ext cx="9144000" cy="551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70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flor2.png"/>
          <p:cNvPicPr>
            <a:picLocks noChangeAspect="1"/>
          </p:cNvPicPr>
          <p:nvPr/>
        </p:nvPicPr>
        <p:blipFill rotWithShape="1"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6" r="21592"/>
          <a:stretch/>
        </p:blipFill>
        <p:spPr>
          <a:xfrm>
            <a:off x="-1" y="1381779"/>
            <a:ext cx="9144001" cy="55568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8467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b="1" dirty="0" err="1">
                <a:solidFill>
                  <a:srgbClr val="800000"/>
                </a:solidFill>
              </a:rPr>
              <a:t>Need</a:t>
            </a:r>
            <a:r>
              <a:rPr lang="es-ES" sz="4000" b="1" dirty="0">
                <a:solidFill>
                  <a:srgbClr val="800000"/>
                </a:solidFill>
              </a:rPr>
              <a:t> </a:t>
            </a:r>
            <a:r>
              <a:rPr lang="es-ES" sz="4000" b="1" dirty="0" err="1">
                <a:solidFill>
                  <a:srgbClr val="800000"/>
                </a:solidFill>
              </a:rPr>
              <a:t>for</a:t>
            </a:r>
            <a:r>
              <a:rPr lang="es-ES" sz="4000" b="1" dirty="0">
                <a:solidFill>
                  <a:srgbClr val="800000"/>
                </a:solidFill>
              </a:rPr>
              <a:t> </a:t>
            </a:r>
            <a:r>
              <a:rPr lang="es-ES" sz="4000" b="1" dirty="0" err="1">
                <a:solidFill>
                  <a:srgbClr val="800000"/>
                </a:solidFill>
              </a:rPr>
              <a:t>the</a:t>
            </a:r>
            <a:r>
              <a:rPr lang="es-ES" sz="4000" b="1" dirty="0">
                <a:solidFill>
                  <a:srgbClr val="800000"/>
                </a:solidFill>
              </a:rPr>
              <a:t> </a:t>
            </a:r>
            <a:r>
              <a:rPr lang="es-ES" sz="4000" b="1" dirty="0" err="1">
                <a:solidFill>
                  <a:srgbClr val="800000"/>
                </a:solidFill>
              </a:rPr>
              <a:t>Handbook</a:t>
            </a:r>
            <a:endParaRPr lang="es-ES" sz="4000" b="1" dirty="0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830" y="1505243"/>
            <a:ext cx="8229600" cy="4178421"/>
          </a:xfrm>
        </p:spPr>
        <p:txBody>
          <a:bodyPr>
            <a:normAutofit/>
          </a:bodyPr>
          <a:lstStyle/>
          <a:p>
            <a:r>
              <a:rPr lang="en-US" sz="2500" dirty="0"/>
              <a:t>Joint university project between CETYS University and Universidad </a:t>
            </a:r>
            <a:r>
              <a:rPr lang="en-US" sz="2500" dirty="0" err="1"/>
              <a:t>Veracruzana</a:t>
            </a:r>
            <a:r>
              <a:rPr lang="en-US" sz="2500" dirty="0"/>
              <a:t>, México </a:t>
            </a:r>
          </a:p>
          <a:p>
            <a:endParaRPr lang="en-US" sz="2500" dirty="0"/>
          </a:p>
          <a:p>
            <a:r>
              <a:rPr lang="en-US" sz="2500" dirty="0"/>
              <a:t>Universities need to suggest and provide tools, such as classroom models of IL learning and teaching that enable students to face misinformation, such </a:t>
            </a:r>
            <a:r>
              <a:rPr lang="en-US" sz="2500" dirty="0" err="1"/>
              <a:t>Infodemic</a:t>
            </a:r>
            <a:endParaRPr lang="en-US" sz="2500" dirty="0"/>
          </a:p>
          <a:p>
            <a:endParaRPr lang="en-US" sz="2500" dirty="0"/>
          </a:p>
          <a:p>
            <a:r>
              <a:rPr lang="en-US" sz="2500" dirty="0"/>
              <a:t>Part of a set of IL-related handbooks, first two, cover essay writing and paper style (APA)</a:t>
            </a:r>
          </a:p>
        </p:txBody>
      </p:sp>
    </p:spTree>
    <p:extLst>
      <p:ext uri="{BB962C8B-B14F-4D97-AF65-F5344CB8AC3E}">
        <p14:creationId xmlns:p14="http://schemas.microsoft.com/office/powerpoint/2010/main" val="966814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st.png"/>
          <p:cNvPicPr>
            <a:picLocks noChangeAspect="1"/>
          </p:cNvPicPr>
          <p:nvPr/>
        </p:nvPicPr>
        <p:blipFill rotWithShape="1"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2"/>
          <a:stretch/>
        </p:blipFill>
        <p:spPr>
          <a:xfrm>
            <a:off x="0" y="1380650"/>
            <a:ext cx="9144000" cy="547734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1860" y="237651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b="1" dirty="0" err="1">
                <a:solidFill>
                  <a:srgbClr val="800000"/>
                </a:solidFill>
              </a:rPr>
              <a:t>Exercise</a:t>
            </a:r>
            <a:r>
              <a:rPr lang="es-ES" sz="4000" b="1" dirty="0">
                <a:solidFill>
                  <a:srgbClr val="800000"/>
                </a:solidFill>
              </a:rPr>
              <a:t> </a:t>
            </a:r>
            <a:r>
              <a:rPr lang="es-ES" sz="4000" b="1" dirty="0" err="1">
                <a:solidFill>
                  <a:srgbClr val="800000"/>
                </a:solidFill>
              </a:rPr>
              <a:t>Structure</a:t>
            </a:r>
            <a:r>
              <a:rPr lang="es-ES" sz="4000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520" y="1901898"/>
            <a:ext cx="8229600" cy="3769437"/>
          </a:xfrm>
        </p:spPr>
        <p:txBody>
          <a:bodyPr>
            <a:noAutofit/>
          </a:bodyPr>
          <a:lstStyle/>
          <a:p>
            <a:r>
              <a:rPr lang="en-US" sz="2500" dirty="0"/>
              <a:t>70 learning activities, so far, based on Mexican IL standards</a:t>
            </a:r>
          </a:p>
          <a:p>
            <a:endParaRPr lang="en-US" sz="2500" dirty="0"/>
          </a:p>
          <a:p>
            <a:r>
              <a:rPr lang="en-US" sz="2500" dirty="0"/>
              <a:t>Each IL learning activity aims to be discipline neutral, includes a few media literacy exercises.</a:t>
            </a:r>
          </a:p>
          <a:p>
            <a:endParaRPr lang="en-US" sz="2500" dirty="0"/>
          </a:p>
          <a:p>
            <a:r>
              <a:rPr lang="en-US" sz="2500" dirty="0"/>
              <a:t>Supports core IL skills development for searching, evaluation, use, and communication of information; using international and Spanish language information repertories</a:t>
            </a:r>
          </a:p>
          <a:p>
            <a:pPr marL="0" indent="0">
              <a:buNone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74998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0075"/>
            <a:ext cx="8229600" cy="1143000"/>
          </a:xfrm>
        </p:spPr>
        <p:txBody>
          <a:bodyPr>
            <a:normAutofit/>
          </a:bodyPr>
          <a:lstStyle/>
          <a:p>
            <a:r>
              <a:rPr lang="es-ES" sz="3500" b="1" dirty="0" err="1">
                <a:solidFill>
                  <a:srgbClr val="800000"/>
                </a:solidFill>
              </a:rPr>
              <a:t>Exercise</a:t>
            </a:r>
            <a:r>
              <a:rPr lang="es-ES" sz="3500" b="1" dirty="0">
                <a:solidFill>
                  <a:srgbClr val="800000"/>
                </a:solidFill>
              </a:rPr>
              <a:t> </a:t>
            </a:r>
            <a:r>
              <a:rPr lang="es-ES" sz="3500" b="1" dirty="0" err="1">
                <a:solidFill>
                  <a:srgbClr val="800000"/>
                </a:solidFill>
              </a:rPr>
              <a:t>Template</a:t>
            </a:r>
            <a:r>
              <a:rPr lang="es-ES" sz="3500" b="1" dirty="0">
                <a:solidFill>
                  <a:srgbClr val="800000"/>
                </a:solidFill>
              </a:rPr>
              <a:t> – A simple </a:t>
            </a:r>
            <a:r>
              <a:rPr lang="es-ES" sz="3500" b="1" dirty="0" err="1">
                <a:solidFill>
                  <a:srgbClr val="800000"/>
                </a:solidFill>
              </a:rPr>
              <a:t>Approach</a:t>
            </a:r>
            <a:endParaRPr lang="es-ES" sz="3500" b="1" dirty="0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850" y="1748148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Part 1:</a:t>
            </a:r>
          </a:p>
          <a:p>
            <a:pPr lvl="1"/>
            <a:r>
              <a:rPr lang="en-US" sz="2600" dirty="0"/>
              <a:t>Title </a:t>
            </a:r>
          </a:p>
          <a:p>
            <a:pPr lvl="1"/>
            <a:r>
              <a:rPr lang="en-US" sz="2600" dirty="0"/>
              <a:t>Type of competence to develop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800" dirty="0"/>
              <a:t>Part 2: </a:t>
            </a:r>
          </a:p>
          <a:p>
            <a:pPr lvl="1"/>
            <a:r>
              <a:rPr lang="en-US" sz="2600" dirty="0"/>
              <a:t>Learning objective of the exercise</a:t>
            </a:r>
          </a:p>
          <a:p>
            <a:pPr lvl="1"/>
            <a:r>
              <a:rPr lang="en-US" sz="2600" dirty="0"/>
              <a:t>Instructions on how to do the activity</a:t>
            </a:r>
          </a:p>
          <a:p>
            <a:pPr lvl="1"/>
            <a:r>
              <a:rPr lang="en-US" sz="2600" dirty="0"/>
              <a:t>Example or a template for completing the task</a:t>
            </a:r>
          </a:p>
          <a:p>
            <a:endParaRPr lang="es-ES" sz="2800" dirty="0"/>
          </a:p>
        </p:txBody>
      </p:sp>
      <p:pic>
        <p:nvPicPr>
          <p:cNvPr id="5" name="Imagen 4" descr="estaa.png"/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1" t="3044" r="15445"/>
          <a:stretch/>
        </p:blipFill>
        <p:spPr>
          <a:xfrm>
            <a:off x="4293573" y="1363075"/>
            <a:ext cx="4850427" cy="512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785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4928</TotalTime>
  <Words>486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What are the roles of faculty to counter Infodemic?   Information Literacy Handbook to Foster Inf-competencies  3rd MIL Day: “Post-Pandemic Hacks: The Library’s Approach to Counter Infodemic”.  Global Media and Information Literacy Week,   Nazarbayev University (NU). Kazakhstan – Almaty - October 30, 2020  5:00 AM Mexico / 5 PM Kazakhstan  </vt:lpstr>
      <vt:lpstr>Topics</vt:lpstr>
      <vt:lpstr>Bakery - University </vt:lpstr>
      <vt:lpstr>Bread - Learning </vt:lpstr>
      <vt:lpstr>PowerPoint Presentation</vt:lpstr>
      <vt:lpstr>Exercise Handbook  (Work in Process)</vt:lpstr>
      <vt:lpstr>Need for the Handbook</vt:lpstr>
      <vt:lpstr>Exercise Structure </vt:lpstr>
      <vt:lpstr>Exercise Template – A simple Approach</vt:lpstr>
      <vt:lpstr>Conclusions</vt:lpstr>
      <vt:lpstr> References </vt:lpstr>
    </vt:vector>
  </TitlesOfParts>
  <Company>Universidad Veracruzana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Support: Shaping an Information Literacy Learning Activity Handbook</dc:title>
  <dc:creator>Jesus Lau</dc:creator>
  <cp:lastModifiedBy>User</cp:lastModifiedBy>
  <cp:revision>66</cp:revision>
  <dcterms:created xsi:type="dcterms:W3CDTF">2015-10-05T16:11:27Z</dcterms:created>
  <dcterms:modified xsi:type="dcterms:W3CDTF">2020-10-30T04:50:19Z</dcterms:modified>
</cp:coreProperties>
</file>