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64" r:id="rId5"/>
    <p:sldId id="281" r:id="rId6"/>
    <p:sldId id="266" r:id="rId7"/>
    <p:sldId id="259" r:id="rId8"/>
    <p:sldId id="260" r:id="rId9"/>
    <p:sldId id="282" r:id="rId10"/>
    <p:sldId id="284" r:id="rId11"/>
    <p:sldId id="285" r:id="rId12"/>
    <p:sldId id="286" r:id="rId13"/>
    <p:sldId id="261" r:id="rId14"/>
    <p:sldId id="262" r:id="rId15"/>
    <p:sldId id="270" r:id="rId16"/>
    <p:sldId id="269" r:id="rId17"/>
    <p:sldId id="268" r:id="rId18"/>
    <p:sldId id="271" r:id="rId19"/>
    <p:sldId id="272" r:id="rId20"/>
    <p:sldId id="273" r:id="rId21"/>
    <p:sldId id="280" r:id="rId22"/>
    <p:sldId id="274" r:id="rId23"/>
    <p:sldId id="275" r:id="rId24"/>
    <p:sldId id="279" r:id="rId25"/>
    <p:sldId id="276" r:id="rId26"/>
    <p:sldId id="277" r:id="rId27"/>
    <p:sldId id="278" r:id="rId2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7" d="100"/>
          <a:sy n="87" d="100"/>
        </p:scale>
        <p:origin x="-1464" y="-84"/>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FC91C14-162B-410A-9630-0408EF24D5E6}" type="datetimeFigureOut">
              <a:rPr lang="en-US" smtClean="0"/>
              <a:t>3/31/2015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1E1DDC9-C121-476E-BA50-D6CA61DCFE04}" type="slidenum">
              <a:rPr lang="en-US" smtClean="0"/>
              <a:t>‹#›</a:t>
            </a:fld>
            <a:endParaRPr lang="en-US"/>
          </a:p>
        </p:txBody>
      </p:sp>
    </p:spTree>
    <p:extLst>
      <p:ext uri="{BB962C8B-B14F-4D97-AF65-F5344CB8AC3E}">
        <p14:creationId xmlns:p14="http://schemas.microsoft.com/office/powerpoint/2010/main" val="142862408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FC91C14-162B-410A-9630-0408EF24D5E6}" type="datetimeFigureOut">
              <a:rPr lang="en-US" smtClean="0"/>
              <a:t>3/31/2015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1E1DDC9-C121-476E-BA50-D6CA61DCFE04}" type="slidenum">
              <a:rPr lang="en-US" smtClean="0"/>
              <a:t>‹#›</a:t>
            </a:fld>
            <a:endParaRPr lang="en-US"/>
          </a:p>
        </p:txBody>
      </p:sp>
    </p:spTree>
    <p:extLst>
      <p:ext uri="{BB962C8B-B14F-4D97-AF65-F5344CB8AC3E}">
        <p14:creationId xmlns:p14="http://schemas.microsoft.com/office/powerpoint/2010/main" val="212759129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FC91C14-162B-410A-9630-0408EF24D5E6}" type="datetimeFigureOut">
              <a:rPr lang="en-US" smtClean="0"/>
              <a:t>3/31/2015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1E1DDC9-C121-476E-BA50-D6CA61DCFE04}" type="slidenum">
              <a:rPr lang="en-US" smtClean="0"/>
              <a:t>‹#›</a:t>
            </a:fld>
            <a:endParaRPr lang="en-US"/>
          </a:p>
        </p:txBody>
      </p:sp>
    </p:spTree>
    <p:extLst>
      <p:ext uri="{BB962C8B-B14F-4D97-AF65-F5344CB8AC3E}">
        <p14:creationId xmlns:p14="http://schemas.microsoft.com/office/powerpoint/2010/main" val="173294668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FC91C14-162B-410A-9630-0408EF24D5E6}" type="datetimeFigureOut">
              <a:rPr lang="en-US" smtClean="0"/>
              <a:t>3/31/2015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1E1DDC9-C121-476E-BA50-D6CA61DCFE04}" type="slidenum">
              <a:rPr lang="en-US" smtClean="0"/>
              <a:t>‹#›</a:t>
            </a:fld>
            <a:endParaRPr lang="en-US"/>
          </a:p>
        </p:txBody>
      </p:sp>
    </p:spTree>
    <p:extLst>
      <p:ext uri="{BB962C8B-B14F-4D97-AF65-F5344CB8AC3E}">
        <p14:creationId xmlns:p14="http://schemas.microsoft.com/office/powerpoint/2010/main" val="282273332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FC91C14-162B-410A-9630-0408EF24D5E6}" type="datetimeFigureOut">
              <a:rPr lang="en-US" smtClean="0"/>
              <a:t>3/31/2015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1E1DDC9-C121-476E-BA50-D6CA61DCFE04}" type="slidenum">
              <a:rPr lang="en-US" smtClean="0"/>
              <a:t>‹#›</a:t>
            </a:fld>
            <a:endParaRPr lang="en-US"/>
          </a:p>
        </p:txBody>
      </p:sp>
    </p:spTree>
    <p:extLst>
      <p:ext uri="{BB962C8B-B14F-4D97-AF65-F5344CB8AC3E}">
        <p14:creationId xmlns:p14="http://schemas.microsoft.com/office/powerpoint/2010/main" val="279888342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FC91C14-162B-410A-9630-0408EF24D5E6}" type="datetimeFigureOut">
              <a:rPr lang="en-US" smtClean="0"/>
              <a:t>3/31/2015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1E1DDC9-C121-476E-BA50-D6CA61DCFE04}" type="slidenum">
              <a:rPr lang="en-US" smtClean="0"/>
              <a:t>‹#›</a:t>
            </a:fld>
            <a:endParaRPr lang="en-US"/>
          </a:p>
        </p:txBody>
      </p:sp>
    </p:spTree>
    <p:extLst>
      <p:ext uri="{BB962C8B-B14F-4D97-AF65-F5344CB8AC3E}">
        <p14:creationId xmlns:p14="http://schemas.microsoft.com/office/powerpoint/2010/main" val="238128774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FC91C14-162B-410A-9630-0408EF24D5E6}" type="datetimeFigureOut">
              <a:rPr lang="en-US" smtClean="0"/>
              <a:t>3/31/2015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1E1DDC9-C121-476E-BA50-D6CA61DCFE04}" type="slidenum">
              <a:rPr lang="en-US" smtClean="0"/>
              <a:t>‹#›</a:t>
            </a:fld>
            <a:endParaRPr lang="en-US"/>
          </a:p>
        </p:txBody>
      </p:sp>
    </p:spTree>
    <p:extLst>
      <p:ext uri="{BB962C8B-B14F-4D97-AF65-F5344CB8AC3E}">
        <p14:creationId xmlns:p14="http://schemas.microsoft.com/office/powerpoint/2010/main" val="47860101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FC91C14-162B-410A-9630-0408EF24D5E6}" type="datetimeFigureOut">
              <a:rPr lang="en-US" smtClean="0"/>
              <a:t>3/31/2015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1E1DDC9-C121-476E-BA50-D6CA61DCFE04}" type="slidenum">
              <a:rPr lang="en-US" smtClean="0"/>
              <a:t>‹#›</a:t>
            </a:fld>
            <a:endParaRPr lang="en-US"/>
          </a:p>
        </p:txBody>
      </p:sp>
    </p:spTree>
    <p:extLst>
      <p:ext uri="{BB962C8B-B14F-4D97-AF65-F5344CB8AC3E}">
        <p14:creationId xmlns:p14="http://schemas.microsoft.com/office/powerpoint/2010/main" val="285761246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FC91C14-162B-410A-9630-0408EF24D5E6}" type="datetimeFigureOut">
              <a:rPr lang="en-US" smtClean="0"/>
              <a:t>3/31/2015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1E1DDC9-C121-476E-BA50-D6CA61DCFE04}" type="slidenum">
              <a:rPr lang="en-US" smtClean="0"/>
              <a:t>‹#›</a:t>
            </a:fld>
            <a:endParaRPr lang="en-US"/>
          </a:p>
        </p:txBody>
      </p:sp>
    </p:spTree>
    <p:extLst>
      <p:ext uri="{BB962C8B-B14F-4D97-AF65-F5344CB8AC3E}">
        <p14:creationId xmlns:p14="http://schemas.microsoft.com/office/powerpoint/2010/main" val="286712602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FC91C14-162B-410A-9630-0408EF24D5E6}" type="datetimeFigureOut">
              <a:rPr lang="en-US" smtClean="0"/>
              <a:t>3/31/2015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1E1DDC9-C121-476E-BA50-D6CA61DCFE04}" type="slidenum">
              <a:rPr lang="en-US" smtClean="0"/>
              <a:t>‹#›</a:t>
            </a:fld>
            <a:endParaRPr lang="en-US"/>
          </a:p>
        </p:txBody>
      </p:sp>
    </p:spTree>
    <p:extLst>
      <p:ext uri="{BB962C8B-B14F-4D97-AF65-F5344CB8AC3E}">
        <p14:creationId xmlns:p14="http://schemas.microsoft.com/office/powerpoint/2010/main" val="341413221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FC91C14-162B-410A-9630-0408EF24D5E6}" type="datetimeFigureOut">
              <a:rPr lang="en-US" smtClean="0"/>
              <a:t>3/31/2015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1E1DDC9-C121-476E-BA50-D6CA61DCFE04}" type="slidenum">
              <a:rPr lang="en-US" smtClean="0"/>
              <a:t>‹#›</a:t>
            </a:fld>
            <a:endParaRPr lang="en-US"/>
          </a:p>
        </p:txBody>
      </p:sp>
    </p:spTree>
    <p:extLst>
      <p:ext uri="{BB962C8B-B14F-4D97-AF65-F5344CB8AC3E}">
        <p14:creationId xmlns:p14="http://schemas.microsoft.com/office/powerpoint/2010/main" val="314772019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FC91C14-162B-410A-9630-0408EF24D5E6}" type="datetimeFigureOut">
              <a:rPr lang="en-US" smtClean="0"/>
              <a:t>3/31/2015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1E1DDC9-C121-476E-BA50-D6CA61DCFE04}" type="slidenum">
              <a:rPr lang="en-US" smtClean="0"/>
              <a:t>‹#›</a:t>
            </a:fld>
            <a:endParaRPr lang="en-US"/>
          </a:p>
        </p:txBody>
      </p:sp>
    </p:spTree>
    <p:extLst>
      <p:ext uri="{BB962C8B-B14F-4D97-AF65-F5344CB8AC3E}">
        <p14:creationId xmlns:p14="http://schemas.microsoft.com/office/powerpoint/2010/main" val="201571598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Measures of corruption</a:t>
            </a:r>
            <a:endParaRPr lang="en-US" dirty="0"/>
          </a:p>
        </p:txBody>
      </p:sp>
      <p:sp>
        <p:nvSpPr>
          <p:cNvPr id="3" name="Subtitle 2"/>
          <p:cNvSpPr>
            <a:spLocks noGrp="1"/>
          </p:cNvSpPr>
          <p:nvPr>
            <p:ph type="subTitle" idx="1"/>
          </p:nvPr>
        </p:nvSpPr>
        <p:spPr/>
        <p:txBody>
          <a:bodyPr/>
          <a:lstStyle/>
          <a:p>
            <a:endParaRPr lang="en-US"/>
          </a:p>
        </p:txBody>
      </p:sp>
    </p:spTree>
    <p:extLst>
      <p:ext uri="{BB962C8B-B14F-4D97-AF65-F5344CB8AC3E}">
        <p14:creationId xmlns:p14="http://schemas.microsoft.com/office/powerpoint/2010/main" val="75282370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Corruption and life expectancy</a:t>
            </a:r>
            <a:endParaRPr lang="en-US" dirty="0"/>
          </a:p>
        </p:txBody>
      </p:sp>
      <p:pic>
        <p:nvPicPr>
          <p:cNvPr id="4" name="Segnaposto contenuto 3"/>
          <p:cNvPicPr>
            <a:picLocks noGrp="1"/>
          </p:cNvPicPr>
          <p:nvPr>
            <p:ph idx="1"/>
          </p:nvPr>
        </p:nvPicPr>
        <p:blipFill>
          <a:blip r:embed="rId2"/>
          <a:stretch>
            <a:fillRect/>
          </a:stretch>
        </p:blipFill>
        <p:spPr>
          <a:xfrm>
            <a:off x="1747763" y="1600200"/>
            <a:ext cx="5648473" cy="4525963"/>
          </a:xfrm>
          <a:prstGeom prst="rect">
            <a:avLst/>
          </a:prstGeom>
        </p:spPr>
      </p:pic>
    </p:spTree>
    <p:extLst>
      <p:ext uri="{BB962C8B-B14F-4D97-AF65-F5344CB8AC3E}">
        <p14:creationId xmlns:p14="http://schemas.microsoft.com/office/powerpoint/2010/main" val="251331609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Corruption and infant mortality </a:t>
            </a:r>
            <a:endParaRPr lang="en-US" dirty="0"/>
          </a:p>
        </p:txBody>
      </p:sp>
      <p:pic>
        <p:nvPicPr>
          <p:cNvPr id="4" name="Segnaposto contenuto 3"/>
          <p:cNvPicPr>
            <a:picLocks noGrp="1"/>
          </p:cNvPicPr>
          <p:nvPr>
            <p:ph idx="1"/>
          </p:nvPr>
        </p:nvPicPr>
        <p:blipFill>
          <a:blip r:embed="rId2"/>
          <a:stretch>
            <a:fillRect/>
          </a:stretch>
        </p:blipFill>
        <p:spPr>
          <a:xfrm>
            <a:off x="1747763" y="1600200"/>
            <a:ext cx="5648473" cy="4525963"/>
          </a:xfrm>
          <a:prstGeom prst="rect">
            <a:avLst/>
          </a:prstGeom>
        </p:spPr>
      </p:pic>
    </p:spTree>
    <p:extLst>
      <p:ext uri="{BB962C8B-B14F-4D97-AF65-F5344CB8AC3E}">
        <p14:creationId xmlns:p14="http://schemas.microsoft.com/office/powerpoint/2010/main" val="179792741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Preliminary conclusion</a:t>
            </a:r>
            <a:endParaRPr lang="en-US" dirty="0"/>
          </a:p>
        </p:txBody>
      </p:sp>
      <p:sp>
        <p:nvSpPr>
          <p:cNvPr id="3" name="Content Placeholder 2"/>
          <p:cNvSpPr>
            <a:spLocks noGrp="1"/>
          </p:cNvSpPr>
          <p:nvPr>
            <p:ph idx="1"/>
          </p:nvPr>
        </p:nvSpPr>
        <p:spPr/>
        <p:txBody>
          <a:bodyPr/>
          <a:lstStyle/>
          <a:p>
            <a:r>
              <a:rPr lang="en-US" dirty="0" smtClean="0"/>
              <a:t>No matter how you measure socio-economic development (life expectancy, infant mortality, </a:t>
            </a:r>
            <a:r>
              <a:rPr lang="en-US" dirty="0" err="1" smtClean="0"/>
              <a:t>gni</a:t>
            </a:r>
            <a:r>
              <a:rPr lang="en-US" dirty="0" smtClean="0"/>
              <a:t> per capita,…), the result is always that corruption is costly as it is an obstacle </a:t>
            </a:r>
            <a:r>
              <a:rPr lang="en-US" smtClean="0"/>
              <a:t>for development</a:t>
            </a:r>
          </a:p>
          <a:p>
            <a:endParaRPr lang="en-US" dirty="0"/>
          </a:p>
        </p:txBody>
      </p:sp>
    </p:spTree>
    <p:extLst>
      <p:ext uri="{BB962C8B-B14F-4D97-AF65-F5344CB8AC3E}">
        <p14:creationId xmlns:p14="http://schemas.microsoft.com/office/powerpoint/2010/main" val="72108350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Measures</a:t>
            </a:r>
            <a:endParaRPr lang="en-US" dirty="0"/>
          </a:p>
        </p:txBody>
      </p:sp>
      <p:sp>
        <p:nvSpPr>
          <p:cNvPr id="3" name="Content Placeholder 2"/>
          <p:cNvSpPr>
            <a:spLocks noGrp="1"/>
          </p:cNvSpPr>
          <p:nvPr>
            <p:ph idx="1"/>
          </p:nvPr>
        </p:nvSpPr>
        <p:spPr/>
        <p:txBody>
          <a:bodyPr/>
          <a:lstStyle/>
          <a:p>
            <a:r>
              <a:rPr lang="en-US" dirty="0" smtClean="0"/>
              <a:t>To analyze the costs of corruption</a:t>
            </a:r>
          </a:p>
          <a:p>
            <a:r>
              <a:rPr lang="en-US" dirty="0" smtClean="0"/>
              <a:t>To track governments’ success in curbing corruption it is necessary to have a measure of corruption that can be used to track corruption over time</a:t>
            </a:r>
            <a:endParaRPr lang="en-US" dirty="0"/>
          </a:p>
        </p:txBody>
      </p:sp>
    </p:spTree>
    <p:extLst>
      <p:ext uri="{BB962C8B-B14F-4D97-AF65-F5344CB8AC3E}">
        <p14:creationId xmlns:p14="http://schemas.microsoft.com/office/powerpoint/2010/main" val="260258990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Measures-2</a:t>
            </a:r>
            <a:endParaRPr lang="en-US" dirty="0"/>
          </a:p>
        </p:txBody>
      </p:sp>
      <p:sp>
        <p:nvSpPr>
          <p:cNvPr id="3" name="Content Placeholder 2"/>
          <p:cNvSpPr>
            <a:spLocks noGrp="1"/>
          </p:cNvSpPr>
          <p:nvPr>
            <p:ph idx="1"/>
          </p:nvPr>
        </p:nvSpPr>
        <p:spPr/>
        <p:txBody>
          <a:bodyPr/>
          <a:lstStyle/>
          <a:p>
            <a:r>
              <a:rPr lang="en-US" dirty="0" smtClean="0"/>
              <a:t>There are 2 broad types of measures</a:t>
            </a:r>
          </a:p>
          <a:p>
            <a:r>
              <a:rPr lang="en-US" dirty="0" smtClean="0"/>
              <a:t>Corruption perception measures (Global Integrity, Worldwide Governance Indicators, Transparency international, Global Competitiveness Report, BEEPS, WBES)</a:t>
            </a:r>
          </a:p>
          <a:p>
            <a:r>
              <a:rPr lang="en-US" dirty="0" smtClean="0"/>
              <a:t>Objective, output-based measures of corruption (Goldman and </a:t>
            </a:r>
            <a:r>
              <a:rPr lang="en-US" dirty="0" err="1" smtClean="0"/>
              <a:t>Picci</a:t>
            </a:r>
            <a:r>
              <a:rPr lang="en-US" dirty="0" smtClean="0"/>
              <a:t>, 2005)</a:t>
            </a:r>
            <a:endParaRPr lang="en-US" dirty="0"/>
          </a:p>
        </p:txBody>
      </p:sp>
    </p:spTree>
    <p:extLst>
      <p:ext uri="{BB962C8B-B14F-4D97-AF65-F5344CB8AC3E}">
        <p14:creationId xmlns:p14="http://schemas.microsoft.com/office/powerpoint/2010/main" val="74948858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‘objective’ measures</a:t>
            </a:r>
            <a:endParaRPr lang="en-US" dirty="0"/>
          </a:p>
        </p:txBody>
      </p:sp>
      <p:sp>
        <p:nvSpPr>
          <p:cNvPr id="3" name="Content Placeholder 2"/>
          <p:cNvSpPr>
            <a:spLocks noGrp="1"/>
          </p:cNvSpPr>
          <p:nvPr>
            <p:ph idx="1"/>
          </p:nvPr>
        </p:nvSpPr>
        <p:spPr/>
        <p:txBody>
          <a:bodyPr/>
          <a:lstStyle/>
          <a:p>
            <a:endParaRPr lang="en-US"/>
          </a:p>
        </p:txBody>
      </p:sp>
    </p:spTree>
    <p:extLst>
      <p:ext uri="{BB962C8B-B14F-4D97-AF65-F5344CB8AC3E}">
        <p14:creationId xmlns:p14="http://schemas.microsoft.com/office/powerpoint/2010/main" val="29710710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Goel</a:t>
            </a:r>
            <a:r>
              <a:rPr lang="en-US" dirty="0" smtClean="0"/>
              <a:t> and Nelson (1998)</a:t>
            </a:r>
            <a:endParaRPr lang="en-US" dirty="0"/>
          </a:p>
        </p:txBody>
      </p:sp>
      <p:sp>
        <p:nvSpPr>
          <p:cNvPr id="3" name="Content Placeholder 2"/>
          <p:cNvSpPr>
            <a:spLocks noGrp="1"/>
          </p:cNvSpPr>
          <p:nvPr>
            <p:ph idx="1"/>
          </p:nvPr>
        </p:nvSpPr>
        <p:spPr/>
        <p:txBody>
          <a:bodyPr/>
          <a:lstStyle/>
          <a:p>
            <a:r>
              <a:rPr lang="en-US" dirty="0" smtClean="0"/>
              <a:t>Measure corruption on the basis of the number of convictions of public officials for corrupt practices</a:t>
            </a:r>
          </a:p>
          <a:p>
            <a:endParaRPr lang="en-US" dirty="0"/>
          </a:p>
        </p:txBody>
      </p:sp>
    </p:spTree>
    <p:extLst>
      <p:ext uri="{BB962C8B-B14F-4D97-AF65-F5344CB8AC3E}">
        <p14:creationId xmlns:p14="http://schemas.microsoft.com/office/powerpoint/2010/main" val="88402108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Golden and </a:t>
            </a:r>
            <a:r>
              <a:rPr lang="en-US" dirty="0" err="1" smtClean="0"/>
              <a:t>Picci</a:t>
            </a:r>
            <a:r>
              <a:rPr lang="en-US" dirty="0" smtClean="0"/>
              <a:t> (2005)</a:t>
            </a:r>
            <a:endParaRPr lang="en-US" dirty="0"/>
          </a:p>
        </p:txBody>
      </p:sp>
      <p:sp>
        <p:nvSpPr>
          <p:cNvPr id="3" name="Content Placeholder 2"/>
          <p:cNvSpPr>
            <a:spLocks noGrp="1"/>
          </p:cNvSpPr>
          <p:nvPr>
            <p:ph idx="1"/>
          </p:nvPr>
        </p:nvSpPr>
        <p:spPr/>
        <p:txBody>
          <a:bodyPr/>
          <a:lstStyle/>
          <a:p>
            <a:r>
              <a:rPr lang="en-US" dirty="0"/>
              <a:t>This method measures corruption as the difference between the amount of public money spent for capital stock and the quantity of physical infrastructure. This method assumes that </a:t>
            </a:r>
            <a:r>
              <a:rPr lang="en-US" b="1" dirty="0"/>
              <a:t>higher levels of corruption </a:t>
            </a:r>
            <a:r>
              <a:rPr lang="en-US" dirty="0"/>
              <a:t>are associated with </a:t>
            </a:r>
            <a:r>
              <a:rPr lang="en-US" b="1" dirty="0"/>
              <a:t>larger differences </a:t>
            </a:r>
            <a:r>
              <a:rPr lang="en-US" dirty="0"/>
              <a:t>between the amount of public expenditures and existing physical infrastructure.</a:t>
            </a:r>
          </a:p>
          <a:p>
            <a:endParaRPr lang="en-US" dirty="0"/>
          </a:p>
        </p:txBody>
      </p:sp>
    </p:spTree>
    <p:extLst>
      <p:ext uri="{BB962C8B-B14F-4D97-AF65-F5344CB8AC3E}">
        <p14:creationId xmlns:p14="http://schemas.microsoft.com/office/powerpoint/2010/main" val="179779528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‘subjective’ measures</a:t>
            </a:r>
            <a:endParaRPr lang="en-US" dirty="0"/>
          </a:p>
        </p:txBody>
      </p:sp>
      <p:sp>
        <p:nvSpPr>
          <p:cNvPr id="3" name="Content Placeholder 2"/>
          <p:cNvSpPr>
            <a:spLocks noGrp="1"/>
          </p:cNvSpPr>
          <p:nvPr>
            <p:ph idx="1"/>
          </p:nvPr>
        </p:nvSpPr>
        <p:spPr/>
        <p:txBody>
          <a:bodyPr/>
          <a:lstStyle/>
          <a:p>
            <a:endParaRPr lang="en-US"/>
          </a:p>
        </p:txBody>
      </p:sp>
    </p:spTree>
    <p:extLst>
      <p:ext uri="{BB962C8B-B14F-4D97-AF65-F5344CB8AC3E}">
        <p14:creationId xmlns:p14="http://schemas.microsoft.com/office/powerpoint/2010/main" val="394468460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Worldwide governance indicators</a:t>
            </a:r>
            <a:endParaRPr lang="en-US" dirty="0"/>
          </a:p>
        </p:txBody>
      </p:sp>
      <p:sp>
        <p:nvSpPr>
          <p:cNvPr id="3" name="Content Placeholder 2"/>
          <p:cNvSpPr>
            <a:spLocks noGrp="1"/>
          </p:cNvSpPr>
          <p:nvPr>
            <p:ph idx="1"/>
          </p:nvPr>
        </p:nvSpPr>
        <p:spPr/>
        <p:txBody>
          <a:bodyPr>
            <a:normAutofit fontScale="85000" lnSpcReduction="20000"/>
          </a:bodyPr>
          <a:lstStyle/>
          <a:p>
            <a:r>
              <a:rPr lang="en-US" dirty="0" smtClean="0"/>
              <a:t>Aggregates into a single measure the information from four types of sources</a:t>
            </a:r>
          </a:p>
          <a:p>
            <a:r>
              <a:rPr lang="en-US" dirty="0" smtClean="0"/>
              <a:t>1</a:t>
            </a:r>
            <a:r>
              <a:rPr lang="en-US" dirty="0"/>
              <a:t>) </a:t>
            </a:r>
            <a:r>
              <a:rPr lang="en-US" b="1" dirty="0"/>
              <a:t>surveys of households and firms</a:t>
            </a:r>
            <a:r>
              <a:rPr lang="en-US" dirty="0"/>
              <a:t> such as Gallup World Poll, </a:t>
            </a:r>
            <a:r>
              <a:rPr lang="en-US" dirty="0" err="1"/>
              <a:t>Afrobarometer</a:t>
            </a:r>
            <a:r>
              <a:rPr lang="en-US" dirty="0"/>
              <a:t>, and the Global Competitiveness Report; </a:t>
            </a:r>
            <a:endParaRPr lang="en-US" dirty="0" smtClean="0"/>
          </a:p>
          <a:p>
            <a:r>
              <a:rPr lang="en-US" dirty="0" smtClean="0"/>
              <a:t>2</a:t>
            </a:r>
            <a:r>
              <a:rPr lang="en-US" dirty="0"/>
              <a:t>) </a:t>
            </a:r>
            <a:r>
              <a:rPr lang="en-US" b="1" dirty="0"/>
              <a:t>Commercial Business Information Providers</a:t>
            </a:r>
            <a:r>
              <a:rPr lang="en-US" dirty="0"/>
              <a:t> such as Political Risk Services, Economist Intelligence Unit, </a:t>
            </a:r>
            <a:endParaRPr lang="en-US" dirty="0" smtClean="0"/>
          </a:p>
          <a:p>
            <a:r>
              <a:rPr lang="en-US" dirty="0" smtClean="0"/>
              <a:t>3</a:t>
            </a:r>
            <a:r>
              <a:rPr lang="en-US" dirty="0"/>
              <a:t>) </a:t>
            </a:r>
            <a:r>
              <a:rPr lang="en-US" b="1" dirty="0"/>
              <a:t>NGOs</a:t>
            </a:r>
            <a:r>
              <a:rPr lang="en-US" dirty="0"/>
              <a:t> such as Freedom House and Global Integrity </a:t>
            </a:r>
          </a:p>
          <a:p>
            <a:r>
              <a:rPr lang="en-US" dirty="0" smtClean="0"/>
              <a:t>4</a:t>
            </a:r>
            <a:r>
              <a:rPr lang="en-US" dirty="0"/>
              <a:t>) </a:t>
            </a:r>
            <a:r>
              <a:rPr lang="en-US" b="1" dirty="0"/>
              <a:t>Public Sector Organizations</a:t>
            </a:r>
            <a:r>
              <a:rPr lang="en-US" dirty="0"/>
              <a:t> such as the European Bank for Reconstruction and Development transition reports and the World Bank’s CPIA (Country Policy and Institutional Assessment) assessments.</a:t>
            </a:r>
          </a:p>
        </p:txBody>
      </p:sp>
    </p:spTree>
    <p:extLst>
      <p:ext uri="{BB962C8B-B14F-4D97-AF65-F5344CB8AC3E}">
        <p14:creationId xmlns:p14="http://schemas.microsoft.com/office/powerpoint/2010/main" val="326854428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Corruption </a:t>
            </a:r>
            <a:endParaRPr lang="en-US" dirty="0"/>
          </a:p>
        </p:txBody>
      </p:sp>
      <p:sp>
        <p:nvSpPr>
          <p:cNvPr id="3" name="Content Placeholder 2"/>
          <p:cNvSpPr>
            <a:spLocks noGrp="1"/>
          </p:cNvSpPr>
          <p:nvPr>
            <p:ph idx="1"/>
          </p:nvPr>
        </p:nvSpPr>
        <p:spPr/>
        <p:txBody>
          <a:bodyPr/>
          <a:lstStyle/>
          <a:p>
            <a:r>
              <a:rPr lang="en-US" dirty="0" smtClean="0"/>
              <a:t>Is defined as the use of public authority or resources for personal or political gain</a:t>
            </a:r>
            <a:endParaRPr lang="en-US" dirty="0"/>
          </a:p>
        </p:txBody>
      </p:sp>
    </p:spTree>
    <p:extLst>
      <p:ext uri="{BB962C8B-B14F-4D97-AF65-F5344CB8AC3E}">
        <p14:creationId xmlns:p14="http://schemas.microsoft.com/office/powerpoint/2010/main" val="173660469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Worldwide governance indicators-2</a:t>
            </a:r>
            <a:endParaRPr lang="en-US" dirty="0"/>
          </a:p>
        </p:txBody>
      </p:sp>
      <p:sp>
        <p:nvSpPr>
          <p:cNvPr id="3" name="Content Placeholder 2"/>
          <p:cNvSpPr>
            <a:spLocks noGrp="1"/>
          </p:cNvSpPr>
          <p:nvPr>
            <p:ph idx="1"/>
          </p:nvPr>
        </p:nvSpPr>
        <p:spPr/>
        <p:txBody>
          <a:bodyPr/>
          <a:lstStyle/>
          <a:p>
            <a:r>
              <a:rPr lang="en-US" dirty="0" smtClean="0"/>
              <a:t>Specifically WGI aggregates </a:t>
            </a:r>
            <a:r>
              <a:rPr lang="en-US" dirty="0"/>
              <a:t>the estimates from 32 data </a:t>
            </a:r>
            <a:r>
              <a:rPr lang="en-US" dirty="0" smtClean="0"/>
              <a:t>sources (belonging to the four mentioned types)</a:t>
            </a:r>
          </a:p>
          <a:p>
            <a:r>
              <a:rPr lang="en-US" dirty="0" smtClean="0"/>
              <a:t>4 </a:t>
            </a:r>
            <a:r>
              <a:rPr lang="en-US" dirty="0"/>
              <a:t>of which were Commercial Business Information Providers, </a:t>
            </a:r>
            <a:endParaRPr lang="en-US" dirty="0" smtClean="0"/>
          </a:p>
          <a:p>
            <a:r>
              <a:rPr lang="en-US" dirty="0" smtClean="0"/>
              <a:t>8 </a:t>
            </a:r>
            <a:r>
              <a:rPr lang="en-US" dirty="0"/>
              <a:t>were Public Sector Organizations, </a:t>
            </a:r>
            <a:endParaRPr lang="en-US" dirty="0" smtClean="0"/>
          </a:p>
          <a:p>
            <a:r>
              <a:rPr lang="en-US" dirty="0" smtClean="0"/>
              <a:t>9 </a:t>
            </a:r>
            <a:r>
              <a:rPr lang="en-US" dirty="0"/>
              <a:t>were surveys of Households and </a:t>
            </a:r>
            <a:r>
              <a:rPr lang="en-US" dirty="0" smtClean="0"/>
              <a:t>Firms</a:t>
            </a:r>
          </a:p>
          <a:p>
            <a:r>
              <a:rPr lang="en-US" dirty="0" smtClean="0"/>
              <a:t>11 </a:t>
            </a:r>
            <a:r>
              <a:rPr lang="en-US" dirty="0"/>
              <a:t>were NGOs</a:t>
            </a:r>
          </a:p>
        </p:txBody>
      </p:sp>
    </p:spTree>
    <p:extLst>
      <p:ext uri="{BB962C8B-B14F-4D97-AF65-F5344CB8AC3E}">
        <p14:creationId xmlns:p14="http://schemas.microsoft.com/office/powerpoint/2010/main" val="219099963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Worldwide governance indicators-3</a:t>
            </a:r>
            <a:endParaRPr lang="en-US" dirty="0"/>
          </a:p>
        </p:txBody>
      </p:sp>
      <p:sp>
        <p:nvSpPr>
          <p:cNvPr id="3" name="Content Placeholder 2"/>
          <p:cNvSpPr>
            <a:spLocks noGrp="1"/>
          </p:cNvSpPr>
          <p:nvPr>
            <p:ph idx="1"/>
          </p:nvPr>
        </p:nvSpPr>
        <p:spPr/>
        <p:txBody>
          <a:bodyPr/>
          <a:lstStyle/>
          <a:p>
            <a:r>
              <a:rPr lang="en-US" dirty="0"/>
              <a:t>WGI is expressed in a 5 point scale ranging from -2.5 to + </a:t>
            </a:r>
            <a:r>
              <a:rPr lang="en-US" dirty="0" smtClean="0"/>
              <a:t>2.5</a:t>
            </a:r>
          </a:p>
          <a:p>
            <a:r>
              <a:rPr lang="en-US" dirty="0" smtClean="0"/>
              <a:t>Negative values indicate high corruption, while positive values indicate low corruption</a:t>
            </a:r>
            <a:endParaRPr lang="en-US" dirty="0"/>
          </a:p>
        </p:txBody>
      </p:sp>
    </p:spTree>
    <p:extLst>
      <p:ext uri="{BB962C8B-B14F-4D97-AF65-F5344CB8AC3E}">
        <p14:creationId xmlns:p14="http://schemas.microsoft.com/office/powerpoint/2010/main" val="279733918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CPI</a:t>
            </a:r>
            <a:endParaRPr lang="en-US" dirty="0"/>
          </a:p>
        </p:txBody>
      </p:sp>
      <p:sp>
        <p:nvSpPr>
          <p:cNvPr id="3" name="Content Placeholder 2"/>
          <p:cNvSpPr>
            <a:spLocks noGrp="1"/>
          </p:cNvSpPr>
          <p:nvPr>
            <p:ph idx="1"/>
          </p:nvPr>
        </p:nvSpPr>
        <p:spPr/>
        <p:txBody>
          <a:bodyPr>
            <a:normAutofit/>
          </a:bodyPr>
          <a:lstStyle/>
          <a:p>
            <a:r>
              <a:rPr lang="en-US" dirty="0"/>
              <a:t>CPI is also an aggregate measure of corruption </a:t>
            </a:r>
            <a:endParaRPr lang="en-US" dirty="0" smtClean="0"/>
          </a:p>
          <a:p>
            <a:r>
              <a:rPr lang="en-US" dirty="0" smtClean="0"/>
              <a:t>It relies upon </a:t>
            </a:r>
            <a:r>
              <a:rPr lang="en-US" dirty="0"/>
              <a:t>12 data </a:t>
            </a:r>
            <a:r>
              <a:rPr lang="en-US" dirty="0" smtClean="0"/>
              <a:t>sources</a:t>
            </a:r>
          </a:p>
          <a:p>
            <a:pPr marL="0" indent="0">
              <a:buNone/>
            </a:pPr>
            <a:endParaRPr lang="en-US" dirty="0"/>
          </a:p>
          <a:p>
            <a:endParaRPr lang="en-US" dirty="0"/>
          </a:p>
        </p:txBody>
      </p:sp>
    </p:spTree>
    <p:extLst>
      <p:ext uri="{BB962C8B-B14F-4D97-AF65-F5344CB8AC3E}">
        <p14:creationId xmlns:p14="http://schemas.microsoft.com/office/powerpoint/2010/main" val="304357772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CPI-2</a:t>
            </a:r>
            <a:endParaRPr lang="en-US" dirty="0"/>
          </a:p>
        </p:txBody>
      </p:sp>
      <p:sp>
        <p:nvSpPr>
          <p:cNvPr id="3" name="Content Placeholder 2"/>
          <p:cNvSpPr>
            <a:spLocks noGrp="1"/>
          </p:cNvSpPr>
          <p:nvPr>
            <p:ph idx="1"/>
          </p:nvPr>
        </p:nvSpPr>
        <p:spPr/>
        <p:txBody>
          <a:bodyPr>
            <a:normAutofit fontScale="85000" lnSpcReduction="20000"/>
          </a:bodyPr>
          <a:lstStyle/>
          <a:p>
            <a:r>
              <a:rPr lang="en-US" dirty="0" smtClean="0"/>
              <a:t>African Development Bank Governance Ratings, Bertelsmann Foundation Sustainable Governance Indicators,  Bertelsmann Foundation Transformation Index, Economist Intelligence Unit Country Risk Ratings, Freedom House Nations in Transit, Global Insight Country Risk Ratings, IMD World Competitiveness Yearbook, Political and Economic Risk Consultancy Asian Intelligence, Political Risk Services International Country Risk Guide, World Bank - Country Policy and Institutional Assessment, World Economic Forum Executive Opinion Survey (EOS) and the  World Justice Project Rule of Law Index</a:t>
            </a:r>
            <a:endParaRPr lang="en-US" dirty="0"/>
          </a:p>
        </p:txBody>
      </p:sp>
    </p:spTree>
    <p:extLst>
      <p:ext uri="{BB962C8B-B14F-4D97-AF65-F5344CB8AC3E}">
        <p14:creationId xmlns:p14="http://schemas.microsoft.com/office/powerpoint/2010/main" val="45998708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CPI-3</a:t>
            </a:r>
            <a:endParaRPr lang="en-US" dirty="0"/>
          </a:p>
        </p:txBody>
      </p:sp>
      <p:sp>
        <p:nvSpPr>
          <p:cNvPr id="3" name="Content Placeholder 2"/>
          <p:cNvSpPr>
            <a:spLocks noGrp="1"/>
          </p:cNvSpPr>
          <p:nvPr>
            <p:ph idx="1"/>
          </p:nvPr>
        </p:nvSpPr>
        <p:spPr/>
        <p:txBody>
          <a:bodyPr/>
          <a:lstStyle/>
          <a:p>
            <a:r>
              <a:rPr lang="en-US" dirty="0" smtClean="0"/>
              <a:t>Used to be expressed in a 10 point scale</a:t>
            </a:r>
          </a:p>
          <a:p>
            <a:r>
              <a:rPr lang="en-US" dirty="0" smtClean="0"/>
              <a:t>Now expressed in a 100 point scale, where low values indicate high corruption and high values indicate low corruption</a:t>
            </a:r>
            <a:endParaRPr lang="en-US" dirty="0"/>
          </a:p>
        </p:txBody>
      </p:sp>
    </p:spTree>
    <p:extLst>
      <p:ext uri="{BB962C8B-B14F-4D97-AF65-F5344CB8AC3E}">
        <p14:creationId xmlns:p14="http://schemas.microsoft.com/office/powerpoint/2010/main" val="126556418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WBES/BEEPS</a:t>
            </a:r>
            <a:endParaRPr lang="en-US" dirty="0"/>
          </a:p>
        </p:txBody>
      </p:sp>
      <p:sp>
        <p:nvSpPr>
          <p:cNvPr id="3" name="Content Placeholder 2"/>
          <p:cNvSpPr>
            <a:spLocks noGrp="1"/>
          </p:cNvSpPr>
          <p:nvPr>
            <p:ph idx="1"/>
          </p:nvPr>
        </p:nvSpPr>
        <p:spPr/>
        <p:txBody>
          <a:bodyPr>
            <a:normAutofit fontScale="92500"/>
          </a:bodyPr>
          <a:lstStyle/>
          <a:p>
            <a:r>
              <a:rPr lang="en-US" dirty="0"/>
              <a:t>World Business Environment Survey (WBES), later replaced by the Business Environment and Enterprise Performance Survey  (BEEPS), asked respondents to say whether and how much they paid in bribes. </a:t>
            </a:r>
            <a:endParaRPr lang="en-US" dirty="0" smtClean="0"/>
          </a:p>
          <a:p>
            <a:r>
              <a:rPr lang="en-US" dirty="0" smtClean="0"/>
              <a:t>These </a:t>
            </a:r>
            <a:r>
              <a:rPr lang="en-US" dirty="0"/>
              <a:t>data were collected at the micro (firm) level, could be aggregated to generate national averages, and provided some evidence about one facet of corruption (bribery).</a:t>
            </a:r>
          </a:p>
          <a:p>
            <a:endParaRPr lang="en-US" dirty="0"/>
          </a:p>
        </p:txBody>
      </p:sp>
    </p:spTree>
    <p:extLst>
      <p:ext uri="{BB962C8B-B14F-4D97-AF65-F5344CB8AC3E}">
        <p14:creationId xmlns:p14="http://schemas.microsoft.com/office/powerpoint/2010/main" val="323832339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Global Competitiveness</a:t>
            </a:r>
            <a:endParaRPr lang="en-US" dirty="0"/>
          </a:p>
        </p:txBody>
      </p:sp>
      <p:sp>
        <p:nvSpPr>
          <p:cNvPr id="3" name="Content Placeholder 2"/>
          <p:cNvSpPr>
            <a:spLocks noGrp="1"/>
          </p:cNvSpPr>
          <p:nvPr>
            <p:ph idx="1"/>
          </p:nvPr>
        </p:nvSpPr>
        <p:spPr/>
        <p:txBody>
          <a:bodyPr/>
          <a:lstStyle/>
          <a:p>
            <a:r>
              <a:rPr lang="en-US" dirty="0" smtClean="0"/>
              <a:t>Provides information on 4 issues/dimension related to corruption</a:t>
            </a:r>
          </a:p>
          <a:p>
            <a:pPr lvl="1"/>
            <a:r>
              <a:rPr lang="en-US" dirty="0" smtClean="0"/>
              <a:t>Ethics and corruption</a:t>
            </a:r>
          </a:p>
          <a:p>
            <a:pPr lvl="1"/>
            <a:r>
              <a:rPr lang="en-US" dirty="0" smtClean="0"/>
              <a:t>Favoritism in decisions by the government</a:t>
            </a:r>
          </a:p>
          <a:p>
            <a:pPr lvl="1"/>
            <a:r>
              <a:rPr lang="en-US" dirty="0" smtClean="0"/>
              <a:t>Diversion of public funds</a:t>
            </a:r>
          </a:p>
          <a:p>
            <a:pPr lvl="1"/>
            <a:r>
              <a:rPr lang="en-US" dirty="0" smtClean="0"/>
              <a:t>Irregular payments and bribes</a:t>
            </a:r>
            <a:endParaRPr lang="en-US" dirty="0"/>
          </a:p>
        </p:txBody>
      </p:sp>
    </p:spTree>
    <p:extLst>
      <p:ext uri="{BB962C8B-B14F-4D97-AF65-F5344CB8AC3E}">
        <p14:creationId xmlns:p14="http://schemas.microsoft.com/office/powerpoint/2010/main" val="239355801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Global competitiveness-2</a:t>
            </a:r>
            <a:endParaRPr lang="en-US" dirty="0"/>
          </a:p>
        </p:txBody>
      </p:sp>
      <p:sp>
        <p:nvSpPr>
          <p:cNvPr id="3" name="Content Placeholder 2"/>
          <p:cNvSpPr>
            <a:spLocks noGrp="1"/>
          </p:cNvSpPr>
          <p:nvPr>
            <p:ph idx="1"/>
          </p:nvPr>
        </p:nvSpPr>
        <p:spPr/>
        <p:txBody>
          <a:bodyPr/>
          <a:lstStyle/>
          <a:p>
            <a:r>
              <a:rPr lang="en-US" dirty="0" smtClean="0"/>
              <a:t>Values for each country are expressed in a 1-7 scale where 7 means best</a:t>
            </a:r>
            <a:endParaRPr lang="en-US" dirty="0"/>
          </a:p>
        </p:txBody>
      </p:sp>
    </p:spTree>
    <p:extLst>
      <p:ext uri="{BB962C8B-B14F-4D97-AF65-F5344CB8AC3E}">
        <p14:creationId xmlns:p14="http://schemas.microsoft.com/office/powerpoint/2010/main" val="326808204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Types of corruption</a:t>
            </a:r>
            <a:endParaRPr lang="en-US" dirty="0"/>
          </a:p>
        </p:txBody>
      </p:sp>
      <p:sp>
        <p:nvSpPr>
          <p:cNvPr id="3" name="Content Placeholder 2"/>
          <p:cNvSpPr>
            <a:spLocks noGrp="1"/>
          </p:cNvSpPr>
          <p:nvPr>
            <p:ph idx="1"/>
          </p:nvPr>
        </p:nvSpPr>
        <p:spPr/>
        <p:txBody>
          <a:bodyPr/>
          <a:lstStyle/>
          <a:p>
            <a:r>
              <a:rPr lang="en-US" dirty="0" smtClean="0"/>
              <a:t>Petty corruption</a:t>
            </a:r>
          </a:p>
          <a:p>
            <a:r>
              <a:rPr lang="en-US" dirty="0" smtClean="0"/>
              <a:t>Grand corruption</a:t>
            </a:r>
          </a:p>
          <a:p>
            <a:r>
              <a:rPr lang="en-US" dirty="0" smtClean="0"/>
              <a:t>Systemic corruption</a:t>
            </a:r>
            <a:endParaRPr lang="en-US" dirty="0"/>
          </a:p>
        </p:txBody>
      </p:sp>
    </p:spTree>
    <p:extLst>
      <p:ext uri="{BB962C8B-B14F-4D97-AF65-F5344CB8AC3E}">
        <p14:creationId xmlns:p14="http://schemas.microsoft.com/office/powerpoint/2010/main" val="112286664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Petty Corruption</a:t>
            </a:r>
            <a:endParaRPr lang="en-US" dirty="0"/>
          </a:p>
        </p:txBody>
      </p:sp>
      <p:sp>
        <p:nvSpPr>
          <p:cNvPr id="3" name="Content Placeholder 2"/>
          <p:cNvSpPr>
            <a:spLocks noGrp="1"/>
          </p:cNvSpPr>
          <p:nvPr>
            <p:ph idx="1"/>
          </p:nvPr>
        </p:nvSpPr>
        <p:spPr/>
        <p:txBody>
          <a:bodyPr/>
          <a:lstStyle/>
          <a:p>
            <a:r>
              <a:rPr lang="en-US" b="1" dirty="0" smtClean="0"/>
              <a:t>Petty corruption </a:t>
            </a:r>
            <a:r>
              <a:rPr lang="en-US" dirty="0"/>
              <a:t>refers to distortions in </a:t>
            </a:r>
            <a:r>
              <a:rPr lang="en-US" dirty="0" smtClean="0"/>
              <a:t>implementing </a:t>
            </a:r>
            <a:r>
              <a:rPr lang="en-US" dirty="0"/>
              <a:t>laws, policies and regulations. In its most common form, civil servants demand small bribes, from the public to receive a service to which they are entitled, receive a service to which they are not entitled, or simply to speed up a bureaucratic procedure. </a:t>
            </a:r>
          </a:p>
          <a:p>
            <a:endParaRPr lang="en-US" dirty="0"/>
          </a:p>
        </p:txBody>
      </p:sp>
    </p:spTree>
    <p:extLst>
      <p:ext uri="{BB962C8B-B14F-4D97-AF65-F5344CB8AC3E}">
        <p14:creationId xmlns:p14="http://schemas.microsoft.com/office/powerpoint/2010/main" val="366997921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Systemic corruption</a:t>
            </a:r>
            <a:endParaRPr lang="en-US" dirty="0"/>
          </a:p>
        </p:txBody>
      </p:sp>
      <p:sp>
        <p:nvSpPr>
          <p:cNvPr id="3" name="Content Placeholder 2"/>
          <p:cNvSpPr>
            <a:spLocks noGrp="1"/>
          </p:cNvSpPr>
          <p:nvPr>
            <p:ph idx="1"/>
          </p:nvPr>
        </p:nvSpPr>
        <p:spPr/>
        <p:txBody>
          <a:bodyPr/>
          <a:lstStyle/>
          <a:p>
            <a:pPr lvl="0"/>
            <a:r>
              <a:rPr lang="en-US" b="1" dirty="0">
                <a:solidFill>
                  <a:prstClr val="black"/>
                </a:solidFill>
              </a:rPr>
              <a:t>Systemic corruption</a:t>
            </a:r>
            <a:r>
              <a:rPr lang="en-US" dirty="0">
                <a:solidFill>
                  <a:prstClr val="black"/>
                </a:solidFill>
              </a:rPr>
              <a:t>, which is also defined as either endemic or environmental corruption, occurs when corrupt practices are common, consuetudinary type of behavior</a:t>
            </a:r>
          </a:p>
          <a:p>
            <a:endParaRPr lang="en-US" dirty="0"/>
          </a:p>
        </p:txBody>
      </p:sp>
    </p:spTree>
    <p:extLst>
      <p:ext uri="{BB962C8B-B14F-4D97-AF65-F5344CB8AC3E}">
        <p14:creationId xmlns:p14="http://schemas.microsoft.com/office/powerpoint/2010/main" val="89299603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Grand Corruption</a:t>
            </a:r>
            <a:endParaRPr lang="en-US" dirty="0"/>
          </a:p>
        </p:txBody>
      </p:sp>
      <p:sp>
        <p:nvSpPr>
          <p:cNvPr id="3" name="Content Placeholder 2"/>
          <p:cNvSpPr>
            <a:spLocks noGrp="1"/>
          </p:cNvSpPr>
          <p:nvPr>
            <p:ph idx="1"/>
          </p:nvPr>
        </p:nvSpPr>
        <p:spPr/>
        <p:txBody>
          <a:bodyPr/>
          <a:lstStyle/>
          <a:p>
            <a:r>
              <a:rPr lang="en-US" b="1" dirty="0" smtClean="0"/>
              <a:t>Grand corruption </a:t>
            </a:r>
            <a:r>
              <a:rPr lang="en-US" dirty="0" smtClean="0"/>
              <a:t>occurs at the higher level of government whenever elected officials change national policies to favor their own interests even at the cost of hurting the interests of the citizens </a:t>
            </a:r>
          </a:p>
          <a:p>
            <a:r>
              <a:rPr lang="en-US" dirty="0" smtClean="0"/>
              <a:t>Common under dictatorial rule</a:t>
            </a:r>
            <a:endParaRPr lang="en-US" dirty="0"/>
          </a:p>
        </p:txBody>
      </p:sp>
    </p:spTree>
    <p:extLst>
      <p:ext uri="{BB962C8B-B14F-4D97-AF65-F5344CB8AC3E}">
        <p14:creationId xmlns:p14="http://schemas.microsoft.com/office/powerpoint/2010/main" val="106975887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Causes of corruption</a:t>
            </a:r>
            <a:endParaRPr lang="en-US" dirty="0"/>
          </a:p>
        </p:txBody>
      </p:sp>
      <p:sp>
        <p:nvSpPr>
          <p:cNvPr id="3" name="Content Placeholder 2"/>
          <p:cNvSpPr>
            <a:spLocks noGrp="1"/>
          </p:cNvSpPr>
          <p:nvPr>
            <p:ph idx="1"/>
          </p:nvPr>
        </p:nvSpPr>
        <p:spPr/>
        <p:txBody>
          <a:bodyPr/>
          <a:lstStyle/>
          <a:p>
            <a:r>
              <a:rPr lang="en-US" dirty="0" smtClean="0"/>
              <a:t>Socio-economic underdevelopment</a:t>
            </a:r>
          </a:p>
          <a:p>
            <a:r>
              <a:rPr lang="en-US" dirty="0" smtClean="0"/>
              <a:t>Ethnic fragmentation</a:t>
            </a:r>
          </a:p>
          <a:p>
            <a:r>
              <a:rPr lang="en-US" dirty="0" smtClean="0"/>
              <a:t>Lack of proper institutionalization</a:t>
            </a:r>
          </a:p>
          <a:p>
            <a:r>
              <a:rPr lang="en-US" dirty="0" smtClean="0"/>
              <a:t>Lack of accountability</a:t>
            </a:r>
          </a:p>
          <a:p>
            <a:r>
              <a:rPr lang="en-US" dirty="0" smtClean="0"/>
              <a:t>Role of state in the market</a:t>
            </a:r>
          </a:p>
          <a:p>
            <a:r>
              <a:rPr lang="en-US" dirty="0" smtClean="0"/>
              <a:t>Are all known to create a fertile soil for corruption</a:t>
            </a:r>
            <a:endParaRPr lang="en-US" dirty="0"/>
          </a:p>
        </p:txBody>
      </p:sp>
    </p:spTree>
    <p:extLst>
      <p:ext uri="{BB962C8B-B14F-4D97-AF65-F5344CB8AC3E}">
        <p14:creationId xmlns:p14="http://schemas.microsoft.com/office/powerpoint/2010/main" val="419843073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Costs of corruption</a:t>
            </a:r>
            <a:endParaRPr lang="en-US" dirty="0"/>
          </a:p>
        </p:txBody>
      </p:sp>
      <p:sp>
        <p:nvSpPr>
          <p:cNvPr id="3" name="Content Placeholder 2"/>
          <p:cNvSpPr>
            <a:spLocks noGrp="1"/>
          </p:cNvSpPr>
          <p:nvPr>
            <p:ph idx="1"/>
          </p:nvPr>
        </p:nvSpPr>
        <p:spPr/>
        <p:txBody>
          <a:bodyPr>
            <a:normAutofit fontScale="92500"/>
          </a:bodyPr>
          <a:lstStyle/>
          <a:p>
            <a:r>
              <a:rPr lang="en-US" dirty="0" smtClean="0"/>
              <a:t>Corruption is costly</a:t>
            </a:r>
          </a:p>
          <a:p>
            <a:r>
              <a:rPr lang="en-US" dirty="0" smtClean="0"/>
              <a:t>It erodes the legitimacy of the state and of the political institutions</a:t>
            </a:r>
          </a:p>
          <a:p>
            <a:r>
              <a:rPr lang="en-US" dirty="0" smtClean="0"/>
              <a:t>It has a destabilizing effect on the political system</a:t>
            </a:r>
          </a:p>
          <a:p>
            <a:r>
              <a:rPr lang="en-US" dirty="0" smtClean="0"/>
              <a:t>It deters foreign investments</a:t>
            </a:r>
          </a:p>
          <a:p>
            <a:r>
              <a:rPr lang="en-US" dirty="0" smtClean="0"/>
              <a:t>It slows down economic growth</a:t>
            </a:r>
          </a:p>
          <a:p>
            <a:r>
              <a:rPr lang="en-US" dirty="0" smtClean="0"/>
              <a:t>It is an obstacle for socioeconomic development</a:t>
            </a:r>
            <a:endParaRPr lang="en-US" dirty="0"/>
          </a:p>
        </p:txBody>
      </p:sp>
    </p:spTree>
    <p:extLst>
      <p:ext uri="{BB962C8B-B14F-4D97-AF65-F5344CB8AC3E}">
        <p14:creationId xmlns:p14="http://schemas.microsoft.com/office/powerpoint/2010/main" val="324573929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Corruption and wealth</a:t>
            </a:r>
            <a:endParaRPr lang="en-US" dirty="0"/>
          </a:p>
        </p:txBody>
      </p:sp>
      <p:pic>
        <p:nvPicPr>
          <p:cNvPr id="4" name="Segnaposto contenuto 3"/>
          <p:cNvPicPr>
            <a:picLocks noGrp="1"/>
          </p:cNvPicPr>
          <p:nvPr>
            <p:ph idx="1"/>
          </p:nvPr>
        </p:nvPicPr>
        <p:blipFill>
          <a:blip r:embed="rId2"/>
          <a:stretch>
            <a:fillRect/>
          </a:stretch>
        </p:blipFill>
        <p:spPr>
          <a:xfrm>
            <a:off x="1747763" y="1600200"/>
            <a:ext cx="5648473" cy="4525963"/>
          </a:xfrm>
          <a:prstGeom prst="rect">
            <a:avLst/>
          </a:prstGeom>
        </p:spPr>
      </p:pic>
    </p:spTree>
    <p:extLst>
      <p:ext uri="{BB962C8B-B14F-4D97-AF65-F5344CB8AC3E}">
        <p14:creationId xmlns:p14="http://schemas.microsoft.com/office/powerpoint/2010/main" val="391967434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43</TotalTime>
  <Words>836</Words>
  <Application>Microsoft Office PowerPoint</Application>
  <PresentationFormat>On-screen Show (4:3)</PresentationFormat>
  <Paragraphs>80</Paragraphs>
  <Slides>27</Slides>
  <Notes>0</Notes>
  <HiddenSlides>0</HiddenSlides>
  <MMClips>0</MMClips>
  <ScaleCrop>false</ScaleCrop>
  <HeadingPairs>
    <vt:vector size="4" baseType="variant">
      <vt:variant>
        <vt:lpstr>Theme</vt:lpstr>
      </vt:variant>
      <vt:variant>
        <vt:i4>1</vt:i4>
      </vt:variant>
      <vt:variant>
        <vt:lpstr>Slide Titles</vt:lpstr>
      </vt:variant>
      <vt:variant>
        <vt:i4>27</vt:i4>
      </vt:variant>
    </vt:vector>
  </HeadingPairs>
  <TitlesOfParts>
    <vt:vector size="28" baseType="lpstr">
      <vt:lpstr>Office Theme</vt:lpstr>
      <vt:lpstr>Measures of corruption</vt:lpstr>
      <vt:lpstr>Corruption </vt:lpstr>
      <vt:lpstr>Types of corruption</vt:lpstr>
      <vt:lpstr>Petty Corruption</vt:lpstr>
      <vt:lpstr>Systemic corruption</vt:lpstr>
      <vt:lpstr>Grand Corruption</vt:lpstr>
      <vt:lpstr>Causes of corruption</vt:lpstr>
      <vt:lpstr>Costs of corruption</vt:lpstr>
      <vt:lpstr>Corruption and wealth</vt:lpstr>
      <vt:lpstr>Corruption and life expectancy</vt:lpstr>
      <vt:lpstr>Corruption and infant mortality </vt:lpstr>
      <vt:lpstr>Preliminary conclusion</vt:lpstr>
      <vt:lpstr>Measures</vt:lpstr>
      <vt:lpstr>Measures-2</vt:lpstr>
      <vt:lpstr>‘objective’ measures</vt:lpstr>
      <vt:lpstr>Goel and Nelson (1998)</vt:lpstr>
      <vt:lpstr>Golden and Picci (2005)</vt:lpstr>
      <vt:lpstr>‘subjective’ measures</vt:lpstr>
      <vt:lpstr>Worldwide governance indicators</vt:lpstr>
      <vt:lpstr>Worldwide governance indicators-2</vt:lpstr>
      <vt:lpstr>Worldwide governance indicators-3</vt:lpstr>
      <vt:lpstr>CPI</vt:lpstr>
      <vt:lpstr>CPI-2</vt:lpstr>
      <vt:lpstr>CPI-3</vt:lpstr>
      <vt:lpstr>WBES/BEEPS</vt:lpstr>
      <vt:lpstr>Global Competitiveness</vt:lpstr>
      <vt:lpstr>Global competitiveness-2</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Measures of corruption</dc:title>
  <dc:creator>Riccardo Pelizzo</dc:creator>
  <cp:lastModifiedBy>Riccardo Pelizzo</cp:lastModifiedBy>
  <cp:revision>5</cp:revision>
  <dcterms:created xsi:type="dcterms:W3CDTF">2015-03-31T09:35:33Z</dcterms:created>
  <dcterms:modified xsi:type="dcterms:W3CDTF">2015-03-31T10:43:28Z</dcterms:modified>
</cp:coreProperties>
</file>