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notesMasterIdLst>
    <p:notesMasterId r:id="rId33"/>
  </p:notesMasterIdLst>
  <p:sldIdLst>
    <p:sldId id="288" r:id="rId3"/>
    <p:sldId id="629" r:id="rId4"/>
    <p:sldId id="613" r:id="rId5"/>
    <p:sldId id="652" r:id="rId6"/>
    <p:sldId id="648" r:id="rId7"/>
    <p:sldId id="645" r:id="rId8"/>
    <p:sldId id="621" r:id="rId9"/>
    <p:sldId id="651" r:id="rId10"/>
    <p:sldId id="458" r:id="rId11"/>
    <p:sldId id="623" r:id="rId12"/>
    <p:sldId id="460" r:id="rId13"/>
    <p:sldId id="646" r:id="rId14"/>
    <p:sldId id="647" r:id="rId15"/>
    <p:sldId id="619" r:id="rId16"/>
    <p:sldId id="649" r:id="rId17"/>
    <p:sldId id="644" r:id="rId18"/>
    <p:sldId id="633" r:id="rId19"/>
    <p:sldId id="615" r:id="rId20"/>
    <p:sldId id="620" r:id="rId21"/>
    <p:sldId id="635" r:id="rId22"/>
    <p:sldId id="634" r:id="rId23"/>
    <p:sldId id="636" r:id="rId24"/>
    <p:sldId id="576" r:id="rId25"/>
    <p:sldId id="577" r:id="rId26"/>
    <p:sldId id="579" r:id="rId27"/>
    <p:sldId id="639" r:id="rId28"/>
    <p:sldId id="653" r:id="rId29"/>
    <p:sldId id="292" r:id="rId30"/>
    <p:sldId id="641" r:id="rId31"/>
    <p:sldId id="285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146E"/>
    <a:srgbClr val="306648"/>
    <a:srgbClr val="2957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858" autoAdjust="0"/>
    <p:restoredTop sz="94651" autoAdjust="0"/>
  </p:normalViewPr>
  <p:slideViewPr>
    <p:cSldViewPr snapToGrid="0">
      <p:cViewPr>
        <p:scale>
          <a:sx n="90" d="100"/>
          <a:sy n="90" d="100"/>
        </p:scale>
        <p:origin x="221" y="13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E8669C-1E9A-4B20-A612-A684C9F1DBDA}" type="datetimeFigureOut">
              <a:rPr lang="en-CA" smtClean="0"/>
              <a:t>2021-05-31</a:t>
            </a:fld>
            <a:endParaRPr lang="en-CA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834BC5-4A77-4ECE-BAE8-1857F9E67261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6486702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834BC5-4A77-4ECE-BAE8-1857F9E67261}" type="slidenum">
              <a:rPr lang="en-CA" smtClean="0"/>
              <a:t>3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8910655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478CF-C335-4C8C-9F13-95C59F480838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53226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478CF-C335-4C8C-9F13-95C59F480838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96957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478CF-C335-4C8C-9F13-95C59F480838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53226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834BC5-4A77-4ECE-BAE8-1857F9E67261}" type="slidenum">
              <a:rPr lang="en-CA" smtClean="0"/>
              <a:t>29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1565493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8BFD7-9DF0-461F-9587-0DE8D0E1B7A8}" type="datetimeFigureOut">
              <a:rPr lang="en-CA" smtClean="0"/>
              <a:t>2021-05-31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FA49B-C445-4DED-8363-1366DE8AA4C2}" type="slidenum">
              <a:rPr lang="en-CA" smtClean="0"/>
              <a:t>‹#›</a:t>
            </a:fld>
            <a:endParaRPr lang="en-CA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0718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8BFD7-9DF0-461F-9587-0DE8D0E1B7A8}" type="datetimeFigureOut">
              <a:rPr lang="en-CA" smtClean="0"/>
              <a:t>2021-05-31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FA49B-C445-4DED-8363-1366DE8AA4C2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164269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8BFD7-9DF0-461F-9587-0DE8D0E1B7A8}" type="datetimeFigureOut">
              <a:rPr lang="en-CA" smtClean="0"/>
              <a:t>2021-05-31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FA49B-C445-4DED-8363-1366DE8AA4C2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0451587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EA094-E9B6-4CE7-A0B0-E47428AA7AB9}" type="datetimeFigureOut">
              <a:rPr lang="ru-RU" smtClean="0"/>
              <a:t>31.05.2021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AD91E-8B71-42DC-B4C8-75E0C7062C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41020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EA094-E9B6-4CE7-A0B0-E47428AA7AB9}" type="datetimeFigureOut">
              <a:rPr lang="ru-RU" smtClean="0"/>
              <a:t>31.05.2021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AD91E-8B71-42DC-B4C8-75E0C7062C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78910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EA094-E9B6-4CE7-A0B0-E47428AA7AB9}" type="datetimeFigureOut">
              <a:rPr lang="ru-RU" smtClean="0"/>
              <a:t>31.05.2021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AD91E-8B71-42DC-B4C8-75E0C7062C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41169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EA094-E9B6-4CE7-A0B0-E47428AA7AB9}" type="datetimeFigureOut">
              <a:rPr lang="ru-RU" smtClean="0"/>
              <a:t>31.05.2021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AD91E-8B71-42DC-B4C8-75E0C7062C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64106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EA094-E9B6-4CE7-A0B0-E47428AA7AB9}" type="datetimeFigureOut">
              <a:rPr lang="ru-RU" smtClean="0"/>
              <a:t>31.05.2021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AD91E-8B71-42DC-B4C8-75E0C7062C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22524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EA094-E9B6-4CE7-A0B0-E47428AA7AB9}" type="datetimeFigureOut">
              <a:rPr lang="ru-RU" smtClean="0"/>
              <a:t>31.05.2021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AD91E-8B71-42DC-B4C8-75E0C7062C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03731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EA094-E9B6-4CE7-A0B0-E47428AA7AB9}" type="datetimeFigureOut">
              <a:rPr lang="ru-RU" smtClean="0"/>
              <a:t>31.05.2021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AD91E-8B71-42DC-B4C8-75E0C7062C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97505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EA094-E9B6-4CE7-A0B0-E47428AA7AB9}" type="datetimeFigureOut">
              <a:rPr lang="ru-RU" smtClean="0"/>
              <a:t>31.05.2021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AD91E-8B71-42DC-B4C8-75E0C7062C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68915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8BFD7-9DF0-461F-9587-0DE8D0E1B7A8}" type="datetimeFigureOut">
              <a:rPr lang="en-CA" smtClean="0"/>
              <a:t>2021-05-31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FA49B-C445-4DED-8363-1366DE8AA4C2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425653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EA094-E9B6-4CE7-A0B0-E47428AA7AB9}" type="datetimeFigureOut">
              <a:rPr lang="ru-RU" smtClean="0"/>
              <a:t>31.05.2021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AD91E-8B71-42DC-B4C8-75E0C7062C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80783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EA094-E9B6-4CE7-A0B0-E47428AA7AB9}" type="datetimeFigureOut">
              <a:rPr lang="ru-RU" smtClean="0"/>
              <a:t>31.05.2021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AD91E-8B71-42DC-B4C8-75E0C7062C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09427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EA094-E9B6-4CE7-A0B0-E47428AA7AB9}" type="datetimeFigureOut">
              <a:rPr lang="ru-RU" smtClean="0"/>
              <a:t>31.05.2021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AD91E-8B71-42DC-B4C8-75E0C7062C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4872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8BFD7-9DF0-461F-9587-0DE8D0E1B7A8}" type="datetimeFigureOut">
              <a:rPr lang="en-CA" smtClean="0"/>
              <a:t>2021-05-31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FA49B-C445-4DED-8363-1366DE8AA4C2}" type="slidenum">
              <a:rPr lang="en-CA" smtClean="0"/>
              <a:t>‹#›</a:t>
            </a:fld>
            <a:endParaRPr lang="en-CA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9719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8BFD7-9DF0-461F-9587-0DE8D0E1B7A8}" type="datetimeFigureOut">
              <a:rPr lang="en-CA" smtClean="0"/>
              <a:t>2021-05-31</a:t>
            </a:fld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FA49B-C445-4DED-8363-1366DE8AA4C2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820876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8BFD7-9DF0-461F-9587-0DE8D0E1B7A8}" type="datetimeFigureOut">
              <a:rPr lang="en-CA" smtClean="0"/>
              <a:t>2021-05-31</a:t>
            </a:fld>
            <a:endParaRPr lang="en-C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FA49B-C445-4DED-8363-1366DE8AA4C2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662199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8BFD7-9DF0-461F-9587-0DE8D0E1B7A8}" type="datetimeFigureOut">
              <a:rPr lang="en-CA" smtClean="0"/>
              <a:t>2021-05-31</a:t>
            </a:fld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FA49B-C445-4DED-8363-1366DE8AA4C2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06685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8BFD7-9DF0-461F-9587-0DE8D0E1B7A8}" type="datetimeFigureOut">
              <a:rPr lang="en-CA" smtClean="0"/>
              <a:t>2021-05-31</a:t>
            </a:fld>
            <a:endParaRPr lang="en-C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C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FA49B-C445-4DED-8363-1366DE8AA4C2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88687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DAD8BFD7-9DF0-461F-9587-0DE8D0E1B7A8}" type="datetimeFigureOut">
              <a:rPr lang="en-CA" smtClean="0"/>
              <a:t>2021-05-31</a:t>
            </a:fld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44FA49B-C445-4DED-8363-1366DE8AA4C2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237179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8BFD7-9DF0-461F-9587-0DE8D0E1B7A8}" type="datetimeFigureOut">
              <a:rPr lang="en-CA" smtClean="0"/>
              <a:t>2021-05-31</a:t>
            </a:fld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FA49B-C445-4DED-8363-1366DE8AA4C2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522884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DAD8BFD7-9DF0-461F-9587-0DE8D0E1B7A8}" type="datetimeFigureOut">
              <a:rPr lang="en-CA" smtClean="0"/>
              <a:t>2021-05-31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944FA49B-C445-4DED-8363-1366DE8AA4C2}" type="slidenum">
              <a:rPr lang="en-CA" smtClean="0"/>
              <a:t>‹#›</a:t>
            </a:fld>
            <a:endParaRPr lang="en-CA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3673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7EA094-E9B6-4CE7-A0B0-E47428AA7AB9}" type="datetimeFigureOut">
              <a:rPr lang="ru-RU" smtClean="0"/>
              <a:t>31.05.2021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BAD91E-8B71-42DC-B4C8-75E0C7062C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290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about:blank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about:blank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about:blank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6.png"/><Relationship Id="rId4" Type="http://schemas.openxmlformats.org/officeDocument/2006/relationships/image" Target="../media/image5.png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48;g903a3413c0_0_7"/>
          <p:cNvSpPr/>
          <p:nvPr/>
        </p:nvSpPr>
        <p:spPr>
          <a:xfrm>
            <a:off x="3184009" y="2420863"/>
            <a:ext cx="6487200" cy="51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 defTabSz="914400"/>
            <a:r>
              <a:rPr lang="en-US" sz="1600" b="1" dirty="0">
                <a:solidFill>
                  <a:srgbClr val="935739"/>
                </a:solidFill>
                <a:latin typeface="Arial" pitchFamily="34" charset="0"/>
                <a:ea typeface="Arial Black"/>
                <a:cs typeface="Arial" pitchFamily="34" charset="0"/>
                <a:sym typeface="Arial Black"/>
              </a:rPr>
              <a:t>June 29-30, 2021</a:t>
            </a:r>
          </a:p>
          <a:p>
            <a:pPr algn="ctr" defTabSz="914400"/>
            <a:endParaRPr lang="en-US" sz="1600" b="1" dirty="0">
              <a:solidFill>
                <a:srgbClr val="935739"/>
              </a:solidFill>
              <a:latin typeface="Arial" pitchFamily="34" charset="0"/>
              <a:ea typeface="Arial Black"/>
              <a:cs typeface="Arial" pitchFamily="34" charset="0"/>
              <a:sym typeface="Arial Black"/>
            </a:endParaRPr>
          </a:p>
        </p:txBody>
      </p:sp>
      <p:sp>
        <p:nvSpPr>
          <p:cNvPr id="15" name="Google Shape;48;g903a3413c0_0_7"/>
          <p:cNvSpPr/>
          <p:nvPr/>
        </p:nvSpPr>
        <p:spPr>
          <a:xfrm>
            <a:off x="3320808" y="1559694"/>
            <a:ext cx="6487200" cy="51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 defTabSz="914400"/>
            <a:r>
              <a:rPr lang="en-US" sz="1600" b="1" dirty="0">
                <a:solidFill>
                  <a:srgbClr val="935739"/>
                </a:solidFill>
                <a:latin typeface="Arial" pitchFamily="34" charset="0"/>
                <a:ea typeface="Arial Black"/>
                <a:cs typeface="Arial" pitchFamily="34" charset="0"/>
                <a:sym typeface="Arial Black"/>
              </a:rPr>
              <a:t>Eurasian Academic Libraries Conference – 2021</a:t>
            </a:r>
            <a:endParaRPr lang="ru-RU" sz="1600" b="1" dirty="0">
              <a:solidFill>
                <a:srgbClr val="935739"/>
              </a:solidFill>
              <a:latin typeface="Arial" pitchFamily="34" charset="0"/>
              <a:ea typeface="Arial Black"/>
              <a:cs typeface="Arial" pitchFamily="34" charset="0"/>
              <a:sym typeface="Arial Black"/>
            </a:endParaRPr>
          </a:p>
          <a:p>
            <a:pPr algn="ctr" defTabSz="914400"/>
            <a:r>
              <a:rPr lang="en-US" sz="1600" b="1" dirty="0">
                <a:solidFill>
                  <a:srgbClr val="935739"/>
                </a:solidFill>
                <a:latin typeface="Arial" pitchFamily="34" charset="0"/>
                <a:ea typeface="Arial Black"/>
                <a:cs typeface="Arial" pitchFamily="34" charset="0"/>
                <a:sym typeface="Arial Black"/>
              </a:rPr>
              <a:t>“Contemporary Trends in Information Organization in the Academic Library Environment” 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41409" y="2950756"/>
            <a:ext cx="7770209" cy="1752600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KEYNOTE SPEECH</a:t>
            </a:r>
            <a:br>
              <a:rPr lang="en-US" sz="3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n-US" sz="3200" b="1" spc="100" dirty="0">
                <a:cs typeface="Calibri Light" panose="020F0302020204030204" pitchFamily="34" charset="0"/>
              </a:rPr>
              <a:t>Why </a:t>
            </a:r>
            <a:r>
              <a:rPr lang="en-US" sz="3200" b="1" spc="100" dirty="0">
                <a:solidFill>
                  <a:srgbClr val="12146E"/>
                </a:solidFill>
                <a:cs typeface="Calibri Light" panose="020F0302020204030204" pitchFamily="34" charset="0"/>
              </a:rPr>
              <a:t>RDA</a:t>
            </a:r>
            <a:r>
              <a:rPr lang="en-US" sz="3200" b="1" spc="100" dirty="0">
                <a:solidFill>
                  <a:schemeClr val="tx1">
                    <a:lumMod val="95000"/>
                    <a:lumOff val="5000"/>
                  </a:schemeClr>
                </a:solidFill>
                <a:cs typeface="Calibri Light" panose="020F0302020204030204" pitchFamily="34" charset="0"/>
              </a:rPr>
              <a:t>?</a:t>
            </a:r>
            <a:br>
              <a:rPr lang="en-US" sz="3200" b="1" spc="100" dirty="0">
                <a:solidFill>
                  <a:schemeClr val="tx1">
                    <a:lumMod val="95000"/>
                    <a:lumOff val="5000"/>
                  </a:schemeClr>
                </a:solidFill>
                <a:cs typeface="Calibri Light" panose="020F0302020204030204" pitchFamily="34" charset="0"/>
              </a:rPr>
            </a:br>
            <a:r>
              <a:rPr lang="en-US" sz="2800" b="1" dirty="0">
                <a:solidFill>
                  <a:schemeClr val="tx1"/>
                </a:solidFill>
              </a:rPr>
              <a:t>Organizing bibliographic information</a:t>
            </a:r>
            <a:br>
              <a:rPr lang="en-US" sz="2800" b="1" dirty="0">
                <a:solidFill>
                  <a:schemeClr val="tx1"/>
                </a:solidFill>
              </a:rPr>
            </a:br>
            <a:r>
              <a:rPr lang="en-US" sz="2800" b="1" dirty="0">
                <a:solidFill>
                  <a:schemeClr val="tx1"/>
                </a:solidFill>
              </a:rPr>
              <a:t>in the 21</a:t>
            </a:r>
            <a:r>
              <a:rPr lang="en-US" sz="2800" b="1" baseline="30000" dirty="0">
                <a:solidFill>
                  <a:schemeClr val="tx1"/>
                </a:solidFill>
              </a:rPr>
              <a:t>st</a:t>
            </a:r>
            <a:r>
              <a:rPr lang="en-US" sz="2800" b="1" dirty="0">
                <a:solidFill>
                  <a:schemeClr val="tx1"/>
                </a:solidFill>
              </a:rPr>
              <a:t> century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70409" y="4725144"/>
            <a:ext cx="6400800" cy="1752600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50000"/>
              </a:lnSpc>
              <a:spcBef>
                <a:spcPts val="0"/>
              </a:spcBef>
              <a:buSzPts val="3600"/>
            </a:pPr>
            <a:endParaRPr lang="en-US" sz="1400" b="1" dirty="0">
              <a:solidFill>
                <a:srgbClr val="935739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SzPts val="3600"/>
            </a:pPr>
            <a:endParaRPr lang="en-US" sz="1400" b="1" dirty="0">
              <a:solidFill>
                <a:srgbClr val="935739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SzPts val="3600"/>
            </a:pPr>
            <a:r>
              <a:rPr lang="en-US" sz="1800" b="1" dirty="0">
                <a:solidFill>
                  <a:srgbClr val="935739"/>
                </a:solidFill>
                <a:latin typeface="Arial" pitchFamily="34" charset="0"/>
                <a:cs typeface="Arial" pitchFamily="34" charset="0"/>
              </a:rPr>
              <a:t>Chris Oliver</a:t>
            </a:r>
          </a:p>
          <a:p>
            <a:pPr>
              <a:lnSpc>
                <a:spcPct val="114000"/>
              </a:lnSpc>
              <a:spcBef>
                <a:spcPts val="0"/>
              </a:spcBef>
              <a:buSzPts val="3600"/>
            </a:pPr>
            <a:r>
              <a:rPr lang="en-US" sz="2000" dirty="0">
                <a:solidFill>
                  <a:srgbClr val="935739"/>
                </a:solidFill>
                <a:latin typeface="Arial" pitchFamily="34" charset="0"/>
                <a:cs typeface="Arial" pitchFamily="34" charset="0"/>
              </a:rPr>
              <a:t>Chair, RDA Board</a:t>
            </a:r>
          </a:p>
          <a:p>
            <a:pPr>
              <a:lnSpc>
                <a:spcPct val="114000"/>
              </a:lnSpc>
              <a:spcBef>
                <a:spcPts val="0"/>
              </a:spcBef>
              <a:buSzPts val="3600"/>
            </a:pPr>
            <a:r>
              <a:rPr lang="en-US" sz="2000" dirty="0">
                <a:solidFill>
                  <a:srgbClr val="935739"/>
                </a:solidFill>
                <a:latin typeface="Arial" pitchFamily="34" charset="0"/>
                <a:cs typeface="Arial" pitchFamily="34" charset="0"/>
              </a:rPr>
              <a:t>Head, Metadata and Processing, University of Ottawa Library</a:t>
            </a:r>
          </a:p>
          <a:p>
            <a:pPr>
              <a:lnSpc>
                <a:spcPct val="114000"/>
              </a:lnSpc>
              <a:spcBef>
                <a:spcPts val="0"/>
              </a:spcBef>
              <a:buSzPts val="3600"/>
            </a:pPr>
            <a:r>
              <a:rPr lang="en-US" sz="2000" dirty="0">
                <a:solidFill>
                  <a:srgbClr val="935739"/>
                </a:solidFill>
                <a:latin typeface="Arial" pitchFamily="34" charset="0"/>
                <a:cs typeface="Arial" pitchFamily="34" charset="0"/>
              </a:rPr>
              <a:t>Ottawa, Canada</a:t>
            </a:r>
          </a:p>
          <a:p>
            <a:pPr>
              <a:lnSpc>
                <a:spcPct val="114000"/>
              </a:lnSpc>
              <a:spcBef>
                <a:spcPts val="0"/>
              </a:spcBef>
              <a:buSzPts val="3600"/>
            </a:pPr>
            <a:r>
              <a:rPr lang="en-US" sz="2000" dirty="0">
                <a:solidFill>
                  <a:srgbClr val="935739"/>
                </a:solidFill>
                <a:latin typeface="Arial" pitchFamily="34" charset="0"/>
                <a:cs typeface="Arial" pitchFamily="34" charset="0"/>
              </a:rPr>
              <a:t>christine.oliver@uottawa.ca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9" name="Picture 2" descr="C:\Users\User\Downloads\Logo EALC_2021 small virtual clipar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8565" y="235793"/>
            <a:ext cx="1656184" cy="1171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C:\Users\User\Desktop\EALC\АБВ-РК-201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8832" y="575685"/>
            <a:ext cx="741207" cy="524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User\Downloads\1557932227_nu-logo_1080_108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2228" y="643687"/>
            <a:ext cx="648072" cy="456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C:\Users\User\Downloads\основной Library (1)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3087" y="559428"/>
            <a:ext cx="753737" cy="682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05079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C960C-6C28-4733-BFC3-AEB9C7799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Designed for flexibility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3BEE75-7CEB-4294-9980-014E3464E8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CA" sz="2400" b="1" dirty="0"/>
              <a:t>Four recording methods</a:t>
            </a:r>
            <a:endParaRPr lang="en-CA" sz="2400" dirty="0"/>
          </a:p>
          <a:p>
            <a:pPr lvl="2">
              <a:buClr>
                <a:srgbClr val="12146E"/>
              </a:buClr>
              <a:buFont typeface="Arial" panose="020B0604020202020204" pitchFamily="34" charset="0"/>
              <a:buChar char="•"/>
            </a:pPr>
            <a:r>
              <a:rPr lang="en-CA" sz="2400" dirty="0"/>
              <a:t>options according to the technological environment in which one operates:</a:t>
            </a:r>
          </a:p>
          <a:p>
            <a:pPr lvl="5">
              <a:buClr>
                <a:srgbClr val="12146E"/>
              </a:buClr>
              <a:buFont typeface="Arial" panose="020B0604020202020204" pitchFamily="34" charset="0"/>
              <a:buChar char="•"/>
            </a:pPr>
            <a:r>
              <a:rPr lang="en-CA" sz="2400" dirty="0"/>
              <a:t>unstructured description</a:t>
            </a:r>
          </a:p>
          <a:p>
            <a:pPr lvl="5">
              <a:buClr>
                <a:srgbClr val="12146E"/>
              </a:buClr>
              <a:buFont typeface="Arial" panose="020B0604020202020204" pitchFamily="34" charset="0"/>
              <a:buChar char="•"/>
            </a:pPr>
            <a:r>
              <a:rPr lang="en-CA" sz="2400" dirty="0"/>
              <a:t>structured description</a:t>
            </a:r>
          </a:p>
          <a:p>
            <a:pPr lvl="5">
              <a:buClr>
                <a:srgbClr val="12146E"/>
              </a:buClr>
              <a:buFont typeface="Arial" panose="020B0604020202020204" pitchFamily="34" charset="0"/>
              <a:buChar char="•"/>
            </a:pPr>
            <a:r>
              <a:rPr lang="en-CA" sz="2400" dirty="0"/>
              <a:t>identifier</a:t>
            </a:r>
          </a:p>
          <a:p>
            <a:pPr lvl="5">
              <a:buClr>
                <a:srgbClr val="12146E"/>
              </a:buClr>
              <a:buFont typeface="Arial" panose="020B0604020202020204" pitchFamily="34" charset="0"/>
              <a:buChar char="•"/>
            </a:pPr>
            <a:r>
              <a:rPr lang="en-CA" sz="2400" dirty="0"/>
              <a:t>IRI – internationalized resource identifier</a:t>
            </a:r>
          </a:p>
          <a:p>
            <a:pPr lvl="5">
              <a:buClr>
                <a:srgbClr val="12146E"/>
              </a:buClr>
              <a:buFont typeface="Arial" panose="020B0604020202020204" pitchFamily="34" charset="0"/>
              <a:buChar char="•"/>
            </a:pPr>
            <a:endParaRPr lang="en-CA" sz="1000" dirty="0"/>
          </a:p>
          <a:p>
            <a:pPr marL="521208" lvl="3" indent="0">
              <a:buClr>
                <a:srgbClr val="12146E"/>
              </a:buClr>
              <a:buNone/>
            </a:pPr>
            <a:r>
              <a:rPr lang="en-CA" sz="2400" dirty="0"/>
              <a:t>“</a:t>
            </a:r>
            <a:r>
              <a:rPr lang="en-CA" sz="2400" b="0" i="0" dirty="0">
                <a:solidFill>
                  <a:srgbClr val="2B2B2B"/>
                </a:solidFill>
                <a:effectLst/>
              </a:rPr>
              <a:t>The methods are listed in order of increasing utility in general applications of RDA data, from low utility to high utility or </a:t>
            </a:r>
            <a:r>
              <a:rPr lang="en-CA" sz="2400" b="0" i="1" dirty="0">
                <a:solidFill>
                  <a:srgbClr val="2B2B2B"/>
                </a:solidFill>
                <a:effectLst/>
              </a:rPr>
              <a:t>smart</a:t>
            </a:r>
            <a:r>
              <a:rPr lang="en-CA" sz="2400" b="0" i="0" dirty="0">
                <a:solidFill>
                  <a:srgbClr val="2B2B2B"/>
                </a:solidFill>
                <a:effectLst/>
              </a:rPr>
              <a:t> data.”</a:t>
            </a:r>
          </a:p>
          <a:p>
            <a:pPr marL="692658" lvl="3" indent="-171450">
              <a:buClr>
                <a:srgbClr val="12146E"/>
              </a:buClr>
              <a:buFont typeface="Arial" panose="020B0604020202020204" pitchFamily="34" charset="0"/>
              <a:buChar char="•"/>
            </a:pPr>
            <a:endParaRPr lang="en-CA" sz="800" b="0" i="0" dirty="0">
              <a:solidFill>
                <a:srgbClr val="2B2B2B"/>
              </a:solidFill>
              <a:effectLst/>
            </a:endParaRPr>
          </a:p>
          <a:p>
            <a:pPr marL="1046988" lvl="4" indent="-342900">
              <a:buClr>
                <a:srgbClr val="12146E"/>
              </a:buClr>
              <a:buFont typeface="Arial" panose="020B0604020202020204" pitchFamily="34" charset="0"/>
              <a:buChar char="•"/>
            </a:pPr>
            <a:r>
              <a:rPr lang="en-CA" sz="2400" dirty="0">
                <a:solidFill>
                  <a:srgbClr val="2B2B2B"/>
                </a:solidFill>
              </a:rPr>
              <a:t>IRI → for linked data</a:t>
            </a:r>
            <a:endParaRPr lang="en-CA" sz="2400" dirty="0"/>
          </a:p>
        </p:txBody>
      </p:sp>
    </p:spTree>
    <p:extLst>
      <p:ext uri="{BB962C8B-B14F-4D97-AF65-F5344CB8AC3E}">
        <p14:creationId xmlns:p14="http://schemas.microsoft.com/office/powerpoint/2010/main" val="8180032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9C7C16-AF44-43A6-9FC5-C4AB94646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One</a:t>
            </a:r>
            <a:r>
              <a:rPr lang="en-US" dirty="0"/>
              <a:t> standard -- </a:t>
            </a:r>
            <a:r>
              <a:rPr lang="en-US" b="1" dirty="0"/>
              <a:t>many</a:t>
            </a:r>
            <a:r>
              <a:rPr lang="en-US" dirty="0"/>
              <a:t> ways to use it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383387-A649-4ACC-BC0A-C0248DAA36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2696" y="1971922"/>
            <a:ext cx="9962984" cy="3897171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en-US" sz="2400" b="0" i="0" dirty="0">
                <a:solidFill>
                  <a:srgbClr val="2B2B2B"/>
                </a:solidFill>
                <a:effectLst/>
              </a:rPr>
              <a:t>an unstructured description</a:t>
            </a:r>
          </a:p>
          <a:p>
            <a:pPr>
              <a:spcBef>
                <a:spcPts val="600"/>
              </a:spcBef>
            </a:pPr>
            <a:r>
              <a:rPr lang="en-US" sz="2400" dirty="0">
                <a:solidFill>
                  <a:srgbClr val="2B2B2B"/>
                </a:solidFill>
              </a:rPr>
              <a:t>               transcribe the name of the author from the title page</a:t>
            </a:r>
          </a:p>
          <a:p>
            <a:pPr>
              <a:spcBef>
                <a:spcPts val="600"/>
              </a:spcBef>
            </a:pPr>
            <a:r>
              <a:rPr lang="en-US" sz="2400" dirty="0">
                <a:solidFill>
                  <a:srgbClr val="2B2B2B"/>
                </a:solidFill>
              </a:rPr>
              <a:t>   </a:t>
            </a:r>
            <a:r>
              <a:rPr lang="en-US" sz="2400" i="1" dirty="0">
                <a:solidFill>
                  <a:srgbClr val="2B2B2B"/>
                </a:solidFill>
              </a:rPr>
              <a:t>or</a:t>
            </a:r>
            <a:r>
              <a:rPr lang="en-US" sz="2400" dirty="0">
                <a:solidFill>
                  <a:srgbClr val="2B2B2B"/>
                </a:solidFill>
              </a:rPr>
              <a:t>        automated data capture of information on a title page</a:t>
            </a:r>
          </a:p>
          <a:p>
            <a:endParaRPr lang="en-US" sz="1600" dirty="0">
              <a:solidFill>
                <a:srgbClr val="2B2B2B"/>
              </a:solidFill>
            </a:endParaRPr>
          </a:p>
          <a:p>
            <a:pPr>
              <a:spcBef>
                <a:spcPts val="600"/>
              </a:spcBef>
            </a:pPr>
            <a:r>
              <a:rPr lang="en-US" sz="2400" dirty="0">
                <a:solidFill>
                  <a:srgbClr val="2B2B2B"/>
                </a:solidFill>
              </a:rPr>
              <a:t>result = a string of characters</a:t>
            </a:r>
          </a:p>
          <a:p>
            <a:pPr>
              <a:spcBef>
                <a:spcPts val="600"/>
              </a:spcBef>
            </a:pPr>
            <a:r>
              <a:rPr lang="en-US" sz="2400" dirty="0">
                <a:solidFill>
                  <a:srgbClr val="2B2B2B"/>
                </a:solidFill>
              </a:rPr>
              <a:t>              a human can decipher and understand</a:t>
            </a:r>
          </a:p>
          <a:p>
            <a:pPr>
              <a:spcBef>
                <a:spcPts val="600"/>
              </a:spcBef>
            </a:pPr>
            <a:r>
              <a:rPr lang="en-US" sz="2400" dirty="0">
                <a:solidFill>
                  <a:srgbClr val="2B2B2B"/>
                </a:solidFill>
              </a:rPr>
              <a:t>              a computer cannot process effectively – only good enough for keyword   	                                                                           searching</a:t>
            </a:r>
          </a:p>
          <a:p>
            <a:endParaRPr lang="en-US" dirty="0">
              <a:solidFill>
                <a:srgbClr val="2B2B2B"/>
              </a:solidFill>
              <a:latin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10837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9C7C16-AF44-43A6-9FC5-C4AB94646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One</a:t>
            </a:r>
            <a:r>
              <a:rPr lang="en-US" dirty="0"/>
              <a:t> standard -- </a:t>
            </a:r>
            <a:r>
              <a:rPr lang="en-US" b="1" dirty="0"/>
              <a:t>many</a:t>
            </a:r>
            <a:r>
              <a:rPr lang="en-US" dirty="0"/>
              <a:t> ways to use it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383387-A649-4ACC-BC0A-C0248DAA36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2696" y="1971922"/>
            <a:ext cx="9962984" cy="3897171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600"/>
              </a:spcBef>
            </a:pPr>
            <a:r>
              <a:rPr lang="en-US" sz="2400" b="0" i="0" dirty="0">
                <a:solidFill>
                  <a:srgbClr val="2B2B2B"/>
                </a:solidFill>
                <a:effectLst/>
              </a:rPr>
              <a:t>IRI – internationalized resource identifier</a:t>
            </a:r>
          </a:p>
          <a:p>
            <a:pPr>
              <a:spcBef>
                <a:spcPts val="600"/>
              </a:spcBef>
            </a:pPr>
            <a:r>
              <a:rPr lang="en-US" sz="2400" dirty="0">
                <a:solidFill>
                  <a:srgbClr val="2B2B2B"/>
                </a:solidFill>
              </a:rPr>
              <a:t>               an Internet standard</a:t>
            </a:r>
          </a:p>
          <a:p>
            <a:pPr>
              <a:spcBef>
                <a:spcPts val="600"/>
              </a:spcBef>
            </a:pPr>
            <a:r>
              <a:rPr lang="en-US" sz="2400" dirty="0">
                <a:solidFill>
                  <a:srgbClr val="2B2B2B"/>
                </a:solidFill>
              </a:rPr>
              <a:t>               a globally unique identifier, </a:t>
            </a:r>
            <a:r>
              <a:rPr lang="en-US" sz="2400" i="1" dirty="0">
                <a:solidFill>
                  <a:srgbClr val="2B2B2B"/>
                </a:solidFill>
              </a:rPr>
              <a:t>for example, </a:t>
            </a:r>
            <a:r>
              <a:rPr lang="en-US" sz="2400" dirty="0">
                <a:solidFill>
                  <a:srgbClr val="2B2B2B"/>
                </a:solidFill>
              </a:rPr>
              <a:t>use it to record the name of a person</a:t>
            </a:r>
          </a:p>
          <a:p>
            <a:endParaRPr lang="en-US" sz="1600" dirty="0">
              <a:solidFill>
                <a:srgbClr val="2B2B2B"/>
              </a:solidFill>
            </a:endParaRPr>
          </a:p>
          <a:p>
            <a:pPr>
              <a:spcBef>
                <a:spcPts val="600"/>
              </a:spcBef>
            </a:pPr>
            <a:r>
              <a:rPr lang="en-US" sz="2400" dirty="0">
                <a:solidFill>
                  <a:srgbClr val="2B2B2B"/>
                </a:solidFill>
              </a:rPr>
              <a:t>result = a machine-readable string	</a:t>
            </a:r>
          </a:p>
          <a:p>
            <a:pPr lvl="1">
              <a:spcBef>
                <a:spcPts val="600"/>
              </a:spcBef>
              <a:buClr>
                <a:srgbClr val="12146E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B2B2B"/>
                </a:solidFill>
              </a:rPr>
              <a:t>a human cannot easily decipher and understand</a:t>
            </a:r>
          </a:p>
          <a:p>
            <a:pPr lvl="1">
              <a:spcBef>
                <a:spcPts val="600"/>
              </a:spcBef>
              <a:buClr>
                <a:srgbClr val="12146E"/>
              </a:buClr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2B2B2B"/>
                </a:solidFill>
              </a:rPr>
              <a:t>a</a:t>
            </a:r>
            <a:r>
              <a:rPr lang="en-US" sz="2400" dirty="0">
                <a:solidFill>
                  <a:srgbClr val="2B2B2B"/>
                </a:solidFill>
              </a:rPr>
              <a:t> computer can process very effectively in a linked data application</a:t>
            </a:r>
          </a:p>
          <a:p>
            <a:pPr lvl="1">
              <a:spcBef>
                <a:spcPts val="600"/>
              </a:spcBef>
              <a:buClr>
                <a:srgbClr val="12146E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B2B2B"/>
                </a:solidFill>
              </a:rPr>
              <a:t>a computer can retrieve a large amount of information using the IRI and may also link to other information connected to that IRI</a:t>
            </a:r>
          </a:p>
          <a:p>
            <a:pPr lvl="1">
              <a:spcBef>
                <a:spcPts val="600"/>
              </a:spcBef>
              <a:buClr>
                <a:srgbClr val="12146E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B2B2B"/>
                </a:solidFill>
              </a:rPr>
              <a:t>expands the potential for exploration</a:t>
            </a:r>
          </a:p>
          <a:p>
            <a:endParaRPr lang="en-US" dirty="0">
              <a:solidFill>
                <a:srgbClr val="2B2B2B"/>
              </a:solidFill>
              <a:latin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82346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57B5CB-3BE7-4B2A-B327-9638D61E95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Metadata statement using IRIs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2D7ABE-138D-4E7E-9643-A2111093EF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CA" sz="24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4A88AD-541C-48DF-B3D6-1AE36CEC112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endParaRPr lang="en-US" sz="2400" dirty="0"/>
          </a:p>
          <a:p>
            <a:r>
              <a:rPr lang="en-US" sz="2400" dirty="0"/>
              <a:t>subject, object and predicate all recorded using IRIs</a:t>
            </a:r>
          </a:p>
          <a:p>
            <a:endParaRPr lang="en-US" sz="2400" dirty="0"/>
          </a:p>
          <a:p>
            <a:r>
              <a:rPr lang="en-US" sz="1400" dirty="0"/>
              <a:t>Screen image from the RDA Toolkit (www.rdatoolkit.org) used by permission of the Copyright Holders for RDA (American Library Association, Canadian Federation of Library Associations, and CILIP: Chartered Institute of Library and Information Professionals).</a:t>
            </a:r>
            <a:endParaRPr lang="en-CA" sz="1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AA74373-AA4A-4108-AD0A-2E8375D723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7289" y="363813"/>
            <a:ext cx="6861859" cy="6496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4709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D1A52F-620F-4331-93E2-2EBED0DEEC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4800" dirty="0"/>
              <a:t>Metadata standard for the 21</a:t>
            </a:r>
            <a:r>
              <a:rPr lang="en-CA" sz="4800" baseline="30000" dirty="0"/>
              <a:t>st</a:t>
            </a:r>
            <a:r>
              <a:rPr lang="en-CA" sz="4800" dirty="0"/>
              <a:t> century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6DD154-AFCC-4F0D-9F1F-7381BC9019C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lvl="1">
              <a:spcBef>
                <a:spcPts val="1200"/>
              </a:spcBef>
              <a:spcAft>
                <a:spcPts val="600"/>
              </a:spcAft>
              <a:buClr>
                <a:srgbClr val="12146E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itchFamily="34" charset="0"/>
              </a:rPr>
              <a:t>ready for the future</a:t>
            </a:r>
          </a:p>
          <a:p>
            <a:pPr lvl="1">
              <a:spcBef>
                <a:spcPts val="1200"/>
              </a:spcBef>
              <a:spcAft>
                <a:spcPts val="600"/>
              </a:spcAft>
              <a:buClr>
                <a:srgbClr val="12146E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itchFamily="34" charset="0"/>
              </a:rPr>
              <a:t>flexible</a:t>
            </a:r>
          </a:p>
          <a:p>
            <a:pPr marL="201168" lvl="1" indent="0">
              <a:spcBef>
                <a:spcPts val="1200"/>
              </a:spcBef>
              <a:spcAft>
                <a:spcPts val="600"/>
              </a:spcAft>
              <a:buClr>
                <a:srgbClr val="12146E"/>
              </a:buClr>
              <a:buNone/>
            </a:pPr>
            <a:r>
              <a:rPr lang="en-US" sz="2400" dirty="0">
                <a:latin typeface="Calibri" pitchFamily="34" charset="0"/>
              </a:rPr>
              <a:t>	</a:t>
            </a:r>
          </a:p>
          <a:p>
            <a:pPr marL="201168" lvl="1" indent="0">
              <a:spcBef>
                <a:spcPts val="1200"/>
              </a:spcBef>
              <a:spcAft>
                <a:spcPts val="600"/>
              </a:spcAft>
              <a:buClr>
                <a:srgbClr val="12146E"/>
              </a:buClr>
              <a:buNone/>
            </a:pPr>
            <a:r>
              <a:rPr lang="en-US" sz="2400" dirty="0">
                <a:latin typeface="Calibri" pitchFamily="34" charset="0"/>
              </a:rPr>
              <a:t> </a:t>
            </a:r>
          </a:p>
          <a:p>
            <a:pPr lvl="1">
              <a:spcBef>
                <a:spcPts val="1200"/>
              </a:spcBef>
              <a:spcAft>
                <a:spcPts val="600"/>
              </a:spcAft>
              <a:buClr>
                <a:srgbClr val="12146E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itchFamily="34" charset="0"/>
              </a:rPr>
              <a:t>data that can be used effectively for          automated processing</a:t>
            </a:r>
          </a:p>
          <a:p>
            <a:pPr lvl="1">
              <a:spcBef>
                <a:spcPts val="1200"/>
              </a:spcBef>
              <a:spcAft>
                <a:spcPts val="600"/>
              </a:spcAft>
              <a:buClr>
                <a:srgbClr val="12146E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itchFamily="34" charset="0"/>
              </a:rPr>
              <a:t>promotes data interoperability</a:t>
            </a:r>
          </a:p>
          <a:p>
            <a:pPr marL="201168" lvl="1" indent="0">
              <a:spcBef>
                <a:spcPts val="1200"/>
              </a:spcBef>
              <a:spcAft>
                <a:spcPts val="200"/>
              </a:spcAft>
              <a:buClr>
                <a:srgbClr val="12146E"/>
              </a:buClr>
              <a:buNone/>
            </a:pPr>
            <a:r>
              <a:rPr lang="en-US" sz="2400" dirty="0">
                <a:latin typeface="Calibri" pitchFamily="34" charset="0"/>
              </a:rPr>
              <a:t>	</a:t>
            </a:r>
          </a:p>
          <a:p>
            <a:pPr marL="566928" lvl="3" indent="0">
              <a:spcBef>
                <a:spcPts val="1200"/>
              </a:spcBef>
              <a:spcAft>
                <a:spcPts val="200"/>
              </a:spcAft>
              <a:buClr>
                <a:srgbClr val="12146E"/>
              </a:buClr>
              <a:buNone/>
            </a:pPr>
            <a:endParaRPr lang="en-CA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ADE8D6-95BB-49AD-B748-047986491A3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>
                <a:latin typeface="Calibri" pitchFamily="34" charset="0"/>
              </a:rPr>
              <a:t>create metadata that can be used in traditional catalogues and also for the web and linked data environments</a:t>
            </a:r>
          </a:p>
          <a:p>
            <a:endParaRPr lang="en-US" dirty="0">
              <a:latin typeface="Calibri" pitchFamily="34" charset="0"/>
            </a:endParaRPr>
          </a:p>
          <a:p>
            <a:endParaRPr lang="en-US" sz="3600" dirty="0">
              <a:latin typeface="Calibri" pitchFamily="34" charset="0"/>
            </a:endParaRPr>
          </a:p>
          <a:p>
            <a:r>
              <a:rPr lang="en-US" sz="2400" dirty="0">
                <a:latin typeface="Calibri" pitchFamily="34" charset="0"/>
              </a:rPr>
              <a:t>precise and unambiguous data in well-defined data elements with an articulated structure</a:t>
            </a:r>
            <a:endParaRPr lang="en-CA" sz="2400" dirty="0"/>
          </a:p>
        </p:txBody>
      </p:sp>
    </p:spTree>
    <p:extLst>
      <p:ext uri="{BB962C8B-B14F-4D97-AF65-F5344CB8AC3E}">
        <p14:creationId xmlns:p14="http://schemas.microsoft.com/office/powerpoint/2010/main" val="8156940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52C0B2E1-0268-42EC-ABD3-94F81A05BC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D2256B4-48EA-40FC-BBC0-AA1EE6E008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D44BCCA-102D-4A9D-B1E4-2450CAF0B0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8C6E698C-8155-4B8B-BDC9-B7299772B5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161354D-8B2C-40EF-947A-7D0D23ED4B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03958" y="5184250"/>
            <a:ext cx="1415971" cy="708549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12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Flags globe at </a:t>
            </a:r>
            <a:r>
              <a:rPr lang="en-US" sz="1200" dirty="0" err="1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shutterstock</a:t>
            </a:r>
            <a:r>
              <a:rPr lang="en-US" sz="12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 (vector) </a:t>
            </a:r>
            <a:r>
              <a:rPr lang="en-CA" sz="1200" b="0" i="0" dirty="0">
                <a:effectLst/>
                <a:latin typeface="+mn-lt"/>
              </a:rPr>
              <a:t>ID: 111655109 by </a:t>
            </a:r>
            <a:r>
              <a:rPr lang="en-CA" sz="1200" b="0" i="0" dirty="0" err="1">
                <a:effectLst/>
                <a:latin typeface="+mn-lt"/>
              </a:rPr>
              <a:t>Alhovik</a:t>
            </a:r>
            <a:endParaRPr lang="en-US" sz="1200" dirty="0">
              <a:solidFill>
                <a:schemeClr val="tx1"/>
              </a:solidFill>
              <a:latin typeface="+mn-lt"/>
              <a:cs typeface="Calibri" panose="020F050202020403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EEF5601-A8BC-411D-AA64-3E79320BA1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458473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668AF17-BD97-45FA-A9B2-AB21DEDB9F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3356" y="1159565"/>
            <a:ext cx="3271566" cy="443905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cap="none" spc="0" dirty="0">
                <a:solidFill>
                  <a:srgbClr val="FFFFFF"/>
                </a:solidFill>
              </a:rPr>
              <a:t>RDA as an international standard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3209156-242F-4B26-8D07-CEB2B68A9F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4734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26" name="Picture 2" descr="International – JE Group LLC">
            <a:extLst>
              <a:ext uri="{FF2B5EF4-FFF2-40B4-BE49-F238E27FC236}">
                <a16:creationId xmlns:a16="http://schemas.microsoft.com/office/drawing/2014/main" id="{643EF002-3B15-4AF5-BEEA-7DBC0E75EC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3533" y="598693"/>
            <a:ext cx="4762500" cy="4657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84277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576641-30DF-448B-A663-07E70977DD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 international standard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085AD0-9D41-4BB7-B3BD-EAC188D4482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spcAft>
                <a:spcPts val="1800"/>
              </a:spcAft>
              <a:buClr>
                <a:srgbClr val="12146E"/>
              </a:buClr>
              <a:buFont typeface="Arial" panose="020B0604020202020204" pitchFamily="34" charset="0"/>
              <a:buChar char="•"/>
            </a:pPr>
            <a:r>
              <a:rPr lang="en-CA" sz="2400" dirty="0"/>
              <a:t> aligned with international standards</a:t>
            </a:r>
          </a:p>
          <a:p>
            <a:pPr>
              <a:spcAft>
                <a:spcPts val="1800"/>
              </a:spcAft>
              <a:buClr>
                <a:srgbClr val="12146E"/>
              </a:buClr>
              <a:buFont typeface="Arial" panose="020B0604020202020204" pitchFamily="34" charset="0"/>
              <a:buChar char="•"/>
            </a:pPr>
            <a:r>
              <a:rPr lang="en-CA" sz="2400" dirty="0"/>
              <a:t> accommodating different local traditions			</a:t>
            </a:r>
          </a:p>
          <a:p>
            <a:pPr>
              <a:spcAft>
                <a:spcPts val="4200"/>
              </a:spcAft>
              <a:buClr>
                <a:srgbClr val="12146E"/>
              </a:buClr>
              <a:buFont typeface="Arial" panose="020B0604020202020204" pitchFamily="34" charset="0"/>
              <a:buChar char="•"/>
            </a:pPr>
            <a:r>
              <a:rPr lang="en-CA" sz="2400" dirty="0"/>
              <a:t> translations are an integral part of the standard</a:t>
            </a:r>
          </a:p>
          <a:p>
            <a:pPr>
              <a:spcAft>
                <a:spcPts val="4200"/>
              </a:spcAft>
              <a:buClr>
                <a:srgbClr val="12146E"/>
              </a:buClr>
              <a:buFont typeface="Arial" panose="020B0604020202020204" pitchFamily="34" charset="0"/>
              <a:buChar char="•"/>
            </a:pPr>
            <a:r>
              <a:rPr lang="en-CA" sz="2400" dirty="0"/>
              <a:t> in use in countries around the globe</a:t>
            </a:r>
          </a:p>
          <a:p>
            <a:pPr marL="0" indent="0">
              <a:buNone/>
            </a:pPr>
            <a:endParaRPr lang="en-CA" sz="2400" dirty="0"/>
          </a:p>
          <a:p>
            <a:pPr>
              <a:buFont typeface="Arial" panose="020B0604020202020204" pitchFamily="34" charset="0"/>
              <a:buChar char="•"/>
            </a:pPr>
            <a:endParaRPr lang="en-CA" sz="2400" dirty="0"/>
          </a:p>
          <a:p>
            <a:endParaRPr lang="en-CA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C9B9AD-0246-46DE-A5B9-FD455F944A2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spcAft>
                <a:spcPts val="1800"/>
              </a:spcAft>
              <a:buNone/>
            </a:pPr>
            <a:r>
              <a:rPr lang="en-US" dirty="0"/>
              <a:t>                  </a:t>
            </a:r>
            <a:r>
              <a:rPr lang="en-CA" sz="2400" dirty="0"/>
              <a:t>sound theoretical framework</a:t>
            </a:r>
          </a:p>
          <a:p>
            <a:pPr marL="0" indent="0">
              <a:spcAft>
                <a:spcPts val="4200"/>
              </a:spcAft>
              <a:buNone/>
            </a:pPr>
            <a:r>
              <a:rPr lang="en-CA" sz="2400" dirty="0"/>
              <a:t>	responsive to local needs</a:t>
            </a:r>
          </a:p>
          <a:p>
            <a:pPr marL="0" indent="0">
              <a:spcAft>
                <a:spcPts val="1800"/>
              </a:spcAft>
              <a:buNone/>
            </a:pPr>
            <a:r>
              <a:rPr lang="en-CA" sz="2400" dirty="0"/>
              <a:t>	different language versions for 	use in communities around the 	globe</a:t>
            </a:r>
          </a:p>
          <a:p>
            <a:pPr marL="0" indent="0">
              <a:spcAft>
                <a:spcPts val="1800"/>
              </a:spcAft>
              <a:buNone/>
            </a:pPr>
            <a:r>
              <a:rPr lang="en-CA" sz="2400" dirty="0"/>
              <a:t>	governance to reflect 	international participation</a:t>
            </a:r>
            <a:endParaRPr lang="en-US" sz="2400" dirty="0"/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435D5C87-EDC6-4548-B1B3-85BAF37E4556}"/>
              </a:ext>
            </a:extLst>
          </p:cNvPr>
          <p:cNvSpPr/>
          <p:nvPr/>
        </p:nvSpPr>
        <p:spPr>
          <a:xfrm>
            <a:off x="6042832" y="5086589"/>
            <a:ext cx="954000" cy="1721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7D48F2E3-07A7-4C3D-BA93-FD05A07FC2E7}"/>
              </a:ext>
            </a:extLst>
          </p:cNvPr>
          <p:cNvSpPr/>
          <p:nvPr/>
        </p:nvSpPr>
        <p:spPr>
          <a:xfrm>
            <a:off x="6092460" y="2690493"/>
            <a:ext cx="954000" cy="172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748674B1-60D7-419B-A443-A65691BD2DE0}"/>
              </a:ext>
            </a:extLst>
          </p:cNvPr>
          <p:cNvSpPr/>
          <p:nvPr/>
        </p:nvSpPr>
        <p:spPr>
          <a:xfrm>
            <a:off x="6096001" y="1992671"/>
            <a:ext cx="953086" cy="1721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EE84235B-B0DE-4F0B-9A03-908C442D4823}"/>
              </a:ext>
            </a:extLst>
          </p:cNvPr>
          <p:cNvSpPr/>
          <p:nvPr/>
        </p:nvSpPr>
        <p:spPr>
          <a:xfrm>
            <a:off x="6042832" y="3758708"/>
            <a:ext cx="954000" cy="1721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360775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AD4463-4760-44A6-94B8-FFCBBE92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4800" b="1" dirty="0">
                <a:solidFill>
                  <a:srgbClr val="12146E"/>
                </a:solidFill>
              </a:rPr>
              <a:t>RDA</a:t>
            </a:r>
            <a:r>
              <a:rPr lang="en-CA" sz="4800" dirty="0"/>
              <a:t> aligned with international standards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5A39AA-F8FF-4139-995B-9CA3762635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12146E"/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 RDA is aligned with:</a:t>
            </a:r>
          </a:p>
          <a:p>
            <a:pPr marL="0" indent="0">
              <a:buClr>
                <a:srgbClr val="12146E"/>
              </a:buClr>
              <a:buNone/>
            </a:pPr>
            <a:r>
              <a:rPr lang="en-US" sz="2400" dirty="0"/>
              <a:t>	IFLA’s International Cataloguing Principles</a:t>
            </a:r>
          </a:p>
          <a:p>
            <a:pPr marL="0" indent="0">
              <a:buClr>
                <a:srgbClr val="12146E"/>
              </a:buClr>
              <a:buNone/>
            </a:pPr>
            <a:r>
              <a:rPr lang="en-US" sz="2400" dirty="0"/>
              <a:t>	IFLA’s bibliographic conceptual model: IFLA LRM</a:t>
            </a:r>
          </a:p>
          <a:p>
            <a:pPr>
              <a:buClr>
                <a:srgbClr val="12146E"/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 also includes a statement of relationship to other international standards</a:t>
            </a:r>
          </a:p>
          <a:p>
            <a:pPr marL="0" indent="0">
              <a:buClr>
                <a:srgbClr val="12146E"/>
              </a:buClr>
              <a:buNone/>
            </a:pPr>
            <a:r>
              <a:rPr lang="en-US" sz="2400" dirty="0"/>
              <a:t>	</a:t>
            </a:r>
            <a:r>
              <a:rPr lang="en-US" sz="2400" i="1" dirty="0"/>
              <a:t>for example, </a:t>
            </a:r>
            <a:r>
              <a:rPr lang="en-US" sz="2400" dirty="0"/>
              <a:t>metadata that can be stored in different encoding schemes, 	such as MARC 21 and RDF</a:t>
            </a:r>
          </a:p>
          <a:p>
            <a:pPr marL="0" indent="0">
              <a:buNone/>
            </a:pPr>
            <a:endParaRPr lang="en-CA" sz="2400" dirty="0"/>
          </a:p>
        </p:txBody>
      </p:sp>
    </p:spTree>
    <p:extLst>
      <p:ext uri="{BB962C8B-B14F-4D97-AF65-F5344CB8AC3E}">
        <p14:creationId xmlns:p14="http://schemas.microsoft.com/office/powerpoint/2010/main" val="15062372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>
                <a:solidFill>
                  <a:srgbClr val="12146E"/>
                </a:solidFill>
              </a:rPr>
              <a:t>RDA</a:t>
            </a:r>
            <a:r>
              <a:rPr lang="en-CA" b="1" dirty="0"/>
              <a:t>: </a:t>
            </a:r>
            <a:r>
              <a:rPr lang="en-CA" dirty="0"/>
              <a:t>implementation of </a:t>
            </a:r>
            <a:r>
              <a:rPr lang="en-CA" b="1" dirty="0">
                <a:solidFill>
                  <a:srgbClr val="306648"/>
                </a:solidFill>
              </a:rPr>
              <a:t>IFLA LRM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CA" sz="800" b="1" dirty="0">
                <a:solidFill>
                  <a:schemeClr val="tx2">
                    <a:lumMod val="75000"/>
                  </a:schemeClr>
                </a:solidFill>
              </a:rPr>
              <a:t>   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dirty="0">
                <a:solidFill>
                  <a:srgbClr val="306648"/>
                </a:solidFill>
              </a:rPr>
              <a:t>IFLA LRM  </a:t>
            </a:r>
            <a:r>
              <a:rPr lang="en-US" sz="2400" dirty="0">
                <a:solidFill>
                  <a:schemeClr val="tx1"/>
                </a:solidFill>
              </a:rPr>
              <a:t>=   </a:t>
            </a:r>
            <a:r>
              <a:rPr lang="en-US" sz="2400" dirty="0">
                <a:solidFill>
                  <a:schemeClr val="tx1"/>
                </a:solidFill>
                <a:hlinkClick r:id="rId2"/>
              </a:rPr>
              <a:t>IFLA Library Reference Model</a:t>
            </a:r>
            <a:endParaRPr lang="en-US" sz="2400" dirty="0">
              <a:solidFill>
                <a:schemeClr val="tx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tx1"/>
                </a:solidFill>
              </a:rPr>
              <a:t> 		the bibliographic conceptual model that consolidates and 				supersedes the three previous IFLA models: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lang="en-US" sz="200" dirty="0">
              <a:solidFill>
                <a:schemeClr val="tx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lang="en-US" sz="200" dirty="0">
              <a:solidFill>
                <a:schemeClr val="tx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tx1"/>
                </a:solidFill>
              </a:rPr>
              <a:t>		</a:t>
            </a:r>
            <a:r>
              <a:rPr lang="en-CA" altLang="en-US" sz="2400" dirty="0">
                <a:solidFill>
                  <a:srgbClr val="306648"/>
                </a:solidFill>
                <a:latin typeface="Calibri" panose="020F0502020204030204" pitchFamily="34" charset="0"/>
              </a:rPr>
              <a:t>FRBR</a:t>
            </a:r>
            <a:r>
              <a:rPr lang="en-CA" altLang="en-US" sz="2400" dirty="0">
                <a:solidFill>
                  <a:srgbClr val="1A6821"/>
                </a:solidFill>
                <a:latin typeface="Calibri" panose="020F0502020204030204" pitchFamily="34" charset="0"/>
              </a:rPr>
              <a:t>	</a:t>
            </a:r>
            <a:r>
              <a:rPr lang="en-CA" altLang="en-US" sz="2400" dirty="0">
                <a:latin typeface="Calibri" panose="020F0502020204030204" pitchFamily="34" charset="0"/>
                <a:hlinkClick r:id="rId2"/>
              </a:rPr>
              <a:t>Functional Requirements for Bibliographic Records</a:t>
            </a:r>
            <a:endParaRPr lang="en-CA" altLang="en-US" sz="2400" dirty="0">
              <a:latin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CA" altLang="en-US" sz="800" dirty="0">
              <a:solidFill>
                <a:srgbClr val="1A6821"/>
              </a:solidFill>
              <a:latin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CA" altLang="en-US" sz="2400" b="1" dirty="0">
                <a:solidFill>
                  <a:srgbClr val="1A6821"/>
                </a:solidFill>
                <a:latin typeface="Calibri" panose="020F0502020204030204" pitchFamily="34" charset="0"/>
              </a:rPr>
              <a:t>		</a:t>
            </a:r>
            <a:r>
              <a:rPr lang="en-CA" altLang="en-US" sz="2400" dirty="0">
                <a:solidFill>
                  <a:srgbClr val="306648"/>
                </a:solidFill>
                <a:latin typeface="Calibri" panose="020F0502020204030204" pitchFamily="34" charset="0"/>
              </a:rPr>
              <a:t>FRAD</a:t>
            </a:r>
            <a:r>
              <a:rPr lang="en-CA" altLang="en-US" sz="2400" b="1" dirty="0">
                <a:solidFill>
                  <a:srgbClr val="1A6821"/>
                </a:solidFill>
                <a:latin typeface="Calibri" panose="020F0502020204030204" pitchFamily="34" charset="0"/>
              </a:rPr>
              <a:t>	</a:t>
            </a:r>
            <a:r>
              <a:rPr lang="en-CA" altLang="en-US" sz="2400" dirty="0">
                <a:latin typeface="Calibri" panose="020F0502020204030204" pitchFamily="34" charset="0"/>
                <a:hlinkClick r:id="rId2"/>
              </a:rPr>
              <a:t>Functional Requirements for Authority Data</a:t>
            </a:r>
            <a:endParaRPr lang="en-CA" altLang="en-US" sz="2400" dirty="0">
              <a:latin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CA" altLang="en-US" sz="800" dirty="0">
              <a:latin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CA" altLang="en-US" sz="2400" dirty="0">
                <a:solidFill>
                  <a:srgbClr val="1A6821"/>
                </a:solidFill>
                <a:latin typeface="Calibri" panose="020F0502020204030204" pitchFamily="34" charset="0"/>
              </a:rPr>
              <a:t>		</a:t>
            </a:r>
            <a:r>
              <a:rPr lang="en-CA" altLang="en-US" sz="2400" dirty="0">
                <a:solidFill>
                  <a:srgbClr val="306648"/>
                </a:solidFill>
                <a:latin typeface="Calibri" panose="020F0502020204030204" pitchFamily="34" charset="0"/>
              </a:rPr>
              <a:t>FRSAD</a:t>
            </a:r>
            <a:r>
              <a:rPr lang="en-CA" altLang="en-US" sz="2400" dirty="0">
                <a:solidFill>
                  <a:srgbClr val="1A6821"/>
                </a:solidFill>
                <a:latin typeface="Calibri" panose="020F0502020204030204" pitchFamily="34" charset="0"/>
              </a:rPr>
              <a:t>	</a:t>
            </a:r>
            <a:r>
              <a:rPr lang="en-CA" altLang="en-US" sz="2400" dirty="0">
                <a:latin typeface="Calibri" panose="020F0502020204030204" pitchFamily="34" charset="0"/>
                <a:hlinkClick r:id="rId2"/>
              </a:rPr>
              <a:t>Functional Requirements for Subject Authority Data</a:t>
            </a:r>
            <a:endParaRPr lang="en-CA" altLang="en-US" sz="2400" dirty="0">
              <a:latin typeface="Calibri" panose="020F0502020204030204" pitchFamily="34" charset="0"/>
            </a:endParaRPr>
          </a:p>
          <a:p>
            <a:pPr marL="0" indent="0">
              <a:spcAft>
                <a:spcPts val="600"/>
              </a:spcAft>
              <a:buNone/>
            </a:pPr>
            <a:endParaRPr lang="en-US" sz="1000" dirty="0">
              <a:solidFill>
                <a:schemeClr val="tx1"/>
              </a:solidFill>
            </a:endParaRPr>
          </a:p>
          <a:p>
            <a:pPr marL="0" indent="0">
              <a:spcAft>
                <a:spcPts val="600"/>
              </a:spcAft>
              <a:buNone/>
            </a:pPr>
            <a:endParaRPr lang="en-CA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79944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Alignment with IFLA LRM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Clr>
                <a:srgbClr val="12146E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 RDA based on an internationally accepted understanding of the structure of   bibliographic data</a:t>
            </a:r>
          </a:p>
          <a:p>
            <a:pPr marL="0" indent="0">
              <a:buClr>
                <a:srgbClr val="12146E"/>
              </a:buClr>
              <a:buNone/>
            </a:pPr>
            <a:endParaRPr lang="en-US" sz="1000" dirty="0">
              <a:solidFill>
                <a:schemeClr val="tx1"/>
              </a:solidFill>
            </a:endParaRPr>
          </a:p>
          <a:p>
            <a:pPr>
              <a:spcAft>
                <a:spcPts val="600"/>
              </a:spcAft>
              <a:buClr>
                <a:srgbClr val="12146E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 IFLA LRM provides: </a:t>
            </a:r>
          </a:p>
          <a:p>
            <a:pPr lvl="1">
              <a:spcBef>
                <a:spcPts val="1200"/>
              </a:spcBef>
              <a:spcAft>
                <a:spcPts val="600"/>
              </a:spcAft>
              <a:buClr>
                <a:srgbClr val="12146E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 the basic structure and organization for the content of RDA</a:t>
            </a:r>
          </a:p>
          <a:p>
            <a:pPr lvl="1">
              <a:spcBef>
                <a:spcPts val="1200"/>
              </a:spcBef>
              <a:spcAft>
                <a:spcPts val="600"/>
              </a:spcAft>
              <a:buClr>
                <a:srgbClr val="12146E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 a recognized theoretical framework that was developed through international cooperation and consensus</a:t>
            </a:r>
          </a:p>
          <a:p>
            <a:pPr lvl="1">
              <a:spcBef>
                <a:spcPts val="1200"/>
              </a:spcBef>
              <a:spcAft>
                <a:spcPts val="600"/>
              </a:spcAft>
              <a:buClr>
                <a:srgbClr val="12146E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 built-in focus on the needs of the end-user through the user tasks</a:t>
            </a:r>
          </a:p>
          <a:p>
            <a:pPr marL="201168" lvl="1" indent="0">
              <a:spcBef>
                <a:spcPts val="1800"/>
              </a:spcBef>
              <a:buNone/>
            </a:pPr>
            <a:endParaRPr lang="en-CA" altLang="en-US" sz="2400" dirty="0">
              <a:solidFill>
                <a:schemeClr val="tx1"/>
              </a:solidFill>
            </a:endParaRPr>
          </a:p>
          <a:p>
            <a:endParaRPr lang="en-CA" sz="2800" dirty="0"/>
          </a:p>
        </p:txBody>
      </p:sp>
    </p:spTree>
    <p:extLst>
      <p:ext uri="{BB962C8B-B14F-4D97-AF65-F5344CB8AC3E}">
        <p14:creationId xmlns:p14="http://schemas.microsoft.com/office/powerpoint/2010/main" val="40340080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B5EB5-D220-439C-B379-1E8120F5C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Organizing bibliographic information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9A741D-671B-445E-A758-9BD70D66B1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963972"/>
            <a:ext cx="10058400" cy="3905122"/>
          </a:xfrm>
        </p:spPr>
        <p:txBody>
          <a:bodyPr/>
          <a:lstStyle/>
          <a:p>
            <a:pPr marL="0" indent="0">
              <a:spcBef>
                <a:spcPts val="600"/>
              </a:spcBef>
              <a:spcAft>
                <a:spcPts val="1200"/>
              </a:spcAft>
              <a:buClr>
                <a:srgbClr val="12146E"/>
              </a:buClr>
              <a:buNone/>
            </a:pPr>
            <a:r>
              <a:rPr lang="en-CA" sz="2400" b="1" dirty="0">
                <a:latin typeface="+mj-lt"/>
              </a:rPr>
              <a:t>Context for our work in the 21</a:t>
            </a:r>
            <a:r>
              <a:rPr lang="en-CA" sz="2400" b="1" baseline="30000" dirty="0">
                <a:latin typeface="+mj-lt"/>
              </a:rPr>
              <a:t>st</a:t>
            </a:r>
            <a:r>
              <a:rPr lang="en-CA" sz="2400" b="1" dirty="0">
                <a:latin typeface="+mj-lt"/>
              </a:rPr>
              <a:t> century: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Clr>
                <a:srgbClr val="12146E"/>
              </a:buClr>
              <a:buFont typeface="Arial" panose="020B0604020202020204" pitchFamily="34" charset="0"/>
              <a:buChar char="•"/>
            </a:pPr>
            <a:r>
              <a:rPr lang="en-CA" sz="2400" dirty="0"/>
              <a:t>users interact with bibliographic data in a broad, global context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Clr>
                <a:srgbClr val="12146E"/>
              </a:buClr>
              <a:buFont typeface="Arial" panose="020B0604020202020204" pitchFamily="34" charset="0"/>
              <a:buChar char="•"/>
            </a:pPr>
            <a:r>
              <a:rPr lang="en-CA" sz="2400" dirty="0"/>
              <a:t> bibliographic data is managed inside and outside traditional catalogues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Clr>
                <a:srgbClr val="12146E"/>
              </a:buClr>
              <a:buFont typeface="Arial" panose="020B0604020202020204" pitchFamily="34" charset="0"/>
              <a:buChar char="•"/>
            </a:pPr>
            <a:r>
              <a:rPr lang="en-CA" sz="2400" dirty="0"/>
              <a:t> no library is an island – everyone’s data is interconnected 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Clr>
                <a:srgbClr val="12146E"/>
              </a:buClr>
              <a:buFont typeface="Arial" panose="020B0604020202020204" pitchFamily="34" charset="0"/>
              <a:buChar char="•"/>
            </a:pPr>
            <a:r>
              <a:rPr lang="en-CA" sz="2400" dirty="0"/>
              <a:t> metadata supports linking to and aggregating with data from other communities 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Clr>
                <a:srgbClr val="12146E"/>
              </a:buClr>
              <a:buFont typeface="Arial" panose="020B0604020202020204" pitchFamily="34" charset="0"/>
              <a:buChar char="•"/>
            </a:pPr>
            <a:r>
              <a:rPr lang="en-CA" sz="2400" dirty="0"/>
              <a:t> metadata can be harvested, re-used, and mined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6308911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A80300-1169-4E82-8220-CC4862BA56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 “one size fits all”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F4A4CE-963C-4672-A5E7-F6ECE68099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01168" lvl="1" indent="0">
              <a:buNone/>
            </a:pPr>
            <a:endParaRPr lang="en-US" sz="800" dirty="0"/>
          </a:p>
          <a:p>
            <a:pPr marL="201168" lvl="1" indent="0">
              <a:buNone/>
            </a:pPr>
            <a:r>
              <a:rPr lang="en-US" sz="2400" dirty="0"/>
              <a:t>RDA is designed so that metadata can be created to meet the interests of local communities within a global framework for interoperability</a:t>
            </a:r>
            <a:r>
              <a:rPr lang="en-US" dirty="0"/>
              <a:t>.</a:t>
            </a:r>
          </a:p>
          <a:p>
            <a:pPr marL="201168" lvl="1" indent="0">
              <a:buNone/>
            </a:pPr>
            <a:r>
              <a:rPr lang="en-US" dirty="0"/>
              <a:t>		 – Gordon Dunsire, </a:t>
            </a:r>
            <a:r>
              <a:rPr lang="en-US" i="1" dirty="0">
                <a:hlinkClick r:id="rId2"/>
              </a:rPr>
              <a:t>Accommodating local cataloguing traditions in a global context</a:t>
            </a:r>
            <a:r>
              <a:rPr lang="en-US" i="1" dirty="0"/>
              <a:t>, </a:t>
            </a:r>
            <a:r>
              <a:rPr lang="en-US" dirty="0"/>
              <a:t>2018</a:t>
            </a:r>
          </a:p>
          <a:p>
            <a:pPr marL="201168" lvl="1" indent="0">
              <a:buNone/>
            </a:pPr>
            <a:endParaRPr lang="en-US" dirty="0"/>
          </a:p>
          <a:p>
            <a:pPr marL="201168" lvl="1" indent="0">
              <a:buNone/>
            </a:pPr>
            <a:endParaRPr lang="en-US" dirty="0"/>
          </a:p>
          <a:p>
            <a:pPr lvl="1">
              <a:buClr>
                <a:srgbClr val="12146E"/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basis for data interoperability </a:t>
            </a:r>
            <a:r>
              <a:rPr lang="en-US" sz="2400" b="1" dirty="0"/>
              <a:t>→  </a:t>
            </a:r>
            <a:r>
              <a:rPr lang="en-US" sz="2400" dirty="0"/>
              <a:t>the shared element set</a:t>
            </a:r>
          </a:p>
          <a:p>
            <a:pPr marL="201168" lvl="1" indent="0">
              <a:buClr>
                <a:srgbClr val="12146E"/>
              </a:buClr>
              <a:buNone/>
            </a:pPr>
            <a:r>
              <a:rPr lang="en-US" sz="2400" dirty="0"/>
              <a:t>				      </a:t>
            </a:r>
            <a:r>
              <a:rPr lang="en-US" sz="2400" b="1" dirty="0"/>
              <a:t>→</a:t>
            </a:r>
            <a:r>
              <a:rPr lang="en-US" sz="2400" dirty="0"/>
              <a:t>  data shares the same structure from IFLA 					            LRM</a:t>
            </a:r>
          </a:p>
          <a:p>
            <a:pPr lvl="1">
              <a:buClr>
                <a:srgbClr val="12146E"/>
              </a:buClr>
              <a:buFont typeface="Arial" panose="020B0604020202020204" pitchFamily="34" charset="0"/>
              <a:buChar char="•"/>
            </a:pPr>
            <a:endParaRPr lang="en-US" sz="800" dirty="0"/>
          </a:p>
          <a:p>
            <a:pPr lvl="1">
              <a:buClr>
                <a:srgbClr val="12146E"/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focus on the common ground we share</a:t>
            </a:r>
          </a:p>
        </p:txBody>
      </p:sp>
    </p:spTree>
    <p:extLst>
      <p:ext uri="{BB962C8B-B14F-4D97-AF65-F5344CB8AC3E}">
        <p14:creationId xmlns:p14="http://schemas.microsoft.com/office/powerpoint/2010/main" val="42654875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>
                <a:solidFill>
                  <a:schemeClr val="tx2"/>
                </a:solidFill>
              </a:rPr>
              <a:t>Internationalization – </a:t>
            </a:r>
            <a:r>
              <a:rPr lang="en-CA" sz="4400" dirty="0">
                <a:solidFill>
                  <a:schemeClr val="tx2"/>
                </a:solidFill>
              </a:rPr>
              <a:t>a design objective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79" y="1845734"/>
            <a:ext cx="10416209" cy="4491456"/>
          </a:xfrm>
        </p:spPr>
        <p:txBody>
          <a:bodyPr>
            <a:noAutofit/>
          </a:bodyPr>
          <a:lstStyle/>
          <a:p>
            <a:pPr>
              <a:lnSpc>
                <a:spcPct val="114000"/>
              </a:lnSpc>
              <a:spcBef>
                <a:spcPts val="600"/>
              </a:spcBef>
              <a:buClr>
                <a:srgbClr val="12146E"/>
              </a:buClr>
              <a:buFont typeface="Arial" panose="020B0604020202020204" pitchFamily="34" charset="0"/>
              <a:buChar char="•"/>
            </a:pPr>
            <a:r>
              <a:rPr lang="en-CA" sz="2400" dirty="0">
                <a:latin typeface="Calibri" panose="020F0502020204030204" pitchFamily="34" charset="0"/>
              </a:rPr>
              <a:t> data harmonization</a:t>
            </a:r>
          </a:p>
          <a:p>
            <a:pPr marL="0" indent="0">
              <a:lnSpc>
                <a:spcPct val="114000"/>
              </a:lnSpc>
              <a:spcBef>
                <a:spcPts val="600"/>
              </a:spcBef>
              <a:buNone/>
            </a:pPr>
            <a:r>
              <a:rPr lang="en-CA" sz="2400" dirty="0">
                <a:latin typeface="Calibri" panose="020F0502020204030204" pitchFamily="34" charset="0"/>
              </a:rPr>
              <a:t>“RDA is designed for an international audience with the expectation that cataloguing agents will make application decisions when desirable”</a:t>
            </a:r>
          </a:p>
          <a:p>
            <a:pPr marL="0" indent="0">
              <a:lnSpc>
                <a:spcPct val="114000"/>
              </a:lnSpc>
              <a:spcBef>
                <a:spcPts val="600"/>
              </a:spcBef>
              <a:buNone/>
            </a:pPr>
            <a:r>
              <a:rPr lang="en-CA" sz="2400" b="1" dirty="0">
                <a:latin typeface="Calibri" panose="020F0502020204030204" pitchFamily="34" charset="0"/>
              </a:rPr>
              <a:t>… </a:t>
            </a:r>
          </a:p>
          <a:p>
            <a:pPr marL="0" indent="0">
              <a:lnSpc>
                <a:spcPct val="114000"/>
              </a:lnSpc>
              <a:spcBef>
                <a:spcPts val="600"/>
              </a:spcBef>
              <a:buNone/>
            </a:pPr>
            <a:r>
              <a:rPr lang="en-CA" sz="2400" dirty="0"/>
              <a:t>“</a:t>
            </a:r>
            <a:r>
              <a:rPr lang="en-US" sz="2400" b="0" i="0" dirty="0">
                <a:solidFill>
                  <a:srgbClr val="2B2B2B"/>
                </a:solidFill>
                <a:effectLst/>
              </a:rPr>
              <a:t>Given the flexibility of the guidance and recording methods, the metadata provided by different agents will </a:t>
            </a:r>
            <a:r>
              <a:rPr lang="en-US" sz="2400" b="1" i="0" dirty="0">
                <a:solidFill>
                  <a:srgbClr val="2B2B2B"/>
                </a:solidFill>
                <a:effectLst/>
              </a:rPr>
              <a:t>not necessarily be identical</a:t>
            </a:r>
            <a:r>
              <a:rPr lang="en-US" sz="2400" b="0" i="0" dirty="0">
                <a:solidFill>
                  <a:srgbClr val="2B2B2B"/>
                </a:solidFill>
                <a:effectLst/>
              </a:rPr>
              <a:t>, but as well-formed data it will be understood by any agent when shared. The emphasis is on </a:t>
            </a:r>
            <a:r>
              <a:rPr lang="en-US" sz="2400" b="1" i="0" dirty="0">
                <a:solidFill>
                  <a:srgbClr val="2B2B2B"/>
                </a:solidFill>
                <a:effectLst/>
              </a:rPr>
              <a:t>data harmonization </a:t>
            </a:r>
            <a:r>
              <a:rPr lang="en-US" sz="2400" b="0" i="0" dirty="0">
                <a:solidFill>
                  <a:srgbClr val="2B2B2B"/>
                </a:solidFill>
                <a:effectLst/>
              </a:rPr>
              <a:t>rather than strict compatibility.”</a:t>
            </a:r>
            <a:r>
              <a:rPr lang="en-CA" sz="2400" dirty="0">
                <a:latin typeface="Calibri" panose="020F0502020204030204" pitchFamily="34" charset="0"/>
              </a:rPr>
              <a:t>			</a:t>
            </a:r>
          </a:p>
          <a:p>
            <a:pPr marL="0" indent="0">
              <a:lnSpc>
                <a:spcPct val="114000"/>
              </a:lnSpc>
              <a:spcBef>
                <a:spcPts val="600"/>
              </a:spcBef>
              <a:buNone/>
            </a:pPr>
            <a:r>
              <a:rPr lang="en-CA" sz="2400" i="1" dirty="0">
                <a:latin typeface="Calibri" panose="020F0502020204030204" pitchFamily="34" charset="0"/>
              </a:rPr>
              <a:t>				</a:t>
            </a:r>
            <a:r>
              <a:rPr lang="en-CA" sz="1800" i="1" dirty="0">
                <a:latin typeface="Calibri" panose="020F0502020204030204" pitchFamily="34" charset="0"/>
              </a:rPr>
              <a:t> RDA &gt; Introduction to RDA &gt; Objectives and principles governing RDA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0A36E7-1C15-4B36-A4AB-A1E7512DE2D9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89216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4B5EB1-D1B8-4D3F-9E67-441F954167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Accommodation of variations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8E05D7-1A0A-4BA1-B738-B34A146BF0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800"/>
              </a:spcBef>
              <a:spcAft>
                <a:spcPts val="600"/>
              </a:spcAft>
              <a:buClr>
                <a:srgbClr val="12146E"/>
              </a:buClr>
              <a:buNone/>
            </a:pPr>
            <a:r>
              <a:rPr lang="en-US" dirty="0"/>
              <a:t> </a:t>
            </a:r>
            <a:r>
              <a:rPr lang="en-US" sz="2400" dirty="0"/>
              <a:t>IFLA LRM provides the basic structure for bibliographic data</a:t>
            </a:r>
          </a:p>
          <a:p>
            <a:pPr marL="0" indent="0">
              <a:spcBef>
                <a:spcPts val="800"/>
              </a:spcBef>
              <a:spcAft>
                <a:spcPts val="600"/>
              </a:spcAft>
              <a:buClr>
                <a:srgbClr val="12146E"/>
              </a:buClr>
              <a:buNone/>
            </a:pPr>
            <a:r>
              <a:rPr lang="en-US" sz="2400" dirty="0">
                <a:solidFill>
                  <a:srgbClr val="2B2B2B"/>
                </a:solidFill>
              </a:rPr>
              <a:t>	 </a:t>
            </a:r>
            <a:r>
              <a:rPr lang="en-US" sz="2400" b="1" dirty="0">
                <a:solidFill>
                  <a:srgbClr val="2B2B2B"/>
                </a:solidFill>
              </a:rPr>
              <a:t>→</a:t>
            </a:r>
            <a:r>
              <a:rPr lang="en-US" sz="2400" dirty="0">
                <a:solidFill>
                  <a:srgbClr val="2B2B2B"/>
                </a:solidFill>
              </a:rPr>
              <a:t> RDA provides: </a:t>
            </a:r>
          </a:p>
          <a:p>
            <a:pPr marL="0" indent="0">
              <a:spcBef>
                <a:spcPts val="600"/>
              </a:spcBef>
              <a:spcAft>
                <a:spcPts val="0"/>
              </a:spcAft>
              <a:buClr>
                <a:srgbClr val="12146E"/>
              </a:buClr>
              <a:buNone/>
            </a:pPr>
            <a:r>
              <a:rPr lang="en-US" sz="2400" dirty="0">
                <a:solidFill>
                  <a:srgbClr val="2B2B2B"/>
                </a:solidFill>
              </a:rPr>
              <a:t>		option to use any of a large number of precise data elements</a:t>
            </a:r>
          </a:p>
          <a:p>
            <a:pPr marL="0" indent="0">
              <a:spcBef>
                <a:spcPts val="600"/>
              </a:spcBef>
              <a:spcAft>
                <a:spcPts val="0"/>
              </a:spcAft>
              <a:buClr>
                <a:srgbClr val="12146E"/>
              </a:buClr>
              <a:buNone/>
            </a:pPr>
            <a:r>
              <a:rPr lang="en-US" sz="2400" dirty="0">
                <a:solidFill>
                  <a:srgbClr val="2B2B2B"/>
                </a:solidFill>
              </a:rPr>
              <a:t>		choices on how to record the data</a:t>
            </a:r>
          </a:p>
          <a:p>
            <a:pPr marL="0" indent="0">
              <a:spcBef>
                <a:spcPts val="600"/>
              </a:spcBef>
              <a:spcAft>
                <a:spcPts val="0"/>
              </a:spcAft>
              <a:buClr>
                <a:srgbClr val="12146E"/>
              </a:buClr>
              <a:buNone/>
            </a:pPr>
            <a:r>
              <a:rPr lang="en-US" sz="2400" dirty="0">
                <a:solidFill>
                  <a:srgbClr val="2B2B2B"/>
                </a:solidFill>
              </a:rPr>
              <a:t>		options for which instructions to use</a:t>
            </a:r>
          </a:p>
          <a:p>
            <a:pPr marL="0" indent="0">
              <a:spcBef>
                <a:spcPts val="600"/>
              </a:spcBef>
              <a:spcAft>
                <a:spcPts val="0"/>
              </a:spcAft>
              <a:buClr>
                <a:srgbClr val="12146E"/>
              </a:buClr>
              <a:buNone/>
            </a:pPr>
            <a:r>
              <a:rPr lang="en-US" sz="2400" dirty="0">
                <a:solidFill>
                  <a:srgbClr val="2B2B2B"/>
                </a:solidFill>
              </a:rPr>
              <a:t>		options for sources of controlled vocabularies</a:t>
            </a:r>
          </a:p>
          <a:p>
            <a:pPr marL="0" indent="0">
              <a:spcBef>
                <a:spcPts val="600"/>
              </a:spcBef>
              <a:spcAft>
                <a:spcPts val="1200"/>
              </a:spcAft>
              <a:buClr>
                <a:srgbClr val="12146E"/>
              </a:buClr>
              <a:buNone/>
            </a:pPr>
            <a:r>
              <a:rPr lang="en-US" sz="2400" dirty="0">
                <a:solidFill>
                  <a:srgbClr val="2B2B2B"/>
                </a:solidFill>
              </a:rPr>
              <a:t>		options on how to punctuate and order elements</a:t>
            </a:r>
            <a:endParaRPr lang="en-US" sz="2400" dirty="0"/>
          </a:p>
          <a:p>
            <a:pPr marL="0" indent="0">
              <a:spcBef>
                <a:spcPts val="600"/>
              </a:spcBef>
              <a:spcAft>
                <a:spcPts val="1200"/>
              </a:spcAft>
              <a:buClr>
                <a:srgbClr val="12146E"/>
              </a:buClr>
              <a:buNone/>
            </a:pPr>
            <a:r>
              <a:rPr lang="en-US" sz="2400" dirty="0"/>
              <a:t>	</a:t>
            </a:r>
            <a:r>
              <a:rPr lang="en-US" sz="2400" dirty="0">
                <a:solidFill>
                  <a:srgbClr val="2B2B2B"/>
                </a:solidFill>
              </a:rPr>
              <a:t> </a:t>
            </a:r>
            <a:r>
              <a:rPr lang="en-US" sz="2400" b="1" dirty="0">
                <a:solidFill>
                  <a:srgbClr val="2B2B2B"/>
                </a:solidFill>
              </a:rPr>
              <a:t>→</a:t>
            </a:r>
            <a:r>
              <a:rPr lang="en-US" sz="2400" dirty="0">
                <a:solidFill>
                  <a:srgbClr val="2B2B2B"/>
                </a:solidFill>
              </a:rPr>
              <a:t> a</a:t>
            </a:r>
            <a:r>
              <a:rPr lang="en-US" sz="2400" dirty="0"/>
              <a:t> cataloguing community makes the choices that suit their needs</a:t>
            </a:r>
            <a:endParaRPr lang="en-CA" sz="2400" dirty="0"/>
          </a:p>
        </p:txBody>
      </p:sp>
    </p:spTree>
    <p:extLst>
      <p:ext uri="{BB962C8B-B14F-4D97-AF65-F5344CB8AC3E}">
        <p14:creationId xmlns:p14="http://schemas.microsoft.com/office/powerpoint/2010/main" val="22631428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D43667-F0CC-4F9F-8409-1CD08120DE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Cataloguing community’s choice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666B7A-142B-4A60-88CC-492B6542D6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2800" i="1" dirty="0"/>
              <a:t>For example, </a:t>
            </a:r>
            <a:r>
              <a:rPr lang="en-US" sz="2800" dirty="0"/>
              <a:t>when</a:t>
            </a:r>
            <a:r>
              <a:rPr lang="en-US" sz="2800" i="1" dirty="0"/>
              <a:t> </a:t>
            </a:r>
            <a:r>
              <a:rPr lang="en-US" sz="2800" dirty="0"/>
              <a:t>using</a:t>
            </a:r>
            <a:r>
              <a:rPr lang="en-US" sz="2800" i="1" dirty="0"/>
              <a:t> </a:t>
            </a:r>
            <a:r>
              <a:rPr lang="en-US" sz="2800" dirty="0"/>
              <a:t>controlled vocabulary (vocabulary encoding scheme) to record data:</a:t>
            </a:r>
          </a:p>
          <a:p>
            <a:endParaRPr lang="en-US" sz="1000" dirty="0"/>
          </a:p>
          <a:p>
            <a:pPr marL="201168" lvl="1" indent="0">
              <a:buNone/>
            </a:pPr>
            <a:r>
              <a:rPr lang="en-US" sz="2800" dirty="0"/>
              <a:t>	Structured description</a:t>
            </a:r>
          </a:p>
          <a:p>
            <a:pPr marL="201168" lvl="1" indent="0">
              <a:buNone/>
            </a:pPr>
            <a:r>
              <a:rPr lang="en-US" sz="2800" dirty="0"/>
              <a:t>		Instruction to use one of the RDA vocabulary encoding schemes</a:t>
            </a:r>
          </a:p>
          <a:p>
            <a:pPr marL="201168" lvl="1" indent="0">
              <a:buNone/>
            </a:pPr>
            <a:endParaRPr lang="en-US" sz="2800" dirty="0"/>
          </a:p>
          <a:p>
            <a:pPr marL="201168" lvl="1" indent="0">
              <a:buNone/>
            </a:pPr>
            <a:r>
              <a:rPr lang="en-US" sz="2800" dirty="0"/>
              <a:t>		Followed by instruction to use</a:t>
            </a:r>
            <a:r>
              <a:rPr lang="en-US" sz="2800" b="0" i="0" dirty="0">
                <a:solidFill>
                  <a:srgbClr val="2B2B2B"/>
                </a:solidFill>
                <a:effectLst/>
              </a:rPr>
              <a:t> another suitable </a:t>
            </a:r>
            <a:r>
              <a:rPr lang="en-US" sz="2800" b="0" dirty="0">
                <a:solidFill>
                  <a:srgbClr val="2B2B2B"/>
                </a:solidFill>
                <a:effectLst/>
              </a:rPr>
              <a:t>vocabulary 				encoding scheme</a:t>
            </a:r>
          </a:p>
          <a:p>
            <a:pPr marL="201168" lvl="1" indent="0">
              <a:buNone/>
            </a:pPr>
            <a:endParaRPr lang="en-US" sz="2800" dirty="0">
              <a:solidFill>
                <a:srgbClr val="2B2B2B"/>
              </a:solidFill>
            </a:endParaRPr>
          </a:p>
          <a:p>
            <a:pPr marL="201168" lvl="1" indent="0">
              <a:buNone/>
            </a:pPr>
            <a:r>
              <a:rPr lang="en-US" sz="2800" b="0" dirty="0">
                <a:solidFill>
                  <a:srgbClr val="2B2B2B"/>
                </a:solidFill>
                <a:effectLst/>
              </a:rPr>
              <a:t>Examples in RDA also show use of RDA vocabularies and external vocabularies</a:t>
            </a:r>
          </a:p>
          <a:p>
            <a:pPr marL="201168" lvl="1" indent="0">
              <a:buNone/>
            </a:pPr>
            <a:endParaRPr lang="en-US" sz="2400" dirty="0">
              <a:solidFill>
                <a:srgbClr val="2B2B2B"/>
              </a:solidFill>
            </a:endParaRPr>
          </a:p>
          <a:p>
            <a:pPr marL="201168" lvl="1" indent="0">
              <a:buNone/>
            </a:pPr>
            <a:endParaRPr lang="en-US" sz="2400" dirty="0"/>
          </a:p>
          <a:p>
            <a:pPr marL="201168" lvl="1" indent="0">
              <a:buNone/>
            </a:pPr>
            <a:r>
              <a:rPr lang="en-US" sz="2400" dirty="0"/>
              <a:t>		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08418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C7E4616-3D5A-49C5-B0E7-C531E85B92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Instructions for</a:t>
            </a:r>
            <a:br>
              <a:rPr lang="en-US" dirty="0"/>
            </a:br>
            <a:r>
              <a:rPr lang="en-US" i="1" dirty="0"/>
              <a:t>broadcast standard</a:t>
            </a:r>
            <a:endParaRPr lang="en-CA" i="1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125A66B-9A58-4EA6-A0B7-2FE143DA28A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10000"/>
          </a:bodyPr>
          <a:lstStyle/>
          <a:p>
            <a:endParaRPr lang="en-US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r>
              <a:rPr lang="en-US" sz="1400" dirty="0"/>
              <a:t>Screen image from the RDA Toolkit (www.rdatoolkit.org) used by permission of the Copyright Holders for RDA (American Library Association, Canadian Federation of Library Associations, and CILIP: Chartered Institute of Library and Information Professionals).</a:t>
            </a:r>
            <a:endParaRPr lang="en-CA" sz="1400" dirty="0"/>
          </a:p>
          <a:p>
            <a:endParaRPr lang="en-CA" dirty="0"/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A00032F5-D7AA-4AA0-AEA6-9772500D73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92460" y="180526"/>
            <a:ext cx="5972175" cy="3467100"/>
          </a:xfr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597F50C-56D7-46FB-A5D7-D54C1D4F74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7237" y="4123116"/>
            <a:ext cx="5481905" cy="1936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9461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4B5EB1-D1B8-4D3F-9E67-441F954167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Cataloguing community’s decisions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8E05D7-1A0A-4BA1-B738-B34A146BF0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12146E"/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 Places within RDA Toolkit for a community to record and share its decisions:</a:t>
            </a:r>
          </a:p>
          <a:p>
            <a:pPr marL="0" indent="0">
              <a:buNone/>
            </a:pPr>
            <a:r>
              <a:rPr lang="en-US" sz="2400" dirty="0"/>
              <a:t>		policy statements</a:t>
            </a:r>
          </a:p>
          <a:p>
            <a:pPr marL="0" indent="0">
              <a:buNone/>
            </a:pPr>
            <a:r>
              <a:rPr lang="en-US" sz="2400" dirty="0"/>
              <a:t>		application profiles and other documents (shared or not)</a:t>
            </a:r>
          </a:p>
          <a:p>
            <a:pPr marL="0" indent="0">
              <a:buNone/>
            </a:pPr>
            <a:r>
              <a:rPr lang="en-US" sz="2400" dirty="0"/>
              <a:t>		community resources</a:t>
            </a:r>
          </a:p>
          <a:p>
            <a:pPr marL="0" indent="0">
              <a:buNone/>
            </a:pPr>
            <a:endParaRPr lang="en-CA" sz="2400" dirty="0"/>
          </a:p>
        </p:txBody>
      </p:sp>
    </p:spTree>
    <p:extLst>
      <p:ext uri="{BB962C8B-B14F-4D97-AF65-F5344CB8AC3E}">
        <p14:creationId xmlns:p14="http://schemas.microsoft.com/office/powerpoint/2010/main" val="3883418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multilingual standard </a:t>
            </a:r>
            <a:endParaRPr lang="en-CA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chemeClr val="bg2">
                    <a:lumMod val="25000"/>
                  </a:schemeClr>
                </a:solidFill>
              </a:rPr>
              <a:t>RDA</a:t>
            </a:r>
            <a:r>
              <a:rPr lang="en-US" sz="2400" dirty="0"/>
              <a:t>  	an international standard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Clr>
                <a:schemeClr val="bg2">
                  <a:lumMod val="25000"/>
                </a:schemeClr>
              </a:buClr>
              <a:buNone/>
            </a:pPr>
            <a:endParaRPr lang="en-US" sz="800" b="1" dirty="0"/>
          </a:p>
          <a:p>
            <a:pPr marL="0" indent="0">
              <a:spcBef>
                <a:spcPts val="600"/>
              </a:spcBef>
              <a:spcAft>
                <a:spcPts val="600"/>
              </a:spcAft>
              <a:buClr>
                <a:schemeClr val="bg2">
                  <a:lumMod val="25000"/>
                </a:schemeClr>
              </a:buClr>
              <a:buNone/>
            </a:pPr>
            <a:r>
              <a:rPr lang="en-CA" sz="2400" b="1" dirty="0"/>
              <a:t> 8</a:t>
            </a:r>
            <a:r>
              <a:rPr lang="en-CA" sz="2400" dirty="0"/>
              <a:t>     –  full translations integrated into the original RDA Toolkit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CA" sz="2400" b="1" dirty="0"/>
              <a:t> 14</a:t>
            </a:r>
            <a:r>
              <a:rPr lang="en-CA" sz="2400" dirty="0"/>
              <a:t>  –  language versions integrated in the </a:t>
            </a:r>
            <a:r>
              <a:rPr lang="en-US" sz="2400" dirty="0">
                <a:hlinkClick r:id="rId3"/>
              </a:rPr>
              <a:t>RDA Registry</a:t>
            </a:r>
            <a:endParaRPr lang="en-CA" sz="2400" dirty="0"/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CA" sz="2400" dirty="0"/>
              <a:t>	(partial translations = names of elements and controlled vocabularies)</a:t>
            </a:r>
          </a:p>
          <a:p>
            <a:pPr marL="384048" lvl="2" indent="0">
              <a:spcBef>
                <a:spcPts val="600"/>
              </a:spcBef>
              <a:spcAft>
                <a:spcPts val="1200"/>
              </a:spcAft>
              <a:buClr>
                <a:schemeClr val="bg2">
                  <a:lumMod val="25000"/>
                </a:schemeClr>
              </a:buClr>
              <a:buNone/>
            </a:pPr>
            <a:endParaRPr lang="en-US" sz="800" dirty="0"/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bg2">
                  <a:lumMod val="2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  a standard that places equal value on all its language versions</a:t>
            </a:r>
          </a:p>
          <a:p>
            <a:pPr lvl="2">
              <a:spcBef>
                <a:spcPts val="600"/>
              </a:spcBef>
              <a:spcAft>
                <a:spcPts val="1200"/>
              </a:spcAft>
              <a:buClr>
                <a:schemeClr val="bg2">
                  <a:lumMod val="2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English is treated as one of the language versions</a:t>
            </a:r>
          </a:p>
          <a:p>
            <a:pPr lvl="2">
              <a:spcBef>
                <a:spcPts val="600"/>
              </a:spcBef>
              <a:spcAft>
                <a:spcPts val="1200"/>
              </a:spcAft>
              <a:buClr>
                <a:schemeClr val="bg2">
                  <a:lumMod val="2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English is the version used as starting point for translations, but deliberately called a “version”</a:t>
            </a:r>
          </a:p>
          <a:p>
            <a:pPr marL="201168" lvl="1" indent="0">
              <a:spcBef>
                <a:spcPts val="800"/>
              </a:spcBef>
              <a:spcAft>
                <a:spcPts val="600"/>
              </a:spcAft>
              <a:buClr>
                <a:schemeClr val="bg2">
                  <a:lumMod val="25000"/>
                </a:schemeClr>
              </a:buClr>
              <a:buNone/>
            </a:pPr>
            <a:endParaRPr lang="en-CA" sz="2400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5842178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multilingual standard </a:t>
            </a:r>
            <a:endParaRPr lang="en-CA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>
              <a:spcBef>
                <a:spcPts val="600"/>
              </a:spcBef>
              <a:spcAft>
                <a:spcPts val="2400"/>
              </a:spcAft>
              <a:buClr>
                <a:schemeClr val="bg2">
                  <a:lumMod val="2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seamless integration of all language versions in the one RDA Toolkit and RDA Registry</a:t>
            </a:r>
          </a:p>
          <a:p>
            <a:pPr lvl="1">
              <a:spcBef>
                <a:spcPts val="600"/>
              </a:spcBef>
              <a:spcAft>
                <a:spcPts val="2400"/>
              </a:spcAft>
              <a:buClr>
                <a:schemeClr val="bg2">
                  <a:lumMod val="2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visibility of all the different language communities using RDA</a:t>
            </a:r>
          </a:p>
          <a:p>
            <a:pPr lvl="1">
              <a:spcBef>
                <a:spcPts val="600"/>
              </a:spcBef>
              <a:spcAft>
                <a:spcPts val="2400"/>
              </a:spcAft>
              <a:buClr>
                <a:schemeClr val="bg2">
                  <a:lumMod val="2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all using the same element set and vocabularies</a:t>
            </a:r>
          </a:p>
          <a:p>
            <a:pPr marL="201168" lvl="1" indent="0">
              <a:spcBef>
                <a:spcPts val="800"/>
              </a:spcBef>
              <a:spcAft>
                <a:spcPts val="600"/>
              </a:spcAft>
              <a:buClr>
                <a:schemeClr val="bg2">
                  <a:lumMod val="25000"/>
                </a:schemeClr>
              </a:buClr>
              <a:buNone/>
            </a:pPr>
            <a:endParaRPr lang="en-CA" sz="2400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9787766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dirty="0">
                <a:solidFill>
                  <a:srgbClr val="12146E"/>
                </a:solidFill>
              </a:rPr>
              <a:t>RDA</a:t>
            </a:r>
            <a:r>
              <a:rPr lang="en-US" dirty="0">
                <a:solidFill>
                  <a:srgbClr val="12146E"/>
                </a:solidFill>
              </a:rPr>
              <a:t>,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4800" dirty="0"/>
              <a:t>a global metadata standard</a:t>
            </a:r>
            <a:endParaRPr lang="en-CA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lnSpc>
                <a:spcPct val="109000"/>
              </a:lnSpc>
              <a:spcBef>
                <a:spcPts val="600"/>
              </a:spcBef>
              <a:spcAft>
                <a:spcPts val="0"/>
              </a:spcAft>
              <a:buClr>
                <a:schemeClr val="bg2">
                  <a:lumMod val="2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designed to be easy to use by metadata creators around the globe</a:t>
            </a:r>
          </a:p>
          <a:p>
            <a:pPr lvl="1">
              <a:lnSpc>
                <a:spcPct val="109000"/>
              </a:lnSpc>
              <a:spcBef>
                <a:spcPts val="600"/>
              </a:spcBef>
              <a:spcAft>
                <a:spcPts val="0"/>
              </a:spcAft>
              <a:buClr>
                <a:schemeClr val="bg2">
                  <a:lumMod val="25000"/>
                </a:schemeClr>
              </a:buClr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0" indent="0">
              <a:lnSpc>
                <a:spcPct val="109000"/>
              </a:lnSpc>
              <a:spcBef>
                <a:spcPts val="600"/>
              </a:spcBef>
              <a:spcAft>
                <a:spcPts val="0"/>
              </a:spcAft>
              <a:buClr>
                <a:schemeClr val="bg2">
                  <a:lumMod val="25000"/>
                </a:schemeClr>
              </a:buClr>
              <a:buNone/>
            </a:pPr>
            <a:endParaRPr lang="en-US" sz="2400" dirty="0"/>
          </a:p>
          <a:p>
            <a:pPr lvl="1">
              <a:lnSpc>
                <a:spcPct val="109000"/>
              </a:lnSpc>
              <a:spcBef>
                <a:spcPts val="600"/>
              </a:spcBef>
              <a:spcAft>
                <a:spcPts val="0"/>
              </a:spcAft>
              <a:buClr>
                <a:schemeClr val="bg2">
                  <a:lumMod val="2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a standard to be maintained and developed jointly with representatives from all regions of the globe</a:t>
            </a:r>
          </a:p>
          <a:p>
            <a:pPr marL="201168" lvl="1" indent="0">
              <a:lnSpc>
                <a:spcPct val="109000"/>
              </a:lnSpc>
              <a:spcBef>
                <a:spcPts val="600"/>
              </a:spcBef>
              <a:spcAft>
                <a:spcPts val="0"/>
              </a:spcAft>
              <a:buClr>
                <a:schemeClr val="bg2">
                  <a:lumMod val="25000"/>
                </a:schemeClr>
              </a:buClr>
              <a:buNone/>
            </a:pPr>
            <a:r>
              <a:rPr lang="en-US" sz="2400" dirty="0"/>
              <a:t>  	RDA governance internationalizes decision-making and management</a:t>
            </a:r>
          </a:p>
          <a:p>
            <a:pPr marL="0" indent="0">
              <a:lnSpc>
                <a:spcPct val="109000"/>
              </a:lnSpc>
              <a:spcBef>
                <a:spcPts val="600"/>
              </a:spcBef>
              <a:spcAft>
                <a:spcPts val="1200"/>
              </a:spcAft>
              <a:buClr>
                <a:schemeClr val="bg2">
                  <a:lumMod val="25000"/>
                </a:schemeClr>
              </a:buClr>
              <a:buNone/>
            </a:pPr>
            <a:endParaRPr lang="en-CA" sz="2400" dirty="0"/>
          </a:p>
          <a:p>
            <a:pPr marL="0" indent="0">
              <a:buNone/>
            </a:pPr>
            <a:endParaRPr lang="en-CA" sz="2800" dirty="0"/>
          </a:p>
          <a:p>
            <a:pPr marL="0" indent="0">
              <a:buNone/>
            </a:pPr>
            <a:endParaRPr lang="en-CA" dirty="0"/>
          </a:p>
          <a:p>
            <a:endParaRPr lang="en-CA" dirty="0"/>
          </a:p>
        </p:txBody>
      </p:sp>
      <p:sp>
        <p:nvSpPr>
          <p:cNvPr id="2" name="Plus Sign 1">
            <a:extLst>
              <a:ext uri="{FF2B5EF4-FFF2-40B4-BE49-F238E27FC236}">
                <a16:creationId xmlns:a16="http://schemas.microsoft.com/office/drawing/2014/main" id="{7FDB7C37-6ED9-4D41-9371-1DA62EA45D3A}"/>
              </a:ext>
            </a:extLst>
          </p:cNvPr>
          <p:cNvSpPr/>
          <p:nvPr/>
        </p:nvSpPr>
        <p:spPr>
          <a:xfrm>
            <a:off x="1338440" y="2405323"/>
            <a:ext cx="720000" cy="72000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749735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A61372-A6D8-424B-B004-EA651B0592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12146E"/>
                </a:solidFill>
              </a:rPr>
              <a:t>RDA</a:t>
            </a:r>
            <a:r>
              <a:rPr lang="en-US" dirty="0"/>
              <a:t>, a framework for interoperability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34766C-EBE6-4D33-9096-27CE61ABCD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rgbClr val="12146E"/>
              </a:buClr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3F3F3F"/>
                </a:solidFill>
                <a:effectLst/>
              </a:rPr>
              <a:t> cataloguing communities around the globe operate in different contexts </a:t>
            </a:r>
          </a:p>
          <a:p>
            <a:pPr lvl="1">
              <a:spcBef>
                <a:spcPts val="600"/>
              </a:spcBef>
              <a:spcAft>
                <a:spcPts val="300"/>
              </a:spcAft>
              <a:buClr>
                <a:srgbClr val="12146E"/>
              </a:buClr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3F3F3F"/>
                </a:solidFill>
                <a:effectLst/>
              </a:rPr>
              <a:t>different technological environments</a:t>
            </a:r>
          </a:p>
          <a:p>
            <a:pPr lvl="1">
              <a:spcBef>
                <a:spcPts val="600"/>
              </a:spcBef>
              <a:spcAft>
                <a:spcPts val="300"/>
              </a:spcAft>
              <a:buClr>
                <a:srgbClr val="12146E"/>
              </a:buClr>
              <a:buFont typeface="Arial" panose="020B0604020202020204" pitchFamily="34" charset="0"/>
              <a:buChar char="•"/>
            </a:pPr>
            <a:r>
              <a:rPr lang="en-CA" sz="2400" dirty="0"/>
              <a:t>conventions and practices differ</a:t>
            </a:r>
          </a:p>
          <a:p>
            <a:pPr lvl="1">
              <a:spcBef>
                <a:spcPts val="600"/>
              </a:spcBef>
              <a:spcAft>
                <a:spcPts val="300"/>
              </a:spcAft>
              <a:buClr>
                <a:srgbClr val="12146E"/>
              </a:buClr>
              <a:buFont typeface="Arial" panose="020B0604020202020204" pitchFamily="34" charset="0"/>
              <a:buChar char="•"/>
            </a:pPr>
            <a:r>
              <a:rPr lang="en-CA" sz="2400" dirty="0"/>
              <a:t>different needs in linguistic, national, and cultural cataloguing communities</a:t>
            </a:r>
          </a:p>
          <a:p>
            <a:pPr marL="201168" lvl="1" indent="0">
              <a:buClr>
                <a:srgbClr val="12146E"/>
              </a:buClr>
              <a:buNone/>
            </a:pPr>
            <a:endParaRPr lang="en-US" sz="800" b="0" i="0" dirty="0">
              <a:solidFill>
                <a:srgbClr val="3F3F3F"/>
              </a:solidFill>
              <a:effectLst/>
            </a:endParaRPr>
          </a:p>
          <a:p>
            <a:pPr>
              <a:spcBef>
                <a:spcPts val="600"/>
              </a:spcBef>
              <a:buClr>
                <a:srgbClr val="12146E"/>
              </a:buClr>
              <a:buFont typeface="Arial" panose="020B0604020202020204" pitchFamily="34" charset="0"/>
              <a:buChar char="•"/>
            </a:pPr>
            <a:r>
              <a:rPr lang="en-CA" sz="2400" dirty="0"/>
              <a:t> our common interest </a:t>
            </a:r>
          </a:p>
          <a:p>
            <a:pPr marL="0" indent="0">
              <a:spcBef>
                <a:spcPts val="600"/>
              </a:spcBef>
              <a:buClr>
                <a:srgbClr val="12146E"/>
              </a:buClr>
              <a:buNone/>
            </a:pPr>
            <a:r>
              <a:rPr lang="en-CA" sz="2400" dirty="0"/>
              <a:t>	-- providing metadata that fulfills the needs of our end-users</a:t>
            </a:r>
          </a:p>
          <a:p>
            <a:pPr marL="0" indent="0">
              <a:spcBef>
                <a:spcPts val="600"/>
              </a:spcBef>
              <a:buClr>
                <a:srgbClr val="12146E"/>
              </a:buClr>
              <a:buNone/>
            </a:pPr>
            <a:r>
              <a:rPr lang="en-CA" sz="2400" dirty="0"/>
              <a:t>	-- data that can be processed accurately by computers</a:t>
            </a:r>
          </a:p>
          <a:p>
            <a:pPr marL="0" indent="0">
              <a:spcBef>
                <a:spcPts val="600"/>
              </a:spcBef>
              <a:buClr>
                <a:srgbClr val="12146E"/>
              </a:buClr>
              <a:buNone/>
            </a:pPr>
            <a:r>
              <a:rPr lang="en-CA" sz="2400" dirty="0"/>
              <a:t>	-- compatibility of bibliographic data across communities</a:t>
            </a:r>
          </a:p>
        </p:txBody>
      </p:sp>
    </p:spTree>
    <p:extLst>
      <p:ext uri="{BB962C8B-B14F-4D97-AF65-F5344CB8AC3E}">
        <p14:creationId xmlns:p14="http://schemas.microsoft.com/office/powerpoint/2010/main" val="15831550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/>
              <a:t>RDA: </a:t>
            </a:r>
            <a:r>
              <a:rPr lang="en-CA" dirty="0"/>
              <a:t>Resource Description and Access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CA" sz="2400" dirty="0">
                <a:solidFill>
                  <a:schemeClr val="tx1"/>
                </a:solidFill>
              </a:rPr>
              <a:t>RDA is a package of: </a:t>
            </a:r>
          </a:p>
          <a:p>
            <a:pPr lvl="8">
              <a:spcBef>
                <a:spcPts val="600"/>
              </a:spcBef>
              <a:spcAft>
                <a:spcPts val="1200"/>
              </a:spcAft>
              <a:buClr>
                <a:srgbClr val="12146E"/>
              </a:buClr>
            </a:pPr>
            <a:r>
              <a:rPr lang="en-CA" sz="2400" dirty="0">
                <a:solidFill>
                  <a:schemeClr val="tx1"/>
                </a:solidFill>
              </a:rPr>
              <a:t>data elements</a:t>
            </a:r>
          </a:p>
          <a:p>
            <a:pPr lvl="8">
              <a:spcBef>
                <a:spcPts val="600"/>
              </a:spcBef>
              <a:spcAft>
                <a:spcPts val="1200"/>
              </a:spcAft>
              <a:buClr>
                <a:srgbClr val="12146E"/>
              </a:buClr>
            </a:pPr>
            <a:r>
              <a:rPr lang="en-CA" sz="2400" dirty="0">
                <a:solidFill>
                  <a:schemeClr val="tx1"/>
                </a:solidFill>
              </a:rPr>
              <a:t>guidelines and instructions</a:t>
            </a:r>
          </a:p>
          <a:p>
            <a:pPr marL="1471400" lvl="8" indent="0">
              <a:spcBef>
                <a:spcPts val="600"/>
              </a:spcBef>
              <a:spcAft>
                <a:spcPts val="1200"/>
              </a:spcAft>
              <a:buClr>
                <a:srgbClr val="12146E"/>
              </a:buClr>
              <a:buNone/>
            </a:pPr>
            <a:endParaRPr lang="en-CA" sz="1000" dirty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CA" sz="2400" dirty="0">
                <a:solidFill>
                  <a:schemeClr val="tx1"/>
                </a:solidFill>
              </a:rPr>
              <a:t>→ for creating library and cultural heritage resource metadata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CA" sz="2400" dirty="0">
                <a:solidFill>
                  <a:schemeClr val="tx1"/>
                </a:solidFill>
              </a:rPr>
              <a:t>→ metadata that can be used in traditional catalogues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CA" sz="2400" dirty="0">
                <a:solidFill>
                  <a:schemeClr val="tx1"/>
                </a:solidFill>
              </a:rPr>
              <a:t>→ metadata that is ready for use in linked data applications</a:t>
            </a:r>
          </a:p>
          <a:p>
            <a:endParaRPr lang="en-CA" sz="2800" dirty="0"/>
          </a:p>
          <a:p>
            <a:endParaRPr lang="en-CA" sz="2800" dirty="0"/>
          </a:p>
        </p:txBody>
      </p:sp>
    </p:spTree>
    <p:extLst>
      <p:ext uri="{BB962C8B-B14F-4D97-AF65-F5344CB8AC3E}">
        <p14:creationId xmlns:p14="http://schemas.microsoft.com/office/powerpoint/2010/main" val="369175249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48;g903a3413c0_0_7"/>
          <p:cNvSpPr/>
          <p:nvPr/>
        </p:nvSpPr>
        <p:spPr>
          <a:xfrm>
            <a:off x="3184009" y="3056871"/>
            <a:ext cx="6487200" cy="51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 defTabSz="914400"/>
            <a:r>
              <a:rPr lang="en-US" sz="1600" b="1" dirty="0">
                <a:solidFill>
                  <a:srgbClr val="935739"/>
                </a:solidFill>
                <a:latin typeface="Arial" pitchFamily="34" charset="0"/>
                <a:ea typeface="Arial Black"/>
                <a:cs typeface="Arial" pitchFamily="34" charset="0"/>
                <a:sym typeface="Arial Black"/>
              </a:rPr>
              <a:t>June 29-30, 2021</a:t>
            </a:r>
          </a:p>
          <a:p>
            <a:pPr algn="ctr" defTabSz="914400"/>
            <a:endParaRPr lang="en-US" sz="1600" b="1" dirty="0">
              <a:solidFill>
                <a:srgbClr val="935739"/>
              </a:solidFill>
              <a:latin typeface="Arial" pitchFamily="34" charset="0"/>
              <a:ea typeface="Arial Black"/>
              <a:cs typeface="Arial" pitchFamily="34" charset="0"/>
              <a:sym typeface="Arial Black"/>
            </a:endParaRPr>
          </a:p>
        </p:txBody>
      </p:sp>
      <p:sp>
        <p:nvSpPr>
          <p:cNvPr id="15" name="Google Shape;48;g903a3413c0_0_7"/>
          <p:cNvSpPr/>
          <p:nvPr/>
        </p:nvSpPr>
        <p:spPr>
          <a:xfrm>
            <a:off x="3320808" y="2195702"/>
            <a:ext cx="6487200" cy="51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 defTabSz="914400"/>
            <a:r>
              <a:rPr lang="en-US" sz="1600" b="1" dirty="0">
                <a:solidFill>
                  <a:srgbClr val="935739"/>
                </a:solidFill>
                <a:latin typeface="Arial" pitchFamily="34" charset="0"/>
                <a:ea typeface="Arial Black"/>
                <a:cs typeface="Arial" pitchFamily="34" charset="0"/>
                <a:sym typeface="Arial Black"/>
              </a:rPr>
              <a:t>Eurasian Academic Libraries Conference – 2021</a:t>
            </a:r>
            <a:endParaRPr lang="ru-RU" sz="1600" b="1" dirty="0">
              <a:solidFill>
                <a:srgbClr val="935739"/>
              </a:solidFill>
              <a:latin typeface="Arial" pitchFamily="34" charset="0"/>
              <a:ea typeface="Arial Black"/>
              <a:cs typeface="Arial" pitchFamily="34" charset="0"/>
              <a:sym typeface="Arial Black"/>
            </a:endParaRPr>
          </a:p>
          <a:p>
            <a:pPr algn="ctr" defTabSz="914400"/>
            <a:r>
              <a:rPr lang="en-US" sz="1600" b="1" dirty="0">
                <a:solidFill>
                  <a:srgbClr val="935739"/>
                </a:solidFill>
                <a:latin typeface="Arial" pitchFamily="34" charset="0"/>
                <a:ea typeface="Arial Black"/>
                <a:cs typeface="Arial" pitchFamily="34" charset="0"/>
                <a:sym typeface="Arial Black"/>
              </a:rPr>
              <a:t>“Contemporary Trends in Information Organization in the Academic Library Environment” 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2678208" y="3429000"/>
            <a:ext cx="7772400" cy="1369630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THANK YOU FOR LISTENING!</a:t>
            </a:r>
            <a:endParaRPr lang="ru-RU" sz="2800" dirty="0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3278880" y="4725144"/>
            <a:ext cx="6400800" cy="1752600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spcBef>
                <a:spcPts val="0"/>
              </a:spcBef>
              <a:buSzPts val="3600"/>
            </a:pPr>
            <a:endParaRPr lang="en-US" sz="1400" b="1" dirty="0">
              <a:solidFill>
                <a:srgbClr val="935739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SzPts val="3600"/>
            </a:pPr>
            <a:r>
              <a:rPr lang="en-US" sz="1400" b="1" dirty="0">
                <a:solidFill>
                  <a:srgbClr val="935739"/>
                </a:solidFill>
                <a:latin typeface="Arial" pitchFamily="34" charset="0"/>
                <a:cs typeface="Arial" pitchFamily="34" charset="0"/>
              </a:rPr>
              <a:t>Chris Oliver</a:t>
            </a:r>
          </a:p>
          <a:p>
            <a:pPr>
              <a:lnSpc>
                <a:spcPct val="114000"/>
              </a:lnSpc>
              <a:spcBef>
                <a:spcPts val="0"/>
              </a:spcBef>
              <a:buSzPts val="3600"/>
            </a:pPr>
            <a:r>
              <a:rPr lang="en-US" sz="1600" dirty="0">
                <a:solidFill>
                  <a:srgbClr val="935739"/>
                </a:solidFill>
                <a:latin typeface="Arial" pitchFamily="34" charset="0"/>
                <a:cs typeface="Arial" pitchFamily="34" charset="0"/>
              </a:rPr>
              <a:t>Chair, RDA Board</a:t>
            </a:r>
          </a:p>
          <a:p>
            <a:pPr>
              <a:lnSpc>
                <a:spcPct val="114000"/>
              </a:lnSpc>
              <a:spcBef>
                <a:spcPts val="0"/>
              </a:spcBef>
              <a:buSzPts val="3600"/>
            </a:pPr>
            <a:r>
              <a:rPr lang="en-US" sz="1600" dirty="0">
                <a:solidFill>
                  <a:srgbClr val="935739"/>
                </a:solidFill>
                <a:latin typeface="Arial" pitchFamily="34" charset="0"/>
                <a:cs typeface="Arial" pitchFamily="34" charset="0"/>
              </a:rPr>
              <a:t>Head, Metadata and Processing, University of Ottawa Library</a:t>
            </a:r>
          </a:p>
          <a:p>
            <a:pPr>
              <a:lnSpc>
                <a:spcPct val="114000"/>
              </a:lnSpc>
              <a:spcBef>
                <a:spcPts val="0"/>
              </a:spcBef>
              <a:buSzPts val="3600"/>
            </a:pPr>
            <a:r>
              <a:rPr lang="en-US" sz="1600" dirty="0">
                <a:solidFill>
                  <a:srgbClr val="935739"/>
                </a:solidFill>
                <a:latin typeface="Arial" pitchFamily="34" charset="0"/>
                <a:cs typeface="Arial" pitchFamily="34" charset="0"/>
              </a:rPr>
              <a:t>Ottawa, Canada</a:t>
            </a:r>
          </a:p>
          <a:p>
            <a:pPr>
              <a:lnSpc>
                <a:spcPct val="114000"/>
              </a:lnSpc>
              <a:spcBef>
                <a:spcPts val="0"/>
              </a:spcBef>
              <a:buSzPts val="3600"/>
            </a:pPr>
            <a:r>
              <a:rPr lang="en-US" sz="1600" dirty="0">
                <a:solidFill>
                  <a:srgbClr val="935739"/>
                </a:solidFill>
                <a:latin typeface="Arial" pitchFamily="34" charset="0"/>
                <a:cs typeface="Arial" pitchFamily="34" charset="0"/>
              </a:rPr>
              <a:t>christine.oliver@uottawa.ca</a:t>
            </a:r>
            <a:endParaRPr lang="en-US" sz="1600" dirty="0">
              <a:latin typeface="Arial" pitchFamily="34" charset="0"/>
              <a:cs typeface="Arial" pitchFamily="34" charset="0"/>
            </a:endParaRPr>
          </a:p>
          <a:p>
            <a:endParaRPr lang="ru-RU" sz="4000" dirty="0">
              <a:latin typeface="Arial" pitchFamily="34" charset="0"/>
              <a:cs typeface="Arial" pitchFamily="34" charset="0"/>
            </a:endParaRPr>
          </a:p>
          <a:p>
            <a:endParaRPr lang="ru-RU" sz="4000" dirty="0"/>
          </a:p>
          <a:p>
            <a:endParaRPr lang="ru-RU" dirty="0"/>
          </a:p>
        </p:txBody>
      </p:sp>
      <p:pic>
        <p:nvPicPr>
          <p:cNvPr id="16" name="Picture 2" descr="C:\Users\User\Downloads\Logo EALC_2021 small virtual clipar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0564" y="927471"/>
            <a:ext cx="1656184" cy="1171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C:\Users\User\Desktop\EALC\АБВ-РК-201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0831" y="1267363"/>
            <a:ext cx="741207" cy="524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User\Downloads\1557932227_nu-logo_1080_108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4227" y="1335365"/>
            <a:ext cx="648072" cy="456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C:\Users\User\Downloads\основной Library (1)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5086" y="1251106"/>
            <a:ext cx="753737" cy="682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C:\Users\User\Downloads\Wiley_Wordmark_black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9816" y="351300"/>
            <a:ext cx="918318" cy="368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5" descr="C:\Users\User\Desktop\EALC\SN_logo_cmyk.pn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60" t="34020" r="14676" b="48970"/>
          <a:stretch/>
        </p:blipFill>
        <p:spPr bwMode="auto">
          <a:xfrm>
            <a:off x="8035442" y="459828"/>
            <a:ext cx="1152128" cy="192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C:\Users\User\Downloads\MikroInfo_IEEE_vx_300ppi-01.pn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392" b="5680"/>
          <a:stretch/>
        </p:blipFill>
        <p:spPr bwMode="auto">
          <a:xfrm>
            <a:off x="4130641" y="227823"/>
            <a:ext cx="1745978" cy="581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C:\Users\User\Downloads\T&amp;F Group-logo-white-on-blue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5499" y="369811"/>
            <a:ext cx="1333616" cy="373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C:\Users\User\Downloads\Copy of ELS logo EALC2020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1265" y="302335"/>
            <a:ext cx="507311" cy="507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73235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AE1CEC-9DCD-4626-99CC-F2B53C090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 significant facets of RDA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90E415-3129-4CAD-97E0-C655C6FFA7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800" dirty="0"/>
          </a:p>
          <a:p>
            <a:pPr>
              <a:spcAft>
                <a:spcPts val="1200"/>
              </a:spcAft>
              <a:buClrTx/>
              <a:buFont typeface="Arial" panose="020B0604020202020204" pitchFamily="34" charset="0"/>
              <a:buChar char="•"/>
            </a:pPr>
            <a:r>
              <a:rPr lang="en-CA" sz="2400" dirty="0"/>
              <a:t> RDA as a standard for the 21</a:t>
            </a:r>
            <a:r>
              <a:rPr lang="en-CA" sz="2400" baseline="30000" dirty="0"/>
              <a:t>st</a:t>
            </a:r>
            <a:r>
              <a:rPr lang="en-CA" sz="2400" dirty="0"/>
              <a:t> century</a:t>
            </a:r>
          </a:p>
          <a:p>
            <a:pPr>
              <a:spcAft>
                <a:spcPts val="1200"/>
              </a:spcAft>
              <a:buClrTx/>
              <a:buFont typeface="Arial" panose="020B0604020202020204" pitchFamily="34" charset="0"/>
              <a:buChar char="•"/>
            </a:pPr>
            <a:r>
              <a:rPr lang="en-CA" sz="2400" dirty="0"/>
              <a:t> RDA as an international standard</a:t>
            </a:r>
          </a:p>
        </p:txBody>
      </p:sp>
    </p:spTree>
    <p:extLst>
      <p:ext uri="{BB962C8B-B14F-4D97-AF65-F5344CB8AC3E}">
        <p14:creationId xmlns:p14="http://schemas.microsoft.com/office/powerpoint/2010/main" val="35927354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52C0B2E1-0268-42EC-ABD3-94F81A05BC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D2256B4-48EA-40FC-BBC0-AA1EE6E008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D44BCCA-102D-4A9D-B1E4-2450CAF0B0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8C6E698C-8155-4B8B-BDC9-B7299772B5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161354D-8B2C-40EF-947A-7D0D23ED4B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03958" y="5184250"/>
            <a:ext cx="1415971" cy="70854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12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Creator: </a:t>
            </a:r>
            <a:r>
              <a:rPr lang="en-US" sz="12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ipopba</a:t>
            </a:r>
            <a:r>
              <a:rPr lang="en-US" sz="12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 --    Credit: Getty Images/</a:t>
            </a:r>
            <a:r>
              <a:rPr lang="en-US" sz="12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iStockphoto</a:t>
            </a:r>
            <a:endParaRPr lang="en-US" sz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EEF5601-A8BC-411D-AA64-3E79320BA1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458473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668AF17-BD97-45FA-A9B2-AB21DEDB9F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3356" y="1159565"/>
            <a:ext cx="2938022" cy="443905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cap="none" spc="0" dirty="0">
                <a:solidFill>
                  <a:srgbClr val="FFFFFF"/>
                </a:solidFill>
              </a:rPr>
              <a:t>RDA as a standard    for the 21</a:t>
            </a:r>
            <a:r>
              <a:rPr lang="en-US" sz="4000" cap="none" spc="0" baseline="30000" dirty="0">
                <a:solidFill>
                  <a:srgbClr val="FFFFFF"/>
                </a:solidFill>
              </a:rPr>
              <a:t>st</a:t>
            </a:r>
            <a:r>
              <a:rPr lang="en-US" sz="4000" cap="none" spc="0" dirty="0">
                <a:solidFill>
                  <a:srgbClr val="FFFFFF"/>
                </a:solidFill>
              </a:rPr>
              <a:t> century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3209156-242F-4B26-8D07-CEB2B68A9F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4734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A7C5A1-7EF5-4AC9-BA7B-7933566DAF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0257" y="854789"/>
            <a:ext cx="6285359" cy="3652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3451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576641-30DF-448B-A663-07E70977DD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standard for the 21</a:t>
            </a:r>
            <a:r>
              <a:rPr lang="en-US" baseline="30000" dirty="0"/>
              <a:t>st</a:t>
            </a:r>
            <a:r>
              <a:rPr lang="en-US" dirty="0"/>
              <a:t> century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085AD0-9D41-4BB7-B3BD-EAC188D4482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spcAft>
                <a:spcPts val="1200"/>
              </a:spcAft>
              <a:buClr>
                <a:srgbClr val="12146E"/>
              </a:buClr>
              <a:buFont typeface="Arial" panose="020B0604020202020204" pitchFamily="34" charset="0"/>
              <a:buChar char="•"/>
            </a:pPr>
            <a:r>
              <a:rPr lang="en-CA" sz="2400" dirty="0"/>
              <a:t> recording data, not strings		</a:t>
            </a:r>
          </a:p>
          <a:p>
            <a:pPr>
              <a:spcAft>
                <a:spcPts val="1200"/>
              </a:spcAft>
              <a:buClr>
                <a:srgbClr val="12146E"/>
              </a:buClr>
              <a:buFont typeface="Arial" panose="020B0604020202020204" pitchFamily="34" charset="0"/>
              <a:buChar char="•"/>
            </a:pPr>
            <a:r>
              <a:rPr lang="en-CA" sz="2400" dirty="0"/>
              <a:t> a shared element set 		</a:t>
            </a:r>
          </a:p>
          <a:p>
            <a:pPr>
              <a:spcAft>
                <a:spcPts val="1200"/>
              </a:spcAft>
              <a:buClr>
                <a:srgbClr val="12146E"/>
              </a:buClr>
              <a:buFont typeface="Arial" panose="020B0604020202020204" pitchFamily="34" charset="0"/>
              <a:buChar char="•"/>
            </a:pPr>
            <a:r>
              <a:rPr lang="en-CA" sz="2400" dirty="0"/>
              <a:t> suitable for wide range of technological environments</a:t>
            </a:r>
          </a:p>
          <a:p>
            <a:pPr>
              <a:spcAft>
                <a:spcPts val="1200"/>
              </a:spcAft>
              <a:buClr>
                <a:srgbClr val="12146E"/>
              </a:buClr>
              <a:buFont typeface="Arial" panose="020B0604020202020204" pitchFamily="34" charset="0"/>
              <a:buChar char="•"/>
            </a:pPr>
            <a:r>
              <a:rPr lang="en-CA" sz="2400" dirty="0"/>
              <a:t> optimized for linked data environments			</a:t>
            </a:r>
          </a:p>
          <a:p>
            <a:pPr marL="0" indent="0">
              <a:buNone/>
            </a:pPr>
            <a:endParaRPr lang="en-CA" sz="2400" dirty="0"/>
          </a:p>
          <a:p>
            <a:pPr>
              <a:buFont typeface="Arial" panose="020B0604020202020204" pitchFamily="34" charset="0"/>
              <a:buChar char="•"/>
            </a:pPr>
            <a:endParaRPr lang="en-CA" sz="2400" dirty="0"/>
          </a:p>
          <a:p>
            <a:pPr>
              <a:buFont typeface="Arial" panose="020B0604020202020204" pitchFamily="34" charset="0"/>
              <a:buChar char="•"/>
            </a:pPr>
            <a:endParaRPr lang="en-CA" sz="2400" dirty="0"/>
          </a:p>
          <a:p>
            <a:endParaRPr lang="en-CA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C8BC0F28-E46B-464B-AF3C-C5AE7E6DC92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r>
              <a:rPr lang="en-US" dirty="0"/>
              <a:t>            </a:t>
            </a:r>
            <a:r>
              <a:rPr lang="en-US" sz="2400" dirty="0"/>
              <a:t>machine processing</a:t>
            </a:r>
          </a:p>
          <a:p>
            <a:pPr>
              <a:spcAft>
                <a:spcPts val="1800"/>
              </a:spcAft>
            </a:pPr>
            <a:r>
              <a:rPr lang="en-US" sz="2400" dirty="0"/>
              <a:t>          data interoperability</a:t>
            </a:r>
          </a:p>
          <a:p>
            <a:pPr>
              <a:spcAft>
                <a:spcPts val="3000"/>
              </a:spcAft>
            </a:pPr>
            <a:r>
              <a:rPr lang="en-US" sz="2400" dirty="0"/>
              <a:t>          flexibility</a:t>
            </a:r>
          </a:p>
          <a:p>
            <a:pPr>
              <a:spcAft>
                <a:spcPts val="3000"/>
              </a:spcAft>
            </a:pPr>
            <a:r>
              <a:rPr lang="en-US" sz="2400" dirty="0"/>
              <a:t>          ready for the future</a:t>
            </a: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DC5CBD79-E083-48EC-B7F8-621B11EF8719}"/>
              </a:ext>
            </a:extLst>
          </p:cNvPr>
          <p:cNvSpPr/>
          <p:nvPr/>
        </p:nvSpPr>
        <p:spPr>
          <a:xfrm>
            <a:off x="5315039" y="1956021"/>
            <a:ext cx="1440000" cy="216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4F8A29CB-A096-43BA-AEDF-DA2B228755FB}"/>
              </a:ext>
            </a:extLst>
          </p:cNvPr>
          <p:cNvSpPr/>
          <p:nvPr/>
        </p:nvSpPr>
        <p:spPr>
          <a:xfrm>
            <a:off x="5315039" y="2595989"/>
            <a:ext cx="1440000" cy="216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AECEBC1A-B123-46A6-A3B8-A5C23E551A25}"/>
              </a:ext>
            </a:extLst>
          </p:cNvPr>
          <p:cNvSpPr/>
          <p:nvPr/>
        </p:nvSpPr>
        <p:spPr>
          <a:xfrm>
            <a:off x="5315039" y="3301189"/>
            <a:ext cx="1440000" cy="216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EC73BDA7-1E99-48E7-AFC9-85FD675068D6}"/>
              </a:ext>
            </a:extLst>
          </p:cNvPr>
          <p:cNvSpPr/>
          <p:nvPr/>
        </p:nvSpPr>
        <p:spPr>
          <a:xfrm>
            <a:off x="5315039" y="4157157"/>
            <a:ext cx="1440000" cy="216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835070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F51D82-38F2-4DC3-97B2-7094F7CF48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>
                <a:solidFill>
                  <a:srgbClr val="12146E"/>
                </a:solidFill>
              </a:rPr>
              <a:t>RDA</a:t>
            </a:r>
            <a:r>
              <a:rPr lang="en-CA" b="1" dirty="0"/>
              <a:t> </a:t>
            </a:r>
            <a:r>
              <a:rPr lang="en-CA" dirty="0"/>
              <a:t>is a package of </a:t>
            </a:r>
            <a:r>
              <a:rPr lang="en-CA" b="1" dirty="0"/>
              <a:t>data elements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0A52F2-92EE-4EFF-8297-32B9EF9BA1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987826"/>
            <a:ext cx="10058400" cy="3881268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1200"/>
              </a:spcAft>
              <a:buClr>
                <a:srgbClr val="12146E"/>
              </a:buClr>
              <a:buFont typeface="Arial" panose="020B0604020202020204" pitchFamily="34" charset="0"/>
              <a:buChar char="•"/>
            </a:pPr>
            <a:r>
              <a:rPr lang="en-CA" sz="2400" dirty="0"/>
              <a:t> data elements that can be understood by humans and processed by computers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Clr>
                <a:srgbClr val="12146E"/>
              </a:buClr>
              <a:buFont typeface="Arial" panose="020B0604020202020204" pitchFamily="34" charset="0"/>
              <a:buChar char="•"/>
            </a:pPr>
            <a:r>
              <a:rPr lang="en-CA" sz="2400" dirty="0"/>
              <a:t> current reality = vast amounts of bibliographic data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Clr>
                <a:srgbClr val="12146E"/>
              </a:buClr>
              <a:buFont typeface="Arial" panose="020B0604020202020204" pitchFamily="34" charset="0"/>
              <a:buChar char="•"/>
            </a:pPr>
            <a:r>
              <a:rPr lang="en-CA" sz="2400" dirty="0"/>
              <a:t> no longer practical to think that the management of bibliographic data will be manually curated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Clr>
                <a:srgbClr val="12146E"/>
              </a:buClr>
              <a:buFont typeface="Arial" panose="020B0604020202020204" pitchFamily="34" charset="0"/>
              <a:buChar char="•"/>
            </a:pPr>
            <a:r>
              <a:rPr lang="en-CA" sz="2400" dirty="0"/>
              <a:t> reality of reliance on machine processing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Clr>
                <a:srgbClr val="12146E"/>
              </a:buClr>
              <a:buFont typeface="Arial" panose="020B0604020202020204" pitchFamily="34" charset="0"/>
              <a:buChar char="•"/>
            </a:pPr>
            <a:r>
              <a:rPr lang="en-CA" sz="2400" dirty="0"/>
              <a:t> but machines need good data to produce useful results</a:t>
            </a:r>
          </a:p>
          <a:p>
            <a:pPr marL="201168" lvl="1" indent="0">
              <a:spcBef>
                <a:spcPts val="600"/>
              </a:spcBef>
              <a:spcAft>
                <a:spcPts val="1200"/>
              </a:spcAft>
              <a:buNone/>
            </a:pPr>
            <a:endParaRPr lang="en-CA" sz="800" dirty="0"/>
          </a:p>
          <a:p>
            <a:pPr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CA" sz="2200" dirty="0"/>
          </a:p>
        </p:txBody>
      </p:sp>
    </p:spTree>
    <p:extLst>
      <p:ext uri="{BB962C8B-B14F-4D97-AF65-F5344CB8AC3E}">
        <p14:creationId xmlns:p14="http://schemas.microsoft.com/office/powerpoint/2010/main" val="27371537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F51D82-38F2-4DC3-97B2-7094F7CF48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>
                <a:solidFill>
                  <a:srgbClr val="12146E"/>
                </a:solidFill>
              </a:rPr>
              <a:t>RDA</a:t>
            </a:r>
            <a:r>
              <a:rPr lang="en-CA" b="1" dirty="0"/>
              <a:t> </a:t>
            </a:r>
            <a:r>
              <a:rPr lang="en-CA" dirty="0"/>
              <a:t>is a package of </a:t>
            </a:r>
            <a:r>
              <a:rPr lang="en-CA" b="1" dirty="0"/>
              <a:t>data elements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0A52F2-92EE-4EFF-8297-32B9EF9BA1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987826"/>
            <a:ext cx="10058400" cy="3881268"/>
          </a:xfr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en-CA" sz="2400" dirty="0"/>
              <a:t>RDA = a set of precisely defined data elements (and controlled vocabularies)</a:t>
            </a:r>
          </a:p>
          <a:p>
            <a:pPr marL="0" indent="0">
              <a:spcBef>
                <a:spcPts val="600"/>
              </a:spcBef>
              <a:spcAft>
                <a:spcPts val="1200"/>
              </a:spcAft>
              <a:buNone/>
            </a:pPr>
            <a:endParaRPr lang="en-CA" sz="800" dirty="0"/>
          </a:p>
          <a:p>
            <a:pPr lvl="1">
              <a:spcBef>
                <a:spcPts val="600"/>
              </a:spcBef>
              <a:spcAft>
                <a:spcPts val="1200"/>
              </a:spcAft>
              <a:buClr>
                <a:srgbClr val="12146E"/>
              </a:buClr>
              <a:buFont typeface="Arial" panose="020B0604020202020204" pitchFamily="34" charset="0"/>
              <a:buChar char="•"/>
            </a:pPr>
            <a:r>
              <a:rPr lang="en-CA" sz="2400" dirty="0"/>
              <a:t> each data element contains only one type of data – unambiguous data</a:t>
            </a:r>
          </a:p>
          <a:p>
            <a:pPr lvl="1">
              <a:spcBef>
                <a:spcPts val="1200"/>
              </a:spcBef>
              <a:spcAft>
                <a:spcPts val="1200"/>
              </a:spcAft>
              <a:buClr>
                <a:srgbClr val="12146E"/>
              </a:buClr>
              <a:buFont typeface="Arial" panose="020B0604020202020204" pitchFamily="34" charset="0"/>
              <a:buChar char="•"/>
            </a:pPr>
            <a:r>
              <a:rPr lang="en-CA" sz="2400" dirty="0"/>
              <a:t>RDA has elements for recording data about 13 entities</a:t>
            </a:r>
          </a:p>
          <a:p>
            <a:pPr lvl="1">
              <a:spcBef>
                <a:spcPts val="1200"/>
              </a:spcBef>
              <a:spcAft>
                <a:spcPts val="1200"/>
              </a:spcAft>
              <a:buClr>
                <a:srgbClr val="12146E"/>
              </a:buClr>
              <a:buFont typeface="Arial" panose="020B0604020202020204" pitchFamily="34" charset="0"/>
              <a:buChar char="•"/>
            </a:pPr>
            <a:r>
              <a:rPr lang="en-CA" sz="2400" dirty="0"/>
              <a:t>RDA has over 3,000 elements</a:t>
            </a:r>
          </a:p>
          <a:p>
            <a:pPr marL="201168" lvl="1" indent="0">
              <a:spcBef>
                <a:spcPts val="600"/>
              </a:spcBef>
              <a:spcAft>
                <a:spcPts val="600"/>
              </a:spcAft>
              <a:buNone/>
            </a:pPr>
            <a:endParaRPr lang="en-CA" sz="2200" dirty="0"/>
          </a:p>
        </p:txBody>
      </p:sp>
    </p:spTree>
    <p:extLst>
      <p:ext uri="{BB962C8B-B14F-4D97-AF65-F5344CB8AC3E}">
        <p14:creationId xmlns:p14="http://schemas.microsoft.com/office/powerpoint/2010/main" val="37664659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05FD13-8CA3-4B48-A30F-48947BF81A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12146E"/>
                </a:solidFill>
              </a:rPr>
              <a:t>RDA</a:t>
            </a:r>
            <a:r>
              <a:rPr lang="en-US" dirty="0"/>
              <a:t> data designed for interoperability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4257E4-DCAD-45D6-AFF8-60F81B695B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979874"/>
            <a:ext cx="10058400" cy="3889219"/>
          </a:xfrm>
        </p:spPr>
        <p:txBody>
          <a:bodyPr>
            <a:normAutofit lnSpcReduction="10000"/>
          </a:bodyPr>
          <a:lstStyle/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2400" dirty="0"/>
              <a:t> clearly defined element set</a:t>
            </a:r>
          </a:p>
          <a:p>
            <a:pPr marL="0" indent="0">
              <a:buNone/>
            </a:pPr>
            <a:r>
              <a:rPr lang="en-US" sz="2400" dirty="0"/>
              <a:t>	different types of RDA users all share the same element set</a:t>
            </a:r>
          </a:p>
          <a:p>
            <a:pPr marL="0" indent="0">
              <a:buNone/>
            </a:pPr>
            <a:r>
              <a:rPr lang="en-US" sz="2400" dirty="0"/>
              <a:t>	openly published controlled vocabularies to increase interoperability</a:t>
            </a:r>
          </a:p>
          <a:p>
            <a:pPr marL="0" indent="0">
              <a:buNone/>
            </a:pPr>
            <a:r>
              <a:rPr lang="en-US" sz="2400" dirty="0"/>
              <a:t>	definition and structure make it easier to map to non-RDA data</a:t>
            </a:r>
            <a:endParaRPr lang="en-US" sz="2400" b="1" dirty="0">
              <a:solidFill>
                <a:srgbClr val="306648"/>
              </a:solidFill>
            </a:endParaRPr>
          </a:p>
          <a:p>
            <a:pPr marL="0" indent="0">
              <a:buNone/>
            </a:pPr>
            <a:endParaRPr lang="en-CA" sz="800" dirty="0"/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2400" dirty="0"/>
              <a:t> recognizable structure for the data elements</a:t>
            </a:r>
          </a:p>
          <a:p>
            <a:pPr marL="0" indent="0">
              <a:buClrTx/>
              <a:buNone/>
            </a:pPr>
            <a:r>
              <a:rPr lang="en-US" sz="2400" dirty="0"/>
              <a:t>	explicit and widely accepted structure – </a:t>
            </a:r>
          </a:p>
          <a:p>
            <a:pPr marL="0" indent="0">
              <a:buClrTx/>
              <a:buNone/>
            </a:pPr>
            <a:r>
              <a:rPr lang="en-US" sz="2400" dirty="0"/>
              <a:t>	based on the internationally accepted bibliographic conceptual model: 	</a:t>
            </a:r>
            <a:r>
              <a:rPr lang="en-US" sz="2400" b="1" dirty="0">
                <a:solidFill>
                  <a:srgbClr val="306648"/>
                </a:solidFill>
              </a:rPr>
              <a:t> 	</a:t>
            </a:r>
            <a:r>
              <a:rPr lang="en-US" sz="2400" dirty="0">
                <a:solidFill>
                  <a:schemeClr val="tx1"/>
                </a:solidFill>
              </a:rPr>
              <a:t>IFLA Library Reference Model (IFLA LRM)</a:t>
            </a:r>
          </a:p>
          <a:p>
            <a:pPr marL="0" indent="0">
              <a:buNone/>
            </a:pPr>
            <a:endParaRPr lang="en-CA" sz="2400" dirty="0"/>
          </a:p>
        </p:txBody>
      </p:sp>
    </p:spTree>
    <p:extLst>
      <p:ext uri="{BB962C8B-B14F-4D97-AF65-F5344CB8AC3E}">
        <p14:creationId xmlns:p14="http://schemas.microsoft.com/office/powerpoint/2010/main" val="2566420900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Custom 7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FFCC00"/>
      </a:accent1>
      <a:accent2>
        <a:srgbClr val="1E5F9F"/>
      </a:accent2>
      <a:accent3>
        <a:srgbClr val="1E5F9F"/>
      </a:accent3>
      <a:accent4>
        <a:srgbClr val="7F8FA9"/>
      </a:accent4>
      <a:accent5>
        <a:srgbClr val="5AA2AE"/>
      </a:accent5>
      <a:accent6>
        <a:srgbClr val="9D90A0"/>
      </a:accent6>
      <a:hlink>
        <a:srgbClr val="20296E"/>
      </a:hlink>
      <a:folHlink>
        <a:srgbClr val="3EBBF0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5648</TotalTime>
  <Words>1723</Words>
  <Application>Microsoft Office PowerPoint</Application>
  <PresentationFormat>Widescreen</PresentationFormat>
  <Paragraphs>245</Paragraphs>
  <Slides>30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30</vt:i4>
      </vt:variant>
    </vt:vector>
  </HeadingPairs>
  <TitlesOfParts>
    <vt:vector size="36" baseType="lpstr">
      <vt:lpstr>Arial</vt:lpstr>
      <vt:lpstr>Calibri</vt:lpstr>
      <vt:lpstr>Calibri Light</vt:lpstr>
      <vt:lpstr>Open Sans</vt:lpstr>
      <vt:lpstr>Retrospect</vt:lpstr>
      <vt:lpstr>Тема Office</vt:lpstr>
      <vt:lpstr>KEYNOTE SPEECH Why RDA? Organizing bibliographic information in the 21st century</vt:lpstr>
      <vt:lpstr>Organizing bibliographic information  </vt:lpstr>
      <vt:lpstr>RDA: Resource Description and Access</vt:lpstr>
      <vt:lpstr>2 significant facets of RDA</vt:lpstr>
      <vt:lpstr>Creator: ipopba  --    Credit: Getty Images/iStockphoto</vt:lpstr>
      <vt:lpstr>A standard for the 21st century</vt:lpstr>
      <vt:lpstr>RDA is a package of data elements</vt:lpstr>
      <vt:lpstr>RDA is a package of data elements</vt:lpstr>
      <vt:lpstr>RDA data designed for interoperability</vt:lpstr>
      <vt:lpstr>Designed for flexibility</vt:lpstr>
      <vt:lpstr>One standard -- many ways to use it</vt:lpstr>
      <vt:lpstr>One standard -- many ways to use it</vt:lpstr>
      <vt:lpstr>Metadata statement using IRIs</vt:lpstr>
      <vt:lpstr>Metadata standard for the 21st century</vt:lpstr>
      <vt:lpstr>Flags globe at shutterstock (vector) ID: 111655109 by Alhovik</vt:lpstr>
      <vt:lpstr>An international standard</vt:lpstr>
      <vt:lpstr>RDA aligned with international standards</vt:lpstr>
      <vt:lpstr>RDA: implementation of IFLA LRM</vt:lpstr>
      <vt:lpstr>Alignment with IFLA LRM</vt:lpstr>
      <vt:lpstr>Not “one size fits all”</vt:lpstr>
      <vt:lpstr>Internationalization – a design objective</vt:lpstr>
      <vt:lpstr>Accommodation of variations</vt:lpstr>
      <vt:lpstr>Cataloguing community’s choice</vt:lpstr>
      <vt:lpstr>Instructions for broadcast standard</vt:lpstr>
      <vt:lpstr>Cataloguing community’s decisions</vt:lpstr>
      <vt:lpstr>A multilingual standard </vt:lpstr>
      <vt:lpstr>A multilingual standard </vt:lpstr>
      <vt:lpstr>RDA, a global metadata standard</vt:lpstr>
      <vt:lpstr>RDA, a framework for interoperability</vt:lpstr>
      <vt:lpstr>THANK YOU FOR LISTENING!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Internationalizing RDA</dc:title>
  <dc:creator>Chris Oliver</dc:creator>
  <cp:lastModifiedBy>Chris Oliver</cp:lastModifiedBy>
  <cp:revision>217</cp:revision>
  <dcterms:created xsi:type="dcterms:W3CDTF">2020-10-22T17:35:21Z</dcterms:created>
  <dcterms:modified xsi:type="dcterms:W3CDTF">2021-05-31T20:43:24Z</dcterms:modified>
</cp:coreProperties>
</file>