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33"/>
  </p:notesMasterIdLst>
  <p:sldIdLst>
    <p:sldId id="288" r:id="rId3"/>
    <p:sldId id="629" r:id="rId4"/>
    <p:sldId id="613" r:id="rId5"/>
    <p:sldId id="652" r:id="rId6"/>
    <p:sldId id="648" r:id="rId7"/>
    <p:sldId id="645" r:id="rId8"/>
    <p:sldId id="621" r:id="rId9"/>
    <p:sldId id="651" r:id="rId10"/>
    <p:sldId id="458" r:id="rId11"/>
    <p:sldId id="623" r:id="rId12"/>
    <p:sldId id="460" r:id="rId13"/>
    <p:sldId id="646" r:id="rId14"/>
    <p:sldId id="647" r:id="rId15"/>
    <p:sldId id="619" r:id="rId16"/>
    <p:sldId id="649" r:id="rId17"/>
    <p:sldId id="644" r:id="rId18"/>
    <p:sldId id="633" r:id="rId19"/>
    <p:sldId id="615" r:id="rId20"/>
    <p:sldId id="620" r:id="rId21"/>
    <p:sldId id="635" r:id="rId22"/>
    <p:sldId id="634" r:id="rId23"/>
    <p:sldId id="636" r:id="rId24"/>
    <p:sldId id="576" r:id="rId25"/>
    <p:sldId id="577" r:id="rId26"/>
    <p:sldId id="579" r:id="rId27"/>
    <p:sldId id="639" r:id="rId28"/>
    <p:sldId id="653" r:id="rId29"/>
    <p:sldId id="292" r:id="rId30"/>
    <p:sldId id="641" r:id="rId31"/>
    <p:sldId id="285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146E"/>
    <a:srgbClr val="306648"/>
    <a:srgbClr val="2957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58" autoAdjust="0"/>
    <p:restoredTop sz="94651" autoAdjust="0"/>
  </p:normalViewPr>
  <p:slideViewPr>
    <p:cSldViewPr snapToGrid="0">
      <p:cViewPr>
        <p:scale>
          <a:sx n="90" d="100"/>
          <a:sy n="90" d="100"/>
        </p:scale>
        <p:origin x="221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8669C-1E9A-4B20-A612-A684C9F1DBDA}" type="datetimeFigureOut">
              <a:rPr lang="en-CA" smtClean="0"/>
              <a:t>2021-05-31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834BC5-4A77-4ECE-BAE8-1857F9E67261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48670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834BC5-4A77-4ECE-BAE8-1857F9E67261}" type="slidenum">
              <a:rPr lang="en-CA" smtClean="0"/>
              <a:t>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91065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478CF-C335-4C8C-9F13-95C59F480838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322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478CF-C335-4C8C-9F13-95C59F480838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695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478CF-C335-4C8C-9F13-95C59F480838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322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834BC5-4A77-4ECE-BAE8-1857F9E67261}" type="slidenum">
              <a:rPr lang="en-CA" smtClean="0"/>
              <a:t>29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56549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BFD7-9DF0-461F-9587-0DE8D0E1B7A8}" type="datetimeFigureOut">
              <a:rPr lang="en-CA" smtClean="0"/>
              <a:t>2021-05-31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A49B-C445-4DED-8363-1366DE8AA4C2}" type="slidenum">
              <a:rPr lang="en-CA" smtClean="0"/>
              <a:t>‹#›</a:t>
            </a:fld>
            <a:endParaRPr lang="en-CA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071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BFD7-9DF0-461F-9587-0DE8D0E1B7A8}" type="datetimeFigureOut">
              <a:rPr lang="en-CA" smtClean="0"/>
              <a:t>2021-05-31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A49B-C445-4DED-8363-1366DE8AA4C2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64269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BFD7-9DF0-461F-9587-0DE8D0E1B7A8}" type="datetimeFigureOut">
              <a:rPr lang="en-CA" smtClean="0"/>
              <a:t>2021-05-31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A49B-C445-4DED-8363-1366DE8AA4C2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45158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1020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891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1169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410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2524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3731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7505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891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BFD7-9DF0-461F-9587-0DE8D0E1B7A8}" type="datetimeFigureOut">
              <a:rPr lang="en-CA" smtClean="0"/>
              <a:t>2021-05-31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A49B-C445-4DED-8363-1366DE8AA4C2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256536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0783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9427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87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BFD7-9DF0-461F-9587-0DE8D0E1B7A8}" type="datetimeFigureOut">
              <a:rPr lang="en-CA" smtClean="0"/>
              <a:t>2021-05-31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A49B-C445-4DED-8363-1366DE8AA4C2}" type="slidenum">
              <a:rPr lang="en-CA" smtClean="0"/>
              <a:t>‹#›</a:t>
            </a:fld>
            <a:endParaRPr lang="en-CA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9719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BFD7-9DF0-461F-9587-0DE8D0E1B7A8}" type="datetimeFigureOut">
              <a:rPr lang="en-CA" smtClean="0"/>
              <a:t>2021-05-31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A49B-C445-4DED-8363-1366DE8AA4C2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20876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BFD7-9DF0-461F-9587-0DE8D0E1B7A8}" type="datetimeFigureOut">
              <a:rPr lang="en-CA" smtClean="0"/>
              <a:t>2021-05-31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A49B-C445-4DED-8363-1366DE8AA4C2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62199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BFD7-9DF0-461F-9587-0DE8D0E1B7A8}" type="datetimeFigureOut">
              <a:rPr lang="en-CA" smtClean="0"/>
              <a:t>2021-05-31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A49B-C445-4DED-8363-1366DE8AA4C2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6685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BFD7-9DF0-461F-9587-0DE8D0E1B7A8}" type="datetimeFigureOut">
              <a:rPr lang="en-CA" smtClean="0"/>
              <a:t>2021-05-31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A49B-C445-4DED-8363-1366DE8AA4C2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8687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D8BFD7-9DF0-461F-9587-0DE8D0E1B7A8}" type="datetimeFigureOut">
              <a:rPr lang="en-CA" smtClean="0"/>
              <a:t>2021-05-31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4FA49B-C445-4DED-8363-1366DE8AA4C2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37179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BFD7-9DF0-461F-9587-0DE8D0E1B7A8}" type="datetimeFigureOut">
              <a:rPr lang="en-CA" smtClean="0"/>
              <a:t>2021-05-31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A49B-C445-4DED-8363-1366DE8AA4C2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2288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AD8BFD7-9DF0-461F-9587-0DE8D0E1B7A8}" type="datetimeFigureOut">
              <a:rPr lang="en-CA" smtClean="0"/>
              <a:t>2021-05-31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44FA49B-C445-4DED-8363-1366DE8AA4C2}" type="slidenum">
              <a:rPr lang="en-CA" smtClean="0"/>
              <a:t>‹#›</a:t>
            </a:fld>
            <a:endParaRPr lang="en-CA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3673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EA094-E9B6-4CE7-A0B0-E47428AA7AB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90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about:blank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about:blank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about:blan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6.png"/><Relationship Id="rId4" Type="http://schemas.openxmlformats.org/officeDocument/2006/relationships/image" Target="../media/image5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48;g903a3413c0_0_7"/>
          <p:cNvSpPr/>
          <p:nvPr/>
        </p:nvSpPr>
        <p:spPr>
          <a:xfrm>
            <a:off x="3184009" y="2420863"/>
            <a:ext cx="6487200" cy="5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 defTabSz="914400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June 29-30, 2021</a:t>
            </a:r>
          </a:p>
          <a:p>
            <a:pPr algn="ctr" defTabSz="914400"/>
            <a:endParaRPr lang="en-US" sz="1600" b="1" dirty="0">
              <a:solidFill>
                <a:srgbClr val="935739"/>
              </a:solidFill>
              <a:latin typeface="Arial" pitchFamily="34" charset="0"/>
              <a:ea typeface="Arial Black"/>
              <a:cs typeface="Arial" pitchFamily="34" charset="0"/>
              <a:sym typeface="Arial Black"/>
            </a:endParaRPr>
          </a:p>
        </p:txBody>
      </p:sp>
      <p:sp>
        <p:nvSpPr>
          <p:cNvPr id="15" name="Google Shape;48;g903a3413c0_0_7"/>
          <p:cNvSpPr/>
          <p:nvPr/>
        </p:nvSpPr>
        <p:spPr>
          <a:xfrm>
            <a:off x="3320808" y="1559694"/>
            <a:ext cx="6487200" cy="5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 defTabSz="914400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Eurasian Academic Libraries Conference – 2021</a:t>
            </a:r>
            <a:endParaRPr lang="ru-RU" sz="1600" b="1" dirty="0">
              <a:solidFill>
                <a:srgbClr val="935739"/>
              </a:solidFill>
              <a:latin typeface="Arial" pitchFamily="34" charset="0"/>
              <a:ea typeface="Arial Black"/>
              <a:cs typeface="Arial" pitchFamily="34" charset="0"/>
              <a:sym typeface="Arial Black"/>
            </a:endParaRPr>
          </a:p>
          <a:p>
            <a:pPr algn="ctr" defTabSz="914400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“Contemporary Trends in Information Organization in the Academic Library Environment”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41409" y="2950756"/>
            <a:ext cx="7770209" cy="175260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KEYNOTE SPEECH</a:t>
            </a:r>
            <a:b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b="1" spc="100" dirty="0">
                <a:cs typeface="Calibri Light" panose="020F0302020204030204" pitchFamily="34" charset="0"/>
              </a:rPr>
              <a:t>Why </a:t>
            </a:r>
            <a:r>
              <a:rPr lang="en-US" sz="3200" b="1" spc="100" dirty="0">
                <a:solidFill>
                  <a:srgbClr val="12146E"/>
                </a:solidFill>
                <a:cs typeface="Calibri Light" panose="020F0302020204030204" pitchFamily="34" charset="0"/>
              </a:rPr>
              <a:t>RDA</a:t>
            </a:r>
            <a:r>
              <a:rPr lang="en-US" sz="3200" b="1" spc="100" dirty="0">
                <a:solidFill>
                  <a:schemeClr val="tx1">
                    <a:lumMod val="95000"/>
                    <a:lumOff val="5000"/>
                  </a:schemeClr>
                </a:solidFill>
                <a:cs typeface="Calibri Light" panose="020F0302020204030204" pitchFamily="34" charset="0"/>
              </a:rPr>
              <a:t>?</a:t>
            </a:r>
            <a:br>
              <a:rPr lang="en-US" sz="3200" b="1" spc="100" dirty="0">
                <a:solidFill>
                  <a:schemeClr val="tx1">
                    <a:lumMod val="95000"/>
                    <a:lumOff val="5000"/>
                  </a:schemeClr>
                </a:solidFill>
                <a:cs typeface="Calibri Light" panose="020F0302020204030204" pitchFamily="34" charset="0"/>
              </a:rPr>
            </a:br>
            <a:r>
              <a:rPr lang="en-US" sz="2800" b="1" dirty="0">
                <a:solidFill>
                  <a:schemeClr val="tx1"/>
                </a:solidFill>
              </a:rPr>
              <a:t>Organizing bibliographic information</a:t>
            </a:r>
            <a:br>
              <a:rPr lang="en-US" sz="2800" b="1" dirty="0">
                <a:solidFill>
                  <a:schemeClr val="tx1"/>
                </a:solidFill>
              </a:rPr>
            </a:br>
            <a:r>
              <a:rPr lang="en-US" sz="2800" b="1" dirty="0">
                <a:solidFill>
                  <a:schemeClr val="tx1"/>
                </a:solidFill>
              </a:rPr>
              <a:t>in the 21</a:t>
            </a:r>
            <a:r>
              <a:rPr lang="en-US" sz="2800" b="1" baseline="30000" dirty="0">
                <a:solidFill>
                  <a:schemeClr val="tx1"/>
                </a:solidFill>
              </a:rPr>
              <a:t>st</a:t>
            </a:r>
            <a:r>
              <a:rPr lang="en-US" sz="2800" b="1" dirty="0">
                <a:solidFill>
                  <a:schemeClr val="tx1"/>
                </a:solidFill>
              </a:rPr>
              <a:t> century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0409" y="4725144"/>
            <a:ext cx="6400800" cy="17526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SzPts val="3600"/>
            </a:pPr>
            <a:endParaRPr lang="en-US" sz="1400" b="1" dirty="0">
              <a:solidFill>
                <a:srgbClr val="935739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SzPts val="3600"/>
            </a:pPr>
            <a:endParaRPr lang="en-US" sz="1400" b="1" dirty="0">
              <a:solidFill>
                <a:srgbClr val="935739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SzPts val="3600"/>
            </a:pPr>
            <a:r>
              <a:rPr lang="en-US" sz="1800" b="1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Chris Oliver</a:t>
            </a:r>
          </a:p>
          <a:p>
            <a:pPr>
              <a:lnSpc>
                <a:spcPct val="114000"/>
              </a:lnSpc>
              <a:spcBef>
                <a:spcPts val="0"/>
              </a:spcBef>
              <a:buSzPts val="3600"/>
            </a:pPr>
            <a:r>
              <a:rPr lang="en-US" sz="2000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Chair, RDA Board</a:t>
            </a:r>
          </a:p>
          <a:p>
            <a:pPr>
              <a:lnSpc>
                <a:spcPct val="114000"/>
              </a:lnSpc>
              <a:spcBef>
                <a:spcPts val="0"/>
              </a:spcBef>
              <a:buSzPts val="3600"/>
            </a:pPr>
            <a:r>
              <a:rPr lang="en-US" sz="2000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Head, Metadata and Processing, University of Ottawa Library</a:t>
            </a:r>
          </a:p>
          <a:p>
            <a:pPr>
              <a:lnSpc>
                <a:spcPct val="114000"/>
              </a:lnSpc>
              <a:spcBef>
                <a:spcPts val="0"/>
              </a:spcBef>
              <a:buSzPts val="3600"/>
            </a:pPr>
            <a:r>
              <a:rPr lang="en-US" sz="2000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Ottawa, Canada</a:t>
            </a:r>
          </a:p>
          <a:p>
            <a:pPr>
              <a:lnSpc>
                <a:spcPct val="114000"/>
              </a:lnSpc>
              <a:spcBef>
                <a:spcPts val="0"/>
              </a:spcBef>
              <a:buSzPts val="3600"/>
            </a:pPr>
            <a:r>
              <a:rPr lang="en-US" sz="2000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christine.oliver@uottawa.ca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9" name="Picture 2" descr="C:\Users\User\Downloads\Logo EALC_2021 small virtual clipa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565" y="235793"/>
            <a:ext cx="1656184" cy="11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User\Desktop\EALC\АБВ-РК-201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832" y="575685"/>
            <a:ext cx="741207" cy="52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User\Downloads\1557932227_nu-logo_1080_108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228" y="643687"/>
            <a:ext cx="648072" cy="45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User\Downloads\основной Library (1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087" y="559428"/>
            <a:ext cx="753737" cy="68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5079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C960C-6C28-4733-BFC3-AEB9C7799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Designed for flexibility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BEE75-7CEB-4294-9980-014E3464E8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dirty="0"/>
              <a:t>Four recording methods</a:t>
            </a:r>
            <a:endParaRPr lang="en-CA" sz="2400" dirty="0"/>
          </a:p>
          <a:p>
            <a:pPr lvl="2"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options according to the technological environment in which one operates:</a:t>
            </a:r>
          </a:p>
          <a:p>
            <a:pPr lvl="5"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unstructured description</a:t>
            </a:r>
          </a:p>
          <a:p>
            <a:pPr lvl="5"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structured description</a:t>
            </a:r>
          </a:p>
          <a:p>
            <a:pPr lvl="5"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identifier</a:t>
            </a:r>
          </a:p>
          <a:p>
            <a:pPr lvl="5"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IRI – internationalized resource identifier</a:t>
            </a:r>
          </a:p>
          <a:p>
            <a:pPr lvl="5">
              <a:buClr>
                <a:srgbClr val="12146E"/>
              </a:buClr>
              <a:buFont typeface="Arial" panose="020B0604020202020204" pitchFamily="34" charset="0"/>
              <a:buChar char="•"/>
            </a:pPr>
            <a:endParaRPr lang="en-CA" sz="1000" dirty="0"/>
          </a:p>
          <a:p>
            <a:pPr marL="521208" lvl="3" indent="0">
              <a:buClr>
                <a:srgbClr val="12146E"/>
              </a:buClr>
              <a:buNone/>
            </a:pPr>
            <a:r>
              <a:rPr lang="en-CA" sz="2400" dirty="0"/>
              <a:t>“</a:t>
            </a:r>
            <a:r>
              <a:rPr lang="en-CA" sz="2400" b="0" i="0" dirty="0">
                <a:solidFill>
                  <a:srgbClr val="2B2B2B"/>
                </a:solidFill>
                <a:effectLst/>
              </a:rPr>
              <a:t>The methods are listed in order of increasing utility in general applications of RDA data, from low utility to high utility or </a:t>
            </a:r>
            <a:r>
              <a:rPr lang="en-CA" sz="2400" b="0" i="1" dirty="0">
                <a:solidFill>
                  <a:srgbClr val="2B2B2B"/>
                </a:solidFill>
                <a:effectLst/>
              </a:rPr>
              <a:t>smart</a:t>
            </a:r>
            <a:r>
              <a:rPr lang="en-CA" sz="2400" b="0" i="0" dirty="0">
                <a:solidFill>
                  <a:srgbClr val="2B2B2B"/>
                </a:solidFill>
                <a:effectLst/>
              </a:rPr>
              <a:t> data.”</a:t>
            </a:r>
          </a:p>
          <a:p>
            <a:pPr marL="692658" lvl="3" indent="-171450">
              <a:buClr>
                <a:srgbClr val="12146E"/>
              </a:buClr>
              <a:buFont typeface="Arial" panose="020B0604020202020204" pitchFamily="34" charset="0"/>
              <a:buChar char="•"/>
            </a:pPr>
            <a:endParaRPr lang="en-CA" sz="800" b="0" i="0" dirty="0">
              <a:solidFill>
                <a:srgbClr val="2B2B2B"/>
              </a:solidFill>
              <a:effectLst/>
            </a:endParaRPr>
          </a:p>
          <a:p>
            <a:pPr marL="1046988" lvl="4" indent="-342900"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rgbClr val="2B2B2B"/>
                </a:solidFill>
              </a:rPr>
              <a:t>IRI → for linked data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818003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C7C16-AF44-43A6-9FC5-C4AB94646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One</a:t>
            </a:r>
            <a:r>
              <a:rPr lang="en-US" dirty="0"/>
              <a:t> standard -- </a:t>
            </a:r>
            <a:r>
              <a:rPr lang="en-US" b="1" dirty="0"/>
              <a:t>many</a:t>
            </a:r>
            <a:r>
              <a:rPr lang="en-US" dirty="0"/>
              <a:t> ways to use it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83387-A649-4ACC-BC0A-C0248DAA3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2696" y="1971922"/>
            <a:ext cx="9962984" cy="3897171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400" b="0" i="0" dirty="0">
                <a:solidFill>
                  <a:srgbClr val="2B2B2B"/>
                </a:solidFill>
                <a:effectLst/>
              </a:rPr>
              <a:t>an unstructured description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2B2B2B"/>
                </a:solidFill>
              </a:rPr>
              <a:t>               transcribe the name of the author from the title page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2B2B2B"/>
                </a:solidFill>
              </a:rPr>
              <a:t>   </a:t>
            </a:r>
            <a:r>
              <a:rPr lang="en-US" sz="2400" i="1" dirty="0">
                <a:solidFill>
                  <a:srgbClr val="2B2B2B"/>
                </a:solidFill>
              </a:rPr>
              <a:t>or</a:t>
            </a:r>
            <a:r>
              <a:rPr lang="en-US" sz="2400" dirty="0">
                <a:solidFill>
                  <a:srgbClr val="2B2B2B"/>
                </a:solidFill>
              </a:rPr>
              <a:t>        automated data capture of information on a title page</a:t>
            </a:r>
          </a:p>
          <a:p>
            <a:endParaRPr lang="en-US" sz="1600" dirty="0">
              <a:solidFill>
                <a:srgbClr val="2B2B2B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2B2B2B"/>
                </a:solidFill>
              </a:rPr>
              <a:t>result = a string of characters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2B2B2B"/>
                </a:solidFill>
              </a:rPr>
              <a:t>              a human can decipher and understand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2B2B2B"/>
                </a:solidFill>
              </a:rPr>
              <a:t>              a computer cannot process effectively – only good enough for keyword   	                                                                           searching</a:t>
            </a:r>
          </a:p>
          <a:p>
            <a:endParaRPr lang="en-US" dirty="0">
              <a:solidFill>
                <a:srgbClr val="2B2B2B"/>
              </a:solidFill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083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C7C16-AF44-43A6-9FC5-C4AB94646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One</a:t>
            </a:r>
            <a:r>
              <a:rPr lang="en-US" dirty="0"/>
              <a:t> standard -- </a:t>
            </a:r>
            <a:r>
              <a:rPr lang="en-US" b="1" dirty="0"/>
              <a:t>many</a:t>
            </a:r>
            <a:r>
              <a:rPr lang="en-US" dirty="0"/>
              <a:t> ways to use it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83387-A649-4ACC-BC0A-C0248DAA3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2696" y="1971922"/>
            <a:ext cx="9962984" cy="3897171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</a:pPr>
            <a:r>
              <a:rPr lang="en-US" sz="2400" b="0" i="0" dirty="0">
                <a:solidFill>
                  <a:srgbClr val="2B2B2B"/>
                </a:solidFill>
                <a:effectLst/>
              </a:rPr>
              <a:t>IRI – internationalized resource identifier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2B2B2B"/>
                </a:solidFill>
              </a:rPr>
              <a:t>               an Internet standard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2B2B2B"/>
                </a:solidFill>
              </a:rPr>
              <a:t>               a globally unique identifier, </a:t>
            </a:r>
            <a:r>
              <a:rPr lang="en-US" sz="2400" i="1" dirty="0">
                <a:solidFill>
                  <a:srgbClr val="2B2B2B"/>
                </a:solidFill>
              </a:rPr>
              <a:t>for example, </a:t>
            </a:r>
            <a:r>
              <a:rPr lang="en-US" sz="2400" dirty="0">
                <a:solidFill>
                  <a:srgbClr val="2B2B2B"/>
                </a:solidFill>
              </a:rPr>
              <a:t>use it to record the name of a person</a:t>
            </a:r>
          </a:p>
          <a:p>
            <a:endParaRPr lang="en-US" sz="1600" dirty="0">
              <a:solidFill>
                <a:srgbClr val="2B2B2B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2B2B2B"/>
                </a:solidFill>
              </a:rPr>
              <a:t>result = a machine-readable string	</a:t>
            </a:r>
          </a:p>
          <a:p>
            <a:pPr lvl="1">
              <a:spcBef>
                <a:spcPts val="600"/>
              </a:spcBef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B2B2B"/>
                </a:solidFill>
              </a:rPr>
              <a:t>a human cannot easily decipher and understand</a:t>
            </a:r>
          </a:p>
          <a:p>
            <a:pPr lvl="1">
              <a:spcBef>
                <a:spcPts val="600"/>
              </a:spcBef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2B2B2B"/>
                </a:solidFill>
              </a:rPr>
              <a:t>a</a:t>
            </a:r>
            <a:r>
              <a:rPr lang="en-US" sz="2400" dirty="0">
                <a:solidFill>
                  <a:srgbClr val="2B2B2B"/>
                </a:solidFill>
              </a:rPr>
              <a:t> computer can process very effectively in a linked data application</a:t>
            </a:r>
          </a:p>
          <a:p>
            <a:pPr lvl="1">
              <a:spcBef>
                <a:spcPts val="600"/>
              </a:spcBef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B2B2B"/>
                </a:solidFill>
              </a:rPr>
              <a:t>a computer can retrieve a large amount of information using the IRI and may also link to other information connected to that IRI</a:t>
            </a:r>
          </a:p>
          <a:p>
            <a:pPr lvl="1">
              <a:spcBef>
                <a:spcPts val="600"/>
              </a:spcBef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B2B2B"/>
                </a:solidFill>
              </a:rPr>
              <a:t>expands the potential for exploration</a:t>
            </a:r>
          </a:p>
          <a:p>
            <a:endParaRPr lang="en-US" dirty="0">
              <a:solidFill>
                <a:srgbClr val="2B2B2B"/>
              </a:solidFill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234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7B5CB-3BE7-4B2A-B327-9638D61E9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Metadata statement using IRIs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2D7ABE-138D-4E7E-9643-A2111093E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CA" sz="24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4A88AD-541C-48DF-B3D6-1AE36CEC112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endParaRPr lang="en-US" sz="2400" dirty="0"/>
          </a:p>
          <a:p>
            <a:r>
              <a:rPr lang="en-US" sz="2400" dirty="0"/>
              <a:t>subject, object and predicate all recorded using IRIs</a:t>
            </a:r>
          </a:p>
          <a:p>
            <a:endParaRPr lang="en-US" sz="2400" dirty="0"/>
          </a:p>
          <a:p>
            <a:r>
              <a:rPr lang="en-US" sz="1400" dirty="0"/>
              <a:t>Screen image from the RDA Toolkit (www.rdatoolkit.org) used by permission of the Copyright Holders for RDA (American Library Association, Canadian Federation of Library Associations, and CILIP: Chartered Institute of Library and Information Professionals).</a:t>
            </a:r>
            <a:endParaRPr lang="en-CA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A74373-AA4A-4108-AD0A-2E8375D723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7289" y="363813"/>
            <a:ext cx="6861859" cy="649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4709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1A52F-620F-4331-93E2-2EBED0DEE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800" dirty="0"/>
              <a:t>Metadata standard for the 21</a:t>
            </a:r>
            <a:r>
              <a:rPr lang="en-CA" sz="4800" baseline="30000" dirty="0"/>
              <a:t>st</a:t>
            </a:r>
            <a:r>
              <a:rPr lang="en-CA" sz="4800" dirty="0"/>
              <a:t> century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6DD154-AFCC-4F0D-9F1F-7381BC9019C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1">
              <a:spcBef>
                <a:spcPts val="1200"/>
              </a:spcBef>
              <a:spcAft>
                <a:spcPts val="6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ready for the future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flexible</a:t>
            </a:r>
          </a:p>
          <a:p>
            <a:pPr marL="201168" lvl="1" indent="0">
              <a:spcBef>
                <a:spcPts val="1200"/>
              </a:spcBef>
              <a:spcAft>
                <a:spcPts val="600"/>
              </a:spcAft>
              <a:buClr>
                <a:srgbClr val="12146E"/>
              </a:buClr>
              <a:buNone/>
            </a:pPr>
            <a:r>
              <a:rPr lang="en-US" sz="2400" dirty="0">
                <a:latin typeface="Calibri" pitchFamily="34" charset="0"/>
              </a:rPr>
              <a:t>	</a:t>
            </a:r>
          </a:p>
          <a:p>
            <a:pPr marL="201168" lvl="1" indent="0">
              <a:spcBef>
                <a:spcPts val="1200"/>
              </a:spcBef>
              <a:spcAft>
                <a:spcPts val="600"/>
              </a:spcAft>
              <a:buClr>
                <a:srgbClr val="12146E"/>
              </a:buClr>
              <a:buNone/>
            </a:pPr>
            <a:r>
              <a:rPr lang="en-US" sz="2400" dirty="0">
                <a:latin typeface="Calibri" pitchFamily="34" charset="0"/>
              </a:rPr>
              <a:t> 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data that can be used effectively for          automated processing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promotes data interoperability</a:t>
            </a:r>
          </a:p>
          <a:p>
            <a:pPr marL="201168" lvl="1" indent="0">
              <a:spcBef>
                <a:spcPts val="1200"/>
              </a:spcBef>
              <a:spcAft>
                <a:spcPts val="200"/>
              </a:spcAft>
              <a:buClr>
                <a:srgbClr val="12146E"/>
              </a:buClr>
              <a:buNone/>
            </a:pPr>
            <a:r>
              <a:rPr lang="en-US" sz="2400" dirty="0">
                <a:latin typeface="Calibri" pitchFamily="34" charset="0"/>
              </a:rPr>
              <a:t>	</a:t>
            </a:r>
          </a:p>
          <a:p>
            <a:pPr marL="566928" lvl="3" indent="0">
              <a:spcBef>
                <a:spcPts val="1200"/>
              </a:spcBef>
              <a:spcAft>
                <a:spcPts val="200"/>
              </a:spcAft>
              <a:buClr>
                <a:srgbClr val="12146E"/>
              </a:buClr>
              <a:buNone/>
            </a:pPr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ADE8D6-95BB-49AD-B748-047986491A3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>
                <a:latin typeface="Calibri" pitchFamily="34" charset="0"/>
              </a:rPr>
              <a:t>create metadata that can be used in traditional catalogues and also for the web and linked data environments</a:t>
            </a:r>
          </a:p>
          <a:p>
            <a:endParaRPr lang="en-US" dirty="0">
              <a:latin typeface="Calibri" pitchFamily="34" charset="0"/>
            </a:endParaRPr>
          </a:p>
          <a:p>
            <a:endParaRPr lang="en-US" sz="3600" dirty="0">
              <a:latin typeface="Calibri" pitchFamily="34" charset="0"/>
            </a:endParaRPr>
          </a:p>
          <a:p>
            <a:r>
              <a:rPr lang="en-US" sz="2400" dirty="0">
                <a:latin typeface="Calibri" pitchFamily="34" charset="0"/>
              </a:rPr>
              <a:t>precise and unambiguous data in well-defined data elements with an articulated structure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8156940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2C0B2E1-0268-42EC-ABD3-94F81A05BC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D2256B4-48EA-40FC-BBC0-AA1EE6E008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D44BCCA-102D-4A9D-B1E4-2450CAF0B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8C6E698C-8155-4B8B-BDC9-B7299772B5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161354D-8B2C-40EF-947A-7D0D23ED4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3958" y="5184250"/>
            <a:ext cx="1415971" cy="70854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Flags globe at </a:t>
            </a:r>
            <a:r>
              <a:rPr lang="en-US" sz="120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shutterstock</a:t>
            </a:r>
            <a:r>
              <a:rPr lang="en-US" sz="12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(vector) </a:t>
            </a:r>
            <a:r>
              <a:rPr lang="en-CA" sz="1200" b="0" i="0" dirty="0">
                <a:effectLst/>
                <a:latin typeface="+mn-lt"/>
              </a:rPr>
              <a:t>ID: 111655109 by </a:t>
            </a:r>
            <a:r>
              <a:rPr lang="en-CA" sz="1200" b="0" i="0" dirty="0" err="1">
                <a:effectLst/>
                <a:latin typeface="+mn-lt"/>
              </a:rPr>
              <a:t>Alhovik</a:t>
            </a:r>
            <a:endParaRPr lang="en-US" sz="1200" dirty="0">
              <a:solidFill>
                <a:schemeClr val="tx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EEF5601-A8BC-411D-AA64-3E79320BA1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58473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668AF17-BD97-45FA-A9B2-AB21DEDB9F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3356" y="1159565"/>
            <a:ext cx="3271566" cy="443905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cap="none" spc="0" dirty="0">
                <a:solidFill>
                  <a:srgbClr val="FFFFFF"/>
                </a:solidFill>
              </a:rPr>
              <a:t>RDA as an international standard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3209156-242F-4B26-8D07-CEB2B68A9F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4734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26" name="Picture 2" descr="International – JE Group LLC">
            <a:extLst>
              <a:ext uri="{FF2B5EF4-FFF2-40B4-BE49-F238E27FC236}">
                <a16:creationId xmlns:a16="http://schemas.microsoft.com/office/drawing/2014/main" id="{643EF002-3B15-4AF5-BEEA-7DBC0E75EC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533" y="598693"/>
            <a:ext cx="4762500" cy="465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4277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76641-30DF-448B-A663-07E70977D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international standard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85AD0-9D41-4BB7-B3BD-EAC188D4482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Aft>
                <a:spcPts val="18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 aligned with international standards</a:t>
            </a:r>
          </a:p>
          <a:p>
            <a:pPr>
              <a:spcAft>
                <a:spcPts val="18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 accommodating different local traditions			</a:t>
            </a:r>
          </a:p>
          <a:p>
            <a:pPr>
              <a:spcAft>
                <a:spcPts val="42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 translations are an integral part of the standard</a:t>
            </a:r>
          </a:p>
          <a:p>
            <a:pPr>
              <a:spcAft>
                <a:spcPts val="42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 in use in countries around the globe</a:t>
            </a:r>
          </a:p>
          <a:p>
            <a:pPr marL="0" indent="0">
              <a:buNone/>
            </a:pPr>
            <a:endParaRPr lang="en-CA" sz="2400" dirty="0"/>
          </a:p>
          <a:p>
            <a:pPr>
              <a:buFont typeface="Arial" panose="020B0604020202020204" pitchFamily="34" charset="0"/>
              <a:buChar char="•"/>
            </a:pPr>
            <a:endParaRPr lang="en-CA" sz="2400" dirty="0"/>
          </a:p>
          <a:p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C9B9AD-0246-46DE-A5B9-FD455F944A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en-US" dirty="0"/>
              <a:t>                  </a:t>
            </a:r>
            <a:r>
              <a:rPr lang="en-CA" sz="2400" dirty="0"/>
              <a:t>sound theoretical framework</a:t>
            </a:r>
          </a:p>
          <a:p>
            <a:pPr marL="0" indent="0">
              <a:spcAft>
                <a:spcPts val="4200"/>
              </a:spcAft>
              <a:buNone/>
            </a:pPr>
            <a:r>
              <a:rPr lang="en-CA" sz="2400" dirty="0"/>
              <a:t>	responsive to local needs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CA" sz="2400" dirty="0"/>
              <a:t>	different language versions for 	use in communities around the 	globe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CA" sz="2400" dirty="0"/>
              <a:t>	governance to reflect 	international participation</a:t>
            </a:r>
            <a:endParaRPr lang="en-US" sz="2400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435D5C87-EDC6-4548-B1B3-85BAF37E4556}"/>
              </a:ext>
            </a:extLst>
          </p:cNvPr>
          <p:cNvSpPr/>
          <p:nvPr/>
        </p:nvSpPr>
        <p:spPr>
          <a:xfrm>
            <a:off x="6042832" y="5086589"/>
            <a:ext cx="954000" cy="1721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7D48F2E3-07A7-4C3D-BA93-FD05A07FC2E7}"/>
              </a:ext>
            </a:extLst>
          </p:cNvPr>
          <p:cNvSpPr/>
          <p:nvPr/>
        </p:nvSpPr>
        <p:spPr>
          <a:xfrm>
            <a:off x="6092460" y="2690493"/>
            <a:ext cx="954000" cy="172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748674B1-60D7-419B-A443-A65691BD2DE0}"/>
              </a:ext>
            </a:extLst>
          </p:cNvPr>
          <p:cNvSpPr/>
          <p:nvPr/>
        </p:nvSpPr>
        <p:spPr>
          <a:xfrm>
            <a:off x="6096001" y="1992671"/>
            <a:ext cx="953086" cy="1721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EE84235B-B0DE-4F0B-9A03-908C442D4823}"/>
              </a:ext>
            </a:extLst>
          </p:cNvPr>
          <p:cNvSpPr/>
          <p:nvPr/>
        </p:nvSpPr>
        <p:spPr>
          <a:xfrm>
            <a:off x="6042832" y="3758708"/>
            <a:ext cx="954000" cy="1721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60775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D4463-4760-44A6-94B8-FFCBBE925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800" b="1" dirty="0">
                <a:solidFill>
                  <a:srgbClr val="12146E"/>
                </a:solidFill>
              </a:rPr>
              <a:t>RDA</a:t>
            </a:r>
            <a:r>
              <a:rPr lang="en-CA" sz="4800" dirty="0"/>
              <a:t> aligned with international standards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5A39AA-F8FF-4139-995B-9CA3762635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 RDA is aligned with:</a:t>
            </a:r>
          </a:p>
          <a:p>
            <a:pPr marL="0" indent="0">
              <a:buClr>
                <a:srgbClr val="12146E"/>
              </a:buClr>
              <a:buNone/>
            </a:pPr>
            <a:r>
              <a:rPr lang="en-US" sz="2400" dirty="0"/>
              <a:t>	IFLA’s International Cataloguing Principles</a:t>
            </a:r>
          </a:p>
          <a:p>
            <a:pPr marL="0" indent="0">
              <a:buClr>
                <a:srgbClr val="12146E"/>
              </a:buClr>
              <a:buNone/>
            </a:pPr>
            <a:r>
              <a:rPr lang="en-US" sz="2400" dirty="0"/>
              <a:t>	IFLA’s bibliographic conceptual model: IFLA LRM</a:t>
            </a:r>
          </a:p>
          <a:p>
            <a:pPr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 also includes a statement of relationship to other international standards</a:t>
            </a:r>
          </a:p>
          <a:p>
            <a:pPr marL="0" indent="0">
              <a:buClr>
                <a:srgbClr val="12146E"/>
              </a:buClr>
              <a:buNone/>
            </a:pPr>
            <a:r>
              <a:rPr lang="en-US" sz="2400" dirty="0"/>
              <a:t>	</a:t>
            </a:r>
            <a:r>
              <a:rPr lang="en-US" sz="2400" i="1" dirty="0"/>
              <a:t>for example, </a:t>
            </a:r>
            <a:r>
              <a:rPr lang="en-US" sz="2400" dirty="0"/>
              <a:t>metadata that can be stored in different encoding schemes, 	such as MARC 21 and RDF</a:t>
            </a:r>
          </a:p>
          <a:p>
            <a:pPr marL="0" indent="0">
              <a:buNone/>
            </a:pP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5062372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srgbClr val="12146E"/>
                </a:solidFill>
              </a:rPr>
              <a:t>RDA</a:t>
            </a:r>
            <a:r>
              <a:rPr lang="en-CA" b="1" dirty="0"/>
              <a:t>: </a:t>
            </a:r>
            <a:r>
              <a:rPr lang="en-CA" dirty="0"/>
              <a:t>implementation of </a:t>
            </a:r>
            <a:r>
              <a:rPr lang="en-CA" b="1" dirty="0">
                <a:solidFill>
                  <a:srgbClr val="306648"/>
                </a:solidFill>
              </a:rPr>
              <a:t>IFLA LRM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CA" sz="800" b="1" dirty="0">
                <a:solidFill>
                  <a:schemeClr val="tx2">
                    <a:lumMod val="75000"/>
                  </a:schemeClr>
                </a:solidFill>
              </a:rPr>
              <a:t>  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306648"/>
                </a:solidFill>
              </a:rPr>
              <a:t>IFLA LRM  </a:t>
            </a:r>
            <a:r>
              <a:rPr lang="en-US" sz="2400" dirty="0">
                <a:solidFill>
                  <a:schemeClr val="tx1"/>
                </a:solidFill>
              </a:rPr>
              <a:t>=   </a:t>
            </a:r>
            <a:r>
              <a:rPr lang="en-US" sz="2400" dirty="0">
                <a:solidFill>
                  <a:schemeClr val="tx1"/>
                </a:solidFill>
                <a:hlinkClick r:id="rId2"/>
              </a:rPr>
              <a:t>IFLA Library Reference Model</a:t>
            </a:r>
            <a:endParaRPr lang="en-US" sz="24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 		the bibliographic conceptual model that consolidates and 				supersedes the three previous IFLA models: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2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2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		</a:t>
            </a:r>
            <a:r>
              <a:rPr lang="en-CA" altLang="en-US" sz="2400" dirty="0">
                <a:solidFill>
                  <a:srgbClr val="306648"/>
                </a:solidFill>
                <a:latin typeface="Calibri" panose="020F0502020204030204" pitchFamily="34" charset="0"/>
              </a:rPr>
              <a:t>FRBR</a:t>
            </a:r>
            <a:r>
              <a:rPr lang="en-CA" altLang="en-US" sz="2400" dirty="0">
                <a:solidFill>
                  <a:srgbClr val="1A6821"/>
                </a:solidFill>
                <a:latin typeface="Calibri" panose="020F0502020204030204" pitchFamily="34" charset="0"/>
              </a:rPr>
              <a:t>	</a:t>
            </a:r>
            <a:r>
              <a:rPr lang="en-CA" altLang="en-US" sz="2400" dirty="0">
                <a:latin typeface="Calibri" panose="020F0502020204030204" pitchFamily="34" charset="0"/>
                <a:hlinkClick r:id="rId2"/>
              </a:rPr>
              <a:t>Functional Requirements for Bibliographic Records</a:t>
            </a:r>
            <a:endParaRPr lang="en-CA" altLang="en-US" sz="2400" dirty="0">
              <a:latin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CA" altLang="en-US" sz="800" dirty="0">
              <a:solidFill>
                <a:srgbClr val="1A6821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altLang="en-US" sz="2400" b="1" dirty="0">
                <a:solidFill>
                  <a:srgbClr val="1A6821"/>
                </a:solidFill>
                <a:latin typeface="Calibri" panose="020F0502020204030204" pitchFamily="34" charset="0"/>
              </a:rPr>
              <a:t>		</a:t>
            </a:r>
            <a:r>
              <a:rPr lang="en-CA" altLang="en-US" sz="2400" dirty="0">
                <a:solidFill>
                  <a:srgbClr val="306648"/>
                </a:solidFill>
                <a:latin typeface="Calibri" panose="020F0502020204030204" pitchFamily="34" charset="0"/>
              </a:rPr>
              <a:t>FRAD</a:t>
            </a:r>
            <a:r>
              <a:rPr lang="en-CA" altLang="en-US" sz="2400" b="1" dirty="0">
                <a:solidFill>
                  <a:srgbClr val="1A6821"/>
                </a:solidFill>
                <a:latin typeface="Calibri" panose="020F0502020204030204" pitchFamily="34" charset="0"/>
              </a:rPr>
              <a:t>	</a:t>
            </a:r>
            <a:r>
              <a:rPr lang="en-CA" altLang="en-US" sz="2400" dirty="0">
                <a:latin typeface="Calibri" panose="020F0502020204030204" pitchFamily="34" charset="0"/>
                <a:hlinkClick r:id="rId2"/>
              </a:rPr>
              <a:t>Functional Requirements for Authority Data</a:t>
            </a:r>
            <a:endParaRPr lang="en-CA" altLang="en-US" sz="2400" dirty="0">
              <a:latin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CA" altLang="en-US" sz="800" dirty="0">
              <a:latin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altLang="en-US" sz="2400" dirty="0">
                <a:solidFill>
                  <a:srgbClr val="1A6821"/>
                </a:solidFill>
                <a:latin typeface="Calibri" panose="020F0502020204030204" pitchFamily="34" charset="0"/>
              </a:rPr>
              <a:t>		</a:t>
            </a:r>
            <a:r>
              <a:rPr lang="en-CA" altLang="en-US" sz="2400" dirty="0">
                <a:solidFill>
                  <a:srgbClr val="306648"/>
                </a:solidFill>
                <a:latin typeface="Calibri" panose="020F0502020204030204" pitchFamily="34" charset="0"/>
              </a:rPr>
              <a:t>FRSAD</a:t>
            </a:r>
            <a:r>
              <a:rPr lang="en-CA" altLang="en-US" sz="2400" dirty="0">
                <a:solidFill>
                  <a:srgbClr val="1A6821"/>
                </a:solidFill>
                <a:latin typeface="Calibri" panose="020F0502020204030204" pitchFamily="34" charset="0"/>
              </a:rPr>
              <a:t>	</a:t>
            </a:r>
            <a:r>
              <a:rPr lang="en-CA" altLang="en-US" sz="2400" dirty="0">
                <a:latin typeface="Calibri" panose="020F0502020204030204" pitchFamily="34" charset="0"/>
                <a:hlinkClick r:id="rId2"/>
              </a:rPr>
              <a:t>Functional Requirements for Subject Authority Data</a:t>
            </a:r>
            <a:endParaRPr lang="en-CA" altLang="en-US" sz="2400" dirty="0">
              <a:latin typeface="Calibri" panose="020F0502020204030204" pitchFamily="34" charset="0"/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1000" dirty="0">
              <a:solidFill>
                <a:schemeClr val="tx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CA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9944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Alignment with IFLA LRM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RDA based on an internationally accepted understanding of the structure of   bibliographic data</a:t>
            </a:r>
          </a:p>
          <a:p>
            <a:pPr marL="0" indent="0">
              <a:buClr>
                <a:srgbClr val="12146E"/>
              </a:buClr>
              <a:buNone/>
            </a:pPr>
            <a:endParaRPr lang="en-US" sz="1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IFLA LRM provides: 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the basic structure and organization for the content of RDA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a recognized theoretical framework that was developed through international cooperation and consensus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built-in focus on the needs of the end-user through the user tasks</a:t>
            </a:r>
          </a:p>
          <a:p>
            <a:pPr marL="201168" lvl="1" indent="0">
              <a:spcBef>
                <a:spcPts val="1800"/>
              </a:spcBef>
              <a:buNone/>
            </a:pPr>
            <a:endParaRPr lang="en-CA" altLang="en-US" sz="2400" dirty="0">
              <a:solidFill>
                <a:schemeClr val="tx1"/>
              </a:solidFill>
            </a:endParaRPr>
          </a:p>
          <a:p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4034008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B5EB5-D220-439C-B379-1E8120F5C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Organizing bibliographic information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9A741D-671B-445E-A758-9BD70D66B1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63972"/>
            <a:ext cx="10058400" cy="3905122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Clr>
                <a:srgbClr val="12146E"/>
              </a:buClr>
              <a:buNone/>
            </a:pPr>
            <a:r>
              <a:rPr lang="en-CA" sz="2400" b="1" dirty="0">
                <a:latin typeface="+mj-lt"/>
              </a:rPr>
              <a:t>Context for our work in the 21</a:t>
            </a:r>
            <a:r>
              <a:rPr lang="en-CA" sz="2400" b="1" baseline="30000" dirty="0">
                <a:latin typeface="+mj-lt"/>
              </a:rPr>
              <a:t>st</a:t>
            </a:r>
            <a:r>
              <a:rPr lang="en-CA" sz="2400" b="1" dirty="0">
                <a:latin typeface="+mj-lt"/>
              </a:rPr>
              <a:t> century: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users interact with bibliographic data in a broad, global context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 bibliographic data is managed inside and outside traditional catalogues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 no library is an island – everyone’s data is interconnected 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 metadata supports linking to and aggregating with data from other communities 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 metadata can be harvested, re-used, and mined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308911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80300-1169-4E82-8220-CC4862BA5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“one size fits all”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4A4CE-963C-4672-A5E7-F6ECE68099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01168" lvl="1" indent="0">
              <a:buNone/>
            </a:pPr>
            <a:endParaRPr lang="en-US" sz="800" dirty="0"/>
          </a:p>
          <a:p>
            <a:pPr marL="201168" lvl="1" indent="0">
              <a:buNone/>
            </a:pPr>
            <a:r>
              <a:rPr lang="en-US" sz="2400" dirty="0"/>
              <a:t>RDA is designed so that metadata can be created to meet the interests of local communities within a global framework for interoperability</a:t>
            </a:r>
            <a:r>
              <a:rPr lang="en-US" dirty="0"/>
              <a:t>.</a:t>
            </a:r>
          </a:p>
          <a:p>
            <a:pPr marL="201168" lvl="1" indent="0">
              <a:buNone/>
            </a:pPr>
            <a:r>
              <a:rPr lang="en-US" dirty="0"/>
              <a:t>		 – Gordon Dunsire, </a:t>
            </a:r>
            <a:r>
              <a:rPr lang="en-US" i="1" dirty="0">
                <a:hlinkClick r:id="rId2"/>
              </a:rPr>
              <a:t>Accommodating local cataloguing traditions in a global context</a:t>
            </a:r>
            <a:r>
              <a:rPr lang="en-US" i="1" dirty="0"/>
              <a:t>, </a:t>
            </a:r>
            <a:r>
              <a:rPr lang="en-US" dirty="0"/>
              <a:t>2018</a:t>
            </a:r>
          </a:p>
          <a:p>
            <a:pPr marL="201168" lvl="1" indent="0">
              <a:buNone/>
            </a:pPr>
            <a:endParaRPr lang="en-US" dirty="0"/>
          </a:p>
          <a:p>
            <a:pPr marL="201168" lvl="1" indent="0">
              <a:buNone/>
            </a:pPr>
            <a:endParaRPr lang="en-US" dirty="0"/>
          </a:p>
          <a:p>
            <a:pPr lvl="1"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basis for data interoperability </a:t>
            </a:r>
            <a:r>
              <a:rPr lang="en-US" sz="2400" b="1" dirty="0"/>
              <a:t>→  </a:t>
            </a:r>
            <a:r>
              <a:rPr lang="en-US" sz="2400" dirty="0"/>
              <a:t>the shared element set</a:t>
            </a:r>
          </a:p>
          <a:p>
            <a:pPr marL="201168" lvl="1" indent="0">
              <a:buClr>
                <a:srgbClr val="12146E"/>
              </a:buClr>
              <a:buNone/>
            </a:pPr>
            <a:r>
              <a:rPr lang="en-US" sz="2400" dirty="0"/>
              <a:t>				      </a:t>
            </a:r>
            <a:r>
              <a:rPr lang="en-US" sz="2400" b="1" dirty="0"/>
              <a:t>→</a:t>
            </a:r>
            <a:r>
              <a:rPr lang="en-US" sz="2400" dirty="0"/>
              <a:t>  data shares the same structure from IFLA 					            LRM</a:t>
            </a:r>
          </a:p>
          <a:p>
            <a:pPr lvl="1">
              <a:buClr>
                <a:srgbClr val="12146E"/>
              </a:buClr>
              <a:buFont typeface="Arial" panose="020B0604020202020204" pitchFamily="34" charset="0"/>
              <a:buChar char="•"/>
            </a:pPr>
            <a:endParaRPr lang="en-US" sz="800" dirty="0"/>
          </a:p>
          <a:p>
            <a:pPr lvl="1"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focus on the common ground we share</a:t>
            </a:r>
          </a:p>
        </p:txBody>
      </p:sp>
    </p:spTree>
    <p:extLst>
      <p:ext uri="{BB962C8B-B14F-4D97-AF65-F5344CB8AC3E}">
        <p14:creationId xmlns:p14="http://schemas.microsoft.com/office/powerpoint/2010/main" val="42654875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tx2"/>
                </a:solidFill>
              </a:rPr>
              <a:t>Internationalization – </a:t>
            </a:r>
            <a:r>
              <a:rPr lang="en-CA" sz="4400" dirty="0">
                <a:solidFill>
                  <a:schemeClr val="tx2"/>
                </a:solidFill>
              </a:rPr>
              <a:t>a design 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10416209" cy="4491456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>
                <a:latin typeface="Calibri" panose="020F0502020204030204" pitchFamily="34" charset="0"/>
              </a:rPr>
              <a:t> data harmonization</a:t>
            </a:r>
          </a:p>
          <a:p>
            <a:pPr marL="0" indent="0">
              <a:lnSpc>
                <a:spcPct val="114000"/>
              </a:lnSpc>
              <a:spcBef>
                <a:spcPts val="600"/>
              </a:spcBef>
              <a:buNone/>
            </a:pPr>
            <a:r>
              <a:rPr lang="en-CA" sz="2400" dirty="0">
                <a:latin typeface="Calibri" panose="020F0502020204030204" pitchFamily="34" charset="0"/>
              </a:rPr>
              <a:t>“RDA is designed for an international audience with the expectation that cataloguing agents will make application decisions when desirable”</a:t>
            </a:r>
          </a:p>
          <a:p>
            <a:pPr marL="0" indent="0">
              <a:lnSpc>
                <a:spcPct val="114000"/>
              </a:lnSpc>
              <a:spcBef>
                <a:spcPts val="600"/>
              </a:spcBef>
              <a:buNone/>
            </a:pPr>
            <a:r>
              <a:rPr lang="en-CA" sz="2400" b="1" dirty="0">
                <a:latin typeface="Calibri" panose="020F0502020204030204" pitchFamily="34" charset="0"/>
              </a:rPr>
              <a:t>… </a:t>
            </a:r>
          </a:p>
          <a:p>
            <a:pPr marL="0" indent="0">
              <a:lnSpc>
                <a:spcPct val="114000"/>
              </a:lnSpc>
              <a:spcBef>
                <a:spcPts val="600"/>
              </a:spcBef>
              <a:buNone/>
            </a:pPr>
            <a:r>
              <a:rPr lang="en-CA" sz="2400" dirty="0"/>
              <a:t>“</a:t>
            </a:r>
            <a:r>
              <a:rPr lang="en-US" sz="2400" b="0" i="0" dirty="0">
                <a:solidFill>
                  <a:srgbClr val="2B2B2B"/>
                </a:solidFill>
                <a:effectLst/>
              </a:rPr>
              <a:t>Given the flexibility of the guidance and recording methods, the metadata provided by different agents will </a:t>
            </a:r>
            <a:r>
              <a:rPr lang="en-US" sz="2400" b="1" i="0" dirty="0">
                <a:solidFill>
                  <a:srgbClr val="2B2B2B"/>
                </a:solidFill>
                <a:effectLst/>
              </a:rPr>
              <a:t>not necessarily be identical</a:t>
            </a:r>
            <a:r>
              <a:rPr lang="en-US" sz="2400" b="0" i="0" dirty="0">
                <a:solidFill>
                  <a:srgbClr val="2B2B2B"/>
                </a:solidFill>
                <a:effectLst/>
              </a:rPr>
              <a:t>, but as well-formed data it will be understood by any agent when shared. The emphasis is on </a:t>
            </a:r>
            <a:r>
              <a:rPr lang="en-US" sz="2400" b="1" i="0" dirty="0">
                <a:solidFill>
                  <a:srgbClr val="2B2B2B"/>
                </a:solidFill>
                <a:effectLst/>
              </a:rPr>
              <a:t>data harmonization </a:t>
            </a:r>
            <a:r>
              <a:rPr lang="en-US" sz="2400" b="0" i="0" dirty="0">
                <a:solidFill>
                  <a:srgbClr val="2B2B2B"/>
                </a:solidFill>
                <a:effectLst/>
              </a:rPr>
              <a:t>rather than strict compatibility.”</a:t>
            </a:r>
            <a:r>
              <a:rPr lang="en-CA" sz="2400" dirty="0">
                <a:latin typeface="Calibri" panose="020F0502020204030204" pitchFamily="34" charset="0"/>
              </a:rPr>
              <a:t>			</a:t>
            </a:r>
          </a:p>
          <a:p>
            <a:pPr marL="0" indent="0">
              <a:lnSpc>
                <a:spcPct val="114000"/>
              </a:lnSpc>
              <a:spcBef>
                <a:spcPts val="600"/>
              </a:spcBef>
              <a:buNone/>
            </a:pPr>
            <a:r>
              <a:rPr lang="en-CA" sz="2400" i="1" dirty="0">
                <a:latin typeface="Calibri" panose="020F0502020204030204" pitchFamily="34" charset="0"/>
              </a:rPr>
              <a:t>				</a:t>
            </a:r>
            <a:r>
              <a:rPr lang="en-CA" sz="1800" i="1" dirty="0">
                <a:latin typeface="Calibri" panose="020F0502020204030204" pitchFamily="34" charset="0"/>
              </a:rPr>
              <a:t> RDA &gt; Introduction to RDA &gt; Objectives and principles governing RDA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0A36E7-1C15-4B36-A4AB-A1E7512DE2D9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9216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B5EB1-D1B8-4D3F-9E67-441F95416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Accommodation of variations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8E05D7-1A0A-4BA1-B738-B34A146BF0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800"/>
              </a:spcBef>
              <a:spcAft>
                <a:spcPts val="600"/>
              </a:spcAft>
              <a:buClr>
                <a:srgbClr val="12146E"/>
              </a:buClr>
              <a:buNone/>
            </a:pPr>
            <a:r>
              <a:rPr lang="en-US" dirty="0"/>
              <a:t> </a:t>
            </a:r>
            <a:r>
              <a:rPr lang="en-US" sz="2400" dirty="0"/>
              <a:t>IFLA LRM provides the basic structure for bibliographic data</a:t>
            </a:r>
          </a:p>
          <a:p>
            <a:pPr marL="0" indent="0">
              <a:spcBef>
                <a:spcPts val="800"/>
              </a:spcBef>
              <a:spcAft>
                <a:spcPts val="600"/>
              </a:spcAft>
              <a:buClr>
                <a:srgbClr val="12146E"/>
              </a:buClr>
              <a:buNone/>
            </a:pPr>
            <a:r>
              <a:rPr lang="en-US" sz="2400" dirty="0">
                <a:solidFill>
                  <a:srgbClr val="2B2B2B"/>
                </a:solidFill>
              </a:rPr>
              <a:t>	 </a:t>
            </a:r>
            <a:r>
              <a:rPr lang="en-US" sz="2400" b="1" dirty="0">
                <a:solidFill>
                  <a:srgbClr val="2B2B2B"/>
                </a:solidFill>
              </a:rPr>
              <a:t>→</a:t>
            </a:r>
            <a:r>
              <a:rPr lang="en-US" sz="2400" dirty="0">
                <a:solidFill>
                  <a:srgbClr val="2B2B2B"/>
                </a:solidFill>
              </a:rPr>
              <a:t> RDA provides: 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Clr>
                <a:srgbClr val="12146E"/>
              </a:buClr>
              <a:buNone/>
            </a:pPr>
            <a:r>
              <a:rPr lang="en-US" sz="2400" dirty="0">
                <a:solidFill>
                  <a:srgbClr val="2B2B2B"/>
                </a:solidFill>
              </a:rPr>
              <a:t>		option to use any of a large number of precise data elements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Clr>
                <a:srgbClr val="12146E"/>
              </a:buClr>
              <a:buNone/>
            </a:pPr>
            <a:r>
              <a:rPr lang="en-US" sz="2400" dirty="0">
                <a:solidFill>
                  <a:srgbClr val="2B2B2B"/>
                </a:solidFill>
              </a:rPr>
              <a:t>		choices on how to record the data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Clr>
                <a:srgbClr val="12146E"/>
              </a:buClr>
              <a:buNone/>
            </a:pPr>
            <a:r>
              <a:rPr lang="en-US" sz="2400" dirty="0">
                <a:solidFill>
                  <a:srgbClr val="2B2B2B"/>
                </a:solidFill>
              </a:rPr>
              <a:t>		options for which instructions to use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Clr>
                <a:srgbClr val="12146E"/>
              </a:buClr>
              <a:buNone/>
            </a:pPr>
            <a:r>
              <a:rPr lang="en-US" sz="2400" dirty="0">
                <a:solidFill>
                  <a:srgbClr val="2B2B2B"/>
                </a:solidFill>
              </a:rPr>
              <a:t>		options for sources of controlled vocabularies</a:t>
            </a:r>
          </a:p>
          <a:p>
            <a:pPr marL="0" indent="0">
              <a:spcBef>
                <a:spcPts val="600"/>
              </a:spcBef>
              <a:spcAft>
                <a:spcPts val="1200"/>
              </a:spcAft>
              <a:buClr>
                <a:srgbClr val="12146E"/>
              </a:buClr>
              <a:buNone/>
            </a:pPr>
            <a:r>
              <a:rPr lang="en-US" sz="2400" dirty="0">
                <a:solidFill>
                  <a:srgbClr val="2B2B2B"/>
                </a:solidFill>
              </a:rPr>
              <a:t>		options on how to punctuate and order elements</a:t>
            </a:r>
            <a:endParaRPr lang="en-US" sz="2400" dirty="0"/>
          </a:p>
          <a:p>
            <a:pPr marL="0" indent="0">
              <a:spcBef>
                <a:spcPts val="600"/>
              </a:spcBef>
              <a:spcAft>
                <a:spcPts val="1200"/>
              </a:spcAft>
              <a:buClr>
                <a:srgbClr val="12146E"/>
              </a:buClr>
              <a:buNone/>
            </a:pPr>
            <a:r>
              <a:rPr lang="en-US" sz="2400" dirty="0"/>
              <a:t>	</a:t>
            </a:r>
            <a:r>
              <a:rPr lang="en-US" sz="2400" dirty="0">
                <a:solidFill>
                  <a:srgbClr val="2B2B2B"/>
                </a:solidFill>
              </a:rPr>
              <a:t> </a:t>
            </a:r>
            <a:r>
              <a:rPr lang="en-US" sz="2400" b="1" dirty="0">
                <a:solidFill>
                  <a:srgbClr val="2B2B2B"/>
                </a:solidFill>
              </a:rPr>
              <a:t>→</a:t>
            </a:r>
            <a:r>
              <a:rPr lang="en-US" sz="2400" dirty="0">
                <a:solidFill>
                  <a:srgbClr val="2B2B2B"/>
                </a:solidFill>
              </a:rPr>
              <a:t> a</a:t>
            </a:r>
            <a:r>
              <a:rPr lang="en-US" sz="2400" dirty="0"/>
              <a:t> cataloguing community makes the choices that suit their needs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2631428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43667-F0CC-4F9F-8409-1CD08120D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Cataloguing community’s choice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66B7A-142B-4A60-88CC-492B6542D6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i="1" dirty="0"/>
              <a:t>For example, </a:t>
            </a:r>
            <a:r>
              <a:rPr lang="en-US" sz="2800" dirty="0"/>
              <a:t>when</a:t>
            </a:r>
            <a:r>
              <a:rPr lang="en-US" sz="2800" i="1" dirty="0"/>
              <a:t> </a:t>
            </a:r>
            <a:r>
              <a:rPr lang="en-US" sz="2800" dirty="0"/>
              <a:t>using</a:t>
            </a:r>
            <a:r>
              <a:rPr lang="en-US" sz="2800" i="1" dirty="0"/>
              <a:t> </a:t>
            </a:r>
            <a:r>
              <a:rPr lang="en-US" sz="2800" dirty="0"/>
              <a:t>controlled vocabulary (vocabulary encoding scheme) to record data:</a:t>
            </a:r>
          </a:p>
          <a:p>
            <a:endParaRPr lang="en-US" sz="1000" dirty="0"/>
          </a:p>
          <a:p>
            <a:pPr marL="201168" lvl="1" indent="0">
              <a:buNone/>
            </a:pPr>
            <a:r>
              <a:rPr lang="en-US" sz="2800" dirty="0"/>
              <a:t>	Structured description</a:t>
            </a:r>
          </a:p>
          <a:p>
            <a:pPr marL="201168" lvl="1" indent="0">
              <a:buNone/>
            </a:pPr>
            <a:r>
              <a:rPr lang="en-US" sz="2800" dirty="0"/>
              <a:t>		Instruction to use one of the RDA vocabulary encoding schemes</a:t>
            </a:r>
          </a:p>
          <a:p>
            <a:pPr marL="201168" lvl="1" indent="0">
              <a:buNone/>
            </a:pPr>
            <a:endParaRPr lang="en-US" sz="2800" dirty="0"/>
          </a:p>
          <a:p>
            <a:pPr marL="201168" lvl="1" indent="0">
              <a:buNone/>
            </a:pPr>
            <a:r>
              <a:rPr lang="en-US" sz="2800" dirty="0"/>
              <a:t>		Followed by instruction to use</a:t>
            </a:r>
            <a:r>
              <a:rPr lang="en-US" sz="2800" b="0" i="0" dirty="0">
                <a:solidFill>
                  <a:srgbClr val="2B2B2B"/>
                </a:solidFill>
                <a:effectLst/>
              </a:rPr>
              <a:t> another suitable </a:t>
            </a:r>
            <a:r>
              <a:rPr lang="en-US" sz="2800" b="0" dirty="0">
                <a:solidFill>
                  <a:srgbClr val="2B2B2B"/>
                </a:solidFill>
                <a:effectLst/>
              </a:rPr>
              <a:t>vocabulary 				encoding scheme</a:t>
            </a:r>
          </a:p>
          <a:p>
            <a:pPr marL="201168" lvl="1" indent="0">
              <a:buNone/>
            </a:pPr>
            <a:endParaRPr lang="en-US" sz="2800" dirty="0">
              <a:solidFill>
                <a:srgbClr val="2B2B2B"/>
              </a:solidFill>
            </a:endParaRPr>
          </a:p>
          <a:p>
            <a:pPr marL="201168" lvl="1" indent="0">
              <a:buNone/>
            </a:pPr>
            <a:r>
              <a:rPr lang="en-US" sz="2800" b="0" dirty="0">
                <a:solidFill>
                  <a:srgbClr val="2B2B2B"/>
                </a:solidFill>
                <a:effectLst/>
              </a:rPr>
              <a:t>Examples in RDA also show use of RDA vocabularies and external vocabularies</a:t>
            </a:r>
          </a:p>
          <a:p>
            <a:pPr marL="201168" lvl="1" indent="0">
              <a:buNone/>
            </a:pPr>
            <a:endParaRPr lang="en-US" sz="2400" dirty="0">
              <a:solidFill>
                <a:srgbClr val="2B2B2B"/>
              </a:solidFill>
            </a:endParaRPr>
          </a:p>
          <a:p>
            <a:pPr marL="201168" lvl="1" indent="0">
              <a:buNone/>
            </a:pPr>
            <a:endParaRPr lang="en-US" sz="2400" dirty="0"/>
          </a:p>
          <a:p>
            <a:pPr marL="201168" lvl="1" indent="0">
              <a:buNone/>
            </a:pPr>
            <a:r>
              <a:rPr lang="en-US" sz="2400" dirty="0"/>
              <a:t>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8418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C7E4616-3D5A-49C5-B0E7-C531E85B9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Instructions for</a:t>
            </a:r>
            <a:br>
              <a:rPr lang="en-US" dirty="0"/>
            </a:br>
            <a:r>
              <a:rPr lang="en-US" i="1" dirty="0"/>
              <a:t>broadcast standard</a:t>
            </a:r>
            <a:endParaRPr lang="en-CA" i="1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125A66B-9A58-4EA6-A0B7-2FE143DA28A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r>
              <a:rPr lang="en-US" sz="1400" dirty="0"/>
              <a:t>Screen image from the RDA Toolkit (www.rdatoolkit.org) used by permission of the Copyright Holders for RDA (American Library Association, Canadian Federation of Library Associations, and CILIP: Chartered Institute of Library and Information Professionals).</a:t>
            </a:r>
            <a:endParaRPr lang="en-CA" sz="1400" dirty="0"/>
          </a:p>
          <a:p>
            <a:endParaRPr lang="en-CA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A00032F5-D7AA-4AA0-AEA6-9772500D73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92460" y="180526"/>
            <a:ext cx="5972175" cy="3467100"/>
          </a:xfr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597F50C-56D7-46FB-A5D7-D54C1D4F74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7237" y="4123116"/>
            <a:ext cx="5481905" cy="193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9461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B5EB1-D1B8-4D3F-9E67-441F95416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Cataloguing community’s decisions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8E05D7-1A0A-4BA1-B738-B34A146BF0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 Places within RDA Toolkit for a community to record and share its decisions:</a:t>
            </a:r>
          </a:p>
          <a:p>
            <a:pPr marL="0" indent="0">
              <a:buNone/>
            </a:pPr>
            <a:r>
              <a:rPr lang="en-US" sz="2400" dirty="0"/>
              <a:t>		policy statements</a:t>
            </a:r>
          </a:p>
          <a:p>
            <a:pPr marL="0" indent="0">
              <a:buNone/>
            </a:pPr>
            <a:r>
              <a:rPr lang="en-US" sz="2400" dirty="0"/>
              <a:t>		application profiles and other documents (shared or not)</a:t>
            </a:r>
          </a:p>
          <a:p>
            <a:pPr marL="0" indent="0">
              <a:buNone/>
            </a:pPr>
            <a:r>
              <a:rPr lang="en-US" sz="2400" dirty="0"/>
              <a:t>		community resources</a:t>
            </a:r>
          </a:p>
          <a:p>
            <a:pPr marL="0" indent="0">
              <a:buNone/>
            </a:pP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883418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multilingual standard 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bg2">
                    <a:lumMod val="25000"/>
                  </a:schemeClr>
                </a:solidFill>
              </a:rPr>
              <a:t>RDA</a:t>
            </a:r>
            <a:r>
              <a:rPr lang="en-US" sz="2400" dirty="0"/>
              <a:t>  	an international standard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None/>
            </a:pPr>
            <a:endParaRPr lang="en-US" sz="800" b="1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None/>
            </a:pPr>
            <a:r>
              <a:rPr lang="en-CA" sz="2400" b="1" dirty="0"/>
              <a:t> 8</a:t>
            </a:r>
            <a:r>
              <a:rPr lang="en-CA" sz="2400" dirty="0"/>
              <a:t>     –  full translations integrated into the original RDA Toolkit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CA" sz="2400" b="1" dirty="0"/>
              <a:t> 14</a:t>
            </a:r>
            <a:r>
              <a:rPr lang="en-CA" sz="2400" dirty="0"/>
              <a:t>  –  language versions integrated in the </a:t>
            </a:r>
            <a:r>
              <a:rPr lang="en-US" sz="2400" dirty="0">
                <a:hlinkClick r:id="rId3"/>
              </a:rPr>
              <a:t>RDA Registry</a:t>
            </a:r>
            <a:endParaRPr lang="en-CA" sz="24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CA" sz="2400" dirty="0"/>
              <a:t>	(partial translations = names of elements and controlled vocabularies)</a:t>
            </a:r>
          </a:p>
          <a:p>
            <a:pPr marL="384048" lvl="2" indent="0">
              <a:spcBef>
                <a:spcPts val="600"/>
              </a:spcBef>
              <a:spcAft>
                <a:spcPts val="1200"/>
              </a:spcAft>
              <a:buClr>
                <a:schemeClr val="bg2">
                  <a:lumMod val="25000"/>
                </a:schemeClr>
              </a:buClr>
              <a:buNone/>
            </a:pPr>
            <a:endParaRPr lang="en-US" sz="800" dirty="0"/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  a standard that places equal value on all its language versions</a:t>
            </a:r>
          </a:p>
          <a:p>
            <a:pPr lvl="2">
              <a:spcBef>
                <a:spcPts val="600"/>
              </a:spcBef>
              <a:spcAft>
                <a:spcPts val="1200"/>
              </a:spcAft>
              <a:buClr>
                <a:schemeClr val="bg2">
                  <a:lumMod val="2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English is treated as one of the language versions</a:t>
            </a:r>
          </a:p>
          <a:p>
            <a:pPr lvl="2">
              <a:spcBef>
                <a:spcPts val="600"/>
              </a:spcBef>
              <a:spcAft>
                <a:spcPts val="1200"/>
              </a:spcAft>
              <a:buClr>
                <a:schemeClr val="bg2">
                  <a:lumMod val="2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English is the version used as starting point for translations, but deliberately called a “version”</a:t>
            </a:r>
          </a:p>
          <a:p>
            <a:pPr marL="201168" lvl="1" indent="0">
              <a:spcBef>
                <a:spcPts val="8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None/>
            </a:pPr>
            <a:endParaRPr lang="en-CA" sz="24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842178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multilingual standard 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>
              <a:spcBef>
                <a:spcPts val="600"/>
              </a:spcBef>
              <a:spcAft>
                <a:spcPts val="2400"/>
              </a:spcAft>
              <a:buClr>
                <a:schemeClr val="bg2">
                  <a:lumMod val="2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seamless integration of all language versions in the one RDA Toolkit and RDA Registry</a:t>
            </a:r>
          </a:p>
          <a:p>
            <a:pPr lvl="1">
              <a:spcBef>
                <a:spcPts val="600"/>
              </a:spcBef>
              <a:spcAft>
                <a:spcPts val="2400"/>
              </a:spcAft>
              <a:buClr>
                <a:schemeClr val="bg2">
                  <a:lumMod val="2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visibility of all the different language communities using RDA</a:t>
            </a:r>
          </a:p>
          <a:p>
            <a:pPr lvl="1">
              <a:spcBef>
                <a:spcPts val="600"/>
              </a:spcBef>
              <a:spcAft>
                <a:spcPts val="2400"/>
              </a:spcAft>
              <a:buClr>
                <a:schemeClr val="bg2">
                  <a:lumMod val="2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all using the same element set and vocabularies</a:t>
            </a:r>
          </a:p>
          <a:p>
            <a:pPr marL="201168" lvl="1" indent="0">
              <a:spcBef>
                <a:spcPts val="8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None/>
            </a:pPr>
            <a:endParaRPr lang="en-CA" sz="24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787766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solidFill>
                  <a:srgbClr val="12146E"/>
                </a:solidFill>
              </a:rPr>
              <a:t>RDA</a:t>
            </a:r>
            <a:r>
              <a:rPr lang="en-US" dirty="0">
                <a:solidFill>
                  <a:srgbClr val="12146E"/>
                </a:solidFill>
              </a:rPr>
              <a:t>,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4800" dirty="0"/>
              <a:t>a global metadata standard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109000"/>
              </a:lnSpc>
              <a:spcBef>
                <a:spcPts val="600"/>
              </a:spcBef>
              <a:spcAft>
                <a:spcPts val="0"/>
              </a:spcAft>
              <a:buClr>
                <a:schemeClr val="bg2">
                  <a:lumMod val="2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designed to be easy to use by metadata creators around the globe</a:t>
            </a:r>
          </a:p>
          <a:p>
            <a:pPr lvl="1">
              <a:lnSpc>
                <a:spcPct val="109000"/>
              </a:lnSpc>
              <a:spcBef>
                <a:spcPts val="600"/>
              </a:spcBef>
              <a:spcAft>
                <a:spcPts val="0"/>
              </a:spcAft>
              <a:buClr>
                <a:schemeClr val="bg2">
                  <a:lumMod val="2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0" indent="0">
              <a:lnSpc>
                <a:spcPct val="109000"/>
              </a:lnSpc>
              <a:spcBef>
                <a:spcPts val="600"/>
              </a:spcBef>
              <a:spcAft>
                <a:spcPts val="0"/>
              </a:spcAft>
              <a:buClr>
                <a:schemeClr val="bg2">
                  <a:lumMod val="25000"/>
                </a:schemeClr>
              </a:buClr>
              <a:buNone/>
            </a:pPr>
            <a:endParaRPr lang="en-US" sz="2400" dirty="0"/>
          </a:p>
          <a:p>
            <a:pPr lvl="1">
              <a:lnSpc>
                <a:spcPct val="109000"/>
              </a:lnSpc>
              <a:spcBef>
                <a:spcPts val="600"/>
              </a:spcBef>
              <a:spcAft>
                <a:spcPts val="0"/>
              </a:spcAft>
              <a:buClr>
                <a:schemeClr val="bg2">
                  <a:lumMod val="2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a standard to be maintained and developed jointly with representatives from all regions of the globe</a:t>
            </a:r>
          </a:p>
          <a:p>
            <a:pPr marL="201168" lvl="1" indent="0">
              <a:lnSpc>
                <a:spcPct val="109000"/>
              </a:lnSpc>
              <a:spcBef>
                <a:spcPts val="600"/>
              </a:spcBef>
              <a:spcAft>
                <a:spcPts val="0"/>
              </a:spcAft>
              <a:buClr>
                <a:schemeClr val="bg2">
                  <a:lumMod val="25000"/>
                </a:schemeClr>
              </a:buClr>
              <a:buNone/>
            </a:pPr>
            <a:r>
              <a:rPr lang="en-US" sz="2400" dirty="0"/>
              <a:t>  	RDA governance internationalizes decision-making and management</a:t>
            </a:r>
          </a:p>
          <a:p>
            <a:pPr marL="0" indent="0">
              <a:lnSpc>
                <a:spcPct val="109000"/>
              </a:lnSpc>
              <a:spcBef>
                <a:spcPts val="600"/>
              </a:spcBef>
              <a:spcAft>
                <a:spcPts val="1200"/>
              </a:spcAft>
              <a:buClr>
                <a:schemeClr val="bg2">
                  <a:lumMod val="25000"/>
                </a:schemeClr>
              </a:buClr>
              <a:buNone/>
            </a:pPr>
            <a:endParaRPr lang="en-CA" sz="2400" dirty="0"/>
          </a:p>
          <a:p>
            <a:pPr marL="0" indent="0">
              <a:buNone/>
            </a:pPr>
            <a:endParaRPr lang="en-CA" sz="2800" dirty="0"/>
          </a:p>
          <a:p>
            <a:pPr marL="0" indent="0">
              <a:buNone/>
            </a:pPr>
            <a:endParaRPr lang="en-CA" dirty="0"/>
          </a:p>
          <a:p>
            <a:endParaRPr lang="en-CA" dirty="0"/>
          </a:p>
        </p:txBody>
      </p:sp>
      <p:sp>
        <p:nvSpPr>
          <p:cNvPr id="2" name="Plus Sign 1">
            <a:extLst>
              <a:ext uri="{FF2B5EF4-FFF2-40B4-BE49-F238E27FC236}">
                <a16:creationId xmlns:a16="http://schemas.microsoft.com/office/drawing/2014/main" id="{7FDB7C37-6ED9-4D41-9371-1DA62EA45D3A}"/>
              </a:ext>
            </a:extLst>
          </p:cNvPr>
          <p:cNvSpPr/>
          <p:nvPr/>
        </p:nvSpPr>
        <p:spPr>
          <a:xfrm>
            <a:off x="1338440" y="2405323"/>
            <a:ext cx="720000" cy="720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49735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61372-A6D8-424B-B004-EA651B059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2146E"/>
                </a:solidFill>
              </a:rPr>
              <a:t>RDA</a:t>
            </a:r>
            <a:r>
              <a:rPr lang="en-US" dirty="0"/>
              <a:t>, a framework for interoperability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4766C-EBE6-4D33-9096-27CE61ABC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F3F3F"/>
                </a:solidFill>
                <a:effectLst/>
              </a:rPr>
              <a:t> cataloguing communities around the globe operate in different contexts </a:t>
            </a:r>
          </a:p>
          <a:p>
            <a:pPr lvl="1">
              <a:spcBef>
                <a:spcPts val="600"/>
              </a:spcBef>
              <a:spcAft>
                <a:spcPts val="3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F3F3F"/>
                </a:solidFill>
                <a:effectLst/>
              </a:rPr>
              <a:t>different technological environments</a:t>
            </a:r>
          </a:p>
          <a:p>
            <a:pPr lvl="1">
              <a:spcBef>
                <a:spcPts val="600"/>
              </a:spcBef>
              <a:spcAft>
                <a:spcPts val="3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conventions and practices differ</a:t>
            </a:r>
          </a:p>
          <a:p>
            <a:pPr lvl="1">
              <a:spcBef>
                <a:spcPts val="600"/>
              </a:spcBef>
              <a:spcAft>
                <a:spcPts val="3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different needs in linguistic, national, and cultural cataloguing communities</a:t>
            </a:r>
          </a:p>
          <a:p>
            <a:pPr marL="201168" lvl="1" indent="0">
              <a:buClr>
                <a:srgbClr val="12146E"/>
              </a:buClr>
              <a:buNone/>
            </a:pPr>
            <a:endParaRPr lang="en-US" sz="800" b="0" i="0" dirty="0">
              <a:solidFill>
                <a:srgbClr val="3F3F3F"/>
              </a:solidFill>
              <a:effectLst/>
            </a:endParaRPr>
          </a:p>
          <a:p>
            <a:pPr>
              <a:spcBef>
                <a:spcPts val="600"/>
              </a:spcBef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 our common interest </a:t>
            </a:r>
          </a:p>
          <a:p>
            <a:pPr marL="0" indent="0">
              <a:spcBef>
                <a:spcPts val="600"/>
              </a:spcBef>
              <a:buClr>
                <a:srgbClr val="12146E"/>
              </a:buClr>
              <a:buNone/>
            </a:pPr>
            <a:r>
              <a:rPr lang="en-CA" sz="2400" dirty="0"/>
              <a:t>	-- providing metadata that fulfills the needs of our end-users</a:t>
            </a:r>
          </a:p>
          <a:p>
            <a:pPr marL="0" indent="0">
              <a:spcBef>
                <a:spcPts val="600"/>
              </a:spcBef>
              <a:buClr>
                <a:srgbClr val="12146E"/>
              </a:buClr>
              <a:buNone/>
            </a:pPr>
            <a:r>
              <a:rPr lang="en-CA" sz="2400" dirty="0"/>
              <a:t>	-- data that can be processed accurately by computers</a:t>
            </a:r>
          </a:p>
          <a:p>
            <a:pPr marL="0" indent="0">
              <a:spcBef>
                <a:spcPts val="600"/>
              </a:spcBef>
              <a:buClr>
                <a:srgbClr val="12146E"/>
              </a:buClr>
              <a:buNone/>
            </a:pPr>
            <a:r>
              <a:rPr lang="en-CA" sz="2400" dirty="0"/>
              <a:t>	-- compatibility of bibliographic data across communities</a:t>
            </a:r>
          </a:p>
        </p:txBody>
      </p:sp>
    </p:spTree>
    <p:extLst>
      <p:ext uri="{BB962C8B-B14F-4D97-AF65-F5344CB8AC3E}">
        <p14:creationId xmlns:p14="http://schemas.microsoft.com/office/powerpoint/2010/main" val="1583155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RDA: </a:t>
            </a:r>
            <a:r>
              <a:rPr lang="en-CA" dirty="0"/>
              <a:t>Resource Description and Access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CA" sz="2400" dirty="0">
                <a:solidFill>
                  <a:schemeClr val="tx1"/>
                </a:solidFill>
              </a:rPr>
              <a:t>RDA is a package of: </a:t>
            </a:r>
          </a:p>
          <a:p>
            <a:pPr lvl="8">
              <a:spcBef>
                <a:spcPts val="600"/>
              </a:spcBef>
              <a:spcAft>
                <a:spcPts val="1200"/>
              </a:spcAft>
              <a:buClr>
                <a:srgbClr val="12146E"/>
              </a:buClr>
            </a:pPr>
            <a:r>
              <a:rPr lang="en-CA" sz="2400" dirty="0">
                <a:solidFill>
                  <a:schemeClr val="tx1"/>
                </a:solidFill>
              </a:rPr>
              <a:t>data elements</a:t>
            </a:r>
          </a:p>
          <a:p>
            <a:pPr lvl="8">
              <a:spcBef>
                <a:spcPts val="600"/>
              </a:spcBef>
              <a:spcAft>
                <a:spcPts val="1200"/>
              </a:spcAft>
              <a:buClr>
                <a:srgbClr val="12146E"/>
              </a:buClr>
            </a:pPr>
            <a:r>
              <a:rPr lang="en-CA" sz="2400" dirty="0">
                <a:solidFill>
                  <a:schemeClr val="tx1"/>
                </a:solidFill>
              </a:rPr>
              <a:t>guidelines and instructions</a:t>
            </a:r>
          </a:p>
          <a:p>
            <a:pPr marL="1471400" lvl="8" indent="0">
              <a:spcBef>
                <a:spcPts val="600"/>
              </a:spcBef>
              <a:spcAft>
                <a:spcPts val="1200"/>
              </a:spcAft>
              <a:buClr>
                <a:srgbClr val="12146E"/>
              </a:buClr>
              <a:buNone/>
            </a:pPr>
            <a:endParaRPr lang="en-CA" sz="100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CA" sz="2400" dirty="0">
                <a:solidFill>
                  <a:schemeClr val="tx1"/>
                </a:solidFill>
              </a:rPr>
              <a:t>→ for creating library and cultural heritage resource metadata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CA" sz="2400" dirty="0">
                <a:solidFill>
                  <a:schemeClr val="tx1"/>
                </a:solidFill>
              </a:rPr>
              <a:t>→ metadata that can be used in traditional catalogues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CA" sz="2400" dirty="0">
                <a:solidFill>
                  <a:schemeClr val="tx1"/>
                </a:solidFill>
              </a:rPr>
              <a:t>→ metadata that is ready for use in linked data applications</a:t>
            </a:r>
          </a:p>
          <a:p>
            <a:endParaRPr lang="en-CA" sz="2800" dirty="0"/>
          </a:p>
          <a:p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36917524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48;g903a3413c0_0_7"/>
          <p:cNvSpPr/>
          <p:nvPr/>
        </p:nvSpPr>
        <p:spPr>
          <a:xfrm>
            <a:off x="3184009" y="3056871"/>
            <a:ext cx="6487200" cy="5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 defTabSz="914400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June 29-30, 2021</a:t>
            </a:r>
          </a:p>
          <a:p>
            <a:pPr algn="ctr" defTabSz="914400"/>
            <a:endParaRPr lang="en-US" sz="1600" b="1" dirty="0">
              <a:solidFill>
                <a:srgbClr val="935739"/>
              </a:solidFill>
              <a:latin typeface="Arial" pitchFamily="34" charset="0"/>
              <a:ea typeface="Arial Black"/>
              <a:cs typeface="Arial" pitchFamily="34" charset="0"/>
              <a:sym typeface="Arial Black"/>
            </a:endParaRPr>
          </a:p>
        </p:txBody>
      </p:sp>
      <p:sp>
        <p:nvSpPr>
          <p:cNvPr id="15" name="Google Shape;48;g903a3413c0_0_7"/>
          <p:cNvSpPr/>
          <p:nvPr/>
        </p:nvSpPr>
        <p:spPr>
          <a:xfrm>
            <a:off x="3320808" y="2195702"/>
            <a:ext cx="6487200" cy="5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 defTabSz="914400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Eurasian Academic Libraries Conference – 2021</a:t>
            </a:r>
            <a:endParaRPr lang="ru-RU" sz="1600" b="1" dirty="0">
              <a:solidFill>
                <a:srgbClr val="935739"/>
              </a:solidFill>
              <a:latin typeface="Arial" pitchFamily="34" charset="0"/>
              <a:ea typeface="Arial Black"/>
              <a:cs typeface="Arial" pitchFamily="34" charset="0"/>
              <a:sym typeface="Arial Black"/>
            </a:endParaRPr>
          </a:p>
          <a:p>
            <a:pPr algn="ctr" defTabSz="914400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“Contemporary Trends in Information Organization in the Academic Library Environment” 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678208" y="3429000"/>
            <a:ext cx="7772400" cy="136963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THANK YOU FOR LISTENING!</a:t>
            </a:r>
            <a:endParaRPr lang="ru-RU" sz="28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278880" y="4725144"/>
            <a:ext cx="6400800" cy="17526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SzPts val="3600"/>
            </a:pPr>
            <a:endParaRPr lang="en-US" sz="1400" b="1" dirty="0">
              <a:solidFill>
                <a:srgbClr val="935739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SzPts val="3600"/>
            </a:pPr>
            <a:r>
              <a:rPr lang="en-US" sz="1400" b="1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Chris Oliver</a:t>
            </a:r>
          </a:p>
          <a:p>
            <a:pPr>
              <a:lnSpc>
                <a:spcPct val="114000"/>
              </a:lnSpc>
              <a:spcBef>
                <a:spcPts val="0"/>
              </a:spcBef>
              <a:buSzPts val="3600"/>
            </a:pPr>
            <a:r>
              <a:rPr lang="en-US" sz="1600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Chair, RDA Board</a:t>
            </a:r>
          </a:p>
          <a:p>
            <a:pPr>
              <a:lnSpc>
                <a:spcPct val="114000"/>
              </a:lnSpc>
              <a:spcBef>
                <a:spcPts val="0"/>
              </a:spcBef>
              <a:buSzPts val="3600"/>
            </a:pPr>
            <a:r>
              <a:rPr lang="en-US" sz="1600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Head, Metadata and Processing, University of Ottawa Library</a:t>
            </a:r>
          </a:p>
          <a:p>
            <a:pPr>
              <a:lnSpc>
                <a:spcPct val="114000"/>
              </a:lnSpc>
              <a:spcBef>
                <a:spcPts val="0"/>
              </a:spcBef>
              <a:buSzPts val="3600"/>
            </a:pPr>
            <a:r>
              <a:rPr lang="en-US" sz="1600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Ottawa, Canada</a:t>
            </a:r>
          </a:p>
          <a:p>
            <a:pPr>
              <a:lnSpc>
                <a:spcPct val="114000"/>
              </a:lnSpc>
              <a:spcBef>
                <a:spcPts val="0"/>
              </a:spcBef>
              <a:buSzPts val="3600"/>
            </a:pPr>
            <a:r>
              <a:rPr lang="en-US" sz="1600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christine.oliver@uottawa.ca</a:t>
            </a:r>
            <a:endParaRPr lang="en-US" sz="1600" dirty="0">
              <a:latin typeface="Arial" pitchFamily="34" charset="0"/>
              <a:cs typeface="Arial" pitchFamily="34" charset="0"/>
            </a:endParaRPr>
          </a:p>
          <a:p>
            <a:endParaRPr lang="ru-RU" sz="4000" dirty="0">
              <a:latin typeface="Arial" pitchFamily="34" charset="0"/>
              <a:cs typeface="Arial" pitchFamily="34" charset="0"/>
            </a:endParaRPr>
          </a:p>
          <a:p>
            <a:endParaRPr lang="ru-RU" sz="4000" dirty="0"/>
          </a:p>
          <a:p>
            <a:endParaRPr lang="ru-RU" dirty="0"/>
          </a:p>
        </p:txBody>
      </p:sp>
      <p:pic>
        <p:nvPicPr>
          <p:cNvPr id="16" name="Picture 2" descr="C:\Users\User\Downloads\Logo EALC_2021 small virtual clipa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564" y="927471"/>
            <a:ext cx="1656184" cy="11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:\Users\User\Desktop\EALC\АБВ-РК-201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831" y="1267363"/>
            <a:ext cx="741207" cy="52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User\Downloads\1557932227_nu-logo_1080_108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27" y="1335365"/>
            <a:ext cx="648072" cy="45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User\Downloads\основной Library (1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086" y="1251106"/>
            <a:ext cx="753737" cy="68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User\Downloads\Wiley_Wordmark_black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816" y="351300"/>
            <a:ext cx="918318" cy="36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C:\Users\User\Desktop\EALC\SN_logo_cmyk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0" t="34020" r="14676" b="48970"/>
          <a:stretch/>
        </p:blipFill>
        <p:spPr bwMode="auto">
          <a:xfrm>
            <a:off x="8035442" y="459828"/>
            <a:ext cx="1152128" cy="192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User\Downloads\MikroInfo_IEEE_vx_300ppi-01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92" b="5680"/>
          <a:stretch/>
        </p:blipFill>
        <p:spPr bwMode="auto">
          <a:xfrm>
            <a:off x="4130641" y="227823"/>
            <a:ext cx="1745978" cy="58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User\Downloads\T&amp;F Group-logo-white-on-blu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499" y="369811"/>
            <a:ext cx="1333616" cy="37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User\Downloads\Copy of ELS logo EALC2020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65" y="302335"/>
            <a:ext cx="507311" cy="50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323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E1CEC-9DCD-4626-99CC-F2B53C090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significant facets of RDA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90E415-3129-4CAD-97E0-C655C6FFA7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800" dirty="0"/>
          </a:p>
          <a:p>
            <a:pPr>
              <a:spcAft>
                <a:spcPts val="1200"/>
              </a:spcAft>
              <a:buClrTx/>
              <a:buFont typeface="Arial" panose="020B0604020202020204" pitchFamily="34" charset="0"/>
              <a:buChar char="•"/>
            </a:pPr>
            <a:r>
              <a:rPr lang="en-CA" sz="2400" dirty="0"/>
              <a:t> RDA as a standard for the 21</a:t>
            </a:r>
            <a:r>
              <a:rPr lang="en-CA" sz="2400" baseline="30000" dirty="0"/>
              <a:t>st</a:t>
            </a:r>
            <a:r>
              <a:rPr lang="en-CA" sz="2400" dirty="0"/>
              <a:t> century</a:t>
            </a:r>
          </a:p>
          <a:p>
            <a:pPr>
              <a:spcAft>
                <a:spcPts val="1200"/>
              </a:spcAft>
              <a:buClrTx/>
              <a:buFont typeface="Arial" panose="020B0604020202020204" pitchFamily="34" charset="0"/>
              <a:buChar char="•"/>
            </a:pPr>
            <a:r>
              <a:rPr lang="en-CA" sz="2400" dirty="0"/>
              <a:t> RDA as an international standard</a:t>
            </a:r>
          </a:p>
        </p:txBody>
      </p:sp>
    </p:spTree>
    <p:extLst>
      <p:ext uri="{BB962C8B-B14F-4D97-AF65-F5344CB8AC3E}">
        <p14:creationId xmlns:p14="http://schemas.microsoft.com/office/powerpoint/2010/main" val="3592735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2C0B2E1-0268-42EC-ABD3-94F81A05BC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D2256B4-48EA-40FC-BBC0-AA1EE6E008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D44BCCA-102D-4A9D-B1E4-2450CAF0B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8C6E698C-8155-4B8B-BDC9-B7299772B5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161354D-8B2C-40EF-947A-7D0D23ED4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3958" y="5184250"/>
            <a:ext cx="1415971" cy="70854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2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Creator: </a:t>
            </a:r>
            <a:r>
              <a:rPr lang="en-US" sz="1200" b="0" i="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ipopba</a:t>
            </a:r>
            <a:r>
              <a:rPr lang="en-US" sz="12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 --    Credit: Getty Images/</a:t>
            </a:r>
            <a:r>
              <a:rPr lang="en-US" sz="1200" b="0" i="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iStockphoto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EEF5601-A8BC-411D-AA64-3E79320BA1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58473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668AF17-BD97-45FA-A9B2-AB21DEDB9F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3356" y="1159565"/>
            <a:ext cx="2938022" cy="443905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cap="none" spc="0" dirty="0">
                <a:solidFill>
                  <a:srgbClr val="FFFFFF"/>
                </a:solidFill>
              </a:rPr>
              <a:t>RDA as a standard    for the 21</a:t>
            </a:r>
            <a:r>
              <a:rPr lang="en-US" sz="4000" cap="none" spc="0" baseline="30000" dirty="0">
                <a:solidFill>
                  <a:srgbClr val="FFFFFF"/>
                </a:solidFill>
              </a:rPr>
              <a:t>st</a:t>
            </a:r>
            <a:r>
              <a:rPr lang="en-US" sz="4000" cap="none" spc="0" dirty="0">
                <a:solidFill>
                  <a:srgbClr val="FFFFFF"/>
                </a:solidFill>
              </a:rPr>
              <a:t> century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3209156-242F-4B26-8D07-CEB2B68A9F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4734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A7C5A1-7EF5-4AC9-BA7B-7933566DA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257" y="854789"/>
            <a:ext cx="6285359" cy="365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345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76641-30DF-448B-A663-07E70977D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standard for the 21</a:t>
            </a:r>
            <a:r>
              <a:rPr lang="en-US" baseline="30000" dirty="0"/>
              <a:t>st</a:t>
            </a:r>
            <a:r>
              <a:rPr lang="en-US" dirty="0"/>
              <a:t> century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85AD0-9D41-4BB7-B3BD-EAC188D4482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Aft>
                <a:spcPts val="12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 recording data, not strings		</a:t>
            </a:r>
          </a:p>
          <a:p>
            <a:pPr>
              <a:spcAft>
                <a:spcPts val="12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 a shared element set 		</a:t>
            </a:r>
          </a:p>
          <a:p>
            <a:pPr>
              <a:spcAft>
                <a:spcPts val="12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 suitable for wide range of technological environments</a:t>
            </a:r>
          </a:p>
          <a:p>
            <a:pPr>
              <a:spcAft>
                <a:spcPts val="12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 optimized for linked data environments			</a:t>
            </a:r>
          </a:p>
          <a:p>
            <a:pPr marL="0" indent="0">
              <a:buNone/>
            </a:pPr>
            <a:endParaRPr lang="en-CA" sz="2400" dirty="0"/>
          </a:p>
          <a:p>
            <a:pPr>
              <a:buFont typeface="Arial" panose="020B0604020202020204" pitchFamily="34" charset="0"/>
              <a:buChar char="•"/>
            </a:pPr>
            <a:endParaRPr lang="en-CA" sz="2400" dirty="0"/>
          </a:p>
          <a:p>
            <a:pPr>
              <a:buFont typeface="Arial" panose="020B0604020202020204" pitchFamily="34" charset="0"/>
              <a:buChar char="•"/>
            </a:pPr>
            <a:endParaRPr lang="en-CA" sz="2400" dirty="0"/>
          </a:p>
          <a:p>
            <a:endParaRPr lang="en-CA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8BC0F28-E46B-464B-AF3C-C5AE7E6DC92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            </a:t>
            </a:r>
            <a:r>
              <a:rPr lang="en-US" sz="2400" dirty="0"/>
              <a:t>machine processing</a:t>
            </a:r>
          </a:p>
          <a:p>
            <a:pPr>
              <a:spcAft>
                <a:spcPts val="1800"/>
              </a:spcAft>
            </a:pPr>
            <a:r>
              <a:rPr lang="en-US" sz="2400" dirty="0"/>
              <a:t>          data interoperability</a:t>
            </a:r>
          </a:p>
          <a:p>
            <a:pPr>
              <a:spcAft>
                <a:spcPts val="3000"/>
              </a:spcAft>
            </a:pPr>
            <a:r>
              <a:rPr lang="en-US" sz="2400" dirty="0"/>
              <a:t>          flexibility</a:t>
            </a:r>
          </a:p>
          <a:p>
            <a:pPr>
              <a:spcAft>
                <a:spcPts val="3000"/>
              </a:spcAft>
            </a:pPr>
            <a:r>
              <a:rPr lang="en-US" sz="2400" dirty="0"/>
              <a:t>          ready for the future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DC5CBD79-E083-48EC-B7F8-621B11EF8719}"/>
              </a:ext>
            </a:extLst>
          </p:cNvPr>
          <p:cNvSpPr/>
          <p:nvPr/>
        </p:nvSpPr>
        <p:spPr>
          <a:xfrm>
            <a:off x="5315039" y="1956021"/>
            <a:ext cx="1440000" cy="216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4F8A29CB-A096-43BA-AEDF-DA2B228755FB}"/>
              </a:ext>
            </a:extLst>
          </p:cNvPr>
          <p:cNvSpPr/>
          <p:nvPr/>
        </p:nvSpPr>
        <p:spPr>
          <a:xfrm>
            <a:off x="5315039" y="2595989"/>
            <a:ext cx="1440000" cy="216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AECEBC1A-B123-46A6-A3B8-A5C23E551A25}"/>
              </a:ext>
            </a:extLst>
          </p:cNvPr>
          <p:cNvSpPr/>
          <p:nvPr/>
        </p:nvSpPr>
        <p:spPr>
          <a:xfrm>
            <a:off x="5315039" y="3301189"/>
            <a:ext cx="1440000" cy="216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EC73BDA7-1E99-48E7-AFC9-85FD675068D6}"/>
              </a:ext>
            </a:extLst>
          </p:cNvPr>
          <p:cNvSpPr/>
          <p:nvPr/>
        </p:nvSpPr>
        <p:spPr>
          <a:xfrm>
            <a:off x="5315039" y="4157157"/>
            <a:ext cx="1440000" cy="216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3507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51D82-38F2-4DC3-97B2-7094F7CF4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srgbClr val="12146E"/>
                </a:solidFill>
              </a:rPr>
              <a:t>RDA</a:t>
            </a:r>
            <a:r>
              <a:rPr lang="en-CA" b="1" dirty="0"/>
              <a:t> </a:t>
            </a:r>
            <a:r>
              <a:rPr lang="en-CA" dirty="0"/>
              <a:t>is a package of </a:t>
            </a:r>
            <a:r>
              <a:rPr lang="en-CA" b="1" dirty="0"/>
              <a:t>data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0A52F2-92EE-4EFF-8297-32B9EF9BA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87826"/>
            <a:ext cx="10058400" cy="3881268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 data elements that can be understood by humans and processed by computers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 current reality = vast amounts of bibliographic data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 no longer practical to think that the management of bibliographic data will be manually curated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 reality of reliance on machine processing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 but machines need good data to produce useful results</a:t>
            </a:r>
          </a:p>
          <a:p>
            <a:pPr marL="201168" lvl="1" indent="0">
              <a:spcBef>
                <a:spcPts val="600"/>
              </a:spcBef>
              <a:spcAft>
                <a:spcPts val="1200"/>
              </a:spcAft>
              <a:buNone/>
            </a:pPr>
            <a:endParaRPr lang="en-CA" sz="800" dirty="0"/>
          </a:p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CA" sz="2200" dirty="0"/>
          </a:p>
        </p:txBody>
      </p:sp>
    </p:spTree>
    <p:extLst>
      <p:ext uri="{BB962C8B-B14F-4D97-AF65-F5344CB8AC3E}">
        <p14:creationId xmlns:p14="http://schemas.microsoft.com/office/powerpoint/2010/main" val="2737153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51D82-38F2-4DC3-97B2-7094F7CF4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srgbClr val="12146E"/>
                </a:solidFill>
              </a:rPr>
              <a:t>RDA</a:t>
            </a:r>
            <a:r>
              <a:rPr lang="en-CA" b="1" dirty="0"/>
              <a:t> </a:t>
            </a:r>
            <a:r>
              <a:rPr lang="en-CA" dirty="0"/>
              <a:t>is a package of </a:t>
            </a:r>
            <a:r>
              <a:rPr lang="en-CA" b="1" dirty="0"/>
              <a:t>data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0A52F2-92EE-4EFF-8297-32B9EF9BA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87826"/>
            <a:ext cx="10058400" cy="3881268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CA" sz="2400" dirty="0"/>
              <a:t>RDA = a set of precisely defined data elements (and controlled vocabularies)</a:t>
            </a:r>
          </a:p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endParaRPr lang="en-CA" sz="800" dirty="0"/>
          </a:p>
          <a:p>
            <a:pPr lvl="1">
              <a:spcBef>
                <a:spcPts val="600"/>
              </a:spcBef>
              <a:spcAft>
                <a:spcPts val="12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 each data element contains only one type of data – unambiguous data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RDA has elements for recording data about 13 entities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Clr>
                <a:srgbClr val="12146E"/>
              </a:buClr>
              <a:buFont typeface="Arial" panose="020B0604020202020204" pitchFamily="34" charset="0"/>
              <a:buChar char="•"/>
            </a:pPr>
            <a:r>
              <a:rPr lang="en-CA" sz="2400" dirty="0"/>
              <a:t>RDA has over 3,000 elements</a:t>
            </a:r>
          </a:p>
          <a:p>
            <a:pPr marL="201168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CA" sz="2200" dirty="0"/>
          </a:p>
        </p:txBody>
      </p:sp>
    </p:spTree>
    <p:extLst>
      <p:ext uri="{BB962C8B-B14F-4D97-AF65-F5344CB8AC3E}">
        <p14:creationId xmlns:p14="http://schemas.microsoft.com/office/powerpoint/2010/main" val="3766465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5FD13-8CA3-4B48-A30F-48947BF81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2146E"/>
                </a:solidFill>
              </a:rPr>
              <a:t>RDA</a:t>
            </a:r>
            <a:r>
              <a:rPr lang="en-US" dirty="0"/>
              <a:t> data designed for interoperability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4257E4-DCAD-45D6-AFF8-60F81B695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79874"/>
            <a:ext cx="10058400" cy="3889219"/>
          </a:xfrm>
        </p:spPr>
        <p:txBody>
          <a:bodyPr>
            <a:normAutofit lnSpcReduction="10000"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400" dirty="0"/>
              <a:t> clearly defined element set</a:t>
            </a:r>
          </a:p>
          <a:p>
            <a:pPr marL="0" indent="0">
              <a:buNone/>
            </a:pPr>
            <a:r>
              <a:rPr lang="en-US" sz="2400" dirty="0"/>
              <a:t>	different types of RDA users all share the same element set</a:t>
            </a:r>
          </a:p>
          <a:p>
            <a:pPr marL="0" indent="0">
              <a:buNone/>
            </a:pPr>
            <a:r>
              <a:rPr lang="en-US" sz="2400" dirty="0"/>
              <a:t>	openly published controlled vocabularies to increase interoperability</a:t>
            </a:r>
          </a:p>
          <a:p>
            <a:pPr marL="0" indent="0">
              <a:buNone/>
            </a:pPr>
            <a:r>
              <a:rPr lang="en-US" sz="2400" dirty="0"/>
              <a:t>	definition and structure make it easier to map to non-RDA data</a:t>
            </a:r>
            <a:endParaRPr lang="en-US" sz="2400" b="1" dirty="0">
              <a:solidFill>
                <a:srgbClr val="306648"/>
              </a:solidFill>
            </a:endParaRPr>
          </a:p>
          <a:p>
            <a:pPr marL="0" indent="0">
              <a:buNone/>
            </a:pPr>
            <a:endParaRPr lang="en-CA" sz="800" dirty="0"/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400" dirty="0"/>
              <a:t> recognizable structure for the data elements</a:t>
            </a:r>
          </a:p>
          <a:p>
            <a:pPr marL="0" indent="0">
              <a:buClrTx/>
              <a:buNone/>
            </a:pPr>
            <a:r>
              <a:rPr lang="en-US" sz="2400" dirty="0"/>
              <a:t>	explicit and widely accepted structure – </a:t>
            </a:r>
          </a:p>
          <a:p>
            <a:pPr marL="0" indent="0">
              <a:buClrTx/>
              <a:buNone/>
            </a:pPr>
            <a:r>
              <a:rPr lang="en-US" sz="2400" dirty="0"/>
              <a:t>	based on the internationally accepted bibliographic conceptual model: 	</a:t>
            </a:r>
            <a:r>
              <a:rPr lang="en-US" sz="2400" b="1" dirty="0">
                <a:solidFill>
                  <a:srgbClr val="306648"/>
                </a:solidFill>
              </a:rPr>
              <a:t> 	</a:t>
            </a:r>
            <a:r>
              <a:rPr lang="en-US" sz="2400" dirty="0">
                <a:solidFill>
                  <a:schemeClr val="tx1"/>
                </a:solidFill>
              </a:rPr>
              <a:t>IFLA Library Reference Model (IFLA LRM)</a:t>
            </a:r>
          </a:p>
          <a:p>
            <a:pPr marL="0" indent="0">
              <a:buNone/>
            </a:pP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56642090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Custom 7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FFCC00"/>
      </a:accent1>
      <a:accent2>
        <a:srgbClr val="1E5F9F"/>
      </a:accent2>
      <a:accent3>
        <a:srgbClr val="1E5F9F"/>
      </a:accent3>
      <a:accent4>
        <a:srgbClr val="7F8FA9"/>
      </a:accent4>
      <a:accent5>
        <a:srgbClr val="5AA2AE"/>
      </a:accent5>
      <a:accent6>
        <a:srgbClr val="9D90A0"/>
      </a:accent6>
      <a:hlink>
        <a:srgbClr val="20296E"/>
      </a:hlink>
      <a:folHlink>
        <a:srgbClr val="3EBBF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5648</TotalTime>
  <Words>1723</Words>
  <Application>Microsoft Office PowerPoint</Application>
  <PresentationFormat>Widescreen</PresentationFormat>
  <Paragraphs>245</Paragraphs>
  <Slides>30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Open Sans</vt:lpstr>
      <vt:lpstr>Retrospect</vt:lpstr>
      <vt:lpstr>Тема Office</vt:lpstr>
      <vt:lpstr>KEYNOTE SPEECH Why RDA? Organizing bibliographic information in the 21st century</vt:lpstr>
      <vt:lpstr>Organizing bibliographic information  </vt:lpstr>
      <vt:lpstr>RDA: Resource Description and Access</vt:lpstr>
      <vt:lpstr>2 significant facets of RDA</vt:lpstr>
      <vt:lpstr>Creator: ipopba  --    Credit: Getty Images/iStockphoto</vt:lpstr>
      <vt:lpstr>A standard for the 21st century</vt:lpstr>
      <vt:lpstr>RDA is a package of data elements</vt:lpstr>
      <vt:lpstr>RDA is a package of data elements</vt:lpstr>
      <vt:lpstr>RDA data designed for interoperability</vt:lpstr>
      <vt:lpstr>Designed for flexibility</vt:lpstr>
      <vt:lpstr>One standard -- many ways to use it</vt:lpstr>
      <vt:lpstr>One standard -- many ways to use it</vt:lpstr>
      <vt:lpstr>Metadata statement using IRIs</vt:lpstr>
      <vt:lpstr>Metadata standard for the 21st century</vt:lpstr>
      <vt:lpstr>Flags globe at shutterstock (vector) ID: 111655109 by Alhovik</vt:lpstr>
      <vt:lpstr>An international standard</vt:lpstr>
      <vt:lpstr>RDA aligned with international standards</vt:lpstr>
      <vt:lpstr>RDA: implementation of IFLA LRM</vt:lpstr>
      <vt:lpstr>Alignment with IFLA LRM</vt:lpstr>
      <vt:lpstr>Not “one size fits all”</vt:lpstr>
      <vt:lpstr>Internationalization – a design objective</vt:lpstr>
      <vt:lpstr>Accommodation of variations</vt:lpstr>
      <vt:lpstr>Cataloguing community’s choice</vt:lpstr>
      <vt:lpstr>Instructions for broadcast standard</vt:lpstr>
      <vt:lpstr>Cataloguing community’s decisions</vt:lpstr>
      <vt:lpstr>A multilingual standard </vt:lpstr>
      <vt:lpstr>A multilingual standard </vt:lpstr>
      <vt:lpstr>RDA, a global metadata standard</vt:lpstr>
      <vt:lpstr>RDA, a framework for interoperability</vt:lpstr>
      <vt:lpstr>THANK YOU FOR LISTENING!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Internationalizing RDA</dc:title>
  <dc:creator>Chris Oliver</dc:creator>
  <cp:lastModifiedBy>Chris Oliver</cp:lastModifiedBy>
  <cp:revision>217</cp:revision>
  <dcterms:created xsi:type="dcterms:W3CDTF">2020-10-22T17:35:21Z</dcterms:created>
  <dcterms:modified xsi:type="dcterms:W3CDTF">2021-05-31T20:43:24Z</dcterms:modified>
</cp:coreProperties>
</file>