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4" r:id="rId13"/>
  </p:sldIdLst>
  <p:sldSz cx="24384000" cy="13716000"/>
  <p:notesSz cx="6858000" cy="9144000"/>
  <p:embeddedFontLst>
    <p:embeddedFont>
      <p:font typeface="Helvetica Neue Light" panose="020B0604020202020204" charset="0"/>
      <p:regular r:id="rId15"/>
      <p:bold r:id="rId16"/>
      <p:italic r:id="rId17"/>
      <p:boldItalic r:id="rId18"/>
    </p:embeddedFont>
    <p:embeddedFont>
      <p:font typeface="Helvetica Neue" panose="020B060402020202020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3" roundtripDataSignature="AMtx7mi8aDFT+Xv94uT6VZYYtZbAMo1i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3B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8"/>
  </p:normalViewPr>
  <p:slideViewPr>
    <p:cSldViewPr snapToGrid="0" snapToObjects="1">
      <p:cViewPr varScale="1">
        <p:scale>
          <a:sx n="30" d="100"/>
          <a:sy n="30" d="100"/>
        </p:scale>
        <p:origin x="88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7" name="Google Shape;5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b69243e1c_0_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8" name="Google Shape;68;g10b69243e1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6796748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b69243e1c_0_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8" name="Google Shape;68;g10b69243e1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7754105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b69243e1c_0_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8" name="Google Shape;68;g10b69243e1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485228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b69243e1c_0_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8" name="Google Shape;68;g10b69243e1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b69243e1c_0_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8" name="Google Shape;68;g10b69243e1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707724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b69243e1c_0_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8" name="Google Shape;68;g10b69243e1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576092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b69243e1c_0_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8" name="Google Shape;68;g10b69243e1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771964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b69243e1c_0_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8" name="Google Shape;68;g10b69243e1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9116028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b69243e1c_0_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8" name="Google Shape;68;g10b69243e1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9321647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b69243e1c_0_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8" name="Google Shape;68;g10b69243e1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1828399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b69243e1c_0_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8" name="Google Shape;68;g10b69243e1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923313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Sub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3"/>
          <p:cNvSpPr txBox="1">
            <a:spLocks noGrp="1"/>
          </p:cNvSpPr>
          <p:nvPr>
            <p:ph type="body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2"/>
          <p:cNvSpPr txBox="1">
            <a:spLocks noGrp="1"/>
          </p:cNvSpPr>
          <p:nvPr>
            <p:ph type="body" idx="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"/>
              <a:buNone/>
              <a:defRPr sz="3200" i="1"/>
            </a:lvl1pPr>
            <a:lvl2pPr marL="914400" lvl="1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body" idx="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">
  <p:cSld name="Photo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>
            <a:spLocks noGrp="1"/>
          </p:cNvSpPr>
          <p:nvPr>
            <p:ph type="pic" idx="2"/>
          </p:nvPr>
        </p:nvSpPr>
        <p:spPr>
          <a:xfrm>
            <a:off x="0" y="0"/>
            <a:ext cx="24384001" cy="13716000"/>
          </a:xfrm>
          <a:prstGeom prst="rect">
            <a:avLst/>
          </a:prstGeom>
          <a:noFill/>
          <a:ln>
            <a:noFill/>
          </a:ln>
        </p:spPr>
      </p:sp>
      <p:sp>
        <p:nvSpPr>
          <p:cNvPr id="52" name="Google Shape;52;p13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- Horizontal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>
            <a:spLocks noGrp="1"/>
          </p:cNvSpPr>
          <p:nvPr>
            <p:ph type="pic" idx="2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  <a:noFill/>
          <a:ln>
            <a:noFill/>
          </a:ln>
        </p:spPr>
      </p:sp>
      <p:sp>
        <p:nvSpPr>
          <p:cNvPr id="15" name="Google Shape;15;p4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body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Center">
  <p:cSld name="Title - Cent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- Vertical">
  <p:cSld name="Photo - Vertical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>
            <a:spLocks noGrp="1"/>
          </p:cNvSpPr>
          <p:nvPr>
            <p:ph type="pic" idx="2"/>
          </p:nvPr>
        </p:nvSpPr>
        <p:spPr>
          <a:xfrm>
            <a:off x="13165980" y="952500"/>
            <a:ext cx="9525001" cy="11468100"/>
          </a:xfrm>
          <a:prstGeom prst="rect">
            <a:avLst/>
          </a:prstGeom>
          <a:noFill/>
          <a:ln>
            <a:noFill/>
          </a:ln>
        </p:spPr>
      </p:sp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400"/>
              <a:buFont typeface="Helvetica Neue"/>
              <a:buNone/>
              <a:defRPr sz="8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body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Top">
  <p:cSld name="Title - Top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799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ullets">
  <p:cSld name="Title &amp; Bulle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799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799" cy="92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lvl="0" indent="-609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1pPr>
            <a:lvl2pPr marL="914400" lvl="1" indent="-609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2pPr>
            <a:lvl3pPr marL="1371600" lvl="2" indent="-609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3pPr>
            <a:lvl4pPr marL="1828800" lvl="3" indent="-609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4pPr>
            <a:lvl5pPr marL="2286000" lvl="4" indent="-609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ullets &amp; Photo">
  <p:cSld name="Title, Bullets &amp; Photo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>
            <a:spLocks noGrp="1"/>
          </p:cNvSpPr>
          <p:nvPr>
            <p:ph type="pic" idx="2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  <a:noFill/>
          <a:ln>
            <a:noFill/>
          </a:ln>
        </p:spPr>
      </p:sp>
      <p:sp>
        <p:nvSpPr>
          <p:cNvPr id="35" name="Google Shape;35;p9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799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lvl="0" indent="-530225" algn="l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4750"/>
              <a:buFont typeface="Helvetica Neue"/>
              <a:buChar char="•"/>
              <a:defRPr sz="3800"/>
            </a:lvl1pPr>
            <a:lvl2pPr marL="914400" lvl="1" indent="-530225" algn="l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4750"/>
              <a:buFont typeface="Helvetica Neue"/>
              <a:buChar char="•"/>
              <a:defRPr sz="3800"/>
            </a:lvl2pPr>
            <a:lvl3pPr marL="1371600" lvl="2" indent="-530225" algn="l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4750"/>
              <a:buFont typeface="Helvetica Neue"/>
              <a:buChar char="•"/>
              <a:defRPr sz="3800"/>
            </a:lvl3pPr>
            <a:lvl4pPr marL="1828800" lvl="3" indent="-530225" algn="l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4750"/>
              <a:buFont typeface="Helvetica Neue"/>
              <a:buChar char="•"/>
              <a:defRPr sz="3800"/>
            </a:lvl4pPr>
            <a:lvl5pPr marL="2286000" lvl="4" indent="-530225" algn="l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4750"/>
              <a:buFont typeface="Helvetica Neue"/>
              <a:buChar char="•"/>
              <a:defRPr sz="3800"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">
  <p:cSld name="Bulle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799" cy="101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lvl="0" indent="-609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1pPr>
            <a:lvl2pPr marL="914400" lvl="1" indent="-609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2pPr>
            <a:lvl3pPr marL="1371600" lvl="2" indent="-609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3pPr>
            <a:lvl4pPr marL="1828800" lvl="3" indent="-609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4pPr>
            <a:lvl5pPr marL="2286000" lvl="4" indent="-609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- 3 Up">
  <p:cSld name="Photo - 3 Up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>
            <a:spLocks noGrp="1"/>
          </p:cNvSpPr>
          <p:nvPr>
            <p:ph type="pic" idx="2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  <a:noFill/>
          <a:ln>
            <a:noFill/>
          </a:ln>
        </p:spPr>
      </p:sp>
      <p:sp>
        <p:nvSpPr>
          <p:cNvPr id="43" name="Google Shape;43;p11"/>
          <p:cNvSpPr>
            <a:spLocks noGrp="1"/>
          </p:cNvSpPr>
          <p:nvPr>
            <p:ph type="pic" idx="3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  <a:noFill/>
          <a:ln>
            <a:noFill/>
          </a:ln>
        </p:spPr>
      </p:sp>
      <p:sp>
        <p:nvSpPr>
          <p:cNvPr id="44" name="Google Shape;44;p11"/>
          <p:cNvSpPr>
            <a:spLocks noGrp="1"/>
          </p:cNvSpPr>
          <p:nvPr>
            <p:ph type="pic" idx="4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11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799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799" cy="92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marR="0" lvl="0" indent="-641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641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641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641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641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641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641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641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641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transparency.org/en/cpi/2021/index/civ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" descr="GenderFORUM Logo.pd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43925" y="4391038"/>
            <a:ext cx="12356520" cy="4837862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"/>
          <p:cNvSpPr/>
          <p:nvPr/>
        </p:nvSpPr>
        <p:spPr>
          <a:xfrm>
            <a:off x="-154105" y="10015057"/>
            <a:ext cx="24692099" cy="3741000"/>
          </a:xfrm>
          <a:prstGeom prst="rect">
            <a:avLst/>
          </a:prstGeom>
          <a:solidFill>
            <a:srgbClr val="1A3B4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endParaRPr sz="32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1" name="Google Shape;61;p1"/>
          <p:cNvSpPr txBox="1"/>
          <p:nvPr/>
        </p:nvSpPr>
        <p:spPr>
          <a:xfrm>
            <a:off x="3060650" y="10521250"/>
            <a:ext cx="17938800" cy="15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300"/>
              <a:buFont typeface="Times New Roman"/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Opportunities and Challenges for Gender Equity in Central Asia: Bridging Researchers, Policy Makers, and Practitioners</a:t>
            </a:r>
            <a:endParaRPr sz="27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"/>
          <p:cNvSpPr txBox="1"/>
          <p:nvPr/>
        </p:nvSpPr>
        <p:spPr>
          <a:xfrm>
            <a:off x="8085949" y="12171181"/>
            <a:ext cx="8212200" cy="11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Times New Roman"/>
              <a:buNone/>
            </a:pPr>
            <a:r>
              <a:rPr lang="en-US" sz="70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#genderforumNU2022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p1" descr="GenCon 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89525" y="2514425"/>
            <a:ext cx="13024025" cy="165657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"/>
          <p:cNvSpPr txBox="1"/>
          <p:nvPr/>
        </p:nvSpPr>
        <p:spPr>
          <a:xfrm>
            <a:off x="5706178" y="4519924"/>
            <a:ext cx="4147200" cy="8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300"/>
              <a:buFont typeface="Times New Roman"/>
              <a:buNone/>
            </a:pPr>
            <a:r>
              <a:rPr lang="en-US" sz="4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2nd Annual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"/>
          <p:cNvPicPr preferRelativeResize="0"/>
          <p:nvPr/>
        </p:nvPicPr>
        <p:blipFill rotWithShape="1">
          <a:blip r:embed="rId5">
            <a:alphaModFix/>
          </a:blip>
          <a:srcRect l="11487" t="27661" r="11417" b="35798"/>
          <a:stretch/>
        </p:blipFill>
        <p:spPr>
          <a:xfrm>
            <a:off x="5082625" y="492700"/>
            <a:ext cx="12679127" cy="1801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g10b69243e1c_0_1" descr="GenCon 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88825" y="526000"/>
            <a:ext cx="7505574" cy="981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2" name="Google Shape;72;g10b69243e1c_0_1"/>
          <p:cNvGrpSpPr/>
          <p:nvPr/>
        </p:nvGrpSpPr>
        <p:grpSpPr>
          <a:xfrm>
            <a:off x="102100" y="659350"/>
            <a:ext cx="5983900" cy="2114191"/>
            <a:chOff x="16738500" y="485275"/>
            <a:chExt cx="5983900" cy="2114191"/>
          </a:xfrm>
        </p:grpSpPr>
        <p:pic>
          <p:nvPicPr>
            <p:cNvPr id="73" name="Google Shape;73;g10b69243e1c_0_1" descr="GenderFORUM Logo.pdf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7474500" y="485275"/>
              <a:ext cx="5247900" cy="21057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" name="Google Shape;74;g10b69243e1c_0_1"/>
            <p:cNvSpPr txBox="1"/>
            <p:nvPr/>
          </p:nvSpPr>
          <p:spPr>
            <a:xfrm>
              <a:off x="16738500" y="485275"/>
              <a:ext cx="4365000" cy="45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5300"/>
                <a:buFont typeface="Times New Roman"/>
                <a:buNone/>
              </a:pPr>
              <a:r>
                <a:rPr lang="en-US" sz="2300" b="1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</a:t>
              </a:r>
              <a:r>
                <a:rPr lang="en-US" sz="2300" b="1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2nd Annual GenCon</a:t>
              </a:r>
              <a:endParaRPr sz="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g10b69243e1c_0_1"/>
            <p:cNvSpPr txBox="1"/>
            <p:nvPr/>
          </p:nvSpPr>
          <p:spPr>
            <a:xfrm>
              <a:off x="16798425" y="2065987"/>
              <a:ext cx="5107500" cy="5334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Times New Roman"/>
                <a:buNone/>
              </a:pPr>
              <a:r>
                <a:rPr lang="en-US" sz="2800" b="0" i="0" u="none" strike="noStrike" cap="none" dirty="0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#genderforumNU2022</a:t>
              </a:r>
              <a:endParaRPr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Google Shape;70;g10b69243e1c_0_1"/>
          <p:cNvSpPr/>
          <p:nvPr/>
        </p:nvSpPr>
        <p:spPr>
          <a:xfrm>
            <a:off x="-154105" y="12345667"/>
            <a:ext cx="24692099" cy="1410390"/>
          </a:xfrm>
          <a:prstGeom prst="rect">
            <a:avLst/>
          </a:prstGeom>
          <a:solidFill>
            <a:srgbClr val="1A3B4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endParaRPr sz="4800" b="0" i="0" u="none" strike="noStrike" cap="none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13520" y="12345667"/>
            <a:ext cx="687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</a:t>
            </a:r>
            <a:endParaRPr 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4600" y="6643908"/>
            <a:ext cx="47975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800" b="1" i="1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Werner (2000) </a:t>
            </a:r>
            <a:endParaRPr lang="ru-RU" sz="4800" b="1" i="1" dirty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/>
          <p:nvPr/>
        </p:nvPicPr>
        <p:blipFill rotWithShape="1">
          <a:blip r:embed="rId5"/>
          <a:srcRect b="10813"/>
          <a:stretch/>
        </p:blipFill>
        <p:spPr>
          <a:xfrm>
            <a:off x="8566434" y="1633030"/>
            <a:ext cx="15444782" cy="1041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98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g10b69243e1c_0_1" descr="GenCon 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88825" y="526000"/>
            <a:ext cx="7505574" cy="981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2" name="Google Shape;72;g10b69243e1c_0_1"/>
          <p:cNvGrpSpPr/>
          <p:nvPr/>
        </p:nvGrpSpPr>
        <p:grpSpPr>
          <a:xfrm>
            <a:off x="102100" y="659350"/>
            <a:ext cx="5983900" cy="2114191"/>
            <a:chOff x="16738500" y="485275"/>
            <a:chExt cx="5983900" cy="2114191"/>
          </a:xfrm>
        </p:grpSpPr>
        <p:pic>
          <p:nvPicPr>
            <p:cNvPr id="73" name="Google Shape;73;g10b69243e1c_0_1" descr="GenderFORUM Logo.pdf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7474500" y="485275"/>
              <a:ext cx="5247900" cy="21057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" name="Google Shape;74;g10b69243e1c_0_1"/>
            <p:cNvSpPr txBox="1"/>
            <p:nvPr/>
          </p:nvSpPr>
          <p:spPr>
            <a:xfrm>
              <a:off x="16738500" y="485275"/>
              <a:ext cx="4365000" cy="45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5300"/>
                <a:buFont typeface="Times New Roman"/>
                <a:buNone/>
              </a:pPr>
              <a:r>
                <a:rPr lang="en-US" sz="2300" b="1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</a:t>
              </a:r>
              <a:r>
                <a:rPr lang="en-US" sz="2300" b="1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2nd Annual GenCon</a:t>
              </a:r>
              <a:endParaRPr sz="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g10b69243e1c_0_1"/>
            <p:cNvSpPr txBox="1"/>
            <p:nvPr/>
          </p:nvSpPr>
          <p:spPr>
            <a:xfrm>
              <a:off x="16798425" y="2065987"/>
              <a:ext cx="5107500" cy="5334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Times New Roman"/>
                <a:buNone/>
              </a:pPr>
              <a:r>
                <a:rPr lang="en-US" sz="2800" b="0" i="0" u="none" strike="noStrike" cap="none" dirty="0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#genderforumNU2022</a:t>
              </a:r>
              <a:endParaRPr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Google Shape;70;g10b69243e1c_0_1"/>
          <p:cNvSpPr/>
          <p:nvPr/>
        </p:nvSpPr>
        <p:spPr>
          <a:xfrm>
            <a:off x="-154105" y="12026265"/>
            <a:ext cx="24692099" cy="1729792"/>
          </a:xfrm>
          <a:prstGeom prst="rect">
            <a:avLst/>
          </a:prstGeom>
          <a:solidFill>
            <a:srgbClr val="1A3B4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endParaRPr sz="4800" b="0" i="0" u="none" strike="noStrike" cap="none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008" y="4263131"/>
            <a:ext cx="2291050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800" b="1" i="1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Corcoran-Nantes </a:t>
            </a:r>
            <a:r>
              <a:rPr lang="en-US" sz="4800" b="1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(2017) </a:t>
            </a:r>
            <a:endParaRPr lang="en-US" sz="4800" b="1" i="1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4800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gift-giving during various life cycle events is an opportunity to “access certain goods and services</a:t>
            </a: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pPr algn="just"/>
            <a:endParaRPr lang="en-US" sz="4800" dirty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most of the life cycle events such as weddings, birthdays and promotions the main actors are women who organize these </a:t>
            </a: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513520" y="12345667"/>
            <a:ext cx="687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</a:t>
            </a:r>
            <a:endParaRPr 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26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g10b69243e1c_0_1" descr="GenCon 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88825" y="526000"/>
            <a:ext cx="7505574" cy="981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2" name="Google Shape;72;g10b69243e1c_0_1"/>
          <p:cNvGrpSpPr/>
          <p:nvPr/>
        </p:nvGrpSpPr>
        <p:grpSpPr>
          <a:xfrm>
            <a:off x="102100" y="659350"/>
            <a:ext cx="5983900" cy="2114191"/>
            <a:chOff x="16738500" y="485275"/>
            <a:chExt cx="5983900" cy="2114191"/>
          </a:xfrm>
        </p:grpSpPr>
        <p:pic>
          <p:nvPicPr>
            <p:cNvPr id="73" name="Google Shape;73;g10b69243e1c_0_1" descr="GenderFORUM Logo.pdf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7474500" y="485275"/>
              <a:ext cx="5247900" cy="21057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" name="Google Shape;74;g10b69243e1c_0_1"/>
            <p:cNvSpPr txBox="1"/>
            <p:nvPr/>
          </p:nvSpPr>
          <p:spPr>
            <a:xfrm>
              <a:off x="16738500" y="485275"/>
              <a:ext cx="4365000" cy="45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5300"/>
                <a:buFont typeface="Times New Roman"/>
                <a:buNone/>
              </a:pPr>
              <a:r>
                <a:rPr lang="en-US" sz="2300" b="1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</a:t>
              </a:r>
              <a:r>
                <a:rPr lang="en-US" sz="2300" b="1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2nd Annual GenCon</a:t>
              </a:r>
              <a:endParaRPr sz="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g10b69243e1c_0_1"/>
            <p:cNvSpPr txBox="1"/>
            <p:nvPr/>
          </p:nvSpPr>
          <p:spPr>
            <a:xfrm>
              <a:off x="16798425" y="2065987"/>
              <a:ext cx="5107500" cy="5334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Times New Roman"/>
                <a:buNone/>
              </a:pPr>
              <a:r>
                <a:rPr lang="en-US" sz="2800" b="0" i="0" u="none" strike="noStrike" cap="none" dirty="0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#genderforumNU2022</a:t>
              </a:r>
              <a:endParaRPr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Google Shape;70;g10b69243e1c_0_1"/>
          <p:cNvSpPr/>
          <p:nvPr/>
        </p:nvSpPr>
        <p:spPr>
          <a:xfrm>
            <a:off x="-154105" y="12026265"/>
            <a:ext cx="24692099" cy="1729792"/>
          </a:xfrm>
          <a:prstGeom prst="rect">
            <a:avLst/>
          </a:prstGeom>
          <a:solidFill>
            <a:srgbClr val="1A3B4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endParaRPr sz="4800" b="0" i="0" u="none" strike="noStrike" cap="none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4158" y="3257755"/>
            <a:ext cx="22923795" cy="8463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 list </a:t>
            </a:r>
          </a:p>
          <a:p>
            <a:endParaRPr lang="en-US" sz="4800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Corcoran-Nantes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Y. (2017). Engendering Corruption: Gender and the Culture of Exchange in Central Asia. </a:t>
            </a:r>
            <a:r>
              <a:rPr lang="en-US" sz="3200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Geo. J. Int'l </a:t>
            </a:r>
            <a:r>
              <a:rPr lang="en-US" sz="3200" i="1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</a:t>
            </a:r>
            <a:r>
              <a:rPr lang="en-US" sz="3200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3200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18.</a:t>
            </a:r>
            <a:endParaRPr lang="ru-RU" sz="3200" dirty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err="1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Nezhina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T. (2014). Examining the causes of systemic corruption: The Case of Kazakhstan. </a:t>
            </a:r>
            <a:r>
              <a:rPr lang="en-US" sz="3200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School of Economics Research Paper </a:t>
            </a:r>
            <a:r>
              <a:rPr lang="en-US" sz="3200" i="1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No. WP </a:t>
            </a:r>
            <a:r>
              <a:rPr lang="en-US" sz="3200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BRP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3200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Nurkey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A., </a:t>
            </a:r>
            <a:r>
              <a:rPr lang="en-US" sz="3200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Kosherbayeva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A., </a:t>
            </a:r>
            <a:r>
              <a:rPr lang="en-US" sz="3200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Yedilkhan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D., &amp; </a:t>
            </a:r>
            <a:r>
              <a:rPr lang="en-US" sz="3200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Kuandykov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N. (2021). Corruption prevention based on the principal-agent approach and </a:t>
            </a:r>
            <a:r>
              <a:rPr lang="en-US" sz="32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game theory 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ICT: the Case study of </a:t>
            </a:r>
            <a:r>
              <a:rPr lang="en-US" sz="3200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KazaKhstan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Sheryazdanova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G., &amp; Butterfield, J. (2017). E-government as an anti-corruption strategy in Kazakhstan. </a:t>
            </a:r>
            <a:r>
              <a:rPr lang="en-US" sz="3200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Journal of Information </a:t>
            </a:r>
            <a:r>
              <a:rPr lang="en-US" sz="3200" i="1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Technology </a:t>
            </a:r>
            <a:r>
              <a:rPr lang="en-US" sz="3200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en-US" sz="3200" i="1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Politics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3200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(1), 83-94.</a:t>
            </a:r>
            <a:endParaRPr lang="ru-RU" sz="3200" dirty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Suleimenova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G., </a:t>
            </a:r>
            <a:r>
              <a:rPr lang="en-US" sz="3200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Sadvokassova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A., </a:t>
            </a:r>
            <a:r>
              <a:rPr lang="en-US" sz="3200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Rakisheva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B., &amp; </a:t>
            </a:r>
            <a:r>
              <a:rPr lang="en-US" sz="3200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Nurmaganbetov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 (2018). </a:t>
            </a:r>
            <a:r>
              <a:rPr lang="en-US" sz="3200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Smes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development and corruption: case of </a:t>
            </a:r>
            <a:r>
              <a:rPr lang="en-US" sz="32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Kazakhstan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en-US" sz="3200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Business: Theory and Practice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3200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1-8.</a:t>
            </a:r>
            <a:endParaRPr lang="ru-RU" sz="3200" dirty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Transparency International. 2021. Corruption Perception Index. Retrieved February 20, 2022, from </a:t>
            </a:r>
            <a:r>
              <a:rPr lang="en-US" sz="32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u="sng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</a:t>
            </a:r>
            <a:r>
              <a:rPr lang="en-US" sz="3200" u="sng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://www.transparency.org/en/cpi/2021/index/civ</a:t>
            </a:r>
            <a:endParaRPr lang="ru-RU" sz="3200" dirty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Urinboyev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R., &amp; </a:t>
            </a:r>
            <a:r>
              <a:rPr lang="en-US" sz="3200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Svensson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M. (2016). Corruption in a culture of money: Understanding social norms in post-Soviet Uzbekistan. In </a:t>
            </a:r>
            <a:r>
              <a:rPr lang="en-US" sz="3200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 </a:t>
            </a:r>
            <a:r>
              <a:rPr lang="en-US" sz="3200" i="1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and legal </a:t>
            </a:r>
            <a:r>
              <a:rPr lang="en-US" sz="3200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norms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(pp. 267-284). Routledge.</a:t>
            </a:r>
            <a:endParaRPr lang="ru-RU" sz="3200" dirty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Werner, C. (2000). Gifts, bribes, and development in post-Soviet </a:t>
            </a:r>
            <a:r>
              <a:rPr lang="en-US" sz="3200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Kazakstan</a:t>
            </a:r>
            <a:r>
              <a:rPr lang="en-US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3200" i="1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</a:t>
            </a:r>
            <a:r>
              <a:rPr lang="ru-RU" sz="3200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</a:t>
            </a:r>
            <a:r>
              <a:rPr lang="ru-RU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200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</a:t>
            </a:r>
            <a:r>
              <a:rPr lang="ru-RU" sz="32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(1), 11-22</a:t>
            </a:r>
            <a:r>
              <a:rPr lang="ru-RU" sz="32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69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0b69243e1c_0_1"/>
          <p:cNvSpPr/>
          <p:nvPr/>
        </p:nvSpPr>
        <p:spPr>
          <a:xfrm>
            <a:off x="-154105" y="10015057"/>
            <a:ext cx="24692099" cy="3741000"/>
          </a:xfrm>
          <a:prstGeom prst="rect">
            <a:avLst/>
          </a:prstGeom>
          <a:solidFill>
            <a:srgbClr val="1A3B4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endParaRPr sz="4800" b="0" i="0" u="none" strike="noStrike" cap="none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71" name="Google Shape;71;g10b69243e1c_0_1" descr="GenCon 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88825" y="526000"/>
            <a:ext cx="7505574" cy="981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2" name="Google Shape;72;g10b69243e1c_0_1"/>
          <p:cNvGrpSpPr/>
          <p:nvPr/>
        </p:nvGrpSpPr>
        <p:grpSpPr>
          <a:xfrm>
            <a:off x="102100" y="659350"/>
            <a:ext cx="5983900" cy="2114191"/>
            <a:chOff x="16738500" y="485275"/>
            <a:chExt cx="5983900" cy="2114191"/>
          </a:xfrm>
        </p:grpSpPr>
        <p:pic>
          <p:nvPicPr>
            <p:cNvPr id="73" name="Google Shape;73;g10b69243e1c_0_1" descr="GenderFORUM Logo.pdf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7474500" y="485275"/>
              <a:ext cx="5247900" cy="21057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" name="Google Shape;74;g10b69243e1c_0_1"/>
            <p:cNvSpPr txBox="1"/>
            <p:nvPr/>
          </p:nvSpPr>
          <p:spPr>
            <a:xfrm>
              <a:off x="16738500" y="485275"/>
              <a:ext cx="4365000" cy="45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5300"/>
                <a:buFont typeface="Times New Roman"/>
                <a:buNone/>
              </a:pPr>
              <a:r>
                <a:rPr lang="en-US" sz="2300" b="1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</a:t>
              </a:r>
              <a:r>
                <a:rPr lang="en-US" sz="2300" b="1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2nd Annual GenCon</a:t>
              </a:r>
              <a:endParaRPr sz="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g10b69243e1c_0_1"/>
            <p:cNvSpPr txBox="1"/>
            <p:nvPr/>
          </p:nvSpPr>
          <p:spPr>
            <a:xfrm>
              <a:off x="16798425" y="2065987"/>
              <a:ext cx="5107500" cy="5334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Times New Roman"/>
                <a:buNone/>
              </a:pPr>
              <a:r>
                <a:rPr lang="en-US" sz="2800" b="0" i="0" u="none" strike="noStrike" cap="none" dirty="0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#genderforumNU2022</a:t>
              </a:r>
              <a:endParaRPr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" name="Google Shape;61;p1"/>
          <p:cNvSpPr txBox="1"/>
          <p:nvPr/>
        </p:nvSpPr>
        <p:spPr>
          <a:xfrm>
            <a:off x="-572003" y="5431862"/>
            <a:ext cx="25527893" cy="1210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lvl="0" algn="ctr">
              <a:buClr>
                <a:srgbClr val="FFFFFF"/>
              </a:buClr>
              <a:buSzPts val="5300"/>
            </a:pPr>
            <a:r>
              <a:rPr lang="en-US" sz="7200" b="1" dirty="0">
                <a:solidFill>
                  <a:srgbClr val="1A3B4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Literature on corruption in Kazakhstan and Central Asia</a:t>
            </a:r>
            <a:endParaRPr sz="4000" b="0" i="0" u="none" strike="noStrike" cap="none" dirty="0">
              <a:solidFill>
                <a:srgbClr val="1A3B46"/>
              </a:solidFill>
              <a:sym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885042" y="10760149"/>
            <a:ext cx="7909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Danagul Nurmukhamed</a:t>
            </a:r>
            <a:endParaRPr 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0b69243e1c_0_1"/>
          <p:cNvSpPr/>
          <p:nvPr/>
        </p:nvSpPr>
        <p:spPr>
          <a:xfrm>
            <a:off x="-154105" y="12026265"/>
            <a:ext cx="24692099" cy="1729792"/>
          </a:xfrm>
          <a:prstGeom prst="rect">
            <a:avLst/>
          </a:prstGeom>
          <a:solidFill>
            <a:srgbClr val="1A3B4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endParaRPr sz="4800" b="0" i="0" u="none" strike="noStrike" cap="none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71" name="Google Shape;71;g10b69243e1c_0_1" descr="GenCon 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88825" y="526000"/>
            <a:ext cx="7505574" cy="981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2" name="Google Shape;72;g10b69243e1c_0_1"/>
          <p:cNvGrpSpPr/>
          <p:nvPr/>
        </p:nvGrpSpPr>
        <p:grpSpPr>
          <a:xfrm>
            <a:off x="102100" y="659350"/>
            <a:ext cx="5983900" cy="2114191"/>
            <a:chOff x="16738500" y="485275"/>
            <a:chExt cx="5983900" cy="2114191"/>
          </a:xfrm>
        </p:grpSpPr>
        <p:pic>
          <p:nvPicPr>
            <p:cNvPr id="73" name="Google Shape;73;g10b69243e1c_0_1" descr="GenderFORUM Logo.pdf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7474500" y="485275"/>
              <a:ext cx="5247900" cy="21057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" name="Google Shape;74;g10b69243e1c_0_1"/>
            <p:cNvSpPr txBox="1"/>
            <p:nvPr/>
          </p:nvSpPr>
          <p:spPr>
            <a:xfrm>
              <a:off x="16738500" y="485275"/>
              <a:ext cx="4365000" cy="45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5300"/>
                <a:buFont typeface="Times New Roman"/>
                <a:buNone/>
              </a:pPr>
              <a:r>
                <a:rPr lang="en-US" sz="2300" b="1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</a:t>
              </a:r>
              <a:r>
                <a:rPr lang="en-US" sz="2300" b="1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2nd Annual GenCon</a:t>
              </a:r>
              <a:endParaRPr sz="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g10b69243e1c_0_1"/>
            <p:cNvSpPr txBox="1"/>
            <p:nvPr/>
          </p:nvSpPr>
          <p:spPr>
            <a:xfrm>
              <a:off x="16798425" y="2065987"/>
              <a:ext cx="5107500" cy="5334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Times New Roman"/>
                <a:buNone/>
              </a:pPr>
              <a:r>
                <a:rPr lang="en-US" sz="2800" b="0" i="0" u="none" strike="noStrike" cap="none" dirty="0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#genderforumNU2022</a:t>
              </a:r>
              <a:endParaRPr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80335" y="4087665"/>
            <a:ext cx="10290960" cy="12326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88928" y="6756423"/>
            <a:ext cx="10441294" cy="11099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88930" y="7815406"/>
            <a:ext cx="10441292" cy="12439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780335" y="9309333"/>
            <a:ext cx="10290959" cy="12651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780333" y="5379766"/>
            <a:ext cx="10290961" cy="125362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780332" y="2631669"/>
            <a:ext cx="10290962" cy="12184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2009" y="5660930"/>
            <a:ext cx="1122798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Transparency International (2021), the Corruptions Perception Index (CPI) of all Central Asian countries was the lowest one among 180 countries. </a:t>
            </a:r>
            <a:endParaRPr lang="ru-RU" sz="4800" dirty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810514" y="12345667"/>
            <a:ext cx="5573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09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g10b69243e1c_0_1" descr="GenCon 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88825" y="526000"/>
            <a:ext cx="7505574" cy="981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2" name="Google Shape;72;g10b69243e1c_0_1"/>
          <p:cNvGrpSpPr/>
          <p:nvPr/>
        </p:nvGrpSpPr>
        <p:grpSpPr>
          <a:xfrm>
            <a:off x="102100" y="659350"/>
            <a:ext cx="5983900" cy="2114191"/>
            <a:chOff x="16738500" y="485275"/>
            <a:chExt cx="5983900" cy="2114191"/>
          </a:xfrm>
        </p:grpSpPr>
        <p:pic>
          <p:nvPicPr>
            <p:cNvPr id="73" name="Google Shape;73;g10b69243e1c_0_1" descr="GenderFORUM Logo.pdf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7474500" y="485275"/>
              <a:ext cx="5247900" cy="21057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" name="Google Shape;74;g10b69243e1c_0_1"/>
            <p:cNvSpPr txBox="1"/>
            <p:nvPr/>
          </p:nvSpPr>
          <p:spPr>
            <a:xfrm>
              <a:off x="16738500" y="485275"/>
              <a:ext cx="4365000" cy="45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5300"/>
                <a:buFont typeface="Times New Roman"/>
                <a:buNone/>
              </a:pPr>
              <a:r>
                <a:rPr lang="en-US" sz="2300" b="1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</a:t>
              </a:r>
              <a:r>
                <a:rPr lang="en-US" sz="2300" b="1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2nd Annual GenCon</a:t>
              </a:r>
              <a:endParaRPr sz="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g10b69243e1c_0_1"/>
            <p:cNvSpPr txBox="1"/>
            <p:nvPr/>
          </p:nvSpPr>
          <p:spPr>
            <a:xfrm>
              <a:off x="16798425" y="2065987"/>
              <a:ext cx="5107500" cy="5334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Times New Roman"/>
                <a:buNone/>
              </a:pPr>
              <a:r>
                <a:rPr lang="en-US" sz="2800" b="0" i="0" u="none" strike="noStrike" cap="none" dirty="0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#genderforumNU2022</a:t>
              </a:r>
              <a:endParaRPr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Google Shape;70;g10b69243e1c_0_1"/>
          <p:cNvSpPr/>
          <p:nvPr/>
        </p:nvSpPr>
        <p:spPr>
          <a:xfrm>
            <a:off x="-154105" y="12026265"/>
            <a:ext cx="24692099" cy="1729792"/>
          </a:xfrm>
          <a:prstGeom prst="rect">
            <a:avLst/>
          </a:prstGeom>
          <a:solidFill>
            <a:srgbClr val="1A3B4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endParaRPr sz="4800" b="0" i="0" u="none" strike="noStrike" cap="none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008" y="3524119"/>
            <a:ext cx="2291050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800" b="1" i="1" dirty="0" err="1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Suleimenova</a:t>
            </a:r>
            <a:r>
              <a:rPr lang="en-US" sz="4800" b="1" i="1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(2018)</a:t>
            </a:r>
          </a:p>
          <a:p>
            <a:pPr algn="just"/>
            <a:endParaRPr lang="en-US" sz="4800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face-to-face interviews with 500 representatives of small and medium-sized enterprises and 500 civil servants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en-US" sz="4800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are clear corruption issues in Kazakhstan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en-US" sz="4800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“but they are not ready to talk about their own experience in this regard”</a:t>
            </a:r>
            <a:endParaRPr lang="ru-RU" sz="4800" dirty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513520" y="12345667"/>
            <a:ext cx="687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</a:t>
            </a:r>
            <a:endParaRPr 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3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g10b69243e1c_0_1" descr="GenCon 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88825" y="526000"/>
            <a:ext cx="7505574" cy="981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2" name="Google Shape;72;g10b69243e1c_0_1"/>
          <p:cNvGrpSpPr/>
          <p:nvPr/>
        </p:nvGrpSpPr>
        <p:grpSpPr>
          <a:xfrm>
            <a:off x="102100" y="659350"/>
            <a:ext cx="5983900" cy="2114191"/>
            <a:chOff x="16738500" y="485275"/>
            <a:chExt cx="5983900" cy="2114191"/>
          </a:xfrm>
        </p:grpSpPr>
        <p:pic>
          <p:nvPicPr>
            <p:cNvPr id="73" name="Google Shape;73;g10b69243e1c_0_1" descr="GenderFORUM Logo.pdf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7474500" y="485275"/>
              <a:ext cx="5247900" cy="21057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" name="Google Shape;74;g10b69243e1c_0_1"/>
            <p:cNvSpPr txBox="1"/>
            <p:nvPr/>
          </p:nvSpPr>
          <p:spPr>
            <a:xfrm>
              <a:off x="16738500" y="485275"/>
              <a:ext cx="4365000" cy="45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5300"/>
                <a:buFont typeface="Times New Roman"/>
                <a:buNone/>
              </a:pPr>
              <a:r>
                <a:rPr lang="en-US" sz="2300" b="1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</a:t>
              </a:r>
              <a:r>
                <a:rPr lang="en-US" sz="2300" b="1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2nd Annual GenCon</a:t>
              </a:r>
              <a:endParaRPr sz="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g10b69243e1c_0_1"/>
            <p:cNvSpPr txBox="1"/>
            <p:nvPr/>
          </p:nvSpPr>
          <p:spPr>
            <a:xfrm>
              <a:off x="16798425" y="2065987"/>
              <a:ext cx="5107500" cy="5334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Times New Roman"/>
                <a:buNone/>
              </a:pPr>
              <a:r>
                <a:rPr lang="en-US" sz="2800" b="0" i="0" u="none" strike="noStrike" cap="none" dirty="0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#genderforumNU2022</a:t>
              </a:r>
              <a:endParaRPr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Google Shape;70;g10b69243e1c_0_1"/>
          <p:cNvSpPr/>
          <p:nvPr/>
        </p:nvSpPr>
        <p:spPr>
          <a:xfrm>
            <a:off x="-154105" y="12026265"/>
            <a:ext cx="24692099" cy="1729792"/>
          </a:xfrm>
          <a:prstGeom prst="rect">
            <a:avLst/>
          </a:prstGeom>
          <a:solidFill>
            <a:srgbClr val="1A3B4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endParaRPr sz="4800" b="0" i="0" u="none" strike="noStrike" cap="none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13520" y="12345667"/>
            <a:ext cx="687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</a:t>
            </a:r>
            <a:endParaRPr 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009" y="3524119"/>
            <a:ext cx="11968084" cy="9694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800" b="1" i="1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Nurkey</a:t>
            </a:r>
            <a:r>
              <a:rPr lang="en-US" sz="4800" b="1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(2021) </a:t>
            </a:r>
            <a:endParaRPr lang="en-US" sz="4800" b="1" i="1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4800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ICT </a:t>
            </a:r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Kazakhstani anti-corruption reforms can benefit </a:t>
            </a: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society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en-US" sz="4800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 </a:t>
            </a:r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 involvement in government </a:t>
            </a: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 can decrease cases </a:t>
            </a:r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corruption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en-US" sz="4800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</a:t>
            </a:r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of the International University of Information Technologies in Kazakhstan </a:t>
            </a:r>
            <a:endParaRPr lang="en-US" sz="4800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en-US" sz="4800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en-US" sz="4800" dirty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ru-RU" sz="4800" dirty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49017" y="3001019"/>
            <a:ext cx="11134983" cy="7008552"/>
          </a:xfrm>
          <a:prstGeom prst="rect">
            <a:avLst/>
          </a:prstGeom>
          <a:ln>
            <a:solidFill>
              <a:srgbClr val="1A3B46"/>
            </a:solidFill>
          </a:ln>
        </p:spPr>
      </p:pic>
    </p:spTree>
    <p:extLst>
      <p:ext uri="{BB962C8B-B14F-4D97-AF65-F5344CB8AC3E}">
        <p14:creationId xmlns:p14="http://schemas.microsoft.com/office/powerpoint/2010/main" val="338847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g10b69243e1c_0_1" descr="GenCon 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88825" y="526000"/>
            <a:ext cx="7505574" cy="981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2" name="Google Shape;72;g10b69243e1c_0_1"/>
          <p:cNvGrpSpPr/>
          <p:nvPr/>
        </p:nvGrpSpPr>
        <p:grpSpPr>
          <a:xfrm>
            <a:off x="102100" y="659350"/>
            <a:ext cx="5983900" cy="2114191"/>
            <a:chOff x="16738500" y="485275"/>
            <a:chExt cx="5983900" cy="2114191"/>
          </a:xfrm>
        </p:grpSpPr>
        <p:pic>
          <p:nvPicPr>
            <p:cNvPr id="73" name="Google Shape;73;g10b69243e1c_0_1" descr="GenderFORUM Logo.pdf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7474500" y="485275"/>
              <a:ext cx="5247900" cy="21057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" name="Google Shape;74;g10b69243e1c_0_1"/>
            <p:cNvSpPr txBox="1"/>
            <p:nvPr/>
          </p:nvSpPr>
          <p:spPr>
            <a:xfrm>
              <a:off x="16738500" y="485275"/>
              <a:ext cx="4365000" cy="45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5300"/>
                <a:buFont typeface="Times New Roman"/>
                <a:buNone/>
              </a:pPr>
              <a:r>
                <a:rPr lang="en-US" sz="2300" b="1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</a:t>
              </a:r>
              <a:r>
                <a:rPr lang="en-US" sz="2300" b="1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2nd Annual GenCon</a:t>
              </a:r>
              <a:endParaRPr sz="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g10b69243e1c_0_1"/>
            <p:cNvSpPr txBox="1"/>
            <p:nvPr/>
          </p:nvSpPr>
          <p:spPr>
            <a:xfrm>
              <a:off x="16798425" y="2065987"/>
              <a:ext cx="5107500" cy="5334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Times New Roman"/>
                <a:buNone/>
              </a:pPr>
              <a:r>
                <a:rPr lang="en-US" sz="2800" b="0" i="0" u="none" strike="noStrike" cap="none" dirty="0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#genderforumNU2022</a:t>
              </a:r>
              <a:endParaRPr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Google Shape;70;g10b69243e1c_0_1"/>
          <p:cNvSpPr/>
          <p:nvPr/>
        </p:nvSpPr>
        <p:spPr>
          <a:xfrm>
            <a:off x="-154105" y="12026265"/>
            <a:ext cx="24692099" cy="1729792"/>
          </a:xfrm>
          <a:prstGeom prst="rect">
            <a:avLst/>
          </a:prstGeom>
          <a:solidFill>
            <a:srgbClr val="1A3B4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endParaRPr sz="4800" b="0" i="0" u="none" strike="noStrike" cap="none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13520" y="12345667"/>
            <a:ext cx="687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</a:t>
            </a:r>
            <a:endParaRPr 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4192" y="4135355"/>
            <a:ext cx="1908962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800" b="1" i="1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Sheryazdanova</a:t>
            </a:r>
            <a:r>
              <a:rPr lang="en-US" sz="4800" b="1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Butterfield (2017) </a:t>
            </a:r>
            <a:endParaRPr lang="en-US" sz="4800" b="1" i="1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4800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focused on online forums, news, and third-party </a:t>
            </a: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reports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en-US" sz="4800" dirty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e-government somehow reduces petty </a:t>
            </a: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corruption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en-US" sz="4800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platform should “be part of a larger package of anti-corruption measures”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46778" y="6204857"/>
            <a:ext cx="9334069" cy="2247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18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g10b69243e1c_0_1" descr="GenCon 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88825" y="526000"/>
            <a:ext cx="7505574" cy="981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2" name="Google Shape;72;g10b69243e1c_0_1"/>
          <p:cNvGrpSpPr/>
          <p:nvPr/>
        </p:nvGrpSpPr>
        <p:grpSpPr>
          <a:xfrm>
            <a:off x="102100" y="659350"/>
            <a:ext cx="5983900" cy="2114191"/>
            <a:chOff x="16738500" y="485275"/>
            <a:chExt cx="5983900" cy="2114191"/>
          </a:xfrm>
        </p:grpSpPr>
        <p:pic>
          <p:nvPicPr>
            <p:cNvPr id="73" name="Google Shape;73;g10b69243e1c_0_1" descr="GenderFORUM Logo.pdf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7474500" y="485275"/>
              <a:ext cx="5247900" cy="21057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" name="Google Shape;74;g10b69243e1c_0_1"/>
            <p:cNvSpPr txBox="1"/>
            <p:nvPr/>
          </p:nvSpPr>
          <p:spPr>
            <a:xfrm>
              <a:off x="16738500" y="485275"/>
              <a:ext cx="4365000" cy="45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5300"/>
                <a:buFont typeface="Times New Roman"/>
                <a:buNone/>
              </a:pPr>
              <a:r>
                <a:rPr lang="en-US" sz="2300" b="1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</a:t>
              </a:r>
              <a:r>
                <a:rPr lang="en-US" sz="2300" b="1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2nd Annual GenCon</a:t>
              </a:r>
              <a:endParaRPr sz="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g10b69243e1c_0_1"/>
            <p:cNvSpPr txBox="1"/>
            <p:nvPr/>
          </p:nvSpPr>
          <p:spPr>
            <a:xfrm>
              <a:off x="16798425" y="2065987"/>
              <a:ext cx="5107500" cy="5334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Times New Roman"/>
                <a:buNone/>
              </a:pPr>
              <a:r>
                <a:rPr lang="en-US" sz="2800" b="0" i="0" u="none" strike="noStrike" cap="none" dirty="0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#genderforumNU2022</a:t>
              </a:r>
              <a:endParaRPr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Google Shape;70;g10b69243e1c_0_1"/>
          <p:cNvSpPr/>
          <p:nvPr/>
        </p:nvSpPr>
        <p:spPr>
          <a:xfrm>
            <a:off x="-154105" y="12026265"/>
            <a:ext cx="24692099" cy="1729792"/>
          </a:xfrm>
          <a:prstGeom prst="rect">
            <a:avLst/>
          </a:prstGeom>
          <a:solidFill>
            <a:srgbClr val="1A3B4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endParaRPr sz="4800" b="0" i="0" u="none" strike="noStrike" cap="none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13520" y="12345667"/>
            <a:ext cx="687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</a:t>
            </a:r>
            <a:endParaRPr 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008" y="3524119"/>
            <a:ext cx="22910506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800" b="1" i="1" dirty="0" err="1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Nezhina</a:t>
            </a:r>
            <a:r>
              <a:rPr lang="en-US" sz="4800" b="1" i="1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(2014) </a:t>
            </a:r>
            <a:endParaRPr lang="en-US" sz="4800" b="1" i="1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4800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focuses on the evolutionist approach, the functionalist approach, and the ethnocentric </a:t>
            </a: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(Van Roy 1970) to show causes of corruption NOT consequences: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en-US" sz="4800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- transition </a:t>
            </a:r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socialist to capitalist ideology and economy (evolutionist approach</a:t>
            </a: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 algn="just"/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- desire to quickly achieve wealth as the economic end (functionalist approach</a:t>
            </a: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 algn="just"/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- persistent tradition of clan and family obligations (ethnocentric approach)</a:t>
            </a:r>
            <a:endParaRPr lang="en-US" sz="4800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indent="-914400" algn="just">
              <a:buFont typeface="+mj-lt"/>
              <a:buAutoNum type="arabicPeriod"/>
            </a:pPr>
            <a:endParaRPr lang="en-US" sz="4800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Cultural variables should be used rather than only economic perspectives 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experience of Kazakhstan can be extrapolated to other countries in transition.</a:t>
            </a:r>
            <a:endParaRPr lang="ru-RU" sz="4800" dirty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82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g10b69243e1c_0_1" descr="GenCon 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88825" y="526000"/>
            <a:ext cx="7505574" cy="981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2" name="Google Shape;72;g10b69243e1c_0_1"/>
          <p:cNvGrpSpPr/>
          <p:nvPr/>
        </p:nvGrpSpPr>
        <p:grpSpPr>
          <a:xfrm>
            <a:off x="102100" y="659350"/>
            <a:ext cx="5983900" cy="2114191"/>
            <a:chOff x="16738500" y="485275"/>
            <a:chExt cx="5983900" cy="2114191"/>
          </a:xfrm>
        </p:grpSpPr>
        <p:pic>
          <p:nvPicPr>
            <p:cNvPr id="73" name="Google Shape;73;g10b69243e1c_0_1" descr="GenderFORUM Logo.pdf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7474500" y="485275"/>
              <a:ext cx="5247900" cy="21057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" name="Google Shape;74;g10b69243e1c_0_1"/>
            <p:cNvSpPr txBox="1"/>
            <p:nvPr/>
          </p:nvSpPr>
          <p:spPr>
            <a:xfrm>
              <a:off x="16738500" y="485275"/>
              <a:ext cx="4365000" cy="45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5300"/>
                <a:buFont typeface="Times New Roman"/>
                <a:buNone/>
              </a:pPr>
              <a:r>
                <a:rPr lang="en-US" sz="2300" b="1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</a:t>
              </a:r>
              <a:r>
                <a:rPr lang="en-US" sz="2300" b="1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2nd Annual GenCon</a:t>
              </a:r>
              <a:endParaRPr sz="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g10b69243e1c_0_1"/>
            <p:cNvSpPr txBox="1"/>
            <p:nvPr/>
          </p:nvSpPr>
          <p:spPr>
            <a:xfrm>
              <a:off x="16798425" y="2065987"/>
              <a:ext cx="5107500" cy="5334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Times New Roman"/>
                <a:buNone/>
              </a:pPr>
              <a:r>
                <a:rPr lang="en-US" sz="2800" b="0" i="0" u="none" strike="noStrike" cap="none" dirty="0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#genderforumNU2022</a:t>
              </a:r>
              <a:endParaRPr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Google Shape;70;g10b69243e1c_0_1"/>
          <p:cNvSpPr/>
          <p:nvPr/>
        </p:nvSpPr>
        <p:spPr>
          <a:xfrm>
            <a:off x="-154105" y="12026265"/>
            <a:ext cx="24692099" cy="1729792"/>
          </a:xfrm>
          <a:prstGeom prst="rect">
            <a:avLst/>
          </a:prstGeom>
          <a:solidFill>
            <a:srgbClr val="1A3B4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endParaRPr sz="4800" b="0" i="0" u="none" strike="noStrike" cap="none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13520" y="12345667"/>
            <a:ext cx="687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</a:t>
            </a:r>
            <a:endParaRPr 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008" y="4155820"/>
            <a:ext cx="22910506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800" b="1" i="1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Urinboyev</a:t>
            </a:r>
            <a:r>
              <a:rPr lang="en-US" sz="4800" b="1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4800" b="1" i="1" dirty="0" err="1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Svensson</a:t>
            </a:r>
            <a:r>
              <a:rPr lang="en-US" sz="4800" b="1" i="1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4800" b="1" i="1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2013)</a:t>
            </a:r>
          </a:p>
          <a:p>
            <a:pPr algn="just"/>
            <a:endParaRPr lang="en-US" sz="4800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interviewing guests (participant observation, informal interviews and semi-structured interviews) of the wedding ceremonies in Uzbekistan’s Fergana </a:t>
            </a: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region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en-US" sz="4800" dirty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main </a:t>
            </a: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findings:</a:t>
            </a:r>
            <a:endParaRPr lang="en-US" sz="4800" dirty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informal transactions should be considered as a part of cultural practices; </a:t>
            </a:r>
          </a:p>
          <a:p>
            <a:pPr algn="just"/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thus, we shouldn’t consider all transactions as corrupt ones;</a:t>
            </a:r>
          </a:p>
          <a:p>
            <a:pPr algn="just"/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(c) social </a:t>
            </a:r>
            <a:r>
              <a:rPr lang="en-US" sz="4800" dirty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aspects of local cultures shouldn’t be ignored in corruption </a:t>
            </a:r>
            <a:r>
              <a:rPr lang="en-US" sz="4800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analysis. </a:t>
            </a:r>
          </a:p>
          <a:p>
            <a:pPr algn="just"/>
            <a:endParaRPr lang="en-US" sz="4800" dirty="0" smtClean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61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g10b69243e1c_0_1" descr="GenCon 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88825" y="526000"/>
            <a:ext cx="7505574" cy="981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2" name="Google Shape;72;g10b69243e1c_0_1"/>
          <p:cNvGrpSpPr/>
          <p:nvPr/>
        </p:nvGrpSpPr>
        <p:grpSpPr>
          <a:xfrm>
            <a:off x="102100" y="659350"/>
            <a:ext cx="5983900" cy="2114191"/>
            <a:chOff x="16738500" y="485275"/>
            <a:chExt cx="5983900" cy="2114191"/>
          </a:xfrm>
        </p:grpSpPr>
        <p:pic>
          <p:nvPicPr>
            <p:cNvPr id="73" name="Google Shape;73;g10b69243e1c_0_1" descr="GenderFORUM Logo.pdf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7474500" y="485275"/>
              <a:ext cx="5247900" cy="21057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" name="Google Shape;74;g10b69243e1c_0_1"/>
            <p:cNvSpPr txBox="1"/>
            <p:nvPr/>
          </p:nvSpPr>
          <p:spPr>
            <a:xfrm>
              <a:off x="16738500" y="485275"/>
              <a:ext cx="4365000" cy="45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5300"/>
                <a:buFont typeface="Times New Roman"/>
                <a:buNone/>
              </a:pPr>
              <a:r>
                <a:rPr lang="en-US" sz="2300" b="1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 </a:t>
              </a:r>
              <a:r>
                <a:rPr lang="en-US" sz="2300" b="1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2nd Annual GenCon</a:t>
              </a:r>
              <a:endParaRPr sz="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g10b69243e1c_0_1"/>
            <p:cNvSpPr txBox="1"/>
            <p:nvPr/>
          </p:nvSpPr>
          <p:spPr>
            <a:xfrm>
              <a:off x="16798425" y="2065987"/>
              <a:ext cx="5107500" cy="5334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Times New Roman"/>
                <a:buNone/>
              </a:pPr>
              <a:r>
                <a:rPr lang="en-US" sz="2800" b="0" i="0" u="none" strike="noStrike" cap="none" dirty="0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#genderforumNU2022</a:t>
              </a:r>
              <a:endParaRPr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Google Shape;70;g10b69243e1c_0_1"/>
          <p:cNvSpPr/>
          <p:nvPr/>
        </p:nvSpPr>
        <p:spPr>
          <a:xfrm>
            <a:off x="-154105" y="12345667"/>
            <a:ext cx="24692099" cy="1410390"/>
          </a:xfrm>
          <a:prstGeom prst="rect">
            <a:avLst/>
          </a:prstGeom>
          <a:solidFill>
            <a:srgbClr val="1A3B4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endParaRPr sz="4800" b="0" i="0" u="none" strike="noStrike" cap="none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13520" y="12345667"/>
            <a:ext cx="687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</a:t>
            </a:r>
            <a:endParaRPr 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 rotWithShape="1">
          <a:blip r:embed="rId5"/>
          <a:srcRect b="12604"/>
          <a:stretch/>
        </p:blipFill>
        <p:spPr>
          <a:xfrm>
            <a:off x="6822000" y="1507425"/>
            <a:ext cx="16718318" cy="1067011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84600" y="6643908"/>
            <a:ext cx="47975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800" b="1" i="1" dirty="0" smtClean="0">
                <a:solidFill>
                  <a:srgbClr val="1A3B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Werner (2000) </a:t>
            </a:r>
            <a:endParaRPr lang="ru-RU" sz="4800" b="1" i="1" dirty="0">
              <a:solidFill>
                <a:srgbClr val="1A3B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89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392</Words>
  <Application>Microsoft Office PowerPoint</Application>
  <PresentationFormat>Произвольный</PresentationFormat>
  <Paragraphs>94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Times New Roman</vt:lpstr>
      <vt:lpstr>Helvetica Neue Light</vt:lpstr>
      <vt:lpstr>Helvetica Neue</vt:lpstr>
      <vt:lpstr>Arial</vt:lpstr>
      <vt:lpstr>White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Danagul Nurmukhamed</cp:lastModifiedBy>
  <cp:revision>16</cp:revision>
  <dcterms:modified xsi:type="dcterms:W3CDTF">2022-03-08T16:40:21Z</dcterms:modified>
</cp:coreProperties>
</file>