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4" r:id="rId21"/>
    <p:sldId id="276" r:id="rId22"/>
    <p:sldId id="280" r:id="rId23"/>
    <p:sldId id="277" r:id="rId24"/>
    <p:sldId id="278" r:id="rId2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0" roundtripDataSignature="AMtx7mh2p0AQhEFLiqCEIacBtIA1N4R6v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A754926-5548-4A66-922E-68D13E67905E}">
  <a:tblStyle styleId="{3A754926-5548-4A66-922E-68D13E67905E}"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676" autoAdjust="0"/>
  </p:normalViewPr>
  <p:slideViewPr>
    <p:cSldViewPr snapToGrid="0">
      <p:cViewPr varScale="1">
        <p:scale>
          <a:sx n="76" d="100"/>
          <a:sy n="76" d="100"/>
        </p:scale>
        <p:origin x="1000" y="40"/>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30"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Google Shape;3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 name="Google Shape;3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14275eb6361_2_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25" name="Google Shape;125;g14275eb6361_2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1466884ebc2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6" name="Google Shape;136;g1466884ebc2_0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7" name="Google Shape;14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119c4f50d8b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7" name="Google Shape;157;g119c4f50d8b_0_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119c4f50d8b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6" name="Google Shape;166;g119c4f50d8b_0_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22f58b7e2da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0" name="Google Shape;180;g22f58b7e2da_0_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22f58b7e2da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 name="Google Shape;194;g22f58b7e2da_0_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22f58b7e2da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6" name="Google Shape;206;g22f58b7e2da_0_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2041ead556f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5" name="Google Shape;215;g2041ead556f_2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15767a19347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6" name="Google Shape;236;g15767a19347_0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indent="0">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Google Shape;38;gf32212ff7f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 name="Google Shape;39;gf32212ff7f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15767a1934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5" name="Google Shape;225;g15767a19347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143610bad1c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7" name="Google Shape;247;g143610bad1c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143610bad1c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7" name="Google Shape;247;g143610bad1c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0368242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55" name="Google Shape;255;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2" name="Google Shape;262;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Google Shape;50;g2041ead556f_2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1" name="Google Shape;51;g2041ead556f_2_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14275eb6361_1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 name="Google Shape;64;g14275eb6361_1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1466884ebc2_1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g1466884ebc2_1_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14275eb6361_1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6" name="Google Shape;86;g14275eb6361_1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b="0" dirty="0">
              <a:solidFill>
                <a:schemeClr val="bg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1dc1a1e921d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9" name="Google Shape;99;g1dc1a1e921d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1466884ebc2_1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8" name="Google Shape;108;g1466884ebc2_1_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6" name="Google Shape;11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9"/>
        <p:cNvGrpSpPr/>
        <p:nvPr/>
      </p:nvGrpSpPr>
      <p:grpSpPr>
        <a:xfrm>
          <a:off x="0" y="0"/>
          <a:ext cx="0" cy="0"/>
          <a:chOff x="0" y="0"/>
          <a:chExt cx="0" cy="0"/>
        </a:xfrm>
      </p:grpSpPr>
      <p:sp>
        <p:nvSpPr>
          <p:cNvPr id="10" name="Google Shape;10;p17"/>
          <p:cNvSpPr/>
          <p:nvPr/>
        </p:nvSpPr>
        <p:spPr>
          <a:xfrm>
            <a:off x="0" y="0"/>
            <a:ext cx="9144000" cy="51435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11" name="Google Shape;11;p17"/>
          <p:cNvPicPr preferRelativeResize="0"/>
          <p:nvPr/>
        </p:nvPicPr>
        <p:blipFill rotWithShape="1">
          <a:blip r:embed="rId2">
            <a:alphaModFix/>
          </a:blip>
          <a:srcRect/>
          <a:stretch/>
        </p:blipFill>
        <p:spPr>
          <a:xfrm>
            <a:off x="3845645" y="268711"/>
            <a:ext cx="1452698" cy="1025434"/>
          </a:xfrm>
          <a:prstGeom prst="rect">
            <a:avLst/>
          </a:prstGeom>
          <a:noFill/>
          <a:ln>
            <a:noFill/>
          </a:ln>
        </p:spPr>
      </p:pic>
      <p:sp>
        <p:nvSpPr>
          <p:cNvPr id="12" name="Google Shape;12;p17"/>
          <p:cNvSpPr txBox="1">
            <a:spLocks noGrp="1"/>
          </p:cNvSpPr>
          <p:nvPr>
            <p:ph type="title"/>
          </p:nvPr>
        </p:nvSpPr>
        <p:spPr>
          <a:xfrm>
            <a:off x="311694" y="173686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2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pic>
        <p:nvPicPr>
          <p:cNvPr id="13" name="Google Shape;13;p17"/>
          <p:cNvPicPr preferRelativeResize="0"/>
          <p:nvPr/>
        </p:nvPicPr>
        <p:blipFill rotWithShape="1">
          <a:blip r:embed="rId3">
            <a:alphaModFix/>
          </a:blip>
          <a:srcRect l="3246" t="25591" r="3706" b="28319"/>
          <a:stretch/>
        </p:blipFill>
        <p:spPr>
          <a:xfrm>
            <a:off x="-549130" y="1928988"/>
            <a:ext cx="10242247" cy="3588377"/>
          </a:xfrm>
          <a:prstGeom prst="rect">
            <a:avLst/>
          </a:prstGeom>
          <a:noFill/>
          <a:ln>
            <a:noFill/>
          </a:ln>
        </p:spPr>
      </p:pic>
      <p:sp>
        <p:nvSpPr>
          <p:cNvPr id="14" name="Google Shape;14;p17"/>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5"/>
        <p:cNvGrpSpPr/>
        <p:nvPr/>
      </p:nvGrpSpPr>
      <p:grpSpPr>
        <a:xfrm>
          <a:off x="0" y="0"/>
          <a:ext cx="0" cy="0"/>
          <a:chOff x="0" y="0"/>
          <a:chExt cx="0" cy="0"/>
        </a:xfrm>
      </p:grpSpPr>
      <p:sp>
        <p:nvSpPr>
          <p:cNvPr id="16" name="Google Shape;16;p18"/>
          <p:cNvSpPr/>
          <p:nvPr/>
        </p:nvSpPr>
        <p:spPr>
          <a:xfrm>
            <a:off x="0" y="0"/>
            <a:ext cx="9144000" cy="51435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7" name="Google Shape;17;p18"/>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8" name="Google Shape;18;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9" name="Google Shape;19;p18"/>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0" name="Google Shape;20;p18"/>
          <p:cNvSpPr txBox="1">
            <a:spLocks noGrp="1"/>
          </p:cNvSpPr>
          <p:nvPr>
            <p:ph type="body" idx="2"/>
          </p:nvPr>
        </p:nvSpPr>
        <p:spPr>
          <a:xfrm>
            <a:off x="4832400" y="1803475"/>
            <a:ext cx="3999900" cy="2765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pic>
        <p:nvPicPr>
          <p:cNvPr id="21" name="Google Shape;21;p18"/>
          <p:cNvPicPr preferRelativeResize="0"/>
          <p:nvPr/>
        </p:nvPicPr>
        <p:blipFill rotWithShape="1">
          <a:blip r:embed="rId2">
            <a:alphaModFix/>
          </a:blip>
          <a:srcRect/>
          <a:stretch/>
        </p:blipFill>
        <p:spPr>
          <a:xfrm>
            <a:off x="7142679" y="2122885"/>
            <a:ext cx="2522121" cy="3307927"/>
          </a:xfrm>
          <a:prstGeom prst="rect">
            <a:avLst/>
          </a:prstGeom>
          <a:noFill/>
          <a:ln>
            <a:noFill/>
          </a:ln>
        </p:spPr>
      </p:pic>
      <p:pic>
        <p:nvPicPr>
          <p:cNvPr id="22" name="Google Shape;22;p18"/>
          <p:cNvPicPr preferRelativeResize="0"/>
          <p:nvPr/>
        </p:nvPicPr>
        <p:blipFill rotWithShape="1">
          <a:blip r:embed="rId3">
            <a:alphaModFix/>
          </a:blip>
          <a:srcRect/>
          <a:stretch/>
        </p:blipFill>
        <p:spPr>
          <a:xfrm>
            <a:off x="483792" y="-246816"/>
            <a:ext cx="1926320" cy="1359755"/>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p:cSld name="Final slide">
    <p:spTree>
      <p:nvGrpSpPr>
        <p:cNvPr id="1" name="Shape 23"/>
        <p:cNvGrpSpPr/>
        <p:nvPr/>
      </p:nvGrpSpPr>
      <p:grpSpPr>
        <a:xfrm>
          <a:off x="0" y="0"/>
          <a:ext cx="0" cy="0"/>
          <a:chOff x="0" y="0"/>
          <a:chExt cx="0" cy="0"/>
        </a:xfrm>
      </p:grpSpPr>
      <p:sp>
        <p:nvSpPr>
          <p:cNvPr id="24" name="Google Shape;24;p20"/>
          <p:cNvSpPr/>
          <p:nvPr/>
        </p:nvSpPr>
        <p:spPr>
          <a:xfrm>
            <a:off x="0" y="0"/>
            <a:ext cx="9144000" cy="51435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25" name="Google Shape;25;p20"/>
          <p:cNvPicPr preferRelativeResize="0"/>
          <p:nvPr/>
        </p:nvPicPr>
        <p:blipFill rotWithShape="1">
          <a:blip r:embed="rId2">
            <a:alphaModFix/>
          </a:blip>
          <a:srcRect/>
          <a:stretch/>
        </p:blipFill>
        <p:spPr>
          <a:xfrm>
            <a:off x="3845645" y="268711"/>
            <a:ext cx="1452698" cy="1025434"/>
          </a:xfrm>
          <a:prstGeom prst="rect">
            <a:avLst/>
          </a:prstGeom>
          <a:noFill/>
          <a:ln>
            <a:noFill/>
          </a:ln>
        </p:spPr>
      </p:pic>
      <p:sp>
        <p:nvSpPr>
          <p:cNvPr id="26" name="Google Shape;26;p20"/>
          <p:cNvSpPr txBox="1">
            <a:spLocks noGrp="1"/>
          </p:cNvSpPr>
          <p:nvPr>
            <p:ph type="title"/>
          </p:nvPr>
        </p:nvSpPr>
        <p:spPr>
          <a:xfrm>
            <a:off x="311694" y="173686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2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pic>
        <p:nvPicPr>
          <p:cNvPr id="27" name="Google Shape;27;p20"/>
          <p:cNvPicPr preferRelativeResize="0"/>
          <p:nvPr/>
        </p:nvPicPr>
        <p:blipFill rotWithShape="1">
          <a:blip r:embed="rId3">
            <a:alphaModFix/>
          </a:blip>
          <a:srcRect l="3246" t="25591" r="3706" b="28319"/>
          <a:stretch/>
        </p:blipFill>
        <p:spPr>
          <a:xfrm>
            <a:off x="-549132" y="1997838"/>
            <a:ext cx="10242247" cy="3588377"/>
          </a:xfrm>
          <a:prstGeom prst="rect">
            <a:avLst/>
          </a:prstGeom>
          <a:noFill/>
          <a:ln>
            <a:noFill/>
          </a:ln>
        </p:spPr>
      </p:pic>
      <p:sp>
        <p:nvSpPr>
          <p:cNvPr id="28" name="Google Shape;28;p20"/>
          <p:cNvSpPr txBox="1"/>
          <p:nvPr/>
        </p:nvSpPr>
        <p:spPr>
          <a:xfrm>
            <a:off x="3684684" y="4881890"/>
            <a:ext cx="1774613" cy="2616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575757"/>
                </a:solidFill>
                <a:latin typeface="Arial"/>
                <a:ea typeface="Arial"/>
                <a:cs typeface="Arial"/>
                <a:sym typeface="Arial"/>
              </a:rPr>
              <a:t>www.nu.edu.kz</a:t>
            </a:r>
            <a:endParaRPr sz="1100" b="0" i="0" u="none" strike="noStrike" cap="none">
              <a:solidFill>
                <a:srgbClr val="575757"/>
              </a:solidFill>
              <a:latin typeface="Arial"/>
              <a:ea typeface="Arial"/>
              <a:cs typeface="Arial"/>
              <a:sym typeface="Arial"/>
            </a:endParaRPr>
          </a:p>
        </p:txBody>
      </p:sp>
      <p:sp>
        <p:nvSpPr>
          <p:cNvPr id="29" name="Google Shape;29;p20"/>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solidFill>
          <a:srgbClr val="9E9E9E"/>
        </a:solidFill>
        <a:effectLst/>
      </p:bgPr>
    </p:bg>
    <p:spTree>
      <p:nvGrpSpPr>
        <p:cNvPr id="1" name="Shape 5"/>
        <p:cNvGrpSpPr/>
        <p:nvPr/>
      </p:nvGrpSpPr>
      <p:grpSpPr>
        <a:xfrm>
          <a:off x="0" y="0"/>
          <a:ext cx="0" cy="0"/>
          <a:chOff x="0" y="0"/>
          <a:chExt cx="0" cy="0"/>
        </a:xfrm>
      </p:grpSpPr>
      <p:sp>
        <p:nvSpPr>
          <p:cNvPr id="6" name="Google Shape;6;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lt2"/>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endParaRPr/>
          </a:p>
        </p:txBody>
      </p:sp>
      <p:sp>
        <p:nvSpPr>
          <p:cNvPr id="8" name="Google Shape;8;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13.jpg"/><Relationship Id="rId4" Type="http://schemas.openxmlformats.org/officeDocument/2006/relationships/image" Target="../media/image12.jp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4" name="Google Shape;34;p1"/>
          <p:cNvSpPr txBox="1">
            <a:spLocks noGrp="1"/>
          </p:cNvSpPr>
          <p:nvPr>
            <p:ph type="title"/>
          </p:nvPr>
        </p:nvSpPr>
        <p:spPr>
          <a:xfrm>
            <a:off x="0" y="2075700"/>
            <a:ext cx="9144000" cy="992100"/>
          </a:xfrm>
          <a:prstGeom prst="rect">
            <a:avLst/>
          </a:prstGeom>
          <a:solidFill>
            <a:srgbClr val="9E9E9E"/>
          </a:solidFill>
          <a:ln>
            <a:noFill/>
          </a:ln>
        </p:spPr>
        <p:txBody>
          <a:bodyPr spcFirstLastPara="1" wrap="square" lIns="91425" tIns="91425" rIns="91425" bIns="91425" anchor="ctr" anchorCtr="0">
            <a:noAutofit/>
          </a:bodyPr>
          <a:lstStyle/>
          <a:p>
            <a:pPr marL="0" lvl="0" indent="0" algn="ctr" rtl="0">
              <a:lnSpc>
                <a:spcPct val="150000"/>
              </a:lnSpc>
              <a:spcBef>
                <a:spcPts val="0"/>
              </a:spcBef>
              <a:spcAft>
                <a:spcPts val="0"/>
              </a:spcAft>
              <a:buSzPts val="3600"/>
              <a:buNone/>
            </a:pPr>
            <a:r>
              <a:rPr lang="en-US" sz="2400" b="1">
                <a:solidFill>
                  <a:srgbClr val="000000"/>
                </a:solidFill>
                <a:latin typeface="Times New Roman"/>
                <a:ea typeface="Times New Roman"/>
                <a:cs typeface="Times New Roman"/>
                <a:sym typeface="Times New Roman"/>
              </a:rPr>
              <a:t>Master Thesis</a:t>
            </a:r>
            <a:endParaRPr sz="2400" b="1">
              <a:solidFill>
                <a:srgbClr val="000000"/>
              </a:solidFill>
              <a:latin typeface="Times New Roman"/>
              <a:ea typeface="Times New Roman"/>
              <a:cs typeface="Times New Roman"/>
              <a:sym typeface="Times New Roman"/>
            </a:endParaRPr>
          </a:p>
          <a:p>
            <a:pPr marL="0" lvl="0" indent="0" algn="ctr" rtl="0">
              <a:lnSpc>
                <a:spcPct val="150000"/>
              </a:lnSpc>
              <a:spcBef>
                <a:spcPts val="0"/>
              </a:spcBef>
              <a:spcAft>
                <a:spcPts val="0"/>
              </a:spcAft>
              <a:buSzPts val="3600"/>
              <a:buNone/>
            </a:pPr>
            <a:r>
              <a:rPr lang="en-US" sz="2400" b="1">
                <a:solidFill>
                  <a:srgbClr val="000000"/>
                </a:solidFill>
                <a:latin typeface="Times New Roman"/>
                <a:ea typeface="Times New Roman"/>
                <a:cs typeface="Times New Roman"/>
                <a:sym typeface="Times New Roman"/>
              </a:rPr>
              <a:t>Triaxial Test Behavior of Cemented-treated Sand with High Confining Pressure</a:t>
            </a:r>
            <a:endParaRPr sz="2400" b="1">
              <a:solidFill>
                <a:srgbClr val="000000"/>
              </a:solidFill>
              <a:latin typeface="Times New Roman"/>
              <a:ea typeface="Times New Roman"/>
              <a:cs typeface="Times New Roman"/>
              <a:sym typeface="Times New Roman"/>
            </a:endParaRPr>
          </a:p>
          <a:p>
            <a:pPr marL="0" lvl="0" indent="0" algn="ctr" rtl="0">
              <a:lnSpc>
                <a:spcPct val="150000"/>
              </a:lnSpc>
              <a:spcBef>
                <a:spcPts val="0"/>
              </a:spcBef>
              <a:spcAft>
                <a:spcPts val="0"/>
              </a:spcAft>
              <a:buSzPts val="3600"/>
              <a:buNone/>
            </a:pPr>
            <a:endParaRPr sz="2400" b="1">
              <a:solidFill>
                <a:srgbClr val="000000"/>
              </a:solidFill>
              <a:latin typeface="Times New Roman"/>
              <a:ea typeface="Times New Roman"/>
              <a:cs typeface="Times New Roman"/>
              <a:sym typeface="Times New Roman"/>
            </a:endParaRPr>
          </a:p>
        </p:txBody>
      </p:sp>
      <p:sp>
        <p:nvSpPr>
          <p:cNvPr id="35" name="Google Shape;35;p1"/>
          <p:cNvSpPr txBox="1"/>
          <p:nvPr/>
        </p:nvSpPr>
        <p:spPr>
          <a:xfrm>
            <a:off x="884375" y="3214700"/>
            <a:ext cx="7078200" cy="2419200"/>
          </a:xfrm>
          <a:prstGeom prst="rect">
            <a:avLst/>
          </a:prstGeom>
          <a:noFill/>
          <a:ln>
            <a:noFill/>
          </a:ln>
        </p:spPr>
        <p:txBody>
          <a:bodyPr spcFirstLastPara="1" wrap="square" lIns="91425" tIns="91425" rIns="91425" bIns="91425" anchor="t" anchorCtr="0">
            <a:spAutoFit/>
          </a:bodyPr>
          <a:lstStyle/>
          <a:p>
            <a:pPr marL="0" marR="0" lvl="0" indent="0" algn="ctr" rtl="0">
              <a:lnSpc>
                <a:spcPct val="90000"/>
              </a:lnSpc>
              <a:spcBef>
                <a:spcPts val="0"/>
              </a:spcBef>
              <a:spcAft>
                <a:spcPts val="0"/>
              </a:spcAft>
              <a:buClr>
                <a:srgbClr val="000000"/>
              </a:buClr>
              <a:buSzPts val="2000"/>
              <a:buFont typeface="Arial"/>
              <a:buNone/>
            </a:pPr>
            <a:r>
              <a:rPr lang="en-US" sz="2100" b="1" i="0" u="none" strike="noStrike" cap="none">
                <a:solidFill>
                  <a:srgbClr val="000000"/>
                </a:solidFill>
                <a:latin typeface="Times New Roman"/>
                <a:ea typeface="Times New Roman"/>
                <a:cs typeface="Times New Roman"/>
                <a:sym typeface="Times New Roman"/>
              </a:rPr>
              <a:t>James Innocent </a:t>
            </a:r>
            <a:r>
              <a:rPr lang="en-US" sz="2100" b="1">
                <a:latin typeface="Times New Roman"/>
                <a:ea typeface="Times New Roman"/>
                <a:cs typeface="Times New Roman"/>
                <a:sym typeface="Times New Roman"/>
              </a:rPr>
              <a:t>Ocheme </a:t>
            </a:r>
            <a:endParaRPr sz="2100" b="1" i="0" u="none" strike="noStrike" cap="none">
              <a:solidFill>
                <a:srgbClr val="000000"/>
              </a:solidFill>
              <a:latin typeface="Calibri"/>
              <a:ea typeface="Calibri"/>
              <a:cs typeface="Calibri"/>
              <a:sym typeface="Calibri"/>
            </a:endParaRPr>
          </a:p>
          <a:p>
            <a:pPr marL="0" marR="0" lvl="0" indent="0" algn="ctr" rtl="0">
              <a:lnSpc>
                <a:spcPct val="90000"/>
              </a:lnSpc>
              <a:spcBef>
                <a:spcPts val="1000"/>
              </a:spcBef>
              <a:spcAft>
                <a:spcPts val="0"/>
              </a:spcAft>
              <a:buClr>
                <a:srgbClr val="000000"/>
              </a:buClr>
              <a:buSzPts val="2000"/>
              <a:buFont typeface="Arial"/>
              <a:buNone/>
            </a:pPr>
            <a:r>
              <a:rPr lang="en-US" sz="1800" b="0" i="0" u="none" strike="noStrike" cap="none">
                <a:solidFill>
                  <a:srgbClr val="000000"/>
                </a:solidFill>
                <a:latin typeface="Times New Roman"/>
                <a:ea typeface="Times New Roman"/>
                <a:cs typeface="Times New Roman"/>
                <a:sym typeface="Times New Roman"/>
              </a:rPr>
              <a:t>2</a:t>
            </a:r>
            <a:r>
              <a:rPr lang="en-US" sz="1800" b="0" i="0" u="none" strike="noStrike" cap="none" baseline="30000">
                <a:solidFill>
                  <a:srgbClr val="000000"/>
                </a:solidFill>
                <a:latin typeface="Times New Roman"/>
                <a:ea typeface="Times New Roman"/>
                <a:cs typeface="Times New Roman"/>
                <a:sym typeface="Times New Roman"/>
              </a:rPr>
              <a:t>nd</a:t>
            </a:r>
            <a:r>
              <a:rPr lang="en-US" sz="1800" b="0" i="0" u="none" strike="noStrike" cap="none">
                <a:solidFill>
                  <a:srgbClr val="000000"/>
                </a:solidFill>
                <a:latin typeface="Times New Roman"/>
                <a:ea typeface="Times New Roman"/>
                <a:cs typeface="Times New Roman"/>
                <a:sym typeface="Times New Roman"/>
              </a:rPr>
              <a:t> year Master’s Student</a:t>
            </a:r>
            <a:endParaRPr sz="1800" b="0" i="0" u="none" strike="noStrike" cap="none">
              <a:solidFill>
                <a:srgbClr val="000000"/>
              </a:solidFill>
              <a:latin typeface="Times New Roman"/>
              <a:ea typeface="Times New Roman"/>
              <a:cs typeface="Times New Roman"/>
              <a:sym typeface="Times New Roman"/>
            </a:endParaRPr>
          </a:p>
          <a:p>
            <a:pPr marL="0" marR="0" lvl="0" indent="0" algn="ctr" rtl="0">
              <a:lnSpc>
                <a:spcPct val="90000"/>
              </a:lnSpc>
              <a:spcBef>
                <a:spcPts val="1000"/>
              </a:spcBef>
              <a:spcAft>
                <a:spcPts val="0"/>
              </a:spcAft>
              <a:buClr>
                <a:srgbClr val="000000"/>
              </a:buClr>
              <a:buSzPts val="2000"/>
              <a:buFont typeface="Arial"/>
              <a:buNone/>
            </a:pPr>
            <a:r>
              <a:rPr lang="en-US" sz="1800">
                <a:latin typeface="Times New Roman"/>
                <a:ea typeface="Times New Roman"/>
                <a:cs typeface="Times New Roman"/>
                <a:sym typeface="Times New Roman"/>
              </a:rPr>
              <a:t>Supervisor:</a:t>
            </a:r>
            <a:r>
              <a:rPr lang="en-US" sz="1800" b="1">
                <a:latin typeface="Times New Roman"/>
                <a:ea typeface="Times New Roman"/>
                <a:cs typeface="Times New Roman"/>
                <a:sym typeface="Times New Roman"/>
              </a:rPr>
              <a:t> Jong Ryeol Kim, Professor</a:t>
            </a:r>
            <a:endParaRPr sz="1800" b="1">
              <a:latin typeface="Times New Roman"/>
              <a:ea typeface="Times New Roman"/>
              <a:cs typeface="Times New Roman"/>
              <a:sym typeface="Times New Roman"/>
            </a:endParaRPr>
          </a:p>
          <a:p>
            <a:pPr marL="0" marR="0" lvl="0" indent="0" algn="ctr" rtl="0">
              <a:lnSpc>
                <a:spcPct val="90000"/>
              </a:lnSpc>
              <a:spcBef>
                <a:spcPts val="1000"/>
              </a:spcBef>
              <a:spcAft>
                <a:spcPts val="0"/>
              </a:spcAft>
              <a:buClr>
                <a:srgbClr val="000000"/>
              </a:buClr>
              <a:buSzPts val="2000"/>
              <a:buFont typeface="Arial"/>
              <a:buNone/>
            </a:pPr>
            <a:r>
              <a:rPr lang="en-US" sz="1800">
                <a:latin typeface="Times New Roman"/>
                <a:ea typeface="Times New Roman"/>
                <a:cs typeface="Times New Roman"/>
                <a:sym typeface="Times New Roman"/>
              </a:rPr>
              <a:t>Co - Supervisor: </a:t>
            </a:r>
            <a:r>
              <a:rPr lang="en-US" sz="1800" b="1">
                <a:latin typeface="Times New Roman"/>
                <a:ea typeface="Times New Roman"/>
                <a:cs typeface="Times New Roman"/>
                <a:sym typeface="Times New Roman"/>
              </a:rPr>
              <a:t>Sung-Woo Moon, Assistant Professor</a:t>
            </a:r>
            <a:endParaRPr sz="1900" b="1" i="0" u="none" strike="noStrike" cap="none">
              <a:solidFill>
                <a:srgbClr val="0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1500"/>
              <a:buFont typeface="Arial"/>
              <a:buNone/>
            </a:pPr>
            <a:endParaRPr sz="1600" b="1" i="0" u="none" strike="noStrike" cap="none">
              <a:solidFill>
                <a:srgbClr val="0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1500"/>
              <a:buFont typeface="Arial"/>
              <a:buNone/>
            </a:pPr>
            <a:endParaRPr sz="1500" b="1" i="0" u="none" strike="noStrike" cap="none">
              <a:solidFill>
                <a:srgbClr val="000000"/>
              </a:solidFill>
              <a:latin typeface="Times New Roman"/>
              <a:ea typeface="Times New Roman"/>
              <a:cs typeface="Times New Roman"/>
              <a:sym typeface="Times New Roman"/>
            </a:endParaRPr>
          </a:p>
          <a:p>
            <a:pPr marL="0" marR="0" lvl="0" indent="0" algn="just" rtl="0">
              <a:lnSpc>
                <a:spcPct val="100000"/>
              </a:lnSpc>
              <a:spcBef>
                <a:spcPts val="800"/>
              </a:spcBef>
              <a:spcAft>
                <a:spcPts val="800"/>
              </a:spcAft>
              <a:buClr>
                <a:srgbClr val="000000"/>
              </a:buClr>
              <a:buSzPts val="1500"/>
              <a:buFont typeface="Arial"/>
              <a:buNone/>
            </a:pPr>
            <a:endParaRPr sz="1500" b="1" i="0" u="none" strike="noStrike" cap="none">
              <a:solidFill>
                <a:srgbClr val="000000"/>
              </a:solidFill>
              <a:latin typeface="Times New Roman"/>
              <a:ea typeface="Times New Roman"/>
              <a:cs typeface="Times New Roman"/>
              <a:sym typeface="Times New Roman"/>
            </a:endParaRPr>
          </a:p>
        </p:txBody>
      </p:sp>
      <p:sp>
        <p:nvSpPr>
          <p:cNvPr id="36" name="Google Shape;36;p1"/>
          <p:cNvSpPr txBox="1"/>
          <p:nvPr/>
        </p:nvSpPr>
        <p:spPr>
          <a:xfrm>
            <a:off x="-177575" y="4681800"/>
            <a:ext cx="9515400" cy="461700"/>
          </a:xfrm>
          <a:prstGeom prst="rect">
            <a:avLst/>
          </a:prstGeom>
          <a:solidFill>
            <a:srgbClr val="9E9E9E"/>
          </a:solid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500"/>
              <a:buFont typeface="Arial"/>
              <a:buNone/>
            </a:pPr>
            <a:r>
              <a:rPr lang="en-US" sz="1800" b="1" dirty="0">
                <a:latin typeface="Times New Roman"/>
                <a:ea typeface="Times New Roman"/>
                <a:cs typeface="Times New Roman"/>
                <a:sym typeface="Times New Roman"/>
              </a:rPr>
              <a:t>26/4/2023</a:t>
            </a:r>
            <a:endParaRPr sz="1800" b="1" i="0" u="none" strike="noStrike" cap="none" dirty="0">
              <a:solidFill>
                <a:srgbClr val="000000"/>
              </a:solidFill>
              <a:latin typeface="Times New Roman"/>
              <a:ea typeface="Times New Roman"/>
              <a:cs typeface="Times New Roman"/>
              <a:sym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8" name="Google Shape;128;g14275eb6361_2_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US"/>
              <a:t>10</a:t>
            </a:fld>
            <a:endParaRPr/>
          </a:p>
        </p:txBody>
      </p:sp>
      <p:sp>
        <p:nvSpPr>
          <p:cNvPr id="129" name="Google Shape;129;g14275eb6361_2_4"/>
          <p:cNvSpPr txBox="1"/>
          <p:nvPr/>
        </p:nvSpPr>
        <p:spPr>
          <a:xfrm>
            <a:off x="186800" y="3179025"/>
            <a:ext cx="4417800" cy="769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u="none" strike="noStrike" cap="none" dirty="0">
                <a:solidFill>
                  <a:srgbClr val="000000"/>
                </a:solidFill>
                <a:latin typeface="Times New Roman"/>
                <a:ea typeface="Times New Roman"/>
                <a:cs typeface="Times New Roman"/>
                <a:sym typeface="Times New Roman"/>
              </a:rPr>
              <a:t>Figure 6: The quartz sand particle distribution curve  </a:t>
            </a:r>
            <a:r>
              <a:rPr lang="en-US" dirty="0">
                <a:latin typeface="Times New Roman"/>
                <a:ea typeface="Times New Roman"/>
                <a:cs typeface="Times New Roman"/>
                <a:sym typeface="Times New Roman"/>
              </a:rPr>
              <a:t>(ASTM D6913-04)</a:t>
            </a:r>
            <a:endParaRPr dirty="0">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600"/>
              <a:buFont typeface="Arial"/>
              <a:buNone/>
            </a:pPr>
            <a:endParaRPr sz="1600" dirty="0">
              <a:latin typeface="Times New Roman"/>
              <a:ea typeface="Times New Roman"/>
              <a:cs typeface="Times New Roman"/>
              <a:sym typeface="Times New Roman"/>
            </a:endParaRPr>
          </a:p>
        </p:txBody>
      </p:sp>
      <p:sp>
        <p:nvSpPr>
          <p:cNvPr id="130" name="Google Shape;130;g14275eb6361_2_4"/>
          <p:cNvSpPr txBox="1"/>
          <p:nvPr/>
        </p:nvSpPr>
        <p:spPr>
          <a:xfrm>
            <a:off x="4604725" y="719425"/>
            <a:ext cx="35574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Times New Roman"/>
                <a:ea typeface="Times New Roman"/>
                <a:cs typeface="Times New Roman"/>
                <a:sym typeface="Times New Roman"/>
              </a:rPr>
              <a:t>Table 1. Quartz Sand Physical Properties</a:t>
            </a:r>
            <a:endParaRPr sz="1600" b="0" i="0" u="none" strike="noStrike" cap="none">
              <a:solidFill>
                <a:srgbClr val="000000"/>
              </a:solidFill>
              <a:latin typeface="Times New Roman"/>
              <a:ea typeface="Times New Roman"/>
              <a:cs typeface="Times New Roman"/>
              <a:sym typeface="Times New Roman"/>
            </a:endParaRPr>
          </a:p>
        </p:txBody>
      </p:sp>
      <p:pic>
        <p:nvPicPr>
          <p:cNvPr id="131" name="Google Shape;131;g14275eb6361_2_4"/>
          <p:cNvPicPr preferRelativeResize="0"/>
          <p:nvPr/>
        </p:nvPicPr>
        <p:blipFill>
          <a:blip r:embed="rId3">
            <a:alphaModFix/>
          </a:blip>
          <a:stretch>
            <a:fillRect/>
          </a:stretch>
        </p:blipFill>
        <p:spPr>
          <a:xfrm>
            <a:off x="186788" y="895775"/>
            <a:ext cx="4058214" cy="2283250"/>
          </a:xfrm>
          <a:prstGeom prst="rect">
            <a:avLst/>
          </a:prstGeom>
          <a:noFill/>
          <a:ln>
            <a:noFill/>
          </a:ln>
        </p:spPr>
      </p:pic>
      <p:pic>
        <p:nvPicPr>
          <p:cNvPr id="132" name="Google Shape;132;g14275eb6361_2_4"/>
          <p:cNvPicPr preferRelativeResize="0"/>
          <p:nvPr/>
        </p:nvPicPr>
        <p:blipFill>
          <a:blip r:embed="rId4">
            <a:alphaModFix/>
          </a:blip>
          <a:stretch>
            <a:fillRect/>
          </a:stretch>
        </p:blipFill>
        <p:spPr>
          <a:xfrm>
            <a:off x="4604600" y="1239216"/>
            <a:ext cx="3557401" cy="1674768"/>
          </a:xfrm>
          <a:prstGeom prst="rect">
            <a:avLst/>
          </a:prstGeom>
          <a:noFill/>
          <a:ln>
            <a:noFill/>
          </a:ln>
        </p:spPr>
      </p:pic>
      <p:sp>
        <p:nvSpPr>
          <p:cNvPr id="133" name="Google Shape;133;g14275eb6361_2_4"/>
          <p:cNvSpPr txBox="1"/>
          <p:nvPr/>
        </p:nvSpPr>
        <p:spPr>
          <a:xfrm>
            <a:off x="814375" y="3949475"/>
            <a:ext cx="7347900" cy="677100"/>
          </a:xfrm>
          <a:prstGeom prst="rect">
            <a:avLst/>
          </a:prstGeom>
          <a:solidFill>
            <a:srgbClr val="999999"/>
          </a:solid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n-US" sz="1600">
                <a:latin typeface="Times New Roman"/>
                <a:ea typeface="Times New Roman"/>
                <a:cs typeface="Times New Roman"/>
                <a:sym typeface="Times New Roman"/>
              </a:rPr>
              <a:t>Gradation is used to classify soils for engineering purposes since particle size influences how fast or slow water or other fluid moves through the soil.</a:t>
            </a:r>
            <a:endParaRPr/>
          </a:p>
        </p:txBody>
      </p:sp>
      <p:sp>
        <p:nvSpPr>
          <p:cNvPr id="3" name="TextBox 2">
            <a:extLst>
              <a:ext uri="{FF2B5EF4-FFF2-40B4-BE49-F238E27FC236}">
                <a16:creationId xmlns:a16="http://schemas.microsoft.com/office/drawing/2014/main" id="{4017687E-96E4-17F2-A075-F3DBED4CD1B3}"/>
              </a:ext>
            </a:extLst>
          </p:cNvPr>
          <p:cNvSpPr txBox="1"/>
          <p:nvPr/>
        </p:nvSpPr>
        <p:spPr>
          <a:xfrm>
            <a:off x="2407920" y="199847"/>
            <a:ext cx="6728459" cy="430887"/>
          </a:xfrm>
          <a:prstGeom prst="rect">
            <a:avLst/>
          </a:prstGeom>
          <a:solidFill>
            <a:schemeClr val="tx2"/>
          </a:solidFill>
        </p:spPr>
        <p:txBody>
          <a:bodyPr wrap="square">
            <a:spAutoFit/>
          </a:bodyPr>
          <a:lstStyle/>
          <a:p>
            <a:pPr algn="ctr"/>
            <a:r>
              <a:rPr kumimoji="0" lang="en-US" sz="2200" b="1" i="0" u="none" strike="noStrike" kern="0" cap="none" spc="0" normalizeH="0" baseline="0" noProof="0" dirty="0">
                <a:ln>
                  <a:noFill/>
                </a:ln>
                <a:solidFill>
                  <a:srgbClr val="000000"/>
                </a:solidFill>
                <a:effectLst/>
                <a:uLnTx/>
                <a:uFillTx/>
                <a:latin typeface="Times New Roman"/>
                <a:ea typeface="Times New Roman"/>
                <a:cs typeface="Times New Roman"/>
                <a:sym typeface="Times New Roman"/>
              </a:rPr>
              <a:t>EXPERIMENTAL WORK</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g1466884ebc2_0_8"/>
          <p:cNvSpPr txBox="1">
            <a:spLocks noGrp="1"/>
          </p:cNvSpPr>
          <p:nvPr>
            <p:ph type="title"/>
          </p:nvPr>
        </p:nvSpPr>
        <p:spPr>
          <a:xfrm>
            <a:off x="640825" y="781500"/>
            <a:ext cx="2951100" cy="554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rgbClr val="000000"/>
              </a:buClr>
              <a:buSzPts val="2800"/>
              <a:buFont typeface="Arial"/>
              <a:buNone/>
            </a:pPr>
            <a:r>
              <a:rPr lang="en-US" sz="2200" b="1">
                <a:solidFill>
                  <a:schemeClr val="lt1"/>
                </a:solidFill>
                <a:latin typeface="Times New Roman"/>
                <a:ea typeface="Times New Roman"/>
                <a:cs typeface="Times New Roman"/>
                <a:sym typeface="Times New Roman"/>
              </a:rPr>
              <a:t>Sample Preparation</a:t>
            </a:r>
            <a:endParaRPr sz="2200" b="1">
              <a:solidFill>
                <a:schemeClr val="lt1"/>
              </a:solidFill>
              <a:latin typeface="Times New Roman"/>
              <a:ea typeface="Times New Roman"/>
              <a:cs typeface="Times New Roman"/>
              <a:sym typeface="Times New Roman"/>
            </a:endParaRPr>
          </a:p>
        </p:txBody>
      </p:sp>
      <p:sp>
        <p:nvSpPr>
          <p:cNvPr id="139" name="Google Shape;139;g1466884ebc2_0_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1000"/>
              <a:buFont typeface="Arial"/>
              <a:buNone/>
            </a:pPr>
            <a:fld id="{00000000-1234-1234-1234-123412341234}" type="slidenum">
              <a:rPr lang="en-US"/>
              <a:t>11</a:t>
            </a:fld>
            <a:endParaRPr/>
          </a:p>
        </p:txBody>
      </p:sp>
      <p:sp>
        <p:nvSpPr>
          <p:cNvPr id="140" name="Google Shape;140;g1466884ebc2_0_8"/>
          <p:cNvSpPr txBox="1">
            <a:spLocks noGrp="1"/>
          </p:cNvSpPr>
          <p:nvPr>
            <p:ph type="body" idx="1"/>
          </p:nvPr>
        </p:nvSpPr>
        <p:spPr>
          <a:xfrm>
            <a:off x="101975" y="1335600"/>
            <a:ext cx="4470000" cy="3672000"/>
          </a:xfrm>
          <a:prstGeom prst="rect">
            <a:avLst/>
          </a:prstGeom>
          <a:noFill/>
          <a:ln>
            <a:noFill/>
          </a:ln>
        </p:spPr>
        <p:txBody>
          <a:bodyPr spcFirstLastPara="1" wrap="square" lIns="91425" tIns="91425" rIns="91425" bIns="91425" anchor="t" anchorCtr="0">
            <a:noAutofit/>
          </a:bodyPr>
          <a:lstStyle/>
          <a:p>
            <a:pPr marL="457200" lvl="0" indent="-330200" algn="l" rtl="0">
              <a:lnSpc>
                <a:spcPct val="150000"/>
              </a:lnSpc>
              <a:spcBef>
                <a:spcPts val="0"/>
              </a:spcBef>
              <a:spcAft>
                <a:spcPts val="0"/>
              </a:spcAft>
              <a:buClr>
                <a:srgbClr val="000000"/>
              </a:buClr>
              <a:buSzPts val="1600"/>
              <a:buFont typeface="Times New Roman"/>
              <a:buChar char="●"/>
            </a:pPr>
            <a:r>
              <a:rPr lang="en-US" sz="1600">
                <a:solidFill>
                  <a:srgbClr val="000000"/>
                </a:solidFill>
                <a:latin typeface="Times New Roman"/>
                <a:ea typeface="Times New Roman"/>
                <a:cs typeface="Times New Roman"/>
                <a:sym typeface="Times New Roman"/>
              </a:rPr>
              <a:t>The sample were prepared by mixing the dry quartz sand, and 3%, 5%, 7% of CSA cement by weight of dry sand.  </a:t>
            </a:r>
            <a:endParaRPr sz="1600">
              <a:solidFill>
                <a:srgbClr val="000000"/>
              </a:solidFill>
              <a:latin typeface="Times New Roman"/>
              <a:ea typeface="Times New Roman"/>
              <a:cs typeface="Times New Roman"/>
              <a:sym typeface="Times New Roman"/>
            </a:endParaRPr>
          </a:p>
          <a:p>
            <a:pPr marL="457200" lvl="0" indent="-330200" algn="l" rtl="0">
              <a:lnSpc>
                <a:spcPct val="150000"/>
              </a:lnSpc>
              <a:spcBef>
                <a:spcPts val="0"/>
              </a:spcBef>
              <a:spcAft>
                <a:spcPts val="0"/>
              </a:spcAft>
              <a:buClr>
                <a:srgbClr val="000000"/>
              </a:buClr>
              <a:buSzPts val="1600"/>
              <a:buFont typeface="Times New Roman"/>
              <a:buChar char="●"/>
            </a:pPr>
            <a:r>
              <a:rPr lang="en-US" sz="1600">
                <a:solidFill>
                  <a:srgbClr val="000000"/>
                </a:solidFill>
                <a:latin typeface="Times New Roman"/>
                <a:ea typeface="Times New Roman"/>
                <a:cs typeface="Times New Roman"/>
                <a:sym typeface="Times New Roman"/>
              </a:rPr>
              <a:t>Water was added to the mixture in accordance with the OMC.</a:t>
            </a:r>
            <a:endParaRPr sz="1600">
              <a:solidFill>
                <a:srgbClr val="000000"/>
              </a:solidFill>
              <a:latin typeface="Times New Roman"/>
              <a:ea typeface="Times New Roman"/>
              <a:cs typeface="Times New Roman"/>
              <a:sym typeface="Times New Roman"/>
            </a:endParaRPr>
          </a:p>
          <a:p>
            <a:pPr marL="457200" lvl="0" indent="-330200" algn="l" rtl="0">
              <a:lnSpc>
                <a:spcPct val="150000"/>
              </a:lnSpc>
              <a:spcBef>
                <a:spcPts val="0"/>
              </a:spcBef>
              <a:spcAft>
                <a:spcPts val="0"/>
              </a:spcAft>
              <a:buClr>
                <a:srgbClr val="000000"/>
              </a:buClr>
              <a:buSzPts val="1600"/>
              <a:buFont typeface="Times New Roman"/>
              <a:buChar char="●"/>
            </a:pPr>
            <a:r>
              <a:rPr lang="en-US" sz="1600">
                <a:solidFill>
                  <a:srgbClr val="000000"/>
                </a:solidFill>
                <a:latin typeface="Times New Roman"/>
                <a:ea typeface="Times New Roman"/>
                <a:cs typeface="Times New Roman"/>
                <a:sym typeface="Times New Roman"/>
              </a:rPr>
              <a:t>The sample were the compacted in into a 38mm x 76mm mould in 3 layers with 25 blows for each layer using a hand rammer.</a:t>
            </a:r>
            <a:endParaRPr sz="1600">
              <a:solidFill>
                <a:srgbClr val="000000"/>
              </a:solidFill>
              <a:latin typeface="Times New Roman"/>
              <a:ea typeface="Times New Roman"/>
              <a:cs typeface="Times New Roman"/>
              <a:sym typeface="Times New Roman"/>
            </a:endParaRPr>
          </a:p>
          <a:p>
            <a:pPr marL="457200" lvl="0" indent="-330200" algn="l" rtl="0">
              <a:lnSpc>
                <a:spcPct val="150000"/>
              </a:lnSpc>
              <a:spcBef>
                <a:spcPts val="0"/>
              </a:spcBef>
              <a:spcAft>
                <a:spcPts val="0"/>
              </a:spcAft>
              <a:buClr>
                <a:srgbClr val="000000"/>
              </a:buClr>
              <a:buSzPts val="1600"/>
              <a:buFont typeface="Times New Roman"/>
              <a:buChar char="●"/>
            </a:pPr>
            <a:r>
              <a:rPr lang="en-US" sz="1600">
                <a:solidFill>
                  <a:srgbClr val="000000"/>
                </a:solidFill>
                <a:latin typeface="Times New Roman"/>
                <a:ea typeface="Times New Roman"/>
                <a:cs typeface="Times New Roman"/>
                <a:sym typeface="Times New Roman"/>
              </a:rPr>
              <a:t>The samples were then cured for 7 and 14 days before testing.</a:t>
            </a:r>
            <a:endParaRPr sz="1600">
              <a:solidFill>
                <a:srgbClr val="000000"/>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800"/>
              <a:buNone/>
            </a:pPr>
            <a:endParaRPr sz="2000">
              <a:solidFill>
                <a:srgbClr val="000000"/>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800"/>
              <a:buNone/>
            </a:pPr>
            <a:endParaRPr sz="2000">
              <a:solidFill>
                <a:srgbClr val="000000"/>
              </a:solidFill>
              <a:latin typeface="Times New Roman"/>
              <a:ea typeface="Times New Roman"/>
              <a:cs typeface="Times New Roman"/>
              <a:sym typeface="Times New Roman"/>
            </a:endParaRPr>
          </a:p>
          <a:p>
            <a:pPr marL="0" lvl="0" indent="0" algn="l" rtl="0">
              <a:lnSpc>
                <a:spcPct val="100000"/>
              </a:lnSpc>
              <a:spcBef>
                <a:spcPts val="0"/>
              </a:spcBef>
              <a:spcAft>
                <a:spcPts val="0"/>
              </a:spcAft>
              <a:buClr>
                <a:srgbClr val="000000"/>
              </a:buClr>
              <a:buSzPts val="1800"/>
              <a:buFont typeface="Arial"/>
              <a:buNone/>
            </a:pPr>
            <a:endParaRPr sz="2000">
              <a:solidFill>
                <a:srgbClr val="000000"/>
              </a:solidFill>
              <a:latin typeface="Times New Roman"/>
              <a:ea typeface="Times New Roman"/>
              <a:cs typeface="Times New Roman"/>
              <a:sym typeface="Times New Roman"/>
            </a:endParaRPr>
          </a:p>
        </p:txBody>
      </p:sp>
      <p:graphicFrame>
        <p:nvGraphicFramePr>
          <p:cNvPr id="141" name="Google Shape;141;g1466884ebc2_0_8"/>
          <p:cNvGraphicFramePr/>
          <p:nvPr/>
        </p:nvGraphicFramePr>
        <p:xfrm>
          <a:off x="4723988" y="1515845"/>
          <a:ext cx="4114450" cy="2621130"/>
        </p:xfrm>
        <a:graphic>
          <a:graphicData uri="http://schemas.openxmlformats.org/drawingml/2006/table">
            <a:tbl>
              <a:tblPr>
                <a:noFill/>
                <a:tableStyleId>{3A754926-5548-4A66-922E-68D13E67905E}</a:tableStyleId>
              </a:tblPr>
              <a:tblGrid>
                <a:gridCol w="1371475">
                  <a:extLst>
                    <a:ext uri="{9D8B030D-6E8A-4147-A177-3AD203B41FA5}">
                      <a16:colId xmlns:a16="http://schemas.microsoft.com/office/drawing/2014/main" val="20000"/>
                    </a:ext>
                  </a:extLst>
                </a:gridCol>
                <a:gridCol w="1539200">
                  <a:extLst>
                    <a:ext uri="{9D8B030D-6E8A-4147-A177-3AD203B41FA5}">
                      <a16:colId xmlns:a16="http://schemas.microsoft.com/office/drawing/2014/main" val="20001"/>
                    </a:ext>
                  </a:extLst>
                </a:gridCol>
                <a:gridCol w="1203775">
                  <a:extLst>
                    <a:ext uri="{9D8B030D-6E8A-4147-A177-3AD203B41FA5}">
                      <a16:colId xmlns:a16="http://schemas.microsoft.com/office/drawing/2014/main" val="20002"/>
                    </a:ext>
                  </a:extLst>
                </a:gridCol>
              </a:tblGrid>
              <a:tr h="837550">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Times New Roman"/>
                          <a:ea typeface="Times New Roman"/>
                          <a:cs typeface="Times New Roman"/>
                          <a:sym typeface="Times New Roman"/>
                        </a:rPr>
                        <a:t>Cement</a:t>
                      </a:r>
                      <a:endParaRPr sz="1600" u="none" strike="noStrike" cap="none">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Times New Roman"/>
                          <a:ea typeface="Times New Roman"/>
                          <a:cs typeface="Times New Roman"/>
                          <a:sym typeface="Times New Roman"/>
                        </a:rPr>
                        <a:t>content</a:t>
                      </a:r>
                      <a:endParaRPr sz="1600" u="none" strike="noStrike" cap="none">
                        <a:latin typeface="Times New Roman"/>
                        <a:ea typeface="Times New Roman"/>
                        <a:cs typeface="Times New Roman"/>
                        <a:sym typeface="Times New Roman"/>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Times New Roman"/>
                          <a:ea typeface="Times New Roman"/>
                          <a:cs typeface="Times New Roman"/>
                          <a:sym typeface="Times New Roman"/>
                        </a:rPr>
                        <a:t>Optimum moisture content (%)</a:t>
                      </a:r>
                      <a:endParaRPr sz="1600" u="none" strike="noStrike" cap="none">
                        <a:latin typeface="Times New Roman"/>
                        <a:ea typeface="Times New Roman"/>
                        <a:cs typeface="Times New Roman"/>
                        <a:sym typeface="Times New Roman"/>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Times New Roman"/>
                          <a:ea typeface="Times New Roman"/>
                          <a:cs typeface="Times New Roman"/>
                          <a:sym typeface="Times New Roman"/>
                        </a:rPr>
                        <a:t>Maximum dry density (kN/m3)</a:t>
                      </a:r>
                      <a:endParaRPr sz="1600" u="none" strike="noStrike" cap="none">
                        <a:latin typeface="Times New Roman"/>
                        <a:ea typeface="Times New Roman"/>
                        <a:cs typeface="Times New Roman"/>
                        <a:sym typeface="Times New Roman"/>
                      </a:endParaRPr>
                    </a:p>
                  </a:txBody>
                  <a:tcPr marL="91425" marR="91425" marT="91425" marB="91425"/>
                </a:tc>
                <a:extLst>
                  <a:ext uri="{0D108BD9-81ED-4DB2-BD59-A6C34878D82A}">
                    <a16:rowId xmlns:a16="http://schemas.microsoft.com/office/drawing/2014/main" val="10000"/>
                  </a:ext>
                </a:extLst>
              </a:tr>
              <a:tr h="390850">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Times New Roman"/>
                          <a:ea typeface="Times New Roman"/>
                          <a:cs typeface="Times New Roman"/>
                          <a:sym typeface="Times New Roman"/>
                        </a:rPr>
                        <a:t>0%</a:t>
                      </a:r>
                      <a:endParaRPr sz="1600" u="none" strike="noStrike" cap="none">
                        <a:latin typeface="Times New Roman"/>
                        <a:ea typeface="Times New Roman"/>
                        <a:cs typeface="Times New Roman"/>
                        <a:sym typeface="Times New Roman"/>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Times New Roman"/>
                          <a:ea typeface="Times New Roman"/>
                          <a:cs typeface="Times New Roman"/>
                          <a:sym typeface="Times New Roman"/>
                        </a:rPr>
                        <a:t>19.00</a:t>
                      </a:r>
                      <a:endParaRPr sz="1600" u="none" strike="noStrike" cap="none">
                        <a:latin typeface="Times New Roman"/>
                        <a:ea typeface="Times New Roman"/>
                        <a:cs typeface="Times New Roman"/>
                        <a:sym typeface="Times New Roman"/>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Times New Roman"/>
                          <a:ea typeface="Times New Roman"/>
                          <a:cs typeface="Times New Roman"/>
                          <a:sym typeface="Times New Roman"/>
                        </a:rPr>
                        <a:t>1.56</a:t>
                      </a:r>
                      <a:endParaRPr sz="1600" u="none" strike="noStrike" cap="none">
                        <a:latin typeface="Times New Roman"/>
                        <a:ea typeface="Times New Roman"/>
                        <a:cs typeface="Times New Roman"/>
                        <a:sym typeface="Times New Roman"/>
                      </a:endParaRPr>
                    </a:p>
                  </a:txBody>
                  <a:tcPr marL="91425" marR="91425" marT="91425" marB="91425"/>
                </a:tc>
                <a:extLst>
                  <a:ext uri="{0D108BD9-81ED-4DB2-BD59-A6C34878D82A}">
                    <a16:rowId xmlns:a16="http://schemas.microsoft.com/office/drawing/2014/main" val="10001"/>
                  </a:ext>
                </a:extLst>
              </a:tr>
              <a:tr h="390850">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Times New Roman"/>
                          <a:ea typeface="Times New Roman"/>
                          <a:cs typeface="Times New Roman"/>
                          <a:sym typeface="Times New Roman"/>
                        </a:rPr>
                        <a:t>3%</a:t>
                      </a:r>
                      <a:endParaRPr sz="1600" u="none" strike="noStrike" cap="none">
                        <a:latin typeface="Times New Roman"/>
                        <a:ea typeface="Times New Roman"/>
                        <a:cs typeface="Times New Roman"/>
                        <a:sym typeface="Times New Roman"/>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Times New Roman"/>
                          <a:ea typeface="Times New Roman"/>
                          <a:cs typeface="Times New Roman"/>
                          <a:sym typeface="Times New Roman"/>
                        </a:rPr>
                        <a:t>17.25</a:t>
                      </a:r>
                      <a:endParaRPr sz="1600" u="none" strike="noStrike" cap="none">
                        <a:latin typeface="Times New Roman"/>
                        <a:ea typeface="Times New Roman"/>
                        <a:cs typeface="Times New Roman"/>
                        <a:sym typeface="Times New Roman"/>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Times New Roman"/>
                          <a:ea typeface="Times New Roman"/>
                          <a:cs typeface="Times New Roman"/>
                          <a:sym typeface="Times New Roman"/>
                        </a:rPr>
                        <a:t>1.59</a:t>
                      </a:r>
                      <a:endParaRPr sz="1600" u="none" strike="noStrike" cap="none">
                        <a:latin typeface="Times New Roman"/>
                        <a:ea typeface="Times New Roman"/>
                        <a:cs typeface="Times New Roman"/>
                        <a:sym typeface="Times New Roman"/>
                      </a:endParaRPr>
                    </a:p>
                  </a:txBody>
                  <a:tcPr marL="91425" marR="91425" marT="91425" marB="91425"/>
                </a:tc>
                <a:extLst>
                  <a:ext uri="{0D108BD9-81ED-4DB2-BD59-A6C34878D82A}">
                    <a16:rowId xmlns:a16="http://schemas.microsoft.com/office/drawing/2014/main" val="10002"/>
                  </a:ext>
                </a:extLst>
              </a:tr>
              <a:tr h="390850">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Times New Roman"/>
                          <a:ea typeface="Times New Roman"/>
                          <a:cs typeface="Times New Roman"/>
                          <a:sym typeface="Times New Roman"/>
                        </a:rPr>
                        <a:t>5%</a:t>
                      </a:r>
                      <a:endParaRPr sz="1600" u="none" strike="noStrike" cap="none">
                        <a:latin typeface="Times New Roman"/>
                        <a:ea typeface="Times New Roman"/>
                        <a:cs typeface="Times New Roman"/>
                        <a:sym typeface="Times New Roman"/>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Times New Roman"/>
                          <a:ea typeface="Times New Roman"/>
                          <a:cs typeface="Times New Roman"/>
                          <a:sym typeface="Times New Roman"/>
                        </a:rPr>
                        <a:t>16.75</a:t>
                      </a:r>
                      <a:endParaRPr sz="1600" u="none" strike="noStrike" cap="none">
                        <a:latin typeface="Times New Roman"/>
                        <a:ea typeface="Times New Roman"/>
                        <a:cs typeface="Times New Roman"/>
                        <a:sym typeface="Times New Roman"/>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Times New Roman"/>
                          <a:ea typeface="Times New Roman"/>
                          <a:cs typeface="Times New Roman"/>
                          <a:sym typeface="Times New Roman"/>
                        </a:rPr>
                        <a:t>1.61</a:t>
                      </a:r>
                      <a:endParaRPr sz="1600" u="none" strike="noStrike" cap="none">
                        <a:latin typeface="Times New Roman"/>
                        <a:ea typeface="Times New Roman"/>
                        <a:cs typeface="Times New Roman"/>
                        <a:sym typeface="Times New Roman"/>
                      </a:endParaRPr>
                    </a:p>
                  </a:txBody>
                  <a:tcPr marL="91425" marR="91425" marT="91425" marB="91425"/>
                </a:tc>
                <a:extLst>
                  <a:ext uri="{0D108BD9-81ED-4DB2-BD59-A6C34878D82A}">
                    <a16:rowId xmlns:a16="http://schemas.microsoft.com/office/drawing/2014/main" val="10003"/>
                  </a:ext>
                </a:extLst>
              </a:tr>
              <a:tr h="390850">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Times New Roman"/>
                          <a:ea typeface="Times New Roman"/>
                          <a:cs typeface="Times New Roman"/>
                          <a:sym typeface="Times New Roman"/>
                        </a:rPr>
                        <a:t>7%</a:t>
                      </a:r>
                      <a:endParaRPr sz="1600" u="none" strike="noStrike" cap="none">
                        <a:latin typeface="Times New Roman"/>
                        <a:ea typeface="Times New Roman"/>
                        <a:cs typeface="Times New Roman"/>
                        <a:sym typeface="Times New Roman"/>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Times New Roman"/>
                          <a:ea typeface="Times New Roman"/>
                          <a:cs typeface="Times New Roman"/>
                          <a:sym typeface="Times New Roman"/>
                        </a:rPr>
                        <a:t>15.75</a:t>
                      </a:r>
                      <a:endParaRPr sz="1600" u="none" strike="noStrike" cap="none">
                        <a:latin typeface="Times New Roman"/>
                        <a:ea typeface="Times New Roman"/>
                        <a:cs typeface="Times New Roman"/>
                        <a:sym typeface="Times New Roman"/>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dirty="0">
                          <a:latin typeface="Times New Roman"/>
                          <a:ea typeface="Times New Roman"/>
                          <a:cs typeface="Times New Roman"/>
                          <a:sym typeface="Times New Roman"/>
                        </a:rPr>
                        <a:t>1.65</a:t>
                      </a:r>
                      <a:endParaRPr sz="1600" u="none" strike="noStrike" cap="none" dirty="0">
                        <a:latin typeface="Times New Roman"/>
                        <a:ea typeface="Times New Roman"/>
                        <a:cs typeface="Times New Roman"/>
                        <a:sym typeface="Times New Roman"/>
                      </a:endParaRPr>
                    </a:p>
                  </a:txBody>
                  <a:tcPr marL="91425" marR="91425" marT="91425" marB="91425"/>
                </a:tc>
                <a:extLst>
                  <a:ext uri="{0D108BD9-81ED-4DB2-BD59-A6C34878D82A}">
                    <a16:rowId xmlns:a16="http://schemas.microsoft.com/office/drawing/2014/main" val="10004"/>
                  </a:ext>
                </a:extLst>
              </a:tr>
            </a:tbl>
          </a:graphicData>
        </a:graphic>
      </p:graphicFrame>
      <p:sp>
        <p:nvSpPr>
          <p:cNvPr id="142" name="Google Shape;142;g1466884ebc2_0_8"/>
          <p:cNvSpPr txBox="1"/>
          <p:nvPr/>
        </p:nvSpPr>
        <p:spPr>
          <a:xfrm>
            <a:off x="4724000" y="1084738"/>
            <a:ext cx="4266600" cy="431100"/>
          </a:xfrm>
          <a:prstGeom prst="rect">
            <a:avLst/>
          </a:prstGeom>
          <a:noFill/>
          <a:ln>
            <a:noFill/>
          </a:ln>
        </p:spPr>
        <p:txBody>
          <a:bodyPr spcFirstLastPara="1" wrap="square" lIns="91425" tIns="91425" rIns="91425" bIns="91425" anchor="t" anchorCtr="0">
            <a:spAutoFit/>
          </a:bodyPr>
          <a:lstStyle/>
          <a:p>
            <a:pPr marL="0" marR="0" lvl="0" indent="0" algn="just" rtl="0">
              <a:lnSpc>
                <a:spcPct val="150000"/>
              </a:lnSpc>
              <a:spcBef>
                <a:spcPts val="0"/>
              </a:spcBef>
              <a:spcAft>
                <a:spcPts val="0"/>
              </a:spcAft>
              <a:buClr>
                <a:srgbClr val="000000"/>
              </a:buClr>
              <a:buSzPts val="1600"/>
              <a:buFont typeface="Arial"/>
              <a:buNone/>
            </a:pPr>
            <a:r>
              <a:rPr lang="en-US" sz="1600" i="0" u="none" strike="noStrike" cap="none" dirty="0">
                <a:solidFill>
                  <a:srgbClr val="000000"/>
                </a:solidFill>
                <a:latin typeface="Times New Roman"/>
                <a:ea typeface="Times New Roman"/>
                <a:cs typeface="Times New Roman"/>
                <a:sym typeface="Times New Roman"/>
              </a:rPr>
              <a:t>Table 2. Standard Proctor Test results.</a:t>
            </a:r>
            <a:endParaRPr sz="1600" i="0" u="none" strike="noStrike" cap="none" dirty="0">
              <a:solidFill>
                <a:srgbClr val="000000"/>
              </a:solidFill>
              <a:latin typeface="Times New Roman"/>
              <a:ea typeface="Times New Roman"/>
              <a:cs typeface="Times New Roman"/>
              <a:sym typeface="Times New Roman"/>
            </a:endParaRPr>
          </a:p>
        </p:txBody>
      </p:sp>
      <p:sp>
        <p:nvSpPr>
          <p:cNvPr id="144" name="Google Shape;144;g1466884ebc2_0_8"/>
          <p:cNvSpPr txBox="1"/>
          <p:nvPr/>
        </p:nvSpPr>
        <p:spPr>
          <a:xfrm>
            <a:off x="4724000" y="4433075"/>
            <a:ext cx="30000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a:latin typeface="Times New Roman"/>
                <a:ea typeface="Times New Roman"/>
                <a:cs typeface="Times New Roman"/>
                <a:sym typeface="Times New Roman"/>
              </a:rPr>
              <a:t>ASTM/D698, 2012</a:t>
            </a:r>
            <a:endParaRPr sz="1600">
              <a:latin typeface="Times New Roman"/>
              <a:ea typeface="Times New Roman"/>
              <a:cs typeface="Times New Roman"/>
              <a:sym typeface="Times New Roman"/>
            </a:endParaRPr>
          </a:p>
        </p:txBody>
      </p:sp>
      <p:sp>
        <p:nvSpPr>
          <p:cNvPr id="3" name="TextBox 2">
            <a:extLst>
              <a:ext uri="{FF2B5EF4-FFF2-40B4-BE49-F238E27FC236}">
                <a16:creationId xmlns:a16="http://schemas.microsoft.com/office/drawing/2014/main" id="{F425B1A4-2CC6-6238-9343-CE7A0C3C3F5B}"/>
              </a:ext>
            </a:extLst>
          </p:cNvPr>
          <p:cNvSpPr txBox="1"/>
          <p:nvPr/>
        </p:nvSpPr>
        <p:spPr>
          <a:xfrm>
            <a:off x="2415540" y="202563"/>
            <a:ext cx="6736079" cy="430887"/>
          </a:xfrm>
          <a:prstGeom prst="rect">
            <a:avLst/>
          </a:prstGeom>
          <a:solidFill>
            <a:schemeClr val="tx2"/>
          </a:solid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2200"/>
              <a:buFont typeface="Arial"/>
              <a:buNone/>
              <a:tabLst/>
              <a:defRPr/>
            </a:pPr>
            <a:r>
              <a:rPr kumimoji="0" lang="en-US" sz="2200" b="1" i="0" u="none" strike="noStrike" kern="0" cap="none" spc="0" normalizeH="0" baseline="0" noProof="0" dirty="0">
                <a:ln>
                  <a:noFill/>
                </a:ln>
                <a:solidFill>
                  <a:srgbClr val="000000"/>
                </a:solidFill>
                <a:effectLst/>
                <a:uLnTx/>
                <a:uFillTx/>
                <a:latin typeface="Times New Roman"/>
                <a:ea typeface="Times New Roman"/>
                <a:cs typeface="Times New Roman"/>
                <a:sym typeface="Times New Roman"/>
              </a:rPr>
              <a:t>EXPERIMENTAL WORK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US"/>
              <a:t>12</a:t>
            </a:fld>
            <a:endParaRPr/>
          </a:p>
        </p:txBody>
      </p:sp>
      <p:sp>
        <p:nvSpPr>
          <p:cNvPr id="150" name="Google Shape;150;p7"/>
          <p:cNvSpPr txBox="1">
            <a:spLocks noGrp="1"/>
          </p:cNvSpPr>
          <p:nvPr>
            <p:ph type="body" idx="1"/>
          </p:nvPr>
        </p:nvSpPr>
        <p:spPr>
          <a:xfrm>
            <a:off x="182974" y="1374025"/>
            <a:ext cx="5523625" cy="3501900"/>
          </a:xfrm>
          <a:prstGeom prst="rect">
            <a:avLst/>
          </a:prstGeom>
          <a:solidFill>
            <a:schemeClr val="dk1"/>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US" sz="1600" dirty="0">
                <a:solidFill>
                  <a:schemeClr val="lt1"/>
                </a:solidFill>
                <a:latin typeface="Times"/>
                <a:ea typeface="Times"/>
                <a:cs typeface="Times"/>
                <a:sym typeface="Times"/>
              </a:rPr>
              <a:t>  </a:t>
            </a:r>
            <a:r>
              <a:rPr lang="en-US" sz="1600" b="1" dirty="0">
                <a:solidFill>
                  <a:srgbClr val="FF0000"/>
                </a:solidFill>
                <a:latin typeface="Times"/>
                <a:ea typeface="Times"/>
                <a:cs typeface="Times"/>
                <a:sym typeface="Times"/>
              </a:rPr>
              <a:t>Saturation Stage:</a:t>
            </a:r>
            <a:endParaRPr dirty="0"/>
          </a:p>
          <a:p>
            <a:pPr marL="114300" lvl="0" indent="0" algn="l" rtl="0">
              <a:lnSpc>
                <a:spcPct val="115000"/>
              </a:lnSpc>
              <a:spcBef>
                <a:spcPts val="0"/>
              </a:spcBef>
              <a:spcAft>
                <a:spcPts val="0"/>
              </a:spcAft>
              <a:buSzPts val="1800"/>
              <a:buNone/>
            </a:pPr>
            <a:r>
              <a:rPr lang="en-US" sz="1600" dirty="0">
                <a:solidFill>
                  <a:schemeClr val="lt1"/>
                </a:solidFill>
                <a:latin typeface="Times"/>
                <a:ea typeface="Times"/>
                <a:cs typeface="Times"/>
                <a:sym typeface="Times"/>
              </a:rPr>
              <a:t>The aim of this stage is to fill all voids in the specimen with water without prestressing of the specimen in other to measure the pore pressure.</a:t>
            </a:r>
            <a:endParaRPr sz="1600" dirty="0">
              <a:solidFill>
                <a:srgbClr val="FF0000"/>
              </a:solidFill>
              <a:latin typeface="Times"/>
              <a:ea typeface="Times"/>
              <a:cs typeface="Times"/>
              <a:sym typeface="Times"/>
            </a:endParaRPr>
          </a:p>
          <a:p>
            <a:pPr marL="114300" lvl="0" indent="0" algn="l" rtl="0">
              <a:lnSpc>
                <a:spcPct val="115000"/>
              </a:lnSpc>
              <a:spcBef>
                <a:spcPts val="0"/>
              </a:spcBef>
              <a:spcAft>
                <a:spcPts val="0"/>
              </a:spcAft>
              <a:buSzPts val="1800"/>
              <a:buNone/>
            </a:pPr>
            <a:endParaRPr sz="1600" b="1" dirty="0">
              <a:solidFill>
                <a:srgbClr val="FF0000"/>
              </a:solidFill>
              <a:latin typeface="Times"/>
              <a:ea typeface="Times"/>
              <a:cs typeface="Times"/>
              <a:sym typeface="Times"/>
            </a:endParaRPr>
          </a:p>
          <a:p>
            <a:pPr marL="114300" lvl="0" indent="0" algn="l" rtl="0">
              <a:lnSpc>
                <a:spcPct val="115000"/>
              </a:lnSpc>
              <a:spcBef>
                <a:spcPts val="0"/>
              </a:spcBef>
              <a:spcAft>
                <a:spcPts val="0"/>
              </a:spcAft>
              <a:buSzPts val="1800"/>
              <a:buNone/>
            </a:pPr>
            <a:r>
              <a:rPr lang="en-US" sz="1600" b="1" dirty="0">
                <a:solidFill>
                  <a:srgbClr val="FF0000"/>
                </a:solidFill>
                <a:latin typeface="Times"/>
                <a:ea typeface="Times"/>
                <a:cs typeface="Times"/>
                <a:sym typeface="Times"/>
              </a:rPr>
              <a:t>Consolidation Stage:</a:t>
            </a:r>
            <a:endParaRPr dirty="0"/>
          </a:p>
          <a:p>
            <a:pPr marL="114300" lvl="0" indent="0" algn="l" rtl="0">
              <a:lnSpc>
                <a:spcPct val="115000"/>
              </a:lnSpc>
              <a:spcBef>
                <a:spcPts val="0"/>
              </a:spcBef>
              <a:spcAft>
                <a:spcPts val="0"/>
              </a:spcAft>
              <a:buSzPts val="1800"/>
              <a:buNone/>
            </a:pPr>
            <a:r>
              <a:rPr lang="en-US" sz="1600" dirty="0">
                <a:solidFill>
                  <a:schemeClr val="lt1"/>
                </a:solidFill>
                <a:latin typeface="Times"/>
                <a:ea typeface="Times"/>
                <a:cs typeface="Times"/>
                <a:sym typeface="Times"/>
              </a:rPr>
              <a:t>The specimen is consolidated to a stress condition representative of its in-situ condition.</a:t>
            </a:r>
            <a:endParaRPr sz="1600" dirty="0">
              <a:solidFill>
                <a:srgbClr val="FF0000"/>
              </a:solidFill>
              <a:latin typeface="Times"/>
              <a:ea typeface="Times"/>
              <a:cs typeface="Times"/>
              <a:sym typeface="Times"/>
            </a:endParaRPr>
          </a:p>
          <a:p>
            <a:pPr marL="114300" lvl="0" indent="0" algn="l" rtl="0">
              <a:lnSpc>
                <a:spcPct val="115000"/>
              </a:lnSpc>
              <a:spcBef>
                <a:spcPts val="0"/>
              </a:spcBef>
              <a:spcAft>
                <a:spcPts val="0"/>
              </a:spcAft>
              <a:buSzPts val="1800"/>
              <a:buNone/>
            </a:pPr>
            <a:endParaRPr sz="1600" b="1" dirty="0">
              <a:solidFill>
                <a:srgbClr val="FF0000"/>
              </a:solidFill>
              <a:latin typeface="Times"/>
              <a:ea typeface="Times"/>
              <a:cs typeface="Times"/>
              <a:sym typeface="Times"/>
            </a:endParaRPr>
          </a:p>
          <a:p>
            <a:pPr marL="114300" lvl="0" indent="0" algn="l" rtl="0">
              <a:lnSpc>
                <a:spcPct val="115000"/>
              </a:lnSpc>
              <a:spcBef>
                <a:spcPts val="0"/>
              </a:spcBef>
              <a:spcAft>
                <a:spcPts val="0"/>
              </a:spcAft>
              <a:buSzPts val="1800"/>
              <a:buNone/>
            </a:pPr>
            <a:r>
              <a:rPr lang="en-US" sz="1600" b="1" dirty="0">
                <a:solidFill>
                  <a:srgbClr val="FF0000"/>
                </a:solidFill>
                <a:latin typeface="Times"/>
                <a:ea typeface="Times"/>
                <a:cs typeface="Times"/>
                <a:sym typeface="Times"/>
              </a:rPr>
              <a:t>Shearing Stage:</a:t>
            </a:r>
            <a:endParaRPr dirty="0"/>
          </a:p>
          <a:p>
            <a:pPr marL="114300" lvl="0" indent="0" algn="l" rtl="0">
              <a:lnSpc>
                <a:spcPct val="115000"/>
              </a:lnSpc>
              <a:spcBef>
                <a:spcPts val="0"/>
              </a:spcBef>
              <a:spcAft>
                <a:spcPts val="0"/>
              </a:spcAft>
              <a:buSzPts val="1800"/>
              <a:buNone/>
            </a:pPr>
            <a:r>
              <a:rPr lang="en-US" sz="1600" dirty="0">
                <a:solidFill>
                  <a:schemeClr val="lt1"/>
                </a:solidFill>
                <a:latin typeface="Times"/>
                <a:ea typeface="Times"/>
                <a:cs typeface="Times"/>
                <a:sym typeface="Times"/>
              </a:rPr>
              <a:t>This is done to evaluate the failure behavior of the specimen.</a:t>
            </a:r>
            <a:endParaRPr dirty="0"/>
          </a:p>
          <a:p>
            <a:pPr marL="114300" lvl="0" indent="0" algn="l" rtl="0">
              <a:lnSpc>
                <a:spcPct val="115000"/>
              </a:lnSpc>
              <a:spcBef>
                <a:spcPts val="0"/>
              </a:spcBef>
              <a:spcAft>
                <a:spcPts val="0"/>
              </a:spcAft>
              <a:buSzPts val="1800"/>
              <a:buNone/>
            </a:pPr>
            <a:endParaRPr dirty="0"/>
          </a:p>
          <a:p>
            <a:pPr marL="114300" lvl="0" indent="0" algn="l" rtl="0">
              <a:lnSpc>
                <a:spcPct val="115000"/>
              </a:lnSpc>
              <a:spcBef>
                <a:spcPts val="0"/>
              </a:spcBef>
              <a:spcAft>
                <a:spcPts val="0"/>
              </a:spcAft>
              <a:buSzPts val="1800"/>
              <a:buNone/>
            </a:pPr>
            <a:endParaRPr dirty="0"/>
          </a:p>
          <a:p>
            <a:pPr marL="114300" lvl="0" indent="0" algn="l" rtl="0">
              <a:lnSpc>
                <a:spcPct val="115000"/>
              </a:lnSpc>
              <a:spcBef>
                <a:spcPts val="0"/>
              </a:spcBef>
              <a:spcAft>
                <a:spcPts val="0"/>
              </a:spcAft>
              <a:buSzPts val="1800"/>
              <a:buNone/>
            </a:pPr>
            <a:endParaRPr dirty="0"/>
          </a:p>
          <a:p>
            <a:pPr marL="114300" lvl="0" indent="0" algn="l" rtl="0">
              <a:lnSpc>
                <a:spcPct val="115000"/>
              </a:lnSpc>
              <a:spcBef>
                <a:spcPts val="0"/>
              </a:spcBef>
              <a:spcAft>
                <a:spcPts val="0"/>
              </a:spcAft>
              <a:buSzPts val="1800"/>
              <a:buNone/>
            </a:pPr>
            <a:endParaRPr dirty="0"/>
          </a:p>
          <a:p>
            <a:pPr marL="114300" lvl="0" indent="0" algn="l" rtl="0">
              <a:lnSpc>
                <a:spcPct val="115000"/>
              </a:lnSpc>
              <a:spcBef>
                <a:spcPts val="0"/>
              </a:spcBef>
              <a:spcAft>
                <a:spcPts val="0"/>
              </a:spcAft>
              <a:buSzPts val="1800"/>
              <a:buNone/>
            </a:pPr>
            <a:endParaRPr dirty="0"/>
          </a:p>
          <a:p>
            <a:pPr marL="114300" lvl="0" indent="0" algn="l" rtl="0">
              <a:lnSpc>
                <a:spcPct val="115000"/>
              </a:lnSpc>
              <a:spcBef>
                <a:spcPts val="0"/>
              </a:spcBef>
              <a:spcAft>
                <a:spcPts val="0"/>
              </a:spcAft>
              <a:buSzPts val="1800"/>
              <a:buNone/>
            </a:pPr>
            <a:endParaRPr dirty="0"/>
          </a:p>
          <a:p>
            <a:pPr marL="114300" lvl="0" indent="0" algn="l" rtl="0">
              <a:lnSpc>
                <a:spcPct val="115000"/>
              </a:lnSpc>
              <a:spcBef>
                <a:spcPts val="0"/>
              </a:spcBef>
              <a:spcAft>
                <a:spcPts val="0"/>
              </a:spcAft>
              <a:buSzPts val="1800"/>
              <a:buNone/>
            </a:pPr>
            <a:endParaRPr dirty="0"/>
          </a:p>
          <a:p>
            <a:pPr marL="114300" lvl="0" indent="0" algn="l" rtl="0">
              <a:lnSpc>
                <a:spcPct val="115000"/>
              </a:lnSpc>
              <a:spcBef>
                <a:spcPts val="0"/>
              </a:spcBef>
              <a:spcAft>
                <a:spcPts val="0"/>
              </a:spcAft>
              <a:buSzPts val="1800"/>
              <a:buNone/>
            </a:pPr>
            <a:endParaRPr sz="1200" dirty="0">
              <a:solidFill>
                <a:schemeClr val="lt1"/>
              </a:solidFill>
              <a:latin typeface="Times"/>
              <a:ea typeface="Times"/>
              <a:cs typeface="Times"/>
              <a:sym typeface="Times"/>
            </a:endParaRPr>
          </a:p>
          <a:p>
            <a:pPr marL="114300" lvl="0" indent="0" algn="l" rtl="0">
              <a:lnSpc>
                <a:spcPct val="115000"/>
              </a:lnSpc>
              <a:spcBef>
                <a:spcPts val="0"/>
              </a:spcBef>
              <a:spcAft>
                <a:spcPts val="0"/>
              </a:spcAft>
              <a:buSzPts val="1800"/>
              <a:buNone/>
            </a:pPr>
            <a:endParaRPr sz="1200" dirty="0">
              <a:solidFill>
                <a:schemeClr val="lt1"/>
              </a:solidFill>
              <a:latin typeface="Times"/>
              <a:ea typeface="Times"/>
              <a:cs typeface="Times"/>
              <a:sym typeface="Times"/>
            </a:endParaRPr>
          </a:p>
          <a:p>
            <a:pPr marL="114300" lvl="0" indent="0" algn="l" rtl="0">
              <a:lnSpc>
                <a:spcPct val="115000"/>
              </a:lnSpc>
              <a:spcBef>
                <a:spcPts val="0"/>
              </a:spcBef>
              <a:spcAft>
                <a:spcPts val="0"/>
              </a:spcAft>
              <a:buSzPts val="1800"/>
              <a:buNone/>
            </a:pPr>
            <a:endParaRPr sz="1200" dirty="0">
              <a:solidFill>
                <a:schemeClr val="lt1"/>
              </a:solidFill>
              <a:latin typeface="Times"/>
              <a:ea typeface="Times"/>
              <a:cs typeface="Times"/>
              <a:sym typeface="Times"/>
            </a:endParaRPr>
          </a:p>
          <a:p>
            <a:pPr marL="114300" lvl="0" indent="0" algn="l" rtl="0">
              <a:lnSpc>
                <a:spcPct val="115000"/>
              </a:lnSpc>
              <a:spcBef>
                <a:spcPts val="0"/>
              </a:spcBef>
              <a:spcAft>
                <a:spcPts val="0"/>
              </a:spcAft>
              <a:buSzPts val="1800"/>
              <a:buNone/>
            </a:pPr>
            <a:r>
              <a:rPr lang="en-US" sz="1400" dirty="0">
                <a:solidFill>
                  <a:schemeClr val="lt1"/>
                </a:solidFill>
                <a:latin typeface="Times"/>
                <a:ea typeface="Times"/>
                <a:cs typeface="Times"/>
                <a:sym typeface="Times"/>
              </a:rPr>
              <a:t>Figure 8: </a:t>
            </a:r>
            <a:r>
              <a:rPr lang="en-US" sz="1400" dirty="0" err="1">
                <a:solidFill>
                  <a:schemeClr val="lt1"/>
                </a:solidFill>
                <a:latin typeface="Times"/>
                <a:ea typeface="Times"/>
                <a:cs typeface="Times"/>
                <a:sym typeface="Times"/>
              </a:rPr>
              <a:t>Sandcrete</a:t>
            </a:r>
            <a:r>
              <a:rPr lang="en-US" sz="1400" dirty="0">
                <a:solidFill>
                  <a:schemeClr val="lt1"/>
                </a:solidFill>
                <a:latin typeface="Times"/>
                <a:ea typeface="Times"/>
                <a:cs typeface="Times"/>
                <a:sym typeface="Times"/>
              </a:rPr>
              <a:t> Block Walls model</a:t>
            </a:r>
            <a:endParaRPr sz="1400" dirty="0"/>
          </a:p>
        </p:txBody>
      </p:sp>
      <p:sp>
        <p:nvSpPr>
          <p:cNvPr id="151" name="Google Shape;151;p7"/>
          <p:cNvSpPr txBox="1"/>
          <p:nvPr/>
        </p:nvSpPr>
        <p:spPr>
          <a:xfrm>
            <a:off x="186455" y="727517"/>
            <a:ext cx="6247500" cy="646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chemeClr val="lt1"/>
                </a:solidFill>
                <a:latin typeface="Times"/>
                <a:ea typeface="Times"/>
                <a:cs typeface="Times"/>
                <a:sym typeface="Times"/>
              </a:rPr>
              <a:t>Triaxial Test - Specimen preparation and testing procedures ASTM D7181 − 11</a:t>
            </a:r>
            <a:endParaRPr sz="1400" b="0" i="0" u="none" strike="noStrike" cap="none">
              <a:solidFill>
                <a:srgbClr val="000000"/>
              </a:solidFill>
              <a:latin typeface="Arial"/>
              <a:ea typeface="Arial"/>
              <a:cs typeface="Arial"/>
              <a:sym typeface="Arial"/>
            </a:endParaRPr>
          </a:p>
        </p:txBody>
      </p:sp>
      <p:sp>
        <p:nvSpPr>
          <p:cNvPr id="152" name="Google Shape;152;p7"/>
          <p:cNvSpPr txBox="1"/>
          <p:nvPr/>
        </p:nvSpPr>
        <p:spPr>
          <a:xfrm>
            <a:off x="5642175" y="4567525"/>
            <a:ext cx="3447600" cy="585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dirty="0">
                <a:solidFill>
                  <a:srgbClr val="000000"/>
                </a:solidFill>
                <a:latin typeface="Times"/>
                <a:ea typeface="Times"/>
                <a:cs typeface="Times"/>
                <a:sym typeface="Times"/>
              </a:rPr>
              <a:t>Figure </a:t>
            </a:r>
            <a:r>
              <a:rPr lang="en-US" sz="1600" dirty="0">
                <a:latin typeface="Times"/>
                <a:ea typeface="Times"/>
                <a:cs typeface="Times"/>
                <a:sym typeface="Times"/>
              </a:rPr>
              <a:t>7:</a:t>
            </a:r>
            <a:r>
              <a:rPr lang="en-US" sz="1600" b="0" i="0" u="none" strike="noStrike" cap="none" dirty="0">
                <a:solidFill>
                  <a:srgbClr val="000000"/>
                </a:solidFill>
                <a:latin typeface="Times"/>
                <a:ea typeface="Times"/>
                <a:cs typeface="Times"/>
                <a:sym typeface="Times"/>
              </a:rPr>
              <a:t> General set-up of a soil specimen inside a triaxial cell.</a:t>
            </a:r>
            <a:endParaRPr sz="1600" b="0" i="0" u="none" strike="noStrike" cap="none" dirty="0">
              <a:solidFill>
                <a:srgbClr val="000000"/>
              </a:solidFill>
              <a:latin typeface="Arial"/>
              <a:ea typeface="Arial"/>
              <a:cs typeface="Arial"/>
              <a:sym typeface="Arial"/>
            </a:endParaRPr>
          </a:p>
        </p:txBody>
      </p:sp>
      <p:pic>
        <p:nvPicPr>
          <p:cNvPr id="153" name="Google Shape;153;p7"/>
          <p:cNvPicPr preferRelativeResize="0"/>
          <p:nvPr/>
        </p:nvPicPr>
        <p:blipFill rotWithShape="1">
          <a:blip r:embed="rId3">
            <a:alphaModFix/>
          </a:blip>
          <a:srcRect/>
          <a:stretch/>
        </p:blipFill>
        <p:spPr>
          <a:xfrm>
            <a:off x="5642175" y="980375"/>
            <a:ext cx="3318850" cy="3501900"/>
          </a:xfrm>
          <a:prstGeom prst="rect">
            <a:avLst/>
          </a:prstGeom>
          <a:noFill/>
          <a:ln>
            <a:noFill/>
          </a:ln>
        </p:spPr>
      </p:pic>
      <p:sp>
        <p:nvSpPr>
          <p:cNvPr id="3" name="TextBox 2">
            <a:extLst>
              <a:ext uri="{FF2B5EF4-FFF2-40B4-BE49-F238E27FC236}">
                <a16:creationId xmlns:a16="http://schemas.microsoft.com/office/drawing/2014/main" id="{F8F84760-A162-C3D7-3514-5C81200FB424}"/>
              </a:ext>
            </a:extLst>
          </p:cNvPr>
          <p:cNvSpPr txBox="1"/>
          <p:nvPr/>
        </p:nvSpPr>
        <p:spPr>
          <a:xfrm>
            <a:off x="2392680" y="170201"/>
            <a:ext cx="6751319" cy="430887"/>
          </a:xfrm>
          <a:prstGeom prst="rect">
            <a:avLst/>
          </a:prstGeom>
          <a:solidFill>
            <a:schemeClr val="tx2"/>
          </a:solid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2200"/>
              <a:buFont typeface="Arial"/>
              <a:buNone/>
              <a:tabLst/>
              <a:defRPr/>
            </a:pPr>
            <a:r>
              <a:rPr kumimoji="0" lang="en-US" sz="2200" b="1" i="0" u="none" strike="noStrike" kern="0" cap="none" spc="0" normalizeH="0" baseline="0" noProof="0" dirty="0">
                <a:ln>
                  <a:noFill/>
                </a:ln>
                <a:solidFill>
                  <a:srgbClr val="000000"/>
                </a:solidFill>
                <a:effectLst/>
                <a:uLnTx/>
                <a:uFillTx/>
                <a:latin typeface="Times New Roman"/>
                <a:ea typeface="Times New Roman"/>
                <a:cs typeface="Times New Roman"/>
                <a:sym typeface="Times New Roman"/>
              </a:rPr>
              <a:t>EXPERIMENTAL WORK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g119c4f50d8b_0_13"/>
          <p:cNvSpPr txBox="1">
            <a:spLocks noGrp="1"/>
          </p:cNvSpPr>
          <p:nvPr>
            <p:ph type="title"/>
          </p:nvPr>
        </p:nvSpPr>
        <p:spPr>
          <a:xfrm>
            <a:off x="3481300" y="636800"/>
            <a:ext cx="2951100" cy="3936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Clr>
                <a:srgbClr val="000000"/>
              </a:buClr>
              <a:buSzPts val="2800"/>
              <a:buFont typeface="Arial"/>
              <a:buNone/>
            </a:pPr>
            <a:r>
              <a:rPr lang="en-US" sz="1800" b="1">
                <a:solidFill>
                  <a:schemeClr val="lt1"/>
                </a:solidFill>
                <a:latin typeface="Times New Roman"/>
                <a:ea typeface="Times New Roman"/>
                <a:cs typeface="Times New Roman"/>
                <a:sym typeface="Times New Roman"/>
              </a:rPr>
              <a:t>Test Description</a:t>
            </a:r>
            <a:endParaRPr sz="1800" b="1">
              <a:solidFill>
                <a:schemeClr val="lt1"/>
              </a:solidFill>
              <a:latin typeface="Times New Roman"/>
              <a:ea typeface="Times New Roman"/>
              <a:cs typeface="Times New Roman"/>
              <a:sym typeface="Times New Roman"/>
            </a:endParaRPr>
          </a:p>
        </p:txBody>
      </p:sp>
      <p:sp>
        <p:nvSpPr>
          <p:cNvPr id="160" name="Google Shape;160;g119c4f50d8b_0_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1000"/>
              <a:buFont typeface="Arial"/>
              <a:buNone/>
            </a:pPr>
            <a:fld id="{00000000-1234-1234-1234-123412341234}" type="slidenum">
              <a:rPr lang="en-US"/>
              <a:t>13</a:t>
            </a:fld>
            <a:endParaRPr/>
          </a:p>
        </p:txBody>
      </p:sp>
      <p:pic>
        <p:nvPicPr>
          <p:cNvPr id="162" name="Google Shape;162;g119c4f50d8b_0_13"/>
          <p:cNvPicPr preferRelativeResize="0"/>
          <p:nvPr/>
        </p:nvPicPr>
        <p:blipFill>
          <a:blip r:embed="rId3">
            <a:alphaModFix/>
          </a:blip>
          <a:stretch>
            <a:fillRect/>
          </a:stretch>
        </p:blipFill>
        <p:spPr>
          <a:xfrm>
            <a:off x="2153350" y="1030400"/>
            <a:ext cx="5438609" cy="3808300"/>
          </a:xfrm>
          <a:prstGeom prst="rect">
            <a:avLst/>
          </a:prstGeom>
          <a:noFill/>
          <a:ln>
            <a:noFill/>
          </a:ln>
        </p:spPr>
      </p:pic>
      <p:sp>
        <p:nvSpPr>
          <p:cNvPr id="163" name="Google Shape;163;g119c4f50d8b_0_13"/>
          <p:cNvSpPr txBox="1"/>
          <p:nvPr/>
        </p:nvSpPr>
        <p:spPr>
          <a:xfrm>
            <a:off x="579450" y="4663225"/>
            <a:ext cx="78114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dirty="0"/>
              <a:t>Figure 8: (1) Sample Preparation (2) Curing of Test Samples (3)  Triaxial Test using the ETAS</a:t>
            </a:r>
            <a:endParaRPr dirty="0"/>
          </a:p>
        </p:txBody>
      </p:sp>
      <p:sp>
        <p:nvSpPr>
          <p:cNvPr id="3" name="TextBox 2">
            <a:extLst>
              <a:ext uri="{FF2B5EF4-FFF2-40B4-BE49-F238E27FC236}">
                <a16:creationId xmlns:a16="http://schemas.microsoft.com/office/drawing/2014/main" id="{DE605C14-E04B-157D-3796-7D582E194295}"/>
              </a:ext>
            </a:extLst>
          </p:cNvPr>
          <p:cNvSpPr txBox="1"/>
          <p:nvPr/>
        </p:nvSpPr>
        <p:spPr>
          <a:xfrm>
            <a:off x="2386964" y="224557"/>
            <a:ext cx="6802755" cy="430887"/>
          </a:xfrm>
          <a:prstGeom prst="rect">
            <a:avLst/>
          </a:prstGeom>
          <a:solidFill>
            <a:schemeClr val="tx2"/>
          </a:solid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2200"/>
              <a:buFont typeface="Arial"/>
              <a:buNone/>
              <a:tabLst/>
              <a:defRPr/>
            </a:pPr>
            <a:r>
              <a:rPr kumimoji="0" lang="en-US" sz="2200" b="1" i="0" u="none" strike="noStrike" kern="0" cap="none" spc="0" normalizeH="0" baseline="0" noProof="0" dirty="0">
                <a:ln>
                  <a:noFill/>
                </a:ln>
                <a:solidFill>
                  <a:srgbClr val="000000"/>
                </a:solidFill>
                <a:effectLst/>
                <a:uLnTx/>
                <a:uFillTx/>
                <a:latin typeface="Times New Roman"/>
                <a:ea typeface="Times New Roman"/>
                <a:cs typeface="Times New Roman"/>
                <a:sym typeface="Times New Roman"/>
              </a:rPr>
              <a:t>EXPERIMENTAL WORK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g119c4f50d8b_0_46"/>
          <p:cNvSpPr txBox="1">
            <a:spLocks noGrp="1"/>
          </p:cNvSpPr>
          <p:nvPr>
            <p:ph type="title"/>
          </p:nvPr>
        </p:nvSpPr>
        <p:spPr>
          <a:xfrm>
            <a:off x="311700" y="688837"/>
            <a:ext cx="85206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800"/>
              <a:buFont typeface="Arial"/>
              <a:buNone/>
            </a:pPr>
            <a:r>
              <a:rPr lang="en-US" sz="1800" b="1" u="none" strike="noStrike" baseline="0" dirty="0">
                <a:solidFill>
                  <a:srgbClr val="FF0000"/>
                </a:solidFill>
                <a:latin typeface="Times" panose="02020603050405020304" pitchFamily="18" charset="0"/>
                <a:cs typeface="Times" panose="02020603050405020304" pitchFamily="18" charset="0"/>
              </a:rPr>
              <a:t>Stress-strain behavior </a:t>
            </a:r>
            <a:endParaRPr sz="1800" b="1" dirty="0">
              <a:solidFill>
                <a:srgbClr val="FF0000"/>
              </a:solidFill>
              <a:latin typeface="Times" panose="02020603050405020304" pitchFamily="18" charset="0"/>
              <a:ea typeface="Times New Roman"/>
              <a:cs typeface="Times" panose="02020603050405020304" pitchFamily="18" charset="0"/>
              <a:sym typeface="Times New Roman"/>
            </a:endParaRPr>
          </a:p>
          <a:p>
            <a:pPr marL="0" lvl="0" indent="0" algn="l" rtl="0">
              <a:lnSpc>
                <a:spcPct val="100000"/>
              </a:lnSpc>
              <a:spcBef>
                <a:spcPts val="0"/>
              </a:spcBef>
              <a:spcAft>
                <a:spcPts val="0"/>
              </a:spcAft>
              <a:buSzPts val="2800"/>
              <a:buNone/>
            </a:pPr>
            <a:endParaRPr dirty="0"/>
          </a:p>
        </p:txBody>
      </p:sp>
      <p:sp>
        <p:nvSpPr>
          <p:cNvPr id="169" name="Google Shape;169;g119c4f50d8b_0_4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1000"/>
              <a:buFont typeface="Arial"/>
              <a:buNone/>
            </a:pPr>
            <a:fld id="{00000000-1234-1234-1234-123412341234}" type="slidenum">
              <a:rPr lang="en-US"/>
              <a:t>14</a:t>
            </a:fld>
            <a:endParaRPr/>
          </a:p>
        </p:txBody>
      </p:sp>
      <p:sp>
        <p:nvSpPr>
          <p:cNvPr id="170" name="Google Shape;170;g119c4f50d8b_0_46"/>
          <p:cNvSpPr txBox="1"/>
          <p:nvPr/>
        </p:nvSpPr>
        <p:spPr>
          <a:xfrm>
            <a:off x="151358" y="4329759"/>
            <a:ext cx="8869800" cy="677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600" b="0" i="0" u="none" strike="noStrike" cap="none" dirty="0">
                <a:solidFill>
                  <a:srgbClr val="000000"/>
                </a:solidFill>
                <a:latin typeface="Times New Roman"/>
                <a:ea typeface="Times New Roman"/>
                <a:cs typeface="Times New Roman"/>
                <a:sym typeface="Times New Roman"/>
              </a:rPr>
              <a:t>Figure 9: </a:t>
            </a:r>
            <a:r>
              <a:rPr lang="en-US" sz="1600" dirty="0">
                <a:latin typeface="Times New Roman"/>
                <a:ea typeface="Times New Roman"/>
                <a:cs typeface="Times New Roman"/>
                <a:sym typeface="Times New Roman"/>
              </a:rPr>
              <a:t>Stress-strain and volumetric change behavior of treated sand with CSA: (a) 3% CSA; (b) 5% CSA; (c) 7% CSA; for 7 days of curing</a:t>
            </a:r>
            <a:endParaRPr sz="1600" b="0" i="0" u="none" strike="noStrike" cap="none" dirty="0">
              <a:solidFill>
                <a:srgbClr val="000000"/>
              </a:solidFill>
              <a:latin typeface="Times New Roman"/>
              <a:ea typeface="Times New Roman"/>
              <a:cs typeface="Times New Roman"/>
              <a:sym typeface="Times New Roman"/>
            </a:endParaRPr>
          </a:p>
        </p:txBody>
      </p:sp>
      <p:pic>
        <p:nvPicPr>
          <p:cNvPr id="172" name="Google Shape;172;g119c4f50d8b_0_46"/>
          <p:cNvPicPr preferRelativeResize="0"/>
          <p:nvPr/>
        </p:nvPicPr>
        <p:blipFill>
          <a:blip r:embed="rId3">
            <a:alphaModFix/>
          </a:blip>
          <a:stretch>
            <a:fillRect/>
          </a:stretch>
        </p:blipFill>
        <p:spPr>
          <a:xfrm>
            <a:off x="247238" y="1069990"/>
            <a:ext cx="2796375" cy="3268475"/>
          </a:xfrm>
          <a:prstGeom prst="rect">
            <a:avLst/>
          </a:prstGeom>
          <a:noFill/>
          <a:ln>
            <a:noFill/>
          </a:ln>
        </p:spPr>
      </p:pic>
      <p:pic>
        <p:nvPicPr>
          <p:cNvPr id="173" name="Google Shape;173;g119c4f50d8b_0_46"/>
          <p:cNvPicPr preferRelativeResize="0"/>
          <p:nvPr/>
        </p:nvPicPr>
        <p:blipFill>
          <a:blip r:embed="rId4">
            <a:alphaModFix/>
          </a:blip>
          <a:stretch>
            <a:fillRect/>
          </a:stretch>
        </p:blipFill>
        <p:spPr>
          <a:xfrm>
            <a:off x="2979150" y="1061298"/>
            <a:ext cx="2796375" cy="3260017"/>
          </a:xfrm>
          <a:prstGeom prst="rect">
            <a:avLst/>
          </a:prstGeom>
          <a:noFill/>
          <a:ln>
            <a:noFill/>
          </a:ln>
        </p:spPr>
      </p:pic>
      <p:pic>
        <p:nvPicPr>
          <p:cNvPr id="174" name="Google Shape;174;g119c4f50d8b_0_46"/>
          <p:cNvPicPr preferRelativeResize="0"/>
          <p:nvPr/>
        </p:nvPicPr>
        <p:blipFill>
          <a:blip r:embed="rId5">
            <a:alphaModFix/>
          </a:blip>
          <a:stretch>
            <a:fillRect/>
          </a:stretch>
        </p:blipFill>
        <p:spPr>
          <a:xfrm>
            <a:off x="5775525" y="1061298"/>
            <a:ext cx="2796375" cy="3268461"/>
          </a:xfrm>
          <a:prstGeom prst="rect">
            <a:avLst/>
          </a:prstGeom>
          <a:noFill/>
          <a:ln>
            <a:noFill/>
          </a:ln>
        </p:spPr>
      </p:pic>
      <p:sp>
        <p:nvSpPr>
          <p:cNvPr id="175" name="Google Shape;175;g119c4f50d8b_0_46"/>
          <p:cNvSpPr txBox="1"/>
          <p:nvPr/>
        </p:nvSpPr>
        <p:spPr>
          <a:xfrm>
            <a:off x="1609396" y="4148821"/>
            <a:ext cx="39600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dirty="0">
                <a:latin typeface="Times" panose="02020603050405020304" pitchFamily="18" charset="0"/>
                <a:cs typeface="Times" panose="02020603050405020304" pitchFamily="18" charset="0"/>
              </a:rPr>
              <a:t>a</a:t>
            </a:r>
            <a:endParaRPr dirty="0">
              <a:latin typeface="Times" panose="02020603050405020304" pitchFamily="18" charset="0"/>
              <a:cs typeface="Times" panose="02020603050405020304" pitchFamily="18" charset="0"/>
            </a:endParaRPr>
          </a:p>
        </p:txBody>
      </p:sp>
      <p:sp>
        <p:nvSpPr>
          <p:cNvPr id="176" name="Google Shape;176;g119c4f50d8b_0_46"/>
          <p:cNvSpPr txBox="1"/>
          <p:nvPr/>
        </p:nvSpPr>
        <p:spPr>
          <a:xfrm>
            <a:off x="4447255" y="4139249"/>
            <a:ext cx="451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dirty="0">
                <a:latin typeface="Times" panose="02020603050405020304" pitchFamily="18" charset="0"/>
                <a:cs typeface="Times" panose="02020603050405020304" pitchFamily="18" charset="0"/>
              </a:rPr>
              <a:t>b</a:t>
            </a:r>
            <a:endParaRPr dirty="0">
              <a:latin typeface="Times" panose="02020603050405020304" pitchFamily="18" charset="0"/>
              <a:cs typeface="Times" panose="02020603050405020304" pitchFamily="18" charset="0"/>
            </a:endParaRPr>
          </a:p>
        </p:txBody>
      </p:sp>
      <p:sp>
        <p:nvSpPr>
          <p:cNvPr id="177" name="Google Shape;177;g119c4f50d8b_0_46"/>
          <p:cNvSpPr txBox="1"/>
          <p:nvPr/>
        </p:nvSpPr>
        <p:spPr>
          <a:xfrm>
            <a:off x="7243630" y="4154965"/>
            <a:ext cx="451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dirty="0">
                <a:latin typeface="Times" panose="02020603050405020304" pitchFamily="18" charset="0"/>
                <a:cs typeface="Times" panose="02020603050405020304" pitchFamily="18" charset="0"/>
              </a:rPr>
              <a:t>c</a:t>
            </a:r>
            <a:endParaRPr dirty="0">
              <a:latin typeface="Times" panose="02020603050405020304" pitchFamily="18" charset="0"/>
              <a:cs typeface="Times" panose="02020603050405020304" pitchFamily="18" charset="0"/>
            </a:endParaRPr>
          </a:p>
        </p:txBody>
      </p:sp>
      <p:sp>
        <p:nvSpPr>
          <p:cNvPr id="3" name="TextBox 2">
            <a:extLst>
              <a:ext uri="{FF2B5EF4-FFF2-40B4-BE49-F238E27FC236}">
                <a16:creationId xmlns:a16="http://schemas.microsoft.com/office/drawing/2014/main" id="{2C1CD29A-59D6-AB72-E811-C7D12978F93E}"/>
              </a:ext>
            </a:extLst>
          </p:cNvPr>
          <p:cNvSpPr txBox="1"/>
          <p:nvPr/>
        </p:nvSpPr>
        <p:spPr>
          <a:xfrm>
            <a:off x="2407920" y="228915"/>
            <a:ext cx="6736079" cy="430887"/>
          </a:xfrm>
          <a:prstGeom prst="rect">
            <a:avLst/>
          </a:prstGeom>
          <a:solidFill>
            <a:schemeClr val="tx2"/>
          </a:solid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2200"/>
              <a:buFont typeface="Arial"/>
              <a:buNone/>
              <a:tabLst/>
              <a:defRPr/>
            </a:pPr>
            <a:r>
              <a:rPr kumimoji="0" lang="en-US" sz="2200" b="1" i="0" u="none" strike="noStrike" kern="0" cap="none" spc="0" normalizeH="0" baseline="0" noProof="0" dirty="0">
                <a:ln>
                  <a:noFill/>
                </a:ln>
                <a:solidFill>
                  <a:srgbClr val="000000"/>
                </a:solidFill>
                <a:effectLst/>
                <a:uLnTx/>
                <a:uFillTx/>
                <a:latin typeface="Times New Roman"/>
                <a:ea typeface="Times New Roman"/>
                <a:cs typeface="Times New Roman"/>
                <a:sym typeface="Times New Roman"/>
              </a:rPr>
              <a:t>RESULTS &amp; DISCUSSIONS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g22f58b7e2da_0_7"/>
          <p:cNvSpPr txBox="1">
            <a:spLocks noGrp="1"/>
          </p:cNvSpPr>
          <p:nvPr>
            <p:ph type="title"/>
          </p:nvPr>
        </p:nvSpPr>
        <p:spPr>
          <a:xfrm>
            <a:off x="311700" y="688837"/>
            <a:ext cx="85206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SzPts val="1800"/>
              <a:buNone/>
            </a:pPr>
            <a:r>
              <a:rPr lang="en-US" sz="1800" b="1">
                <a:solidFill>
                  <a:schemeClr val="lt1"/>
                </a:solidFill>
                <a:latin typeface="Times New Roman"/>
                <a:ea typeface="Times New Roman"/>
                <a:cs typeface="Times New Roman"/>
                <a:sym typeface="Times New Roman"/>
              </a:rPr>
              <a:t>CD Triaxial test - 14 days curing</a:t>
            </a:r>
            <a:endParaRPr sz="1800" b="1">
              <a:solidFill>
                <a:schemeClr val="lt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2800"/>
              <a:buNone/>
            </a:pPr>
            <a:endParaRPr/>
          </a:p>
        </p:txBody>
      </p:sp>
      <p:sp>
        <p:nvSpPr>
          <p:cNvPr id="183" name="Google Shape;183;g22f58b7e2da_0_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1000"/>
              <a:buFont typeface="Arial"/>
              <a:buNone/>
            </a:pPr>
            <a:fld id="{00000000-1234-1234-1234-123412341234}" type="slidenum">
              <a:rPr lang="en-US"/>
              <a:t>15</a:t>
            </a:fld>
            <a:endParaRPr/>
          </a:p>
        </p:txBody>
      </p:sp>
      <p:sp>
        <p:nvSpPr>
          <p:cNvPr id="184" name="Google Shape;184;g22f58b7e2da_0_7"/>
          <p:cNvSpPr txBox="1"/>
          <p:nvPr/>
        </p:nvSpPr>
        <p:spPr>
          <a:xfrm>
            <a:off x="122842" y="4356952"/>
            <a:ext cx="8884058" cy="677078"/>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600" b="0" i="0" u="none" strike="noStrike" cap="none" dirty="0">
                <a:solidFill>
                  <a:srgbClr val="000000"/>
                </a:solidFill>
                <a:latin typeface="Times New Roman"/>
                <a:ea typeface="Times New Roman"/>
                <a:cs typeface="Times New Roman"/>
                <a:sym typeface="Times New Roman"/>
              </a:rPr>
              <a:t>Figure 10: </a:t>
            </a:r>
            <a:r>
              <a:rPr lang="en-US" sz="1600" dirty="0">
                <a:latin typeface="Times New Roman"/>
                <a:ea typeface="Times New Roman"/>
                <a:cs typeface="Times New Roman"/>
                <a:sym typeface="Times New Roman"/>
              </a:rPr>
              <a:t>Stress-strain and volumetric change behavior of treated sand with CSA: (a) 3% CSA; (b) 5% CSA; (c) 7% CSA; for 14 days of curing</a:t>
            </a:r>
            <a:endParaRPr sz="1600" b="0" i="0" u="none" strike="noStrike" cap="none" dirty="0">
              <a:solidFill>
                <a:srgbClr val="000000"/>
              </a:solidFill>
              <a:latin typeface="Times New Roman"/>
              <a:ea typeface="Times New Roman"/>
              <a:cs typeface="Times New Roman"/>
              <a:sym typeface="Times New Roman"/>
            </a:endParaRPr>
          </a:p>
        </p:txBody>
      </p:sp>
      <p:sp>
        <p:nvSpPr>
          <p:cNvPr id="186" name="Google Shape;186;g22f58b7e2da_0_7"/>
          <p:cNvSpPr txBox="1"/>
          <p:nvPr/>
        </p:nvSpPr>
        <p:spPr>
          <a:xfrm>
            <a:off x="1461646" y="4156852"/>
            <a:ext cx="451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dirty="0">
                <a:latin typeface="Times" panose="02020603050405020304" pitchFamily="18" charset="0"/>
                <a:ea typeface="Tahoma" panose="020B0604030504040204" pitchFamily="34" charset="0"/>
                <a:cs typeface="Times" panose="02020603050405020304" pitchFamily="18" charset="0"/>
              </a:rPr>
              <a:t>a</a:t>
            </a:r>
            <a:endParaRPr dirty="0">
              <a:latin typeface="Times" panose="02020603050405020304" pitchFamily="18" charset="0"/>
              <a:ea typeface="Tahoma" panose="020B0604030504040204" pitchFamily="34" charset="0"/>
              <a:cs typeface="Times" panose="02020603050405020304" pitchFamily="18" charset="0"/>
            </a:endParaRPr>
          </a:p>
        </p:txBody>
      </p:sp>
      <p:sp>
        <p:nvSpPr>
          <p:cNvPr id="187" name="Google Shape;187;g22f58b7e2da_0_7"/>
          <p:cNvSpPr txBox="1"/>
          <p:nvPr/>
        </p:nvSpPr>
        <p:spPr>
          <a:xfrm>
            <a:off x="4438338" y="4177292"/>
            <a:ext cx="451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dirty="0">
                <a:latin typeface="Times" panose="02020603050405020304" pitchFamily="18" charset="0"/>
                <a:cs typeface="Times" panose="02020603050405020304" pitchFamily="18" charset="0"/>
              </a:rPr>
              <a:t>b</a:t>
            </a:r>
            <a:endParaRPr dirty="0">
              <a:latin typeface="Times" panose="02020603050405020304" pitchFamily="18" charset="0"/>
              <a:cs typeface="Times" panose="02020603050405020304" pitchFamily="18" charset="0"/>
            </a:endParaRPr>
          </a:p>
        </p:txBody>
      </p:sp>
      <p:sp>
        <p:nvSpPr>
          <p:cNvPr id="188" name="Google Shape;188;g22f58b7e2da_0_7"/>
          <p:cNvSpPr txBox="1"/>
          <p:nvPr/>
        </p:nvSpPr>
        <p:spPr>
          <a:xfrm>
            <a:off x="7240217" y="4177292"/>
            <a:ext cx="451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dirty="0">
                <a:latin typeface="Times" panose="02020603050405020304" pitchFamily="18" charset="0"/>
                <a:cs typeface="Times" panose="02020603050405020304" pitchFamily="18" charset="0"/>
              </a:rPr>
              <a:t>c</a:t>
            </a:r>
            <a:endParaRPr dirty="0">
              <a:latin typeface="Times" panose="02020603050405020304" pitchFamily="18" charset="0"/>
              <a:cs typeface="Times" panose="02020603050405020304" pitchFamily="18" charset="0"/>
            </a:endParaRPr>
          </a:p>
        </p:txBody>
      </p:sp>
      <p:pic>
        <p:nvPicPr>
          <p:cNvPr id="189" name="Google Shape;189;g22f58b7e2da_0_7"/>
          <p:cNvPicPr preferRelativeResize="0"/>
          <p:nvPr/>
        </p:nvPicPr>
        <p:blipFill>
          <a:blip r:embed="rId3">
            <a:alphaModFix/>
          </a:blip>
          <a:stretch>
            <a:fillRect/>
          </a:stretch>
        </p:blipFill>
        <p:spPr>
          <a:xfrm>
            <a:off x="320696" y="989420"/>
            <a:ext cx="2733100" cy="3271011"/>
          </a:xfrm>
          <a:prstGeom prst="rect">
            <a:avLst/>
          </a:prstGeom>
          <a:noFill/>
          <a:ln>
            <a:noFill/>
          </a:ln>
        </p:spPr>
      </p:pic>
      <p:pic>
        <p:nvPicPr>
          <p:cNvPr id="190" name="Google Shape;190;g22f58b7e2da_0_7"/>
          <p:cNvPicPr preferRelativeResize="0"/>
          <p:nvPr/>
        </p:nvPicPr>
        <p:blipFill>
          <a:blip r:embed="rId4">
            <a:alphaModFix/>
          </a:blip>
          <a:stretch>
            <a:fillRect/>
          </a:stretch>
        </p:blipFill>
        <p:spPr>
          <a:xfrm>
            <a:off x="3062792" y="985373"/>
            <a:ext cx="2858663" cy="3324033"/>
          </a:xfrm>
          <a:prstGeom prst="rect">
            <a:avLst/>
          </a:prstGeom>
          <a:noFill/>
          <a:ln>
            <a:noFill/>
          </a:ln>
        </p:spPr>
      </p:pic>
      <p:pic>
        <p:nvPicPr>
          <p:cNvPr id="191" name="Google Shape;191;g22f58b7e2da_0_7"/>
          <p:cNvPicPr preferRelativeResize="0"/>
          <p:nvPr/>
        </p:nvPicPr>
        <p:blipFill>
          <a:blip r:embed="rId5">
            <a:alphaModFix/>
          </a:blip>
          <a:stretch>
            <a:fillRect/>
          </a:stretch>
        </p:blipFill>
        <p:spPr>
          <a:xfrm>
            <a:off x="5864671" y="985381"/>
            <a:ext cx="2733107" cy="3324025"/>
          </a:xfrm>
          <a:prstGeom prst="rect">
            <a:avLst/>
          </a:prstGeom>
          <a:noFill/>
          <a:ln>
            <a:noFill/>
          </a:ln>
        </p:spPr>
      </p:pic>
      <p:sp>
        <p:nvSpPr>
          <p:cNvPr id="3" name="TextBox 2">
            <a:extLst>
              <a:ext uri="{FF2B5EF4-FFF2-40B4-BE49-F238E27FC236}">
                <a16:creationId xmlns:a16="http://schemas.microsoft.com/office/drawing/2014/main" id="{5E2DC97E-775A-5ED5-2688-E16E37F774B8}"/>
              </a:ext>
            </a:extLst>
          </p:cNvPr>
          <p:cNvSpPr txBox="1"/>
          <p:nvPr/>
        </p:nvSpPr>
        <p:spPr>
          <a:xfrm>
            <a:off x="2430780" y="200676"/>
            <a:ext cx="6713220" cy="430887"/>
          </a:xfrm>
          <a:prstGeom prst="rect">
            <a:avLst/>
          </a:prstGeom>
          <a:solidFill>
            <a:schemeClr val="tx2"/>
          </a:solid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2200"/>
              <a:buFont typeface="Arial"/>
              <a:buNone/>
              <a:tabLst/>
              <a:defRPr/>
            </a:pPr>
            <a:r>
              <a:rPr kumimoji="0" lang="en-US" sz="2200" b="1" i="0" u="none" strike="noStrike" kern="0" cap="none" spc="0" normalizeH="0" baseline="0" noProof="0" dirty="0">
                <a:ln>
                  <a:noFill/>
                </a:ln>
                <a:solidFill>
                  <a:srgbClr val="000000"/>
                </a:solidFill>
                <a:effectLst/>
                <a:uLnTx/>
                <a:uFillTx/>
                <a:latin typeface="Times New Roman"/>
                <a:ea typeface="Times New Roman"/>
                <a:cs typeface="Times New Roman"/>
                <a:sym typeface="Times New Roman"/>
              </a:rPr>
              <a:t>RESULTS &amp; DISCUSSIONS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g22f58b7e2da_0_23"/>
          <p:cNvSpPr txBox="1">
            <a:spLocks noGrp="1"/>
          </p:cNvSpPr>
          <p:nvPr>
            <p:ph type="title"/>
          </p:nvPr>
        </p:nvSpPr>
        <p:spPr>
          <a:xfrm>
            <a:off x="311700" y="688837"/>
            <a:ext cx="85206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SzPts val="1800"/>
              <a:buNone/>
            </a:pPr>
            <a:r>
              <a:rPr lang="en-US" sz="1800" b="1">
                <a:solidFill>
                  <a:schemeClr val="lt1"/>
                </a:solidFill>
                <a:latin typeface="Times New Roman"/>
                <a:ea typeface="Times New Roman"/>
                <a:cs typeface="Times New Roman"/>
                <a:sym typeface="Times New Roman"/>
              </a:rPr>
              <a:t>CD Triaxial test - Effect of high confining pressure</a:t>
            </a:r>
            <a:endParaRPr sz="1800" b="1">
              <a:solidFill>
                <a:schemeClr val="lt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2800"/>
              <a:buNone/>
            </a:pPr>
            <a:endParaRPr/>
          </a:p>
        </p:txBody>
      </p:sp>
      <p:sp>
        <p:nvSpPr>
          <p:cNvPr id="197" name="Google Shape;197;g22f58b7e2da_0_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1000"/>
              <a:buFont typeface="Arial"/>
              <a:buNone/>
            </a:pPr>
            <a:fld id="{00000000-1234-1234-1234-123412341234}" type="slidenum">
              <a:rPr lang="en-US"/>
              <a:t>16</a:t>
            </a:fld>
            <a:endParaRPr/>
          </a:p>
        </p:txBody>
      </p:sp>
      <p:sp>
        <p:nvSpPr>
          <p:cNvPr id="198" name="Google Shape;198;g22f58b7e2da_0_23"/>
          <p:cNvSpPr txBox="1"/>
          <p:nvPr/>
        </p:nvSpPr>
        <p:spPr>
          <a:xfrm>
            <a:off x="122842" y="4407800"/>
            <a:ext cx="8520600" cy="677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600" b="0" i="0" u="none" strike="noStrike" cap="none" dirty="0">
                <a:solidFill>
                  <a:srgbClr val="000000"/>
                </a:solidFill>
                <a:latin typeface="Times New Roman"/>
                <a:ea typeface="Times New Roman"/>
                <a:cs typeface="Times New Roman"/>
                <a:sym typeface="Times New Roman"/>
              </a:rPr>
              <a:t>Figure 11: </a:t>
            </a:r>
            <a:r>
              <a:rPr lang="en-US" sz="1600" dirty="0">
                <a:latin typeface="Times New Roman"/>
                <a:ea typeface="Times New Roman"/>
                <a:cs typeface="Times New Roman"/>
                <a:sym typeface="Times New Roman"/>
              </a:rPr>
              <a:t>Stress-strain and volumetric change behavior of treated sand with CSA: for σ3' = 1.5 MPa (a) 7 days curing (b) 14 days curing</a:t>
            </a:r>
            <a:endParaRPr sz="1600" b="0" i="0" u="none" strike="noStrike" cap="none" dirty="0">
              <a:solidFill>
                <a:srgbClr val="000000"/>
              </a:solidFill>
              <a:latin typeface="Times New Roman"/>
              <a:ea typeface="Times New Roman"/>
              <a:cs typeface="Times New Roman"/>
              <a:sym typeface="Times New Roman"/>
            </a:endParaRPr>
          </a:p>
        </p:txBody>
      </p:sp>
      <p:sp>
        <p:nvSpPr>
          <p:cNvPr id="200" name="Google Shape;200;g22f58b7e2da_0_23"/>
          <p:cNvSpPr txBox="1"/>
          <p:nvPr/>
        </p:nvSpPr>
        <p:spPr>
          <a:xfrm>
            <a:off x="3371409" y="4263017"/>
            <a:ext cx="451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dirty="0">
                <a:latin typeface="Times" panose="02020603050405020304" pitchFamily="18" charset="0"/>
                <a:cs typeface="Times" panose="02020603050405020304" pitchFamily="18" charset="0"/>
              </a:rPr>
              <a:t>a</a:t>
            </a:r>
            <a:endParaRPr dirty="0">
              <a:latin typeface="Times" panose="02020603050405020304" pitchFamily="18" charset="0"/>
              <a:cs typeface="Times" panose="02020603050405020304" pitchFamily="18" charset="0"/>
            </a:endParaRPr>
          </a:p>
        </p:txBody>
      </p:sp>
      <p:sp>
        <p:nvSpPr>
          <p:cNvPr id="201" name="Google Shape;201;g22f58b7e2da_0_23"/>
          <p:cNvSpPr txBox="1"/>
          <p:nvPr/>
        </p:nvSpPr>
        <p:spPr>
          <a:xfrm>
            <a:off x="6196641" y="4291949"/>
            <a:ext cx="451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dirty="0">
                <a:latin typeface="Times" panose="02020603050405020304" pitchFamily="18" charset="0"/>
                <a:cs typeface="Times" panose="02020603050405020304" pitchFamily="18" charset="0"/>
              </a:rPr>
              <a:t>b</a:t>
            </a:r>
            <a:endParaRPr dirty="0">
              <a:latin typeface="Times" panose="02020603050405020304" pitchFamily="18" charset="0"/>
              <a:cs typeface="Times" panose="02020603050405020304" pitchFamily="18" charset="0"/>
            </a:endParaRPr>
          </a:p>
        </p:txBody>
      </p:sp>
      <p:pic>
        <p:nvPicPr>
          <p:cNvPr id="202" name="Google Shape;202;g22f58b7e2da_0_23"/>
          <p:cNvPicPr preferRelativeResize="0"/>
          <p:nvPr/>
        </p:nvPicPr>
        <p:blipFill>
          <a:blip r:embed="rId3">
            <a:alphaModFix/>
          </a:blip>
          <a:stretch>
            <a:fillRect/>
          </a:stretch>
        </p:blipFill>
        <p:spPr>
          <a:xfrm>
            <a:off x="1848966" y="1146075"/>
            <a:ext cx="2810409" cy="3275801"/>
          </a:xfrm>
          <a:prstGeom prst="rect">
            <a:avLst/>
          </a:prstGeom>
          <a:noFill/>
          <a:ln>
            <a:noFill/>
          </a:ln>
        </p:spPr>
      </p:pic>
      <p:pic>
        <p:nvPicPr>
          <p:cNvPr id="203" name="Google Shape;203;g22f58b7e2da_0_23"/>
          <p:cNvPicPr preferRelativeResize="0"/>
          <p:nvPr/>
        </p:nvPicPr>
        <p:blipFill>
          <a:blip r:embed="rId4">
            <a:alphaModFix/>
          </a:blip>
          <a:stretch>
            <a:fillRect/>
          </a:stretch>
        </p:blipFill>
        <p:spPr>
          <a:xfrm>
            <a:off x="4659384" y="1146075"/>
            <a:ext cx="2884941" cy="3275800"/>
          </a:xfrm>
          <a:prstGeom prst="rect">
            <a:avLst/>
          </a:prstGeom>
          <a:noFill/>
          <a:ln>
            <a:noFill/>
          </a:ln>
        </p:spPr>
      </p:pic>
      <p:sp>
        <p:nvSpPr>
          <p:cNvPr id="3" name="TextBox 2">
            <a:extLst>
              <a:ext uri="{FF2B5EF4-FFF2-40B4-BE49-F238E27FC236}">
                <a16:creationId xmlns:a16="http://schemas.microsoft.com/office/drawing/2014/main" id="{351B570D-7244-E9D8-E968-B3FB98DB8C93}"/>
              </a:ext>
            </a:extLst>
          </p:cNvPr>
          <p:cNvSpPr txBox="1"/>
          <p:nvPr/>
        </p:nvSpPr>
        <p:spPr>
          <a:xfrm>
            <a:off x="2447924" y="225406"/>
            <a:ext cx="6696075" cy="430887"/>
          </a:xfrm>
          <a:prstGeom prst="rect">
            <a:avLst/>
          </a:prstGeom>
          <a:solidFill>
            <a:schemeClr val="tx2"/>
          </a:solid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2200"/>
              <a:buFont typeface="Arial"/>
              <a:buNone/>
              <a:tabLst/>
              <a:defRPr/>
            </a:pPr>
            <a:r>
              <a:rPr kumimoji="0" lang="en-US" sz="2200" b="1" i="0" u="none" strike="noStrike" kern="0" cap="none" spc="0" normalizeH="0" baseline="0" noProof="0" dirty="0">
                <a:ln>
                  <a:noFill/>
                </a:ln>
                <a:solidFill>
                  <a:srgbClr val="000000"/>
                </a:solidFill>
                <a:effectLst/>
                <a:uLnTx/>
                <a:uFillTx/>
                <a:latin typeface="Times New Roman"/>
                <a:ea typeface="Times New Roman"/>
                <a:cs typeface="Times New Roman"/>
                <a:sym typeface="Times New Roman"/>
              </a:rPr>
              <a:t>RESULTS &amp; DISCUSSIONS</a:t>
            </a:r>
          </a:p>
        </p:txBody>
      </p:sp>
      <p:sp>
        <p:nvSpPr>
          <p:cNvPr id="4" name="TextBox 3">
            <a:extLst>
              <a:ext uri="{FF2B5EF4-FFF2-40B4-BE49-F238E27FC236}">
                <a16:creationId xmlns:a16="http://schemas.microsoft.com/office/drawing/2014/main" id="{C67CB061-42E6-87C8-C64A-6459EA822178}"/>
              </a:ext>
            </a:extLst>
          </p:cNvPr>
          <p:cNvSpPr txBox="1"/>
          <p:nvPr/>
        </p:nvSpPr>
        <p:spPr>
          <a:xfrm>
            <a:off x="7633983" y="1325461"/>
            <a:ext cx="1387176" cy="1169551"/>
          </a:xfrm>
          <a:prstGeom prst="rect">
            <a:avLst/>
          </a:prstGeom>
          <a:noFill/>
        </p:spPr>
        <p:txBody>
          <a:bodyPr wrap="square" rtlCol="0">
            <a:spAutoFit/>
          </a:bodyPr>
          <a:lstStyle/>
          <a:p>
            <a:pPr algn="ctr"/>
            <a:r>
              <a:rPr lang="en-US" dirty="0"/>
              <a:t>a – 7 days curing </a:t>
            </a:r>
          </a:p>
          <a:p>
            <a:pPr algn="ctr"/>
            <a:endParaRPr lang="en-US" dirty="0"/>
          </a:p>
          <a:p>
            <a:pPr algn="ctr"/>
            <a:r>
              <a:rPr lang="en-US" dirty="0"/>
              <a:t>b – 14 days curing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g22f58b7e2da_0_38"/>
          <p:cNvSpPr txBox="1">
            <a:spLocks noGrp="1"/>
          </p:cNvSpPr>
          <p:nvPr>
            <p:ph type="title"/>
          </p:nvPr>
        </p:nvSpPr>
        <p:spPr>
          <a:xfrm>
            <a:off x="311700" y="688837"/>
            <a:ext cx="85206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SzPts val="1800"/>
              <a:buNone/>
            </a:pPr>
            <a:r>
              <a:rPr lang="en-US" sz="1800" b="1" dirty="0">
                <a:solidFill>
                  <a:srgbClr val="FF0000"/>
                </a:solidFill>
                <a:latin typeface="Times New Roman"/>
                <a:ea typeface="Times New Roman"/>
                <a:cs typeface="Times New Roman"/>
                <a:sym typeface="Times New Roman"/>
              </a:rPr>
              <a:t>Failure characteristics</a:t>
            </a:r>
            <a:endParaRPr dirty="0">
              <a:solidFill>
                <a:srgbClr val="FF0000"/>
              </a:solidFill>
            </a:endParaRPr>
          </a:p>
        </p:txBody>
      </p:sp>
      <p:sp>
        <p:nvSpPr>
          <p:cNvPr id="209" name="Google Shape;209;g22f58b7e2da_0_3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1000"/>
              <a:buFont typeface="Arial"/>
              <a:buNone/>
            </a:pPr>
            <a:fld id="{00000000-1234-1234-1234-123412341234}" type="slidenum">
              <a:rPr lang="en-US"/>
              <a:t>17</a:t>
            </a:fld>
            <a:endParaRPr/>
          </a:p>
        </p:txBody>
      </p:sp>
      <p:sp>
        <p:nvSpPr>
          <p:cNvPr id="210" name="Google Shape;210;g22f58b7e2da_0_38"/>
          <p:cNvSpPr txBox="1"/>
          <p:nvPr/>
        </p:nvSpPr>
        <p:spPr>
          <a:xfrm>
            <a:off x="5651064" y="4252695"/>
            <a:ext cx="3327341" cy="677078"/>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600" b="0" i="0" u="none" strike="noStrike" cap="none" dirty="0">
                <a:solidFill>
                  <a:srgbClr val="000000"/>
                </a:solidFill>
                <a:latin typeface="Times New Roman"/>
                <a:ea typeface="Times New Roman"/>
                <a:cs typeface="Times New Roman"/>
                <a:sym typeface="Times New Roman"/>
              </a:rPr>
              <a:t>Figure </a:t>
            </a:r>
            <a:r>
              <a:rPr lang="en-US" sz="1600" dirty="0">
                <a:latin typeface="Times New Roman"/>
                <a:ea typeface="Times New Roman"/>
                <a:cs typeface="Times New Roman"/>
                <a:sym typeface="Times New Roman"/>
              </a:rPr>
              <a:t>13</a:t>
            </a:r>
            <a:r>
              <a:rPr lang="en-US" sz="1600" b="0" i="0" u="none" strike="noStrike" cap="none" dirty="0">
                <a:solidFill>
                  <a:srgbClr val="000000"/>
                </a:solidFill>
                <a:latin typeface="Times New Roman"/>
                <a:ea typeface="Times New Roman"/>
                <a:cs typeface="Times New Roman"/>
                <a:sym typeface="Times New Roman"/>
              </a:rPr>
              <a:t>: </a:t>
            </a:r>
            <a:r>
              <a:rPr lang="en-US" sz="1600" dirty="0">
                <a:latin typeface="Times New Roman"/>
                <a:ea typeface="Times New Roman"/>
                <a:cs typeface="Times New Roman"/>
                <a:sym typeface="Times New Roman"/>
              </a:rPr>
              <a:t>Influence of CSA cement content on cohesion intercept</a:t>
            </a:r>
            <a:endParaRPr sz="1600" b="0" i="0" u="none" strike="noStrike" cap="none" dirty="0">
              <a:solidFill>
                <a:srgbClr val="000000"/>
              </a:solidFill>
              <a:latin typeface="Times New Roman"/>
              <a:ea typeface="Times New Roman"/>
              <a:cs typeface="Times New Roman"/>
              <a:sym typeface="Times New Roman"/>
            </a:endParaRPr>
          </a:p>
        </p:txBody>
      </p:sp>
      <p:pic>
        <p:nvPicPr>
          <p:cNvPr id="212" name="Google Shape;212;g22f58b7e2da_0_38"/>
          <p:cNvPicPr preferRelativeResize="0"/>
          <p:nvPr/>
        </p:nvPicPr>
        <p:blipFill>
          <a:blip r:embed="rId3">
            <a:alphaModFix/>
          </a:blip>
          <a:stretch>
            <a:fillRect/>
          </a:stretch>
        </p:blipFill>
        <p:spPr>
          <a:xfrm>
            <a:off x="5098663" y="1152254"/>
            <a:ext cx="3595968" cy="3193126"/>
          </a:xfrm>
          <a:prstGeom prst="rect">
            <a:avLst/>
          </a:prstGeom>
          <a:noFill/>
          <a:ln>
            <a:noFill/>
          </a:ln>
        </p:spPr>
      </p:pic>
      <p:sp>
        <p:nvSpPr>
          <p:cNvPr id="3" name="TextBox 2">
            <a:extLst>
              <a:ext uri="{FF2B5EF4-FFF2-40B4-BE49-F238E27FC236}">
                <a16:creationId xmlns:a16="http://schemas.microsoft.com/office/drawing/2014/main" id="{7AF27868-D579-6E45-69D9-D0E12B6C42C0}"/>
              </a:ext>
            </a:extLst>
          </p:cNvPr>
          <p:cNvSpPr txBox="1"/>
          <p:nvPr/>
        </p:nvSpPr>
        <p:spPr>
          <a:xfrm>
            <a:off x="2400300" y="235090"/>
            <a:ext cx="6743699" cy="430887"/>
          </a:xfrm>
          <a:prstGeom prst="rect">
            <a:avLst/>
          </a:prstGeom>
          <a:solidFill>
            <a:schemeClr val="tx2"/>
          </a:solid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2200"/>
              <a:buFont typeface="Arial"/>
              <a:buNone/>
              <a:tabLst/>
              <a:defRPr/>
            </a:pPr>
            <a:r>
              <a:rPr kumimoji="0" lang="en-US" sz="2200" b="1" i="0" u="none" strike="noStrike" kern="0" cap="none" spc="0" normalizeH="0" baseline="0" noProof="0" dirty="0">
                <a:ln>
                  <a:noFill/>
                </a:ln>
                <a:solidFill>
                  <a:srgbClr val="000000"/>
                </a:solidFill>
                <a:effectLst/>
                <a:uLnTx/>
                <a:uFillTx/>
                <a:latin typeface="Times New Roman"/>
                <a:ea typeface="Times New Roman"/>
                <a:cs typeface="Times New Roman"/>
                <a:sym typeface="Times New Roman"/>
              </a:rPr>
              <a:t>RESULTS &amp; DISCUSSIONS</a:t>
            </a:r>
          </a:p>
        </p:txBody>
      </p:sp>
      <p:pic>
        <p:nvPicPr>
          <p:cNvPr id="4" name="Picture 3">
            <a:extLst>
              <a:ext uri="{FF2B5EF4-FFF2-40B4-BE49-F238E27FC236}">
                <a16:creationId xmlns:a16="http://schemas.microsoft.com/office/drawing/2014/main" id="{6A096D6F-CB5C-76A6-D9B9-050D50E3F1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5595" y="1160553"/>
            <a:ext cx="4795399" cy="3193126"/>
          </a:xfrm>
          <a:prstGeom prst="rect">
            <a:avLst/>
          </a:prstGeom>
        </p:spPr>
      </p:pic>
      <p:sp>
        <p:nvSpPr>
          <p:cNvPr id="6" name="TextBox 5">
            <a:extLst>
              <a:ext uri="{FF2B5EF4-FFF2-40B4-BE49-F238E27FC236}">
                <a16:creationId xmlns:a16="http://schemas.microsoft.com/office/drawing/2014/main" id="{D2940A08-8462-A0C7-A793-D6F2D1D03302}"/>
              </a:ext>
            </a:extLst>
          </p:cNvPr>
          <p:cNvSpPr txBox="1"/>
          <p:nvPr/>
        </p:nvSpPr>
        <p:spPr>
          <a:xfrm>
            <a:off x="313544" y="4252695"/>
            <a:ext cx="4836252" cy="584775"/>
          </a:xfrm>
          <a:prstGeom prst="rect">
            <a:avLst/>
          </a:prstGeom>
          <a:noFill/>
        </p:spPr>
        <p:txBody>
          <a:bodyPr wrap="square">
            <a:spAutoFit/>
          </a:bodyPr>
          <a:lstStyle/>
          <a:p>
            <a:pPr marL="0" marR="0" lvl="0" indent="0" algn="l" rtl="0">
              <a:lnSpc>
                <a:spcPct val="100000"/>
              </a:lnSpc>
              <a:spcBef>
                <a:spcPts val="0"/>
              </a:spcBef>
              <a:spcAft>
                <a:spcPts val="0"/>
              </a:spcAft>
              <a:buClr>
                <a:srgbClr val="000000"/>
              </a:buClr>
              <a:buSzPts val="1400"/>
              <a:buFont typeface="Arial"/>
              <a:buNone/>
            </a:pPr>
            <a:r>
              <a:rPr lang="en-US" sz="1600" b="0" i="0" u="none" strike="noStrike" cap="none" dirty="0">
                <a:solidFill>
                  <a:srgbClr val="000000"/>
                </a:solidFill>
                <a:latin typeface="Times New Roman"/>
                <a:ea typeface="Times New Roman"/>
                <a:cs typeface="Times New Roman"/>
                <a:sym typeface="Times New Roman"/>
              </a:rPr>
              <a:t>Figure </a:t>
            </a:r>
            <a:r>
              <a:rPr lang="en-US" sz="1600" dirty="0">
                <a:latin typeface="Times New Roman"/>
                <a:ea typeface="Times New Roman"/>
                <a:cs typeface="Times New Roman"/>
                <a:sym typeface="Times New Roman"/>
              </a:rPr>
              <a:t>12</a:t>
            </a:r>
            <a:r>
              <a:rPr lang="en-US" sz="1600" b="0" i="0" u="none" strike="noStrike" cap="none" dirty="0">
                <a:solidFill>
                  <a:srgbClr val="000000"/>
                </a:solidFill>
                <a:latin typeface="Times New Roman"/>
                <a:ea typeface="Times New Roman"/>
                <a:cs typeface="Times New Roman"/>
                <a:sym typeface="Times New Roman"/>
              </a:rPr>
              <a:t>: </a:t>
            </a:r>
            <a:r>
              <a:rPr lang="en-US" sz="1600" dirty="0">
                <a:effectLst/>
                <a:latin typeface="Times New Roman" panose="02020603050405020304" pitchFamily="18" charset="0"/>
                <a:ea typeface="Malgun Gothic" panose="020B0503020000020004" pitchFamily="34" charset="-127"/>
              </a:rPr>
              <a:t>Failure envelopes of CSA-treated and untreated samples</a:t>
            </a:r>
            <a:endParaRPr lang="en-US" sz="1600" b="0" i="0" u="none" strike="noStrike" cap="none" dirty="0">
              <a:solidFill>
                <a:srgbClr val="000000"/>
              </a:solidFill>
              <a:latin typeface="Times New Roman"/>
              <a:ea typeface="Times New Roman"/>
              <a:cs typeface="Times New Roman"/>
              <a:sym typeface="Times New Roman"/>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8" name="Google Shape;218;g2041ead556f_2_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1000"/>
              <a:buFont typeface="Arial"/>
              <a:buNone/>
            </a:pPr>
            <a:fld id="{00000000-1234-1234-1234-123412341234}" type="slidenum">
              <a:rPr lang="en-US"/>
              <a:t>18</a:t>
            </a:fld>
            <a:endParaRPr/>
          </a:p>
        </p:txBody>
      </p:sp>
      <p:pic>
        <p:nvPicPr>
          <p:cNvPr id="221" name="Google Shape;221;g2041ead556f_2_0"/>
          <p:cNvPicPr preferRelativeResize="0"/>
          <p:nvPr/>
        </p:nvPicPr>
        <p:blipFill rotWithShape="1">
          <a:blip r:embed="rId3">
            <a:alphaModFix/>
          </a:blip>
          <a:srcRect t="4753"/>
          <a:stretch/>
        </p:blipFill>
        <p:spPr>
          <a:xfrm>
            <a:off x="542925" y="883920"/>
            <a:ext cx="5286401" cy="4172897"/>
          </a:xfrm>
          <a:prstGeom prst="rect">
            <a:avLst/>
          </a:prstGeom>
          <a:noFill/>
          <a:ln>
            <a:noFill/>
          </a:ln>
        </p:spPr>
      </p:pic>
      <p:sp>
        <p:nvSpPr>
          <p:cNvPr id="222" name="Google Shape;222;g2041ead556f_2_0"/>
          <p:cNvSpPr txBox="1"/>
          <p:nvPr/>
        </p:nvSpPr>
        <p:spPr>
          <a:xfrm>
            <a:off x="6006900" y="1912150"/>
            <a:ext cx="3000000" cy="19086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en-US" sz="1600" b="1">
                <a:solidFill>
                  <a:srgbClr val="FF0000"/>
                </a:solidFill>
                <a:latin typeface="Times New Roman"/>
                <a:ea typeface="Times New Roman"/>
                <a:cs typeface="Times New Roman"/>
                <a:sym typeface="Times New Roman"/>
              </a:rPr>
              <a:t>The Triaxial test results shows similar trend with the research conducted by (e.g Marri et al., 2012, Schnaid et al., 2001). </a:t>
            </a:r>
            <a:endParaRPr sz="1600" b="1">
              <a:solidFill>
                <a:srgbClr val="FF0000"/>
              </a:solidFill>
              <a:latin typeface="Times New Roman"/>
              <a:ea typeface="Times New Roman"/>
              <a:cs typeface="Times New Roman"/>
              <a:sym typeface="Times New Roman"/>
            </a:endParaRPr>
          </a:p>
          <a:p>
            <a:pPr marL="0" lvl="0" indent="0" algn="l" rtl="0">
              <a:spcBef>
                <a:spcPts val="0"/>
              </a:spcBef>
              <a:spcAft>
                <a:spcPts val="0"/>
              </a:spcAft>
              <a:buNone/>
            </a:pPr>
            <a:endParaRPr sz="1600" b="1">
              <a:solidFill>
                <a:srgbClr val="FF0000"/>
              </a:solidFill>
              <a:latin typeface="Times New Roman"/>
              <a:ea typeface="Times New Roman"/>
              <a:cs typeface="Times New Roman"/>
              <a:sym typeface="Times New Roman"/>
            </a:endParaRPr>
          </a:p>
        </p:txBody>
      </p:sp>
      <p:sp>
        <p:nvSpPr>
          <p:cNvPr id="3" name="TextBox 2">
            <a:extLst>
              <a:ext uri="{FF2B5EF4-FFF2-40B4-BE49-F238E27FC236}">
                <a16:creationId xmlns:a16="http://schemas.microsoft.com/office/drawing/2014/main" id="{16330E75-6B28-69BB-EB54-03B6F15ECA66}"/>
              </a:ext>
            </a:extLst>
          </p:cNvPr>
          <p:cNvSpPr txBox="1"/>
          <p:nvPr/>
        </p:nvSpPr>
        <p:spPr>
          <a:xfrm>
            <a:off x="2417444" y="214333"/>
            <a:ext cx="6726555" cy="430887"/>
          </a:xfrm>
          <a:prstGeom prst="rect">
            <a:avLst/>
          </a:prstGeom>
          <a:solidFill>
            <a:schemeClr val="tx2"/>
          </a:solid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2200"/>
              <a:buFont typeface="Arial"/>
              <a:buNone/>
              <a:tabLst/>
              <a:defRPr/>
            </a:pPr>
            <a:r>
              <a:rPr kumimoji="0" lang="en-US" sz="2200" b="1" i="0" u="none" strike="noStrike" kern="0" cap="none" spc="0" normalizeH="0" baseline="0" noProof="0" dirty="0">
                <a:ln>
                  <a:noFill/>
                </a:ln>
                <a:solidFill>
                  <a:srgbClr val="000000"/>
                </a:solidFill>
                <a:effectLst/>
                <a:uLnTx/>
                <a:uFillTx/>
                <a:latin typeface="Times New Roman"/>
                <a:ea typeface="Times New Roman"/>
                <a:cs typeface="Times New Roman"/>
                <a:sym typeface="Times New Roman"/>
              </a:rPr>
              <a:t>RESULTS &amp; DISCUSSIONS</a:t>
            </a:r>
          </a:p>
        </p:txBody>
      </p:sp>
      <p:sp>
        <p:nvSpPr>
          <p:cNvPr id="5" name="TextBox 4">
            <a:extLst>
              <a:ext uri="{FF2B5EF4-FFF2-40B4-BE49-F238E27FC236}">
                <a16:creationId xmlns:a16="http://schemas.microsoft.com/office/drawing/2014/main" id="{DC6343A1-7625-1CA3-A868-F8BCD6B49563}"/>
              </a:ext>
            </a:extLst>
          </p:cNvPr>
          <p:cNvSpPr txBox="1"/>
          <p:nvPr/>
        </p:nvSpPr>
        <p:spPr>
          <a:xfrm>
            <a:off x="542925" y="595293"/>
            <a:ext cx="4834890"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600" b="0" i="0" u="none" strike="noStrike" kern="0" cap="none" spc="0" normalizeH="0" baseline="0" noProof="0" dirty="0">
                <a:ln>
                  <a:noFill/>
                </a:ln>
                <a:solidFill>
                  <a:srgbClr val="000000"/>
                </a:solidFill>
                <a:effectLst/>
                <a:uLnTx/>
                <a:uFillTx/>
                <a:latin typeface="Times New Roman"/>
                <a:ea typeface="Times New Roman"/>
                <a:cs typeface="Times New Roman"/>
                <a:sym typeface="Times New Roman"/>
              </a:rPr>
              <a:t>Table 3: Summary of the CD triaxial tests results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9" name="Google Shape;239;g15767a19347_0_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1000"/>
              <a:buFont typeface="Arial"/>
              <a:buNone/>
            </a:pPr>
            <a:fld id="{00000000-1234-1234-1234-123412341234}" type="slidenum">
              <a:rPr lang="en-US"/>
              <a:t>19</a:t>
            </a:fld>
            <a:endParaRPr/>
          </a:p>
        </p:txBody>
      </p:sp>
      <p:sp>
        <p:nvSpPr>
          <p:cNvPr id="240" name="Google Shape;240;g15767a19347_0_14"/>
          <p:cNvSpPr txBox="1">
            <a:spLocks noGrp="1"/>
          </p:cNvSpPr>
          <p:nvPr>
            <p:ph type="body" idx="1"/>
          </p:nvPr>
        </p:nvSpPr>
        <p:spPr>
          <a:xfrm>
            <a:off x="46075" y="675700"/>
            <a:ext cx="9144000" cy="4296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US" b="1" dirty="0">
                <a:solidFill>
                  <a:srgbClr val="000000"/>
                </a:solidFill>
                <a:latin typeface="Times New Roman"/>
                <a:ea typeface="Times New Roman"/>
                <a:cs typeface="Times New Roman"/>
                <a:sym typeface="Times New Roman"/>
              </a:rPr>
              <a:t>Scanning Electron Microscopy (SEM) - </a:t>
            </a:r>
            <a:r>
              <a:rPr lang="en-US" sz="1600" dirty="0">
                <a:solidFill>
                  <a:srgbClr val="000000"/>
                </a:solidFill>
                <a:latin typeface="Times New Roman"/>
                <a:ea typeface="Times New Roman"/>
                <a:cs typeface="Times New Roman"/>
                <a:sym typeface="Times New Roman"/>
              </a:rPr>
              <a:t>Effect of Cement Content</a:t>
            </a:r>
            <a:endParaRPr b="1" dirty="0">
              <a:solidFill>
                <a:schemeClr val="lt1"/>
              </a:solidFill>
              <a:latin typeface="Times New Roman"/>
              <a:ea typeface="Times New Roman"/>
              <a:cs typeface="Times New Roman"/>
              <a:sym typeface="Times New Roman"/>
            </a:endParaRPr>
          </a:p>
        </p:txBody>
      </p:sp>
      <p:sp>
        <p:nvSpPr>
          <p:cNvPr id="241" name="Google Shape;241;g15767a19347_0_14"/>
          <p:cNvSpPr txBox="1"/>
          <p:nvPr/>
        </p:nvSpPr>
        <p:spPr>
          <a:xfrm>
            <a:off x="183175" y="4525525"/>
            <a:ext cx="8649000" cy="1169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600" b="0" i="0" u="none" strike="noStrike" cap="none" dirty="0">
                <a:solidFill>
                  <a:srgbClr val="000000"/>
                </a:solidFill>
                <a:latin typeface="Times New Roman"/>
                <a:ea typeface="Times New Roman"/>
                <a:cs typeface="Times New Roman"/>
                <a:sym typeface="Times New Roman"/>
              </a:rPr>
              <a:t>Figure </a:t>
            </a:r>
            <a:r>
              <a:rPr lang="en-US" sz="1600" dirty="0">
                <a:latin typeface="Times New Roman"/>
                <a:ea typeface="Times New Roman"/>
                <a:cs typeface="Times New Roman"/>
                <a:sym typeface="Times New Roman"/>
              </a:rPr>
              <a:t>14</a:t>
            </a:r>
            <a:r>
              <a:rPr lang="en-US" sz="1600" b="0" i="0" u="none" strike="noStrike" cap="none" dirty="0">
                <a:solidFill>
                  <a:srgbClr val="000000"/>
                </a:solidFill>
                <a:latin typeface="Times New Roman"/>
                <a:ea typeface="Times New Roman"/>
                <a:cs typeface="Times New Roman"/>
                <a:sym typeface="Times New Roman"/>
              </a:rPr>
              <a:t>: </a:t>
            </a:r>
            <a:r>
              <a:rPr lang="en-US" sz="1600" dirty="0">
                <a:latin typeface="Times New Roman"/>
                <a:ea typeface="Times New Roman"/>
                <a:cs typeface="Times New Roman"/>
                <a:sym typeface="Times New Roman"/>
              </a:rPr>
              <a:t>SEM photographs of cemented sand samples after shearing at 1 MPa confining Pressure (a) 3% (b) 7%</a:t>
            </a:r>
            <a:endParaRPr sz="1600" dirty="0">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400"/>
              <a:buFont typeface="Arial"/>
              <a:buNone/>
            </a:pPr>
            <a:endParaRPr sz="1600" dirty="0">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400"/>
              <a:buFont typeface="Arial"/>
              <a:buNone/>
            </a:pPr>
            <a:endParaRPr sz="1600" dirty="0">
              <a:latin typeface="Times New Roman"/>
              <a:ea typeface="Times New Roman"/>
              <a:cs typeface="Times New Roman"/>
              <a:sym typeface="Times New Roman"/>
            </a:endParaRPr>
          </a:p>
        </p:txBody>
      </p:sp>
      <p:sp>
        <p:nvSpPr>
          <p:cNvPr id="242" name="Google Shape;242;g15767a19347_0_14"/>
          <p:cNvSpPr txBox="1"/>
          <p:nvPr/>
        </p:nvSpPr>
        <p:spPr>
          <a:xfrm>
            <a:off x="2375800" y="197005"/>
            <a:ext cx="6768300" cy="523200"/>
          </a:xfrm>
          <a:prstGeom prst="rect">
            <a:avLst/>
          </a:prstGeom>
          <a:solidFill>
            <a:srgbClr val="9E9E9E"/>
          </a:solid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200"/>
              <a:buFont typeface="Arial"/>
              <a:buNone/>
            </a:pPr>
            <a:r>
              <a:rPr lang="en-US" sz="2200" b="1" i="0" u="none" strike="noStrike" cap="none">
                <a:solidFill>
                  <a:srgbClr val="000000"/>
                </a:solidFill>
                <a:latin typeface="Times New Roman"/>
                <a:ea typeface="Times New Roman"/>
                <a:cs typeface="Times New Roman"/>
                <a:sym typeface="Times New Roman"/>
              </a:rPr>
              <a:t>RESULTS &amp; DISCUSSIONS</a:t>
            </a:r>
            <a:endParaRPr sz="2200" b="1" i="0" u="none" strike="noStrike" cap="none">
              <a:solidFill>
                <a:srgbClr val="000000"/>
              </a:solidFill>
              <a:latin typeface="Times New Roman"/>
              <a:ea typeface="Times New Roman"/>
              <a:cs typeface="Times New Roman"/>
              <a:sym typeface="Times New Roman"/>
            </a:endParaRPr>
          </a:p>
        </p:txBody>
      </p:sp>
      <p:pic>
        <p:nvPicPr>
          <p:cNvPr id="2" name="Picture 1">
            <a:extLst>
              <a:ext uri="{FF2B5EF4-FFF2-40B4-BE49-F238E27FC236}">
                <a16:creationId xmlns:a16="http://schemas.microsoft.com/office/drawing/2014/main" id="{818C8A16-976F-4A32-0D02-E134BB5EDFA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9650" y="1198899"/>
            <a:ext cx="3971348" cy="2978511"/>
          </a:xfrm>
          <a:prstGeom prst="rect">
            <a:avLst/>
          </a:prstGeom>
          <a:noFill/>
        </p:spPr>
      </p:pic>
      <p:pic>
        <p:nvPicPr>
          <p:cNvPr id="3" name="Picture 2">
            <a:extLst>
              <a:ext uri="{FF2B5EF4-FFF2-40B4-BE49-F238E27FC236}">
                <a16:creationId xmlns:a16="http://schemas.microsoft.com/office/drawing/2014/main" id="{661A548B-0286-A94F-3AAB-7A6A9F9DEF4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23004" y="1198899"/>
            <a:ext cx="3968496" cy="297637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Google Shape;41;gf32212ff7f_0_10"/>
          <p:cNvSpPr txBox="1"/>
          <p:nvPr/>
        </p:nvSpPr>
        <p:spPr>
          <a:xfrm>
            <a:off x="0" y="819450"/>
            <a:ext cx="61794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60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 name="Google Shape;42;gf32212ff7f_0_10"/>
          <p:cNvSpPr txBox="1">
            <a:spLocks noGrp="1"/>
          </p:cNvSpPr>
          <p:nvPr>
            <p:ph type="sldNum" idx="12"/>
          </p:nvPr>
        </p:nvSpPr>
        <p:spPr>
          <a:xfrm>
            <a:off x="8595308" y="4749892"/>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1000"/>
              <a:buFont typeface="Arial"/>
              <a:buNone/>
            </a:pPr>
            <a:fld id="{00000000-1234-1234-1234-123412341234}" type="slidenum">
              <a:rPr lang="en-US">
                <a:solidFill>
                  <a:schemeClr val="lt1"/>
                </a:solidFill>
              </a:rPr>
              <a:t>2</a:t>
            </a:fld>
            <a:endParaRPr>
              <a:solidFill>
                <a:schemeClr val="lt1"/>
              </a:solidFill>
            </a:endParaRPr>
          </a:p>
        </p:txBody>
      </p:sp>
      <p:sp>
        <p:nvSpPr>
          <p:cNvPr id="43" name="Google Shape;43;gf32212ff7f_0_10"/>
          <p:cNvSpPr txBox="1"/>
          <p:nvPr/>
        </p:nvSpPr>
        <p:spPr>
          <a:xfrm>
            <a:off x="162450" y="819450"/>
            <a:ext cx="4409700" cy="4494600"/>
          </a:xfrm>
          <a:prstGeom prst="rect">
            <a:avLst/>
          </a:prstGeom>
          <a:noFill/>
          <a:ln>
            <a:noFill/>
          </a:ln>
        </p:spPr>
        <p:txBody>
          <a:bodyPr spcFirstLastPara="1" wrap="square" lIns="91425" tIns="91425" rIns="91425" bIns="91425" anchor="t" anchorCtr="0">
            <a:spAutoFit/>
          </a:bodyPr>
          <a:lstStyle/>
          <a:p>
            <a:pPr marL="457200" marR="0" lvl="0" indent="-368300" algn="just" rtl="0">
              <a:lnSpc>
                <a:spcPct val="150000"/>
              </a:lnSpc>
              <a:spcBef>
                <a:spcPts val="0"/>
              </a:spcBef>
              <a:spcAft>
                <a:spcPts val="0"/>
              </a:spcAft>
              <a:buSzPts val="2200"/>
              <a:buFont typeface="Times New Roman"/>
              <a:buChar char="●"/>
            </a:pPr>
            <a:r>
              <a:rPr lang="en-US" sz="2200" dirty="0">
                <a:latin typeface="Times New Roman"/>
                <a:ea typeface="Times New Roman"/>
                <a:cs typeface="Times New Roman"/>
                <a:sym typeface="Times New Roman"/>
              </a:rPr>
              <a:t>Introduction</a:t>
            </a:r>
            <a:endParaRPr sz="2200" dirty="0">
              <a:latin typeface="Times New Roman"/>
              <a:ea typeface="Times New Roman"/>
              <a:cs typeface="Times New Roman"/>
              <a:sym typeface="Times New Roman"/>
            </a:endParaRPr>
          </a:p>
          <a:p>
            <a:pPr marL="457200" lvl="0" indent="-368300" algn="just" rtl="0">
              <a:lnSpc>
                <a:spcPct val="150000"/>
              </a:lnSpc>
              <a:spcBef>
                <a:spcPts val="0"/>
              </a:spcBef>
              <a:spcAft>
                <a:spcPts val="0"/>
              </a:spcAft>
              <a:buSzPts val="2200"/>
              <a:buFont typeface="Times New Roman"/>
              <a:buChar char="●"/>
            </a:pPr>
            <a:r>
              <a:rPr lang="en-US" sz="2200" dirty="0">
                <a:latin typeface="Times New Roman"/>
                <a:ea typeface="Times New Roman"/>
                <a:cs typeface="Times New Roman"/>
                <a:sym typeface="Times New Roman"/>
              </a:rPr>
              <a:t>Literature Review</a:t>
            </a:r>
            <a:endParaRPr sz="2200" dirty="0">
              <a:latin typeface="Times New Roman"/>
              <a:ea typeface="Times New Roman"/>
              <a:cs typeface="Times New Roman"/>
              <a:sym typeface="Times New Roman"/>
            </a:endParaRPr>
          </a:p>
          <a:p>
            <a:pPr marL="457200" marR="0" lvl="0" indent="-368300" algn="just" rtl="0">
              <a:lnSpc>
                <a:spcPct val="150000"/>
              </a:lnSpc>
              <a:spcBef>
                <a:spcPts val="0"/>
              </a:spcBef>
              <a:spcAft>
                <a:spcPts val="0"/>
              </a:spcAft>
              <a:buSzPts val="2200"/>
              <a:buFont typeface="Times New Roman"/>
              <a:buChar char="●"/>
            </a:pPr>
            <a:r>
              <a:rPr lang="en-US" sz="2200" dirty="0">
                <a:latin typeface="Times New Roman"/>
                <a:ea typeface="Times New Roman"/>
                <a:cs typeface="Times New Roman"/>
                <a:sym typeface="Times New Roman"/>
              </a:rPr>
              <a:t>Research Aim and Objectives</a:t>
            </a:r>
            <a:endParaRPr sz="2200" dirty="0">
              <a:latin typeface="Times New Roman"/>
              <a:ea typeface="Times New Roman"/>
              <a:cs typeface="Times New Roman"/>
              <a:sym typeface="Times New Roman"/>
            </a:endParaRPr>
          </a:p>
          <a:p>
            <a:pPr marL="457200" marR="0" lvl="0" indent="-368300" algn="just" rtl="0">
              <a:lnSpc>
                <a:spcPct val="150000"/>
              </a:lnSpc>
              <a:spcBef>
                <a:spcPts val="0"/>
              </a:spcBef>
              <a:spcAft>
                <a:spcPts val="0"/>
              </a:spcAft>
              <a:buSzPts val="2200"/>
              <a:buFont typeface="Times New Roman"/>
              <a:buChar char="●"/>
            </a:pPr>
            <a:r>
              <a:rPr lang="en-US" sz="2200" dirty="0">
                <a:latin typeface="Times New Roman"/>
                <a:ea typeface="Times New Roman"/>
                <a:cs typeface="Times New Roman"/>
                <a:sym typeface="Times New Roman"/>
              </a:rPr>
              <a:t>Problem Statement</a:t>
            </a:r>
            <a:endParaRPr sz="2200" dirty="0">
              <a:latin typeface="Times New Roman"/>
              <a:ea typeface="Times New Roman"/>
              <a:cs typeface="Times New Roman"/>
              <a:sym typeface="Times New Roman"/>
            </a:endParaRPr>
          </a:p>
          <a:p>
            <a:pPr marL="457200" marR="0" lvl="0" indent="-368300" algn="just" rtl="0">
              <a:lnSpc>
                <a:spcPct val="150000"/>
              </a:lnSpc>
              <a:spcBef>
                <a:spcPts val="0"/>
              </a:spcBef>
              <a:spcAft>
                <a:spcPts val="0"/>
              </a:spcAft>
              <a:buSzPts val="2200"/>
              <a:buFont typeface="Times New Roman"/>
              <a:buChar char="●"/>
            </a:pPr>
            <a:r>
              <a:rPr lang="en-US" sz="2200" dirty="0">
                <a:latin typeface="Times New Roman"/>
                <a:ea typeface="Times New Roman"/>
                <a:cs typeface="Times New Roman"/>
                <a:sym typeface="Times New Roman"/>
              </a:rPr>
              <a:t>Experimental Work</a:t>
            </a:r>
            <a:endParaRPr sz="2200" dirty="0">
              <a:latin typeface="Times New Roman"/>
              <a:ea typeface="Times New Roman"/>
              <a:cs typeface="Times New Roman"/>
              <a:sym typeface="Times New Roman"/>
            </a:endParaRPr>
          </a:p>
          <a:p>
            <a:pPr marL="457200" marR="0" lvl="0" indent="-368300" algn="just" rtl="0">
              <a:lnSpc>
                <a:spcPct val="150000"/>
              </a:lnSpc>
              <a:spcBef>
                <a:spcPts val="0"/>
              </a:spcBef>
              <a:spcAft>
                <a:spcPts val="0"/>
              </a:spcAft>
              <a:buSzPts val="2200"/>
              <a:buFont typeface="Times New Roman"/>
              <a:buChar char="●"/>
            </a:pPr>
            <a:r>
              <a:rPr lang="en-US" sz="2200" dirty="0">
                <a:latin typeface="Times New Roman"/>
                <a:ea typeface="Times New Roman"/>
                <a:cs typeface="Times New Roman"/>
                <a:sym typeface="Times New Roman"/>
              </a:rPr>
              <a:t>Results and Discussion</a:t>
            </a:r>
            <a:endParaRPr sz="2200" dirty="0">
              <a:latin typeface="Times New Roman"/>
              <a:ea typeface="Times New Roman"/>
              <a:cs typeface="Times New Roman"/>
              <a:sym typeface="Times New Roman"/>
            </a:endParaRPr>
          </a:p>
          <a:p>
            <a:pPr marL="457200" marR="0" lvl="0" indent="-368300" algn="just" rtl="0">
              <a:lnSpc>
                <a:spcPct val="150000"/>
              </a:lnSpc>
              <a:spcBef>
                <a:spcPts val="0"/>
              </a:spcBef>
              <a:spcAft>
                <a:spcPts val="0"/>
              </a:spcAft>
              <a:buSzPts val="2200"/>
              <a:buFont typeface="Times New Roman"/>
              <a:buChar char="●"/>
            </a:pPr>
            <a:r>
              <a:rPr lang="en-US" sz="2200" dirty="0">
                <a:latin typeface="Times New Roman"/>
                <a:ea typeface="Times New Roman"/>
                <a:cs typeface="Times New Roman"/>
                <a:sym typeface="Times New Roman"/>
              </a:rPr>
              <a:t>Conclusions</a:t>
            </a:r>
            <a:endParaRPr sz="2200" dirty="0">
              <a:latin typeface="Times New Roman"/>
              <a:ea typeface="Times New Roman"/>
              <a:cs typeface="Times New Roman"/>
              <a:sym typeface="Times New Roman"/>
            </a:endParaRPr>
          </a:p>
          <a:p>
            <a:pPr marL="457200" marR="0" lvl="0" indent="-368300" algn="just" rtl="0">
              <a:lnSpc>
                <a:spcPct val="150000"/>
              </a:lnSpc>
              <a:spcBef>
                <a:spcPts val="0"/>
              </a:spcBef>
              <a:spcAft>
                <a:spcPts val="0"/>
              </a:spcAft>
              <a:buSzPts val="2200"/>
              <a:buFont typeface="Times New Roman"/>
              <a:buChar char="●"/>
            </a:pPr>
            <a:r>
              <a:rPr lang="en-US" sz="2200" dirty="0">
                <a:latin typeface="Times New Roman"/>
                <a:ea typeface="Times New Roman"/>
                <a:cs typeface="Times New Roman"/>
                <a:sym typeface="Times New Roman"/>
              </a:rPr>
              <a:t>References</a:t>
            </a:r>
            <a:endParaRPr sz="2200" dirty="0">
              <a:latin typeface="Times New Roman"/>
              <a:ea typeface="Times New Roman"/>
              <a:cs typeface="Times New Roman"/>
              <a:sym typeface="Times New Roman"/>
            </a:endParaRPr>
          </a:p>
          <a:p>
            <a:pPr marL="0" marR="0" lvl="0" indent="0" algn="just" rtl="0">
              <a:lnSpc>
                <a:spcPct val="150000"/>
              </a:lnSpc>
              <a:spcBef>
                <a:spcPts val="0"/>
              </a:spcBef>
              <a:spcAft>
                <a:spcPts val="0"/>
              </a:spcAft>
              <a:buClr>
                <a:srgbClr val="000000"/>
              </a:buClr>
              <a:buSzPts val="1600"/>
              <a:buFont typeface="Arial"/>
              <a:buNone/>
            </a:pPr>
            <a:endParaRPr sz="1600" dirty="0">
              <a:latin typeface="Times New Roman"/>
              <a:ea typeface="Times New Roman"/>
              <a:cs typeface="Times New Roman"/>
              <a:sym typeface="Times New Roman"/>
            </a:endParaRPr>
          </a:p>
        </p:txBody>
      </p:sp>
      <p:pic>
        <p:nvPicPr>
          <p:cNvPr id="45" name="Google Shape;45;gf32212ff7f_0_10"/>
          <p:cNvPicPr preferRelativeResize="0"/>
          <p:nvPr/>
        </p:nvPicPr>
        <p:blipFill>
          <a:blip r:embed="rId3">
            <a:alphaModFix/>
          </a:blip>
          <a:stretch>
            <a:fillRect/>
          </a:stretch>
        </p:blipFill>
        <p:spPr>
          <a:xfrm>
            <a:off x="4144575" y="1050325"/>
            <a:ext cx="2434266" cy="1521425"/>
          </a:xfrm>
          <a:prstGeom prst="rect">
            <a:avLst/>
          </a:prstGeom>
          <a:noFill/>
          <a:ln>
            <a:noFill/>
          </a:ln>
        </p:spPr>
      </p:pic>
      <p:pic>
        <p:nvPicPr>
          <p:cNvPr id="46" name="Google Shape;46;gf32212ff7f_0_10" descr="Soil Stabilization Methods and Materials - Mintek Resources"/>
          <p:cNvPicPr preferRelativeResize="0"/>
          <p:nvPr/>
        </p:nvPicPr>
        <p:blipFill rotWithShape="1">
          <a:blip r:embed="rId4">
            <a:alphaModFix/>
          </a:blip>
          <a:srcRect/>
          <a:stretch/>
        </p:blipFill>
        <p:spPr>
          <a:xfrm>
            <a:off x="4144574" y="2873850"/>
            <a:ext cx="2434266" cy="1521425"/>
          </a:xfrm>
          <a:prstGeom prst="rect">
            <a:avLst/>
          </a:prstGeom>
          <a:noFill/>
          <a:ln>
            <a:noFill/>
          </a:ln>
          <a:effectLst>
            <a:outerShdw blurRad="292100" dist="139700" dir="2700000" algn="tl" rotWithShape="0">
              <a:srgbClr val="333333">
                <a:alpha val="64709"/>
              </a:srgbClr>
            </a:outerShdw>
          </a:effectLst>
        </p:spPr>
      </p:pic>
      <p:pic>
        <p:nvPicPr>
          <p:cNvPr id="47" name="Google Shape;47;gf32212ff7f_0_10"/>
          <p:cNvPicPr preferRelativeResize="0"/>
          <p:nvPr/>
        </p:nvPicPr>
        <p:blipFill>
          <a:blip r:embed="rId5">
            <a:alphaModFix/>
          </a:blip>
          <a:stretch>
            <a:fillRect/>
          </a:stretch>
        </p:blipFill>
        <p:spPr>
          <a:xfrm>
            <a:off x="6653350" y="1050325"/>
            <a:ext cx="2434275" cy="1622859"/>
          </a:xfrm>
          <a:prstGeom prst="rect">
            <a:avLst/>
          </a:prstGeom>
          <a:noFill/>
          <a:ln>
            <a:noFill/>
          </a:ln>
          <a:effectLst>
            <a:outerShdw blurRad="292100" dist="139700" dir="2700000" algn="tl" rotWithShape="0">
              <a:srgbClr val="333333">
                <a:alpha val="64709"/>
              </a:srgbClr>
            </a:outerShdw>
          </a:effectLst>
        </p:spPr>
      </p:pic>
      <p:pic>
        <p:nvPicPr>
          <p:cNvPr id="48" name="Google Shape;48;gf32212ff7f_0_10"/>
          <p:cNvPicPr preferRelativeResize="0"/>
          <p:nvPr/>
        </p:nvPicPr>
        <p:blipFill>
          <a:blip r:embed="rId6">
            <a:alphaModFix/>
          </a:blip>
          <a:stretch>
            <a:fillRect/>
          </a:stretch>
        </p:blipFill>
        <p:spPr>
          <a:xfrm>
            <a:off x="6653350" y="2873850"/>
            <a:ext cx="2434274" cy="1521425"/>
          </a:xfrm>
          <a:prstGeom prst="rect">
            <a:avLst/>
          </a:prstGeom>
          <a:noFill/>
          <a:ln>
            <a:noFill/>
          </a:ln>
        </p:spPr>
      </p:pic>
      <p:sp>
        <p:nvSpPr>
          <p:cNvPr id="5" name="TextBox 4">
            <a:extLst>
              <a:ext uri="{FF2B5EF4-FFF2-40B4-BE49-F238E27FC236}">
                <a16:creationId xmlns:a16="http://schemas.microsoft.com/office/drawing/2014/main" id="{673758E5-2F7B-CAA0-3ED5-CE6209DEC11A}"/>
              </a:ext>
            </a:extLst>
          </p:cNvPr>
          <p:cNvSpPr txBox="1"/>
          <p:nvPr/>
        </p:nvSpPr>
        <p:spPr>
          <a:xfrm>
            <a:off x="2362200" y="219066"/>
            <a:ext cx="6781800" cy="430887"/>
          </a:xfrm>
          <a:prstGeom prst="rect">
            <a:avLst/>
          </a:prstGeom>
          <a:solidFill>
            <a:schemeClr val="tx2"/>
          </a:solidFill>
        </p:spPr>
        <p:txBody>
          <a:bodyPr wrap="square">
            <a:spAutoFit/>
          </a:bodyPr>
          <a:lstStyle/>
          <a:p>
            <a:pPr algn="ctr"/>
            <a:r>
              <a:rPr kumimoji="0" lang="en-US" sz="2200" b="1" i="0" u="none" strike="noStrike" kern="0" cap="none" spc="0" normalizeH="0" baseline="0" noProof="0" dirty="0">
                <a:ln>
                  <a:noFill/>
                </a:ln>
                <a:solidFill>
                  <a:srgbClr val="212121"/>
                </a:solidFill>
                <a:effectLst/>
                <a:uLnTx/>
                <a:uFillTx/>
                <a:latin typeface="Times New Roman"/>
                <a:ea typeface="Times New Roman"/>
                <a:cs typeface="Times New Roman"/>
                <a:sym typeface="Times New Roman"/>
              </a:rPr>
              <a:t>OUTLINE</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8" name="Google Shape;228;g15767a19347_0_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1000"/>
              <a:buFont typeface="Arial"/>
              <a:buNone/>
            </a:pPr>
            <a:fld id="{00000000-1234-1234-1234-123412341234}" type="slidenum">
              <a:rPr lang="en-US"/>
              <a:t>20</a:t>
            </a:fld>
            <a:endParaRPr/>
          </a:p>
        </p:txBody>
      </p:sp>
      <p:sp>
        <p:nvSpPr>
          <p:cNvPr id="229" name="Google Shape;229;g15767a19347_0_0"/>
          <p:cNvSpPr txBox="1">
            <a:spLocks noGrp="1"/>
          </p:cNvSpPr>
          <p:nvPr>
            <p:ph type="body" idx="1"/>
          </p:nvPr>
        </p:nvSpPr>
        <p:spPr>
          <a:xfrm>
            <a:off x="46075" y="675700"/>
            <a:ext cx="9144000" cy="4296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US" b="1" dirty="0">
                <a:solidFill>
                  <a:srgbClr val="000000"/>
                </a:solidFill>
                <a:latin typeface="Times New Roman"/>
                <a:ea typeface="Times New Roman"/>
                <a:cs typeface="Times New Roman"/>
                <a:sym typeface="Times New Roman"/>
              </a:rPr>
              <a:t>Scanning Electron Microscopy (SEM) - </a:t>
            </a:r>
            <a:r>
              <a:rPr lang="en-US" sz="1600" dirty="0">
                <a:solidFill>
                  <a:srgbClr val="000000"/>
                </a:solidFill>
                <a:latin typeface="Times New Roman"/>
                <a:ea typeface="Times New Roman"/>
                <a:cs typeface="Times New Roman"/>
                <a:sym typeface="Times New Roman"/>
              </a:rPr>
              <a:t>Effect of Confining Pressure</a:t>
            </a:r>
            <a:endParaRPr b="1" dirty="0">
              <a:solidFill>
                <a:schemeClr val="lt1"/>
              </a:solidFill>
              <a:latin typeface="Times New Roman"/>
              <a:ea typeface="Times New Roman"/>
              <a:cs typeface="Times New Roman"/>
              <a:sym typeface="Times New Roman"/>
            </a:endParaRPr>
          </a:p>
        </p:txBody>
      </p:sp>
      <p:sp>
        <p:nvSpPr>
          <p:cNvPr id="230" name="Google Shape;230;g15767a19347_0_0"/>
          <p:cNvSpPr txBox="1"/>
          <p:nvPr/>
        </p:nvSpPr>
        <p:spPr>
          <a:xfrm>
            <a:off x="46075" y="3967850"/>
            <a:ext cx="9249300" cy="1169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600" b="0" i="0" u="none" strike="noStrike" cap="none" dirty="0">
                <a:solidFill>
                  <a:srgbClr val="000000"/>
                </a:solidFill>
                <a:latin typeface="Times New Roman"/>
                <a:ea typeface="Times New Roman"/>
                <a:cs typeface="Times New Roman"/>
                <a:sym typeface="Times New Roman"/>
              </a:rPr>
              <a:t>Figure 1</a:t>
            </a:r>
            <a:r>
              <a:rPr lang="en-US" sz="1600" dirty="0">
                <a:latin typeface="Times New Roman"/>
                <a:ea typeface="Times New Roman"/>
                <a:cs typeface="Times New Roman"/>
                <a:sym typeface="Times New Roman"/>
              </a:rPr>
              <a:t>5</a:t>
            </a:r>
            <a:r>
              <a:rPr lang="en-US" sz="1600" b="0" i="0" u="none" strike="noStrike" cap="none" dirty="0">
                <a:solidFill>
                  <a:srgbClr val="000000"/>
                </a:solidFill>
                <a:latin typeface="Times New Roman"/>
                <a:ea typeface="Times New Roman"/>
                <a:cs typeface="Times New Roman"/>
                <a:sym typeface="Times New Roman"/>
              </a:rPr>
              <a:t>: </a:t>
            </a:r>
            <a:r>
              <a:rPr lang="en-US" sz="1600" dirty="0">
                <a:latin typeface="Times New Roman"/>
                <a:ea typeface="Times New Roman"/>
                <a:cs typeface="Times New Roman"/>
                <a:sym typeface="Times New Roman"/>
              </a:rPr>
              <a:t>SEM photographs of cemented sand samples (7%) after shearing at high pressures (a) 0.5 MPa (b) 1.5 MPa. </a:t>
            </a:r>
            <a:endParaRPr sz="1600" dirty="0">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400"/>
              <a:buFont typeface="Arial"/>
              <a:buNone/>
            </a:pPr>
            <a:r>
              <a:rPr lang="en-US" sz="1600" b="1" dirty="0">
                <a:solidFill>
                  <a:srgbClr val="FF0000"/>
                </a:solidFill>
                <a:latin typeface="Times New Roman"/>
                <a:ea typeface="Times New Roman"/>
                <a:cs typeface="Times New Roman"/>
                <a:sym typeface="Times New Roman"/>
              </a:rPr>
              <a:t>The SEM results is in conformity with the research done by (</a:t>
            </a:r>
            <a:r>
              <a:rPr lang="en-US" sz="1600" b="1" dirty="0" err="1">
                <a:solidFill>
                  <a:srgbClr val="FF0000"/>
                </a:solidFill>
                <a:latin typeface="Times New Roman"/>
                <a:ea typeface="Times New Roman"/>
                <a:cs typeface="Times New Roman"/>
                <a:sym typeface="Times New Roman"/>
              </a:rPr>
              <a:t>e.g</a:t>
            </a:r>
            <a:r>
              <a:rPr lang="en-US" sz="1600" b="1" dirty="0">
                <a:solidFill>
                  <a:srgbClr val="FF0000"/>
                </a:solidFill>
                <a:latin typeface="Times New Roman"/>
                <a:ea typeface="Times New Roman"/>
                <a:cs typeface="Times New Roman"/>
                <a:sym typeface="Times New Roman"/>
              </a:rPr>
              <a:t> Marri et al., 2012, </a:t>
            </a:r>
            <a:r>
              <a:rPr lang="en-US" sz="1600" b="1" dirty="0" err="1">
                <a:solidFill>
                  <a:srgbClr val="FF0000"/>
                </a:solidFill>
                <a:latin typeface="Times New Roman"/>
                <a:ea typeface="Times New Roman"/>
                <a:cs typeface="Times New Roman"/>
                <a:sym typeface="Times New Roman"/>
              </a:rPr>
              <a:t>Schnaid</a:t>
            </a:r>
            <a:r>
              <a:rPr lang="en-US" sz="1600" b="1" dirty="0">
                <a:solidFill>
                  <a:srgbClr val="FF0000"/>
                </a:solidFill>
                <a:latin typeface="Times New Roman"/>
                <a:ea typeface="Times New Roman"/>
                <a:cs typeface="Times New Roman"/>
                <a:sym typeface="Times New Roman"/>
              </a:rPr>
              <a:t> et al., 2001). </a:t>
            </a:r>
            <a:endParaRPr sz="1600" b="1" dirty="0">
              <a:solidFill>
                <a:srgbClr val="FF0000"/>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400"/>
              <a:buFont typeface="Arial"/>
              <a:buNone/>
            </a:pPr>
            <a:endParaRPr sz="1600" dirty="0">
              <a:latin typeface="Times New Roman"/>
              <a:ea typeface="Times New Roman"/>
              <a:cs typeface="Times New Roman"/>
              <a:sym typeface="Times New Roman"/>
            </a:endParaRPr>
          </a:p>
        </p:txBody>
      </p:sp>
      <p:sp>
        <p:nvSpPr>
          <p:cNvPr id="3" name="TextBox 2">
            <a:extLst>
              <a:ext uri="{FF2B5EF4-FFF2-40B4-BE49-F238E27FC236}">
                <a16:creationId xmlns:a16="http://schemas.microsoft.com/office/drawing/2014/main" id="{B22FA952-70D7-55C3-C327-401C420C379E}"/>
              </a:ext>
            </a:extLst>
          </p:cNvPr>
          <p:cNvSpPr txBox="1"/>
          <p:nvPr/>
        </p:nvSpPr>
        <p:spPr>
          <a:xfrm>
            <a:off x="2385060" y="244813"/>
            <a:ext cx="6758940" cy="430887"/>
          </a:xfrm>
          <a:prstGeom prst="rect">
            <a:avLst/>
          </a:prstGeom>
          <a:solidFill>
            <a:schemeClr val="tx2"/>
          </a:solid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2200"/>
              <a:buFont typeface="Arial"/>
              <a:buNone/>
              <a:tabLst/>
              <a:defRPr/>
            </a:pPr>
            <a:r>
              <a:rPr kumimoji="0" lang="en-US" sz="2200" b="1" i="0" u="none" strike="noStrike" kern="0" cap="none" spc="0" normalizeH="0" baseline="0" noProof="0" dirty="0">
                <a:ln>
                  <a:noFill/>
                </a:ln>
                <a:solidFill>
                  <a:srgbClr val="000000"/>
                </a:solidFill>
                <a:effectLst/>
                <a:uLnTx/>
                <a:uFillTx/>
                <a:latin typeface="Times New Roman"/>
                <a:ea typeface="Times New Roman"/>
                <a:cs typeface="Times New Roman"/>
                <a:sym typeface="Times New Roman"/>
              </a:rPr>
              <a:t>RESULTS &amp; DISCUSSIONS</a:t>
            </a:r>
          </a:p>
        </p:txBody>
      </p:sp>
      <p:pic>
        <p:nvPicPr>
          <p:cNvPr id="4" name="Picture 3">
            <a:extLst>
              <a:ext uri="{FF2B5EF4-FFF2-40B4-BE49-F238E27FC236}">
                <a16:creationId xmlns:a16="http://schemas.microsoft.com/office/drawing/2014/main" id="{415DD331-E9AE-FF1A-FD91-6AC3B63991C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4820" y="1106587"/>
            <a:ext cx="3840480" cy="2880360"/>
          </a:xfrm>
          <a:prstGeom prst="rect">
            <a:avLst/>
          </a:prstGeom>
          <a:noFill/>
        </p:spPr>
      </p:pic>
      <p:pic>
        <p:nvPicPr>
          <p:cNvPr id="5" name="Picture 4">
            <a:extLst>
              <a:ext uri="{FF2B5EF4-FFF2-40B4-BE49-F238E27FC236}">
                <a16:creationId xmlns:a16="http://schemas.microsoft.com/office/drawing/2014/main" id="{35F3A483-3BC0-AD85-54F1-EC2E4A6773E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44361" y="1106587"/>
            <a:ext cx="3840480" cy="288036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50" name="Google Shape;250;g143610bad1c_0_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1000"/>
              <a:buFont typeface="Arial"/>
              <a:buNone/>
            </a:pPr>
            <a:fld id="{00000000-1234-1234-1234-123412341234}" type="slidenum">
              <a:rPr lang="en-US"/>
              <a:t>21</a:t>
            </a:fld>
            <a:endParaRPr/>
          </a:p>
        </p:txBody>
      </p:sp>
      <p:sp>
        <p:nvSpPr>
          <p:cNvPr id="251" name="Google Shape;251;g143610bad1c_0_12"/>
          <p:cNvSpPr txBox="1">
            <a:spLocks noGrp="1"/>
          </p:cNvSpPr>
          <p:nvPr>
            <p:ph type="body" idx="1"/>
          </p:nvPr>
        </p:nvSpPr>
        <p:spPr>
          <a:xfrm>
            <a:off x="262357" y="856038"/>
            <a:ext cx="8437025" cy="4296900"/>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SzPts val="1800"/>
              <a:buNone/>
            </a:pPr>
            <a:r>
              <a:rPr lang="en-US" sz="1600" dirty="0">
                <a:solidFill>
                  <a:srgbClr val="000000"/>
                </a:solidFill>
                <a:latin typeface="Times New Roman"/>
                <a:ea typeface="Times New Roman"/>
                <a:cs typeface="Times New Roman"/>
                <a:sym typeface="Times New Roman"/>
              </a:rPr>
              <a:t>This research was conducted to examine the shear strength and mechanical behavior of CSA-treated quartz sand samples by performing consolidated drained triaxial tests with high confining pressures. </a:t>
            </a:r>
          </a:p>
          <a:p>
            <a:pPr marL="0" lvl="0" indent="0" algn="just" rtl="0">
              <a:lnSpc>
                <a:spcPct val="100000"/>
              </a:lnSpc>
              <a:spcBef>
                <a:spcPts val="0"/>
              </a:spcBef>
              <a:spcAft>
                <a:spcPts val="0"/>
              </a:spcAft>
              <a:buSzPts val="1800"/>
              <a:buNone/>
            </a:pPr>
            <a:endParaRPr lang="en-US" sz="1600" dirty="0">
              <a:solidFill>
                <a:srgbClr val="000000"/>
              </a:solidFill>
              <a:latin typeface="Times New Roman"/>
              <a:ea typeface="Times New Roman"/>
              <a:cs typeface="Times New Roman"/>
              <a:sym typeface="Times New Roman"/>
            </a:endParaRPr>
          </a:p>
          <a:p>
            <a:pPr marL="0" lvl="0" indent="0" algn="just" rtl="0">
              <a:lnSpc>
                <a:spcPct val="100000"/>
              </a:lnSpc>
              <a:spcBef>
                <a:spcPts val="0"/>
              </a:spcBef>
              <a:spcAft>
                <a:spcPts val="0"/>
              </a:spcAft>
              <a:buSzPts val="1800"/>
              <a:buNone/>
            </a:pPr>
            <a:r>
              <a:rPr lang="en-US" sz="1600" dirty="0">
                <a:solidFill>
                  <a:srgbClr val="000000"/>
                </a:solidFill>
                <a:latin typeface="Times New Roman"/>
                <a:ea typeface="Times New Roman"/>
                <a:cs typeface="Times New Roman"/>
                <a:sym typeface="Times New Roman"/>
              </a:rPr>
              <a:t>The following conclusions were drawn from the experimental results:</a:t>
            </a:r>
          </a:p>
          <a:p>
            <a:pPr marL="457200" lvl="0" indent="-330200" algn="just" rtl="0">
              <a:lnSpc>
                <a:spcPct val="100000"/>
              </a:lnSpc>
              <a:spcBef>
                <a:spcPts val="0"/>
              </a:spcBef>
              <a:spcAft>
                <a:spcPts val="0"/>
              </a:spcAft>
              <a:buClr>
                <a:srgbClr val="000000"/>
              </a:buClr>
              <a:buSzPts val="1600"/>
              <a:buFont typeface="Times New Roman"/>
              <a:buChar char="●"/>
            </a:pPr>
            <a:r>
              <a:rPr lang="en-US" sz="1600" dirty="0">
                <a:solidFill>
                  <a:srgbClr val="000000"/>
                </a:solidFill>
                <a:latin typeface="Times New Roman"/>
                <a:ea typeface="Times New Roman"/>
                <a:cs typeface="Times New Roman"/>
                <a:sym typeface="Times New Roman"/>
              </a:rPr>
              <a:t>The CSA cement content and confining pressure significantly influence the stress-strain and volumetric behavior of the CSA-treated sand samples. As the CSA cement content increases, the initial stiffness and peak deviatoric stress increases, which increases dilation during shearing. However, with an increase in confining pressure, there is an increase in the peak deviator stress and amount of compression during shearing. </a:t>
            </a:r>
          </a:p>
          <a:p>
            <a:pPr marL="457200" lvl="0" indent="-330200" algn="just" rtl="0">
              <a:lnSpc>
                <a:spcPct val="100000"/>
              </a:lnSpc>
              <a:spcBef>
                <a:spcPts val="0"/>
              </a:spcBef>
              <a:spcAft>
                <a:spcPts val="0"/>
              </a:spcAft>
              <a:buClr>
                <a:srgbClr val="000000"/>
              </a:buClr>
              <a:buSzPts val="1600"/>
              <a:buFont typeface="Times New Roman"/>
              <a:buChar char="●"/>
            </a:pPr>
            <a:endParaRPr lang="en-US" sz="1600" dirty="0">
              <a:solidFill>
                <a:srgbClr val="000000"/>
              </a:solidFill>
              <a:latin typeface="Times New Roman"/>
              <a:ea typeface="Times New Roman"/>
              <a:cs typeface="Times New Roman"/>
              <a:sym typeface="Times New Roman"/>
            </a:endParaRPr>
          </a:p>
          <a:p>
            <a:pPr indent="-330200" algn="just">
              <a:lnSpc>
                <a:spcPct val="100000"/>
              </a:lnSpc>
              <a:buClr>
                <a:srgbClr val="000000"/>
              </a:buClr>
              <a:buSzPts val="1600"/>
              <a:buFont typeface="Times New Roman"/>
              <a:buChar char="●"/>
            </a:pPr>
            <a:r>
              <a:rPr lang="en-US" sz="1600" dirty="0">
                <a:solidFill>
                  <a:srgbClr val="000000"/>
                </a:solidFill>
                <a:latin typeface="Times New Roman"/>
                <a:ea typeface="Times New Roman"/>
                <a:cs typeface="Times New Roman"/>
                <a:sym typeface="Times New Roman"/>
              </a:rPr>
              <a:t>The degree of cementation and the confining pressure also influences the stress-dilatancy of samples. There was increased cohesion and bonding between sand particles when CSA cement increases. Consequently, the maximal deviatoric stress increases as the CSA cement content and confining pressure increases.</a:t>
            </a:r>
          </a:p>
          <a:p>
            <a:pPr marL="127000" lvl="0" indent="0" algn="just" rtl="0">
              <a:lnSpc>
                <a:spcPct val="100000"/>
              </a:lnSpc>
              <a:spcBef>
                <a:spcPts val="0"/>
              </a:spcBef>
              <a:spcAft>
                <a:spcPts val="0"/>
              </a:spcAft>
              <a:buClr>
                <a:srgbClr val="000000"/>
              </a:buClr>
              <a:buSzPts val="1600"/>
              <a:buNone/>
            </a:pPr>
            <a:endParaRPr lang="en-US" sz="1600" dirty="0">
              <a:solidFill>
                <a:srgbClr val="000000"/>
              </a:solidFill>
              <a:latin typeface="Times New Roman"/>
              <a:ea typeface="Times New Roman"/>
              <a:cs typeface="Times New Roman"/>
              <a:sym typeface="Times New Roman"/>
            </a:endParaRPr>
          </a:p>
        </p:txBody>
      </p:sp>
      <p:sp>
        <p:nvSpPr>
          <p:cNvPr id="252" name="Google Shape;252;g143610bad1c_0_12"/>
          <p:cNvSpPr txBox="1"/>
          <p:nvPr/>
        </p:nvSpPr>
        <p:spPr>
          <a:xfrm>
            <a:off x="2357425" y="190735"/>
            <a:ext cx="6786600" cy="523200"/>
          </a:xfrm>
          <a:prstGeom prst="rect">
            <a:avLst/>
          </a:prstGeom>
          <a:solidFill>
            <a:srgbClr val="9E9E9E"/>
          </a:solid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200"/>
              <a:buFont typeface="Arial"/>
              <a:buNone/>
            </a:pPr>
            <a:r>
              <a:rPr lang="en-US" sz="2200" b="1" i="0" u="none" strike="noStrike" cap="none" dirty="0">
                <a:solidFill>
                  <a:srgbClr val="000000"/>
                </a:solidFill>
                <a:latin typeface="Times New Roman"/>
                <a:ea typeface="Times New Roman"/>
                <a:cs typeface="Times New Roman"/>
                <a:sym typeface="Times New Roman"/>
              </a:rPr>
              <a:t>CONCLUSION</a:t>
            </a:r>
            <a:endParaRPr sz="2200" b="1" i="0" u="none" strike="noStrike" cap="none" dirty="0">
              <a:solidFill>
                <a:srgbClr val="000000"/>
              </a:solidFill>
              <a:latin typeface="Times New Roman"/>
              <a:ea typeface="Times New Roman"/>
              <a:cs typeface="Times New Roman"/>
              <a:sym typeface="Times New Roman"/>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50" name="Google Shape;250;g143610bad1c_0_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1000"/>
              <a:buFont typeface="Arial"/>
              <a:buNone/>
            </a:pPr>
            <a:fld id="{00000000-1234-1234-1234-123412341234}" type="slidenum">
              <a:rPr lang="en-US"/>
              <a:t>22</a:t>
            </a:fld>
            <a:endParaRPr/>
          </a:p>
        </p:txBody>
      </p:sp>
      <p:sp>
        <p:nvSpPr>
          <p:cNvPr id="251" name="Google Shape;251;g143610bad1c_0_12"/>
          <p:cNvSpPr txBox="1">
            <a:spLocks noGrp="1"/>
          </p:cNvSpPr>
          <p:nvPr>
            <p:ph type="body" idx="1"/>
          </p:nvPr>
        </p:nvSpPr>
        <p:spPr>
          <a:xfrm>
            <a:off x="262357" y="805344"/>
            <a:ext cx="8529305" cy="2692866"/>
          </a:xfrm>
          <a:prstGeom prst="rect">
            <a:avLst/>
          </a:prstGeom>
          <a:noFill/>
          <a:ln>
            <a:noFill/>
          </a:ln>
        </p:spPr>
        <p:txBody>
          <a:bodyPr spcFirstLastPara="1" wrap="square" lIns="91425" tIns="91425" rIns="91425" bIns="91425" anchor="t" anchorCtr="0">
            <a:noAutofit/>
          </a:bodyPr>
          <a:lstStyle/>
          <a:p>
            <a:pPr marL="127000" lvl="0" indent="0" algn="just" rtl="0">
              <a:lnSpc>
                <a:spcPct val="100000"/>
              </a:lnSpc>
              <a:spcBef>
                <a:spcPts val="0"/>
              </a:spcBef>
              <a:spcAft>
                <a:spcPts val="0"/>
              </a:spcAft>
              <a:buClr>
                <a:srgbClr val="000000"/>
              </a:buClr>
              <a:buSzPts val="1600"/>
              <a:buNone/>
            </a:pPr>
            <a:endParaRPr lang="en-US" sz="1600" dirty="0">
              <a:solidFill>
                <a:srgbClr val="000000"/>
              </a:solidFill>
              <a:latin typeface="Times New Roman"/>
              <a:ea typeface="Times New Roman"/>
              <a:cs typeface="Times New Roman"/>
              <a:sym typeface="Times New Roman"/>
            </a:endParaRPr>
          </a:p>
          <a:p>
            <a:pPr marL="457200" lvl="0" indent="-330200" algn="just" rtl="0">
              <a:lnSpc>
                <a:spcPct val="100000"/>
              </a:lnSpc>
              <a:spcBef>
                <a:spcPts val="0"/>
              </a:spcBef>
              <a:spcAft>
                <a:spcPts val="0"/>
              </a:spcAft>
              <a:buClr>
                <a:srgbClr val="000000"/>
              </a:buClr>
              <a:buSzPts val="1600"/>
              <a:buFont typeface="Times New Roman"/>
              <a:buChar char="●"/>
            </a:pPr>
            <a:r>
              <a:rPr lang="en-US" sz="1600" dirty="0">
                <a:solidFill>
                  <a:srgbClr val="000000"/>
                </a:solidFill>
                <a:latin typeface="Times New Roman"/>
                <a:ea typeface="Times New Roman"/>
                <a:cs typeface="Times New Roman"/>
                <a:sym typeface="Times New Roman"/>
              </a:rPr>
              <a:t>With an increase in the CSA cement content, the failure envelopes move to higher stress, indicating that the cohesion intercept of the sand will increase. Also, with an increase in confining pressure, the slope of the failure envelopes reduces, meaning that confining pressure influences the curvature of the failure envelopes. </a:t>
            </a:r>
          </a:p>
          <a:p>
            <a:pPr marL="457200" lvl="0" indent="-330200" algn="just" rtl="0">
              <a:lnSpc>
                <a:spcPct val="100000"/>
              </a:lnSpc>
              <a:spcBef>
                <a:spcPts val="0"/>
              </a:spcBef>
              <a:spcAft>
                <a:spcPts val="0"/>
              </a:spcAft>
              <a:buClr>
                <a:srgbClr val="000000"/>
              </a:buClr>
              <a:buSzPts val="1600"/>
              <a:buFont typeface="Times New Roman"/>
              <a:buChar char="●"/>
            </a:pPr>
            <a:endParaRPr lang="en-US" sz="1600" dirty="0">
              <a:solidFill>
                <a:srgbClr val="000000"/>
              </a:solidFill>
              <a:latin typeface="Times New Roman"/>
              <a:ea typeface="Times New Roman"/>
              <a:cs typeface="Times New Roman"/>
              <a:sym typeface="Times New Roman"/>
            </a:endParaRPr>
          </a:p>
          <a:p>
            <a:pPr marL="457200" lvl="0" indent="-330200" algn="just" rtl="0">
              <a:lnSpc>
                <a:spcPct val="100000"/>
              </a:lnSpc>
              <a:spcBef>
                <a:spcPts val="0"/>
              </a:spcBef>
              <a:spcAft>
                <a:spcPts val="0"/>
              </a:spcAft>
              <a:buClr>
                <a:srgbClr val="000000"/>
              </a:buClr>
              <a:buSzPts val="1600"/>
              <a:buFont typeface="Times New Roman"/>
              <a:buChar char="●"/>
            </a:pPr>
            <a:r>
              <a:rPr lang="en-US" sz="1600" dirty="0">
                <a:solidFill>
                  <a:srgbClr val="000000"/>
                </a:solidFill>
                <a:latin typeface="Times New Roman"/>
                <a:ea typeface="Times New Roman"/>
                <a:cs typeface="Times New Roman"/>
                <a:sym typeface="Times New Roman"/>
              </a:rPr>
              <a:t>The SEM analysis revealed that the degree of cementation and confining also affected the sand particles' crushing level and the cement bond's rupture during shearing.</a:t>
            </a:r>
          </a:p>
          <a:p>
            <a:pPr marL="127000" lvl="0" indent="0" algn="just" rtl="0">
              <a:lnSpc>
                <a:spcPct val="150000"/>
              </a:lnSpc>
              <a:spcBef>
                <a:spcPts val="0"/>
              </a:spcBef>
              <a:spcAft>
                <a:spcPts val="0"/>
              </a:spcAft>
              <a:buClr>
                <a:srgbClr val="000000"/>
              </a:buClr>
              <a:buSzPts val="1600"/>
              <a:buNone/>
            </a:pPr>
            <a:endParaRPr lang="en-US" sz="1600" dirty="0">
              <a:solidFill>
                <a:srgbClr val="000000"/>
              </a:solidFill>
              <a:latin typeface="Times New Roman"/>
              <a:ea typeface="Times New Roman"/>
              <a:cs typeface="Times New Roman"/>
              <a:sym typeface="Times New Roman"/>
            </a:endParaRPr>
          </a:p>
          <a:p>
            <a:pPr marL="457200" lvl="0" indent="-330200" algn="just" rtl="0">
              <a:lnSpc>
                <a:spcPct val="150000"/>
              </a:lnSpc>
              <a:spcBef>
                <a:spcPts val="0"/>
              </a:spcBef>
              <a:spcAft>
                <a:spcPts val="0"/>
              </a:spcAft>
              <a:buClr>
                <a:srgbClr val="000000"/>
              </a:buClr>
              <a:buSzPts val="1600"/>
              <a:buFont typeface="Times New Roman"/>
              <a:buChar char="●"/>
            </a:pPr>
            <a:endParaRPr lang="en-US" sz="1600" dirty="0">
              <a:solidFill>
                <a:srgbClr val="000000"/>
              </a:solidFill>
              <a:latin typeface="Times New Roman"/>
              <a:ea typeface="Times New Roman"/>
              <a:cs typeface="Times New Roman"/>
              <a:sym typeface="Times New Roman"/>
            </a:endParaRPr>
          </a:p>
        </p:txBody>
      </p:sp>
      <p:sp>
        <p:nvSpPr>
          <p:cNvPr id="252" name="Google Shape;252;g143610bad1c_0_12"/>
          <p:cNvSpPr txBox="1"/>
          <p:nvPr/>
        </p:nvSpPr>
        <p:spPr>
          <a:xfrm>
            <a:off x="2357425" y="190735"/>
            <a:ext cx="6786600" cy="523200"/>
          </a:xfrm>
          <a:prstGeom prst="rect">
            <a:avLst/>
          </a:prstGeom>
          <a:solidFill>
            <a:srgbClr val="9E9E9E"/>
          </a:solid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200"/>
              <a:buFont typeface="Arial"/>
              <a:buNone/>
            </a:pPr>
            <a:r>
              <a:rPr lang="en-US" sz="2200" b="1" i="0" u="none" strike="noStrike" cap="none" dirty="0">
                <a:solidFill>
                  <a:srgbClr val="000000"/>
                </a:solidFill>
                <a:latin typeface="Times New Roman"/>
                <a:ea typeface="Times New Roman"/>
                <a:cs typeface="Times New Roman"/>
                <a:sym typeface="Times New Roman"/>
              </a:rPr>
              <a:t>CONCLUSION</a:t>
            </a:r>
            <a:endParaRPr sz="2200" b="1" i="0" u="none" strike="noStrike" cap="none" dirty="0">
              <a:solidFill>
                <a:srgbClr val="000000"/>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11086445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US"/>
              <a:t>23</a:t>
            </a:fld>
            <a:endParaRPr/>
          </a:p>
        </p:txBody>
      </p:sp>
      <p:sp>
        <p:nvSpPr>
          <p:cNvPr id="258" name="Google Shape;258;p9"/>
          <p:cNvSpPr txBox="1">
            <a:spLocks noGrp="1"/>
          </p:cNvSpPr>
          <p:nvPr>
            <p:ph type="body" idx="1"/>
          </p:nvPr>
        </p:nvSpPr>
        <p:spPr>
          <a:xfrm>
            <a:off x="440475" y="735450"/>
            <a:ext cx="8241000" cy="3833400"/>
          </a:xfrm>
          <a:prstGeom prst="rect">
            <a:avLst/>
          </a:prstGeom>
          <a:noFill/>
          <a:ln>
            <a:noFill/>
          </a:ln>
        </p:spPr>
        <p:txBody>
          <a:bodyPr spcFirstLastPara="1" wrap="square" lIns="91425" tIns="91425" rIns="91425" bIns="91425" anchor="t" anchorCtr="0">
            <a:noAutofit/>
          </a:bodyPr>
          <a:lstStyle/>
          <a:p>
            <a:pPr marL="114300" lvl="0" indent="0" algn="just" rtl="0">
              <a:lnSpc>
                <a:spcPct val="100000"/>
              </a:lnSpc>
              <a:spcBef>
                <a:spcPts val="0"/>
              </a:spcBef>
              <a:spcAft>
                <a:spcPts val="0"/>
              </a:spcAft>
              <a:buSzPts val="1800"/>
              <a:buNone/>
            </a:pPr>
            <a:r>
              <a:rPr lang="en-US" sz="1500">
                <a:solidFill>
                  <a:schemeClr val="lt1"/>
                </a:solidFill>
                <a:latin typeface="Times New Roman"/>
                <a:ea typeface="Times New Roman"/>
                <a:cs typeface="Times New Roman"/>
                <a:sym typeface="Times New Roman"/>
              </a:rPr>
              <a:t>Chang, I., Im, J., &amp; Cho, G.-C. (2016). Geotechnical engineering behaviors of gellan gum biopolymer treated sand. Canadian Geotechnical Journal, 53(10), 1658-</a:t>
            </a:r>
            <a:endParaRPr sz="1500">
              <a:solidFill>
                <a:schemeClr val="lt1"/>
              </a:solidFill>
              <a:latin typeface="Times New Roman"/>
              <a:ea typeface="Times New Roman"/>
              <a:cs typeface="Times New Roman"/>
              <a:sym typeface="Times New Roman"/>
            </a:endParaRPr>
          </a:p>
          <a:p>
            <a:pPr marL="114300" lvl="0" indent="0" algn="just" rtl="0">
              <a:lnSpc>
                <a:spcPct val="100000"/>
              </a:lnSpc>
              <a:spcBef>
                <a:spcPts val="0"/>
              </a:spcBef>
              <a:spcAft>
                <a:spcPts val="0"/>
              </a:spcAft>
              <a:buSzPts val="1800"/>
              <a:buNone/>
            </a:pPr>
            <a:r>
              <a:rPr lang="en-US" sz="1500">
                <a:solidFill>
                  <a:schemeClr val="lt1"/>
                </a:solidFill>
                <a:latin typeface="Times New Roman"/>
                <a:ea typeface="Times New Roman"/>
                <a:cs typeface="Times New Roman"/>
                <a:sym typeface="Times New Roman"/>
              </a:rPr>
              <a:t>1670.</a:t>
            </a:r>
            <a:endParaRPr sz="1500">
              <a:solidFill>
                <a:schemeClr val="lt1"/>
              </a:solidFill>
              <a:latin typeface="Times New Roman"/>
              <a:ea typeface="Times New Roman"/>
              <a:cs typeface="Times New Roman"/>
              <a:sym typeface="Times New Roman"/>
            </a:endParaRPr>
          </a:p>
          <a:p>
            <a:pPr marL="114300" lvl="0" indent="0" algn="just" rtl="0">
              <a:lnSpc>
                <a:spcPct val="100000"/>
              </a:lnSpc>
              <a:spcBef>
                <a:spcPts val="0"/>
              </a:spcBef>
              <a:spcAft>
                <a:spcPts val="0"/>
              </a:spcAft>
              <a:buSzPts val="1800"/>
              <a:buNone/>
            </a:pPr>
            <a:endParaRPr sz="1500">
              <a:solidFill>
                <a:schemeClr val="lt1"/>
              </a:solidFill>
              <a:latin typeface="Times New Roman"/>
              <a:ea typeface="Times New Roman"/>
              <a:cs typeface="Times New Roman"/>
              <a:sym typeface="Times New Roman"/>
            </a:endParaRPr>
          </a:p>
          <a:p>
            <a:pPr marL="114300" lvl="0" indent="0" algn="just" rtl="0">
              <a:lnSpc>
                <a:spcPct val="100000"/>
              </a:lnSpc>
              <a:spcBef>
                <a:spcPts val="0"/>
              </a:spcBef>
              <a:spcAft>
                <a:spcPts val="0"/>
              </a:spcAft>
              <a:buSzPts val="1800"/>
              <a:buNone/>
            </a:pPr>
            <a:r>
              <a:rPr lang="en-US" sz="1500">
                <a:solidFill>
                  <a:schemeClr val="lt1"/>
                </a:solidFill>
                <a:latin typeface="Times New Roman"/>
                <a:ea typeface="Times New Roman"/>
                <a:cs typeface="Times New Roman"/>
                <a:sym typeface="Times New Roman"/>
              </a:rPr>
              <a:t>Clough, G. W., Sitar, N., Bachus, R. C., &amp; Rad, N. S. (1981). Cemented sands under static loading. Journal of the Geotechnical Engineering Division, 107(6), 799-817.</a:t>
            </a:r>
            <a:endParaRPr sz="1500">
              <a:solidFill>
                <a:schemeClr val="lt1"/>
              </a:solidFill>
              <a:latin typeface="Times New Roman"/>
              <a:ea typeface="Times New Roman"/>
              <a:cs typeface="Times New Roman"/>
              <a:sym typeface="Times New Roman"/>
            </a:endParaRPr>
          </a:p>
          <a:p>
            <a:pPr marL="114300" lvl="0" indent="0" algn="just" rtl="0">
              <a:lnSpc>
                <a:spcPct val="100000"/>
              </a:lnSpc>
              <a:spcBef>
                <a:spcPts val="0"/>
              </a:spcBef>
              <a:spcAft>
                <a:spcPts val="0"/>
              </a:spcAft>
              <a:buSzPts val="1800"/>
              <a:buNone/>
            </a:pPr>
            <a:endParaRPr sz="1500">
              <a:solidFill>
                <a:schemeClr val="lt1"/>
              </a:solidFill>
              <a:latin typeface="Times New Roman"/>
              <a:ea typeface="Times New Roman"/>
              <a:cs typeface="Times New Roman"/>
              <a:sym typeface="Times New Roman"/>
            </a:endParaRPr>
          </a:p>
          <a:p>
            <a:pPr marL="114300" lvl="0" indent="0" algn="just" rtl="0">
              <a:lnSpc>
                <a:spcPct val="100000"/>
              </a:lnSpc>
              <a:spcBef>
                <a:spcPts val="0"/>
              </a:spcBef>
              <a:spcAft>
                <a:spcPts val="0"/>
              </a:spcAft>
              <a:buSzPts val="1800"/>
              <a:buNone/>
            </a:pPr>
            <a:r>
              <a:rPr lang="en-US" sz="1500">
                <a:solidFill>
                  <a:schemeClr val="lt1"/>
                </a:solidFill>
                <a:latin typeface="Times New Roman"/>
                <a:ea typeface="Times New Roman"/>
                <a:cs typeface="Times New Roman"/>
                <a:sym typeface="Times New Roman"/>
              </a:rPr>
              <a:t>Jumassultan, A., Sagidullina, N., Kim, J., Ku, T., &amp; Moon, S.-W. (2021). Performance of cement-stabilized sand subjected to freeze-thaw cycles. Geomechanics and</a:t>
            </a:r>
            <a:endParaRPr sz="1500">
              <a:solidFill>
                <a:schemeClr val="lt1"/>
              </a:solidFill>
              <a:latin typeface="Times New Roman"/>
              <a:ea typeface="Times New Roman"/>
              <a:cs typeface="Times New Roman"/>
              <a:sym typeface="Times New Roman"/>
            </a:endParaRPr>
          </a:p>
          <a:p>
            <a:pPr marL="114300" lvl="0" indent="0" algn="just" rtl="0">
              <a:lnSpc>
                <a:spcPct val="100000"/>
              </a:lnSpc>
              <a:spcBef>
                <a:spcPts val="0"/>
              </a:spcBef>
              <a:spcAft>
                <a:spcPts val="0"/>
              </a:spcAft>
              <a:buSzPts val="1800"/>
              <a:buNone/>
            </a:pPr>
            <a:r>
              <a:rPr lang="en-US" sz="1500">
                <a:solidFill>
                  <a:schemeClr val="lt1"/>
                </a:solidFill>
                <a:latin typeface="Times New Roman"/>
                <a:ea typeface="Times New Roman"/>
                <a:cs typeface="Times New Roman"/>
                <a:sym typeface="Times New Roman"/>
              </a:rPr>
              <a:t>Engineering, 25(1), 41-48.</a:t>
            </a:r>
            <a:endParaRPr sz="1500">
              <a:solidFill>
                <a:schemeClr val="lt1"/>
              </a:solidFill>
              <a:latin typeface="Times New Roman"/>
              <a:ea typeface="Times New Roman"/>
              <a:cs typeface="Times New Roman"/>
              <a:sym typeface="Times New Roman"/>
            </a:endParaRPr>
          </a:p>
          <a:p>
            <a:pPr marL="114300" lvl="0" indent="0" algn="just" rtl="0">
              <a:lnSpc>
                <a:spcPct val="100000"/>
              </a:lnSpc>
              <a:spcBef>
                <a:spcPts val="0"/>
              </a:spcBef>
              <a:spcAft>
                <a:spcPts val="0"/>
              </a:spcAft>
              <a:buSzPts val="1800"/>
              <a:buNone/>
            </a:pPr>
            <a:endParaRPr sz="1500">
              <a:solidFill>
                <a:schemeClr val="lt1"/>
              </a:solidFill>
              <a:latin typeface="Times New Roman"/>
              <a:ea typeface="Times New Roman"/>
              <a:cs typeface="Times New Roman"/>
              <a:sym typeface="Times New Roman"/>
            </a:endParaRPr>
          </a:p>
          <a:p>
            <a:pPr marL="114300" lvl="0" indent="0" algn="just" rtl="0">
              <a:lnSpc>
                <a:spcPct val="100000"/>
              </a:lnSpc>
              <a:spcBef>
                <a:spcPts val="0"/>
              </a:spcBef>
              <a:spcAft>
                <a:spcPts val="0"/>
              </a:spcAft>
              <a:buSzPts val="1800"/>
              <a:buNone/>
            </a:pPr>
            <a:r>
              <a:rPr lang="en-US" sz="1500">
                <a:solidFill>
                  <a:srgbClr val="000000"/>
                </a:solidFill>
                <a:latin typeface="Times New Roman"/>
                <a:ea typeface="Times New Roman"/>
                <a:cs typeface="Times New Roman"/>
                <a:sym typeface="Times New Roman"/>
              </a:rPr>
              <a:t>Marri, A., Wanatowski, D., </a:t>
            </a:r>
            <a:r>
              <a:rPr lang="en-US" sz="1500">
                <a:solidFill>
                  <a:schemeClr val="lt1"/>
                </a:solidFill>
                <a:latin typeface="Times New Roman"/>
                <a:ea typeface="Times New Roman"/>
                <a:cs typeface="Times New Roman"/>
                <a:sym typeface="Times New Roman"/>
              </a:rPr>
              <a:t>&amp;</a:t>
            </a:r>
            <a:r>
              <a:rPr lang="en-US" sz="1500">
                <a:solidFill>
                  <a:srgbClr val="000000"/>
                </a:solidFill>
                <a:latin typeface="Times New Roman"/>
                <a:ea typeface="Times New Roman"/>
                <a:cs typeface="Times New Roman"/>
                <a:sym typeface="Times New Roman"/>
              </a:rPr>
              <a:t> Yu, H. (2012). Drained behaviour of cemented sand in high pressure triaxial compression tests, </a:t>
            </a:r>
            <a:r>
              <a:rPr lang="en-US" sz="1500" i="1">
                <a:solidFill>
                  <a:srgbClr val="000000"/>
                </a:solidFill>
                <a:latin typeface="Times New Roman"/>
                <a:ea typeface="Times New Roman"/>
                <a:cs typeface="Times New Roman"/>
                <a:sym typeface="Times New Roman"/>
              </a:rPr>
              <a:t>Geomechanics and Geoengineering, </a:t>
            </a:r>
            <a:r>
              <a:rPr lang="en-US" sz="1500">
                <a:solidFill>
                  <a:srgbClr val="000000"/>
                </a:solidFill>
                <a:latin typeface="Times New Roman"/>
                <a:ea typeface="Times New Roman"/>
                <a:cs typeface="Times New Roman"/>
                <a:sym typeface="Times New Roman"/>
              </a:rPr>
              <a:t>vol. 7, no. 3, pp. 159-174, doi: 10.1080/17486025.2012.663938</a:t>
            </a:r>
            <a:endParaRPr sz="1500">
              <a:solidFill>
                <a:schemeClr val="lt1"/>
              </a:solidFill>
              <a:latin typeface="Times New Roman"/>
              <a:ea typeface="Times New Roman"/>
              <a:cs typeface="Times New Roman"/>
              <a:sym typeface="Times New Roman"/>
            </a:endParaRPr>
          </a:p>
          <a:p>
            <a:pPr marL="114300" lvl="0" indent="0" algn="just" rtl="0">
              <a:lnSpc>
                <a:spcPct val="100000"/>
              </a:lnSpc>
              <a:spcBef>
                <a:spcPts val="0"/>
              </a:spcBef>
              <a:spcAft>
                <a:spcPts val="0"/>
              </a:spcAft>
              <a:buSzPts val="1800"/>
              <a:buNone/>
            </a:pPr>
            <a:endParaRPr sz="1500">
              <a:solidFill>
                <a:schemeClr val="lt1"/>
              </a:solidFill>
              <a:latin typeface="Times New Roman"/>
              <a:ea typeface="Times New Roman"/>
              <a:cs typeface="Times New Roman"/>
              <a:sym typeface="Times New Roman"/>
            </a:endParaRPr>
          </a:p>
          <a:p>
            <a:pPr marL="114300" lvl="0" indent="0" algn="just" rtl="0">
              <a:lnSpc>
                <a:spcPct val="100000"/>
              </a:lnSpc>
              <a:spcBef>
                <a:spcPts val="0"/>
              </a:spcBef>
              <a:spcAft>
                <a:spcPts val="0"/>
              </a:spcAft>
              <a:buSzPts val="1800"/>
              <a:buNone/>
            </a:pPr>
            <a:r>
              <a:rPr lang="en-US" sz="1500">
                <a:solidFill>
                  <a:schemeClr val="lt1"/>
                </a:solidFill>
                <a:latin typeface="Times New Roman"/>
                <a:ea typeface="Times New Roman"/>
                <a:cs typeface="Times New Roman"/>
                <a:sym typeface="Times New Roman"/>
              </a:rPr>
              <a:t>Moon, S. W., Vinoth, G., Subramanian, S., Kim, J., &amp; Ku, T. (2019). Effect of fine particles on strength and stiffness of cement treated sand. Granular Matter, 22(1). https://doi.org/10.1007/s10035-019-0975-6</a:t>
            </a:r>
            <a:endParaRPr sz="1500">
              <a:solidFill>
                <a:schemeClr val="lt1"/>
              </a:solidFill>
              <a:latin typeface="Times New Roman"/>
              <a:ea typeface="Times New Roman"/>
              <a:cs typeface="Times New Roman"/>
              <a:sym typeface="Times New Roman"/>
            </a:endParaRPr>
          </a:p>
          <a:p>
            <a:pPr marL="114300" lvl="0" indent="0" algn="just" rtl="0">
              <a:lnSpc>
                <a:spcPct val="115000"/>
              </a:lnSpc>
              <a:spcBef>
                <a:spcPts val="0"/>
              </a:spcBef>
              <a:spcAft>
                <a:spcPts val="0"/>
              </a:spcAft>
              <a:buSzPts val="1800"/>
              <a:buNone/>
            </a:pPr>
            <a:endParaRPr sz="1400">
              <a:solidFill>
                <a:schemeClr val="lt1"/>
              </a:solidFill>
              <a:latin typeface="Times New Roman"/>
              <a:ea typeface="Times New Roman"/>
              <a:cs typeface="Times New Roman"/>
              <a:sym typeface="Times New Roman"/>
            </a:endParaRPr>
          </a:p>
          <a:p>
            <a:pPr marL="114300" lvl="0" indent="0" algn="just" rtl="0">
              <a:lnSpc>
                <a:spcPct val="115000"/>
              </a:lnSpc>
              <a:spcBef>
                <a:spcPts val="0"/>
              </a:spcBef>
              <a:spcAft>
                <a:spcPts val="0"/>
              </a:spcAft>
              <a:buSzPts val="1800"/>
              <a:buNone/>
            </a:pPr>
            <a:endParaRPr sz="1400">
              <a:solidFill>
                <a:schemeClr val="lt1"/>
              </a:solidFill>
              <a:latin typeface="Times New Roman"/>
              <a:ea typeface="Times New Roman"/>
              <a:cs typeface="Times New Roman"/>
              <a:sym typeface="Times New Roman"/>
            </a:endParaRPr>
          </a:p>
          <a:p>
            <a:pPr marL="114300" lvl="0" indent="0" algn="just" rtl="0">
              <a:lnSpc>
                <a:spcPct val="115000"/>
              </a:lnSpc>
              <a:spcBef>
                <a:spcPts val="0"/>
              </a:spcBef>
              <a:spcAft>
                <a:spcPts val="0"/>
              </a:spcAft>
              <a:buSzPts val="1800"/>
              <a:buNone/>
            </a:pPr>
            <a:endParaRPr sz="1400">
              <a:solidFill>
                <a:schemeClr val="lt1"/>
              </a:solidFill>
              <a:latin typeface="Times New Roman"/>
              <a:ea typeface="Times New Roman"/>
              <a:cs typeface="Times New Roman"/>
              <a:sym typeface="Times New Roman"/>
            </a:endParaRPr>
          </a:p>
        </p:txBody>
      </p:sp>
      <p:sp>
        <p:nvSpPr>
          <p:cNvPr id="259" name="Google Shape;259;p9"/>
          <p:cNvSpPr txBox="1"/>
          <p:nvPr/>
        </p:nvSpPr>
        <p:spPr>
          <a:xfrm>
            <a:off x="2375800" y="241100"/>
            <a:ext cx="6768300" cy="430800"/>
          </a:xfrm>
          <a:prstGeom prst="rect">
            <a:avLst/>
          </a:prstGeom>
          <a:solidFill>
            <a:srgbClr val="9E9E9E"/>
          </a:solidFill>
          <a:ln>
            <a:noFill/>
          </a:ln>
        </p:spPr>
        <p:txBody>
          <a:bodyPr spcFirstLastPara="1" wrap="square" lIns="91425" tIns="45700" rIns="91425" bIns="45700" anchor="t" anchorCtr="0">
            <a:spAutoFit/>
          </a:bodyPr>
          <a:lstStyle/>
          <a:p>
            <a:pPr marL="114300" marR="0" lvl="0" indent="0" algn="ctr" rtl="0">
              <a:lnSpc>
                <a:spcPct val="100000"/>
              </a:lnSpc>
              <a:spcBef>
                <a:spcPts val="0"/>
              </a:spcBef>
              <a:spcAft>
                <a:spcPts val="0"/>
              </a:spcAft>
              <a:buClr>
                <a:srgbClr val="000000"/>
              </a:buClr>
              <a:buSzPts val="2200"/>
              <a:buFont typeface="Arial"/>
              <a:buNone/>
            </a:pPr>
            <a:r>
              <a:rPr lang="en-US" sz="2200" b="1" i="0" u="none" strike="noStrike" cap="none">
                <a:solidFill>
                  <a:schemeClr val="lt1"/>
                </a:solidFill>
                <a:latin typeface="Times New Roman"/>
                <a:ea typeface="Times New Roman"/>
                <a:cs typeface="Times New Roman"/>
                <a:sym typeface="Times New Roman"/>
              </a:rPr>
              <a:t>REFERENCE</a:t>
            </a:r>
            <a:endParaRPr sz="2200" b="1" i="0" u="none" strike="noStrike" cap="none">
              <a:solidFill>
                <a:schemeClr val="lt1"/>
              </a:solidFill>
              <a:latin typeface="Times"/>
              <a:ea typeface="Times"/>
              <a:cs typeface="Times"/>
              <a:sym typeface="Time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14"/>
          <p:cNvSpPr txBox="1">
            <a:spLocks noGrp="1"/>
          </p:cNvSpPr>
          <p:nvPr>
            <p:ph type="title"/>
          </p:nvPr>
        </p:nvSpPr>
        <p:spPr>
          <a:xfrm>
            <a:off x="3170425" y="1414475"/>
            <a:ext cx="3014400" cy="23952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sz="2500">
                <a:solidFill>
                  <a:schemeClr val="lt1"/>
                </a:solidFill>
                <a:latin typeface="Times New Roman"/>
                <a:ea typeface="Times New Roman"/>
                <a:cs typeface="Times New Roman"/>
                <a:sym typeface="Times New Roman"/>
              </a:rPr>
              <a:t>Thank you for your attention!</a:t>
            </a:r>
            <a:endParaRPr sz="2500">
              <a:solidFill>
                <a:schemeClr val="lt1"/>
              </a:solidFill>
              <a:latin typeface="Times New Roman"/>
              <a:ea typeface="Times New Roman"/>
              <a:cs typeface="Times New Roman"/>
              <a:sym typeface="Times New Roman"/>
            </a:endParaRPr>
          </a:p>
          <a:p>
            <a:pPr marL="0" lvl="0" indent="0" algn="ctr" rtl="0">
              <a:lnSpc>
                <a:spcPct val="100000"/>
              </a:lnSpc>
              <a:spcBef>
                <a:spcPts val="0"/>
              </a:spcBef>
              <a:spcAft>
                <a:spcPts val="0"/>
              </a:spcAft>
              <a:buSzPts val="3600"/>
              <a:buNone/>
            </a:pPr>
            <a:r>
              <a:rPr lang="en-US" sz="2500">
                <a:solidFill>
                  <a:schemeClr val="lt1"/>
                </a:solidFill>
                <a:latin typeface="Times New Roman"/>
                <a:ea typeface="Times New Roman"/>
                <a:cs typeface="Times New Roman"/>
                <a:sym typeface="Times New Roman"/>
              </a:rPr>
              <a:t>Q &amp; A</a:t>
            </a:r>
            <a:endParaRPr sz="2500">
              <a:solidFill>
                <a:schemeClr val="lt1"/>
              </a:solidFill>
              <a:latin typeface="Times New Roman"/>
              <a:ea typeface="Times New Roman"/>
              <a:cs typeface="Times New Roman"/>
              <a:sym typeface="Times New Roman"/>
            </a:endParaRPr>
          </a:p>
        </p:txBody>
      </p:sp>
      <p:sp>
        <p:nvSpPr>
          <p:cNvPr id="265" name="Google Shape;265;p14"/>
          <p:cNvSpPr txBox="1">
            <a:spLocks noGrp="1"/>
          </p:cNvSpPr>
          <p:nvPr>
            <p:ph type="sldNum" idx="12"/>
          </p:nvPr>
        </p:nvSpPr>
        <p:spPr>
          <a:xfrm>
            <a:off x="8595309" y="4749901"/>
            <a:ext cx="548700" cy="3936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000"/>
              <a:buNone/>
            </a:pPr>
            <a:fld id="{00000000-1234-1234-1234-123412341234}" type="slidenum">
              <a:rPr lang="en-US" sz="1000">
                <a:solidFill>
                  <a:schemeClr val="lt1"/>
                </a:solidFill>
              </a:rPr>
              <a:t>24</a:t>
            </a:fld>
            <a:endParaRPr sz="1000">
              <a:solidFill>
                <a:schemeClr val="lt1"/>
              </a:solidFill>
            </a:endParaRPr>
          </a:p>
        </p:txBody>
      </p:sp>
      <p:pic>
        <p:nvPicPr>
          <p:cNvPr id="266" name="Google Shape;266;p14"/>
          <p:cNvPicPr preferRelativeResize="0"/>
          <p:nvPr/>
        </p:nvPicPr>
        <p:blipFill>
          <a:blip r:embed="rId3">
            <a:alphaModFix/>
          </a:blip>
          <a:stretch>
            <a:fillRect/>
          </a:stretch>
        </p:blipFill>
        <p:spPr>
          <a:xfrm>
            <a:off x="150174" y="583425"/>
            <a:ext cx="3073550" cy="4057300"/>
          </a:xfrm>
          <a:prstGeom prst="rect">
            <a:avLst/>
          </a:prstGeom>
          <a:noFill/>
          <a:ln>
            <a:noFill/>
          </a:ln>
        </p:spPr>
      </p:pic>
      <p:pic>
        <p:nvPicPr>
          <p:cNvPr id="267" name="Google Shape;267;p14"/>
          <p:cNvPicPr preferRelativeResize="0"/>
          <p:nvPr/>
        </p:nvPicPr>
        <p:blipFill>
          <a:blip r:embed="rId4">
            <a:alphaModFix/>
          </a:blip>
          <a:stretch>
            <a:fillRect/>
          </a:stretch>
        </p:blipFill>
        <p:spPr>
          <a:xfrm>
            <a:off x="6311575" y="789175"/>
            <a:ext cx="2654376" cy="385154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Google Shape;53;g2041ead556f_2_13"/>
          <p:cNvSpPr txBox="1"/>
          <p:nvPr/>
        </p:nvSpPr>
        <p:spPr>
          <a:xfrm>
            <a:off x="0" y="819450"/>
            <a:ext cx="61794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60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 name="Google Shape;54;g2041ead556f_2_13"/>
          <p:cNvSpPr txBox="1">
            <a:spLocks noGrp="1"/>
          </p:cNvSpPr>
          <p:nvPr>
            <p:ph type="sldNum" idx="12"/>
          </p:nvPr>
        </p:nvSpPr>
        <p:spPr>
          <a:xfrm>
            <a:off x="8595308" y="4749892"/>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1000"/>
              <a:buFont typeface="Arial"/>
              <a:buNone/>
            </a:pPr>
            <a:fld id="{00000000-1234-1234-1234-123412341234}" type="slidenum">
              <a:rPr lang="en-US">
                <a:solidFill>
                  <a:schemeClr val="lt1"/>
                </a:solidFill>
              </a:rPr>
              <a:t>3</a:t>
            </a:fld>
            <a:endParaRPr>
              <a:solidFill>
                <a:schemeClr val="lt1"/>
              </a:solidFill>
            </a:endParaRPr>
          </a:p>
        </p:txBody>
      </p:sp>
      <p:sp>
        <p:nvSpPr>
          <p:cNvPr id="55" name="Google Shape;55;g2041ead556f_2_13"/>
          <p:cNvSpPr txBox="1"/>
          <p:nvPr/>
        </p:nvSpPr>
        <p:spPr>
          <a:xfrm>
            <a:off x="162450" y="819450"/>
            <a:ext cx="8819100" cy="800400"/>
          </a:xfrm>
          <a:prstGeom prst="rect">
            <a:avLst/>
          </a:prstGeom>
          <a:noFill/>
          <a:ln>
            <a:noFill/>
          </a:ln>
        </p:spPr>
        <p:txBody>
          <a:bodyPr spcFirstLastPara="1" wrap="square" lIns="91425" tIns="91425" rIns="91425" bIns="91425" anchor="t" anchorCtr="0">
            <a:spAutoFit/>
          </a:bodyPr>
          <a:lstStyle/>
          <a:p>
            <a:pPr marL="0" marR="0" lvl="0" indent="0" algn="just" rtl="0">
              <a:lnSpc>
                <a:spcPct val="150000"/>
              </a:lnSpc>
              <a:spcBef>
                <a:spcPts val="0"/>
              </a:spcBef>
              <a:spcAft>
                <a:spcPts val="0"/>
              </a:spcAft>
              <a:buClr>
                <a:srgbClr val="000000"/>
              </a:buClr>
              <a:buSzPts val="1600"/>
              <a:buFont typeface="Arial"/>
              <a:buNone/>
            </a:pPr>
            <a:r>
              <a:rPr lang="en-US" sz="1600" b="0" i="0" u="none" strike="noStrike" cap="none" dirty="0">
                <a:solidFill>
                  <a:srgbClr val="000000"/>
                </a:solidFill>
                <a:latin typeface="Times New Roman"/>
                <a:ea typeface="Times New Roman"/>
                <a:cs typeface="Times New Roman"/>
                <a:sym typeface="Times New Roman"/>
              </a:rPr>
              <a:t>Failure in foundation in either building or pavement structures can be attributed mostly to expanding soil cycle, weak soil, soil</a:t>
            </a:r>
            <a:r>
              <a:rPr lang="en-US" sz="1600" dirty="0">
                <a:latin typeface="Times New Roman"/>
                <a:ea typeface="Times New Roman"/>
                <a:cs typeface="Times New Roman"/>
                <a:sym typeface="Times New Roman"/>
              </a:rPr>
              <a:t> settlement and</a:t>
            </a:r>
            <a:r>
              <a:rPr lang="en-US" sz="1600" b="0" i="0" u="none" strike="noStrike" cap="none" dirty="0">
                <a:solidFill>
                  <a:srgbClr val="000000"/>
                </a:solidFill>
                <a:latin typeface="Times New Roman"/>
                <a:ea typeface="Times New Roman"/>
                <a:cs typeface="Times New Roman"/>
                <a:sym typeface="Times New Roman"/>
              </a:rPr>
              <a:t> consolidation, poorly compacted soil among others.</a:t>
            </a:r>
            <a:endParaRPr sz="1600" b="0" i="0" u="none" strike="noStrike" cap="none" dirty="0">
              <a:solidFill>
                <a:srgbClr val="000000"/>
              </a:solidFill>
              <a:latin typeface="Times New Roman"/>
              <a:ea typeface="Times New Roman"/>
              <a:cs typeface="Times New Roman"/>
              <a:sym typeface="Times New Roman"/>
            </a:endParaRPr>
          </a:p>
        </p:txBody>
      </p:sp>
      <p:sp>
        <p:nvSpPr>
          <p:cNvPr id="57" name="Google Shape;57;g2041ead556f_2_13"/>
          <p:cNvSpPr/>
          <p:nvPr/>
        </p:nvSpPr>
        <p:spPr>
          <a:xfrm>
            <a:off x="2027886" y="4738002"/>
            <a:ext cx="4572000" cy="307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Times New Roman"/>
                <a:ea typeface="Times New Roman"/>
                <a:cs typeface="Times New Roman"/>
                <a:sym typeface="Times New Roman"/>
              </a:rPr>
              <a:t>Figure 1: Foundation failure in built structure</a:t>
            </a:r>
            <a:endParaRPr sz="1600" b="0" i="0" u="none" strike="noStrike" cap="none">
              <a:solidFill>
                <a:srgbClr val="000000"/>
              </a:solidFill>
              <a:latin typeface="Times New Roman"/>
              <a:ea typeface="Times New Roman"/>
              <a:cs typeface="Times New Roman"/>
              <a:sym typeface="Times New Roman"/>
            </a:endParaRPr>
          </a:p>
        </p:txBody>
      </p:sp>
      <p:pic>
        <p:nvPicPr>
          <p:cNvPr id="58" name="Google Shape;58;g2041ead556f_2_13"/>
          <p:cNvPicPr preferRelativeResize="0"/>
          <p:nvPr/>
        </p:nvPicPr>
        <p:blipFill rotWithShape="1">
          <a:blip r:embed="rId3">
            <a:alphaModFix/>
          </a:blip>
          <a:srcRect/>
          <a:stretch/>
        </p:blipFill>
        <p:spPr>
          <a:xfrm>
            <a:off x="2205416" y="2418675"/>
            <a:ext cx="3506632" cy="2085450"/>
          </a:xfrm>
          <a:prstGeom prst="rect">
            <a:avLst/>
          </a:prstGeom>
          <a:noFill/>
          <a:ln>
            <a:noFill/>
          </a:ln>
        </p:spPr>
      </p:pic>
      <p:pic>
        <p:nvPicPr>
          <p:cNvPr id="59" name="Google Shape;59;g2041ead556f_2_13"/>
          <p:cNvPicPr preferRelativeResize="0"/>
          <p:nvPr/>
        </p:nvPicPr>
        <p:blipFill rotWithShape="1">
          <a:blip r:embed="rId4">
            <a:alphaModFix/>
          </a:blip>
          <a:srcRect/>
          <a:stretch/>
        </p:blipFill>
        <p:spPr>
          <a:xfrm>
            <a:off x="5712050" y="2418675"/>
            <a:ext cx="3367226" cy="2085450"/>
          </a:xfrm>
          <a:prstGeom prst="rect">
            <a:avLst/>
          </a:prstGeom>
          <a:noFill/>
          <a:ln>
            <a:noFill/>
          </a:ln>
        </p:spPr>
      </p:pic>
      <p:sp>
        <p:nvSpPr>
          <p:cNvPr id="60" name="Google Shape;60;g2041ead556f_2_13"/>
          <p:cNvSpPr txBox="1"/>
          <p:nvPr/>
        </p:nvSpPr>
        <p:spPr>
          <a:xfrm>
            <a:off x="1531620" y="1788413"/>
            <a:ext cx="5833205" cy="461635"/>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1" i="0" u="none" strike="noStrike" cap="none" dirty="0">
                <a:solidFill>
                  <a:srgbClr val="000000"/>
                </a:solidFill>
                <a:latin typeface="Times"/>
                <a:ea typeface="Times"/>
                <a:cs typeface="Times"/>
                <a:sym typeface="Times"/>
              </a:rPr>
              <a:t>The effect of building on weak and problematic soil</a:t>
            </a:r>
            <a:endParaRPr sz="1800" b="1" i="0" u="none" strike="noStrike" cap="none" dirty="0">
              <a:solidFill>
                <a:srgbClr val="000000"/>
              </a:solidFill>
              <a:latin typeface="Arial"/>
              <a:ea typeface="Arial"/>
              <a:cs typeface="Arial"/>
              <a:sym typeface="Arial"/>
            </a:endParaRPr>
          </a:p>
        </p:txBody>
      </p:sp>
      <p:pic>
        <p:nvPicPr>
          <p:cNvPr id="61" name="Google Shape;61;g2041ead556f_2_13"/>
          <p:cNvPicPr preferRelativeResize="0"/>
          <p:nvPr/>
        </p:nvPicPr>
        <p:blipFill rotWithShape="1">
          <a:blip r:embed="rId5">
            <a:alphaModFix/>
          </a:blip>
          <a:srcRect/>
          <a:stretch/>
        </p:blipFill>
        <p:spPr>
          <a:xfrm>
            <a:off x="69825" y="2418675"/>
            <a:ext cx="2266375" cy="2085450"/>
          </a:xfrm>
          <a:prstGeom prst="rect">
            <a:avLst/>
          </a:prstGeom>
          <a:noFill/>
          <a:ln>
            <a:noFill/>
          </a:ln>
        </p:spPr>
      </p:pic>
      <p:sp>
        <p:nvSpPr>
          <p:cNvPr id="3" name="TextBox 2">
            <a:extLst>
              <a:ext uri="{FF2B5EF4-FFF2-40B4-BE49-F238E27FC236}">
                <a16:creationId xmlns:a16="http://schemas.microsoft.com/office/drawing/2014/main" id="{B3822DCC-1CB9-4FF8-EC1E-87B081113627}"/>
              </a:ext>
            </a:extLst>
          </p:cNvPr>
          <p:cNvSpPr txBox="1"/>
          <p:nvPr/>
        </p:nvSpPr>
        <p:spPr>
          <a:xfrm>
            <a:off x="2351440" y="220000"/>
            <a:ext cx="6807800" cy="430887"/>
          </a:xfrm>
          <a:prstGeom prst="rect">
            <a:avLst/>
          </a:prstGeom>
          <a:solidFill>
            <a:schemeClr val="tx2"/>
          </a:solidFill>
        </p:spPr>
        <p:txBody>
          <a:bodyPr wrap="square">
            <a:spAutoFit/>
          </a:bodyPr>
          <a:lstStyle/>
          <a:p>
            <a:pPr algn="ctr"/>
            <a:r>
              <a:rPr kumimoji="0" lang="en-US" sz="2200" b="1" i="0" u="none" strike="noStrike" kern="0" cap="none" spc="0" normalizeH="0" baseline="0" noProof="0" dirty="0">
                <a:ln>
                  <a:noFill/>
                </a:ln>
                <a:solidFill>
                  <a:srgbClr val="212121"/>
                </a:solidFill>
                <a:effectLst/>
                <a:uLnTx/>
                <a:uFillTx/>
                <a:latin typeface="Times New Roman"/>
                <a:ea typeface="Times New Roman"/>
                <a:cs typeface="Times New Roman"/>
                <a:sym typeface="Times New Roman"/>
              </a:rPr>
              <a:t>INTRODUCTION</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g14275eb6361_1_1"/>
          <p:cNvSpPr txBox="1">
            <a:spLocks noGrp="1"/>
          </p:cNvSpPr>
          <p:nvPr>
            <p:ph type="title"/>
          </p:nvPr>
        </p:nvSpPr>
        <p:spPr>
          <a:xfrm>
            <a:off x="311700" y="596749"/>
            <a:ext cx="8520600" cy="523200"/>
          </a:xfrm>
          <a:prstGeom prst="rect">
            <a:avLst/>
          </a:prstGeom>
          <a:noFill/>
          <a:ln>
            <a:noFill/>
          </a:ln>
        </p:spPr>
        <p:txBody>
          <a:bodyPr spcFirstLastPara="1" wrap="square" lIns="91425" tIns="91425" rIns="91425" bIns="91425" anchor="t" anchorCtr="0">
            <a:noAutofit/>
          </a:bodyPr>
          <a:lstStyle/>
          <a:p>
            <a:pPr marL="457200" lvl="0" indent="0" algn="ctr" rtl="0">
              <a:lnSpc>
                <a:spcPct val="150000"/>
              </a:lnSpc>
              <a:spcBef>
                <a:spcPts val="0"/>
              </a:spcBef>
              <a:spcAft>
                <a:spcPts val="0"/>
              </a:spcAft>
              <a:buSzPts val="2800"/>
              <a:buNone/>
            </a:pPr>
            <a:r>
              <a:rPr lang="en-US" sz="1800" b="1" dirty="0">
                <a:solidFill>
                  <a:srgbClr val="000000"/>
                </a:solidFill>
                <a:latin typeface="Times New Roman"/>
                <a:ea typeface="Times New Roman"/>
                <a:cs typeface="Times New Roman"/>
                <a:sym typeface="Times New Roman"/>
              </a:rPr>
              <a:t>Soil Stabilization / Soil Improvement Method</a:t>
            </a:r>
            <a:endParaRPr sz="1800" b="1" dirty="0">
              <a:solidFill>
                <a:srgbClr val="000000"/>
              </a:solidFill>
              <a:latin typeface="Times New Roman"/>
              <a:ea typeface="Times New Roman"/>
              <a:cs typeface="Times New Roman"/>
              <a:sym typeface="Times New Roman"/>
            </a:endParaRPr>
          </a:p>
          <a:p>
            <a:pPr marL="0" lvl="0" indent="0" algn="just" rtl="0">
              <a:lnSpc>
                <a:spcPct val="150000"/>
              </a:lnSpc>
              <a:spcBef>
                <a:spcPts val="0"/>
              </a:spcBef>
              <a:spcAft>
                <a:spcPts val="0"/>
              </a:spcAft>
              <a:buSzPts val="2800"/>
              <a:buNone/>
            </a:pPr>
            <a:endParaRPr sz="1600" dirty="0">
              <a:solidFill>
                <a:srgbClr val="000000"/>
              </a:solidFill>
              <a:latin typeface="Times New Roman"/>
              <a:ea typeface="Times New Roman"/>
              <a:cs typeface="Times New Roman"/>
              <a:sym typeface="Times New Roman"/>
            </a:endParaRPr>
          </a:p>
        </p:txBody>
      </p:sp>
      <p:sp>
        <p:nvSpPr>
          <p:cNvPr id="67" name="Google Shape;67;g14275eb6361_1_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1000"/>
              <a:buFont typeface="Arial"/>
              <a:buNone/>
            </a:pPr>
            <a:fld id="{00000000-1234-1234-1234-123412341234}" type="slidenum">
              <a:rPr lang="en-US"/>
              <a:t>4</a:t>
            </a:fld>
            <a:endParaRPr/>
          </a:p>
        </p:txBody>
      </p:sp>
      <p:sp>
        <p:nvSpPr>
          <p:cNvPr id="68" name="Google Shape;68;g14275eb6361_1_1"/>
          <p:cNvSpPr txBox="1">
            <a:spLocks noGrp="1"/>
          </p:cNvSpPr>
          <p:nvPr>
            <p:ph type="body" idx="1"/>
          </p:nvPr>
        </p:nvSpPr>
        <p:spPr>
          <a:xfrm>
            <a:off x="116350" y="1179300"/>
            <a:ext cx="4590300" cy="3877500"/>
          </a:xfrm>
          <a:prstGeom prst="rect">
            <a:avLst/>
          </a:prstGeom>
          <a:noFill/>
          <a:ln>
            <a:noFill/>
          </a:ln>
        </p:spPr>
        <p:txBody>
          <a:bodyPr spcFirstLastPara="1" wrap="square" lIns="91425" tIns="91425" rIns="91425" bIns="91425" anchor="t" anchorCtr="0">
            <a:noAutofit/>
          </a:bodyPr>
          <a:lstStyle/>
          <a:p>
            <a:pPr marL="0" lvl="0" indent="0" algn="just" rtl="0">
              <a:lnSpc>
                <a:spcPct val="150000"/>
              </a:lnSpc>
              <a:spcBef>
                <a:spcPts val="0"/>
              </a:spcBef>
              <a:spcAft>
                <a:spcPts val="0"/>
              </a:spcAft>
              <a:buNone/>
            </a:pPr>
            <a:r>
              <a:rPr lang="en-US" sz="1600" dirty="0">
                <a:solidFill>
                  <a:srgbClr val="000000"/>
                </a:solidFill>
                <a:latin typeface="Times New Roman"/>
                <a:ea typeface="Times New Roman"/>
                <a:cs typeface="Times New Roman"/>
                <a:sym typeface="Times New Roman"/>
              </a:rPr>
              <a:t>The mechanical properties of soils can significantly improved with the addition of cementitious materials such as cement, lime, fly ash and bitumen (Chang et al., 2016, Subramanian et al., 2018).</a:t>
            </a:r>
            <a:endParaRPr sz="1600" dirty="0">
              <a:solidFill>
                <a:srgbClr val="000000"/>
              </a:solidFill>
              <a:latin typeface="Times New Roman"/>
              <a:ea typeface="Times New Roman"/>
              <a:cs typeface="Times New Roman"/>
              <a:sym typeface="Times New Roman"/>
            </a:endParaRPr>
          </a:p>
          <a:p>
            <a:pPr marL="457200" lvl="0" indent="0" algn="just" rtl="0">
              <a:lnSpc>
                <a:spcPct val="150000"/>
              </a:lnSpc>
              <a:spcBef>
                <a:spcPts val="0"/>
              </a:spcBef>
              <a:spcAft>
                <a:spcPts val="0"/>
              </a:spcAft>
              <a:buSzPts val="1800"/>
              <a:buNone/>
            </a:pPr>
            <a:endParaRPr sz="1600" dirty="0">
              <a:solidFill>
                <a:srgbClr val="000000"/>
              </a:solidFill>
              <a:latin typeface="Times New Roman"/>
              <a:ea typeface="Times New Roman"/>
              <a:cs typeface="Times New Roman"/>
              <a:sym typeface="Times New Roman"/>
            </a:endParaRPr>
          </a:p>
          <a:p>
            <a:pPr marL="285750" lvl="0" indent="-285750" algn="just" rtl="0">
              <a:lnSpc>
                <a:spcPct val="150000"/>
              </a:lnSpc>
              <a:spcBef>
                <a:spcPts val="0"/>
              </a:spcBef>
              <a:spcAft>
                <a:spcPts val="0"/>
              </a:spcAft>
              <a:buClr>
                <a:srgbClr val="000000"/>
              </a:buClr>
              <a:buSzPts val="1600"/>
              <a:buFont typeface="Times New Roman"/>
              <a:buChar char="⮚"/>
            </a:pPr>
            <a:r>
              <a:rPr lang="en-US" sz="1600" dirty="0">
                <a:solidFill>
                  <a:srgbClr val="000000"/>
                </a:solidFill>
                <a:latin typeface="Times New Roman"/>
                <a:ea typeface="Times New Roman"/>
                <a:cs typeface="Times New Roman"/>
                <a:sym typeface="Times New Roman"/>
              </a:rPr>
              <a:t>Other forms of Soil stabilization includes;</a:t>
            </a:r>
            <a:endParaRPr sz="1600" dirty="0">
              <a:solidFill>
                <a:srgbClr val="000000"/>
              </a:solidFill>
              <a:latin typeface="Times New Roman"/>
              <a:ea typeface="Times New Roman"/>
              <a:cs typeface="Times New Roman"/>
              <a:sym typeface="Times New Roman"/>
            </a:endParaRPr>
          </a:p>
          <a:p>
            <a:pPr marL="457200" lvl="0" indent="-330200" algn="l" rtl="0">
              <a:lnSpc>
                <a:spcPct val="150000"/>
              </a:lnSpc>
              <a:spcBef>
                <a:spcPts val="0"/>
              </a:spcBef>
              <a:spcAft>
                <a:spcPts val="0"/>
              </a:spcAft>
              <a:buClr>
                <a:srgbClr val="000000"/>
              </a:buClr>
              <a:buSzPts val="1600"/>
              <a:buFont typeface="Times New Roman"/>
              <a:buChar char="●"/>
            </a:pPr>
            <a:r>
              <a:rPr lang="en-US" sz="1600" dirty="0">
                <a:solidFill>
                  <a:srgbClr val="000000"/>
                </a:solidFill>
                <a:latin typeface="Times New Roman"/>
                <a:ea typeface="Times New Roman"/>
                <a:cs typeface="Times New Roman"/>
                <a:sym typeface="Times New Roman"/>
              </a:rPr>
              <a:t>Mechanical Soil Stabilization - Compaction of the soil</a:t>
            </a:r>
            <a:endParaRPr sz="1600" dirty="0">
              <a:solidFill>
                <a:srgbClr val="000000"/>
              </a:solidFill>
              <a:latin typeface="Times New Roman"/>
              <a:ea typeface="Times New Roman"/>
              <a:cs typeface="Times New Roman"/>
              <a:sym typeface="Times New Roman"/>
            </a:endParaRPr>
          </a:p>
          <a:p>
            <a:pPr marL="457200" lvl="0" indent="-330200" algn="l" rtl="0">
              <a:lnSpc>
                <a:spcPct val="150000"/>
              </a:lnSpc>
              <a:spcBef>
                <a:spcPts val="0"/>
              </a:spcBef>
              <a:spcAft>
                <a:spcPts val="0"/>
              </a:spcAft>
              <a:buClr>
                <a:srgbClr val="000000"/>
              </a:buClr>
              <a:buSzPts val="1600"/>
              <a:buFont typeface="Times New Roman"/>
              <a:buChar char="●"/>
            </a:pPr>
            <a:r>
              <a:rPr lang="en-US" sz="1600" dirty="0">
                <a:solidFill>
                  <a:srgbClr val="000000"/>
                </a:solidFill>
                <a:latin typeface="Times New Roman"/>
                <a:ea typeface="Times New Roman"/>
                <a:cs typeface="Times New Roman"/>
                <a:sym typeface="Times New Roman"/>
              </a:rPr>
              <a:t>Geo-textile and Fabrics</a:t>
            </a:r>
            <a:endParaRPr sz="1600" dirty="0">
              <a:solidFill>
                <a:srgbClr val="000000"/>
              </a:solidFill>
              <a:latin typeface="Times New Roman"/>
              <a:ea typeface="Times New Roman"/>
              <a:cs typeface="Times New Roman"/>
              <a:sym typeface="Times New Roman"/>
            </a:endParaRPr>
          </a:p>
          <a:p>
            <a:pPr marL="0" lvl="0" indent="0" algn="l" rtl="0">
              <a:lnSpc>
                <a:spcPct val="115000"/>
              </a:lnSpc>
              <a:spcBef>
                <a:spcPts val="0"/>
              </a:spcBef>
              <a:spcAft>
                <a:spcPts val="0"/>
              </a:spcAft>
              <a:buSzPts val="1800"/>
              <a:buNone/>
            </a:pPr>
            <a:endParaRPr sz="1600" dirty="0">
              <a:solidFill>
                <a:srgbClr val="000000"/>
              </a:solidFill>
              <a:latin typeface="Times New Roman"/>
              <a:ea typeface="Times New Roman"/>
              <a:cs typeface="Times New Roman"/>
              <a:sym typeface="Times New Roman"/>
            </a:endParaRPr>
          </a:p>
        </p:txBody>
      </p:sp>
      <p:pic>
        <p:nvPicPr>
          <p:cNvPr id="70" name="Google Shape;70;g14275eb6361_1_1"/>
          <p:cNvPicPr preferRelativeResize="0"/>
          <p:nvPr/>
        </p:nvPicPr>
        <p:blipFill rotWithShape="1">
          <a:blip r:embed="rId3">
            <a:alphaModFix/>
          </a:blip>
          <a:srcRect/>
          <a:stretch/>
        </p:blipFill>
        <p:spPr>
          <a:xfrm>
            <a:off x="4753625" y="1225825"/>
            <a:ext cx="2116166" cy="1322588"/>
          </a:xfrm>
          <a:prstGeom prst="rect">
            <a:avLst/>
          </a:prstGeom>
          <a:noFill/>
          <a:ln>
            <a:noFill/>
          </a:ln>
        </p:spPr>
      </p:pic>
      <p:sp>
        <p:nvSpPr>
          <p:cNvPr id="71" name="Google Shape;71;g14275eb6361_1_1"/>
          <p:cNvSpPr txBox="1"/>
          <p:nvPr/>
        </p:nvSpPr>
        <p:spPr>
          <a:xfrm>
            <a:off x="4800550" y="4170950"/>
            <a:ext cx="32841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Times New Roman"/>
                <a:ea typeface="Times New Roman"/>
                <a:cs typeface="Times New Roman"/>
                <a:sym typeface="Times New Roman"/>
              </a:rPr>
              <a:t>Figure 2: </a:t>
            </a:r>
            <a:r>
              <a:rPr lang="en-US" sz="1600">
                <a:latin typeface="Times New Roman"/>
                <a:ea typeface="Times New Roman"/>
                <a:cs typeface="Times New Roman"/>
                <a:sym typeface="Times New Roman"/>
              </a:rPr>
              <a:t>Types of </a:t>
            </a:r>
            <a:r>
              <a:rPr lang="en-US" sz="1600" b="0" i="0" u="none" strike="noStrike" cap="none">
                <a:solidFill>
                  <a:srgbClr val="000000"/>
                </a:solidFill>
                <a:latin typeface="Times New Roman"/>
                <a:ea typeface="Times New Roman"/>
                <a:cs typeface="Times New Roman"/>
                <a:sym typeface="Times New Roman"/>
              </a:rPr>
              <a:t> soil stabilization</a:t>
            </a:r>
            <a:endParaRPr sz="1600" b="0" i="0" u="none" strike="noStrike" cap="none">
              <a:solidFill>
                <a:srgbClr val="000000"/>
              </a:solidFill>
              <a:latin typeface="Times New Roman"/>
              <a:ea typeface="Times New Roman"/>
              <a:cs typeface="Times New Roman"/>
              <a:sym typeface="Times New Roman"/>
            </a:endParaRPr>
          </a:p>
        </p:txBody>
      </p:sp>
      <p:pic>
        <p:nvPicPr>
          <p:cNvPr id="72" name="Google Shape;72;g14275eb6361_1_1"/>
          <p:cNvPicPr preferRelativeResize="0"/>
          <p:nvPr/>
        </p:nvPicPr>
        <p:blipFill>
          <a:blip r:embed="rId4">
            <a:alphaModFix/>
          </a:blip>
          <a:stretch>
            <a:fillRect/>
          </a:stretch>
        </p:blipFill>
        <p:spPr>
          <a:xfrm>
            <a:off x="4753625" y="2654300"/>
            <a:ext cx="2022325" cy="1410775"/>
          </a:xfrm>
          <a:prstGeom prst="rect">
            <a:avLst/>
          </a:prstGeom>
          <a:noFill/>
          <a:ln>
            <a:noFill/>
          </a:ln>
        </p:spPr>
      </p:pic>
      <p:pic>
        <p:nvPicPr>
          <p:cNvPr id="73" name="Google Shape;73;g14275eb6361_1_1"/>
          <p:cNvPicPr preferRelativeResize="0"/>
          <p:nvPr/>
        </p:nvPicPr>
        <p:blipFill>
          <a:blip r:embed="rId5">
            <a:alphaModFix/>
          </a:blip>
          <a:stretch>
            <a:fillRect/>
          </a:stretch>
        </p:blipFill>
        <p:spPr>
          <a:xfrm>
            <a:off x="6916725" y="1225825"/>
            <a:ext cx="2116175" cy="1322600"/>
          </a:xfrm>
          <a:prstGeom prst="rect">
            <a:avLst/>
          </a:prstGeom>
          <a:noFill/>
          <a:ln>
            <a:noFill/>
          </a:ln>
        </p:spPr>
      </p:pic>
      <p:pic>
        <p:nvPicPr>
          <p:cNvPr id="74" name="Google Shape;74;g14275eb6361_1_1"/>
          <p:cNvPicPr preferRelativeResize="0"/>
          <p:nvPr/>
        </p:nvPicPr>
        <p:blipFill>
          <a:blip r:embed="rId6">
            <a:alphaModFix/>
          </a:blip>
          <a:stretch>
            <a:fillRect/>
          </a:stretch>
        </p:blipFill>
        <p:spPr>
          <a:xfrm>
            <a:off x="6916725" y="2654301"/>
            <a:ext cx="2116174" cy="1410767"/>
          </a:xfrm>
          <a:prstGeom prst="rect">
            <a:avLst/>
          </a:prstGeom>
          <a:noFill/>
          <a:ln>
            <a:noFill/>
          </a:ln>
        </p:spPr>
      </p:pic>
      <p:sp>
        <p:nvSpPr>
          <p:cNvPr id="3" name="TextBox 2">
            <a:extLst>
              <a:ext uri="{FF2B5EF4-FFF2-40B4-BE49-F238E27FC236}">
                <a16:creationId xmlns:a16="http://schemas.microsoft.com/office/drawing/2014/main" id="{B2BF262B-0744-2B3F-3B8D-AA2C2168E11A}"/>
              </a:ext>
            </a:extLst>
          </p:cNvPr>
          <p:cNvSpPr txBox="1"/>
          <p:nvPr/>
        </p:nvSpPr>
        <p:spPr>
          <a:xfrm>
            <a:off x="2383105" y="227901"/>
            <a:ext cx="6760895" cy="450123"/>
          </a:xfrm>
          <a:prstGeom prst="rect">
            <a:avLst/>
          </a:prstGeom>
          <a:solidFill>
            <a:schemeClr val="tx2"/>
          </a:solidFill>
        </p:spPr>
        <p:txBody>
          <a:bodyPr wrap="square">
            <a:spAutoFit/>
          </a:bodyPr>
          <a:lstStyle/>
          <a:p>
            <a:pPr marL="0" marR="0" lvl="0" indent="0" algn="ctr" defTabSz="914400" rtl="0" eaLnBrk="1" fontAlgn="auto" latinLnBrk="0" hangingPunct="1">
              <a:lnSpc>
                <a:spcPct val="115000"/>
              </a:lnSpc>
              <a:spcBef>
                <a:spcPts val="1600"/>
              </a:spcBef>
              <a:spcAft>
                <a:spcPts val="0"/>
              </a:spcAft>
              <a:buClr>
                <a:srgbClr val="000000"/>
              </a:buClr>
              <a:buSzPts val="2200"/>
              <a:buFont typeface="Arial"/>
              <a:buNone/>
              <a:tabLst/>
              <a:defRPr/>
            </a:pPr>
            <a:r>
              <a:rPr kumimoji="0" lang="en-US" sz="2200" b="1" i="0" u="none" strike="noStrike" kern="0" cap="none" spc="0" normalizeH="0" baseline="0" noProof="0" dirty="0">
                <a:ln>
                  <a:noFill/>
                </a:ln>
                <a:solidFill>
                  <a:srgbClr val="212121"/>
                </a:solidFill>
                <a:effectLst/>
                <a:uLnTx/>
                <a:uFillTx/>
                <a:latin typeface="Times New Roman"/>
                <a:ea typeface="Times New Roman"/>
                <a:cs typeface="Times New Roman"/>
                <a:sym typeface="Times New Roman"/>
              </a:rPr>
              <a:t>INTRODUCTION</a:t>
            </a:r>
            <a:endParaRPr kumimoji="0" lang="en-US"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g1466884ebc2_1_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US"/>
              <a:t>5</a:t>
            </a:fld>
            <a:endParaRPr/>
          </a:p>
        </p:txBody>
      </p:sp>
      <p:sp>
        <p:nvSpPr>
          <p:cNvPr id="80" name="Google Shape;80;g1466884ebc2_1_11"/>
          <p:cNvSpPr txBox="1">
            <a:spLocks noGrp="1"/>
          </p:cNvSpPr>
          <p:nvPr>
            <p:ph type="body" idx="1"/>
          </p:nvPr>
        </p:nvSpPr>
        <p:spPr>
          <a:xfrm>
            <a:off x="99450" y="586250"/>
            <a:ext cx="5950800" cy="447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rgbClr val="000000"/>
              </a:buClr>
              <a:buSzPts val="2800"/>
              <a:buFont typeface="Arial"/>
              <a:buNone/>
            </a:pPr>
            <a:r>
              <a:rPr lang="en-US" sz="2200" b="1" dirty="0">
                <a:solidFill>
                  <a:schemeClr val="lt1"/>
                </a:solidFill>
                <a:highlight>
                  <a:schemeClr val="dk1"/>
                </a:highlight>
                <a:latin typeface="Times New Roman"/>
                <a:ea typeface="Times New Roman"/>
                <a:cs typeface="Times New Roman"/>
                <a:sym typeface="Times New Roman"/>
              </a:rPr>
              <a:t>Triaxial Test : Consolidated Drained (CD)</a:t>
            </a:r>
            <a:endParaRPr sz="2200" b="1" dirty="0">
              <a:solidFill>
                <a:schemeClr val="lt1"/>
              </a:solidFill>
              <a:latin typeface="Times New Roman"/>
              <a:ea typeface="Times New Roman"/>
              <a:cs typeface="Times New Roman"/>
              <a:sym typeface="Times New Roman"/>
            </a:endParaRPr>
          </a:p>
          <a:p>
            <a:pPr marL="0" lvl="0" indent="0" algn="just" rtl="0">
              <a:lnSpc>
                <a:spcPct val="150000"/>
              </a:lnSpc>
              <a:spcBef>
                <a:spcPts val="0"/>
              </a:spcBef>
              <a:spcAft>
                <a:spcPts val="0"/>
              </a:spcAft>
              <a:buSzPts val="1800"/>
              <a:buNone/>
            </a:pPr>
            <a:r>
              <a:rPr lang="en-US" sz="1600" b="1" dirty="0">
                <a:solidFill>
                  <a:srgbClr val="000000"/>
                </a:solidFill>
                <a:latin typeface="Times New Roman"/>
                <a:ea typeface="Times New Roman"/>
                <a:cs typeface="Times New Roman"/>
                <a:sym typeface="Times New Roman"/>
              </a:rPr>
              <a:t>Why do we conduct a triaxial test?</a:t>
            </a:r>
            <a:endParaRPr sz="1600" b="1" dirty="0">
              <a:solidFill>
                <a:srgbClr val="000000"/>
              </a:solidFill>
              <a:latin typeface="Times New Roman"/>
              <a:ea typeface="Times New Roman"/>
              <a:cs typeface="Times New Roman"/>
              <a:sym typeface="Times New Roman"/>
            </a:endParaRPr>
          </a:p>
          <a:p>
            <a:pPr marL="457200" lvl="0" indent="-330200" algn="just" rtl="0">
              <a:lnSpc>
                <a:spcPct val="150000"/>
              </a:lnSpc>
              <a:spcBef>
                <a:spcPts val="0"/>
              </a:spcBef>
              <a:spcAft>
                <a:spcPts val="0"/>
              </a:spcAft>
              <a:buClr>
                <a:srgbClr val="000000"/>
              </a:buClr>
              <a:buSzPts val="1600"/>
              <a:buFont typeface="Times New Roman"/>
              <a:buChar char="●"/>
            </a:pPr>
            <a:r>
              <a:rPr lang="en-US" sz="1600" dirty="0">
                <a:solidFill>
                  <a:srgbClr val="000000"/>
                </a:solidFill>
                <a:latin typeface="Times New Roman"/>
                <a:ea typeface="Times New Roman"/>
                <a:cs typeface="Times New Roman"/>
                <a:sym typeface="Times New Roman"/>
              </a:rPr>
              <a:t>A triaxial test is conducted to </a:t>
            </a:r>
            <a:r>
              <a:rPr lang="en-US" sz="1600" b="1" dirty="0">
                <a:solidFill>
                  <a:srgbClr val="FF0000"/>
                </a:solidFill>
                <a:latin typeface="Times New Roman"/>
                <a:ea typeface="Times New Roman"/>
                <a:cs typeface="Times New Roman"/>
                <a:sym typeface="Times New Roman"/>
              </a:rPr>
              <a:t>determine the shear strength and stiffness of a cylindrical core soil or rock sample</a:t>
            </a:r>
            <a:r>
              <a:rPr lang="en-US" sz="1600" dirty="0">
                <a:solidFill>
                  <a:srgbClr val="000000"/>
                </a:solidFill>
                <a:latin typeface="Times New Roman"/>
                <a:ea typeface="Times New Roman"/>
                <a:cs typeface="Times New Roman"/>
                <a:sym typeface="Times New Roman"/>
              </a:rPr>
              <a:t> which is used in geotechnical design.</a:t>
            </a:r>
            <a:endParaRPr sz="1600" dirty="0">
              <a:solidFill>
                <a:srgbClr val="000000"/>
              </a:solidFill>
              <a:latin typeface="Times New Roman"/>
              <a:ea typeface="Times New Roman"/>
              <a:cs typeface="Times New Roman"/>
              <a:sym typeface="Times New Roman"/>
            </a:endParaRPr>
          </a:p>
          <a:p>
            <a:pPr marL="457200" lvl="0" indent="-330200" algn="just" rtl="0">
              <a:lnSpc>
                <a:spcPct val="150000"/>
              </a:lnSpc>
              <a:spcBef>
                <a:spcPts val="0"/>
              </a:spcBef>
              <a:spcAft>
                <a:spcPts val="0"/>
              </a:spcAft>
              <a:buClr>
                <a:srgbClr val="000000"/>
              </a:buClr>
              <a:buSzPts val="1600"/>
              <a:buFont typeface="Times New Roman"/>
              <a:buChar char="●"/>
            </a:pPr>
            <a:r>
              <a:rPr lang="en-US" sz="1600" dirty="0">
                <a:solidFill>
                  <a:srgbClr val="000000"/>
                </a:solidFill>
                <a:latin typeface="Times New Roman"/>
                <a:ea typeface="Times New Roman"/>
                <a:cs typeface="Times New Roman"/>
                <a:sym typeface="Times New Roman"/>
              </a:rPr>
              <a:t>The benefit of the triaxial test over other methods for determining the shear strength of a specific test sample is the ability to </a:t>
            </a:r>
            <a:r>
              <a:rPr lang="en-US" sz="1600" b="1" dirty="0">
                <a:solidFill>
                  <a:srgbClr val="FF0000"/>
                </a:solidFill>
                <a:latin typeface="Times New Roman"/>
                <a:ea typeface="Times New Roman"/>
                <a:cs typeface="Times New Roman"/>
                <a:sym typeface="Times New Roman"/>
              </a:rPr>
              <a:t>control specimen drainage and measure pore pressure</a:t>
            </a:r>
            <a:r>
              <a:rPr lang="en-US" sz="1600" dirty="0">
                <a:solidFill>
                  <a:srgbClr val="000000"/>
                </a:solidFill>
                <a:latin typeface="Times New Roman"/>
                <a:ea typeface="Times New Roman"/>
                <a:cs typeface="Times New Roman"/>
                <a:sym typeface="Times New Roman"/>
              </a:rPr>
              <a:t>. The test also allows for the determination of </a:t>
            </a:r>
            <a:r>
              <a:rPr lang="en-US" sz="1600" b="1" dirty="0">
                <a:solidFill>
                  <a:srgbClr val="FF0000"/>
                </a:solidFill>
                <a:latin typeface="Times New Roman"/>
                <a:ea typeface="Times New Roman"/>
                <a:cs typeface="Times New Roman"/>
                <a:sym typeface="Times New Roman"/>
              </a:rPr>
              <a:t>cohesion (c'), internal angle of friction ('), and shear strength.</a:t>
            </a:r>
            <a:endParaRPr sz="1600" b="1" dirty="0">
              <a:solidFill>
                <a:srgbClr val="FF0000"/>
              </a:solidFill>
              <a:latin typeface="Times New Roman"/>
              <a:ea typeface="Times New Roman"/>
              <a:cs typeface="Times New Roman"/>
              <a:sym typeface="Times New Roman"/>
            </a:endParaRPr>
          </a:p>
          <a:p>
            <a:pPr marL="457200" lvl="0" indent="-330200" algn="just" rtl="0">
              <a:lnSpc>
                <a:spcPct val="150000"/>
              </a:lnSpc>
              <a:spcBef>
                <a:spcPts val="0"/>
              </a:spcBef>
              <a:spcAft>
                <a:spcPts val="0"/>
              </a:spcAft>
              <a:buClr>
                <a:schemeClr val="lt1"/>
              </a:buClr>
              <a:buSzPts val="1600"/>
              <a:buFont typeface="Times New Roman"/>
              <a:buChar char="●"/>
            </a:pPr>
            <a:r>
              <a:rPr lang="en-US" sz="1600" dirty="0">
                <a:solidFill>
                  <a:schemeClr val="lt1"/>
                </a:solidFill>
                <a:latin typeface="Times New Roman"/>
                <a:ea typeface="Times New Roman"/>
                <a:cs typeface="Times New Roman"/>
                <a:sym typeface="Times New Roman"/>
              </a:rPr>
              <a:t>Where Shear Strength τ=</a:t>
            </a:r>
            <a:r>
              <a:rPr lang="en-US" sz="1600" dirty="0" err="1">
                <a:solidFill>
                  <a:schemeClr val="lt1"/>
                </a:solidFill>
                <a:latin typeface="Times New Roman"/>
                <a:ea typeface="Times New Roman"/>
                <a:cs typeface="Times New Roman"/>
                <a:sym typeface="Times New Roman"/>
              </a:rPr>
              <a:t>c+σ’tanφ</a:t>
            </a:r>
            <a:r>
              <a:rPr lang="en-US" sz="1600" dirty="0">
                <a:solidFill>
                  <a:schemeClr val="lt1"/>
                </a:solidFill>
                <a:latin typeface="Times New Roman"/>
                <a:ea typeface="Times New Roman"/>
                <a:cs typeface="Times New Roman"/>
                <a:sym typeface="Times New Roman"/>
              </a:rPr>
              <a:t> </a:t>
            </a:r>
            <a:endParaRPr sz="1600" dirty="0">
              <a:solidFill>
                <a:schemeClr val="lt1"/>
              </a:solidFill>
              <a:latin typeface="Times New Roman"/>
              <a:ea typeface="Times New Roman"/>
              <a:cs typeface="Times New Roman"/>
              <a:sym typeface="Times New Roman"/>
            </a:endParaRPr>
          </a:p>
        </p:txBody>
      </p:sp>
      <p:pic>
        <p:nvPicPr>
          <p:cNvPr id="82" name="Google Shape;82;g1466884ebc2_1_11"/>
          <p:cNvPicPr preferRelativeResize="0"/>
          <p:nvPr/>
        </p:nvPicPr>
        <p:blipFill rotWithShape="1">
          <a:blip r:embed="rId3">
            <a:alphaModFix/>
          </a:blip>
          <a:srcRect/>
          <a:stretch/>
        </p:blipFill>
        <p:spPr>
          <a:xfrm>
            <a:off x="6050250" y="957457"/>
            <a:ext cx="2823775" cy="3228580"/>
          </a:xfrm>
          <a:prstGeom prst="rect">
            <a:avLst/>
          </a:prstGeom>
          <a:noFill/>
          <a:ln>
            <a:noFill/>
          </a:ln>
        </p:spPr>
      </p:pic>
      <p:sp>
        <p:nvSpPr>
          <p:cNvPr id="83" name="Google Shape;83;g1466884ebc2_1_11"/>
          <p:cNvSpPr txBox="1"/>
          <p:nvPr/>
        </p:nvSpPr>
        <p:spPr>
          <a:xfrm>
            <a:off x="6144000" y="4158400"/>
            <a:ext cx="30000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Times New Roman"/>
                <a:ea typeface="Times New Roman"/>
                <a:cs typeface="Times New Roman"/>
                <a:sym typeface="Times New Roman"/>
              </a:rPr>
              <a:t>Figure </a:t>
            </a:r>
            <a:r>
              <a:rPr lang="en-US" sz="1600">
                <a:latin typeface="Times New Roman"/>
                <a:ea typeface="Times New Roman"/>
                <a:cs typeface="Times New Roman"/>
                <a:sym typeface="Times New Roman"/>
              </a:rPr>
              <a:t>3</a:t>
            </a:r>
            <a:r>
              <a:rPr lang="en-US" sz="1600" b="0" i="0" u="none" strike="noStrike" cap="none">
                <a:solidFill>
                  <a:srgbClr val="000000"/>
                </a:solidFill>
                <a:latin typeface="Times New Roman"/>
                <a:ea typeface="Times New Roman"/>
                <a:cs typeface="Times New Roman"/>
                <a:sym typeface="Times New Roman"/>
              </a:rPr>
              <a:t>: Triaxial Test</a:t>
            </a:r>
            <a:endParaRPr sz="1600" b="0" i="0" u="none" strike="noStrike" cap="none">
              <a:solidFill>
                <a:srgbClr val="000000"/>
              </a:solidFill>
              <a:latin typeface="Times New Roman"/>
              <a:ea typeface="Times New Roman"/>
              <a:cs typeface="Times New Roman"/>
              <a:sym typeface="Times New Roman"/>
            </a:endParaRPr>
          </a:p>
        </p:txBody>
      </p:sp>
      <p:sp>
        <p:nvSpPr>
          <p:cNvPr id="3" name="TextBox 2">
            <a:extLst>
              <a:ext uri="{FF2B5EF4-FFF2-40B4-BE49-F238E27FC236}">
                <a16:creationId xmlns:a16="http://schemas.microsoft.com/office/drawing/2014/main" id="{BD406596-555F-F6B2-3832-3524D96E0C55}"/>
              </a:ext>
            </a:extLst>
          </p:cNvPr>
          <p:cNvSpPr txBox="1"/>
          <p:nvPr/>
        </p:nvSpPr>
        <p:spPr>
          <a:xfrm>
            <a:off x="2403214" y="227567"/>
            <a:ext cx="6740786" cy="450123"/>
          </a:xfrm>
          <a:prstGeom prst="rect">
            <a:avLst/>
          </a:prstGeom>
          <a:solidFill>
            <a:schemeClr val="tx2"/>
          </a:solidFill>
        </p:spPr>
        <p:txBody>
          <a:bodyPr wrap="square">
            <a:spAutoFit/>
          </a:bodyPr>
          <a:lstStyle/>
          <a:p>
            <a:pPr marL="0" marR="0" lvl="0" indent="0" algn="ctr" defTabSz="914400" rtl="0" eaLnBrk="1" fontAlgn="auto" latinLnBrk="0" hangingPunct="1">
              <a:lnSpc>
                <a:spcPct val="115000"/>
              </a:lnSpc>
              <a:spcBef>
                <a:spcPts val="1600"/>
              </a:spcBef>
              <a:spcAft>
                <a:spcPts val="0"/>
              </a:spcAft>
              <a:buClr>
                <a:srgbClr val="000000"/>
              </a:buClr>
              <a:buSzPts val="2800"/>
              <a:buFont typeface="Arial"/>
              <a:buNone/>
              <a:tabLst/>
              <a:defRPr/>
            </a:pPr>
            <a:r>
              <a:rPr kumimoji="0" lang="en-US" sz="2200" b="1" i="0" u="none" strike="noStrike" kern="0" cap="none" spc="0" normalizeH="0" baseline="0" noProof="0" dirty="0">
                <a:ln>
                  <a:noFill/>
                </a:ln>
                <a:solidFill>
                  <a:srgbClr val="212121"/>
                </a:solidFill>
                <a:effectLst/>
                <a:uLnTx/>
                <a:uFillTx/>
                <a:latin typeface="Times New Roman"/>
                <a:ea typeface="Times New Roman"/>
                <a:cs typeface="Times New Roman"/>
                <a:sym typeface="Times New Roman"/>
              </a:rPr>
              <a:t>INTRODUCTION</a:t>
            </a:r>
            <a:endParaRPr kumimoji="0" lang="en-US"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g14275eb6361_1_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US"/>
              <a:t>6</a:t>
            </a:fld>
            <a:endParaRPr/>
          </a:p>
        </p:txBody>
      </p:sp>
      <p:sp>
        <p:nvSpPr>
          <p:cNvPr id="89" name="Google Shape;89;g14275eb6361_1_14"/>
          <p:cNvSpPr txBox="1">
            <a:spLocks noGrp="1"/>
          </p:cNvSpPr>
          <p:nvPr>
            <p:ph type="body" idx="1"/>
          </p:nvPr>
        </p:nvSpPr>
        <p:spPr>
          <a:xfrm>
            <a:off x="199650" y="693725"/>
            <a:ext cx="4944000" cy="2469300"/>
          </a:xfrm>
          <a:prstGeom prst="rect">
            <a:avLst/>
          </a:prstGeom>
          <a:noFill/>
          <a:ln>
            <a:noFill/>
          </a:ln>
        </p:spPr>
        <p:txBody>
          <a:bodyPr spcFirstLastPara="1" wrap="square" lIns="91425" tIns="91425" rIns="91425" bIns="91425" anchor="t" anchorCtr="0">
            <a:noAutofit/>
          </a:bodyPr>
          <a:lstStyle/>
          <a:p>
            <a:pPr marL="0" lvl="0" indent="0" algn="just" rtl="0">
              <a:lnSpc>
                <a:spcPct val="150000"/>
              </a:lnSpc>
              <a:spcBef>
                <a:spcPts val="0"/>
              </a:spcBef>
              <a:spcAft>
                <a:spcPts val="0"/>
              </a:spcAft>
              <a:buSzPts val="1800"/>
              <a:buNone/>
            </a:pPr>
            <a:r>
              <a:rPr lang="en-US" sz="1600" b="1" dirty="0">
                <a:solidFill>
                  <a:srgbClr val="000000"/>
                </a:solidFill>
                <a:latin typeface="Times New Roman"/>
                <a:ea typeface="Times New Roman"/>
                <a:cs typeface="Times New Roman"/>
                <a:sym typeface="Times New Roman"/>
              </a:rPr>
              <a:t>Benefits of CSA cement over OPC</a:t>
            </a:r>
            <a:endParaRPr sz="1600" b="1" dirty="0">
              <a:solidFill>
                <a:srgbClr val="000000"/>
              </a:solidFill>
              <a:latin typeface="Times New Roman"/>
              <a:ea typeface="Times New Roman"/>
              <a:cs typeface="Times New Roman"/>
              <a:sym typeface="Times New Roman"/>
            </a:endParaRPr>
          </a:p>
          <a:p>
            <a:pPr marL="457200" lvl="0" indent="-330200" algn="just" rtl="0">
              <a:lnSpc>
                <a:spcPct val="150000"/>
              </a:lnSpc>
              <a:spcBef>
                <a:spcPts val="0"/>
              </a:spcBef>
              <a:spcAft>
                <a:spcPts val="0"/>
              </a:spcAft>
              <a:buClr>
                <a:srgbClr val="000000"/>
              </a:buClr>
              <a:buSzPts val="1600"/>
              <a:buFont typeface="Times New Roman"/>
              <a:buChar char="●"/>
            </a:pPr>
            <a:r>
              <a:rPr lang="en-US" sz="1600" dirty="0">
                <a:solidFill>
                  <a:srgbClr val="000000"/>
                </a:solidFill>
                <a:latin typeface="Times New Roman"/>
                <a:ea typeface="Times New Roman"/>
                <a:cs typeface="Times New Roman"/>
                <a:sym typeface="Times New Roman"/>
              </a:rPr>
              <a:t>Reduced CO2 emission</a:t>
            </a:r>
            <a:endParaRPr sz="1600" dirty="0">
              <a:solidFill>
                <a:srgbClr val="000000"/>
              </a:solidFill>
              <a:latin typeface="Times New Roman"/>
              <a:ea typeface="Times New Roman"/>
              <a:cs typeface="Times New Roman"/>
              <a:sym typeface="Times New Roman"/>
            </a:endParaRPr>
          </a:p>
          <a:p>
            <a:pPr marL="457200" lvl="0" indent="-330200" algn="just" rtl="0">
              <a:lnSpc>
                <a:spcPct val="150000"/>
              </a:lnSpc>
              <a:spcBef>
                <a:spcPts val="0"/>
              </a:spcBef>
              <a:spcAft>
                <a:spcPts val="0"/>
              </a:spcAft>
              <a:buClr>
                <a:srgbClr val="000000"/>
              </a:buClr>
              <a:buSzPts val="1600"/>
              <a:buFont typeface="Times New Roman"/>
              <a:buChar char="●"/>
            </a:pPr>
            <a:r>
              <a:rPr lang="en-US" sz="1600" dirty="0">
                <a:solidFill>
                  <a:srgbClr val="000000"/>
                </a:solidFill>
                <a:latin typeface="Times New Roman"/>
                <a:ea typeface="Times New Roman"/>
                <a:cs typeface="Times New Roman"/>
                <a:sym typeface="Times New Roman"/>
              </a:rPr>
              <a:t>Low shrinkage</a:t>
            </a:r>
            <a:endParaRPr sz="1600" dirty="0">
              <a:solidFill>
                <a:srgbClr val="000000"/>
              </a:solidFill>
              <a:latin typeface="Times New Roman"/>
              <a:ea typeface="Times New Roman"/>
              <a:cs typeface="Times New Roman"/>
              <a:sym typeface="Times New Roman"/>
            </a:endParaRPr>
          </a:p>
          <a:p>
            <a:pPr marL="457200" lvl="0" indent="-330200" algn="just" rtl="0">
              <a:lnSpc>
                <a:spcPct val="150000"/>
              </a:lnSpc>
              <a:spcBef>
                <a:spcPts val="0"/>
              </a:spcBef>
              <a:spcAft>
                <a:spcPts val="0"/>
              </a:spcAft>
              <a:buClr>
                <a:srgbClr val="000000"/>
              </a:buClr>
              <a:buSzPts val="1600"/>
              <a:buFont typeface="Times New Roman"/>
              <a:buChar char="●"/>
            </a:pPr>
            <a:r>
              <a:rPr lang="en-US" sz="1600" dirty="0">
                <a:solidFill>
                  <a:srgbClr val="000000"/>
                </a:solidFill>
                <a:latin typeface="Times New Roman"/>
                <a:ea typeface="Times New Roman"/>
                <a:cs typeface="Times New Roman"/>
                <a:sym typeface="Times New Roman"/>
              </a:rPr>
              <a:t>High-speed bonding</a:t>
            </a:r>
            <a:endParaRPr sz="1600" dirty="0">
              <a:solidFill>
                <a:srgbClr val="000000"/>
              </a:solidFill>
              <a:latin typeface="Times New Roman"/>
              <a:ea typeface="Times New Roman"/>
              <a:cs typeface="Times New Roman"/>
              <a:sym typeface="Times New Roman"/>
            </a:endParaRPr>
          </a:p>
          <a:p>
            <a:pPr marL="457200" lvl="0" indent="-330200" algn="just" rtl="0">
              <a:lnSpc>
                <a:spcPct val="150000"/>
              </a:lnSpc>
              <a:spcBef>
                <a:spcPts val="0"/>
              </a:spcBef>
              <a:spcAft>
                <a:spcPts val="0"/>
              </a:spcAft>
              <a:buClr>
                <a:srgbClr val="000000"/>
              </a:buClr>
              <a:buSzPts val="1600"/>
              <a:buFont typeface="Times New Roman"/>
              <a:buChar char="●"/>
            </a:pPr>
            <a:r>
              <a:rPr lang="en-US" sz="1600" dirty="0">
                <a:solidFill>
                  <a:srgbClr val="000000"/>
                </a:solidFill>
                <a:latin typeface="Times New Roman"/>
                <a:ea typeface="Times New Roman"/>
                <a:cs typeface="Times New Roman"/>
                <a:sym typeface="Times New Roman"/>
              </a:rPr>
              <a:t>Rapid strength development Test                                                             </a:t>
            </a:r>
            <a:endParaRPr sz="1600" dirty="0">
              <a:solidFill>
                <a:srgbClr val="000000"/>
              </a:solidFill>
              <a:latin typeface="Times New Roman"/>
              <a:ea typeface="Times New Roman"/>
              <a:cs typeface="Times New Roman"/>
              <a:sym typeface="Times New Roman"/>
            </a:endParaRPr>
          </a:p>
          <a:p>
            <a:pPr marL="0" lvl="0" indent="0" algn="just" rtl="0">
              <a:lnSpc>
                <a:spcPct val="150000"/>
              </a:lnSpc>
              <a:spcBef>
                <a:spcPts val="0"/>
              </a:spcBef>
              <a:spcAft>
                <a:spcPts val="0"/>
              </a:spcAft>
              <a:buSzPts val="1800"/>
              <a:buNone/>
            </a:pPr>
            <a:endParaRPr sz="1600" dirty="0">
              <a:solidFill>
                <a:srgbClr val="000000"/>
              </a:solidFill>
              <a:latin typeface="Times New Roman"/>
              <a:ea typeface="Times New Roman"/>
              <a:cs typeface="Times New Roman"/>
              <a:sym typeface="Times New Roman"/>
            </a:endParaRPr>
          </a:p>
          <a:p>
            <a:pPr marL="0" lvl="0" indent="0" algn="just" rtl="0">
              <a:lnSpc>
                <a:spcPct val="150000"/>
              </a:lnSpc>
              <a:spcBef>
                <a:spcPts val="0"/>
              </a:spcBef>
              <a:spcAft>
                <a:spcPts val="0"/>
              </a:spcAft>
              <a:buSzPts val="1800"/>
              <a:buNone/>
            </a:pPr>
            <a:endParaRPr sz="1600" dirty="0">
              <a:solidFill>
                <a:srgbClr val="000000"/>
              </a:solidFill>
              <a:latin typeface="Times New Roman"/>
              <a:ea typeface="Times New Roman"/>
              <a:cs typeface="Times New Roman"/>
              <a:sym typeface="Times New Roman"/>
            </a:endParaRPr>
          </a:p>
          <a:p>
            <a:pPr marL="0" lvl="0" indent="0" algn="just" rtl="0">
              <a:lnSpc>
                <a:spcPct val="150000"/>
              </a:lnSpc>
              <a:spcBef>
                <a:spcPts val="0"/>
              </a:spcBef>
              <a:spcAft>
                <a:spcPts val="0"/>
              </a:spcAft>
              <a:buSzPts val="1800"/>
              <a:buNone/>
            </a:pPr>
            <a:endParaRPr sz="1600" dirty="0">
              <a:solidFill>
                <a:srgbClr val="000000"/>
              </a:solidFill>
              <a:latin typeface="Times New Roman"/>
              <a:ea typeface="Times New Roman"/>
              <a:cs typeface="Times New Roman"/>
              <a:sym typeface="Times New Roman"/>
            </a:endParaRPr>
          </a:p>
          <a:p>
            <a:pPr marL="457200" lvl="0" indent="0" algn="just" rtl="0">
              <a:lnSpc>
                <a:spcPct val="150000"/>
              </a:lnSpc>
              <a:spcBef>
                <a:spcPts val="0"/>
              </a:spcBef>
              <a:spcAft>
                <a:spcPts val="0"/>
              </a:spcAft>
              <a:buSzPts val="1800"/>
              <a:buNone/>
            </a:pPr>
            <a:endParaRPr sz="1600" dirty="0">
              <a:solidFill>
                <a:srgbClr val="000000"/>
              </a:solidFill>
              <a:latin typeface="Times New Roman"/>
              <a:ea typeface="Times New Roman"/>
              <a:cs typeface="Times New Roman"/>
              <a:sym typeface="Times New Roman"/>
            </a:endParaRPr>
          </a:p>
          <a:p>
            <a:pPr marL="0" lvl="0" indent="0" algn="l" rtl="0">
              <a:lnSpc>
                <a:spcPct val="115000"/>
              </a:lnSpc>
              <a:spcBef>
                <a:spcPts val="0"/>
              </a:spcBef>
              <a:spcAft>
                <a:spcPts val="0"/>
              </a:spcAft>
              <a:buSzPts val="1800"/>
              <a:buNone/>
            </a:pPr>
            <a:endParaRPr sz="1600" dirty="0">
              <a:solidFill>
                <a:srgbClr val="000000"/>
              </a:solidFill>
              <a:latin typeface="Times New Roman"/>
              <a:ea typeface="Times New Roman"/>
              <a:cs typeface="Times New Roman"/>
              <a:sym typeface="Times New Roman"/>
            </a:endParaRPr>
          </a:p>
        </p:txBody>
      </p:sp>
      <p:pic>
        <p:nvPicPr>
          <p:cNvPr id="91" name="Google Shape;91;g14275eb6361_1_14"/>
          <p:cNvPicPr preferRelativeResize="0"/>
          <p:nvPr/>
        </p:nvPicPr>
        <p:blipFill rotWithShape="1">
          <a:blip r:embed="rId3">
            <a:alphaModFix/>
          </a:blip>
          <a:srcRect/>
          <a:stretch/>
        </p:blipFill>
        <p:spPr>
          <a:xfrm>
            <a:off x="3465553" y="795700"/>
            <a:ext cx="1768575" cy="1682600"/>
          </a:xfrm>
          <a:prstGeom prst="rect">
            <a:avLst/>
          </a:prstGeom>
          <a:noFill/>
          <a:ln>
            <a:noFill/>
          </a:ln>
        </p:spPr>
      </p:pic>
      <p:sp>
        <p:nvSpPr>
          <p:cNvPr id="92" name="Google Shape;92;g14275eb6361_1_14"/>
          <p:cNvSpPr txBox="1"/>
          <p:nvPr/>
        </p:nvSpPr>
        <p:spPr>
          <a:xfrm>
            <a:off x="3465603" y="2542925"/>
            <a:ext cx="21615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dirty="0">
                <a:solidFill>
                  <a:srgbClr val="000000"/>
                </a:solidFill>
                <a:latin typeface="Times New Roman"/>
                <a:ea typeface="Times New Roman"/>
                <a:cs typeface="Times New Roman"/>
                <a:sym typeface="Times New Roman"/>
              </a:rPr>
              <a:t>Figure 4: CSA cement</a:t>
            </a:r>
            <a:endParaRPr sz="1600" b="0" i="0" u="none" strike="noStrike" cap="none" dirty="0">
              <a:solidFill>
                <a:srgbClr val="000000"/>
              </a:solidFill>
              <a:latin typeface="Times New Roman"/>
              <a:ea typeface="Times New Roman"/>
              <a:cs typeface="Times New Roman"/>
              <a:sym typeface="Times New Roman"/>
            </a:endParaRPr>
          </a:p>
        </p:txBody>
      </p:sp>
      <p:sp>
        <p:nvSpPr>
          <p:cNvPr id="93" name="Google Shape;93;g14275eb6361_1_14"/>
          <p:cNvSpPr txBox="1"/>
          <p:nvPr/>
        </p:nvSpPr>
        <p:spPr>
          <a:xfrm>
            <a:off x="5419875" y="795700"/>
            <a:ext cx="3601200" cy="2247300"/>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0"/>
              </a:spcBef>
              <a:spcAft>
                <a:spcPts val="0"/>
              </a:spcAft>
              <a:buNone/>
            </a:pPr>
            <a:r>
              <a:rPr lang="en-US" sz="1600" dirty="0">
                <a:latin typeface="Times New Roman"/>
                <a:ea typeface="Times New Roman"/>
                <a:cs typeface="Times New Roman"/>
                <a:sym typeface="Times New Roman"/>
              </a:rPr>
              <a:t>Calcium </a:t>
            </a:r>
            <a:r>
              <a:rPr lang="en-US" sz="1600" dirty="0" err="1">
                <a:latin typeface="Times New Roman"/>
                <a:ea typeface="Times New Roman"/>
                <a:cs typeface="Times New Roman"/>
                <a:sym typeface="Times New Roman"/>
              </a:rPr>
              <a:t>sulfoaluminate</a:t>
            </a:r>
            <a:r>
              <a:rPr lang="en-US" sz="1600" dirty="0">
                <a:latin typeface="Times New Roman"/>
                <a:ea typeface="Times New Roman"/>
                <a:cs typeface="Times New Roman"/>
                <a:sym typeface="Times New Roman"/>
              </a:rPr>
              <a:t> cement (CSA), is a more environmental friendly binder compare to Ordinary Portland cement (OPC) (</a:t>
            </a:r>
            <a:r>
              <a:rPr lang="en-US" sz="1600" dirty="0" err="1">
                <a:latin typeface="Times New Roman"/>
                <a:ea typeface="Times New Roman"/>
                <a:cs typeface="Times New Roman"/>
                <a:sym typeface="Times New Roman"/>
              </a:rPr>
              <a:t>Jumassultan</a:t>
            </a:r>
            <a:r>
              <a:rPr lang="en-US" sz="1600" dirty="0">
                <a:latin typeface="Times New Roman"/>
                <a:ea typeface="Times New Roman"/>
                <a:cs typeface="Times New Roman"/>
                <a:sym typeface="Times New Roman"/>
              </a:rPr>
              <a:t> et al., 2021; Moon et al., 2020).</a:t>
            </a:r>
            <a:endParaRPr sz="1600" dirty="0">
              <a:latin typeface="Times New Roman"/>
              <a:ea typeface="Times New Roman"/>
              <a:cs typeface="Times New Roman"/>
              <a:sym typeface="Times New Roman"/>
            </a:endParaRPr>
          </a:p>
          <a:p>
            <a:pPr marL="0" lvl="0" indent="0" algn="l" rtl="0">
              <a:spcBef>
                <a:spcPts val="0"/>
              </a:spcBef>
              <a:spcAft>
                <a:spcPts val="0"/>
              </a:spcAft>
              <a:buNone/>
            </a:pPr>
            <a:endParaRPr dirty="0"/>
          </a:p>
        </p:txBody>
      </p:sp>
      <p:sp>
        <p:nvSpPr>
          <p:cNvPr id="94" name="Google Shape;94;g14275eb6361_1_14"/>
          <p:cNvSpPr txBox="1"/>
          <p:nvPr/>
        </p:nvSpPr>
        <p:spPr>
          <a:xfrm>
            <a:off x="199650" y="2925550"/>
            <a:ext cx="8440200" cy="1169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b="1" dirty="0">
                <a:latin typeface="Times New Roman"/>
                <a:ea typeface="Times New Roman"/>
                <a:cs typeface="Times New Roman"/>
                <a:sym typeface="Times New Roman"/>
              </a:rPr>
              <a:t>Stress in the ground</a:t>
            </a:r>
            <a:endParaRPr sz="1600" b="1" dirty="0">
              <a:latin typeface="Times New Roman"/>
              <a:ea typeface="Times New Roman"/>
              <a:cs typeface="Times New Roman"/>
              <a:sym typeface="Times New Roman"/>
            </a:endParaRPr>
          </a:p>
          <a:p>
            <a:pPr marL="0" lvl="0" indent="0" algn="l" rtl="0">
              <a:spcBef>
                <a:spcPts val="0"/>
              </a:spcBef>
              <a:spcAft>
                <a:spcPts val="0"/>
              </a:spcAft>
              <a:buNone/>
            </a:pPr>
            <a:endParaRPr sz="1600" b="1" dirty="0">
              <a:latin typeface="Times New Roman"/>
              <a:ea typeface="Times New Roman"/>
              <a:cs typeface="Times New Roman"/>
              <a:sym typeface="Times New Roman"/>
            </a:endParaRPr>
          </a:p>
          <a:p>
            <a:pPr marL="0" lvl="0" indent="0" algn="l" rtl="0">
              <a:spcBef>
                <a:spcPts val="0"/>
              </a:spcBef>
              <a:spcAft>
                <a:spcPts val="0"/>
              </a:spcAft>
              <a:buNone/>
            </a:pPr>
            <a:r>
              <a:rPr lang="en-US" sz="1600" dirty="0">
                <a:latin typeface="Times New Roman"/>
                <a:ea typeface="Times New Roman"/>
                <a:cs typeface="Times New Roman"/>
                <a:sym typeface="Times New Roman"/>
              </a:rPr>
              <a:t>Total stress increases with depth and with unit weight: Vertical total stress at depth z,</a:t>
            </a:r>
            <a:endParaRPr sz="1600" dirty="0">
              <a:latin typeface="Times New Roman"/>
              <a:ea typeface="Times New Roman"/>
              <a:cs typeface="Times New Roman"/>
              <a:sym typeface="Times New Roman"/>
            </a:endParaRPr>
          </a:p>
          <a:p>
            <a:pPr marL="0" lvl="0" indent="0" algn="l" rtl="0">
              <a:spcBef>
                <a:spcPts val="0"/>
              </a:spcBef>
              <a:spcAft>
                <a:spcPts val="0"/>
              </a:spcAft>
              <a:buNone/>
            </a:pPr>
            <a:endParaRPr sz="1600" b="1" dirty="0">
              <a:latin typeface="Times New Roman"/>
              <a:ea typeface="Times New Roman"/>
              <a:cs typeface="Times New Roman"/>
              <a:sym typeface="Times New Roman"/>
            </a:endParaRPr>
          </a:p>
        </p:txBody>
      </p:sp>
      <p:pic>
        <p:nvPicPr>
          <p:cNvPr id="95" name="Google Shape;95;g14275eb6361_1_14"/>
          <p:cNvPicPr preferRelativeResize="0"/>
          <p:nvPr/>
        </p:nvPicPr>
        <p:blipFill>
          <a:blip r:embed="rId4">
            <a:alphaModFix/>
          </a:blip>
          <a:stretch>
            <a:fillRect/>
          </a:stretch>
        </p:blipFill>
        <p:spPr>
          <a:xfrm>
            <a:off x="7601650" y="3447115"/>
            <a:ext cx="904875" cy="485775"/>
          </a:xfrm>
          <a:prstGeom prst="rect">
            <a:avLst/>
          </a:prstGeom>
          <a:noFill/>
          <a:ln>
            <a:noFill/>
          </a:ln>
        </p:spPr>
      </p:pic>
      <p:pic>
        <p:nvPicPr>
          <p:cNvPr id="96" name="Google Shape;96;g14275eb6361_1_14"/>
          <p:cNvPicPr preferRelativeResize="0"/>
          <p:nvPr/>
        </p:nvPicPr>
        <p:blipFill>
          <a:blip r:embed="rId5">
            <a:alphaModFix/>
          </a:blip>
          <a:stretch>
            <a:fillRect/>
          </a:stretch>
        </p:blipFill>
        <p:spPr>
          <a:xfrm>
            <a:off x="2023351" y="3790100"/>
            <a:ext cx="4169715" cy="1353400"/>
          </a:xfrm>
          <a:prstGeom prst="rect">
            <a:avLst/>
          </a:prstGeom>
          <a:noFill/>
          <a:ln>
            <a:noFill/>
          </a:ln>
        </p:spPr>
      </p:pic>
      <p:sp>
        <p:nvSpPr>
          <p:cNvPr id="3" name="TextBox 2">
            <a:extLst>
              <a:ext uri="{FF2B5EF4-FFF2-40B4-BE49-F238E27FC236}">
                <a16:creationId xmlns:a16="http://schemas.microsoft.com/office/drawing/2014/main" id="{47625530-54FF-C05A-FAC0-627767788A45}"/>
              </a:ext>
            </a:extLst>
          </p:cNvPr>
          <p:cNvSpPr txBox="1"/>
          <p:nvPr/>
        </p:nvSpPr>
        <p:spPr>
          <a:xfrm>
            <a:off x="2362200" y="204623"/>
            <a:ext cx="6781799" cy="450123"/>
          </a:xfrm>
          <a:prstGeom prst="rect">
            <a:avLst/>
          </a:prstGeom>
          <a:solidFill>
            <a:schemeClr val="tx2"/>
          </a:solidFill>
        </p:spPr>
        <p:txBody>
          <a:bodyPr wrap="square">
            <a:spAutoFit/>
          </a:bodyPr>
          <a:lstStyle/>
          <a:p>
            <a:pPr marL="0" marR="0" lvl="0" indent="0" algn="ctr" defTabSz="914400" rtl="0" eaLnBrk="1" fontAlgn="auto" latinLnBrk="0" hangingPunct="1">
              <a:lnSpc>
                <a:spcPct val="115000"/>
              </a:lnSpc>
              <a:spcBef>
                <a:spcPts val="1600"/>
              </a:spcBef>
              <a:spcAft>
                <a:spcPts val="0"/>
              </a:spcAft>
              <a:buClr>
                <a:srgbClr val="000000"/>
              </a:buClr>
              <a:buSzPts val="2200"/>
              <a:buFont typeface="Arial"/>
              <a:buNone/>
              <a:tabLst/>
              <a:defRPr/>
            </a:pPr>
            <a:r>
              <a:rPr kumimoji="0" lang="en-US" sz="2200" b="1" i="0" u="none" strike="noStrike" kern="0" cap="none" spc="0" normalizeH="0" baseline="0" noProof="0" dirty="0">
                <a:ln>
                  <a:noFill/>
                </a:ln>
                <a:solidFill>
                  <a:srgbClr val="212121"/>
                </a:solidFill>
                <a:effectLst/>
                <a:uLnTx/>
                <a:uFillTx/>
                <a:latin typeface="Times New Roman"/>
                <a:ea typeface="Times New Roman"/>
                <a:cs typeface="Times New Roman"/>
                <a:sym typeface="Times New Roman"/>
              </a:rPr>
              <a:t>LITERATURE REVIEW</a:t>
            </a:r>
            <a:endParaRPr kumimoji="0" lang="en-US"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g1dc1a1e921d_1_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US"/>
              <a:t>7</a:t>
            </a:fld>
            <a:endParaRPr/>
          </a:p>
        </p:txBody>
      </p:sp>
      <p:sp>
        <p:nvSpPr>
          <p:cNvPr id="102" name="Google Shape;102;g1dc1a1e921d_1_0"/>
          <p:cNvSpPr txBox="1">
            <a:spLocks noGrp="1"/>
          </p:cNvSpPr>
          <p:nvPr>
            <p:ph type="body" idx="1"/>
          </p:nvPr>
        </p:nvSpPr>
        <p:spPr>
          <a:xfrm>
            <a:off x="199650" y="693725"/>
            <a:ext cx="8581200" cy="996300"/>
          </a:xfrm>
          <a:prstGeom prst="rect">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just" rtl="0">
              <a:lnSpc>
                <a:spcPct val="150000"/>
              </a:lnSpc>
              <a:spcBef>
                <a:spcPts val="0"/>
              </a:spcBef>
              <a:spcAft>
                <a:spcPts val="0"/>
              </a:spcAft>
              <a:buSzPts val="1800"/>
              <a:buNone/>
            </a:pPr>
            <a:r>
              <a:rPr lang="en-US" sz="1600" dirty="0">
                <a:solidFill>
                  <a:srgbClr val="000000"/>
                </a:solidFill>
                <a:latin typeface="Times New Roman"/>
                <a:ea typeface="Times New Roman"/>
                <a:cs typeface="Times New Roman"/>
                <a:sym typeface="Times New Roman"/>
              </a:rPr>
              <a:t>This research aims to investigate the shear strength and mechanical behavior of cement-treated sand under high confining pressure using an Environmental Triaxial Automated System.</a:t>
            </a:r>
            <a:endParaRPr sz="1600" dirty="0">
              <a:solidFill>
                <a:srgbClr val="000000"/>
              </a:solidFill>
              <a:latin typeface="Times New Roman"/>
              <a:ea typeface="Times New Roman"/>
              <a:cs typeface="Times New Roman"/>
              <a:sym typeface="Times New Roman"/>
            </a:endParaRPr>
          </a:p>
          <a:p>
            <a:pPr marL="457200" lvl="0" indent="0" algn="just" rtl="0">
              <a:lnSpc>
                <a:spcPct val="150000"/>
              </a:lnSpc>
              <a:spcBef>
                <a:spcPts val="0"/>
              </a:spcBef>
              <a:spcAft>
                <a:spcPts val="0"/>
              </a:spcAft>
              <a:buSzPts val="1800"/>
              <a:buNone/>
            </a:pPr>
            <a:endParaRPr sz="1600" dirty="0">
              <a:solidFill>
                <a:srgbClr val="000000"/>
              </a:solidFill>
              <a:latin typeface="Times New Roman"/>
              <a:ea typeface="Times New Roman"/>
              <a:cs typeface="Times New Roman"/>
              <a:sym typeface="Times New Roman"/>
            </a:endParaRPr>
          </a:p>
          <a:p>
            <a:pPr marL="457200" lvl="0" indent="0" algn="just" rtl="0">
              <a:lnSpc>
                <a:spcPct val="150000"/>
              </a:lnSpc>
              <a:spcBef>
                <a:spcPts val="0"/>
              </a:spcBef>
              <a:spcAft>
                <a:spcPts val="0"/>
              </a:spcAft>
              <a:buSzPts val="1800"/>
              <a:buNone/>
            </a:pPr>
            <a:endParaRPr sz="1600" dirty="0">
              <a:solidFill>
                <a:srgbClr val="000000"/>
              </a:solidFill>
              <a:latin typeface="Times New Roman"/>
              <a:ea typeface="Times New Roman"/>
              <a:cs typeface="Times New Roman"/>
              <a:sym typeface="Times New Roman"/>
            </a:endParaRPr>
          </a:p>
          <a:p>
            <a:pPr marL="0" lvl="0" indent="0" algn="l" rtl="0">
              <a:lnSpc>
                <a:spcPct val="115000"/>
              </a:lnSpc>
              <a:spcBef>
                <a:spcPts val="0"/>
              </a:spcBef>
              <a:spcAft>
                <a:spcPts val="0"/>
              </a:spcAft>
              <a:buSzPts val="1800"/>
              <a:buNone/>
            </a:pPr>
            <a:endParaRPr sz="1600" dirty="0">
              <a:solidFill>
                <a:srgbClr val="000000"/>
              </a:solidFill>
              <a:latin typeface="Times New Roman"/>
              <a:ea typeface="Times New Roman"/>
              <a:cs typeface="Times New Roman"/>
              <a:sym typeface="Times New Roman"/>
            </a:endParaRPr>
          </a:p>
        </p:txBody>
      </p:sp>
      <p:sp>
        <p:nvSpPr>
          <p:cNvPr id="104" name="Google Shape;104;g1dc1a1e921d_1_0"/>
          <p:cNvSpPr txBox="1"/>
          <p:nvPr/>
        </p:nvSpPr>
        <p:spPr>
          <a:xfrm>
            <a:off x="199500" y="4094825"/>
            <a:ext cx="8581200" cy="846600"/>
          </a:xfrm>
          <a:prstGeom prst="rect">
            <a:avLst/>
          </a:prstGeom>
          <a:solidFill>
            <a:schemeClr val="dk1"/>
          </a:solidFill>
          <a:ln w="19050"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marR="0" lvl="0" indent="0" algn="just" rtl="0">
              <a:lnSpc>
                <a:spcPct val="150000"/>
              </a:lnSpc>
              <a:spcBef>
                <a:spcPts val="0"/>
              </a:spcBef>
              <a:spcAft>
                <a:spcPts val="0"/>
              </a:spcAft>
              <a:buClr>
                <a:srgbClr val="000000"/>
              </a:buClr>
              <a:buSzPts val="1800"/>
              <a:buFont typeface="Arial"/>
              <a:buNone/>
            </a:pPr>
            <a:r>
              <a:rPr lang="en-US" sz="1800" b="1">
                <a:latin typeface="Times New Roman"/>
                <a:ea typeface="Times New Roman"/>
                <a:cs typeface="Times New Roman"/>
                <a:sym typeface="Times New Roman"/>
              </a:rPr>
              <a:t>Scope</a:t>
            </a:r>
            <a:r>
              <a:rPr lang="en-US" sz="1800">
                <a:latin typeface="Times New Roman"/>
                <a:ea typeface="Times New Roman"/>
                <a:cs typeface="Times New Roman"/>
                <a:sym typeface="Times New Roman"/>
              </a:rPr>
              <a:t>: </a:t>
            </a:r>
            <a:r>
              <a:rPr lang="en-US" sz="1600">
                <a:latin typeface="Times New Roman"/>
                <a:ea typeface="Times New Roman"/>
                <a:cs typeface="Times New Roman"/>
                <a:sym typeface="Times New Roman"/>
              </a:rPr>
              <a:t>Performing consolidated drained (CD) triaxial tests on a Cemented-treated sand with high confining pressure using the Environmental Triaxial Automated System</a:t>
            </a:r>
            <a:endParaRPr sz="1600">
              <a:latin typeface="Times New Roman"/>
              <a:ea typeface="Times New Roman"/>
              <a:cs typeface="Times New Roman"/>
              <a:sym typeface="Times New Roman"/>
            </a:endParaRPr>
          </a:p>
        </p:txBody>
      </p:sp>
      <p:sp>
        <p:nvSpPr>
          <p:cNvPr id="105" name="Google Shape;105;g1dc1a1e921d_1_0"/>
          <p:cNvSpPr txBox="1"/>
          <p:nvPr/>
        </p:nvSpPr>
        <p:spPr>
          <a:xfrm>
            <a:off x="199500" y="1855475"/>
            <a:ext cx="8581200" cy="1908600"/>
          </a:xfrm>
          <a:prstGeom prst="rect">
            <a:avLst/>
          </a:prstGeom>
          <a:solidFill>
            <a:schemeClr val="accent3"/>
          </a:solidFill>
          <a:ln>
            <a:noFill/>
          </a:ln>
        </p:spPr>
        <p:txBody>
          <a:bodyPr spcFirstLastPara="1" wrap="square" lIns="91425" tIns="91425" rIns="91425" bIns="91425" anchor="t" anchorCtr="0">
            <a:spAutoFit/>
          </a:bodyPr>
          <a:lstStyle/>
          <a:p>
            <a:pPr marL="457200" lvl="0" indent="0" algn="just" rtl="0">
              <a:lnSpc>
                <a:spcPct val="150000"/>
              </a:lnSpc>
              <a:spcBef>
                <a:spcPts val="0"/>
              </a:spcBef>
              <a:spcAft>
                <a:spcPts val="0"/>
              </a:spcAft>
              <a:buNone/>
            </a:pPr>
            <a:r>
              <a:rPr lang="en-US" sz="1600" dirty="0">
                <a:latin typeface="Times New Roman"/>
                <a:ea typeface="Times New Roman"/>
                <a:cs typeface="Times New Roman"/>
                <a:sym typeface="Times New Roman"/>
              </a:rPr>
              <a:t>To achieve the aim of the research, below are the objectives of the study;</a:t>
            </a:r>
            <a:endParaRPr sz="1600" dirty="0">
              <a:latin typeface="Times New Roman"/>
              <a:ea typeface="Times New Roman"/>
              <a:cs typeface="Times New Roman"/>
              <a:sym typeface="Times New Roman"/>
            </a:endParaRPr>
          </a:p>
          <a:p>
            <a:pPr marL="457200" lvl="0" indent="0" algn="just" rtl="0">
              <a:lnSpc>
                <a:spcPct val="150000"/>
              </a:lnSpc>
              <a:spcBef>
                <a:spcPts val="0"/>
              </a:spcBef>
              <a:spcAft>
                <a:spcPts val="0"/>
              </a:spcAft>
              <a:buNone/>
            </a:pPr>
            <a:r>
              <a:rPr lang="en-US" sz="1600" dirty="0">
                <a:latin typeface="Times New Roman"/>
                <a:ea typeface="Times New Roman"/>
                <a:cs typeface="Times New Roman"/>
                <a:sym typeface="Times New Roman"/>
              </a:rPr>
              <a:t>•	To conduct a consolidated drained (CD) triaxial test on a CSA cement-treated sand with high confining pressure.</a:t>
            </a:r>
            <a:endParaRPr sz="1600" dirty="0">
              <a:latin typeface="Times New Roman"/>
              <a:ea typeface="Times New Roman"/>
              <a:cs typeface="Times New Roman"/>
              <a:sym typeface="Times New Roman"/>
            </a:endParaRPr>
          </a:p>
          <a:p>
            <a:pPr marL="457200" lvl="0" indent="0" algn="just" rtl="0">
              <a:lnSpc>
                <a:spcPct val="150000"/>
              </a:lnSpc>
              <a:spcBef>
                <a:spcPts val="0"/>
              </a:spcBef>
              <a:spcAft>
                <a:spcPts val="0"/>
              </a:spcAft>
              <a:buNone/>
            </a:pPr>
            <a:r>
              <a:rPr lang="en-US" sz="1600" dirty="0">
                <a:latin typeface="Times New Roman"/>
                <a:ea typeface="Times New Roman"/>
                <a:cs typeface="Times New Roman"/>
                <a:sym typeface="Times New Roman"/>
              </a:rPr>
              <a:t>•	To examine the microstructure of the sheared CSA cement-treated sand samples from the triaxial using scanning electron microscopy. </a:t>
            </a:r>
            <a:endParaRPr dirty="0"/>
          </a:p>
        </p:txBody>
      </p:sp>
      <p:sp>
        <p:nvSpPr>
          <p:cNvPr id="3" name="TextBox 2">
            <a:extLst>
              <a:ext uri="{FF2B5EF4-FFF2-40B4-BE49-F238E27FC236}">
                <a16:creationId xmlns:a16="http://schemas.microsoft.com/office/drawing/2014/main" id="{3A86F425-FB09-996E-7662-041281BC8FCA}"/>
              </a:ext>
            </a:extLst>
          </p:cNvPr>
          <p:cNvSpPr txBox="1"/>
          <p:nvPr/>
        </p:nvSpPr>
        <p:spPr>
          <a:xfrm>
            <a:off x="2377440" y="228362"/>
            <a:ext cx="6781799" cy="450123"/>
          </a:xfrm>
          <a:prstGeom prst="rect">
            <a:avLst/>
          </a:prstGeom>
          <a:solidFill>
            <a:schemeClr val="tx2"/>
          </a:solidFill>
        </p:spPr>
        <p:txBody>
          <a:bodyPr wrap="square">
            <a:spAutoFit/>
          </a:bodyPr>
          <a:lstStyle/>
          <a:p>
            <a:pPr marL="0" marR="0" lvl="0" indent="0" algn="ctr" defTabSz="914400" rtl="0" eaLnBrk="1" fontAlgn="auto" latinLnBrk="0" hangingPunct="1">
              <a:lnSpc>
                <a:spcPct val="115000"/>
              </a:lnSpc>
              <a:spcBef>
                <a:spcPts val="1600"/>
              </a:spcBef>
              <a:spcAft>
                <a:spcPts val="0"/>
              </a:spcAft>
              <a:buClr>
                <a:srgbClr val="000000"/>
              </a:buClr>
              <a:buSzPts val="2200"/>
              <a:buFont typeface="Arial"/>
              <a:buNone/>
              <a:tabLst/>
              <a:defRPr/>
            </a:pPr>
            <a:r>
              <a:rPr kumimoji="0" lang="en-US" sz="2200" b="1" i="0" u="none" strike="noStrike" kern="0" cap="none" spc="0" normalizeH="0" baseline="0" noProof="0" dirty="0">
                <a:ln>
                  <a:noFill/>
                </a:ln>
                <a:solidFill>
                  <a:srgbClr val="212121"/>
                </a:solidFill>
                <a:effectLst/>
                <a:uLnTx/>
                <a:uFillTx/>
                <a:latin typeface="Times New Roman"/>
                <a:ea typeface="Times New Roman"/>
                <a:cs typeface="Times New Roman"/>
                <a:sym typeface="Times New Roman"/>
              </a:rPr>
              <a:t>AIM AND OBJECTIVES</a:t>
            </a:r>
            <a:endParaRPr kumimoji="0" lang="en-US"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g1466884ebc2_1_2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US"/>
              <a:t>8</a:t>
            </a:fld>
            <a:endParaRPr/>
          </a:p>
        </p:txBody>
      </p:sp>
      <p:sp>
        <p:nvSpPr>
          <p:cNvPr id="111" name="Google Shape;111;g1466884ebc2_1_25"/>
          <p:cNvSpPr txBox="1">
            <a:spLocks noGrp="1"/>
          </p:cNvSpPr>
          <p:nvPr>
            <p:ph type="body" idx="1"/>
          </p:nvPr>
        </p:nvSpPr>
        <p:spPr>
          <a:xfrm>
            <a:off x="184700" y="918475"/>
            <a:ext cx="6838500" cy="3997800"/>
          </a:xfrm>
          <a:prstGeom prst="rect">
            <a:avLst/>
          </a:prstGeom>
          <a:noFill/>
          <a:ln>
            <a:noFill/>
          </a:ln>
        </p:spPr>
        <p:txBody>
          <a:bodyPr spcFirstLastPara="1" wrap="square" lIns="91425" tIns="91425" rIns="91425" bIns="91425" anchor="t" anchorCtr="0">
            <a:noAutofit/>
          </a:bodyPr>
          <a:lstStyle/>
          <a:p>
            <a:pPr marL="457200" lvl="0" indent="-330200" algn="just" rtl="0">
              <a:lnSpc>
                <a:spcPct val="150000"/>
              </a:lnSpc>
              <a:spcBef>
                <a:spcPts val="0"/>
              </a:spcBef>
              <a:spcAft>
                <a:spcPts val="0"/>
              </a:spcAft>
              <a:buClr>
                <a:schemeClr val="lt1"/>
              </a:buClr>
              <a:buSzPts val="1600"/>
              <a:buFont typeface="Times New Roman"/>
              <a:buChar char="●"/>
            </a:pPr>
            <a:r>
              <a:rPr lang="en-US" sz="1600" dirty="0">
                <a:solidFill>
                  <a:schemeClr val="lt1"/>
                </a:solidFill>
                <a:latin typeface="Times New Roman"/>
                <a:ea typeface="Times New Roman"/>
                <a:cs typeface="Times New Roman"/>
                <a:sym typeface="Times New Roman"/>
              </a:rPr>
              <a:t>With the increasing rate of foundation failures in construction projects due to problematic and weak soil, there is a need to enhance soil engineering properties for construction activities.</a:t>
            </a:r>
            <a:endParaRPr sz="1600" dirty="0">
              <a:solidFill>
                <a:schemeClr val="lt1"/>
              </a:solidFill>
              <a:latin typeface="Times New Roman"/>
              <a:ea typeface="Times New Roman"/>
              <a:cs typeface="Times New Roman"/>
              <a:sym typeface="Times New Roman"/>
            </a:endParaRPr>
          </a:p>
          <a:p>
            <a:pPr marL="457200" lvl="0" indent="0" algn="just" rtl="0">
              <a:lnSpc>
                <a:spcPct val="150000"/>
              </a:lnSpc>
              <a:spcBef>
                <a:spcPts val="0"/>
              </a:spcBef>
              <a:spcAft>
                <a:spcPts val="0"/>
              </a:spcAft>
              <a:buNone/>
            </a:pPr>
            <a:endParaRPr sz="1600" dirty="0">
              <a:solidFill>
                <a:schemeClr val="lt1"/>
              </a:solidFill>
              <a:latin typeface="Times New Roman"/>
              <a:ea typeface="Times New Roman"/>
              <a:cs typeface="Times New Roman"/>
              <a:sym typeface="Times New Roman"/>
            </a:endParaRPr>
          </a:p>
          <a:p>
            <a:pPr marL="457200" lvl="0" indent="-330200" algn="just" rtl="0">
              <a:lnSpc>
                <a:spcPct val="150000"/>
              </a:lnSpc>
              <a:spcBef>
                <a:spcPts val="0"/>
              </a:spcBef>
              <a:spcAft>
                <a:spcPts val="0"/>
              </a:spcAft>
              <a:buClr>
                <a:schemeClr val="lt1"/>
              </a:buClr>
              <a:buSzPts val="1600"/>
              <a:buFont typeface="Times New Roman"/>
              <a:buChar char="●"/>
            </a:pPr>
            <a:r>
              <a:rPr lang="en-US" sz="1600" dirty="0">
                <a:solidFill>
                  <a:schemeClr val="lt1"/>
                </a:solidFill>
                <a:latin typeface="Times New Roman"/>
                <a:ea typeface="Times New Roman"/>
                <a:cs typeface="Times New Roman"/>
                <a:sym typeface="Times New Roman"/>
              </a:rPr>
              <a:t>Furthermore, with the increasing rate of carbon emissions into the environment, it is crucial to develop an alternative eco-friendly binder for construction activities and soil stabilization. Hence, reducing the risk of global warming and its ramifications resulting from the current CO2 levels in the atmosphere.</a:t>
            </a:r>
            <a:r>
              <a:rPr lang="en-US" sz="1600" dirty="0">
                <a:solidFill>
                  <a:srgbClr val="000000"/>
                </a:solidFill>
                <a:latin typeface="Times New Roman"/>
                <a:ea typeface="Times New Roman"/>
                <a:cs typeface="Times New Roman"/>
                <a:sym typeface="Times New Roman"/>
              </a:rPr>
              <a:t>                               </a:t>
            </a:r>
            <a:endParaRPr sz="1600" dirty="0">
              <a:solidFill>
                <a:srgbClr val="000000"/>
              </a:solidFill>
              <a:latin typeface="Times New Roman"/>
              <a:ea typeface="Times New Roman"/>
              <a:cs typeface="Times New Roman"/>
              <a:sym typeface="Times New Roman"/>
            </a:endParaRPr>
          </a:p>
          <a:p>
            <a:pPr marL="0" lvl="0" indent="0" algn="just" rtl="0">
              <a:lnSpc>
                <a:spcPct val="150000"/>
              </a:lnSpc>
              <a:spcBef>
                <a:spcPts val="0"/>
              </a:spcBef>
              <a:spcAft>
                <a:spcPts val="0"/>
              </a:spcAft>
              <a:buSzPts val="1800"/>
              <a:buNone/>
            </a:pPr>
            <a:endParaRPr sz="1600" dirty="0">
              <a:solidFill>
                <a:srgbClr val="000000"/>
              </a:solidFill>
              <a:latin typeface="Times New Roman"/>
              <a:ea typeface="Times New Roman"/>
              <a:cs typeface="Times New Roman"/>
              <a:sym typeface="Times New Roman"/>
            </a:endParaRPr>
          </a:p>
          <a:p>
            <a:pPr marL="0" lvl="0" indent="0" algn="just" rtl="0">
              <a:lnSpc>
                <a:spcPct val="150000"/>
              </a:lnSpc>
              <a:spcBef>
                <a:spcPts val="0"/>
              </a:spcBef>
              <a:spcAft>
                <a:spcPts val="0"/>
              </a:spcAft>
              <a:buSzPts val="1800"/>
              <a:buNone/>
            </a:pPr>
            <a:endParaRPr sz="1600" dirty="0">
              <a:solidFill>
                <a:srgbClr val="000000"/>
              </a:solidFill>
              <a:latin typeface="Times New Roman"/>
              <a:ea typeface="Times New Roman"/>
              <a:cs typeface="Times New Roman"/>
              <a:sym typeface="Times New Roman"/>
            </a:endParaRPr>
          </a:p>
          <a:p>
            <a:pPr marL="0" lvl="0" indent="0" algn="just" rtl="0">
              <a:lnSpc>
                <a:spcPct val="150000"/>
              </a:lnSpc>
              <a:spcBef>
                <a:spcPts val="0"/>
              </a:spcBef>
              <a:spcAft>
                <a:spcPts val="0"/>
              </a:spcAft>
              <a:buSzPts val="1800"/>
              <a:buNone/>
            </a:pPr>
            <a:endParaRPr sz="1600" dirty="0">
              <a:solidFill>
                <a:srgbClr val="000000"/>
              </a:solidFill>
              <a:latin typeface="Times New Roman"/>
              <a:ea typeface="Times New Roman"/>
              <a:cs typeface="Times New Roman"/>
              <a:sym typeface="Times New Roman"/>
            </a:endParaRPr>
          </a:p>
          <a:p>
            <a:pPr marL="0" lvl="0" indent="0" algn="just" rtl="0">
              <a:lnSpc>
                <a:spcPct val="150000"/>
              </a:lnSpc>
              <a:spcBef>
                <a:spcPts val="0"/>
              </a:spcBef>
              <a:spcAft>
                <a:spcPts val="0"/>
              </a:spcAft>
              <a:buSzPts val="1800"/>
              <a:buNone/>
            </a:pPr>
            <a:endParaRPr sz="1600" dirty="0">
              <a:solidFill>
                <a:srgbClr val="000000"/>
              </a:solidFill>
              <a:latin typeface="Times New Roman"/>
              <a:ea typeface="Times New Roman"/>
              <a:cs typeface="Times New Roman"/>
              <a:sym typeface="Times New Roman"/>
            </a:endParaRPr>
          </a:p>
          <a:p>
            <a:pPr marL="0" lvl="0" indent="0" algn="just" rtl="0">
              <a:lnSpc>
                <a:spcPct val="150000"/>
              </a:lnSpc>
              <a:spcBef>
                <a:spcPts val="0"/>
              </a:spcBef>
              <a:spcAft>
                <a:spcPts val="0"/>
              </a:spcAft>
              <a:buSzPts val="1800"/>
              <a:buNone/>
            </a:pPr>
            <a:endParaRPr sz="1600" dirty="0">
              <a:solidFill>
                <a:srgbClr val="000000"/>
              </a:solidFill>
              <a:latin typeface="Times New Roman"/>
              <a:ea typeface="Times New Roman"/>
              <a:cs typeface="Times New Roman"/>
              <a:sym typeface="Times New Roman"/>
            </a:endParaRPr>
          </a:p>
          <a:p>
            <a:pPr marL="457200" lvl="0" indent="0" algn="just" rtl="0">
              <a:lnSpc>
                <a:spcPct val="150000"/>
              </a:lnSpc>
              <a:spcBef>
                <a:spcPts val="0"/>
              </a:spcBef>
              <a:spcAft>
                <a:spcPts val="0"/>
              </a:spcAft>
              <a:buSzPts val="1800"/>
              <a:buNone/>
            </a:pPr>
            <a:endParaRPr sz="1600" dirty="0">
              <a:solidFill>
                <a:srgbClr val="000000"/>
              </a:solidFill>
              <a:latin typeface="Times New Roman"/>
              <a:ea typeface="Times New Roman"/>
              <a:cs typeface="Times New Roman"/>
              <a:sym typeface="Times New Roman"/>
            </a:endParaRPr>
          </a:p>
          <a:p>
            <a:pPr marL="0" lvl="0" indent="0" algn="l" rtl="0">
              <a:lnSpc>
                <a:spcPct val="115000"/>
              </a:lnSpc>
              <a:spcBef>
                <a:spcPts val="0"/>
              </a:spcBef>
              <a:spcAft>
                <a:spcPts val="0"/>
              </a:spcAft>
              <a:buSzPts val="1800"/>
              <a:buNone/>
            </a:pPr>
            <a:endParaRPr sz="1600" dirty="0">
              <a:solidFill>
                <a:srgbClr val="000000"/>
              </a:solidFill>
              <a:latin typeface="Times New Roman"/>
              <a:ea typeface="Times New Roman"/>
              <a:cs typeface="Times New Roman"/>
              <a:sym typeface="Times New Roman"/>
            </a:endParaRPr>
          </a:p>
        </p:txBody>
      </p:sp>
      <p:pic>
        <p:nvPicPr>
          <p:cNvPr id="113" name="Google Shape;113;g1466884ebc2_1_25"/>
          <p:cNvPicPr preferRelativeResize="0"/>
          <p:nvPr/>
        </p:nvPicPr>
        <p:blipFill rotWithShape="1">
          <a:blip r:embed="rId3">
            <a:alphaModFix/>
          </a:blip>
          <a:srcRect/>
          <a:stretch/>
        </p:blipFill>
        <p:spPr>
          <a:xfrm>
            <a:off x="7123675" y="1328891"/>
            <a:ext cx="1696200" cy="2184826"/>
          </a:xfrm>
          <a:prstGeom prst="rect">
            <a:avLst/>
          </a:prstGeom>
          <a:noFill/>
          <a:ln>
            <a:noFill/>
          </a:ln>
        </p:spPr>
      </p:pic>
      <p:sp>
        <p:nvSpPr>
          <p:cNvPr id="3" name="TextBox 2">
            <a:extLst>
              <a:ext uri="{FF2B5EF4-FFF2-40B4-BE49-F238E27FC236}">
                <a16:creationId xmlns:a16="http://schemas.microsoft.com/office/drawing/2014/main" id="{DD730673-772E-F1DE-1A05-6A442ED1B785}"/>
              </a:ext>
            </a:extLst>
          </p:cNvPr>
          <p:cNvSpPr txBox="1"/>
          <p:nvPr/>
        </p:nvSpPr>
        <p:spPr>
          <a:xfrm>
            <a:off x="2400300" y="209871"/>
            <a:ext cx="6743699" cy="450123"/>
          </a:xfrm>
          <a:prstGeom prst="rect">
            <a:avLst/>
          </a:prstGeom>
          <a:solidFill>
            <a:schemeClr val="tx2"/>
          </a:solidFill>
        </p:spPr>
        <p:txBody>
          <a:bodyPr wrap="square">
            <a:spAutoFit/>
          </a:bodyPr>
          <a:lstStyle/>
          <a:p>
            <a:pPr marL="0" marR="0" lvl="0" indent="0" algn="ctr" defTabSz="914400" rtl="0" eaLnBrk="1" fontAlgn="auto" latinLnBrk="0" hangingPunct="1">
              <a:lnSpc>
                <a:spcPct val="115000"/>
              </a:lnSpc>
              <a:spcBef>
                <a:spcPts val="1600"/>
              </a:spcBef>
              <a:spcAft>
                <a:spcPts val="0"/>
              </a:spcAft>
              <a:buClr>
                <a:srgbClr val="000000"/>
              </a:buClr>
              <a:buSzPts val="2200"/>
              <a:buFont typeface="Arial"/>
              <a:buNone/>
              <a:tabLst/>
              <a:defRPr/>
            </a:pPr>
            <a:r>
              <a:rPr kumimoji="0" lang="en-US" sz="2200" b="1" i="0" u="none" strike="noStrike" kern="0" cap="none" spc="0" normalizeH="0" baseline="0" noProof="0" dirty="0">
                <a:ln>
                  <a:noFill/>
                </a:ln>
                <a:solidFill>
                  <a:srgbClr val="212121"/>
                </a:solidFill>
                <a:effectLst/>
                <a:uLnTx/>
                <a:uFillTx/>
                <a:latin typeface="Times New Roman"/>
                <a:ea typeface="Times New Roman"/>
                <a:cs typeface="Times New Roman"/>
                <a:sym typeface="Times New Roman"/>
              </a:rPr>
              <a:t>PROBLEM STATEMENT</a:t>
            </a:r>
            <a:endParaRPr kumimoji="0" lang="en-US"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9" name="Google Shape;119;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US"/>
              <a:t>9</a:t>
            </a:fld>
            <a:endParaRPr/>
          </a:p>
        </p:txBody>
      </p:sp>
      <p:sp>
        <p:nvSpPr>
          <p:cNvPr id="120" name="Google Shape;120;p5"/>
          <p:cNvSpPr txBox="1">
            <a:spLocks noGrp="1"/>
          </p:cNvSpPr>
          <p:nvPr>
            <p:ph type="body" idx="1"/>
          </p:nvPr>
        </p:nvSpPr>
        <p:spPr>
          <a:xfrm>
            <a:off x="0" y="642950"/>
            <a:ext cx="3214800" cy="4184400"/>
          </a:xfrm>
          <a:prstGeom prst="rect">
            <a:avLst/>
          </a:prstGeom>
          <a:noFill/>
          <a:ln>
            <a:noFill/>
          </a:ln>
        </p:spPr>
        <p:txBody>
          <a:bodyPr spcFirstLastPara="1" wrap="square" lIns="91425" tIns="91425" rIns="91425" bIns="91425" anchor="t" anchorCtr="0">
            <a:noAutofit/>
          </a:bodyPr>
          <a:lstStyle/>
          <a:p>
            <a:pPr marL="114300" lvl="0" indent="0" algn="l" rtl="0">
              <a:lnSpc>
                <a:spcPct val="150000"/>
              </a:lnSpc>
              <a:spcBef>
                <a:spcPts val="0"/>
              </a:spcBef>
              <a:spcAft>
                <a:spcPts val="0"/>
              </a:spcAft>
              <a:buSzPts val="1800"/>
              <a:buNone/>
            </a:pPr>
            <a:r>
              <a:rPr lang="en-US" b="1" dirty="0">
                <a:solidFill>
                  <a:srgbClr val="FF0000"/>
                </a:solidFill>
                <a:latin typeface="Times"/>
                <a:ea typeface="Times"/>
                <a:cs typeface="Times"/>
                <a:sym typeface="Times"/>
              </a:rPr>
              <a:t>Materials:</a:t>
            </a:r>
            <a:endParaRPr b="1" dirty="0"/>
          </a:p>
          <a:p>
            <a:pPr marL="457200" lvl="0" indent="-330200" algn="l" rtl="0">
              <a:lnSpc>
                <a:spcPct val="150000"/>
              </a:lnSpc>
              <a:spcBef>
                <a:spcPts val="0"/>
              </a:spcBef>
              <a:spcAft>
                <a:spcPts val="0"/>
              </a:spcAft>
              <a:buClr>
                <a:schemeClr val="lt1"/>
              </a:buClr>
              <a:buSzPts val="1600"/>
              <a:buFont typeface="Times"/>
              <a:buChar char="●"/>
            </a:pPr>
            <a:r>
              <a:rPr lang="en-US" sz="1600" dirty="0">
                <a:solidFill>
                  <a:schemeClr val="lt1"/>
                </a:solidFill>
                <a:latin typeface="Times"/>
                <a:ea typeface="Times"/>
                <a:cs typeface="Times"/>
                <a:sym typeface="Times"/>
              </a:rPr>
              <a:t>Quartz sand </a:t>
            </a:r>
            <a:endParaRPr sz="1600" dirty="0"/>
          </a:p>
          <a:p>
            <a:pPr marL="457200" lvl="0" indent="-330200" algn="l" rtl="0">
              <a:lnSpc>
                <a:spcPct val="150000"/>
              </a:lnSpc>
              <a:spcBef>
                <a:spcPts val="0"/>
              </a:spcBef>
              <a:spcAft>
                <a:spcPts val="0"/>
              </a:spcAft>
              <a:buClr>
                <a:schemeClr val="lt1"/>
              </a:buClr>
              <a:buSzPts val="1600"/>
              <a:buFont typeface="Times"/>
              <a:buChar char="●"/>
            </a:pPr>
            <a:r>
              <a:rPr lang="en-US" sz="1600" dirty="0">
                <a:solidFill>
                  <a:schemeClr val="lt1"/>
                </a:solidFill>
                <a:latin typeface="Times"/>
                <a:ea typeface="Times"/>
                <a:cs typeface="Times"/>
                <a:sym typeface="Times"/>
              </a:rPr>
              <a:t>CSA Cement</a:t>
            </a:r>
            <a:endParaRPr sz="1600" dirty="0">
              <a:solidFill>
                <a:schemeClr val="lt1"/>
              </a:solidFill>
              <a:latin typeface="Times"/>
              <a:ea typeface="Times"/>
              <a:cs typeface="Times"/>
              <a:sym typeface="Times"/>
            </a:endParaRPr>
          </a:p>
          <a:p>
            <a:pPr marL="457200" lvl="0" indent="-330200" algn="l" rtl="0">
              <a:lnSpc>
                <a:spcPct val="150000"/>
              </a:lnSpc>
              <a:spcBef>
                <a:spcPts val="0"/>
              </a:spcBef>
              <a:spcAft>
                <a:spcPts val="0"/>
              </a:spcAft>
              <a:buClr>
                <a:srgbClr val="000000"/>
              </a:buClr>
              <a:buSzPts val="1600"/>
              <a:buFont typeface="Times New Roman"/>
              <a:buChar char="●"/>
            </a:pPr>
            <a:r>
              <a:rPr lang="en-US" sz="1600" dirty="0">
                <a:solidFill>
                  <a:srgbClr val="000000"/>
                </a:solidFill>
                <a:latin typeface="Times New Roman"/>
                <a:ea typeface="Times New Roman"/>
                <a:cs typeface="Times New Roman"/>
                <a:sym typeface="Times New Roman"/>
              </a:rPr>
              <a:t>Gypsum </a:t>
            </a:r>
            <a:endParaRPr sz="2000" dirty="0">
              <a:solidFill>
                <a:schemeClr val="lt1"/>
              </a:solidFill>
              <a:latin typeface="Times"/>
              <a:ea typeface="Times"/>
              <a:cs typeface="Times"/>
              <a:sym typeface="Times"/>
            </a:endParaRPr>
          </a:p>
          <a:p>
            <a:pPr marL="114300" lvl="0" indent="0" algn="l" rtl="0">
              <a:lnSpc>
                <a:spcPct val="150000"/>
              </a:lnSpc>
              <a:spcBef>
                <a:spcPts val="0"/>
              </a:spcBef>
              <a:spcAft>
                <a:spcPts val="0"/>
              </a:spcAft>
              <a:buSzPts val="1800"/>
              <a:buNone/>
            </a:pPr>
            <a:r>
              <a:rPr lang="en-US" b="1" dirty="0" err="1">
                <a:solidFill>
                  <a:srgbClr val="FF0000"/>
                </a:solidFill>
                <a:latin typeface="Times"/>
                <a:ea typeface="Times"/>
                <a:cs typeface="Times"/>
                <a:sym typeface="Times"/>
              </a:rPr>
              <a:t>Equipments</a:t>
            </a:r>
            <a:r>
              <a:rPr lang="en-US" b="1" dirty="0">
                <a:solidFill>
                  <a:srgbClr val="FF0000"/>
                </a:solidFill>
                <a:latin typeface="Times"/>
                <a:ea typeface="Times"/>
                <a:cs typeface="Times"/>
                <a:sym typeface="Times"/>
              </a:rPr>
              <a:t>:</a:t>
            </a:r>
            <a:endParaRPr sz="2000" b="1" dirty="0"/>
          </a:p>
          <a:p>
            <a:pPr marL="457200" lvl="0" indent="-330200" algn="l" rtl="0">
              <a:lnSpc>
                <a:spcPct val="150000"/>
              </a:lnSpc>
              <a:spcBef>
                <a:spcPts val="0"/>
              </a:spcBef>
              <a:spcAft>
                <a:spcPts val="0"/>
              </a:spcAft>
              <a:buClr>
                <a:srgbClr val="000000"/>
              </a:buClr>
              <a:buSzPts val="1600"/>
              <a:buFont typeface="Times"/>
              <a:buChar char="●"/>
            </a:pPr>
            <a:r>
              <a:rPr lang="en-US" sz="1600" dirty="0">
                <a:solidFill>
                  <a:srgbClr val="000000"/>
                </a:solidFill>
                <a:latin typeface="Times"/>
                <a:ea typeface="Times"/>
                <a:cs typeface="Times"/>
                <a:sym typeface="Times"/>
              </a:rPr>
              <a:t>GDS Triaxial Automated System</a:t>
            </a:r>
            <a:endParaRPr sz="1600" dirty="0">
              <a:solidFill>
                <a:srgbClr val="000000"/>
              </a:solidFill>
              <a:latin typeface="Times"/>
              <a:ea typeface="Times"/>
              <a:cs typeface="Times"/>
              <a:sym typeface="Times"/>
            </a:endParaRPr>
          </a:p>
          <a:p>
            <a:pPr marL="457200" lvl="0" indent="-330200" algn="l" rtl="0">
              <a:lnSpc>
                <a:spcPct val="150000"/>
              </a:lnSpc>
              <a:spcBef>
                <a:spcPts val="0"/>
              </a:spcBef>
              <a:spcAft>
                <a:spcPts val="0"/>
              </a:spcAft>
              <a:buClr>
                <a:schemeClr val="lt1"/>
              </a:buClr>
              <a:buSzPts val="1600"/>
              <a:buFont typeface="Times"/>
              <a:buChar char="●"/>
            </a:pPr>
            <a:r>
              <a:rPr lang="en-US" sz="1600" dirty="0">
                <a:solidFill>
                  <a:schemeClr val="lt1"/>
                </a:solidFill>
                <a:latin typeface="Times"/>
                <a:ea typeface="Times"/>
                <a:cs typeface="Times"/>
                <a:sym typeface="Times"/>
              </a:rPr>
              <a:t>DPVC (Digital Pressure and Volume Control for Cell Pressure and Back Pressure)</a:t>
            </a:r>
            <a:endParaRPr sz="1600" dirty="0"/>
          </a:p>
        </p:txBody>
      </p:sp>
      <p:sp>
        <p:nvSpPr>
          <p:cNvPr id="121" name="Google Shape;121;p5"/>
          <p:cNvSpPr txBox="1"/>
          <p:nvPr/>
        </p:nvSpPr>
        <p:spPr>
          <a:xfrm>
            <a:off x="3214812" y="3327102"/>
            <a:ext cx="6165600" cy="585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dirty="0">
                <a:solidFill>
                  <a:srgbClr val="000000"/>
                </a:solidFill>
                <a:latin typeface="Times New Roman"/>
                <a:ea typeface="Times New Roman"/>
                <a:cs typeface="Times New Roman"/>
                <a:sym typeface="Times New Roman"/>
              </a:rPr>
              <a:t>Figure 5: The Environmental Triaxial Automated System (ETAS) components.</a:t>
            </a:r>
            <a:endParaRPr sz="1600" b="0" i="0" u="none" strike="noStrike" cap="none" dirty="0">
              <a:solidFill>
                <a:srgbClr val="000000"/>
              </a:solidFill>
              <a:latin typeface="Times New Roman"/>
              <a:ea typeface="Times New Roman"/>
              <a:cs typeface="Times New Roman"/>
              <a:sym typeface="Times New Roman"/>
            </a:endParaRPr>
          </a:p>
        </p:txBody>
      </p:sp>
      <p:pic>
        <p:nvPicPr>
          <p:cNvPr id="122" name="Google Shape;122;p5"/>
          <p:cNvPicPr preferRelativeResize="0"/>
          <p:nvPr/>
        </p:nvPicPr>
        <p:blipFill rotWithShape="1">
          <a:blip r:embed="rId3">
            <a:alphaModFix/>
          </a:blip>
          <a:srcRect/>
          <a:stretch/>
        </p:blipFill>
        <p:spPr>
          <a:xfrm>
            <a:off x="3045000" y="1025725"/>
            <a:ext cx="5806927" cy="1907474"/>
          </a:xfrm>
          <a:prstGeom prst="rect">
            <a:avLst/>
          </a:prstGeom>
          <a:noFill/>
          <a:ln>
            <a:noFill/>
          </a:ln>
        </p:spPr>
      </p:pic>
      <p:sp>
        <p:nvSpPr>
          <p:cNvPr id="3" name="TextBox 2">
            <a:extLst>
              <a:ext uri="{FF2B5EF4-FFF2-40B4-BE49-F238E27FC236}">
                <a16:creationId xmlns:a16="http://schemas.microsoft.com/office/drawing/2014/main" id="{123B4E49-4F67-830C-B237-05518C10EF5D}"/>
              </a:ext>
            </a:extLst>
          </p:cNvPr>
          <p:cNvSpPr txBox="1"/>
          <p:nvPr/>
        </p:nvSpPr>
        <p:spPr>
          <a:xfrm>
            <a:off x="2400300" y="208555"/>
            <a:ext cx="6720839" cy="430887"/>
          </a:xfrm>
          <a:prstGeom prst="rect">
            <a:avLst/>
          </a:prstGeom>
          <a:solidFill>
            <a:schemeClr val="tx2"/>
          </a:solidFill>
        </p:spPr>
        <p:txBody>
          <a:bodyPr wrap="square">
            <a:spAutoFit/>
          </a:bodyPr>
          <a:lstStyle/>
          <a:p>
            <a:pPr algn="ctr"/>
            <a:r>
              <a:rPr kumimoji="0" lang="en-US" sz="2200" b="1" i="0" u="none" strike="noStrike" kern="0" cap="none" spc="0" normalizeH="0" baseline="0" noProof="0" dirty="0">
                <a:ln>
                  <a:noFill/>
                </a:ln>
                <a:solidFill>
                  <a:srgbClr val="000000"/>
                </a:solidFill>
                <a:effectLst/>
                <a:uLnTx/>
                <a:uFillTx/>
                <a:latin typeface="Times New Roman"/>
                <a:ea typeface="Times New Roman"/>
                <a:cs typeface="Times New Roman"/>
                <a:sym typeface="Times New Roman"/>
              </a:rPr>
              <a:t>EXPERIMENTAL WORK</a:t>
            </a:r>
            <a:endParaRPr lang="en-US" dirty="0"/>
          </a:p>
        </p:txBody>
      </p:sp>
    </p:spTree>
  </p:cSld>
  <p:clrMapOvr>
    <a:masterClrMapping/>
  </p:clrMapOvr>
</p:sld>
</file>

<file path=ppt/theme/theme1.xml><?xml version="1.0" encoding="utf-8"?>
<a:theme xmlns:a="http://schemas.openxmlformats.org/drawingml/2006/main" name="NU white  theme">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4820</TotalTime>
  <Words>1719</Words>
  <Application>Microsoft Office PowerPoint</Application>
  <PresentationFormat>On-screen Show (16:9)</PresentationFormat>
  <Paragraphs>213</Paragraphs>
  <Slides>24</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Times</vt:lpstr>
      <vt:lpstr>Times New Roman</vt:lpstr>
      <vt:lpstr>NU white  theme</vt:lpstr>
      <vt:lpstr>Master Thesis Triaxial Test Behavior of Cemented-treated Sand with High Confining Pressure </vt:lpstr>
      <vt:lpstr>PowerPoint Presentation</vt:lpstr>
      <vt:lpstr>PowerPoint Presentation</vt:lpstr>
      <vt:lpstr>Soil Stabilization / Soil Improvement Method </vt:lpstr>
      <vt:lpstr>PowerPoint Presentation</vt:lpstr>
      <vt:lpstr>PowerPoint Presentation</vt:lpstr>
      <vt:lpstr>PowerPoint Presentation</vt:lpstr>
      <vt:lpstr>PowerPoint Presentation</vt:lpstr>
      <vt:lpstr>PowerPoint Presentation</vt:lpstr>
      <vt:lpstr>PowerPoint Presentation</vt:lpstr>
      <vt:lpstr>Sample Preparation</vt:lpstr>
      <vt:lpstr>PowerPoint Presentation</vt:lpstr>
      <vt:lpstr>Test Description</vt:lpstr>
      <vt:lpstr>Stress-strain behavior  </vt:lpstr>
      <vt:lpstr>CD Triaxial test - 14 days curing </vt:lpstr>
      <vt:lpstr>CD Triaxial test - Effect of high confining pressure </vt:lpstr>
      <vt:lpstr>Failure characteristics</vt:lpstr>
      <vt:lpstr>PowerPoint Presentation</vt:lpstr>
      <vt:lpstr>PowerPoint Presentation</vt:lpstr>
      <vt:lpstr>PowerPoint Presentation</vt:lpstr>
      <vt:lpstr>PowerPoint Presentation</vt:lpstr>
      <vt:lpstr>PowerPoint Presentation</vt:lpstr>
      <vt:lpstr>PowerPoint Presentation</vt:lpstr>
      <vt:lpstr>Thank you for your attention! Q &amp; 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Master Thesis Triaxial Test Behavior of Cemented-treated Sand with High Confining Pressure</dc:title>
  <dc:creator>Mai Gamu jr</dc:creator>
  <cp:lastModifiedBy>James Ocheme</cp:lastModifiedBy>
  <cp:revision>2</cp:revision>
  <dcterms:modified xsi:type="dcterms:W3CDTF">2023-05-04T05:39:07Z</dcterms:modified>
</cp:coreProperties>
</file>