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1" r:id="rId1"/>
  </p:sldMasterIdLst>
  <p:notesMasterIdLst>
    <p:notesMasterId r:id="rId13"/>
  </p:notesMasterIdLst>
  <p:sldIdLst>
    <p:sldId id="256" r:id="rId2"/>
    <p:sldId id="285" r:id="rId3"/>
    <p:sldId id="288" r:id="rId4"/>
    <p:sldId id="287" r:id="rId5"/>
    <p:sldId id="289" r:id="rId6"/>
    <p:sldId id="290" r:id="rId7"/>
    <p:sldId id="279" r:id="rId8"/>
    <p:sldId id="272" r:id="rId9"/>
    <p:sldId id="258" r:id="rId10"/>
    <p:sldId id="260" r:id="rId11"/>
    <p:sldId id="278" r:id="rId12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494949"/>
    <a:srgbClr val="525252"/>
    <a:srgbClr val="5F5F5F"/>
    <a:srgbClr val="646464"/>
    <a:srgbClr val="777777"/>
    <a:srgbClr val="C00000"/>
    <a:srgbClr val="00B0F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29" autoAdjust="0"/>
    <p:restoredTop sz="99137" autoAdjust="0"/>
  </p:normalViewPr>
  <p:slideViewPr>
    <p:cSldViewPr>
      <p:cViewPr>
        <p:scale>
          <a:sx n="50" d="100"/>
          <a:sy n="50" d="100"/>
        </p:scale>
        <p:origin x="-2148" y="-9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7"/>
    </p:cViewPr>
  </p:outlineViewPr>
  <p:notesTextViewPr>
    <p:cViewPr>
      <p:scale>
        <a:sx n="100" d="100"/>
        <a:sy n="100" d="100"/>
      </p:scale>
      <p:origin x="0" y="54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3101" y="4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se kohatäid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Kuupäeva kohatäid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46CB7-9F68-40C1-BE3C-36A75C2B5840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4" name="Slaidi pildi kohatä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Märkmete kohatäid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B9321-252F-472E-8ADE-337323D146E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311684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B9321-252F-472E-8ADE-337323D146EA}" type="slidenum">
              <a:rPr lang="et-EE" smtClean="0"/>
              <a:t>1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152055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baseline="0" dirty="0" smtClean="0"/>
              <a:t>Rohelised aiad – hapnik</a:t>
            </a:r>
          </a:p>
          <a:p>
            <a:r>
              <a:rPr lang="et-EE" baseline="0" dirty="0" smtClean="0"/>
              <a:t>Roheline katus</a:t>
            </a:r>
          </a:p>
          <a:p>
            <a:r>
              <a:rPr lang="et-EE" baseline="0" dirty="0" smtClean="0"/>
              <a:t>Päikeseenergia</a:t>
            </a:r>
          </a:p>
          <a:p>
            <a:r>
              <a:rPr lang="et-EE" baseline="0" dirty="0" smtClean="0"/>
              <a:t>Põrandaküte</a:t>
            </a:r>
          </a:p>
          <a:p>
            <a:r>
              <a:rPr lang="et-EE" baseline="0" dirty="0" smtClean="0"/>
              <a:t>Loomulik ventilatsioon</a:t>
            </a:r>
          </a:p>
          <a:p>
            <a:r>
              <a:rPr lang="et-EE" baseline="0" dirty="0" smtClean="0"/>
              <a:t>Mehhaaniline vent</a:t>
            </a:r>
          </a:p>
          <a:p>
            <a:r>
              <a:rPr lang="et-EE" baseline="0" dirty="0" smtClean="0"/>
              <a:t>Kõik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B9321-252F-472E-8ADE-337323D146EA}" type="slidenum">
              <a:rPr lang="et-EE" smtClean="0"/>
              <a:t>10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230320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B9321-252F-472E-8ADE-337323D146EA}" type="slidenum">
              <a:rPr lang="et-EE" smtClean="0"/>
              <a:t>11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552592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B9321-252F-472E-8ADE-337323D146EA}" type="slidenum">
              <a:rPr lang="et-EE" smtClean="0"/>
              <a:t>2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67807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B9321-252F-472E-8ADE-337323D146EA}" type="slidenum">
              <a:rPr lang="et-EE" smtClean="0"/>
              <a:t>3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90216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B9321-252F-472E-8ADE-337323D146EA}" type="slidenum">
              <a:rPr lang="et-EE" smtClean="0"/>
              <a:t>4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619406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B9321-252F-472E-8ADE-337323D146EA}" type="slidenum">
              <a:rPr lang="et-EE" smtClean="0"/>
              <a:t>5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541668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B9321-252F-472E-8ADE-337323D146EA}" type="slidenum">
              <a:rPr lang="et-EE" smtClean="0"/>
              <a:t>6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4544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B9321-252F-472E-8ADE-337323D146EA}" type="slidenum">
              <a:rPr lang="et-EE" smtClean="0"/>
              <a:t>7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2236066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B9321-252F-472E-8ADE-337323D146EA}" type="slidenum">
              <a:rPr lang="et-EE" smtClean="0"/>
              <a:t>8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6704805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B9321-252F-472E-8ADE-337323D146EA}" type="slidenum">
              <a:rPr lang="et-EE" smtClean="0"/>
              <a:t>9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231766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B29A-9F70-4137-B10F-23A8DC770AD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F4C9-72F7-4DF0-9792-DA1F49B587F4}" type="slidenum">
              <a:rPr lang="et-EE" smtClean="0"/>
              <a:t>‹#›</a:t>
            </a:fld>
            <a:endParaRPr lang="et-E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138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B29A-9F70-4137-B10F-23A8DC770AD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F4C9-72F7-4DF0-9792-DA1F49B587F4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939940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B29A-9F70-4137-B10F-23A8DC770AD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F4C9-72F7-4DF0-9792-DA1F49B587F4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62010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B29A-9F70-4137-B10F-23A8DC770AD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F4C9-72F7-4DF0-9792-DA1F49B587F4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764441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B29A-9F70-4137-B10F-23A8DC770AD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F4C9-72F7-4DF0-9792-DA1F49B587F4}" type="slidenum">
              <a:rPr lang="et-EE" smtClean="0"/>
              <a:t>‹#›</a:t>
            </a:fld>
            <a:endParaRPr lang="et-E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8735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B29A-9F70-4137-B10F-23A8DC770AD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F4C9-72F7-4DF0-9792-DA1F49B587F4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871157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B29A-9F70-4137-B10F-23A8DC770AD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F4C9-72F7-4DF0-9792-DA1F49B587F4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05744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B29A-9F70-4137-B10F-23A8DC770AD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F4C9-72F7-4DF0-9792-DA1F49B587F4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079660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B29A-9F70-4137-B10F-23A8DC770AD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F4C9-72F7-4DF0-9792-DA1F49B587F4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568236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318B29A-9F70-4137-B10F-23A8DC770AD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F1F4C9-72F7-4DF0-9792-DA1F49B587F4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5582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B29A-9F70-4137-B10F-23A8DC770AD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F4C9-72F7-4DF0-9792-DA1F49B587F4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828636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318B29A-9F70-4137-B10F-23A8DC770ADD}" type="datetimeFigureOut">
              <a:rPr lang="et-EE" smtClean="0"/>
              <a:t>13.10.2015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CF1F4C9-72F7-4DF0-9792-DA1F49B587F4}" type="slidenum">
              <a:rPr lang="et-EE" smtClean="0"/>
              <a:t>‹#›</a:t>
            </a:fld>
            <a:endParaRPr lang="et-E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366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2" r:id="rId1"/>
    <p:sldLayoutId id="2147484393" r:id="rId2"/>
    <p:sldLayoutId id="2147484394" r:id="rId3"/>
    <p:sldLayoutId id="2147484395" r:id="rId4"/>
    <p:sldLayoutId id="2147484396" r:id="rId5"/>
    <p:sldLayoutId id="2147484397" r:id="rId6"/>
    <p:sldLayoutId id="2147484398" r:id="rId7"/>
    <p:sldLayoutId id="2147484399" r:id="rId8"/>
    <p:sldLayoutId id="2147484400" r:id="rId9"/>
    <p:sldLayoutId id="2147484401" r:id="rId10"/>
    <p:sldLayoutId id="214748440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emf"/><Relationship Id="rId9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09000" y="2979000"/>
            <a:ext cx="13424242" cy="4937344"/>
          </a:xfrm>
          <a:prstGeom prst="rect">
            <a:avLst/>
          </a:prstGeom>
          <a:gradFill flip="none" rotWithShape="1">
            <a:gsLst>
              <a:gs pos="98701">
                <a:schemeClr val="bg1"/>
              </a:gs>
              <a:gs pos="0">
                <a:schemeClr val="bg1">
                  <a:alpha val="0"/>
                  <a:lumMod val="82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5" name="Rectangle 4"/>
          <p:cNvSpPr/>
          <p:nvPr/>
        </p:nvSpPr>
        <p:spPr>
          <a:xfrm>
            <a:off x="-623242" y="-802154"/>
            <a:ext cx="13424242" cy="4051154"/>
          </a:xfrm>
          <a:prstGeom prst="rect">
            <a:avLst/>
          </a:prstGeom>
          <a:gradFill flip="none" rotWithShape="1">
            <a:gsLst>
              <a:gs pos="98701">
                <a:schemeClr val="bg1"/>
              </a:gs>
              <a:gs pos="0">
                <a:schemeClr val="bg1">
                  <a:alpha val="0"/>
                  <a:lumMod val="82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2" name="Pealkiri 1"/>
          <p:cNvSpPr>
            <a:spLocks noGrp="1"/>
          </p:cNvSpPr>
          <p:nvPr>
            <p:ph type="ctrTitle"/>
          </p:nvPr>
        </p:nvSpPr>
        <p:spPr>
          <a:xfrm>
            <a:off x="6501000" y="5484930"/>
            <a:ext cx="8352928" cy="1373070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r>
              <a:rPr lang="et-EE" sz="3600" spc="0" dirty="0" smtClean="0">
                <a:ln w="0"/>
                <a:solidFill>
                  <a:schemeClr val="bg1"/>
                </a:solidFill>
                <a:effectLst>
                  <a:outerShdw blurRad="50800" dist="127000" dir="5400000" sx="103000" sy="103000" algn="t" rotWithShape="0">
                    <a:prstClr val="black">
                      <a:alpha val="40000"/>
                    </a:prstClr>
                  </a:outerShdw>
                </a:effectLst>
                <a:latin typeface="Swis721 BlkCn BT" panose="020B0806030502040204" pitchFamily="34" charset="0"/>
              </a:rPr>
              <a:t>GREEN GARDENS OF ASTANA</a:t>
            </a:r>
            <a:endParaRPr lang="et-EE" sz="3600" spc="0" dirty="0">
              <a:ln w="0"/>
              <a:solidFill>
                <a:schemeClr val="bg1"/>
              </a:solidFill>
              <a:effectLst>
                <a:outerShdw blurRad="50800" dist="127000" dir="5400000" sx="103000" sy="103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Alapealkiri 2"/>
          <p:cNvSpPr>
            <a:spLocks noGrp="1"/>
          </p:cNvSpPr>
          <p:nvPr>
            <p:ph type="subTitle" idx="1"/>
          </p:nvPr>
        </p:nvSpPr>
        <p:spPr>
          <a:xfrm>
            <a:off x="4125327" y="6562"/>
            <a:ext cx="7923426" cy="1143000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t-EE" sz="200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Swis721 BlkCn BT" panose="020B0806030502040204" pitchFamily="34" charset="0"/>
                <a:ea typeface="+mj-ea"/>
                <a:cs typeface="+mj-cs"/>
              </a:rPr>
              <a:t>Estonia, Tallinn University of technology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t-EE" sz="200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Swis721 BlkCn BT" panose="020B0806030502040204" pitchFamily="34" charset="0"/>
                <a:ea typeface="+mj-ea"/>
                <a:cs typeface="+mj-cs"/>
              </a:rPr>
              <a:t>Team: LIISI SOOMANN, KATERINA VEERDE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t-EE" sz="200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Swis721 BlkCn BT" panose="020B0806030502040204" pitchFamily="34" charset="0"/>
                <a:ea typeface="+mj-ea"/>
                <a:cs typeface="+mj-cs"/>
              </a:rPr>
              <a:t>National stage prize: i prize</a:t>
            </a:r>
          </a:p>
        </p:txBody>
      </p:sp>
      <p:sp>
        <p:nvSpPr>
          <p:cNvPr id="4" name="Pealkiri 1"/>
          <p:cNvSpPr txBox="1">
            <a:spLocks/>
          </p:cNvSpPr>
          <p:nvPr/>
        </p:nvSpPr>
        <p:spPr>
          <a:xfrm>
            <a:off x="-14242" y="-204930"/>
            <a:ext cx="8226464" cy="7829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Swis721 BlkCn BT" panose="020B0806030502040204" pitchFamily="34" charset="0"/>
              </a:rPr>
              <a:t>ISOVER MULTI-COMFORT HOUSE STUDENT CONTEST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Swis721 BlkCn BT" panose="020B0806030502040204" pitchFamily="34" charset="0"/>
              </a:rPr>
              <a:t>2015</a:t>
            </a:r>
            <a:endParaRPr lang="et-EE" sz="1600" dirty="0" smtClean="0">
              <a:solidFill>
                <a:schemeClr val="bg1">
                  <a:lumMod val="65000"/>
                </a:schemeClr>
              </a:solidFill>
              <a:latin typeface="Swis721 BlkCn BT" panose="020B0806030502040204" pitchFamily="34" charset="0"/>
            </a:endParaRPr>
          </a:p>
          <a:p>
            <a:pPr algn="l"/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Swis721 BlkCn BT" panose="020B0806030502040204" pitchFamily="34" charset="0"/>
              </a:rPr>
              <a:t>RESIDENTIAL FUNCTION IN COLD CLIMATE - ASTANA, KAZAKHSTAN</a:t>
            </a:r>
            <a:endParaRPr lang="et-EE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1932" y="7215836"/>
            <a:ext cx="1984218" cy="69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16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 flipV="1">
            <a:off x="423000" y="1734675"/>
            <a:ext cx="10668000" cy="2687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672" y="5564"/>
            <a:ext cx="7606328" cy="6323176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92" y="4452540"/>
            <a:ext cx="1845027" cy="18618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57200" y="2574642"/>
            <a:ext cx="3411700" cy="17894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t-EE" sz="1000" dirty="0">
                <a:solidFill>
                  <a:schemeClr val="tx1">
                    <a:lumMod val="75000"/>
                  </a:schemeClr>
                </a:solidFill>
              </a:rPr>
              <a:t>Heat Demand Calculations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000" dirty="0">
                <a:solidFill>
                  <a:schemeClr val="tx1">
                    <a:lumMod val="75000"/>
                  </a:schemeClr>
                </a:solidFill>
              </a:rPr>
              <a:t>Transmission Heat Losses: </a:t>
            </a:r>
            <a:r>
              <a:rPr lang="et-EE" sz="1000" dirty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n-US" sz="1000" dirty="0">
                <a:solidFill>
                  <a:schemeClr val="tx1">
                    <a:lumMod val="75000"/>
                  </a:schemeClr>
                </a:solidFill>
              </a:rPr>
              <a:t>238030.22 kWh/a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000" dirty="0">
                <a:solidFill>
                  <a:schemeClr val="tx1">
                    <a:lumMod val="75000"/>
                  </a:schemeClr>
                </a:solidFill>
              </a:rPr>
              <a:t>Ventilation Heat Losses: </a:t>
            </a:r>
            <a:r>
              <a:rPr lang="et-EE" sz="1000" dirty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n-US" sz="1000" dirty="0">
                <a:solidFill>
                  <a:schemeClr val="tx1">
                    <a:lumMod val="75000"/>
                  </a:schemeClr>
                </a:solidFill>
              </a:rPr>
              <a:t>50750.46 kWh/a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000" dirty="0">
                <a:solidFill>
                  <a:schemeClr val="tx1">
                    <a:lumMod val="75000"/>
                  </a:schemeClr>
                </a:solidFill>
              </a:rPr>
              <a:t>Total Heat Losses: </a:t>
            </a:r>
            <a:r>
              <a:rPr lang="et-EE" sz="1000" dirty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n-US" sz="1000" dirty="0">
                <a:solidFill>
                  <a:schemeClr val="tx1">
                    <a:lumMod val="75000"/>
                  </a:schemeClr>
                </a:solidFill>
              </a:rPr>
              <a:t>288780.68 kWh/a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000" dirty="0">
                <a:solidFill>
                  <a:schemeClr val="tx1">
                    <a:lumMod val="75000"/>
                  </a:schemeClr>
                </a:solidFill>
              </a:rPr>
              <a:t>Internal Heat Gains: </a:t>
            </a:r>
            <a:r>
              <a:rPr lang="et-EE" sz="1000" dirty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n-US" sz="1000" dirty="0">
                <a:solidFill>
                  <a:schemeClr val="tx1">
                    <a:lumMod val="75000"/>
                  </a:schemeClr>
                </a:solidFill>
              </a:rPr>
              <a:t>67053.07 kWh/a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000" dirty="0">
                <a:solidFill>
                  <a:schemeClr val="tx1">
                    <a:lumMod val="75000"/>
                  </a:schemeClr>
                </a:solidFill>
              </a:rPr>
              <a:t>Available Solar Heat Gains: </a:t>
            </a:r>
            <a:r>
              <a:rPr lang="et-EE" sz="1000" dirty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n-US" sz="1000" dirty="0">
                <a:solidFill>
                  <a:schemeClr val="tx1">
                    <a:lumMod val="75000"/>
                  </a:schemeClr>
                </a:solidFill>
              </a:rPr>
              <a:t>165325.64 kWh/a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000" dirty="0">
                <a:solidFill>
                  <a:schemeClr val="tx1">
                    <a:lumMod val="75000"/>
                  </a:schemeClr>
                </a:solidFill>
              </a:rPr>
              <a:t>Total Heat Gains: </a:t>
            </a:r>
            <a:r>
              <a:rPr lang="et-EE" sz="1000" dirty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t-EE" sz="1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n-US" sz="1000" dirty="0" smtClean="0">
                <a:solidFill>
                  <a:schemeClr val="tx1">
                    <a:lumMod val="75000"/>
                  </a:schemeClr>
                </a:solidFill>
              </a:rPr>
              <a:t>211358.66 </a:t>
            </a:r>
            <a:r>
              <a:rPr lang="en-US" sz="1000" dirty="0">
                <a:solidFill>
                  <a:schemeClr val="tx1">
                    <a:lumMod val="75000"/>
                  </a:schemeClr>
                </a:solidFill>
              </a:rPr>
              <a:t>kWh/a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000" dirty="0">
                <a:solidFill>
                  <a:schemeClr val="tx1">
                    <a:lumMod val="75000"/>
                  </a:schemeClr>
                </a:solidFill>
              </a:rPr>
              <a:t>Annual Heat Demand: </a:t>
            </a:r>
            <a:r>
              <a:rPr lang="et-EE" sz="1000" dirty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n-US" sz="1000" dirty="0">
                <a:solidFill>
                  <a:schemeClr val="tx1">
                    <a:lumMod val="75000"/>
                  </a:schemeClr>
                </a:solidFill>
              </a:rPr>
              <a:t>77422.02 kWh/a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000" dirty="0">
                <a:solidFill>
                  <a:schemeClr val="tx1">
                    <a:lumMod val="75000"/>
                  </a:schemeClr>
                </a:solidFill>
              </a:rPr>
              <a:t>Specific Annual Heat Demand: </a:t>
            </a:r>
            <a:r>
              <a:rPr lang="et-EE" sz="1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n-US" sz="1000" b="1" dirty="0" smtClean="0">
                <a:solidFill>
                  <a:schemeClr val="tx1">
                    <a:lumMod val="75000"/>
                  </a:schemeClr>
                </a:solidFill>
              </a:rPr>
              <a:t>12.98 </a:t>
            </a:r>
            <a:r>
              <a:rPr lang="en-US" sz="1000" b="1" dirty="0">
                <a:solidFill>
                  <a:schemeClr val="tx1">
                    <a:lumMod val="75000"/>
                  </a:schemeClr>
                </a:solidFill>
              </a:rPr>
              <a:t>kWh/(m²a)</a:t>
            </a:r>
            <a:endParaRPr lang="et-EE" sz="1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57200" y="283918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sz="2800" dirty="0" smtClean="0">
                <a:latin typeface="Swis721 BlkCn BT" panose="020B0806030502040204" pitchFamily="34" charset="0"/>
              </a:rPr>
              <a:t>ENERGY CONCEPT</a:t>
            </a:r>
            <a:endParaRPr lang="et-EE" sz="2800" dirty="0">
              <a:latin typeface="Swis721 BlkCn BT" panose="020B080603050204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672" y="7140"/>
            <a:ext cx="7604432" cy="6321600"/>
          </a:xfrm>
          <a:prstGeom prst="rect">
            <a:avLst/>
          </a:prstGeom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568" y="0"/>
            <a:ext cx="7604432" cy="6321600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776" y="-2063"/>
            <a:ext cx="7604432" cy="6321600"/>
          </a:xfrm>
          <a:prstGeom prst="rect">
            <a:avLst/>
          </a:prstGeom>
          <a:ln>
            <a:noFill/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740" y="0"/>
            <a:ext cx="7604432" cy="6321600"/>
          </a:xfrm>
          <a:prstGeom prst="rect">
            <a:avLst/>
          </a:prstGeom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740" y="-2063"/>
            <a:ext cx="7604432" cy="6321600"/>
          </a:xfrm>
          <a:prstGeom prst="rect">
            <a:avLst/>
          </a:prstGeom>
          <a:ln>
            <a:noFill/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188" y="-6976"/>
            <a:ext cx="7604432" cy="6321600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808" y="-7235"/>
            <a:ext cx="7604432" cy="63216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568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5339916" y="5841268"/>
            <a:ext cx="2052228" cy="8727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t-EE"/>
            </a:defPPr>
            <a:lvl1pPr>
              <a:buFont typeface="Arial" panose="020B0604020202020204" pitchFamily="34" charset="0"/>
              <a:buNone/>
              <a:defRPr sz="6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algn="ctr"/>
            <a:r>
              <a:rPr lang="et-EE" sz="28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52128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 flipV="1">
            <a:off x="423000" y="1734675"/>
            <a:ext cx="10668000" cy="2687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/>
          <p:cNvSpPr txBox="1">
            <a:spLocks/>
          </p:cNvSpPr>
          <p:nvPr/>
        </p:nvSpPr>
        <p:spPr>
          <a:xfrm>
            <a:off x="803412" y="5537463"/>
            <a:ext cx="223224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t-EE" sz="1800" dirty="0">
                <a:solidFill>
                  <a:schemeClr val="tx1">
                    <a:lumMod val="75000"/>
                  </a:schemeClr>
                </a:solidFill>
              </a:rPr>
              <a:t>URBAN PATTERN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57200" y="283918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sz="2800" dirty="0">
                <a:latin typeface="Swis721 BlkCn BT" panose="020B0806030502040204" pitchFamily="34" charset="0"/>
              </a:rPr>
              <a:t>MASTERPLAN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00" y="3384000"/>
            <a:ext cx="2520000" cy="252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1000" y="0"/>
            <a:ext cx="5918929" cy="631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20" y="3429000"/>
            <a:ext cx="2520000" cy="2520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03751" y="5553809"/>
            <a:ext cx="308724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t-EE" sz="1800" dirty="0">
                <a:solidFill>
                  <a:schemeClr val="tx1">
                    <a:lumMod val="75000"/>
                  </a:schemeClr>
                </a:solidFill>
              </a:rPr>
              <a:t>NUMBER OF </a:t>
            </a:r>
            <a:r>
              <a:rPr lang="et-EE" sz="1800" dirty="0" smtClean="0">
                <a:solidFill>
                  <a:schemeClr val="tx1">
                    <a:lumMod val="75000"/>
                  </a:schemeClr>
                </a:solidFill>
              </a:rPr>
              <a:t>FLOORS</a:t>
            </a:r>
            <a:endParaRPr lang="et-EE" sz="1800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23000" y="1734675"/>
            <a:ext cx="10668000" cy="2687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 txBox="1">
            <a:spLocks/>
          </p:cNvSpPr>
          <p:nvPr/>
        </p:nvSpPr>
        <p:spPr>
          <a:xfrm>
            <a:off x="757200" y="283918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sz="2800" dirty="0">
                <a:latin typeface="Swis721 BlkCn BT" panose="020B0806030502040204" pitchFamily="34" charset="0"/>
              </a:rPr>
              <a:t>MASTERPLAN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1000" y="0"/>
            <a:ext cx="5918929" cy="631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87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96936" y="3429000"/>
            <a:ext cx="2520000" cy="2520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06879" y="5553809"/>
            <a:ext cx="308724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t-EE" sz="1800" dirty="0" smtClean="0">
                <a:solidFill>
                  <a:schemeClr val="tx1">
                    <a:lumMod val="75000"/>
                  </a:schemeClr>
                </a:solidFill>
              </a:rPr>
              <a:t>GROUND </a:t>
            </a:r>
            <a:r>
              <a:rPr lang="et-EE" sz="1800" dirty="0">
                <a:solidFill>
                  <a:schemeClr val="tx1">
                    <a:lumMod val="75000"/>
                  </a:schemeClr>
                </a:solidFill>
              </a:rPr>
              <a:t>FLOOR ZONING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23000" y="1734675"/>
            <a:ext cx="10668000" cy="2687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 txBox="1">
            <a:spLocks/>
          </p:cNvSpPr>
          <p:nvPr/>
        </p:nvSpPr>
        <p:spPr>
          <a:xfrm>
            <a:off x="757200" y="283918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sz="2800" dirty="0">
                <a:latin typeface="Swis721 BlkCn BT" panose="020B0806030502040204" pitchFamily="34" charset="0"/>
              </a:rPr>
              <a:t>MASTERPLAN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1000" y="0"/>
            <a:ext cx="5918929" cy="631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80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788591" y="5553809"/>
            <a:ext cx="308724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t-EE" sz="1800" dirty="0">
                <a:solidFill>
                  <a:schemeClr val="tx1">
                    <a:lumMod val="75000"/>
                  </a:schemeClr>
                </a:solidFill>
              </a:rPr>
              <a:t>GREEN ZONES OUTSIDE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722672" y="3167922"/>
            <a:ext cx="2772157" cy="252000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423000" y="1734675"/>
            <a:ext cx="10668000" cy="2687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 txBox="1">
            <a:spLocks/>
          </p:cNvSpPr>
          <p:nvPr/>
        </p:nvSpPr>
        <p:spPr>
          <a:xfrm>
            <a:off x="757200" y="283918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sz="2800" dirty="0">
                <a:latin typeface="Swis721 BlkCn BT" panose="020B0806030502040204" pitchFamily="34" charset="0"/>
              </a:rPr>
              <a:t>MASTERPLAN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1000" y="0"/>
            <a:ext cx="5918929" cy="631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68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724622" y="3170172"/>
            <a:ext cx="2774630" cy="2520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779348" y="5553809"/>
            <a:ext cx="308724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t-EE" sz="1800" dirty="0">
                <a:solidFill>
                  <a:schemeClr val="tx1">
                    <a:lumMod val="75000"/>
                  </a:schemeClr>
                </a:solidFill>
              </a:rPr>
              <a:t>GREEN ZONES INSIDE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23000" y="1734675"/>
            <a:ext cx="10668000" cy="2687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 txBox="1">
            <a:spLocks/>
          </p:cNvSpPr>
          <p:nvPr/>
        </p:nvSpPr>
        <p:spPr>
          <a:xfrm>
            <a:off x="757200" y="283918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sz="2800" dirty="0">
                <a:latin typeface="Swis721 BlkCn BT" panose="020B0806030502040204" pitchFamily="34" charset="0"/>
              </a:rPr>
              <a:t>MASTERPLAN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1000" y="0"/>
            <a:ext cx="5918929" cy="631945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000" y="-216000"/>
            <a:ext cx="5918929" cy="721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36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76" y="1764000"/>
            <a:ext cx="12191244" cy="207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60" y="4145398"/>
            <a:ext cx="12204000" cy="225673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-62" y="6076381"/>
            <a:ext cx="888907" cy="1426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cxnSp>
        <p:nvCxnSpPr>
          <p:cNvPr id="8" name="Straight Connector 7"/>
          <p:cNvCxnSpPr/>
          <p:nvPr/>
        </p:nvCxnSpPr>
        <p:spPr>
          <a:xfrm>
            <a:off x="1524000" y="1734675"/>
            <a:ext cx="9144000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423000" y="1737362"/>
            <a:ext cx="11361632" cy="1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757200" y="283918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t-EE"/>
            </a:defPPr>
            <a:lvl1pPr>
              <a:lnSpc>
                <a:spcPct val="85000"/>
              </a:lnSpc>
              <a:spcBef>
                <a:spcPct val="0"/>
              </a:spcBef>
              <a:buNone/>
              <a:defRPr sz="28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Swis721 BlkCn BT" panose="020B0806030502040204" pitchFamily="34" charset="0"/>
                <a:ea typeface="+mj-ea"/>
                <a:cs typeface="+mj-cs"/>
              </a:defRPr>
            </a:lvl1pPr>
          </a:lstStyle>
          <a:p>
            <a:r>
              <a:rPr lang="et-EE" dirty="0"/>
              <a:t>URBAN SECTIONS</a:t>
            </a:r>
          </a:p>
        </p:txBody>
      </p:sp>
    </p:spTree>
    <p:extLst>
      <p:ext uri="{BB962C8B-B14F-4D97-AF65-F5344CB8AC3E}">
        <p14:creationId xmlns:p14="http://schemas.microsoft.com/office/powerpoint/2010/main" val="59075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907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6688" y="1250153"/>
            <a:ext cx="5436604" cy="37292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6688" y="1256617"/>
            <a:ext cx="5436604" cy="37292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6688" y="1809969"/>
            <a:ext cx="5436604" cy="31694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6688" y="1822897"/>
            <a:ext cx="5436604" cy="31694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6688" y="1822897"/>
            <a:ext cx="5436604" cy="31694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05736" y="1483606"/>
            <a:ext cx="5436604" cy="349577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6688" y="1412776"/>
            <a:ext cx="5436604" cy="3495779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767536" y="4826234"/>
            <a:ext cx="5328464" cy="4750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et-EE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9pPr>
          </a:lstStyle>
          <a:p>
            <a:r>
              <a:rPr lang="et-EE" sz="2000" dirty="0">
                <a:solidFill>
                  <a:schemeClr val="tx1"/>
                </a:solidFill>
              </a:rPr>
              <a:t>GROUND FLOOR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81691" y="4819154"/>
            <a:ext cx="5328464" cy="4750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et-EE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9pPr>
          </a:lstStyle>
          <a:p>
            <a:r>
              <a:rPr lang="et-EE" sz="2000" dirty="0">
                <a:solidFill>
                  <a:schemeClr val="tx1"/>
                </a:solidFill>
              </a:rPr>
              <a:t>FIRST FLOOR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61657" y="4819154"/>
            <a:ext cx="5328464" cy="4750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et-EE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9pPr>
          </a:lstStyle>
          <a:p>
            <a:r>
              <a:rPr lang="et-EE" sz="2000" dirty="0">
                <a:solidFill>
                  <a:schemeClr val="tx1"/>
                </a:solidFill>
              </a:rPr>
              <a:t>SECOND FLOOR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781691" y="5553809"/>
            <a:ext cx="308724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t-EE" sz="1800" dirty="0" smtClean="0">
                <a:solidFill>
                  <a:schemeClr val="tx1">
                    <a:lumMod val="75000"/>
                  </a:schemeClr>
                </a:solidFill>
              </a:rPr>
              <a:t>3-STOREY </a:t>
            </a:r>
            <a:r>
              <a:rPr lang="et-EE" sz="1800" dirty="0">
                <a:solidFill>
                  <a:schemeClr val="tx1">
                    <a:lumMod val="75000"/>
                  </a:schemeClr>
                </a:solidFill>
              </a:rPr>
              <a:t>HOUSE MODULE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57200" y="283918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sz="2800" dirty="0" smtClean="0">
                <a:latin typeface="Swis721 BlkCn BT" panose="020B0806030502040204" pitchFamily="34" charset="0"/>
              </a:rPr>
              <a:t>APARTMENT TYPOLOGY</a:t>
            </a:r>
            <a:endParaRPr lang="et-EE" sz="2800" dirty="0">
              <a:latin typeface="Swis721 BlkCn BT" panose="020B080603050204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423000" y="1734675"/>
            <a:ext cx="10668000" cy="2687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0" y="1734675"/>
            <a:ext cx="9144000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436" y="-116632"/>
            <a:ext cx="4776151" cy="64293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355" y="1809969"/>
            <a:ext cx="5843614" cy="4502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952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0"/>
                            </p:stCondLst>
                            <p:childTnLst>
                              <p:par>
                                <p:cTn id="4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  <p:bldP spid="21" grpId="0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Tarkvarakomplekti Office kujund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4819</TotalTime>
  <Words>106</Words>
  <Application>Microsoft Office PowerPoint</Application>
  <PresentationFormat>Custom</PresentationFormat>
  <Paragraphs>51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Retrospect</vt:lpstr>
      <vt:lpstr>GREEN GARDENS OF ASTANA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ASTANA TRANSPORTATION</dc:title>
  <dc:creator>Liisi S</dc:creator>
  <cp:lastModifiedBy>Ainash Shagmanova</cp:lastModifiedBy>
  <cp:revision>163</cp:revision>
  <dcterms:created xsi:type="dcterms:W3CDTF">2015-02-22T13:17:11Z</dcterms:created>
  <dcterms:modified xsi:type="dcterms:W3CDTF">2015-10-13T09:50:12Z</dcterms:modified>
</cp:coreProperties>
</file>