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5143500" cx="9144000"/>
  <p:notesSz cx="6858000" cy="9144000"/>
  <p:embeddedFontLst>
    <p:embeddedFont>
      <p:font typeface="Helvetica Neue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8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5fa35d017_2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e5fa35d017_2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e5fa35d017_2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5fa35d017_2_2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e5fa35d017_2_2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3e5fa35d017_2_2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5fa35d017_2_1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e5fa35d017_2_1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3e5fa35d017_2_1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e6031a5fad_0_1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3e6031a5fad_0_17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g3e6031a5fad_0_17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e6031a5fad_0_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e6031a5fad_0_7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e6031a5fad_0_7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6bbfb5f2b_2_2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g3d6bbfb5f2b_2_2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d6bbfb5f2b_2_2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d6bbfb5f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d6bbfb5f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603914bf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e603914bf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e603914bf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e603914bf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603914bf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e603914bf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d6bbfb5f2b_4_11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d6bbfb5f2b_4_11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d6bbfb5f2b_4_11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603914bfb_0_3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g3e603914bfb_0_3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3e603914bfb_0_3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603914bfb_0_6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e603914bfb_0_6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e603914bfb_0_6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60125774e_1_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e60125774e_1_7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e60125774e_1_7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e603914bf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e603914bf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60125774e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e60125774e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d6bbfb5f2b_4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d6bbfb5f2b_4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d6bbfb5f2b_4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6bbfb5f2b_4_2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d6bbfb5f2b_4_2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d6bbfb5f2b_4_2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6bbfb5f2b_4_3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d6bbfb5f2b_4_37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d6bbfb5f2b_4_37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d6bbfb5f2b_4_5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d6bbfb5f2b_4_5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3d6bbfb5f2b_4_5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6bbfb5f2b_4_6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3d6bbfb5f2b_4_6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d6bbfb5f2b_4_6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6bbfb5f2b_4_7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d6bbfb5f2b_4_77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g3d6bbfb5f2b_4_77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d6bbfb5f2b_2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3d6bbfb5f2b_2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g3d6bbfb5f2b_2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e60125774e_7_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e60125774e_7_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e60125774e_7_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e60125774e_5_4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3e60125774e_5_4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e60125774e_5_4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d6bbfb5f2b_4_9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d6bbfb5f2b_4_9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d6bbfb5f2b_4_9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6bbfb5f2b_2_54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g3d6bbfb5f2b_2_54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d6bbfb5f2b_2_54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e5fa35d017_2_25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e5fa35d017_2_25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e5fa35d017_2_25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UOISXiTanM2Q8yKE-b4fto-63QDaBS8q/view" TargetMode="External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320115" y="1039245"/>
            <a:ext cx="8503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6000"/>
              <a:buFont typeface="Calibri"/>
              <a:buNone/>
            </a:pPr>
            <a:r>
              <a:rPr b="1" lang="en" sz="8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Zh</a:t>
            </a:r>
            <a:r>
              <a:rPr b="1" i="0" lang="en" sz="80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urek A</a:t>
            </a:r>
            <a:r>
              <a:rPr b="1" lang="en" sz="8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20065" y="2243295"/>
            <a:ext cx="8503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2200"/>
              <a:buFont typeface="Calibri"/>
              <a:buNone/>
            </a:pPr>
            <a:r>
              <a:rPr i="1" lang="en" sz="30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Cardiology Diagnosis Automation</a:t>
            </a:r>
            <a:endParaRPr b="0" i="0" sz="3000" u="none" cap="none" strike="noStrike">
              <a:solidFill>
                <a:srgbClr val="C039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5"/>
          <p:cNvSpPr/>
          <p:nvPr/>
        </p:nvSpPr>
        <p:spPr>
          <a:xfrm>
            <a:off x="4348750" y="3010575"/>
            <a:ext cx="4571100" cy="22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Kymbat Amanova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Amina Aimuratova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Ablay Abdimalinov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Ariana Kenbayeva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Zhazelya Muratkhanova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5"/>
          <p:cNvSpPr txBox="1"/>
          <p:nvPr/>
        </p:nvSpPr>
        <p:spPr>
          <a:xfrm>
            <a:off x="320000" y="4011900"/>
            <a:ext cx="48279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Advisor: </a:t>
            </a: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Dr. Siamac </a:t>
            </a: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Fazli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Associate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Professor of Nazarbayev University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5"/>
          <p:cNvSpPr txBox="1"/>
          <p:nvPr/>
        </p:nvSpPr>
        <p:spPr>
          <a:xfrm>
            <a:off x="5919850" y="2221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CSCI 409 Senior Project II</a:t>
            </a:r>
            <a:endParaRPr b="1"/>
          </a:p>
        </p:txBody>
      </p:sp>
      <p:sp>
        <p:nvSpPr>
          <p:cNvPr id="63" name="Google Shape;63;p15"/>
          <p:cNvSpPr txBox="1"/>
          <p:nvPr/>
        </p:nvSpPr>
        <p:spPr>
          <a:xfrm>
            <a:off x="320125" y="2221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Spring 2026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0392B"/>
              </a:solidFill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20040" y="274320"/>
            <a:ext cx="8595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Glossary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" name="Google Shape;71;p16"/>
          <p:cNvCxnSpPr/>
          <p:nvPr/>
        </p:nvCxnSpPr>
        <p:spPr>
          <a:xfrm>
            <a:off x="320040" y="960120"/>
            <a:ext cx="850392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16"/>
          <p:cNvSpPr/>
          <p:nvPr/>
        </p:nvSpPr>
        <p:spPr>
          <a:xfrm>
            <a:off x="320040" y="1188720"/>
            <a:ext cx="850392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402015" y="1262270"/>
            <a:ext cx="82296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Echocardiography (Echo)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Ultrasound imaging of the heart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Heart View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" sz="1800">
                <a:solidFill>
                  <a:srgbClr val="001D35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standardized, specific angle or orientation used to visualize the heart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DICOM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Standard medical format for storing and sharing imaging data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Ejection Fraction (EF)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Percentage of blood pumped out of the heart with each beat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Cardiac View Classification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Identifying which heart view appears in an echo image or video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EchoPrime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Our AI backend for echocardiography analysis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Grad-CAM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Visualization method showing which image regions influenced the AI result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AUC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Metric showing how well a model separates normal and abnormal cases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HIPAA / GDPR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— Privacy regulations for protecting patient data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/>
          <p:nvPr/>
        </p:nvSpPr>
        <p:spPr>
          <a:xfrm>
            <a:off x="320040" y="274320"/>
            <a:ext cx="8595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Problem Statement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17"/>
          <p:cNvCxnSpPr/>
          <p:nvPr/>
        </p:nvCxnSpPr>
        <p:spPr>
          <a:xfrm flipH="1" rot="10800000">
            <a:off x="320040" y="888120"/>
            <a:ext cx="8478000" cy="7200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17"/>
          <p:cNvSpPr/>
          <p:nvPr/>
        </p:nvSpPr>
        <p:spPr>
          <a:xfrm>
            <a:off x="6400800" y="1965960"/>
            <a:ext cx="256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320049" y="2518277"/>
            <a:ext cx="7706700" cy="21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1649153" y="1203980"/>
            <a:ext cx="2560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4800"/>
              <a:buFont typeface="Calibri"/>
              <a:buNone/>
            </a:pPr>
            <a:r>
              <a:rPr b="1" lang="en" sz="50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7,623</a:t>
            </a:r>
            <a:endParaRPr i="0" sz="5000" u="none" cap="none" strike="noStrike">
              <a:solidFill>
                <a:srgbClr val="C0392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1710650" y="2118374"/>
            <a:ext cx="256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circulatory cases increased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5410680" y="1236280"/>
            <a:ext cx="2560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4800"/>
              <a:buFont typeface="Calibri"/>
              <a:buNone/>
            </a:pPr>
            <a:r>
              <a:rPr b="1" lang="en" sz="51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endParaRPr b="0" i="0" sz="5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5466555" y="1919685"/>
            <a:ext cx="256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death cases grew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17"/>
          <p:cNvCxnSpPr/>
          <p:nvPr/>
        </p:nvCxnSpPr>
        <p:spPr>
          <a:xfrm>
            <a:off x="365815" y="2626025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9" name="Google Shape;89;p17"/>
          <p:cNvSpPr/>
          <p:nvPr/>
        </p:nvSpPr>
        <p:spPr>
          <a:xfrm>
            <a:off x="457200" y="2946900"/>
            <a:ext cx="8503800" cy="21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Calibri"/>
              <a:buChar char="•"/>
            </a:pPr>
            <a:r>
              <a:rPr lang="en" sz="21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Cardiovascular Disease </a:t>
            </a:r>
            <a:r>
              <a:rPr lang="en" sz="21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is the </a:t>
            </a:r>
            <a:r>
              <a:rPr b="1" lang="en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leading cause of death</a:t>
            </a:r>
            <a:r>
              <a:rPr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1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in Kazakhstan.</a:t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100"/>
              <a:buFont typeface="Calibri"/>
              <a:buChar char="•"/>
            </a:pPr>
            <a:r>
              <a:rPr lang="en" sz="21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Diagnosis requires expert interpretation</a:t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Problems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7" name="Google Shape;97;p18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18"/>
          <p:cNvSpPr/>
          <p:nvPr/>
        </p:nvSpPr>
        <p:spPr>
          <a:xfrm>
            <a:off x="320040" y="1188720"/>
            <a:ext cx="8503800" cy="12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402015" y="1262270"/>
            <a:ext cx="82296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№1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Echo Diagnosis</a:t>
            </a:r>
            <a:r>
              <a:rPr b="1"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1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b="1" lang="en" sz="21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slow</a:t>
            </a: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depends on </a:t>
            </a:r>
            <a:r>
              <a:rPr b="1"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limited specialists</a:t>
            </a:r>
            <a:endParaRPr b="1" sz="21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№2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Measurements are unreliable w/o correct </a:t>
            </a:r>
            <a:r>
              <a:rPr b="1"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anatomical view selection</a:t>
            </a:r>
            <a:endParaRPr b="1" sz="21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№3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Black-box </a:t>
            </a:r>
            <a:r>
              <a:rPr b="1" lang="en" sz="21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AI</a:t>
            </a:r>
            <a:r>
              <a:rPr lang="en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difficult to use in clinical practice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Solutions 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19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" name="Google Shape;108;p19"/>
          <p:cNvSpPr txBox="1"/>
          <p:nvPr/>
        </p:nvSpPr>
        <p:spPr>
          <a:xfrm>
            <a:off x="1194275" y="18940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/>
          <p:nvPr/>
        </p:nvSpPr>
        <p:spPr>
          <a:xfrm>
            <a:off x="402025" y="1130100"/>
            <a:ext cx="8229600" cy="36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 №1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Web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platform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</a:t>
            </a: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draft </a:t>
            </a:r>
            <a:r>
              <a:rPr b="1" lang="en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report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b="1" lang="en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under a minute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 №2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Automated view classification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measurement support by EchoPrime</a:t>
            </a:r>
            <a:endParaRPr b="1" sz="2000">
              <a:solidFill>
                <a:srgbClr val="C0392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Solution №3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Interpretable AI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predictions with </a:t>
            </a:r>
            <a:r>
              <a:rPr b="1" lang="en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Grad-CAM</a:t>
            </a:r>
            <a:r>
              <a:rPr lang="en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visualization</a:t>
            </a:r>
            <a:endParaRPr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 Solution =  </a:t>
            </a:r>
            <a:r>
              <a:rPr b="1" lang="en" sz="4000">
                <a:solidFill>
                  <a:srgbClr val="493FD6"/>
                </a:solidFill>
                <a:latin typeface="Calibri"/>
                <a:ea typeface="Calibri"/>
                <a:cs typeface="Calibri"/>
                <a:sym typeface="Calibri"/>
              </a:rPr>
              <a:t>Zhurek AI</a:t>
            </a:r>
            <a:endParaRPr b="0" i="0" sz="4000" u="none" cap="none" strike="noStrike">
              <a:solidFill>
                <a:srgbClr val="493F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20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8" name="Google Shape;118;p20"/>
          <p:cNvSpPr txBox="1"/>
          <p:nvPr/>
        </p:nvSpPr>
        <p:spPr>
          <a:xfrm>
            <a:off x="1194275" y="1894075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0"/>
          <p:cNvSpPr/>
          <p:nvPr/>
        </p:nvSpPr>
        <p:spPr>
          <a:xfrm>
            <a:off x="320050" y="1129951"/>
            <a:ext cx="77067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AI-powered </a:t>
            </a:r>
            <a:r>
              <a:rPr lang="en" sz="2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echocardiography analysis platform</a:t>
            </a:r>
            <a:endParaRPr sz="26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498750" y="2184675"/>
            <a:ext cx="3123900" cy="21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22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Combining</a:t>
            </a:r>
            <a:r>
              <a:rPr lang="en" sz="22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2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22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EchoPrime model</a:t>
            </a:r>
            <a:endParaRPr sz="21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22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Web system</a:t>
            </a:r>
            <a:endParaRPr sz="22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Char char="●"/>
            </a:pPr>
            <a:r>
              <a:rPr lang="en" sz="2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Explainability</a:t>
            </a:r>
            <a:r>
              <a:rPr lang="en" sz="22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 (Grad-CAM)</a:t>
            </a:r>
            <a:endParaRPr sz="22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0" title="Screenshot 2026-04-20 at 00.09.14.png"/>
          <p:cNvPicPr preferRelativeResize="0"/>
          <p:nvPr/>
        </p:nvPicPr>
        <p:blipFill rotWithShape="1">
          <a:blip r:embed="rId3">
            <a:alphaModFix/>
          </a:blip>
          <a:srcRect b="23852" l="28471" r="11147" t="22451"/>
          <a:stretch/>
        </p:blipFill>
        <p:spPr>
          <a:xfrm>
            <a:off x="3400275" y="1724250"/>
            <a:ext cx="5423575" cy="3014438"/>
          </a:xfrm>
          <a:prstGeom prst="rect">
            <a:avLst/>
          </a:prstGeom>
          <a:noFill/>
          <a:ln cap="flat" cmpd="sng" w="9525">
            <a:solidFill>
              <a:srgbClr val="AAAAA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1" title="Black and Blue Modern Technology Presentation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139" y="722900"/>
            <a:ext cx="860213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1"/>
          <p:cNvSpPr/>
          <p:nvPr/>
        </p:nvSpPr>
        <p:spPr>
          <a:xfrm>
            <a:off x="951800" y="2571750"/>
            <a:ext cx="288300" cy="144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 txBox="1"/>
          <p:nvPr/>
        </p:nvSpPr>
        <p:spPr>
          <a:xfrm>
            <a:off x="812300" y="2466900"/>
            <a:ext cx="567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Echo</a:t>
            </a:r>
            <a:endParaRPr sz="600"/>
          </a:p>
        </p:txBody>
      </p:sp>
      <p:sp>
        <p:nvSpPr>
          <p:cNvPr id="129" name="Google Shape;129;p21"/>
          <p:cNvSpPr/>
          <p:nvPr/>
        </p:nvSpPr>
        <p:spPr>
          <a:xfrm>
            <a:off x="320050" y="274324"/>
            <a:ext cx="85953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EchoPrime m</a:t>
            </a: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odel architecture: Training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/>
          <p:nvPr/>
        </p:nvSpPr>
        <p:spPr>
          <a:xfrm>
            <a:off x="320050" y="274324"/>
            <a:ext cx="85953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EchoPrime m</a:t>
            </a: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odel architecture: Inference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22" title="Screenshot 2026-04-20 at 01.53.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2024"/>
            <a:ext cx="8839200" cy="3720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/>
          <p:nvPr/>
        </p:nvSpPr>
        <p:spPr>
          <a:xfrm>
            <a:off x="247575" y="133050"/>
            <a:ext cx="7420200" cy="15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Interpretability - </a:t>
            </a:r>
            <a:r>
              <a:rPr b="1" lang="en" sz="3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GradCam</a:t>
            </a: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327400" y="2571750"/>
            <a:ext cx="4404300" cy="1736100"/>
          </a:xfrm>
          <a:prstGeom prst="rect">
            <a:avLst/>
          </a:prstGeom>
          <a:solidFill>
            <a:srgbClr val="DDDDDD"/>
          </a:solidFill>
          <a:ln cap="flat" cmpd="sng" w="9525">
            <a:solidFill>
              <a:srgbClr val="1111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Clinicians need to </a:t>
            </a:r>
            <a:r>
              <a:rPr b="1" lang="en" sz="1800">
                <a:solidFill>
                  <a:schemeClr val="dk1"/>
                </a:solidFill>
              </a:rPr>
              <a:t>verify AI decisions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Problem: model compresses video → </a:t>
            </a:r>
            <a:r>
              <a:rPr b="1" lang="en" sz="1800">
                <a:solidFill>
                  <a:schemeClr val="dk1"/>
                </a:solidFill>
              </a:rPr>
              <a:t>loses spatial detail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Solution</a:t>
            </a:r>
            <a:r>
              <a:rPr lang="en" sz="1800">
                <a:solidFill>
                  <a:schemeClr val="dk1"/>
                </a:solidFill>
              </a:rPr>
              <a:t>: </a:t>
            </a:r>
            <a:r>
              <a:rPr b="1" lang="en" sz="1800">
                <a:solidFill>
                  <a:schemeClr val="dk1"/>
                </a:solidFill>
              </a:rPr>
              <a:t>Grad-CAM heatmaps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401350" y="1539500"/>
            <a:ext cx="3538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</a:t>
            </a:r>
            <a:r>
              <a:rPr lang="en" sz="2000"/>
              <a:t>hich regions of the heart influenced the result?</a:t>
            </a:r>
            <a:endParaRPr sz="2000"/>
          </a:p>
        </p:txBody>
      </p:sp>
      <p:pic>
        <p:nvPicPr>
          <p:cNvPr id="143" name="Google Shape;143;p23" title="Screenshot 2026-04-19 at 23.56.4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9675" y="1681350"/>
            <a:ext cx="3917448" cy="2805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100125" y="-1351025"/>
            <a:ext cx="57132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t/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24" title="video-output-01104C17-FBB3-451E-8796-3B2CED029AB7-3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713" y="0"/>
            <a:ext cx="821058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/>
          <p:nvPr/>
        </p:nvSpPr>
        <p:spPr>
          <a:xfrm>
            <a:off x="239075" y="336450"/>
            <a:ext cx="41238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Solution </a:t>
            </a: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239075" y="1214575"/>
            <a:ext cx="8722800" cy="29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Weekly </a:t>
            </a: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meetings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the </a:t>
            </a: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CTO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Chief Technology Officer) of the Check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 startup.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Helvetica Neue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Invited a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sonographer specializing in cardiography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 for product evaluation.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Elements added as a </a:t>
            </a:r>
            <a:r>
              <a:rPr b="1" lang="en" sz="1800">
                <a:latin typeface="Calibri"/>
                <a:ea typeface="Calibri"/>
                <a:cs typeface="Calibri"/>
                <a:sym typeface="Calibri"/>
              </a:rPr>
              <a:t>result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Interpretability: visualization of mapping from specific Echo video to report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Option of manual output text 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editing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Exporting the report file into a Word document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/>
          <p:nvPr/>
        </p:nvSpPr>
        <p:spPr>
          <a:xfrm>
            <a:off x="413250" y="161950"/>
            <a:ext cx="6425400" cy="78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Future directions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6"/>
          <p:cNvSpPr txBox="1"/>
          <p:nvPr/>
        </p:nvSpPr>
        <p:spPr>
          <a:xfrm>
            <a:off x="355200" y="832425"/>
            <a:ext cx="8788800" cy="46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900">
                <a:latin typeface="Calibri"/>
                <a:ea typeface="Calibri"/>
                <a:cs typeface="Calibri"/>
                <a:sym typeface="Calibri"/>
              </a:rPr>
              <a:t>Model improvements</a:t>
            </a:r>
            <a:r>
              <a:rPr b="1" lang="en" sz="1900">
                <a:latin typeface="Calibri"/>
                <a:ea typeface="Calibri"/>
                <a:cs typeface="Calibri"/>
                <a:sym typeface="Calibri"/>
              </a:rPr>
              <a:t>: </a:t>
            </a:r>
            <a:endParaRPr b="1" sz="19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Collecting Kazakhstani data for local fine-tuning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Include ICD-10 code recognition for the reports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latin typeface="Calibri"/>
                <a:ea typeface="Calibri"/>
                <a:cs typeface="Calibri"/>
                <a:sym typeface="Calibri"/>
              </a:rPr>
              <a:t>System additions:</a:t>
            </a:r>
            <a:endParaRPr i="1" sz="18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lvetica Neue"/>
              <a:buChar char="●"/>
            </a:pPr>
            <a:r>
              <a:rPr b="1" lang="en" sz="1500">
                <a:latin typeface="Helvetica Neue"/>
                <a:ea typeface="Helvetica Neue"/>
                <a:cs typeface="Helvetica Neue"/>
                <a:sym typeface="Helvetica Neue"/>
              </a:rPr>
              <a:t>Federated learning</a:t>
            </a:r>
            <a:endParaRPr b="1"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Helvetica Neue"/>
              <a:buChar char="●"/>
            </a:pPr>
            <a:r>
              <a:rPr b="1" lang="en" sz="1500">
                <a:latin typeface="Helvetica Neue"/>
                <a:ea typeface="Helvetica Neue"/>
                <a:cs typeface="Helvetica Neue"/>
                <a:sym typeface="Helvetica Neue"/>
              </a:rPr>
              <a:t>Automatic learning from newly uploaded studies </a:t>
            </a:r>
            <a:endParaRPr b="1"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 uses</a:t>
            </a:r>
            <a:r>
              <a:rPr i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b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Student/intern training</a:t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7"/>
          <p:cNvSpPr/>
          <p:nvPr/>
        </p:nvSpPr>
        <p:spPr>
          <a:xfrm>
            <a:off x="320040" y="1463040"/>
            <a:ext cx="85038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1" i="0" lang="en" sz="8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Jurek AI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7"/>
          <p:cNvSpPr/>
          <p:nvPr/>
        </p:nvSpPr>
        <p:spPr>
          <a:xfrm>
            <a:off x="320040" y="2651760"/>
            <a:ext cx="8503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200"/>
              <a:buFont typeface="Calibri"/>
              <a:buNone/>
            </a:pPr>
            <a:r>
              <a:rPr i="1" lang="en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Turning Echo Data into Early Action</a:t>
            </a:r>
            <a:endParaRPr i="1" sz="3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7"/>
          <p:cNvSpPr/>
          <p:nvPr/>
        </p:nvSpPr>
        <p:spPr>
          <a:xfrm>
            <a:off x="320042" y="4480550"/>
            <a:ext cx="206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Calibri"/>
              <a:buNone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Nazarbayev University</a:t>
            </a:r>
            <a:endParaRPr i="0" sz="1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7"/>
          <p:cNvSpPr/>
          <p:nvPr/>
        </p:nvSpPr>
        <p:spPr>
          <a:xfrm>
            <a:off x="6285302" y="4480550"/>
            <a:ext cx="2538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Calibri"/>
              <a:buNone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CSCI 409 Senior Project II</a:t>
            </a:r>
            <a:endParaRPr i="0" sz="1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8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Presentation references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28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p28"/>
          <p:cNvSpPr/>
          <p:nvPr/>
        </p:nvSpPr>
        <p:spPr>
          <a:xfrm>
            <a:off x="390665" y="1051620"/>
            <a:ext cx="8229600" cy="35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[1] N. Glushkova, B. Turdaliyeva, M. Kulzhanov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et al.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“Examining disparities in cardiovascular disease prevention strategies and incidence rates between urban and rural populations: Insights from Kazakhstan,”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Scientific Reports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vol. 13, p. 20917, Nov. 2023, doi: 10.1038/s41598-023-47899-8.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[2] A. Markabayeva, A. S. Kerimkulova, R. Nurpeissova, and A. Ospanova, “Prevalence of cardiovascular diseases in Kazakhstan for 2013–2020,”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Journal of Hypertension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vol. 42, suppl. 1, p. e162, May 2024, doi: 10.1097/01.hjh.0001021004.41104.0b.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[3] A. Issanov et al., "Heart failure mortality trends in Kazakhstan 2014-2019: analysis of the Unified National Electronic Healthcare System," [Internal citation based on project materials]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[4] M. Vukadinovic, I.-M. Chiu, X. Tang, N. Yuan, T.-Y. Chen, P. Cheng, D. Li, S. Cheng, B. He, and D. Ouyang, “Comprehensive echocardiogram evaluation with view primed vision language AI,”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Nature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vol. 650, pp. 970–977, Feb. 2026, doi: 10.1038/s41586-025-09850-x.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[5] R. R. Selvaraju, M. Cogswell, A. Das, R. Vedantam, D. Parikh, and D. Batra, “Grad-CAM: Visual Explanations from Deep Networks via Gradient-based Localization,”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arXiv preprint arXiv:1610.02391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2016.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/>
          <p:nvPr/>
        </p:nvSpPr>
        <p:spPr>
          <a:xfrm>
            <a:off x="592125" y="1192675"/>
            <a:ext cx="6358800" cy="310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Below this slide is additional information that can be reviewed if needed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9"/>
          <p:cNvSpPr/>
          <p:nvPr/>
        </p:nvSpPr>
        <p:spPr>
          <a:xfrm>
            <a:off x="6909050" y="2768150"/>
            <a:ext cx="1418100" cy="1588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9"/>
          <p:cNvSpPr/>
          <p:nvPr/>
        </p:nvSpPr>
        <p:spPr>
          <a:xfrm>
            <a:off x="689740" y="491390"/>
            <a:ext cx="85038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1" lang="en" sz="8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Appendix</a:t>
            </a:r>
            <a:endParaRPr b="0" i="0" sz="8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/>
          <p:nvPr/>
        </p:nvSpPr>
        <p:spPr>
          <a:xfrm>
            <a:off x="4323700" y="577925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0" y="577925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9034200" y="577925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 txBox="1"/>
          <p:nvPr/>
        </p:nvSpPr>
        <p:spPr>
          <a:xfrm>
            <a:off x="4704400" y="719688"/>
            <a:ext cx="414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PanEcho (view agnostic)</a:t>
            </a:r>
            <a:endParaRPr/>
          </a:p>
        </p:txBody>
      </p:sp>
      <p:sp>
        <p:nvSpPr>
          <p:cNvPr id="200" name="Google Shape;200;p30"/>
          <p:cNvSpPr txBox="1"/>
          <p:nvPr/>
        </p:nvSpPr>
        <p:spPr>
          <a:xfrm>
            <a:off x="267575" y="6756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EchoCV</a:t>
            </a:r>
            <a:endParaRPr/>
          </a:p>
        </p:txBody>
      </p:sp>
      <p:sp>
        <p:nvSpPr>
          <p:cNvPr id="201" name="Google Shape;201;p30"/>
          <p:cNvSpPr/>
          <p:nvPr/>
        </p:nvSpPr>
        <p:spPr>
          <a:xfrm>
            <a:off x="10700" y="10700"/>
            <a:ext cx="9144000" cy="567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 txBox="1"/>
          <p:nvPr/>
        </p:nvSpPr>
        <p:spPr>
          <a:xfrm>
            <a:off x="109800" y="-13450"/>
            <a:ext cx="7221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Pipelines explored throughout the project</a:t>
            </a:r>
            <a:endParaRPr/>
          </a:p>
        </p:txBody>
      </p:sp>
      <p:sp>
        <p:nvSpPr>
          <p:cNvPr id="203" name="Google Shape;203;p30"/>
          <p:cNvSpPr txBox="1"/>
          <p:nvPr/>
        </p:nvSpPr>
        <p:spPr>
          <a:xfrm>
            <a:off x="374600" y="1452825"/>
            <a:ext cx="18195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Echo videos</a:t>
            </a:r>
            <a:endParaRPr/>
          </a:p>
        </p:txBody>
      </p:sp>
      <p:sp>
        <p:nvSpPr>
          <p:cNvPr id="204" name="Google Shape;204;p30"/>
          <p:cNvSpPr txBox="1"/>
          <p:nvPr/>
        </p:nvSpPr>
        <p:spPr>
          <a:xfrm>
            <a:off x="374600" y="2031888"/>
            <a:ext cx="3000000" cy="6156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View classification (averaging predictions over each frame)</a:t>
            </a:r>
            <a:endParaRPr/>
          </a:p>
        </p:txBody>
      </p:sp>
      <p:sp>
        <p:nvSpPr>
          <p:cNvPr id="205" name="Google Shape;205;p30"/>
          <p:cNvSpPr txBox="1"/>
          <p:nvPr/>
        </p:nvSpPr>
        <p:spPr>
          <a:xfrm>
            <a:off x="374600" y="2826375"/>
            <a:ext cx="19701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Image segmentation </a:t>
            </a:r>
            <a:endParaRPr/>
          </a:p>
        </p:txBody>
      </p:sp>
      <p:sp>
        <p:nvSpPr>
          <p:cNvPr id="206" name="Google Shape;206;p30"/>
          <p:cNvSpPr txBox="1"/>
          <p:nvPr/>
        </p:nvSpPr>
        <p:spPr>
          <a:xfrm>
            <a:off x="374600" y="3405450"/>
            <a:ext cx="2697000" cy="8313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 </a:t>
            </a:r>
            <a:r>
              <a:rPr b="1" lang="en"/>
              <a:t>measurements and disease detection</a:t>
            </a:r>
            <a:r>
              <a:rPr lang="en"/>
              <a:t> (seperate CNN trained for each disease)</a:t>
            </a:r>
            <a:endParaRPr/>
          </a:p>
        </p:txBody>
      </p:sp>
      <p:sp>
        <p:nvSpPr>
          <p:cNvPr id="207" name="Google Shape;207;p30"/>
          <p:cNvSpPr txBox="1"/>
          <p:nvPr/>
        </p:nvSpPr>
        <p:spPr>
          <a:xfrm>
            <a:off x="4646925" y="1452825"/>
            <a:ext cx="18195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Input: Echo videos</a:t>
            </a:r>
            <a:endParaRPr/>
          </a:p>
        </p:txBody>
      </p:sp>
      <p:sp>
        <p:nvSpPr>
          <p:cNvPr id="208" name="Google Shape;208;p30"/>
          <p:cNvSpPr txBox="1"/>
          <p:nvPr/>
        </p:nvSpPr>
        <p:spPr>
          <a:xfrm>
            <a:off x="4646925" y="2031900"/>
            <a:ext cx="18195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Spacial encoder</a:t>
            </a:r>
            <a:endParaRPr/>
          </a:p>
        </p:txBody>
      </p:sp>
      <p:sp>
        <p:nvSpPr>
          <p:cNvPr id="209" name="Google Shape;209;p30"/>
          <p:cNvSpPr txBox="1"/>
          <p:nvPr/>
        </p:nvSpPr>
        <p:spPr>
          <a:xfrm>
            <a:off x="4646925" y="2610975"/>
            <a:ext cx="26970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Temporal frame transformer</a:t>
            </a:r>
            <a:endParaRPr/>
          </a:p>
        </p:txBody>
      </p:sp>
      <p:sp>
        <p:nvSpPr>
          <p:cNvPr id="210" name="Google Shape;210;p30"/>
          <p:cNvSpPr txBox="1"/>
          <p:nvPr/>
        </p:nvSpPr>
        <p:spPr>
          <a:xfrm>
            <a:off x="4646925" y="3236413"/>
            <a:ext cx="26970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Task-specific output heads</a:t>
            </a:r>
            <a:endParaRPr/>
          </a:p>
        </p:txBody>
      </p:sp>
      <p:sp>
        <p:nvSpPr>
          <p:cNvPr id="211" name="Google Shape;211;p30"/>
          <p:cNvSpPr txBox="1"/>
          <p:nvPr/>
        </p:nvSpPr>
        <p:spPr>
          <a:xfrm>
            <a:off x="4646925" y="3861875"/>
            <a:ext cx="2697000" cy="400200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Output: </a:t>
            </a:r>
            <a:r>
              <a:rPr b="1" lang="en"/>
              <a:t>report-style answer</a:t>
            </a:r>
            <a:endParaRPr b="1"/>
          </a:p>
        </p:txBody>
      </p:sp>
      <p:cxnSp>
        <p:nvCxnSpPr>
          <p:cNvPr id="212" name="Google Shape;212;p30"/>
          <p:cNvCxnSpPr/>
          <p:nvPr/>
        </p:nvCxnSpPr>
        <p:spPr>
          <a:xfrm>
            <a:off x="385275" y="1434100"/>
            <a:ext cx="0" cy="3328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3" name="Google Shape;213;p30"/>
          <p:cNvCxnSpPr/>
          <p:nvPr/>
        </p:nvCxnSpPr>
        <p:spPr>
          <a:xfrm>
            <a:off x="4646925" y="1335300"/>
            <a:ext cx="0" cy="33285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1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System Context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" name="Google Shape;221;p31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22" name="Google Shape;222;p31" title="system_con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950" y="1051625"/>
            <a:ext cx="4188739" cy="393947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 txBox="1"/>
          <p:nvPr/>
        </p:nvSpPr>
        <p:spPr>
          <a:xfrm>
            <a:off x="5435400" y="1602475"/>
            <a:ext cx="31440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Helvetica Neue"/>
              <a:buChar char="-"/>
            </a:pPr>
            <a:r>
              <a:rPr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 independent services: React frontend, FastAPI backend (Render), ML backend (HF Spaces)  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Helvetica Neue"/>
              <a:buChar char="-"/>
            </a:pPr>
            <a:r>
              <a:rPr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DICOM files: browser memory → HF directly, never touch the backend                      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r>
              <a:rPr lang="en" sz="13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Backend handles metadata only, no file storage                                          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2"/>
          <p:cNvSpPr/>
          <p:nvPr/>
        </p:nvSpPr>
        <p:spPr>
          <a:xfrm>
            <a:off x="274340" y="140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DB Schema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2"/>
          <p:cNvSpPr txBox="1"/>
          <p:nvPr/>
        </p:nvSpPr>
        <p:spPr>
          <a:xfrm>
            <a:off x="109800" y="1567350"/>
            <a:ext cx="31071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-"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Central entity: studies – links patient, analysis, report                                 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Status columns enforced at DB level with CHECK constraints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</a:pPr>
            <a:r>
              <a:rPr lang="en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Report finalization irreversible via DB trigger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2" name="Google Shape;232;p32" title="erm_d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7150" y="140325"/>
            <a:ext cx="5730299" cy="486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/>
        </p:nvSpPr>
        <p:spPr>
          <a:xfrm>
            <a:off x="1756675" y="3515650"/>
            <a:ext cx="57807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EchoStudy is the only aggregate root — single entry point for all study operations       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other modules are leaves: no cross-dependencies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Enables isolated development and testing of each module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3"/>
          <p:cNvSpPr/>
          <p:nvPr/>
        </p:nvSpPr>
        <p:spPr>
          <a:xfrm>
            <a:off x="274340" y="-5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ADT Dependency Graph</a:t>
            </a:r>
            <a:endParaRPr b="1" sz="40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p33"/>
          <p:cNvCxnSpPr/>
          <p:nvPr/>
        </p:nvCxnSpPr>
        <p:spPr>
          <a:xfrm>
            <a:off x="320090" y="594295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42" name="Google Shape;242;p33" title="adt_dependenc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050" y="1227875"/>
            <a:ext cx="8993951" cy="20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4"/>
          <p:cNvSpPr/>
          <p:nvPr/>
        </p:nvSpPr>
        <p:spPr>
          <a:xfrm>
            <a:off x="274340" y="-5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ADT Class Diagram</a:t>
            </a:r>
            <a:endParaRPr b="1" sz="40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0" name="Google Shape;250;p34"/>
          <p:cNvCxnSpPr/>
          <p:nvPr/>
        </p:nvCxnSpPr>
        <p:spPr>
          <a:xfrm>
            <a:off x="320090" y="594295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51" name="Google Shape;251;p34" title="adt_class_diagr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50" y="957427"/>
            <a:ext cx="8881800" cy="3317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5"/>
          <p:cNvSpPr/>
          <p:nvPr/>
        </p:nvSpPr>
        <p:spPr>
          <a:xfrm>
            <a:off x="173200" y="1609975"/>
            <a:ext cx="2018400" cy="14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Upload + Analysis Sequence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35" title="sequence_diagr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8550" y="92725"/>
            <a:ext cx="7105451" cy="505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350175" y="0"/>
            <a:ext cx="2018400" cy="14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Report Lifecycle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36" title="report_lifecyc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9525" y="152400"/>
            <a:ext cx="479194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 txBox="1"/>
          <p:nvPr/>
        </p:nvSpPr>
        <p:spPr>
          <a:xfrm>
            <a:off x="393351" y="2334650"/>
            <a:ext cx="28758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Draft → editable, Finalized → immutable                                                  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Precondition check at app layer + DB trigger as safety net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Char char="-"/>
            </a:pPr>
            <a:r>
              <a:rPr lang="en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Finalization enforced at two independent levels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7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Technology Stack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Google Shape;276;p37" title="React-icon.sv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25" y="1045224"/>
            <a:ext cx="1606825" cy="142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7" title="render-logo-png_seeklogo-532232.png"/>
          <p:cNvPicPr preferRelativeResize="0"/>
          <p:nvPr/>
        </p:nvPicPr>
        <p:blipFill rotWithShape="1">
          <a:blip r:embed="rId4">
            <a:alphaModFix/>
          </a:blip>
          <a:srcRect b="35690" l="0" r="0" t="37099"/>
          <a:stretch/>
        </p:blipFill>
        <p:spPr>
          <a:xfrm>
            <a:off x="2440625" y="1045225"/>
            <a:ext cx="3427550" cy="9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7" title="Postgresql_elephant.sv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52300" y="237325"/>
            <a:ext cx="2063050" cy="2127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7" title="Python-logo-notext.svg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9675" y="1848925"/>
            <a:ext cx="2127526" cy="212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7" title="FastAPI_logo.svg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7875" y="4105426"/>
            <a:ext cx="4281800" cy="79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7" title="huggingface.png"/>
          <p:cNvPicPr preferRelativeResize="0"/>
          <p:nvPr/>
        </p:nvPicPr>
        <p:blipFill rotWithShape="1">
          <a:blip r:embed="rId8">
            <a:alphaModFix/>
          </a:blip>
          <a:srcRect b="15498" l="14199" r="11847" t="16410"/>
          <a:stretch/>
        </p:blipFill>
        <p:spPr>
          <a:xfrm>
            <a:off x="7362727" y="3509625"/>
            <a:ext cx="1552624" cy="142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7" title="nodejs-logo-vector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62625" y="2265447"/>
            <a:ext cx="4229402" cy="119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8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8"/>
          <p:cNvSpPr/>
          <p:nvPr/>
        </p:nvSpPr>
        <p:spPr>
          <a:xfrm>
            <a:off x="467550" y="201475"/>
            <a:ext cx="84837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Render Deployment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8"/>
          <p:cNvSpPr txBox="1"/>
          <p:nvPr/>
        </p:nvSpPr>
        <p:spPr>
          <a:xfrm>
            <a:off x="467550" y="1169150"/>
            <a:ext cx="81456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b="1" lang="en" sz="23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Zhurek-frontend</a:t>
            </a: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connected to backend through VITE_API_BASE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b="1" lang="en" sz="23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Zhurek-backend</a:t>
            </a: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working with the database through DATABASE_URL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Char char="●"/>
            </a:pPr>
            <a:r>
              <a:rPr b="1" lang="en" sz="2300">
                <a:solidFill>
                  <a:srgbClr val="C0392B"/>
                </a:solidFill>
                <a:latin typeface="Calibri"/>
                <a:ea typeface="Calibri"/>
                <a:cs typeface="Calibri"/>
                <a:sym typeface="Calibri"/>
              </a:rPr>
              <a:t>EchoPrime backend</a:t>
            </a:r>
            <a:r>
              <a:rPr lang="en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processes the input and returns the analysis results</a:t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9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239075" y="600075"/>
            <a:ext cx="3367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35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Model Evaluation</a:t>
            </a:r>
            <a:endParaRPr b="1" sz="350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9"/>
          <p:cNvSpPr txBox="1"/>
          <p:nvPr/>
        </p:nvSpPr>
        <p:spPr>
          <a:xfrm>
            <a:off x="239075" y="1371150"/>
            <a:ext cx="7962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●"/>
            </a:pPr>
            <a:r>
              <a:rPr lang="en" sz="1600">
                <a:latin typeface="Helvetica Neue"/>
                <a:ea typeface="Helvetica Neue"/>
                <a:cs typeface="Helvetica Neue"/>
                <a:sym typeface="Helvetica Neue"/>
              </a:rPr>
              <a:t>Evaluated across 5 hospitals dataset in 3 countries — mean AUC 0.85–0.92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●"/>
            </a:pPr>
            <a:r>
              <a:rPr lang="en" sz="1600">
                <a:latin typeface="Helvetica Neue"/>
                <a:ea typeface="Helvetica Neue"/>
                <a:cs typeface="Helvetica Neue"/>
                <a:sym typeface="Helvetica Neue"/>
              </a:rPr>
              <a:t>Outperforms previous foundation models and matches task-specific models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●"/>
            </a:pPr>
            <a:r>
              <a:rPr lang="en" sz="1600">
                <a:latin typeface="Helvetica Neue"/>
                <a:ea typeface="Helvetica Neue"/>
                <a:cs typeface="Helvetica Neue"/>
                <a:sym typeface="Helvetica Neue"/>
              </a:rPr>
              <a:t>More consistent than human cardiologists (accuracy 0.89 vs 0.82)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Helvetica Neue"/>
              <a:buChar char="●"/>
            </a:pPr>
            <a:r>
              <a:rPr lang="en" sz="1600">
                <a:latin typeface="Helvetica Neue"/>
                <a:ea typeface="Helvetica Neue"/>
                <a:cs typeface="Helvetica Neue"/>
                <a:sym typeface="Helvetica Neue"/>
              </a:rPr>
              <a:t>Detects diseases not labeled in training data — amyloidosis AUC 0.96, STEMI AUC 0.92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0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0"/>
          <p:cNvSpPr/>
          <p:nvPr/>
        </p:nvSpPr>
        <p:spPr>
          <a:xfrm>
            <a:off x="320040" y="80445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GradCAM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40"/>
          <p:cNvCxnSpPr/>
          <p:nvPr/>
        </p:nvCxnSpPr>
        <p:spPr>
          <a:xfrm>
            <a:off x="320040" y="766245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7" name="Google Shape;307;p40"/>
          <p:cNvSpPr txBox="1"/>
          <p:nvPr/>
        </p:nvSpPr>
        <p:spPr>
          <a:xfrm>
            <a:off x="5947500" y="1357500"/>
            <a:ext cx="3144000" cy="2763000"/>
          </a:xfrm>
          <a:prstGeom prst="rect">
            <a:avLst/>
          </a:prstGeom>
          <a:noFill/>
          <a:ln cap="flat" cmpd="sng" w="9525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Why</a:t>
            </a:r>
            <a:r>
              <a:rPr lang="en" sz="1100">
                <a:solidFill>
                  <a:schemeClr val="dk1"/>
                </a:solidFill>
              </a:rPr>
              <a:t>: Clinicians need to verify which image regions drive each assessment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Problem</a:t>
            </a:r>
            <a:r>
              <a:rPr lang="en" sz="1100">
                <a:solidFill>
                  <a:schemeClr val="dk1"/>
                </a:solidFill>
              </a:rPr>
              <a:t>: mVIT v2 encoder collapses video into a single 512-dim vector — spatial info is lost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dk1"/>
                </a:solidFill>
              </a:rPr>
              <a:t>Method</a:t>
            </a:r>
            <a:r>
              <a:rPr lang="en" sz="1100">
                <a:solidFill>
                  <a:schemeClr val="dk1"/>
                </a:solidFill>
              </a:rPr>
              <a:t>: Gradient-based spatial attribution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Backpropagate cosine similarity to section embedding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Capture gradients at last 3 transformer blocks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Per-token gradient L2 norm → reshape 8×7×7 → upsample to 16×224×224</a:t>
            </a:r>
            <a:endParaRPr sz="13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8" name="Google Shape;308;p40" title="gradcam_pipeline.draw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78425" y="1004177"/>
            <a:ext cx="6738199" cy="396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1"/>
          <p:cNvSpPr/>
          <p:nvPr/>
        </p:nvSpPr>
        <p:spPr>
          <a:xfrm>
            <a:off x="0" y="0"/>
            <a:ext cx="109800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1"/>
          <p:cNvSpPr/>
          <p:nvPr/>
        </p:nvSpPr>
        <p:spPr>
          <a:xfrm>
            <a:off x="320040" y="274320"/>
            <a:ext cx="85953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Calibri"/>
              <a:buNone/>
            </a:pPr>
            <a:r>
              <a:rPr b="1" lang="en" sz="400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Ethical Considerations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6" name="Google Shape;316;p41"/>
          <p:cNvCxnSpPr/>
          <p:nvPr/>
        </p:nvCxnSpPr>
        <p:spPr>
          <a:xfrm>
            <a:off x="320040" y="960120"/>
            <a:ext cx="8503800" cy="0"/>
          </a:xfrm>
          <a:prstGeom prst="straightConnector1">
            <a:avLst/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17" name="Google Shape;317;p41" title="Screenshot 2026-04-17 at 13.14.41.png"/>
          <p:cNvPicPr preferRelativeResize="0"/>
          <p:nvPr/>
        </p:nvPicPr>
        <p:blipFill rotWithShape="1">
          <a:blip r:embed="rId3">
            <a:alphaModFix/>
          </a:blip>
          <a:srcRect b="36198" l="0" r="28058" t="16142"/>
          <a:stretch/>
        </p:blipFill>
        <p:spPr>
          <a:xfrm>
            <a:off x="6010400" y="1020975"/>
            <a:ext cx="2032775" cy="88387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1"/>
          <p:cNvSpPr txBox="1"/>
          <p:nvPr/>
        </p:nvSpPr>
        <p:spPr>
          <a:xfrm>
            <a:off x="514550" y="1051625"/>
            <a:ext cx="4258800" cy="40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CITI ethics training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completed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Authorized, de-identified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uploads only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HIPAA/GDPR-compliant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privacy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Decision support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Uploaded data not used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 model training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Encryption, access control,</a:t>
            </a:r>
            <a:r>
              <a:rPr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b="1" lang="en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audit logs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41" title="Screenshot 2026-04-17 at 13.26.2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9950" y="1965700"/>
            <a:ext cx="3580926" cy="311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2"/>
          <p:cNvSpPr/>
          <p:nvPr/>
        </p:nvSpPr>
        <p:spPr>
          <a:xfrm>
            <a:off x="320040" y="1463040"/>
            <a:ext cx="850392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1" i="0" lang="en" sz="8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Jurek AI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2"/>
          <p:cNvSpPr/>
          <p:nvPr/>
        </p:nvSpPr>
        <p:spPr>
          <a:xfrm>
            <a:off x="320040" y="2651760"/>
            <a:ext cx="85039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200"/>
              <a:buFont typeface="Calibri"/>
              <a:buNone/>
            </a:pPr>
            <a:r>
              <a:rPr i="1" lang="en"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Turning Echo Data into Early Action</a:t>
            </a:r>
            <a:endParaRPr i="1" sz="3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2"/>
          <p:cNvSpPr/>
          <p:nvPr/>
        </p:nvSpPr>
        <p:spPr>
          <a:xfrm>
            <a:off x="320042" y="4480550"/>
            <a:ext cx="206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Calibri"/>
              <a:buNone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Nazarbayev University</a:t>
            </a:r>
            <a:endParaRPr i="0" sz="1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42"/>
          <p:cNvSpPr/>
          <p:nvPr/>
        </p:nvSpPr>
        <p:spPr>
          <a:xfrm>
            <a:off x="6285302" y="4480550"/>
            <a:ext cx="2538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Calibri"/>
              <a:buNone/>
            </a:pPr>
            <a:r>
              <a:rPr lang="en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CSCI 409 Senior Project II</a:t>
            </a:r>
            <a:endParaRPr i="0" sz="1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