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2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42" r:id="rId1"/>
  </p:sldMasterIdLst>
  <p:notesMasterIdLst>
    <p:notesMasterId r:id="rId21"/>
  </p:notesMasterIdLst>
  <p:sldIdLst>
    <p:sldId id="256" r:id="rId2"/>
    <p:sldId id="297" r:id="rId3"/>
    <p:sldId id="266" r:id="rId4"/>
    <p:sldId id="298" r:id="rId5"/>
    <p:sldId id="301" r:id="rId6"/>
    <p:sldId id="304" r:id="rId7"/>
    <p:sldId id="305" r:id="rId8"/>
    <p:sldId id="308" r:id="rId9"/>
    <p:sldId id="309" r:id="rId10"/>
    <p:sldId id="310" r:id="rId11"/>
    <p:sldId id="311" r:id="rId12"/>
    <p:sldId id="312" r:id="rId13"/>
    <p:sldId id="307" r:id="rId14"/>
    <p:sldId id="306" r:id="rId15"/>
    <p:sldId id="303" r:id="rId16"/>
    <p:sldId id="302" r:id="rId17"/>
    <p:sldId id="300" r:id="rId18"/>
    <p:sldId id="313" r:id="rId19"/>
    <p:sldId id="299" r:id="rId20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orient="horz" pos="1695" userDrawn="1">
          <p15:clr>
            <a:srgbClr val="A4A3A4"/>
          </p15:clr>
        </p15:guide>
        <p15:guide id="3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Средний стиль 4 —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69620" autoAdjust="0"/>
  </p:normalViewPr>
  <p:slideViewPr>
    <p:cSldViewPr snapToGrid="0">
      <p:cViewPr varScale="1">
        <p:scale>
          <a:sx n="107" d="100"/>
          <a:sy n="107" d="100"/>
        </p:scale>
        <p:origin x="1734" y="96"/>
      </p:cViewPr>
      <p:guideLst>
        <p:guide orient="horz" pos="1620"/>
        <p:guide orient="horz" pos="1695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Asset%20Zhanabayev\Downloads\Calculations_Final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Asset%20Zhanabayev\Downloads\Calculations_Final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8.6183992664836742E-2"/>
          <c:y val="7.0592456157637956E-2"/>
          <c:w val="0.89761230228899069"/>
          <c:h val="0.7968438047161016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Results!$A$3</c:f>
              <c:strCache>
                <c:ptCount val="1"/>
                <c:pt idx="0">
                  <c:v>Pad foundation</c:v>
                </c:pt>
              </c:strCache>
            </c:strRef>
          </c:tx>
          <c:spPr>
            <a:solidFill>
              <a:schemeClr val="accent1"/>
            </a:solidFill>
            <a:ln w="12700">
              <a:noFill/>
            </a:ln>
            <a:effectLst/>
          </c:spPr>
          <c:invertIfNegative val="0"/>
          <c:cat>
            <c:strRef>
              <c:f>Results!$B$2:$F$2</c:f>
              <c:strCache>
                <c:ptCount val="5"/>
                <c:pt idx="0">
                  <c:v>DA1-1</c:v>
                </c:pt>
                <c:pt idx="1">
                  <c:v>DA1-2</c:v>
                </c:pt>
                <c:pt idx="2">
                  <c:v>DA2</c:v>
                </c:pt>
                <c:pt idx="3">
                  <c:v>DA3</c:v>
                </c:pt>
                <c:pt idx="4">
                  <c:v>SP RK</c:v>
                </c:pt>
              </c:strCache>
            </c:strRef>
          </c:cat>
          <c:val>
            <c:numRef>
              <c:f>Results!$B$3:$F$3</c:f>
              <c:numCache>
                <c:formatCode>General</c:formatCode>
                <c:ptCount val="5"/>
                <c:pt idx="0">
                  <c:v>1775</c:v>
                </c:pt>
                <c:pt idx="1">
                  <c:v>1039</c:v>
                </c:pt>
                <c:pt idx="2">
                  <c:v>1268</c:v>
                </c:pt>
                <c:pt idx="3">
                  <c:v>1039</c:v>
                </c:pt>
                <c:pt idx="4">
                  <c:v>657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F65C-4F52-8710-73DF44ED9B55}"/>
            </c:ext>
          </c:extLst>
        </c:ser>
        <c:ser>
          <c:idx val="1"/>
          <c:order val="1"/>
          <c:tx>
            <c:strRef>
              <c:f>Results!$A$4</c:f>
              <c:strCache>
                <c:ptCount val="1"/>
                <c:pt idx="0">
                  <c:v>Strip foundation </c:v>
                </c:pt>
              </c:strCache>
            </c:strRef>
          </c:tx>
          <c:spPr>
            <a:solidFill>
              <a:schemeClr val="accent2"/>
            </a:solidFill>
            <a:ln w="12700">
              <a:noFill/>
            </a:ln>
            <a:effectLst/>
          </c:spPr>
          <c:invertIfNegative val="0"/>
          <c:cat>
            <c:strRef>
              <c:f>Results!$B$2:$F$2</c:f>
              <c:strCache>
                <c:ptCount val="5"/>
                <c:pt idx="0">
                  <c:v>DA1-1</c:v>
                </c:pt>
                <c:pt idx="1">
                  <c:v>DA1-2</c:v>
                </c:pt>
                <c:pt idx="2">
                  <c:v>DA2</c:v>
                </c:pt>
                <c:pt idx="3">
                  <c:v>DA3</c:v>
                </c:pt>
                <c:pt idx="4">
                  <c:v>SP RK</c:v>
                </c:pt>
              </c:strCache>
            </c:strRef>
          </c:cat>
          <c:val>
            <c:numRef>
              <c:f>Results!$B$4:$F$4</c:f>
              <c:numCache>
                <c:formatCode>General</c:formatCode>
                <c:ptCount val="5"/>
                <c:pt idx="0">
                  <c:v>10778</c:v>
                </c:pt>
                <c:pt idx="1">
                  <c:v>6324</c:v>
                </c:pt>
                <c:pt idx="2">
                  <c:v>7698</c:v>
                </c:pt>
                <c:pt idx="3">
                  <c:v>6324</c:v>
                </c:pt>
                <c:pt idx="4">
                  <c:v>4527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F65C-4F52-8710-73DF44ED9B55}"/>
            </c:ext>
          </c:extLst>
        </c:ser>
        <c:ser>
          <c:idx val="2"/>
          <c:order val="2"/>
          <c:tx>
            <c:strRef>
              <c:f>Results!$A$5</c:f>
              <c:strCache>
                <c:ptCount val="1"/>
                <c:pt idx="0">
                  <c:v>Raft foundation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val>
            <c:numRef>
              <c:f>Results!$B$5:$F$5</c:f>
              <c:numCache>
                <c:formatCode>General</c:formatCode>
                <c:ptCount val="5"/>
                <c:pt idx="0">
                  <c:v>188577</c:v>
                </c:pt>
                <c:pt idx="1">
                  <c:v>101583</c:v>
                </c:pt>
                <c:pt idx="2">
                  <c:v>134698</c:v>
                </c:pt>
                <c:pt idx="3">
                  <c:v>101583</c:v>
                </c:pt>
                <c:pt idx="4">
                  <c:v>85688</c:v>
                </c:pt>
              </c:numCache>
            </c:numRef>
          </c:val>
        </c:ser>
        <c:ser>
          <c:idx val="3"/>
          <c:order val="3"/>
          <c:tx>
            <c:strRef>
              <c:f>Results!$A$6</c:f>
              <c:strCache>
                <c:ptCount val="1"/>
                <c:pt idx="0">
                  <c:v>Pile foundaion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val>
            <c:numRef>
              <c:f>Results!$B$6:$F$6</c:f>
              <c:numCache>
                <c:formatCode>General</c:formatCode>
                <c:ptCount val="5"/>
                <c:pt idx="0">
                  <c:v>473</c:v>
                </c:pt>
                <c:pt idx="1">
                  <c:v>364</c:v>
                </c:pt>
                <c:pt idx="2">
                  <c:v>430</c:v>
                </c:pt>
                <c:pt idx="3">
                  <c:v>473</c:v>
                </c:pt>
                <c:pt idx="4">
                  <c:v>315</c:v>
                </c:pt>
              </c:numCache>
            </c:numRef>
          </c:val>
        </c:ser>
        <c:ser>
          <c:idx val="4"/>
          <c:order val="4"/>
          <c:tx>
            <c:strRef>
              <c:f>Results!$A$7</c:f>
              <c:strCache>
                <c:ptCount val="1"/>
                <c:pt idx="0">
                  <c:v>Piled raft foundation 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dPt>
            <c:idx val="3"/>
            <c:invertIfNegative val="0"/>
            <c:bubble3D val="0"/>
          </c:dPt>
          <c:val>
            <c:numRef>
              <c:f>Results!$B$7:$F$7</c:f>
              <c:numCache>
                <c:formatCode>General</c:formatCode>
                <c:ptCount val="5"/>
                <c:pt idx="0">
                  <c:v>212227</c:v>
                </c:pt>
                <c:pt idx="1">
                  <c:v>119783</c:v>
                </c:pt>
                <c:pt idx="2">
                  <c:v>156198</c:v>
                </c:pt>
                <c:pt idx="3">
                  <c:v>125233</c:v>
                </c:pt>
                <c:pt idx="4">
                  <c:v>101438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4"/>
        <c:overlap val="-27"/>
        <c:axId val="353853648"/>
        <c:axId val="353855216"/>
      </c:barChart>
      <c:catAx>
        <c:axId val="35385364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Georgia" panose="02040502050405020303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US" sz="1400" b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Design Approach</a:t>
                </a:r>
                <a:endParaRPr lang="ru-RU" sz="1400" b="1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400" b="1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Georgia" panose="02040502050405020303" pitchFamily="18" charset="0"/>
                  <a:ea typeface="+mn-ea"/>
                  <a:cs typeface="Times New Roman" panose="02020603050405020304" pitchFamily="18" charset="0"/>
                </a:defRPr>
              </a:pPr>
              <a:endParaRPr lang="ru-RU"/>
            </a:p>
          </c:txPr>
        </c:title>
        <c:numFmt formatCode="General" sourceLinked="1"/>
        <c:majorTickMark val="cross"/>
        <c:minorTickMark val="none"/>
        <c:tickLblPos val="nextTo"/>
        <c:spPr>
          <a:noFill/>
          <a:ln w="9525" cap="flat" cmpd="sng" algn="ctr">
            <a:solidFill>
              <a:schemeClr val="tx2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ysClr val="windowText" lastClr="000000"/>
                </a:solidFill>
                <a:latin typeface="Georgia" panose="02040502050405020303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353855216"/>
        <c:crosses val="autoZero"/>
        <c:auto val="1"/>
        <c:lblAlgn val="ctr"/>
        <c:lblOffset val="100"/>
        <c:tickMarkSkip val="1"/>
        <c:noMultiLvlLbl val="0"/>
      </c:catAx>
      <c:valAx>
        <c:axId val="353855216"/>
        <c:scaling>
          <c:logBase val="10"/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Georgia" panose="02040502050405020303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US" sz="14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Bearing resistance, kN</a:t>
                </a:r>
                <a:endParaRPr lang="ru-RU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c:rich>
          </c:tx>
          <c:layout>
            <c:manualLayout>
              <c:xMode val="edge"/>
              <c:yMode val="edge"/>
              <c:x val="5.8922563804263417E-3"/>
              <c:y val="0.24124125489839388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Georgia" panose="02040502050405020303" pitchFamily="18" charset="0"/>
                  <a:ea typeface="+mn-ea"/>
                  <a:cs typeface="Times New Roman" panose="02020603050405020304" pitchFamily="18" charset="0"/>
                </a:defRPr>
              </a:pPr>
              <a:endParaRPr lang="ru-RU"/>
            </a:p>
          </c:txPr>
        </c:title>
        <c:numFmt formatCode="General" sourceLinked="1"/>
        <c:majorTickMark val="cross"/>
        <c:minorTickMark val="out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ysClr val="windowText" lastClr="000000"/>
                </a:solidFill>
                <a:latin typeface="Georgia" panose="02040502050405020303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353853648"/>
        <c:crosses val="autoZero"/>
        <c:crossBetween val="between"/>
      </c:valAx>
      <c:spPr>
        <a:noFill/>
        <a:ln w="12700">
          <a:solidFill>
            <a:schemeClr val="tx1"/>
          </a:solidFill>
        </a:ln>
        <a:effectLst/>
      </c:spPr>
    </c:plotArea>
    <c:legend>
      <c:legendPos val="r"/>
      <c:layout>
        <c:manualLayout>
          <c:xMode val="edge"/>
          <c:yMode val="edge"/>
          <c:x val="0.12503240451035991"/>
          <c:y val="0"/>
          <c:w val="0.84433041407599729"/>
          <c:h val="5.5906063835504248E-2"/>
        </c:manualLayout>
      </c:layout>
      <c:overlay val="1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baseline="0">
              <a:solidFill>
                <a:sysClr val="windowText" lastClr="000000"/>
              </a:solidFill>
              <a:latin typeface="Georgia" panose="02040502050405020303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100">
          <a:solidFill>
            <a:sysClr val="windowText" lastClr="000000"/>
          </a:solidFill>
          <a:latin typeface="Georgia" panose="02040502050405020303" pitchFamily="18" charset="0"/>
          <a:cs typeface="Times New Roman" panose="02020603050405020304" pitchFamily="18" charset="0"/>
        </a:defRPr>
      </a:pPr>
      <a:endParaRPr lang="ru-RU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7.9106280193236719E-2"/>
          <c:y val="7.9861233713498819E-2"/>
          <c:w val="0.90498703900082478"/>
          <c:h val="0.7715338833766854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Results!$V$7</c:f>
              <c:strCache>
                <c:ptCount val="1"/>
                <c:pt idx="0">
                  <c:v>Pad foundation </c:v>
                </c:pt>
              </c:strCache>
            </c:strRef>
          </c:tx>
          <c:spPr>
            <a:solidFill>
              <a:schemeClr val="accent1"/>
            </a:solidFill>
            <a:ln w="12700">
              <a:noFill/>
            </a:ln>
            <a:effectLst/>
          </c:spPr>
          <c:invertIfNegative val="0"/>
          <c:cat>
            <c:strRef>
              <c:f>Results!$W$6:$AA$6</c:f>
              <c:strCache>
                <c:ptCount val="5"/>
                <c:pt idx="0">
                  <c:v>DA1-1</c:v>
                </c:pt>
                <c:pt idx="1">
                  <c:v>DA1-2</c:v>
                </c:pt>
                <c:pt idx="2">
                  <c:v>DA2</c:v>
                </c:pt>
                <c:pt idx="3">
                  <c:v>DA3</c:v>
                </c:pt>
                <c:pt idx="4">
                  <c:v>SP RK</c:v>
                </c:pt>
              </c:strCache>
            </c:strRef>
          </c:cat>
          <c:val>
            <c:numRef>
              <c:f>Results!$W$7:$AA$7</c:f>
              <c:numCache>
                <c:formatCode>General</c:formatCode>
                <c:ptCount val="5"/>
                <c:pt idx="0">
                  <c:v>38</c:v>
                </c:pt>
                <c:pt idx="1">
                  <c:v>38</c:v>
                </c:pt>
                <c:pt idx="2">
                  <c:v>38</c:v>
                </c:pt>
                <c:pt idx="3">
                  <c:v>38</c:v>
                </c:pt>
                <c:pt idx="4">
                  <c:v>37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1A10-44AE-A909-5E5CB9D9A299}"/>
            </c:ext>
          </c:extLst>
        </c:ser>
        <c:ser>
          <c:idx val="1"/>
          <c:order val="1"/>
          <c:tx>
            <c:strRef>
              <c:f>Results!$V$8</c:f>
              <c:strCache>
                <c:ptCount val="1"/>
                <c:pt idx="0">
                  <c:v>Strip foundation </c:v>
                </c:pt>
              </c:strCache>
            </c:strRef>
          </c:tx>
          <c:spPr>
            <a:solidFill>
              <a:schemeClr val="accent2"/>
            </a:solidFill>
            <a:ln w="12700">
              <a:noFill/>
            </a:ln>
            <a:effectLst/>
          </c:spPr>
          <c:invertIfNegative val="0"/>
          <c:cat>
            <c:strRef>
              <c:f>Results!$W$6:$AA$6</c:f>
              <c:strCache>
                <c:ptCount val="5"/>
                <c:pt idx="0">
                  <c:v>DA1-1</c:v>
                </c:pt>
                <c:pt idx="1">
                  <c:v>DA1-2</c:v>
                </c:pt>
                <c:pt idx="2">
                  <c:v>DA2</c:v>
                </c:pt>
                <c:pt idx="3">
                  <c:v>DA3</c:v>
                </c:pt>
                <c:pt idx="4">
                  <c:v>SP RK</c:v>
                </c:pt>
              </c:strCache>
            </c:strRef>
          </c:cat>
          <c:val>
            <c:numRef>
              <c:f>Results!$W$8:$AA$8</c:f>
              <c:numCache>
                <c:formatCode>General</c:formatCode>
                <c:ptCount val="5"/>
                <c:pt idx="0">
                  <c:v>75</c:v>
                </c:pt>
                <c:pt idx="1">
                  <c:v>75</c:v>
                </c:pt>
                <c:pt idx="2">
                  <c:v>75</c:v>
                </c:pt>
                <c:pt idx="3">
                  <c:v>75</c:v>
                </c:pt>
                <c:pt idx="4">
                  <c:v>66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1A10-44AE-A909-5E5CB9D9A299}"/>
            </c:ext>
          </c:extLst>
        </c:ser>
        <c:ser>
          <c:idx val="2"/>
          <c:order val="2"/>
          <c:tx>
            <c:strRef>
              <c:f>Results!$V$9</c:f>
              <c:strCache>
                <c:ptCount val="1"/>
                <c:pt idx="0">
                  <c:v>Raft foundation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val>
            <c:numRef>
              <c:f>Results!$W$9:$AA$9</c:f>
              <c:numCache>
                <c:formatCode>General</c:formatCode>
                <c:ptCount val="5"/>
                <c:pt idx="0">
                  <c:v>1205</c:v>
                </c:pt>
                <c:pt idx="1">
                  <c:v>649</c:v>
                </c:pt>
                <c:pt idx="2">
                  <c:v>1205</c:v>
                </c:pt>
                <c:pt idx="3">
                  <c:v>649</c:v>
                </c:pt>
                <c:pt idx="4">
                  <c:v>320</c:v>
                </c:pt>
              </c:numCache>
            </c:numRef>
          </c:val>
        </c:ser>
        <c:ser>
          <c:idx val="3"/>
          <c:order val="3"/>
          <c:tx>
            <c:strRef>
              <c:f>Results!$V$10</c:f>
              <c:strCache>
                <c:ptCount val="1"/>
                <c:pt idx="0">
                  <c:v>Pile foundaion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val>
            <c:numRef>
              <c:f>Results!$W$10:$AA$10</c:f>
              <c:numCache>
                <c:formatCode>General</c:formatCode>
                <c:ptCount val="5"/>
                <c:pt idx="0">
                  <c:v>27</c:v>
                </c:pt>
                <c:pt idx="1">
                  <c:v>21</c:v>
                </c:pt>
                <c:pt idx="2">
                  <c:v>27</c:v>
                </c:pt>
                <c:pt idx="3">
                  <c:v>21</c:v>
                </c:pt>
                <c:pt idx="4">
                  <c:v>12</c:v>
                </c:pt>
              </c:numCache>
            </c:numRef>
          </c:val>
        </c:ser>
        <c:ser>
          <c:idx val="4"/>
          <c:order val="4"/>
          <c:tx>
            <c:strRef>
              <c:f>Results!$V$11</c:f>
              <c:strCache>
                <c:ptCount val="1"/>
                <c:pt idx="0">
                  <c:v>Piled raft foundation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val>
            <c:numRef>
              <c:f>Results!$W$11:$AA$11</c:f>
              <c:numCache>
                <c:formatCode>General</c:formatCode>
                <c:ptCount val="5"/>
                <c:pt idx="0">
                  <c:v>260</c:v>
                </c:pt>
                <c:pt idx="1">
                  <c:v>260</c:v>
                </c:pt>
                <c:pt idx="2">
                  <c:v>260</c:v>
                </c:pt>
                <c:pt idx="3">
                  <c:v>260</c:v>
                </c:pt>
                <c:pt idx="4">
                  <c:v>150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4"/>
        <c:overlap val="-27"/>
        <c:axId val="319353080"/>
        <c:axId val="424369464"/>
      </c:barChart>
      <c:catAx>
        <c:axId val="31935308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Georgia" panose="02040502050405020303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US" sz="14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Design Approach</a:t>
                </a:r>
                <a:endParaRPr lang="ru-RU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400" b="1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Georgia" panose="02040502050405020303" pitchFamily="18" charset="0"/>
                  <a:ea typeface="+mn-ea"/>
                  <a:cs typeface="Times New Roman" panose="02020603050405020304" pitchFamily="18" charset="0"/>
                </a:defRPr>
              </a:pPr>
              <a:endParaRPr lang="ru-RU"/>
            </a:p>
          </c:txPr>
        </c:title>
        <c:numFmt formatCode="General" sourceLinked="1"/>
        <c:majorTickMark val="cross"/>
        <c:minorTickMark val="none"/>
        <c:tickLblPos val="nextTo"/>
        <c:spPr>
          <a:noFill/>
          <a:ln w="9525" cap="flat" cmpd="sng" algn="ctr">
            <a:solidFill>
              <a:schemeClr val="tx2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ysClr val="windowText" lastClr="000000"/>
                </a:solidFill>
                <a:latin typeface="Georgia" panose="02040502050405020303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424369464"/>
        <c:crosses val="autoZero"/>
        <c:auto val="1"/>
        <c:lblAlgn val="ctr"/>
        <c:lblOffset val="100"/>
        <c:noMultiLvlLbl val="0"/>
      </c:catAx>
      <c:valAx>
        <c:axId val="424369464"/>
        <c:scaling>
          <c:logBase val="10"/>
          <c:orientation val="minMax"/>
          <c:max val="10000"/>
          <c:min val="1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Georgia" panose="02040502050405020303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US" sz="14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Elastic settlement, mm</a:t>
                </a:r>
                <a:endParaRPr lang="ru-RU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c:rich>
          </c:tx>
          <c:layout>
            <c:manualLayout>
              <c:xMode val="edge"/>
              <c:yMode val="edge"/>
              <c:x val="5.8913632614587012E-3"/>
              <c:y val="0.23343298455406084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1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Georgia" panose="02040502050405020303" pitchFamily="18" charset="0"/>
                  <a:ea typeface="+mn-ea"/>
                  <a:cs typeface="Times New Roman" panose="02020603050405020304" pitchFamily="18" charset="0"/>
                </a:defRPr>
              </a:pPr>
              <a:endParaRPr lang="ru-RU"/>
            </a:p>
          </c:txPr>
        </c:title>
        <c:numFmt formatCode="General" sourceLinked="1"/>
        <c:majorTickMark val="cross"/>
        <c:minorTickMark val="out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ysClr val="windowText" lastClr="000000"/>
                </a:solidFill>
                <a:latin typeface="Georgia" panose="02040502050405020303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319353080"/>
        <c:crosses val="autoZero"/>
        <c:crossBetween val="between"/>
        <c:minorUnit val="10"/>
      </c:valAx>
      <c:spPr>
        <a:noFill/>
        <a:ln w="12700">
          <a:solidFill>
            <a:schemeClr val="tx1"/>
          </a:solidFill>
        </a:ln>
        <a:effectLst/>
      </c:spPr>
    </c:plotArea>
    <c:legend>
      <c:legendPos val="tr"/>
      <c:layout>
        <c:manualLayout>
          <c:xMode val="edge"/>
          <c:yMode val="edge"/>
          <c:x val="0.12923517116033878"/>
          <c:y val="2.6158445440956648E-3"/>
          <c:w val="0.74092579294502281"/>
          <c:h val="6.1268581617880742E-2"/>
        </c:manualLayout>
      </c:layout>
      <c:overlay val="1"/>
      <c:spPr>
        <a:solidFill>
          <a:schemeClr val="lt1"/>
        </a:solidFill>
        <a:ln w="12700" cap="flat" cmpd="sng" algn="ctr">
          <a:noFill/>
          <a:prstDash val="solid"/>
          <a:miter lim="800000"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baseline="0">
              <a:solidFill>
                <a:sysClr val="windowText" lastClr="000000"/>
              </a:solidFill>
              <a:latin typeface="Georgia" panose="02040502050405020303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ysClr val="windowText" lastClr="000000"/>
          </a:solidFill>
          <a:latin typeface="Georgia" panose="02040502050405020303" pitchFamily="18" charset="0"/>
          <a:cs typeface="Times New Roman" panose="02020603050405020304" pitchFamily="18" charset="0"/>
        </a:defRPr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BF964D-28A0-442F-937C-1643757DAFCA}" type="datetimeFigureOut">
              <a:rPr lang="ru-RU" smtClean="0"/>
              <a:t>26.05.2021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957AD9-15AF-48C0-BB15-1FD333491A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11016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957AD9-15AF-48C0-BB15-1FD333491A0F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386197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957AD9-15AF-48C0-BB15-1FD333491A0F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291394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957AD9-15AF-48C0-BB15-1FD333491A0F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004658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957AD9-15AF-48C0-BB15-1FD333491A0F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110088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957AD9-15AF-48C0-BB15-1FD333491A0F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535139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957AD9-15AF-48C0-BB15-1FD333491A0F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222370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957AD9-15AF-48C0-BB15-1FD333491A0F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936209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957AD9-15AF-48C0-BB15-1FD333491A0F}" type="slidenum">
              <a:rPr lang="ru-RU" smtClean="0"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96165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957AD9-15AF-48C0-BB15-1FD333491A0F}" type="slidenum">
              <a:rPr lang="ru-RU" smtClean="0"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043660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957AD9-15AF-48C0-BB15-1FD333491A0F}" type="slidenum">
              <a:rPr lang="ru-RU" smtClean="0"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46565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957AD9-15AF-48C0-BB15-1FD333491A0F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21013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957AD9-15AF-48C0-BB15-1FD333491A0F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05454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957AD9-15AF-48C0-BB15-1FD333491A0F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34122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957AD9-15AF-48C0-BB15-1FD333491A0F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146276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957AD9-15AF-48C0-BB15-1FD333491A0F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827790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957AD9-15AF-48C0-BB15-1FD333491A0F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348282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957AD9-15AF-48C0-BB15-1FD333491A0F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53080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957AD9-15AF-48C0-BB15-1FD333491A0F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82114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75B6C4-6CA1-49FC-AB12-C3899F797BFC}" type="datetime1">
              <a:rPr lang="ru-RU" smtClean="0"/>
              <a:t>26.05.2021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Assel Zhanabayeva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23472-097C-4749-AA53-DB59F1FF41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50163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5E209-DD4A-42D2-B965-9F99CFF26CE6}" type="datetime1">
              <a:rPr lang="ru-RU" smtClean="0"/>
              <a:t>26.05.2021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Assel Zhanabayeva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23472-097C-4749-AA53-DB59F1FF41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41803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8DBC6-DBB7-42A1-8871-11C8F80E4635}" type="datetime1">
              <a:rPr lang="ru-RU" smtClean="0"/>
              <a:t>26.05.2021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Assel Zhanabayeva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23472-097C-4749-AA53-DB59F1FF41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11728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207F58-541B-404B-B6D8-BCF1E9A479D7}" type="datetime1">
              <a:rPr lang="ru-RU" smtClean="0"/>
              <a:t>26.05.2021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Assel Zhanabayeva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23472-097C-4749-AA53-DB59F1FF41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6886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2136D5-D518-4F87-9E46-B1BDBA5EB36F}" type="datetime1">
              <a:rPr lang="ru-RU" smtClean="0"/>
              <a:t>26.05.2021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Assel Zhanabayeva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23472-097C-4749-AA53-DB59F1FF41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9883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D62C1-004D-479E-8F9D-5665D3A2CE0B}" type="datetime1">
              <a:rPr lang="ru-RU" smtClean="0"/>
              <a:t>26.05.2021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Assel Zhanabayeva</a:t>
            </a: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23472-097C-4749-AA53-DB59F1FF41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40020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6AE75-AAFC-4192-8835-2C1FE8641575}" type="datetime1">
              <a:rPr lang="ru-RU" smtClean="0"/>
              <a:t>26.05.2021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Assel Zhanabayeva</a:t>
            </a: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23472-097C-4749-AA53-DB59F1FF41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43568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D58FC-74BA-4EB9-B984-9D47325DF62C}" type="datetime1">
              <a:rPr lang="ru-RU" smtClean="0"/>
              <a:t>26.05.2021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Assel Zhanabayeva</a:t>
            </a: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23472-097C-4749-AA53-DB59F1FF41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83604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C9585-BF27-46D6-BD00-CE5124EE022F}" type="datetime1">
              <a:rPr lang="ru-RU" smtClean="0"/>
              <a:t>26.05.2021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Assel Zhanabayeva</a:t>
            </a: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23472-097C-4749-AA53-DB59F1FF41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96520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B910EA-BA9F-4C30-A9A3-0EF287FA4206}" type="datetime1">
              <a:rPr lang="ru-RU" smtClean="0"/>
              <a:t>26.05.2021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Assel Zhanabayeva</a:t>
            </a: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23472-097C-4749-AA53-DB59F1FF41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39956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5F1BF6-5A4D-47C8-9C80-5011741046EC}" type="datetime1">
              <a:rPr lang="ru-RU" smtClean="0"/>
              <a:t>26.05.2021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Assel Zhanabayeva</a:t>
            </a: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23472-097C-4749-AA53-DB59F1FF41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70757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1C9EC4-DCAF-4374-839D-D3C4DED4DEE6}" type="datetime1">
              <a:rPr lang="ru-RU" smtClean="0"/>
              <a:t>26.05.2021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Assel Zhanabayeva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323472-097C-4749-AA53-DB59F1FF41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35903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3" r:id="rId1"/>
    <p:sldLayoutId id="2147483844" r:id="rId2"/>
    <p:sldLayoutId id="2147483845" r:id="rId3"/>
    <p:sldLayoutId id="2147483846" r:id="rId4"/>
    <p:sldLayoutId id="2147483847" r:id="rId5"/>
    <p:sldLayoutId id="2147483848" r:id="rId6"/>
    <p:sldLayoutId id="2147483849" r:id="rId7"/>
    <p:sldLayoutId id="2147483850" r:id="rId8"/>
    <p:sldLayoutId id="2147483851" r:id="rId9"/>
    <p:sldLayoutId id="2147483852" r:id="rId10"/>
    <p:sldLayoutId id="2147483853" r:id="rId11"/>
  </p:sldLayoutIdLst>
  <p:hf hdr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2.png"/><Relationship Id="rId7" Type="http://schemas.openxmlformats.org/officeDocument/2006/relationships/image" Target="../media/image14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g"/><Relationship Id="rId5" Type="http://schemas.openxmlformats.org/officeDocument/2006/relationships/image" Target="../media/image12.jpg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png"/><Relationship Id="rId7" Type="http://schemas.openxmlformats.org/officeDocument/2006/relationships/image" Target="../media/image6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g"/><Relationship Id="rId4" Type="http://schemas.openxmlformats.org/officeDocument/2006/relationships/image" Target="../media/image3.jpeg"/><Relationship Id="rId9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25126"/>
            <a:ext cx="9144000" cy="2926080"/>
          </a:xfrm>
        </p:spPr>
        <p:txBody>
          <a:bodyPr>
            <a:noAutofit/>
          </a:bodyPr>
          <a:lstStyle/>
          <a:p>
            <a:r>
              <a:rPr 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Comparison of Kazakhstani and European codes of practice for </a:t>
            </a:r>
            <a:r>
              <a:rPr lang="en-US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/>
            </a:r>
            <a:br>
              <a:rPr lang="en-US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</a:br>
            <a:r>
              <a:rPr lang="en-US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shallow </a:t>
            </a:r>
            <a:r>
              <a:rPr 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and deep foundation design</a:t>
            </a:r>
            <a:endParaRPr lang="ru-RU" sz="3200" b="1" dirty="0">
              <a:solidFill>
                <a:schemeClr val="tx1">
                  <a:lumMod val="85000"/>
                  <a:lumOff val="15000"/>
                </a:schemeClr>
              </a:solidFill>
              <a:latin typeface="Georgia" panose="02040502050405020303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8070" y="3255265"/>
            <a:ext cx="8767860" cy="2011680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n-US" sz="1400" b="1" dirty="0">
                <a:solidFill>
                  <a:schemeClr val="accent3"/>
                </a:solidFill>
                <a:latin typeface="Palatino Linotype" panose="02040502050505030304" pitchFamily="18" charset="0"/>
                <a:cs typeface="Times New Roman" panose="02020603050405020304" pitchFamily="18" charset="0"/>
              </a:rPr>
              <a:t>Assel </a:t>
            </a:r>
            <a:r>
              <a:rPr lang="en-US" sz="1400" b="1" dirty="0" smtClean="0">
                <a:solidFill>
                  <a:schemeClr val="accent3"/>
                </a:solidFill>
                <a:latin typeface="Palatino Linotype" panose="02040502050505030304" pitchFamily="18" charset="0"/>
                <a:cs typeface="Times New Roman" panose="02020603050405020304" pitchFamily="18" charset="0"/>
              </a:rPr>
              <a:t>Zhanabayeva</a:t>
            </a:r>
          </a:p>
          <a:p>
            <a:pPr>
              <a:lnSpc>
                <a:spcPct val="100000"/>
              </a:lnSpc>
            </a:pPr>
            <a:r>
              <a:rPr lang="en-US" sz="1400" b="1" dirty="0" smtClean="0">
                <a:solidFill>
                  <a:schemeClr val="accent3"/>
                </a:solidFill>
                <a:latin typeface="Palatino Linotype" panose="02040502050505030304" pitchFamily="18" charset="0"/>
                <a:cs typeface="Times New Roman" panose="02020603050405020304" pitchFamily="18" charset="0"/>
              </a:rPr>
              <a:t>Master Thesis Defense Presentation</a:t>
            </a:r>
            <a:endParaRPr lang="en-US" sz="1400" b="1" dirty="0">
              <a:solidFill>
                <a:schemeClr val="accent3"/>
              </a:solidFill>
              <a:latin typeface="Palatino Linotype" panose="0204050205050503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</a:pPr>
            <a:r>
              <a:rPr lang="en-US" sz="1400" b="1" dirty="0" smtClean="0">
                <a:solidFill>
                  <a:schemeClr val="accent3"/>
                </a:solidFill>
                <a:latin typeface="Palatino Linotype" panose="02040502050505030304" pitchFamily="18" charset="0"/>
                <a:cs typeface="Times New Roman" panose="02020603050405020304" pitchFamily="18" charset="0"/>
              </a:rPr>
              <a:t>Civil </a:t>
            </a:r>
            <a:r>
              <a:rPr lang="en-US" sz="1400" b="1" dirty="0">
                <a:solidFill>
                  <a:schemeClr val="accent3"/>
                </a:solidFill>
                <a:latin typeface="Palatino Linotype" panose="02040502050505030304" pitchFamily="18" charset="0"/>
                <a:cs typeface="Times New Roman" panose="02020603050405020304" pitchFamily="18" charset="0"/>
              </a:rPr>
              <a:t>and Environmental </a:t>
            </a:r>
            <a:r>
              <a:rPr lang="en-US" sz="1400" b="1" dirty="0" smtClean="0">
                <a:solidFill>
                  <a:schemeClr val="accent3"/>
                </a:solidFill>
                <a:latin typeface="Palatino Linotype" panose="02040502050505030304" pitchFamily="18" charset="0"/>
                <a:cs typeface="Times New Roman" panose="02020603050405020304" pitchFamily="18" charset="0"/>
              </a:rPr>
              <a:t>Engineering</a:t>
            </a:r>
            <a:r>
              <a:rPr lang="ru-RU" sz="1400" b="1" dirty="0" smtClean="0">
                <a:solidFill>
                  <a:schemeClr val="accent3"/>
                </a:solidFill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1400" b="1" dirty="0" smtClean="0">
                <a:solidFill>
                  <a:schemeClr val="accent3"/>
                </a:solidFill>
                <a:latin typeface="Palatino Linotype" panose="02040502050505030304" pitchFamily="18" charset="0"/>
                <a:cs typeface="Times New Roman" panose="02020603050405020304" pitchFamily="18" charset="0"/>
              </a:rPr>
              <a:t>Department</a:t>
            </a:r>
            <a:endParaRPr lang="en-US" sz="1400" b="1" dirty="0">
              <a:solidFill>
                <a:schemeClr val="accent3"/>
              </a:solidFill>
              <a:latin typeface="Palatino Linotype" panose="0204050205050503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</a:pPr>
            <a:r>
              <a:rPr lang="en-US" sz="1400" b="1" dirty="0" smtClean="0">
                <a:solidFill>
                  <a:schemeClr val="accent3"/>
                </a:solidFill>
                <a:latin typeface="Palatino Linotype" panose="02040502050505030304" pitchFamily="18" charset="0"/>
                <a:cs typeface="Times New Roman" panose="02020603050405020304" pitchFamily="18" charset="0"/>
              </a:rPr>
              <a:t>Supervisor: Professor </a:t>
            </a:r>
            <a:r>
              <a:rPr lang="en-US" sz="1400" b="1" dirty="0">
                <a:solidFill>
                  <a:schemeClr val="accent3"/>
                </a:solidFill>
                <a:latin typeface="Palatino Linotype" panose="02040502050505030304" pitchFamily="18" charset="0"/>
                <a:cs typeface="Times New Roman" panose="02020603050405020304" pitchFamily="18" charset="0"/>
              </a:rPr>
              <a:t>Sung-Woo </a:t>
            </a:r>
            <a:r>
              <a:rPr lang="en-US" sz="1400" b="1" dirty="0" smtClean="0">
                <a:solidFill>
                  <a:schemeClr val="accent3"/>
                </a:solidFill>
                <a:latin typeface="Palatino Linotype" panose="02040502050505030304" pitchFamily="18" charset="0"/>
                <a:cs typeface="Times New Roman" panose="02020603050405020304" pitchFamily="18" charset="0"/>
              </a:rPr>
              <a:t>Moon</a:t>
            </a:r>
          </a:p>
          <a:p>
            <a:pPr>
              <a:lnSpc>
                <a:spcPct val="100000"/>
              </a:lnSpc>
            </a:pPr>
            <a:r>
              <a:rPr lang="en-US" sz="1400" b="1" dirty="0" smtClean="0">
                <a:solidFill>
                  <a:schemeClr val="accent3"/>
                </a:solidFill>
                <a:latin typeface="Palatino Linotype" panose="02040502050505030304" pitchFamily="18" charset="0"/>
                <a:cs typeface="Times New Roman" panose="02020603050405020304" pitchFamily="18" charset="0"/>
              </a:rPr>
              <a:t>Co-supervisor: Professor Jong Kim</a:t>
            </a:r>
            <a:endParaRPr lang="en-US" sz="1400" b="1" dirty="0">
              <a:solidFill>
                <a:schemeClr val="accent3"/>
              </a:solidFill>
              <a:latin typeface="Palatino Linotype" panose="0204050205050503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0426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207F58-541B-404B-B6D8-BCF1E9A479D7}" type="datetime1">
              <a:rPr lang="ru-RU" smtClean="0">
                <a:latin typeface="Georgia" panose="02040502050405020303" pitchFamily="18" charset="0"/>
              </a:rPr>
              <a:t>26.05.2021</a:t>
            </a:fld>
            <a:endParaRPr lang="ru-RU">
              <a:latin typeface="Georgia" panose="02040502050405020303" pitchFamily="18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latin typeface="Georgia" panose="02040502050405020303" pitchFamily="18" charset="0"/>
              </a:rPr>
              <a:t>Assel Zhanabayeva</a:t>
            </a:r>
            <a:endParaRPr lang="ru-RU">
              <a:latin typeface="Georgia" panose="02040502050405020303" pitchFamily="18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23472-097C-4749-AA53-DB59F1FF4184}" type="slidenum">
              <a:rPr lang="ru-RU" smtClean="0">
                <a:latin typeface="Georgia" panose="02040502050405020303" pitchFamily="18" charset="0"/>
              </a:rPr>
              <a:t>10</a:t>
            </a:fld>
            <a:endParaRPr lang="ru-RU">
              <a:latin typeface="Georgia" panose="02040502050405020303" pitchFamily="18" charset="0"/>
            </a:endParaRPr>
          </a:p>
        </p:txBody>
      </p:sp>
      <p:grpSp>
        <p:nvGrpSpPr>
          <p:cNvPr id="7" name="Группа 6"/>
          <p:cNvGrpSpPr/>
          <p:nvPr/>
        </p:nvGrpSpPr>
        <p:grpSpPr>
          <a:xfrm>
            <a:off x="794736" y="790240"/>
            <a:ext cx="7258723" cy="3977023"/>
            <a:chOff x="174388" y="517171"/>
            <a:chExt cx="11301435" cy="6192007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TextBox 61"/>
                <p:cNvSpPr txBox="1"/>
                <p:nvPr/>
              </p:nvSpPr>
              <p:spPr>
                <a:xfrm>
                  <a:off x="3728821" y="4335778"/>
                  <a:ext cx="2104546" cy="1126100"/>
                </a:xfrm>
                <a:prstGeom prst="rect">
                  <a:avLst/>
                </a:prstGeom>
                <a:noFill/>
                <a:ln cap="flat">
                  <a:noFill/>
                </a:ln>
              </p:spPr>
              <p:txBody>
                <a:bodyPr vert="horz" wrap="square" lIns="91440" tIns="45720" rIns="91440" bIns="45720" anchor="t" anchorCtr="0" compatLnSpc="1">
                  <a:spAutoFit/>
                </a:bodyPr>
                <a:lstStyle/>
                <a:p>
                  <a:pPr marL="0" marR="0" lvl="0" indent="0" algn="ctr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r>
                    <a:rPr lang="en-US" sz="800" b="1" i="0" u="none" strike="noStrike" kern="1200" cap="none" spc="0" baseline="0" dirty="0">
                      <a:solidFill>
                        <a:srgbClr val="000000"/>
                      </a:solidFill>
                      <a:uFillTx/>
                      <a:latin typeface="Georgia" panose="02040502050405020303" pitchFamily="18" charset="0"/>
                      <a:cs typeface="Times New Roman" pitchFamily="18"/>
                    </a:rPr>
                    <a:t>Sandy gravel</a:t>
                  </a:r>
                </a:p>
                <a:p>
                  <a:pPr marL="0" marR="0" lvl="0" indent="0" algn="ctr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14:m>
                    <m:oMath xmlns:m="http://schemas.openxmlformats.org/officeDocument/2006/math">
                      <m:sSub>
                        <m:sSubPr>
                          <m:ctrlPr>
                            <a:rPr lang="ru-RU" sz="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ru-RU" sz="800">
                              <a:latin typeface="Cambria Math" panose="02040503050406030204" pitchFamily="18" charset="0"/>
                            </a:rPr>
                            <m:t>γ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ru-RU" sz="800" i="0">
                              <a:latin typeface="Cambria Math" panose="02040503050406030204" pitchFamily="18" charset="0"/>
                            </a:rPr>
                            <m:t>sat</m:t>
                          </m:r>
                        </m:sub>
                      </m:sSub>
                    </m:oMath>
                  </a14:m>
                  <a:r>
                    <a:rPr lang="en-US" sz="800" b="0" i="0" u="none" strike="noStrike" kern="0" cap="none" spc="0" baseline="0" dirty="0">
                      <a:solidFill>
                        <a:srgbClr val="000000"/>
                      </a:solidFill>
                      <a:uFillTx/>
                      <a:latin typeface="Georgia" panose="02040502050405020303" pitchFamily="18" charset="0"/>
                      <a:cs typeface="Times New Roman" pitchFamily="18"/>
                    </a:rPr>
                    <a:t> = 21.57</a:t>
                  </a:r>
                  <a:r>
                    <a:rPr lang="ru-RU" sz="800" b="0" i="0" u="none" strike="noStrike" kern="0" cap="none" spc="0" baseline="0" dirty="0">
                      <a:solidFill>
                        <a:srgbClr val="000000"/>
                      </a:solidFill>
                      <a:uFillTx/>
                      <a:latin typeface="Georgia" panose="02040502050405020303" pitchFamily="18" charset="0"/>
                      <a:cs typeface="Times New Roman" pitchFamily="18"/>
                    </a:rPr>
                    <a:t>~</a:t>
                  </a:r>
                  <a:r>
                    <a:rPr lang="en-US" sz="800" b="0" i="0" u="none" strike="noStrike" kern="0" cap="none" spc="0" baseline="0" dirty="0">
                      <a:solidFill>
                        <a:srgbClr val="000000"/>
                      </a:solidFill>
                      <a:uFillTx/>
                      <a:latin typeface="Georgia" panose="02040502050405020303" pitchFamily="18" charset="0"/>
                      <a:cs typeface="Times New Roman" pitchFamily="18"/>
                    </a:rPr>
                    <a:t>22.07 kN/m</a:t>
                  </a:r>
                  <a:r>
                    <a:rPr lang="en-US" sz="800" b="0" i="0" u="none" strike="noStrike" kern="0" cap="none" spc="0" baseline="30000" dirty="0">
                      <a:solidFill>
                        <a:srgbClr val="000000"/>
                      </a:solidFill>
                      <a:uFillTx/>
                      <a:latin typeface="Georgia" panose="02040502050405020303" pitchFamily="18" charset="0"/>
                      <a:cs typeface="Times New Roman" pitchFamily="18"/>
                    </a:rPr>
                    <a:t>3</a:t>
                  </a:r>
                  <a:r>
                    <a:rPr lang="en-US" sz="800" b="0" i="0" u="none" strike="noStrike" kern="0" cap="none" spc="0" baseline="0" dirty="0">
                      <a:solidFill>
                        <a:srgbClr val="000000"/>
                      </a:solidFill>
                      <a:uFillTx/>
                      <a:latin typeface="Georgia" panose="02040502050405020303" pitchFamily="18" charset="0"/>
                      <a:cs typeface="Times New Roman" pitchFamily="18"/>
                    </a:rPr>
                    <a:t> </a:t>
                  </a:r>
                </a:p>
                <a:p>
                  <a:pPr marL="0" marR="0" lvl="0" indent="0" algn="ctr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r>
                    <a:rPr lang="el-GR" sz="800" b="0" i="0" u="none" strike="noStrike" kern="0" cap="none" spc="0" baseline="0" dirty="0">
                      <a:solidFill>
                        <a:srgbClr val="000000"/>
                      </a:solidFill>
                      <a:uFillTx/>
                      <a:latin typeface="Georgia" panose="02040502050405020303" pitchFamily="18" charset="0"/>
                      <a:cs typeface="Times New Roman" pitchFamily="18"/>
                    </a:rPr>
                    <a:t>φ</a:t>
                  </a:r>
                  <a:r>
                    <a:rPr lang="en-US" sz="800" b="0" i="0" u="none" strike="noStrike" kern="0" cap="none" spc="0" baseline="0" dirty="0">
                      <a:solidFill>
                        <a:srgbClr val="000000"/>
                      </a:solidFill>
                      <a:uFillTx/>
                      <a:latin typeface="Georgia" panose="02040502050405020303" pitchFamily="18" charset="0"/>
                      <a:cs typeface="Times New Roman" pitchFamily="18"/>
                    </a:rPr>
                    <a:t> = 35</a:t>
                  </a:r>
                  <a:r>
                    <a:rPr lang="ru-RU" sz="800" b="0" i="0" u="none" strike="noStrike" kern="0" cap="none" spc="0" baseline="0" dirty="0">
                      <a:solidFill>
                        <a:srgbClr val="000000"/>
                      </a:solidFill>
                      <a:uFillTx/>
                      <a:latin typeface="Georgia" panose="02040502050405020303" pitchFamily="18" charset="0"/>
                      <a:cs typeface="Times New Roman" pitchFamily="18"/>
                    </a:rPr>
                    <a:t>~</a:t>
                  </a:r>
                  <a:r>
                    <a:rPr lang="en-US" sz="800" b="0" i="0" u="none" strike="noStrike" kern="0" cap="none" spc="0" baseline="0" dirty="0">
                      <a:solidFill>
                        <a:srgbClr val="000000"/>
                      </a:solidFill>
                      <a:uFillTx/>
                      <a:latin typeface="Georgia" panose="02040502050405020303" pitchFamily="18" charset="0"/>
                      <a:cs typeface="Times New Roman" pitchFamily="18"/>
                    </a:rPr>
                    <a:t>36.5°</a:t>
                  </a:r>
                  <a:endParaRPr lang="ru-RU" sz="800" b="0" i="0" u="none" strike="noStrike" kern="0" cap="none" spc="0" baseline="0" dirty="0">
                    <a:solidFill>
                      <a:srgbClr val="000000"/>
                    </a:solidFill>
                    <a:uFillTx/>
                    <a:latin typeface="Georgia" panose="02040502050405020303" pitchFamily="18" charset="0"/>
                    <a:cs typeface="Times New Roman" pitchFamily="18"/>
                  </a:endParaRPr>
                </a:p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US" sz="800" b="1" i="0" u="none" strike="noStrike" kern="1200" cap="none" spc="0" baseline="0" dirty="0">
                    <a:solidFill>
                      <a:srgbClr val="000000"/>
                    </a:solidFill>
                    <a:uFillTx/>
                    <a:latin typeface="Georgia" panose="02040502050405020303" pitchFamily="18" charset="0"/>
                    <a:cs typeface="Times New Roman" pitchFamily="18"/>
                  </a:endParaRPr>
                </a:p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ru-RU" sz="800" b="0" i="0" u="none" strike="noStrike" kern="1200" cap="none" spc="0" baseline="0" dirty="0">
                    <a:solidFill>
                      <a:srgbClr val="000000"/>
                    </a:solidFill>
                    <a:uFillTx/>
                    <a:latin typeface="Georgia" panose="02040502050405020303" pitchFamily="18" charset="0"/>
                    <a:cs typeface="Times New Roman" pitchFamily="18"/>
                  </a:endParaRPr>
                </a:p>
              </p:txBody>
            </p:sp>
          </mc:Choice>
          <mc:Fallback xmlns="">
            <p:sp>
              <p:nvSpPr>
                <p:cNvPr id="12" name="TextBox 6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728821" y="4335778"/>
                  <a:ext cx="2104546" cy="1126100"/>
                </a:xfrm>
                <a:prstGeom prst="rect">
                  <a:avLst/>
                </a:prstGeom>
                <a:blipFill rotWithShape="0">
                  <a:blip r:embed="rId4"/>
                  <a:stretch>
                    <a:fillRect/>
                  </a:stretch>
                </a:blipFill>
                <a:ln cap="flat">
                  <a:noFill/>
                </a:ln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8" name="Группа 7"/>
            <p:cNvGrpSpPr/>
            <p:nvPr/>
          </p:nvGrpSpPr>
          <p:grpSpPr>
            <a:xfrm>
              <a:off x="174388" y="517171"/>
              <a:ext cx="11301435" cy="6192007"/>
              <a:chOff x="-1830684" y="506155"/>
              <a:chExt cx="11301435" cy="6192007"/>
            </a:xfrm>
          </p:grpSpPr>
          <p:grpSp>
            <p:nvGrpSpPr>
              <p:cNvPr id="21" name="Группа 52"/>
              <p:cNvGrpSpPr/>
              <p:nvPr/>
            </p:nvGrpSpPr>
            <p:grpSpPr>
              <a:xfrm>
                <a:off x="-1830684" y="999585"/>
                <a:ext cx="11158191" cy="5698577"/>
                <a:chOff x="-1830684" y="999585"/>
                <a:chExt cx="11158191" cy="5698577"/>
              </a:xfrm>
            </p:grpSpPr>
            <p:grpSp>
              <p:nvGrpSpPr>
                <p:cNvPr id="39" name="Группа 81"/>
                <p:cNvGrpSpPr/>
                <p:nvPr/>
              </p:nvGrpSpPr>
              <p:grpSpPr>
                <a:xfrm>
                  <a:off x="-1830684" y="1338105"/>
                  <a:ext cx="11158191" cy="5360057"/>
                  <a:chOff x="-1830684" y="1338105"/>
                  <a:chExt cx="11158191" cy="5360057"/>
                </a:xfrm>
              </p:grpSpPr>
              <p:sp>
                <p:nvSpPr>
                  <p:cNvPr id="44" name="Прямоугольник 3"/>
                  <p:cNvSpPr/>
                  <p:nvPr/>
                </p:nvSpPr>
                <p:spPr>
                  <a:xfrm>
                    <a:off x="2439024" y="2644280"/>
                    <a:ext cx="4562691" cy="4053882"/>
                  </a:xfrm>
                  <a:prstGeom prst="rect">
                    <a:avLst/>
                  </a:prstGeom>
                  <a:noFill/>
                  <a:ln cap="flat">
                    <a:noFill/>
                    <a:prstDash val="solid"/>
                  </a:ln>
                </p:spPr>
                <p:txBody>
                  <a:bodyPr vert="horz" wrap="square" lIns="91440" tIns="45720" rIns="91440" bIns="45720" anchor="ctr" anchorCtr="1" compatLnSpc="1">
                    <a:noAutofit/>
                  </a:bodyPr>
                  <a:lstStyle/>
                  <a:p>
                    <a:pPr marL="0" marR="0" lvl="0" indent="0" algn="ctr" defTabSz="914400" rtl="0" fontAlgn="auto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  <a:tabLst/>
                      <a:defRPr sz="1800" b="0" i="0" u="none" strike="noStrike" kern="0" cap="none" spc="0" baseline="0">
                        <a:solidFill>
                          <a:srgbClr val="000000"/>
                        </a:solidFill>
                        <a:uFillTx/>
                      </a:defRPr>
                    </a:pPr>
                    <a:endParaRPr lang="ru-RU" sz="600" b="0" i="0" u="none" strike="noStrike" kern="1200" cap="none" spc="0" baseline="0">
                      <a:solidFill>
                        <a:srgbClr val="000000"/>
                      </a:solidFill>
                      <a:uFillTx/>
                      <a:latin typeface="Georgia" panose="02040502050405020303" pitchFamily="18" charset="0"/>
                      <a:cs typeface="Times New Roman" pitchFamily="18"/>
                    </a:endParaRPr>
                  </a:p>
                </p:txBody>
              </p:sp>
              <p:grpSp>
                <p:nvGrpSpPr>
                  <p:cNvPr id="45" name="Группа 20"/>
                  <p:cNvGrpSpPr/>
                  <p:nvPr/>
                </p:nvGrpSpPr>
                <p:grpSpPr>
                  <a:xfrm>
                    <a:off x="-1830684" y="1353549"/>
                    <a:ext cx="11136026" cy="2442468"/>
                    <a:chOff x="-1830684" y="1353549"/>
                    <a:chExt cx="11136026" cy="2442468"/>
                  </a:xfrm>
                </p:grpSpPr>
                <p:cxnSp>
                  <p:nvCxnSpPr>
                    <p:cNvPr id="76" name="Прямая соединительная линия 54"/>
                    <p:cNvCxnSpPr/>
                    <p:nvPr/>
                  </p:nvCxnSpPr>
                  <p:spPr>
                    <a:xfrm flipH="1">
                      <a:off x="-1498293" y="1644066"/>
                      <a:ext cx="10803634" cy="11491"/>
                    </a:xfrm>
                    <a:prstGeom prst="straightConnector1">
                      <a:avLst/>
                    </a:prstGeom>
                    <a:noFill/>
                    <a:ln w="12701" cap="flat">
                      <a:solidFill>
                        <a:srgbClr val="000000"/>
                      </a:solidFill>
                      <a:prstDash val="solid"/>
                      <a:miter/>
                    </a:ln>
                  </p:spPr>
                </p:cxnSp>
                <p:cxnSp>
                  <p:nvCxnSpPr>
                    <p:cNvPr id="77" name="Прямая соединительная линия 25"/>
                    <p:cNvCxnSpPr/>
                    <p:nvPr/>
                  </p:nvCxnSpPr>
                  <p:spPr>
                    <a:xfrm flipH="1">
                      <a:off x="-1498293" y="2447897"/>
                      <a:ext cx="10803635" cy="32076"/>
                    </a:xfrm>
                    <a:prstGeom prst="straightConnector1">
                      <a:avLst/>
                    </a:prstGeom>
                    <a:noFill/>
                    <a:ln w="9528" cap="flat">
                      <a:solidFill>
                        <a:srgbClr val="000000"/>
                      </a:solidFill>
                      <a:custDash>
                        <a:ds d="799706" sp="799706"/>
                      </a:custDash>
                      <a:round/>
                    </a:ln>
                  </p:spPr>
                </p:cxnSp>
                <p:sp>
                  <p:nvSpPr>
                    <p:cNvPr id="78" name="TextBox 60"/>
                    <p:cNvSpPr txBox="1"/>
                    <p:nvPr/>
                  </p:nvSpPr>
                  <p:spPr>
                    <a:xfrm>
                      <a:off x="2045479" y="3077230"/>
                      <a:ext cx="1477423" cy="718787"/>
                    </a:xfrm>
                    <a:prstGeom prst="rect">
                      <a:avLst/>
                    </a:prstGeom>
                    <a:noFill/>
                    <a:ln cap="flat">
                      <a:noFill/>
                    </a:ln>
                  </p:spPr>
                  <p:txBody>
                    <a:bodyPr vert="horz" wrap="square" lIns="91440" tIns="45720" rIns="91440" bIns="45720" anchor="t" anchorCtr="1" compatLnSpc="1">
                      <a:spAutoFit/>
                    </a:bodyPr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 sz="1800" b="0" i="0" u="none" strike="noStrike" kern="0" cap="none" spc="0" baseline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lang="en-US" sz="800" b="1" i="0" u="none" strike="noStrike" kern="1200" cap="none" spc="0" baseline="0" dirty="0">
                          <a:solidFill>
                            <a:srgbClr val="000000"/>
                          </a:solidFill>
                          <a:uFillTx/>
                          <a:latin typeface="Georgia" panose="02040502050405020303" pitchFamily="18" charset="0"/>
                          <a:cs typeface="Times New Roman" pitchFamily="18"/>
                        </a:rPr>
                        <a:t>Loam</a:t>
                      </a:r>
                    </a:p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 sz="1800" b="0" i="0" u="none" strike="noStrike" kern="0" cap="none" spc="0" baseline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lang="el-GR" sz="800" b="0" i="0" u="none" strike="noStrike" kern="0" cap="none" spc="0" baseline="0" dirty="0">
                          <a:solidFill>
                            <a:srgbClr val="000000"/>
                          </a:solidFill>
                          <a:uFillTx/>
                          <a:latin typeface="Georgia" panose="02040502050405020303" pitchFamily="18" charset="0"/>
                          <a:cs typeface="Times New Roman" pitchFamily="18"/>
                        </a:rPr>
                        <a:t>γ</a:t>
                      </a:r>
                      <a:r>
                        <a:rPr lang="en-US" sz="800" b="0" i="0" u="none" strike="noStrike" kern="0" cap="none" spc="0" baseline="0" dirty="0">
                          <a:solidFill>
                            <a:srgbClr val="000000"/>
                          </a:solidFill>
                          <a:uFillTx/>
                          <a:latin typeface="Georgia" panose="02040502050405020303" pitchFamily="18" charset="0"/>
                          <a:cs typeface="Times New Roman" pitchFamily="18"/>
                        </a:rPr>
                        <a:t> = 19.42 kN/m</a:t>
                      </a:r>
                      <a:r>
                        <a:rPr lang="en-US" sz="800" b="0" i="0" u="none" strike="noStrike" kern="0" cap="none" spc="0" baseline="30000" dirty="0">
                          <a:solidFill>
                            <a:srgbClr val="000000"/>
                          </a:solidFill>
                          <a:uFillTx/>
                          <a:latin typeface="Georgia" panose="02040502050405020303" pitchFamily="18" charset="0"/>
                          <a:cs typeface="Times New Roman" pitchFamily="18"/>
                        </a:rPr>
                        <a:t>3</a:t>
                      </a:r>
                      <a:r>
                        <a:rPr lang="en-US" sz="800" b="0" i="0" u="none" strike="noStrike" kern="0" cap="none" spc="0" baseline="0" dirty="0">
                          <a:solidFill>
                            <a:srgbClr val="000000"/>
                          </a:solidFill>
                          <a:uFillTx/>
                          <a:latin typeface="Georgia" panose="02040502050405020303" pitchFamily="18" charset="0"/>
                          <a:cs typeface="Times New Roman" pitchFamily="18"/>
                        </a:rPr>
                        <a:t> </a:t>
                      </a:r>
                    </a:p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 sz="1800" b="0" i="0" u="none" strike="noStrike" kern="0" cap="none" spc="0" baseline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lang="el-GR" sz="800" b="0" i="0" u="none" strike="noStrike" kern="0" cap="none" spc="0" baseline="0" dirty="0">
                          <a:solidFill>
                            <a:srgbClr val="000000"/>
                          </a:solidFill>
                          <a:uFillTx/>
                          <a:latin typeface="Georgia" panose="02040502050405020303" pitchFamily="18" charset="0"/>
                          <a:cs typeface="Times New Roman" pitchFamily="18"/>
                        </a:rPr>
                        <a:t>φ</a:t>
                      </a:r>
                      <a:r>
                        <a:rPr lang="en-US" sz="800" b="0" i="0" u="none" strike="noStrike" kern="0" cap="none" spc="0" baseline="0" dirty="0">
                          <a:solidFill>
                            <a:srgbClr val="000000"/>
                          </a:solidFill>
                          <a:uFillTx/>
                          <a:latin typeface="Georgia" panose="02040502050405020303" pitchFamily="18" charset="0"/>
                          <a:cs typeface="Times New Roman" pitchFamily="18"/>
                        </a:rPr>
                        <a:t>' = 22°</a:t>
                      </a:r>
                      <a:endParaRPr lang="ru-RU" sz="800" b="0" i="0" u="none" strike="noStrike" kern="1200" cap="none" spc="0" baseline="0" dirty="0">
                        <a:solidFill>
                          <a:srgbClr val="000000"/>
                        </a:solidFill>
                        <a:uFillTx/>
                        <a:latin typeface="Georgia" panose="02040502050405020303" pitchFamily="18" charset="0"/>
                        <a:cs typeface="Times New Roman" pitchFamily="18"/>
                      </a:endParaRPr>
                    </a:p>
                  </p:txBody>
                </p:sp>
                <p:cxnSp>
                  <p:nvCxnSpPr>
                    <p:cNvPr id="79" name="Прямая со стрелкой 64"/>
                    <p:cNvCxnSpPr/>
                    <p:nvPr/>
                  </p:nvCxnSpPr>
                  <p:spPr>
                    <a:xfrm>
                      <a:off x="2772524" y="1353549"/>
                      <a:ext cx="0" cy="293770"/>
                    </a:xfrm>
                    <a:prstGeom prst="straightConnector1">
                      <a:avLst/>
                    </a:prstGeom>
                    <a:noFill/>
                    <a:ln w="25402" cap="flat">
                      <a:solidFill>
                        <a:srgbClr val="000000"/>
                      </a:solidFill>
                      <a:prstDash val="solid"/>
                      <a:miter/>
                      <a:tailEnd type="arrow"/>
                    </a:ln>
                  </p:spPr>
                </p:cxnSp>
                <p:cxnSp>
                  <p:nvCxnSpPr>
                    <p:cNvPr id="80" name="Прямая со стрелкой 28"/>
                    <p:cNvCxnSpPr/>
                    <p:nvPr/>
                  </p:nvCxnSpPr>
                  <p:spPr>
                    <a:xfrm flipH="1">
                      <a:off x="-1174389" y="1655557"/>
                      <a:ext cx="3310" cy="826819"/>
                    </a:xfrm>
                    <a:prstGeom prst="straightConnector1">
                      <a:avLst/>
                    </a:prstGeom>
                    <a:noFill/>
                    <a:ln w="12701" cap="flat">
                      <a:solidFill>
                        <a:srgbClr val="000000"/>
                      </a:solidFill>
                      <a:prstDash val="solid"/>
                      <a:miter/>
                      <a:headEnd type="arrow"/>
                      <a:tailEnd type="arrow"/>
                    </a:ln>
                  </p:spPr>
                </p:cxnSp>
                <p:sp>
                  <p:nvSpPr>
                    <p:cNvPr id="81" name="TextBox 67"/>
                    <p:cNvSpPr txBox="1"/>
                    <p:nvPr/>
                  </p:nvSpPr>
                  <p:spPr>
                    <a:xfrm>
                      <a:off x="-1830684" y="1898075"/>
                      <a:ext cx="782521" cy="359393"/>
                    </a:xfrm>
                    <a:prstGeom prst="rect">
                      <a:avLst/>
                    </a:prstGeom>
                    <a:noFill/>
                    <a:ln cap="flat">
                      <a:noFill/>
                    </a:ln>
                  </p:spPr>
                  <p:txBody>
                    <a:bodyPr vert="horz" wrap="square" lIns="91440" tIns="45720" rIns="91440" bIns="45720" anchor="t" anchorCtr="1" compatLnSpc="1">
                      <a:spAutoFit/>
                    </a:bodyPr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 sz="1800" b="0" i="0" u="none" strike="noStrike" kern="0" cap="none" spc="0" baseline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lang="en-US" sz="900" b="0" i="0" u="none" strike="noStrike" kern="0" cap="none" spc="0" baseline="0" dirty="0">
                          <a:solidFill>
                            <a:srgbClr val="000000"/>
                          </a:solidFill>
                          <a:uFillTx/>
                          <a:latin typeface="Georgia" panose="02040502050405020303" pitchFamily="18" charset="0"/>
                          <a:cs typeface="Times New Roman" pitchFamily="18"/>
                        </a:rPr>
                        <a:t>2</a:t>
                      </a:r>
                      <a:r>
                        <a:rPr lang="en-US" sz="900" b="0" i="0" u="none" strike="noStrike" kern="1200" cap="none" spc="0" baseline="0" dirty="0">
                          <a:solidFill>
                            <a:srgbClr val="000000"/>
                          </a:solidFill>
                          <a:uFillTx/>
                          <a:latin typeface="Georgia" panose="02040502050405020303" pitchFamily="18" charset="0"/>
                          <a:cs typeface="Times New Roman" pitchFamily="18"/>
                        </a:rPr>
                        <a:t> m</a:t>
                      </a:r>
                      <a:endParaRPr lang="ru-RU" sz="900" b="0" i="0" u="none" strike="noStrike" kern="1200" cap="none" spc="0" baseline="0" dirty="0">
                        <a:solidFill>
                          <a:srgbClr val="000000"/>
                        </a:solidFill>
                        <a:uFillTx/>
                        <a:latin typeface="Georgia" panose="02040502050405020303" pitchFamily="18" charset="0"/>
                        <a:cs typeface="Times New Roman" pitchFamily="18"/>
                      </a:endParaRPr>
                    </a:p>
                  </p:txBody>
                </p:sp>
              </p:grpSp>
              <p:sp>
                <p:nvSpPr>
                  <p:cNvPr id="46" name="Прямоугольник 3"/>
                  <p:cNvSpPr/>
                  <p:nvPr/>
                </p:nvSpPr>
                <p:spPr>
                  <a:xfrm>
                    <a:off x="2439024" y="2644280"/>
                    <a:ext cx="4562691" cy="4053882"/>
                  </a:xfrm>
                  <a:prstGeom prst="rect">
                    <a:avLst/>
                  </a:prstGeom>
                  <a:noFill/>
                  <a:ln cap="flat">
                    <a:noFill/>
                    <a:prstDash val="solid"/>
                  </a:ln>
                </p:spPr>
                <p:txBody>
                  <a:bodyPr vert="horz" wrap="square" lIns="91440" tIns="45720" rIns="91440" bIns="45720" anchor="ctr" anchorCtr="1" compatLnSpc="1">
                    <a:noAutofit/>
                  </a:bodyPr>
                  <a:lstStyle/>
                  <a:p>
                    <a:pPr marL="0" marR="0" lvl="0" indent="0" algn="ctr" defTabSz="914400" rtl="0" fontAlgn="auto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  <a:tabLst/>
                      <a:defRPr sz="1800" b="0" i="0" u="none" strike="noStrike" kern="0" cap="none" spc="0" baseline="0">
                        <a:solidFill>
                          <a:srgbClr val="000000"/>
                        </a:solidFill>
                        <a:uFillTx/>
                      </a:defRPr>
                    </a:pPr>
                    <a:endParaRPr lang="ru-RU" sz="600" b="0" i="0" u="none" strike="noStrike" kern="1200" cap="none" spc="0" baseline="0">
                      <a:solidFill>
                        <a:srgbClr val="000000"/>
                      </a:solidFill>
                      <a:uFillTx/>
                      <a:latin typeface="Georgia" panose="02040502050405020303" pitchFamily="18" charset="0"/>
                      <a:cs typeface="Times New Roman" pitchFamily="18"/>
                    </a:endParaRPr>
                  </a:p>
                </p:txBody>
              </p:sp>
              <p:grpSp>
                <p:nvGrpSpPr>
                  <p:cNvPr id="47" name="Группа 80"/>
                  <p:cNvGrpSpPr/>
                  <p:nvPr/>
                </p:nvGrpSpPr>
                <p:grpSpPr>
                  <a:xfrm>
                    <a:off x="-1498293" y="1338105"/>
                    <a:ext cx="10825800" cy="4183378"/>
                    <a:chOff x="-1498293" y="1338105"/>
                    <a:chExt cx="10825800" cy="4183378"/>
                  </a:xfrm>
                </p:grpSpPr>
                <p:grpSp>
                  <p:nvGrpSpPr>
                    <p:cNvPr id="48" name="Группа 25"/>
                    <p:cNvGrpSpPr/>
                    <p:nvPr/>
                  </p:nvGrpSpPr>
                  <p:grpSpPr>
                    <a:xfrm>
                      <a:off x="-1498293" y="1338105"/>
                      <a:ext cx="10825800" cy="2874672"/>
                      <a:chOff x="-1498293" y="1338105"/>
                      <a:chExt cx="10825800" cy="2874672"/>
                    </a:xfrm>
                  </p:grpSpPr>
                  <p:cxnSp>
                    <p:nvCxnSpPr>
                      <p:cNvPr id="71" name="Прямая со стрелкой 64"/>
                      <p:cNvCxnSpPr/>
                      <p:nvPr/>
                    </p:nvCxnSpPr>
                    <p:spPr>
                      <a:xfrm>
                        <a:off x="4544549" y="1338105"/>
                        <a:ext cx="0" cy="309214"/>
                      </a:xfrm>
                      <a:prstGeom prst="straightConnector1">
                        <a:avLst/>
                      </a:prstGeom>
                      <a:noFill/>
                      <a:ln w="25402" cap="flat">
                        <a:solidFill>
                          <a:srgbClr val="000000"/>
                        </a:solidFill>
                        <a:prstDash val="solid"/>
                        <a:miter/>
                        <a:tailEnd type="arrow"/>
                      </a:ln>
                    </p:spPr>
                  </p:cxnSp>
                  <p:sp>
                    <p:nvSpPr>
                      <p:cNvPr id="72" name="Прямоугольник 4"/>
                      <p:cNvSpPr/>
                      <p:nvPr/>
                    </p:nvSpPr>
                    <p:spPr>
                      <a:xfrm>
                        <a:off x="4466240" y="1647319"/>
                        <a:ext cx="200015" cy="2534543"/>
                      </a:xfrm>
                      <a:prstGeom prst="rect">
                        <a:avLst/>
                      </a:prstGeom>
                      <a:solidFill>
                        <a:schemeClr val="accent1"/>
                      </a:solidFill>
                      <a:ln w="12701" cap="flat">
                        <a:solidFill>
                          <a:srgbClr val="000000"/>
                        </a:solidFill>
                        <a:prstDash val="solid"/>
                        <a:miter/>
                      </a:ln>
                    </p:spPr>
                    <p:txBody>
                      <a:bodyPr vert="horz" wrap="square" lIns="91440" tIns="45720" rIns="91440" bIns="45720" anchor="ctr" anchorCtr="1" compatLnSpc="1">
                        <a:noAutofit/>
                      </a:bodyPr>
                      <a:lstStyle/>
                      <a:p>
                        <a:pPr marL="0" marR="0" lvl="0" indent="0" algn="ctr" defTabSz="914400" rtl="0" fontAlgn="auto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  <a:tabLst/>
                          <a:defRPr sz="1800" b="0" i="0" u="none" strike="noStrike" kern="0" cap="none" spc="0" baseline="0">
                            <a:solidFill>
                              <a:srgbClr val="000000"/>
                            </a:solidFill>
                            <a:uFillTx/>
                          </a:defRPr>
                        </a:pPr>
                        <a:endParaRPr lang="ru-RU" sz="600" b="0" i="0" u="none" strike="noStrike" kern="1200" cap="none" spc="0" baseline="0">
                          <a:solidFill>
                            <a:srgbClr val="000000"/>
                          </a:solidFill>
                          <a:uFillTx/>
                          <a:latin typeface="Georgia" panose="02040502050405020303" pitchFamily="18" charset="0"/>
                          <a:cs typeface="Times New Roman" pitchFamily="18"/>
                        </a:endParaRPr>
                      </a:p>
                    </p:txBody>
                  </p:sp>
                  <p:cxnSp>
                    <p:nvCxnSpPr>
                      <p:cNvPr id="73" name="Прямая со стрелкой 28"/>
                      <p:cNvCxnSpPr/>
                      <p:nvPr/>
                    </p:nvCxnSpPr>
                    <p:spPr>
                      <a:xfrm flipH="1">
                        <a:off x="4246738" y="1650226"/>
                        <a:ext cx="13607" cy="2531636"/>
                      </a:xfrm>
                      <a:prstGeom prst="straightConnector1">
                        <a:avLst/>
                      </a:prstGeom>
                      <a:noFill/>
                      <a:ln w="12701" cap="flat">
                        <a:solidFill>
                          <a:srgbClr val="000000"/>
                        </a:solidFill>
                        <a:prstDash val="solid"/>
                        <a:miter/>
                        <a:headEnd type="arrow"/>
                        <a:tailEnd type="arrow"/>
                      </a:ln>
                    </p:spPr>
                  </p:cxnSp>
                  <p:sp>
                    <p:nvSpPr>
                      <p:cNvPr id="74" name="TextBox 67"/>
                      <p:cNvSpPr txBox="1"/>
                      <p:nvPr/>
                    </p:nvSpPr>
                    <p:spPr>
                      <a:xfrm>
                        <a:off x="3714529" y="2860389"/>
                        <a:ext cx="623118" cy="359393"/>
                      </a:xfrm>
                      <a:prstGeom prst="rect">
                        <a:avLst/>
                      </a:prstGeom>
                      <a:noFill/>
                      <a:ln cap="flat">
                        <a:noFill/>
                      </a:ln>
                    </p:spPr>
                    <p:txBody>
                      <a:bodyPr vert="horz" wrap="square" lIns="91440" tIns="45720" rIns="91440" bIns="45720" anchor="t" anchorCtr="1" compatLnSpc="1">
                        <a:spAutoFit/>
                      </a:bodyPr>
                      <a:lstStyle/>
                      <a:p>
                        <a:pPr marL="0" marR="0" lvl="0" indent="0" algn="ctr" defTabSz="914400" rtl="0" fontAlgn="auto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  <a:tabLst/>
                          <a:defRPr sz="1800" b="0" i="0" u="none" strike="noStrike" kern="0" cap="none" spc="0" baseline="0">
                            <a:solidFill>
                              <a:srgbClr val="000000"/>
                            </a:solidFill>
                            <a:uFillTx/>
                          </a:defRPr>
                        </a:pPr>
                        <a:r>
                          <a:rPr lang="en-US" sz="900" b="0" i="0" u="none" strike="noStrike" kern="1200" cap="none" spc="0" baseline="0" dirty="0">
                            <a:solidFill>
                              <a:srgbClr val="000000"/>
                            </a:solidFill>
                            <a:uFillTx/>
                            <a:latin typeface="Georgia" panose="02040502050405020303" pitchFamily="18" charset="0"/>
                            <a:cs typeface="Times New Roman" pitchFamily="18"/>
                          </a:rPr>
                          <a:t>6 m</a:t>
                        </a:r>
                        <a:endParaRPr lang="ru-RU" sz="900" b="0" i="0" u="none" strike="noStrike" kern="1200" cap="none" spc="0" baseline="0" dirty="0">
                          <a:solidFill>
                            <a:srgbClr val="000000"/>
                          </a:solidFill>
                          <a:uFillTx/>
                          <a:latin typeface="Georgia" panose="02040502050405020303" pitchFamily="18" charset="0"/>
                          <a:cs typeface="Times New Roman" pitchFamily="18"/>
                        </a:endParaRPr>
                      </a:p>
                    </p:txBody>
                  </p:sp>
                  <p:cxnSp>
                    <p:nvCxnSpPr>
                      <p:cNvPr id="75" name="Прямая соединительная линия 52"/>
                      <p:cNvCxnSpPr/>
                      <p:nvPr/>
                    </p:nvCxnSpPr>
                    <p:spPr>
                      <a:xfrm flipH="1">
                        <a:off x="-1498293" y="4169516"/>
                        <a:ext cx="10825800" cy="43261"/>
                      </a:xfrm>
                      <a:prstGeom prst="straightConnector1">
                        <a:avLst/>
                      </a:prstGeom>
                      <a:noFill/>
                      <a:ln w="6345" cap="flat">
                        <a:solidFill>
                          <a:srgbClr val="000000"/>
                        </a:solidFill>
                        <a:prstDash val="solid"/>
                        <a:miter/>
                      </a:ln>
                    </p:spPr>
                  </p:cxnSp>
                </p:grpSp>
                <p:grpSp>
                  <p:nvGrpSpPr>
                    <p:cNvPr id="49" name="Группа 28"/>
                    <p:cNvGrpSpPr/>
                    <p:nvPr/>
                  </p:nvGrpSpPr>
                  <p:grpSpPr>
                    <a:xfrm>
                      <a:off x="3594532" y="1338105"/>
                      <a:ext cx="3853164" cy="3648903"/>
                      <a:chOff x="3594532" y="1338105"/>
                      <a:chExt cx="3853164" cy="3648903"/>
                    </a:xfrm>
                  </p:grpSpPr>
                  <p:sp>
                    <p:nvSpPr>
                      <p:cNvPr id="53" name="Прямоугольник 3"/>
                      <p:cNvSpPr/>
                      <p:nvPr/>
                    </p:nvSpPr>
                    <p:spPr>
                      <a:xfrm>
                        <a:off x="5041526" y="2144103"/>
                        <a:ext cx="2406170" cy="2680179"/>
                      </a:xfrm>
                      <a:prstGeom prst="rect">
                        <a:avLst/>
                      </a:prstGeom>
                      <a:noFill/>
                      <a:ln cap="flat">
                        <a:noFill/>
                        <a:prstDash val="solid"/>
                      </a:ln>
                    </p:spPr>
                    <p:txBody>
                      <a:bodyPr vert="horz" wrap="square" lIns="91440" tIns="45720" rIns="91440" bIns="45720" anchor="ctr" anchorCtr="1" compatLnSpc="1">
                        <a:noAutofit/>
                      </a:bodyPr>
                      <a:lstStyle/>
                      <a:p>
                        <a:pPr marL="0" marR="0" lvl="0" indent="0" algn="ctr" defTabSz="914400" rtl="0" fontAlgn="auto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  <a:tabLst/>
                          <a:defRPr sz="1800" b="0" i="0" u="none" strike="noStrike" kern="0" cap="none" spc="0" baseline="0">
                            <a:solidFill>
                              <a:srgbClr val="000000"/>
                            </a:solidFill>
                            <a:uFillTx/>
                          </a:defRPr>
                        </a:pPr>
                        <a:endParaRPr lang="ru-RU" sz="600" b="0" i="0" u="none" strike="noStrike" kern="1200" cap="none" spc="0" baseline="0">
                          <a:solidFill>
                            <a:srgbClr val="000000"/>
                          </a:solidFill>
                          <a:uFillTx/>
                          <a:latin typeface="Georgia" panose="02040502050405020303" pitchFamily="18" charset="0"/>
                          <a:cs typeface="Times New Roman" pitchFamily="18"/>
                        </a:endParaRPr>
                      </a:p>
                    </p:txBody>
                  </p:sp>
                  <p:cxnSp>
                    <p:nvCxnSpPr>
                      <p:cNvPr id="54" name="Прямая со стрелкой 64"/>
                      <p:cNvCxnSpPr/>
                      <p:nvPr/>
                    </p:nvCxnSpPr>
                    <p:spPr>
                      <a:xfrm>
                        <a:off x="6451037" y="1338105"/>
                        <a:ext cx="0" cy="307668"/>
                      </a:xfrm>
                      <a:prstGeom prst="straightConnector1">
                        <a:avLst/>
                      </a:prstGeom>
                      <a:noFill/>
                      <a:ln w="25402" cap="flat">
                        <a:solidFill>
                          <a:srgbClr val="000000"/>
                        </a:solidFill>
                        <a:prstDash val="solid"/>
                        <a:miter/>
                        <a:tailEnd type="arrow"/>
                      </a:ln>
                    </p:spPr>
                  </p:cxnSp>
                  <p:sp>
                    <p:nvSpPr>
                      <p:cNvPr id="55" name="Прямоугольник 4"/>
                      <p:cNvSpPr/>
                      <p:nvPr/>
                    </p:nvSpPr>
                    <p:spPr>
                      <a:xfrm>
                        <a:off x="5540148" y="1644066"/>
                        <a:ext cx="1821777" cy="822399"/>
                      </a:xfrm>
                      <a:prstGeom prst="rect">
                        <a:avLst/>
                      </a:prstGeom>
                      <a:solidFill>
                        <a:schemeClr val="accent1"/>
                      </a:solidFill>
                      <a:ln w="12701" cap="flat">
                        <a:solidFill>
                          <a:srgbClr val="000000"/>
                        </a:solidFill>
                        <a:prstDash val="solid"/>
                        <a:miter/>
                      </a:ln>
                    </p:spPr>
                    <p:txBody>
                      <a:bodyPr vert="horz" wrap="square" lIns="91440" tIns="45720" rIns="91440" bIns="45720" anchor="ctr" anchorCtr="1" compatLnSpc="1">
                        <a:noAutofit/>
                      </a:bodyPr>
                      <a:lstStyle/>
                      <a:p>
                        <a:pPr marL="0" marR="0" lvl="0" indent="0" algn="ctr" defTabSz="914400" rtl="0" fontAlgn="auto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  <a:tabLst/>
                          <a:defRPr sz="1800" b="0" i="0" u="none" strike="noStrike" kern="0" cap="none" spc="0" baseline="0">
                            <a:solidFill>
                              <a:srgbClr val="000000"/>
                            </a:solidFill>
                            <a:uFillTx/>
                          </a:defRPr>
                        </a:pPr>
                        <a:endParaRPr lang="ru-RU" sz="600" b="0" i="0" u="none" strike="noStrike" kern="1200" cap="none" spc="0" baseline="0">
                          <a:solidFill>
                            <a:srgbClr val="000000"/>
                          </a:solidFill>
                          <a:uFillTx/>
                          <a:latin typeface="Georgia" panose="02040502050405020303" pitchFamily="18" charset="0"/>
                          <a:cs typeface="Times New Roman" pitchFamily="18"/>
                        </a:endParaRPr>
                      </a:p>
                    </p:txBody>
                  </p:sp>
                  <p:grpSp>
                    <p:nvGrpSpPr>
                      <p:cNvPr id="56" name="Группа 44"/>
                      <p:cNvGrpSpPr/>
                      <p:nvPr/>
                    </p:nvGrpSpPr>
                    <p:grpSpPr>
                      <a:xfrm>
                        <a:off x="3835944" y="2373508"/>
                        <a:ext cx="140708" cy="215103"/>
                        <a:chOff x="3835944" y="2373508"/>
                        <a:chExt cx="140708" cy="215103"/>
                      </a:xfrm>
                    </p:grpSpPr>
                    <p:sp>
                      <p:nvSpPr>
                        <p:cNvPr id="67" name="Равнобедренный треугольник 66"/>
                        <p:cNvSpPr/>
                        <p:nvPr/>
                      </p:nvSpPr>
                      <p:spPr>
                        <a:xfrm flipV="1">
                          <a:off x="3872511" y="2373508"/>
                          <a:ext cx="85779" cy="75584"/>
                        </a:xfrm>
                        <a:prstGeom prst="rect">
                          <a:avLst/>
                        </a:prstGeom>
                        <a:solidFill>
                          <a:srgbClr val="000000"/>
                        </a:solidFill>
                        <a:ln w="12701" cap="flat">
                          <a:solidFill>
                            <a:srgbClr val="000000"/>
                          </a:solidFill>
                          <a:prstDash val="solid"/>
                          <a:miter/>
                        </a:ln>
                      </p:spPr>
                      <p:txBody>
                        <a:bodyPr vert="horz" wrap="square" lIns="91440" tIns="45720" rIns="91440" bIns="45720" anchor="ctr" anchorCtr="1" compatLnSpc="1">
                          <a:noAutofit/>
                        </a:bodyPr>
                        <a:lstStyle/>
                        <a:p>
                          <a:pPr marL="0" marR="0" lvl="0" indent="0" algn="ctr" defTabSz="914400" rtl="0" fontAlgn="auto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  <a:tabLst/>
                            <a:defRPr sz="1800" b="0" i="0" u="none" strike="noStrike" kern="0" cap="none" spc="0" baseline="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endParaRPr lang="ru-RU" sz="600" b="0" i="0" u="none" strike="noStrike" kern="1200" cap="none" spc="0" baseline="0">
                            <a:solidFill>
                              <a:srgbClr val="FFFFFF"/>
                            </a:solidFill>
                            <a:uFillTx/>
                            <a:latin typeface="Georgia" panose="02040502050405020303" pitchFamily="18" charset="0"/>
                            <a:cs typeface="Times New Roman" pitchFamily="18"/>
                          </a:endParaRPr>
                        </a:p>
                      </p:txBody>
                    </p:sp>
                    <p:cxnSp>
                      <p:nvCxnSpPr>
                        <p:cNvPr id="68" name="Прямая соединительная линия 35"/>
                        <p:cNvCxnSpPr/>
                        <p:nvPr/>
                      </p:nvCxnSpPr>
                      <p:spPr>
                        <a:xfrm>
                          <a:off x="3835944" y="2517782"/>
                          <a:ext cx="140708" cy="0"/>
                        </a:xfrm>
                        <a:prstGeom prst="straightConnector1">
                          <a:avLst/>
                        </a:prstGeom>
                        <a:noFill/>
                        <a:ln w="9528" cap="flat">
                          <a:solidFill>
                            <a:srgbClr val="000000"/>
                          </a:solidFill>
                          <a:prstDash val="solid"/>
                          <a:miter/>
                        </a:ln>
                      </p:spPr>
                    </p:cxnSp>
                    <p:cxnSp>
                      <p:nvCxnSpPr>
                        <p:cNvPr id="69" name="Прямая соединительная линия 37"/>
                        <p:cNvCxnSpPr/>
                        <p:nvPr/>
                      </p:nvCxnSpPr>
                      <p:spPr>
                        <a:xfrm>
                          <a:off x="3864464" y="2550801"/>
                          <a:ext cx="83668" cy="0"/>
                        </a:xfrm>
                        <a:prstGeom prst="straightConnector1">
                          <a:avLst/>
                        </a:prstGeom>
                        <a:noFill/>
                        <a:ln w="9528" cap="flat">
                          <a:solidFill>
                            <a:srgbClr val="000000"/>
                          </a:solidFill>
                          <a:prstDash val="solid"/>
                          <a:miter/>
                        </a:ln>
                      </p:spPr>
                    </p:cxnSp>
                    <p:cxnSp>
                      <p:nvCxnSpPr>
                        <p:cNvPr id="70" name="Прямая соединительная линия 39"/>
                        <p:cNvCxnSpPr/>
                        <p:nvPr/>
                      </p:nvCxnSpPr>
                      <p:spPr>
                        <a:xfrm>
                          <a:off x="3889574" y="2588611"/>
                          <a:ext cx="33439" cy="0"/>
                        </a:xfrm>
                        <a:prstGeom prst="straightConnector1">
                          <a:avLst/>
                        </a:prstGeom>
                        <a:noFill/>
                        <a:ln w="9528" cap="flat">
                          <a:solidFill>
                            <a:srgbClr val="000000"/>
                          </a:solidFill>
                          <a:prstDash val="solid"/>
                          <a:miter/>
                        </a:ln>
                      </p:spPr>
                    </p:cxnSp>
                  </p:grpSp>
                  <p:sp>
                    <p:nvSpPr>
                      <p:cNvPr id="57" name="TextBox 45"/>
                      <p:cNvSpPr txBox="1"/>
                      <p:nvPr/>
                    </p:nvSpPr>
                    <p:spPr>
                      <a:xfrm>
                        <a:off x="3594532" y="2551177"/>
                        <a:ext cx="716059" cy="287515"/>
                      </a:xfrm>
                      <a:prstGeom prst="rect">
                        <a:avLst/>
                      </a:prstGeom>
                      <a:noFill/>
                      <a:ln cap="flat">
                        <a:noFill/>
                      </a:ln>
                    </p:spPr>
                    <p:txBody>
                      <a:bodyPr vert="horz" wrap="square" lIns="91440" tIns="45720" rIns="91440" bIns="45720" anchor="t" anchorCtr="0" compatLnSpc="1">
                        <a:spAutoFit/>
                      </a:bodyPr>
                      <a:lstStyle/>
                      <a:p>
                        <a:pPr marL="0" marR="0" lvl="0" indent="0" algn="l" defTabSz="914400" rtl="0" fontAlgn="auto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  <a:tabLst/>
                          <a:defRPr sz="1800" b="0" i="0" u="none" strike="noStrike" kern="0" cap="none" spc="0" baseline="0">
                            <a:solidFill>
                              <a:srgbClr val="000000"/>
                            </a:solidFill>
                            <a:uFillTx/>
                          </a:defRPr>
                        </a:pPr>
                        <a:r>
                          <a:rPr lang="en-US" sz="600" b="0" i="0" u="none" strike="noStrike" kern="1200" cap="none" spc="0" baseline="0" dirty="0">
                            <a:solidFill>
                              <a:srgbClr val="000000"/>
                            </a:solidFill>
                            <a:uFillTx/>
                            <a:latin typeface="Georgia" panose="02040502050405020303" pitchFamily="18" charset="0"/>
                            <a:cs typeface="Times New Roman" pitchFamily="18"/>
                          </a:rPr>
                          <a:t>G.W.T.</a:t>
                        </a:r>
                        <a:endParaRPr lang="ru-RU" sz="600" b="0" i="0" u="none" strike="noStrike" kern="1200" cap="none" spc="0" baseline="0" dirty="0">
                          <a:solidFill>
                            <a:srgbClr val="000000"/>
                          </a:solidFill>
                          <a:uFillTx/>
                          <a:latin typeface="Georgia" panose="02040502050405020303" pitchFamily="18" charset="0"/>
                          <a:cs typeface="Times New Roman" pitchFamily="18"/>
                        </a:endParaRPr>
                      </a:p>
                    </p:txBody>
                  </p:sp>
                  <p:cxnSp>
                    <p:nvCxnSpPr>
                      <p:cNvPr id="58" name="Прямая соединительная линия 52"/>
                      <p:cNvCxnSpPr/>
                      <p:nvPr/>
                    </p:nvCxnSpPr>
                    <p:spPr>
                      <a:xfrm flipH="1">
                        <a:off x="5279672" y="2463987"/>
                        <a:ext cx="260476" cy="0"/>
                      </a:xfrm>
                      <a:prstGeom prst="straightConnector1">
                        <a:avLst/>
                      </a:prstGeom>
                      <a:noFill/>
                      <a:ln w="6345" cap="flat">
                        <a:solidFill>
                          <a:srgbClr val="000000"/>
                        </a:solidFill>
                        <a:prstDash val="solid"/>
                        <a:miter/>
                      </a:ln>
                    </p:spPr>
                  </p:cxnSp>
                  <p:sp>
                    <p:nvSpPr>
                      <p:cNvPr id="59" name="Прямоугольник 4"/>
                      <p:cNvSpPr/>
                      <p:nvPr/>
                    </p:nvSpPr>
                    <p:spPr>
                      <a:xfrm>
                        <a:off x="5678497" y="2463987"/>
                        <a:ext cx="177667" cy="2521814"/>
                      </a:xfrm>
                      <a:prstGeom prst="rect">
                        <a:avLst/>
                      </a:prstGeom>
                      <a:solidFill>
                        <a:schemeClr val="accent1"/>
                      </a:solidFill>
                      <a:ln w="12701" cap="flat">
                        <a:solidFill>
                          <a:srgbClr val="000000"/>
                        </a:solidFill>
                        <a:prstDash val="solid"/>
                        <a:miter/>
                      </a:ln>
                    </p:spPr>
                    <p:txBody>
                      <a:bodyPr vert="horz" wrap="square" lIns="91440" tIns="45720" rIns="91440" bIns="45720" anchor="ctr" anchorCtr="1" compatLnSpc="1">
                        <a:noAutofit/>
                      </a:bodyPr>
                      <a:lstStyle/>
                      <a:p>
                        <a:pPr marL="0" marR="0" lvl="0" indent="0" algn="ctr" defTabSz="914400" rtl="0" fontAlgn="auto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  <a:tabLst/>
                          <a:defRPr sz="1800" b="0" i="0" u="none" strike="noStrike" kern="0" cap="none" spc="0" baseline="0">
                            <a:solidFill>
                              <a:srgbClr val="000000"/>
                            </a:solidFill>
                            <a:uFillTx/>
                          </a:defRPr>
                        </a:pPr>
                        <a:endParaRPr lang="ru-RU" sz="600" b="0" i="0" u="none" strike="noStrike" kern="1200" cap="none" spc="0" baseline="0">
                          <a:solidFill>
                            <a:srgbClr val="000000"/>
                          </a:solidFill>
                          <a:uFillTx/>
                          <a:latin typeface="Georgia" panose="02040502050405020303" pitchFamily="18" charset="0"/>
                          <a:cs typeface="Times New Roman" pitchFamily="18"/>
                        </a:endParaRPr>
                      </a:p>
                    </p:txBody>
                  </p:sp>
                  <p:sp>
                    <p:nvSpPr>
                      <p:cNvPr id="60" name="Прямоугольник 4"/>
                      <p:cNvSpPr/>
                      <p:nvPr/>
                    </p:nvSpPr>
                    <p:spPr>
                      <a:xfrm>
                        <a:off x="6015645" y="2465194"/>
                        <a:ext cx="177667" cy="2521814"/>
                      </a:xfrm>
                      <a:prstGeom prst="rect">
                        <a:avLst/>
                      </a:prstGeom>
                      <a:solidFill>
                        <a:schemeClr val="accent1"/>
                      </a:solidFill>
                      <a:ln w="12701" cap="flat">
                        <a:solidFill>
                          <a:srgbClr val="000000"/>
                        </a:solidFill>
                        <a:prstDash val="solid"/>
                        <a:miter/>
                      </a:ln>
                    </p:spPr>
                    <p:txBody>
                      <a:bodyPr vert="horz" wrap="square" lIns="91440" tIns="45720" rIns="91440" bIns="45720" anchor="ctr" anchorCtr="1" compatLnSpc="1">
                        <a:noAutofit/>
                      </a:bodyPr>
                      <a:lstStyle/>
                      <a:p>
                        <a:pPr marL="0" marR="0" lvl="0" indent="0" algn="ctr" defTabSz="914400" rtl="0" fontAlgn="auto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  <a:tabLst/>
                          <a:defRPr sz="1800" b="0" i="0" u="none" strike="noStrike" kern="0" cap="none" spc="0" baseline="0">
                            <a:solidFill>
                              <a:srgbClr val="000000"/>
                            </a:solidFill>
                            <a:uFillTx/>
                          </a:defRPr>
                        </a:pPr>
                        <a:endParaRPr lang="ru-RU" sz="600" b="0" i="0" u="none" strike="noStrike" kern="1200" cap="none" spc="0" baseline="0">
                          <a:solidFill>
                            <a:srgbClr val="000000"/>
                          </a:solidFill>
                          <a:uFillTx/>
                          <a:latin typeface="Georgia" panose="02040502050405020303" pitchFamily="18" charset="0"/>
                          <a:cs typeface="Times New Roman" pitchFamily="18"/>
                        </a:endParaRPr>
                      </a:p>
                    </p:txBody>
                  </p:sp>
                  <p:sp>
                    <p:nvSpPr>
                      <p:cNvPr id="61" name="Прямоугольник 4"/>
                      <p:cNvSpPr/>
                      <p:nvPr/>
                    </p:nvSpPr>
                    <p:spPr>
                      <a:xfrm>
                        <a:off x="6372965" y="2465194"/>
                        <a:ext cx="177667" cy="2521814"/>
                      </a:xfrm>
                      <a:prstGeom prst="rect">
                        <a:avLst/>
                      </a:prstGeom>
                      <a:solidFill>
                        <a:schemeClr val="accent1"/>
                      </a:solidFill>
                      <a:ln w="12701" cap="flat">
                        <a:solidFill>
                          <a:srgbClr val="000000"/>
                        </a:solidFill>
                        <a:prstDash val="solid"/>
                        <a:miter/>
                      </a:ln>
                    </p:spPr>
                    <p:txBody>
                      <a:bodyPr vert="horz" wrap="square" lIns="91440" tIns="45720" rIns="91440" bIns="45720" anchor="ctr" anchorCtr="1" compatLnSpc="1">
                        <a:noAutofit/>
                      </a:bodyPr>
                      <a:lstStyle/>
                      <a:p>
                        <a:pPr marL="0" marR="0" lvl="0" indent="0" algn="ctr" defTabSz="914400" rtl="0" fontAlgn="auto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  <a:tabLst/>
                          <a:defRPr sz="1800" b="0" i="0" u="none" strike="noStrike" kern="0" cap="none" spc="0" baseline="0">
                            <a:solidFill>
                              <a:srgbClr val="000000"/>
                            </a:solidFill>
                            <a:uFillTx/>
                          </a:defRPr>
                        </a:pPr>
                        <a:endParaRPr lang="ru-RU" sz="600" b="0" i="0" u="none" strike="noStrike" kern="1200" cap="none" spc="0" baseline="0">
                          <a:solidFill>
                            <a:srgbClr val="000000"/>
                          </a:solidFill>
                          <a:uFillTx/>
                          <a:latin typeface="Georgia" panose="02040502050405020303" pitchFamily="18" charset="0"/>
                          <a:cs typeface="Times New Roman" pitchFamily="18"/>
                        </a:endParaRPr>
                      </a:p>
                    </p:txBody>
                  </p:sp>
                  <p:sp>
                    <p:nvSpPr>
                      <p:cNvPr id="62" name="Прямоугольник 4"/>
                      <p:cNvSpPr/>
                      <p:nvPr/>
                    </p:nvSpPr>
                    <p:spPr>
                      <a:xfrm>
                        <a:off x="6693023" y="2465194"/>
                        <a:ext cx="177667" cy="2521814"/>
                      </a:xfrm>
                      <a:prstGeom prst="rect">
                        <a:avLst/>
                      </a:prstGeom>
                      <a:solidFill>
                        <a:schemeClr val="accent1"/>
                      </a:solidFill>
                      <a:ln w="12701" cap="flat">
                        <a:solidFill>
                          <a:srgbClr val="000000"/>
                        </a:solidFill>
                        <a:prstDash val="solid"/>
                        <a:miter/>
                      </a:ln>
                    </p:spPr>
                    <p:txBody>
                      <a:bodyPr vert="horz" wrap="square" lIns="91440" tIns="45720" rIns="91440" bIns="45720" anchor="ctr" anchorCtr="1" compatLnSpc="1">
                        <a:noAutofit/>
                      </a:bodyPr>
                      <a:lstStyle/>
                      <a:p>
                        <a:pPr marL="0" marR="0" lvl="0" indent="0" algn="ctr" defTabSz="914400" rtl="0" fontAlgn="auto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  <a:tabLst/>
                          <a:defRPr sz="1800" b="0" i="0" u="none" strike="noStrike" kern="0" cap="none" spc="0" baseline="0">
                            <a:solidFill>
                              <a:srgbClr val="000000"/>
                            </a:solidFill>
                            <a:uFillTx/>
                          </a:defRPr>
                        </a:pPr>
                        <a:endParaRPr lang="ru-RU" sz="600" b="0" i="0" u="none" strike="noStrike" kern="1200" cap="none" spc="0" baseline="0">
                          <a:solidFill>
                            <a:srgbClr val="000000"/>
                          </a:solidFill>
                          <a:uFillTx/>
                          <a:latin typeface="Georgia" panose="02040502050405020303" pitchFamily="18" charset="0"/>
                          <a:cs typeface="Times New Roman" pitchFamily="18"/>
                        </a:endParaRPr>
                      </a:p>
                    </p:txBody>
                  </p:sp>
                  <p:sp>
                    <p:nvSpPr>
                      <p:cNvPr id="63" name="Прямоугольник 4"/>
                      <p:cNvSpPr/>
                      <p:nvPr/>
                    </p:nvSpPr>
                    <p:spPr>
                      <a:xfrm>
                        <a:off x="7035347" y="2465194"/>
                        <a:ext cx="177667" cy="2521814"/>
                      </a:xfrm>
                      <a:prstGeom prst="rect">
                        <a:avLst/>
                      </a:prstGeom>
                      <a:solidFill>
                        <a:schemeClr val="accent1"/>
                      </a:solidFill>
                      <a:ln w="12701" cap="flat">
                        <a:solidFill>
                          <a:srgbClr val="000000"/>
                        </a:solidFill>
                        <a:prstDash val="solid"/>
                        <a:miter/>
                      </a:ln>
                    </p:spPr>
                    <p:txBody>
                      <a:bodyPr vert="horz" wrap="square" lIns="91440" tIns="45720" rIns="91440" bIns="45720" anchor="ctr" anchorCtr="1" compatLnSpc="1">
                        <a:noAutofit/>
                      </a:bodyPr>
                      <a:lstStyle/>
                      <a:p>
                        <a:pPr marL="0" marR="0" lvl="0" indent="0" algn="ctr" defTabSz="914400" rtl="0" fontAlgn="auto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  <a:tabLst/>
                          <a:defRPr sz="1800" b="0" i="0" u="none" strike="noStrike" kern="0" cap="none" spc="0" baseline="0">
                            <a:solidFill>
                              <a:srgbClr val="000000"/>
                            </a:solidFill>
                            <a:uFillTx/>
                          </a:defRPr>
                        </a:pPr>
                        <a:endParaRPr lang="ru-RU" sz="600" b="0" i="0" u="none" strike="noStrike" kern="1200" cap="none" spc="0" baseline="0">
                          <a:solidFill>
                            <a:srgbClr val="000000"/>
                          </a:solidFill>
                          <a:uFillTx/>
                          <a:latin typeface="Georgia" panose="02040502050405020303" pitchFamily="18" charset="0"/>
                          <a:cs typeface="Times New Roman" pitchFamily="18"/>
                        </a:endParaRPr>
                      </a:p>
                    </p:txBody>
                  </p:sp>
                  <p:cxnSp>
                    <p:nvCxnSpPr>
                      <p:cNvPr id="64" name="Прямая со стрелкой 28"/>
                      <p:cNvCxnSpPr/>
                      <p:nvPr/>
                    </p:nvCxnSpPr>
                    <p:spPr>
                      <a:xfrm flipH="1">
                        <a:off x="5392573" y="2466465"/>
                        <a:ext cx="12088" cy="2518926"/>
                      </a:xfrm>
                      <a:prstGeom prst="straightConnector1">
                        <a:avLst/>
                      </a:prstGeom>
                      <a:noFill/>
                      <a:ln w="12701" cap="flat">
                        <a:solidFill>
                          <a:srgbClr val="000000"/>
                        </a:solidFill>
                        <a:prstDash val="solid"/>
                        <a:miter/>
                        <a:headEnd type="arrow"/>
                        <a:tailEnd type="arrow"/>
                      </a:ln>
                    </p:spPr>
                  </p:cxnSp>
                  <p:sp>
                    <p:nvSpPr>
                      <p:cNvPr id="65" name="TextBox 67"/>
                      <p:cNvSpPr txBox="1"/>
                      <p:nvPr/>
                    </p:nvSpPr>
                    <p:spPr>
                      <a:xfrm>
                        <a:off x="4887938" y="3544424"/>
                        <a:ext cx="615744" cy="359393"/>
                      </a:xfrm>
                      <a:prstGeom prst="rect">
                        <a:avLst/>
                      </a:prstGeom>
                      <a:noFill/>
                      <a:ln cap="flat">
                        <a:noFill/>
                      </a:ln>
                    </p:spPr>
                    <p:txBody>
                      <a:bodyPr vert="horz" wrap="square" lIns="91440" tIns="45720" rIns="91440" bIns="45720" anchor="t" anchorCtr="1" compatLnSpc="1">
                        <a:spAutoFit/>
                      </a:bodyPr>
                      <a:lstStyle/>
                      <a:p>
                        <a:pPr marL="0" marR="0" lvl="0" indent="0" algn="ctr" defTabSz="914400" rtl="0" fontAlgn="auto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  <a:tabLst/>
                          <a:defRPr sz="1800" b="0" i="0" u="none" strike="noStrike" kern="0" cap="none" spc="0" baseline="0">
                            <a:solidFill>
                              <a:srgbClr val="000000"/>
                            </a:solidFill>
                            <a:uFillTx/>
                          </a:defRPr>
                        </a:pPr>
                        <a:r>
                          <a:rPr lang="en-US" sz="900" b="0" i="0" u="none" strike="noStrike" kern="1200" cap="none" spc="0" baseline="0" dirty="0">
                            <a:solidFill>
                              <a:srgbClr val="000000"/>
                            </a:solidFill>
                            <a:uFillTx/>
                            <a:latin typeface="Georgia" panose="02040502050405020303" pitchFamily="18" charset="0"/>
                            <a:cs typeface="Times New Roman" pitchFamily="18"/>
                          </a:rPr>
                          <a:t>6 m</a:t>
                        </a:r>
                        <a:endParaRPr lang="ru-RU" sz="900" b="0" i="0" u="none" strike="noStrike" kern="1200" cap="none" spc="0" baseline="0" dirty="0">
                          <a:solidFill>
                            <a:srgbClr val="000000"/>
                          </a:solidFill>
                          <a:uFillTx/>
                          <a:latin typeface="Georgia" panose="02040502050405020303" pitchFamily="18" charset="0"/>
                          <a:cs typeface="Times New Roman" pitchFamily="18"/>
                        </a:endParaRPr>
                      </a:p>
                    </p:txBody>
                  </p:sp>
                  <p:cxnSp>
                    <p:nvCxnSpPr>
                      <p:cNvPr id="66" name="Прямая соединительная линия 52"/>
                      <p:cNvCxnSpPr>
                        <a:stCxn id="59" idx="2"/>
                      </p:cNvCxnSpPr>
                      <p:nvPr/>
                    </p:nvCxnSpPr>
                    <p:spPr>
                      <a:xfrm flipH="1" flipV="1">
                        <a:off x="5313971" y="4982913"/>
                        <a:ext cx="453360" cy="2889"/>
                      </a:xfrm>
                      <a:prstGeom prst="straightConnector1">
                        <a:avLst/>
                      </a:prstGeom>
                      <a:noFill/>
                      <a:ln w="6345" cap="flat">
                        <a:solidFill>
                          <a:srgbClr val="000000"/>
                        </a:solidFill>
                        <a:prstDash val="solid"/>
                        <a:miter/>
                      </a:ln>
                    </p:spPr>
                  </p:cxnSp>
                </p:grpSp>
                <p:sp>
                  <p:nvSpPr>
                    <p:cNvPr id="50" name="TextBox 68"/>
                    <p:cNvSpPr txBox="1"/>
                    <p:nvPr/>
                  </p:nvSpPr>
                  <p:spPr>
                    <a:xfrm>
                      <a:off x="1575366" y="5158742"/>
                      <a:ext cx="2080389" cy="359393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cap="flat">
                      <a:noFill/>
                    </a:ln>
                  </p:spPr>
                  <p:txBody>
                    <a:bodyPr vert="horz" wrap="square" lIns="91440" tIns="45720" rIns="91440" bIns="45720" anchor="t" anchorCtr="0" compatLnSpc="1">
                      <a:spAutoFit/>
                    </a:bodyPr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 sz="1800" b="0" i="0" u="none" strike="noStrike" kern="0" cap="none" spc="0" baseline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lang="en-US" sz="900" b="1" i="0" u="none" strike="noStrike" kern="0" cap="none" spc="0" baseline="0" dirty="0" smtClean="0">
                          <a:solidFill>
                            <a:srgbClr val="000000"/>
                          </a:solidFill>
                          <a:uFillTx/>
                          <a:latin typeface="Georgia" panose="02040502050405020303" pitchFamily="18" charset="0"/>
                          <a:cs typeface="Times New Roman" pitchFamily="18"/>
                        </a:rPr>
                        <a:t>(b) </a:t>
                      </a:r>
                      <a:r>
                        <a:rPr lang="en-US" sz="900" b="1" i="0" u="none" strike="noStrike" kern="0" cap="none" spc="0" baseline="0" dirty="0">
                          <a:solidFill>
                            <a:srgbClr val="000000"/>
                          </a:solidFill>
                          <a:uFillTx/>
                          <a:latin typeface="Georgia" panose="02040502050405020303" pitchFamily="18" charset="0"/>
                          <a:cs typeface="Times New Roman" pitchFamily="18"/>
                        </a:rPr>
                        <a:t>Raft foundation</a:t>
                      </a:r>
                      <a:endParaRPr lang="ru-RU" sz="900" b="1" i="0" u="none" strike="noStrike" kern="1200" cap="none" spc="0" baseline="0" dirty="0">
                        <a:solidFill>
                          <a:srgbClr val="000000"/>
                        </a:solidFill>
                        <a:uFillTx/>
                        <a:latin typeface="Georgia" panose="02040502050405020303" pitchFamily="18" charset="0"/>
                        <a:cs typeface="Times New Roman" pitchFamily="18"/>
                      </a:endParaRPr>
                    </a:p>
                  </p:txBody>
                </p:sp>
                <p:sp>
                  <p:nvSpPr>
                    <p:cNvPr id="51" name="TextBox 68"/>
                    <p:cNvSpPr txBox="1"/>
                    <p:nvPr/>
                  </p:nvSpPr>
                  <p:spPr>
                    <a:xfrm>
                      <a:off x="3483504" y="5151856"/>
                      <a:ext cx="2050422" cy="359393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cap="flat">
                      <a:noFill/>
                    </a:ln>
                  </p:spPr>
                  <p:txBody>
                    <a:bodyPr vert="horz" wrap="square" lIns="91440" tIns="45720" rIns="91440" bIns="45720" anchor="t" anchorCtr="0" compatLnSpc="1">
                      <a:spAutoFit/>
                    </a:bodyPr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 sz="1800" b="0" i="0" u="none" strike="noStrike" kern="0" cap="none" spc="0" baseline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lang="en-US" sz="900" b="1" i="0" u="none" strike="noStrike" kern="0" cap="none" spc="0" baseline="0" dirty="0" smtClean="0">
                          <a:solidFill>
                            <a:srgbClr val="000000"/>
                          </a:solidFill>
                          <a:uFillTx/>
                          <a:latin typeface="Georgia" panose="02040502050405020303" pitchFamily="18" charset="0"/>
                          <a:cs typeface="Times New Roman" pitchFamily="18"/>
                        </a:rPr>
                        <a:t>(c) </a:t>
                      </a:r>
                      <a:r>
                        <a:rPr lang="en-US" sz="900" b="1" i="0" u="none" strike="noStrike" kern="0" cap="none" spc="0" baseline="0" dirty="0">
                          <a:solidFill>
                            <a:srgbClr val="000000"/>
                          </a:solidFill>
                          <a:uFillTx/>
                          <a:latin typeface="Georgia" panose="02040502050405020303" pitchFamily="18" charset="0"/>
                          <a:cs typeface="Times New Roman" pitchFamily="18"/>
                        </a:rPr>
                        <a:t>Pile foundation</a:t>
                      </a:r>
                      <a:endParaRPr lang="ru-RU" sz="900" b="1" i="0" u="none" strike="noStrike" kern="1200" cap="none" spc="0" baseline="0" dirty="0">
                        <a:solidFill>
                          <a:srgbClr val="000000"/>
                        </a:solidFill>
                        <a:uFillTx/>
                        <a:latin typeface="Georgia" panose="02040502050405020303" pitchFamily="18" charset="0"/>
                        <a:cs typeface="Times New Roman" pitchFamily="18"/>
                      </a:endParaRPr>
                    </a:p>
                  </p:txBody>
                </p:sp>
                <p:sp>
                  <p:nvSpPr>
                    <p:cNvPr id="52" name="TextBox 68"/>
                    <p:cNvSpPr txBox="1"/>
                    <p:nvPr/>
                  </p:nvSpPr>
                  <p:spPr>
                    <a:xfrm>
                      <a:off x="5346910" y="5162090"/>
                      <a:ext cx="2607494" cy="359393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cap="flat">
                      <a:noFill/>
                    </a:ln>
                  </p:spPr>
                  <p:txBody>
                    <a:bodyPr vert="horz" wrap="square" lIns="91440" tIns="45720" rIns="91440" bIns="45720" anchor="t" anchorCtr="0" compatLnSpc="1">
                      <a:spAutoFit/>
                    </a:bodyPr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 sz="1800" b="0" i="0" u="none" strike="noStrike" kern="0" cap="none" spc="0" baseline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lang="en-US" sz="900" b="1" i="0" u="none" strike="noStrike" kern="0" cap="none" spc="0" baseline="0" dirty="0" smtClean="0">
                          <a:solidFill>
                            <a:srgbClr val="000000"/>
                          </a:solidFill>
                          <a:uFillTx/>
                          <a:latin typeface="Georgia" panose="02040502050405020303" pitchFamily="18" charset="0"/>
                          <a:cs typeface="Times New Roman" pitchFamily="18"/>
                        </a:rPr>
                        <a:t>(d) </a:t>
                      </a:r>
                      <a:r>
                        <a:rPr lang="en-US" sz="900" b="1" i="0" u="none" strike="noStrike" kern="0" cap="none" spc="0" baseline="0" dirty="0">
                          <a:solidFill>
                            <a:srgbClr val="000000"/>
                          </a:solidFill>
                          <a:uFillTx/>
                          <a:latin typeface="Georgia" panose="02040502050405020303" pitchFamily="18" charset="0"/>
                          <a:cs typeface="Times New Roman" pitchFamily="18"/>
                        </a:rPr>
                        <a:t>Piled raft foundation</a:t>
                      </a:r>
                      <a:endParaRPr lang="ru-RU" sz="900" b="1" i="0" u="none" strike="noStrike" kern="1200" cap="none" spc="0" baseline="0" dirty="0">
                        <a:solidFill>
                          <a:srgbClr val="000000"/>
                        </a:solidFill>
                        <a:uFillTx/>
                        <a:latin typeface="Georgia" panose="02040502050405020303" pitchFamily="18" charset="0"/>
                        <a:cs typeface="Times New Roman" pitchFamily="18"/>
                      </a:endParaRPr>
                    </a:p>
                  </p:txBody>
                </p:sp>
              </p:grpSp>
            </p:grpSp>
            <p:grpSp>
              <p:nvGrpSpPr>
                <p:cNvPr id="40" name="Группа 51"/>
                <p:cNvGrpSpPr/>
                <p:nvPr/>
              </p:nvGrpSpPr>
              <p:grpSpPr>
                <a:xfrm>
                  <a:off x="2152159" y="999585"/>
                  <a:ext cx="4945129" cy="350002"/>
                  <a:chOff x="2152159" y="999585"/>
                  <a:chExt cx="4945129" cy="350002"/>
                </a:xfrm>
              </p:grpSpPr>
              <p:sp>
                <p:nvSpPr>
                  <p:cNvPr id="41" name="TextBox 46"/>
                  <p:cNvSpPr txBox="1"/>
                  <p:nvPr/>
                </p:nvSpPr>
                <p:spPr>
                  <a:xfrm>
                    <a:off x="2152159" y="1014152"/>
                    <a:ext cx="1375902" cy="335435"/>
                  </a:xfrm>
                  <a:prstGeom prst="rect">
                    <a:avLst/>
                  </a:prstGeom>
                  <a:noFill/>
                  <a:ln cap="flat">
                    <a:noFill/>
                  </a:ln>
                </p:spPr>
                <p:txBody>
                  <a:bodyPr vert="horz" wrap="square" lIns="91440" tIns="45720" rIns="91440" bIns="45720" anchor="t" anchorCtr="0" compatLnSpc="1">
                    <a:spAutoFit/>
                  </a:bodyPr>
                  <a:lstStyle/>
                  <a:p>
                    <a:pPr marL="0" marR="0" lvl="0" indent="0" algn="l" defTabSz="914400" rtl="0" fontAlgn="auto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  <a:tabLst/>
                      <a:defRPr sz="1800" b="0" i="0" u="none" strike="noStrike" kern="0" cap="none" spc="0" baseline="0">
                        <a:solidFill>
                          <a:srgbClr val="000000"/>
                        </a:solidFill>
                        <a:uFillTx/>
                      </a:defRPr>
                    </a:pPr>
                    <a:r>
                      <a:rPr lang="en-US" sz="800" b="1" i="0" u="none" strike="noStrike" kern="1200" cap="none" spc="0" baseline="0" dirty="0">
                        <a:solidFill>
                          <a:srgbClr val="000000"/>
                        </a:solidFill>
                        <a:uFillTx/>
                        <a:latin typeface="Georgia" panose="02040502050405020303" pitchFamily="18" charset="0"/>
                        <a:cs typeface="Times New Roman" pitchFamily="18"/>
                      </a:rPr>
                      <a:t>LL = 0.25DL</a:t>
                    </a:r>
                    <a:endParaRPr lang="ru-RU" sz="800" b="1" i="0" u="none" strike="noStrike" kern="1200" cap="none" spc="0" baseline="0" dirty="0">
                      <a:solidFill>
                        <a:srgbClr val="000000"/>
                      </a:solidFill>
                      <a:uFillTx/>
                      <a:latin typeface="Georgia" panose="02040502050405020303" pitchFamily="18" charset="0"/>
                      <a:cs typeface="Times New Roman" pitchFamily="18"/>
                    </a:endParaRPr>
                  </a:p>
                </p:txBody>
              </p:sp>
              <p:sp>
                <p:nvSpPr>
                  <p:cNvPr id="42" name="TextBox 46"/>
                  <p:cNvSpPr txBox="1"/>
                  <p:nvPr/>
                </p:nvSpPr>
                <p:spPr>
                  <a:xfrm>
                    <a:off x="3909236" y="1005090"/>
                    <a:ext cx="1370436" cy="335435"/>
                  </a:xfrm>
                  <a:prstGeom prst="rect">
                    <a:avLst/>
                  </a:prstGeom>
                  <a:noFill/>
                  <a:ln cap="flat">
                    <a:noFill/>
                  </a:ln>
                </p:spPr>
                <p:txBody>
                  <a:bodyPr vert="horz" wrap="square" lIns="91440" tIns="45720" rIns="91440" bIns="45720" anchor="t" anchorCtr="0" compatLnSpc="1">
                    <a:spAutoFit/>
                  </a:bodyPr>
                  <a:lstStyle/>
                  <a:p>
                    <a:pPr marL="0" marR="0" lvl="0" indent="0" algn="l" defTabSz="914400" rtl="0" fontAlgn="auto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  <a:tabLst/>
                      <a:defRPr sz="1800" b="0" i="0" u="none" strike="noStrike" kern="0" cap="none" spc="0" baseline="0">
                        <a:solidFill>
                          <a:srgbClr val="000000"/>
                        </a:solidFill>
                        <a:uFillTx/>
                      </a:defRPr>
                    </a:pPr>
                    <a:r>
                      <a:rPr lang="en-US" sz="800" b="1" i="0" u="none" strike="noStrike" kern="1200" cap="none" spc="0" baseline="0" dirty="0">
                        <a:solidFill>
                          <a:srgbClr val="000000"/>
                        </a:solidFill>
                        <a:uFillTx/>
                        <a:latin typeface="Georgia" panose="02040502050405020303" pitchFamily="18" charset="0"/>
                        <a:cs typeface="Times New Roman" pitchFamily="18"/>
                      </a:rPr>
                      <a:t>LL = 0.25DL</a:t>
                    </a:r>
                    <a:endParaRPr lang="ru-RU" sz="800" b="1" i="0" u="none" strike="noStrike" kern="1200" cap="none" spc="0" baseline="0" dirty="0">
                      <a:solidFill>
                        <a:srgbClr val="000000"/>
                      </a:solidFill>
                      <a:uFillTx/>
                      <a:latin typeface="Georgia" panose="02040502050405020303" pitchFamily="18" charset="0"/>
                      <a:cs typeface="Times New Roman" pitchFamily="18"/>
                    </a:endParaRPr>
                  </a:p>
                </p:txBody>
              </p:sp>
              <p:sp>
                <p:nvSpPr>
                  <p:cNvPr id="43" name="TextBox 42"/>
                  <p:cNvSpPr txBox="1"/>
                  <p:nvPr/>
                </p:nvSpPr>
                <p:spPr>
                  <a:xfrm>
                    <a:off x="5804782" y="999585"/>
                    <a:ext cx="1292506" cy="335433"/>
                  </a:xfrm>
                  <a:prstGeom prst="rect">
                    <a:avLst/>
                  </a:prstGeom>
                  <a:noFill/>
                  <a:ln cap="flat">
                    <a:noFill/>
                  </a:ln>
                </p:spPr>
                <p:txBody>
                  <a:bodyPr vert="horz" wrap="square" lIns="91440" tIns="45720" rIns="91440" bIns="45720" anchor="t" anchorCtr="0" compatLnSpc="1">
                    <a:spAutoFit/>
                  </a:bodyPr>
                  <a:lstStyle/>
                  <a:p>
                    <a:pPr marL="0" marR="0" lvl="0" indent="0" algn="l" defTabSz="914400" rtl="0" fontAlgn="auto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  <a:tabLst/>
                      <a:defRPr sz="1800" b="0" i="0" u="none" strike="noStrike" kern="0" cap="none" spc="0" baseline="0">
                        <a:solidFill>
                          <a:srgbClr val="000000"/>
                        </a:solidFill>
                        <a:uFillTx/>
                      </a:defRPr>
                    </a:pPr>
                    <a:r>
                      <a:rPr lang="en-US" sz="800" b="1" i="0" u="none" strike="noStrike" kern="1200" cap="none" spc="0" baseline="0" dirty="0">
                        <a:solidFill>
                          <a:srgbClr val="000000"/>
                        </a:solidFill>
                        <a:uFillTx/>
                        <a:latin typeface="Georgia" panose="02040502050405020303" pitchFamily="18" charset="0"/>
                        <a:cs typeface="Times New Roman" pitchFamily="18"/>
                      </a:rPr>
                      <a:t>LL = 0.25DL</a:t>
                    </a:r>
                    <a:endParaRPr lang="ru-RU" sz="800" b="1" i="0" u="none" strike="noStrike" kern="1200" cap="none" spc="0" baseline="0" dirty="0">
                      <a:solidFill>
                        <a:srgbClr val="000000"/>
                      </a:solidFill>
                      <a:uFillTx/>
                      <a:latin typeface="Georgia" panose="02040502050405020303" pitchFamily="18" charset="0"/>
                      <a:cs typeface="Times New Roman" pitchFamily="18"/>
                    </a:endParaRPr>
                  </a:p>
                </p:txBody>
              </p:sp>
            </p:grpSp>
          </p:grpSp>
          <p:sp>
            <p:nvSpPr>
              <p:cNvPr id="22" name="Прямоугольник 4"/>
              <p:cNvSpPr/>
              <p:nvPr/>
            </p:nvSpPr>
            <p:spPr>
              <a:xfrm>
                <a:off x="1868622" y="1650373"/>
                <a:ext cx="1821777" cy="814821"/>
              </a:xfrm>
              <a:prstGeom prst="rect">
                <a:avLst/>
              </a:prstGeom>
              <a:solidFill>
                <a:schemeClr val="accent1"/>
              </a:solidFill>
              <a:ln w="12701" cap="flat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square" lIns="91440" tIns="45720" rIns="91440" bIns="45720" anchor="ctr" anchorCtr="1" compatLnSpc="1">
                <a:noAutofit/>
              </a:bodyPr>
              <a:lstStyle/>
              <a:p>
                <a:pPr marL="0" marR="0" lvl="0" indent="0" algn="ctr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ru-RU" sz="600" b="0" i="0" u="none" strike="noStrike" kern="1200" cap="none" spc="0" baseline="0">
                  <a:solidFill>
                    <a:srgbClr val="000000"/>
                  </a:solidFill>
                  <a:uFillTx/>
                  <a:latin typeface="Georgia" panose="02040502050405020303" pitchFamily="18" charset="0"/>
                  <a:cs typeface="Times New Roman" pitchFamily="18"/>
                </a:endParaRPr>
              </a:p>
            </p:txBody>
          </p:sp>
          <p:cxnSp>
            <p:nvCxnSpPr>
              <p:cNvPr id="23" name="Прямая со стрелкой 28"/>
              <p:cNvCxnSpPr/>
              <p:nvPr/>
            </p:nvCxnSpPr>
            <p:spPr>
              <a:xfrm flipH="1">
                <a:off x="5399989" y="1647319"/>
                <a:ext cx="1984" cy="832433"/>
              </a:xfrm>
              <a:prstGeom prst="straightConnector1">
                <a:avLst/>
              </a:prstGeom>
              <a:noFill/>
              <a:ln w="12701" cap="flat">
                <a:solidFill>
                  <a:srgbClr val="000000"/>
                </a:solidFill>
                <a:prstDash val="solid"/>
                <a:miter/>
                <a:headEnd type="arrow"/>
                <a:tailEnd type="arrow"/>
              </a:ln>
            </p:spPr>
          </p:cxnSp>
          <p:sp>
            <p:nvSpPr>
              <p:cNvPr id="24" name="TextBox 67"/>
              <p:cNvSpPr txBox="1"/>
              <p:nvPr/>
            </p:nvSpPr>
            <p:spPr>
              <a:xfrm>
                <a:off x="4841071" y="1928210"/>
                <a:ext cx="629990" cy="359393"/>
              </a:xfrm>
              <a:prstGeom prst="rect">
                <a:avLst/>
              </a:prstGeom>
              <a:noFill/>
              <a:ln cap="flat">
                <a:noFill/>
              </a:ln>
            </p:spPr>
            <p:txBody>
              <a:bodyPr vert="horz" wrap="square" lIns="91440" tIns="45720" rIns="91440" bIns="45720" anchor="t" anchorCtr="1" compatLnSpc="1">
                <a:spAutoFit/>
              </a:bodyPr>
              <a:lstStyle/>
              <a:p>
                <a:pPr marL="0" marR="0" lvl="0" indent="0" algn="ctr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r>
                  <a:rPr lang="en-US" sz="900" b="0" i="0" u="none" strike="noStrike" kern="0" cap="none" spc="0" baseline="0" dirty="0">
                    <a:solidFill>
                      <a:srgbClr val="000000"/>
                    </a:solidFill>
                    <a:uFillTx/>
                    <a:latin typeface="Georgia" panose="02040502050405020303" pitchFamily="18" charset="0"/>
                    <a:cs typeface="Times New Roman" pitchFamily="18"/>
                  </a:rPr>
                  <a:t>2</a:t>
                </a:r>
                <a:r>
                  <a:rPr lang="en-US" sz="900" b="0" i="0" u="none" strike="noStrike" kern="1200" cap="none" spc="0" baseline="0" dirty="0">
                    <a:solidFill>
                      <a:srgbClr val="000000"/>
                    </a:solidFill>
                    <a:uFillTx/>
                    <a:latin typeface="Georgia" panose="02040502050405020303" pitchFamily="18" charset="0"/>
                    <a:cs typeface="Times New Roman" pitchFamily="18"/>
                  </a:rPr>
                  <a:t> m</a:t>
                </a:r>
                <a:endParaRPr lang="ru-RU" sz="900" b="0" i="0" u="none" strike="noStrike" kern="1200" cap="none" spc="0" baseline="0" dirty="0">
                  <a:solidFill>
                    <a:srgbClr val="000000"/>
                  </a:solidFill>
                  <a:uFillTx/>
                  <a:latin typeface="Georgia" panose="02040502050405020303" pitchFamily="18" charset="0"/>
                  <a:cs typeface="Times New Roman" pitchFamily="18"/>
                </a:endParaRPr>
              </a:p>
            </p:txBody>
          </p:sp>
          <p:sp>
            <p:nvSpPr>
              <p:cNvPr id="25" name="Rectangle 7"/>
              <p:cNvSpPr/>
              <p:nvPr/>
            </p:nvSpPr>
            <p:spPr>
              <a:xfrm>
                <a:off x="8286730" y="4169516"/>
                <a:ext cx="281012" cy="1024823"/>
              </a:xfrm>
              <a:prstGeom prst="rect">
                <a:avLst/>
              </a:prstGeom>
              <a:blipFill>
                <a:blip r:embed="rId5">
                  <a:alphaModFix/>
                </a:blip>
                <a:stretch>
                  <a:fillRect/>
                </a:stretch>
              </a:blipFill>
              <a:ln w="12701" cap="flat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square" lIns="91440" tIns="45720" rIns="91440" bIns="45720" anchor="ctr" anchorCtr="1" compatLnSpc="1">
                <a:noAutofit/>
              </a:bodyPr>
              <a:lstStyle/>
              <a:p>
                <a:pPr marL="0" marR="0" lvl="0" indent="0" algn="ctr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ru-RU" sz="900" b="0" i="0" u="none" strike="noStrike" kern="1200" cap="none" spc="0" baseline="0">
                  <a:solidFill>
                    <a:srgbClr val="FFFFFF"/>
                  </a:solidFill>
                  <a:uFillTx/>
                  <a:latin typeface="Georgia" panose="02040502050405020303" pitchFamily="18" charset="0"/>
                  <a:cs typeface="Times New Roman" pitchFamily="18"/>
                </a:endParaRPr>
              </a:p>
            </p:txBody>
          </p:sp>
          <p:sp>
            <p:nvSpPr>
              <p:cNvPr id="26" name="Rectangle 10"/>
              <p:cNvSpPr/>
              <p:nvPr/>
            </p:nvSpPr>
            <p:spPr>
              <a:xfrm>
                <a:off x="8286149" y="5194340"/>
                <a:ext cx="281591" cy="1078298"/>
              </a:xfrm>
              <a:prstGeom prst="rect">
                <a:avLst/>
              </a:prstGeom>
              <a:blipFill>
                <a:blip r:embed="rId6">
                  <a:alphaModFix/>
                </a:blip>
                <a:stretch>
                  <a:fillRect/>
                </a:stretch>
              </a:blipFill>
              <a:ln w="12701" cap="flat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square" lIns="91440" tIns="45720" rIns="91440" bIns="45720" anchor="ctr" anchorCtr="1" compatLnSpc="1">
                <a:noAutofit/>
              </a:bodyPr>
              <a:lstStyle/>
              <a:p>
                <a:pPr marL="0" marR="0" lvl="0" indent="0" algn="ctr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ru-RU" sz="900" b="0" i="0" u="none" strike="noStrike" kern="1200" cap="none" spc="0" baseline="0">
                  <a:solidFill>
                    <a:srgbClr val="FFFFFF"/>
                  </a:solidFill>
                  <a:uFillTx/>
                  <a:latin typeface="Georgia" panose="02040502050405020303" pitchFamily="18" charset="0"/>
                  <a:cs typeface="Times New Roman" pitchFamily="18"/>
                </a:endParaRPr>
              </a:p>
            </p:txBody>
          </p:sp>
          <p:sp>
            <p:nvSpPr>
              <p:cNvPr id="27" name="Rectangle 19"/>
              <p:cNvSpPr/>
              <p:nvPr/>
            </p:nvSpPr>
            <p:spPr>
              <a:xfrm>
                <a:off x="8873315" y="1645773"/>
                <a:ext cx="257339" cy="2523744"/>
              </a:xfrm>
              <a:prstGeom prst="rect">
                <a:avLst/>
              </a:prstGeom>
              <a:blipFill>
                <a:blip r:embed="rId7">
                  <a:alphaModFix/>
                </a:blip>
                <a:stretch>
                  <a:fillRect/>
                </a:stretch>
              </a:blipFill>
              <a:ln w="12701" cap="flat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square" lIns="91440" tIns="45720" rIns="91440" bIns="45720" anchor="ctr" anchorCtr="1" compatLnSpc="1">
                <a:noAutofit/>
              </a:bodyPr>
              <a:lstStyle/>
              <a:p>
                <a:pPr marL="0" marR="0" lvl="0" indent="0" algn="ctr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ru-RU" sz="900" b="0" i="0" u="none" strike="noStrike" kern="1200" cap="none" spc="0" baseline="0">
                  <a:solidFill>
                    <a:srgbClr val="FFFFFF"/>
                  </a:solidFill>
                  <a:uFillTx/>
                  <a:latin typeface="Georgia" panose="02040502050405020303" pitchFamily="18" charset="0"/>
                  <a:cs typeface="Times New Roman" pitchFamily="18"/>
                </a:endParaRPr>
              </a:p>
            </p:txBody>
          </p:sp>
          <p:sp>
            <p:nvSpPr>
              <p:cNvPr id="28" name="Rectangle 13"/>
              <p:cNvSpPr/>
              <p:nvPr/>
            </p:nvSpPr>
            <p:spPr>
              <a:xfrm>
                <a:off x="7747483" y="4169517"/>
                <a:ext cx="257339" cy="2103120"/>
              </a:xfrm>
              <a:prstGeom prst="rect">
                <a:avLst/>
              </a:prstGeom>
              <a:blipFill>
                <a:blip r:embed="rId6">
                  <a:alphaModFix/>
                </a:blip>
                <a:stretch>
                  <a:fillRect/>
                </a:stretch>
              </a:blipFill>
              <a:ln w="12701" cap="flat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square" lIns="91440" tIns="45720" rIns="91440" bIns="45720" anchor="ctr" anchorCtr="1" compatLnSpc="1">
                <a:noAutofit/>
              </a:bodyPr>
              <a:lstStyle/>
              <a:p>
                <a:pPr marL="0" marR="0" lvl="0" indent="0" algn="ctr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ru-RU" sz="900" b="0" i="0" u="none" strike="noStrike" kern="1200" cap="none" spc="0" baseline="0">
                  <a:solidFill>
                    <a:srgbClr val="FFFFFF"/>
                  </a:solidFill>
                  <a:uFillTx/>
                  <a:latin typeface="Georgia" panose="02040502050405020303" pitchFamily="18" charset="0"/>
                  <a:cs typeface="Times New Roman" pitchFamily="18"/>
                </a:endParaRPr>
              </a:p>
            </p:txBody>
          </p:sp>
          <p:sp>
            <p:nvSpPr>
              <p:cNvPr id="29" name="Rectangle 20"/>
              <p:cNvSpPr/>
              <p:nvPr/>
            </p:nvSpPr>
            <p:spPr>
              <a:xfrm>
                <a:off x="8873314" y="4169516"/>
                <a:ext cx="259876" cy="2091826"/>
              </a:xfrm>
              <a:prstGeom prst="rect">
                <a:avLst/>
              </a:prstGeom>
              <a:blipFill>
                <a:blip r:embed="rId5">
                  <a:alphaModFix/>
                </a:blip>
                <a:stretch>
                  <a:fillRect/>
                </a:stretch>
              </a:blipFill>
              <a:ln w="12701" cap="flat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square" lIns="91440" tIns="45720" rIns="91440" bIns="45720" anchor="ctr" anchorCtr="1" compatLnSpc="1">
                <a:noAutofit/>
              </a:bodyPr>
              <a:lstStyle/>
              <a:p>
                <a:pPr marL="0" marR="0" lvl="0" indent="0" algn="ctr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ru-RU" sz="900" b="0" i="0" u="none" strike="noStrike" kern="1200" cap="none" spc="0" baseline="0">
                  <a:solidFill>
                    <a:srgbClr val="FFFFFF"/>
                  </a:solidFill>
                  <a:uFillTx/>
                  <a:latin typeface="Georgia" panose="02040502050405020303" pitchFamily="18" charset="0"/>
                  <a:cs typeface="Times New Roman" pitchFamily="18"/>
                </a:endParaRPr>
              </a:p>
            </p:txBody>
          </p:sp>
          <p:sp>
            <p:nvSpPr>
              <p:cNvPr id="30" name="Rectangle 6"/>
              <p:cNvSpPr/>
              <p:nvPr/>
            </p:nvSpPr>
            <p:spPr>
              <a:xfrm>
                <a:off x="8286730" y="1645774"/>
                <a:ext cx="281012" cy="2523744"/>
              </a:xfrm>
              <a:prstGeom prst="rect">
                <a:avLst/>
              </a:prstGeom>
              <a:blipFill>
                <a:blip r:embed="rId7">
                  <a:alphaModFix/>
                </a:blip>
                <a:stretch>
                  <a:fillRect/>
                </a:stretch>
              </a:blipFill>
              <a:ln w="12701" cap="flat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square" lIns="91440" tIns="45720" rIns="91440" bIns="45720" anchor="ctr" anchorCtr="1" compatLnSpc="1">
                <a:noAutofit/>
              </a:bodyPr>
              <a:lstStyle/>
              <a:p>
                <a:pPr marL="0" marR="0" lvl="0" indent="0" algn="ctr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ru-RU" sz="900" b="0" i="0" u="none" strike="noStrike" kern="1200" cap="none" spc="0" baseline="0">
                  <a:solidFill>
                    <a:srgbClr val="FFFFFF"/>
                  </a:solidFill>
                  <a:uFillTx/>
                  <a:latin typeface="Georgia" panose="02040502050405020303" pitchFamily="18" charset="0"/>
                  <a:cs typeface="Times New Roman" pitchFamily="18"/>
                </a:endParaRPr>
              </a:p>
            </p:txBody>
          </p:sp>
          <p:sp>
            <p:nvSpPr>
              <p:cNvPr id="31" name="Rectangle 12"/>
              <p:cNvSpPr/>
              <p:nvPr/>
            </p:nvSpPr>
            <p:spPr>
              <a:xfrm>
                <a:off x="7748064" y="1645773"/>
                <a:ext cx="257339" cy="2523744"/>
              </a:xfrm>
              <a:prstGeom prst="rect">
                <a:avLst/>
              </a:prstGeom>
              <a:blipFill>
                <a:blip r:embed="rId7">
                  <a:alphaModFix/>
                </a:blip>
                <a:stretch>
                  <a:fillRect/>
                </a:stretch>
              </a:blipFill>
              <a:ln w="12701" cap="flat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square" lIns="91440" tIns="45720" rIns="91440" bIns="45720" anchor="ctr" anchorCtr="1" compatLnSpc="1">
                <a:noAutofit/>
              </a:bodyPr>
              <a:lstStyle/>
              <a:p>
                <a:pPr marL="0" marR="0" lvl="0" indent="0" algn="ctr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ru-RU" sz="900" b="0" i="0" u="none" strike="noStrike" kern="1200" cap="none" spc="0" baseline="0">
                  <a:solidFill>
                    <a:srgbClr val="FFFFFF"/>
                  </a:solidFill>
                  <a:uFillTx/>
                  <a:latin typeface="Georgia" panose="02040502050405020303" pitchFamily="18" charset="0"/>
                  <a:cs typeface="Times New Roman" pitchFamily="18"/>
                </a:endParaRPr>
              </a:p>
            </p:txBody>
          </p:sp>
          <p:sp>
            <p:nvSpPr>
              <p:cNvPr id="32" name="TextBox 31"/>
              <p:cNvSpPr txBox="1"/>
              <p:nvPr/>
            </p:nvSpPr>
            <p:spPr>
              <a:xfrm>
                <a:off x="7478462" y="1284025"/>
                <a:ext cx="796656" cy="359393"/>
              </a:xfrm>
              <a:prstGeom prst="rect">
                <a:avLst/>
              </a:prstGeom>
              <a:noFill/>
              <a:ln cap="flat">
                <a:noFill/>
              </a:ln>
            </p:spPr>
            <p:txBody>
              <a:bodyPr vert="horz" wrap="none" lIns="91440" tIns="45720" rIns="91440" bIns="45720" anchor="t" anchorCtr="0" compatLnSpc="1">
                <a:spAutoFit/>
              </a:bodyPr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r>
                  <a:rPr lang="en-US" sz="900" b="0" i="0" u="none" strike="noStrike" kern="1200" cap="none" spc="0" baseline="0" dirty="0">
                    <a:solidFill>
                      <a:srgbClr val="000000"/>
                    </a:solidFill>
                    <a:uFillTx/>
                    <a:latin typeface="Georgia" panose="02040502050405020303" pitchFamily="18" charset="0"/>
                    <a:cs typeface="Times New Roman" pitchFamily="18"/>
                  </a:rPr>
                  <a:t>Type 1</a:t>
                </a:r>
                <a:endParaRPr lang="ru-RU" sz="900" b="0" i="0" u="none" strike="noStrike" kern="1200" cap="none" spc="0" baseline="0" dirty="0">
                  <a:solidFill>
                    <a:srgbClr val="000000"/>
                  </a:solidFill>
                  <a:uFillTx/>
                  <a:latin typeface="Georgia" panose="02040502050405020303" pitchFamily="18" charset="0"/>
                  <a:cs typeface="Times New Roman" pitchFamily="18"/>
                </a:endParaRPr>
              </a:p>
            </p:txBody>
          </p:sp>
          <p:sp>
            <p:nvSpPr>
              <p:cNvPr id="33" name="TextBox 32"/>
              <p:cNvSpPr txBox="1"/>
              <p:nvPr/>
            </p:nvSpPr>
            <p:spPr>
              <a:xfrm>
                <a:off x="8065047" y="1282266"/>
                <a:ext cx="819118" cy="359393"/>
              </a:xfrm>
              <a:prstGeom prst="rect">
                <a:avLst/>
              </a:prstGeom>
              <a:noFill/>
              <a:ln cap="flat">
                <a:noFill/>
              </a:ln>
            </p:spPr>
            <p:txBody>
              <a:bodyPr vert="horz" wrap="none" lIns="91440" tIns="45720" rIns="91440" bIns="45720" anchor="t" anchorCtr="0" compatLnSpc="1">
                <a:spAutoFit/>
              </a:bodyPr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r>
                  <a:rPr lang="en-US" sz="900" b="0" i="0" u="none" strike="noStrike" kern="1200" cap="none" spc="0" baseline="0" dirty="0">
                    <a:solidFill>
                      <a:srgbClr val="000000"/>
                    </a:solidFill>
                    <a:uFillTx/>
                    <a:latin typeface="Georgia" panose="02040502050405020303" pitchFamily="18" charset="0"/>
                    <a:cs typeface="Times New Roman" pitchFamily="18"/>
                  </a:rPr>
                  <a:t>Type 2</a:t>
                </a:r>
                <a:endParaRPr lang="ru-RU" sz="900" b="0" i="0" u="none" strike="noStrike" kern="1200" cap="none" spc="0" baseline="0" dirty="0">
                  <a:solidFill>
                    <a:srgbClr val="000000"/>
                  </a:solidFill>
                  <a:uFillTx/>
                  <a:latin typeface="Georgia" panose="02040502050405020303" pitchFamily="18" charset="0"/>
                  <a:cs typeface="Times New Roman" pitchFamily="18"/>
                </a:endParaRPr>
              </a:p>
            </p:txBody>
          </p:sp>
          <p:sp>
            <p:nvSpPr>
              <p:cNvPr id="34" name="TextBox 33"/>
              <p:cNvSpPr txBox="1"/>
              <p:nvPr/>
            </p:nvSpPr>
            <p:spPr>
              <a:xfrm>
                <a:off x="8651633" y="1274959"/>
                <a:ext cx="819118" cy="359393"/>
              </a:xfrm>
              <a:prstGeom prst="rect">
                <a:avLst/>
              </a:prstGeom>
              <a:noFill/>
              <a:ln cap="flat">
                <a:noFill/>
              </a:ln>
            </p:spPr>
            <p:txBody>
              <a:bodyPr vert="horz" wrap="none" lIns="91440" tIns="45720" rIns="91440" bIns="45720" anchor="t" anchorCtr="0" compatLnSpc="1">
                <a:spAutoFit/>
              </a:bodyPr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r>
                  <a:rPr lang="en-US" sz="900" b="0" i="0" u="none" strike="noStrike" kern="1200" cap="none" spc="0" baseline="0" dirty="0">
                    <a:solidFill>
                      <a:srgbClr val="000000"/>
                    </a:solidFill>
                    <a:uFillTx/>
                    <a:latin typeface="Georgia" panose="02040502050405020303" pitchFamily="18" charset="0"/>
                    <a:cs typeface="Times New Roman" pitchFamily="18"/>
                  </a:rPr>
                  <a:t>Type 3</a:t>
                </a:r>
                <a:endParaRPr lang="ru-RU" sz="900" b="0" i="0" u="none" strike="noStrike" kern="1200" cap="none" spc="0" baseline="0" dirty="0">
                  <a:solidFill>
                    <a:srgbClr val="000000"/>
                  </a:solidFill>
                  <a:uFillTx/>
                  <a:latin typeface="Georgia" panose="02040502050405020303" pitchFamily="18" charset="0"/>
                  <a:cs typeface="Times New Roman" pitchFamily="18"/>
                </a:endParaRPr>
              </a:p>
            </p:txBody>
          </p:sp>
          <p:sp>
            <p:nvSpPr>
              <p:cNvPr id="35" name="Прямоугольник 4"/>
              <p:cNvSpPr/>
              <p:nvPr/>
            </p:nvSpPr>
            <p:spPr>
              <a:xfrm>
                <a:off x="146951" y="1642857"/>
                <a:ext cx="726072" cy="411480"/>
              </a:xfrm>
              <a:prstGeom prst="rect">
                <a:avLst/>
              </a:prstGeom>
              <a:solidFill>
                <a:schemeClr val="accent1"/>
              </a:solidFill>
              <a:ln w="12701" cap="flat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square" lIns="91440" tIns="45720" rIns="91440" bIns="45720" anchor="ctr" anchorCtr="1" compatLnSpc="1">
                <a:noAutofit/>
              </a:bodyPr>
              <a:lstStyle/>
              <a:p>
                <a:pPr marL="0" marR="0" lvl="0" indent="0" algn="ctr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ru-RU" sz="600" b="0" i="0" u="none" strike="noStrike" kern="1200" cap="none" spc="0" baseline="0">
                  <a:solidFill>
                    <a:srgbClr val="000000"/>
                  </a:solidFill>
                  <a:uFillTx/>
                  <a:latin typeface="Georgia" panose="02040502050405020303" pitchFamily="18" charset="0"/>
                  <a:cs typeface="Times New Roman" pitchFamily="18"/>
                </a:endParaRPr>
              </a:p>
            </p:txBody>
          </p:sp>
          <p:sp>
            <p:nvSpPr>
              <p:cNvPr id="36" name="Прямоугольник 4"/>
              <p:cNvSpPr/>
              <p:nvPr/>
            </p:nvSpPr>
            <p:spPr>
              <a:xfrm>
                <a:off x="356250" y="1227276"/>
                <a:ext cx="296179" cy="413553"/>
              </a:xfrm>
              <a:prstGeom prst="rect">
                <a:avLst/>
              </a:prstGeom>
              <a:solidFill>
                <a:schemeClr val="accent1"/>
              </a:solidFill>
              <a:ln w="12701" cap="flat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square" lIns="91440" tIns="45720" rIns="91440" bIns="45720" anchor="ctr" anchorCtr="1" compatLnSpc="1">
                <a:noAutofit/>
              </a:bodyPr>
              <a:lstStyle/>
              <a:p>
                <a:pPr marL="0" marR="0" lvl="0" indent="0" algn="ctr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ru-RU" sz="600" b="0" i="0" u="none" strike="noStrike" kern="1200" cap="none" spc="0" baseline="0">
                  <a:solidFill>
                    <a:srgbClr val="000000"/>
                  </a:solidFill>
                  <a:uFillTx/>
                  <a:latin typeface="Georgia" panose="02040502050405020303" pitchFamily="18" charset="0"/>
                  <a:cs typeface="Times New Roman" pitchFamily="18"/>
                </a:endParaRPr>
              </a:p>
            </p:txBody>
          </p:sp>
          <p:cxnSp>
            <p:nvCxnSpPr>
              <p:cNvPr id="37" name="Прямая со стрелкой 64"/>
              <p:cNvCxnSpPr/>
              <p:nvPr/>
            </p:nvCxnSpPr>
            <p:spPr>
              <a:xfrm>
                <a:off x="504339" y="933505"/>
                <a:ext cx="0" cy="293771"/>
              </a:xfrm>
              <a:prstGeom prst="straightConnector1">
                <a:avLst/>
              </a:prstGeom>
              <a:noFill/>
              <a:ln w="25402" cap="flat">
                <a:solidFill>
                  <a:srgbClr val="000000"/>
                </a:solidFill>
                <a:prstDash val="solid"/>
                <a:miter/>
                <a:tailEnd type="arrow"/>
              </a:ln>
            </p:spPr>
          </p:cxnSp>
          <p:sp>
            <p:nvSpPr>
              <p:cNvPr id="38" name="TextBox 46"/>
              <p:cNvSpPr txBox="1"/>
              <p:nvPr/>
            </p:nvSpPr>
            <p:spPr>
              <a:xfrm>
                <a:off x="-229845" y="506155"/>
                <a:ext cx="1484398" cy="335435"/>
              </a:xfrm>
              <a:prstGeom prst="rect">
                <a:avLst/>
              </a:prstGeom>
              <a:noFill/>
              <a:ln cap="flat">
                <a:noFill/>
              </a:ln>
            </p:spPr>
            <p:txBody>
              <a:bodyPr vert="horz" wrap="square" lIns="91440" tIns="45720" rIns="91440" bIns="45720" anchor="t" anchorCtr="0" compatLnSpc="1">
                <a:spAutoFit/>
              </a:bodyPr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r>
                  <a:rPr lang="en-US" sz="800" b="1" i="0" u="none" strike="noStrike" kern="1200" cap="none" spc="0" baseline="0" dirty="0">
                    <a:solidFill>
                      <a:srgbClr val="000000"/>
                    </a:solidFill>
                    <a:uFillTx/>
                    <a:latin typeface="Georgia" panose="02040502050405020303" pitchFamily="18" charset="0"/>
                    <a:cs typeface="Times New Roman" pitchFamily="18"/>
                  </a:rPr>
                  <a:t>LL = 0.25DL</a:t>
                </a:r>
                <a:endParaRPr lang="ru-RU" sz="800" b="1" i="0" u="none" strike="noStrike" kern="1200" cap="none" spc="0" baseline="0" dirty="0">
                  <a:solidFill>
                    <a:srgbClr val="000000"/>
                  </a:solidFill>
                  <a:uFillTx/>
                  <a:latin typeface="Georgia" panose="02040502050405020303" pitchFamily="18" charset="0"/>
                  <a:cs typeface="Times New Roman" pitchFamily="18"/>
                </a:endParaRPr>
              </a:p>
            </p:txBody>
          </p:sp>
        </p:grpSp>
        <p:sp>
          <p:nvSpPr>
            <p:cNvPr id="9" name="TextBox 68"/>
            <p:cNvSpPr txBox="1"/>
            <p:nvPr/>
          </p:nvSpPr>
          <p:spPr>
            <a:xfrm>
              <a:off x="1097322" y="5162384"/>
              <a:ext cx="2452914" cy="359393"/>
            </a:xfrm>
            <a:prstGeom prst="rect">
              <a:avLst/>
            </a:prstGeom>
            <a:solidFill>
              <a:srgbClr val="FFFFFF"/>
            </a:solidFill>
            <a:ln cap="flat">
              <a:noFill/>
            </a:ln>
          </p:spPr>
          <p:txBody>
            <a:bodyPr vert="horz" wrap="square" lIns="91440" tIns="45720" rIns="91440" bIns="45720" anchor="t" anchorCtr="0" compatLnSpc="1">
              <a:sp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US" sz="900" b="1" i="0" u="none" strike="noStrike" kern="0" cap="none" spc="0" baseline="0" dirty="0">
                  <a:solidFill>
                    <a:srgbClr val="000000"/>
                  </a:solidFill>
                  <a:uFillTx/>
                  <a:latin typeface="Georgia" panose="02040502050405020303" pitchFamily="18" charset="0"/>
                  <a:cs typeface="Times New Roman" pitchFamily="18"/>
                </a:rPr>
                <a:t>(a) </a:t>
              </a:r>
              <a:r>
                <a:rPr lang="en-US" sz="900" b="1" kern="0" dirty="0" smtClean="0">
                  <a:solidFill>
                    <a:srgbClr val="000000"/>
                  </a:solidFill>
                  <a:latin typeface="Georgia" panose="02040502050405020303" pitchFamily="18" charset="0"/>
                  <a:cs typeface="Times New Roman" pitchFamily="18"/>
                </a:rPr>
                <a:t>Shallow</a:t>
              </a:r>
              <a:r>
                <a:rPr lang="en-US" sz="900" b="1" i="0" u="none" strike="noStrike" kern="0" cap="none" spc="0" baseline="0" dirty="0" smtClean="0">
                  <a:solidFill>
                    <a:srgbClr val="000000"/>
                  </a:solidFill>
                  <a:uFillTx/>
                  <a:latin typeface="Georgia" panose="02040502050405020303" pitchFamily="18" charset="0"/>
                  <a:cs typeface="Times New Roman" pitchFamily="18"/>
                </a:rPr>
                <a:t> </a:t>
              </a:r>
              <a:r>
                <a:rPr lang="en-US" sz="900" b="1" i="0" u="none" strike="noStrike" kern="0" cap="none" spc="0" baseline="0" dirty="0">
                  <a:solidFill>
                    <a:srgbClr val="000000"/>
                  </a:solidFill>
                  <a:uFillTx/>
                  <a:latin typeface="Georgia" panose="02040502050405020303" pitchFamily="18" charset="0"/>
                  <a:cs typeface="Times New Roman" pitchFamily="18"/>
                </a:rPr>
                <a:t>foundation</a:t>
              </a:r>
              <a:endParaRPr lang="ru-RU" sz="900" b="1" i="0" u="none" strike="noStrike" kern="1200" cap="none" spc="0" baseline="0" dirty="0">
                <a:solidFill>
                  <a:srgbClr val="000000"/>
                </a:solidFill>
                <a:uFillTx/>
                <a:latin typeface="Georgia" panose="02040502050405020303" pitchFamily="18" charset="0"/>
                <a:cs typeface="Times New Roman" pitchFamily="18"/>
              </a:endParaRPr>
            </a:p>
          </p:txBody>
        </p:sp>
        <p:grpSp>
          <p:nvGrpSpPr>
            <p:cNvPr id="10" name="Группа 49"/>
            <p:cNvGrpSpPr/>
            <p:nvPr/>
          </p:nvGrpSpPr>
          <p:grpSpPr>
            <a:xfrm>
              <a:off x="1562813" y="2756228"/>
              <a:ext cx="1879891" cy="1259997"/>
              <a:chOff x="6666332" y="2273637"/>
              <a:chExt cx="1879891" cy="1259997"/>
            </a:xfrm>
          </p:grpSpPr>
          <p:sp>
            <p:nvSpPr>
              <p:cNvPr id="14" name="Rectangle 3"/>
              <p:cNvSpPr/>
              <p:nvPr/>
            </p:nvSpPr>
            <p:spPr>
              <a:xfrm>
                <a:off x="6666332" y="2273637"/>
                <a:ext cx="1825634" cy="1259997"/>
              </a:xfrm>
              <a:prstGeom prst="rect">
                <a:avLst/>
              </a:prstGeom>
              <a:solidFill>
                <a:srgbClr val="FFFFFF"/>
              </a:solidFill>
              <a:ln w="19046" cap="flat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square" lIns="91440" tIns="45720" rIns="91440" bIns="45720" anchor="ctr" anchorCtr="1" compatLnSpc="1">
                <a:noAutofit/>
              </a:bodyPr>
              <a:lstStyle/>
              <a:p>
                <a:pPr marL="0" marR="0" lvl="0" indent="0" algn="ctr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ru-RU" sz="900" b="0" i="0" u="none" strike="noStrike" kern="1200" cap="none" spc="0" baseline="0">
                  <a:solidFill>
                    <a:srgbClr val="000000"/>
                  </a:solidFill>
                  <a:uFillTx/>
                  <a:latin typeface="Georgia" panose="02040502050405020303" pitchFamily="18" charset="0"/>
                </a:endParaRPr>
              </a:p>
            </p:txBody>
          </p:sp>
          <p:sp>
            <p:nvSpPr>
              <p:cNvPr id="15" name="Rectangle 54"/>
              <p:cNvSpPr/>
              <p:nvPr/>
            </p:nvSpPr>
            <p:spPr>
              <a:xfrm>
                <a:off x="6719477" y="2383520"/>
                <a:ext cx="287999" cy="287999"/>
              </a:xfrm>
              <a:prstGeom prst="rect">
                <a:avLst/>
              </a:prstGeom>
              <a:blipFill>
                <a:blip r:embed="rId7">
                  <a:alphaModFix/>
                </a:blip>
                <a:stretch>
                  <a:fillRect/>
                </a:stretch>
              </a:blipFill>
              <a:ln cap="flat">
                <a:noFill/>
                <a:prstDash val="solid"/>
              </a:ln>
            </p:spPr>
            <p:txBody>
              <a:bodyPr vert="horz" wrap="square" lIns="91440" tIns="45720" rIns="91440" bIns="45720" anchor="ctr" anchorCtr="1" compatLnSpc="1">
                <a:noAutofit/>
              </a:bodyPr>
              <a:lstStyle/>
              <a:p>
                <a:pPr marL="0" marR="0" lvl="0" indent="0" algn="ctr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ru-RU" sz="900" b="0" i="0" u="none" strike="noStrike" kern="1200" cap="none" spc="0" baseline="0">
                  <a:solidFill>
                    <a:srgbClr val="FFFFFF"/>
                  </a:solidFill>
                  <a:uFillTx/>
                  <a:latin typeface="Georgia" panose="02040502050405020303" pitchFamily="18" charset="0"/>
                </a:endParaRPr>
              </a:p>
            </p:txBody>
          </p:sp>
          <p:sp>
            <p:nvSpPr>
              <p:cNvPr id="16" name="Rectangle 55"/>
              <p:cNvSpPr/>
              <p:nvPr/>
            </p:nvSpPr>
            <p:spPr>
              <a:xfrm>
                <a:off x="6719477" y="2757775"/>
                <a:ext cx="287999" cy="287999"/>
              </a:xfrm>
              <a:prstGeom prst="rect">
                <a:avLst/>
              </a:prstGeom>
              <a:blipFill>
                <a:blip r:embed="rId5">
                  <a:alphaModFix/>
                </a:blip>
                <a:stretch>
                  <a:fillRect/>
                </a:stretch>
              </a:blipFill>
              <a:ln cap="flat">
                <a:noFill/>
                <a:prstDash val="solid"/>
              </a:ln>
            </p:spPr>
            <p:txBody>
              <a:bodyPr vert="horz" wrap="square" lIns="91440" tIns="45720" rIns="91440" bIns="45720" anchor="ctr" anchorCtr="1" compatLnSpc="1">
                <a:noAutofit/>
              </a:bodyPr>
              <a:lstStyle/>
              <a:p>
                <a:pPr marL="0" marR="0" lvl="0" indent="0" algn="ctr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ru-RU" sz="900" b="0" i="0" u="none" strike="noStrike" kern="1200" cap="none" spc="0" baseline="0">
                  <a:solidFill>
                    <a:srgbClr val="FFFFFF"/>
                  </a:solidFill>
                  <a:uFillTx/>
                  <a:latin typeface="Georgia" panose="02040502050405020303" pitchFamily="18" charset="0"/>
                </a:endParaRPr>
              </a:p>
            </p:txBody>
          </p:sp>
          <p:sp>
            <p:nvSpPr>
              <p:cNvPr id="17" name="Rectangle 56"/>
              <p:cNvSpPr/>
              <p:nvPr/>
            </p:nvSpPr>
            <p:spPr>
              <a:xfrm>
                <a:off x="6734748" y="3145417"/>
                <a:ext cx="287999" cy="287999"/>
              </a:xfrm>
              <a:prstGeom prst="rect">
                <a:avLst/>
              </a:prstGeom>
              <a:blipFill>
                <a:blip r:embed="rId6">
                  <a:alphaModFix/>
                </a:blip>
                <a:stretch>
                  <a:fillRect/>
                </a:stretch>
              </a:blipFill>
              <a:ln cap="flat">
                <a:noFill/>
                <a:prstDash val="solid"/>
              </a:ln>
            </p:spPr>
            <p:txBody>
              <a:bodyPr vert="horz" wrap="square" lIns="91440" tIns="45720" rIns="91440" bIns="45720" anchor="ctr" anchorCtr="1" compatLnSpc="1">
                <a:noAutofit/>
              </a:bodyPr>
              <a:lstStyle/>
              <a:p>
                <a:pPr marL="0" marR="0" lvl="0" indent="0" algn="ctr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ru-RU" sz="900" b="0" i="0" u="none" strike="noStrike" kern="1200" cap="none" spc="0" baseline="0">
                  <a:solidFill>
                    <a:srgbClr val="FFFFFF"/>
                  </a:solidFill>
                  <a:uFillTx/>
                  <a:latin typeface="Georgia" panose="02040502050405020303" pitchFamily="18" charset="0"/>
                </a:endParaRPr>
              </a:p>
            </p:txBody>
          </p:sp>
          <p:sp>
            <p:nvSpPr>
              <p:cNvPr id="18" name="TextBox 46"/>
              <p:cNvSpPr txBox="1"/>
              <p:nvPr/>
            </p:nvSpPr>
            <p:spPr>
              <a:xfrm>
                <a:off x="6993488" y="2324354"/>
                <a:ext cx="957117" cy="407312"/>
              </a:xfrm>
              <a:prstGeom prst="rect">
                <a:avLst/>
              </a:prstGeom>
              <a:noFill/>
              <a:ln cap="flat">
                <a:noFill/>
              </a:ln>
            </p:spPr>
            <p:txBody>
              <a:bodyPr vert="horz" wrap="square" lIns="91440" tIns="45720" rIns="91440" bIns="45720" anchor="t" anchorCtr="0" compatLnSpc="1">
                <a:spAutoFit/>
              </a:bodyPr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r>
                  <a:rPr lang="en-US" sz="1100" b="0" i="0" u="none" strike="noStrike" kern="1200" cap="none" spc="0" baseline="0" dirty="0">
                    <a:solidFill>
                      <a:srgbClr val="000000"/>
                    </a:solidFill>
                    <a:uFillTx/>
                    <a:latin typeface="Georgia" panose="02040502050405020303" pitchFamily="18" charset="0"/>
                    <a:cs typeface="Times New Roman" pitchFamily="18"/>
                  </a:rPr>
                  <a:t>Loam</a:t>
                </a:r>
                <a:endParaRPr lang="ru-RU" sz="1100" b="0" i="0" u="none" strike="noStrike" kern="1200" cap="none" spc="0" baseline="0" dirty="0">
                  <a:solidFill>
                    <a:srgbClr val="000000"/>
                  </a:solidFill>
                  <a:uFillTx/>
                  <a:latin typeface="Georgia" panose="02040502050405020303" pitchFamily="18" charset="0"/>
                  <a:cs typeface="Times New Roman" pitchFamily="18"/>
                </a:endParaRPr>
              </a:p>
            </p:txBody>
          </p:sp>
          <p:sp>
            <p:nvSpPr>
              <p:cNvPr id="19" name="TextBox 47"/>
              <p:cNvSpPr txBox="1"/>
              <p:nvPr/>
            </p:nvSpPr>
            <p:spPr>
              <a:xfrm>
                <a:off x="6974489" y="2701165"/>
                <a:ext cx="1571734" cy="407312"/>
              </a:xfrm>
              <a:prstGeom prst="rect">
                <a:avLst/>
              </a:prstGeom>
              <a:noFill/>
              <a:ln cap="flat">
                <a:noFill/>
              </a:ln>
            </p:spPr>
            <p:txBody>
              <a:bodyPr vert="horz" wrap="square" lIns="91440" tIns="45720" rIns="91440" bIns="45720" anchor="t" anchorCtr="0" compatLnSpc="1">
                <a:spAutoFit/>
              </a:bodyPr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r>
                  <a:rPr lang="en-US" sz="1100" b="0" i="0" u="none" strike="noStrike" kern="1200" cap="none" spc="0" baseline="0" dirty="0">
                    <a:solidFill>
                      <a:srgbClr val="000000"/>
                    </a:solidFill>
                    <a:uFillTx/>
                    <a:latin typeface="Georgia" panose="02040502050405020303" pitchFamily="18" charset="0"/>
                    <a:cs typeface="Times New Roman" pitchFamily="18"/>
                  </a:rPr>
                  <a:t>Sandy gravel</a:t>
                </a:r>
                <a:endParaRPr lang="ru-RU" sz="1100" b="0" i="0" u="none" strike="noStrike" kern="1200" cap="none" spc="0" baseline="0" dirty="0">
                  <a:solidFill>
                    <a:srgbClr val="000000"/>
                  </a:solidFill>
                  <a:uFillTx/>
                  <a:latin typeface="Georgia" panose="02040502050405020303" pitchFamily="18" charset="0"/>
                  <a:cs typeface="Times New Roman" pitchFamily="18"/>
                </a:endParaRPr>
              </a:p>
            </p:txBody>
          </p:sp>
          <p:sp>
            <p:nvSpPr>
              <p:cNvPr id="20" name="TextBox 48"/>
              <p:cNvSpPr txBox="1"/>
              <p:nvPr/>
            </p:nvSpPr>
            <p:spPr>
              <a:xfrm>
                <a:off x="7003375" y="3090909"/>
                <a:ext cx="783687" cy="407312"/>
              </a:xfrm>
              <a:prstGeom prst="rect">
                <a:avLst/>
              </a:prstGeom>
              <a:noFill/>
              <a:ln cap="flat">
                <a:noFill/>
              </a:ln>
            </p:spPr>
            <p:txBody>
              <a:bodyPr vert="horz" wrap="square" lIns="91440" tIns="45720" rIns="91440" bIns="45720" anchor="t" anchorCtr="0" compatLnSpc="1">
                <a:spAutoFit/>
              </a:bodyPr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r>
                  <a:rPr lang="en-US" sz="1100" b="0" i="0" u="none" strike="noStrike" kern="1200" cap="none" spc="0" baseline="0" dirty="0">
                    <a:solidFill>
                      <a:srgbClr val="000000"/>
                    </a:solidFill>
                    <a:uFillTx/>
                    <a:latin typeface="Georgia" panose="02040502050405020303" pitchFamily="18" charset="0"/>
                    <a:cs typeface="Times New Roman" pitchFamily="18"/>
                  </a:rPr>
                  <a:t>Clay</a:t>
                </a:r>
                <a:endParaRPr lang="ru-RU" sz="1100" b="0" i="0" u="none" strike="noStrike" kern="1200" cap="none" spc="0" baseline="0" dirty="0">
                  <a:solidFill>
                    <a:srgbClr val="000000"/>
                  </a:solidFill>
                  <a:uFillTx/>
                  <a:latin typeface="Georgia" panose="02040502050405020303" pitchFamily="18" charset="0"/>
                  <a:cs typeface="Times New Roman" pitchFamily="18"/>
                </a:endParaRPr>
              </a:p>
            </p:txBody>
          </p:sp>
        </p:grpSp>
        <p:cxnSp>
          <p:nvCxnSpPr>
            <p:cNvPr id="11" name="Прямая соединительная линия 52"/>
            <p:cNvCxnSpPr/>
            <p:nvPr/>
          </p:nvCxnSpPr>
          <p:spPr>
            <a:xfrm flipH="1">
              <a:off x="580494" y="6272358"/>
              <a:ext cx="10825800" cy="43261"/>
            </a:xfrm>
            <a:prstGeom prst="straightConnector1">
              <a:avLst/>
            </a:prstGeom>
            <a:noFill/>
            <a:ln w="6345" cap="flat">
              <a:solidFill>
                <a:srgbClr val="000000"/>
              </a:solidFill>
              <a:prstDash val="solid"/>
              <a:miter/>
            </a:ln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" name="TextBox 62"/>
                <p:cNvSpPr txBox="1"/>
                <p:nvPr/>
              </p:nvSpPr>
              <p:spPr>
                <a:xfrm>
                  <a:off x="3855810" y="5564862"/>
                  <a:ext cx="1805017" cy="910463"/>
                </a:xfrm>
                <a:prstGeom prst="rect">
                  <a:avLst/>
                </a:prstGeom>
                <a:noFill/>
                <a:ln cap="flat">
                  <a:noFill/>
                </a:ln>
              </p:spPr>
              <p:txBody>
                <a:bodyPr vert="horz" wrap="square" lIns="91440" tIns="45720" rIns="91440" bIns="45720" anchor="t" anchorCtr="0" compatLnSpc="1">
                  <a:spAutoFit/>
                </a:bodyPr>
                <a:lstStyle/>
                <a:p>
                  <a:pPr marL="0" marR="0" lvl="0" indent="0" algn="ctr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r>
                    <a:rPr lang="en-US" sz="800" b="1" i="0" u="none" strike="noStrike" kern="1200" cap="none" spc="0" baseline="0" dirty="0">
                      <a:solidFill>
                        <a:srgbClr val="000000"/>
                      </a:solidFill>
                      <a:uFillTx/>
                      <a:latin typeface="Georgia" panose="02040502050405020303" pitchFamily="18" charset="0"/>
                      <a:cs typeface="Times New Roman" pitchFamily="18"/>
                    </a:rPr>
                    <a:t>Clay</a:t>
                  </a:r>
                </a:p>
                <a:p>
                  <a:pPr marL="0" marR="0" lvl="0" indent="0" algn="ctr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14:m>
                    <m:oMath xmlns:m="http://schemas.openxmlformats.org/officeDocument/2006/math">
                      <m:sSub>
                        <m:sSubPr>
                          <m:ctrlPr>
                            <a:rPr lang="ru-RU" sz="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ru-RU" sz="800">
                              <a:latin typeface="Cambria Math" panose="02040503050406030204" pitchFamily="18" charset="0"/>
                            </a:rPr>
                            <m:t>γ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ru-RU" sz="800" i="0">
                              <a:latin typeface="Cambria Math" panose="02040503050406030204" pitchFamily="18" charset="0"/>
                            </a:rPr>
                            <m:t>sat</m:t>
                          </m:r>
                        </m:sub>
                      </m:sSub>
                    </m:oMath>
                  </a14:m>
                  <a:r>
                    <a:rPr lang="en-US" sz="800" b="0" i="0" u="none" strike="noStrike" kern="0" cap="none" spc="0" baseline="0" dirty="0">
                      <a:solidFill>
                        <a:srgbClr val="000000"/>
                      </a:solidFill>
                      <a:uFillTx/>
                      <a:latin typeface="Georgia" panose="02040502050405020303" pitchFamily="18" charset="0"/>
                      <a:cs typeface="Times New Roman" pitchFamily="18"/>
                    </a:rPr>
                    <a:t> = 19.85 kN/m</a:t>
                  </a:r>
                  <a:r>
                    <a:rPr lang="en-US" sz="800" b="0" i="0" u="none" strike="noStrike" kern="0" cap="none" spc="0" baseline="30000" dirty="0">
                      <a:solidFill>
                        <a:srgbClr val="000000"/>
                      </a:solidFill>
                      <a:uFillTx/>
                      <a:latin typeface="Georgia" panose="02040502050405020303" pitchFamily="18" charset="0"/>
                      <a:cs typeface="Times New Roman" pitchFamily="18"/>
                    </a:rPr>
                    <a:t>3</a:t>
                  </a:r>
                  <a:r>
                    <a:rPr lang="en-US" sz="800" b="0" i="0" u="none" strike="noStrike" kern="0" cap="none" spc="0" baseline="0" dirty="0">
                      <a:solidFill>
                        <a:srgbClr val="000000"/>
                      </a:solidFill>
                      <a:uFillTx/>
                      <a:latin typeface="Georgia" panose="02040502050405020303" pitchFamily="18" charset="0"/>
                      <a:cs typeface="Times New Roman" pitchFamily="18"/>
                    </a:rPr>
                    <a:t> </a:t>
                  </a:r>
                </a:p>
                <a:p>
                  <a:pPr marL="0" marR="0" lvl="0" indent="0" algn="ctr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r>
                    <a:rPr lang="el-GR" sz="800" b="0" i="0" u="none" strike="noStrike" kern="0" cap="none" spc="0" baseline="0" dirty="0">
                      <a:solidFill>
                        <a:srgbClr val="000000"/>
                      </a:solidFill>
                      <a:uFillTx/>
                      <a:latin typeface="Georgia" panose="02040502050405020303" pitchFamily="18" charset="0"/>
                      <a:cs typeface="Times New Roman" pitchFamily="18"/>
                    </a:rPr>
                    <a:t>φ</a:t>
                  </a:r>
                  <a:r>
                    <a:rPr lang="en-US" sz="800" b="0" i="0" u="none" strike="noStrike" kern="0" cap="none" spc="0" baseline="0" dirty="0">
                      <a:solidFill>
                        <a:srgbClr val="000000"/>
                      </a:solidFill>
                      <a:uFillTx/>
                      <a:latin typeface="Georgia" panose="02040502050405020303" pitchFamily="18" charset="0"/>
                      <a:cs typeface="Times New Roman" pitchFamily="18"/>
                    </a:rPr>
                    <a:t> = 29°</a:t>
                  </a:r>
                  <a:endParaRPr lang="ru-RU" sz="800" b="0" i="0" u="none" strike="noStrike" kern="0" cap="none" spc="0" baseline="0" dirty="0">
                    <a:solidFill>
                      <a:srgbClr val="000000"/>
                    </a:solidFill>
                    <a:uFillTx/>
                    <a:latin typeface="Georgia" panose="02040502050405020303" pitchFamily="18" charset="0"/>
                    <a:cs typeface="Times New Roman" pitchFamily="18"/>
                  </a:endParaRPr>
                </a:p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ru-RU" sz="800" b="0" i="0" u="none" strike="noStrike" kern="1200" cap="none" spc="0" baseline="0" dirty="0">
                    <a:solidFill>
                      <a:srgbClr val="000000"/>
                    </a:solidFill>
                    <a:uFillTx/>
                    <a:latin typeface="Georgia" panose="02040502050405020303" pitchFamily="18" charset="0"/>
                    <a:cs typeface="Times New Roman" pitchFamily="18"/>
                  </a:endParaRPr>
                </a:p>
              </p:txBody>
            </p:sp>
          </mc:Choice>
          <mc:Fallback xmlns="">
            <p:sp>
              <p:nvSpPr>
                <p:cNvPr id="13" name="TextBox 6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855810" y="5564862"/>
                  <a:ext cx="1805017" cy="910463"/>
                </a:xfrm>
                <a:prstGeom prst="rect">
                  <a:avLst/>
                </a:prstGeom>
                <a:blipFill rotWithShape="0">
                  <a:blip r:embed="rId8"/>
                  <a:stretch>
                    <a:fillRect/>
                  </a:stretch>
                </a:blipFill>
                <a:ln cap="flat">
                  <a:noFill/>
                </a:ln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82" name="Title 2"/>
          <p:cNvSpPr>
            <a:spLocks noGrp="1"/>
          </p:cNvSpPr>
          <p:nvPr>
            <p:ph type="title"/>
          </p:nvPr>
        </p:nvSpPr>
        <p:spPr>
          <a:xfrm>
            <a:off x="387819" y="282611"/>
            <a:ext cx="8368363" cy="409459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Design problem in Nur-Sultan city</a:t>
            </a:r>
            <a:endParaRPr lang="en-US" b="1" dirty="0">
              <a:solidFill>
                <a:schemeClr val="tx1">
                  <a:lumMod val="85000"/>
                  <a:lumOff val="15000"/>
                </a:schemeClr>
              </a:solidFill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4431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207F58-541B-404B-B6D8-BCF1E9A479D7}" type="datetime1">
              <a:rPr lang="ru-RU" smtClean="0">
                <a:latin typeface="Georgia" panose="02040502050405020303" pitchFamily="18" charset="0"/>
              </a:rPr>
              <a:t>26.05.2021</a:t>
            </a:fld>
            <a:endParaRPr lang="ru-RU">
              <a:latin typeface="Georgia" panose="02040502050405020303" pitchFamily="18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latin typeface="Georgia" panose="02040502050405020303" pitchFamily="18" charset="0"/>
              </a:rPr>
              <a:t>Assel Zhanabayeva</a:t>
            </a:r>
            <a:endParaRPr lang="ru-RU">
              <a:latin typeface="Georgia" panose="02040502050405020303" pitchFamily="18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23472-097C-4749-AA53-DB59F1FF4184}" type="slidenum">
              <a:rPr lang="ru-RU" smtClean="0">
                <a:latin typeface="Georgia" panose="02040502050405020303" pitchFamily="18" charset="0"/>
              </a:rPr>
              <a:t>11</a:t>
            </a:fld>
            <a:endParaRPr lang="ru-RU">
              <a:latin typeface="Georgia" panose="02040502050405020303" pitchFamily="18" charset="0"/>
            </a:endParaRPr>
          </a:p>
        </p:txBody>
      </p:sp>
      <p:sp>
        <p:nvSpPr>
          <p:cNvPr id="7" name="Title 2"/>
          <p:cNvSpPr>
            <a:spLocks noGrp="1"/>
          </p:cNvSpPr>
          <p:nvPr>
            <p:ph type="title"/>
          </p:nvPr>
        </p:nvSpPr>
        <p:spPr>
          <a:xfrm>
            <a:off x="387819" y="282611"/>
            <a:ext cx="8368363" cy="409459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Research results</a:t>
            </a:r>
            <a:endParaRPr lang="en-US" b="1" dirty="0">
              <a:solidFill>
                <a:schemeClr val="tx1">
                  <a:lumMod val="85000"/>
                  <a:lumOff val="15000"/>
                </a:schemeClr>
              </a:solidFill>
              <a:latin typeface="Georgia" panose="02040502050405020303" pitchFamily="18" charset="0"/>
            </a:endParaRPr>
          </a:p>
        </p:txBody>
      </p:sp>
      <p:graphicFrame>
        <p:nvGraphicFramePr>
          <p:cNvPr id="8" name="Диаграмма 7">
            <a:extLst>
              <a:ext uri="{FF2B5EF4-FFF2-40B4-BE49-F238E27FC236}">
                <a16:creationId xmlns:lc="http://schemas.openxmlformats.org/drawingml/2006/lockedCanvas" xmlns:a16="http://schemas.microsoft.com/office/drawing/2014/main" xmlns:xdr="http://schemas.openxmlformats.org/drawingml/2006/spreadsheetDrawing" xmlns="" id="{00000000-0008-0000-0500-000002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71339882"/>
              </p:ext>
            </p:extLst>
          </p:nvPr>
        </p:nvGraphicFramePr>
        <p:xfrm>
          <a:off x="215153" y="692069"/>
          <a:ext cx="8621485" cy="40751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615166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207F58-541B-404B-B6D8-BCF1E9A479D7}" type="datetime1">
              <a:rPr lang="ru-RU" smtClean="0">
                <a:latin typeface="Georgia" panose="02040502050405020303" pitchFamily="18" charset="0"/>
              </a:rPr>
              <a:t>26.05.2021</a:t>
            </a:fld>
            <a:endParaRPr lang="ru-RU">
              <a:latin typeface="Georgia" panose="02040502050405020303" pitchFamily="18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latin typeface="Georgia" panose="02040502050405020303" pitchFamily="18" charset="0"/>
              </a:rPr>
              <a:t>Assel Zhanabayeva</a:t>
            </a:r>
            <a:endParaRPr lang="ru-RU">
              <a:latin typeface="Georgia" panose="02040502050405020303" pitchFamily="18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23472-097C-4749-AA53-DB59F1FF4184}" type="slidenum">
              <a:rPr lang="ru-RU" smtClean="0">
                <a:latin typeface="Georgia" panose="02040502050405020303" pitchFamily="18" charset="0"/>
              </a:rPr>
              <a:t>12</a:t>
            </a:fld>
            <a:endParaRPr lang="ru-RU">
              <a:latin typeface="Georgia" panose="02040502050405020303" pitchFamily="18" charset="0"/>
            </a:endParaRPr>
          </a:p>
        </p:txBody>
      </p:sp>
      <p:sp>
        <p:nvSpPr>
          <p:cNvPr id="7" name="Title 2"/>
          <p:cNvSpPr>
            <a:spLocks noGrp="1"/>
          </p:cNvSpPr>
          <p:nvPr>
            <p:ph type="title"/>
          </p:nvPr>
        </p:nvSpPr>
        <p:spPr>
          <a:xfrm>
            <a:off x="387819" y="282611"/>
            <a:ext cx="8368363" cy="409459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Research results</a:t>
            </a:r>
            <a:endParaRPr lang="en-US" b="1" dirty="0">
              <a:solidFill>
                <a:schemeClr val="tx1">
                  <a:lumMod val="85000"/>
                  <a:lumOff val="15000"/>
                </a:schemeClr>
              </a:solidFill>
              <a:latin typeface="Georgia" panose="02040502050405020303" pitchFamily="18" charset="0"/>
            </a:endParaRPr>
          </a:p>
        </p:txBody>
      </p:sp>
      <p:graphicFrame>
        <p:nvGraphicFramePr>
          <p:cNvPr id="9" name="Диаграмма 8">
            <a:extLst>
              <a:ext uri="{FF2B5EF4-FFF2-40B4-BE49-F238E27FC236}">
                <a16:creationId xmlns:lc="http://schemas.openxmlformats.org/drawingml/2006/lockedCanvas" xmlns:a16="http://schemas.microsoft.com/office/drawing/2014/main" xmlns:xdr="http://schemas.openxmlformats.org/drawingml/2006/spreadsheetDrawing" xmlns="" id="{00000000-0008-0000-0500-000003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32039673"/>
              </p:ext>
            </p:extLst>
          </p:nvPr>
        </p:nvGraphicFramePr>
        <p:xfrm>
          <a:off x="260604" y="690555"/>
          <a:ext cx="8622792" cy="40782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1157452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5F1BF6-5A4D-47C8-9C80-5011741046EC}" type="datetime1">
              <a:rPr lang="ru-RU" smtClean="0">
                <a:latin typeface="Georgia" panose="02040502050405020303" pitchFamily="18" charset="0"/>
              </a:rPr>
              <a:t>26.05.2021</a:t>
            </a:fld>
            <a:endParaRPr lang="ru-RU" dirty="0">
              <a:latin typeface="Georgia" panose="02040502050405020303" pitchFamily="18" charset="0"/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latin typeface="Georgia" panose="02040502050405020303" pitchFamily="18" charset="0"/>
              </a:rPr>
              <a:t>Assel Zhanabayeva</a:t>
            </a:r>
            <a:endParaRPr lang="ru-RU">
              <a:latin typeface="Georgia" panose="02040502050405020303" pitchFamily="18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23472-097C-4749-AA53-DB59F1FF4184}" type="slidenum">
              <a:rPr lang="ru-RU" smtClean="0">
                <a:latin typeface="Georgia" panose="02040502050405020303" pitchFamily="18" charset="0"/>
              </a:rPr>
              <a:t>13</a:t>
            </a:fld>
            <a:endParaRPr lang="ru-RU">
              <a:latin typeface="Georgia" panose="02040502050405020303" pitchFamily="18" charset="0"/>
            </a:endParaRPr>
          </a:p>
        </p:txBody>
      </p:sp>
      <p:sp>
        <p:nvSpPr>
          <p:cNvPr id="54" name="Title 2"/>
          <p:cNvSpPr>
            <a:spLocks noGrp="1"/>
          </p:cNvSpPr>
          <p:nvPr>
            <p:ph type="title"/>
          </p:nvPr>
        </p:nvSpPr>
        <p:spPr>
          <a:xfrm>
            <a:off x="387819" y="282611"/>
            <a:ext cx="8368363" cy="409459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Georgia" panose="02040502050405020303" pitchFamily="18" charset="0"/>
              </a:rPr>
              <a:t>Discussion</a:t>
            </a:r>
            <a:endParaRPr lang="en-US" b="1" dirty="0">
              <a:solidFill>
                <a:schemeClr val="tx1">
                  <a:lumMod val="85000"/>
                  <a:lumOff val="15000"/>
                </a:schemeClr>
              </a:solidFill>
              <a:latin typeface="Georgia" panose="02040502050405020303" pitchFamily="18" charset="0"/>
            </a:endParaRPr>
          </a:p>
        </p:txBody>
      </p:sp>
      <p:sp>
        <p:nvSpPr>
          <p:cNvPr id="55" name="Rectangle 41">
            <a:extLst>
              <a:ext uri="{FF2B5EF4-FFF2-40B4-BE49-F238E27FC236}">
                <a16:creationId xmlns="" xmlns:a16="http://schemas.microsoft.com/office/drawing/2014/main" id="{CAF0D348-3E30-4839-BF24-A36553458FA7}"/>
              </a:ext>
            </a:extLst>
          </p:cNvPr>
          <p:cNvSpPr/>
          <p:nvPr/>
        </p:nvSpPr>
        <p:spPr bwMode="auto">
          <a:xfrm>
            <a:off x="4648200" y="1082040"/>
            <a:ext cx="1365250" cy="1630680"/>
          </a:xfrm>
          <a:prstGeom prst="rect">
            <a:avLst/>
          </a:pr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Georgia" panose="02040502050405020303" pitchFamily="18" charset="0"/>
              </a:rPr>
              <a:t>Finding </a:t>
            </a:r>
            <a:r>
              <a:rPr lang="en-US" b="1" dirty="0">
                <a:solidFill>
                  <a:schemeClr val="bg1"/>
                </a:solidFill>
                <a:latin typeface="Georgia" panose="02040502050405020303" pitchFamily="18" charset="0"/>
              </a:rPr>
              <a:t/>
            </a:r>
            <a:br>
              <a:rPr lang="en-US" b="1" dirty="0">
                <a:solidFill>
                  <a:schemeClr val="bg1"/>
                </a:solidFill>
                <a:latin typeface="Georgia" panose="02040502050405020303" pitchFamily="18" charset="0"/>
              </a:rPr>
            </a:br>
            <a:r>
              <a:rPr lang="en-US" b="1" dirty="0">
                <a:solidFill>
                  <a:schemeClr val="bg1"/>
                </a:solidFill>
                <a:latin typeface="Georgia" panose="02040502050405020303" pitchFamily="18" charset="0"/>
              </a:rPr>
              <a:t>02</a:t>
            </a:r>
          </a:p>
        </p:txBody>
      </p:sp>
      <p:sp>
        <p:nvSpPr>
          <p:cNvPr id="56" name="Rectangle 42">
            <a:extLst>
              <a:ext uri="{FF2B5EF4-FFF2-40B4-BE49-F238E27FC236}">
                <a16:creationId xmlns="" xmlns:a16="http://schemas.microsoft.com/office/drawing/2014/main" id="{F32A6865-F518-4DE4-A2A7-AFCB7D8803F8}"/>
              </a:ext>
            </a:extLst>
          </p:cNvPr>
          <p:cNvSpPr/>
          <p:nvPr/>
        </p:nvSpPr>
        <p:spPr bwMode="auto">
          <a:xfrm>
            <a:off x="6013450" y="1082040"/>
            <a:ext cx="2743200" cy="163068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just"/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Georgia" panose="02040502050405020303" pitchFamily="18" charset="0"/>
              </a:rPr>
              <a:t>The calculation of the elastic settlement of a piled raft foundation is performed by the application of the stiffness method for both the Kazakhstani and European approaches.</a:t>
            </a:r>
          </a:p>
        </p:txBody>
      </p:sp>
      <p:sp>
        <p:nvSpPr>
          <p:cNvPr id="57" name="Rectangle 8">
            <a:extLst>
              <a:ext uri="{FF2B5EF4-FFF2-40B4-BE49-F238E27FC236}">
                <a16:creationId xmlns="" xmlns:a16="http://schemas.microsoft.com/office/drawing/2014/main" id="{EF631C50-7001-40E7-BA43-502F530CCA13}"/>
              </a:ext>
            </a:extLst>
          </p:cNvPr>
          <p:cNvSpPr/>
          <p:nvPr/>
        </p:nvSpPr>
        <p:spPr bwMode="auto">
          <a:xfrm>
            <a:off x="387350" y="1082040"/>
            <a:ext cx="1365250" cy="1650633"/>
          </a:xfrm>
          <a:prstGeom prst="rect">
            <a:avLst/>
          </a:pr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Georgia" panose="02040502050405020303" pitchFamily="18" charset="0"/>
              </a:rPr>
              <a:t>Finding </a:t>
            </a:r>
            <a:r>
              <a:rPr lang="en-US" b="1" dirty="0">
                <a:solidFill>
                  <a:schemeClr val="bg1"/>
                </a:solidFill>
                <a:latin typeface="Georgia" panose="02040502050405020303" pitchFamily="18" charset="0"/>
              </a:rPr>
              <a:t/>
            </a:r>
            <a:br>
              <a:rPr lang="en-US" b="1" dirty="0">
                <a:solidFill>
                  <a:schemeClr val="bg1"/>
                </a:solidFill>
                <a:latin typeface="Georgia" panose="02040502050405020303" pitchFamily="18" charset="0"/>
              </a:rPr>
            </a:br>
            <a:r>
              <a:rPr lang="en-US" b="1" dirty="0">
                <a:solidFill>
                  <a:schemeClr val="bg1"/>
                </a:solidFill>
                <a:latin typeface="Georgia" panose="02040502050405020303" pitchFamily="18" charset="0"/>
              </a:rPr>
              <a:t>01</a:t>
            </a:r>
          </a:p>
        </p:txBody>
      </p:sp>
      <p:sp>
        <p:nvSpPr>
          <p:cNvPr id="58" name="Rectangle 38">
            <a:extLst>
              <a:ext uri="{FF2B5EF4-FFF2-40B4-BE49-F238E27FC236}">
                <a16:creationId xmlns="" xmlns:a16="http://schemas.microsoft.com/office/drawing/2014/main" id="{2E0A398D-5818-4D56-9A1C-DA747FC8B00A}"/>
              </a:ext>
            </a:extLst>
          </p:cNvPr>
          <p:cNvSpPr/>
          <p:nvPr/>
        </p:nvSpPr>
        <p:spPr bwMode="auto">
          <a:xfrm>
            <a:off x="1752600" y="1082040"/>
            <a:ext cx="2743200" cy="1650633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just"/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Georgia" panose="02040502050405020303" pitchFamily="18" charset="0"/>
              </a:rPr>
              <a:t>As the design problem involves the consideration of cohesive soil, the </a:t>
            </a:r>
            <a:r>
              <a:rPr 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Georgia" panose="02040502050405020303" pitchFamily="18" charset="0"/>
              </a:rPr>
              <a:t>Kazakhstani 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Georgia" panose="02040502050405020303" pitchFamily="18" charset="0"/>
              </a:rPr>
              <a:t>approach determines the bearing resistance based on </a:t>
            </a:r>
            <a:r>
              <a:rPr 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Georgia" panose="02040502050405020303" pitchFamily="18" charset="0"/>
              </a:rPr>
              <a:t>liquidity index, 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Georgia" panose="02040502050405020303" pitchFamily="18" charset="0"/>
              </a:rPr>
              <a:t>whereas the European approach calculates it by considering </a:t>
            </a:r>
            <a:r>
              <a:rPr 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Georgia" panose="02040502050405020303" pitchFamily="18" charset="0"/>
              </a:rPr>
              <a:t>undrained 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Georgia" panose="02040502050405020303" pitchFamily="18" charset="0"/>
              </a:rPr>
              <a:t>shear strength of the soil. </a:t>
            </a:r>
          </a:p>
        </p:txBody>
      </p:sp>
      <p:sp>
        <p:nvSpPr>
          <p:cNvPr id="59" name="Rectangle 47">
            <a:extLst>
              <a:ext uri="{FF2B5EF4-FFF2-40B4-BE49-F238E27FC236}">
                <a16:creationId xmlns="" xmlns:a16="http://schemas.microsoft.com/office/drawing/2014/main" id="{6C55B0BB-8D2B-4257-81C8-ED7B593865C3}"/>
              </a:ext>
            </a:extLst>
          </p:cNvPr>
          <p:cNvSpPr/>
          <p:nvPr/>
        </p:nvSpPr>
        <p:spPr bwMode="auto">
          <a:xfrm>
            <a:off x="387350" y="2898507"/>
            <a:ext cx="1365250" cy="1650633"/>
          </a:xfrm>
          <a:prstGeom prst="rect">
            <a:avLst/>
          </a:pr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Georgia" panose="02040502050405020303" pitchFamily="18" charset="0"/>
              </a:rPr>
              <a:t>Finding </a:t>
            </a:r>
            <a:r>
              <a:rPr lang="en-US" b="1" dirty="0">
                <a:solidFill>
                  <a:schemeClr val="bg1"/>
                </a:solidFill>
                <a:latin typeface="Georgia" panose="02040502050405020303" pitchFamily="18" charset="0"/>
              </a:rPr>
              <a:t/>
            </a:r>
            <a:br>
              <a:rPr lang="en-US" b="1" dirty="0">
                <a:solidFill>
                  <a:schemeClr val="bg1"/>
                </a:solidFill>
                <a:latin typeface="Georgia" panose="02040502050405020303" pitchFamily="18" charset="0"/>
              </a:rPr>
            </a:br>
            <a:r>
              <a:rPr lang="en-US" b="1" dirty="0">
                <a:solidFill>
                  <a:schemeClr val="bg1"/>
                </a:solidFill>
                <a:latin typeface="Georgia" panose="02040502050405020303" pitchFamily="18" charset="0"/>
              </a:rPr>
              <a:t>03</a:t>
            </a:r>
          </a:p>
        </p:txBody>
      </p:sp>
      <p:sp>
        <p:nvSpPr>
          <p:cNvPr id="60" name="Rectangle 55">
            <a:extLst>
              <a:ext uri="{FF2B5EF4-FFF2-40B4-BE49-F238E27FC236}">
                <a16:creationId xmlns="" xmlns:a16="http://schemas.microsoft.com/office/drawing/2014/main" id="{CE473E67-1ED1-4A84-B1A7-7BB12A2D3A53}"/>
              </a:ext>
            </a:extLst>
          </p:cNvPr>
          <p:cNvSpPr/>
          <p:nvPr/>
        </p:nvSpPr>
        <p:spPr bwMode="auto">
          <a:xfrm>
            <a:off x="1752600" y="2898507"/>
            <a:ext cx="2743200" cy="1650633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just"/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Georgia" panose="02040502050405020303" pitchFamily="18" charset="0"/>
              </a:rPr>
              <a:t>The Kazakhstani approach applies a reduction </a:t>
            </a:r>
            <a:r>
              <a:rPr 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Georgia" panose="02040502050405020303" pitchFamily="18" charset="0"/>
              </a:rPr>
              <a:t>factor when 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Georgia" panose="02040502050405020303" pitchFamily="18" charset="0"/>
              </a:rPr>
              <a:t>calculating the bearing resistance of a pile </a:t>
            </a:r>
            <a:r>
              <a:rPr 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Georgia" panose="02040502050405020303" pitchFamily="18" charset="0"/>
              </a:rPr>
              <a:t>foundation. By 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Georgia" panose="02040502050405020303" pitchFamily="18" charset="0"/>
              </a:rPr>
              <a:t>contrast, the European approach directly calculates the factored geotechnical </a:t>
            </a:r>
            <a:r>
              <a:rPr 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Georgia" panose="02040502050405020303" pitchFamily="18" charset="0"/>
              </a:rPr>
              <a:t>resistance of pile 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Georgia" panose="02040502050405020303" pitchFamily="18" charset="0"/>
              </a:rPr>
              <a:t>foundation by using the factored strength parameters.</a:t>
            </a:r>
          </a:p>
        </p:txBody>
      </p:sp>
      <p:sp>
        <p:nvSpPr>
          <p:cNvPr id="61" name="Rectangle 60">
            <a:extLst>
              <a:ext uri="{FF2B5EF4-FFF2-40B4-BE49-F238E27FC236}">
                <a16:creationId xmlns="" xmlns:a16="http://schemas.microsoft.com/office/drawing/2014/main" id="{79FB8AD3-CB83-41CF-B09E-794F2A73D090}"/>
              </a:ext>
            </a:extLst>
          </p:cNvPr>
          <p:cNvSpPr/>
          <p:nvPr/>
        </p:nvSpPr>
        <p:spPr bwMode="auto">
          <a:xfrm>
            <a:off x="4648200" y="2898507"/>
            <a:ext cx="1365250" cy="1650633"/>
          </a:xfrm>
          <a:prstGeom prst="rect">
            <a:avLst/>
          </a:pr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Georgia" panose="02040502050405020303" pitchFamily="18" charset="0"/>
              </a:rPr>
              <a:t>Finding </a:t>
            </a:r>
            <a:r>
              <a:rPr lang="en-US" b="1" dirty="0">
                <a:solidFill>
                  <a:schemeClr val="bg1"/>
                </a:solidFill>
                <a:latin typeface="Georgia" panose="02040502050405020303" pitchFamily="18" charset="0"/>
              </a:rPr>
              <a:t/>
            </a:r>
            <a:br>
              <a:rPr lang="en-US" b="1" dirty="0">
                <a:solidFill>
                  <a:schemeClr val="bg1"/>
                </a:solidFill>
                <a:latin typeface="Georgia" panose="02040502050405020303" pitchFamily="18" charset="0"/>
              </a:rPr>
            </a:br>
            <a:r>
              <a:rPr lang="en-US" b="1" dirty="0">
                <a:solidFill>
                  <a:schemeClr val="bg1"/>
                </a:solidFill>
                <a:latin typeface="Georgia" panose="02040502050405020303" pitchFamily="18" charset="0"/>
              </a:rPr>
              <a:t>04</a:t>
            </a:r>
          </a:p>
        </p:txBody>
      </p:sp>
      <p:sp>
        <p:nvSpPr>
          <p:cNvPr id="62" name="Rectangle 66">
            <a:extLst>
              <a:ext uri="{FF2B5EF4-FFF2-40B4-BE49-F238E27FC236}">
                <a16:creationId xmlns="" xmlns:a16="http://schemas.microsoft.com/office/drawing/2014/main" id="{876C735D-01D4-4BF0-93FC-B40F3C555AC7}"/>
              </a:ext>
            </a:extLst>
          </p:cNvPr>
          <p:cNvSpPr/>
          <p:nvPr/>
        </p:nvSpPr>
        <p:spPr bwMode="auto">
          <a:xfrm>
            <a:off x="6013450" y="2898507"/>
            <a:ext cx="2743200" cy="1650633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just"/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Georgia" panose="02040502050405020303" pitchFamily="18" charset="0"/>
              </a:rPr>
              <a:t>The conservativeness of the European approach is explained by the </a:t>
            </a:r>
            <a:r>
              <a:rPr 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Georgia" panose="02040502050405020303" pitchFamily="18" charset="0"/>
              </a:rPr>
              <a:t>fact that EC7 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Georgia" panose="02040502050405020303" pitchFamily="18" charset="0"/>
              </a:rPr>
              <a:t>synthesizes the design traditions and construction practices of various </a:t>
            </a:r>
            <a:r>
              <a:rPr 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Georgia" panose="02040502050405020303" pitchFamily="18" charset="0"/>
              </a:rPr>
              <a:t>European countries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Georgia" panose="02040502050405020303" pitchFamily="18" charset="0"/>
              </a:rPr>
              <a:t>, so the integration process led to a more conservative and detailed </a:t>
            </a:r>
            <a:r>
              <a:rPr 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Georgia" panose="02040502050405020303" pitchFamily="18" charset="0"/>
              </a:rPr>
              <a:t>geotechnical design 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Georgia" panose="02040502050405020303" pitchFamily="18" charset="0"/>
              </a:rPr>
              <a:t>approach than that in Kazakhstan.</a:t>
            </a:r>
          </a:p>
        </p:txBody>
      </p:sp>
    </p:spTree>
    <p:extLst>
      <p:ext uri="{BB962C8B-B14F-4D97-AF65-F5344CB8AC3E}">
        <p14:creationId xmlns:p14="http://schemas.microsoft.com/office/powerpoint/2010/main" val="2394867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207F58-541B-404B-B6D8-BCF1E9A479D7}" type="datetime1">
              <a:rPr lang="ru-RU" smtClean="0">
                <a:latin typeface="Georgia" panose="02040502050405020303" pitchFamily="18" charset="0"/>
              </a:rPr>
              <a:t>26.05.2021</a:t>
            </a:fld>
            <a:endParaRPr lang="ru-RU">
              <a:latin typeface="Georgia" panose="02040502050405020303" pitchFamily="18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latin typeface="Georgia" panose="02040502050405020303" pitchFamily="18" charset="0"/>
              </a:rPr>
              <a:t>Assel Zhanabayeva</a:t>
            </a:r>
            <a:endParaRPr lang="ru-RU">
              <a:latin typeface="Georgia" panose="02040502050405020303" pitchFamily="18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23472-097C-4749-AA53-DB59F1FF4184}" type="slidenum">
              <a:rPr lang="ru-RU" smtClean="0">
                <a:latin typeface="Georgia" panose="02040502050405020303" pitchFamily="18" charset="0"/>
              </a:rPr>
              <a:t>14</a:t>
            </a:fld>
            <a:endParaRPr lang="ru-RU">
              <a:latin typeface="Georgia" panose="02040502050405020303" pitchFamily="18" charset="0"/>
            </a:endParaRPr>
          </a:p>
        </p:txBody>
      </p:sp>
      <p:sp>
        <p:nvSpPr>
          <p:cNvPr id="7" name="Title 2"/>
          <p:cNvSpPr>
            <a:spLocks noGrp="1"/>
          </p:cNvSpPr>
          <p:nvPr>
            <p:ph type="title"/>
          </p:nvPr>
        </p:nvSpPr>
        <p:spPr>
          <a:xfrm>
            <a:off x="387819" y="282611"/>
            <a:ext cx="8368363" cy="409459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Georgia" panose="02040502050405020303" pitchFamily="18" charset="0"/>
              </a:rPr>
              <a:t>Conclusions</a:t>
            </a:r>
            <a:endParaRPr lang="en-US" b="1" dirty="0">
              <a:solidFill>
                <a:schemeClr val="tx1">
                  <a:lumMod val="85000"/>
                  <a:lumOff val="15000"/>
                </a:schemeClr>
              </a:solidFill>
              <a:latin typeface="Georgia" panose="02040502050405020303" pitchFamily="18" charset="0"/>
            </a:endParaRPr>
          </a:p>
        </p:txBody>
      </p:sp>
      <p:sp>
        <p:nvSpPr>
          <p:cNvPr id="8" name="Rounded Rectangle 46">
            <a:extLst>
              <a:ext uri="{FF2B5EF4-FFF2-40B4-BE49-F238E27FC236}">
                <a16:creationId xmlns:a16="http://schemas.microsoft.com/office/drawing/2014/main" xmlns="" id="{653BFB64-6EF6-4AFB-A05D-58677CA91D0D}"/>
              </a:ext>
            </a:extLst>
          </p:cNvPr>
          <p:cNvSpPr/>
          <p:nvPr/>
        </p:nvSpPr>
        <p:spPr bwMode="auto">
          <a:xfrm>
            <a:off x="381000" y="1433015"/>
            <a:ext cx="8369300" cy="3193576"/>
          </a:xfrm>
          <a:prstGeom prst="roundRect">
            <a:avLst>
              <a:gd name="adj" fmla="val 5000"/>
            </a:avLst>
          </a:prstGeom>
          <a:solidFill>
            <a:schemeClr val="bg1">
              <a:lumMod val="9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2743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457200" indent="-457200" algn="just"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chemeClr val="accent3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Investigation of soil profiles and determination of soil properties in Nur-Sultan</a:t>
            </a:r>
          </a:p>
          <a:p>
            <a:pPr marL="457200" indent="-457200" algn="just"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chemeClr val="accent3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Comparative analysis of geotechnical approaches for the design of different types of foundation adhering to EC 7 and SP RK</a:t>
            </a:r>
          </a:p>
          <a:p>
            <a:pPr marL="457200" indent="-457200" algn="just"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chemeClr val="accent3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Identification of the conservativeness of European design code compared to Kazakhstani building regulation</a:t>
            </a:r>
          </a:p>
        </p:txBody>
      </p:sp>
      <p:sp>
        <p:nvSpPr>
          <p:cNvPr id="9" name="Diamond 1">
            <a:extLst>
              <a:ext uri="{FF2B5EF4-FFF2-40B4-BE49-F238E27FC236}">
                <a16:creationId xmlns:a16="http://schemas.microsoft.com/office/drawing/2014/main" xmlns="" id="{5CDF082D-2109-41EF-A549-A8B5A14ECA32}"/>
              </a:ext>
            </a:extLst>
          </p:cNvPr>
          <p:cNvSpPr/>
          <p:nvPr/>
        </p:nvSpPr>
        <p:spPr bwMode="auto">
          <a:xfrm>
            <a:off x="4008120" y="781505"/>
            <a:ext cx="1303020" cy="1303020"/>
          </a:xfrm>
          <a:prstGeom prst="diamond">
            <a:avLst/>
          </a:pr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/>
          </a:p>
        </p:txBody>
      </p:sp>
      <p:grpSp>
        <p:nvGrpSpPr>
          <p:cNvPr id="10" name="Group 15">
            <a:extLst>
              <a:ext uri="{FF2B5EF4-FFF2-40B4-BE49-F238E27FC236}">
                <a16:creationId xmlns:a16="http://schemas.microsoft.com/office/drawing/2014/main" xmlns="" id="{3A62DA69-81AB-4140-9D93-3F620335A1AF}"/>
              </a:ext>
            </a:extLst>
          </p:cNvPr>
          <p:cNvGrpSpPr/>
          <p:nvPr/>
        </p:nvGrpSpPr>
        <p:grpSpPr>
          <a:xfrm>
            <a:off x="4348697" y="1122660"/>
            <a:ext cx="621866" cy="620710"/>
            <a:chOff x="-1447800" y="2882900"/>
            <a:chExt cx="854075" cy="852488"/>
          </a:xfrm>
          <a:solidFill>
            <a:schemeClr val="bg1"/>
          </a:solidFill>
        </p:grpSpPr>
        <p:sp>
          <p:nvSpPr>
            <p:cNvPr id="11" name="Freeform 5">
              <a:extLst>
                <a:ext uri="{FF2B5EF4-FFF2-40B4-BE49-F238E27FC236}">
                  <a16:creationId xmlns:a16="http://schemas.microsoft.com/office/drawing/2014/main" xmlns="" id="{0F54C263-5962-4D31-B065-2C7537B8972F}"/>
                </a:ext>
              </a:extLst>
            </p:cNvPr>
            <p:cNvSpPr>
              <a:spLocks/>
            </p:cNvSpPr>
            <p:nvPr/>
          </p:nvSpPr>
          <p:spPr bwMode="auto">
            <a:xfrm>
              <a:off x="-1247775" y="2987675"/>
              <a:ext cx="642938" cy="474663"/>
            </a:xfrm>
            <a:custGeom>
              <a:avLst/>
              <a:gdLst>
                <a:gd name="T0" fmla="*/ 4428 w 4517"/>
                <a:gd name="T1" fmla="*/ 88 h 3346"/>
                <a:gd name="T2" fmla="*/ 4109 w 4517"/>
                <a:gd name="T3" fmla="*/ 88 h 3346"/>
                <a:gd name="T4" fmla="*/ 1396 w 4517"/>
                <a:gd name="T5" fmla="*/ 2794 h 3346"/>
                <a:gd name="T6" fmla="*/ 417 w 4517"/>
                <a:gd name="T7" fmla="*/ 1730 h 3346"/>
                <a:gd name="T8" fmla="*/ 98 w 4517"/>
                <a:gd name="T9" fmla="*/ 1717 h 3346"/>
                <a:gd name="T10" fmla="*/ 84 w 4517"/>
                <a:gd name="T11" fmla="*/ 2037 h 3346"/>
                <a:gd name="T12" fmla="*/ 1223 w 4517"/>
                <a:gd name="T13" fmla="*/ 3273 h 3346"/>
                <a:gd name="T14" fmla="*/ 1384 w 4517"/>
                <a:gd name="T15" fmla="*/ 3346 h 3346"/>
                <a:gd name="T16" fmla="*/ 1389 w 4517"/>
                <a:gd name="T17" fmla="*/ 3346 h 3346"/>
                <a:gd name="T18" fmla="*/ 1549 w 4517"/>
                <a:gd name="T19" fmla="*/ 3280 h 3346"/>
                <a:gd name="T20" fmla="*/ 4428 w 4517"/>
                <a:gd name="T21" fmla="*/ 408 h 3346"/>
                <a:gd name="T22" fmla="*/ 4428 w 4517"/>
                <a:gd name="T23" fmla="*/ 88 h 3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517" h="3346">
                  <a:moveTo>
                    <a:pt x="4428" y="88"/>
                  </a:moveTo>
                  <a:cubicBezTo>
                    <a:pt x="4340" y="0"/>
                    <a:pt x="4197" y="0"/>
                    <a:pt x="4109" y="88"/>
                  </a:cubicBezTo>
                  <a:cubicBezTo>
                    <a:pt x="1396" y="2794"/>
                    <a:pt x="1396" y="2794"/>
                    <a:pt x="1396" y="2794"/>
                  </a:cubicBezTo>
                  <a:cubicBezTo>
                    <a:pt x="417" y="1730"/>
                    <a:pt x="417" y="1730"/>
                    <a:pt x="417" y="1730"/>
                  </a:cubicBezTo>
                  <a:cubicBezTo>
                    <a:pt x="333" y="1639"/>
                    <a:pt x="190" y="1633"/>
                    <a:pt x="98" y="1717"/>
                  </a:cubicBezTo>
                  <a:cubicBezTo>
                    <a:pt x="6" y="1802"/>
                    <a:pt x="0" y="1945"/>
                    <a:pt x="84" y="2037"/>
                  </a:cubicBezTo>
                  <a:cubicBezTo>
                    <a:pt x="1223" y="3273"/>
                    <a:pt x="1223" y="3273"/>
                    <a:pt x="1223" y="3273"/>
                  </a:cubicBezTo>
                  <a:cubicBezTo>
                    <a:pt x="1264" y="3318"/>
                    <a:pt x="1323" y="3345"/>
                    <a:pt x="1384" y="3346"/>
                  </a:cubicBezTo>
                  <a:cubicBezTo>
                    <a:pt x="1386" y="3346"/>
                    <a:pt x="1387" y="3346"/>
                    <a:pt x="1389" y="3346"/>
                  </a:cubicBezTo>
                  <a:cubicBezTo>
                    <a:pt x="1449" y="3346"/>
                    <a:pt x="1506" y="3322"/>
                    <a:pt x="1549" y="3280"/>
                  </a:cubicBezTo>
                  <a:cubicBezTo>
                    <a:pt x="4428" y="408"/>
                    <a:pt x="4428" y="408"/>
                    <a:pt x="4428" y="408"/>
                  </a:cubicBezTo>
                  <a:cubicBezTo>
                    <a:pt x="4516" y="320"/>
                    <a:pt x="4517" y="177"/>
                    <a:pt x="4428" y="8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Georgia" panose="02040502050405020303" pitchFamily="18" charset="0"/>
              </a:endParaRPr>
            </a:p>
          </p:txBody>
        </p:sp>
        <p:sp>
          <p:nvSpPr>
            <p:cNvPr id="12" name="Freeform 6">
              <a:extLst>
                <a:ext uri="{FF2B5EF4-FFF2-40B4-BE49-F238E27FC236}">
                  <a16:creationId xmlns:a16="http://schemas.microsoft.com/office/drawing/2014/main" xmlns="" id="{A0A3A40F-0CC7-4DF7-8210-2FA28C720352}"/>
                </a:ext>
              </a:extLst>
            </p:cNvPr>
            <p:cNvSpPr>
              <a:spLocks/>
            </p:cNvSpPr>
            <p:nvPr/>
          </p:nvSpPr>
          <p:spPr bwMode="auto">
            <a:xfrm>
              <a:off x="-1447800" y="2882900"/>
              <a:ext cx="854075" cy="852488"/>
            </a:xfrm>
            <a:custGeom>
              <a:avLst/>
              <a:gdLst>
                <a:gd name="T0" fmla="*/ 5774 w 6000"/>
                <a:gd name="T1" fmla="*/ 2774 h 6000"/>
                <a:gd name="T2" fmla="*/ 5548 w 6000"/>
                <a:gd name="T3" fmla="*/ 3000 h 6000"/>
                <a:gd name="T4" fmla="*/ 3000 w 6000"/>
                <a:gd name="T5" fmla="*/ 5548 h 6000"/>
                <a:gd name="T6" fmla="*/ 452 w 6000"/>
                <a:gd name="T7" fmla="*/ 3000 h 6000"/>
                <a:gd name="T8" fmla="*/ 3000 w 6000"/>
                <a:gd name="T9" fmla="*/ 452 h 6000"/>
                <a:gd name="T10" fmla="*/ 3226 w 6000"/>
                <a:gd name="T11" fmla="*/ 226 h 6000"/>
                <a:gd name="T12" fmla="*/ 3000 w 6000"/>
                <a:gd name="T13" fmla="*/ 0 h 6000"/>
                <a:gd name="T14" fmla="*/ 0 w 6000"/>
                <a:gd name="T15" fmla="*/ 3000 h 6000"/>
                <a:gd name="T16" fmla="*/ 3000 w 6000"/>
                <a:gd name="T17" fmla="*/ 6000 h 6000"/>
                <a:gd name="T18" fmla="*/ 6000 w 6000"/>
                <a:gd name="T19" fmla="*/ 3000 h 6000"/>
                <a:gd name="T20" fmla="*/ 5774 w 6000"/>
                <a:gd name="T21" fmla="*/ 2774 h 6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000" h="6000">
                  <a:moveTo>
                    <a:pt x="5774" y="2774"/>
                  </a:moveTo>
                  <a:cubicBezTo>
                    <a:pt x="5649" y="2774"/>
                    <a:pt x="5548" y="2875"/>
                    <a:pt x="5548" y="3000"/>
                  </a:cubicBezTo>
                  <a:cubicBezTo>
                    <a:pt x="5548" y="4405"/>
                    <a:pt x="4405" y="5548"/>
                    <a:pt x="3000" y="5548"/>
                  </a:cubicBezTo>
                  <a:cubicBezTo>
                    <a:pt x="1595" y="5548"/>
                    <a:pt x="452" y="4405"/>
                    <a:pt x="452" y="3000"/>
                  </a:cubicBezTo>
                  <a:cubicBezTo>
                    <a:pt x="452" y="1595"/>
                    <a:pt x="1595" y="452"/>
                    <a:pt x="3000" y="452"/>
                  </a:cubicBezTo>
                  <a:cubicBezTo>
                    <a:pt x="3125" y="452"/>
                    <a:pt x="3226" y="351"/>
                    <a:pt x="3226" y="226"/>
                  </a:cubicBezTo>
                  <a:cubicBezTo>
                    <a:pt x="3226" y="101"/>
                    <a:pt x="3125" y="0"/>
                    <a:pt x="3000" y="0"/>
                  </a:cubicBezTo>
                  <a:cubicBezTo>
                    <a:pt x="1346" y="0"/>
                    <a:pt x="0" y="1346"/>
                    <a:pt x="0" y="3000"/>
                  </a:cubicBezTo>
                  <a:cubicBezTo>
                    <a:pt x="0" y="4654"/>
                    <a:pt x="1346" y="6000"/>
                    <a:pt x="3000" y="6000"/>
                  </a:cubicBezTo>
                  <a:cubicBezTo>
                    <a:pt x="4654" y="6000"/>
                    <a:pt x="6000" y="4654"/>
                    <a:pt x="6000" y="3000"/>
                  </a:cubicBezTo>
                  <a:cubicBezTo>
                    <a:pt x="6000" y="2875"/>
                    <a:pt x="5899" y="2774"/>
                    <a:pt x="5774" y="277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Georgia" panose="02040502050405020303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50190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207F58-541B-404B-B6D8-BCF1E9A479D7}" type="datetime1">
              <a:rPr lang="ru-RU" smtClean="0">
                <a:latin typeface="Georgia" panose="02040502050405020303" pitchFamily="18" charset="0"/>
              </a:rPr>
              <a:t>26.05.2021</a:t>
            </a:fld>
            <a:endParaRPr lang="ru-RU">
              <a:latin typeface="Georgia" panose="02040502050405020303" pitchFamily="18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latin typeface="Georgia" panose="02040502050405020303" pitchFamily="18" charset="0"/>
              </a:rPr>
              <a:t>Assel Zhanabayeva</a:t>
            </a:r>
            <a:endParaRPr lang="ru-RU">
              <a:latin typeface="Georgia" panose="02040502050405020303" pitchFamily="18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23472-097C-4749-AA53-DB59F1FF4184}" type="slidenum">
              <a:rPr lang="ru-RU" smtClean="0">
                <a:latin typeface="Georgia" panose="02040502050405020303" pitchFamily="18" charset="0"/>
              </a:rPr>
              <a:t>15</a:t>
            </a:fld>
            <a:endParaRPr lang="ru-RU">
              <a:latin typeface="Georgia" panose="02040502050405020303" pitchFamily="18" charset="0"/>
            </a:endParaRPr>
          </a:p>
        </p:txBody>
      </p:sp>
      <p:sp>
        <p:nvSpPr>
          <p:cNvPr id="7" name="Oval 56">
            <a:extLst>
              <a:ext uri="{FF2B5EF4-FFF2-40B4-BE49-F238E27FC236}">
                <a16:creationId xmlns:a16="http://schemas.microsoft.com/office/drawing/2014/main" xmlns="" id="{AEA8C406-21C4-4333-98B3-1270DB21E797}"/>
              </a:ext>
            </a:extLst>
          </p:cNvPr>
          <p:cNvSpPr/>
          <p:nvPr/>
        </p:nvSpPr>
        <p:spPr bwMode="auto">
          <a:xfrm>
            <a:off x="3802536" y="1647265"/>
            <a:ext cx="1538930" cy="1538928"/>
          </a:xfrm>
          <a:prstGeom prst="ellipse">
            <a:avLst/>
          </a:prstGeom>
          <a:gradFill flip="none" rotWithShape="1">
            <a:gsLst>
              <a:gs pos="0">
                <a:schemeClr val="tx1">
                  <a:lumMod val="75000"/>
                  <a:lumOff val="25000"/>
                  <a:shade val="30000"/>
                  <a:satMod val="115000"/>
                </a:schemeClr>
              </a:gs>
              <a:gs pos="50000">
                <a:schemeClr val="tx1">
                  <a:lumMod val="75000"/>
                  <a:lumOff val="25000"/>
                  <a:shade val="67500"/>
                  <a:satMod val="115000"/>
                </a:schemeClr>
              </a:gs>
              <a:gs pos="100000">
                <a:schemeClr val="tx1">
                  <a:lumMod val="75000"/>
                  <a:lumOff val="25000"/>
                  <a:shade val="100000"/>
                  <a:satMod val="115000"/>
                </a:schemeClr>
              </a:gs>
            </a:gsLst>
            <a:lin ang="16200000" scaled="1"/>
            <a:tileRect/>
          </a:gradFill>
          <a:ln w="9525">
            <a:noFill/>
            <a:round/>
            <a:headEnd/>
            <a:tailEnd/>
          </a:ln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400" b="1" dirty="0" smtClean="0">
                <a:solidFill>
                  <a:schemeClr val="bg1"/>
                </a:solidFill>
                <a:latin typeface="Georgia" panose="02040502050405020303" pitchFamily="18" charset="0"/>
              </a:rPr>
              <a:t>Limitations of the study</a:t>
            </a:r>
            <a:endParaRPr lang="en-US" sz="1400" b="1" dirty="0">
              <a:solidFill>
                <a:schemeClr val="bg1"/>
              </a:solidFill>
              <a:latin typeface="Georgia" panose="02040502050405020303" pitchFamily="18" charset="0"/>
            </a:endParaRPr>
          </a:p>
        </p:txBody>
      </p:sp>
      <p:grpSp>
        <p:nvGrpSpPr>
          <p:cNvPr id="8" name="Group 29">
            <a:extLst>
              <a:ext uri="{FF2B5EF4-FFF2-40B4-BE49-F238E27FC236}">
                <a16:creationId xmlns:a16="http://schemas.microsoft.com/office/drawing/2014/main" xmlns="" id="{4F2B948F-EAD3-4D83-9A79-6D55B4487C25}"/>
              </a:ext>
            </a:extLst>
          </p:cNvPr>
          <p:cNvGrpSpPr/>
          <p:nvPr/>
        </p:nvGrpSpPr>
        <p:grpSpPr>
          <a:xfrm>
            <a:off x="3565350" y="1407611"/>
            <a:ext cx="2013300" cy="3297958"/>
            <a:chOff x="3565350" y="1580273"/>
            <a:chExt cx="2013300" cy="3297958"/>
          </a:xfrm>
        </p:grpSpPr>
        <p:grpSp>
          <p:nvGrpSpPr>
            <p:cNvPr id="9" name="Group 30">
              <a:extLst>
                <a:ext uri="{FF2B5EF4-FFF2-40B4-BE49-F238E27FC236}">
                  <a16:creationId xmlns:a16="http://schemas.microsoft.com/office/drawing/2014/main" xmlns="" id="{4BCF457C-CD57-4223-90B5-6A03C6E39AD8}"/>
                </a:ext>
              </a:extLst>
            </p:cNvPr>
            <p:cNvGrpSpPr/>
            <p:nvPr/>
          </p:nvGrpSpPr>
          <p:grpSpPr>
            <a:xfrm>
              <a:off x="4419600" y="3486150"/>
              <a:ext cx="304800" cy="1392081"/>
              <a:chOff x="4419600" y="3418921"/>
              <a:chExt cx="304800" cy="1392081"/>
            </a:xfrm>
          </p:grpSpPr>
          <p:sp>
            <p:nvSpPr>
              <p:cNvPr id="11" name="Rounded Rectangle 91">
                <a:extLst>
                  <a:ext uri="{FF2B5EF4-FFF2-40B4-BE49-F238E27FC236}">
                    <a16:creationId xmlns:a16="http://schemas.microsoft.com/office/drawing/2014/main" xmlns="" id="{92AE49BA-E1D2-4628-8132-5D6C2EADDD9E}"/>
                  </a:ext>
                </a:extLst>
              </p:cNvPr>
              <p:cNvSpPr/>
              <p:nvPr/>
            </p:nvSpPr>
            <p:spPr bwMode="auto">
              <a:xfrm>
                <a:off x="4419600" y="3929867"/>
                <a:ext cx="304800" cy="881135"/>
              </a:xfrm>
              <a:prstGeom prst="round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US">
                  <a:latin typeface="Georgia" panose="02040502050405020303" pitchFamily="18" charset="0"/>
                </a:endParaRPr>
              </a:p>
            </p:txBody>
          </p:sp>
          <p:sp>
            <p:nvSpPr>
              <p:cNvPr id="12" name="Rounded Rectangle 92">
                <a:extLst>
                  <a:ext uri="{FF2B5EF4-FFF2-40B4-BE49-F238E27FC236}">
                    <a16:creationId xmlns:a16="http://schemas.microsoft.com/office/drawing/2014/main" xmlns="" id="{3ECF94D6-FF32-4D65-8B40-4869E098B35A}"/>
                  </a:ext>
                </a:extLst>
              </p:cNvPr>
              <p:cNvSpPr/>
              <p:nvPr/>
            </p:nvSpPr>
            <p:spPr bwMode="auto">
              <a:xfrm>
                <a:off x="4503124" y="3418921"/>
                <a:ext cx="137752" cy="592220"/>
              </a:xfrm>
              <a:prstGeom prst="round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US">
                  <a:latin typeface="Georgia" panose="02040502050405020303" pitchFamily="18" charset="0"/>
                </a:endParaRPr>
              </a:p>
            </p:txBody>
          </p:sp>
          <p:sp>
            <p:nvSpPr>
              <p:cNvPr id="13" name="Rectangle 34">
                <a:extLst>
                  <a:ext uri="{FF2B5EF4-FFF2-40B4-BE49-F238E27FC236}">
                    <a16:creationId xmlns:a16="http://schemas.microsoft.com/office/drawing/2014/main" xmlns="" id="{9A97C4AB-7EAF-49B9-83C4-B49A71E9FC53}"/>
                  </a:ext>
                </a:extLst>
              </p:cNvPr>
              <p:cNvSpPr/>
              <p:nvPr/>
            </p:nvSpPr>
            <p:spPr bwMode="auto">
              <a:xfrm>
                <a:off x="4419600" y="4054823"/>
                <a:ext cx="304800" cy="7620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US">
                  <a:latin typeface="Georgia" panose="02040502050405020303" pitchFamily="18" charset="0"/>
                </a:endParaRPr>
              </a:p>
            </p:txBody>
          </p:sp>
          <p:sp>
            <p:nvSpPr>
              <p:cNvPr id="14" name="Rectangle 35">
                <a:extLst>
                  <a:ext uri="{FF2B5EF4-FFF2-40B4-BE49-F238E27FC236}">
                    <a16:creationId xmlns:a16="http://schemas.microsoft.com/office/drawing/2014/main" xmlns="" id="{10D2DB8E-FC3B-456B-8988-B2EA64C7396B}"/>
                  </a:ext>
                </a:extLst>
              </p:cNvPr>
              <p:cNvSpPr/>
              <p:nvPr/>
            </p:nvSpPr>
            <p:spPr bwMode="auto">
              <a:xfrm>
                <a:off x="4419600" y="4598287"/>
                <a:ext cx="304800" cy="7620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US">
                  <a:latin typeface="Georgia" panose="02040502050405020303" pitchFamily="18" charset="0"/>
                </a:endParaRPr>
              </a:p>
            </p:txBody>
          </p:sp>
        </p:grpSp>
        <p:sp>
          <p:nvSpPr>
            <p:cNvPr id="10" name="Donut 90">
              <a:extLst>
                <a:ext uri="{FF2B5EF4-FFF2-40B4-BE49-F238E27FC236}">
                  <a16:creationId xmlns:a16="http://schemas.microsoft.com/office/drawing/2014/main" xmlns="" id="{E04FCC5F-B845-40B6-A5AE-DB04DEE8B33F}"/>
                </a:ext>
              </a:extLst>
            </p:cNvPr>
            <p:cNvSpPr/>
            <p:nvPr/>
          </p:nvSpPr>
          <p:spPr>
            <a:xfrm>
              <a:off x="3565350" y="1580273"/>
              <a:ext cx="2013300" cy="2013298"/>
            </a:xfrm>
            <a:prstGeom prst="donut">
              <a:avLst>
                <a:gd name="adj" fmla="val 6095"/>
              </a:avLst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Georgia" panose="02040502050405020303" pitchFamily="18" charset="0"/>
              </a:endParaRPr>
            </a:p>
          </p:txBody>
        </p:sp>
      </p:grpSp>
      <p:sp>
        <p:nvSpPr>
          <p:cNvPr id="15" name="Oval 57">
            <a:extLst>
              <a:ext uri="{FF2B5EF4-FFF2-40B4-BE49-F238E27FC236}">
                <a16:creationId xmlns:a16="http://schemas.microsoft.com/office/drawing/2014/main" xmlns="" id="{E5D0B30C-F887-413B-90E3-B2BE6167BCE8}"/>
              </a:ext>
            </a:extLst>
          </p:cNvPr>
          <p:cNvSpPr/>
          <p:nvPr/>
        </p:nvSpPr>
        <p:spPr>
          <a:xfrm>
            <a:off x="2945145" y="3108728"/>
            <a:ext cx="566710" cy="56671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/>
            <a:r>
              <a:rPr lang="en-US" sz="2000" b="1" dirty="0" smtClean="0">
                <a:latin typeface="Georgia" panose="02040502050405020303" pitchFamily="18" charset="0"/>
              </a:rPr>
              <a:t>3</a:t>
            </a:r>
            <a:endParaRPr lang="en-US" sz="2000" b="1" dirty="0">
              <a:latin typeface="Georgia" panose="02040502050405020303" pitchFamily="18" charset="0"/>
            </a:endParaRPr>
          </a:p>
        </p:txBody>
      </p:sp>
      <p:sp>
        <p:nvSpPr>
          <p:cNvPr id="16" name="Oval 58">
            <a:extLst>
              <a:ext uri="{FF2B5EF4-FFF2-40B4-BE49-F238E27FC236}">
                <a16:creationId xmlns:a16="http://schemas.microsoft.com/office/drawing/2014/main" xmlns="" id="{CDA888AC-0AEB-44FD-817B-2171C8D4B072}"/>
              </a:ext>
            </a:extLst>
          </p:cNvPr>
          <p:cNvSpPr/>
          <p:nvPr/>
        </p:nvSpPr>
        <p:spPr>
          <a:xfrm>
            <a:off x="2477211" y="2130905"/>
            <a:ext cx="566710" cy="56671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/>
            <a:r>
              <a:rPr lang="en-US" sz="2000" b="1" dirty="0" smtClean="0">
                <a:latin typeface="Georgia" panose="02040502050405020303" pitchFamily="18" charset="0"/>
              </a:rPr>
              <a:t>2</a:t>
            </a:r>
            <a:endParaRPr lang="en-US" sz="2000" b="1" dirty="0">
              <a:latin typeface="Georgia" panose="02040502050405020303" pitchFamily="18" charset="0"/>
            </a:endParaRPr>
          </a:p>
        </p:txBody>
      </p:sp>
      <p:sp>
        <p:nvSpPr>
          <p:cNvPr id="17" name="Oval 59">
            <a:extLst>
              <a:ext uri="{FF2B5EF4-FFF2-40B4-BE49-F238E27FC236}">
                <a16:creationId xmlns:a16="http://schemas.microsoft.com/office/drawing/2014/main" xmlns="" id="{AD457C24-E4D6-477D-A1DE-707FD67F185C}"/>
              </a:ext>
            </a:extLst>
          </p:cNvPr>
          <p:cNvSpPr/>
          <p:nvPr/>
        </p:nvSpPr>
        <p:spPr>
          <a:xfrm>
            <a:off x="2945145" y="1153082"/>
            <a:ext cx="566710" cy="56671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/>
            <a:r>
              <a:rPr lang="en-US" sz="2000" b="1" dirty="0" smtClean="0">
                <a:latin typeface="Georgia" panose="02040502050405020303" pitchFamily="18" charset="0"/>
              </a:rPr>
              <a:t>1</a:t>
            </a:r>
            <a:endParaRPr lang="en-US" sz="2000" b="1" dirty="0">
              <a:latin typeface="Georgia" panose="02040502050405020303" pitchFamily="18" charset="0"/>
            </a:endParaRPr>
          </a:p>
        </p:txBody>
      </p:sp>
      <p:cxnSp>
        <p:nvCxnSpPr>
          <p:cNvPr id="18" name="Straight Connector 60">
            <a:extLst>
              <a:ext uri="{FF2B5EF4-FFF2-40B4-BE49-F238E27FC236}">
                <a16:creationId xmlns:a16="http://schemas.microsoft.com/office/drawing/2014/main" xmlns="" id="{9A9961C0-EBEA-4674-ABDC-9F5FB54930DF}"/>
              </a:ext>
            </a:extLst>
          </p:cNvPr>
          <p:cNvCxnSpPr>
            <a:stCxn id="17" idx="5"/>
          </p:cNvCxnSpPr>
          <p:nvPr/>
        </p:nvCxnSpPr>
        <p:spPr>
          <a:xfrm>
            <a:off x="3428862" y="1636799"/>
            <a:ext cx="300176" cy="228889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61">
            <a:extLst>
              <a:ext uri="{FF2B5EF4-FFF2-40B4-BE49-F238E27FC236}">
                <a16:creationId xmlns:a16="http://schemas.microsoft.com/office/drawing/2014/main" xmlns="" id="{9FB707CA-D11E-4FD6-86A0-F03356680441}"/>
              </a:ext>
            </a:extLst>
          </p:cNvPr>
          <p:cNvCxnSpPr>
            <a:stCxn id="16" idx="6"/>
          </p:cNvCxnSpPr>
          <p:nvPr/>
        </p:nvCxnSpPr>
        <p:spPr>
          <a:xfrm>
            <a:off x="3043921" y="2414260"/>
            <a:ext cx="516667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62">
            <a:extLst>
              <a:ext uri="{FF2B5EF4-FFF2-40B4-BE49-F238E27FC236}">
                <a16:creationId xmlns:a16="http://schemas.microsoft.com/office/drawing/2014/main" xmlns="" id="{B094C2EC-3318-4430-9871-ACCB086ED8B6}"/>
              </a:ext>
            </a:extLst>
          </p:cNvPr>
          <p:cNvCxnSpPr>
            <a:stCxn id="15" idx="7"/>
          </p:cNvCxnSpPr>
          <p:nvPr/>
        </p:nvCxnSpPr>
        <p:spPr>
          <a:xfrm flipV="1">
            <a:off x="3428862" y="2932489"/>
            <a:ext cx="300176" cy="259232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Oval 63">
            <a:extLst>
              <a:ext uri="{FF2B5EF4-FFF2-40B4-BE49-F238E27FC236}">
                <a16:creationId xmlns:a16="http://schemas.microsoft.com/office/drawing/2014/main" xmlns="" id="{1F7E1662-D003-4349-BA9B-DC083C06649C}"/>
              </a:ext>
            </a:extLst>
          </p:cNvPr>
          <p:cNvSpPr/>
          <p:nvPr/>
        </p:nvSpPr>
        <p:spPr>
          <a:xfrm flipH="1">
            <a:off x="5770371" y="2783439"/>
            <a:ext cx="566710" cy="566710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/>
            <a:r>
              <a:rPr lang="en-US" sz="2000" b="1" dirty="0">
                <a:latin typeface="Georgia" panose="02040502050405020303" pitchFamily="18" charset="0"/>
              </a:rPr>
              <a:t>5</a:t>
            </a:r>
            <a:endParaRPr lang="en-US" sz="2000" b="1" dirty="0">
              <a:latin typeface="Georgia" panose="02040502050405020303" pitchFamily="18" charset="0"/>
            </a:endParaRPr>
          </a:p>
        </p:txBody>
      </p:sp>
      <p:sp>
        <p:nvSpPr>
          <p:cNvPr id="23" name="Oval 65">
            <a:extLst>
              <a:ext uri="{FF2B5EF4-FFF2-40B4-BE49-F238E27FC236}">
                <a16:creationId xmlns:a16="http://schemas.microsoft.com/office/drawing/2014/main" xmlns="" id="{E28DFD80-E58D-472E-B2A3-CEDADD814DE8}"/>
              </a:ext>
            </a:extLst>
          </p:cNvPr>
          <p:cNvSpPr/>
          <p:nvPr/>
        </p:nvSpPr>
        <p:spPr>
          <a:xfrm flipH="1">
            <a:off x="5764182" y="1578008"/>
            <a:ext cx="566710" cy="56671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/>
            <a:r>
              <a:rPr lang="en-US" sz="2000" b="1" dirty="0" smtClean="0">
                <a:latin typeface="Georgia" panose="02040502050405020303" pitchFamily="18" charset="0"/>
              </a:rPr>
              <a:t>4</a:t>
            </a:r>
            <a:endParaRPr lang="en-US" sz="2000" b="1" dirty="0">
              <a:latin typeface="Georgia" panose="02040502050405020303" pitchFamily="18" charset="0"/>
            </a:endParaRPr>
          </a:p>
        </p:txBody>
      </p:sp>
      <p:cxnSp>
        <p:nvCxnSpPr>
          <p:cNvPr id="24" name="Straight Connector 66">
            <a:extLst>
              <a:ext uri="{FF2B5EF4-FFF2-40B4-BE49-F238E27FC236}">
                <a16:creationId xmlns:a16="http://schemas.microsoft.com/office/drawing/2014/main" xmlns="" id="{0B6E09A0-B71E-4D45-A8E7-531596367F7E}"/>
              </a:ext>
            </a:extLst>
          </p:cNvPr>
          <p:cNvCxnSpPr>
            <a:stCxn id="23" idx="5"/>
          </p:cNvCxnSpPr>
          <p:nvPr/>
        </p:nvCxnSpPr>
        <p:spPr>
          <a:xfrm flipH="1">
            <a:off x="5560976" y="2061725"/>
            <a:ext cx="286199" cy="144687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68">
            <a:extLst>
              <a:ext uri="{FF2B5EF4-FFF2-40B4-BE49-F238E27FC236}">
                <a16:creationId xmlns:a16="http://schemas.microsoft.com/office/drawing/2014/main" xmlns="" id="{138B2F2B-D664-4B1C-8655-FED0EE5514A5}"/>
              </a:ext>
            </a:extLst>
          </p:cNvPr>
          <p:cNvCxnSpPr>
            <a:stCxn id="21" idx="7"/>
          </p:cNvCxnSpPr>
          <p:nvPr/>
        </p:nvCxnSpPr>
        <p:spPr>
          <a:xfrm flipH="1" flipV="1">
            <a:off x="5533187" y="2709356"/>
            <a:ext cx="320177" cy="157076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Inhaltsplatzhalter 4">
            <a:extLst>
              <a:ext uri="{FF2B5EF4-FFF2-40B4-BE49-F238E27FC236}">
                <a16:creationId xmlns:a16="http://schemas.microsoft.com/office/drawing/2014/main" xmlns="" id="{3AA7D043-27F7-4DF0-B84A-CE71289D4CA0}"/>
              </a:ext>
            </a:extLst>
          </p:cNvPr>
          <p:cNvSpPr txBox="1">
            <a:spLocks/>
          </p:cNvSpPr>
          <p:nvPr/>
        </p:nvSpPr>
        <p:spPr>
          <a:xfrm>
            <a:off x="400455" y="1200988"/>
            <a:ext cx="2459736" cy="6093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US" sz="1400" b="1" dirty="0" smtClean="0">
                <a:solidFill>
                  <a:schemeClr val="accent1"/>
                </a:solidFill>
                <a:latin typeface="Georgia" panose="02040502050405020303" pitchFamily="18" charset="0"/>
              </a:rPr>
              <a:t>Fixed groundwater table</a:t>
            </a:r>
            <a:r>
              <a:rPr lang="en-US" sz="1200" b="1" dirty="0">
                <a:solidFill>
                  <a:schemeClr val="accent1"/>
                </a:solidFill>
                <a:latin typeface="Georgia" panose="02040502050405020303" pitchFamily="18" charset="0"/>
              </a:rPr>
              <a:t/>
            </a:r>
            <a:br>
              <a:rPr lang="en-US" sz="1200" b="1" dirty="0">
                <a:solidFill>
                  <a:schemeClr val="accent1"/>
                </a:solidFill>
                <a:latin typeface="Georgia" panose="02040502050405020303" pitchFamily="18" charset="0"/>
              </a:rPr>
            </a:br>
            <a:r>
              <a:rPr lang="ru-RU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Georgia" panose="02040502050405020303" pitchFamily="18" charset="0"/>
              </a:rPr>
              <a:t> </a:t>
            </a:r>
            <a:r>
              <a:rPr 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Georgia" panose="02040502050405020303" pitchFamily="18" charset="0"/>
              </a:rPr>
              <a:t>The groundwater table is assumed as the average value (i.e., 2 m) for the territory of Nur-Sultan city</a:t>
            </a:r>
            <a:r>
              <a:rPr lang="ru-RU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Georgia" panose="02040502050405020303" pitchFamily="18" charset="0"/>
              </a:rPr>
              <a:t>.</a:t>
            </a:r>
            <a:r>
              <a:rPr 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Georgia" panose="02040502050405020303" pitchFamily="18" charset="0"/>
              </a:rPr>
              <a:t> </a:t>
            </a:r>
            <a:endParaRPr lang="en-US" sz="1000" dirty="0">
              <a:solidFill>
                <a:schemeClr val="tx1">
                  <a:lumMod val="75000"/>
                  <a:lumOff val="25000"/>
                </a:schemeClr>
              </a:solidFill>
              <a:latin typeface="Georgia" panose="02040502050405020303" pitchFamily="18" charset="0"/>
            </a:endParaRPr>
          </a:p>
        </p:txBody>
      </p:sp>
      <p:sp>
        <p:nvSpPr>
          <p:cNvPr id="28" name="Inhaltsplatzhalter 4">
            <a:extLst>
              <a:ext uri="{FF2B5EF4-FFF2-40B4-BE49-F238E27FC236}">
                <a16:creationId xmlns:a16="http://schemas.microsoft.com/office/drawing/2014/main" xmlns="" id="{AD5D432D-A9CB-4F7C-BD3C-26BFBE0E17AF}"/>
              </a:ext>
            </a:extLst>
          </p:cNvPr>
          <p:cNvSpPr txBox="1">
            <a:spLocks/>
          </p:cNvSpPr>
          <p:nvPr/>
        </p:nvSpPr>
        <p:spPr>
          <a:xfrm>
            <a:off x="400455" y="2178811"/>
            <a:ext cx="1940267" cy="6093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US" sz="1400" b="1" dirty="0" smtClean="0">
                <a:solidFill>
                  <a:schemeClr val="accent2"/>
                </a:solidFill>
                <a:latin typeface="Georgia" panose="02040502050405020303" pitchFamily="18" charset="0"/>
              </a:rPr>
              <a:t>Uniform soil profile</a:t>
            </a:r>
            <a:r>
              <a:rPr lang="en-US" sz="1400" b="1" dirty="0">
                <a:solidFill>
                  <a:schemeClr val="accent2"/>
                </a:solidFill>
                <a:latin typeface="Georgia" panose="02040502050405020303" pitchFamily="18" charset="0"/>
              </a:rPr>
              <a:t/>
            </a:r>
            <a:br>
              <a:rPr lang="en-US" sz="1400" b="1" dirty="0">
                <a:solidFill>
                  <a:schemeClr val="accent2"/>
                </a:solidFill>
                <a:latin typeface="Georgia" panose="02040502050405020303" pitchFamily="18" charset="0"/>
              </a:rPr>
            </a:br>
            <a:r>
              <a:rPr 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Georgia" panose="02040502050405020303" pitchFamily="18" charset="0"/>
              </a:rPr>
              <a:t>The soil profile of Nur-Sultan is mainly presented by loam, sandy gravel, and clay soils. </a:t>
            </a:r>
            <a:endParaRPr lang="en-US" sz="1000" dirty="0">
              <a:solidFill>
                <a:schemeClr val="tx1">
                  <a:lumMod val="75000"/>
                  <a:lumOff val="25000"/>
                </a:schemeClr>
              </a:solidFill>
              <a:latin typeface="Georgia" panose="02040502050405020303" pitchFamily="18" charset="0"/>
            </a:endParaRPr>
          </a:p>
        </p:txBody>
      </p:sp>
      <p:sp>
        <p:nvSpPr>
          <p:cNvPr id="29" name="Inhaltsplatzhalter 4">
            <a:extLst>
              <a:ext uri="{FF2B5EF4-FFF2-40B4-BE49-F238E27FC236}">
                <a16:creationId xmlns:a16="http://schemas.microsoft.com/office/drawing/2014/main" xmlns="" id="{D4C00C64-FA10-4F55-8A18-F9D46BB5F18D}"/>
              </a:ext>
            </a:extLst>
          </p:cNvPr>
          <p:cNvSpPr txBox="1">
            <a:spLocks/>
          </p:cNvSpPr>
          <p:nvPr/>
        </p:nvSpPr>
        <p:spPr>
          <a:xfrm>
            <a:off x="400455" y="3162654"/>
            <a:ext cx="2459736" cy="8032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US" sz="1400" b="1" dirty="0" smtClean="0">
                <a:solidFill>
                  <a:schemeClr val="accent3"/>
                </a:solidFill>
                <a:latin typeface="Georgia" panose="02040502050405020303" pitchFamily="18" charset="0"/>
              </a:rPr>
              <a:t>Standard structure design condition</a:t>
            </a:r>
            <a:r>
              <a:rPr lang="en-US" sz="1200" b="1" dirty="0">
                <a:solidFill>
                  <a:schemeClr val="accent1"/>
                </a:solidFill>
                <a:latin typeface="Georgia" panose="02040502050405020303" pitchFamily="18" charset="0"/>
              </a:rPr>
              <a:t/>
            </a:r>
            <a:br>
              <a:rPr lang="en-US" sz="1200" b="1" dirty="0">
                <a:solidFill>
                  <a:schemeClr val="accent1"/>
                </a:solidFill>
                <a:latin typeface="Georgia" panose="02040502050405020303" pitchFamily="18" charset="0"/>
              </a:rPr>
            </a:br>
            <a:r>
              <a:rPr 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Georgia" panose="02040502050405020303" pitchFamily="18" charset="0"/>
              </a:rPr>
              <a:t>The ratio of variable load to permanent load is assumed to be 0.25                         (Live Load = 0.25 * Dead Load). </a:t>
            </a:r>
            <a:endParaRPr lang="en-US" sz="1000" dirty="0">
              <a:solidFill>
                <a:schemeClr val="tx1">
                  <a:lumMod val="75000"/>
                  <a:lumOff val="25000"/>
                </a:schemeClr>
              </a:solidFill>
              <a:latin typeface="Georgia" panose="02040502050405020303" pitchFamily="18" charset="0"/>
            </a:endParaRPr>
          </a:p>
        </p:txBody>
      </p:sp>
      <p:sp>
        <p:nvSpPr>
          <p:cNvPr id="30" name="Inhaltsplatzhalter 4">
            <a:extLst>
              <a:ext uri="{FF2B5EF4-FFF2-40B4-BE49-F238E27FC236}">
                <a16:creationId xmlns:a16="http://schemas.microsoft.com/office/drawing/2014/main" xmlns="" id="{4811B066-2EB1-4A72-996D-A893AB86E8AF}"/>
              </a:ext>
            </a:extLst>
          </p:cNvPr>
          <p:cNvSpPr txBox="1">
            <a:spLocks/>
          </p:cNvSpPr>
          <p:nvPr/>
        </p:nvSpPr>
        <p:spPr>
          <a:xfrm>
            <a:off x="6457950" y="1195917"/>
            <a:ext cx="2459736" cy="7478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400" b="1" dirty="0" smtClean="0">
                <a:solidFill>
                  <a:schemeClr val="accent4"/>
                </a:solidFill>
                <a:latin typeface="Georgia" panose="02040502050405020303" pitchFamily="18" charset="0"/>
              </a:rPr>
              <a:t>Undrained shear strength</a:t>
            </a:r>
            <a:r>
              <a:rPr lang="en-US" sz="1200" b="1" dirty="0">
                <a:solidFill>
                  <a:schemeClr val="accent1"/>
                </a:solidFill>
                <a:latin typeface="Georgia" panose="02040502050405020303" pitchFamily="18" charset="0"/>
              </a:rPr>
              <a:t/>
            </a:r>
            <a:br>
              <a:rPr lang="en-US" sz="1200" b="1" dirty="0">
                <a:solidFill>
                  <a:schemeClr val="accent1"/>
                </a:solidFill>
                <a:latin typeface="Georgia" panose="02040502050405020303" pitchFamily="18" charset="0"/>
              </a:rPr>
            </a:br>
            <a:r>
              <a:rPr 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Georgia" panose="02040502050405020303" pitchFamily="18" charset="0"/>
              </a:rPr>
              <a:t>As this value has not been identified empirically</a:t>
            </a:r>
            <a:r>
              <a:rPr lang="ru-RU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Georgia" panose="02040502050405020303" pitchFamily="18" charset="0"/>
              </a:rPr>
              <a:t>,</a:t>
            </a:r>
            <a:r>
              <a:rPr 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Georgia" panose="02040502050405020303" pitchFamily="18" charset="0"/>
              </a:rPr>
              <a:t> the undrained shear strength value was obtained from the literature review.</a:t>
            </a:r>
            <a:endParaRPr lang="en-US" sz="1000" dirty="0">
              <a:solidFill>
                <a:schemeClr val="tx1">
                  <a:lumMod val="75000"/>
                  <a:lumOff val="25000"/>
                </a:schemeClr>
              </a:solidFill>
              <a:latin typeface="Georgia" panose="02040502050405020303" pitchFamily="18" charset="0"/>
            </a:endParaRPr>
          </a:p>
        </p:txBody>
      </p:sp>
      <p:sp>
        <p:nvSpPr>
          <p:cNvPr id="32" name="Inhaltsplatzhalter 4">
            <a:extLst>
              <a:ext uri="{FF2B5EF4-FFF2-40B4-BE49-F238E27FC236}">
                <a16:creationId xmlns:a16="http://schemas.microsoft.com/office/drawing/2014/main" xmlns="" id="{9D5778CE-3569-425E-AD4C-92EE363A3BCE}"/>
              </a:ext>
            </a:extLst>
          </p:cNvPr>
          <p:cNvSpPr txBox="1">
            <a:spLocks/>
          </p:cNvSpPr>
          <p:nvPr/>
        </p:nvSpPr>
        <p:spPr>
          <a:xfrm>
            <a:off x="6457950" y="2622506"/>
            <a:ext cx="2459736" cy="108029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400" b="1" dirty="0" smtClean="0">
                <a:solidFill>
                  <a:schemeClr val="accent6"/>
                </a:solidFill>
                <a:latin typeface="Georgia" panose="02040502050405020303" pitchFamily="18" charset="0"/>
              </a:rPr>
              <a:t>Limited number of design cases</a:t>
            </a:r>
            <a:r>
              <a:rPr lang="en-US" sz="1200" b="1" dirty="0">
                <a:solidFill>
                  <a:schemeClr val="accent1"/>
                </a:solidFill>
                <a:latin typeface="Georgia" panose="02040502050405020303" pitchFamily="18" charset="0"/>
              </a:rPr>
              <a:t/>
            </a:r>
            <a:br>
              <a:rPr lang="en-US" sz="1200" b="1" dirty="0">
                <a:solidFill>
                  <a:schemeClr val="accent1"/>
                </a:solidFill>
                <a:latin typeface="Georgia" panose="02040502050405020303" pitchFamily="18" charset="0"/>
              </a:rPr>
            </a:br>
            <a:r>
              <a:rPr 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Georgia" panose="02040502050405020303" pitchFamily="18" charset="0"/>
              </a:rPr>
              <a:t>The conclusions on conservativeness of Eurocode and SP RK for shallow and deep foundation design are made based on a limited number of design cases. Further comparative study is required. </a:t>
            </a:r>
            <a:endParaRPr lang="en-US" sz="1000" dirty="0">
              <a:solidFill>
                <a:schemeClr val="tx1">
                  <a:lumMod val="75000"/>
                  <a:lumOff val="25000"/>
                </a:schemeClr>
              </a:solidFill>
              <a:latin typeface="Georgia" panose="02040502050405020303" pitchFamily="18" charset="0"/>
            </a:endParaRPr>
          </a:p>
        </p:txBody>
      </p:sp>
      <p:sp>
        <p:nvSpPr>
          <p:cNvPr id="33" name="Title 2"/>
          <p:cNvSpPr>
            <a:spLocks noGrp="1"/>
          </p:cNvSpPr>
          <p:nvPr>
            <p:ph type="title"/>
          </p:nvPr>
        </p:nvSpPr>
        <p:spPr>
          <a:xfrm>
            <a:off x="387819" y="282611"/>
            <a:ext cx="8368363" cy="409459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Georgia" panose="02040502050405020303" pitchFamily="18" charset="0"/>
              </a:rPr>
              <a:t>Limitations of the study</a:t>
            </a:r>
            <a:endParaRPr lang="en-US" b="1" dirty="0">
              <a:solidFill>
                <a:schemeClr val="tx1">
                  <a:lumMod val="85000"/>
                  <a:lumOff val="15000"/>
                </a:schemeClr>
              </a:solidFill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8498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207F58-541B-404B-B6D8-BCF1E9A479D7}" type="datetime1">
              <a:rPr lang="ru-RU" smtClean="0">
                <a:latin typeface="Georgia" panose="02040502050405020303" pitchFamily="18" charset="0"/>
              </a:rPr>
              <a:t>26.05.2021</a:t>
            </a:fld>
            <a:endParaRPr lang="ru-RU">
              <a:latin typeface="Georgia" panose="02040502050405020303" pitchFamily="18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latin typeface="Georgia" panose="02040502050405020303" pitchFamily="18" charset="0"/>
              </a:rPr>
              <a:t>Assel Zhanabayeva</a:t>
            </a:r>
            <a:endParaRPr lang="ru-RU">
              <a:latin typeface="Georgia" panose="02040502050405020303" pitchFamily="18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23472-097C-4749-AA53-DB59F1FF4184}" type="slidenum">
              <a:rPr lang="ru-RU" smtClean="0">
                <a:latin typeface="Georgia" panose="02040502050405020303" pitchFamily="18" charset="0"/>
              </a:rPr>
              <a:t>16</a:t>
            </a:fld>
            <a:endParaRPr lang="ru-RU">
              <a:latin typeface="Georgia" panose="02040502050405020303" pitchFamily="18" charset="0"/>
            </a:endParaRPr>
          </a:p>
        </p:txBody>
      </p:sp>
      <p:sp>
        <p:nvSpPr>
          <p:cNvPr id="7" name="Title 2"/>
          <p:cNvSpPr>
            <a:spLocks noGrp="1"/>
          </p:cNvSpPr>
          <p:nvPr>
            <p:ph type="title"/>
          </p:nvPr>
        </p:nvSpPr>
        <p:spPr>
          <a:xfrm>
            <a:off x="387819" y="282611"/>
            <a:ext cx="8368363" cy="409459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Georgia" panose="02040502050405020303" pitchFamily="18" charset="0"/>
              </a:rPr>
              <a:t>Suggestions for the future research</a:t>
            </a:r>
            <a:endParaRPr lang="en-US" b="1" dirty="0">
              <a:solidFill>
                <a:schemeClr val="tx1">
                  <a:lumMod val="85000"/>
                  <a:lumOff val="15000"/>
                </a:schemeClr>
              </a:solidFill>
              <a:latin typeface="Georgia" panose="02040502050405020303" pitchFamily="18" charset="0"/>
            </a:endParaRPr>
          </a:p>
        </p:txBody>
      </p:sp>
      <p:grpSp>
        <p:nvGrpSpPr>
          <p:cNvPr id="8" name="Group 28">
            <a:extLst>
              <a:ext uri="{FF2B5EF4-FFF2-40B4-BE49-F238E27FC236}">
                <a16:creationId xmlns:a16="http://schemas.microsoft.com/office/drawing/2014/main" xmlns="" id="{8BFA6090-5743-4B11-A3B5-7C8301B8EB6A}"/>
              </a:ext>
            </a:extLst>
          </p:cNvPr>
          <p:cNvGrpSpPr/>
          <p:nvPr/>
        </p:nvGrpSpPr>
        <p:grpSpPr>
          <a:xfrm>
            <a:off x="533400" y="1079145"/>
            <a:ext cx="2788568" cy="3173094"/>
            <a:chOff x="6248400" y="1724025"/>
            <a:chExt cx="1554163" cy="1768475"/>
          </a:xfrm>
          <a:solidFill>
            <a:schemeClr val="bg1">
              <a:lumMod val="95000"/>
              <a:alpha val="50000"/>
            </a:schemeClr>
          </a:solidFill>
        </p:grpSpPr>
        <p:sp>
          <p:nvSpPr>
            <p:cNvPr id="9" name="Freeform 5">
              <a:extLst>
                <a:ext uri="{FF2B5EF4-FFF2-40B4-BE49-F238E27FC236}">
                  <a16:creationId xmlns:a16="http://schemas.microsoft.com/office/drawing/2014/main" xmlns="" id="{2096DC9A-30A0-4C01-88FA-0E8AD9D598A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248400" y="2038350"/>
              <a:ext cx="1554163" cy="1454150"/>
            </a:xfrm>
            <a:custGeom>
              <a:avLst/>
              <a:gdLst>
                <a:gd name="T0" fmla="*/ 5274 w 5274"/>
                <a:gd name="T1" fmla="*/ 2297 h 4934"/>
                <a:gd name="T2" fmla="*/ 3723 w 5274"/>
                <a:gd name="T3" fmla="*/ 1770 h 4934"/>
                <a:gd name="T4" fmla="*/ 3867 w 5274"/>
                <a:gd name="T5" fmla="*/ 704 h 4934"/>
                <a:gd name="T6" fmla="*/ 2989 w 5274"/>
                <a:gd name="T7" fmla="*/ 0 h 4934"/>
                <a:gd name="T8" fmla="*/ 2722 w 5274"/>
                <a:gd name="T9" fmla="*/ 517 h 4934"/>
                <a:gd name="T10" fmla="*/ 1231 w 5274"/>
                <a:gd name="T11" fmla="*/ 1418 h 4934"/>
                <a:gd name="T12" fmla="*/ 0 w 5274"/>
                <a:gd name="T13" fmla="*/ 1594 h 4934"/>
                <a:gd name="T14" fmla="*/ 176 w 5274"/>
                <a:gd name="T15" fmla="*/ 4934 h 4934"/>
                <a:gd name="T16" fmla="*/ 1707 w 5274"/>
                <a:gd name="T17" fmla="*/ 4633 h 4934"/>
                <a:gd name="T18" fmla="*/ 2922 w 5274"/>
                <a:gd name="T19" fmla="*/ 4934 h 4934"/>
                <a:gd name="T20" fmla="*/ 4922 w 5274"/>
                <a:gd name="T21" fmla="*/ 4407 h 4934"/>
                <a:gd name="T22" fmla="*/ 5274 w 5274"/>
                <a:gd name="T23" fmla="*/ 3704 h 4934"/>
                <a:gd name="T24" fmla="*/ 5274 w 5274"/>
                <a:gd name="T25" fmla="*/ 3000 h 4934"/>
                <a:gd name="T26" fmla="*/ 1407 w 5274"/>
                <a:gd name="T27" fmla="*/ 4407 h 4934"/>
                <a:gd name="T28" fmla="*/ 352 w 5274"/>
                <a:gd name="T29" fmla="*/ 4582 h 4934"/>
                <a:gd name="T30" fmla="*/ 1231 w 5274"/>
                <a:gd name="T31" fmla="*/ 1770 h 4934"/>
                <a:gd name="T32" fmla="*/ 1407 w 5274"/>
                <a:gd name="T33" fmla="*/ 4407 h 4934"/>
                <a:gd name="T34" fmla="*/ 4746 w 5274"/>
                <a:gd name="T35" fmla="*/ 2825 h 4934"/>
                <a:gd name="T36" fmla="*/ 4746 w 5274"/>
                <a:gd name="T37" fmla="*/ 3176 h 4934"/>
                <a:gd name="T38" fmla="*/ 4219 w 5274"/>
                <a:gd name="T39" fmla="*/ 3352 h 4934"/>
                <a:gd name="T40" fmla="*/ 4746 w 5274"/>
                <a:gd name="T41" fmla="*/ 3528 h 4934"/>
                <a:gd name="T42" fmla="*/ 4746 w 5274"/>
                <a:gd name="T43" fmla="*/ 3879 h 4934"/>
                <a:gd name="T44" fmla="*/ 4219 w 5274"/>
                <a:gd name="T45" fmla="*/ 4055 h 4934"/>
                <a:gd name="T46" fmla="*/ 4571 w 5274"/>
                <a:gd name="T47" fmla="*/ 4407 h 4934"/>
                <a:gd name="T48" fmla="*/ 2922 w 5274"/>
                <a:gd name="T49" fmla="*/ 4582 h 4934"/>
                <a:gd name="T50" fmla="*/ 1758 w 5274"/>
                <a:gd name="T51" fmla="*/ 4280 h 4934"/>
                <a:gd name="T52" fmla="*/ 2547 w 5274"/>
                <a:gd name="T53" fmla="*/ 1592 h 4934"/>
                <a:gd name="T54" fmla="*/ 3126 w 5274"/>
                <a:gd name="T55" fmla="*/ 352 h 4934"/>
                <a:gd name="T56" fmla="*/ 3516 w 5274"/>
                <a:gd name="T57" fmla="*/ 704 h 4934"/>
                <a:gd name="T58" fmla="*/ 3348 w 5274"/>
                <a:gd name="T59" fmla="*/ 1770 h 4934"/>
                <a:gd name="T60" fmla="*/ 2813 w 5274"/>
                <a:gd name="T61" fmla="*/ 1946 h 4934"/>
                <a:gd name="T62" fmla="*/ 4746 w 5274"/>
                <a:gd name="T63" fmla="*/ 2121 h 4934"/>
                <a:gd name="T64" fmla="*/ 4746 w 5274"/>
                <a:gd name="T65" fmla="*/ 2473 h 4934"/>
                <a:gd name="T66" fmla="*/ 4219 w 5274"/>
                <a:gd name="T67" fmla="*/ 2649 h 49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274" h="4934">
                  <a:moveTo>
                    <a:pt x="5139" y="2649"/>
                  </a:moveTo>
                  <a:cubicBezTo>
                    <a:pt x="5223" y="2555"/>
                    <a:pt x="5274" y="2432"/>
                    <a:pt x="5274" y="2297"/>
                  </a:cubicBezTo>
                  <a:cubicBezTo>
                    <a:pt x="5274" y="2007"/>
                    <a:pt x="5037" y="1770"/>
                    <a:pt x="4746" y="1770"/>
                  </a:cubicBezTo>
                  <a:cubicBezTo>
                    <a:pt x="3723" y="1770"/>
                    <a:pt x="3723" y="1770"/>
                    <a:pt x="3723" y="1770"/>
                  </a:cubicBezTo>
                  <a:cubicBezTo>
                    <a:pt x="3824" y="1462"/>
                    <a:pt x="3867" y="1054"/>
                    <a:pt x="3867" y="879"/>
                  </a:cubicBezTo>
                  <a:cubicBezTo>
                    <a:pt x="3867" y="704"/>
                    <a:pt x="3867" y="704"/>
                    <a:pt x="3867" y="704"/>
                  </a:cubicBezTo>
                  <a:cubicBezTo>
                    <a:pt x="3867" y="316"/>
                    <a:pt x="3552" y="0"/>
                    <a:pt x="3164" y="0"/>
                  </a:cubicBezTo>
                  <a:cubicBezTo>
                    <a:pt x="2989" y="0"/>
                    <a:pt x="2989" y="0"/>
                    <a:pt x="2989" y="0"/>
                  </a:cubicBezTo>
                  <a:cubicBezTo>
                    <a:pt x="2908" y="0"/>
                    <a:pt x="2838" y="55"/>
                    <a:pt x="2818" y="134"/>
                  </a:cubicBezTo>
                  <a:cubicBezTo>
                    <a:pt x="2722" y="517"/>
                    <a:pt x="2722" y="517"/>
                    <a:pt x="2722" y="517"/>
                  </a:cubicBezTo>
                  <a:cubicBezTo>
                    <a:pt x="2588" y="1053"/>
                    <a:pt x="2162" y="1645"/>
                    <a:pt x="1721" y="1753"/>
                  </a:cubicBezTo>
                  <a:cubicBezTo>
                    <a:pt x="1644" y="1557"/>
                    <a:pt x="1453" y="1418"/>
                    <a:pt x="1231" y="1418"/>
                  </a:cubicBezTo>
                  <a:cubicBezTo>
                    <a:pt x="176" y="1418"/>
                    <a:pt x="176" y="1418"/>
                    <a:pt x="176" y="1418"/>
                  </a:cubicBezTo>
                  <a:cubicBezTo>
                    <a:pt x="79" y="1418"/>
                    <a:pt x="0" y="1497"/>
                    <a:pt x="0" y="1594"/>
                  </a:cubicBezTo>
                  <a:cubicBezTo>
                    <a:pt x="0" y="4758"/>
                    <a:pt x="0" y="4758"/>
                    <a:pt x="0" y="4758"/>
                  </a:cubicBezTo>
                  <a:cubicBezTo>
                    <a:pt x="0" y="4855"/>
                    <a:pt x="79" y="4934"/>
                    <a:pt x="176" y="4934"/>
                  </a:cubicBezTo>
                  <a:cubicBezTo>
                    <a:pt x="1231" y="4934"/>
                    <a:pt x="1231" y="4934"/>
                    <a:pt x="1231" y="4934"/>
                  </a:cubicBezTo>
                  <a:cubicBezTo>
                    <a:pt x="1440" y="4934"/>
                    <a:pt x="1622" y="4811"/>
                    <a:pt x="1707" y="4633"/>
                  </a:cubicBezTo>
                  <a:cubicBezTo>
                    <a:pt x="2311" y="4835"/>
                    <a:pt x="2311" y="4835"/>
                    <a:pt x="2311" y="4835"/>
                  </a:cubicBezTo>
                  <a:cubicBezTo>
                    <a:pt x="2508" y="4901"/>
                    <a:pt x="2714" y="4934"/>
                    <a:pt x="2922" y="4934"/>
                  </a:cubicBezTo>
                  <a:cubicBezTo>
                    <a:pt x="4395" y="4934"/>
                    <a:pt x="4395" y="4934"/>
                    <a:pt x="4395" y="4934"/>
                  </a:cubicBezTo>
                  <a:cubicBezTo>
                    <a:pt x="4686" y="4934"/>
                    <a:pt x="4922" y="4697"/>
                    <a:pt x="4922" y="4407"/>
                  </a:cubicBezTo>
                  <a:cubicBezTo>
                    <a:pt x="4922" y="4338"/>
                    <a:pt x="4909" y="4272"/>
                    <a:pt x="4885" y="4212"/>
                  </a:cubicBezTo>
                  <a:cubicBezTo>
                    <a:pt x="5109" y="4151"/>
                    <a:pt x="5274" y="3946"/>
                    <a:pt x="5274" y="3704"/>
                  </a:cubicBezTo>
                  <a:cubicBezTo>
                    <a:pt x="5274" y="3569"/>
                    <a:pt x="5223" y="3445"/>
                    <a:pt x="5139" y="3352"/>
                  </a:cubicBezTo>
                  <a:cubicBezTo>
                    <a:pt x="5223" y="3259"/>
                    <a:pt x="5274" y="3135"/>
                    <a:pt x="5274" y="3000"/>
                  </a:cubicBezTo>
                  <a:cubicBezTo>
                    <a:pt x="5274" y="2866"/>
                    <a:pt x="5223" y="2742"/>
                    <a:pt x="5139" y="2649"/>
                  </a:cubicBezTo>
                  <a:close/>
                  <a:moveTo>
                    <a:pt x="1407" y="4407"/>
                  </a:moveTo>
                  <a:cubicBezTo>
                    <a:pt x="1407" y="4504"/>
                    <a:pt x="1328" y="4582"/>
                    <a:pt x="1231" y="4582"/>
                  </a:cubicBezTo>
                  <a:cubicBezTo>
                    <a:pt x="352" y="4582"/>
                    <a:pt x="352" y="4582"/>
                    <a:pt x="352" y="4582"/>
                  </a:cubicBezTo>
                  <a:cubicBezTo>
                    <a:pt x="352" y="1770"/>
                    <a:pt x="352" y="1770"/>
                    <a:pt x="352" y="1770"/>
                  </a:cubicBezTo>
                  <a:cubicBezTo>
                    <a:pt x="1231" y="1770"/>
                    <a:pt x="1231" y="1770"/>
                    <a:pt x="1231" y="1770"/>
                  </a:cubicBezTo>
                  <a:cubicBezTo>
                    <a:pt x="1328" y="1770"/>
                    <a:pt x="1407" y="1849"/>
                    <a:pt x="1407" y="1946"/>
                  </a:cubicBezTo>
                  <a:lnTo>
                    <a:pt x="1407" y="4407"/>
                  </a:lnTo>
                  <a:close/>
                  <a:moveTo>
                    <a:pt x="4395" y="2825"/>
                  </a:moveTo>
                  <a:cubicBezTo>
                    <a:pt x="4746" y="2825"/>
                    <a:pt x="4746" y="2825"/>
                    <a:pt x="4746" y="2825"/>
                  </a:cubicBezTo>
                  <a:cubicBezTo>
                    <a:pt x="4843" y="2825"/>
                    <a:pt x="4922" y="2903"/>
                    <a:pt x="4922" y="3000"/>
                  </a:cubicBezTo>
                  <a:cubicBezTo>
                    <a:pt x="4922" y="3097"/>
                    <a:pt x="4843" y="3176"/>
                    <a:pt x="4746" y="3176"/>
                  </a:cubicBezTo>
                  <a:cubicBezTo>
                    <a:pt x="4395" y="3176"/>
                    <a:pt x="4395" y="3176"/>
                    <a:pt x="4395" y="3176"/>
                  </a:cubicBezTo>
                  <a:cubicBezTo>
                    <a:pt x="4298" y="3176"/>
                    <a:pt x="4219" y="3255"/>
                    <a:pt x="4219" y="3352"/>
                  </a:cubicBezTo>
                  <a:cubicBezTo>
                    <a:pt x="4219" y="3449"/>
                    <a:pt x="4298" y="3528"/>
                    <a:pt x="4395" y="3528"/>
                  </a:cubicBezTo>
                  <a:cubicBezTo>
                    <a:pt x="4746" y="3528"/>
                    <a:pt x="4746" y="3528"/>
                    <a:pt x="4746" y="3528"/>
                  </a:cubicBezTo>
                  <a:cubicBezTo>
                    <a:pt x="4843" y="3528"/>
                    <a:pt x="4922" y="3607"/>
                    <a:pt x="4922" y="3704"/>
                  </a:cubicBezTo>
                  <a:cubicBezTo>
                    <a:pt x="4922" y="3800"/>
                    <a:pt x="4843" y="3879"/>
                    <a:pt x="4746" y="3879"/>
                  </a:cubicBezTo>
                  <a:cubicBezTo>
                    <a:pt x="4395" y="3879"/>
                    <a:pt x="4395" y="3879"/>
                    <a:pt x="4395" y="3879"/>
                  </a:cubicBezTo>
                  <a:cubicBezTo>
                    <a:pt x="4298" y="3879"/>
                    <a:pt x="4219" y="3958"/>
                    <a:pt x="4219" y="4055"/>
                  </a:cubicBezTo>
                  <a:cubicBezTo>
                    <a:pt x="4219" y="4152"/>
                    <a:pt x="4298" y="4231"/>
                    <a:pt x="4395" y="4231"/>
                  </a:cubicBezTo>
                  <a:cubicBezTo>
                    <a:pt x="4492" y="4231"/>
                    <a:pt x="4571" y="4310"/>
                    <a:pt x="4571" y="4407"/>
                  </a:cubicBezTo>
                  <a:cubicBezTo>
                    <a:pt x="4571" y="4504"/>
                    <a:pt x="4492" y="4582"/>
                    <a:pt x="4395" y="4582"/>
                  </a:cubicBezTo>
                  <a:cubicBezTo>
                    <a:pt x="2922" y="4582"/>
                    <a:pt x="2922" y="4582"/>
                    <a:pt x="2922" y="4582"/>
                  </a:cubicBezTo>
                  <a:cubicBezTo>
                    <a:pt x="2752" y="4582"/>
                    <a:pt x="2583" y="4555"/>
                    <a:pt x="2422" y="4501"/>
                  </a:cubicBezTo>
                  <a:cubicBezTo>
                    <a:pt x="1758" y="4280"/>
                    <a:pt x="1758" y="4280"/>
                    <a:pt x="1758" y="4280"/>
                  </a:cubicBezTo>
                  <a:cubicBezTo>
                    <a:pt x="1758" y="2105"/>
                    <a:pt x="1758" y="2105"/>
                    <a:pt x="1758" y="2105"/>
                  </a:cubicBezTo>
                  <a:cubicBezTo>
                    <a:pt x="2034" y="2052"/>
                    <a:pt x="2304" y="1878"/>
                    <a:pt x="2547" y="1592"/>
                  </a:cubicBezTo>
                  <a:cubicBezTo>
                    <a:pt x="2785" y="1313"/>
                    <a:pt x="2978" y="943"/>
                    <a:pt x="3063" y="602"/>
                  </a:cubicBezTo>
                  <a:cubicBezTo>
                    <a:pt x="3126" y="352"/>
                    <a:pt x="3126" y="352"/>
                    <a:pt x="3126" y="352"/>
                  </a:cubicBezTo>
                  <a:cubicBezTo>
                    <a:pt x="3164" y="352"/>
                    <a:pt x="3164" y="352"/>
                    <a:pt x="3164" y="352"/>
                  </a:cubicBezTo>
                  <a:cubicBezTo>
                    <a:pt x="3358" y="352"/>
                    <a:pt x="3516" y="510"/>
                    <a:pt x="3516" y="704"/>
                  </a:cubicBezTo>
                  <a:cubicBezTo>
                    <a:pt x="3516" y="879"/>
                    <a:pt x="3516" y="879"/>
                    <a:pt x="3516" y="879"/>
                  </a:cubicBezTo>
                  <a:cubicBezTo>
                    <a:pt x="3516" y="1115"/>
                    <a:pt x="3442" y="1568"/>
                    <a:pt x="3348" y="1770"/>
                  </a:cubicBezTo>
                  <a:cubicBezTo>
                    <a:pt x="2989" y="1770"/>
                    <a:pt x="2989" y="1770"/>
                    <a:pt x="2989" y="1770"/>
                  </a:cubicBezTo>
                  <a:cubicBezTo>
                    <a:pt x="2892" y="1770"/>
                    <a:pt x="2813" y="1849"/>
                    <a:pt x="2813" y="1946"/>
                  </a:cubicBezTo>
                  <a:cubicBezTo>
                    <a:pt x="2813" y="2043"/>
                    <a:pt x="2892" y="2121"/>
                    <a:pt x="2989" y="2121"/>
                  </a:cubicBezTo>
                  <a:cubicBezTo>
                    <a:pt x="4746" y="2121"/>
                    <a:pt x="4746" y="2121"/>
                    <a:pt x="4746" y="2121"/>
                  </a:cubicBezTo>
                  <a:cubicBezTo>
                    <a:pt x="4843" y="2121"/>
                    <a:pt x="4922" y="2200"/>
                    <a:pt x="4922" y="2297"/>
                  </a:cubicBezTo>
                  <a:cubicBezTo>
                    <a:pt x="4922" y="2394"/>
                    <a:pt x="4843" y="2473"/>
                    <a:pt x="4746" y="2473"/>
                  </a:cubicBezTo>
                  <a:cubicBezTo>
                    <a:pt x="4395" y="2473"/>
                    <a:pt x="4395" y="2473"/>
                    <a:pt x="4395" y="2473"/>
                  </a:cubicBezTo>
                  <a:cubicBezTo>
                    <a:pt x="4298" y="2473"/>
                    <a:pt x="4219" y="2552"/>
                    <a:pt x="4219" y="2649"/>
                  </a:cubicBezTo>
                  <a:cubicBezTo>
                    <a:pt x="4219" y="2746"/>
                    <a:pt x="4298" y="2825"/>
                    <a:pt x="4395" y="28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Georgia" panose="02040502050405020303" pitchFamily="18" charset="0"/>
              </a:endParaRPr>
            </a:p>
          </p:txBody>
        </p:sp>
        <p:sp>
          <p:nvSpPr>
            <p:cNvPr id="10" name="Oval 6">
              <a:extLst>
                <a:ext uri="{FF2B5EF4-FFF2-40B4-BE49-F238E27FC236}">
                  <a16:creationId xmlns:a16="http://schemas.microsoft.com/office/drawing/2014/main" xmlns="" id="{D69C3FF3-1458-45CF-8FAD-39C71FDAA3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56363" y="3181350"/>
              <a:ext cx="103188" cy="1047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Georgia" panose="02040502050405020303" pitchFamily="18" charset="0"/>
              </a:endParaRPr>
            </a:p>
          </p:txBody>
        </p:sp>
        <p:sp>
          <p:nvSpPr>
            <p:cNvPr id="11" name="Freeform 7">
              <a:extLst>
                <a:ext uri="{FF2B5EF4-FFF2-40B4-BE49-F238E27FC236}">
                  <a16:creationId xmlns:a16="http://schemas.microsoft.com/office/drawing/2014/main" xmlns="" id="{90555F2C-DE3F-4947-8711-43FF8165E413}"/>
                </a:ext>
              </a:extLst>
            </p:cNvPr>
            <p:cNvSpPr>
              <a:spLocks/>
            </p:cNvSpPr>
            <p:nvPr/>
          </p:nvSpPr>
          <p:spPr bwMode="auto">
            <a:xfrm>
              <a:off x="7181850" y="1724025"/>
              <a:ext cx="103188" cy="211138"/>
            </a:xfrm>
            <a:custGeom>
              <a:avLst/>
              <a:gdLst>
                <a:gd name="T0" fmla="*/ 176 w 352"/>
                <a:gd name="T1" fmla="*/ 0 h 715"/>
                <a:gd name="T2" fmla="*/ 0 w 352"/>
                <a:gd name="T3" fmla="*/ 176 h 715"/>
                <a:gd name="T4" fmla="*/ 0 w 352"/>
                <a:gd name="T5" fmla="*/ 539 h 715"/>
                <a:gd name="T6" fmla="*/ 176 w 352"/>
                <a:gd name="T7" fmla="*/ 715 h 715"/>
                <a:gd name="T8" fmla="*/ 352 w 352"/>
                <a:gd name="T9" fmla="*/ 539 h 715"/>
                <a:gd name="T10" fmla="*/ 352 w 352"/>
                <a:gd name="T11" fmla="*/ 176 h 715"/>
                <a:gd name="T12" fmla="*/ 176 w 352"/>
                <a:gd name="T13" fmla="*/ 0 h 7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2" h="715">
                  <a:moveTo>
                    <a:pt x="176" y="0"/>
                  </a:moveTo>
                  <a:cubicBezTo>
                    <a:pt x="79" y="0"/>
                    <a:pt x="0" y="79"/>
                    <a:pt x="0" y="176"/>
                  </a:cubicBezTo>
                  <a:cubicBezTo>
                    <a:pt x="0" y="539"/>
                    <a:pt x="0" y="539"/>
                    <a:pt x="0" y="539"/>
                  </a:cubicBezTo>
                  <a:cubicBezTo>
                    <a:pt x="0" y="636"/>
                    <a:pt x="79" y="715"/>
                    <a:pt x="176" y="715"/>
                  </a:cubicBezTo>
                  <a:cubicBezTo>
                    <a:pt x="273" y="715"/>
                    <a:pt x="352" y="636"/>
                    <a:pt x="352" y="539"/>
                  </a:cubicBezTo>
                  <a:cubicBezTo>
                    <a:pt x="352" y="176"/>
                    <a:pt x="352" y="176"/>
                    <a:pt x="352" y="176"/>
                  </a:cubicBezTo>
                  <a:cubicBezTo>
                    <a:pt x="352" y="79"/>
                    <a:pt x="273" y="0"/>
                    <a:pt x="17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Georgia" panose="02040502050405020303" pitchFamily="18" charset="0"/>
              </a:endParaRPr>
            </a:p>
          </p:txBody>
        </p:sp>
        <p:sp>
          <p:nvSpPr>
            <p:cNvPr id="12" name="Freeform 8">
              <a:extLst>
                <a:ext uri="{FF2B5EF4-FFF2-40B4-BE49-F238E27FC236}">
                  <a16:creationId xmlns:a16="http://schemas.microsoft.com/office/drawing/2014/main" xmlns="" id="{FC67B046-38C2-4AD2-8A90-E1C2DE277C0C}"/>
                </a:ext>
              </a:extLst>
            </p:cNvPr>
            <p:cNvSpPr>
              <a:spLocks/>
            </p:cNvSpPr>
            <p:nvPr/>
          </p:nvSpPr>
          <p:spPr bwMode="auto">
            <a:xfrm>
              <a:off x="6846888" y="1858963"/>
              <a:ext cx="187325" cy="187325"/>
            </a:xfrm>
            <a:custGeom>
              <a:avLst/>
              <a:gdLst>
                <a:gd name="T0" fmla="*/ 565 w 634"/>
                <a:gd name="T1" fmla="*/ 317 h 634"/>
                <a:gd name="T2" fmla="*/ 317 w 634"/>
                <a:gd name="T3" fmla="*/ 69 h 634"/>
                <a:gd name="T4" fmla="*/ 68 w 634"/>
                <a:gd name="T5" fmla="*/ 69 h 634"/>
                <a:gd name="T6" fmla="*/ 68 w 634"/>
                <a:gd name="T7" fmla="*/ 317 h 634"/>
                <a:gd name="T8" fmla="*/ 317 w 634"/>
                <a:gd name="T9" fmla="*/ 566 h 634"/>
                <a:gd name="T10" fmla="*/ 565 w 634"/>
                <a:gd name="T11" fmla="*/ 566 h 634"/>
                <a:gd name="T12" fmla="*/ 565 w 634"/>
                <a:gd name="T13" fmla="*/ 317 h 6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4" h="634">
                  <a:moveTo>
                    <a:pt x="565" y="317"/>
                  </a:moveTo>
                  <a:cubicBezTo>
                    <a:pt x="317" y="69"/>
                    <a:pt x="317" y="69"/>
                    <a:pt x="317" y="69"/>
                  </a:cubicBezTo>
                  <a:cubicBezTo>
                    <a:pt x="248" y="0"/>
                    <a:pt x="137" y="0"/>
                    <a:pt x="68" y="69"/>
                  </a:cubicBezTo>
                  <a:cubicBezTo>
                    <a:pt x="0" y="137"/>
                    <a:pt x="0" y="249"/>
                    <a:pt x="68" y="317"/>
                  </a:cubicBezTo>
                  <a:cubicBezTo>
                    <a:pt x="317" y="566"/>
                    <a:pt x="317" y="566"/>
                    <a:pt x="317" y="566"/>
                  </a:cubicBezTo>
                  <a:cubicBezTo>
                    <a:pt x="385" y="634"/>
                    <a:pt x="497" y="634"/>
                    <a:pt x="565" y="566"/>
                  </a:cubicBezTo>
                  <a:cubicBezTo>
                    <a:pt x="634" y="497"/>
                    <a:pt x="634" y="386"/>
                    <a:pt x="565" y="3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Georgia" panose="02040502050405020303" pitchFamily="18" charset="0"/>
              </a:endParaRPr>
            </a:p>
          </p:txBody>
        </p:sp>
        <p:sp>
          <p:nvSpPr>
            <p:cNvPr id="13" name="Freeform 9">
              <a:extLst>
                <a:ext uri="{FF2B5EF4-FFF2-40B4-BE49-F238E27FC236}">
                  <a16:creationId xmlns:a16="http://schemas.microsoft.com/office/drawing/2014/main" xmlns="" id="{E6C0F401-E409-47E6-8F8D-8C0D3AE5C84D}"/>
                </a:ext>
              </a:extLst>
            </p:cNvPr>
            <p:cNvSpPr>
              <a:spLocks/>
            </p:cNvSpPr>
            <p:nvPr/>
          </p:nvSpPr>
          <p:spPr bwMode="auto">
            <a:xfrm>
              <a:off x="7432675" y="1858963"/>
              <a:ext cx="187325" cy="187325"/>
            </a:xfrm>
            <a:custGeom>
              <a:avLst/>
              <a:gdLst>
                <a:gd name="T0" fmla="*/ 566 w 635"/>
                <a:gd name="T1" fmla="*/ 69 h 634"/>
                <a:gd name="T2" fmla="*/ 317 w 635"/>
                <a:gd name="T3" fmla="*/ 69 h 634"/>
                <a:gd name="T4" fmla="*/ 69 w 635"/>
                <a:gd name="T5" fmla="*/ 317 h 634"/>
                <a:gd name="T6" fmla="*/ 69 w 635"/>
                <a:gd name="T7" fmla="*/ 566 h 634"/>
                <a:gd name="T8" fmla="*/ 317 w 635"/>
                <a:gd name="T9" fmla="*/ 566 h 634"/>
                <a:gd name="T10" fmla="*/ 566 w 635"/>
                <a:gd name="T11" fmla="*/ 317 h 634"/>
                <a:gd name="T12" fmla="*/ 566 w 635"/>
                <a:gd name="T13" fmla="*/ 69 h 6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5" h="634">
                  <a:moveTo>
                    <a:pt x="566" y="69"/>
                  </a:moveTo>
                  <a:cubicBezTo>
                    <a:pt x="497" y="0"/>
                    <a:pt x="386" y="0"/>
                    <a:pt x="317" y="69"/>
                  </a:cubicBezTo>
                  <a:cubicBezTo>
                    <a:pt x="69" y="317"/>
                    <a:pt x="69" y="317"/>
                    <a:pt x="69" y="317"/>
                  </a:cubicBezTo>
                  <a:cubicBezTo>
                    <a:pt x="0" y="386"/>
                    <a:pt x="0" y="497"/>
                    <a:pt x="69" y="566"/>
                  </a:cubicBezTo>
                  <a:cubicBezTo>
                    <a:pt x="138" y="634"/>
                    <a:pt x="249" y="634"/>
                    <a:pt x="317" y="566"/>
                  </a:cubicBezTo>
                  <a:cubicBezTo>
                    <a:pt x="566" y="317"/>
                    <a:pt x="566" y="317"/>
                    <a:pt x="566" y="317"/>
                  </a:cubicBezTo>
                  <a:cubicBezTo>
                    <a:pt x="635" y="249"/>
                    <a:pt x="635" y="137"/>
                    <a:pt x="566" y="6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Georgia" panose="02040502050405020303" pitchFamily="18" charset="0"/>
              </a:endParaRPr>
            </a:p>
          </p:txBody>
        </p:sp>
      </p:grpSp>
      <p:grpSp>
        <p:nvGrpSpPr>
          <p:cNvPr id="14" name="Group 73">
            <a:extLst>
              <a:ext uri="{FF2B5EF4-FFF2-40B4-BE49-F238E27FC236}">
                <a16:creationId xmlns:a16="http://schemas.microsoft.com/office/drawing/2014/main" xmlns="" id="{8529D4D3-D72C-4BE1-9DA3-5F12DF51E1B6}"/>
              </a:ext>
            </a:extLst>
          </p:cNvPr>
          <p:cNvGrpSpPr/>
          <p:nvPr/>
        </p:nvGrpSpPr>
        <p:grpSpPr>
          <a:xfrm>
            <a:off x="1150603" y="2091147"/>
            <a:ext cx="1554163" cy="1768475"/>
            <a:chOff x="6248400" y="1724025"/>
            <a:chExt cx="1554163" cy="1768475"/>
          </a:xfrm>
          <a:solidFill>
            <a:schemeClr val="accent6"/>
          </a:solidFill>
        </p:grpSpPr>
        <p:sp>
          <p:nvSpPr>
            <p:cNvPr id="15" name="Freeform 5">
              <a:extLst>
                <a:ext uri="{FF2B5EF4-FFF2-40B4-BE49-F238E27FC236}">
                  <a16:creationId xmlns:a16="http://schemas.microsoft.com/office/drawing/2014/main" xmlns="" id="{39C00DDA-F4D5-47BE-9D57-949885153D4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248400" y="2038350"/>
              <a:ext cx="1554163" cy="1454150"/>
            </a:xfrm>
            <a:custGeom>
              <a:avLst/>
              <a:gdLst>
                <a:gd name="T0" fmla="*/ 5274 w 5274"/>
                <a:gd name="T1" fmla="*/ 2297 h 4934"/>
                <a:gd name="T2" fmla="*/ 3723 w 5274"/>
                <a:gd name="T3" fmla="*/ 1770 h 4934"/>
                <a:gd name="T4" fmla="*/ 3867 w 5274"/>
                <a:gd name="T5" fmla="*/ 704 h 4934"/>
                <a:gd name="T6" fmla="*/ 2989 w 5274"/>
                <a:gd name="T7" fmla="*/ 0 h 4934"/>
                <a:gd name="T8" fmla="*/ 2722 w 5274"/>
                <a:gd name="T9" fmla="*/ 517 h 4934"/>
                <a:gd name="T10" fmla="*/ 1231 w 5274"/>
                <a:gd name="T11" fmla="*/ 1418 h 4934"/>
                <a:gd name="T12" fmla="*/ 0 w 5274"/>
                <a:gd name="T13" fmla="*/ 1594 h 4934"/>
                <a:gd name="T14" fmla="*/ 176 w 5274"/>
                <a:gd name="T15" fmla="*/ 4934 h 4934"/>
                <a:gd name="T16" fmla="*/ 1707 w 5274"/>
                <a:gd name="T17" fmla="*/ 4633 h 4934"/>
                <a:gd name="T18" fmla="*/ 2922 w 5274"/>
                <a:gd name="T19" fmla="*/ 4934 h 4934"/>
                <a:gd name="T20" fmla="*/ 4922 w 5274"/>
                <a:gd name="T21" fmla="*/ 4407 h 4934"/>
                <a:gd name="T22" fmla="*/ 5274 w 5274"/>
                <a:gd name="T23" fmla="*/ 3704 h 4934"/>
                <a:gd name="T24" fmla="*/ 5274 w 5274"/>
                <a:gd name="T25" fmla="*/ 3000 h 4934"/>
                <a:gd name="T26" fmla="*/ 1407 w 5274"/>
                <a:gd name="T27" fmla="*/ 4407 h 4934"/>
                <a:gd name="T28" fmla="*/ 352 w 5274"/>
                <a:gd name="T29" fmla="*/ 4582 h 4934"/>
                <a:gd name="T30" fmla="*/ 1231 w 5274"/>
                <a:gd name="T31" fmla="*/ 1770 h 4934"/>
                <a:gd name="T32" fmla="*/ 1407 w 5274"/>
                <a:gd name="T33" fmla="*/ 4407 h 4934"/>
                <a:gd name="T34" fmla="*/ 4746 w 5274"/>
                <a:gd name="T35" fmla="*/ 2825 h 4934"/>
                <a:gd name="T36" fmla="*/ 4746 w 5274"/>
                <a:gd name="T37" fmla="*/ 3176 h 4934"/>
                <a:gd name="T38" fmla="*/ 4219 w 5274"/>
                <a:gd name="T39" fmla="*/ 3352 h 4934"/>
                <a:gd name="T40" fmla="*/ 4746 w 5274"/>
                <a:gd name="T41" fmla="*/ 3528 h 4934"/>
                <a:gd name="T42" fmla="*/ 4746 w 5274"/>
                <a:gd name="T43" fmla="*/ 3879 h 4934"/>
                <a:gd name="T44" fmla="*/ 4219 w 5274"/>
                <a:gd name="T45" fmla="*/ 4055 h 4934"/>
                <a:gd name="T46" fmla="*/ 4571 w 5274"/>
                <a:gd name="T47" fmla="*/ 4407 h 4934"/>
                <a:gd name="T48" fmla="*/ 2922 w 5274"/>
                <a:gd name="T49" fmla="*/ 4582 h 4934"/>
                <a:gd name="T50" fmla="*/ 1758 w 5274"/>
                <a:gd name="T51" fmla="*/ 4280 h 4934"/>
                <a:gd name="T52" fmla="*/ 2547 w 5274"/>
                <a:gd name="T53" fmla="*/ 1592 h 4934"/>
                <a:gd name="T54" fmla="*/ 3126 w 5274"/>
                <a:gd name="T55" fmla="*/ 352 h 4934"/>
                <a:gd name="T56" fmla="*/ 3516 w 5274"/>
                <a:gd name="T57" fmla="*/ 704 h 4934"/>
                <a:gd name="T58" fmla="*/ 3348 w 5274"/>
                <a:gd name="T59" fmla="*/ 1770 h 4934"/>
                <a:gd name="T60" fmla="*/ 2813 w 5274"/>
                <a:gd name="T61" fmla="*/ 1946 h 4934"/>
                <a:gd name="T62" fmla="*/ 4746 w 5274"/>
                <a:gd name="T63" fmla="*/ 2121 h 4934"/>
                <a:gd name="T64" fmla="*/ 4746 w 5274"/>
                <a:gd name="T65" fmla="*/ 2473 h 4934"/>
                <a:gd name="T66" fmla="*/ 4219 w 5274"/>
                <a:gd name="T67" fmla="*/ 2649 h 49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274" h="4934">
                  <a:moveTo>
                    <a:pt x="5139" y="2649"/>
                  </a:moveTo>
                  <a:cubicBezTo>
                    <a:pt x="5223" y="2555"/>
                    <a:pt x="5274" y="2432"/>
                    <a:pt x="5274" y="2297"/>
                  </a:cubicBezTo>
                  <a:cubicBezTo>
                    <a:pt x="5274" y="2007"/>
                    <a:pt x="5037" y="1770"/>
                    <a:pt x="4746" y="1770"/>
                  </a:cubicBezTo>
                  <a:cubicBezTo>
                    <a:pt x="3723" y="1770"/>
                    <a:pt x="3723" y="1770"/>
                    <a:pt x="3723" y="1770"/>
                  </a:cubicBezTo>
                  <a:cubicBezTo>
                    <a:pt x="3824" y="1462"/>
                    <a:pt x="3867" y="1054"/>
                    <a:pt x="3867" y="879"/>
                  </a:cubicBezTo>
                  <a:cubicBezTo>
                    <a:pt x="3867" y="704"/>
                    <a:pt x="3867" y="704"/>
                    <a:pt x="3867" y="704"/>
                  </a:cubicBezTo>
                  <a:cubicBezTo>
                    <a:pt x="3867" y="316"/>
                    <a:pt x="3552" y="0"/>
                    <a:pt x="3164" y="0"/>
                  </a:cubicBezTo>
                  <a:cubicBezTo>
                    <a:pt x="2989" y="0"/>
                    <a:pt x="2989" y="0"/>
                    <a:pt x="2989" y="0"/>
                  </a:cubicBezTo>
                  <a:cubicBezTo>
                    <a:pt x="2908" y="0"/>
                    <a:pt x="2838" y="55"/>
                    <a:pt x="2818" y="134"/>
                  </a:cubicBezTo>
                  <a:cubicBezTo>
                    <a:pt x="2722" y="517"/>
                    <a:pt x="2722" y="517"/>
                    <a:pt x="2722" y="517"/>
                  </a:cubicBezTo>
                  <a:cubicBezTo>
                    <a:pt x="2588" y="1053"/>
                    <a:pt x="2162" y="1645"/>
                    <a:pt x="1721" y="1753"/>
                  </a:cubicBezTo>
                  <a:cubicBezTo>
                    <a:pt x="1644" y="1557"/>
                    <a:pt x="1453" y="1418"/>
                    <a:pt x="1231" y="1418"/>
                  </a:cubicBezTo>
                  <a:cubicBezTo>
                    <a:pt x="176" y="1418"/>
                    <a:pt x="176" y="1418"/>
                    <a:pt x="176" y="1418"/>
                  </a:cubicBezTo>
                  <a:cubicBezTo>
                    <a:pt x="79" y="1418"/>
                    <a:pt x="0" y="1497"/>
                    <a:pt x="0" y="1594"/>
                  </a:cubicBezTo>
                  <a:cubicBezTo>
                    <a:pt x="0" y="4758"/>
                    <a:pt x="0" y="4758"/>
                    <a:pt x="0" y="4758"/>
                  </a:cubicBezTo>
                  <a:cubicBezTo>
                    <a:pt x="0" y="4855"/>
                    <a:pt x="79" y="4934"/>
                    <a:pt x="176" y="4934"/>
                  </a:cubicBezTo>
                  <a:cubicBezTo>
                    <a:pt x="1231" y="4934"/>
                    <a:pt x="1231" y="4934"/>
                    <a:pt x="1231" y="4934"/>
                  </a:cubicBezTo>
                  <a:cubicBezTo>
                    <a:pt x="1440" y="4934"/>
                    <a:pt x="1622" y="4811"/>
                    <a:pt x="1707" y="4633"/>
                  </a:cubicBezTo>
                  <a:cubicBezTo>
                    <a:pt x="2311" y="4835"/>
                    <a:pt x="2311" y="4835"/>
                    <a:pt x="2311" y="4835"/>
                  </a:cubicBezTo>
                  <a:cubicBezTo>
                    <a:pt x="2508" y="4901"/>
                    <a:pt x="2714" y="4934"/>
                    <a:pt x="2922" y="4934"/>
                  </a:cubicBezTo>
                  <a:cubicBezTo>
                    <a:pt x="4395" y="4934"/>
                    <a:pt x="4395" y="4934"/>
                    <a:pt x="4395" y="4934"/>
                  </a:cubicBezTo>
                  <a:cubicBezTo>
                    <a:pt x="4686" y="4934"/>
                    <a:pt x="4922" y="4697"/>
                    <a:pt x="4922" y="4407"/>
                  </a:cubicBezTo>
                  <a:cubicBezTo>
                    <a:pt x="4922" y="4338"/>
                    <a:pt x="4909" y="4272"/>
                    <a:pt x="4885" y="4212"/>
                  </a:cubicBezTo>
                  <a:cubicBezTo>
                    <a:pt x="5109" y="4151"/>
                    <a:pt x="5274" y="3946"/>
                    <a:pt x="5274" y="3704"/>
                  </a:cubicBezTo>
                  <a:cubicBezTo>
                    <a:pt x="5274" y="3569"/>
                    <a:pt x="5223" y="3445"/>
                    <a:pt x="5139" y="3352"/>
                  </a:cubicBezTo>
                  <a:cubicBezTo>
                    <a:pt x="5223" y="3259"/>
                    <a:pt x="5274" y="3135"/>
                    <a:pt x="5274" y="3000"/>
                  </a:cubicBezTo>
                  <a:cubicBezTo>
                    <a:pt x="5274" y="2866"/>
                    <a:pt x="5223" y="2742"/>
                    <a:pt x="5139" y="2649"/>
                  </a:cubicBezTo>
                  <a:close/>
                  <a:moveTo>
                    <a:pt x="1407" y="4407"/>
                  </a:moveTo>
                  <a:cubicBezTo>
                    <a:pt x="1407" y="4504"/>
                    <a:pt x="1328" y="4582"/>
                    <a:pt x="1231" y="4582"/>
                  </a:cubicBezTo>
                  <a:cubicBezTo>
                    <a:pt x="352" y="4582"/>
                    <a:pt x="352" y="4582"/>
                    <a:pt x="352" y="4582"/>
                  </a:cubicBezTo>
                  <a:cubicBezTo>
                    <a:pt x="352" y="1770"/>
                    <a:pt x="352" y="1770"/>
                    <a:pt x="352" y="1770"/>
                  </a:cubicBezTo>
                  <a:cubicBezTo>
                    <a:pt x="1231" y="1770"/>
                    <a:pt x="1231" y="1770"/>
                    <a:pt x="1231" y="1770"/>
                  </a:cubicBezTo>
                  <a:cubicBezTo>
                    <a:pt x="1328" y="1770"/>
                    <a:pt x="1407" y="1849"/>
                    <a:pt x="1407" y="1946"/>
                  </a:cubicBezTo>
                  <a:lnTo>
                    <a:pt x="1407" y="4407"/>
                  </a:lnTo>
                  <a:close/>
                  <a:moveTo>
                    <a:pt x="4395" y="2825"/>
                  </a:moveTo>
                  <a:cubicBezTo>
                    <a:pt x="4746" y="2825"/>
                    <a:pt x="4746" y="2825"/>
                    <a:pt x="4746" y="2825"/>
                  </a:cubicBezTo>
                  <a:cubicBezTo>
                    <a:pt x="4843" y="2825"/>
                    <a:pt x="4922" y="2903"/>
                    <a:pt x="4922" y="3000"/>
                  </a:cubicBezTo>
                  <a:cubicBezTo>
                    <a:pt x="4922" y="3097"/>
                    <a:pt x="4843" y="3176"/>
                    <a:pt x="4746" y="3176"/>
                  </a:cubicBezTo>
                  <a:cubicBezTo>
                    <a:pt x="4395" y="3176"/>
                    <a:pt x="4395" y="3176"/>
                    <a:pt x="4395" y="3176"/>
                  </a:cubicBezTo>
                  <a:cubicBezTo>
                    <a:pt x="4298" y="3176"/>
                    <a:pt x="4219" y="3255"/>
                    <a:pt x="4219" y="3352"/>
                  </a:cubicBezTo>
                  <a:cubicBezTo>
                    <a:pt x="4219" y="3449"/>
                    <a:pt x="4298" y="3528"/>
                    <a:pt x="4395" y="3528"/>
                  </a:cubicBezTo>
                  <a:cubicBezTo>
                    <a:pt x="4746" y="3528"/>
                    <a:pt x="4746" y="3528"/>
                    <a:pt x="4746" y="3528"/>
                  </a:cubicBezTo>
                  <a:cubicBezTo>
                    <a:pt x="4843" y="3528"/>
                    <a:pt x="4922" y="3607"/>
                    <a:pt x="4922" y="3704"/>
                  </a:cubicBezTo>
                  <a:cubicBezTo>
                    <a:pt x="4922" y="3800"/>
                    <a:pt x="4843" y="3879"/>
                    <a:pt x="4746" y="3879"/>
                  </a:cubicBezTo>
                  <a:cubicBezTo>
                    <a:pt x="4395" y="3879"/>
                    <a:pt x="4395" y="3879"/>
                    <a:pt x="4395" y="3879"/>
                  </a:cubicBezTo>
                  <a:cubicBezTo>
                    <a:pt x="4298" y="3879"/>
                    <a:pt x="4219" y="3958"/>
                    <a:pt x="4219" y="4055"/>
                  </a:cubicBezTo>
                  <a:cubicBezTo>
                    <a:pt x="4219" y="4152"/>
                    <a:pt x="4298" y="4231"/>
                    <a:pt x="4395" y="4231"/>
                  </a:cubicBezTo>
                  <a:cubicBezTo>
                    <a:pt x="4492" y="4231"/>
                    <a:pt x="4571" y="4310"/>
                    <a:pt x="4571" y="4407"/>
                  </a:cubicBezTo>
                  <a:cubicBezTo>
                    <a:pt x="4571" y="4504"/>
                    <a:pt x="4492" y="4582"/>
                    <a:pt x="4395" y="4582"/>
                  </a:cubicBezTo>
                  <a:cubicBezTo>
                    <a:pt x="2922" y="4582"/>
                    <a:pt x="2922" y="4582"/>
                    <a:pt x="2922" y="4582"/>
                  </a:cubicBezTo>
                  <a:cubicBezTo>
                    <a:pt x="2752" y="4582"/>
                    <a:pt x="2583" y="4555"/>
                    <a:pt x="2422" y="4501"/>
                  </a:cubicBezTo>
                  <a:cubicBezTo>
                    <a:pt x="1758" y="4280"/>
                    <a:pt x="1758" y="4280"/>
                    <a:pt x="1758" y="4280"/>
                  </a:cubicBezTo>
                  <a:cubicBezTo>
                    <a:pt x="1758" y="2105"/>
                    <a:pt x="1758" y="2105"/>
                    <a:pt x="1758" y="2105"/>
                  </a:cubicBezTo>
                  <a:cubicBezTo>
                    <a:pt x="2034" y="2052"/>
                    <a:pt x="2304" y="1878"/>
                    <a:pt x="2547" y="1592"/>
                  </a:cubicBezTo>
                  <a:cubicBezTo>
                    <a:pt x="2785" y="1313"/>
                    <a:pt x="2978" y="943"/>
                    <a:pt x="3063" y="602"/>
                  </a:cubicBezTo>
                  <a:cubicBezTo>
                    <a:pt x="3126" y="352"/>
                    <a:pt x="3126" y="352"/>
                    <a:pt x="3126" y="352"/>
                  </a:cubicBezTo>
                  <a:cubicBezTo>
                    <a:pt x="3164" y="352"/>
                    <a:pt x="3164" y="352"/>
                    <a:pt x="3164" y="352"/>
                  </a:cubicBezTo>
                  <a:cubicBezTo>
                    <a:pt x="3358" y="352"/>
                    <a:pt x="3516" y="510"/>
                    <a:pt x="3516" y="704"/>
                  </a:cubicBezTo>
                  <a:cubicBezTo>
                    <a:pt x="3516" y="879"/>
                    <a:pt x="3516" y="879"/>
                    <a:pt x="3516" y="879"/>
                  </a:cubicBezTo>
                  <a:cubicBezTo>
                    <a:pt x="3516" y="1115"/>
                    <a:pt x="3442" y="1568"/>
                    <a:pt x="3348" y="1770"/>
                  </a:cubicBezTo>
                  <a:cubicBezTo>
                    <a:pt x="2989" y="1770"/>
                    <a:pt x="2989" y="1770"/>
                    <a:pt x="2989" y="1770"/>
                  </a:cubicBezTo>
                  <a:cubicBezTo>
                    <a:pt x="2892" y="1770"/>
                    <a:pt x="2813" y="1849"/>
                    <a:pt x="2813" y="1946"/>
                  </a:cubicBezTo>
                  <a:cubicBezTo>
                    <a:pt x="2813" y="2043"/>
                    <a:pt x="2892" y="2121"/>
                    <a:pt x="2989" y="2121"/>
                  </a:cubicBezTo>
                  <a:cubicBezTo>
                    <a:pt x="4746" y="2121"/>
                    <a:pt x="4746" y="2121"/>
                    <a:pt x="4746" y="2121"/>
                  </a:cubicBezTo>
                  <a:cubicBezTo>
                    <a:pt x="4843" y="2121"/>
                    <a:pt x="4922" y="2200"/>
                    <a:pt x="4922" y="2297"/>
                  </a:cubicBezTo>
                  <a:cubicBezTo>
                    <a:pt x="4922" y="2394"/>
                    <a:pt x="4843" y="2473"/>
                    <a:pt x="4746" y="2473"/>
                  </a:cubicBezTo>
                  <a:cubicBezTo>
                    <a:pt x="4395" y="2473"/>
                    <a:pt x="4395" y="2473"/>
                    <a:pt x="4395" y="2473"/>
                  </a:cubicBezTo>
                  <a:cubicBezTo>
                    <a:pt x="4298" y="2473"/>
                    <a:pt x="4219" y="2552"/>
                    <a:pt x="4219" y="2649"/>
                  </a:cubicBezTo>
                  <a:cubicBezTo>
                    <a:pt x="4219" y="2746"/>
                    <a:pt x="4298" y="2825"/>
                    <a:pt x="4395" y="28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Georgia" panose="02040502050405020303" pitchFamily="18" charset="0"/>
              </a:endParaRPr>
            </a:p>
          </p:txBody>
        </p:sp>
        <p:sp>
          <p:nvSpPr>
            <p:cNvPr id="16" name="Oval 6">
              <a:extLst>
                <a:ext uri="{FF2B5EF4-FFF2-40B4-BE49-F238E27FC236}">
                  <a16:creationId xmlns:a16="http://schemas.microsoft.com/office/drawing/2014/main" xmlns="" id="{6BE4E5FB-76BA-4682-BE0A-F54DA17484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56363" y="3181350"/>
              <a:ext cx="103188" cy="1047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Georgia" panose="02040502050405020303" pitchFamily="18" charset="0"/>
              </a:endParaRPr>
            </a:p>
          </p:txBody>
        </p:sp>
        <p:sp>
          <p:nvSpPr>
            <p:cNvPr id="17" name="Freeform 7">
              <a:extLst>
                <a:ext uri="{FF2B5EF4-FFF2-40B4-BE49-F238E27FC236}">
                  <a16:creationId xmlns:a16="http://schemas.microsoft.com/office/drawing/2014/main" xmlns="" id="{34C84E72-07B4-43D0-8894-7ED72DD7922E}"/>
                </a:ext>
              </a:extLst>
            </p:cNvPr>
            <p:cNvSpPr>
              <a:spLocks/>
            </p:cNvSpPr>
            <p:nvPr/>
          </p:nvSpPr>
          <p:spPr bwMode="auto">
            <a:xfrm>
              <a:off x="7181850" y="1724025"/>
              <a:ext cx="103188" cy="211138"/>
            </a:xfrm>
            <a:custGeom>
              <a:avLst/>
              <a:gdLst>
                <a:gd name="T0" fmla="*/ 176 w 352"/>
                <a:gd name="T1" fmla="*/ 0 h 715"/>
                <a:gd name="T2" fmla="*/ 0 w 352"/>
                <a:gd name="T3" fmla="*/ 176 h 715"/>
                <a:gd name="T4" fmla="*/ 0 w 352"/>
                <a:gd name="T5" fmla="*/ 539 h 715"/>
                <a:gd name="T6" fmla="*/ 176 w 352"/>
                <a:gd name="T7" fmla="*/ 715 h 715"/>
                <a:gd name="T8" fmla="*/ 352 w 352"/>
                <a:gd name="T9" fmla="*/ 539 h 715"/>
                <a:gd name="T10" fmla="*/ 352 w 352"/>
                <a:gd name="T11" fmla="*/ 176 h 715"/>
                <a:gd name="T12" fmla="*/ 176 w 352"/>
                <a:gd name="T13" fmla="*/ 0 h 7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2" h="715">
                  <a:moveTo>
                    <a:pt x="176" y="0"/>
                  </a:moveTo>
                  <a:cubicBezTo>
                    <a:pt x="79" y="0"/>
                    <a:pt x="0" y="79"/>
                    <a:pt x="0" y="176"/>
                  </a:cubicBezTo>
                  <a:cubicBezTo>
                    <a:pt x="0" y="539"/>
                    <a:pt x="0" y="539"/>
                    <a:pt x="0" y="539"/>
                  </a:cubicBezTo>
                  <a:cubicBezTo>
                    <a:pt x="0" y="636"/>
                    <a:pt x="79" y="715"/>
                    <a:pt x="176" y="715"/>
                  </a:cubicBezTo>
                  <a:cubicBezTo>
                    <a:pt x="273" y="715"/>
                    <a:pt x="352" y="636"/>
                    <a:pt x="352" y="539"/>
                  </a:cubicBezTo>
                  <a:cubicBezTo>
                    <a:pt x="352" y="176"/>
                    <a:pt x="352" y="176"/>
                    <a:pt x="352" y="176"/>
                  </a:cubicBezTo>
                  <a:cubicBezTo>
                    <a:pt x="352" y="79"/>
                    <a:pt x="273" y="0"/>
                    <a:pt x="17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Georgia" panose="02040502050405020303" pitchFamily="18" charset="0"/>
              </a:endParaRPr>
            </a:p>
          </p:txBody>
        </p:sp>
        <p:sp>
          <p:nvSpPr>
            <p:cNvPr id="18" name="Freeform 8">
              <a:extLst>
                <a:ext uri="{FF2B5EF4-FFF2-40B4-BE49-F238E27FC236}">
                  <a16:creationId xmlns:a16="http://schemas.microsoft.com/office/drawing/2014/main" xmlns="" id="{E1858843-6C07-4715-BA97-3227148A570C}"/>
                </a:ext>
              </a:extLst>
            </p:cNvPr>
            <p:cNvSpPr>
              <a:spLocks/>
            </p:cNvSpPr>
            <p:nvPr/>
          </p:nvSpPr>
          <p:spPr bwMode="auto">
            <a:xfrm>
              <a:off x="6846888" y="1858963"/>
              <a:ext cx="187325" cy="187325"/>
            </a:xfrm>
            <a:custGeom>
              <a:avLst/>
              <a:gdLst>
                <a:gd name="T0" fmla="*/ 565 w 634"/>
                <a:gd name="T1" fmla="*/ 317 h 634"/>
                <a:gd name="T2" fmla="*/ 317 w 634"/>
                <a:gd name="T3" fmla="*/ 69 h 634"/>
                <a:gd name="T4" fmla="*/ 68 w 634"/>
                <a:gd name="T5" fmla="*/ 69 h 634"/>
                <a:gd name="T6" fmla="*/ 68 w 634"/>
                <a:gd name="T7" fmla="*/ 317 h 634"/>
                <a:gd name="T8" fmla="*/ 317 w 634"/>
                <a:gd name="T9" fmla="*/ 566 h 634"/>
                <a:gd name="T10" fmla="*/ 565 w 634"/>
                <a:gd name="T11" fmla="*/ 566 h 634"/>
                <a:gd name="T12" fmla="*/ 565 w 634"/>
                <a:gd name="T13" fmla="*/ 317 h 6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4" h="634">
                  <a:moveTo>
                    <a:pt x="565" y="317"/>
                  </a:moveTo>
                  <a:cubicBezTo>
                    <a:pt x="317" y="69"/>
                    <a:pt x="317" y="69"/>
                    <a:pt x="317" y="69"/>
                  </a:cubicBezTo>
                  <a:cubicBezTo>
                    <a:pt x="248" y="0"/>
                    <a:pt x="137" y="0"/>
                    <a:pt x="68" y="69"/>
                  </a:cubicBezTo>
                  <a:cubicBezTo>
                    <a:pt x="0" y="137"/>
                    <a:pt x="0" y="249"/>
                    <a:pt x="68" y="317"/>
                  </a:cubicBezTo>
                  <a:cubicBezTo>
                    <a:pt x="317" y="566"/>
                    <a:pt x="317" y="566"/>
                    <a:pt x="317" y="566"/>
                  </a:cubicBezTo>
                  <a:cubicBezTo>
                    <a:pt x="385" y="634"/>
                    <a:pt x="497" y="634"/>
                    <a:pt x="565" y="566"/>
                  </a:cubicBezTo>
                  <a:cubicBezTo>
                    <a:pt x="634" y="497"/>
                    <a:pt x="634" y="386"/>
                    <a:pt x="565" y="3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Georgia" panose="02040502050405020303" pitchFamily="18" charset="0"/>
              </a:endParaRPr>
            </a:p>
          </p:txBody>
        </p:sp>
        <p:sp>
          <p:nvSpPr>
            <p:cNvPr id="19" name="Freeform 9">
              <a:extLst>
                <a:ext uri="{FF2B5EF4-FFF2-40B4-BE49-F238E27FC236}">
                  <a16:creationId xmlns:a16="http://schemas.microsoft.com/office/drawing/2014/main" xmlns="" id="{0420E447-D75F-4E62-93C3-D10FDBE5EA0E}"/>
                </a:ext>
              </a:extLst>
            </p:cNvPr>
            <p:cNvSpPr>
              <a:spLocks/>
            </p:cNvSpPr>
            <p:nvPr/>
          </p:nvSpPr>
          <p:spPr bwMode="auto">
            <a:xfrm>
              <a:off x="7432675" y="1858963"/>
              <a:ext cx="187325" cy="187325"/>
            </a:xfrm>
            <a:custGeom>
              <a:avLst/>
              <a:gdLst>
                <a:gd name="T0" fmla="*/ 566 w 635"/>
                <a:gd name="T1" fmla="*/ 69 h 634"/>
                <a:gd name="T2" fmla="*/ 317 w 635"/>
                <a:gd name="T3" fmla="*/ 69 h 634"/>
                <a:gd name="T4" fmla="*/ 69 w 635"/>
                <a:gd name="T5" fmla="*/ 317 h 634"/>
                <a:gd name="T6" fmla="*/ 69 w 635"/>
                <a:gd name="T7" fmla="*/ 566 h 634"/>
                <a:gd name="T8" fmla="*/ 317 w 635"/>
                <a:gd name="T9" fmla="*/ 566 h 634"/>
                <a:gd name="T10" fmla="*/ 566 w 635"/>
                <a:gd name="T11" fmla="*/ 317 h 634"/>
                <a:gd name="T12" fmla="*/ 566 w 635"/>
                <a:gd name="T13" fmla="*/ 69 h 6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5" h="634">
                  <a:moveTo>
                    <a:pt x="566" y="69"/>
                  </a:moveTo>
                  <a:cubicBezTo>
                    <a:pt x="497" y="0"/>
                    <a:pt x="386" y="0"/>
                    <a:pt x="317" y="69"/>
                  </a:cubicBezTo>
                  <a:cubicBezTo>
                    <a:pt x="69" y="317"/>
                    <a:pt x="69" y="317"/>
                    <a:pt x="69" y="317"/>
                  </a:cubicBezTo>
                  <a:cubicBezTo>
                    <a:pt x="0" y="386"/>
                    <a:pt x="0" y="497"/>
                    <a:pt x="69" y="566"/>
                  </a:cubicBezTo>
                  <a:cubicBezTo>
                    <a:pt x="138" y="634"/>
                    <a:pt x="249" y="634"/>
                    <a:pt x="317" y="566"/>
                  </a:cubicBezTo>
                  <a:cubicBezTo>
                    <a:pt x="566" y="317"/>
                    <a:pt x="566" y="317"/>
                    <a:pt x="566" y="317"/>
                  </a:cubicBezTo>
                  <a:cubicBezTo>
                    <a:pt x="635" y="249"/>
                    <a:pt x="635" y="137"/>
                    <a:pt x="566" y="6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Georgia" panose="02040502050405020303" pitchFamily="18" charset="0"/>
              </a:endParaRPr>
            </a:p>
          </p:txBody>
        </p:sp>
      </p:grpSp>
      <p:grpSp>
        <p:nvGrpSpPr>
          <p:cNvPr id="20" name="Group 30">
            <a:extLst>
              <a:ext uri="{FF2B5EF4-FFF2-40B4-BE49-F238E27FC236}">
                <a16:creationId xmlns:a16="http://schemas.microsoft.com/office/drawing/2014/main" xmlns="" id="{69532D16-D0D2-4D5C-8F36-30549155D129}"/>
              </a:ext>
            </a:extLst>
          </p:cNvPr>
          <p:cNvGrpSpPr/>
          <p:nvPr/>
        </p:nvGrpSpPr>
        <p:grpSpPr>
          <a:xfrm>
            <a:off x="3873915" y="979170"/>
            <a:ext cx="4882266" cy="1123950"/>
            <a:chOff x="3873915" y="979170"/>
            <a:chExt cx="4882266" cy="1123950"/>
          </a:xfrm>
        </p:grpSpPr>
        <p:sp>
          <p:nvSpPr>
            <p:cNvPr id="21" name="Round Same Side Corner Rectangle 46">
              <a:extLst>
                <a:ext uri="{FF2B5EF4-FFF2-40B4-BE49-F238E27FC236}">
                  <a16:creationId xmlns:a16="http://schemas.microsoft.com/office/drawing/2014/main" xmlns="" id="{77BCA6DF-2335-4C49-99B9-EEA43D08D1E2}"/>
                </a:ext>
              </a:extLst>
            </p:cNvPr>
            <p:cNvSpPr/>
            <p:nvPr/>
          </p:nvSpPr>
          <p:spPr bwMode="auto">
            <a:xfrm>
              <a:off x="3873915" y="1139567"/>
              <a:ext cx="4882266" cy="963553"/>
            </a:xfrm>
            <a:prstGeom prst="round2SameRect">
              <a:avLst>
                <a:gd name="adj1" fmla="val 0"/>
                <a:gd name="adj2" fmla="val 3392"/>
              </a:avLst>
            </a:pr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>
                <a:latin typeface="Georgia" panose="02040502050405020303" pitchFamily="18" charset="0"/>
              </a:endParaRPr>
            </a:p>
          </p:txBody>
        </p:sp>
        <p:sp>
          <p:nvSpPr>
            <p:cNvPr id="22" name="Round Same Side Corner Rectangle 2">
              <a:extLst>
                <a:ext uri="{FF2B5EF4-FFF2-40B4-BE49-F238E27FC236}">
                  <a16:creationId xmlns:a16="http://schemas.microsoft.com/office/drawing/2014/main" xmlns="" id="{676D37A5-8C9A-48F5-A065-55F0E413954B}"/>
                </a:ext>
              </a:extLst>
            </p:cNvPr>
            <p:cNvSpPr/>
            <p:nvPr/>
          </p:nvSpPr>
          <p:spPr bwMode="auto">
            <a:xfrm>
              <a:off x="3967092" y="979170"/>
              <a:ext cx="1900307" cy="346026"/>
            </a:xfrm>
            <a:prstGeom prst="round2SameRect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1400" b="1" dirty="0" smtClean="0">
                  <a:solidFill>
                    <a:schemeClr val="bg1"/>
                  </a:solidFill>
                  <a:latin typeface="Georgia" panose="02040502050405020303" pitchFamily="18" charset="0"/>
                </a:rPr>
                <a:t>Suggestion </a:t>
              </a:r>
              <a:r>
                <a:rPr lang="en-US" sz="1400" b="1" dirty="0">
                  <a:solidFill>
                    <a:schemeClr val="bg1"/>
                  </a:solidFill>
                  <a:latin typeface="Georgia" panose="02040502050405020303" pitchFamily="18" charset="0"/>
                </a:rPr>
                <a:t>1</a:t>
              </a:r>
              <a:endParaRPr lang="en-US" sz="1400" dirty="0">
                <a:solidFill>
                  <a:schemeClr val="bg1"/>
                </a:solidFill>
                <a:latin typeface="Georgia" panose="02040502050405020303" pitchFamily="18" charset="0"/>
              </a:endParaRPr>
            </a:p>
          </p:txBody>
        </p:sp>
        <p:sp>
          <p:nvSpPr>
            <p:cNvPr id="23" name="Rectangle 81">
              <a:extLst>
                <a:ext uri="{FF2B5EF4-FFF2-40B4-BE49-F238E27FC236}">
                  <a16:creationId xmlns:a16="http://schemas.microsoft.com/office/drawing/2014/main" xmlns="" id="{CF8088EB-E1F3-4CA9-9B7B-8C2AF71AD24E}"/>
                </a:ext>
              </a:extLst>
            </p:cNvPr>
            <p:cNvSpPr/>
            <p:nvPr/>
          </p:nvSpPr>
          <p:spPr>
            <a:xfrm>
              <a:off x="3974542" y="1434298"/>
              <a:ext cx="4636058" cy="541687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60000"/>
                </a:lnSpc>
              </a:pPr>
              <a:r>
                <a:rPr lang="en-US" sz="11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Georgia" panose="02040502050405020303" pitchFamily="18" charset="0"/>
                </a:rPr>
                <a:t>Comparative analysis of the Kazakhstani and European approaches for deep foundation design considering negative skin friction. </a:t>
              </a:r>
              <a:endPara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Georgia" panose="02040502050405020303" pitchFamily="18" charset="0"/>
              </a:endParaRPr>
            </a:p>
          </p:txBody>
        </p:sp>
      </p:grpSp>
      <p:grpSp>
        <p:nvGrpSpPr>
          <p:cNvPr id="24" name="Group 91">
            <a:extLst>
              <a:ext uri="{FF2B5EF4-FFF2-40B4-BE49-F238E27FC236}">
                <a16:creationId xmlns:a16="http://schemas.microsoft.com/office/drawing/2014/main" xmlns="" id="{59F38289-2A50-4024-8680-7B9FCC678EA6}"/>
              </a:ext>
            </a:extLst>
          </p:cNvPr>
          <p:cNvGrpSpPr/>
          <p:nvPr/>
        </p:nvGrpSpPr>
        <p:grpSpPr>
          <a:xfrm>
            <a:off x="3873915" y="2210564"/>
            <a:ext cx="4882266" cy="1123950"/>
            <a:chOff x="3873915" y="979170"/>
            <a:chExt cx="4882266" cy="1123950"/>
          </a:xfrm>
        </p:grpSpPr>
        <p:sp>
          <p:nvSpPr>
            <p:cNvPr id="25" name="Round Same Side Corner Rectangle 46">
              <a:extLst>
                <a:ext uri="{FF2B5EF4-FFF2-40B4-BE49-F238E27FC236}">
                  <a16:creationId xmlns:a16="http://schemas.microsoft.com/office/drawing/2014/main" xmlns="" id="{F752DA26-7FF1-4659-AB74-14085537B607}"/>
                </a:ext>
              </a:extLst>
            </p:cNvPr>
            <p:cNvSpPr/>
            <p:nvPr/>
          </p:nvSpPr>
          <p:spPr bwMode="auto">
            <a:xfrm>
              <a:off x="3873915" y="1139567"/>
              <a:ext cx="4882266" cy="963553"/>
            </a:xfrm>
            <a:prstGeom prst="round2SameRect">
              <a:avLst>
                <a:gd name="adj1" fmla="val 0"/>
                <a:gd name="adj2" fmla="val 3392"/>
              </a:avLst>
            </a:pr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>
                <a:latin typeface="Georgia" panose="02040502050405020303" pitchFamily="18" charset="0"/>
              </a:endParaRPr>
            </a:p>
          </p:txBody>
        </p:sp>
        <p:sp>
          <p:nvSpPr>
            <p:cNvPr id="26" name="Round Same Side Corner Rectangle 2">
              <a:extLst>
                <a:ext uri="{FF2B5EF4-FFF2-40B4-BE49-F238E27FC236}">
                  <a16:creationId xmlns:a16="http://schemas.microsoft.com/office/drawing/2014/main" xmlns="" id="{296BDE06-E628-4810-B7B8-E17BDC042C58}"/>
                </a:ext>
              </a:extLst>
            </p:cNvPr>
            <p:cNvSpPr/>
            <p:nvPr/>
          </p:nvSpPr>
          <p:spPr bwMode="auto">
            <a:xfrm>
              <a:off x="3967092" y="979170"/>
              <a:ext cx="1900307" cy="346026"/>
            </a:xfrm>
            <a:prstGeom prst="round2SameRect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1400" b="1" dirty="0" smtClean="0">
                  <a:solidFill>
                    <a:schemeClr val="bg1"/>
                  </a:solidFill>
                  <a:latin typeface="Georgia" panose="02040502050405020303" pitchFamily="18" charset="0"/>
                </a:rPr>
                <a:t>Suggestion </a:t>
              </a:r>
              <a:r>
                <a:rPr lang="en-US" sz="1400" b="1" dirty="0">
                  <a:solidFill>
                    <a:schemeClr val="bg1"/>
                  </a:solidFill>
                  <a:latin typeface="Georgia" panose="02040502050405020303" pitchFamily="18" charset="0"/>
                </a:rPr>
                <a:t>2</a:t>
              </a:r>
              <a:endParaRPr lang="en-US" sz="1400" dirty="0">
                <a:solidFill>
                  <a:schemeClr val="bg1"/>
                </a:solidFill>
                <a:latin typeface="Georgia" panose="02040502050405020303" pitchFamily="18" charset="0"/>
              </a:endParaRPr>
            </a:p>
          </p:txBody>
        </p:sp>
        <p:sp>
          <p:nvSpPr>
            <p:cNvPr id="27" name="Rectangle 94">
              <a:extLst>
                <a:ext uri="{FF2B5EF4-FFF2-40B4-BE49-F238E27FC236}">
                  <a16:creationId xmlns:a16="http://schemas.microsoft.com/office/drawing/2014/main" xmlns="" id="{A344B8E7-6D2B-4EBD-B3C5-020A05A80550}"/>
                </a:ext>
              </a:extLst>
            </p:cNvPr>
            <p:cNvSpPr/>
            <p:nvPr/>
          </p:nvSpPr>
          <p:spPr>
            <a:xfrm>
              <a:off x="3974542" y="1434298"/>
              <a:ext cx="4636058" cy="541687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60000"/>
                </a:lnSpc>
              </a:pPr>
              <a:r>
                <a:rPr lang="en-US" sz="11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Georgia" panose="02040502050405020303" pitchFamily="18" charset="0"/>
                </a:rPr>
                <a:t>Design of the retaining structures adhering to the Kazakhstani and European design approaches. </a:t>
              </a:r>
              <a:endPara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Georgia" panose="02040502050405020303" pitchFamily="18" charset="0"/>
              </a:endParaRPr>
            </a:p>
          </p:txBody>
        </p:sp>
      </p:grpSp>
      <p:grpSp>
        <p:nvGrpSpPr>
          <p:cNvPr id="28" name="Group 95">
            <a:extLst>
              <a:ext uri="{FF2B5EF4-FFF2-40B4-BE49-F238E27FC236}">
                <a16:creationId xmlns:a16="http://schemas.microsoft.com/office/drawing/2014/main" xmlns="" id="{17EDF442-3350-45A3-AC6A-945DB60DD1CB}"/>
              </a:ext>
            </a:extLst>
          </p:cNvPr>
          <p:cNvGrpSpPr/>
          <p:nvPr/>
        </p:nvGrpSpPr>
        <p:grpSpPr>
          <a:xfrm>
            <a:off x="3873915" y="3441958"/>
            <a:ext cx="4882266" cy="1158525"/>
            <a:chOff x="3873915" y="979170"/>
            <a:chExt cx="4882266" cy="1158525"/>
          </a:xfrm>
        </p:grpSpPr>
        <p:sp>
          <p:nvSpPr>
            <p:cNvPr id="29" name="Round Same Side Corner Rectangle 46">
              <a:extLst>
                <a:ext uri="{FF2B5EF4-FFF2-40B4-BE49-F238E27FC236}">
                  <a16:creationId xmlns:a16="http://schemas.microsoft.com/office/drawing/2014/main" xmlns="" id="{7EE45233-8193-4A85-BA44-C93EE90CDA3B}"/>
                </a:ext>
              </a:extLst>
            </p:cNvPr>
            <p:cNvSpPr/>
            <p:nvPr/>
          </p:nvSpPr>
          <p:spPr bwMode="auto">
            <a:xfrm>
              <a:off x="3873915" y="1139567"/>
              <a:ext cx="4882266" cy="963553"/>
            </a:xfrm>
            <a:prstGeom prst="round2SameRect">
              <a:avLst>
                <a:gd name="adj1" fmla="val 0"/>
                <a:gd name="adj2" fmla="val 3392"/>
              </a:avLst>
            </a:pr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>
                <a:latin typeface="Georgia" panose="02040502050405020303" pitchFamily="18" charset="0"/>
              </a:endParaRPr>
            </a:p>
          </p:txBody>
        </p:sp>
        <p:sp>
          <p:nvSpPr>
            <p:cNvPr id="30" name="Round Same Side Corner Rectangle 2">
              <a:extLst>
                <a:ext uri="{FF2B5EF4-FFF2-40B4-BE49-F238E27FC236}">
                  <a16:creationId xmlns:a16="http://schemas.microsoft.com/office/drawing/2014/main" xmlns="" id="{6C4CC69F-8415-4F24-83B1-F8E729CEF37C}"/>
                </a:ext>
              </a:extLst>
            </p:cNvPr>
            <p:cNvSpPr/>
            <p:nvPr/>
          </p:nvSpPr>
          <p:spPr bwMode="auto">
            <a:xfrm>
              <a:off x="3967092" y="979170"/>
              <a:ext cx="1900307" cy="346026"/>
            </a:xfrm>
            <a:prstGeom prst="round2SameRect">
              <a:avLst/>
            </a:pr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1400" b="1" dirty="0" smtClean="0">
                  <a:solidFill>
                    <a:schemeClr val="bg1"/>
                  </a:solidFill>
                  <a:latin typeface="Georgia" panose="02040502050405020303" pitchFamily="18" charset="0"/>
                </a:rPr>
                <a:t>Suggestion </a:t>
              </a:r>
              <a:r>
                <a:rPr lang="en-US" sz="1400" b="1" dirty="0">
                  <a:solidFill>
                    <a:schemeClr val="bg1"/>
                  </a:solidFill>
                  <a:latin typeface="Georgia" panose="02040502050405020303" pitchFamily="18" charset="0"/>
                </a:rPr>
                <a:t>3</a:t>
              </a:r>
              <a:endParaRPr lang="en-US" sz="1400" dirty="0">
                <a:solidFill>
                  <a:schemeClr val="bg1"/>
                </a:solidFill>
                <a:latin typeface="Georgia" panose="02040502050405020303" pitchFamily="18" charset="0"/>
              </a:endParaRPr>
            </a:p>
          </p:txBody>
        </p:sp>
        <p:sp>
          <p:nvSpPr>
            <p:cNvPr id="31" name="Rectangle 98">
              <a:extLst>
                <a:ext uri="{FF2B5EF4-FFF2-40B4-BE49-F238E27FC236}">
                  <a16:creationId xmlns:a16="http://schemas.microsoft.com/office/drawing/2014/main" xmlns="" id="{6D5902E6-7C5D-4AAC-9927-69DB5C033C38}"/>
                </a:ext>
              </a:extLst>
            </p:cNvPr>
            <p:cNvSpPr/>
            <p:nvPr/>
          </p:nvSpPr>
          <p:spPr>
            <a:xfrm>
              <a:off x="3967092" y="1325165"/>
              <a:ext cx="4636058" cy="812530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60000"/>
                </a:lnSpc>
              </a:pPr>
              <a:r>
                <a:rPr lang="en-US" sz="11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Georgia" panose="02040502050405020303" pitchFamily="18" charset="0"/>
                </a:rPr>
                <a:t>Comparative analysis of the Kazakhstani approach with international codes of practice (i.e., Australian, American, and Canadian codes) for geotechnical design. </a:t>
              </a:r>
              <a:endPara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Georgia" panose="02040502050405020303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97124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207F58-541B-404B-B6D8-BCF1E9A479D7}" type="datetime1">
              <a:rPr lang="ru-RU" smtClean="0">
                <a:latin typeface="Georgia" panose="02040502050405020303" pitchFamily="18" charset="0"/>
              </a:rPr>
              <a:t>26.05.2021</a:t>
            </a:fld>
            <a:endParaRPr lang="ru-RU" dirty="0">
              <a:latin typeface="Georgia" panose="02040502050405020303" pitchFamily="18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latin typeface="Georgia" panose="02040502050405020303" pitchFamily="18" charset="0"/>
              </a:rPr>
              <a:t>Assel Zhanabayeva</a:t>
            </a:r>
            <a:endParaRPr lang="ru-RU">
              <a:latin typeface="Georgia" panose="02040502050405020303" pitchFamily="18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23472-097C-4749-AA53-DB59F1FF4184}" type="slidenum">
              <a:rPr lang="ru-RU" smtClean="0">
                <a:latin typeface="Georgia" panose="02040502050405020303" pitchFamily="18" charset="0"/>
              </a:rPr>
              <a:t>17</a:t>
            </a:fld>
            <a:endParaRPr lang="ru-RU">
              <a:latin typeface="Georgia" panose="02040502050405020303" pitchFamily="18" charset="0"/>
            </a:endParaRPr>
          </a:p>
        </p:txBody>
      </p:sp>
      <p:sp>
        <p:nvSpPr>
          <p:cNvPr id="23" name="Inhaltsplatzhalter 4">
            <a:extLst>
              <a:ext uri="{FF2B5EF4-FFF2-40B4-BE49-F238E27FC236}">
                <a16:creationId xmlns:a16="http://schemas.microsoft.com/office/drawing/2014/main" xmlns="" id="{9C3E40A7-A7EC-4936-9DAB-36659322C407}"/>
              </a:ext>
            </a:extLst>
          </p:cNvPr>
          <p:cNvSpPr txBox="1">
            <a:spLocks/>
          </p:cNvSpPr>
          <p:nvPr/>
        </p:nvSpPr>
        <p:spPr>
          <a:xfrm>
            <a:off x="1019132" y="1189303"/>
            <a:ext cx="3324268" cy="609398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353" indent="0" algn="just">
              <a:buNone/>
            </a:pPr>
            <a:r>
              <a:rPr lang="en-US" sz="11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Alibekova</a:t>
            </a:r>
            <a:r>
              <a:rPr 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, N.T.; </a:t>
            </a:r>
            <a:r>
              <a:rPr lang="en-US" sz="11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Zhussupbekov</a:t>
            </a:r>
            <a:r>
              <a:rPr 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, A.Z. 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GIS Technology for Engineering and Geological Surveys; LAP LAMBERT Academic Publishing: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Saarbrücken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, Germany, 2018. (In Russian) </a:t>
            </a:r>
          </a:p>
        </p:txBody>
      </p:sp>
      <p:sp>
        <p:nvSpPr>
          <p:cNvPr id="24" name="Inhaltsplatzhalter 4">
            <a:extLst>
              <a:ext uri="{FF2B5EF4-FFF2-40B4-BE49-F238E27FC236}">
                <a16:creationId xmlns:a16="http://schemas.microsoft.com/office/drawing/2014/main" xmlns="" id="{3EFE372B-4A08-4915-A5A0-61841AA5ACEE}"/>
              </a:ext>
            </a:extLst>
          </p:cNvPr>
          <p:cNvSpPr txBox="1">
            <a:spLocks/>
          </p:cNvSpPr>
          <p:nvPr/>
        </p:nvSpPr>
        <p:spPr>
          <a:xfrm>
            <a:off x="1019132" y="2149101"/>
            <a:ext cx="3324268" cy="457048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353" indent="0" algn="just">
              <a:buNone/>
            </a:pPr>
            <a:r>
              <a:rPr 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Eurocode 7: Geotechnical Design–Part 1: General Rules. 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In British Standards; The European Union: Brussels, Belgium, 1997. </a:t>
            </a:r>
          </a:p>
        </p:txBody>
      </p:sp>
      <p:sp>
        <p:nvSpPr>
          <p:cNvPr id="25" name="Inhaltsplatzhalter 4">
            <a:extLst>
              <a:ext uri="{FF2B5EF4-FFF2-40B4-BE49-F238E27FC236}">
                <a16:creationId xmlns:a16="http://schemas.microsoft.com/office/drawing/2014/main" xmlns="" id="{8B52BF8D-B686-4D0D-BCFD-2546C01935FF}"/>
              </a:ext>
            </a:extLst>
          </p:cNvPr>
          <p:cNvSpPr txBox="1">
            <a:spLocks/>
          </p:cNvSpPr>
          <p:nvPr/>
        </p:nvSpPr>
        <p:spPr>
          <a:xfrm>
            <a:off x="1019132" y="2934146"/>
            <a:ext cx="3324268" cy="609398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353" indent="0" algn="just">
              <a:buNone/>
            </a:pPr>
            <a:r>
              <a:rPr lang="en-US" sz="11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Lambla</a:t>
            </a:r>
            <a:r>
              <a:rPr 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, V. 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Construction sector in Kazakhstan 2019. In Market Analysis and Development Forecasts for 2019–2024; PMR Market Insight: Krakow, Poland, 2019. </a:t>
            </a:r>
          </a:p>
        </p:txBody>
      </p:sp>
      <p:sp>
        <p:nvSpPr>
          <p:cNvPr id="26" name="Inhaltsplatzhalter 4">
            <a:extLst>
              <a:ext uri="{FF2B5EF4-FFF2-40B4-BE49-F238E27FC236}">
                <a16:creationId xmlns:a16="http://schemas.microsoft.com/office/drawing/2014/main" xmlns="" id="{E070B8C2-C77A-49B7-BE2F-92627EFBC1E4}"/>
              </a:ext>
            </a:extLst>
          </p:cNvPr>
          <p:cNvSpPr txBox="1">
            <a:spLocks/>
          </p:cNvSpPr>
          <p:nvPr/>
        </p:nvSpPr>
        <p:spPr>
          <a:xfrm>
            <a:off x="1019132" y="3882743"/>
            <a:ext cx="3324268" cy="457048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353" indent="0" algn="just">
              <a:buNone/>
            </a:pPr>
            <a:r>
              <a:rPr lang="en-US" sz="11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Makhmutova</a:t>
            </a:r>
            <a:r>
              <a:rPr 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, E.V. 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Central Asia in Search for Its Own Way of Integration.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Mgimo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 Rev. Int.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Relat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. 2018, 78–91. </a:t>
            </a:r>
          </a:p>
        </p:txBody>
      </p:sp>
      <p:sp>
        <p:nvSpPr>
          <p:cNvPr id="27" name="Inhaltsplatzhalter 4">
            <a:extLst>
              <a:ext uri="{FF2B5EF4-FFF2-40B4-BE49-F238E27FC236}">
                <a16:creationId xmlns:a16="http://schemas.microsoft.com/office/drawing/2014/main" xmlns="" id="{ED5522E7-3D4E-4D97-AFC9-665EBC87BE5C}"/>
              </a:ext>
            </a:extLst>
          </p:cNvPr>
          <p:cNvSpPr txBox="1">
            <a:spLocks/>
          </p:cNvSpPr>
          <p:nvPr/>
        </p:nvSpPr>
        <p:spPr>
          <a:xfrm>
            <a:off x="5420900" y="1036955"/>
            <a:ext cx="3324268" cy="914096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353" indent="0" algn="just">
              <a:buNone/>
            </a:pPr>
            <a:r>
              <a:rPr 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Orr, T. 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Eurocode 7–a code for harmonized geotechnical design. In Proceedings of the International Workshop on Foundation Design Codes and Soil Investigation in view of International Harmonization and Performance Based Design. 2002, </a:t>
            </a:r>
            <a:r>
              <a:rPr 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3-15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28" name="Inhaltsplatzhalter 4">
            <a:extLst>
              <a:ext uri="{FF2B5EF4-FFF2-40B4-BE49-F238E27FC236}">
                <a16:creationId xmlns:a16="http://schemas.microsoft.com/office/drawing/2014/main" xmlns="" id="{2906AD68-A521-4E3C-9C58-553AB20E3B62}"/>
              </a:ext>
            </a:extLst>
          </p:cNvPr>
          <p:cNvSpPr txBox="1">
            <a:spLocks/>
          </p:cNvSpPr>
          <p:nvPr/>
        </p:nvSpPr>
        <p:spPr>
          <a:xfrm>
            <a:off x="5420900" y="3006681"/>
            <a:ext cx="3324268" cy="457048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353" indent="0" algn="just">
              <a:buNone/>
            </a:pPr>
            <a:r>
              <a:rPr lang="en-US" sz="11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Schuppener</a:t>
            </a:r>
            <a:r>
              <a:rPr 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, B. 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Eurocode 7 Geotechnical design. Part 1: General rules and its latest developments,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Georisk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, 4:1. 2010</a:t>
            </a:r>
            <a:r>
              <a:rPr 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, 32-42. 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Georgia" panose="02040502050405020303" pitchFamily="18" charset="0"/>
              </a:rPr>
              <a:t>. </a:t>
            </a:r>
            <a:endParaRPr lang="en-US" sz="1100" dirty="0">
              <a:solidFill>
                <a:schemeClr val="tx1">
                  <a:lumMod val="75000"/>
                  <a:lumOff val="25000"/>
                </a:schemeClr>
              </a:solidFill>
              <a:latin typeface="Georgia" panose="02040502050405020303" pitchFamily="18" charset="0"/>
              <a:cs typeface="Times New Roman" panose="02020603050405020304" pitchFamily="18" charset="0"/>
            </a:endParaRPr>
          </a:p>
        </p:txBody>
      </p:sp>
      <p:sp>
        <p:nvSpPr>
          <p:cNvPr id="29" name="Inhaltsplatzhalter 4">
            <a:extLst>
              <a:ext uri="{FF2B5EF4-FFF2-40B4-BE49-F238E27FC236}">
                <a16:creationId xmlns:a16="http://schemas.microsoft.com/office/drawing/2014/main" xmlns="" id="{EEAB6C19-0E62-474E-8AE7-B0C193E9D31C}"/>
              </a:ext>
            </a:extLst>
          </p:cNvPr>
          <p:cNvSpPr txBox="1">
            <a:spLocks/>
          </p:cNvSpPr>
          <p:nvPr/>
        </p:nvSpPr>
        <p:spPr>
          <a:xfrm>
            <a:off x="5420900" y="1986790"/>
            <a:ext cx="3324268" cy="1015663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lang="en-US" sz="11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Georgia" panose="02040502050405020303" pitchFamily="18" charset="0"/>
              </a:rPr>
              <a:t>Shaldykova</a:t>
            </a:r>
            <a:r>
              <a:rPr 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Georgia" panose="02040502050405020303" pitchFamily="18" charset="0"/>
              </a:rPr>
              <a:t>, A.; Moon, S.-W.; Kim, J.; Lee, D.; Ku, T.; </a:t>
            </a:r>
            <a:r>
              <a:rPr lang="en-US" sz="11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Georgia" panose="02040502050405020303" pitchFamily="18" charset="0"/>
              </a:rPr>
              <a:t>Zhussupbekov</a:t>
            </a:r>
            <a:r>
              <a:rPr 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Georgia" panose="02040502050405020303" pitchFamily="18" charset="0"/>
              </a:rPr>
              <a:t>, A. 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Georgia" panose="02040502050405020303" pitchFamily="18" charset="0"/>
              </a:rPr>
              <a:t>Comparative Analysis of Kazakhstani and European Approaches for the Design of Shallow Foundations. Appl. Sci. 2020, 10, </a:t>
            </a:r>
            <a:r>
              <a:rPr 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Georgia" panose="02040502050405020303" pitchFamily="18" charset="0"/>
              </a:rPr>
              <a:t>2920. </a:t>
            </a:r>
            <a:endParaRPr lang="en-US" sz="1100" dirty="0">
              <a:solidFill>
                <a:schemeClr val="tx1">
                  <a:lumMod val="75000"/>
                  <a:lumOff val="25000"/>
                </a:schemeClr>
              </a:solidFill>
              <a:latin typeface="Georgia" panose="02040502050405020303" pitchFamily="18" charset="0"/>
            </a:endParaRPr>
          </a:p>
        </p:txBody>
      </p:sp>
      <p:sp>
        <p:nvSpPr>
          <p:cNvPr id="30" name="Inhaltsplatzhalter 4">
            <a:extLst>
              <a:ext uri="{FF2B5EF4-FFF2-40B4-BE49-F238E27FC236}">
                <a16:creationId xmlns:a16="http://schemas.microsoft.com/office/drawing/2014/main" xmlns="" id="{83110C58-F9BF-4E3C-BA16-4AFA6AC84513}"/>
              </a:ext>
            </a:extLst>
          </p:cNvPr>
          <p:cNvSpPr txBox="1">
            <a:spLocks/>
          </p:cNvSpPr>
          <p:nvPr/>
        </p:nvSpPr>
        <p:spPr>
          <a:xfrm>
            <a:off x="5420900" y="3654220"/>
            <a:ext cx="3324268" cy="914096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353" indent="0" algn="just">
              <a:buNone/>
            </a:pPr>
            <a:r>
              <a:rPr 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Georgia" panose="02040502050405020303" pitchFamily="18" charset="0"/>
              </a:rPr>
              <a:t>Zhanabayeva, A.; </a:t>
            </a:r>
            <a:r>
              <a:rPr lang="en-US" sz="11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Georgia" panose="02040502050405020303" pitchFamily="18" charset="0"/>
              </a:rPr>
              <a:t>Sagidullina</a:t>
            </a:r>
            <a:r>
              <a:rPr 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Georgia" panose="02040502050405020303" pitchFamily="18" charset="0"/>
              </a:rPr>
              <a:t>, N.; Kim, J.; </a:t>
            </a:r>
            <a:r>
              <a:rPr lang="en-US" sz="11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Georgia" panose="02040502050405020303" pitchFamily="18" charset="0"/>
              </a:rPr>
              <a:t>Satyanaga</a:t>
            </a:r>
            <a:r>
              <a:rPr 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Georgia" panose="02040502050405020303" pitchFamily="18" charset="0"/>
              </a:rPr>
              <a:t>, A.; Lee, D.; Moon, S.-W. 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Georgia" panose="02040502050405020303" pitchFamily="18" charset="0"/>
              </a:rPr>
              <a:t>Comparative Analysis of Kazakhstani and European Design Specifications: Raft Foundation, Pile Foundation, and Piled Raft Foundation. Appl. Sci. 2021, 11, 3099. </a:t>
            </a:r>
          </a:p>
        </p:txBody>
      </p:sp>
      <p:sp>
        <p:nvSpPr>
          <p:cNvPr id="31" name="Oval 13">
            <a:extLst>
              <a:ext uri="{FF2B5EF4-FFF2-40B4-BE49-F238E27FC236}">
                <a16:creationId xmlns:a16="http://schemas.microsoft.com/office/drawing/2014/main" xmlns="" id="{1EA8932D-0A32-4E51-8D65-73893EBE69BC}"/>
              </a:ext>
            </a:extLst>
          </p:cNvPr>
          <p:cNvSpPr/>
          <p:nvPr/>
        </p:nvSpPr>
        <p:spPr>
          <a:xfrm flipH="1">
            <a:off x="405475" y="1219923"/>
            <a:ext cx="550358" cy="548158"/>
          </a:xfrm>
          <a:prstGeom prst="ellipse">
            <a:avLst/>
          </a:prstGeom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2000" b="1" dirty="0">
                <a:latin typeface="Georgia" panose="02040502050405020303" pitchFamily="18" charset="0"/>
              </a:rPr>
              <a:t>1</a:t>
            </a:r>
          </a:p>
        </p:txBody>
      </p:sp>
      <p:sp>
        <p:nvSpPr>
          <p:cNvPr id="32" name="Oval 14">
            <a:extLst>
              <a:ext uri="{FF2B5EF4-FFF2-40B4-BE49-F238E27FC236}">
                <a16:creationId xmlns:a16="http://schemas.microsoft.com/office/drawing/2014/main" xmlns="" id="{E19C28BF-7D65-4104-A0F2-56F71F7DA105}"/>
              </a:ext>
            </a:extLst>
          </p:cNvPr>
          <p:cNvSpPr/>
          <p:nvPr/>
        </p:nvSpPr>
        <p:spPr>
          <a:xfrm flipH="1">
            <a:off x="4797870" y="1219923"/>
            <a:ext cx="550358" cy="548158"/>
          </a:xfrm>
          <a:prstGeom prst="ellipse">
            <a:avLst/>
          </a:prstGeom>
          <a:solidFill>
            <a:schemeClr val="accent5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2000" b="1" dirty="0">
                <a:solidFill>
                  <a:schemeClr val="bg2"/>
                </a:solidFill>
                <a:latin typeface="Georgia" panose="02040502050405020303" pitchFamily="18" charset="0"/>
              </a:rPr>
              <a:t>5</a:t>
            </a:r>
          </a:p>
        </p:txBody>
      </p:sp>
      <p:sp>
        <p:nvSpPr>
          <p:cNvPr id="33" name="Oval 15">
            <a:extLst>
              <a:ext uri="{FF2B5EF4-FFF2-40B4-BE49-F238E27FC236}">
                <a16:creationId xmlns:a16="http://schemas.microsoft.com/office/drawing/2014/main" xmlns="" id="{01DCB397-02D1-4A55-90DA-A2884E6C34A2}"/>
              </a:ext>
            </a:extLst>
          </p:cNvPr>
          <p:cNvSpPr/>
          <p:nvPr/>
        </p:nvSpPr>
        <p:spPr>
          <a:xfrm flipH="1">
            <a:off x="405475" y="2092345"/>
            <a:ext cx="550358" cy="548158"/>
          </a:xfrm>
          <a:prstGeom prst="ellipse">
            <a:avLst/>
          </a:prstGeom>
          <a:solidFill>
            <a:schemeClr val="accent2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2000" b="1" dirty="0">
                <a:latin typeface="Georgia" panose="02040502050405020303" pitchFamily="18" charset="0"/>
              </a:rPr>
              <a:t>2</a:t>
            </a:r>
          </a:p>
        </p:txBody>
      </p:sp>
      <p:sp>
        <p:nvSpPr>
          <p:cNvPr id="34" name="Oval 16">
            <a:extLst>
              <a:ext uri="{FF2B5EF4-FFF2-40B4-BE49-F238E27FC236}">
                <a16:creationId xmlns:a16="http://schemas.microsoft.com/office/drawing/2014/main" xmlns="" id="{6E44C302-7A92-49B7-94A8-20853960F1F9}"/>
              </a:ext>
            </a:extLst>
          </p:cNvPr>
          <p:cNvSpPr/>
          <p:nvPr/>
        </p:nvSpPr>
        <p:spPr>
          <a:xfrm flipH="1">
            <a:off x="4797870" y="2092345"/>
            <a:ext cx="550358" cy="548158"/>
          </a:xfrm>
          <a:prstGeom prst="ellipse">
            <a:avLst/>
          </a:prstGeom>
          <a:solidFill>
            <a:schemeClr val="accent6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2000" b="1" dirty="0">
                <a:solidFill>
                  <a:schemeClr val="bg2"/>
                </a:solidFill>
                <a:latin typeface="Georgia" panose="02040502050405020303" pitchFamily="18" charset="0"/>
              </a:rPr>
              <a:t>6</a:t>
            </a:r>
          </a:p>
        </p:txBody>
      </p:sp>
      <p:sp>
        <p:nvSpPr>
          <p:cNvPr id="35" name="Oval 17">
            <a:extLst>
              <a:ext uri="{FF2B5EF4-FFF2-40B4-BE49-F238E27FC236}">
                <a16:creationId xmlns:a16="http://schemas.microsoft.com/office/drawing/2014/main" xmlns="" id="{1E9A4BBD-FCBB-412C-8CDA-A4975F80A39B}"/>
              </a:ext>
            </a:extLst>
          </p:cNvPr>
          <p:cNvSpPr/>
          <p:nvPr/>
        </p:nvSpPr>
        <p:spPr>
          <a:xfrm flipH="1">
            <a:off x="405475" y="2964767"/>
            <a:ext cx="550358" cy="548158"/>
          </a:xfrm>
          <a:prstGeom prst="ellipse">
            <a:avLst/>
          </a:prstGeom>
          <a:solidFill>
            <a:schemeClr val="accent3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2000" b="1" dirty="0">
                <a:latin typeface="Georgia" panose="02040502050405020303" pitchFamily="18" charset="0"/>
              </a:rPr>
              <a:t>3</a:t>
            </a:r>
          </a:p>
        </p:txBody>
      </p:sp>
      <p:sp>
        <p:nvSpPr>
          <p:cNvPr id="36" name="Oval 18">
            <a:extLst>
              <a:ext uri="{FF2B5EF4-FFF2-40B4-BE49-F238E27FC236}">
                <a16:creationId xmlns:a16="http://schemas.microsoft.com/office/drawing/2014/main" xmlns="" id="{498EFC1E-7D13-405D-8F25-5CE3CC8946BE}"/>
              </a:ext>
            </a:extLst>
          </p:cNvPr>
          <p:cNvSpPr/>
          <p:nvPr/>
        </p:nvSpPr>
        <p:spPr>
          <a:xfrm flipH="1">
            <a:off x="4797870" y="2964767"/>
            <a:ext cx="550358" cy="548158"/>
          </a:xfrm>
          <a:prstGeom prst="ellipse">
            <a:avLst/>
          </a:prstGeom>
          <a:solidFill>
            <a:schemeClr val="accent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2000" b="1" dirty="0">
                <a:latin typeface="Georgia" panose="02040502050405020303" pitchFamily="18" charset="0"/>
              </a:rPr>
              <a:t>7</a:t>
            </a:r>
          </a:p>
        </p:txBody>
      </p:sp>
      <p:sp>
        <p:nvSpPr>
          <p:cNvPr id="37" name="Oval 19">
            <a:extLst>
              <a:ext uri="{FF2B5EF4-FFF2-40B4-BE49-F238E27FC236}">
                <a16:creationId xmlns:a16="http://schemas.microsoft.com/office/drawing/2014/main" xmlns="" id="{2916670B-3BB6-4064-B2D7-199A94A00B96}"/>
              </a:ext>
            </a:extLst>
          </p:cNvPr>
          <p:cNvSpPr/>
          <p:nvPr/>
        </p:nvSpPr>
        <p:spPr>
          <a:xfrm flipH="1">
            <a:off x="405475" y="3837188"/>
            <a:ext cx="550358" cy="548158"/>
          </a:xfrm>
          <a:prstGeom prst="ellipse">
            <a:avLst/>
          </a:prstGeom>
          <a:solidFill>
            <a:schemeClr val="accent4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2000" b="1" dirty="0">
                <a:latin typeface="Georgia" panose="02040502050405020303" pitchFamily="18" charset="0"/>
              </a:rPr>
              <a:t>4</a:t>
            </a:r>
          </a:p>
        </p:txBody>
      </p:sp>
      <p:sp>
        <p:nvSpPr>
          <p:cNvPr id="38" name="Oval 20">
            <a:extLst>
              <a:ext uri="{FF2B5EF4-FFF2-40B4-BE49-F238E27FC236}">
                <a16:creationId xmlns:a16="http://schemas.microsoft.com/office/drawing/2014/main" xmlns="" id="{0270A950-65E2-44BE-945F-DDA8AC51549A}"/>
              </a:ext>
            </a:extLst>
          </p:cNvPr>
          <p:cNvSpPr/>
          <p:nvPr/>
        </p:nvSpPr>
        <p:spPr>
          <a:xfrm flipH="1">
            <a:off x="4797870" y="3837188"/>
            <a:ext cx="550358" cy="548158"/>
          </a:xfrm>
          <a:prstGeom prst="ellipse">
            <a:avLst/>
          </a:prstGeom>
          <a:solidFill>
            <a:schemeClr val="accent2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2000" b="1" dirty="0">
                <a:latin typeface="Georgia" panose="02040502050405020303" pitchFamily="18" charset="0"/>
              </a:rPr>
              <a:t>8</a:t>
            </a:r>
          </a:p>
        </p:txBody>
      </p:sp>
      <p:sp>
        <p:nvSpPr>
          <p:cNvPr id="39" name="Title 2"/>
          <p:cNvSpPr>
            <a:spLocks noGrp="1"/>
          </p:cNvSpPr>
          <p:nvPr>
            <p:ph type="title"/>
          </p:nvPr>
        </p:nvSpPr>
        <p:spPr>
          <a:xfrm>
            <a:off x="387819" y="282611"/>
            <a:ext cx="8368363" cy="409459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Reference list</a:t>
            </a:r>
            <a:endParaRPr lang="en-US" b="1" dirty="0">
              <a:solidFill>
                <a:schemeClr val="tx1">
                  <a:lumMod val="85000"/>
                  <a:lumOff val="15000"/>
                </a:schemeClr>
              </a:solidFill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5460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25126"/>
            <a:ext cx="9144000" cy="2575199"/>
          </a:xfrm>
        </p:spPr>
        <p:txBody>
          <a:bodyPr>
            <a:noAutofit/>
          </a:bodyPr>
          <a:lstStyle/>
          <a:p>
            <a:r>
              <a:rPr lang="en-US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THANK YOU</a:t>
            </a:r>
            <a:endParaRPr lang="ru-RU" sz="3200" b="1" dirty="0">
              <a:solidFill>
                <a:schemeClr val="tx1">
                  <a:lumMod val="85000"/>
                  <a:lumOff val="15000"/>
                </a:schemeClr>
              </a:solidFill>
              <a:latin typeface="Georgia" panose="02040502050405020303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8070" y="3255265"/>
            <a:ext cx="8767860" cy="2011680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n-US" sz="1400" b="1" dirty="0">
                <a:solidFill>
                  <a:schemeClr val="accent3"/>
                </a:solidFill>
                <a:latin typeface="Palatino Linotype" panose="02040502050505030304" pitchFamily="18" charset="0"/>
                <a:cs typeface="Times New Roman" panose="02020603050405020304" pitchFamily="18" charset="0"/>
              </a:rPr>
              <a:t>Assel </a:t>
            </a:r>
            <a:r>
              <a:rPr lang="en-US" sz="1400" b="1" dirty="0" smtClean="0">
                <a:solidFill>
                  <a:schemeClr val="accent3"/>
                </a:solidFill>
                <a:latin typeface="Palatino Linotype" panose="02040502050505030304" pitchFamily="18" charset="0"/>
                <a:cs typeface="Times New Roman" panose="02020603050405020304" pitchFamily="18" charset="0"/>
              </a:rPr>
              <a:t>Zhanabayeva</a:t>
            </a:r>
          </a:p>
          <a:p>
            <a:pPr>
              <a:lnSpc>
                <a:spcPct val="100000"/>
              </a:lnSpc>
            </a:pPr>
            <a:r>
              <a:rPr lang="en-US" sz="1400" b="1" dirty="0" smtClean="0">
                <a:solidFill>
                  <a:schemeClr val="accent3"/>
                </a:solidFill>
                <a:latin typeface="Palatino Linotype" panose="02040502050505030304" pitchFamily="18" charset="0"/>
                <a:cs typeface="Times New Roman" panose="02020603050405020304" pitchFamily="18" charset="0"/>
              </a:rPr>
              <a:t>Master Thesis Defense Presentation</a:t>
            </a:r>
            <a:endParaRPr lang="en-US" sz="1400" b="1" dirty="0">
              <a:solidFill>
                <a:schemeClr val="accent3"/>
              </a:solidFill>
              <a:latin typeface="Palatino Linotype" panose="0204050205050503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</a:pPr>
            <a:r>
              <a:rPr lang="en-US" sz="1400" b="1" dirty="0" smtClean="0">
                <a:solidFill>
                  <a:schemeClr val="accent3"/>
                </a:solidFill>
                <a:latin typeface="Palatino Linotype" panose="02040502050505030304" pitchFamily="18" charset="0"/>
                <a:cs typeface="Times New Roman" panose="02020603050405020304" pitchFamily="18" charset="0"/>
              </a:rPr>
              <a:t>Civil </a:t>
            </a:r>
            <a:r>
              <a:rPr lang="en-US" sz="1400" b="1" dirty="0">
                <a:solidFill>
                  <a:schemeClr val="accent3"/>
                </a:solidFill>
                <a:latin typeface="Palatino Linotype" panose="02040502050505030304" pitchFamily="18" charset="0"/>
                <a:cs typeface="Times New Roman" panose="02020603050405020304" pitchFamily="18" charset="0"/>
              </a:rPr>
              <a:t>and Environmental </a:t>
            </a:r>
            <a:r>
              <a:rPr lang="en-US" sz="1400" b="1" dirty="0" smtClean="0">
                <a:solidFill>
                  <a:schemeClr val="accent3"/>
                </a:solidFill>
                <a:latin typeface="Palatino Linotype" panose="02040502050505030304" pitchFamily="18" charset="0"/>
                <a:cs typeface="Times New Roman" panose="02020603050405020304" pitchFamily="18" charset="0"/>
              </a:rPr>
              <a:t>Engineering</a:t>
            </a:r>
            <a:r>
              <a:rPr lang="ru-RU" sz="1400" b="1" dirty="0" smtClean="0">
                <a:solidFill>
                  <a:schemeClr val="accent3"/>
                </a:solidFill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1400" b="1" dirty="0" smtClean="0">
                <a:solidFill>
                  <a:schemeClr val="accent3"/>
                </a:solidFill>
                <a:latin typeface="Palatino Linotype" panose="02040502050505030304" pitchFamily="18" charset="0"/>
                <a:cs typeface="Times New Roman" panose="02020603050405020304" pitchFamily="18" charset="0"/>
              </a:rPr>
              <a:t>Department</a:t>
            </a:r>
            <a:endParaRPr lang="en-US" sz="1400" b="1" dirty="0">
              <a:solidFill>
                <a:schemeClr val="accent3"/>
              </a:solidFill>
              <a:latin typeface="Palatino Linotype" panose="0204050205050503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</a:pPr>
            <a:r>
              <a:rPr lang="en-US" sz="1400" b="1" dirty="0" smtClean="0">
                <a:solidFill>
                  <a:schemeClr val="accent3"/>
                </a:solidFill>
                <a:latin typeface="Palatino Linotype" panose="02040502050505030304" pitchFamily="18" charset="0"/>
                <a:cs typeface="Times New Roman" panose="02020603050405020304" pitchFamily="18" charset="0"/>
              </a:rPr>
              <a:t>Supervisor: Professor </a:t>
            </a:r>
            <a:r>
              <a:rPr lang="en-US" sz="1400" b="1" dirty="0">
                <a:solidFill>
                  <a:schemeClr val="accent3"/>
                </a:solidFill>
                <a:latin typeface="Palatino Linotype" panose="02040502050505030304" pitchFamily="18" charset="0"/>
                <a:cs typeface="Times New Roman" panose="02020603050405020304" pitchFamily="18" charset="0"/>
              </a:rPr>
              <a:t>Sung-Woo </a:t>
            </a:r>
            <a:r>
              <a:rPr lang="en-US" sz="1400" b="1" dirty="0" smtClean="0">
                <a:solidFill>
                  <a:schemeClr val="accent3"/>
                </a:solidFill>
                <a:latin typeface="Palatino Linotype" panose="02040502050505030304" pitchFamily="18" charset="0"/>
                <a:cs typeface="Times New Roman" panose="02020603050405020304" pitchFamily="18" charset="0"/>
              </a:rPr>
              <a:t>Moon</a:t>
            </a:r>
          </a:p>
          <a:p>
            <a:pPr>
              <a:lnSpc>
                <a:spcPct val="100000"/>
              </a:lnSpc>
            </a:pPr>
            <a:r>
              <a:rPr lang="en-US" sz="1400" b="1" dirty="0" smtClean="0">
                <a:solidFill>
                  <a:schemeClr val="accent3"/>
                </a:solidFill>
                <a:latin typeface="Palatino Linotype" panose="02040502050505030304" pitchFamily="18" charset="0"/>
                <a:cs typeface="Times New Roman" panose="02020603050405020304" pitchFamily="18" charset="0"/>
              </a:rPr>
              <a:t>Co-supervisor: Professor Jong Kim</a:t>
            </a:r>
            <a:endParaRPr lang="en-US" sz="1400" b="1" dirty="0">
              <a:solidFill>
                <a:schemeClr val="accent3"/>
              </a:solidFill>
              <a:latin typeface="Palatino Linotype" panose="0204050205050503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6151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207F58-541B-404B-B6D8-BCF1E9A479D7}" type="datetime1">
              <a:rPr lang="ru-RU" smtClean="0">
                <a:latin typeface="Georgia" panose="02040502050405020303" pitchFamily="18" charset="0"/>
              </a:rPr>
              <a:t>26.05.2021</a:t>
            </a:fld>
            <a:endParaRPr lang="ru-RU" dirty="0">
              <a:latin typeface="Georgia" panose="02040502050405020303" pitchFamily="18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latin typeface="Georgia" panose="02040502050405020303" pitchFamily="18" charset="0"/>
              </a:rPr>
              <a:t>Assel Zhanabayeva</a:t>
            </a:r>
            <a:endParaRPr lang="ru-RU">
              <a:latin typeface="Georgia" panose="02040502050405020303" pitchFamily="18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23472-097C-4749-AA53-DB59F1FF4184}" type="slidenum">
              <a:rPr lang="ru-RU" smtClean="0">
                <a:latin typeface="Georgia" panose="02040502050405020303" pitchFamily="18" charset="0"/>
              </a:rPr>
              <a:t>19</a:t>
            </a:fld>
            <a:endParaRPr lang="ru-RU">
              <a:latin typeface="Georgia" panose="02040502050405020303" pitchFamily="18" charset="0"/>
            </a:endParaRPr>
          </a:p>
        </p:txBody>
      </p:sp>
      <p:grpSp>
        <p:nvGrpSpPr>
          <p:cNvPr id="7" name="Group 4">
            <a:extLst>
              <a:ext uri="{FF2B5EF4-FFF2-40B4-BE49-F238E27FC236}">
                <a16:creationId xmlns:a16="http://schemas.microsoft.com/office/drawing/2014/main" xmlns="" id="{060C2B54-F90C-4F39-8F35-9235A576E02B}"/>
              </a:ext>
            </a:extLst>
          </p:cNvPr>
          <p:cNvGrpSpPr/>
          <p:nvPr/>
        </p:nvGrpSpPr>
        <p:grpSpPr>
          <a:xfrm>
            <a:off x="3889736" y="920854"/>
            <a:ext cx="1364528" cy="2024276"/>
            <a:chOff x="-1547813" y="1390650"/>
            <a:chExt cx="2068513" cy="3068638"/>
          </a:xfrm>
          <a:solidFill>
            <a:schemeClr val="accent2"/>
          </a:solidFill>
        </p:grpSpPr>
        <p:sp>
          <p:nvSpPr>
            <p:cNvPr id="8" name="Freeform 6">
              <a:extLst>
                <a:ext uri="{FF2B5EF4-FFF2-40B4-BE49-F238E27FC236}">
                  <a16:creationId xmlns:a16="http://schemas.microsoft.com/office/drawing/2014/main" xmlns="" id="{D5FD56B1-77EF-4242-9DD0-88F3EAA505B0}"/>
                </a:ext>
              </a:extLst>
            </p:cNvPr>
            <p:cNvSpPr>
              <a:spLocks/>
            </p:cNvSpPr>
            <p:nvPr/>
          </p:nvSpPr>
          <p:spPr bwMode="auto">
            <a:xfrm>
              <a:off x="-1547813" y="1390650"/>
              <a:ext cx="2068513" cy="2109788"/>
            </a:xfrm>
            <a:custGeom>
              <a:avLst/>
              <a:gdLst>
                <a:gd name="T0" fmla="*/ 1407 w 2604"/>
                <a:gd name="T1" fmla="*/ 4 h 2659"/>
                <a:gd name="T2" fmla="*/ 1698 w 2604"/>
                <a:gd name="T3" fmla="*/ 57 h 2659"/>
                <a:gd name="T4" fmla="*/ 1964 w 2604"/>
                <a:gd name="T5" fmla="*/ 167 h 2659"/>
                <a:gd name="T6" fmla="*/ 2194 w 2604"/>
                <a:gd name="T7" fmla="*/ 327 h 2659"/>
                <a:gd name="T8" fmla="*/ 2380 w 2604"/>
                <a:gd name="T9" fmla="*/ 532 h 2659"/>
                <a:gd name="T10" fmla="*/ 2516 w 2604"/>
                <a:gd name="T11" fmla="*/ 773 h 2659"/>
                <a:gd name="T12" fmla="*/ 2588 w 2604"/>
                <a:gd name="T13" fmla="*/ 1021 h 2659"/>
                <a:gd name="T14" fmla="*/ 2603 w 2604"/>
                <a:gd name="T15" fmla="*/ 1267 h 2659"/>
                <a:gd name="T16" fmla="*/ 2564 w 2604"/>
                <a:gd name="T17" fmla="*/ 1502 h 2659"/>
                <a:gd name="T18" fmla="*/ 2472 w 2604"/>
                <a:gd name="T19" fmla="*/ 1720 h 2659"/>
                <a:gd name="T20" fmla="*/ 2326 w 2604"/>
                <a:gd name="T21" fmla="*/ 1909 h 2659"/>
                <a:gd name="T22" fmla="*/ 2165 w 2604"/>
                <a:gd name="T23" fmla="*/ 2041 h 2659"/>
                <a:gd name="T24" fmla="*/ 1999 w 2604"/>
                <a:gd name="T25" fmla="*/ 2144 h 2659"/>
                <a:gd name="T26" fmla="*/ 1844 w 2604"/>
                <a:gd name="T27" fmla="*/ 2241 h 2659"/>
                <a:gd name="T28" fmla="*/ 1737 w 2604"/>
                <a:gd name="T29" fmla="*/ 2351 h 2659"/>
                <a:gd name="T30" fmla="*/ 1679 w 2604"/>
                <a:gd name="T31" fmla="*/ 2484 h 2659"/>
                <a:gd name="T32" fmla="*/ 1663 w 2604"/>
                <a:gd name="T33" fmla="*/ 2659 h 2659"/>
                <a:gd name="T34" fmla="*/ 958 w 2604"/>
                <a:gd name="T35" fmla="*/ 2479 h 2659"/>
                <a:gd name="T36" fmla="*/ 998 w 2604"/>
                <a:gd name="T37" fmla="*/ 2250 h 2659"/>
                <a:gd name="T38" fmla="*/ 1066 w 2604"/>
                <a:gd name="T39" fmla="*/ 2060 h 2659"/>
                <a:gd name="T40" fmla="*/ 1155 w 2604"/>
                <a:gd name="T41" fmla="*/ 1908 h 2659"/>
                <a:gd name="T42" fmla="*/ 1259 w 2604"/>
                <a:gd name="T43" fmla="*/ 1785 h 2659"/>
                <a:gd name="T44" fmla="*/ 1371 w 2604"/>
                <a:gd name="T45" fmla="*/ 1688 h 2659"/>
                <a:gd name="T46" fmla="*/ 1483 w 2604"/>
                <a:gd name="T47" fmla="*/ 1609 h 2659"/>
                <a:gd name="T48" fmla="*/ 1590 w 2604"/>
                <a:gd name="T49" fmla="*/ 1547 h 2659"/>
                <a:gd name="T50" fmla="*/ 1765 w 2604"/>
                <a:gd name="T51" fmla="*/ 1438 h 2659"/>
                <a:gd name="T52" fmla="*/ 1850 w 2604"/>
                <a:gd name="T53" fmla="*/ 1338 h 2659"/>
                <a:gd name="T54" fmla="*/ 1879 w 2604"/>
                <a:gd name="T55" fmla="*/ 1238 h 2659"/>
                <a:gd name="T56" fmla="*/ 1877 w 2604"/>
                <a:gd name="T57" fmla="*/ 1146 h 2659"/>
                <a:gd name="T58" fmla="*/ 1858 w 2604"/>
                <a:gd name="T59" fmla="*/ 1078 h 2659"/>
                <a:gd name="T60" fmla="*/ 1815 w 2604"/>
                <a:gd name="T61" fmla="*/ 992 h 2659"/>
                <a:gd name="T62" fmla="*/ 1737 w 2604"/>
                <a:gd name="T63" fmla="*/ 889 h 2659"/>
                <a:gd name="T64" fmla="*/ 1627 w 2604"/>
                <a:gd name="T65" fmla="*/ 805 h 2659"/>
                <a:gd name="T66" fmla="*/ 1485 w 2604"/>
                <a:gd name="T67" fmla="*/ 746 h 2659"/>
                <a:gd name="T68" fmla="*/ 1305 w 2604"/>
                <a:gd name="T69" fmla="*/ 724 h 2659"/>
                <a:gd name="T70" fmla="*/ 1130 w 2604"/>
                <a:gd name="T71" fmla="*/ 746 h 2659"/>
                <a:gd name="T72" fmla="*/ 992 w 2604"/>
                <a:gd name="T73" fmla="*/ 804 h 2659"/>
                <a:gd name="T74" fmla="*/ 887 w 2604"/>
                <a:gd name="T75" fmla="*/ 887 h 2659"/>
                <a:gd name="T76" fmla="*/ 810 w 2604"/>
                <a:gd name="T77" fmla="*/ 983 h 2659"/>
                <a:gd name="T78" fmla="*/ 759 w 2604"/>
                <a:gd name="T79" fmla="*/ 1083 h 2659"/>
                <a:gd name="T80" fmla="*/ 729 w 2604"/>
                <a:gd name="T81" fmla="*/ 1175 h 2659"/>
                <a:gd name="T82" fmla="*/ 714 w 2604"/>
                <a:gd name="T83" fmla="*/ 1248 h 2659"/>
                <a:gd name="T84" fmla="*/ 0 w 2604"/>
                <a:gd name="T85" fmla="*/ 1185 h 2659"/>
                <a:gd name="T86" fmla="*/ 26 w 2604"/>
                <a:gd name="T87" fmla="*/ 1042 h 2659"/>
                <a:gd name="T88" fmla="*/ 75 w 2604"/>
                <a:gd name="T89" fmla="*/ 882 h 2659"/>
                <a:gd name="T90" fmla="*/ 150 w 2604"/>
                <a:gd name="T91" fmla="*/ 714 h 2659"/>
                <a:gd name="T92" fmla="*/ 250 w 2604"/>
                <a:gd name="T93" fmla="*/ 546 h 2659"/>
                <a:gd name="T94" fmla="*/ 379 w 2604"/>
                <a:gd name="T95" fmla="*/ 387 h 2659"/>
                <a:gd name="T96" fmla="*/ 537 w 2604"/>
                <a:gd name="T97" fmla="*/ 245 h 2659"/>
                <a:gd name="T98" fmla="*/ 727 w 2604"/>
                <a:gd name="T99" fmla="*/ 127 h 2659"/>
                <a:gd name="T100" fmla="*/ 951 w 2604"/>
                <a:gd name="T101" fmla="*/ 44 h 2659"/>
                <a:gd name="T102" fmla="*/ 1211 w 2604"/>
                <a:gd name="T103" fmla="*/ 3 h 26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604" h="2659">
                  <a:moveTo>
                    <a:pt x="1305" y="0"/>
                  </a:moveTo>
                  <a:lnTo>
                    <a:pt x="1305" y="0"/>
                  </a:lnTo>
                  <a:lnTo>
                    <a:pt x="1407" y="4"/>
                  </a:lnTo>
                  <a:lnTo>
                    <a:pt x="1507" y="14"/>
                  </a:lnTo>
                  <a:lnTo>
                    <a:pt x="1604" y="32"/>
                  </a:lnTo>
                  <a:lnTo>
                    <a:pt x="1698" y="57"/>
                  </a:lnTo>
                  <a:lnTo>
                    <a:pt x="1790" y="87"/>
                  </a:lnTo>
                  <a:lnTo>
                    <a:pt x="1878" y="124"/>
                  </a:lnTo>
                  <a:lnTo>
                    <a:pt x="1964" y="167"/>
                  </a:lnTo>
                  <a:lnTo>
                    <a:pt x="2044" y="214"/>
                  </a:lnTo>
                  <a:lnTo>
                    <a:pt x="2121" y="268"/>
                  </a:lnTo>
                  <a:lnTo>
                    <a:pt x="2194" y="327"/>
                  </a:lnTo>
                  <a:lnTo>
                    <a:pt x="2261" y="391"/>
                  </a:lnTo>
                  <a:lnTo>
                    <a:pt x="2324" y="459"/>
                  </a:lnTo>
                  <a:lnTo>
                    <a:pt x="2380" y="532"/>
                  </a:lnTo>
                  <a:lnTo>
                    <a:pt x="2432" y="609"/>
                  </a:lnTo>
                  <a:lnTo>
                    <a:pt x="2477" y="690"/>
                  </a:lnTo>
                  <a:lnTo>
                    <a:pt x="2516" y="773"/>
                  </a:lnTo>
                  <a:lnTo>
                    <a:pt x="2546" y="856"/>
                  </a:lnTo>
                  <a:lnTo>
                    <a:pt x="2570" y="938"/>
                  </a:lnTo>
                  <a:lnTo>
                    <a:pt x="2588" y="1021"/>
                  </a:lnTo>
                  <a:lnTo>
                    <a:pt x="2599" y="1105"/>
                  </a:lnTo>
                  <a:lnTo>
                    <a:pt x="2604" y="1187"/>
                  </a:lnTo>
                  <a:lnTo>
                    <a:pt x="2603" y="1267"/>
                  </a:lnTo>
                  <a:lnTo>
                    <a:pt x="2597" y="1347"/>
                  </a:lnTo>
                  <a:lnTo>
                    <a:pt x="2583" y="1426"/>
                  </a:lnTo>
                  <a:lnTo>
                    <a:pt x="2564" y="1502"/>
                  </a:lnTo>
                  <a:lnTo>
                    <a:pt x="2539" y="1577"/>
                  </a:lnTo>
                  <a:lnTo>
                    <a:pt x="2509" y="1649"/>
                  </a:lnTo>
                  <a:lnTo>
                    <a:pt x="2472" y="1720"/>
                  </a:lnTo>
                  <a:lnTo>
                    <a:pt x="2429" y="1786"/>
                  </a:lnTo>
                  <a:lnTo>
                    <a:pt x="2380" y="1849"/>
                  </a:lnTo>
                  <a:lnTo>
                    <a:pt x="2326" y="1909"/>
                  </a:lnTo>
                  <a:lnTo>
                    <a:pt x="2274" y="1958"/>
                  </a:lnTo>
                  <a:lnTo>
                    <a:pt x="2220" y="2001"/>
                  </a:lnTo>
                  <a:lnTo>
                    <a:pt x="2165" y="2041"/>
                  </a:lnTo>
                  <a:lnTo>
                    <a:pt x="2108" y="2078"/>
                  </a:lnTo>
                  <a:lnTo>
                    <a:pt x="2053" y="2112"/>
                  </a:lnTo>
                  <a:lnTo>
                    <a:pt x="1999" y="2144"/>
                  </a:lnTo>
                  <a:lnTo>
                    <a:pt x="1946" y="2174"/>
                  </a:lnTo>
                  <a:lnTo>
                    <a:pt x="1892" y="2208"/>
                  </a:lnTo>
                  <a:lnTo>
                    <a:pt x="1844" y="2241"/>
                  </a:lnTo>
                  <a:lnTo>
                    <a:pt x="1802" y="2276"/>
                  </a:lnTo>
                  <a:lnTo>
                    <a:pt x="1767" y="2313"/>
                  </a:lnTo>
                  <a:lnTo>
                    <a:pt x="1737" y="2351"/>
                  </a:lnTo>
                  <a:lnTo>
                    <a:pt x="1713" y="2392"/>
                  </a:lnTo>
                  <a:lnTo>
                    <a:pt x="1694" y="2437"/>
                  </a:lnTo>
                  <a:lnTo>
                    <a:pt x="1679" y="2484"/>
                  </a:lnTo>
                  <a:lnTo>
                    <a:pt x="1670" y="2538"/>
                  </a:lnTo>
                  <a:lnTo>
                    <a:pt x="1664" y="2595"/>
                  </a:lnTo>
                  <a:lnTo>
                    <a:pt x="1663" y="2659"/>
                  </a:lnTo>
                  <a:lnTo>
                    <a:pt x="949" y="2659"/>
                  </a:lnTo>
                  <a:lnTo>
                    <a:pt x="951" y="2566"/>
                  </a:lnTo>
                  <a:lnTo>
                    <a:pt x="958" y="2479"/>
                  </a:lnTo>
                  <a:lnTo>
                    <a:pt x="968" y="2399"/>
                  </a:lnTo>
                  <a:lnTo>
                    <a:pt x="982" y="2322"/>
                  </a:lnTo>
                  <a:lnTo>
                    <a:pt x="998" y="2250"/>
                  </a:lnTo>
                  <a:lnTo>
                    <a:pt x="1018" y="2182"/>
                  </a:lnTo>
                  <a:lnTo>
                    <a:pt x="1041" y="2119"/>
                  </a:lnTo>
                  <a:lnTo>
                    <a:pt x="1066" y="2060"/>
                  </a:lnTo>
                  <a:lnTo>
                    <a:pt x="1094" y="2005"/>
                  </a:lnTo>
                  <a:lnTo>
                    <a:pt x="1124" y="1955"/>
                  </a:lnTo>
                  <a:lnTo>
                    <a:pt x="1155" y="1908"/>
                  </a:lnTo>
                  <a:lnTo>
                    <a:pt x="1189" y="1863"/>
                  </a:lnTo>
                  <a:lnTo>
                    <a:pt x="1223" y="1822"/>
                  </a:lnTo>
                  <a:lnTo>
                    <a:pt x="1259" y="1785"/>
                  </a:lnTo>
                  <a:lnTo>
                    <a:pt x="1296" y="1749"/>
                  </a:lnTo>
                  <a:lnTo>
                    <a:pt x="1333" y="1717"/>
                  </a:lnTo>
                  <a:lnTo>
                    <a:pt x="1371" y="1688"/>
                  </a:lnTo>
                  <a:lnTo>
                    <a:pt x="1408" y="1659"/>
                  </a:lnTo>
                  <a:lnTo>
                    <a:pt x="1446" y="1634"/>
                  </a:lnTo>
                  <a:lnTo>
                    <a:pt x="1483" y="1609"/>
                  </a:lnTo>
                  <a:lnTo>
                    <a:pt x="1520" y="1588"/>
                  </a:lnTo>
                  <a:lnTo>
                    <a:pt x="1556" y="1566"/>
                  </a:lnTo>
                  <a:lnTo>
                    <a:pt x="1590" y="1547"/>
                  </a:lnTo>
                  <a:lnTo>
                    <a:pt x="1658" y="1511"/>
                  </a:lnTo>
                  <a:lnTo>
                    <a:pt x="1716" y="1475"/>
                  </a:lnTo>
                  <a:lnTo>
                    <a:pt x="1765" y="1438"/>
                  </a:lnTo>
                  <a:lnTo>
                    <a:pt x="1804" y="1402"/>
                  </a:lnTo>
                  <a:lnTo>
                    <a:pt x="1830" y="1371"/>
                  </a:lnTo>
                  <a:lnTo>
                    <a:pt x="1850" y="1338"/>
                  </a:lnTo>
                  <a:lnTo>
                    <a:pt x="1865" y="1304"/>
                  </a:lnTo>
                  <a:lnTo>
                    <a:pt x="1874" y="1271"/>
                  </a:lnTo>
                  <a:lnTo>
                    <a:pt x="1879" y="1238"/>
                  </a:lnTo>
                  <a:lnTo>
                    <a:pt x="1882" y="1205"/>
                  </a:lnTo>
                  <a:lnTo>
                    <a:pt x="1879" y="1174"/>
                  </a:lnTo>
                  <a:lnTo>
                    <a:pt x="1877" y="1146"/>
                  </a:lnTo>
                  <a:lnTo>
                    <a:pt x="1870" y="1120"/>
                  </a:lnTo>
                  <a:lnTo>
                    <a:pt x="1864" y="1097"/>
                  </a:lnTo>
                  <a:lnTo>
                    <a:pt x="1858" y="1078"/>
                  </a:lnTo>
                  <a:lnTo>
                    <a:pt x="1851" y="1064"/>
                  </a:lnTo>
                  <a:lnTo>
                    <a:pt x="1834" y="1028"/>
                  </a:lnTo>
                  <a:lnTo>
                    <a:pt x="1815" y="992"/>
                  </a:lnTo>
                  <a:lnTo>
                    <a:pt x="1792" y="956"/>
                  </a:lnTo>
                  <a:lnTo>
                    <a:pt x="1766" y="923"/>
                  </a:lnTo>
                  <a:lnTo>
                    <a:pt x="1737" y="889"/>
                  </a:lnTo>
                  <a:lnTo>
                    <a:pt x="1704" y="859"/>
                  </a:lnTo>
                  <a:lnTo>
                    <a:pt x="1668" y="830"/>
                  </a:lnTo>
                  <a:lnTo>
                    <a:pt x="1627" y="805"/>
                  </a:lnTo>
                  <a:lnTo>
                    <a:pt x="1583" y="782"/>
                  </a:lnTo>
                  <a:lnTo>
                    <a:pt x="1537" y="763"/>
                  </a:lnTo>
                  <a:lnTo>
                    <a:pt x="1485" y="746"/>
                  </a:lnTo>
                  <a:lnTo>
                    <a:pt x="1429" y="734"/>
                  </a:lnTo>
                  <a:lnTo>
                    <a:pt x="1369" y="727"/>
                  </a:lnTo>
                  <a:lnTo>
                    <a:pt x="1305" y="724"/>
                  </a:lnTo>
                  <a:lnTo>
                    <a:pt x="1242" y="727"/>
                  </a:lnTo>
                  <a:lnTo>
                    <a:pt x="1184" y="734"/>
                  </a:lnTo>
                  <a:lnTo>
                    <a:pt x="1130" y="746"/>
                  </a:lnTo>
                  <a:lnTo>
                    <a:pt x="1080" y="763"/>
                  </a:lnTo>
                  <a:lnTo>
                    <a:pt x="1035" y="782"/>
                  </a:lnTo>
                  <a:lnTo>
                    <a:pt x="992" y="804"/>
                  </a:lnTo>
                  <a:lnTo>
                    <a:pt x="954" y="829"/>
                  </a:lnTo>
                  <a:lnTo>
                    <a:pt x="919" y="857"/>
                  </a:lnTo>
                  <a:lnTo>
                    <a:pt x="887" y="887"/>
                  </a:lnTo>
                  <a:lnTo>
                    <a:pt x="858" y="918"/>
                  </a:lnTo>
                  <a:lnTo>
                    <a:pt x="833" y="950"/>
                  </a:lnTo>
                  <a:lnTo>
                    <a:pt x="810" y="983"/>
                  </a:lnTo>
                  <a:lnTo>
                    <a:pt x="792" y="1016"/>
                  </a:lnTo>
                  <a:lnTo>
                    <a:pt x="774" y="1050"/>
                  </a:lnTo>
                  <a:lnTo>
                    <a:pt x="759" y="1083"/>
                  </a:lnTo>
                  <a:lnTo>
                    <a:pt x="746" y="1115"/>
                  </a:lnTo>
                  <a:lnTo>
                    <a:pt x="736" y="1146"/>
                  </a:lnTo>
                  <a:lnTo>
                    <a:pt x="729" y="1175"/>
                  </a:lnTo>
                  <a:lnTo>
                    <a:pt x="722" y="1202"/>
                  </a:lnTo>
                  <a:lnTo>
                    <a:pt x="717" y="1226"/>
                  </a:lnTo>
                  <a:lnTo>
                    <a:pt x="714" y="1248"/>
                  </a:lnTo>
                  <a:lnTo>
                    <a:pt x="712" y="1266"/>
                  </a:lnTo>
                  <a:lnTo>
                    <a:pt x="712" y="1280"/>
                  </a:lnTo>
                  <a:lnTo>
                    <a:pt x="0" y="1185"/>
                  </a:lnTo>
                  <a:lnTo>
                    <a:pt x="6" y="1139"/>
                  </a:lnTo>
                  <a:lnTo>
                    <a:pt x="15" y="1092"/>
                  </a:lnTo>
                  <a:lnTo>
                    <a:pt x="26" y="1042"/>
                  </a:lnTo>
                  <a:lnTo>
                    <a:pt x="40" y="989"/>
                  </a:lnTo>
                  <a:lnTo>
                    <a:pt x="56" y="937"/>
                  </a:lnTo>
                  <a:lnTo>
                    <a:pt x="75" y="882"/>
                  </a:lnTo>
                  <a:lnTo>
                    <a:pt x="97" y="827"/>
                  </a:lnTo>
                  <a:lnTo>
                    <a:pt x="122" y="770"/>
                  </a:lnTo>
                  <a:lnTo>
                    <a:pt x="150" y="714"/>
                  </a:lnTo>
                  <a:lnTo>
                    <a:pt x="180" y="657"/>
                  </a:lnTo>
                  <a:lnTo>
                    <a:pt x="214" y="601"/>
                  </a:lnTo>
                  <a:lnTo>
                    <a:pt x="250" y="546"/>
                  </a:lnTo>
                  <a:lnTo>
                    <a:pt x="289" y="491"/>
                  </a:lnTo>
                  <a:lnTo>
                    <a:pt x="332" y="438"/>
                  </a:lnTo>
                  <a:lnTo>
                    <a:pt x="379" y="387"/>
                  </a:lnTo>
                  <a:lnTo>
                    <a:pt x="428" y="337"/>
                  </a:lnTo>
                  <a:lnTo>
                    <a:pt x="481" y="290"/>
                  </a:lnTo>
                  <a:lnTo>
                    <a:pt x="537" y="245"/>
                  </a:lnTo>
                  <a:lnTo>
                    <a:pt x="596" y="203"/>
                  </a:lnTo>
                  <a:lnTo>
                    <a:pt x="661" y="163"/>
                  </a:lnTo>
                  <a:lnTo>
                    <a:pt x="727" y="127"/>
                  </a:lnTo>
                  <a:lnTo>
                    <a:pt x="798" y="96"/>
                  </a:lnTo>
                  <a:lnTo>
                    <a:pt x="873" y="68"/>
                  </a:lnTo>
                  <a:lnTo>
                    <a:pt x="951" y="44"/>
                  </a:lnTo>
                  <a:lnTo>
                    <a:pt x="1033" y="26"/>
                  </a:lnTo>
                  <a:lnTo>
                    <a:pt x="1120" y="12"/>
                  </a:lnTo>
                  <a:lnTo>
                    <a:pt x="1211" y="3"/>
                  </a:lnTo>
                  <a:lnTo>
                    <a:pt x="130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7">
              <a:extLst>
                <a:ext uri="{FF2B5EF4-FFF2-40B4-BE49-F238E27FC236}">
                  <a16:creationId xmlns:a16="http://schemas.microsoft.com/office/drawing/2014/main" xmlns="" id="{65883841-6B4B-44D8-9057-A4E587EFCAFF}"/>
                </a:ext>
              </a:extLst>
            </p:cNvPr>
            <p:cNvSpPr>
              <a:spLocks/>
            </p:cNvSpPr>
            <p:nvPr/>
          </p:nvSpPr>
          <p:spPr bwMode="auto">
            <a:xfrm>
              <a:off x="-887412" y="3692525"/>
              <a:ext cx="754063" cy="766763"/>
            </a:xfrm>
            <a:custGeom>
              <a:avLst/>
              <a:gdLst>
                <a:gd name="T0" fmla="*/ 473 w 949"/>
                <a:gd name="T1" fmla="*/ 0 h 967"/>
                <a:gd name="T2" fmla="*/ 532 w 949"/>
                <a:gd name="T3" fmla="*/ 3 h 967"/>
                <a:gd name="T4" fmla="*/ 590 w 949"/>
                <a:gd name="T5" fmla="*/ 15 h 967"/>
                <a:gd name="T6" fmla="*/ 646 w 949"/>
                <a:gd name="T7" fmla="*/ 33 h 967"/>
                <a:gd name="T8" fmla="*/ 697 w 949"/>
                <a:gd name="T9" fmla="*/ 57 h 967"/>
                <a:gd name="T10" fmla="*/ 745 w 949"/>
                <a:gd name="T11" fmla="*/ 87 h 967"/>
                <a:gd name="T12" fmla="*/ 789 w 949"/>
                <a:gd name="T13" fmla="*/ 121 h 967"/>
                <a:gd name="T14" fmla="*/ 828 w 949"/>
                <a:gd name="T15" fmla="*/ 162 h 967"/>
                <a:gd name="T16" fmla="*/ 863 w 949"/>
                <a:gd name="T17" fmla="*/ 207 h 967"/>
                <a:gd name="T18" fmla="*/ 892 w 949"/>
                <a:gd name="T19" fmla="*/ 256 h 967"/>
                <a:gd name="T20" fmla="*/ 916 w 949"/>
                <a:gd name="T21" fmla="*/ 308 h 967"/>
                <a:gd name="T22" fmla="*/ 934 w 949"/>
                <a:gd name="T23" fmla="*/ 363 h 967"/>
                <a:gd name="T24" fmla="*/ 945 w 949"/>
                <a:gd name="T25" fmla="*/ 422 h 967"/>
                <a:gd name="T26" fmla="*/ 949 w 949"/>
                <a:gd name="T27" fmla="*/ 483 h 967"/>
                <a:gd name="T28" fmla="*/ 945 w 949"/>
                <a:gd name="T29" fmla="*/ 543 h 967"/>
                <a:gd name="T30" fmla="*/ 934 w 949"/>
                <a:gd name="T31" fmla="*/ 602 h 967"/>
                <a:gd name="T32" fmla="*/ 916 w 949"/>
                <a:gd name="T33" fmla="*/ 658 h 967"/>
                <a:gd name="T34" fmla="*/ 892 w 949"/>
                <a:gd name="T35" fmla="*/ 711 h 967"/>
                <a:gd name="T36" fmla="*/ 863 w 949"/>
                <a:gd name="T37" fmla="*/ 759 h 967"/>
                <a:gd name="T38" fmla="*/ 828 w 949"/>
                <a:gd name="T39" fmla="*/ 804 h 967"/>
                <a:gd name="T40" fmla="*/ 789 w 949"/>
                <a:gd name="T41" fmla="*/ 844 h 967"/>
                <a:gd name="T42" fmla="*/ 745 w 949"/>
                <a:gd name="T43" fmla="*/ 880 h 967"/>
                <a:gd name="T44" fmla="*/ 697 w 949"/>
                <a:gd name="T45" fmla="*/ 909 h 967"/>
                <a:gd name="T46" fmla="*/ 646 w 949"/>
                <a:gd name="T47" fmla="*/ 934 h 967"/>
                <a:gd name="T48" fmla="*/ 590 w 949"/>
                <a:gd name="T49" fmla="*/ 952 h 967"/>
                <a:gd name="T50" fmla="*/ 532 w 949"/>
                <a:gd name="T51" fmla="*/ 963 h 967"/>
                <a:gd name="T52" fmla="*/ 473 w 949"/>
                <a:gd name="T53" fmla="*/ 967 h 967"/>
                <a:gd name="T54" fmla="*/ 414 w 949"/>
                <a:gd name="T55" fmla="*/ 963 h 967"/>
                <a:gd name="T56" fmla="*/ 356 w 949"/>
                <a:gd name="T57" fmla="*/ 952 h 967"/>
                <a:gd name="T58" fmla="*/ 302 w 949"/>
                <a:gd name="T59" fmla="*/ 934 h 967"/>
                <a:gd name="T60" fmla="*/ 250 w 949"/>
                <a:gd name="T61" fmla="*/ 909 h 967"/>
                <a:gd name="T62" fmla="*/ 203 w 949"/>
                <a:gd name="T63" fmla="*/ 880 h 967"/>
                <a:gd name="T64" fmla="*/ 158 w 949"/>
                <a:gd name="T65" fmla="*/ 844 h 967"/>
                <a:gd name="T66" fmla="*/ 119 w 949"/>
                <a:gd name="T67" fmla="*/ 804 h 967"/>
                <a:gd name="T68" fmla="*/ 84 w 949"/>
                <a:gd name="T69" fmla="*/ 759 h 967"/>
                <a:gd name="T70" fmla="*/ 55 w 949"/>
                <a:gd name="T71" fmla="*/ 711 h 967"/>
                <a:gd name="T72" fmla="*/ 31 w 949"/>
                <a:gd name="T73" fmla="*/ 658 h 967"/>
                <a:gd name="T74" fmla="*/ 14 w 949"/>
                <a:gd name="T75" fmla="*/ 602 h 967"/>
                <a:gd name="T76" fmla="*/ 2 w 949"/>
                <a:gd name="T77" fmla="*/ 543 h 967"/>
                <a:gd name="T78" fmla="*/ 0 w 949"/>
                <a:gd name="T79" fmla="*/ 483 h 967"/>
                <a:gd name="T80" fmla="*/ 2 w 949"/>
                <a:gd name="T81" fmla="*/ 422 h 967"/>
                <a:gd name="T82" fmla="*/ 14 w 949"/>
                <a:gd name="T83" fmla="*/ 363 h 967"/>
                <a:gd name="T84" fmla="*/ 31 w 949"/>
                <a:gd name="T85" fmla="*/ 308 h 967"/>
                <a:gd name="T86" fmla="*/ 55 w 949"/>
                <a:gd name="T87" fmla="*/ 256 h 967"/>
                <a:gd name="T88" fmla="*/ 84 w 949"/>
                <a:gd name="T89" fmla="*/ 207 h 967"/>
                <a:gd name="T90" fmla="*/ 119 w 949"/>
                <a:gd name="T91" fmla="*/ 162 h 967"/>
                <a:gd name="T92" fmla="*/ 158 w 949"/>
                <a:gd name="T93" fmla="*/ 121 h 967"/>
                <a:gd name="T94" fmla="*/ 203 w 949"/>
                <a:gd name="T95" fmla="*/ 87 h 967"/>
                <a:gd name="T96" fmla="*/ 250 w 949"/>
                <a:gd name="T97" fmla="*/ 57 h 967"/>
                <a:gd name="T98" fmla="*/ 302 w 949"/>
                <a:gd name="T99" fmla="*/ 33 h 967"/>
                <a:gd name="T100" fmla="*/ 356 w 949"/>
                <a:gd name="T101" fmla="*/ 15 h 967"/>
                <a:gd name="T102" fmla="*/ 414 w 949"/>
                <a:gd name="T103" fmla="*/ 3 h 967"/>
                <a:gd name="T104" fmla="*/ 473 w 949"/>
                <a:gd name="T105" fmla="*/ 0 h 9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949" h="967">
                  <a:moveTo>
                    <a:pt x="473" y="0"/>
                  </a:moveTo>
                  <a:lnTo>
                    <a:pt x="532" y="3"/>
                  </a:lnTo>
                  <a:lnTo>
                    <a:pt x="590" y="15"/>
                  </a:lnTo>
                  <a:lnTo>
                    <a:pt x="646" y="33"/>
                  </a:lnTo>
                  <a:lnTo>
                    <a:pt x="697" y="57"/>
                  </a:lnTo>
                  <a:lnTo>
                    <a:pt x="745" y="87"/>
                  </a:lnTo>
                  <a:lnTo>
                    <a:pt x="789" y="121"/>
                  </a:lnTo>
                  <a:lnTo>
                    <a:pt x="828" y="162"/>
                  </a:lnTo>
                  <a:lnTo>
                    <a:pt x="863" y="207"/>
                  </a:lnTo>
                  <a:lnTo>
                    <a:pt x="892" y="256"/>
                  </a:lnTo>
                  <a:lnTo>
                    <a:pt x="916" y="308"/>
                  </a:lnTo>
                  <a:lnTo>
                    <a:pt x="934" y="363"/>
                  </a:lnTo>
                  <a:lnTo>
                    <a:pt x="945" y="422"/>
                  </a:lnTo>
                  <a:lnTo>
                    <a:pt x="949" y="483"/>
                  </a:lnTo>
                  <a:lnTo>
                    <a:pt x="945" y="543"/>
                  </a:lnTo>
                  <a:lnTo>
                    <a:pt x="934" y="602"/>
                  </a:lnTo>
                  <a:lnTo>
                    <a:pt x="916" y="658"/>
                  </a:lnTo>
                  <a:lnTo>
                    <a:pt x="892" y="711"/>
                  </a:lnTo>
                  <a:lnTo>
                    <a:pt x="863" y="759"/>
                  </a:lnTo>
                  <a:lnTo>
                    <a:pt x="828" y="804"/>
                  </a:lnTo>
                  <a:lnTo>
                    <a:pt x="789" y="844"/>
                  </a:lnTo>
                  <a:lnTo>
                    <a:pt x="745" y="880"/>
                  </a:lnTo>
                  <a:lnTo>
                    <a:pt x="697" y="909"/>
                  </a:lnTo>
                  <a:lnTo>
                    <a:pt x="646" y="934"/>
                  </a:lnTo>
                  <a:lnTo>
                    <a:pt x="590" y="952"/>
                  </a:lnTo>
                  <a:lnTo>
                    <a:pt x="532" y="963"/>
                  </a:lnTo>
                  <a:lnTo>
                    <a:pt x="473" y="967"/>
                  </a:lnTo>
                  <a:lnTo>
                    <a:pt x="414" y="963"/>
                  </a:lnTo>
                  <a:lnTo>
                    <a:pt x="356" y="952"/>
                  </a:lnTo>
                  <a:lnTo>
                    <a:pt x="302" y="934"/>
                  </a:lnTo>
                  <a:lnTo>
                    <a:pt x="250" y="909"/>
                  </a:lnTo>
                  <a:lnTo>
                    <a:pt x="203" y="880"/>
                  </a:lnTo>
                  <a:lnTo>
                    <a:pt x="158" y="844"/>
                  </a:lnTo>
                  <a:lnTo>
                    <a:pt x="119" y="804"/>
                  </a:lnTo>
                  <a:lnTo>
                    <a:pt x="84" y="759"/>
                  </a:lnTo>
                  <a:lnTo>
                    <a:pt x="55" y="711"/>
                  </a:lnTo>
                  <a:lnTo>
                    <a:pt x="31" y="658"/>
                  </a:lnTo>
                  <a:lnTo>
                    <a:pt x="14" y="602"/>
                  </a:lnTo>
                  <a:lnTo>
                    <a:pt x="2" y="543"/>
                  </a:lnTo>
                  <a:lnTo>
                    <a:pt x="0" y="483"/>
                  </a:lnTo>
                  <a:lnTo>
                    <a:pt x="2" y="422"/>
                  </a:lnTo>
                  <a:lnTo>
                    <a:pt x="14" y="363"/>
                  </a:lnTo>
                  <a:lnTo>
                    <a:pt x="31" y="308"/>
                  </a:lnTo>
                  <a:lnTo>
                    <a:pt x="55" y="256"/>
                  </a:lnTo>
                  <a:lnTo>
                    <a:pt x="84" y="207"/>
                  </a:lnTo>
                  <a:lnTo>
                    <a:pt x="119" y="162"/>
                  </a:lnTo>
                  <a:lnTo>
                    <a:pt x="158" y="121"/>
                  </a:lnTo>
                  <a:lnTo>
                    <a:pt x="203" y="87"/>
                  </a:lnTo>
                  <a:lnTo>
                    <a:pt x="250" y="57"/>
                  </a:lnTo>
                  <a:lnTo>
                    <a:pt x="302" y="33"/>
                  </a:lnTo>
                  <a:lnTo>
                    <a:pt x="356" y="15"/>
                  </a:lnTo>
                  <a:lnTo>
                    <a:pt x="414" y="3"/>
                  </a:lnTo>
                  <a:lnTo>
                    <a:pt x="47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0" name="Footer Text">
            <a:extLst>
              <a:ext uri="{FF2B5EF4-FFF2-40B4-BE49-F238E27FC236}">
                <a16:creationId xmlns:a16="http://schemas.microsoft.com/office/drawing/2014/main" xmlns="" id="{39BE6F7F-C3B8-4336-B499-2CF5FB0768E7}"/>
              </a:ext>
            </a:extLst>
          </p:cNvPr>
          <p:cNvSpPr txBox="1"/>
          <p:nvPr/>
        </p:nvSpPr>
        <p:spPr>
          <a:xfrm>
            <a:off x="2749550" y="3443287"/>
            <a:ext cx="364490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Georgia" panose="02040502050405020303" pitchFamily="18" charset="0"/>
              </a:rPr>
              <a:t>QUESTIONS</a:t>
            </a:r>
          </a:p>
        </p:txBody>
      </p:sp>
    </p:spTree>
    <p:extLst>
      <p:ext uri="{BB962C8B-B14F-4D97-AF65-F5344CB8AC3E}">
        <p14:creationId xmlns:p14="http://schemas.microsoft.com/office/powerpoint/2010/main" val="3416246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207F58-541B-404B-B6D8-BCF1E9A479D7}" type="datetime1">
              <a:rPr lang="ru-RU" smtClean="0">
                <a:latin typeface="Georgia" panose="02040502050405020303" pitchFamily="18" charset="0"/>
              </a:rPr>
              <a:t>26.05.2021</a:t>
            </a:fld>
            <a:endParaRPr lang="ru-RU">
              <a:latin typeface="Georgia" panose="02040502050405020303" pitchFamily="18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latin typeface="Georgia" panose="02040502050405020303" pitchFamily="18" charset="0"/>
              </a:rPr>
              <a:t>Assel Zhanabayeva</a:t>
            </a:r>
            <a:endParaRPr lang="ru-RU">
              <a:latin typeface="Georgia" panose="02040502050405020303" pitchFamily="18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23472-097C-4749-AA53-DB59F1FF4184}" type="slidenum">
              <a:rPr lang="ru-RU" smtClean="0">
                <a:latin typeface="Georgia" panose="02040502050405020303" pitchFamily="18" charset="0"/>
              </a:rPr>
              <a:t>2</a:t>
            </a:fld>
            <a:endParaRPr lang="ru-RU">
              <a:latin typeface="Georgia" panose="02040502050405020303" pitchFamily="18" charset="0"/>
            </a:endParaRPr>
          </a:p>
        </p:txBody>
      </p:sp>
      <p:grpSp>
        <p:nvGrpSpPr>
          <p:cNvPr id="19" name="Group 6">
            <a:extLst>
              <a:ext uri="{FF2B5EF4-FFF2-40B4-BE49-F238E27FC236}">
                <a16:creationId xmlns:a16="http://schemas.microsoft.com/office/drawing/2014/main" xmlns="" id="{6065E8F1-E647-49A7-AF9D-272FB6EBAEE4}"/>
              </a:ext>
            </a:extLst>
          </p:cNvPr>
          <p:cNvGrpSpPr/>
          <p:nvPr/>
        </p:nvGrpSpPr>
        <p:grpSpPr>
          <a:xfrm>
            <a:off x="6196452" y="1581150"/>
            <a:ext cx="1052344" cy="1055788"/>
            <a:chOff x="-1219200" y="1365250"/>
            <a:chExt cx="1939925" cy="1946275"/>
          </a:xfrm>
          <a:solidFill>
            <a:schemeClr val="accent2"/>
          </a:solidFill>
        </p:grpSpPr>
        <p:sp>
          <p:nvSpPr>
            <p:cNvPr id="20" name="Freeform 6">
              <a:extLst>
                <a:ext uri="{FF2B5EF4-FFF2-40B4-BE49-F238E27FC236}">
                  <a16:creationId xmlns:a16="http://schemas.microsoft.com/office/drawing/2014/main" xmlns="" id="{85C6F236-E015-45C2-A5B8-49749A7AC28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219200" y="1365250"/>
              <a:ext cx="1939925" cy="1946275"/>
            </a:xfrm>
            <a:custGeom>
              <a:avLst/>
              <a:gdLst>
                <a:gd name="T0" fmla="*/ 275 w 3666"/>
                <a:gd name="T1" fmla="*/ 157 h 3678"/>
                <a:gd name="T2" fmla="*/ 220 w 3666"/>
                <a:gd name="T3" fmla="*/ 179 h 3678"/>
                <a:gd name="T4" fmla="*/ 179 w 3666"/>
                <a:gd name="T5" fmla="*/ 221 h 3678"/>
                <a:gd name="T6" fmla="*/ 155 w 3666"/>
                <a:gd name="T7" fmla="*/ 275 h 3678"/>
                <a:gd name="T8" fmla="*/ 152 w 3666"/>
                <a:gd name="T9" fmla="*/ 3371 h 3678"/>
                <a:gd name="T10" fmla="*/ 164 w 3666"/>
                <a:gd name="T11" fmla="*/ 3431 h 3678"/>
                <a:gd name="T12" fmla="*/ 197 w 3666"/>
                <a:gd name="T13" fmla="*/ 3480 h 3678"/>
                <a:gd name="T14" fmla="*/ 245 w 3666"/>
                <a:gd name="T15" fmla="*/ 3512 h 3678"/>
                <a:gd name="T16" fmla="*/ 305 w 3666"/>
                <a:gd name="T17" fmla="*/ 3525 h 3678"/>
                <a:gd name="T18" fmla="*/ 3392 w 3666"/>
                <a:gd name="T19" fmla="*/ 3521 h 3678"/>
                <a:gd name="T20" fmla="*/ 3447 w 3666"/>
                <a:gd name="T21" fmla="*/ 3499 h 3678"/>
                <a:gd name="T22" fmla="*/ 3487 w 3666"/>
                <a:gd name="T23" fmla="*/ 3457 h 3678"/>
                <a:gd name="T24" fmla="*/ 3511 w 3666"/>
                <a:gd name="T25" fmla="*/ 3403 h 3678"/>
                <a:gd name="T26" fmla="*/ 3514 w 3666"/>
                <a:gd name="T27" fmla="*/ 307 h 3678"/>
                <a:gd name="T28" fmla="*/ 3502 w 3666"/>
                <a:gd name="T29" fmla="*/ 247 h 3678"/>
                <a:gd name="T30" fmla="*/ 3469 w 3666"/>
                <a:gd name="T31" fmla="*/ 198 h 3678"/>
                <a:gd name="T32" fmla="*/ 3421 w 3666"/>
                <a:gd name="T33" fmla="*/ 166 h 3678"/>
                <a:gd name="T34" fmla="*/ 3361 w 3666"/>
                <a:gd name="T35" fmla="*/ 153 h 3678"/>
                <a:gd name="T36" fmla="*/ 305 w 3666"/>
                <a:gd name="T37" fmla="*/ 0 h 3678"/>
                <a:gd name="T38" fmla="*/ 3406 w 3666"/>
                <a:gd name="T39" fmla="*/ 3 h 3678"/>
                <a:gd name="T40" fmla="*/ 3490 w 3666"/>
                <a:gd name="T41" fmla="*/ 28 h 3678"/>
                <a:gd name="T42" fmla="*/ 3562 w 3666"/>
                <a:gd name="T43" fmla="*/ 75 h 3678"/>
                <a:gd name="T44" fmla="*/ 3617 w 3666"/>
                <a:gd name="T45" fmla="*/ 140 h 3678"/>
                <a:gd name="T46" fmla="*/ 3654 w 3666"/>
                <a:gd name="T47" fmla="*/ 218 h 3678"/>
                <a:gd name="T48" fmla="*/ 3666 w 3666"/>
                <a:gd name="T49" fmla="*/ 307 h 3678"/>
                <a:gd name="T50" fmla="*/ 3663 w 3666"/>
                <a:gd name="T51" fmla="*/ 3416 h 3678"/>
                <a:gd name="T52" fmla="*/ 3638 w 3666"/>
                <a:gd name="T53" fmla="*/ 3501 h 3678"/>
                <a:gd name="T54" fmla="*/ 3592 w 3666"/>
                <a:gd name="T55" fmla="*/ 3572 h 3678"/>
                <a:gd name="T56" fmla="*/ 3528 w 3666"/>
                <a:gd name="T57" fmla="*/ 3629 h 3678"/>
                <a:gd name="T58" fmla="*/ 3449 w 3666"/>
                <a:gd name="T59" fmla="*/ 3665 h 3678"/>
                <a:gd name="T60" fmla="*/ 3361 w 3666"/>
                <a:gd name="T61" fmla="*/ 3678 h 3678"/>
                <a:gd name="T62" fmla="*/ 260 w 3666"/>
                <a:gd name="T63" fmla="*/ 3675 h 3678"/>
                <a:gd name="T64" fmla="*/ 177 w 3666"/>
                <a:gd name="T65" fmla="*/ 3649 h 3678"/>
                <a:gd name="T66" fmla="*/ 105 w 3666"/>
                <a:gd name="T67" fmla="*/ 3603 h 3678"/>
                <a:gd name="T68" fmla="*/ 48 w 3666"/>
                <a:gd name="T69" fmla="*/ 3538 h 3678"/>
                <a:gd name="T70" fmla="*/ 12 w 3666"/>
                <a:gd name="T71" fmla="*/ 3460 h 3678"/>
                <a:gd name="T72" fmla="*/ 0 w 3666"/>
                <a:gd name="T73" fmla="*/ 3371 h 3678"/>
                <a:gd name="T74" fmla="*/ 3 w 3666"/>
                <a:gd name="T75" fmla="*/ 261 h 3678"/>
                <a:gd name="T76" fmla="*/ 28 w 3666"/>
                <a:gd name="T77" fmla="*/ 177 h 3678"/>
                <a:gd name="T78" fmla="*/ 74 w 3666"/>
                <a:gd name="T79" fmla="*/ 106 h 3678"/>
                <a:gd name="T80" fmla="*/ 138 w 3666"/>
                <a:gd name="T81" fmla="*/ 49 h 3678"/>
                <a:gd name="T82" fmla="*/ 217 w 3666"/>
                <a:gd name="T83" fmla="*/ 13 h 3678"/>
                <a:gd name="T84" fmla="*/ 305 w 3666"/>
                <a:gd name="T85" fmla="*/ 0 h 36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666" h="3678">
                  <a:moveTo>
                    <a:pt x="305" y="153"/>
                  </a:moveTo>
                  <a:lnTo>
                    <a:pt x="275" y="157"/>
                  </a:lnTo>
                  <a:lnTo>
                    <a:pt x="245" y="166"/>
                  </a:lnTo>
                  <a:lnTo>
                    <a:pt x="220" y="179"/>
                  </a:lnTo>
                  <a:lnTo>
                    <a:pt x="197" y="198"/>
                  </a:lnTo>
                  <a:lnTo>
                    <a:pt x="179" y="221"/>
                  </a:lnTo>
                  <a:lnTo>
                    <a:pt x="164" y="247"/>
                  </a:lnTo>
                  <a:lnTo>
                    <a:pt x="155" y="275"/>
                  </a:lnTo>
                  <a:lnTo>
                    <a:pt x="152" y="307"/>
                  </a:lnTo>
                  <a:lnTo>
                    <a:pt x="152" y="3371"/>
                  </a:lnTo>
                  <a:lnTo>
                    <a:pt x="155" y="3403"/>
                  </a:lnTo>
                  <a:lnTo>
                    <a:pt x="164" y="3431"/>
                  </a:lnTo>
                  <a:lnTo>
                    <a:pt x="179" y="3457"/>
                  </a:lnTo>
                  <a:lnTo>
                    <a:pt x="197" y="3480"/>
                  </a:lnTo>
                  <a:lnTo>
                    <a:pt x="220" y="3499"/>
                  </a:lnTo>
                  <a:lnTo>
                    <a:pt x="245" y="3512"/>
                  </a:lnTo>
                  <a:lnTo>
                    <a:pt x="275" y="3521"/>
                  </a:lnTo>
                  <a:lnTo>
                    <a:pt x="305" y="3525"/>
                  </a:lnTo>
                  <a:lnTo>
                    <a:pt x="3361" y="3525"/>
                  </a:lnTo>
                  <a:lnTo>
                    <a:pt x="3392" y="3521"/>
                  </a:lnTo>
                  <a:lnTo>
                    <a:pt x="3421" y="3512"/>
                  </a:lnTo>
                  <a:lnTo>
                    <a:pt x="3447" y="3499"/>
                  </a:lnTo>
                  <a:lnTo>
                    <a:pt x="3469" y="3480"/>
                  </a:lnTo>
                  <a:lnTo>
                    <a:pt x="3487" y="3457"/>
                  </a:lnTo>
                  <a:lnTo>
                    <a:pt x="3502" y="3431"/>
                  </a:lnTo>
                  <a:lnTo>
                    <a:pt x="3511" y="3403"/>
                  </a:lnTo>
                  <a:lnTo>
                    <a:pt x="3514" y="3371"/>
                  </a:lnTo>
                  <a:lnTo>
                    <a:pt x="3514" y="307"/>
                  </a:lnTo>
                  <a:lnTo>
                    <a:pt x="3511" y="275"/>
                  </a:lnTo>
                  <a:lnTo>
                    <a:pt x="3502" y="247"/>
                  </a:lnTo>
                  <a:lnTo>
                    <a:pt x="3487" y="221"/>
                  </a:lnTo>
                  <a:lnTo>
                    <a:pt x="3469" y="198"/>
                  </a:lnTo>
                  <a:lnTo>
                    <a:pt x="3447" y="179"/>
                  </a:lnTo>
                  <a:lnTo>
                    <a:pt x="3421" y="166"/>
                  </a:lnTo>
                  <a:lnTo>
                    <a:pt x="3392" y="157"/>
                  </a:lnTo>
                  <a:lnTo>
                    <a:pt x="3361" y="153"/>
                  </a:lnTo>
                  <a:lnTo>
                    <a:pt x="305" y="153"/>
                  </a:lnTo>
                  <a:close/>
                  <a:moveTo>
                    <a:pt x="305" y="0"/>
                  </a:moveTo>
                  <a:lnTo>
                    <a:pt x="3361" y="0"/>
                  </a:lnTo>
                  <a:lnTo>
                    <a:pt x="3406" y="3"/>
                  </a:lnTo>
                  <a:lnTo>
                    <a:pt x="3449" y="13"/>
                  </a:lnTo>
                  <a:lnTo>
                    <a:pt x="3490" y="28"/>
                  </a:lnTo>
                  <a:lnTo>
                    <a:pt x="3528" y="49"/>
                  </a:lnTo>
                  <a:lnTo>
                    <a:pt x="3562" y="75"/>
                  </a:lnTo>
                  <a:lnTo>
                    <a:pt x="3592" y="106"/>
                  </a:lnTo>
                  <a:lnTo>
                    <a:pt x="3617" y="140"/>
                  </a:lnTo>
                  <a:lnTo>
                    <a:pt x="3638" y="177"/>
                  </a:lnTo>
                  <a:lnTo>
                    <a:pt x="3654" y="218"/>
                  </a:lnTo>
                  <a:lnTo>
                    <a:pt x="3663" y="261"/>
                  </a:lnTo>
                  <a:lnTo>
                    <a:pt x="3666" y="307"/>
                  </a:lnTo>
                  <a:lnTo>
                    <a:pt x="3666" y="3371"/>
                  </a:lnTo>
                  <a:lnTo>
                    <a:pt x="3663" y="3416"/>
                  </a:lnTo>
                  <a:lnTo>
                    <a:pt x="3654" y="3460"/>
                  </a:lnTo>
                  <a:lnTo>
                    <a:pt x="3638" y="3501"/>
                  </a:lnTo>
                  <a:lnTo>
                    <a:pt x="3617" y="3538"/>
                  </a:lnTo>
                  <a:lnTo>
                    <a:pt x="3592" y="3572"/>
                  </a:lnTo>
                  <a:lnTo>
                    <a:pt x="3562" y="3603"/>
                  </a:lnTo>
                  <a:lnTo>
                    <a:pt x="3528" y="3629"/>
                  </a:lnTo>
                  <a:lnTo>
                    <a:pt x="3490" y="3649"/>
                  </a:lnTo>
                  <a:lnTo>
                    <a:pt x="3449" y="3665"/>
                  </a:lnTo>
                  <a:lnTo>
                    <a:pt x="3406" y="3675"/>
                  </a:lnTo>
                  <a:lnTo>
                    <a:pt x="3361" y="3678"/>
                  </a:lnTo>
                  <a:lnTo>
                    <a:pt x="305" y="3678"/>
                  </a:lnTo>
                  <a:lnTo>
                    <a:pt x="260" y="3675"/>
                  </a:lnTo>
                  <a:lnTo>
                    <a:pt x="217" y="3665"/>
                  </a:lnTo>
                  <a:lnTo>
                    <a:pt x="177" y="3649"/>
                  </a:lnTo>
                  <a:lnTo>
                    <a:pt x="138" y="3629"/>
                  </a:lnTo>
                  <a:lnTo>
                    <a:pt x="105" y="3603"/>
                  </a:lnTo>
                  <a:lnTo>
                    <a:pt x="74" y="3572"/>
                  </a:lnTo>
                  <a:lnTo>
                    <a:pt x="48" y="3538"/>
                  </a:lnTo>
                  <a:lnTo>
                    <a:pt x="28" y="3501"/>
                  </a:lnTo>
                  <a:lnTo>
                    <a:pt x="12" y="3460"/>
                  </a:lnTo>
                  <a:lnTo>
                    <a:pt x="3" y="3416"/>
                  </a:lnTo>
                  <a:lnTo>
                    <a:pt x="0" y="3371"/>
                  </a:lnTo>
                  <a:lnTo>
                    <a:pt x="0" y="307"/>
                  </a:lnTo>
                  <a:lnTo>
                    <a:pt x="3" y="261"/>
                  </a:lnTo>
                  <a:lnTo>
                    <a:pt x="12" y="218"/>
                  </a:lnTo>
                  <a:lnTo>
                    <a:pt x="28" y="177"/>
                  </a:lnTo>
                  <a:lnTo>
                    <a:pt x="48" y="140"/>
                  </a:lnTo>
                  <a:lnTo>
                    <a:pt x="74" y="106"/>
                  </a:lnTo>
                  <a:lnTo>
                    <a:pt x="105" y="75"/>
                  </a:lnTo>
                  <a:lnTo>
                    <a:pt x="138" y="49"/>
                  </a:lnTo>
                  <a:lnTo>
                    <a:pt x="177" y="28"/>
                  </a:lnTo>
                  <a:lnTo>
                    <a:pt x="217" y="13"/>
                  </a:lnTo>
                  <a:lnTo>
                    <a:pt x="260" y="3"/>
                  </a:lnTo>
                  <a:lnTo>
                    <a:pt x="305" y="0"/>
                  </a:lnTo>
                  <a:close/>
                </a:path>
              </a:pathLst>
            </a:custGeom>
            <a:grpFill/>
            <a:ln w="38100">
              <a:solidFill>
                <a:schemeClr val="accent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Georgia" panose="02040502050405020303" pitchFamily="18" charset="0"/>
              </a:endParaRPr>
            </a:p>
          </p:txBody>
        </p:sp>
        <p:sp>
          <p:nvSpPr>
            <p:cNvPr id="21" name="Freeform 7">
              <a:extLst>
                <a:ext uri="{FF2B5EF4-FFF2-40B4-BE49-F238E27FC236}">
                  <a16:creationId xmlns:a16="http://schemas.microsoft.com/office/drawing/2014/main" xmlns="" id="{CB62303F-637C-49A5-86C3-F6635BF12AC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895350" y="1689100"/>
              <a:ext cx="322263" cy="325438"/>
            </a:xfrm>
            <a:custGeom>
              <a:avLst/>
              <a:gdLst>
                <a:gd name="T0" fmla="*/ 275 w 611"/>
                <a:gd name="T1" fmla="*/ 157 h 613"/>
                <a:gd name="T2" fmla="*/ 220 w 611"/>
                <a:gd name="T3" fmla="*/ 179 h 613"/>
                <a:gd name="T4" fmla="*/ 178 w 611"/>
                <a:gd name="T5" fmla="*/ 221 h 613"/>
                <a:gd name="T6" fmla="*/ 156 w 611"/>
                <a:gd name="T7" fmla="*/ 275 h 613"/>
                <a:gd name="T8" fmla="*/ 156 w 611"/>
                <a:gd name="T9" fmla="*/ 337 h 613"/>
                <a:gd name="T10" fmla="*/ 178 w 611"/>
                <a:gd name="T11" fmla="*/ 392 h 613"/>
                <a:gd name="T12" fmla="*/ 220 w 611"/>
                <a:gd name="T13" fmla="*/ 433 h 613"/>
                <a:gd name="T14" fmla="*/ 275 w 611"/>
                <a:gd name="T15" fmla="*/ 457 h 613"/>
                <a:gd name="T16" fmla="*/ 336 w 611"/>
                <a:gd name="T17" fmla="*/ 457 h 613"/>
                <a:gd name="T18" fmla="*/ 391 w 611"/>
                <a:gd name="T19" fmla="*/ 433 h 613"/>
                <a:gd name="T20" fmla="*/ 433 w 611"/>
                <a:gd name="T21" fmla="*/ 392 h 613"/>
                <a:gd name="T22" fmla="*/ 455 w 611"/>
                <a:gd name="T23" fmla="*/ 337 h 613"/>
                <a:gd name="T24" fmla="*/ 455 w 611"/>
                <a:gd name="T25" fmla="*/ 275 h 613"/>
                <a:gd name="T26" fmla="*/ 433 w 611"/>
                <a:gd name="T27" fmla="*/ 221 h 613"/>
                <a:gd name="T28" fmla="*/ 391 w 611"/>
                <a:gd name="T29" fmla="*/ 179 h 613"/>
                <a:gd name="T30" fmla="*/ 336 w 611"/>
                <a:gd name="T31" fmla="*/ 157 h 613"/>
                <a:gd name="T32" fmla="*/ 305 w 611"/>
                <a:gd name="T33" fmla="*/ 0 h 613"/>
                <a:gd name="T34" fmla="*/ 393 w 611"/>
                <a:gd name="T35" fmla="*/ 13 h 613"/>
                <a:gd name="T36" fmla="*/ 472 w 611"/>
                <a:gd name="T37" fmla="*/ 49 h 613"/>
                <a:gd name="T38" fmla="*/ 536 w 611"/>
                <a:gd name="T39" fmla="*/ 105 h 613"/>
                <a:gd name="T40" fmla="*/ 582 w 611"/>
                <a:gd name="T41" fmla="*/ 177 h 613"/>
                <a:gd name="T42" fmla="*/ 608 w 611"/>
                <a:gd name="T43" fmla="*/ 261 h 613"/>
                <a:gd name="T44" fmla="*/ 608 w 611"/>
                <a:gd name="T45" fmla="*/ 352 h 613"/>
                <a:gd name="T46" fmla="*/ 582 w 611"/>
                <a:gd name="T47" fmla="*/ 436 h 613"/>
                <a:gd name="T48" fmla="*/ 536 w 611"/>
                <a:gd name="T49" fmla="*/ 508 h 613"/>
                <a:gd name="T50" fmla="*/ 472 w 611"/>
                <a:gd name="T51" fmla="*/ 563 h 613"/>
                <a:gd name="T52" fmla="*/ 393 w 611"/>
                <a:gd name="T53" fmla="*/ 599 h 613"/>
                <a:gd name="T54" fmla="*/ 305 w 611"/>
                <a:gd name="T55" fmla="*/ 613 h 613"/>
                <a:gd name="T56" fmla="*/ 218 w 611"/>
                <a:gd name="T57" fmla="*/ 599 h 613"/>
                <a:gd name="T58" fmla="*/ 139 w 611"/>
                <a:gd name="T59" fmla="*/ 563 h 613"/>
                <a:gd name="T60" fmla="*/ 75 w 611"/>
                <a:gd name="T61" fmla="*/ 508 h 613"/>
                <a:gd name="T62" fmla="*/ 28 w 611"/>
                <a:gd name="T63" fmla="*/ 436 h 613"/>
                <a:gd name="T64" fmla="*/ 2 w 611"/>
                <a:gd name="T65" fmla="*/ 352 h 613"/>
                <a:gd name="T66" fmla="*/ 2 w 611"/>
                <a:gd name="T67" fmla="*/ 261 h 613"/>
                <a:gd name="T68" fmla="*/ 28 w 611"/>
                <a:gd name="T69" fmla="*/ 177 h 613"/>
                <a:gd name="T70" fmla="*/ 75 w 611"/>
                <a:gd name="T71" fmla="*/ 105 h 613"/>
                <a:gd name="T72" fmla="*/ 139 w 611"/>
                <a:gd name="T73" fmla="*/ 49 h 613"/>
                <a:gd name="T74" fmla="*/ 218 w 611"/>
                <a:gd name="T75" fmla="*/ 13 h 613"/>
                <a:gd name="T76" fmla="*/ 305 w 611"/>
                <a:gd name="T77" fmla="*/ 0 h 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611" h="613">
                  <a:moveTo>
                    <a:pt x="305" y="153"/>
                  </a:moveTo>
                  <a:lnTo>
                    <a:pt x="275" y="157"/>
                  </a:lnTo>
                  <a:lnTo>
                    <a:pt x="246" y="165"/>
                  </a:lnTo>
                  <a:lnTo>
                    <a:pt x="220" y="179"/>
                  </a:lnTo>
                  <a:lnTo>
                    <a:pt x="197" y="199"/>
                  </a:lnTo>
                  <a:lnTo>
                    <a:pt x="178" y="221"/>
                  </a:lnTo>
                  <a:lnTo>
                    <a:pt x="165" y="247"/>
                  </a:lnTo>
                  <a:lnTo>
                    <a:pt x="156" y="275"/>
                  </a:lnTo>
                  <a:lnTo>
                    <a:pt x="152" y="307"/>
                  </a:lnTo>
                  <a:lnTo>
                    <a:pt x="156" y="337"/>
                  </a:lnTo>
                  <a:lnTo>
                    <a:pt x="165" y="366"/>
                  </a:lnTo>
                  <a:lnTo>
                    <a:pt x="178" y="392"/>
                  </a:lnTo>
                  <a:lnTo>
                    <a:pt x="197" y="415"/>
                  </a:lnTo>
                  <a:lnTo>
                    <a:pt x="220" y="433"/>
                  </a:lnTo>
                  <a:lnTo>
                    <a:pt x="246" y="448"/>
                  </a:lnTo>
                  <a:lnTo>
                    <a:pt x="275" y="457"/>
                  </a:lnTo>
                  <a:lnTo>
                    <a:pt x="305" y="459"/>
                  </a:lnTo>
                  <a:lnTo>
                    <a:pt x="336" y="457"/>
                  </a:lnTo>
                  <a:lnTo>
                    <a:pt x="365" y="448"/>
                  </a:lnTo>
                  <a:lnTo>
                    <a:pt x="391" y="433"/>
                  </a:lnTo>
                  <a:lnTo>
                    <a:pt x="413" y="415"/>
                  </a:lnTo>
                  <a:lnTo>
                    <a:pt x="433" y="392"/>
                  </a:lnTo>
                  <a:lnTo>
                    <a:pt x="446" y="366"/>
                  </a:lnTo>
                  <a:lnTo>
                    <a:pt x="455" y="337"/>
                  </a:lnTo>
                  <a:lnTo>
                    <a:pt x="458" y="307"/>
                  </a:lnTo>
                  <a:lnTo>
                    <a:pt x="455" y="275"/>
                  </a:lnTo>
                  <a:lnTo>
                    <a:pt x="446" y="247"/>
                  </a:lnTo>
                  <a:lnTo>
                    <a:pt x="433" y="221"/>
                  </a:lnTo>
                  <a:lnTo>
                    <a:pt x="413" y="199"/>
                  </a:lnTo>
                  <a:lnTo>
                    <a:pt x="391" y="179"/>
                  </a:lnTo>
                  <a:lnTo>
                    <a:pt x="365" y="165"/>
                  </a:lnTo>
                  <a:lnTo>
                    <a:pt x="336" y="157"/>
                  </a:lnTo>
                  <a:lnTo>
                    <a:pt x="305" y="153"/>
                  </a:lnTo>
                  <a:close/>
                  <a:moveTo>
                    <a:pt x="305" y="0"/>
                  </a:moveTo>
                  <a:lnTo>
                    <a:pt x="350" y="3"/>
                  </a:lnTo>
                  <a:lnTo>
                    <a:pt x="393" y="13"/>
                  </a:lnTo>
                  <a:lnTo>
                    <a:pt x="434" y="28"/>
                  </a:lnTo>
                  <a:lnTo>
                    <a:pt x="472" y="49"/>
                  </a:lnTo>
                  <a:lnTo>
                    <a:pt x="506" y="75"/>
                  </a:lnTo>
                  <a:lnTo>
                    <a:pt x="536" y="105"/>
                  </a:lnTo>
                  <a:lnTo>
                    <a:pt x="562" y="140"/>
                  </a:lnTo>
                  <a:lnTo>
                    <a:pt x="582" y="177"/>
                  </a:lnTo>
                  <a:lnTo>
                    <a:pt x="598" y="218"/>
                  </a:lnTo>
                  <a:lnTo>
                    <a:pt x="608" y="261"/>
                  </a:lnTo>
                  <a:lnTo>
                    <a:pt x="611" y="307"/>
                  </a:lnTo>
                  <a:lnTo>
                    <a:pt x="608" y="352"/>
                  </a:lnTo>
                  <a:lnTo>
                    <a:pt x="598" y="395"/>
                  </a:lnTo>
                  <a:lnTo>
                    <a:pt x="582" y="436"/>
                  </a:lnTo>
                  <a:lnTo>
                    <a:pt x="562" y="473"/>
                  </a:lnTo>
                  <a:lnTo>
                    <a:pt x="536" y="508"/>
                  </a:lnTo>
                  <a:lnTo>
                    <a:pt x="506" y="537"/>
                  </a:lnTo>
                  <a:lnTo>
                    <a:pt x="472" y="563"/>
                  </a:lnTo>
                  <a:lnTo>
                    <a:pt x="434" y="585"/>
                  </a:lnTo>
                  <a:lnTo>
                    <a:pt x="393" y="599"/>
                  </a:lnTo>
                  <a:lnTo>
                    <a:pt x="350" y="610"/>
                  </a:lnTo>
                  <a:lnTo>
                    <a:pt x="305" y="613"/>
                  </a:lnTo>
                  <a:lnTo>
                    <a:pt x="260" y="610"/>
                  </a:lnTo>
                  <a:lnTo>
                    <a:pt x="218" y="599"/>
                  </a:lnTo>
                  <a:lnTo>
                    <a:pt x="177" y="585"/>
                  </a:lnTo>
                  <a:lnTo>
                    <a:pt x="139" y="563"/>
                  </a:lnTo>
                  <a:lnTo>
                    <a:pt x="105" y="537"/>
                  </a:lnTo>
                  <a:lnTo>
                    <a:pt x="75" y="508"/>
                  </a:lnTo>
                  <a:lnTo>
                    <a:pt x="49" y="473"/>
                  </a:lnTo>
                  <a:lnTo>
                    <a:pt x="28" y="436"/>
                  </a:lnTo>
                  <a:lnTo>
                    <a:pt x="13" y="395"/>
                  </a:lnTo>
                  <a:lnTo>
                    <a:pt x="2" y="352"/>
                  </a:lnTo>
                  <a:lnTo>
                    <a:pt x="0" y="307"/>
                  </a:lnTo>
                  <a:lnTo>
                    <a:pt x="2" y="261"/>
                  </a:lnTo>
                  <a:lnTo>
                    <a:pt x="13" y="218"/>
                  </a:lnTo>
                  <a:lnTo>
                    <a:pt x="28" y="177"/>
                  </a:lnTo>
                  <a:lnTo>
                    <a:pt x="49" y="140"/>
                  </a:lnTo>
                  <a:lnTo>
                    <a:pt x="75" y="105"/>
                  </a:lnTo>
                  <a:lnTo>
                    <a:pt x="105" y="75"/>
                  </a:lnTo>
                  <a:lnTo>
                    <a:pt x="139" y="49"/>
                  </a:lnTo>
                  <a:lnTo>
                    <a:pt x="177" y="28"/>
                  </a:lnTo>
                  <a:lnTo>
                    <a:pt x="218" y="13"/>
                  </a:lnTo>
                  <a:lnTo>
                    <a:pt x="260" y="3"/>
                  </a:lnTo>
                  <a:lnTo>
                    <a:pt x="305" y="0"/>
                  </a:lnTo>
                  <a:close/>
                </a:path>
              </a:pathLst>
            </a:custGeom>
            <a:grpFill/>
            <a:ln w="38100">
              <a:solidFill>
                <a:schemeClr val="accent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Georgia" panose="02040502050405020303" pitchFamily="18" charset="0"/>
              </a:endParaRPr>
            </a:p>
          </p:txBody>
        </p:sp>
        <p:sp>
          <p:nvSpPr>
            <p:cNvPr id="22" name="Freeform 8">
              <a:extLst>
                <a:ext uri="{FF2B5EF4-FFF2-40B4-BE49-F238E27FC236}">
                  <a16:creationId xmlns:a16="http://schemas.microsoft.com/office/drawing/2014/main" xmlns="" id="{772120AB-F330-4B15-81A8-53D1E1E3CD8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895350" y="2176463"/>
              <a:ext cx="322263" cy="323850"/>
            </a:xfrm>
            <a:custGeom>
              <a:avLst/>
              <a:gdLst>
                <a:gd name="T0" fmla="*/ 275 w 611"/>
                <a:gd name="T1" fmla="*/ 157 h 613"/>
                <a:gd name="T2" fmla="*/ 220 w 611"/>
                <a:gd name="T3" fmla="*/ 179 h 613"/>
                <a:gd name="T4" fmla="*/ 178 w 611"/>
                <a:gd name="T5" fmla="*/ 221 h 613"/>
                <a:gd name="T6" fmla="*/ 156 w 611"/>
                <a:gd name="T7" fmla="*/ 277 h 613"/>
                <a:gd name="T8" fmla="*/ 156 w 611"/>
                <a:gd name="T9" fmla="*/ 337 h 613"/>
                <a:gd name="T10" fmla="*/ 178 w 611"/>
                <a:gd name="T11" fmla="*/ 393 h 613"/>
                <a:gd name="T12" fmla="*/ 220 w 611"/>
                <a:gd name="T13" fmla="*/ 433 h 613"/>
                <a:gd name="T14" fmla="*/ 275 w 611"/>
                <a:gd name="T15" fmla="*/ 457 h 613"/>
                <a:gd name="T16" fmla="*/ 336 w 611"/>
                <a:gd name="T17" fmla="*/ 457 h 613"/>
                <a:gd name="T18" fmla="*/ 391 w 611"/>
                <a:gd name="T19" fmla="*/ 433 h 613"/>
                <a:gd name="T20" fmla="*/ 433 w 611"/>
                <a:gd name="T21" fmla="*/ 393 h 613"/>
                <a:gd name="T22" fmla="*/ 455 w 611"/>
                <a:gd name="T23" fmla="*/ 337 h 613"/>
                <a:gd name="T24" fmla="*/ 455 w 611"/>
                <a:gd name="T25" fmla="*/ 277 h 613"/>
                <a:gd name="T26" fmla="*/ 433 w 611"/>
                <a:gd name="T27" fmla="*/ 221 h 613"/>
                <a:gd name="T28" fmla="*/ 391 w 611"/>
                <a:gd name="T29" fmla="*/ 179 h 613"/>
                <a:gd name="T30" fmla="*/ 336 w 611"/>
                <a:gd name="T31" fmla="*/ 157 h 613"/>
                <a:gd name="T32" fmla="*/ 305 w 611"/>
                <a:gd name="T33" fmla="*/ 0 h 613"/>
                <a:gd name="T34" fmla="*/ 393 w 611"/>
                <a:gd name="T35" fmla="*/ 13 h 613"/>
                <a:gd name="T36" fmla="*/ 472 w 611"/>
                <a:gd name="T37" fmla="*/ 50 h 613"/>
                <a:gd name="T38" fmla="*/ 536 w 611"/>
                <a:gd name="T39" fmla="*/ 106 h 613"/>
                <a:gd name="T40" fmla="*/ 582 w 611"/>
                <a:gd name="T41" fmla="*/ 177 h 613"/>
                <a:gd name="T42" fmla="*/ 608 w 611"/>
                <a:gd name="T43" fmla="*/ 262 h 613"/>
                <a:gd name="T44" fmla="*/ 608 w 611"/>
                <a:gd name="T45" fmla="*/ 352 h 613"/>
                <a:gd name="T46" fmla="*/ 582 w 611"/>
                <a:gd name="T47" fmla="*/ 436 h 613"/>
                <a:gd name="T48" fmla="*/ 536 w 611"/>
                <a:gd name="T49" fmla="*/ 508 h 613"/>
                <a:gd name="T50" fmla="*/ 472 w 611"/>
                <a:gd name="T51" fmla="*/ 564 h 613"/>
                <a:gd name="T52" fmla="*/ 393 w 611"/>
                <a:gd name="T53" fmla="*/ 601 h 613"/>
                <a:gd name="T54" fmla="*/ 305 w 611"/>
                <a:gd name="T55" fmla="*/ 613 h 613"/>
                <a:gd name="T56" fmla="*/ 218 w 611"/>
                <a:gd name="T57" fmla="*/ 601 h 613"/>
                <a:gd name="T58" fmla="*/ 139 w 611"/>
                <a:gd name="T59" fmla="*/ 564 h 613"/>
                <a:gd name="T60" fmla="*/ 75 w 611"/>
                <a:gd name="T61" fmla="*/ 508 h 613"/>
                <a:gd name="T62" fmla="*/ 28 w 611"/>
                <a:gd name="T63" fmla="*/ 436 h 613"/>
                <a:gd name="T64" fmla="*/ 2 w 611"/>
                <a:gd name="T65" fmla="*/ 352 h 613"/>
                <a:gd name="T66" fmla="*/ 2 w 611"/>
                <a:gd name="T67" fmla="*/ 262 h 613"/>
                <a:gd name="T68" fmla="*/ 28 w 611"/>
                <a:gd name="T69" fmla="*/ 177 h 613"/>
                <a:gd name="T70" fmla="*/ 75 w 611"/>
                <a:gd name="T71" fmla="*/ 106 h 613"/>
                <a:gd name="T72" fmla="*/ 139 w 611"/>
                <a:gd name="T73" fmla="*/ 50 h 613"/>
                <a:gd name="T74" fmla="*/ 218 w 611"/>
                <a:gd name="T75" fmla="*/ 13 h 613"/>
                <a:gd name="T76" fmla="*/ 305 w 611"/>
                <a:gd name="T77" fmla="*/ 0 h 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611" h="613">
                  <a:moveTo>
                    <a:pt x="305" y="153"/>
                  </a:moveTo>
                  <a:lnTo>
                    <a:pt x="275" y="157"/>
                  </a:lnTo>
                  <a:lnTo>
                    <a:pt x="246" y="166"/>
                  </a:lnTo>
                  <a:lnTo>
                    <a:pt x="220" y="179"/>
                  </a:lnTo>
                  <a:lnTo>
                    <a:pt x="197" y="199"/>
                  </a:lnTo>
                  <a:lnTo>
                    <a:pt x="178" y="221"/>
                  </a:lnTo>
                  <a:lnTo>
                    <a:pt x="165" y="247"/>
                  </a:lnTo>
                  <a:lnTo>
                    <a:pt x="156" y="277"/>
                  </a:lnTo>
                  <a:lnTo>
                    <a:pt x="152" y="306"/>
                  </a:lnTo>
                  <a:lnTo>
                    <a:pt x="156" y="337"/>
                  </a:lnTo>
                  <a:lnTo>
                    <a:pt x="165" y="367"/>
                  </a:lnTo>
                  <a:lnTo>
                    <a:pt x="178" y="393"/>
                  </a:lnTo>
                  <a:lnTo>
                    <a:pt x="197" y="415"/>
                  </a:lnTo>
                  <a:lnTo>
                    <a:pt x="220" y="433"/>
                  </a:lnTo>
                  <a:lnTo>
                    <a:pt x="246" y="448"/>
                  </a:lnTo>
                  <a:lnTo>
                    <a:pt x="275" y="457"/>
                  </a:lnTo>
                  <a:lnTo>
                    <a:pt x="305" y="461"/>
                  </a:lnTo>
                  <a:lnTo>
                    <a:pt x="336" y="457"/>
                  </a:lnTo>
                  <a:lnTo>
                    <a:pt x="365" y="448"/>
                  </a:lnTo>
                  <a:lnTo>
                    <a:pt x="391" y="433"/>
                  </a:lnTo>
                  <a:lnTo>
                    <a:pt x="413" y="415"/>
                  </a:lnTo>
                  <a:lnTo>
                    <a:pt x="433" y="393"/>
                  </a:lnTo>
                  <a:lnTo>
                    <a:pt x="446" y="367"/>
                  </a:lnTo>
                  <a:lnTo>
                    <a:pt x="455" y="337"/>
                  </a:lnTo>
                  <a:lnTo>
                    <a:pt x="458" y="306"/>
                  </a:lnTo>
                  <a:lnTo>
                    <a:pt x="455" y="277"/>
                  </a:lnTo>
                  <a:lnTo>
                    <a:pt x="446" y="247"/>
                  </a:lnTo>
                  <a:lnTo>
                    <a:pt x="433" y="221"/>
                  </a:lnTo>
                  <a:lnTo>
                    <a:pt x="413" y="199"/>
                  </a:lnTo>
                  <a:lnTo>
                    <a:pt x="391" y="179"/>
                  </a:lnTo>
                  <a:lnTo>
                    <a:pt x="365" y="166"/>
                  </a:lnTo>
                  <a:lnTo>
                    <a:pt x="336" y="157"/>
                  </a:lnTo>
                  <a:lnTo>
                    <a:pt x="305" y="153"/>
                  </a:lnTo>
                  <a:close/>
                  <a:moveTo>
                    <a:pt x="305" y="0"/>
                  </a:moveTo>
                  <a:lnTo>
                    <a:pt x="350" y="3"/>
                  </a:lnTo>
                  <a:lnTo>
                    <a:pt x="393" y="13"/>
                  </a:lnTo>
                  <a:lnTo>
                    <a:pt x="434" y="29"/>
                  </a:lnTo>
                  <a:lnTo>
                    <a:pt x="472" y="50"/>
                  </a:lnTo>
                  <a:lnTo>
                    <a:pt x="506" y="76"/>
                  </a:lnTo>
                  <a:lnTo>
                    <a:pt x="536" y="106"/>
                  </a:lnTo>
                  <a:lnTo>
                    <a:pt x="562" y="140"/>
                  </a:lnTo>
                  <a:lnTo>
                    <a:pt x="582" y="177"/>
                  </a:lnTo>
                  <a:lnTo>
                    <a:pt x="598" y="219"/>
                  </a:lnTo>
                  <a:lnTo>
                    <a:pt x="608" y="262"/>
                  </a:lnTo>
                  <a:lnTo>
                    <a:pt x="611" y="306"/>
                  </a:lnTo>
                  <a:lnTo>
                    <a:pt x="608" y="352"/>
                  </a:lnTo>
                  <a:lnTo>
                    <a:pt x="598" y="395"/>
                  </a:lnTo>
                  <a:lnTo>
                    <a:pt x="582" y="436"/>
                  </a:lnTo>
                  <a:lnTo>
                    <a:pt x="562" y="474"/>
                  </a:lnTo>
                  <a:lnTo>
                    <a:pt x="536" y="508"/>
                  </a:lnTo>
                  <a:lnTo>
                    <a:pt x="506" y="538"/>
                  </a:lnTo>
                  <a:lnTo>
                    <a:pt x="472" y="564"/>
                  </a:lnTo>
                  <a:lnTo>
                    <a:pt x="434" y="585"/>
                  </a:lnTo>
                  <a:lnTo>
                    <a:pt x="393" y="601"/>
                  </a:lnTo>
                  <a:lnTo>
                    <a:pt x="350" y="610"/>
                  </a:lnTo>
                  <a:lnTo>
                    <a:pt x="305" y="613"/>
                  </a:lnTo>
                  <a:lnTo>
                    <a:pt x="260" y="610"/>
                  </a:lnTo>
                  <a:lnTo>
                    <a:pt x="218" y="601"/>
                  </a:lnTo>
                  <a:lnTo>
                    <a:pt x="177" y="585"/>
                  </a:lnTo>
                  <a:lnTo>
                    <a:pt x="139" y="564"/>
                  </a:lnTo>
                  <a:lnTo>
                    <a:pt x="105" y="538"/>
                  </a:lnTo>
                  <a:lnTo>
                    <a:pt x="75" y="508"/>
                  </a:lnTo>
                  <a:lnTo>
                    <a:pt x="49" y="474"/>
                  </a:lnTo>
                  <a:lnTo>
                    <a:pt x="28" y="436"/>
                  </a:lnTo>
                  <a:lnTo>
                    <a:pt x="13" y="395"/>
                  </a:lnTo>
                  <a:lnTo>
                    <a:pt x="2" y="352"/>
                  </a:lnTo>
                  <a:lnTo>
                    <a:pt x="0" y="306"/>
                  </a:lnTo>
                  <a:lnTo>
                    <a:pt x="2" y="262"/>
                  </a:lnTo>
                  <a:lnTo>
                    <a:pt x="13" y="219"/>
                  </a:lnTo>
                  <a:lnTo>
                    <a:pt x="28" y="177"/>
                  </a:lnTo>
                  <a:lnTo>
                    <a:pt x="49" y="140"/>
                  </a:lnTo>
                  <a:lnTo>
                    <a:pt x="75" y="106"/>
                  </a:lnTo>
                  <a:lnTo>
                    <a:pt x="105" y="76"/>
                  </a:lnTo>
                  <a:lnTo>
                    <a:pt x="139" y="50"/>
                  </a:lnTo>
                  <a:lnTo>
                    <a:pt x="177" y="29"/>
                  </a:lnTo>
                  <a:lnTo>
                    <a:pt x="218" y="13"/>
                  </a:lnTo>
                  <a:lnTo>
                    <a:pt x="260" y="3"/>
                  </a:lnTo>
                  <a:lnTo>
                    <a:pt x="305" y="0"/>
                  </a:lnTo>
                  <a:close/>
                </a:path>
              </a:pathLst>
            </a:custGeom>
            <a:grpFill/>
            <a:ln w="38100">
              <a:solidFill>
                <a:schemeClr val="accent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Georgia" panose="02040502050405020303" pitchFamily="18" charset="0"/>
              </a:endParaRPr>
            </a:p>
          </p:txBody>
        </p:sp>
        <p:sp>
          <p:nvSpPr>
            <p:cNvPr id="23" name="Freeform 9">
              <a:extLst>
                <a:ext uri="{FF2B5EF4-FFF2-40B4-BE49-F238E27FC236}">
                  <a16:creationId xmlns:a16="http://schemas.microsoft.com/office/drawing/2014/main" xmlns="" id="{7B26BCBA-53A4-4ADA-8231-534E390781F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895350" y="2662238"/>
              <a:ext cx="322263" cy="325438"/>
            </a:xfrm>
            <a:custGeom>
              <a:avLst/>
              <a:gdLst>
                <a:gd name="T0" fmla="*/ 275 w 611"/>
                <a:gd name="T1" fmla="*/ 156 h 613"/>
                <a:gd name="T2" fmla="*/ 220 w 611"/>
                <a:gd name="T3" fmla="*/ 180 h 613"/>
                <a:gd name="T4" fmla="*/ 178 w 611"/>
                <a:gd name="T5" fmla="*/ 220 h 613"/>
                <a:gd name="T6" fmla="*/ 156 w 611"/>
                <a:gd name="T7" fmla="*/ 276 h 613"/>
                <a:gd name="T8" fmla="*/ 156 w 611"/>
                <a:gd name="T9" fmla="*/ 338 h 613"/>
                <a:gd name="T10" fmla="*/ 178 w 611"/>
                <a:gd name="T11" fmla="*/ 392 h 613"/>
                <a:gd name="T12" fmla="*/ 220 w 611"/>
                <a:gd name="T13" fmla="*/ 434 h 613"/>
                <a:gd name="T14" fmla="*/ 275 w 611"/>
                <a:gd name="T15" fmla="*/ 456 h 613"/>
                <a:gd name="T16" fmla="*/ 336 w 611"/>
                <a:gd name="T17" fmla="*/ 456 h 613"/>
                <a:gd name="T18" fmla="*/ 391 w 611"/>
                <a:gd name="T19" fmla="*/ 434 h 613"/>
                <a:gd name="T20" fmla="*/ 433 w 611"/>
                <a:gd name="T21" fmla="*/ 392 h 613"/>
                <a:gd name="T22" fmla="*/ 455 w 611"/>
                <a:gd name="T23" fmla="*/ 338 h 613"/>
                <a:gd name="T24" fmla="*/ 455 w 611"/>
                <a:gd name="T25" fmla="*/ 276 h 613"/>
                <a:gd name="T26" fmla="*/ 433 w 611"/>
                <a:gd name="T27" fmla="*/ 220 h 613"/>
                <a:gd name="T28" fmla="*/ 391 w 611"/>
                <a:gd name="T29" fmla="*/ 180 h 613"/>
                <a:gd name="T30" fmla="*/ 336 w 611"/>
                <a:gd name="T31" fmla="*/ 156 h 613"/>
                <a:gd name="T32" fmla="*/ 305 w 611"/>
                <a:gd name="T33" fmla="*/ 0 h 613"/>
                <a:gd name="T34" fmla="*/ 393 w 611"/>
                <a:gd name="T35" fmla="*/ 13 h 613"/>
                <a:gd name="T36" fmla="*/ 472 w 611"/>
                <a:gd name="T37" fmla="*/ 50 h 613"/>
                <a:gd name="T38" fmla="*/ 536 w 611"/>
                <a:gd name="T39" fmla="*/ 105 h 613"/>
                <a:gd name="T40" fmla="*/ 582 w 611"/>
                <a:gd name="T41" fmla="*/ 177 h 613"/>
                <a:gd name="T42" fmla="*/ 608 w 611"/>
                <a:gd name="T43" fmla="*/ 261 h 613"/>
                <a:gd name="T44" fmla="*/ 608 w 611"/>
                <a:gd name="T45" fmla="*/ 351 h 613"/>
                <a:gd name="T46" fmla="*/ 582 w 611"/>
                <a:gd name="T47" fmla="*/ 436 h 613"/>
                <a:gd name="T48" fmla="*/ 536 w 611"/>
                <a:gd name="T49" fmla="*/ 507 h 613"/>
                <a:gd name="T50" fmla="*/ 472 w 611"/>
                <a:gd name="T51" fmla="*/ 564 h 613"/>
                <a:gd name="T52" fmla="*/ 393 w 611"/>
                <a:gd name="T53" fmla="*/ 600 h 613"/>
                <a:gd name="T54" fmla="*/ 305 w 611"/>
                <a:gd name="T55" fmla="*/ 613 h 613"/>
                <a:gd name="T56" fmla="*/ 218 w 611"/>
                <a:gd name="T57" fmla="*/ 600 h 613"/>
                <a:gd name="T58" fmla="*/ 139 w 611"/>
                <a:gd name="T59" fmla="*/ 564 h 613"/>
                <a:gd name="T60" fmla="*/ 75 w 611"/>
                <a:gd name="T61" fmla="*/ 507 h 613"/>
                <a:gd name="T62" fmla="*/ 28 w 611"/>
                <a:gd name="T63" fmla="*/ 436 h 613"/>
                <a:gd name="T64" fmla="*/ 2 w 611"/>
                <a:gd name="T65" fmla="*/ 351 h 613"/>
                <a:gd name="T66" fmla="*/ 2 w 611"/>
                <a:gd name="T67" fmla="*/ 261 h 613"/>
                <a:gd name="T68" fmla="*/ 28 w 611"/>
                <a:gd name="T69" fmla="*/ 177 h 613"/>
                <a:gd name="T70" fmla="*/ 75 w 611"/>
                <a:gd name="T71" fmla="*/ 105 h 613"/>
                <a:gd name="T72" fmla="*/ 139 w 611"/>
                <a:gd name="T73" fmla="*/ 50 h 613"/>
                <a:gd name="T74" fmla="*/ 218 w 611"/>
                <a:gd name="T75" fmla="*/ 13 h 613"/>
                <a:gd name="T76" fmla="*/ 305 w 611"/>
                <a:gd name="T77" fmla="*/ 0 h 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611" h="613">
                  <a:moveTo>
                    <a:pt x="305" y="154"/>
                  </a:moveTo>
                  <a:lnTo>
                    <a:pt x="275" y="156"/>
                  </a:lnTo>
                  <a:lnTo>
                    <a:pt x="246" y="165"/>
                  </a:lnTo>
                  <a:lnTo>
                    <a:pt x="220" y="180"/>
                  </a:lnTo>
                  <a:lnTo>
                    <a:pt x="197" y="198"/>
                  </a:lnTo>
                  <a:lnTo>
                    <a:pt x="178" y="220"/>
                  </a:lnTo>
                  <a:lnTo>
                    <a:pt x="165" y="246"/>
                  </a:lnTo>
                  <a:lnTo>
                    <a:pt x="156" y="276"/>
                  </a:lnTo>
                  <a:lnTo>
                    <a:pt x="152" y="306"/>
                  </a:lnTo>
                  <a:lnTo>
                    <a:pt x="156" y="338"/>
                  </a:lnTo>
                  <a:lnTo>
                    <a:pt x="165" y="366"/>
                  </a:lnTo>
                  <a:lnTo>
                    <a:pt x="178" y="392"/>
                  </a:lnTo>
                  <a:lnTo>
                    <a:pt x="197" y="414"/>
                  </a:lnTo>
                  <a:lnTo>
                    <a:pt x="220" y="434"/>
                  </a:lnTo>
                  <a:lnTo>
                    <a:pt x="246" y="447"/>
                  </a:lnTo>
                  <a:lnTo>
                    <a:pt x="275" y="456"/>
                  </a:lnTo>
                  <a:lnTo>
                    <a:pt x="305" y="460"/>
                  </a:lnTo>
                  <a:lnTo>
                    <a:pt x="336" y="456"/>
                  </a:lnTo>
                  <a:lnTo>
                    <a:pt x="365" y="447"/>
                  </a:lnTo>
                  <a:lnTo>
                    <a:pt x="391" y="434"/>
                  </a:lnTo>
                  <a:lnTo>
                    <a:pt x="413" y="414"/>
                  </a:lnTo>
                  <a:lnTo>
                    <a:pt x="433" y="392"/>
                  </a:lnTo>
                  <a:lnTo>
                    <a:pt x="446" y="366"/>
                  </a:lnTo>
                  <a:lnTo>
                    <a:pt x="455" y="338"/>
                  </a:lnTo>
                  <a:lnTo>
                    <a:pt x="458" y="306"/>
                  </a:lnTo>
                  <a:lnTo>
                    <a:pt x="455" y="276"/>
                  </a:lnTo>
                  <a:lnTo>
                    <a:pt x="446" y="246"/>
                  </a:lnTo>
                  <a:lnTo>
                    <a:pt x="433" y="220"/>
                  </a:lnTo>
                  <a:lnTo>
                    <a:pt x="413" y="198"/>
                  </a:lnTo>
                  <a:lnTo>
                    <a:pt x="391" y="180"/>
                  </a:lnTo>
                  <a:lnTo>
                    <a:pt x="365" y="165"/>
                  </a:lnTo>
                  <a:lnTo>
                    <a:pt x="336" y="156"/>
                  </a:lnTo>
                  <a:lnTo>
                    <a:pt x="305" y="154"/>
                  </a:lnTo>
                  <a:close/>
                  <a:moveTo>
                    <a:pt x="305" y="0"/>
                  </a:moveTo>
                  <a:lnTo>
                    <a:pt x="350" y="3"/>
                  </a:lnTo>
                  <a:lnTo>
                    <a:pt x="393" y="13"/>
                  </a:lnTo>
                  <a:lnTo>
                    <a:pt x="434" y="28"/>
                  </a:lnTo>
                  <a:lnTo>
                    <a:pt x="472" y="50"/>
                  </a:lnTo>
                  <a:lnTo>
                    <a:pt x="506" y="75"/>
                  </a:lnTo>
                  <a:lnTo>
                    <a:pt x="536" y="105"/>
                  </a:lnTo>
                  <a:lnTo>
                    <a:pt x="562" y="140"/>
                  </a:lnTo>
                  <a:lnTo>
                    <a:pt x="582" y="177"/>
                  </a:lnTo>
                  <a:lnTo>
                    <a:pt x="598" y="218"/>
                  </a:lnTo>
                  <a:lnTo>
                    <a:pt x="608" y="261"/>
                  </a:lnTo>
                  <a:lnTo>
                    <a:pt x="611" y="306"/>
                  </a:lnTo>
                  <a:lnTo>
                    <a:pt x="608" y="351"/>
                  </a:lnTo>
                  <a:lnTo>
                    <a:pt x="598" y="395"/>
                  </a:lnTo>
                  <a:lnTo>
                    <a:pt x="582" y="436"/>
                  </a:lnTo>
                  <a:lnTo>
                    <a:pt x="562" y="473"/>
                  </a:lnTo>
                  <a:lnTo>
                    <a:pt x="536" y="507"/>
                  </a:lnTo>
                  <a:lnTo>
                    <a:pt x="506" y="538"/>
                  </a:lnTo>
                  <a:lnTo>
                    <a:pt x="472" y="564"/>
                  </a:lnTo>
                  <a:lnTo>
                    <a:pt x="434" y="585"/>
                  </a:lnTo>
                  <a:lnTo>
                    <a:pt x="393" y="600"/>
                  </a:lnTo>
                  <a:lnTo>
                    <a:pt x="350" y="610"/>
                  </a:lnTo>
                  <a:lnTo>
                    <a:pt x="305" y="613"/>
                  </a:lnTo>
                  <a:lnTo>
                    <a:pt x="260" y="610"/>
                  </a:lnTo>
                  <a:lnTo>
                    <a:pt x="218" y="600"/>
                  </a:lnTo>
                  <a:lnTo>
                    <a:pt x="177" y="585"/>
                  </a:lnTo>
                  <a:lnTo>
                    <a:pt x="139" y="564"/>
                  </a:lnTo>
                  <a:lnTo>
                    <a:pt x="105" y="538"/>
                  </a:lnTo>
                  <a:lnTo>
                    <a:pt x="75" y="507"/>
                  </a:lnTo>
                  <a:lnTo>
                    <a:pt x="49" y="473"/>
                  </a:lnTo>
                  <a:lnTo>
                    <a:pt x="28" y="436"/>
                  </a:lnTo>
                  <a:lnTo>
                    <a:pt x="13" y="395"/>
                  </a:lnTo>
                  <a:lnTo>
                    <a:pt x="2" y="351"/>
                  </a:lnTo>
                  <a:lnTo>
                    <a:pt x="0" y="306"/>
                  </a:lnTo>
                  <a:lnTo>
                    <a:pt x="2" y="261"/>
                  </a:lnTo>
                  <a:lnTo>
                    <a:pt x="13" y="218"/>
                  </a:lnTo>
                  <a:lnTo>
                    <a:pt x="28" y="177"/>
                  </a:lnTo>
                  <a:lnTo>
                    <a:pt x="49" y="140"/>
                  </a:lnTo>
                  <a:lnTo>
                    <a:pt x="75" y="105"/>
                  </a:lnTo>
                  <a:lnTo>
                    <a:pt x="105" y="75"/>
                  </a:lnTo>
                  <a:lnTo>
                    <a:pt x="139" y="50"/>
                  </a:lnTo>
                  <a:lnTo>
                    <a:pt x="177" y="28"/>
                  </a:lnTo>
                  <a:lnTo>
                    <a:pt x="218" y="13"/>
                  </a:lnTo>
                  <a:lnTo>
                    <a:pt x="260" y="3"/>
                  </a:lnTo>
                  <a:lnTo>
                    <a:pt x="305" y="0"/>
                  </a:lnTo>
                  <a:close/>
                </a:path>
              </a:pathLst>
            </a:custGeom>
            <a:grpFill/>
            <a:ln w="38100">
              <a:solidFill>
                <a:schemeClr val="accent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Georgia" panose="02040502050405020303" pitchFamily="18" charset="0"/>
              </a:endParaRPr>
            </a:p>
          </p:txBody>
        </p:sp>
        <p:sp>
          <p:nvSpPr>
            <p:cNvPr id="24" name="Freeform 10">
              <a:extLst>
                <a:ext uri="{FF2B5EF4-FFF2-40B4-BE49-F238E27FC236}">
                  <a16:creationId xmlns:a16="http://schemas.microsoft.com/office/drawing/2014/main" xmlns="" id="{0A2CF598-03C8-42DA-B803-0D7C65AD68B6}"/>
                </a:ext>
              </a:extLst>
            </p:cNvPr>
            <p:cNvSpPr>
              <a:spLocks/>
            </p:cNvSpPr>
            <p:nvPr/>
          </p:nvSpPr>
          <p:spPr bwMode="auto">
            <a:xfrm>
              <a:off x="-411163" y="2297113"/>
              <a:ext cx="808038" cy="82550"/>
            </a:xfrm>
            <a:custGeom>
              <a:avLst/>
              <a:gdLst>
                <a:gd name="T0" fmla="*/ 76 w 1527"/>
                <a:gd name="T1" fmla="*/ 0 h 154"/>
                <a:gd name="T2" fmla="*/ 1451 w 1527"/>
                <a:gd name="T3" fmla="*/ 0 h 154"/>
                <a:gd name="T4" fmla="*/ 1471 w 1527"/>
                <a:gd name="T5" fmla="*/ 4 h 154"/>
                <a:gd name="T6" fmla="*/ 1490 w 1527"/>
                <a:gd name="T7" fmla="*/ 10 h 154"/>
                <a:gd name="T8" fmla="*/ 1505 w 1527"/>
                <a:gd name="T9" fmla="*/ 23 h 154"/>
                <a:gd name="T10" fmla="*/ 1517 w 1527"/>
                <a:gd name="T11" fmla="*/ 39 h 154"/>
                <a:gd name="T12" fmla="*/ 1525 w 1527"/>
                <a:gd name="T13" fmla="*/ 57 h 154"/>
                <a:gd name="T14" fmla="*/ 1527 w 1527"/>
                <a:gd name="T15" fmla="*/ 76 h 154"/>
                <a:gd name="T16" fmla="*/ 1525 w 1527"/>
                <a:gd name="T17" fmla="*/ 97 h 154"/>
                <a:gd name="T18" fmla="*/ 1517 w 1527"/>
                <a:gd name="T19" fmla="*/ 115 h 154"/>
                <a:gd name="T20" fmla="*/ 1505 w 1527"/>
                <a:gd name="T21" fmla="*/ 131 h 154"/>
                <a:gd name="T22" fmla="*/ 1490 w 1527"/>
                <a:gd name="T23" fmla="*/ 144 h 154"/>
                <a:gd name="T24" fmla="*/ 1471 w 1527"/>
                <a:gd name="T25" fmla="*/ 150 h 154"/>
                <a:gd name="T26" fmla="*/ 1451 w 1527"/>
                <a:gd name="T27" fmla="*/ 154 h 154"/>
                <a:gd name="T28" fmla="*/ 76 w 1527"/>
                <a:gd name="T29" fmla="*/ 154 h 154"/>
                <a:gd name="T30" fmla="*/ 56 w 1527"/>
                <a:gd name="T31" fmla="*/ 150 h 154"/>
                <a:gd name="T32" fmla="*/ 38 w 1527"/>
                <a:gd name="T33" fmla="*/ 144 h 154"/>
                <a:gd name="T34" fmla="*/ 22 w 1527"/>
                <a:gd name="T35" fmla="*/ 131 h 154"/>
                <a:gd name="T36" fmla="*/ 10 w 1527"/>
                <a:gd name="T37" fmla="*/ 115 h 154"/>
                <a:gd name="T38" fmla="*/ 2 w 1527"/>
                <a:gd name="T39" fmla="*/ 97 h 154"/>
                <a:gd name="T40" fmla="*/ 0 w 1527"/>
                <a:gd name="T41" fmla="*/ 76 h 154"/>
                <a:gd name="T42" fmla="*/ 2 w 1527"/>
                <a:gd name="T43" fmla="*/ 57 h 154"/>
                <a:gd name="T44" fmla="*/ 10 w 1527"/>
                <a:gd name="T45" fmla="*/ 39 h 154"/>
                <a:gd name="T46" fmla="*/ 22 w 1527"/>
                <a:gd name="T47" fmla="*/ 23 h 154"/>
                <a:gd name="T48" fmla="*/ 38 w 1527"/>
                <a:gd name="T49" fmla="*/ 10 h 154"/>
                <a:gd name="T50" fmla="*/ 56 w 1527"/>
                <a:gd name="T51" fmla="*/ 4 h 154"/>
                <a:gd name="T52" fmla="*/ 76 w 1527"/>
                <a:gd name="T53" fmla="*/ 0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527" h="154">
                  <a:moveTo>
                    <a:pt x="76" y="0"/>
                  </a:moveTo>
                  <a:lnTo>
                    <a:pt x="1451" y="0"/>
                  </a:lnTo>
                  <a:lnTo>
                    <a:pt x="1471" y="4"/>
                  </a:lnTo>
                  <a:lnTo>
                    <a:pt x="1490" y="10"/>
                  </a:lnTo>
                  <a:lnTo>
                    <a:pt x="1505" y="23"/>
                  </a:lnTo>
                  <a:lnTo>
                    <a:pt x="1517" y="39"/>
                  </a:lnTo>
                  <a:lnTo>
                    <a:pt x="1525" y="57"/>
                  </a:lnTo>
                  <a:lnTo>
                    <a:pt x="1527" y="76"/>
                  </a:lnTo>
                  <a:lnTo>
                    <a:pt x="1525" y="97"/>
                  </a:lnTo>
                  <a:lnTo>
                    <a:pt x="1517" y="115"/>
                  </a:lnTo>
                  <a:lnTo>
                    <a:pt x="1505" y="131"/>
                  </a:lnTo>
                  <a:lnTo>
                    <a:pt x="1490" y="144"/>
                  </a:lnTo>
                  <a:lnTo>
                    <a:pt x="1471" y="150"/>
                  </a:lnTo>
                  <a:lnTo>
                    <a:pt x="1451" y="154"/>
                  </a:lnTo>
                  <a:lnTo>
                    <a:pt x="76" y="154"/>
                  </a:lnTo>
                  <a:lnTo>
                    <a:pt x="56" y="150"/>
                  </a:lnTo>
                  <a:lnTo>
                    <a:pt x="38" y="144"/>
                  </a:lnTo>
                  <a:lnTo>
                    <a:pt x="22" y="131"/>
                  </a:lnTo>
                  <a:lnTo>
                    <a:pt x="10" y="115"/>
                  </a:lnTo>
                  <a:lnTo>
                    <a:pt x="2" y="97"/>
                  </a:lnTo>
                  <a:lnTo>
                    <a:pt x="0" y="76"/>
                  </a:lnTo>
                  <a:lnTo>
                    <a:pt x="2" y="57"/>
                  </a:lnTo>
                  <a:lnTo>
                    <a:pt x="10" y="39"/>
                  </a:lnTo>
                  <a:lnTo>
                    <a:pt x="22" y="23"/>
                  </a:lnTo>
                  <a:lnTo>
                    <a:pt x="38" y="10"/>
                  </a:lnTo>
                  <a:lnTo>
                    <a:pt x="56" y="4"/>
                  </a:lnTo>
                  <a:lnTo>
                    <a:pt x="76" y="0"/>
                  </a:lnTo>
                  <a:close/>
                </a:path>
              </a:pathLst>
            </a:custGeom>
            <a:grpFill/>
            <a:ln w="38100">
              <a:solidFill>
                <a:schemeClr val="accent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Georgia" panose="02040502050405020303" pitchFamily="18" charset="0"/>
              </a:endParaRPr>
            </a:p>
          </p:txBody>
        </p:sp>
        <p:sp>
          <p:nvSpPr>
            <p:cNvPr id="25" name="Freeform 11">
              <a:extLst>
                <a:ext uri="{FF2B5EF4-FFF2-40B4-BE49-F238E27FC236}">
                  <a16:creationId xmlns:a16="http://schemas.microsoft.com/office/drawing/2014/main" xmlns="" id="{06897DE7-500E-430E-828D-6ADEF2FB5BDD}"/>
                </a:ext>
              </a:extLst>
            </p:cNvPr>
            <p:cNvSpPr>
              <a:spLocks/>
            </p:cNvSpPr>
            <p:nvPr/>
          </p:nvSpPr>
          <p:spPr bwMode="auto">
            <a:xfrm>
              <a:off x="-411163" y="1811338"/>
              <a:ext cx="808038" cy="80963"/>
            </a:xfrm>
            <a:custGeom>
              <a:avLst/>
              <a:gdLst>
                <a:gd name="T0" fmla="*/ 76 w 1527"/>
                <a:gd name="T1" fmla="*/ 0 h 153"/>
                <a:gd name="T2" fmla="*/ 1451 w 1527"/>
                <a:gd name="T3" fmla="*/ 0 h 153"/>
                <a:gd name="T4" fmla="*/ 1471 w 1527"/>
                <a:gd name="T5" fmla="*/ 2 h 153"/>
                <a:gd name="T6" fmla="*/ 1490 w 1527"/>
                <a:gd name="T7" fmla="*/ 10 h 153"/>
                <a:gd name="T8" fmla="*/ 1505 w 1527"/>
                <a:gd name="T9" fmla="*/ 23 h 153"/>
                <a:gd name="T10" fmla="*/ 1517 w 1527"/>
                <a:gd name="T11" fmla="*/ 37 h 153"/>
                <a:gd name="T12" fmla="*/ 1525 w 1527"/>
                <a:gd name="T13" fmla="*/ 55 h 153"/>
                <a:gd name="T14" fmla="*/ 1527 w 1527"/>
                <a:gd name="T15" fmla="*/ 77 h 153"/>
                <a:gd name="T16" fmla="*/ 1525 w 1527"/>
                <a:gd name="T17" fmla="*/ 97 h 153"/>
                <a:gd name="T18" fmla="*/ 1517 w 1527"/>
                <a:gd name="T19" fmla="*/ 115 h 153"/>
                <a:gd name="T20" fmla="*/ 1505 w 1527"/>
                <a:gd name="T21" fmla="*/ 131 h 153"/>
                <a:gd name="T22" fmla="*/ 1490 w 1527"/>
                <a:gd name="T23" fmla="*/ 142 h 153"/>
                <a:gd name="T24" fmla="*/ 1471 w 1527"/>
                <a:gd name="T25" fmla="*/ 150 h 153"/>
                <a:gd name="T26" fmla="*/ 1451 w 1527"/>
                <a:gd name="T27" fmla="*/ 153 h 153"/>
                <a:gd name="T28" fmla="*/ 76 w 1527"/>
                <a:gd name="T29" fmla="*/ 153 h 153"/>
                <a:gd name="T30" fmla="*/ 56 w 1527"/>
                <a:gd name="T31" fmla="*/ 150 h 153"/>
                <a:gd name="T32" fmla="*/ 38 w 1527"/>
                <a:gd name="T33" fmla="*/ 142 h 153"/>
                <a:gd name="T34" fmla="*/ 22 w 1527"/>
                <a:gd name="T35" fmla="*/ 131 h 153"/>
                <a:gd name="T36" fmla="*/ 10 w 1527"/>
                <a:gd name="T37" fmla="*/ 115 h 153"/>
                <a:gd name="T38" fmla="*/ 2 w 1527"/>
                <a:gd name="T39" fmla="*/ 97 h 153"/>
                <a:gd name="T40" fmla="*/ 0 w 1527"/>
                <a:gd name="T41" fmla="*/ 77 h 153"/>
                <a:gd name="T42" fmla="*/ 2 w 1527"/>
                <a:gd name="T43" fmla="*/ 55 h 153"/>
                <a:gd name="T44" fmla="*/ 10 w 1527"/>
                <a:gd name="T45" fmla="*/ 37 h 153"/>
                <a:gd name="T46" fmla="*/ 22 w 1527"/>
                <a:gd name="T47" fmla="*/ 23 h 153"/>
                <a:gd name="T48" fmla="*/ 38 w 1527"/>
                <a:gd name="T49" fmla="*/ 10 h 153"/>
                <a:gd name="T50" fmla="*/ 56 w 1527"/>
                <a:gd name="T51" fmla="*/ 2 h 153"/>
                <a:gd name="T52" fmla="*/ 76 w 1527"/>
                <a:gd name="T53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527" h="153">
                  <a:moveTo>
                    <a:pt x="76" y="0"/>
                  </a:moveTo>
                  <a:lnTo>
                    <a:pt x="1451" y="0"/>
                  </a:lnTo>
                  <a:lnTo>
                    <a:pt x="1471" y="2"/>
                  </a:lnTo>
                  <a:lnTo>
                    <a:pt x="1490" y="10"/>
                  </a:lnTo>
                  <a:lnTo>
                    <a:pt x="1505" y="23"/>
                  </a:lnTo>
                  <a:lnTo>
                    <a:pt x="1517" y="37"/>
                  </a:lnTo>
                  <a:lnTo>
                    <a:pt x="1525" y="55"/>
                  </a:lnTo>
                  <a:lnTo>
                    <a:pt x="1527" y="77"/>
                  </a:lnTo>
                  <a:lnTo>
                    <a:pt x="1525" y="97"/>
                  </a:lnTo>
                  <a:lnTo>
                    <a:pt x="1517" y="115"/>
                  </a:lnTo>
                  <a:lnTo>
                    <a:pt x="1505" y="131"/>
                  </a:lnTo>
                  <a:lnTo>
                    <a:pt x="1490" y="142"/>
                  </a:lnTo>
                  <a:lnTo>
                    <a:pt x="1471" y="150"/>
                  </a:lnTo>
                  <a:lnTo>
                    <a:pt x="1451" y="153"/>
                  </a:lnTo>
                  <a:lnTo>
                    <a:pt x="76" y="153"/>
                  </a:lnTo>
                  <a:lnTo>
                    <a:pt x="56" y="150"/>
                  </a:lnTo>
                  <a:lnTo>
                    <a:pt x="38" y="142"/>
                  </a:lnTo>
                  <a:lnTo>
                    <a:pt x="22" y="131"/>
                  </a:lnTo>
                  <a:lnTo>
                    <a:pt x="10" y="115"/>
                  </a:lnTo>
                  <a:lnTo>
                    <a:pt x="2" y="97"/>
                  </a:lnTo>
                  <a:lnTo>
                    <a:pt x="0" y="77"/>
                  </a:lnTo>
                  <a:lnTo>
                    <a:pt x="2" y="55"/>
                  </a:lnTo>
                  <a:lnTo>
                    <a:pt x="10" y="37"/>
                  </a:lnTo>
                  <a:lnTo>
                    <a:pt x="22" y="23"/>
                  </a:lnTo>
                  <a:lnTo>
                    <a:pt x="38" y="10"/>
                  </a:lnTo>
                  <a:lnTo>
                    <a:pt x="56" y="2"/>
                  </a:lnTo>
                  <a:lnTo>
                    <a:pt x="76" y="0"/>
                  </a:lnTo>
                  <a:close/>
                </a:path>
              </a:pathLst>
            </a:custGeom>
            <a:grpFill/>
            <a:ln w="38100">
              <a:solidFill>
                <a:schemeClr val="accent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Georgia" panose="02040502050405020303" pitchFamily="18" charset="0"/>
              </a:endParaRPr>
            </a:p>
          </p:txBody>
        </p:sp>
        <p:sp>
          <p:nvSpPr>
            <p:cNvPr id="26" name="Freeform 12">
              <a:extLst>
                <a:ext uri="{FF2B5EF4-FFF2-40B4-BE49-F238E27FC236}">
                  <a16:creationId xmlns:a16="http://schemas.microsoft.com/office/drawing/2014/main" xmlns="" id="{3BD7B26B-6C5C-41A6-84D8-EBA53A1C07A1}"/>
                </a:ext>
              </a:extLst>
            </p:cNvPr>
            <p:cNvSpPr>
              <a:spLocks/>
            </p:cNvSpPr>
            <p:nvPr/>
          </p:nvSpPr>
          <p:spPr bwMode="auto">
            <a:xfrm>
              <a:off x="-411163" y="2784475"/>
              <a:ext cx="808038" cy="80963"/>
            </a:xfrm>
            <a:custGeom>
              <a:avLst/>
              <a:gdLst>
                <a:gd name="T0" fmla="*/ 76 w 1527"/>
                <a:gd name="T1" fmla="*/ 0 h 154"/>
                <a:gd name="T2" fmla="*/ 1451 w 1527"/>
                <a:gd name="T3" fmla="*/ 0 h 154"/>
                <a:gd name="T4" fmla="*/ 1471 w 1527"/>
                <a:gd name="T5" fmla="*/ 4 h 154"/>
                <a:gd name="T6" fmla="*/ 1490 w 1527"/>
                <a:gd name="T7" fmla="*/ 12 h 154"/>
                <a:gd name="T8" fmla="*/ 1505 w 1527"/>
                <a:gd name="T9" fmla="*/ 23 h 154"/>
                <a:gd name="T10" fmla="*/ 1517 w 1527"/>
                <a:gd name="T11" fmla="*/ 39 h 154"/>
                <a:gd name="T12" fmla="*/ 1525 w 1527"/>
                <a:gd name="T13" fmla="*/ 57 h 154"/>
                <a:gd name="T14" fmla="*/ 1527 w 1527"/>
                <a:gd name="T15" fmla="*/ 77 h 154"/>
                <a:gd name="T16" fmla="*/ 1525 w 1527"/>
                <a:gd name="T17" fmla="*/ 97 h 154"/>
                <a:gd name="T18" fmla="*/ 1517 w 1527"/>
                <a:gd name="T19" fmla="*/ 117 h 154"/>
                <a:gd name="T20" fmla="*/ 1505 w 1527"/>
                <a:gd name="T21" fmla="*/ 131 h 154"/>
                <a:gd name="T22" fmla="*/ 1490 w 1527"/>
                <a:gd name="T23" fmla="*/ 144 h 154"/>
                <a:gd name="T24" fmla="*/ 1471 w 1527"/>
                <a:gd name="T25" fmla="*/ 152 h 154"/>
                <a:gd name="T26" fmla="*/ 1451 w 1527"/>
                <a:gd name="T27" fmla="*/ 154 h 154"/>
                <a:gd name="T28" fmla="*/ 76 w 1527"/>
                <a:gd name="T29" fmla="*/ 154 h 154"/>
                <a:gd name="T30" fmla="*/ 56 w 1527"/>
                <a:gd name="T31" fmla="*/ 152 h 154"/>
                <a:gd name="T32" fmla="*/ 38 w 1527"/>
                <a:gd name="T33" fmla="*/ 144 h 154"/>
                <a:gd name="T34" fmla="*/ 22 w 1527"/>
                <a:gd name="T35" fmla="*/ 131 h 154"/>
                <a:gd name="T36" fmla="*/ 10 w 1527"/>
                <a:gd name="T37" fmla="*/ 117 h 154"/>
                <a:gd name="T38" fmla="*/ 2 w 1527"/>
                <a:gd name="T39" fmla="*/ 97 h 154"/>
                <a:gd name="T40" fmla="*/ 0 w 1527"/>
                <a:gd name="T41" fmla="*/ 77 h 154"/>
                <a:gd name="T42" fmla="*/ 2 w 1527"/>
                <a:gd name="T43" fmla="*/ 57 h 154"/>
                <a:gd name="T44" fmla="*/ 10 w 1527"/>
                <a:gd name="T45" fmla="*/ 39 h 154"/>
                <a:gd name="T46" fmla="*/ 22 w 1527"/>
                <a:gd name="T47" fmla="*/ 23 h 154"/>
                <a:gd name="T48" fmla="*/ 38 w 1527"/>
                <a:gd name="T49" fmla="*/ 12 h 154"/>
                <a:gd name="T50" fmla="*/ 56 w 1527"/>
                <a:gd name="T51" fmla="*/ 4 h 154"/>
                <a:gd name="T52" fmla="*/ 76 w 1527"/>
                <a:gd name="T53" fmla="*/ 0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527" h="154">
                  <a:moveTo>
                    <a:pt x="76" y="0"/>
                  </a:moveTo>
                  <a:lnTo>
                    <a:pt x="1451" y="0"/>
                  </a:lnTo>
                  <a:lnTo>
                    <a:pt x="1471" y="4"/>
                  </a:lnTo>
                  <a:lnTo>
                    <a:pt x="1490" y="12"/>
                  </a:lnTo>
                  <a:lnTo>
                    <a:pt x="1505" y="23"/>
                  </a:lnTo>
                  <a:lnTo>
                    <a:pt x="1517" y="39"/>
                  </a:lnTo>
                  <a:lnTo>
                    <a:pt x="1525" y="57"/>
                  </a:lnTo>
                  <a:lnTo>
                    <a:pt x="1527" y="77"/>
                  </a:lnTo>
                  <a:lnTo>
                    <a:pt x="1525" y="97"/>
                  </a:lnTo>
                  <a:lnTo>
                    <a:pt x="1517" y="117"/>
                  </a:lnTo>
                  <a:lnTo>
                    <a:pt x="1505" y="131"/>
                  </a:lnTo>
                  <a:lnTo>
                    <a:pt x="1490" y="144"/>
                  </a:lnTo>
                  <a:lnTo>
                    <a:pt x="1471" y="152"/>
                  </a:lnTo>
                  <a:lnTo>
                    <a:pt x="1451" y="154"/>
                  </a:lnTo>
                  <a:lnTo>
                    <a:pt x="76" y="154"/>
                  </a:lnTo>
                  <a:lnTo>
                    <a:pt x="56" y="152"/>
                  </a:lnTo>
                  <a:lnTo>
                    <a:pt x="38" y="144"/>
                  </a:lnTo>
                  <a:lnTo>
                    <a:pt x="22" y="131"/>
                  </a:lnTo>
                  <a:lnTo>
                    <a:pt x="10" y="117"/>
                  </a:lnTo>
                  <a:lnTo>
                    <a:pt x="2" y="97"/>
                  </a:lnTo>
                  <a:lnTo>
                    <a:pt x="0" y="77"/>
                  </a:lnTo>
                  <a:lnTo>
                    <a:pt x="2" y="57"/>
                  </a:lnTo>
                  <a:lnTo>
                    <a:pt x="10" y="39"/>
                  </a:lnTo>
                  <a:lnTo>
                    <a:pt x="22" y="23"/>
                  </a:lnTo>
                  <a:lnTo>
                    <a:pt x="38" y="12"/>
                  </a:lnTo>
                  <a:lnTo>
                    <a:pt x="56" y="4"/>
                  </a:lnTo>
                  <a:lnTo>
                    <a:pt x="76" y="0"/>
                  </a:lnTo>
                  <a:close/>
                </a:path>
              </a:pathLst>
            </a:custGeom>
            <a:grpFill/>
            <a:ln w="38100">
              <a:solidFill>
                <a:schemeClr val="accent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Georgia" panose="02040502050405020303" pitchFamily="18" charset="0"/>
              </a:endParaRPr>
            </a:p>
          </p:txBody>
        </p:sp>
      </p:grpSp>
      <p:graphicFrame>
        <p:nvGraphicFramePr>
          <p:cNvPr id="28" name="Table 4">
            <a:extLst>
              <a:ext uri="{FF2B5EF4-FFF2-40B4-BE49-F238E27FC236}">
                <a16:creationId xmlns:a16="http://schemas.microsoft.com/office/drawing/2014/main" xmlns="" id="{81E8F32B-49B6-4734-8E6A-50BA6E30C3D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5996833"/>
              </p:ext>
            </p:extLst>
          </p:nvPr>
        </p:nvGraphicFramePr>
        <p:xfrm>
          <a:off x="380999" y="491974"/>
          <a:ext cx="3963375" cy="396240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38259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58078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434900">
                <a:tc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US" sz="1400" b="1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Introduction</a:t>
                      </a:r>
                    </a:p>
                  </a:txBody>
                  <a:tcPr marT="91440" marB="91440" anchor="ctr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>
                              <a:lumMod val="90000"/>
                              <a:lumOff val="10000"/>
                            </a:schemeClr>
                          </a:solidFill>
                          <a:latin typeface="Georgia" panose="02040502050405020303" pitchFamily="18" charset="0"/>
                        </a:rPr>
                        <a:t>03</a:t>
                      </a:r>
                      <a:endParaRPr lang="en-US" sz="1400" dirty="0">
                        <a:solidFill>
                          <a:schemeClr val="tx1">
                            <a:lumMod val="90000"/>
                            <a:lumOff val="10000"/>
                          </a:schemeClr>
                        </a:solidFill>
                        <a:latin typeface="Georgia" panose="02040502050405020303" pitchFamily="18" charset="0"/>
                      </a:endParaRPr>
                    </a:p>
                  </a:txBody>
                  <a:tcPr marT="91440" marB="91440" anchor="ctr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40938">
                <a:tc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US" sz="1400" b="1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Methodology</a:t>
                      </a:r>
                      <a:endParaRPr lang="en-US" sz="1400" b="1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Georgia" panose="02040502050405020303" pitchFamily="18" charset="0"/>
                        <a:ea typeface="+mn-ea"/>
                        <a:cs typeface="+mn-cs"/>
                      </a:endParaRPr>
                    </a:p>
                  </a:txBody>
                  <a:tcPr marT="91440" marB="91440" anchor="ctr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>
                              <a:lumMod val="90000"/>
                              <a:lumOff val="10000"/>
                            </a:schemeClr>
                          </a:solidFill>
                          <a:latin typeface="Georgia" panose="02040502050405020303" pitchFamily="18" charset="0"/>
                        </a:rPr>
                        <a:t>06</a:t>
                      </a:r>
                      <a:endParaRPr lang="en-US" sz="1400" dirty="0">
                        <a:solidFill>
                          <a:schemeClr val="tx1">
                            <a:lumMod val="90000"/>
                            <a:lumOff val="10000"/>
                          </a:schemeClr>
                        </a:solidFill>
                        <a:latin typeface="Georgia" panose="02040502050405020303" pitchFamily="18" charset="0"/>
                      </a:endParaRPr>
                    </a:p>
                  </a:txBody>
                  <a:tcPr marT="91440" marB="91440" anchor="ctr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40938">
                <a:tc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US" sz="1400" b="1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Research problem and hypothesis</a:t>
                      </a:r>
                      <a:endParaRPr lang="en-US" sz="1400" b="1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Georgia" panose="02040502050405020303" pitchFamily="18" charset="0"/>
                        <a:ea typeface="+mn-ea"/>
                        <a:cs typeface="+mn-cs"/>
                      </a:endParaRPr>
                    </a:p>
                  </a:txBody>
                  <a:tcPr marT="91440" marB="91440" anchor="ctr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>
                              <a:lumMod val="90000"/>
                              <a:lumOff val="10000"/>
                            </a:schemeClr>
                          </a:solidFill>
                          <a:latin typeface="Georgia" panose="02040502050405020303" pitchFamily="18" charset="0"/>
                        </a:rPr>
                        <a:t>07</a:t>
                      </a:r>
                      <a:endParaRPr lang="en-US" sz="1400" dirty="0">
                        <a:solidFill>
                          <a:schemeClr val="tx1">
                            <a:lumMod val="90000"/>
                            <a:lumOff val="10000"/>
                          </a:schemeClr>
                        </a:solidFill>
                        <a:latin typeface="Georgia" panose="02040502050405020303" pitchFamily="18" charset="0"/>
                      </a:endParaRPr>
                    </a:p>
                  </a:txBody>
                  <a:tcPr marT="91440" marB="91440" anchor="ctr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40938">
                <a:tc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US" sz="1400" b="1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Research process</a:t>
                      </a:r>
                      <a:endParaRPr lang="en-US" sz="1400" b="1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Georgia" panose="02040502050405020303" pitchFamily="18" charset="0"/>
                        <a:ea typeface="+mn-ea"/>
                        <a:cs typeface="+mn-cs"/>
                      </a:endParaRPr>
                    </a:p>
                  </a:txBody>
                  <a:tcPr marT="91440" marB="91440" anchor="ctr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>
                              <a:lumMod val="90000"/>
                              <a:lumOff val="10000"/>
                            </a:schemeClr>
                          </a:solidFill>
                          <a:latin typeface="Georgia" panose="02040502050405020303" pitchFamily="18" charset="0"/>
                        </a:rPr>
                        <a:t>08</a:t>
                      </a:r>
                      <a:endParaRPr lang="en-US" sz="1400" dirty="0">
                        <a:solidFill>
                          <a:schemeClr val="tx1">
                            <a:lumMod val="90000"/>
                            <a:lumOff val="10000"/>
                          </a:schemeClr>
                        </a:solidFill>
                        <a:latin typeface="Georgia" panose="02040502050405020303" pitchFamily="18" charset="0"/>
                      </a:endParaRPr>
                    </a:p>
                  </a:txBody>
                  <a:tcPr marT="91440" marB="91440" anchor="ctr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40938">
                <a:tc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US" sz="1400" b="1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Design problem in Nur-Sultan city</a:t>
                      </a:r>
                      <a:endParaRPr lang="en-US" sz="1400" b="1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Georgia" panose="02040502050405020303" pitchFamily="18" charset="0"/>
                        <a:ea typeface="+mn-ea"/>
                        <a:cs typeface="+mn-cs"/>
                      </a:endParaRPr>
                    </a:p>
                  </a:txBody>
                  <a:tcPr marT="91440" marB="91440" anchor="ctr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>
                              <a:lumMod val="90000"/>
                              <a:lumOff val="10000"/>
                            </a:schemeClr>
                          </a:solidFill>
                          <a:latin typeface="Georgia" panose="02040502050405020303" pitchFamily="18" charset="0"/>
                        </a:rPr>
                        <a:t>10</a:t>
                      </a:r>
                      <a:endParaRPr lang="en-US" sz="1400" dirty="0">
                        <a:solidFill>
                          <a:schemeClr val="tx1">
                            <a:lumMod val="90000"/>
                            <a:lumOff val="10000"/>
                          </a:schemeClr>
                        </a:solidFill>
                        <a:latin typeface="Georgia" panose="02040502050405020303" pitchFamily="18" charset="0"/>
                      </a:endParaRPr>
                    </a:p>
                  </a:txBody>
                  <a:tcPr marT="91440" marB="91440" anchor="ctr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440938">
                <a:tc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US" sz="1400" b="1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Research results </a:t>
                      </a:r>
                      <a:endParaRPr lang="en-US" sz="1400" b="1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Georgia" panose="02040502050405020303" pitchFamily="18" charset="0"/>
                        <a:ea typeface="+mn-ea"/>
                        <a:cs typeface="+mn-cs"/>
                      </a:endParaRPr>
                    </a:p>
                  </a:txBody>
                  <a:tcPr marT="91440" marB="91440" anchor="ctr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>
                              <a:lumMod val="90000"/>
                              <a:lumOff val="10000"/>
                            </a:schemeClr>
                          </a:solidFill>
                          <a:latin typeface="Georgia" panose="02040502050405020303" pitchFamily="18" charset="0"/>
                        </a:rPr>
                        <a:t>11</a:t>
                      </a:r>
                      <a:endParaRPr lang="en-US" sz="1400" dirty="0">
                        <a:solidFill>
                          <a:schemeClr val="tx1">
                            <a:lumMod val="90000"/>
                            <a:lumOff val="10000"/>
                          </a:schemeClr>
                        </a:solidFill>
                        <a:latin typeface="Georgia" panose="02040502050405020303" pitchFamily="18" charset="0"/>
                      </a:endParaRPr>
                    </a:p>
                  </a:txBody>
                  <a:tcPr marT="91440" marB="91440" anchor="ctr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440938"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Georgia" panose="02040502050405020303" pitchFamily="18" charset="0"/>
                        </a:rPr>
                        <a:t>Discussion</a:t>
                      </a:r>
                      <a:endParaRPr lang="ru-RU" sz="1400" b="1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Georgia" panose="02040502050405020303" pitchFamily="18" charset="0"/>
                      </a:endParaRPr>
                    </a:p>
                  </a:txBody>
                  <a:tcPr marT="91440" marB="91440" anchor="ctr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Georgia" panose="02040502050405020303" pitchFamily="18" charset="0"/>
                        </a:rPr>
                        <a:t>13</a:t>
                      </a:r>
                      <a:endParaRPr lang="ru-RU" sz="1400" dirty="0">
                        <a:latin typeface="Georgia" panose="02040502050405020303" pitchFamily="18" charset="0"/>
                      </a:endParaRPr>
                    </a:p>
                  </a:txBody>
                  <a:tcPr marT="91440" marB="91440" anchor="ctr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440938">
                <a:tc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US" sz="1400" b="1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Conclusion</a:t>
                      </a:r>
                    </a:p>
                  </a:txBody>
                  <a:tcPr marT="91440" marB="91440" anchor="ctr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>
                              <a:lumMod val="90000"/>
                              <a:lumOff val="10000"/>
                            </a:schemeClr>
                          </a:solidFill>
                          <a:latin typeface="Georgia" panose="02040502050405020303" pitchFamily="18" charset="0"/>
                        </a:rPr>
                        <a:t>14</a:t>
                      </a:r>
                      <a:endParaRPr lang="en-US" sz="1400" dirty="0">
                        <a:solidFill>
                          <a:schemeClr val="tx1">
                            <a:lumMod val="90000"/>
                            <a:lumOff val="10000"/>
                          </a:schemeClr>
                        </a:solidFill>
                        <a:latin typeface="Georgia" panose="02040502050405020303" pitchFamily="18" charset="0"/>
                      </a:endParaRPr>
                    </a:p>
                  </a:txBody>
                  <a:tcPr marT="91440" marB="91440" anchor="ctr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44093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Reference </a:t>
                      </a:r>
                      <a:r>
                        <a:rPr lang="en-US" sz="1400" b="1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list</a:t>
                      </a:r>
                      <a:endParaRPr lang="en-US" sz="1400" b="1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Georgia" panose="02040502050405020303" pitchFamily="18" charset="0"/>
                        <a:ea typeface="+mn-ea"/>
                        <a:cs typeface="+mn-cs"/>
                      </a:endParaRPr>
                    </a:p>
                  </a:txBody>
                  <a:tcPr marT="91440" marB="91440" anchor="ctr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>
                              <a:lumMod val="90000"/>
                              <a:lumOff val="10000"/>
                            </a:schemeClr>
                          </a:solidFill>
                          <a:latin typeface="Georgia" panose="02040502050405020303" pitchFamily="18" charset="0"/>
                        </a:rPr>
                        <a:t>17</a:t>
                      </a:r>
                      <a:endParaRPr lang="en-US" sz="1400" dirty="0">
                        <a:solidFill>
                          <a:schemeClr val="tx1">
                            <a:lumMod val="90000"/>
                            <a:lumOff val="10000"/>
                          </a:schemeClr>
                        </a:solidFill>
                        <a:latin typeface="Georgia" panose="02040502050405020303" pitchFamily="18" charset="0"/>
                      </a:endParaRPr>
                    </a:p>
                  </a:txBody>
                  <a:tcPr marT="91440" marB="91440" anchor="ctr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</a:tbl>
          </a:graphicData>
        </a:graphic>
      </p:graphicFrame>
      <p:sp>
        <p:nvSpPr>
          <p:cNvPr id="37" name="Title 2">
            <a:extLst>
              <a:ext uri="{FF2B5EF4-FFF2-40B4-BE49-F238E27FC236}">
                <a16:creationId xmlns:a16="http://schemas.microsoft.com/office/drawing/2014/main" xmlns="" id="{4350891D-4E62-46E4-87E5-A8E3313AA525}"/>
              </a:ext>
            </a:extLst>
          </p:cNvPr>
          <p:cNvSpPr txBox="1">
            <a:spLocks/>
          </p:cNvSpPr>
          <p:nvPr/>
        </p:nvSpPr>
        <p:spPr>
          <a:xfrm>
            <a:off x="5117873" y="2812616"/>
            <a:ext cx="3209502" cy="1384995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000" b="1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Georgia" panose="02040502050405020303" pitchFamily="18" charset="0"/>
              </a:rPr>
              <a:t>Thesis Presentation Outline</a:t>
            </a:r>
          </a:p>
        </p:txBody>
      </p:sp>
    </p:spTree>
    <p:extLst>
      <p:ext uri="{BB962C8B-B14F-4D97-AF65-F5344CB8AC3E}">
        <p14:creationId xmlns:p14="http://schemas.microsoft.com/office/powerpoint/2010/main" val="324479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5213"/>
            <a:ext cx="3019340" cy="2012894"/>
          </a:xfrm>
        </p:spPr>
      </p:pic>
      <p:sp>
        <p:nvSpPr>
          <p:cNvPr id="18" name="Дата 1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62AF6-B961-453E-8328-D175BCAC3C24}" type="datetime1">
              <a:rPr lang="ru-RU" smtClean="0">
                <a:latin typeface="Georgia" panose="02040502050405020303" pitchFamily="18" charset="0"/>
                <a:cs typeface="Times New Roman" panose="02020603050405020304" pitchFamily="18" charset="0"/>
              </a:rPr>
              <a:t>26.05.2021</a:t>
            </a:fld>
            <a:endParaRPr lang="ru-RU">
              <a:latin typeface="Georgia" panose="02040502050405020303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latin typeface="Georgia" panose="02040502050405020303" pitchFamily="18" charset="0"/>
                <a:cs typeface="Times New Roman" panose="02020603050405020304" pitchFamily="18" charset="0"/>
              </a:rPr>
              <a:t>Assel Zhanabayeva</a:t>
            </a:r>
            <a:endParaRPr lang="ru-RU">
              <a:latin typeface="Georgia" panose="02040502050405020303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Номер слайда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23472-097C-4749-AA53-DB59F1FF4184}" type="slidenum">
              <a:rPr lang="ru-RU" smtClean="0">
                <a:latin typeface="Georgia" panose="02040502050405020303" pitchFamily="18" charset="0"/>
                <a:cs typeface="Times New Roman" panose="02020603050405020304" pitchFamily="18" charset="0"/>
              </a:rPr>
              <a:t>3</a:t>
            </a:fld>
            <a:endParaRPr lang="ru-RU">
              <a:latin typeface="Georgia" panose="02040502050405020303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772" t="-397" r="10679" b="985"/>
          <a:stretch/>
        </p:blipFill>
        <p:spPr>
          <a:xfrm>
            <a:off x="3063509" y="215213"/>
            <a:ext cx="3019340" cy="2012894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2330" y="2754370"/>
            <a:ext cx="3020519" cy="2012893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754370"/>
            <a:ext cx="3019340" cy="2012893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4287" y="226004"/>
            <a:ext cx="3020519" cy="2002103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0518" b="6424"/>
          <a:stretch/>
        </p:blipFill>
        <p:spPr>
          <a:xfrm>
            <a:off x="6124287" y="2754370"/>
            <a:ext cx="3019713" cy="2012893"/>
          </a:xfrm>
          <a:prstGeom prst="rect">
            <a:avLst/>
          </a:prstGeom>
        </p:spPr>
      </p:pic>
      <p:sp>
        <p:nvSpPr>
          <p:cNvPr id="14" name="Title 2"/>
          <p:cNvSpPr>
            <a:spLocks noGrp="1"/>
          </p:cNvSpPr>
          <p:nvPr>
            <p:ph type="title"/>
          </p:nvPr>
        </p:nvSpPr>
        <p:spPr>
          <a:xfrm>
            <a:off x="387818" y="2275796"/>
            <a:ext cx="8368363" cy="409459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pPr algn="ctr"/>
            <a:r>
              <a:rPr 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Construction sector in Kazakhstan</a:t>
            </a:r>
            <a:r>
              <a:rPr lang="en-US" dirty="0" smtClean="0">
                <a:latin typeface="Georgia" panose="02040502050405020303" pitchFamily="18" charset="0"/>
                <a:cs typeface="Times New Roman" panose="02020603050405020304" pitchFamily="18" charset="0"/>
              </a:rPr>
              <a:t> </a:t>
            </a:r>
            <a:endParaRPr lang="en-US" dirty="0"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0188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207F58-541B-404B-B6D8-BCF1E9A479D7}" type="datetime1">
              <a:rPr lang="ru-RU" smtClean="0">
                <a:latin typeface="Georgia" panose="02040502050405020303" pitchFamily="18" charset="0"/>
              </a:rPr>
              <a:t>26.05.2021</a:t>
            </a:fld>
            <a:endParaRPr lang="ru-RU">
              <a:latin typeface="Georgia" panose="02040502050405020303" pitchFamily="18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latin typeface="Georgia" panose="02040502050405020303" pitchFamily="18" charset="0"/>
              </a:rPr>
              <a:t>Assel Zhanabayeva</a:t>
            </a:r>
            <a:endParaRPr lang="ru-RU">
              <a:latin typeface="Georgia" panose="02040502050405020303" pitchFamily="18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23472-097C-4749-AA53-DB59F1FF4184}" type="slidenum">
              <a:rPr lang="ru-RU" smtClean="0">
                <a:latin typeface="Georgia" panose="02040502050405020303" pitchFamily="18" charset="0"/>
              </a:rPr>
              <a:t>4</a:t>
            </a:fld>
            <a:endParaRPr lang="ru-RU">
              <a:latin typeface="Georgia" panose="02040502050405020303" pitchFamily="18" charset="0"/>
            </a:endParaRPr>
          </a:p>
        </p:txBody>
      </p:sp>
      <p:grpSp>
        <p:nvGrpSpPr>
          <p:cNvPr id="7" name="Group 8">
            <a:extLst>
              <a:ext uri="{FF2B5EF4-FFF2-40B4-BE49-F238E27FC236}">
                <a16:creationId xmlns:a16="http://schemas.microsoft.com/office/drawing/2014/main" xmlns="" id="{11938295-A178-4C19-9F7A-9E11DEF15291}"/>
              </a:ext>
            </a:extLst>
          </p:cNvPr>
          <p:cNvGrpSpPr/>
          <p:nvPr/>
        </p:nvGrpSpPr>
        <p:grpSpPr>
          <a:xfrm>
            <a:off x="392301" y="1087655"/>
            <a:ext cx="1918256" cy="3461485"/>
            <a:chOff x="495491" y="1087655"/>
            <a:chExt cx="1918256" cy="3461485"/>
          </a:xfrm>
        </p:grpSpPr>
        <p:sp>
          <p:nvSpPr>
            <p:cNvPr id="8" name="Rectangle: Top Corners Rounded 5">
              <a:extLst>
                <a:ext uri="{FF2B5EF4-FFF2-40B4-BE49-F238E27FC236}">
                  <a16:creationId xmlns:a16="http://schemas.microsoft.com/office/drawing/2014/main" xmlns="" id="{5EC9A66E-22A3-4414-9531-5780378DBF9F}"/>
                </a:ext>
              </a:extLst>
            </p:cNvPr>
            <p:cNvSpPr/>
            <p:nvPr/>
          </p:nvSpPr>
          <p:spPr bwMode="auto">
            <a:xfrm>
              <a:off x="495491" y="1087655"/>
              <a:ext cx="1918256" cy="722095"/>
            </a:xfrm>
            <a:prstGeom prst="round2SameRect">
              <a:avLst>
                <a:gd name="adj1" fmla="val 8975"/>
                <a:gd name="adj2" fmla="val 0"/>
              </a:avLst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600">
                <a:latin typeface="Georgia" panose="02040502050405020303" pitchFamily="18" charset="0"/>
              </a:endParaRPr>
            </a:p>
          </p:txBody>
        </p:sp>
        <p:sp>
          <p:nvSpPr>
            <p:cNvPr id="9" name="Rectangle 6">
              <a:extLst>
                <a:ext uri="{FF2B5EF4-FFF2-40B4-BE49-F238E27FC236}">
                  <a16:creationId xmlns:a16="http://schemas.microsoft.com/office/drawing/2014/main" xmlns="" id="{53DE7687-02C0-45D8-AF5F-0EFED34BF488}"/>
                </a:ext>
              </a:extLst>
            </p:cNvPr>
            <p:cNvSpPr/>
            <p:nvPr/>
          </p:nvSpPr>
          <p:spPr bwMode="auto">
            <a:xfrm>
              <a:off x="495491" y="1809750"/>
              <a:ext cx="1918256" cy="273939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64008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14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Georgia" panose="02040502050405020303" pitchFamily="18" charset="0"/>
                </a:rPr>
                <a:t>Introduction of Eurocode in Kazakhstan</a:t>
              </a:r>
              <a:r>
                <a: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Georgia" panose="02040502050405020303" pitchFamily="18" charset="0"/>
                </a:rPr>
                <a:t/>
              </a:r>
              <a:br>
                <a: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Georgia" panose="02040502050405020303" pitchFamily="18" charset="0"/>
                </a:rPr>
              </a:br>
              <a:endParaRPr 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Georgia" panose="02040502050405020303" pitchFamily="18" charset="0"/>
              </a:endParaRPr>
            </a:p>
            <a:p>
              <a:pPr algn="ctr"/>
              <a:r>
                <a:rPr lang="en-US" sz="11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Georgia" panose="02040502050405020303" pitchFamily="18" charset="0"/>
                </a:rPr>
                <a:t>In </a:t>
              </a:r>
              <a:r>
                <a:rPr 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Georgia" panose="02040502050405020303" pitchFamily="18" charset="0"/>
                </a:rPr>
                <a:t>accordance </a:t>
              </a:r>
              <a:r>
                <a:rPr lang="en-US" sz="11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Georgia" panose="02040502050405020303" pitchFamily="18" charset="0"/>
                </a:rPr>
                <a:t>with the </a:t>
              </a:r>
              <a:r>
                <a:rPr 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Georgia" panose="02040502050405020303" pitchFamily="18" charset="0"/>
                </a:rPr>
                <a:t>national “100 steps” plan, Eurocode was introduced </a:t>
              </a:r>
              <a:r>
                <a:rPr lang="en-US" sz="11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Georgia" panose="02040502050405020303" pitchFamily="18" charset="0"/>
                </a:rPr>
                <a:t>in Kazakhstan in 2011.</a:t>
              </a:r>
              <a:endPara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Georgia" panose="02040502050405020303" pitchFamily="18" charset="0"/>
              </a:endParaRPr>
            </a:p>
          </p:txBody>
        </p:sp>
      </p:grpSp>
      <p:grpSp>
        <p:nvGrpSpPr>
          <p:cNvPr id="10" name="Group 21">
            <a:extLst>
              <a:ext uri="{FF2B5EF4-FFF2-40B4-BE49-F238E27FC236}">
                <a16:creationId xmlns:a16="http://schemas.microsoft.com/office/drawing/2014/main" xmlns="" id="{84B944AA-3CC2-40E1-8DB7-3737E1420A72}"/>
              </a:ext>
            </a:extLst>
          </p:cNvPr>
          <p:cNvGrpSpPr/>
          <p:nvPr/>
        </p:nvGrpSpPr>
        <p:grpSpPr>
          <a:xfrm>
            <a:off x="2539348" y="1087655"/>
            <a:ext cx="1918256" cy="3461485"/>
            <a:chOff x="495491" y="1087655"/>
            <a:chExt cx="1918256" cy="3461485"/>
          </a:xfrm>
        </p:grpSpPr>
        <p:sp>
          <p:nvSpPr>
            <p:cNvPr id="11" name="Rectangle: Top Corners Rounded 22">
              <a:extLst>
                <a:ext uri="{FF2B5EF4-FFF2-40B4-BE49-F238E27FC236}">
                  <a16:creationId xmlns:a16="http://schemas.microsoft.com/office/drawing/2014/main" xmlns="" id="{0740AB7A-B05E-40F4-8C06-6FAEDBBA485F}"/>
                </a:ext>
              </a:extLst>
            </p:cNvPr>
            <p:cNvSpPr/>
            <p:nvPr/>
          </p:nvSpPr>
          <p:spPr bwMode="auto">
            <a:xfrm>
              <a:off x="495491" y="1087655"/>
              <a:ext cx="1918256" cy="722095"/>
            </a:xfrm>
            <a:prstGeom prst="round2SameRect">
              <a:avLst>
                <a:gd name="adj1" fmla="val 8975"/>
                <a:gd name="adj2" fmla="val 0"/>
              </a:avLst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600">
                <a:latin typeface="Georgia" panose="02040502050405020303" pitchFamily="18" charset="0"/>
              </a:endParaRPr>
            </a:p>
          </p:txBody>
        </p:sp>
        <p:sp>
          <p:nvSpPr>
            <p:cNvPr id="12" name="Rectangle 23">
              <a:extLst>
                <a:ext uri="{FF2B5EF4-FFF2-40B4-BE49-F238E27FC236}">
                  <a16:creationId xmlns:a16="http://schemas.microsoft.com/office/drawing/2014/main" xmlns="" id="{5D39347A-69AB-4434-A1D5-E64998ED28F7}"/>
                </a:ext>
              </a:extLst>
            </p:cNvPr>
            <p:cNvSpPr/>
            <p:nvPr/>
          </p:nvSpPr>
          <p:spPr bwMode="auto">
            <a:xfrm>
              <a:off x="495491" y="1809750"/>
              <a:ext cx="1918256" cy="273939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64008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14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Georgia" panose="02040502050405020303" pitchFamily="18" charset="0"/>
                </a:rPr>
                <a:t>Technical regulations and standards</a:t>
              </a:r>
              <a:r>
                <a: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Georgia" panose="02040502050405020303" pitchFamily="18" charset="0"/>
                </a:rPr>
                <a:t/>
              </a:r>
              <a:br>
                <a: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Georgia" panose="02040502050405020303" pitchFamily="18" charset="0"/>
                </a:rPr>
              </a:br>
              <a:endParaRPr 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Georgia" panose="02040502050405020303" pitchFamily="18" charset="0"/>
              </a:endParaRPr>
            </a:p>
            <a:p>
              <a:pPr algn="ctr"/>
              <a:r>
                <a:rPr lang="en-US" sz="11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Georgia" panose="02040502050405020303" pitchFamily="18" charset="0"/>
                </a:rPr>
                <a:t>Since </a:t>
              </a:r>
              <a:r>
                <a:rPr 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Georgia" panose="02040502050405020303" pitchFamily="18" charset="0"/>
                </a:rPr>
                <a:t>2014, Eurocode has been applied in parallel with the existing design code in </a:t>
              </a:r>
              <a:r>
                <a:rPr lang="en-US" sz="11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Georgia" panose="02040502050405020303" pitchFamily="18" charset="0"/>
                </a:rPr>
                <a:t>Kazakhstan as a</a:t>
              </a:r>
              <a:endParaRPr lang="ru-RU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Georgia" panose="02040502050405020303" pitchFamily="18" charset="0"/>
              </a:endParaRPr>
            </a:p>
            <a:p>
              <a:pPr algn="ctr"/>
              <a:r>
                <a:rPr 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Georgia" panose="02040502050405020303" pitchFamily="18" charset="0"/>
                  <a:cs typeface="Times New Roman" panose="02020603050405020304" pitchFamily="18" charset="0"/>
                </a:rPr>
                <a:t>m</a:t>
              </a:r>
              <a:r>
                <a:rPr lang="en-US" sz="11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Georgia" panose="02040502050405020303" pitchFamily="18" charset="0"/>
                  <a:cs typeface="Times New Roman" panose="02020603050405020304" pitchFamily="18" charset="0"/>
                </a:rPr>
                <a:t>ethod </a:t>
              </a:r>
              <a:r>
                <a:rPr 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Georgia" panose="02040502050405020303" pitchFamily="18" charset="0"/>
                  <a:cs typeface="Times New Roman" panose="02020603050405020304" pitchFamily="18" charset="0"/>
                </a:rPr>
                <a:t>of alternative </a:t>
              </a:r>
              <a:r>
                <a:rPr lang="en-US" sz="11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Georgia" panose="02040502050405020303" pitchFamily="18" charset="0"/>
                  <a:cs typeface="Times New Roman" panose="02020603050405020304" pitchFamily="18" charset="0"/>
                </a:rPr>
                <a:t>solutions. </a:t>
              </a:r>
              <a:endPara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Georgia" panose="02040502050405020303" pitchFamily="18" charset="0"/>
              </a:endParaRPr>
            </a:p>
          </p:txBody>
        </p:sp>
      </p:grpSp>
      <p:grpSp>
        <p:nvGrpSpPr>
          <p:cNvPr id="13" name="Group 25">
            <a:extLst>
              <a:ext uri="{FF2B5EF4-FFF2-40B4-BE49-F238E27FC236}">
                <a16:creationId xmlns:a16="http://schemas.microsoft.com/office/drawing/2014/main" xmlns="" id="{2E85C621-E261-4F94-ABC1-A0D050F1E5A3}"/>
              </a:ext>
            </a:extLst>
          </p:cNvPr>
          <p:cNvGrpSpPr/>
          <p:nvPr/>
        </p:nvGrpSpPr>
        <p:grpSpPr>
          <a:xfrm>
            <a:off x="4686395" y="1087655"/>
            <a:ext cx="1918256" cy="3461485"/>
            <a:chOff x="495491" y="1087655"/>
            <a:chExt cx="1918256" cy="3461485"/>
          </a:xfrm>
        </p:grpSpPr>
        <p:sp>
          <p:nvSpPr>
            <p:cNvPr id="14" name="Rectangle: Top Corners Rounded 26">
              <a:extLst>
                <a:ext uri="{FF2B5EF4-FFF2-40B4-BE49-F238E27FC236}">
                  <a16:creationId xmlns:a16="http://schemas.microsoft.com/office/drawing/2014/main" xmlns="" id="{224B3E0B-74F9-45E2-BC54-BFA1B95A9E0A}"/>
                </a:ext>
              </a:extLst>
            </p:cNvPr>
            <p:cNvSpPr/>
            <p:nvPr/>
          </p:nvSpPr>
          <p:spPr bwMode="auto">
            <a:xfrm>
              <a:off x="495491" y="1087655"/>
              <a:ext cx="1918256" cy="722095"/>
            </a:xfrm>
            <a:prstGeom prst="round2SameRect">
              <a:avLst>
                <a:gd name="adj1" fmla="val 8975"/>
                <a:gd name="adj2" fmla="val 0"/>
              </a:avLst>
            </a:pr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600">
                <a:latin typeface="Georgia" panose="02040502050405020303" pitchFamily="18" charset="0"/>
              </a:endParaRPr>
            </a:p>
          </p:txBody>
        </p:sp>
        <p:sp>
          <p:nvSpPr>
            <p:cNvPr id="15" name="Rectangle 27">
              <a:extLst>
                <a:ext uri="{FF2B5EF4-FFF2-40B4-BE49-F238E27FC236}">
                  <a16:creationId xmlns:a16="http://schemas.microsoft.com/office/drawing/2014/main" xmlns="" id="{CE60B71A-8594-48E2-8982-C85086885F1F}"/>
                </a:ext>
              </a:extLst>
            </p:cNvPr>
            <p:cNvSpPr/>
            <p:nvPr/>
          </p:nvSpPr>
          <p:spPr bwMode="auto">
            <a:xfrm>
              <a:off x="495491" y="1809750"/>
              <a:ext cx="1918256" cy="273939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64008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14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Georgia" panose="02040502050405020303" pitchFamily="18" charset="0"/>
                </a:rPr>
                <a:t>Advantages of the application of Eurocode</a:t>
              </a:r>
              <a:r>
                <a: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Georgia" panose="02040502050405020303" pitchFamily="18" charset="0"/>
                </a:rPr>
                <a:t/>
              </a:r>
              <a:br>
                <a: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Georgia" panose="02040502050405020303" pitchFamily="18" charset="0"/>
                </a:rPr>
              </a:br>
              <a:endParaRPr 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Georgia" panose="02040502050405020303" pitchFamily="18" charset="0"/>
              </a:endParaRPr>
            </a:p>
            <a:p>
              <a:pPr algn="ctr"/>
              <a:r>
                <a:rPr lang="en-US" sz="11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Georgia" panose="02040502050405020303" pitchFamily="18" charset="0"/>
                </a:rPr>
                <a:t>The </a:t>
              </a:r>
              <a:r>
                <a:rPr 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Georgia" panose="02040502050405020303" pitchFamily="18" charset="0"/>
                </a:rPr>
                <a:t>harmonization </a:t>
              </a:r>
              <a:r>
                <a:rPr lang="en-US" sz="11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Georgia" panose="02040502050405020303" pitchFamily="18" charset="0"/>
                </a:rPr>
                <a:t>with Eurocode </a:t>
              </a:r>
              <a:r>
                <a:rPr 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Georgia" panose="02040502050405020303" pitchFamily="18" charset="0"/>
                </a:rPr>
                <a:t>contributes to </a:t>
              </a:r>
              <a:r>
                <a:rPr lang="en-US" sz="11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Georgia" panose="02040502050405020303" pitchFamily="18" charset="0"/>
                </a:rPr>
                <a:t>the </a:t>
              </a:r>
              <a:r>
                <a:rPr 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Georgia" panose="02040502050405020303" pitchFamily="18" charset="0"/>
                </a:rPr>
                <a:t>inflow of foreign </a:t>
              </a:r>
              <a:r>
                <a:rPr lang="en-US" sz="11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Georgia" panose="02040502050405020303" pitchFamily="18" charset="0"/>
                </a:rPr>
                <a:t>investments, </a:t>
              </a:r>
              <a:r>
                <a:rPr 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Georgia" panose="02040502050405020303" pitchFamily="18" charset="0"/>
                </a:rPr>
                <a:t>stimulates </a:t>
              </a:r>
              <a:r>
                <a:rPr lang="en-US" sz="11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Georgia" panose="02040502050405020303" pitchFamily="18" charset="0"/>
                </a:rPr>
                <a:t>collaboration, and </a:t>
              </a:r>
              <a:r>
                <a:rPr 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Georgia" panose="02040502050405020303" pitchFamily="18" charset="0"/>
                </a:rPr>
                <a:t>allows </a:t>
              </a:r>
              <a:r>
                <a:rPr lang="en-US" sz="11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Georgia" panose="02040502050405020303" pitchFamily="18" charset="0"/>
                </a:rPr>
                <a:t>application </a:t>
              </a:r>
              <a:r>
                <a:rPr 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Georgia" panose="02040502050405020303" pitchFamily="18" charset="0"/>
                </a:rPr>
                <a:t>of </a:t>
              </a:r>
              <a:r>
                <a:rPr lang="en-US" sz="11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Georgia" panose="02040502050405020303" pitchFamily="18" charset="0"/>
                </a:rPr>
                <a:t>identical design methods.  </a:t>
              </a:r>
              <a:endPara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Georgia" panose="02040502050405020303" pitchFamily="18" charset="0"/>
              </a:endParaRPr>
            </a:p>
          </p:txBody>
        </p:sp>
      </p:grpSp>
      <p:grpSp>
        <p:nvGrpSpPr>
          <p:cNvPr id="16" name="Group 29">
            <a:extLst>
              <a:ext uri="{FF2B5EF4-FFF2-40B4-BE49-F238E27FC236}">
                <a16:creationId xmlns:a16="http://schemas.microsoft.com/office/drawing/2014/main" xmlns="" id="{9F68980C-6F8F-468A-818A-FEFB3DFB2669}"/>
              </a:ext>
            </a:extLst>
          </p:cNvPr>
          <p:cNvGrpSpPr/>
          <p:nvPr/>
        </p:nvGrpSpPr>
        <p:grpSpPr>
          <a:xfrm>
            <a:off x="6833443" y="1087655"/>
            <a:ext cx="1918256" cy="3461485"/>
            <a:chOff x="495491" y="1087655"/>
            <a:chExt cx="1918256" cy="3461485"/>
          </a:xfrm>
        </p:grpSpPr>
        <p:sp>
          <p:nvSpPr>
            <p:cNvPr id="17" name="Rectangle: Top Corners Rounded 30">
              <a:extLst>
                <a:ext uri="{FF2B5EF4-FFF2-40B4-BE49-F238E27FC236}">
                  <a16:creationId xmlns:a16="http://schemas.microsoft.com/office/drawing/2014/main" xmlns="" id="{4D91B28D-4A70-4A9D-8B0C-E8B63AC11176}"/>
                </a:ext>
              </a:extLst>
            </p:cNvPr>
            <p:cNvSpPr/>
            <p:nvPr/>
          </p:nvSpPr>
          <p:spPr bwMode="auto">
            <a:xfrm>
              <a:off x="495491" y="1087655"/>
              <a:ext cx="1918256" cy="722095"/>
            </a:xfrm>
            <a:prstGeom prst="round2SameRect">
              <a:avLst>
                <a:gd name="adj1" fmla="val 8975"/>
                <a:gd name="adj2" fmla="val 0"/>
              </a:avLst>
            </a:pr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600">
                <a:latin typeface="Georgia" panose="02040502050405020303" pitchFamily="18" charset="0"/>
              </a:endParaRPr>
            </a:p>
          </p:txBody>
        </p:sp>
        <p:sp>
          <p:nvSpPr>
            <p:cNvPr id="18" name="Rectangle 31">
              <a:extLst>
                <a:ext uri="{FF2B5EF4-FFF2-40B4-BE49-F238E27FC236}">
                  <a16:creationId xmlns:a16="http://schemas.microsoft.com/office/drawing/2014/main" xmlns="" id="{10D0C041-D7F8-4ECF-8C2E-709B85EAC238}"/>
                </a:ext>
              </a:extLst>
            </p:cNvPr>
            <p:cNvSpPr/>
            <p:nvPr/>
          </p:nvSpPr>
          <p:spPr bwMode="auto">
            <a:xfrm>
              <a:off x="495491" y="1809750"/>
              <a:ext cx="1918256" cy="273939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64008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14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Georgia" panose="02040502050405020303" pitchFamily="18" charset="0"/>
                </a:rPr>
                <a:t>Objective </a:t>
              </a:r>
              <a:r>
                <a:rPr lang="en-US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Georgia" panose="02040502050405020303" pitchFamily="18" charset="0"/>
                </a:rPr>
                <a:t>of the Thesis</a:t>
              </a:r>
              <a:br>
                <a:rPr lang="en-US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Georgia" panose="02040502050405020303" pitchFamily="18" charset="0"/>
                </a:rPr>
              </a:br>
              <a:endParaRPr 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Georgia" panose="02040502050405020303" pitchFamily="18" charset="0"/>
              </a:endParaRPr>
            </a:p>
            <a:p>
              <a:pPr algn="ctr"/>
              <a:endPara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Georgia" panose="02040502050405020303" pitchFamily="18" charset="0"/>
              </a:endParaRPr>
            </a:p>
            <a:p>
              <a:pPr algn="ctr"/>
              <a:r>
                <a:rPr lang="en-US" sz="11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Georgia" panose="02040502050405020303" pitchFamily="18" charset="0"/>
                </a:rPr>
                <a:t>The </a:t>
              </a:r>
              <a:r>
                <a:rPr 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Georgia" panose="02040502050405020303" pitchFamily="18" charset="0"/>
                </a:rPr>
                <a:t>proposed thesis work is intended to promote and advance knowledge on the</a:t>
              </a:r>
            </a:p>
            <a:p>
              <a:pPr algn="ctr"/>
              <a:r>
                <a:rPr 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Georgia" panose="02040502050405020303" pitchFamily="18" charset="0"/>
                </a:rPr>
                <a:t>application of Eurocode 7 among geotechnical engineers in </a:t>
              </a:r>
              <a:r>
                <a:rPr lang="en-US" sz="11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Georgia" panose="02040502050405020303" pitchFamily="18" charset="0"/>
                </a:rPr>
                <a:t>Kazakhstan. </a:t>
              </a:r>
              <a:endPara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Georgia" panose="02040502050405020303" pitchFamily="18" charset="0"/>
              </a:endParaRPr>
            </a:p>
          </p:txBody>
        </p:sp>
      </p:grpSp>
      <p:sp>
        <p:nvSpPr>
          <p:cNvPr id="19" name="Oval 34">
            <a:extLst>
              <a:ext uri="{FF2B5EF4-FFF2-40B4-BE49-F238E27FC236}">
                <a16:creationId xmlns:a16="http://schemas.microsoft.com/office/drawing/2014/main" xmlns="" id="{D63770C0-D63B-4968-9F42-F10317CD2997}"/>
              </a:ext>
            </a:extLst>
          </p:cNvPr>
          <p:cNvSpPr/>
          <p:nvPr/>
        </p:nvSpPr>
        <p:spPr bwMode="auto">
          <a:xfrm>
            <a:off x="966619" y="1437272"/>
            <a:ext cx="769620" cy="769620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accent1"/>
            </a:solidFill>
            <a:round/>
            <a:headEnd/>
            <a:tailE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2000" b="1" dirty="0" smtClean="0">
                <a:solidFill>
                  <a:schemeClr val="accent1"/>
                </a:solidFill>
                <a:latin typeface="Georgia" panose="02040502050405020303" pitchFamily="18" charset="0"/>
              </a:rPr>
              <a:t>1</a:t>
            </a:r>
            <a:endParaRPr lang="en-US" sz="2000" b="1" dirty="0">
              <a:solidFill>
                <a:schemeClr val="accent1"/>
              </a:solidFill>
              <a:latin typeface="Georgia" panose="02040502050405020303" pitchFamily="18" charset="0"/>
            </a:endParaRPr>
          </a:p>
        </p:txBody>
      </p:sp>
      <p:sp>
        <p:nvSpPr>
          <p:cNvPr id="20" name="Oval 35">
            <a:extLst>
              <a:ext uri="{FF2B5EF4-FFF2-40B4-BE49-F238E27FC236}">
                <a16:creationId xmlns:a16="http://schemas.microsoft.com/office/drawing/2014/main" xmlns="" id="{117DBB8F-9C0B-4B1A-B55F-E4DA686E814C}"/>
              </a:ext>
            </a:extLst>
          </p:cNvPr>
          <p:cNvSpPr/>
          <p:nvPr/>
        </p:nvSpPr>
        <p:spPr bwMode="auto">
          <a:xfrm>
            <a:off x="3113666" y="1437272"/>
            <a:ext cx="769620" cy="769620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accent2"/>
            </a:solidFill>
            <a:round/>
            <a:headEnd/>
            <a:tailE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2000" b="1" dirty="0" smtClean="0">
                <a:solidFill>
                  <a:schemeClr val="accent2"/>
                </a:solidFill>
                <a:latin typeface="Georgia" panose="02040502050405020303" pitchFamily="18" charset="0"/>
              </a:rPr>
              <a:t>2</a:t>
            </a:r>
            <a:endParaRPr lang="en-US" sz="2000" b="1" dirty="0">
              <a:solidFill>
                <a:schemeClr val="accent2"/>
              </a:solidFill>
              <a:latin typeface="Georgia" panose="02040502050405020303" pitchFamily="18" charset="0"/>
            </a:endParaRPr>
          </a:p>
        </p:txBody>
      </p:sp>
      <p:sp>
        <p:nvSpPr>
          <p:cNvPr id="21" name="Oval 36">
            <a:extLst>
              <a:ext uri="{FF2B5EF4-FFF2-40B4-BE49-F238E27FC236}">
                <a16:creationId xmlns:a16="http://schemas.microsoft.com/office/drawing/2014/main" xmlns="" id="{EF081A90-11D6-4642-A7A5-C19AAA10C619}"/>
              </a:ext>
            </a:extLst>
          </p:cNvPr>
          <p:cNvSpPr/>
          <p:nvPr/>
        </p:nvSpPr>
        <p:spPr bwMode="auto">
          <a:xfrm>
            <a:off x="5260713" y="1437272"/>
            <a:ext cx="769620" cy="769620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accent3"/>
            </a:solidFill>
            <a:round/>
            <a:headEnd/>
            <a:tailE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2000" b="1" dirty="0" smtClean="0">
                <a:solidFill>
                  <a:schemeClr val="accent3"/>
                </a:solidFill>
                <a:latin typeface="Georgia" panose="02040502050405020303" pitchFamily="18" charset="0"/>
              </a:rPr>
              <a:t>3</a:t>
            </a:r>
            <a:endParaRPr lang="en-US" sz="2000" b="1" dirty="0">
              <a:solidFill>
                <a:schemeClr val="accent3"/>
              </a:solidFill>
              <a:latin typeface="Georgia" panose="02040502050405020303" pitchFamily="18" charset="0"/>
            </a:endParaRPr>
          </a:p>
        </p:txBody>
      </p:sp>
      <p:sp>
        <p:nvSpPr>
          <p:cNvPr id="22" name="Oval 37">
            <a:extLst>
              <a:ext uri="{FF2B5EF4-FFF2-40B4-BE49-F238E27FC236}">
                <a16:creationId xmlns:a16="http://schemas.microsoft.com/office/drawing/2014/main" xmlns="" id="{33F38087-56DC-42D4-B00E-6B1F7BB0966E}"/>
              </a:ext>
            </a:extLst>
          </p:cNvPr>
          <p:cNvSpPr/>
          <p:nvPr/>
        </p:nvSpPr>
        <p:spPr bwMode="auto">
          <a:xfrm>
            <a:off x="7407761" y="1437272"/>
            <a:ext cx="769620" cy="769620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accent4"/>
            </a:solidFill>
            <a:round/>
            <a:headEnd/>
            <a:tailE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2000" b="1" dirty="0" smtClean="0">
                <a:solidFill>
                  <a:schemeClr val="accent4"/>
                </a:solidFill>
                <a:latin typeface="Georgia" panose="02040502050405020303" pitchFamily="18" charset="0"/>
              </a:rPr>
              <a:t>4</a:t>
            </a:r>
            <a:endParaRPr lang="en-US" sz="2000" b="1" dirty="0">
              <a:solidFill>
                <a:schemeClr val="accent4"/>
              </a:solidFill>
              <a:latin typeface="Georgia" panose="02040502050405020303" pitchFamily="18" charset="0"/>
            </a:endParaRPr>
          </a:p>
        </p:txBody>
      </p:sp>
      <p:sp>
        <p:nvSpPr>
          <p:cNvPr id="23" name="Title 2"/>
          <p:cNvSpPr>
            <a:spLocks noGrp="1"/>
          </p:cNvSpPr>
          <p:nvPr>
            <p:ph type="title"/>
          </p:nvPr>
        </p:nvSpPr>
        <p:spPr>
          <a:xfrm>
            <a:off x="387819" y="282611"/>
            <a:ext cx="8368363" cy="409459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Introduction</a:t>
            </a:r>
            <a:r>
              <a:rPr lang="en-US" dirty="0" smtClean="0">
                <a:latin typeface="Georgia" panose="02040502050405020303" pitchFamily="18" charset="0"/>
                <a:cs typeface="Times New Roman" panose="02020603050405020304" pitchFamily="18" charset="0"/>
              </a:rPr>
              <a:t> </a:t>
            </a:r>
            <a:endParaRPr lang="en-US" dirty="0"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1201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207F58-541B-404B-B6D8-BCF1E9A479D7}" type="datetime1">
              <a:rPr lang="ru-RU" smtClean="0">
                <a:latin typeface="Georgia" panose="02040502050405020303" pitchFamily="18" charset="0"/>
              </a:rPr>
              <a:t>26.05.2021</a:t>
            </a:fld>
            <a:endParaRPr lang="ru-RU">
              <a:latin typeface="Georgia" panose="02040502050405020303" pitchFamily="18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latin typeface="Georgia" panose="02040502050405020303" pitchFamily="18" charset="0"/>
              </a:rPr>
              <a:t>Assel Zhanabayeva</a:t>
            </a:r>
            <a:endParaRPr lang="ru-RU">
              <a:latin typeface="Georgia" panose="02040502050405020303" pitchFamily="18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23472-097C-4749-AA53-DB59F1FF4184}" type="slidenum">
              <a:rPr lang="ru-RU" smtClean="0">
                <a:latin typeface="Georgia" panose="02040502050405020303" pitchFamily="18" charset="0"/>
              </a:rPr>
              <a:t>5</a:t>
            </a:fld>
            <a:endParaRPr lang="ru-RU">
              <a:latin typeface="Georgia" panose="02040502050405020303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5394" y="621748"/>
            <a:ext cx="7620000" cy="4145515"/>
          </a:xfrm>
          <a:prstGeom prst="rect">
            <a:avLst/>
          </a:prstGeom>
        </p:spPr>
      </p:pic>
      <p:sp>
        <p:nvSpPr>
          <p:cNvPr id="8" name="Oval 210">
            <a:extLst>
              <a:ext uri="{FF2B5EF4-FFF2-40B4-BE49-F238E27FC236}">
                <a16:creationId xmlns:a16="http://schemas.microsoft.com/office/drawing/2014/main" xmlns="" id="{08B44E38-FAE5-4F45-8DC8-34C1702B9BE6}"/>
              </a:ext>
            </a:extLst>
          </p:cNvPr>
          <p:cNvSpPr/>
          <p:nvPr/>
        </p:nvSpPr>
        <p:spPr bwMode="auto">
          <a:xfrm>
            <a:off x="1034890" y="1054641"/>
            <a:ext cx="1244920" cy="1246852"/>
          </a:xfrm>
          <a:prstGeom prst="ellipse">
            <a:avLst/>
          </a:prstGeom>
          <a:solidFill>
            <a:schemeClr val="accent1"/>
          </a:solidFill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400" b="1" dirty="0" smtClean="0">
                <a:solidFill>
                  <a:schemeClr val="bg1"/>
                </a:solidFill>
                <a:latin typeface="Georgia" panose="02040502050405020303" pitchFamily="18" charset="0"/>
              </a:rPr>
              <a:t>AASHTO</a:t>
            </a:r>
          </a:p>
          <a:p>
            <a:pPr algn="ctr"/>
            <a:r>
              <a:rPr lang="en-US" sz="900" b="1" dirty="0" smtClean="0">
                <a:solidFill>
                  <a:schemeClr val="bg1"/>
                </a:solidFill>
                <a:latin typeface="Georgia" panose="02040502050405020303" pitchFamily="18" charset="0"/>
              </a:rPr>
              <a:t>The USA</a:t>
            </a:r>
            <a:endParaRPr lang="en-US" sz="300" b="1" dirty="0">
              <a:solidFill>
                <a:schemeClr val="bg1"/>
              </a:solidFill>
              <a:latin typeface="Georgia" panose="02040502050405020303" pitchFamily="18" charset="0"/>
            </a:endParaRPr>
          </a:p>
        </p:txBody>
      </p:sp>
      <p:sp>
        <p:nvSpPr>
          <p:cNvPr id="12" name="Oval 214">
            <a:extLst>
              <a:ext uri="{FF2B5EF4-FFF2-40B4-BE49-F238E27FC236}">
                <a16:creationId xmlns:a16="http://schemas.microsoft.com/office/drawing/2014/main" xmlns="" id="{90173E53-58F6-4428-97DD-872A7C933F59}"/>
              </a:ext>
            </a:extLst>
          </p:cNvPr>
          <p:cNvSpPr/>
          <p:nvPr/>
        </p:nvSpPr>
        <p:spPr bwMode="auto">
          <a:xfrm>
            <a:off x="5536121" y="732016"/>
            <a:ext cx="1018359" cy="959755"/>
          </a:xfrm>
          <a:prstGeom prst="ellipse">
            <a:avLst/>
          </a:prstGeom>
          <a:solidFill>
            <a:schemeClr val="accent4"/>
          </a:solidFill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900" b="1" dirty="0" smtClean="0">
                <a:solidFill>
                  <a:schemeClr val="bg1"/>
                </a:solidFill>
                <a:latin typeface="Georgia" panose="02040502050405020303" pitchFamily="18" charset="0"/>
              </a:rPr>
              <a:t>EUROCODE</a:t>
            </a:r>
            <a:r>
              <a:rPr lang="en-US" sz="800" b="1" dirty="0" smtClean="0">
                <a:solidFill>
                  <a:schemeClr val="bg1"/>
                </a:solidFill>
                <a:latin typeface="Georgia" panose="02040502050405020303" pitchFamily="18" charset="0"/>
              </a:rPr>
              <a:t> adopted</a:t>
            </a:r>
            <a:endParaRPr lang="en-US" sz="800" b="1" dirty="0">
              <a:solidFill>
                <a:schemeClr val="bg1"/>
              </a:solidFill>
              <a:latin typeface="Georgia" panose="02040502050405020303" pitchFamily="18" charset="0"/>
            </a:endParaRPr>
          </a:p>
          <a:p>
            <a:pPr algn="ctr"/>
            <a:r>
              <a:rPr lang="en-US" sz="900" b="1" dirty="0" smtClean="0">
                <a:solidFill>
                  <a:schemeClr val="bg1"/>
                </a:solidFill>
                <a:latin typeface="Georgia" panose="02040502050405020303" pitchFamily="18" charset="0"/>
              </a:rPr>
              <a:t>CIS-countries</a:t>
            </a:r>
            <a:endParaRPr lang="en-US" sz="300" b="1" dirty="0">
              <a:solidFill>
                <a:schemeClr val="bg1"/>
              </a:solidFill>
              <a:latin typeface="Georgia" panose="02040502050405020303" pitchFamily="18" charset="0"/>
            </a:endParaRPr>
          </a:p>
        </p:txBody>
      </p:sp>
      <p:sp>
        <p:nvSpPr>
          <p:cNvPr id="13" name="Oval 215">
            <a:extLst>
              <a:ext uri="{FF2B5EF4-FFF2-40B4-BE49-F238E27FC236}">
                <a16:creationId xmlns:a16="http://schemas.microsoft.com/office/drawing/2014/main" xmlns="" id="{6B6333F2-B6E6-43B1-835F-A6D93B0EE0C1}"/>
              </a:ext>
            </a:extLst>
          </p:cNvPr>
          <p:cNvSpPr/>
          <p:nvPr/>
        </p:nvSpPr>
        <p:spPr bwMode="auto">
          <a:xfrm>
            <a:off x="6527354" y="1645728"/>
            <a:ext cx="1166367" cy="1168176"/>
          </a:xfrm>
          <a:prstGeom prst="ellipse">
            <a:avLst/>
          </a:prstGeom>
          <a:solidFill>
            <a:schemeClr val="accent6"/>
          </a:solidFill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00" b="1" dirty="0" smtClean="0">
                <a:solidFill>
                  <a:schemeClr val="bg1"/>
                </a:solidFill>
                <a:latin typeface="Georgia" panose="02040502050405020303" pitchFamily="18" charset="0"/>
              </a:rPr>
              <a:t>Interested in EUROCODE</a:t>
            </a:r>
          </a:p>
        </p:txBody>
      </p:sp>
      <p:sp>
        <p:nvSpPr>
          <p:cNvPr id="16" name="Title 2"/>
          <p:cNvSpPr>
            <a:spLocks noGrp="1"/>
          </p:cNvSpPr>
          <p:nvPr>
            <p:ph type="title"/>
          </p:nvPr>
        </p:nvSpPr>
        <p:spPr>
          <a:xfrm>
            <a:off x="387819" y="282611"/>
            <a:ext cx="8521050" cy="409459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Design code distribution</a:t>
            </a:r>
            <a:r>
              <a:rPr lang="en-US" dirty="0" smtClean="0">
                <a:latin typeface="Georgia" panose="02040502050405020303" pitchFamily="18" charset="0"/>
                <a:cs typeface="Times New Roman" panose="02020603050405020304" pitchFamily="18" charset="0"/>
              </a:rPr>
              <a:t> </a:t>
            </a:r>
            <a:r>
              <a:rPr lang="en-US" b="1" dirty="0" smtClean="0">
                <a:latin typeface="Georgia" panose="02040502050405020303" pitchFamily="18" charset="0"/>
                <a:cs typeface="Times New Roman" panose="02020603050405020304" pitchFamily="18" charset="0"/>
              </a:rPr>
              <a:t>around the world</a:t>
            </a:r>
            <a:endParaRPr lang="en-US" dirty="0">
              <a:latin typeface="Georgia" panose="02040502050405020303" pitchFamily="18" charset="0"/>
            </a:endParaRPr>
          </a:p>
        </p:txBody>
      </p:sp>
      <p:sp>
        <p:nvSpPr>
          <p:cNvPr id="14" name="Oval 210">
            <a:extLst>
              <a:ext uri="{FF2B5EF4-FFF2-40B4-BE49-F238E27FC236}">
                <a16:creationId xmlns:a16="http://schemas.microsoft.com/office/drawing/2014/main" xmlns="" id="{08B44E38-FAE5-4F45-8DC8-34C1702B9BE6}"/>
              </a:ext>
            </a:extLst>
          </p:cNvPr>
          <p:cNvSpPr/>
          <p:nvPr/>
        </p:nvSpPr>
        <p:spPr bwMode="auto">
          <a:xfrm>
            <a:off x="3288766" y="692070"/>
            <a:ext cx="1238400" cy="1246852"/>
          </a:xfrm>
          <a:prstGeom prst="ellipse">
            <a:avLst/>
          </a:prstGeom>
          <a:solidFill>
            <a:schemeClr val="accent3"/>
          </a:solidFill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dirty="0" smtClean="0">
                <a:solidFill>
                  <a:schemeClr val="bg1"/>
                </a:solidFill>
                <a:latin typeface="Georgia" panose="02040502050405020303" pitchFamily="18" charset="0"/>
              </a:rPr>
              <a:t>EUROCODE</a:t>
            </a:r>
          </a:p>
          <a:p>
            <a:pPr algn="ctr"/>
            <a:r>
              <a:rPr lang="en-US" sz="900" b="1" dirty="0" smtClean="0">
                <a:solidFill>
                  <a:schemeClr val="bg1"/>
                </a:solidFill>
                <a:latin typeface="Georgia" panose="02040502050405020303" pitchFamily="18" charset="0"/>
              </a:rPr>
              <a:t>EU-countries</a:t>
            </a:r>
            <a:endParaRPr lang="en-US" sz="300" b="1" dirty="0">
              <a:solidFill>
                <a:schemeClr val="bg1"/>
              </a:solidFill>
              <a:latin typeface="Georgia" panose="02040502050405020303" pitchFamily="18" charset="0"/>
            </a:endParaRPr>
          </a:p>
        </p:txBody>
      </p:sp>
      <p:sp>
        <p:nvSpPr>
          <p:cNvPr id="15" name="Oval 215">
            <a:extLst>
              <a:ext uri="{FF2B5EF4-FFF2-40B4-BE49-F238E27FC236}">
                <a16:creationId xmlns:a16="http://schemas.microsoft.com/office/drawing/2014/main" xmlns="" id="{6B6333F2-B6E6-43B1-835F-A6D93B0EE0C1}"/>
              </a:ext>
            </a:extLst>
          </p:cNvPr>
          <p:cNvSpPr/>
          <p:nvPr/>
        </p:nvSpPr>
        <p:spPr bwMode="auto">
          <a:xfrm>
            <a:off x="3880438" y="2177232"/>
            <a:ext cx="914752" cy="916170"/>
          </a:xfrm>
          <a:prstGeom prst="ellipse">
            <a:avLst/>
          </a:prstGeom>
          <a:solidFill>
            <a:schemeClr val="accent6"/>
          </a:solidFill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800" b="1" dirty="0" smtClean="0">
                <a:solidFill>
                  <a:schemeClr val="bg1"/>
                </a:solidFill>
                <a:latin typeface="Georgia" panose="02040502050405020303" pitchFamily="18" charset="0"/>
              </a:rPr>
              <a:t>Interested in EUROCODE</a:t>
            </a:r>
          </a:p>
        </p:txBody>
      </p:sp>
      <p:sp>
        <p:nvSpPr>
          <p:cNvPr id="17" name="Oval 215">
            <a:extLst>
              <a:ext uri="{FF2B5EF4-FFF2-40B4-BE49-F238E27FC236}">
                <a16:creationId xmlns:a16="http://schemas.microsoft.com/office/drawing/2014/main" xmlns="" id="{6B6333F2-B6E6-43B1-835F-A6D93B0EE0C1}"/>
              </a:ext>
            </a:extLst>
          </p:cNvPr>
          <p:cNvSpPr/>
          <p:nvPr/>
        </p:nvSpPr>
        <p:spPr bwMode="auto">
          <a:xfrm>
            <a:off x="2279810" y="2339615"/>
            <a:ext cx="914752" cy="916170"/>
          </a:xfrm>
          <a:prstGeom prst="ellipse">
            <a:avLst/>
          </a:prstGeom>
          <a:solidFill>
            <a:schemeClr val="accent6"/>
          </a:solidFill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800" b="1" dirty="0" smtClean="0">
                <a:solidFill>
                  <a:schemeClr val="bg1"/>
                </a:solidFill>
                <a:latin typeface="Georgia" panose="02040502050405020303" pitchFamily="18" charset="0"/>
              </a:rPr>
              <a:t>Interested in EUROCODE</a:t>
            </a:r>
          </a:p>
        </p:txBody>
      </p:sp>
    </p:spTree>
    <p:extLst>
      <p:ext uri="{BB962C8B-B14F-4D97-AF65-F5344CB8AC3E}">
        <p14:creationId xmlns:p14="http://schemas.microsoft.com/office/powerpoint/2010/main" val="3070581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207F58-541B-404B-B6D8-BCF1E9A479D7}" type="datetime1">
              <a:rPr lang="ru-RU" smtClean="0">
                <a:latin typeface="Georgia" panose="02040502050405020303" pitchFamily="18" charset="0"/>
              </a:rPr>
              <a:t>26.05.2021</a:t>
            </a:fld>
            <a:endParaRPr lang="ru-RU" dirty="0">
              <a:latin typeface="Georgia" panose="02040502050405020303" pitchFamily="18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latin typeface="Georgia" panose="02040502050405020303" pitchFamily="18" charset="0"/>
              </a:rPr>
              <a:t>Assel Zhanabayeva</a:t>
            </a:r>
            <a:endParaRPr lang="ru-RU">
              <a:latin typeface="Georgia" panose="02040502050405020303" pitchFamily="18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23472-097C-4749-AA53-DB59F1FF4184}" type="slidenum">
              <a:rPr lang="ru-RU" smtClean="0">
                <a:latin typeface="Georgia" panose="02040502050405020303" pitchFamily="18" charset="0"/>
              </a:rPr>
              <a:t>6</a:t>
            </a:fld>
            <a:endParaRPr lang="ru-RU">
              <a:latin typeface="Georgia" panose="02040502050405020303" pitchFamily="18" charset="0"/>
            </a:endParaRPr>
          </a:p>
        </p:txBody>
      </p:sp>
      <p:grpSp>
        <p:nvGrpSpPr>
          <p:cNvPr id="7" name="Group 56">
            <a:extLst>
              <a:ext uri="{FF2B5EF4-FFF2-40B4-BE49-F238E27FC236}">
                <a16:creationId xmlns:a16="http://schemas.microsoft.com/office/drawing/2014/main" xmlns="" id="{5FD1864E-6140-485F-BCB6-EF54CD1C8A0D}"/>
              </a:ext>
            </a:extLst>
          </p:cNvPr>
          <p:cNvGrpSpPr/>
          <p:nvPr/>
        </p:nvGrpSpPr>
        <p:grpSpPr>
          <a:xfrm>
            <a:off x="392301" y="1087655"/>
            <a:ext cx="1918256" cy="3461485"/>
            <a:chOff x="495491" y="1087655"/>
            <a:chExt cx="1918256" cy="3461485"/>
          </a:xfrm>
        </p:grpSpPr>
        <p:sp>
          <p:nvSpPr>
            <p:cNvPr id="8" name="Rectangle: Top Corners Rounded 57">
              <a:extLst>
                <a:ext uri="{FF2B5EF4-FFF2-40B4-BE49-F238E27FC236}">
                  <a16:creationId xmlns:a16="http://schemas.microsoft.com/office/drawing/2014/main" xmlns="" id="{ABAF8391-287C-4ADC-B449-330D33CAF37B}"/>
                </a:ext>
              </a:extLst>
            </p:cNvPr>
            <p:cNvSpPr/>
            <p:nvPr/>
          </p:nvSpPr>
          <p:spPr bwMode="auto">
            <a:xfrm>
              <a:off x="495491" y="1087655"/>
              <a:ext cx="1918256" cy="722095"/>
            </a:xfrm>
            <a:prstGeom prst="round2SameRect">
              <a:avLst>
                <a:gd name="adj1" fmla="val 8975"/>
                <a:gd name="adj2" fmla="val 0"/>
              </a:avLst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  <a:latin typeface="Georgia" panose="02040502050405020303" pitchFamily="18" charset="0"/>
                </a:rPr>
                <a:t>Phase 1</a:t>
              </a:r>
            </a:p>
          </p:txBody>
        </p:sp>
        <p:sp>
          <p:nvSpPr>
            <p:cNvPr id="9" name="Rectangle 58">
              <a:extLst>
                <a:ext uri="{FF2B5EF4-FFF2-40B4-BE49-F238E27FC236}">
                  <a16:creationId xmlns:a16="http://schemas.microsoft.com/office/drawing/2014/main" xmlns="" id="{D1EC6302-B836-4C46-AE7B-C3426F6C4C37}"/>
                </a:ext>
              </a:extLst>
            </p:cNvPr>
            <p:cNvSpPr/>
            <p:nvPr/>
          </p:nvSpPr>
          <p:spPr bwMode="auto">
            <a:xfrm>
              <a:off x="495491" y="1809750"/>
              <a:ext cx="1918256" cy="273939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9144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50000"/>
                </a:lnSpc>
              </a:pPr>
              <a:endParaRPr 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Georgia" panose="02040502050405020303" pitchFamily="18" charset="0"/>
              </a:endParaRPr>
            </a:p>
            <a:p>
              <a:pPr algn="ctr">
                <a:lnSpc>
                  <a:spcPct val="150000"/>
                </a:lnSpc>
              </a:pPr>
              <a:r>
                <a:rPr lang="en-US" sz="11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Georgia" panose="02040502050405020303" pitchFamily="18" charset="0"/>
                </a:rPr>
                <a:t>Study </a:t>
              </a:r>
              <a:r>
                <a:rPr 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Georgia" panose="02040502050405020303" pitchFamily="18" charset="0"/>
                </a:rPr>
                <a:t>of Eurocode </a:t>
              </a:r>
              <a:r>
                <a:rPr lang="en-US" sz="11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Georgia" panose="02040502050405020303" pitchFamily="18" charset="0"/>
                </a:rPr>
                <a:t>7 (EC7) </a:t>
              </a:r>
              <a:r>
                <a:rPr 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Georgia" panose="02040502050405020303" pitchFamily="18" charset="0"/>
                </a:rPr>
                <a:t>and Kazakhstani building </a:t>
              </a:r>
              <a:r>
                <a:rPr lang="en-US" sz="11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Georgia" panose="02040502050405020303" pitchFamily="18" charset="0"/>
                </a:rPr>
                <a:t>regulation (SP RK) for the design of shallow and deep foundations </a:t>
              </a:r>
              <a:endPara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Georgia" panose="02040502050405020303" pitchFamily="18" charset="0"/>
              </a:endParaRPr>
            </a:p>
          </p:txBody>
        </p:sp>
      </p:grpSp>
      <p:grpSp>
        <p:nvGrpSpPr>
          <p:cNvPr id="10" name="Group 61">
            <a:extLst>
              <a:ext uri="{FF2B5EF4-FFF2-40B4-BE49-F238E27FC236}">
                <a16:creationId xmlns:a16="http://schemas.microsoft.com/office/drawing/2014/main" xmlns="" id="{03E2F723-6E9A-4ABE-9D69-B92C1FF4AAC0}"/>
              </a:ext>
            </a:extLst>
          </p:cNvPr>
          <p:cNvGrpSpPr/>
          <p:nvPr/>
        </p:nvGrpSpPr>
        <p:grpSpPr>
          <a:xfrm>
            <a:off x="2539348" y="1087655"/>
            <a:ext cx="1918256" cy="3461485"/>
            <a:chOff x="495491" y="1087655"/>
            <a:chExt cx="1918256" cy="3461485"/>
          </a:xfrm>
        </p:grpSpPr>
        <p:sp>
          <p:nvSpPr>
            <p:cNvPr id="11" name="Rectangle: Top Corners Rounded 62">
              <a:extLst>
                <a:ext uri="{FF2B5EF4-FFF2-40B4-BE49-F238E27FC236}">
                  <a16:creationId xmlns:a16="http://schemas.microsoft.com/office/drawing/2014/main" xmlns="" id="{C9AD295C-343A-4F1E-AF47-BAE7C4B39888}"/>
                </a:ext>
              </a:extLst>
            </p:cNvPr>
            <p:cNvSpPr/>
            <p:nvPr/>
          </p:nvSpPr>
          <p:spPr bwMode="auto">
            <a:xfrm>
              <a:off x="495491" y="1087655"/>
              <a:ext cx="1918256" cy="722095"/>
            </a:xfrm>
            <a:prstGeom prst="round2SameRect">
              <a:avLst>
                <a:gd name="adj1" fmla="val 8975"/>
                <a:gd name="adj2" fmla="val 0"/>
              </a:avLst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  <a:latin typeface="Georgia" panose="02040502050405020303" pitchFamily="18" charset="0"/>
                </a:rPr>
                <a:t>Phase 2</a:t>
              </a:r>
            </a:p>
          </p:txBody>
        </p:sp>
        <p:sp>
          <p:nvSpPr>
            <p:cNvPr id="12" name="Rectangle 63">
              <a:extLst>
                <a:ext uri="{FF2B5EF4-FFF2-40B4-BE49-F238E27FC236}">
                  <a16:creationId xmlns:a16="http://schemas.microsoft.com/office/drawing/2014/main" xmlns="" id="{7954AE24-8510-4F68-AED8-02F7A2A05CB3}"/>
                </a:ext>
              </a:extLst>
            </p:cNvPr>
            <p:cNvSpPr/>
            <p:nvPr/>
          </p:nvSpPr>
          <p:spPr bwMode="auto">
            <a:xfrm>
              <a:off x="495491" y="1809750"/>
              <a:ext cx="1918256" cy="273939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9144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Georgia" panose="02040502050405020303" pitchFamily="18" charset="0"/>
              </a:endParaRPr>
            </a:p>
            <a:p>
              <a:pPr algn="ctr">
                <a:lnSpc>
                  <a:spcPct val="150000"/>
                </a:lnSpc>
              </a:pPr>
              <a:r>
                <a:rPr lang="en-US" sz="11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Georgia" panose="02040502050405020303" pitchFamily="18" charset="0"/>
                </a:rPr>
                <a:t>Literature </a:t>
              </a:r>
              <a:r>
                <a:rPr 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Georgia" panose="02040502050405020303" pitchFamily="18" charset="0"/>
                </a:rPr>
                <a:t>review </a:t>
              </a:r>
              <a:r>
                <a:rPr lang="en-US" sz="11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Georgia" panose="02040502050405020303" pitchFamily="18" charset="0"/>
                </a:rPr>
                <a:t>and </a:t>
              </a:r>
              <a:r>
                <a:rPr 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Georgia" panose="02040502050405020303" pitchFamily="18" charset="0"/>
                </a:rPr>
                <a:t>data </a:t>
              </a:r>
              <a:r>
                <a:rPr lang="en-US" sz="11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Georgia" panose="02040502050405020303" pitchFamily="18" charset="0"/>
                </a:rPr>
                <a:t>collection on </a:t>
              </a:r>
              <a:r>
                <a:rPr 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Georgia" panose="02040502050405020303" pitchFamily="18" charset="0"/>
                </a:rPr>
                <a:t>code </a:t>
              </a:r>
              <a:r>
                <a:rPr lang="en-US" sz="11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Georgia" panose="02040502050405020303" pitchFamily="18" charset="0"/>
                </a:rPr>
                <a:t>comparison in EU and CIS countries</a:t>
              </a:r>
              <a:endPara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Georgia" panose="02040502050405020303" pitchFamily="18" charset="0"/>
              </a:endParaRPr>
            </a:p>
          </p:txBody>
        </p:sp>
      </p:grpSp>
      <p:grpSp>
        <p:nvGrpSpPr>
          <p:cNvPr id="13" name="Group 64">
            <a:extLst>
              <a:ext uri="{FF2B5EF4-FFF2-40B4-BE49-F238E27FC236}">
                <a16:creationId xmlns:a16="http://schemas.microsoft.com/office/drawing/2014/main" xmlns="" id="{219367BB-66D2-4F9E-95B3-A95C3F70FC9E}"/>
              </a:ext>
            </a:extLst>
          </p:cNvPr>
          <p:cNvGrpSpPr/>
          <p:nvPr/>
        </p:nvGrpSpPr>
        <p:grpSpPr>
          <a:xfrm>
            <a:off x="4686395" y="1087655"/>
            <a:ext cx="1918256" cy="3461485"/>
            <a:chOff x="495491" y="1087655"/>
            <a:chExt cx="1918256" cy="3461485"/>
          </a:xfrm>
        </p:grpSpPr>
        <p:sp>
          <p:nvSpPr>
            <p:cNvPr id="14" name="Rectangle: Top Corners Rounded 65">
              <a:extLst>
                <a:ext uri="{FF2B5EF4-FFF2-40B4-BE49-F238E27FC236}">
                  <a16:creationId xmlns:a16="http://schemas.microsoft.com/office/drawing/2014/main" xmlns="" id="{E401EACB-2B08-4FD3-9AD2-58CBFA9367F6}"/>
                </a:ext>
              </a:extLst>
            </p:cNvPr>
            <p:cNvSpPr/>
            <p:nvPr/>
          </p:nvSpPr>
          <p:spPr bwMode="auto">
            <a:xfrm>
              <a:off x="495491" y="1087655"/>
              <a:ext cx="1918256" cy="722095"/>
            </a:xfrm>
            <a:prstGeom prst="round2SameRect">
              <a:avLst>
                <a:gd name="adj1" fmla="val 8975"/>
                <a:gd name="adj2" fmla="val 0"/>
              </a:avLst>
            </a:pr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  <a:latin typeface="Georgia" panose="02040502050405020303" pitchFamily="18" charset="0"/>
                </a:rPr>
                <a:t>Phase 3</a:t>
              </a:r>
            </a:p>
          </p:txBody>
        </p:sp>
        <p:sp>
          <p:nvSpPr>
            <p:cNvPr id="15" name="Rectangle 67">
              <a:extLst>
                <a:ext uri="{FF2B5EF4-FFF2-40B4-BE49-F238E27FC236}">
                  <a16:creationId xmlns:a16="http://schemas.microsoft.com/office/drawing/2014/main" xmlns="" id="{6BEEE91C-1966-42D0-8B62-E89486AF46E1}"/>
                </a:ext>
              </a:extLst>
            </p:cNvPr>
            <p:cNvSpPr/>
            <p:nvPr/>
          </p:nvSpPr>
          <p:spPr bwMode="auto">
            <a:xfrm>
              <a:off x="495491" y="1809750"/>
              <a:ext cx="1918256" cy="273939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9144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Georgia" panose="02040502050405020303" pitchFamily="18" charset="0"/>
              </a:endParaRPr>
            </a:p>
            <a:p>
              <a:pPr algn="ctr">
                <a:lnSpc>
                  <a:spcPct val="150000"/>
                </a:lnSpc>
              </a:pPr>
              <a:r>
                <a:rPr lang="en-US" sz="11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Georgia" panose="02040502050405020303" pitchFamily="18" charset="0"/>
                </a:rPr>
                <a:t>Geotechnical </a:t>
              </a:r>
              <a:r>
                <a:rPr 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Georgia" panose="02040502050405020303" pitchFamily="18" charset="0"/>
                </a:rPr>
                <a:t>design </a:t>
              </a:r>
              <a:r>
                <a:rPr lang="en-US" sz="11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Georgia" panose="02040502050405020303" pitchFamily="18" charset="0"/>
                </a:rPr>
                <a:t>of shallow and deep foundations </a:t>
              </a:r>
              <a:r>
                <a:rPr 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Georgia" panose="02040502050405020303" pitchFamily="18" charset="0"/>
                </a:rPr>
                <a:t>for the Nur-Sultan </a:t>
              </a:r>
              <a:r>
                <a:rPr lang="en-US" sz="11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Georgia" panose="02040502050405020303" pitchFamily="18" charset="0"/>
                </a:rPr>
                <a:t>case </a:t>
              </a:r>
              <a:r>
                <a:rPr 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Georgia" panose="02040502050405020303" pitchFamily="18" charset="0"/>
                </a:rPr>
                <a:t>adhering to </a:t>
              </a:r>
              <a:r>
                <a:rPr lang="en-US" sz="11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Georgia" panose="02040502050405020303" pitchFamily="18" charset="0"/>
                </a:rPr>
                <a:t>EC7 </a:t>
              </a:r>
              <a:r>
                <a:rPr 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Georgia" panose="02040502050405020303" pitchFamily="18" charset="0"/>
                </a:rPr>
                <a:t>and SP RK for a long-term</a:t>
              </a:r>
            </a:p>
            <a:p>
              <a:pPr algn="ctr">
                <a:lnSpc>
                  <a:spcPct val="150000"/>
                </a:lnSpc>
              </a:pPr>
              <a:r>
                <a:rPr 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Georgia" panose="02040502050405020303" pitchFamily="18" charset="0"/>
                </a:rPr>
                <a:t>design situation</a:t>
              </a:r>
            </a:p>
          </p:txBody>
        </p:sp>
      </p:grpSp>
      <p:grpSp>
        <p:nvGrpSpPr>
          <p:cNvPr id="16" name="Group 68">
            <a:extLst>
              <a:ext uri="{FF2B5EF4-FFF2-40B4-BE49-F238E27FC236}">
                <a16:creationId xmlns:a16="http://schemas.microsoft.com/office/drawing/2014/main" xmlns="" id="{C8189E2E-B9A9-4664-B547-DC0DA862A804}"/>
              </a:ext>
            </a:extLst>
          </p:cNvPr>
          <p:cNvGrpSpPr/>
          <p:nvPr/>
        </p:nvGrpSpPr>
        <p:grpSpPr>
          <a:xfrm>
            <a:off x="6833443" y="1087655"/>
            <a:ext cx="1918256" cy="3461485"/>
            <a:chOff x="495491" y="1087655"/>
            <a:chExt cx="1918256" cy="3461485"/>
          </a:xfrm>
        </p:grpSpPr>
        <p:sp>
          <p:nvSpPr>
            <p:cNvPr id="17" name="Rectangle: Top Corners Rounded 69">
              <a:extLst>
                <a:ext uri="{FF2B5EF4-FFF2-40B4-BE49-F238E27FC236}">
                  <a16:creationId xmlns:a16="http://schemas.microsoft.com/office/drawing/2014/main" xmlns="" id="{A0F17A75-1648-4518-AA12-754358D51385}"/>
                </a:ext>
              </a:extLst>
            </p:cNvPr>
            <p:cNvSpPr/>
            <p:nvPr/>
          </p:nvSpPr>
          <p:spPr bwMode="auto">
            <a:xfrm>
              <a:off x="495491" y="1087655"/>
              <a:ext cx="1918256" cy="722095"/>
            </a:xfrm>
            <a:prstGeom prst="round2SameRect">
              <a:avLst>
                <a:gd name="adj1" fmla="val 8975"/>
                <a:gd name="adj2" fmla="val 0"/>
              </a:avLst>
            </a:pr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  <a:latin typeface="Georgia" panose="02040502050405020303" pitchFamily="18" charset="0"/>
                </a:rPr>
                <a:t>Phase 4</a:t>
              </a:r>
            </a:p>
          </p:txBody>
        </p:sp>
        <p:sp>
          <p:nvSpPr>
            <p:cNvPr id="18" name="Rectangle 70">
              <a:extLst>
                <a:ext uri="{FF2B5EF4-FFF2-40B4-BE49-F238E27FC236}">
                  <a16:creationId xmlns:a16="http://schemas.microsoft.com/office/drawing/2014/main" xmlns="" id="{53B11DEF-245D-42E5-92A9-9E85DAA05DE7}"/>
                </a:ext>
              </a:extLst>
            </p:cNvPr>
            <p:cNvSpPr/>
            <p:nvPr/>
          </p:nvSpPr>
          <p:spPr bwMode="auto">
            <a:xfrm>
              <a:off x="495491" y="1809750"/>
              <a:ext cx="1918256" cy="273939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9144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50000"/>
                </a:lnSpc>
              </a:pPr>
              <a:endParaRPr 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Georgia" panose="02040502050405020303" pitchFamily="18" charset="0"/>
              </a:endParaRPr>
            </a:p>
            <a:p>
              <a:pPr algn="ctr">
                <a:lnSpc>
                  <a:spcPct val="150000"/>
                </a:lnSpc>
              </a:pPr>
              <a:r>
                <a:rPr lang="en-US" sz="11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Georgia" panose="02040502050405020303" pitchFamily="18" charset="0"/>
                </a:rPr>
                <a:t>Analysis </a:t>
              </a:r>
              <a:r>
                <a:rPr 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Georgia" panose="02040502050405020303" pitchFamily="18" charset="0"/>
                </a:rPr>
                <a:t>of the obtained </a:t>
              </a:r>
              <a:r>
                <a:rPr lang="en-US" sz="11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Georgia" panose="02040502050405020303" pitchFamily="18" charset="0"/>
                </a:rPr>
                <a:t>results of bearing resistance, elastic settlement, and over-design factor for shallow and deep foundations in Nur-Sultan</a:t>
              </a:r>
              <a:endPara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Georgia" panose="02040502050405020303" pitchFamily="18" charset="0"/>
              </a:endParaRPr>
            </a:p>
          </p:txBody>
        </p:sp>
      </p:grpSp>
      <p:sp>
        <p:nvSpPr>
          <p:cNvPr id="19" name="Arrow: Right 8">
            <a:extLst>
              <a:ext uri="{FF2B5EF4-FFF2-40B4-BE49-F238E27FC236}">
                <a16:creationId xmlns:a16="http://schemas.microsoft.com/office/drawing/2014/main" xmlns="" id="{D279AC40-C82C-4D52-9B36-A1549C41844F}"/>
              </a:ext>
            </a:extLst>
          </p:cNvPr>
          <p:cNvSpPr/>
          <p:nvPr/>
        </p:nvSpPr>
        <p:spPr bwMode="auto">
          <a:xfrm>
            <a:off x="2045073" y="3870960"/>
            <a:ext cx="862854" cy="369770"/>
          </a:xfrm>
          <a:prstGeom prst="rightArrow">
            <a:avLst/>
          </a:prstGeom>
          <a:solidFill>
            <a:schemeClr val="tx1">
              <a:lumMod val="75000"/>
              <a:lumOff val="2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>
              <a:latin typeface="Georgia" panose="02040502050405020303" pitchFamily="18" charset="0"/>
            </a:endParaRPr>
          </a:p>
        </p:txBody>
      </p:sp>
      <p:sp>
        <p:nvSpPr>
          <p:cNvPr id="20" name="Arrow: Right 73">
            <a:extLst>
              <a:ext uri="{FF2B5EF4-FFF2-40B4-BE49-F238E27FC236}">
                <a16:creationId xmlns:a16="http://schemas.microsoft.com/office/drawing/2014/main" xmlns="" id="{9CF1FA94-A70D-46E2-A8CA-9A718F5E237B}"/>
              </a:ext>
            </a:extLst>
          </p:cNvPr>
          <p:cNvSpPr/>
          <p:nvPr/>
        </p:nvSpPr>
        <p:spPr bwMode="auto">
          <a:xfrm>
            <a:off x="4166346" y="3870960"/>
            <a:ext cx="862854" cy="369770"/>
          </a:xfrm>
          <a:prstGeom prst="rightArrow">
            <a:avLst/>
          </a:prstGeom>
          <a:solidFill>
            <a:schemeClr val="tx1">
              <a:lumMod val="75000"/>
              <a:lumOff val="2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>
              <a:latin typeface="Georgia" panose="02040502050405020303" pitchFamily="18" charset="0"/>
            </a:endParaRPr>
          </a:p>
        </p:txBody>
      </p:sp>
      <p:sp>
        <p:nvSpPr>
          <p:cNvPr id="21" name="Arrow: Right 74">
            <a:extLst>
              <a:ext uri="{FF2B5EF4-FFF2-40B4-BE49-F238E27FC236}">
                <a16:creationId xmlns:a16="http://schemas.microsoft.com/office/drawing/2014/main" xmlns="" id="{A2593EFB-A9CB-4E08-A23D-C14F1CA7DC7D}"/>
              </a:ext>
            </a:extLst>
          </p:cNvPr>
          <p:cNvSpPr/>
          <p:nvPr/>
        </p:nvSpPr>
        <p:spPr bwMode="auto">
          <a:xfrm>
            <a:off x="6287620" y="3870960"/>
            <a:ext cx="862854" cy="369770"/>
          </a:xfrm>
          <a:prstGeom prst="rightArrow">
            <a:avLst/>
          </a:prstGeom>
          <a:solidFill>
            <a:schemeClr val="tx1">
              <a:lumMod val="75000"/>
              <a:lumOff val="2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>
              <a:latin typeface="Georgia" panose="02040502050405020303" pitchFamily="18" charset="0"/>
            </a:endParaRPr>
          </a:p>
        </p:txBody>
      </p:sp>
      <p:sp>
        <p:nvSpPr>
          <p:cNvPr id="22" name="Title 2"/>
          <p:cNvSpPr>
            <a:spLocks noGrp="1"/>
          </p:cNvSpPr>
          <p:nvPr>
            <p:ph type="title"/>
          </p:nvPr>
        </p:nvSpPr>
        <p:spPr>
          <a:xfrm>
            <a:off x="387819" y="282611"/>
            <a:ext cx="8368363" cy="409459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Methodology</a:t>
            </a:r>
            <a:endParaRPr lang="en-US" b="1" dirty="0">
              <a:solidFill>
                <a:schemeClr val="tx1">
                  <a:lumMod val="85000"/>
                  <a:lumOff val="15000"/>
                </a:schemeClr>
              </a:solidFill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4683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207F58-541B-404B-B6D8-BCF1E9A479D7}" type="datetime1">
              <a:rPr lang="ru-RU" smtClean="0">
                <a:latin typeface="Georgia" panose="02040502050405020303" pitchFamily="18" charset="0"/>
              </a:rPr>
              <a:t>26.05.2021</a:t>
            </a:fld>
            <a:endParaRPr lang="ru-RU">
              <a:latin typeface="Georgia" panose="02040502050405020303" pitchFamily="18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latin typeface="Georgia" panose="02040502050405020303" pitchFamily="18" charset="0"/>
              </a:rPr>
              <a:t>Assel Zhanabayeva</a:t>
            </a:r>
            <a:endParaRPr lang="ru-RU">
              <a:latin typeface="Georgia" panose="02040502050405020303" pitchFamily="18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23472-097C-4749-AA53-DB59F1FF4184}" type="slidenum">
              <a:rPr lang="ru-RU" smtClean="0">
                <a:latin typeface="Georgia" panose="02040502050405020303" pitchFamily="18" charset="0"/>
              </a:rPr>
              <a:t>7</a:t>
            </a:fld>
            <a:endParaRPr lang="ru-RU">
              <a:latin typeface="Georgia" panose="02040502050405020303" pitchFamily="18" charset="0"/>
            </a:endParaRPr>
          </a:p>
        </p:txBody>
      </p:sp>
      <p:sp>
        <p:nvSpPr>
          <p:cNvPr id="7" name="Rounded Rectangle 1">
            <a:extLst>
              <a:ext uri="{FF2B5EF4-FFF2-40B4-BE49-F238E27FC236}">
                <a16:creationId xmlns:a16="http://schemas.microsoft.com/office/drawing/2014/main" xmlns="" id="{B70D5117-D066-437B-A406-394C32871E07}"/>
              </a:ext>
            </a:extLst>
          </p:cNvPr>
          <p:cNvSpPr/>
          <p:nvPr/>
        </p:nvSpPr>
        <p:spPr bwMode="auto">
          <a:xfrm>
            <a:off x="387819" y="1594738"/>
            <a:ext cx="3913492" cy="2950592"/>
          </a:xfrm>
          <a:prstGeom prst="roundRect">
            <a:avLst>
              <a:gd name="adj" fmla="val 2440"/>
            </a:avLst>
          </a:pr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>
              <a:latin typeface="Georgia" panose="02040502050405020303" pitchFamily="18" charset="0"/>
            </a:endParaRPr>
          </a:p>
        </p:txBody>
      </p:sp>
      <p:sp>
        <p:nvSpPr>
          <p:cNvPr id="9" name="Rounded Rectangle 20">
            <a:extLst>
              <a:ext uri="{FF2B5EF4-FFF2-40B4-BE49-F238E27FC236}">
                <a16:creationId xmlns:a16="http://schemas.microsoft.com/office/drawing/2014/main" xmlns="" id="{377D99AD-89A9-4503-8547-D7D5BC38BBD3}"/>
              </a:ext>
            </a:extLst>
          </p:cNvPr>
          <p:cNvSpPr/>
          <p:nvPr/>
        </p:nvSpPr>
        <p:spPr bwMode="auto">
          <a:xfrm>
            <a:off x="4842690" y="1594738"/>
            <a:ext cx="3913492" cy="2950592"/>
          </a:xfrm>
          <a:prstGeom prst="roundRect">
            <a:avLst>
              <a:gd name="adj" fmla="val 1932"/>
            </a:avLst>
          </a:pr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>
              <a:latin typeface="Georgia" panose="02040502050405020303" pitchFamily="18" charset="0"/>
            </a:endParaRPr>
          </a:p>
        </p:txBody>
      </p:sp>
      <p:sp>
        <p:nvSpPr>
          <p:cNvPr id="10" name="Oval 16">
            <a:extLst>
              <a:ext uri="{FF2B5EF4-FFF2-40B4-BE49-F238E27FC236}">
                <a16:creationId xmlns:a16="http://schemas.microsoft.com/office/drawing/2014/main" xmlns="" id="{DAD0171F-7731-4608-90CD-1C33B7A02BE1}"/>
              </a:ext>
            </a:extLst>
          </p:cNvPr>
          <p:cNvSpPr/>
          <p:nvPr/>
        </p:nvSpPr>
        <p:spPr bwMode="auto">
          <a:xfrm>
            <a:off x="1823683" y="1139817"/>
            <a:ext cx="971550" cy="971550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bg1"/>
            </a:solidFill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>
              <a:latin typeface="Georgia" panose="02040502050405020303" pitchFamily="18" charset="0"/>
            </a:endParaRPr>
          </a:p>
        </p:txBody>
      </p:sp>
      <p:sp>
        <p:nvSpPr>
          <p:cNvPr id="11" name="Inhaltsplatzhalter 4">
            <a:extLst>
              <a:ext uri="{FF2B5EF4-FFF2-40B4-BE49-F238E27FC236}">
                <a16:creationId xmlns:a16="http://schemas.microsoft.com/office/drawing/2014/main" xmlns="" id="{AFE5FF7B-77B8-4252-8BFA-D5E943B7961A}"/>
              </a:ext>
            </a:extLst>
          </p:cNvPr>
          <p:cNvSpPr txBox="1">
            <a:spLocks/>
          </p:cNvSpPr>
          <p:nvPr/>
        </p:nvSpPr>
        <p:spPr>
          <a:xfrm>
            <a:off x="480442" y="2107793"/>
            <a:ext cx="3725839" cy="157472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50000"/>
              </a:lnSpc>
              <a:buNone/>
            </a:pPr>
            <a:r>
              <a:rPr lang="en-US" sz="2000" b="1" dirty="0" smtClean="0">
                <a:latin typeface="Georgia" panose="02040502050405020303" pitchFamily="18" charset="0"/>
              </a:rPr>
              <a:t>Research problem</a:t>
            </a:r>
            <a:endParaRPr lang="en-US" sz="2000" dirty="0">
              <a:latin typeface="Georgia" panose="02040502050405020303" pitchFamily="18" charset="0"/>
            </a:endParaRPr>
          </a:p>
          <a:p>
            <a:pPr marL="0" indent="0" algn="ctr">
              <a:lnSpc>
                <a:spcPct val="150000"/>
              </a:lnSpc>
              <a:buNone/>
            </a:pPr>
            <a:r>
              <a:rPr lang="en-US" sz="1050" dirty="0" smtClean="0">
                <a:latin typeface="Georgia" panose="02040502050405020303" pitchFamily="18" charset="0"/>
              </a:rPr>
              <a:t> </a:t>
            </a:r>
            <a:r>
              <a:rPr lang="en-US" sz="1100" dirty="0" smtClean="0">
                <a:latin typeface="Georgia" panose="02040502050405020303" pitchFamily="18" charset="0"/>
              </a:rPr>
              <a:t>Reveal </a:t>
            </a:r>
            <a:r>
              <a:rPr lang="en-US" sz="1100" dirty="0" smtClean="0">
                <a:latin typeface="Georgia" panose="02040502050405020303" pitchFamily="18" charset="0"/>
                <a:cs typeface="Times New Roman" panose="02020603050405020304" pitchFamily="18" charset="0"/>
              </a:rPr>
              <a:t>the </a:t>
            </a:r>
            <a:r>
              <a:rPr lang="en-US" sz="1100" dirty="0">
                <a:latin typeface="Georgia" panose="02040502050405020303" pitchFamily="18" charset="0"/>
                <a:cs typeface="Times New Roman" panose="02020603050405020304" pitchFamily="18" charset="0"/>
              </a:rPr>
              <a:t>differences and compare the main requirements for geotechnical design of shallow and deep foundations</a:t>
            </a:r>
            <a:r>
              <a:rPr lang="en-US" sz="1100" b="1" dirty="0">
                <a:latin typeface="Georgia" panose="02040502050405020303" pitchFamily="18" charset="0"/>
                <a:cs typeface="Times New Roman" panose="02020603050405020304" pitchFamily="18" charset="0"/>
              </a:rPr>
              <a:t> </a:t>
            </a:r>
            <a:r>
              <a:rPr lang="en-US" sz="1100" dirty="0">
                <a:latin typeface="Georgia" panose="02040502050405020303" pitchFamily="18" charset="0"/>
                <a:cs typeface="Times New Roman" panose="02020603050405020304" pitchFamily="18" charset="0"/>
              </a:rPr>
              <a:t>provided in Kazakhstani construction regulations and Eurocode 7 (EN 1997). </a:t>
            </a:r>
            <a:endParaRPr lang="ru-RU" sz="1100" dirty="0">
              <a:latin typeface="Georgia" panose="02040502050405020303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Freeform 6">
            <a:extLst>
              <a:ext uri="{FF2B5EF4-FFF2-40B4-BE49-F238E27FC236}">
                <a16:creationId xmlns:a16="http://schemas.microsoft.com/office/drawing/2014/main" xmlns="" id="{9F820B68-3117-4886-8833-D53C6942601E}"/>
              </a:ext>
            </a:extLst>
          </p:cNvPr>
          <p:cNvSpPr>
            <a:spLocks noEditPoints="1"/>
          </p:cNvSpPr>
          <p:nvPr/>
        </p:nvSpPr>
        <p:spPr bwMode="auto">
          <a:xfrm flipH="1">
            <a:off x="2060462" y="1378345"/>
            <a:ext cx="497992" cy="494494"/>
          </a:xfrm>
          <a:custGeom>
            <a:avLst/>
            <a:gdLst>
              <a:gd name="T0" fmla="*/ 2120 w 3986"/>
              <a:gd name="T1" fmla="*/ 444 h 3956"/>
              <a:gd name="T2" fmla="*/ 1803 w 3986"/>
              <a:gd name="T3" fmla="*/ 559 h 3956"/>
              <a:gd name="T4" fmla="*/ 1524 w 3986"/>
              <a:gd name="T5" fmla="*/ 765 h 3956"/>
              <a:gd name="T6" fmla="*/ 1316 w 3986"/>
              <a:gd name="T7" fmla="*/ 1043 h 3956"/>
              <a:gd name="T8" fmla="*/ 1200 w 3986"/>
              <a:gd name="T9" fmla="*/ 1358 h 3956"/>
              <a:gd name="T10" fmla="*/ 1177 w 3986"/>
              <a:gd name="T11" fmla="*/ 1688 h 3956"/>
              <a:gd name="T12" fmla="*/ 1246 w 3986"/>
              <a:gd name="T13" fmla="*/ 2012 h 3956"/>
              <a:gd name="T14" fmla="*/ 1408 w 3986"/>
              <a:gd name="T15" fmla="*/ 2311 h 3956"/>
              <a:gd name="T16" fmla="*/ 1658 w 3986"/>
              <a:gd name="T17" fmla="*/ 2558 h 3956"/>
              <a:gd name="T18" fmla="*/ 1959 w 3986"/>
              <a:gd name="T19" fmla="*/ 2719 h 3956"/>
              <a:gd name="T20" fmla="*/ 2286 w 3986"/>
              <a:gd name="T21" fmla="*/ 2787 h 3956"/>
              <a:gd name="T22" fmla="*/ 2618 w 3986"/>
              <a:gd name="T23" fmla="*/ 2765 h 3956"/>
              <a:gd name="T24" fmla="*/ 2934 w 3986"/>
              <a:gd name="T25" fmla="*/ 2650 h 3956"/>
              <a:gd name="T26" fmla="*/ 3214 w 3986"/>
              <a:gd name="T27" fmla="*/ 2443 h 3956"/>
              <a:gd name="T28" fmla="*/ 3422 w 3986"/>
              <a:gd name="T29" fmla="*/ 2166 h 3956"/>
              <a:gd name="T30" fmla="*/ 3538 w 3986"/>
              <a:gd name="T31" fmla="*/ 1852 h 3956"/>
              <a:gd name="T32" fmla="*/ 3561 w 3986"/>
              <a:gd name="T33" fmla="*/ 1522 h 3956"/>
              <a:gd name="T34" fmla="*/ 3491 w 3986"/>
              <a:gd name="T35" fmla="*/ 1197 h 3956"/>
              <a:gd name="T36" fmla="*/ 3330 w 3986"/>
              <a:gd name="T37" fmla="*/ 898 h 3956"/>
              <a:gd name="T38" fmla="*/ 3080 w 3986"/>
              <a:gd name="T39" fmla="*/ 651 h 3956"/>
              <a:gd name="T40" fmla="*/ 2780 w 3986"/>
              <a:gd name="T41" fmla="*/ 490 h 3956"/>
              <a:gd name="T42" fmla="*/ 2453 w 3986"/>
              <a:gd name="T43" fmla="*/ 421 h 3956"/>
              <a:gd name="T44" fmla="*/ 2560 w 3986"/>
              <a:gd name="T45" fmla="*/ 11 h 3956"/>
              <a:gd name="T46" fmla="*/ 2933 w 3986"/>
              <a:gd name="T47" fmla="*/ 100 h 3956"/>
              <a:gd name="T48" fmla="*/ 3280 w 3986"/>
              <a:gd name="T49" fmla="*/ 278 h 3956"/>
              <a:gd name="T50" fmla="*/ 3583 w 3986"/>
              <a:gd name="T51" fmla="*/ 543 h 3956"/>
              <a:gd name="T52" fmla="*/ 3806 w 3986"/>
              <a:gd name="T53" fmla="*/ 868 h 3956"/>
              <a:gd name="T54" fmla="*/ 3941 w 3986"/>
              <a:gd name="T55" fmla="*/ 1228 h 3956"/>
              <a:gd name="T56" fmla="*/ 3986 w 3986"/>
              <a:gd name="T57" fmla="*/ 1604 h 3956"/>
              <a:gd name="T58" fmla="*/ 3941 w 3986"/>
              <a:gd name="T59" fmla="*/ 1981 h 3956"/>
              <a:gd name="T60" fmla="*/ 3806 w 3986"/>
              <a:gd name="T61" fmla="*/ 2341 h 3956"/>
              <a:gd name="T62" fmla="*/ 3583 w 3986"/>
              <a:gd name="T63" fmla="*/ 2667 h 3956"/>
              <a:gd name="T64" fmla="*/ 3269 w 3986"/>
              <a:gd name="T65" fmla="*/ 2941 h 3956"/>
              <a:gd name="T66" fmla="*/ 2906 w 3986"/>
              <a:gd name="T67" fmla="*/ 3121 h 3956"/>
              <a:gd name="T68" fmla="*/ 2520 w 3986"/>
              <a:gd name="T69" fmla="*/ 3204 h 3956"/>
              <a:gd name="T70" fmla="*/ 2126 w 3986"/>
              <a:gd name="T71" fmla="*/ 3188 h 3956"/>
              <a:gd name="T72" fmla="*/ 1743 w 3986"/>
              <a:gd name="T73" fmla="*/ 3075 h 3956"/>
              <a:gd name="T74" fmla="*/ 1550 w 3986"/>
              <a:gd name="T75" fmla="*/ 2977 h 3956"/>
              <a:gd name="T76" fmla="*/ 1495 w 3986"/>
              <a:gd name="T77" fmla="*/ 2981 h 3956"/>
              <a:gd name="T78" fmla="*/ 574 w 3986"/>
              <a:gd name="T79" fmla="*/ 3876 h 3956"/>
              <a:gd name="T80" fmla="*/ 400 w 3986"/>
              <a:gd name="T81" fmla="*/ 3951 h 3956"/>
              <a:gd name="T82" fmla="*/ 227 w 3986"/>
              <a:gd name="T83" fmla="*/ 3939 h 3956"/>
              <a:gd name="T84" fmla="*/ 90 w 3986"/>
              <a:gd name="T85" fmla="*/ 3843 h 3956"/>
              <a:gd name="T86" fmla="*/ 6 w 3986"/>
              <a:gd name="T87" fmla="*/ 3689 h 3956"/>
              <a:gd name="T88" fmla="*/ 17 w 3986"/>
              <a:gd name="T89" fmla="*/ 3515 h 3956"/>
              <a:gd name="T90" fmla="*/ 112 w 3986"/>
              <a:gd name="T91" fmla="*/ 3345 h 3956"/>
              <a:gd name="T92" fmla="*/ 168 w 3986"/>
              <a:gd name="T93" fmla="*/ 3287 h 3956"/>
              <a:gd name="T94" fmla="*/ 247 w 3986"/>
              <a:gd name="T95" fmla="*/ 3208 h 3956"/>
              <a:gd name="T96" fmla="*/ 371 w 3986"/>
              <a:gd name="T97" fmla="*/ 3084 h 3956"/>
              <a:gd name="T98" fmla="*/ 522 w 3986"/>
              <a:gd name="T99" fmla="*/ 2935 h 3956"/>
              <a:gd name="T100" fmla="*/ 680 w 3986"/>
              <a:gd name="T101" fmla="*/ 2778 h 3956"/>
              <a:gd name="T102" fmla="*/ 828 w 3986"/>
              <a:gd name="T103" fmla="*/ 2631 h 3956"/>
              <a:gd name="T104" fmla="*/ 949 w 3986"/>
              <a:gd name="T105" fmla="*/ 2511 h 3956"/>
              <a:gd name="T106" fmla="*/ 991 w 3986"/>
              <a:gd name="T107" fmla="*/ 2441 h 3956"/>
              <a:gd name="T108" fmla="*/ 983 w 3986"/>
              <a:gd name="T109" fmla="*/ 2407 h 3956"/>
              <a:gd name="T110" fmla="*/ 818 w 3986"/>
              <a:gd name="T111" fmla="*/ 2039 h 3956"/>
              <a:gd name="T112" fmla="*/ 754 w 3986"/>
              <a:gd name="T113" fmla="*/ 1650 h 3956"/>
              <a:gd name="T114" fmla="*/ 788 w 3986"/>
              <a:gd name="T115" fmla="*/ 1260 h 3956"/>
              <a:gd name="T116" fmla="*/ 921 w 3986"/>
              <a:gd name="T117" fmla="*/ 887 h 3956"/>
              <a:gd name="T118" fmla="*/ 1152 w 3986"/>
              <a:gd name="T119" fmla="*/ 547 h 3956"/>
              <a:gd name="T120" fmla="*/ 1458 w 3986"/>
              <a:gd name="T121" fmla="*/ 278 h 3956"/>
              <a:gd name="T122" fmla="*/ 1806 w 3986"/>
              <a:gd name="T123" fmla="*/ 100 h 3956"/>
              <a:gd name="T124" fmla="*/ 2178 w 3986"/>
              <a:gd name="T125" fmla="*/ 11 h 39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986" h="3956">
                <a:moveTo>
                  <a:pt x="2369" y="419"/>
                </a:moveTo>
                <a:lnTo>
                  <a:pt x="2286" y="421"/>
                </a:lnTo>
                <a:lnTo>
                  <a:pt x="2202" y="430"/>
                </a:lnTo>
                <a:lnTo>
                  <a:pt x="2120" y="444"/>
                </a:lnTo>
                <a:lnTo>
                  <a:pt x="2038" y="465"/>
                </a:lnTo>
                <a:lnTo>
                  <a:pt x="1959" y="490"/>
                </a:lnTo>
                <a:lnTo>
                  <a:pt x="1880" y="521"/>
                </a:lnTo>
                <a:lnTo>
                  <a:pt x="1803" y="559"/>
                </a:lnTo>
                <a:lnTo>
                  <a:pt x="1729" y="602"/>
                </a:lnTo>
                <a:lnTo>
                  <a:pt x="1658" y="651"/>
                </a:lnTo>
                <a:lnTo>
                  <a:pt x="1589" y="705"/>
                </a:lnTo>
                <a:lnTo>
                  <a:pt x="1524" y="765"/>
                </a:lnTo>
                <a:lnTo>
                  <a:pt x="1463" y="830"/>
                </a:lnTo>
                <a:lnTo>
                  <a:pt x="1408" y="898"/>
                </a:lnTo>
                <a:lnTo>
                  <a:pt x="1360" y="969"/>
                </a:lnTo>
                <a:lnTo>
                  <a:pt x="1316" y="1043"/>
                </a:lnTo>
                <a:lnTo>
                  <a:pt x="1278" y="1119"/>
                </a:lnTo>
                <a:lnTo>
                  <a:pt x="1246" y="1197"/>
                </a:lnTo>
                <a:lnTo>
                  <a:pt x="1221" y="1277"/>
                </a:lnTo>
                <a:lnTo>
                  <a:pt x="1200" y="1358"/>
                </a:lnTo>
                <a:lnTo>
                  <a:pt x="1186" y="1439"/>
                </a:lnTo>
                <a:lnTo>
                  <a:pt x="1177" y="1522"/>
                </a:lnTo>
                <a:lnTo>
                  <a:pt x="1175" y="1604"/>
                </a:lnTo>
                <a:lnTo>
                  <a:pt x="1177" y="1688"/>
                </a:lnTo>
                <a:lnTo>
                  <a:pt x="1186" y="1770"/>
                </a:lnTo>
                <a:lnTo>
                  <a:pt x="1200" y="1852"/>
                </a:lnTo>
                <a:lnTo>
                  <a:pt x="1221" y="1933"/>
                </a:lnTo>
                <a:lnTo>
                  <a:pt x="1246" y="2012"/>
                </a:lnTo>
                <a:lnTo>
                  <a:pt x="1278" y="2090"/>
                </a:lnTo>
                <a:lnTo>
                  <a:pt x="1316" y="2166"/>
                </a:lnTo>
                <a:lnTo>
                  <a:pt x="1360" y="2239"/>
                </a:lnTo>
                <a:lnTo>
                  <a:pt x="1408" y="2311"/>
                </a:lnTo>
                <a:lnTo>
                  <a:pt x="1463" y="2379"/>
                </a:lnTo>
                <a:lnTo>
                  <a:pt x="1524" y="2443"/>
                </a:lnTo>
                <a:lnTo>
                  <a:pt x="1589" y="2504"/>
                </a:lnTo>
                <a:lnTo>
                  <a:pt x="1658" y="2558"/>
                </a:lnTo>
                <a:lnTo>
                  <a:pt x="1729" y="2608"/>
                </a:lnTo>
                <a:lnTo>
                  <a:pt x="1803" y="2650"/>
                </a:lnTo>
                <a:lnTo>
                  <a:pt x="1880" y="2687"/>
                </a:lnTo>
                <a:lnTo>
                  <a:pt x="1959" y="2719"/>
                </a:lnTo>
                <a:lnTo>
                  <a:pt x="2038" y="2745"/>
                </a:lnTo>
                <a:lnTo>
                  <a:pt x="2120" y="2765"/>
                </a:lnTo>
                <a:lnTo>
                  <a:pt x="2202" y="2779"/>
                </a:lnTo>
                <a:lnTo>
                  <a:pt x="2286" y="2787"/>
                </a:lnTo>
                <a:lnTo>
                  <a:pt x="2369" y="2791"/>
                </a:lnTo>
                <a:lnTo>
                  <a:pt x="2453" y="2787"/>
                </a:lnTo>
                <a:lnTo>
                  <a:pt x="2536" y="2779"/>
                </a:lnTo>
                <a:lnTo>
                  <a:pt x="2618" y="2765"/>
                </a:lnTo>
                <a:lnTo>
                  <a:pt x="2700" y="2745"/>
                </a:lnTo>
                <a:lnTo>
                  <a:pt x="2780" y="2719"/>
                </a:lnTo>
                <a:lnTo>
                  <a:pt x="2858" y="2687"/>
                </a:lnTo>
                <a:lnTo>
                  <a:pt x="2934" y="2650"/>
                </a:lnTo>
                <a:lnTo>
                  <a:pt x="3009" y="2608"/>
                </a:lnTo>
                <a:lnTo>
                  <a:pt x="3080" y="2558"/>
                </a:lnTo>
                <a:lnTo>
                  <a:pt x="3148" y="2504"/>
                </a:lnTo>
                <a:lnTo>
                  <a:pt x="3214" y="2443"/>
                </a:lnTo>
                <a:lnTo>
                  <a:pt x="3275" y="2379"/>
                </a:lnTo>
                <a:lnTo>
                  <a:pt x="3330" y="2311"/>
                </a:lnTo>
                <a:lnTo>
                  <a:pt x="3378" y="2239"/>
                </a:lnTo>
                <a:lnTo>
                  <a:pt x="3422" y="2166"/>
                </a:lnTo>
                <a:lnTo>
                  <a:pt x="3460" y="2090"/>
                </a:lnTo>
                <a:lnTo>
                  <a:pt x="3491" y="2012"/>
                </a:lnTo>
                <a:lnTo>
                  <a:pt x="3517" y="1933"/>
                </a:lnTo>
                <a:lnTo>
                  <a:pt x="3538" y="1852"/>
                </a:lnTo>
                <a:lnTo>
                  <a:pt x="3552" y="1770"/>
                </a:lnTo>
                <a:lnTo>
                  <a:pt x="3561" y="1688"/>
                </a:lnTo>
                <a:lnTo>
                  <a:pt x="3563" y="1604"/>
                </a:lnTo>
                <a:lnTo>
                  <a:pt x="3561" y="1522"/>
                </a:lnTo>
                <a:lnTo>
                  <a:pt x="3552" y="1439"/>
                </a:lnTo>
                <a:lnTo>
                  <a:pt x="3538" y="1358"/>
                </a:lnTo>
                <a:lnTo>
                  <a:pt x="3517" y="1277"/>
                </a:lnTo>
                <a:lnTo>
                  <a:pt x="3491" y="1197"/>
                </a:lnTo>
                <a:lnTo>
                  <a:pt x="3460" y="1119"/>
                </a:lnTo>
                <a:lnTo>
                  <a:pt x="3422" y="1043"/>
                </a:lnTo>
                <a:lnTo>
                  <a:pt x="3378" y="969"/>
                </a:lnTo>
                <a:lnTo>
                  <a:pt x="3330" y="898"/>
                </a:lnTo>
                <a:lnTo>
                  <a:pt x="3275" y="830"/>
                </a:lnTo>
                <a:lnTo>
                  <a:pt x="3214" y="765"/>
                </a:lnTo>
                <a:lnTo>
                  <a:pt x="3148" y="705"/>
                </a:lnTo>
                <a:lnTo>
                  <a:pt x="3080" y="651"/>
                </a:lnTo>
                <a:lnTo>
                  <a:pt x="3009" y="602"/>
                </a:lnTo>
                <a:lnTo>
                  <a:pt x="2934" y="559"/>
                </a:lnTo>
                <a:lnTo>
                  <a:pt x="2858" y="521"/>
                </a:lnTo>
                <a:lnTo>
                  <a:pt x="2780" y="490"/>
                </a:lnTo>
                <a:lnTo>
                  <a:pt x="2700" y="465"/>
                </a:lnTo>
                <a:lnTo>
                  <a:pt x="2618" y="444"/>
                </a:lnTo>
                <a:lnTo>
                  <a:pt x="2536" y="430"/>
                </a:lnTo>
                <a:lnTo>
                  <a:pt x="2453" y="421"/>
                </a:lnTo>
                <a:lnTo>
                  <a:pt x="2369" y="419"/>
                </a:lnTo>
                <a:close/>
                <a:moveTo>
                  <a:pt x="2369" y="0"/>
                </a:moveTo>
                <a:lnTo>
                  <a:pt x="2465" y="2"/>
                </a:lnTo>
                <a:lnTo>
                  <a:pt x="2560" y="11"/>
                </a:lnTo>
                <a:lnTo>
                  <a:pt x="2655" y="24"/>
                </a:lnTo>
                <a:lnTo>
                  <a:pt x="2748" y="45"/>
                </a:lnTo>
                <a:lnTo>
                  <a:pt x="2842" y="69"/>
                </a:lnTo>
                <a:lnTo>
                  <a:pt x="2933" y="100"/>
                </a:lnTo>
                <a:lnTo>
                  <a:pt x="3023" y="136"/>
                </a:lnTo>
                <a:lnTo>
                  <a:pt x="3111" y="177"/>
                </a:lnTo>
                <a:lnTo>
                  <a:pt x="3197" y="224"/>
                </a:lnTo>
                <a:lnTo>
                  <a:pt x="3280" y="278"/>
                </a:lnTo>
                <a:lnTo>
                  <a:pt x="3360" y="335"/>
                </a:lnTo>
                <a:lnTo>
                  <a:pt x="3438" y="399"/>
                </a:lnTo>
                <a:lnTo>
                  <a:pt x="3513" y="469"/>
                </a:lnTo>
                <a:lnTo>
                  <a:pt x="3583" y="543"/>
                </a:lnTo>
                <a:lnTo>
                  <a:pt x="3647" y="620"/>
                </a:lnTo>
                <a:lnTo>
                  <a:pt x="3705" y="700"/>
                </a:lnTo>
                <a:lnTo>
                  <a:pt x="3759" y="783"/>
                </a:lnTo>
                <a:lnTo>
                  <a:pt x="3806" y="868"/>
                </a:lnTo>
                <a:lnTo>
                  <a:pt x="3849" y="956"/>
                </a:lnTo>
                <a:lnTo>
                  <a:pt x="3885" y="1045"/>
                </a:lnTo>
                <a:lnTo>
                  <a:pt x="3916" y="1136"/>
                </a:lnTo>
                <a:lnTo>
                  <a:pt x="3941" y="1228"/>
                </a:lnTo>
                <a:lnTo>
                  <a:pt x="3961" y="1321"/>
                </a:lnTo>
                <a:lnTo>
                  <a:pt x="3974" y="1415"/>
                </a:lnTo>
                <a:lnTo>
                  <a:pt x="3983" y="1510"/>
                </a:lnTo>
                <a:lnTo>
                  <a:pt x="3986" y="1604"/>
                </a:lnTo>
                <a:lnTo>
                  <a:pt x="3983" y="1700"/>
                </a:lnTo>
                <a:lnTo>
                  <a:pt x="3974" y="1794"/>
                </a:lnTo>
                <a:lnTo>
                  <a:pt x="3961" y="1888"/>
                </a:lnTo>
                <a:lnTo>
                  <a:pt x="3941" y="1981"/>
                </a:lnTo>
                <a:lnTo>
                  <a:pt x="3916" y="2074"/>
                </a:lnTo>
                <a:lnTo>
                  <a:pt x="3885" y="2165"/>
                </a:lnTo>
                <a:lnTo>
                  <a:pt x="3849" y="2254"/>
                </a:lnTo>
                <a:lnTo>
                  <a:pt x="3806" y="2341"/>
                </a:lnTo>
                <a:lnTo>
                  <a:pt x="3759" y="2426"/>
                </a:lnTo>
                <a:lnTo>
                  <a:pt x="3705" y="2509"/>
                </a:lnTo>
                <a:lnTo>
                  <a:pt x="3647" y="2589"/>
                </a:lnTo>
                <a:lnTo>
                  <a:pt x="3583" y="2667"/>
                </a:lnTo>
                <a:lnTo>
                  <a:pt x="3513" y="2740"/>
                </a:lnTo>
                <a:lnTo>
                  <a:pt x="3434" y="2813"/>
                </a:lnTo>
                <a:lnTo>
                  <a:pt x="3353" y="2879"/>
                </a:lnTo>
                <a:lnTo>
                  <a:pt x="3269" y="2941"/>
                </a:lnTo>
                <a:lnTo>
                  <a:pt x="3181" y="2995"/>
                </a:lnTo>
                <a:lnTo>
                  <a:pt x="3092" y="3043"/>
                </a:lnTo>
                <a:lnTo>
                  <a:pt x="3000" y="3086"/>
                </a:lnTo>
                <a:lnTo>
                  <a:pt x="2906" y="3121"/>
                </a:lnTo>
                <a:lnTo>
                  <a:pt x="2812" y="3151"/>
                </a:lnTo>
                <a:lnTo>
                  <a:pt x="2715" y="3175"/>
                </a:lnTo>
                <a:lnTo>
                  <a:pt x="2618" y="3192"/>
                </a:lnTo>
                <a:lnTo>
                  <a:pt x="2520" y="3204"/>
                </a:lnTo>
                <a:lnTo>
                  <a:pt x="2421" y="3209"/>
                </a:lnTo>
                <a:lnTo>
                  <a:pt x="2323" y="3209"/>
                </a:lnTo>
                <a:lnTo>
                  <a:pt x="2224" y="3202"/>
                </a:lnTo>
                <a:lnTo>
                  <a:pt x="2126" y="3188"/>
                </a:lnTo>
                <a:lnTo>
                  <a:pt x="2028" y="3169"/>
                </a:lnTo>
                <a:lnTo>
                  <a:pt x="1932" y="3144"/>
                </a:lnTo>
                <a:lnTo>
                  <a:pt x="1836" y="3112"/>
                </a:lnTo>
                <a:lnTo>
                  <a:pt x="1743" y="3075"/>
                </a:lnTo>
                <a:lnTo>
                  <a:pt x="1650" y="3031"/>
                </a:lnTo>
                <a:lnTo>
                  <a:pt x="1560" y="2982"/>
                </a:lnTo>
                <a:lnTo>
                  <a:pt x="1558" y="2981"/>
                </a:lnTo>
                <a:lnTo>
                  <a:pt x="1550" y="2977"/>
                </a:lnTo>
                <a:lnTo>
                  <a:pt x="1540" y="2975"/>
                </a:lnTo>
                <a:lnTo>
                  <a:pt x="1526" y="2972"/>
                </a:lnTo>
                <a:lnTo>
                  <a:pt x="1510" y="2975"/>
                </a:lnTo>
                <a:lnTo>
                  <a:pt x="1495" y="2981"/>
                </a:lnTo>
                <a:lnTo>
                  <a:pt x="1478" y="2993"/>
                </a:lnTo>
                <a:lnTo>
                  <a:pt x="654" y="3810"/>
                </a:lnTo>
                <a:lnTo>
                  <a:pt x="615" y="3846"/>
                </a:lnTo>
                <a:lnTo>
                  <a:pt x="574" y="3876"/>
                </a:lnTo>
                <a:lnTo>
                  <a:pt x="533" y="3903"/>
                </a:lnTo>
                <a:lnTo>
                  <a:pt x="489" y="3924"/>
                </a:lnTo>
                <a:lnTo>
                  <a:pt x="444" y="3940"/>
                </a:lnTo>
                <a:lnTo>
                  <a:pt x="400" y="3951"/>
                </a:lnTo>
                <a:lnTo>
                  <a:pt x="355" y="3956"/>
                </a:lnTo>
                <a:lnTo>
                  <a:pt x="311" y="3956"/>
                </a:lnTo>
                <a:lnTo>
                  <a:pt x="269" y="3950"/>
                </a:lnTo>
                <a:lnTo>
                  <a:pt x="227" y="3939"/>
                </a:lnTo>
                <a:lnTo>
                  <a:pt x="187" y="3921"/>
                </a:lnTo>
                <a:lnTo>
                  <a:pt x="150" y="3898"/>
                </a:lnTo>
                <a:lnTo>
                  <a:pt x="114" y="3868"/>
                </a:lnTo>
                <a:lnTo>
                  <a:pt x="90" y="3843"/>
                </a:lnTo>
                <a:lnTo>
                  <a:pt x="60" y="3808"/>
                </a:lnTo>
                <a:lnTo>
                  <a:pt x="35" y="3770"/>
                </a:lnTo>
                <a:lnTo>
                  <a:pt x="17" y="3732"/>
                </a:lnTo>
                <a:lnTo>
                  <a:pt x="6" y="3689"/>
                </a:lnTo>
                <a:lnTo>
                  <a:pt x="0" y="3647"/>
                </a:lnTo>
                <a:lnTo>
                  <a:pt x="0" y="3604"/>
                </a:lnTo>
                <a:lnTo>
                  <a:pt x="6" y="3560"/>
                </a:lnTo>
                <a:lnTo>
                  <a:pt x="17" y="3515"/>
                </a:lnTo>
                <a:lnTo>
                  <a:pt x="33" y="3472"/>
                </a:lnTo>
                <a:lnTo>
                  <a:pt x="55" y="3429"/>
                </a:lnTo>
                <a:lnTo>
                  <a:pt x="80" y="3386"/>
                </a:lnTo>
                <a:lnTo>
                  <a:pt x="112" y="3345"/>
                </a:lnTo>
                <a:lnTo>
                  <a:pt x="147" y="3307"/>
                </a:lnTo>
                <a:lnTo>
                  <a:pt x="150" y="3304"/>
                </a:lnTo>
                <a:lnTo>
                  <a:pt x="157" y="3298"/>
                </a:lnTo>
                <a:lnTo>
                  <a:pt x="168" y="3287"/>
                </a:lnTo>
                <a:lnTo>
                  <a:pt x="182" y="3273"/>
                </a:lnTo>
                <a:lnTo>
                  <a:pt x="201" y="3253"/>
                </a:lnTo>
                <a:lnTo>
                  <a:pt x="223" y="3233"/>
                </a:lnTo>
                <a:lnTo>
                  <a:pt x="247" y="3208"/>
                </a:lnTo>
                <a:lnTo>
                  <a:pt x="275" y="3180"/>
                </a:lnTo>
                <a:lnTo>
                  <a:pt x="305" y="3151"/>
                </a:lnTo>
                <a:lnTo>
                  <a:pt x="337" y="3118"/>
                </a:lnTo>
                <a:lnTo>
                  <a:pt x="371" y="3084"/>
                </a:lnTo>
                <a:lnTo>
                  <a:pt x="407" y="3049"/>
                </a:lnTo>
                <a:lnTo>
                  <a:pt x="444" y="3012"/>
                </a:lnTo>
                <a:lnTo>
                  <a:pt x="483" y="2975"/>
                </a:lnTo>
                <a:lnTo>
                  <a:pt x="522" y="2935"/>
                </a:lnTo>
                <a:lnTo>
                  <a:pt x="562" y="2896"/>
                </a:lnTo>
                <a:lnTo>
                  <a:pt x="601" y="2856"/>
                </a:lnTo>
                <a:lnTo>
                  <a:pt x="641" y="2818"/>
                </a:lnTo>
                <a:lnTo>
                  <a:pt x="680" y="2778"/>
                </a:lnTo>
                <a:lnTo>
                  <a:pt x="719" y="2739"/>
                </a:lnTo>
                <a:lnTo>
                  <a:pt x="756" y="2702"/>
                </a:lnTo>
                <a:lnTo>
                  <a:pt x="793" y="2666"/>
                </a:lnTo>
                <a:lnTo>
                  <a:pt x="828" y="2631"/>
                </a:lnTo>
                <a:lnTo>
                  <a:pt x="862" y="2598"/>
                </a:lnTo>
                <a:lnTo>
                  <a:pt x="894" y="2567"/>
                </a:lnTo>
                <a:lnTo>
                  <a:pt x="923" y="2538"/>
                </a:lnTo>
                <a:lnTo>
                  <a:pt x="949" y="2511"/>
                </a:lnTo>
                <a:lnTo>
                  <a:pt x="973" y="2488"/>
                </a:lnTo>
                <a:lnTo>
                  <a:pt x="985" y="2472"/>
                </a:lnTo>
                <a:lnTo>
                  <a:pt x="990" y="2455"/>
                </a:lnTo>
                <a:lnTo>
                  <a:pt x="991" y="2441"/>
                </a:lnTo>
                <a:lnTo>
                  <a:pt x="990" y="2428"/>
                </a:lnTo>
                <a:lnTo>
                  <a:pt x="986" y="2417"/>
                </a:lnTo>
                <a:lnTo>
                  <a:pt x="984" y="2410"/>
                </a:lnTo>
                <a:lnTo>
                  <a:pt x="983" y="2407"/>
                </a:lnTo>
                <a:lnTo>
                  <a:pt x="932" y="2318"/>
                </a:lnTo>
                <a:lnTo>
                  <a:pt x="888" y="2226"/>
                </a:lnTo>
                <a:lnTo>
                  <a:pt x="850" y="2133"/>
                </a:lnTo>
                <a:lnTo>
                  <a:pt x="818" y="2039"/>
                </a:lnTo>
                <a:lnTo>
                  <a:pt x="793" y="1942"/>
                </a:lnTo>
                <a:lnTo>
                  <a:pt x="773" y="1846"/>
                </a:lnTo>
                <a:lnTo>
                  <a:pt x="760" y="1749"/>
                </a:lnTo>
                <a:lnTo>
                  <a:pt x="754" y="1650"/>
                </a:lnTo>
                <a:lnTo>
                  <a:pt x="753" y="1552"/>
                </a:lnTo>
                <a:lnTo>
                  <a:pt x="758" y="1455"/>
                </a:lnTo>
                <a:lnTo>
                  <a:pt x="770" y="1357"/>
                </a:lnTo>
                <a:lnTo>
                  <a:pt x="788" y="1260"/>
                </a:lnTo>
                <a:lnTo>
                  <a:pt x="811" y="1165"/>
                </a:lnTo>
                <a:lnTo>
                  <a:pt x="842" y="1071"/>
                </a:lnTo>
                <a:lnTo>
                  <a:pt x="878" y="978"/>
                </a:lnTo>
                <a:lnTo>
                  <a:pt x="921" y="887"/>
                </a:lnTo>
                <a:lnTo>
                  <a:pt x="969" y="798"/>
                </a:lnTo>
                <a:lnTo>
                  <a:pt x="1024" y="711"/>
                </a:lnTo>
                <a:lnTo>
                  <a:pt x="1085" y="628"/>
                </a:lnTo>
                <a:lnTo>
                  <a:pt x="1152" y="547"/>
                </a:lnTo>
                <a:lnTo>
                  <a:pt x="1226" y="469"/>
                </a:lnTo>
                <a:lnTo>
                  <a:pt x="1300" y="399"/>
                </a:lnTo>
                <a:lnTo>
                  <a:pt x="1378" y="335"/>
                </a:lnTo>
                <a:lnTo>
                  <a:pt x="1458" y="278"/>
                </a:lnTo>
                <a:lnTo>
                  <a:pt x="1542" y="224"/>
                </a:lnTo>
                <a:lnTo>
                  <a:pt x="1627" y="177"/>
                </a:lnTo>
                <a:lnTo>
                  <a:pt x="1716" y="136"/>
                </a:lnTo>
                <a:lnTo>
                  <a:pt x="1806" y="100"/>
                </a:lnTo>
                <a:lnTo>
                  <a:pt x="1897" y="69"/>
                </a:lnTo>
                <a:lnTo>
                  <a:pt x="1989" y="45"/>
                </a:lnTo>
                <a:lnTo>
                  <a:pt x="2083" y="24"/>
                </a:lnTo>
                <a:lnTo>
                  <a:pt x="2178" y="11"/>
                </a:lnTo>
                <a:lnTo>
                  <a:pt x="2274" y="2"/>
                </a:lnTo>
                <a:lnTo>
                  <a:pt x="2369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Georgia" panose="02040502050405020303" pitchFamily="18" charset="0"/>
            </a:endParaRPr>
          </a:p>
        </p:txBody>
      </p:sp>
      <p:sp>
        <p:nvSpPr>
          <p:cNvPr id="15" name="Oval 21">
            <a:extLst>
              <a:ext uri="{FF2B5EF4-FFF2-40B4-BE49-F238E27FC236}">
                <a16:creationId xmlns:a16="http://schemas.microsoft.com/office/drawing/2014/main" xmlns="" id="{6CA6C296-EE3F-4B7E-8F44-5932A178011A}"/>
              </a:ext>
            </a:extLst>
          </p:cNvPr>
          <p:cNvSpPr/>
          <p:nvPr/>
        </p:nvSpPr>
        <p:spPr bwMode="auto">
          <a:xfrm>
            <a:off x="6348768" y="1136243"/>
            <a:ext cx="971550" cy="971550"/>
          </a:xfrm>
          <a:prstGeom prst="ellipse">
            <a:avLst/>
          </a:prstGeom>
          <a:solidFill>
            <a:schemeClr val="accent3"/>
          </a:solidFill>
          <a:ln w="28575">
            <a:solidFill>
              <a:schemeClr val="bg1"/>
            </a:solidFill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>
              <a:latin typeface="Georgia" panose="02040502050405020303" pitchFamily="18" charset="0"/>
            </a:endParaRPr>
          </a:p>
        </p:txBody>
      </p:sp>
      <p:sp>
        <p:nvSpPr>
          <p:cNvPr id="16" name="Inhaltsplatzhalter 4">
            <a:extLst>
              <a:ext uri="{FF2B5EF4-FFF2-40B4-BE49-F238E27FC236}">
                <a16:creationId xmlns:a16="http://schemas.microsoft.com/office/drawing/2014/main" xmlns="" id="{6C87E9BE-BA91-484F-B4B1-B325EE295DB8}"/>
              </a:ext>
            </a:extLst>
          </p:cNvPr>
          <p:cNvSpPr txBox="1">
            <a:spLocks/>
          </p:cNvSpPr>
          <p:nvPr/>
        </p:nvSpPr>
        <p:spPr>
          <a:xfrm>
            <a:off x="4959320" y="2113831"/>
            <a:ext cx="3750445" cy="194675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50000"/>
              </a:lnSpc>
              <a:buNone/>
            </a:pPr>
            <a:r>
              <a:rPr lang="en-US" sz="2000" b="1" dirty="0" smtClean="0">
                <a:latin typeface="Georgia" panose="02040502050405020303" pitchFamily="18" charset="0"/>
              </a:rPr>
              <a:t>Research hypothesis</a:t>
            </a:r>
            <a:endParaRPr lang="en-US" sz="2000" dirty="0">
              <a:latin typeface="Georgia" panose="02040502050405020303" pitchFamily="18" charset="0"/>
            </a:endParaRPr>
          </a:p>
          <a:p>
            <a:pPr marL="0" indent="0" algn="ctr">
              <a:lnSpc>
                <a:spcPct val="150000"/>
              </a:lnSpc>
              <a:buNone/>
            </a:pPr>
            <a:r>
              <a:rPr lang="en-US" sz="1100" dirty="0" smtClean="0">
                <a:latin typeface="Georgia" panose="02040502050405020303" pitchFamily="18" charset="0"/>
                <a:cs typeface="Times New Roman" panose="02020603050405020304" pitchFamily="18" charset="0"/>
              </a:rPr>
              <a:t>SNiP-based </a:t>
            </a:r>
            <a:r>
              <a:rPr lang="en-US" sz="1100" dirty="0">
                <a:latin typeface="Georgia" panose="02040502050405020303" pitchFamily="18" charset="0"/>
                <a:cs typeface="Times New Roman" panose="02020603050405020304" pitchFamily="18" charset="0"/>
              </a:rPr>
              <a:t>technical regulations for geotechnical design existing from the times of the Soviet Union could be less conservative than Eurocode and require some modifications to conform with international standards. </a:t>
            </a:r>
            <a:endParaRPr lang="ru-RU" sz="1100" dirty="0">
              <a:latin typeface="Georgia" panose="02040502050405020303" pitchFamily="18" charset="0"/>
              <a:cs typeface="Times New Roman" panose="02020603050405020304" pitchFamily="18" charset="0"/>
            </a:endParaRPr>
          </a:p>
          <a:p>
            <a:pPr marL="0" indent="0" algn="ctr">
              <a:lnSpc>
                <a:spcPct val="150000"/>
              </a:lnSpc>
              <a:buNone/>
            </a:pPr>
            <a:endParaRPr lang="en-US" sz="1050" dirty="0">
              <a:latin typeface="Georgia" panose="02040502050405020303" pitchFamily="18" charset="0"/>
            </a:endParaRPr>
          </a:p>
        </p:txBody>
      </p:sp>
      <p:sp>
        <p:nvSpPr>
          <p:cNvPr id="23" name="Title 2"/>
          <p:cNvSpPr>
            <a:spLocks noGrp="1"/>
          </p:cNvSpPr>
          <p:nvPr>
            <p:ph type="title"/>
          </p:nvPr>
        </p:nvSpPr>
        <p:spPr>
          <a:xfrm>
            <a:off x="387819" y="282611"/>
            <a:ext cx="8368363" cy="409459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Research problem and hypothesis</a:t>
            </a:r>
            <a:endParaRPr lang="en-US" b="1" dirty="0">
              <a:solidFill>
                <a:schemeClr val="tx1">
                  <a:lumMod val="85000"/>
                  <a:lumOff val="15000"/>
                </a:schemeClr>
              </a:solidFill>
              <a:latin typeface="Georgia" panose="02040502050405020303" pitchFamily="18" charset="0"/>
            </a:endParaRPr>
          </a:p>
        </p:txBody>
      </p:sp>
      <p:grpSp>
        <p:nvGrpSpPr>
          <p:cNvPr id="25" name="Group 23">
            <a:extLst>
              <a:ext uri="{FF2B5EF4-FFF2-40B4-BE49-F238E27FC236}">
                <a16:creationId xmlns:a16="http://schemas.microsoft.com/office/drawing/2014/main" xmlns="" id="{FDD3BD9F-64ED-4F28-9043-4F27A22643DF}"/>
              </a:ext>
            </a:extLst>
          </p:cNvPr>
          <p:cNvGrpSpPr/>
          <p:nvPr/>
        </p:nvGrpSpPr>
        <p:grpSpPr>
          <a:xfrm>
            <a:off x="6563854" y="1409293"/>
            <a:ext cx="541376" cy="425450"/>
            <a:chOff x="-650875" y="1612900"/>
            <a:chExt cx="1482725" cy="1165226"/>
          </a:xfrm>
          <a:solidFill>
            <a:schemeClr val="bg1"/>
          </a:solidFill>
        </p:grpSpPr>
        <p:sp>
          <p:nvSpPr>
            <p:cNvPr id="26" name="Freeform 6">
              <a:extLst>
                <a:ext uri="{FF2B5EF4-FFF2-40B4-BE49-F238E27FC236}">
                  <a16:creationId xmlns:a16="http://schemas.microsoft.com/office/drawing/2014/main" xmlns="" id="{CEF2C9A9-75A2-4199-8B08-26956F302A2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650875" y="1612900"/>
              <a:ext cx="1165225" cy="952500"/>
            </a:xfrm>
            <a:custGeom>
              <a:avLst/>
              <a:gdLst>
                <a:gd name="T0" fmla="*/ 1160 w 2936"/>
                <a:gd name="T1" fmla="*/ 294 h 2402"/>
                <a:gd name="T2" fmla="*/ 795 w 2936"/>
                <a:gd name="T3" fmla="*/ 407 h 2402"/>
                <a:gd name="T4" fmla="*/ 533 w 2936"/>
                <a:gd name="T5" fmla="*/ 569 h 2402"/>
                <a:gd name="T6" fmla="*/ 351 w 2936"/>
                <a:gd name="T7" fmla="*/ 777 h 2402"/>
                <a:gd name="T8" fmla="*/ 270 w 2936"/>
                <a:gd name="T9" fmla="*/ 1007 h 2402"/>
                <a:gd name="T10" fmla="*/ 295 w 2936"/>
                <a:gd name="T11" fmla="*/ 1235 h 2402"/>
                <a:gd name="T12" fmla="*/ 416 w 2936"/>
                <a:gd name="T13" fmla="*/ 1449 h 2402"/>
                <a:gd name="T14" fmla="*/ 624 w 2936"/>
                <a:gd name="T15" fmla="*/ 1632 h 2402"/>
                <a:gd name="T16" fmla="*/ 885 w 2936"/>
                <a:gd name="T17" fmla="*/ 1923 h 2402"/>
                <a:gd name="T18" fmla="*/ 1257 w 2936"/>
                <a:gd name="T19" fmla="*/ 1855 h 2402"/>
                <a:gd name="T20" fmla="*/ 1677 w 2936"/>
                <a:gd name="T21" fmla="*/ 1856 h 2402"/>
                <a:gd name="T22" fmla="*/ 2065 w 2936"/>
                <a:gd name="T23" fmla="*/ 1760 h 2402"/>
                <a:gd name="T24" fmla="*/ 2345 w 2936"/>
                <a:gd name="T25" fmla="*/ 1611 h 2402"/>
                <a:gd name="T26" fmla="*/ 2549 w 2936"/>
                <a:gd name="T27" fmla="*/ 1412 h 2402"/>
                <a:gd name="T28" fmla="*/ 2656 w 2936"/>
                <a:gd name="T29" fmla="*/ 1187 h 2402"/>
                <a:gd name="T30" fmla="*/ 2656 w 2936"/>
                <a:gd name="T31" fmla="*/ 948 h 2402"/>
                <a:gd name="T32" fmla="*/ 2549 w 2936"/>
                <a:gd name="T33" fmla="*/ 723 h 2402"/>
                <a:gd name="T34" fmla="*/ 2345 w 2936"/>
                <a:gd name="T35" fmla="*/ 524 h 2402"/>
                <a:gd name="T36" fmla="*/ 2065 w 2936"/>
                <a:gd name="T37" fmla="*/ 375 h 2402"/>
                <a:gd name="T38" fmla="*/ 1677 w 2936"/>
                <a:gd name="T39" fmla="*/ 279 h 2402"/>
                <a:gd name="T40" fmla="*/ 1468 w 2936"/>
                <a:gd name="T41" fmla="*/ 0 h 2402"/>
                <a:gd name="T42" fmla="*/ 1904 w 2936"/>
                <a:gd name="T43" fmla="*/ 46 h 2402"/>
                <a:gd name="T44" fmla="*/ 2288 w 2936"/>
                <a:gd name="T45" fmla="*/ 180 h 2402"/>
                <a:gd name="T46" fmla="*/ 2573 w 2936"/>
                <a:gd name="T47" fmla="*/ 362 h 2402"/>
                <a:gd name="T48" fmla="*/ 2786 w 2936"/>
                <a:gd name="T49" fmla="*/ 593 h 2402"/>
                <a:gd name="T50" fmla="*/ 2909 w 2936"/>
                <a:gd name="T51" fmla="*/ 856 h 2402"/>
                <a:gd name="T52" fmla="*/ 2934 w 2936"/>
                <a:gd name="T53" fmla="*/ 1139 h 2402"/>
                <a:gd name="T54" fmla="*/ 2860 w 2936"/>
                <a:gd name="T55" fmla="*/ 1412 h 2402"/>
                <a:gd name="T56" fmla="*/ 2689 w 2936"/>
                <a:gd name="T57" fmla="*/ 1663 h 2402"/>
                <a:gd name="T58" fmla="*/ 2439 w 2936"/>
                <a:gd name="T59" fmla="*/ 1871 h 2402"/>
                <a:gd name="T60" fmla="*/ 2108 w 2936"/>
                <a:gd name="T61" fmla="*/ 2031 h 2402"/>
                <a:gd name="T62" fmla="*/ 1692 w 2936"/>
                <a:gd name="T63" fmla="*/ 2124 h 2402"/>
                <a:gd name="T64" fmla="*/ 1287 w 2936"/>
                <a:gd name="T65" fmla="*/ 2127 h 2402"/>
                <a:gd name="T66" fmla="*/ 922 w 2936"/>
                <a:gd name="T67" fmla="*/ 2213 h 2402"/>
                <a:gd name="T68" fmla="*/ 522 w 2936"/>
                <a:gd name="T69" fmla="*/ 2369 h 2402"/>
                <a:gd name="T70" fmla="*/ 336 w 2936"/>
                <a:gd name="T71" fmla="*/ 2402 h 2402"/>
                <a:gd name="T72" fmla="*/ 281 w 2936"/>
                <a:gd name="T73" fmla="*/ 2373 h 2402"/>
                <a:gd name="T74" fmla="*/ 267 w 2936"/>
                <a:gd name="T75" fmla="*/ 2328 h 2402"/>
                <a:gd name="T76" fmla="*/ 272 w 2936"/>
                <a:gd name="T77" fmla="*/ 2302 h 2402"/>
                <a:gd name="T78" fmla="*/ 280 w 2936"/>
                <a:gd name="T79" fmla="*/ 2288 h 2402"/>
                <a:gd name="T80" fmla="*/ 289 w 2936"/>
                <a:gd name="T81" fmla="*/ 2274 h 2402"/>
                <a:gd name="T82" fmla="*/ 294 w 2936"/>
                <a:gd name="T83" fmla="*/ 2270 h 2402"/>
                <a:gd name="T84" fmla="*/ 303 w 2936"/>
                <a:gd name="T85" fmla="*/ 2260 h 2402"/>
                <a:gd name="T86" fmla="*/ 311 w 2936"/>
                <a:gd name="T87" fmla="*/ 2250 h 2402"/>
                <a:gd name="T88" fmla="*/ 341 w 2936"/>
                <a:gd name="T89" fmla="*/ 2216 h 2402"/>
                <a:gd name="T90" fmla="*/ 413 w 2936"/>
                <a:gd name="T91" fmla="*/ 2136 h 2402"/>
                <a:gd name="T92" fmla="*/ 488 w 2936"/>
                <a:gd name="T93" fmla="*/ 2036 h 2402"/>
                <a:gd name="T94" fmla="*/ 483 w 2936"/>
                <a:gd name="T95" fmla="*/ 1859 h 2402"/>
                <a:gd name="T96" fmla="*/ 242 w 2936"/>
                <a:gd name="T97" fmla="*/ 1654 h 2402"/>
                <a:gd name="T98" fmla="*/ 76 w 2936"/>
                <a:gd name="T99" fmla="*/ 1407 h 2402"/>
                <a:gd name="T100" fmla="*/ 3 w 2936"/>
                <a:gd name="T101" fmla="*/ 1138 h 2402"/>
                <a:gd name="T102" fmla="*/ 27 w 2936"/>
                <a:gd name="T103" fmla="*/ 856 h 2402"/>
                <a:gd name="T104" fmla="*/ 150 w 2936"/>
                <a:gd name="T105" fmla="*/ 593 h 2402"/>
                <a:gd name="T106" fmla="*/ 363 w 2936"/>
                <a:gd name="T107" fmla="*/ 362 h 2402"/>
                <a:gd name="T108" fmla="*/ 649 w 2936"/>
                <a:gd name="T109" fmla="*/ 180 h 2402"/>
                <a:gd name="T110" fmla="*/ 1032 w 2936"/>
                <a:gd name="T111" fmla="*/ 46 h 2402"/>
                <a:gd name="T112" fmla="*/ 1468 w 2936"/>
                <a:gd name="T113" fmla="*/ 0 h 2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936" h="2402">
                  <a:moveTo>
                    <a:pt x="1468" y="266"/>
                  </a:moveTo>
                  <a:lnTo>
                    <a:pt x="1364" y="270"/>
                  </a:lnTo>
                  <a:lnTo>
                    <a:pt x="1260" y="279"/>
                  </a:lnTo>
                  <a:lnTo>
                    <a:pt x="1160" y="294"/>
                  </a:lnTo>
                  <a:lnTo>
                    <a:pt x="1062" y="315"/>
                  </a:lnTo>
                  <a:lnTo>
                    <a:pt x="965" y="341"/>
                  </a:lnTo>
                  <a:lnTo>
                    <a:pt x="871" y="375"/>
                  </a:lnTo>
                  <a:lnTo>
                    <a:pt x="795" y="407"/>
                  </a:lnTo>
                  <a:lnTo>
                    <a:pt x="723" y="443"/>
                  </a:lnTo>
                  <a:lnTo>
                    <a:pt x="655" y="482"/>
                  </a:lnTo>
                  <a:lnTo>
                    <a:pt x="592" y="524"/>
                  </a:lnTo>
                  <a:lnTo>
                    <a:pt x="533" y="569"/>
                  </a:lnTo>
                  <a:lnTo>
                    <a:pt x="480" y="618"/>
                  </a:lnTo>
                  <a:lnTo>
                    <a:pt x="431" y="669"/>
                  </a:lnTo>
                  <a:lnTo>
                    <a:pt x="387" y="723"/>
                  </a:lnTo>
                  <a:lnTo>
                    <a:pt x="351" y="777"/>
                  </a:lnTo>
                  <a:lnTo>
                    <a:pt x="320" y="833"/>
                  </a:lnTo>
                  <a:lnTo>
                    <a:pt x="297" y="890"/>
                  </a:lnTo>
                  <a:lnTo>
                    <a:pt x="280" y="948"/>
                  </a:lnTo>
                  <a:lnTo>
                    <a:pt x="270" y="1007"/>
                  </a:lnTo>
                  <a:lnTo>
                    <a:pt x="267" y="1067"/>
                  </a:lnTo>
                  <a:lnTo>
                    <a:pt x="270" y="1124"/>
                  </a:lnTo>
                  <a:lnTo>
                    <a:pt x="279" y="1180"/>
                  </a:lnTo>
                  <a:lnTo>
                    <a:pt x="295" y="1235"/>
                  </a:lnTo>
                  <a:lnTo>
                    <a:pt x="317" y="1290"/>
                  </a:lnTo>
                  <a:lnTo>
                    <a:pt x="344" y="1344"/>
                  </a:lnTo>
                  <a:lnTo>
                    <a:pt x="378" y="1398"/>
                  </a:lnTo>
                  <a:lnTo>
                    <a:pt x="416" y="1449"/>
                  </a:lnTo>
                  <a:lnTo>
                    <a:pt x="461" y="1499"/>
                  </a:lnTo>
                  <a:lnTo>
                    <a:pt x="511" y="1545"/>
                  </a:lnTo>
                  <a:lnTo>
                    <a:pt x="565" y="1589"/>
                  </a:lnTo>
                  <a:lnTo>
                    <a:pt x="624" y="1632"/>
                  </a:lnTo>
                  <a:lnTo>
                    <a:pt x="689" y="1672"/>
                  </a:lnTo>
                  <a:lnTo>
                    <a:pt x="891" y="1789"/>
                  </a:lnTo>
                  <a:lnTo>
                    <a:pt x="818" y="1964"/>
                  </a:lnTo>
                  <a:lnTo>
                    <a:pt x="885" y="1923"/>
                  </a:lnTo>
                  <a:lnTo>
                    <a:pt x="947" y="1883"/>
                  </a:lnTo>
                  <a:lnTo>
                    <a:pt x="1039" y="1819"/>
                  </a:lnTo>
                  <a:lnTo>
                    <a:pt x="1149" y="1839"/>
                  </a:lnTo>
                  <a:lnTo>
                    <a:pt x="1257" y="1855"/>
                  </a:lnTo>
                  <a:lnTo>
                    <a:pt x="1364" y="1865"/>
                  </a:lnTo>
                  <a:lnTo>
                    <a:pt x="1468" y="1868"/>
                  </a:lnTo>
                  <a:lnTo>
                    <a:pt x="1574" y="1865"/>
                  </a:lnTo>
                  <a:lnTo>
                    <a:pt x="1677" y="1856"/>
                  </a:lnTo>
                  <a:lnTo>
                    <a:pt x="1777" y="1841"/>
                  </a:lnTo>
                  <a:lnTo>
                    <a:pt x="1875" y="1820"/>
                  </a:lnTo>
                  <a:lnTo>
                    <a:pt x="1971" y="1794"/>
                  </a:lnTo>
                  <a:lnTo>
                    <a:pt x="2065" y="1760"/>
                  </a:lnTo>
                  <a:lnTo>
                    <a:pt x="2142" y="1728"/>
                  </a:lnTo>
                  <a:lnTo>
                    <a:pt x="2215" y="1691"/>
                  </a:lnTo>
                  <a:lnTo>
                    <a:pt x="2282" y="1653"/>
                  </a:lnTo>
                  <a:lnTo>
                    <a:pt x="2345" y="1611"/>
                  </a:lnTo>
                  <a:lnTo>
                    <a:pt x="2403" y="1566"/>
                  </a:lnTo>
                  <a:lnTo>
                    <a:pt x="2457" y="1517"/>
                  </a:lnTo>
                  <a:lnTo>
                    <a:pt x="2506" y="1466"/>
                  </a:lnTo>
                  <a:lnTo>
                    <a:pt x="2549" y="1412"/>
                  </a:lnTo>
                  <a:lnTo>
                    <a:pt x="2586" y="1358"/>
                  </a:lnTo>
                  <a:lnTo>
                    <a:pt x="2616" y="1302"/>
                  </a:lnTo>
                  <a:lnTo>
                    <a:pt x="2640" y="1244"/>
                  </a:lnTo>
                  <a:lnTo>
                    <a:pt x="2656" y="1187"/>
                  </a:lnTo>
                  <a:lnTo>
                    <a:pt x="2666" y="1128"/>
                  </a:lnTo>
                  <a:lnTo>
                    <a:pt x="2670" y="1067"/>
                  </a:lnTo>
                  <a:lnTo>
                    <a:pt x="2666" y="1007"/>
                  </a:lnTo>
                  <a:lnTo>
                    <a:pt x="2656" y="948"/>
                  </a:lnTo>
                  <a:lnTo>
                    <a:pt x="2640" y="890"/>
                  </a:lnTo>
                  <a:lnTo>
                    <a:pt x="2616" y="833"/>
                  </a:lnTo>
                  <a:lnTo>
                    <a:pt x="2586" y="777"/>
                  </a:lnTo>
                  <a:lnTo>
                    <a:pt x="2549" y="723"/>
                  </a:lnTo>
                  <a:lnTo>
                    <a:pt x="2506" y="669"/>
                  </a:lnTo>
                  <a:lnTo>
                    <a:pt x="2457" y="618"/>
                  </a:lnTo>
                  <a:lnTo>
                    <a:pt x="2403" y="569"/>
                  </a:lnTo>
                  <a:lnTo>
                    <a:pt x="2345" y="524"/>
                  </a:lnTo>
                  <a:lnTo>
                    <a:pt x="2282" y="482"/>
                  </a:lnTo>
                  <a:lnTo>
                    <a:pt x="2215" y="443"/>
                  </a:lnTo>
                  <a:lnTo>
                    <a:pt x="2142" y="407"/>
                  </a:lnTo>
                  <a:lnTo>
                    <a:pt x="2065" y="375"/>
                  </a:lnTo>
                  <a:lnTo>
                    <a:pt x="1971" y="341"/>
                  </a:lnTo>
                  <a:lnTo>
                    <a:pt x="1875" y="315"/>
                  </a:lnTo>
                  <a:lnTo>
                    <a:pt x="1777" y="294"/>
                  </a:lnTo>
                  <a:lnTo>
                    <a:pt x="1677" y="279"/>
                  </a:lnTo>
                  <a:lnTo>
                    <a:pt x="1574" y="270"/>
                  </a:lnTo>
                  <a:lnTo>
                    <a:pt x="1468" y="266"/>
                  </a:lnTo>
                  <a:close/>
                  <a:moveTo>
                    <a:pt x="1468" y="0"/>
                  </a:moveTo>
                  <a:lnTo>
                    <a:pt x="1468" y="0"/>
                  </a:lnTo>
                  <a:lnTo>
                    <a:pt x="1582" y="2"/>
                  </a:lnTo>
                  <a:lnTo>
                    <a:pt x="1692" y="11"/>
                  </a:lnTo>
                  <a:lnTo>
                    <a:pt x="1799" y="26"/>
                  </a:lnTo>
                  <a:lnTo>
                    <a:pt x="1904" y="46"/>
                  </a:lnTo>
                  <a:lnTo>
                    <a:pt x="2007" y="72"/>
                  </a:lnTo>
                  <a:lnTo>
                    <a:pt x="2108" y="104"/>
                  </a:lnTo>
                  <a:lnTo>
                    <a:pt x="2206" y="143"/>
                  </a:lnTo>
                  <a:lnTo>
                    <a:pt x="2288" y="180"/>
                  </a:lnTo>
                  <a:lnTo>
                    <a:pt x="2367" y="220"/>
                  </a:lnTo>
                  <a:lnTo>
                    <a:pt x="2439" y="264"/>
                  </a:lnTo>
                  <a:lnTo>
                    <a:pt x="2508" y="311"/>
                  </a:lnTo>
                  <a:lnTo>
                    <a:pt x="2573" y="362"/>
                  </a:lnTo>
                  <a:lnTo>
                    <a:pt x="2633" y="415"/>
                  </a:lnTo>
                  <a:lnTo>
                    <a:pt x="2689" y="472"/>
                  </a:lnTo>
                  <a:lnTo>
                    <a:pt x="2741" y="532"/>
                  </a:lnTo>
                  <a:lnTo>
                    <a:pt x="2786" y="593"/>
                  </a:lnTo>
                  <a:lnTo>
                    <a:pt x="2826" y="657"/>
                  </a:lnTo>
                  <a:lnTo>
                    <a:pt x="2860" y="723"/>
                  </a:lnTo>
                  <a:lnTo>
                    <a:pt x="2887" y="788"/>
                  </a:lnTo>
                  <a:lnTo>
                    <a:pt x="2909" y="856"/>
                  </a:lnTo>
                  <a:lnTo>
                    <a:pt x="2925" y="926"/>
                  </a:lnTo>
                  <a:lnTo>
                    <a:pt x="2934" y="996"/>
                  </a:lnTo>
                  <a:lnTo>
                    <a:pt x="2936" y="1067"/>
                  </a:lnTo>
                  <a:lnTo>
                    <a:pt x="2934" y="1139"/>
                  </a:lnTo>
                  <a:lnTo>
                    <a:pt x="2925" y="1209"/>
                  </a:lnTo>
                  <a:lnTo>
                    <a:pt x="2909" y="1278"/>
                  </a:lnTo>
                  <a:lnTo>
                    <a:pt x="2887" y="1347"/>
                  </a:lnTo>
                  <a:lnTo>
                    <a:pt x="2860" y="1412"/>
                  </a:lnTo>
                  <a:lnTo>
                    <a:pt x="2826" y="1478"/>
                  </a:lnTo>
                  <a:lnTo>
                    <a:pt x="2786" y="1542"/>
                  </a:lnTo>
                  <a:lnTo>
                    <a:pt x="2741" y="1603"/>
                  </a:lnTo>
                  <a:lnTo>
                    <a:pt x="2689" y="1663"/>
                  </a:lnTo>
                  <a:lnTo>
                    <a:pt x="2633" y="1720"/>
                  </a:lnTo>
                  <a:lnTo>
                    <a:pt x="2573" y="1773"/>
                  </a:lnTo>
                  <a:lnTo>
                    <a:pt x="2508" y="1824"/>
                  </a:lnTo>
                  <a:lnTo>
                    <a:pt x="2439" y="1871"/>
                  </a:lnTo>
                  <a:lnTo>
                    <a:pt x="2367" y="1915"/>
                  </a:lnTo>
                  <a:lnTo>
                    <a:pt x="2288" y="1955"/>
                  </a:lnTo>
                  <a:lnTo>
                    <a:pt x="2206" y="1992"/>
                  </a:lnTo>
                  <a:lnTo>
                    <a:pt x="2108" y="2031"/>
                  </a:lnTo>
                  <a:lnTo>
                    <a:pt x="2007" y="2062"/>
                  </a:lnTo>
                  <a:lnTo>
                    <a:pt x="1904" y="2089"/>
                  </a:lnTo>
                  <a:lnTo>
                    <a:pt x="1799" y="2109"/>
                  </a:lnTo>
                  <a:lnTo>
                    <a:pt x="1692" y="2124"/>
                  </a:lnTo>
                  <a:lnTo>
                    <a:pt x="1580" y="2133"/>
                  </a:lnTo>
                  <a:lnTo>
                    <a:pt x="1468" y="2135"/>
                  </a:lnTo>
                  <a:lnTo>
                    <a:pt x="1378" y="2133"/>
                  </a:lnTo>
                  <a:lnTo>
                    <a:pt x="1287" y="2127"/>
                  </a:lnTo>
                  <a:lnTo>
                    <a:pt x="1195" y="2117"/>
                  </a:lnTo>
                  <a:lnTo>
                    <a:pt x="1102" y="2102"/>
                  </a:lnTo>
                  <a:lnTo>
                    <a:pt x="1013" y="2160"/>
                  </a:lnTo>
                  <a:lnTo>
                    <a:pt x="922" y="2213"/>
                  </a:lnTo>
                  <a:lnTo>
                    <a:pt x="827" y="2260"/>
                  </a:lnTo>
                  <a:lnTo>
                    <a:pt x="728" y="2302"/>
                  </a:lnTo>
                  <a:lnTo>
                    <a:pt x="626" y="2338"/>
                  </a:lnTo>
                  <a:lnTo>
                    <a:pt x="522" y="2369"/>
                  </a:lnTo>
                  <a:lnTo>
                    <a:pt x="469" y="2381"/>
                  </a:lnTo>
                  <a:lnTo>
                    <a:pt x="408" y="2391"/>
                  </a:lnTo>
                  <a:lnTo>
                    <a:pt x="343" y="2402"/>
                  </a:lnTo>
                  <a:lnTo>
                    <a:pt x="336" y="2402"/>
                  </a:lnTo>
                  <a:lnTo>
                    <a:pt x="321" y="2401"/>
                  </a:lnTo>
                  <a:lnTo>
                    <a:pt x="306" y="2395"/>
                  </a:lnTo>
                  <a:lnTo>
                    <a:pt x="293" y="2386"/>
                  </a:lnTo>
                  <a:lnTo>
                    <a:pt x="281" y="2373"/>
                  </a:lnTo>
                  <a:lnTo>
                    <a:pt x="273" y="2359"/>
                  </a:lnTo>
                  <a:lnTo>
                    <a:pt x="269" y="2342"/>
                  </a:lnTo>
                  <a:lnTo>
                    <a:pt x="268" y="2335"/>
                  </a:lnTo>
                  <a:lnTo>
                    <a:pt x="267" y="2328"/>
                  </a:lnTo>
                  <a:lnTo>
                    <a:pt x="268" y="2321"/>
                  </a:lnTo>
                  <a:lnTo>
                    <a:pt x="268" y="2314"/>
                  </a:lnTo>
                  <a:lnTo>
                    <a:pt x="270" y="2309"/>
                  </a:lnTo>
                  <a:lnTo>
                    <a:pt x="272" y="2302"/>
                  </a:lnTo>
                  <a:lnTo>
                    <a:pt x="277" y="2292"/>
                  </a:lnTo>
                  <a:lnTo>
                    <a:pt x="278" y="2292"/>
                  </a:lnTo>
                  <a:lnTo>
                    <a:pt x="279" y="2291"/>
                  </a:lnTo>
                  <a:lnTo>
                    <a:pt x="280" y="2288"/>
                  </a:lnTo>
                  <a:lnTo>
                    <a:pt x="283" y="2285"/>
                  </a:lnTo>
                  <a:lnTo>
                    <a:pt x="285" y="2280"/>
                  </a:lnTo>
                  <a:lnTo>
                    <a:pt x="287" y="2276"/>
                  </a:lnTo>
                  <a:lnTo>
                    <a:pt x="289" y="2274"/>
                  </a:lnTo>
                  <a:lnTo>
                    <a:pt x="292" y="2271"/>
                  </a:lnTo>
                  <a:lnTo>
                    <a:pt x="293" y="2270"/>
                  </a:lnTo>
                  <a:lnTo>
                    <a:pt x="293" y="2270"/>
                  </a:lnTo>
                  <a:lnTo>
                    <a:pt x="294" y="2270"/>
                  </a:lnTo>
                  <a:lnTo>
                    <a:pt x="295" y="2269"/>
                  </a:lnTo>
                  <a:lnTo>
                    <a:pt x="297" y="2267"/>
                  </a:lnTo>
                  <a:lnTo>
                    <a:pt x="300" y="2263"/>
                  </a:lnTo>
                  <a:lnTo>
                    <a:pt x="303" y="2260"/>
                  </a:lnTo>
                  <a:lnTo>
                    <a:pt x="305" y="2255"/>
                  </a:lnTo>
                  <a:lnTo>
                    <a:pt x="307" y="2252"/>
                  </a:lnTo>
                  <a:lnTo>
                    <a:pt x="310" y="2251"/>
                  </a:lnTo>
                  <a:lnTo>
                    <a:pt x="311" y="2250"/>
                  </a:lnTo>
                  <a:lnTo>
                    <a:pt x="311" y="2250"/>
                  </a:lnTo>
                  <a:lnTo>
                    <a:pt x="318" y="2242"/>
                  </a:lnTo>
                  <a:lnTo>
                    <a:pt x="328" y="2230"/>
                  </a:lnTo>
                  <a:lnTo>
                    <a:pt x="341" y="2216"/>
                  </a:lnTo>
                  <a:lnTo>
                    <a:pt x="359" y="2197"/>
                  </a:lnTo>
                  <a:lnTo>
                    <a:pt x="381" y="2174"/>
                  </a:lnTo>
                  <a:lnTo>
                    <a:pt x="399" y="2153"/>
                  </a:lnTo>
                  <a:lnTo>
                    <a:pt x="413" y="2136"/>
                  </a:lnTo>
                  <a:lnTo>
                    <a:pt x="425" y="2120"/>
                  </a:lnTo>
                  <a:lnTo>
                    <a:pt x="441" y="2100"/>
                  </a:lnTo>
                  <a:lnTo>
                    <a:pt x="459" y="2076"/>
                  </a:lnTo>
                  <a:lnTo>
                    <a:pt x="488" y="2036"/>
                  </a:lnTo>
                  <a:lnTo>
                    <a:pt x="512" y="1996"/>
                  </a:lnTo>
                  <a:lnTo>
                    <a:pt x="533" y="1952"/>
                  </a:lnTo>
                  <a:lnTo>
                    <a:pt x="555" y="1904"/>
                  </a:lnTo>
                  <a:lnTo>
                    <a:pt x="483" y="1859"/>
                  </a:lnTo>
                  <a:lnTo>
                    <a:pt x="416" y="1813"/>
                  </a:lnTo>
                  <a:lnTo>
                    <a:pt x="354" y="1763"/>
                  </a:lnTo>
                  <a:lnTo>
                    <a:pt x="295" y="1710"/>
                  </a:lnTo>
                  <a:lnTo>
                    <a:pt x="242" y="1654"/>
                  </a:lnTo>
                  <a:lnTo>
                    <a:pt x="193" y="1596"/>
                  </a:lnTo>
                  <a:lnTo>
                    <a:pt x="149" y="1535"/>
                  </a:lnTo>
                  <a:lnTo>
                    <a:pt x="109" y="1471"/>
                  </a:lnTo>
                  <a:lnTo>
                    <a:pt x="76" y="1407"/>
                  </a:lnTo>
                  <a:lnTo>
                    <a:pt x="49" y="1342"/>
                  </a:lnTo>
                  <a:lnTo>
                    <a:pt x="27" y="1275"/>
                  </a:lnTo>
                  <a:lnTo>
                    <a:pt x="12" y="1207"/>
                  </a:lnTo>
                  <a:lnTo>
                    <a:pt x="3" y="1138"/>
                  </a:lnTo>
                  <a:lnTo>
                    <a:pt x="0" y="1067"/>
                  </a:lnTo>
                  <a:lnTo>
                    <a:pt x="3" y="996"/>
                  </a:lnTo>
                  <a:lnTo>
                    <a:pt x="12" y="926"/>
                  </a:lnTo>
                  <a:lnTo>
                    <a:pt x="27" y="856"/>
                  </a:lnTo>
                  <a:lnTo>
                    <a:pt x="49" y="788"/>
                  </a:lnTo>
                  <a:lnTo>
                    <a:pt x="77" y="723"/>
                  </a:lnTo>
                  <a:lnTo>
                    <a:pt x="110" y="657"/>
                  </a:lnTo>
                  <a:lnTo>
                    <a:pt x="150" y="593"/>
                  </a:lnTo>
                  <a:lnTo>
                    <a:pt x="196" y="532"/>
                  </a:lnTo>
                  <a:lnTo>
                    <a:pt x="247" y="472"/>
                  </a:lnTo>
                  <a:lnTo>
                    <a:pt x="303" y="415"/>
                  </a:lnTo>
                  <a:lnTo>
                    <a:pt x="363" y="362"/>
                  </a:lnTo>
                  <a:lnTo>
                    <a:pt x="428" y="311"/>
                  </a:lnTo>
                  <a:lnTo>
                    <a:pt x="497" y="264"/>
                  </a:lnTo>
                  <a:lnTo>
                    <a:pt x="571" y="220"/>
                  </a:lnTo>
                  <a:lnTo>
                    <a:pt x="649" y="180"/>
                  </a:lnTo>
                  <a:lnTo>
                    <a:pt x="731" y="143"/>
                  </a:lnTo>
                  <a:lnTo>
                    <a:pt x="829" y="104"/>
                  </a:lnTo>
                  <a:lnTo>
                    <a:pt x="929" y="72"/>
                  </a:lnTo>
                  <a:lnTo>
                    <a:pt x="1032" y="46"/>
                  </a:lnTo>
                  <a:lnTo>
                    <a:pt x="1138" y="26"/>
                  </a:lnTo>
                  <a:lnTo>
                    <a:pt x="1246" y="11"/>
                  </a:lnTo>
                  <a:lnTo>
                    <a:pt x="1356" y="2"/>
                  </a:lnTo>
                  <a:lnTo>
                    <a:pt x="146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Georgia" panose="02040502050405020303" pitchFamily="18" charset="0"/>
              </a:endParaRPr>
            </a:p>
          </p:txBody>
        </p:sp>
        <p:sp>
          <p:nvSpPr>
            <p:cNvPr id="27" name="Freeform 7">
              <a:extLst>
                <a:ext uri="{FF2B5EF4-FFF2-40B4-BE49-F238E27FC236}">
                  <a16:creationId xmlns:a16="http://schemas.microsoft.com/office/drawing/2014/main" xmlns="" id="{C88E6D9F-EA94-4A10-8547-2E99E59467BC}"/>
                </a:ext>
              </a:extLst>
            </p:cNvPr>
            <p:cNvSpPr>
              <a:spLocks/>
            </p:cNvSpPr>
            <p:nvPr/>
          </p:nvSpPr>
          <p:spPr bwMode="auto">
            <a:xfrm>
              <a:off x="-141288" y="1909763"/>
              <a:ext cx="973138" cy="868363"/>
            </a:xfrm>
            <a:custGeom>
              <a:avLst/>
              <a:gdLst>
                <a:gd name="T0" fmla="*/ 2016 w 2453"/>
                <a:gd name="T1" fmla="*/ 91 h 2186"/>
                <a:gd name="T2" fmla="*/ 2199 w 2453"/>
                <a:gd name="T3" fmla="*/ 251 h 2186"/>
                <a:gd name="T4" fmla="*/ 2339 w 2453"/>
                <a:gd name="T5" fmla="*/ 435 h 2186"/>
                <a:gd name="T6" fmla="*/ 2425 w 2453"/>
                <a:gd name="T7" fmla="*/ 637 h 2186"/>
                <a:gd name="T8" fmla="*/ 2453 w 2453"/>
                <a:gd name="T9" fmla="*/ 852 h 2186"/>
                <a:gd name="T10" fmla="*/ 2426 w 2453"/>
                <a:gd name="T11" fmla="*/ 1059 h 2186"/>
                <a:gd name="T12" fmla="*/ 2344 w 2453"/>
                <a:gd name="T13" fmla="*/ 1257 h 2186"/>
                <a:gd name="T14" fmla="*/ 2212 w 2453"/>
                <a:gd name="T15" fmla="*/ 1438 h 2186"/>
                <a:gd name="T16" fmla="*/ 2038 w 2453"/>
                <a:gd name="T17" fmla="*/ 1596 h 2186"/>
                <a:gd name="T18" fmla="*/ 1920 w 2453"/>
                <a:gd name="T19" fmla="*/ 1736 h 2186"/>
                <a:gd name="T20" fmla="*/ 1994 w 2453"/>
                <a:gd name="T21" fmla="*/ 1860 h 2186"/>
                <a:gd name="T22" fmla="*/ 2040 w 2453"/>
                <a:gd name="T23" fmla="*/ 1921 h 2186"/>
                <a:gd name="T24" fmla="*/ 2095 w 2453"/>
                <a:gd name="T25" fmla="*/ 1982 h 2186"/>
                <a:gd name="T26" fmla="*/ 2136 w 2453"/>
                <a:gd name="T27" fmla="*/ 2026 h 2186"/>
                <a:gd name="T28" fmla="*/ 2148 w 2453"/>
                <a:gd name="T29" fmla="*/ 2040 h 2186"/>
                <a:gd name="T30" fmla="*/ 2158 w 2453"/>
                <a:gd name="T31" fmla="*/ 2051 h 2186"/>
                <a:gd name="T32" fmla="*/ 2166 w 2453"/>
                <a:gd name="T33" fmla="*/ 2060 h 2186"/>
                <a:gd name="T34" fmla="*/ 2174 w 2453"/>
                <a:gd name="T35" fmla="*/ 2073 h 2186"/>
                <a:gd name="T36" fmla="*/ 2182 w 2453"/>
                <a:gd name="T37" fmla="*/ 2087 h 2186"/>
                <a:gd name="T38" fmla="*/ 2185 w 2453"/>
                <a:gd name="T39" fmla="*/ 2099 h 2186"/>
                <a:gd name="T40" fmla="*/ 2188 w 2453"/>
                <a:gd name="T41" fmla="*/ 2110 h 2186"/>
                <a:gd name="T42" fmla="*/ 2185 w 2453"/>
                <a:gd name="T43" fmla="*/ 2113 h 2186"/>
                <a:gd name="T44" fmla="*/ 2184 w 2453"/>
                <a:gd name="T45" fmla="*/ 2126 h 2186"/>
                <a:gd name="T46" fmla="*/ 2157 w 2453"/>
                <a:gd name="T47" fmla="*/ 2171 h 2186"/>
                <a:gd name="T48" fmla="*/ 2112 w 2453"/>
                <a:gd name="T49" fmla="*/ 2186 h 2186"/>
                <a:gd name="T50" fmla="*/ 1932 w 2453"/>
                <a:gd name="T51" fmla="*/ 2153 h 2186"/>
                <a:gd name="T52" fmla="*/ 1626 w 2453"/>
                <a:gd name="T53" fmla="*/ 2044 h 2186"/>
                <a:gd name="T54" fmla="*/ 1353 w 2453"/>
                <a:gd name="T55" fmla="*/ 1885 h 2186"/>
                <a:gd name="T56" fmla="*/ 1076 w 2453"/>
                <a:gd name="T57" fmla="*/ 1917 h 2186"/>
                <a:gd name="T58" fmla="*/ 765 w 2453"/>
                <a:gd name="T59" fmla="*/ 1908 h 2186"/>
                <a:gd name="T60" fmla="*/ 456 w 2453"/>
                <a:gd name="T61" fmla="*/ 1850 h 2186"/>
                <a:gd name="T62" fmla="*/ 174 w 2453"/>
                <a:gd name="T63" fmla="*/ 1744 h 2186"/>
                <a:gd name="T64" fmla="*/ 57 w 2453"/>
                <a:gd name="T65" fmla="*/ 1647 h 2186"/>
                <a:gd name="T66" fmla="*/ 184 w 2453"/>
                <a:gd name="T67" fmla="*/ 1652 h 2186"/>
                <a:gd name="T68" fmla="*/ 513 w 2453"/>
                <a:gd name="T69" fmla="*/ 1629 h 2186"/>
                <a:gd name="T70" fmla="*/ 829 w 2453"/>
                <a:gd name="T71" fmla="*/ 1559 h 2186"/>
                <a:gd name="T72" fmla="*/ 1121 w 2453"/>
                <a:gd name="T73" fmla="*/ 1444 h 2186"/>
                <a:gd name="T74" fmla="*/ 1380 w 2453"/>
                <a:gd name="T75" fmla="*/ 1290 h 2186"/>
                <a:gd name="T76" fmla="*/ 1581 w 2453"/>
                <a:gd name="T77" fmla="*/ 1114 h 2186"/>
                <a:gd name="T78" fmla="*/ 1737 w 2453"/>
                <a:gd name="T79" fmla="*/ 918 h 2186"/>
                <a:gd name="T80" fmla="*/ 1848 w 2453"/>
                <a:gd name="T81" fmla="*/ 702 h 2186"/>
                <a:gd name="T82" fmla="*/ 1909 w 2453"/>
                <a:gd name="T83" fmla="*/ 475 h 2186"/>
                <a:gd name="T84" fmla="*/ 1917 w 2453"/>
                <a:gd name="T85" fmla="*/ 237 h 2186"/>
                <a:gd name="T86" fmla="*/ 1871 w 2453"/>
                <a:gd name="T87" fmla="*/ 0 h 2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453" h="2186">
                  <a:moveTo>
                    <a:pt x="1871" y="0"/>
                  </a:moveTo>
                  <a:lnTo>
                    <a:pt x="1946" y="44"/>
                  </a:lnTo>
                  <a:lnTo>
                    <a:pt x="2016" y="91"/>
                  </a:lnTo>
                  <a:lnTo>
                    <a:pt x="2081" y="142"/>
                  </a:lnTo>
                  <a:lnTo>
                    <a:pt x="2142" y="194"/>
                  </a:lnTo>
                  <a:lnTo>
                    <a:pt x="2199" y="251"/>
                  </a:lnTo>
                  <a:lnTo>
                    <a:pt x="2250" y="310"/>
                  </a:lnTo>
                  <a:lnTo>
                    <a:pt x="2297" y="372"/>
                  </a:lnTo>
                  <a:lnTo>
                    <a:pt x="2339" y="435"/>
                  </a:lnTo>
                  <a:lnTo>
                    <a:pt x="2374" y="501"/>
                  </a:lnTo>
                  <a:lnTo>
                    <a:pt x="2402" y="569"/>
                  </a:lnTo>
                  <a:lnTo>
                    <a:pt x="2425" y="637"/>
                  </a:lnTo>
                  <a:lnTo>
                    <a:pt x="2441" y="708"/>
                  </a:lnTo>
                  <a:lnTo>
                    <a:pt x="2450" y="779"/>
                  </a:lnTo>
                  <a:lnTo>
                    <a:pt x="2453" y="852"/>
                  </a:lnTo>
                  <a:lnTo>
                    <a:pt x="2451" y="922"/>
                  </a:lnTo>
                  <a:lnTo>
                    <a:pt x="2442" y="991"/>
                  </a:lnTo>
                  <a:lnTo>
                    <a:pt x="2426" y="1059"/>
                  </a:lnTo>
                  <a:lnTo>
                    <a:pt x="2406" y="1126"/>
                  </a:lnTo>
                  <a:lnTo>
                    <a:pt x="2378" y="1192"/>
                  </a:lnTo>
                  <a:lnTo>
                    <a:pt x="2344" y="1257"/>
                  </a:lnTo>
                  <a:lnTo>
                    <a:pt x="2306" y="1319"/>
                  </a:lnTo>
                  <a:lnTo>
                    <a:pt x="2261" y="1381"/>
                  </a:lnTo>
                  <a:lnTo>
                    <a:pt x="2212" y="1438"/>
                  </a:lnTo>
                  <a:lnTo>
                    <a:pt x="2158" y="1494"/>
                  </a:lnTo>
                  <a:lnTo>
                    <a:pt x="2100" y="1546"/>
                  </a:lnTo>
                  <a:lnTo>
                    <a:pt x="2038" y="1596"/>
                  </a:lnTo>
                  <a:lnTo>
                    <a:pt x="1971" y="1644"/>
                  </a:lnTo>
                  <a:lnTo>
                    <a:pt x="1898" y="1688"/>
                  </a:lnTo>
                  <a:lnTo>
                    <a:pt x="1920" y="1736"/>
                  </a:lnTo>
                  <a:lnTo>
                    <a:pt x="1942" y="1780"/>
                  </a:lnTo>
                  <a:lnTo>
                    <a:pt x="1965" y="1821"/>
                  </a:lnTo>
                  <a:lnTo>
                    <a:pt x="1994" y="1860"/>
                  </a:lnTo>
                  <a:lnTo>
                    <a:pt x="2012" y="1884"/>
                  </a:lnTo>
                  <a:lnTo>
                    <a:pt x="2028" y="1904"/>
                  </a:lnTo>
                  <a:lnTo>
                    <a:pt x="2040" y="1921"/>
                  </a:lnTo>
                  <a:lnTo>
                    <a:pt x="2054" y="1938"/>
                  </a:lnTo>
                  <a:lnTo>
                    <a:pt x="2072" y="1958"/>
                  </a:lnTo>
                  <a:lnTo>
                    <a:pt x="2095" y="1982"/>
                  </a:lnTo>
                  <a:lnTo>
                    <a:pt x="2112" y="2000"/>
                  </a:lnTo>
                  <a:lnTo>
                    <a:pt x="2125" y="2015"/>
                  </a:lnTo>
                  <a:lnTo>
                    <a:pt x="2136" y="2026"/>
                  </a:lnTo>
                  <a:lnTo>
                    <a:pt x="2142" y="2034"/>
                  </a:lnTo>
                  <a:lnTo>
                    <a:pt x="2145" y="2036"/>
                  </a:lnTo>
                  <a:lnTo>
                    <a:pt x="2148" y="2040"/>
                  </a:lnTo>
                  <a:lnTo>
                    <a:pt x="2151" y="2043"/>
                  </a:lnTo>
                  <a:lnTo>
                    <a:pt x="2155" y="2048"/>
                  </a:lnTo>
                  <a:lnTo>
                    <a:pt x="2158" y="2051"/>
                  </a:lnTo>
                  <a:lnTo>
                    <a:pt x="2160" y="2053"/>
                  </a:lnTo>
                  <a:lnTo>
                    <a:pt x="2163" y="2057"/>
                  </a:lnTo>
                  <a:lnTo>
                    <a:pt x="2166" y="2060"/>
                  </a:lnTo>
                  <a:lnTo>
                    <a:pt x="2168" y="2065"/>
                  </a:lnTo>
                  <a:lnTo>
                    <a:pt x="2172" y="2069"/>
                  </a:lnTo>
                  <a:lnTo>
                    <a:pt x="2174" y="2073"/>
                  </a:lnTo>
                  <a:lnTo>
                    <a:pt x="2176" y="2076"/>
                  </a:lnTo>
                  <a:lnTo>
                    <a:pt x="2181" y="2086"/>
                  </a:lnTo>
                  <a:lnTo>
                    <a:pt x="2182" y="2087"/>
                  </a:lnTo>
                  <a:lnTo>
                    <a:pt x="2182" y="2090"/>
                  </a:lnTo>
                  <a:lnTo>
                    <a:pt x="2184" y="2093"/>
                  </a:lnTo>
                  <a:lnTo>
                    <a:pt x="2185" y="2099"/>
                  </a:lnTo>
                  <a:lnTo>
                    <a:pt x="2187" y="2103"/>
                  </a:lnTo>
                  <a:lnTo>
                    <a:pt x="2188" y="2107"/>
                  </a:lnTo>
                  <a:lnTo>
                    <a:pt x="2188" y="2110"/>
                  </a:lnTo>
                  <a:lnTo>
                    <a:pt x="2188" y="2111"/>
                  </a:lnTo>
                  <a:lnTo>
                    <a:pt x="2187" y="2112"/>
                  </a:lnTo>
                  <a:lnTo>
                    <a:pt x="2185" y="2113"/>
                  </a:lnTo>
                  <a:lnTo>
                    <a:pt x="2184" y="2116"/>
                  </a:lnTo>
                  <a:lnTo>
                    <a:pt x="2184" y="2120"/>
                  </a:lnTo>
                  <a:lnTo>
                    <a:pt x="2184" y="2126"/>
                  </a:lnTo>
                  <a:lnTo>
                    <a:pt x="2179" y="2144"/>
                  </a:lnTo>
                  <a:lnTo>
                    <a:pt x="2170" y="2159"/>
                  </a:lnTo>
                  <a:lnTo>
                    <a:pt x="2157" y="2171"/>
                  </a:lnTo>
                  <a:lnTo>
                    <a:pt x="2143" y="2180"/>
                  </a:lnTo>
                  <a:lnTo>
                    <a:pt x="2128" y="2185"/>
                  </a:lnTo>
                  <a:lnTo>
                    <a:pt x="2112" y="2186"/>
                  </a:lnTo>
                  <a:lnTo>
                    <a:pt x="2045" y="2176"/>
                  </a:lnTo>
                  <a:lnTo>
                    <a:pt x="1986" y="2165"/>
                  </a:lnTo>
                  <a:lnTo>
                    <a:pt x="1932" y="2153"/>
                  </a:lnTo>
                  <a:lnTo>
                    <a:pt x="1827" y="2123"/>
                  </a:lnTo>
                  <a:lnTo>
                    <a:pt x="1725" y="2086"/>
                  </a:lnTo>
                  <a:lnTo>
                    <a:pt x="1626" y="2044"/>
                  </a:lnTo>
                  <a:lnTo>
                    <a:pt x="1532" y="1997"/>
                  </a:lnTo>
                  <a:lnTo>
                    <a:pt x="1440" y="1944"/>
                  </a:lnTo>
                  <a:lnTo>
                    <a:pt x="1353" y="1885"/>
                  </a:lnTo>
                  <a:lnTo>
                    <a:pt x="1259" y="1900"/>
                  </a:lnTo>
                  <a:lnTo>
                    <a:pt x="1167" y="1910"/>
                  </a:lnTo>
                  <a:lnTo>
                    <a:pt x="1076" y="1917"/>
                  </a:lnTo>
                  <a:lnTo>
                    <a:pt x="985" y="1919"/>
                  </a:lnTo>
                  <a:lnTo>
                    <a:pt x="874" y="1916"/>
                  </a:lnTo>
                  <a:lnTo>
                    <a:pt x="765" y="1908"/>
                  </a:lnTo>
                  <a:lnTo>
                    <a:pt x="659" y="1895"/>
                  </a:lnTo>
                  <a:lnTo>
                    <a:pt x="556" y="1875"/>
                  </a:lnTo>
                  <a:lnTo>
                    <a:pt x="456" y="1850"/>
                  </a:lnTo>
                  <a:lnTo>
                    <a:pt x="360" y="1820"/>
                  </a:lnTo>
                  <a:lnTo>
                    <a:pt x="266" y="1784"/>
                  </a:lnTo>
                  <a:lnTo>
                    <a:pt x="174" y="1744"/>
                  </a:lnTo>
                  <a:lnTo>
                    <a:pt x="87" y="1696"/>
                  </a:lnTo>
                  <a:lnTo>
                    <a:pt x="0" y="1644"/>
                  </a:lnTo>
                  <a:lnTo>
                    <a:pt x="57" y="1647"/>
                  </a:lnTo>
                  <a:lnTo>
                    <a:pt x="107" y="1651"/>
                  </a:lnTo>
                  <a:lnTo>
                    <a:pt x="149" y="1652"/>
                  </a:lnTo>
                  <a:lnTo>
                    <a:pt x="184" y="1652"/>
                  </a:lnTo>
                  <a:lnTo>
                    <a:pt x="295" y="1649"/>
                  </a:lnTo>
                  <a:lnTo>
                    <a:pt x="405" y="1641"/>
                  </a:lnTo>
                  <a:lnTo>
                    <a:pt x="513" y="1629"/>
                  </a:lnTo>
                  <a:lnTo>
                    <a:pt x="620" y="1611"/>
                  </a:lnTo>
                  <a:lnTo>
                    <a:pt x="725" y="1587"/>
                  </a:lnTo>
                  <a:lnTo>
                    <a:pt x="829" y="1559"/>
                  </a:lnTo>
                  <a:lnTo>
                    <a:pt x="929" y="1525"/>
                  </a:lnTo>
                  <a:lnTo>
                    <a:pt x="1027" y="1487"/>
                  </a:lnTo>
                  <a:lnTo>
                    <a:pt x="1121" y="1444"/>
                  </a:lnTo>
                  <a:lnTo>
                    <a:pt x="1211" y="1398"/>
                  </a:lnTo>
                  <a:lnTo>
                    <a:pt x="1297" y="1345"/>
                  </a:lnTo>
                  <a:lnTo>
                    <a:pt x="1380" y="1290"/>
                  </a:lnTo>
                  <a:lnTo>
                    <a:pt x="1451" y="1233"/>
                  </a:lnTo>
                  <a:lnTo>
                    <a:pt x="1518" y="1175"/>
                  </a:lnTo>
                  <a:lnTo>
                    <a:pt x="1581" y="1114"/>
                  </a:lnTo>
                  <a:lnTo>
                    <a:pt x="1637" y="1050"/>
                  </a:lnTo>
                  <a:lnTo>
                    <a:pt x="1690" y="986"/>
                  </a:lnTo>
                  <a:lnTo>
                    <a:pt x="1737" y="918"/>
                  </a:lnTo>
                  <a:lnTo>
                    <a:pt x="1780" y="847"/>
                  </a:lnTo>
                  <a:lnTo>
                    <a:pt x="1817" y="775"/>
                  </a:lnTo>
                  <a:lnTo>
                    <a:pt x="1848" y="702"/>
                  </a:lnTo>
                  <a:lnTo>
                    <a:pt x="1875" y="627"/>
                  </a:lnTo>
                  <a:lnTo>
                    <a:pt x="1894" y="551"/>
                  </a:lnTo>
                  <a:lnTo>
                    <a:pt x="1909" y="475"/>
                  </a:lnTo>
                  <a:lnTo>
                    <a:pt x="1917" y="397"/>
                  </a:lnTo>
                  <a:lnTo>
                    <a:pt x="1920" y="317"/>
                  </a:lnTo>
                  <a:lnTo>
                    <a:pt x="1917" y="237"/>
                  </a:lnTo>
                  <a:lnTo>
                    <a:pt x="1907" y="157"/>
                  </a:lnTo>
                  <a:lnTo>
                    <a:pt x="1893" y="79"/>
                  </a:lnTo>
                  <a:lnTo>
                    <a:pt x="187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Georgia" panose="02040502050405020303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58268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207F58-541B-404B-B6D8-BCF1E9A479D7}" type="datetime1">
              <a:rPr lang="ru-RU" smtClean="0">
                <a:latin typeface="Georgia" panose="02040502050405020303" pitchFamily="18" charset="0"/>
              </a:rPr>
              <a:t>26.05.2021</a:t>
            </a:fld>
            <a:endParaRPr lang="ru-RU">
              <a:latin typeface="Georgia" panose="02040502050405020303" pitchFamily="18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latin typeface="Georgia" panose="02040502050405020303" pitchFamily="18" charset="0"/>
              </a:rPr>
              <a:t>Assel Zhanabayeva</a:t>
            </a:r>
            <a:endParaRPr lang="ru-RU">
              <a:latin typeface="Georgia" panose="02040502050405020303" pitchFamily="18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23472-097C-4749-AA53-DB59F1FF4184}" type="slidenum">
              <a:rPr lang="ru-RU" smtClean="0">
                <a:latin typeface="Georgia" panose="02040502050405020303" pitchFamily="18" charset="0"/>
              </a:rPr>
              <a:t>8</a:t>
            </a:fld>
            <a:endParaRPr lang="ru-RU">
              <a:latin typeface="Georgia" panose="02040502050405020303" pitchFamily="18" charset="0"/>
            </a:endParaRPr>
          </a:p>
        </p:txBody>
      </p:sp>
      <p:sp>
        <p:nvSpPr>
          <p:cNvPr id="7" name="Title 2"/>
          <p:cNvSpPr>
            <a:spLocks noGrp="1"/>
          </p:cNvSpPr>
          <p:nvPr>
            <p:ph type="title"/>
          </p:nvPr>
        </p:nvSpPr>
        <p:spPr>
          <a:xfrm>
            <a:off x="387819" y="282611"/>
            <a:ext cx="8368363" cy="409459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Research process</a:t>
            </a:r>
            <a:endParaRPr lang="en-US" b="1" dirty="0">
              <a:solidFill>
                <a:schemeClr val="tx1">
                  <a:lumMod val="85000"/>
                  <a:lumOff val="15000"/>
                </a:schemeClr>
              </a:solidFill>
              <a:latin typeface="Georgia" panose="02040502050405020303" pitchFamily="18" charset="0"/>
            </a:endParaRPr>
          </a:p>
        </p:txBody>
      </p:sp>
      <p:grpSp>
        <p:nvGrpSpPr>
          <p:cNvPr id="8" name="Group 39">
            <a:extLst>
              <a:ext uri="{FF2B5EF4-FFF2-40B4-BE49-F238E27FC236}">
                <a16:creationId xmlns:a16="http://schemas.microsoft.com/office/drawing/2014/main" xmlns="" id="{991AE6CF-023F-4FD1-BBAA-5E13CE9D7868}"/>
              </a:ext>
            </a:extLst>
          </p:cNvPr>
          <p:cNvGrpSpPr/>
          <p:nvPr/>
        </p:nvGrpSpPr>
        <p:grpSpPr>
          <a:xfrm>
            <a:off x="798883" y="1815458"/>
            <a:ext cx="1870039" cy="1768433"/>
            <a:chOff x="1752600" y="2038350"/>
            <a:chExt cx="1604846" cy="1517650"/>
          </a:xfrm>
        </p:grpSpPr>
        <p:sp>
          <p:nvSpPr>
            <p:cNvPr id="9" name="Block Arc 40">
              <a:extLst>
                <a:ext uri="{FF2B5EF4-FFF2-40B4-BE49-F238E27FC236}">
                  <a16:creationId xmlns:a16="http://schemas.microsoft.com/office/drawing/2014/main" xmlns="" id="{1F3CD996-57BB-492B-B6DB-8EF70C0DCA46}"/>
                </a:ext>
              </a:extLst>
            </p:cNvPr>
            <p:cNvSpPr/>
            <p:nvPr/>
          </p:nvSpPr>
          <p:spPr bwMode="auto">
            <a:xfrm>
              <a:off x="1752600" y="2038350"/>
              <a:ext cx="1517650" cy="1517650"/>
            </a:xfrm>
            <a:prstGeom prst="blockArc">
              <a:avLst>
                <a:gd name="adj1" fmla="val 3555861"/>
                <a:gd name="adj2" fmla="val 19907927"/>
                <a:gd name="adj3" fmla="val 11294"/>
              </a:avLst>
            </a:prstGeom>
            <a:solidFill>
              <a:schemeClr val="accent1"/>
            </a:solidFill>
            <a:ln w="19050">
              <a:noFill/>
              <a:round/>
              <a:headEnd/>
              <a:tailEnd/>
            </a:ln>
          </p:spPr>
          <p:txBody>
            <a:bodyPr vert="horz" wrap="none" lIns="91440" tIns="45720" rIns="91440" bIns="45720" numCol="1" rtlCol="0" anchor="ctr" anchorCtr="1" compatLnSpc="1">
              <a:prstTxWarp prst="textNoShape">
                <a:avLst/>
              </a:prstTxWarp>
            </a:bodyPr>
            <a:lstStyle/>
            <a:p>
              <a:pPr algn="ctr"/>
              <a:endParaRPr 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Georgia" panose="02040502050405020303" pitchFamily="18" charset="0"/>
              </a:endParaRPr>
            </a:p>
          </p:txBody>
        </p:sp>
        <p:sp>
          <p:nvSpPr>
            <p:cNvPr id="10" name="Isosceles Triangle 41">
              <a:extLst>
                <a:ext uri="{FF2B5EF4-FFF2-40B4-BE49-F238E27FC236}">
                  <a16:creationId xmlns:a16="http://schemas.microsoft.com/office/drawing/2014/main" xmlns="" id="{59C2F2EA-24B6-4B4A-BFFB-5A4A3D1D2C15}"/>
                </a:ext>
              </a:extLst>
            </p:cNvPr>
            <p:cNvSpPr/>
            <p:nvPr/>
          </p:nvSpPr>
          <p:spPr bwMode="auto">
            <a:xfrm rot="9090263">
              <a:off x="2949493" y="2463183"/>
              <a:ext cx="407953" cy="237388"/>
            </a:xfrm>
            <a:prstGeom prst="triangle">
              <a:avLst/>
            </a:prstGeom>
            <a:solidFill>
              <a:schemeClr val="accent1"/>
            </a:solidFill>
            <a:ln w="19050">
              <a:noFill/>
              <a:round/>
              <a:headEnd/>
              <a:tailEnd/>
            </a:ln>
          </p:spPr>
          <p:txBody>
            <a:bodyPr vert="horz" wrap="none" lIns="91440" tIns="45720" rIns="91440" bIns="45720" numCol="1" rtlCol="0" anchor="ctr" anchorCtr="1" compatLnSpc="1">
              <a:prstTxWarp prst="textNoShape">
                <a:avLst/>
              </a:prstTxWarp>
            </a:bodyPr>
            <a:lstStyle/>
            <a:p>
              <a:pPr algn="ctr"/>
              <a:endParaRPr 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Georgia" panose="02040502050405020303" pitchFamily="18" charset="0"/>
              </a:endParaRPr>
            </a:p>
          </p:txBody>
        </p:sp>
      </p:grpSp>
      <p:grpSp>
        <p:nvGrpSpPr>
          <p:cNvPr id="11" name="Group 42">
            <a:extLst>
              <a:ext uri="{FF2B5EF4-FFF2-40B4-BE49-F238E27FC236}">
                <a16:creationId xmlns:a16="http://schemas.microsoft.com/office/drawing/2014/main" xmlns="" id="{FD6F8A48-C3DB-432C-BE28-5DC0F933F07D}"/>
              </a:ext>
            </a:extLst>
          </p:cNvPr>
          <p:cNvGrpSpPr/>
          <p:nvPr/>
        </p:nvGrpSpPr>
        <p:grpSpPr>
          <a:xfrm flipV="1">
            <a:off x="2239616" y="1954193"/>
            <a:ext cx="1870039" cy="1768433"/>
            <a:chOff x="3559423" y="2038350"/>
            <a:chExt cx="1604846" cy="1517650"/>
          </a:xfrm>
          <a:solidFill>
            <a:schemeClr val="accent2"/>
          </a:solidFill>
        </p:grpSpPr>
        <p:sp>
          <p:nvSpPr>
            <p:cNvPr id="12" name="Block Arc 43">
              <a:extLst>
                <a:ext uri="{FF2B5EF4-FFF2-40B4-BE49-F238E27FC236}">
                  <a16:creationId xmlns:a16="http://schemas.microsoft.com/office/drawing/2014/main" xmlns="" id="{4360C6D8-B586-47FE-9862-102AC26A478E}"/>
                </a:ext>
              </a:extLst>
            </p:cNvPr>
            <p:cNvSpPr/>
            <p:nvPr/>
          </p:nvSpPr>
          <p:spPr bwMode="auto">
            <a:xfrm>
              <a:off x="3559423" y="2038350"/>
              <a:ext cx="1517650" cy="1517650"/>
            </a:xfrm>
            <a:prstGeom prst="blockArc">
              <a:avLst>
                <a:gd name="adj1" fmla="val 9481174"/>
                <a:gd name="adj2" fmla="val 19907927"/>
                <a:gd name="adj3" fmla="val 11294"/>
              </a:avLst>
            </a:prstGeom>
            <a:grpFill/>
            <a:ln w="19050">
              <a:noFill/>
              <a:round/>
              <a:headEnd/>
              <a:tailEnd/>
            </a:ln>
          </p:spPr>
          <p:txBody>
            <a:bodyPr vert="horz" wrap="none" lIns="91440" tIns="45720" rIns="91440" bIns="45720" numCol="1" rtlCol="0" anchor="ctr" anchorCtr="1" compatLnSpc="1">
              <a:prstTxWarp prst="textNoShape">
                <a:avLst/>
              </a:prstTxWarp>
            </a:bodyPr>
            <a:lstStyle/>
            <a:p>
              <a:pPr algn="ctr"/>
              <a:endParaRPr 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Georgia" panose="02040502050405020303" pitchFamily="18" charset="0"/>
              </a:endParaRPr>
            </a:p>
          </p:txBody>
        </p:sp>
        <p:sp>
          <p:nvSpPr>
            <p:cNvPr id="13" name="Isosceles Triangle 44">
              <a:extLst>
                <a:ext uri="{FF2B5EF4-FFF2-40B4-BE49-F238E27FC236}">
                  <a16:creationId xmlns:a16="http://schemas.microsoft.com/office/drawing/2014/main" xmlns="" id="{2D6C7F8B-57E9-4777-924F-A1AD7B5DA037}"/>
                </a:ext>
              </a:extLst>
            </p:cNvPr>
            <p:cNvSpPr/>
            <p:nvPr/>
          </p:nvSpPr>
          <p:spPr bwMode="auto">
            <a:xfrm rot="9090263">
              <a:off x="4756316" y="2463183"/>
              <a:ext cx="407953" cy="237388"/>
            </a:xfrm>
            <a:prstGeom prst="triangle">
              <a:avLst/>
            </a:prstGeom>
            <a:grpFill/>
            <a:ln w="19050">
              <a:noFill/>
              <a:round/>
              <a:headEnd/>
              <a:tailEnd/>
            </a:ln>
          </p:spPr>
          <p:txBody>
            <a:bodyPr vert="horz" wrap="none" lIns="91440" tIns="45720" rIns="91440" bIns="45720" numCol="1" rtlCol="0" anchor="ctr" anchorCtr="1" compatLnSpc="1">
              <a:prstTxWarp prst="textNoShape">
                <a:avLst/>
              </a:prstTxWarp>
            </a:bodyPr>
            <a:lstStyle/>
            <a:p>
              <a:pPr algn="ctr"/>
              <a:endParaRPr 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Georgia" panose="02040502050405020303" pitchFamily="18" charset="0"/>
              </a:endParaRPr>
            </a:p>
          </p:txBody>
        </p:sp>
      </p:grpSp>
      <p:grpSp>
        <p:nvGrpSpPr>
          <p:cNvPr id="14" name="Group 45">
            <a:extLst>
              <a:ext uri="{FF2B5EF4-FFF2-40B4-BE49-F238E27FC236}">
                <a16:creationId xmlns:a16="http://schemas.microsoft.com/office/drawing/2014/main" xmlns="" id="{49762B1E-20E5-465E-A280-907F52C27FEB}"/>
              </a:ext>
            </a:extLst>
          </p:cNvPr>
          <p:cNvGrpSpPr/>
          <p:nvPr/>
        </p:nvGrpSpPr>
        <p:grpSpPr>
          <a:xfrm>
            <a:off x="3678129" y="1821001"/>
            <a:ext cx="1870039" cy="1768433"/>
            <a:chOff x="3559423" y="2038350"/>
            <a:chExt cx="1604846" cy="1517650"/>
          </a:xfrm>
          <a:solidFill>
            <a:schemeClr val="accent3"/>
          </a:solidFill>
        </p:grpSpPr>
        <p:sp>
          <p:nvSpPr>
            <p:cNvPr id="15" name="Block Arc 46">
              <a:extLst>
                <a:ext uri="{FF2B5EF4-FFF2-40B4-BE49-F238E27FC236}">
                  <a16:creationId xmlns:a16="http://schemas.microsoft.com/office/drawing/2014/main" xmlns="" id="{31957904-43AF-44EF-A62F-6BB3E62BE7E3}"/>
                </a:ext>
              </a:extLst>
            </p:cNvPr>
            <p:cNvSpPr/>
            <p:nvPr/>
          </p:nvSpPr>
          <p:spPr bwMode="auto">
            <a:xfrm>
              <a:off x="3559423" y="2038350"/>
              <a:ext cx="1517650" cy="1517650"/>
            </a:xfrm>
            <a:prstGeom prst="blockArc">
              <a:avLst>
                <a:gd name="adj1" fmla="val 9481174"/>
                <a:gd name="adj2" fmla="val 19907927"/>
                <a:gd name="adj3" fmla="val 11294"/>
              </a:avLst>
            </a:prstGeom>
            <a:grpFill/>
            <a:ln w="19050">
              <a:noFill/>
              <a:round/>
              <a:headEnd/>
              <a:tailEnd/>
            </a:ln>
          </p:spPr>
          <p:txBody>
            <a:bodyPr vert="horz" wrap="none" lIns="91440" tIns="45720" rIns="91440" bIns="45720" numCol="1" rtlCol="0" anchor="ctr" anchorCtr="1" compatLnSpc="1">
              <a:prstTxWarp prst="textNoShape">
                <a:avLst/>
              </a:prstTxWarp>
            </a:bodyPr>
            <a:lstStyle/>
            <a:p>
              <a:pPr algn="ctr"/>
              <a:endParaRPr 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Georgia" panose="02040502050405020303" pitchFamily="18" charset="0"/>
              </a:endParaRPr>
            </a:p>
          </p:txBody>
        </p:sp>
        <p:sp>
          <p:nvSpPr>
            <p:cNvPr id="16" name="Isosceles Triangle 47">
              <a:extLst>
                <a:ext uri="{FF2B5EF4-FFF2-40B4-BE49-F238E27FC236}">
                  <a16:creationId xmlns:a16="http://schemas.microsoft.com/office/drawing/2014/main" xmlns="" id="{1B76F53E-87C6-401B-905A-1BB870490451}"/>
                </a:ext>
              </a:extLst>
            </p:cNvPr>
            <p:cNvSpPr/>
            <p:nvPr/>
          </p:nvSpPr>
          <p:spPr bwMode="auto">
            <a:xfrm rot="9090263">
              <a:off x="4756316" y="2463183"/>
              <a:ext cx="407953" cy="237388"/>
            </a:xfrm>
            <a:prstGeom prst="triangle">
              <a:avLst/>
            </a:prstGeom>
            <a:grpFill/>
            <a:ln w="19050">
              <a:noFill/>
              <a:round/>
              <a:headEnd/>
              <a:tailEnd/>
            </a:ln>
          </p:spPr>
          <p:txBody>
            <a:bodyPr vert="horz" wrap="none" lIns="91440" tIns="45720" rIns="91440" bIns="45720" numCol="1" rtlCol="0" anchor="ctr" anchorCtr="1" compatLnSpc="1">
              <a:prstTxWarp prst="textNoShape">
                <a:avLst/>
              </a:prstTxWarp>
            </a:bodyPr>
            <a:lstStyle/>
            <a:p>
              <a:pPr algn="ctr"/>
              <a:endParaRPr 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Georgia" panose="02040502050405020303" pitchFamily="18" charset="0"/>
              </a:endParaRPr>
            </a:p>
          </p:txBody>
        </p:sp>
      </p:grpSp>
      <p:grpSp>
        <p:nvGrpSpPr>
          <p:cNvPr id="17" name="Group 48">
            <a:extLst>
              <a:ext uri="{FF2B5EF4-FFF2-40B4-BE49-F238E27FC236}">
                <a16:creationId xmlns:a16="http://schemas.microsoft.com/office/drawing/2014/main" xmlns="" id="{02AA2166-9F9F-4DC9-8C8A-46B97FC6CBDC}"/>
              </a:ext>
            </a:extLst>
          </p:cNvPr>
          <p:cNvGrpSpPr/>
          <p:nvPr/>
        </p:nvGrpSpPr>
        <p:grpSpPr>
          <a:xfrm flipV="1">
            <a:off x="5117198" y="1954193"/>
            <a:ext cx="1870039" cy="1768433"/>
            <a:chOff x="3559423" y="2038350"/>
            <a:chExt cx="1604846" cy="1517650"/>
          </a:xfrm>
          <a:solidFill>
            <a:schemeClr val="accent4"/>
          </a:solidFill>
        </p:grpSpPr>
        <p:sp>
          <p:nvSpPr>
            <p:cNvPr id="18" name="Block Arc 49">
              <a:extLst>
                <a:ext uri="{FF2B5EF4-FFF2-40B4-BE49-F238E27FC236}">
                  <a16:creationId xmlns:a16="http://schemas.microsoft.com/office/drawing/2014/main" xmlns="" id="{F5D0C336-2678-4E8B-A93E-60BB66FDEE81}"/>
                </a:ext>
              </a:extLst>
            </p:cNvPr>
            <p:cNvSpPr/>
            <p:nvPr/>
          </p:nvSpPr>
          <p:spPr bwMode="auto">
            <a:xfrm>
              <a:off x="3559423" y="2038350"/>
              <a:ext cx="1517650" cy="1517650"/>
            </a:xfrm>
            <a:prstGeom prst="blockArc">
              <a:avLst>
                <a:gd name="adj1" fmla="val 9481174"/>
                <a:gd name="adj2" fmla="val 19907927"/>
                <a:gd name="adj3" fmla="val 11294"/>
              </a:avLst>
            </a:prstGeom>
            <a:grpFill/>
            <a:ln w="19050">
              <a:noFill/>
              <a:round/>
              <a:headEnd/>
              <a:tailEnd/>
            </a:ln>
          </p:spPr>
          <p:txBody>
            <a:bodyPr vert="horz" wrap="none" lIns="91440" tIns="45720" rIns="91440" bIns="45720" numCol="1" rtlCol="0" anchor="ctr" anchorCtr="1" compatLnSpc="1">
              <a:prstTxWarp prst="textNoShape">
                <a:avLst/>
              </a:prstTxWarp>
            </a:bodyPr>
            <a:lstStyle/>
            <a:p>
              <a:pPr algn="ctr"/>
              <a:endParaRPr 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Georgia" panose="02040502050405020303" pitchFamily="18" charset="0"/>
              </a:endParaRPr>
            </a:p>
          </p:txBody>
        </p:sp>
        <p:sp>
          <p:nvSpPr>
            <p:cNvPr id="19" name="Isosceles Triangle 50">
              <a:extLst>
                <a:ext uri="{FF2B5EF4-FFF2-40B4-BE49-F238E27FC236}">
                  <a16:creationId xmlns:a16="http://schemas.microsoft.com/office/drawing/2014/main" xmlns="" id="{C917A7F5-5231-4F5B-9D12-830B4DE413DF}"/>
                </a:ext>
              </a:extLst>
            </p:cNvPr>
            <p:cNvSpPr/>
            <p:nvPr/>
          </p:nvSpPr>
          <p:spPr bwMode="auto">
            <a:xfrm rot="9090263">
              <a:off x="4756316" y="2463183"/>
              <a:ext cx="407953" cy="237388"/>
            </a:xfrm>
            <a:prstGeom prst="triangle">
              <a:avLst/>
            </a:prstGeom>
            <a:grpFill/>
            <a:ln w="19050">
              <a:noFill/>
              <a:round/>
              <a:headEnd/>
              <a:tailEnd/>
            </a:ln>
          </p:spPr>
          <p:txBody>
            <a:bodyPr vert="horz" wrap="none" lIns="91440" tIns="45720" rIns="91440" bIns="45720" numCol="1" rtlCol="0" anchor="ctr" anchorCtr="1" compatLnSpc="1">
              <a:prstTxWarp prst="textNoShape">
                <a:avLst/>
              </a:prstTxWarp>
            </a:bodyPr>
            <a:lstStyle/>
            <a:p>
              <a:pPr algn="ctr"/>
              <a:endParaRPr 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Georgia" panose="02040502050405020303" pitchFamily="18" charset="0"/>
              </a:endParaRPr>
            </a:p>
          </p:txBody>
        </p:sp>
      </p:grpSp>
      <p:sp>
        <p:nvSpPr>
          <p:cNvPr id="20" name="Block Arc 51">
            <a:extLst>
              <a:ext uri="{FF2B5EF4-FFF2-40B4-BE49-F238E27FC236}">
                <a16:creationId xmlns:a16="http://schemas.microsoft.com/office/drawing/2014/main" xmlns="" id="{C31C46B6-0262-4C5A-B617-591D7F9FEE27}"/>
              </a:ext>
            </a:extLst>
          </p:cNvPr>
          <p:cNvSpPr/>
          <p:nvPr/>
        </p:nvSpPr>
        <p:spPr bwMode="auto">
          <a:xfrm>
            <a:off x="6559127" y="1821000"/>
            <a:ext cx="1768434" cy="1768433"/>
          </a:xfrm>
          <a:prstGeom prst="blockArc">
            <a:avLst>
              <a:gd name="adj1" fmla="val 9481174"/>
              <a:gd name="adj2" fmla="val 6755091"/>
              <a:gd name="adj3" fmla="val 11353"/>
            </a:avLst>
          </a:prstGeom>
          <a:solidFill>
            <a:schemeClr val="accent5"/>
          </a:solidFill>
          <a:ln w="19050">
            <a:noFill/>
            <a:round/>
            <a:headEnd/>
            <a:tailEnd/>
          </a:ln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algn="ctr"/>
            <a:endParaRPr lang="en-US" sz="1200" b="1" dirty="0">
              <a:solidFill>
                <a:schemeClr val="tx1">
                  <a:lumMod val="75000"/>
                  <a:lumOff val="25000"/>
                </a:schemeClr>
              </a:solidFill>
              <a:latin typeface="Georgia" panose="02040502050405020303" pitchFamily="18" charset="0"/>
            </a:endParaRPr>
          </a:p>
        </p:txBody>
      </p:sp>
      <p:sp>
        <p:nvSpPr>
          <p:cNvPr id="21" name="Oval 52">
            <a:extLst>
              <a:ext uri="{FF2B5EF4-FFF2-40B4-BE49-F238E27FC236}">
                <a16:creationId xmlns:a16="http://schemas.microsoft.com/office/drawing/2014/main" xmlns="" id="{C5816729-644F-46E4-963E-89B90130A688}"/>
              </a:ext>
            </a:extLst>
          </p:cNvPr>
          <p:cNvSpPr/>
          <p:nvPr/>
        </p:nvSpPr>
        <p:spPr>
          <a:xfrm>
            <a:off x="1168770" y="2196697"/>
            <a:ext cx="1005956" cy="1005955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latin typeface="Georgia" panose="02040502050405020303" pitchFamily="18" charset="0"/>
              </a:rPr>
              <a:t>01</a:t>
            </a:r>
          </a:p>
        </p:txBody>
      </p:sp>
      <p:sp>
        <p:nvSpPr>
          <p:cNvPr id="22" name="Oval 53">
            <a:extLst>
              <a:ext uri="{FF2B5EF4-FFF2-40B4-BE49-F238E27FC236}">
                <a16:creationId xmlns:a16="http://schemas.microsoft.com/office/drawing/2014/main" xmlns="" id="{78C65B67-4245-44FC-BEE0-90EE04D5F750}"/>
              </a:ext>
            </a:extLst>
          </p:cNvPr>
          <p:cNvSpPr/>
          <p:nvPr/>
        </p:nvSpPr>
        <p:spPr>
          <a:xfrm>
            <a:off x="4029655" y="2196695"/>
            <a:ext cx="1005956" cy="1005955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latin typeface="Georgia" panose="02040502050405020303" pitchFamily="18" charset="0"/>
              </a:rPr>
              <a:t>03</a:t>
            </a:r>
          </a:p>
        </p:txBody>
      </p:sp>
      <p:sp>
        <p:nvSpPr>
          <p:cNvPr id="23" name="Oval 54">
            <a:extLst>
              <a:ext uri="{FF2B5EF4-FFF2-40B4-BE49-F238E27FC236}">
                <a16:creationId xmlns:a16="http://schemas.microsoft.com/office/drawing/2014/main" xmlns="" id="{1C458E00-35EF-4FBF-836D-677CBB28915F}"/>
              </a:ext>
            </a:extLst>
          </p:cNvPr>
          <p:cNvSpPr/>
          <p:nvPr/>
        </p:nvSpPr>
        <p:spPr>
          <a:xfrm>
            <a:off x="6940366" y="2202240"/>
            <a:ext cx="1005956" cy="1005955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latin typeface="Georgia" panose="02040502050405020303" pitchFamily="18" charset="0"/>
              </a:rPr>
              <a:t>05</a:t>
            </a:r>
          </a:p>
        </p:txBody>
      </p:sp>
      <p:sp>
        <p:nvSpPr>
          <p:cNvPr id="24" name="Oval 55">
            <a:extLst>
              <a:ext uri="{FF2B5EF4-FFF2-40B4-BE49-F238E27FC236}">
                <a16:creationId xmlns:a16="http://schemas.microsoft.com/office/drawing/2014/main" xmlns="" id="{9D89BCB6-F9FF-418D-AB16-BA18BCA48E71}"/>
              </a:ext>
            </a:extLst>
          </p:cNvPr>
          <p:cNvSpPr/>
          <p:nvPr/>
        </p:nvSpPr>
        <p:spPr>
          <a:xfrm>
            <a:off x="5487085" y="2335430"/>
            <a:ext cx="1005956" cy="1005955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latin typeface="Georgia" panose="02040502050405020303" pitchFamily="18" charset="0"/>
              </a:rPr>
              <a:t>04</a:t>
            </a:r>
          </a:p>
        </p:txBody>
      </p:sp>
      <p:sp>
        <p:nvSpPr>
          <p:cNvPr id="25" name="Oval 56">
            <a:extLst>
              <a:ext uri="{FF2B5EF4-FFF2-40B4-BE49-F238E27FC236}">
                <a16:creationId xmlns:a16="http://schemas.microsoft.com/office/drawing/2014/main" xmlns="" id="{871B83D8-036A-4945-9A4F-6E6719B0F89C}"/>
              </a:ext>
            </a:extLst>
          </p:cNvPr>
          <p:cNvSpPr/>
          <p:nvPr/>
        </p:nvSpPr>
        <p:spPr>
          <a:xfrm>
            <a:off x="2595263" y="2335429"/>
            <a:ext cx="1005956" cy="1005955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latin typeface="Georgia" panose="02040502050405020303" pitchFamily="18" charset="0"/>
              </a:rPr>
              <a:t>02</a:t>
            </a:r>
          </a:p>
        </p:txBody>
      </p:sp>
      <p:sp>
        <p:nvSpPr>
          <p:cNvPr id="26" name="Inhaltsplatzhalter 4">
            <a:extLst>
              <a:ext uri="{FF2B5EF4-FFF2-40B4-BE49-F238E27FC236}">
                <a16:creationId xmlns:a16="http://schemas.microsoft.com/office/drawing/2014/main" xmlns="" id="{8DACAF1F-5F9C-48A0-B41D-01AD2252250B}"/>
              </a:ext>
            </a:extLst>
          </p:cNvPr>
          <p:cNvSpPr txBox="1">
            <a:spLocks/>
          </p:cNvSpPr>
          <p:nvPr/>
        </p:nvSpPr>
        <p:spPr>
          <a:xfrm>
            <a:off x="1827880" y="3882862"/>
            <a:ext cx="2590562" cy="523220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Aft>
                <a:spcPts val="900"/>
              </a:spcAft>
              <a:buNone/>
            </a:pPr>
            <a:r>
              <a:rPr lang="en-US" sz="1400" b="1" dirty="0">
                <a:solidFill>
                  <a:schemeClr val="accent2"/>
                </a:solidFill>
                <a:latin typeface="Georgia" panose="02040502050405020303" pitchFamily="18" charset="0"/>
              </a:rPr>
              <a:t>Step </a:t>
            </a:r>
            <a:r>
              <a:rPr lang="en-US" sz="1400" b="1" dirty="0" smtClean="0">
                <a:solidFill>
                  <a:schemeClr val="accent2"/>
                </a:solidFill>
                <a:latin typeface="Georgia" panose="02040502050405020303" pitchFamily="18" charset="0"/>
              </a:rPr>
              <a:t>2</a:t>
            </a:r>
            <a:r>
              <a:rPr lang="en-US" sz="1100" b="1" dirty="0">
                <a:solidFill>
                  <a:schemeClr val="accent1"/>
                </a:solidFill>
                <a:latin typeface="Georgia" panose="02040502050405020303" pitchFamily="18" charset="0"/>
              </a:rPr>
              <a:t/>
            </a:r>
            <a:br>
              <a:rPr lang="en-US" sz="1100" b="1" dirty="0">
                <a:solidFill>
                  <a:schemeClr val="accent1"/>
                </a:solidFill>
                <a:latin typeface="Georgia" panose="02040502050405020303" pitchFamily="18" charset="0"/>
              </a:rPr>
            </a:br>
            <a:r>
              <a:rPr 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Georgia" panose="02040502050405020303" pitchFamily="18" charset="0"/>
              </a:rPr>
              <a:t>Shallow foundation (i.e., pad and strip) design performance.</a:t>
            </a:r>
            <a:endParaRPr lang="en-US" sz="1000" dirty="0">
              <a:solidFill>
                <a:schemeClr val="tx1">
                  <a:lumMod val="75000"/>
                  <a:lumOff val="25000"/>
                </a:schemeClr>
              </a:solidFill>
              <a:latin typeface="Georgia" panose="02040502050405020303" pitchFamily="18" charset="0"/>
            </a:endParaRPr>
          </a:p>
        </p:txBody>
      </p:sp>
      <p:sp>
        <p:nvSpPr>
          <p:cNvPr id="27" name="Inhaltsplatzhalter 4">
            <a:extLst>
              <a:ext uri="{FF2B5EF4-FFF2-40B4-BE49-F238E27FC236}">
                <a16:creationId xmlns:a16="http://schemas.microsoft.com/office/drawing/2014/main" xmlns="" id="{3382766D-66A3-426E-B13F-7EEC65FC7D2C}"/>
              </a:ext>
            </a:extLst>
          </p:cNvPr>
          <p:cNvSpPr txBox="1">
            <a:spLocks/>
          </p:cNvSpPr>
          <p:nvPr/>
        </p:nvSpPr>
        <p:spPr>
          <a:xfrm>
            <a:off x="387819" y="1130196"/>
            <a:ext cx="2590562" cy="523220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Aft>
                <a:spcPts val="900"/>
              </a:spcAft>
              <a:buNone/>
            </a:pPr>
            <a:r>
              <a:rPr lang="en-US" sz="1400" b="1" dirty="0">
                <a:solidFill>
                  <a:schemeClr val="accent1"/>
                </a:solidFill>
                <a:latin typeface="Georgia" panose="02040502050405020303" pitchFamily="18" charset="0"/>
              </a:rPr>
              <a:t>Step </a:t>
            </a:r>
            <a:r>
              <a:rPr lang="en-US" sz="1400" b="1" dirty="0" smtClean="0">
                <a:solidFill>
                  <a:schemeClr val="accent1"/>
                </a:solidFill>
                <a:latin typeface="Georgia" panose="02040502050405020303" pitchFamily="18" charset="0"/>
              </a:rPr>
              <a:t>1</a:t>
            </a:r>
            <a:r>
              <a:rPr lang="en-US" sz="1400" b="1" dirty="0">
                <a:solidFill>
                  <a:schemeClr val="accent1"/>
                </a:solidFill>
                <a:latin typeface="Georgia" panose="02040502050405020303" pitchFamily="18" charset="0"/>
              </a:rPr>
              <a:t/>
            </a:r>
            <a:br>
              <a:rPr lang="en-US" sz="1400" b="1" dirty="0">
                <a:solidFill>
                  <a:schemeClr val="accent1"/>
                </a:solidFill>
                <a:latin typeface="Georgia" panose="02040502050405020303" pitchFamily="18" charset="0"/>
              </a:rPr>
            </a:br>
            <a:r>
              <a:rPr 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Georgia" panose="02040502050405020303" pitchFamily="18" charset="0"/>
              </a:rPr>
              <a:t>Introduction of the design problem </a:t>
            </a:r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Georgia" panose="02040502050405020303" pitchFamily="18" charset="0"/>
              </a:rPr>
              <a:t> </a:t>
            </a:r>
            <a:r>
              <a:rPr 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Georgia" panose="02040502050405020303" pitchFamily="18" charset="0"/>
              </a:rPr>
              <a:t>               in Nur-Sultan, Kazakhstan.</a:t>
            </a:r>
            <a:endParaRPr lang="en-US" sz="1000" dirty="0">
              <a:solidFill>
                <a:schemeClr val="tx1">
                  <a:lumMod val="75000"/>
                  <a:lumOff val="25000"/>
                </a:schemeClr>
              </a:solidFill>
              <a:latin typeface="Georgia" panose="02040502050405020303" pitchFamily="18" charset="0"/>
            </a:endParaRPr>
          </a:p>
        </p:txBody>
      </p:sp>
      <p:sp>
        <p:nvSpPr>
          <p:cNvPr id="28" name="Inhaltsplatzhalter 4">
            <a:extLst>
              <a:ext uri="{FF2B5EF4-FFF2-40B4-BE49-F238E27FC236}">
                <a16:creationId xmlns:a16="http://schemas.microsoft.com/office/drawing/2014/main" xmlns="" id="{8E5FE54F-0B4F-44C4-854E-694D23E8D2FE}"/>
              </a:ext>
            </a:extLst>
          </p:cNvPr>
          <p:cNvSpPr txBox="1">
            <a:spLocks/>
          </p:cNvSpPr>
          <p:nvPr/>
        </p:nvSpPr>
        <p:spPr>
          <a:xfrm>
            <a:off x="4708002" y="3728973"/>
            <a:ext cx="2590562" cy="830997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Aft>
                <a:spcPts val="900"/>
              </a:spcAft>
              <a:buNone/>
            </a:pPr>
            <a:r>
              <a:rPr lang="en-US" sz="1400" b="1" dirty="0">
                <a:solidFill>
                  <a:schemeClr val="accent4"/>
                </a:solidFill>
                <a:latin typeface="Georgia" panose="02040502050405020303" pitchFamily="18" charset="0"/>
              </a:rPr>
              <a:t>Step </a:t>
            </a:r>
            <a:r>
              <a:rPr lang="en-US" sz="1400" b="1" dirty="0" smtClean="0">
                <a:solidFill>
                  <a:schemeClr val="accent4"/>
                </a:solidFill>
                <a:latin typeface="Georgia" panose="02040502050405020303" pitchFamily="18" charset="0"/>
              </a:rPr>
              <a:t>4</a:t>
            </a:r>
            <a:r>
              <a:rPr lang="en-US" sz="1100" b="1" dirty="0">
                <a:solidFill>
                  <a:schemeClr val="accent1"/>
                </a:solidFill>
                <a:latin typeface="Georgia" panose="02040502050405020303" pitchFamily="18" charset="0"/>
              </a:rPr>
              <a:t/>
            </a:r>
            <a:br>
              <a:rPr lang="en-US" sz="1100" b="1" dirty="0">
                <a:solidFill>
                  <a:schemeClr val="accent1"/>
                </a:solidFill>
                <a:latin typeface="Georgia" panose="02040502050405020303" pitchFamily="18" charset="0"/>
              </a:rPr>
            </a:br>
            <a:r>
              <a:rPr 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Georgia" panose="02040502050405020303" pitchFamily="18" charset="0"/>
              </a:rPr>
              <a:t>Comparative analysis of the obtained results of bearing resistance, elastic settlement, and over-design factor for shallow and deep foundations.</a:t>
            </a:r>
            <a:endParaRPr lang="en-US" sz="1000" dirty="0">
              <a:solidFill>
                <a:schemeClr val="tx1">
                  <a:lumMod val="75000"/>
                  <a:lumOff val="25000"/>
                </a:schemeClr>
              </a:solidFill>
              <a:latin typeface="Georgia" panose="02040502050405020303" pitchFamily="18" charset="0"/>
            </a:endParaRPr>
          </a:p>
        </p:txBody>
      </p:sp>
      <p:sp>
        <p:nvSpPr>
          <p:cNvPr id="29" name="Inhaltsplatzhalter 4">
            <a:extLst>
              <a:ext uri="{FF2B5EF4-FFF2-40B4-BE49-F238E27FC236}">
                <a16:creationId xmlns:a16="http://schemas.microsoft.com/office/drawing/2014/main" xmlns="" id="{7E8CDFB0-5D8A-4556-9098-89EF687BD293}"/>
              </a:ext>
            </a:extLst>
          </p:cNvPr>
          <p:cNvSpPr txBox="1">
            <a:spLocks/>
          </p:cNvSpPr>
          <p:nvPr/>
        </p:nvSpPr>
        <p:spPr>
          <a:xfrm>
            <a:off x="3267941" y="1130195"/>
            <a:ext cx="2590562" cy="523220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Aft>
                <a:spcPts val="900"/>
              </a:spcAft>
              <a:buNone/>
            </a:pPr>
            <a:r>
              <a:rPr lang="en-US" sz="1400" b="1" dirty="0">
                <a:solidFill>
                  <a:schemeClr val="accent3"/>
                </a:solidFill>
                <a:latin typeface="Georgia" panose="02040502050405020303" pitchFamily="18" charset="0"/>
              </a:rPr>
              <a:t>Step </a:t>
            </a:r>
            <a:r>
              <a:rPr lang="en-US" sz="1400" b="1" dirty="0" smtClean="0">
                <a:solidFill>
                  <a:schemeClr val="accent3"/>
                </a:solidFill>
                <a:latin typeface="Georgia" panose="02040502050405020303" pitchFamily="18" charset="0"/>
              </a:rPr>
              <a:t>3</a:t>
            </a:r>
            <a:r>
              <a:rPr lang="en-US" sz="1400" b="1" dirty="0">
                <a:solidFill>
                  <a:schemeClr val="accent2"/>
                </a:solidFill>
                <a:latin typeface="Georgia" panose="02040502050405020303" pitchFamily="18" charset="0"/>
              </a:rPr>
              <a:t/>
            </a:r>
            <a:br>
              <a:rPr lang="en-US" sz="1400" b="1" dirty="0">
                <a:solidFill>
                  <a:schemeClr val="accent2"/>
                </a:solidFill>
                <a:latin typeface="Georgia" panose="02040502050405020303" pitchFamily="18" charset="0"/>
              </a:rPr>
            </a:br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Georgia" panose="02040502050405020303" pitchFamily="18" charset="0"/>
              </a:rPr>
              <a:t>R</a:t>
            </a:r>
            <a:r>
              <a:rPr 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Georgia" panose="02040502050405020303" pitchFamily="18" charset="0"/>
              </a:rPr>
              <a:t>aft, pile, and piled raft foundations design performance.</a:t>
            </a:r>
            <a:endParaRPr lang="en-US" sz="1000" dirty="0">
              <a:solidFill>
                <a:schemeClr val="tx1">
                  <a:lumMod val="75000"/>
                  <a:lumOff val="25000"/>
                </a:schemeClr>
              </a:solidFill>
              <a:latin typeface="Georgia" panose="02040502050405020303" pitchFamily="18" charset="0"/>
            </a:endParaRPr>
          </a:p>
        </p:txBody>
      </p:sp>
      <p:sp>
        <p:nvSpPr>
          <p:cNvPr id="30" name="Inhaltsplatzhalter 4">
            <a:extLst>
              <a:ext uri="{FF2B5EF4-FFF2-40B4-BE49-F238E27FC236}">
                <a16:creationId xmlns:a16="http://schemas.microsoft.com/office/drawing/2014/main" xmlns="" id="{8D2C42DD-AE4E-45EB-9550-D3ACE29FFBEE}"/>
              </a:ext>
            </a:extLst>
          </p:cNvPr>
          <p:cNvSpPr txBox="1">
            <a:spLocks/>
          </p:cNvSpPr>
          <p:nvPr/>
        </p:nvSpPr>
        <p:spPr>
          <a:xfrm>
            <a:off x="6148063" y="1130195"/>
            <a:ext cx="2590562" cy="523220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Aft>
                <a:spcPts val="900"/>
              </a:spcAft>
              <a:buNone/>
            </a:pPr>
            <a:r>
              <a:rPr lang="en-US" sz="1400" b="1" dirty="0">
                <a:solidFill>
                  <a:schemeClr val="accent5"/>
                </a:solidFill>
                <a:latin typeface="Georgia" panose="02040502050405020303" pitchFamily="18" charset="0"/>
              </a:rPr>
              <a:t>Step </a:t>
            </a:r>
            <a:r>
              <a:rPr lang="en-US" sz="1400" b="1" dirty="0" smtClean="0">
                <a:solidFill>
                  <a:schemeClr val="accent5"/>
                </a:solidFill>
                <a:latin typeface="Georgia" panose="02040502050405020303" pitchFamily="18" charset="0"/>
              </a:rPr>
              <a:t>5</a:t>
            </a:r>
            <a:r>
              <a:rPr lang="en-US" sz="1100" b="1" dirty="0">
                <a:solidFill>
                  <a:schemeClr val="accent1"/>
                </a:solidFill>
                <a:latin typeface="Georgia" panose="02040502050405020303" pitchFamily="18" charset="0"/>
              </a:rPr>
              <a:t/>
            </a:r>
            <a:br>
              <a:rPr lang="en-US" sz="1100" b="1" dirty="0">
                <a:solidFill>
                  <a:schemeClr val="accent1"/>
                </a:solidFill>
                <a:latin typeface="Georgia" panose="02040502050405020303" pitchFamily="18" charset="0"/>
              </a:rPr>
            </a:br>
            <a:r>
              <a:rPr 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Georgia" panose="02040502050405020303" pitchFamily="18" charset="0"/>
              </a:rPr>
              <a:t>Conclusions on the conservativeness of the Kazakhstani and European approaches.</a:t>
            </a:r>
            <a:endParaRPr lang="en-US" sz="1000" dirty="0">
              <a:solidFill>
                <a:schemeClr val="tx1">
                  <a:lumMod val="75000"/>
                  <a:lumOff val="25000"/>
                </a:schemeClr>
              </a:solidFill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0056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207F58-541B-404B-B6D8-BCF1E9A479D7}" type="datetime1">
              <a:rPr lang="ru-RU" smtClean="0">
                <a:latin typeface="Georgia" panose="02040502050405020303" pitchFamily="18" charset="0"/>
              </a:rPr>
              <a:t>26.05.2021</a:t>
            </a:fld>
            <a:endParaRPr lang="ru-RU">
              <a:latin typeface="Georgia" panose="02040502050405020303" pitchFamily="18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latin typeface="Georgia" panose="02040502050405020303" pitchFamily="18" charset="0"/>
              </a:rPr>
              <a:t>Assel Zhanabayeva</a:t>
            </a:r>
            <a:endParaRPr lang="ru-RU">
              <a:latin typeface="Georgia" panose="02040502050405020303" pitchFamily="18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23472-097C-4749-AA53-DB59F1FF4184}" type="slidenum">
              <a:rPr lang="ru-RU" smtClean="0">
                <a:latin typeface="Georgia" panose="02040502050405020303" pitchFamily="18" charset="0"/>
              </a:rPr>
              <a:t>9</a:t>
            </a:fld>
            <a:endParaRPr lang="ru-RU">
              <a:latin typeface="Georgia" panose="02040502050405020303" pitchFamily="18" charset="0"/>
            </a:endParaRPr>
          </a:p>
        </p:txBody>
      </p:sp>
      <p:sp>
        <p:nvSpPr>
          <p:cNvPr id="37" name="Title 2">
            <a:extLst>
              <a:ext uri="{FF2B5EF4-FFF2-40B4-BE49-F238E27FC236}">
                <a16:creationId xmlns:a16="http://schemas.microsoft.com/office/drawing/2014/main" xmlns="" id="{4350891D-4E62-46E4-87E5-A8E3313AA525}"/>
              </a:ext>
            </a:extLst>
          </p:cNvPr>
          <p:cNvSpPr txBox="1">
            <a:spLocks/>
          </p:cNvSpPr>
          <p:nvPr/>
        </p:nvSpPr>
        <p:spPr>
          <a:xfrm>
            <a:off x="5379371" y="2678698"/>
            <a:ext cx="3209502" cy="1384995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000" b="1" dirty="0" smtClean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Georgia" panose="02040502050405020303" pitchFamily="18" charset="0"/>
              </a:rPr>
              <a:t>Zoning of the territory of Nur-Sultan city</a:t>
            </a:r>
            <a:endParaRPr lang="en-US" sz="3000" b="1" dirty="0">
              <a:solidFill>
                <a:schemeClr val="tx1">
                  <a:lumMod val="85000"/>
                  <a:lumOff val="15000"/>
                </a:schemeClr>
              </a:solidFill>
              <a:effectLst/>
              <a:latin typeface="Georgia" panose="02040502050405020303" pitchFamily="18" charset="0"/>
            </a:endParaRPr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 rotWithShape="1">
          <a:blip r:embed="rId4"/>
          <a:srcRect l="8878" r="13227"/>
          <a:stretch/>
        </p:blipFill>
        <p:spPr>
          <a:xfrm>
            <a:off x="0" y="0"/>
            <a:ext cx="5102307" cy="4797698"/>
          </a:xfrm>
          <a:prstGeom prst="rect">
            <a:avLst/>
          </a:prstGeom>
        </p:spPr>
      </p:pic>
      <p:sp>
        <p:nvSpPr>
          <p:cNvPr id="16" name="Oval 59">
            <a:extLst>
              <a:ext uri="{FF2B5EF4-FFF2-40B4-BE49-F238E27FC236}">
                <a16:creationId xmlns:a16="http://schemas.microsoft.com/office/drawing/2014/main" xmlns="" id="{AD457C24-E4D6-477D-A1DE-707FD67F185C}"/>
              </a:ext>
            </a:extLst>
          </p:cNvPr>
          <p:cNvSpPr/>
          <p:nvPr/>
        </p:nvSpPr>
        <p:spPr>
          <a:xfrm>
            <a:off x="2402695" y="1087983"/>
            <a:ext cx="566710" cy="56671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/>
            <a:r>
              <a:rPr lang="en-US" sz="2000" b="1" dirty="0" smtClean="0">
                <a:latin typeface="Georgia" panose="02040502050405020303" pitchFamily="18" charset="0"/>
              </a:rPr>
              <a:t>1</a:t>
            </a:r>
            <a:endParaRPr lang="en-US" sz="2000" b="1" dirty="0">
              <a:latin typeface="Georgia" panose="02040502050405020303" pitchFamily="18" charset="0"/>
            </a:endParaRPr>
          </a:p>
        </p:txBody>
      </p:sp>
      <p:sp>
        <p:nvSpPr>
          <p:cNvPr id="17" name="Oval 65">
            <a:extLst>
              <a:ext uri="{FF2B5EF4-FFF2-40B4-BE49-F238E27FC236}">
                <a16:creationId xmlns:a16="http://schemas.microsoft.com/office/drawing/2014/main" xmlns="" id="{E28DFD80-E58D-472E-B2A3-CEDADD814DE8}"/>
              </a:ext>
            </a:extLst>
          </p:cNvPr>
          <p:cNvSpPr/>
          <p:nvPr/>
        </p:nvSpPr>
        <p:spPr>
          <a:xfrm flipH="1">
            <a:off x="1558921" y="804628"/>
            <a:ext cx="566710" cy="56671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/>
            <a:r>
              <a:rPr lang="en-US" sz="2000" b="1" dirty="0">
                <a:latin typeface="Georgia" panose="02040502050405020303" pitchFamily="18" charset="0"/>
              </a:rPr>
              <a:t>2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5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4728" y="1200061"/>
            <a:ext cx="1198788" cy="1198788"/>
          </a:xfrm>
          <a:prstGeom prst="rect">
            <a:avLst/>
          </a:prstGeom>
        </p:spPr>
      </p:pic>
      <p:sp>
        <p:nvSpPr>
          <p:cNvPr id="18" name="Oval 63">
            <a:extLst>
              <a:ext uri="{FF2B5EF4-FFF2-40B4-BE49-F238E27FC236}">
                <a16:creationId xmlns:a16="http://schemas.microsoft.com/office/drawing/2014/main" xmlns="" id="{1F7E1662-D003-4349-BA9B-DC083C06649C}"/>
              </a:ext>
            </a:extLst>
          </p:cNvPr>
          <p:cNvSpPr/>
          <p:nvPr/>
        </p:nvSpPr>
        <p:spPr>
          <a:xfrm flipH="1">
            <a:off x="2119340" y="2502590"/>
            <a:ext cx="566710" cy="566710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/>
            <a:r>
              <a:rPr lang="en-US" sz="2000" b="1" dirty="0">
                <a:latin typeface="Georgia" panose="02040502050405020303" pitchFamily="18" charset="0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1264336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Другая 3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494B69"/>
      </a:accent1>
      <a:accent2>
        <a:srgbClr val="695D7A"/>
      </a:accent2>
      <a:accent3>
        <a:srgbClr val="9F5B72"/>
      </a:accent3>
      <a:accent4>
        <a:srgbClr val="D8707C"/>
      </a:accent4>
      <a:accent5>
        <a:srgbClr val="FDA85A"/>
      </a:accent5>
      <a:accent6>
        <a:srgbClr val="FDCD5A"/>
      </a:accent6>
      <a:hlink>
        <a:srgbClr val="595959"/>
      </a:hlink>
      <a:folHlink>
        <a:srgbClr val="494B69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</Template>
  <TotalTime>2506</TotalTime>
  <Words>1083</Words>
  <Application>Microsoft Office PowerPoint</Application>
  <PresentationFormat>Экран (16:9)</PresentationFormat>
  <Paragraphs>246</Paragraphs>
  <Slides>19</Slides>
  <Notes>18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8" baseType="lpstr">
      <vt:lpstr>Arial</vt:lpstr>
      <vt:lpstr>Calibri</vt:lpstr>
      <vt:lpstr>Calibri Light</vt:lpstr>
      <vt:lpstr>Cambria Math</vt:lpstr>
      <vt:lpstr>Georgia</vt:lpstr>
      <vt:lpstr>Palatino Linotype</vt:lpstr>
      <vt:lpstr>Times New Roman</vt:lpstr>
      <vt:lpstr>Wingdings</vt:lpstr>
      <vt:lpstr>Office Theme</vt:lpstr>
      <vt:lpstr>Comparison of Kazakhstani and European codes of practice for  shallow and deep foundation design</vt:lpstr>
      <vt:lpstr>Презентация PowerPoint</vt:lpstr>
      <vt:lpstr>Construction sector in Kazakhstan </vt:lpstr>
      <vt:lpstr>Introduction </vt:lpstr>
      <vt:lpstr>Design code distribution around the world</vt:lpstr>
      <vt:lpstr>Methodology</vt:lpstr>
      <vt:lpstr>Research problem and hypothesis</vt:lpstr>
      <vt:lpstr>Research process</vt:lpstr>
      <vt:lpstr>Презентация PowerPoint</vt:lpstr>
      <vt:lpstr>Design problem in Nur-Sultan city</vt:lpstr>
      <vt:lpstr>Research results</vt:lpstr>
      <vt:lpstr>Research results</vt:lpstr>
      <vt:lpstr>Discussion</vt:lpstr>
      <vt:lpstr>Conclusions</vt:lpstr>
      <vt:lpstr>Limitations of the study</vt:lpstr>
      <vt:lpstr>Suggestions for the future research</vt:lpstr>
      <vt:lpstr>Reference list</vt:lpstr>
      <vt:lpstr>THANK YOU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Asset Zhanabayev</dc:creator>
  <cp:lastModifiedBy>Учетная запись Майкрософт</cp:lastModifiedBy>
  <cp:revision>120</cp:revision>
  <dcterms:created xsi:type="dcterms:W3CDTF">2020-10-04T06:39:46Z</dcterms:created>
  <dcterms:modified xsi:type="dcterms:W3CDTF">2021-05-26T17:05:59Z</dcterms:modified>
</cp:coreProperties>
</file>