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331" r:id="rId3"/>
    <p:sldId id="330" r:id="rId4"/>
    <p:sldId id="310" r:id="rId5"/>
    <p:sldId id="324" r:id="rId6"/>
    <p:sldId id="351" r:id="rId7"/>
    <p:sldId id="352" r:id="rId8"/>
    <p:sldId id="338" r:id="rId9"/>
    <p:sldId id="325" r:id="rId10"/>
    <p:sldId id="350" r:id="rId11"/>
    <p:sldId id="341" r:id="rId12"/>
    <p:sldId id="326" r:id="rId13"/>
    <p:sldId id="349" r:id="rId14"/>
    <p:sldId id="346" r:id="rId15"/>
    <p:sldId id="344" r:id="rId16"/>
    <p:sldId id="345" r:id="rId17"/>
    <p:sldId id="33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1" autoAdjust="0"/>
    <p:restoredTop sz="94660"/>
  </p:normalViewPr>
  <p:slideViewPr>
    <p:cSldViewPr>
      <p:cViewPr>
        <p:scale>
          <a:sx n="50" d="100"/>
          <a:sy n="50" d="100"/>
        </p:scale>
        <p:origin x="-3498" y="-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2493563497628108E-2"/>
          <c:y val="0.28736124362277687"/>
          <c:w val="0.92589332179465456"/>
          <c:h val="0.6116138818406625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ru-RU" sz="2000" b="1" dirty="0" smtClean="0"/>
                      <a:t>49 место</a:t>
                    </a:r>
                    <a:endParaRPr lang="ru-RU" sz="20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ru-RU" sz="2000" b="1" dirty="0" smtClean="0"/>
                      <a:t>30 место</a:t>
                    </a:r>
                    <a:endParaRPr lang="ru-RU" sz="20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</c:v>
                </c:pt>
                <c:pt idx="1">
                  <c:v>49</c:v>
                </c:pt>
              </c:numCache>
            </c:numRef>
          </c:val>
        </c:ser>
        <c:axId val="245383552"/>
        <c:axId val="245385856"/>
      </c:barChart>
      <c:catAx>
        <c:axId val="24538355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245385856"/>
        <c:crosses val="autoZero"/>
        <c:auto val="1"/>
        <c:lblAlgn val="ctr"/>
        <c:lblOffset val="100"/>
      </c:catAx>
      <c:valAx>
        <c:axId val="24538585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45383552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0.28847</cdr:x>
      <cdr:y>0.66765</cdr:y>
    </cdr:from>
    <cdr:to>
      <cdr:x>0.71372</cdr:x>
      <cdr:y>0.81376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934566" y="2337256"/>
          <a:ext cx="2851847" cy="5114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rgbClr val="C00000"/>
              </a:solidFill>
            </a:rPr>
            <a:t>+ 19 позиций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3A01C-5660-4342-A6B8-1719A475511C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FE2F0-9151-40FF-BD0F-82E668589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41080-8688-4AC4-B03A-59EA8B664845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8425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4DBA9-0539-44FB-BEC0-1B5A83839BF4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8A0F6-3803-448E-8088-664FA3E2F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4F789-154A-49E7-B966-9581D3F2A172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EBB0D-A3EA-4C78-A81E-34862E98E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20FF6-3D17-4C97-9C66-00D11EF390C1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F6CB-84BB-4A26-9CA9-6BCB8976B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08C8-321A-4E1B-B619-9B43104B92DD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1A57-EEF7-4652-AC57-64E51B558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CC7A-3593-4D62-A928-D417C0144689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6A360-4EFC-470E-BE3C-E6671BF90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465F-7C08-4E3C-A15E-B73029E48435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8BBB7-2CB3-4ABE-A340-464362D2F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5C4B-522B-4218-BA75-587B9F4737B3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BF11E-FAA7-4383-9403-F042F75A0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3C1B6-2278-4247-AED0-C9BEDAC9294B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3702A-05B3-4CCA-B091-5BFAAB238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4333D-7420-40AB-BBCE-9CA4FD9D6B81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99350-1F69-4919-9382-FF644F97A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CF5D-EA72-490A-82A0-A896E79C7BBE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2D9E6-4BA4-4C6D-A093-BE4DDEA27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3A2ED-73C5-45AE-924A-B0CD8F0C376E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B47A8-2415-4A4E-9928-F3C4284F6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6D6E8B-FB14-4754-A47F-646C2CC7E071}" type="datetimeFigureOut">
              <a:rPr lang="ru-RU"/>
              <a:pPr>
                <a:defRPr/>
              </a:pPr>
              <a:t>08.10.2018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E64664-686B-42D3-B3B5-7760DD286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6" r:id="rId2"/>
    <p:sldLayoutId id="2147483745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6" r:id="rId9"/>
    <p:sldLayoutId id="2147483742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&#1086;belokrylov&#1072;@sfedu.ru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851648" cy="1828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4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b="1" dirty="0" smtClean="0"/>
              <a:t>Белокрылова О.С.</a:t>
            </a:r>
          </a:p>
          <a:p>
            <a:pPr marR="0"/>
            <a:r>
              <a:rPr lang="ru-RU" b="1" dirty="0" smtClean="0"/>
              <a:t>Заслуженный деятель науки РФ, </a:t>
            </a:r>
            <a:r>
              <a:rPr lang="ru-RU" b="1" dirty="0" err="1" smtClean="0"/>
              <a:t>д.э.н</a:t>
            </a:r>
            <a:r>
              <a:rPr lang="ru-RU" b="1" dirty="0" smtClean="0"/>
              <a:t>., профессор. Южный федеральный университет, </a:t>
            </a:r>
          </a:p>
          <a:p>
            <a:pPr marR="0"/>
            <a:r>
              <a:rPr lang="ru-RU" b="1" dirty="0" smtClean="0"/>
              <a:t>г. Ростов-на-Дону</a:t>
            </a:r>
            <a:endParaRPr lang="en-US" b="1" dirty="0" smtClean="0"/>
          </a:p>
          <a:p>
            <a:pPr marR="0"/>
            <a:r>
              <a:rPr lang="en-US" b="1" dirty="0" smtClean="0"/>
              <a:t>obelokrylova@sfedu.ru</a:t>
            </a:r>
            <a:endParaRPr lang="ru-RU" b="1" dirty="0" smtClean="0"/>
          </a:p>
          <a:p>
            <a:pPr marR="0"/>
            <a:endParaRPr lang="ru-RU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92696"/>
            <a:ext cx="8388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Модернизация системы управления государственными и муниципальными закупками в условиях </a:t>
            </a:r>
            <a:r>
              <a:rPr lang="ru-RU" sz="3200" b="1" dirty="0" err="1" smtClean="0"/>
              <a:t>цифровизации</a:t>
            </a:r>
            <a:r>
              <a:rPr lang="ru-RU" sz="3200" b="1" dirty="0" smtClean="0"/>
              <a:t> экономики России</a:t>
            </a:r>
          </a:p>
          <a:p>
            <a:pPr algn="ctr"/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Остаются трудности поиска, сокрытие закупки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9"/>
            <a:ext cx="9144000" cy="4610112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 smtClean="0"/>
              <a:t>В Чеченской республике, проектная документация на строительство завода: «Право заключения </a:t>
            </a:r>
            <a:r>
              <a:rPr lang="ru-RU" sz="2800" dirty="0" err="1" smtClean="0"/>
              <a:t>госконтракта</a:t>
            </a:r>
            <a:r>
              <a:rPr lang="ru-RU" sz="2800" dirty="0" smtClean="0"/>
              <a:t> на подготовку нормативно установленного комплекса материалов,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 smtClean="0"/>
              <a:t> содержащих текстовую и графическую информацию, и определяющих функционально-технологические и инженерно-технические решения для обеспечения строительства объекта, согласно спецификации».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err="1" smtClean="0"/>
              <a:t>Пилотный</a:t>
            </a:r>
            <a:r>
              <a:rPr lang="ru-RU" sz="2800" dirty="0" smtClean="0"/>
              <a:t> центр </a:t>
            </a:r>
            <a:r>
              <a:rPr lang="ru-RU" sz="2800" dirty="0" err="1" smtClean="0"/>
              <a:t>госзакупок</a:t>
            </a:r>
            <a:r>
              <a:rPr lang="ru-RU" sz="2800" dirty="0" smtClean="0"/>
              <a:t> ЮФУ: Вставлять в поиск латинские аналоги кириллицы в словах капитальный ремонт и т.д.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47742"/>
          </a:xfrm>
        </p:spPr>
        <p:txBody>
          <a:bodyPr/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err="1" smtClean="0"/>
              <a:t>Объем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контрактов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заключенных</a:t>
            </a:r>
            <a:r>
              <a:rPr lang="en-US" sz="3200" b="1" dirty="0" smtClean="0"/>
              <a:t> с СМП, СОНКО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image5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ЦИФРОВАЯ модернизация системы  публичных закупок: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 err="1" smtClean="0"/>
              <a:t>дистанцирование</a:t>
            </a:r>
            <a:r>
              <a:rPr lang="ru-RU" dirty="0" smtClean="0"/>
              <a:t> заказчика и поставщика -  предотвращает коррупционный сговор 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цифровизация</a:t>
            </a:r>
            <a:r>
              <a:rPr lang="ru-RU" dirty="0" smtClean="0"/>
              <a:t> в 2018г. конкурсов, запросов  котировок, закупок малого объема  - ЕИС  трансформируется в распределенную учетную базу данных, в которой сохраняется информация обо всех событиях процесса закупки: план-график, вся документация, процедуры,  заключение </a:t>
            </a:r>
            <a:r>
              <a:rPr lang="ru-RU" dirty="0" err="1" smtClean="0"/>
              <a:t>госконтракта</a:t>
            </a:r>
            <a:r>
              <a:rPr lang="ru-RU" dirty="0" smtClean="0"/>
              <a:t>, контроль исполнения – </a:t>
            </a:r>
            <a:r>
              <a:rPr lang="ru-RU" dirty="0" err="1" smtClean="0"/>
              <a:t>блокчейн</a:t>
            </a:r>
            <a:r>
              <a:rPr lang="ru-RU" dirty="0" smtClean="0"/>
              <a:t> - модернизация поведения всех участников торгов.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3616" cy="290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539552" y="679622"/>
            <a:ext cx="9142807" cy="55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solidFill>
                  <a:srgbClr val="214F87"/>
                </a:solidFill>
              </a:rPr>
              <a:t>Результаты работы</a:t>
            </a:r>
            <a:endParaRPr lang="ru-RU" altLang="ru-RU" sz="2800" b="1" dirty="0">
              <a:solidFill>
                <a:srgbClr val="214F87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68" y="3024732"/>
            <a:ext cx="893954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Сумма объявленных </a:t>
            </a:r>
            <a:r>
              <a:rPr lang="ru-RU" sz="2800" dirty="0"/>
              <a:t>закупок </a:t>
            </a:r>
            <a:r>
              <a:rPr lang="ru-RU" sz="2800" dirty="0" smtClean="0"/>
              <a:t>-  </a:t>
            </a:r>
            <a:r>
              <a:rPr lang="ru-RU" sz="2800" b="1" dirty="0"/>
              <a:t>333,4 млн. </a:t>
            </a:r>
            <a:r>
              <a:rPr lang="ru-RU" sz="2800" b="1" dirty="0" smtClean="0"/>
              <a:t>руб.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заключено </a:t>
            </a:r>
            <a:r>
              <a:rPr lang="ru-RU" sz="2800" b="1" dirty="0"/>
              <a:t>контрактов </a:t>
            </a:r>
            <a:r>
              <a:rPr lang="ru-RU" sz="2800" dirty="0"/>
              <a:t>на </a:t>
            </a:r>
            <a:r>
              <a:rPr lang="ru-RU" sz="2800" b="1" dirty="0" smtClean="0"/>
              <a:t>94,6 </a:t>
            </a:r>
            <a:r>
              <a:rPr lang="ru-RU" sz="2800" b="1" dirty="0"/>
              <a:t>млн. </a:t>
            </a:r>
            <a:r>
              <a:rPr lang="ru-RU" sz="2800" b="1" dirty="0" smtClean="0"/>
              <a:t>руб.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b="1" dirty="0" smtClean="0"/>
              <a:t>экономия</a:t>
            </a:r>
            <a:r>
              <a:rPr lang="ru-RU" sz="2800" dirty="0" smtClean="0"/>
              <a:t> </a:t>
            </a:r>
            <a:r>
              <a:rPr lang="ru-RU" sz="2800" b="1" dirty="0"/>
              <a:t>6,8 млн. </a:t>
            </a:r>
            <a:r>
              <a:rPr lang="ru-RU" sz="2800" b="1" dirty="0" smtClean="0"/>
              <a:t>руб., 6,7 %</a:t>
            </a:r>
            <a:endParaRPr lang="ru-RU" sz="2800" dirty="0"/>
          </a:p>
          <a:p>
            <a:r>
              <a:rPr lang="ru-RU" sz="2800" b="1" dirty="0" smtClean="0"/>
              <a:t>Поставщиков </a:t>
            </a:r>
            <a:r>
              <a:rPr lang="ru-RU" sz="2800" dirty="0" smtClean="0"/>
              <a:t>на </a:t>
            </a:r>
            <a:r>
              <a:rPr lang="ru-RU" sz="2800" dirty="0"/>
              <a:t>Портале – </a:t>
            </a:r>
            <a:r>
              <a:rPr lang="ru-RU" sz="2800" b="1" dirty="0"/>
              <a:t>1 266,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из </a:t>
            </a:r>
            <a:r>
              <a:rPr lang="ru-RU" sz="2800" dirty="0"/>
              <a:t>них </a:t>
            </a:r>
            <a:r>
              <a:rPr lang="ru-RU" sz="2800" b="1" dirty="0"/>
              <a:t>1 099 </a:t>
            </a:r>
            <a:r>
              <a:rPr lang="ru-RU" sz="2800" b="1" dirty="0" smtClean="0"/>
              <a:t>(</a:t>
            </a:r>
            <a:r>
              <a:rPr lang="ru-RU" sz="2800" dirty="0" smtClean="0"/>
              <a:t>95 %) </a:t>
            </a:r>
            <a:r>
              <a:rPr lang="ru-RU" sz="2800" b="1" dirty="0"/>
              <a:t>поставщики Ростовской </a:t>
            </a:r>
            <a:r>
              <a:rPr lang="ru-RU" sz="2800" b="1" dirty="0" smtClean="0"/>
              <a:t>области</a:t>
            </a:r>
            <a:endParaRPr lang="ru-RU" sz="2800" b="1" dirty="0"/>
          </a:p>
          <a:p>
            <a:r>
              <a:rPr lang="ru-RU" sz="2800" b="1" dirty="0" smtClean="0"/>
              <a:t>Заказчиков, разместивших </a:t>
            </a:r>
            <a:r>
              <a:rPr lang="ru-RU" sz="2800" b="1" dirty="0"/>
              <a:t>закупки</a:t>
            </a:r>
            <a:r>
              <a:rPr lang="ru-RU" sz="2800" dirty="0"/>
              <a:t> малого </a:t>
            </a:r>
            <a:r>
              <a:rPr lang="ru-RU" sz="2800" dirty="0" smtClean="0"/>
              <a:t>объема,  </a:t>
            </a:r>
            <a:r>
              <a:rPr lang="ru-RU" sz="2800" dirty="0"/>
              <a:t>– </a:t>
            </a:r>
            <a:r>
              <a:rPr lang="ru-RU" sz="2800" b="1" dirty="0"/>
              <a:t>886</a:t>
            </a:r>
            <a:r>
              <a:rPr lang="ru-RU" sz="2000" dirty="0"/>
              <a:t>.</a:t>
            </a:r>
          </a:p>
          <a:p>
            <a:endParaRPr lang="ru-RU" sz="1700" b="1" dirty="0">
              <a:solidFill>
                <a:schemeClr val="accent6">
                  <a:lumMod val="25000"/>
                </a:schemeClr>
              </a:solidFill>
            </a:endParaRPr>
          </a:p>
          <a:p>
            <a:endParaRPr lang="ru-RU" sz="17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842859" y="2289570"/>
            <a:ext cx="6648276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214F87"/>
                </a:solidFill>
              </a:rPr>
              <a:t>За первые 4 месяца 2018г.</a:t>
            </a:r>
            <a:endParaRPr lang="ru-RU" altLang="ru-RU" sz="2800" b="1" dirty="0">
              <a:solidFill>
                <a:srgbClr val="214F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207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Опрос на форумах </a:t>
            </a:r>
            <a:r>
              <a:rPr lang="ru-RU" sz="4000" dirty="0" err="1" smtClean="0"/>
              <a:t>Тендеры.ру</a:t>
            </a:r>
            <a:r>
              <a:rPr lang="ru-RU" sz="4000" dirty="0" smtClean="0"/>
              <a:t>; </a:t>
            </a:r>
            <a:r>
              <a:rPr lang="ru-RU" sz="4000" dirty="0" err="1" smtClean="0"/>
              <a:t>Про-Госзаказ</a:t>
            </a:r>
            <a:r>
              <a:rPr lang="ru-RU" sz="4000" dirty="0" smtClean="0"/>
              <a:t> о контрактной системе</a:t>
            </a:r>
            <a:br>
              <a:rPr lang="ru-RU" sz="4000" dirty="0" smtClean="0"/>
            </a:br>
            <a:r>
              <a:rPr lang="ru-RU" sz="4000" dirty="0" smtClean="0"/>
              <a:t>в 2017 г. 316 чел., 23-55 лет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163"/>
            <a:ext cx="9144000" cy="4922837"/>
          </a:xfrm>
        </p:spPr>
        <p:txBody>
          <a:bodyPr/>
          <a:lstStyle/>
          <a:p>
            <a:r>
              <a:rPr lang="ru-RU" sz="3200" b="1" dirty="0" smtClean="0"/>
              <a:t>Трудности в связи с функционированием и корректировками 44-ФЗ</a:t>
            </a:r>
            <a:r>
              <a:rPr lang="ru-RU" sz="3200" dirty="0" smtClean="0"/>
              <a:t>:  61%,  11% не определились. </a:t>
            </a:r>
          </a:p>
          <a:p>
            <a:r>
              <a:rPr lang="ru-RU" sz="3200" b="1" dirty="0" smtClean="0"/>
              <a:t>Ситуация с коррупцией</a:t>
            </a:r>
            <a:r>
              <a:rPr lang="ru-RU" sz="3200" dirty="0" smtClean="0"/>
              <a:t>: </a:t>
            </a:r>
          </a:p>
          <a:p>
            <a:pPr>
              <a:buNone/>
            </a:pPr>
            <a:r>
              <a:rPr lang="ru-RU" sz="3200" dirty="0" smtClean="0"/>
              <a:t>50% опрошенных - коррупция растет,</a:t>
            </a:r>
          </a:p>
          <a:p>
            <a:pPr>
              <a:buNone/>
            </a:pPr>
            <a:r>
              <a:rPr lang="ru-RU" sz="3200" dirty="0" smtClean="0"/>
              <a:t>40% - не меняется, </a:t>
            </a:r>
          </a:p>
          <a:p>
            <a:pPr>
              <a:buNone/>
            </a:pPr>
            <a:r>
              <a:rPr lang="ru-RU" sz="3200" dirty="0" smtClean="0"/>
              <a:t>10% - контрактная система существенно влияет на коррупцию и ее становится меньше.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Цифровая модернизация системы публичных закупок: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7"/>
            <a:ext cx="9144000" cy="4538674"/>
          </a:xfrm>
        </p:spPr>
        <p:txBody>
          <a:bodyPr/>
          <a:lstStyle/>
          <a:p>
            <a:r>
              <a:rPr lang="ru-RU" sz="3200" dirty="0" smtClean="0"/>
              <a:t>обеспечение </a:t>
            </a:r>
            <a:r>
              <a:rPr lang="ru-RU" sz="3200" dirty="0" err="1" smtClean="0"/>
              <a:t>транспарентности</a:t>
            </a:r>
            <a:r>
              <a:rPr lang="ru-RU" sz="3200" dirty="0" smtClean="0"/>
              <a:t>, в т.ч. для гражданского общества, общественный контроль (ФЗ «Об общественном контроле в РФ», 2014). </a:t>
            </a:r>
          </a:p>
          <a:p>
            <a:pPr algn="just" eaLnBrk="1" hangingPunct="1"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Обсуждение крупных закупок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Обжалование действий заказчика,  комиссии,</a:t>
            </a:r>
          </a:p>
          <a:p>
            <a:pPr algn="just"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«За честные закупки» - з</a:t>
            </a:r>
            <a:r>
              <a:rPr lang="ru-RU" sz="3200" dirty="0" smtClean="0"/>
              <a:t>а 3 г. отменено закупок на 187 млрд. руб. Итоговый индекс расточительности – 2,54 млрд. руб.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2230" y="937939"/>
            <a:ext cx="9156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" y="29642"/>
            <a:ext cx="628884" cy="66032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2527772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32353" y="6525344"/>
            <a:ext cx="504056" cy="365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02854" y="6521838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6</a:t>
            </a:r>
          </a:p>
          <a:p>
            <a:endParaRPr lang="ru-RU" dirty="0"/>
          </a:p>
        </p:txBody>
      </p:sp>
      <p:pic>
        <p:nvPicPr>
          <p:cNvPr id="14" name="Picture 3" descr="C:\Users\740\Desktop\80 лет области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302" y="0"/>
            <a:ext cx="1218698" cy="764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47152665"/>
              </p:ext>
            </p:extLst>
          </p:nvPr>
        </p:nvGraphicFramePr>
        <p:xfrm>
          <a:off x="45146" y="2221902"/>
          <a:ext cx="6706282" cy="3500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Дуга 26"/>
          <p:cNvSpPr/>
          <p:nvPr/>
        </p:nvSpPr>
        <p:spPr>
          <a:xfrm rot="9720614">
            <a:off x="1970943" y="3267280"/>
            <a:ext cx="2543040" cy="921702"/>
          </a:xfrm>
          <a:prstGeom prst="arc">
            <a:avLst>
              <a:gd name="adj1" fmla="val 11744503"/>
              <a:gd name="adj2" fmla="val 20335302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5373" y="984105"/>
            <a:ext cx="8757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Рейтинг Аналитического </a:t>
            </a:r>
            <a:r>
              <a:rPr lang="ru-RU" sz="2000" b="1" dirty="0">
                <a:solidFill>
                  <a:srgbClr val="002060"/>
                </a:solidFill>
              </a:rPr>
              <a:t>центра при </a:t>
            </a:r>
            <a:r>
              <a:rPr lang="ru-RU" sz="2000" b="1" dirty="0" smtClean="0">
                <a:solidFill>
                  <a:srgbClr val="002060"/>
                </a:solidFill>
              </a:rPr>
              <a:t>Правительстве РФ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87442" y="2566772"/>
            <a:ext cx="26489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Критерии оценки:</a:t>
            </a:r>
          </a:p>
          <a:p>
            <a:endParaRPr lang="ru-RU" sz="1600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>
                <a:solidFill>
                  <a:srgbClr val="002060"/>
                </a:solidFill>
              </a:rPr>
              <a:t>конкурентность;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экономность;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Эффективность; планирования;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подозрительность;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конфликтность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5374" y="1851147"/>
            <a:ext cx="6692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Общий рейтинг эффективности Ростовской области</a:t>
            </a: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сфере закупок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51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D:\Диск Д\статьи\Горько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900113" y="3284538"/>
            <a:ext cx="8029575" cy="10556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ru-RU" altLang="ru-RU" sz="3600" i="1" dirty="0" smtClean="0">
                <a:solidFill>
                  <a:schemeClr val="bg1"/>
                </a:solidFill>
              </a:rPr>
              <a:t/>
            </a:r>
            <a:br>
              <a:rPr lang="ru-RU" altLang="ru-RU" sz="3600" i="1" dirty="0" smtClean="0">
                <a:solidFill>
                  <a:schemeClr val="bg1"/>
                </a:solidFill>
              </a:rPr>
            </a:br>
            <a:r>
              <a:rPr lang="en-US" altLang="ru-RU" sz="3600" dirty="0" smtClean="0">
                <a:solidFill>
                  <a:schemeClr val="bg1"/>
                </a:solidFill>
              </a:rPr>
              <a:t/>
            </a:r>
            <a:br>
              <a:rPr lang="en-US" altLang="ru-RU" sz="3600" dirty="0" smtClean="0">
                <a:solidFill>
                  <a:schemeClr val="bg1"/>
                </a:solidFill>
              </a:rPr>
            </a:br>
            <a:r>
              <a:rPr lang="en-US" altLang="ru-RU" sz="3600" dirty="0" smtClean="0">
                <a:solidFill>
                  <a:schemeClr val="bg1"/>
                </a:solidFill>
              </a:rPr>
              <a:t/>
            </a:r>
            <a:br>
              <a:rPr lang="en-US" altLang="ru-RU" sz="3600" dirty="0" smtClean="0">
                <a:solidFill>
                  <a:schemeClr val="bg1"/>
                </a:solidFill>
              </a:rPr>
            </a:br>
            <a:r>
              <a:rPr lang="ru-RU" altLang="ru-RU" sz="6000" dirty="0" smtClean="0">
                <a:solidFill>
                  <a:schemeClr val="bg1"/>
                </a:solidFill>
              </a:rPr>
              <a:t/>
            </a:r>
            <a:br>
              <a:rPr lang="ru-RU" altLang="ru-RU" sz="6000" dirty="0" smtClean="0">
                <a:solidFill>
                  <a:schemeClr val="bg1"/>
                </a:solidFill>
              </a:rPr>
            </a:br>
            <a:r>
              <a:rPr lang="en-US" altLang="ru-RU" sz="6000" dirty="0" smtClean="0">
                <a:solidFill>
                  <a:schemeClr val="bg1"/>
                </a:solidFill>
              </a:rPr>
              <a:t/>
            </a:r>
            <a:br>
              <a:rPr lang="en-US" altLang="ru-RU" sz="6000" dirty="0" smtClean="0">
                <a:solidFill>
                  <a:schemeClr val="bg1"/>
                </a:solidFill>
              </a:rPr>
            </a:br>
            <a:endParaRPr lang="ru-RU" altLang="ru-RU" i="1" dirty="0" smtClean="0">
              <a:solidFill>
                <a:schemeClr val="bg1"/>
              </a:solidFill>
            </a:endParaRPr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179388" y="1125538"/>
            <a:ext cx="89646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 b="1" i="1">
                <a:solidFill>
                  <a:srgbClr val="FFFF00"/>
                </a:solidFill>
              </a:rPr>
              <a:t>Спасибо за внимание!</a:t>
            </a:r>
            <a:br>
              <a:rPr lang="ru-RU" altLang="ru-RU" sz="3600" b="1" i="1">
                <a:solidFill>
                  <a:srgbClr val="FFFF00"/>
                </a:solidFill>
              </a:rPr>
            </a:br>
            <a:r>
              <a:rPr lang="ru-RU" altLang="ru-RU" sz="3600" b="1" i="1">
                <a:solidFill>
                  <a:srgbClr val="FFFF00"/>
                </a:solidFill>
              </a:rPr>
              <a:t>Белокрылова Ольга Спиридоновна</a:t>
            </a:r>
            <a:r>
              <a:rPr lang="ru-RU" altLang="ru-RU" sz="3600" b="1">
                <a:solidFill>
                  <a:srgbClr val="FFFF00"/>
                </a:solidFill>
              </a:rPr>
              <a:t/>
            </a:r>
            <a:br>
              <a:rPr lang="ru-RU" altLang="ru-RU" sz="3600" b="1">
                <a:solidFill>
                  <a:srgbClr val="FFFF00"/>
                </a:solidFill>
              </a:rPr>
            </a:br>
            <a:r>
              <a:rPr lang="ru-RU" altLang="ru-RU" sz="3600" b="1">
                <a:solidFill>
                  <a:srgbClr val="FFFF00"/>
                </a:solidFill>
                <a:hlinkClick r:id="rId3"/>
              </a:rPr>
              <a:t>о</a:t>
            </a:r>
            <a:r>
              <a:rPr lang="en-US" altLang="ru-RU" sz="3600" b="1">
                <a:solidFill>
                  <a:srgbClr val="FFFF00"/>
                </a:solidFill>
                <a:hlinkClick r:id="rId3"/>
              </a:rPr>
              <a:t>belokrylov</a:t>
            </a:r>
            <a:r>
              <a:rPr lang="ru-RU" altLang="ru-RU" sz="3600" b="1">
                <a:solidFill>
                  <a:srgbClr val="FFFF00"/>
                </a:solidFill>
                <a:hlinkClick r:id="rId3"/>
              </a:rPr>
              <a:t>а</a:t>
            </a:r>
            <a:r>
              <a:rPr lang="en-US" altLang="ru-RU" sz="3600" b="1">
                <a:solidFill>
                  <a:srgbClr val="FFFF00"/>
                </a:solidFill>
                <a:hlinkClick r:id="rId3"/>
              </a:rPr>
              <a:t>@sfedu.ru</a:t>
            </a:r>
            <a:endParaRPr lang="ru-RU" altLang="ru-RU" sz="3600" b="1">
              <a:solidFill>
                <a:srgbClr val="FFFF00"/>
              </a:solidFill>
            </a:endParaRPr>
          </a:p>
          <a:p>
            <a:r>
              <a:rPr lang="en-US" altLang="ru-RU" sz="3600" b="1">
                <a:solidFill>
                  <a:srgbClr val="FFFF00"/>
                </a:solidFill>
              </a:rPr>
              <a:t>belokrylova@mail.ru</a:t>
            </a:r>
            <a:r>
              <a:rPr lang="ru-RU" altLang="ru-RU" sz="3600" b="1">
                <a:solidFill>
                  <a:srgbClr val="FFFF00"/>
                </a:solidFill>
              </a:rPr>
              <a:t/>
            </a:r>
            <a:br>
              <a:rPr lang="ru-RU" altLang="ru-RU" sz="3600" b="1">
                <a:solidFill>
                  <a:srgbClr val="FFFF00"/>
                </a:solidFill>
              </a:rPr>
            </a:br>
            <a:r>
              <a:rPr lang="en-US" altLang="ru-RU" sz="3600" b="1">
                <a:solidFill>
                  <a:srgbClr val="FFFF00"/>
                </a:solidFill>
              </a:rPr>
              <a:t> www.pilot.sfedu.ru</a:t>
            </a:r>
            <a:endParaRPr lang="ru-RU" sz="36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http://www.konspekt.biz/image/25592/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7634288" cy="434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288" y="4581525"/>
            <a:ext cx="8424862" cy="1800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chemeClr val="tx1"/>
                </a:solidFill>
              </a:rPr>
              <a:t>1 волна: </a:t>
            </a:r>
            <a:r>
              <a:rPr lang="ru-RU" dirty="0">
                <a:solidFill>
                  <a:schemeClr val="tx1"/>
                </a:solidFill>
              </a:rPr>
              <a:t>изобретения в текстильной промышленности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chemeClr val="tx1"/>
                </a:solidFill>
              </a:rPr>
              <a:t>2 волна: </a:t>
            </a:r>
            <a:r>
              <a:rPr lang="ru-RU" dirty="0">
                <a:solidFill>
                  <a:schemeClr val="tx1"/>
                </a:solidFill>
              </a:rPr>
              <a:t>строительство железных дорог, развитие морского транспорта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chemeClr val="tx1"/>
                </a:solidFill>
              </a:rPr>
              <a:t>3 волна: </a:t>
            </a:r>
            <a:r>
              <a:rPr lang="ru-RU" dirty="0">
                <a:solidFill>
                  <a:schemeClr val="tx1"/>
                </a:solidFill>
              </a:rPr>
              <a:t>изобретения в сфере электротехники (радио, телефон, электричество)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chemeClr val="tx1"/>
                </a:solidFill>
              </a:rPr>
              <a:t>4 волна: </a:t>
            </a:r>
            <a:r>
              <a:rPr lang="ru-RU" dirty="0">
                <a:solidFill>
                  <a:schemeClr val="tx1"/>
                </a:solidFill>
              </a:rPr>
              <a:t>изобретение синтетических материалов, пластмасс, ЭВМ, автомобилестроение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chemeClr val="tx1"/>
                </a:solidFill>
              </a:rPr>
              <a:t>5 волна: </a:t>
            </a:r>
            <a:r>
              <a:rPr lang="ru-RU" dirty="0">
                <a:solidFill>
                  <a:schemeClr val="tx1"/>
                </a:solidFill>
              </a:rPr>
              <a:t>микропроцессоры; генная инженерия, биотехнология; альтернативные виды </a:t>
            </a:r>
            <a:r>
              <a:rPr lang="ru-RU" dirty="0" smtClean="0">
                <a:solidFill>
                  <a:schemeClr val="tx1"/>
                </a:solidFill>
              </a:rPr>
              <a:t>энергетики, технологии  4-й промышленной  революции, </a:t>
            </a:r>
            <a:r>
              <a:rPr lang="ru-RU" dirty="0">
                <a:solidFill>
                  <a:schemeClr val="tx1"/>
                </a:solidFill>
              </a:rPr>
              <a:t>с 2011 г.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796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772400" cy="792162"/>
          </a:xfrm>
        </p:spPr>
        <p:txBody>
          <a:bodyPr/>
          <a:lstStyle/>
          <a:p>
            <a:pPr algn="ctr" eaLnBrk="1" hangingPunct="1"/>
            <a:r>
              <a:rPr lang="ru-RU" smtClean="0"/>
              <a:t>Волны Кондратьева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соответствии с теорией циклов  Кондратьева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Начало повышательной волны – революционные изменения технологий  - 4-я промышленная революция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Выведение мировой экономики из кризиса 2008-2009гг. – 1-го	 кризиса постиндустриальной экономики  через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88950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внедрение технологий 4,0 Индустрии: </a:t>
            </a:r>
          </a:p>
          <a:p>
            <a:pPr>
              <a:buFontTx/>
              <a:buChar char="-"/>
            </a:pPr>
            <a:r>
              <a:rPr lang="ru-RU" sz="2400" dirty="0" smtClean="0"/>
              <a:t>3D печать, </a:t>
            </a:r>
            <a:r>
              <a:rPr lang="en-US" sz="2400" dirty="0" smtClean="0"/>
              <a:t>big Date</a:t>
            </a:r>
            <a:r>
              <a:rPr lang="ru-RU" sz="2400" dirty="0" smtClean="0"/>
              <a:t>,  </a:t>
            </a:r>
            <a:r>
              <a:rPr lang="ru-RU" sz="2400" dirty="0" err="1" smtClean="0"/>
              <a:t>человеко-роботная</a:t>
            </a:r>
            <a:r>
              <a:rPr lang="ru-RU" sz="2400" dirty="0" smtClean="0"/>
              <a:t> кооперация, </a:t>
            </a:r>
            <a:r>
              <a:rPr lang="ru-RU" sz="2400" dirty="0" err="1" smtClean="0"/>
              <a:t>кибер-физические</a:t>
            </a:r>
            <a:r>
              <a:rPr lang="ru-RU" sz="2400" dirty="0" smtClean="0"/>
              <a:t> системы (Интернет вещей)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Например, число </a:t>
            </a:r>
            <a:r>
              <a:rPr lang="ru-RU" sz="2400" dirty="0" err="1" smtClean="0"/>
              <a:t>обонентов</a:t>
            </a:r>
            <a:r>
              <a:rPr lang="ru-RU" sz="2400" dirty="0" smtClean="0"/>
              <a:t> , использующих </a:t>
            </a:r>
            <a:r>
              <a:rPr lang="en-US" sz="2400" b="1" dirty="0" smtClean="0"/>
              <a:t>m2m</a:t>
            </a:r>
            <a:r>
              <a:rPr lang="ru-RU" sz="2400" dirty="0" smtClean="0"/>
              <a:t> тарифы</a:t>
            </a:r>
            <a:r>
              <a:rPr lang="en-US" sz="2400" dirty="0" smtClean="0"/>
              <a:t> </a:t>
            </a:r>
            <a:r>
              <a:rPr lang="ru-RU" sz="2400" dirty="0" smtClean="0"/>
              <a:t>в</a:t>
            </a:r>
            <a:r>
              <a:rPr lang="en-US" sz="2400" dirty="0" smtClean="0"/>
              <a:t> 2017</a:t>
            </a:r>
            <a:r>
              <a:rPr lang="ru-RU" sz="2400" dirty="0" smtClean="0"/>
              <a:t>г. в Ростовской области от  </a:t>
            </a:r>
            <a:r>
              <a:rPr lang="en-US" sz="2400" dirty="0" smtClean="0"/>
              <a:t> </a:t>
            </a:r>
            <a:r>
              <a:rPr lang="ru-RU" sz="2400" dirty="0" smtClean="0"/>
              <a:t>выросло от 2 раз в </a:t>
            </a:r>
            <a:r>
              <a:rPr lang="en-US" sz="2400" dirty="0" smtClean="0"/>
              <a:t>Tele2 </a:t>
            </a:r>
            <a:r>
              <a:rPr lang="ru-RU" sz="2400" dirty="0" smtClean="0"/>
              <a:t>до</a:t>
            </a:r>
            <a:r>
              <a:rPr lang="en-US" sz="2400" dirty="0" smtClean="0"/>
              <a:t> </a:t>
            </a:r>
            <a:r>
              <a:rPr lang="ru-RU" sz="2400" dirty="0" smtClean="0"/>
              <a:t>1</a:t>
            </a:r>
            <a:r>
              <a:rPr lang="en-US" sz="2400" dirty="0" smtClean="0"/>
              <a:t>5%</a:t>
            </a:r>
            <a:r>
              <a:rPr lang="ru-RU" sz="2400" dirty="0" smtClean="0"/>
              <a:t> у Мегафона – АПК, ЖКХ, </a:t>
            </a:r>
            <a:r>
              <a:rPr lang="ru-RU" sz="2400" dirty="0" err="1" smtClean="0"/>
              <a:t>ритейл</a:t>
            </a:r>
            <a:r>
              <a:rPr lang="ru-RU" sz="2400" dirty="0" smtClean="0"/>
              <a:t>, медицина, ККМ с передачей фискальных данных в ФНС. </a:t>
            </a:r>
          </a:p>
          <a:p>
            <a:pPr>
              <a:buFontTx/>
              <a:buChar char="-"/>
            </a:pPr>
            <a:r>
              <a:rPr lang="ru-RU" sz="2400" dirty="0" smtClean="0"/>
              <a:t>Всего – 23 технологии у К.Шваба (4-я промышленная революция. М.: </a:t>
            </a:r>
            <a:r>
              <a:rPr lang="ru-RU" sz="2400" dirty="0" err="1" smtClean="0"/>
              <a:t>Экмо</a:t>
            </a:r>
            <a:r>
              <a:rPr lang="ru-RU" sz="2400" dirty="0" smtClean="0"/>
              <a:t>, 2016). Среди них -  остаются  ИКТ,  обеспечивающие  </a:t>
            </a:r>
            <a:r>
              <a:rPr lang="ru-RU" sz="2400" dirty="0" err="1" smtClean="0"/>
              <a:t>цифровизацию</a:t>
            </a:r>
            <a:r>
              <a:rPr lang="ru-RU" sz="2400" dirty="0" smtClean="0"/>
              <a:t> всех сфер общественной жизни, в т.ч. цифрового правительства с </a:t>
            </a:r>
            <a:r>
              <a:rPr lang="ru-RU" sz="2400" dirty="0" err="1" smtClean="0"/>
              <a:t>маштабными</a:t>
            </a:r>
            <a:r>
              <a:rPr lang="ru-RU" sz="2400" dirty="0" smtClean="0"/>
              <a:t> публичные закупки (60% госрасходов)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2014 г</a:t>
            </a:r>
            <a:r>
              <a:rPr lang="ru-RU" dirty="0" smtClean="0"/>
              <a:t>. – создана </a:t>
            </a:r>
            <a:r>
              <a:rPr lang="ru-RU" sz="5400" dirty="0" smtClean="0"/>
              <a:t>контрактная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163"/>
            <a:ext cx="9144000" cy="4389437"/>
          </a:xfrm>
        </p:spPr>
        <p:txBody>
          <a:bodyPr/>
          <a:lstStyle/>
          <a:p>
            <a:r>
              <a:rPr lang="ru-RU" sz="3200" dirty="0" smtClean="0"/>
              <a:t>ее </a:t>
            </a:r>
            <a:r>
              <a:rPr lang="ru-RU" sz="3200" dirty="0" smtClean="0"/>
              <a:t>дальнейшая </a:t>
            </a:r>
            <a:r>
              <a:rPr lang="ru-RU" sz="3200" dirty="0" err="1" smtClean="0"/>
              <a:t>цифровизация</a:t>
            </a:r>
            <a:r>
              <a:rPr lang="ru-RU" sz="3200" dirty="0" smtClean="0"/>
              <a:t> с применением  технологий 4,0 Индустрии (</a:t>
            </a:r>
            <a:r>
              <a:rPr lang="ru-RU" sz="3200" dirty="0" err="1" smtClean="0"/>
              <a:t>блокчейн</a:t>
            </a:r>
            <a:r>
              <a:rPr lang="ru-RU" sz="3200" dirty="0" smtClean="0"/>
              <a:t>) – </a:t>
            </a:r>
            <a:r>
              <a:rPr lang="ru-RU" sz="3200" dirty="0" err="1" smtClean="0"/>
              <a:t>транспарентность</a:t>
            </a:r>
            <a:r>
              <a:rPr lang="ru-RU" sz="3200" dirty="0" smtClean="0"/>
              <a:t>, надежность сохранения информации, автоматизация торгов, в перспективе - оформление цифровых </a:t>
            </a:r>
            <a:r>
              <a:rPr lang="ru-RU" sz="3200" dirty="0" err="1" smtClean="0"/>
              <a:t>госконтрактов</a:t>
            </a:r>
            <a:r>
              <a:rPr lang="ru-RU" sz="3200" dirty="0" smtClean="0"/>
              <a:t>. Институционально-правовые новации 2018 г. – </a:t>
            </a:r>
            <a:r>
              <a:rPr lang="ru-RU" sz="3200" dirty="0" err="1" smtClean="0"/>
              <a:t>цифровизация</a:t>
            </a:r>
            <a:r>
              <a:rPr lang="ru-RU" sz="3200" dirty="0" smtClean="0"/>
              <a:t> всех способов торгов – </a:t>
            </a:r>
            <a:r>
              <a:rPr lang="ru-RU" sz="3200" dirty="0" smtClean="0">
                <a:sym typeface="Wingdings" pitchFamily="2" charset="2"/>
              </a:rPr>
              <a:t>60% объемов закупок –в цифровой форме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цифровой модернизации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системы публичных  закупок в некоторых элементах позаимствована из опыта азиатских стран - Малайзии, Сингапура (с середины 2000-х  годов). В мировой практике </a:t>
            </a:r>
            <a:r>
              <a:rPr lang="ru-RU" sz="3600" dirty="0" err="1" smtClean="0"/>
              <a:t>блокчейн</a:t>
            </a:r>
            <a:r>
              <a:rPr lang="ru-RU" sz="3600" dirty="0" smtClean="0"/>
              <a:t> используется в системе государственных закупок Канады, Украины,  Японии. 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75878"/>
          </a:xfrm>
        </p:spPr>
        <p:txBody>
          <a:bodyPr/>
          <a:lstStyle/>
          <a:p>
            <a:r>
              <a:rPr lang="ru-RU" dirty="0" smtClean="0"/>
              <a:t>Электронные закупки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5"/>
            <a:ext cx="9144000" cy="5199856"/>
          </a:xfrm>
        </p:spPr>
        <p:txBody>
          <a:bodyPr/>
          <a:lstStyle/>
          <a:p>
            <a:r>
              <a:rPr lang="ru-RU" dirty="0" smtClean="0"/>
              <a:t>форма закупок, поддерживаемая электронными коммуникациями (</a:t>
            </a:r>
            <a:r>
              <a:rPr lang="ru-RU" dirty="0" err="1" smtClean="0"/>
              <a:t>Knudsen</a:t>
            </a:r>
            <a:r>
              <a:rPr lang="ru-RU" dirty="0" smtClean="0"/>
              <a:t>, 2002), их использование принимает различные формы (</a:t>
            </a:r>
            <a:r>
              <a:rPr lang="ru-RU" dirty="0" err="1" smtClean="0"/>
              <a:t>Caldwell</a:t>
            </a:r>
            <a:r>
              <a:rPr lang="ru-RU" dirty="0" smtClean="0"/>
              <a:t> </a:t>
            </a:r>
            <a:r>
              <a:rPr lang="ru-RU" dirty="0" err="1" smtClean="0"/>
              <a:t>et</a:t>
            </a:r>
            <a:r>
              <a:rPr lang="ru-RU" dirty="0" smtClean="0"/>
              <a:t> </a:t>
            </a:r>
            <a:r>
              <a:rPr lang="ru-RU" dirty="0" err="1" smtClean="0"/>
              <a:t>al</a:t>
            </a:r>
            <a:r>
              <a:rPr lang="ru-RU" dirty="0" smtClean="0"/>
              <a:t>, 2002;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Boer</a:t>
            </a:r>
            <a:r>
              <a:rPr lang="ru-RU" dirty="0" smtClean="0"/>
              <a:t> </a:t>
            </a:r>
            <a:r>
              <a:rPr lang="ru-RU" dirty="0" err="1" smtClean="0"/>
              <a:t>et</a:t>
            </a:r>
            <a:r>
              <a:rPr lang="ru-RU" dirty="0" smtClean="0"/>
              <a:t> </a:t>
            </a:r>
            <a:r>
              <a:rPr lang="ru-RU" dirty="0" err="1" smtClean="0"/>
              <a:t>al,ж</a:t>
            </a:r>
            <a:r>
              <a:rPr lang="ru-RU" dirty="0" smtClean="0"/>
              <a:t> 2002; </a:t>
            </a:r>
            <a:r>
              <a:rPr lang="ru-RU" dirty="0" err="1" smtClean="0"/>
              <a:t>Telgen</a:t>
            </a:r>
            <a:r>
              <a:rPr lang="ru-RU" dirty="0" smtClean="0"/>
              <a:t>, 2001):</a:t>
            </a:r>
          </a:p>
          <a:p>
            <a:r>
              <a:rPr lang="ru-RU" dirty="0" smtClean="0"/>
              <a:t> - заказ товаров из </a:t>
            </a:r>
            <a:r>
              <a:rPr lang="ru-RU" dirty="0" err="1" smtClean="0"/>
              <a:t>он-лайн</a:t>
            </a:r>
            <a:r>
              <a:rPr lang="ru-RU" dirty="0" smtClean="0"/>
              <a:t> каталога;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e-sourcing</a:t>
            </a:r>
            <a:r>
              <a:rPr lang="ru-RU" dirty="0" smtClean="0"/>
              <a:t> - идентификация новых источников поставок;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e-tendering</a:t>
            </a:r>
            <a:r>
              <a:rPr lang="ru-RU" dirty="0" smtClean="0"/>
              <a:t> - принятия предложений от поставщиков и получения их ответов в электронной форме;</a:t>
            </a:r>
          </a:p>
          <a:p>
            <a:r>
              <a:rPr lang="ru-RU" dirty="0" smtClean="0"/>
              <a:t>- электронный аукцион - через Интернет участники снижают цену до тех пор, пока появляются ставки с предложением более низкой цены и др.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Институционально-цифровая модернизация включает: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7"/>
            <a:ext cx="9144000" cy="4538674"/>
          </a:xfrm>
        </p:spPr>
        <p:txBody>
          <a:bodyPr/>
          <a:lstStyle/>
          <a:p>
            <a:r>
              <a:rPr lang="ru-RU" sz="3200" dirty="0" smtClean="0"/>
              <a:t>1. Институционально-правовую – непрерывные изменения формальных и неформальных институтов (поведения субъектов закупок институтов), постепенная адаптация </a:t>
            </a:r>
            <a:r>
              <a:rPr lang="ru-RU" sz="3200" dirty="0" err="1" smtClean="0"/>
              <a:t>госзакупщиков</a:t>
            </a:r>
            <a:r>
              <a:rPr lang="ru-RU" sz="3200" dirty="0" smtClean="0"/>
              <a:t> и поставщиков к изменяющимся формальным нормам  </a:t>
            </a:r>
            <a:r>
              <a:rPr lang="ru-RU" sz="3200" u="sng" dirty="0" smtClean="0"/>
              <a:t>НО!!!  Правки вносятся до 50 раз в год</a:t>
            </a:r>
          </a:p>
          <a:p>
            <a:r>
              <a:rPr lang="ru-RU" sz="3200" dirty="0" smtClean="0"/>
              <a:t>2. Экономико-цифровую -  технологические изменения по повышению  конкуренции на рынке закупок ((Белокрылов К.</a:t>
            </a:r>
            <a:r>
              <a:rPr lang="ru-RU" sz="3200" b="1" dirty="0" smtClean="0"/>
              <a:t>)</a:t>
            </a:r>
            <a:r>
              <a:rPr lang="ru-RU" sz="3200" u="sng" dirty="0" smtClean="0"/>
              <a:t> </a:t>
            </a:r>
          </a:p>
          <a:p>
            <a:r>
              <a:rPr lang="ru-RU" u="sng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ЦИФРОВАЯ модернизация системы ЗАКУПОК: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532313"/>
          </a:xfrm>
        </p:spPr>
        <p:txBody>
          <a:bodyPr/>
          <a:lstStyle/>
          <a:p>
            <a:r>
              <a:rPr lang="ru-RU" dirty="0" smtClean="0"/>
              <a:t>изменение правил поведения </a:t>
            </a:r>
            <a:r>
              <a:rPr lang="ru-RU" dirty="0" err="1" smtClean="0"/>
              <a:t>гослужащих</a:t>
            </a:r>
            <a:r>
              <a:rPr lang="ru-RU" dirty="0" smtClean="0"/>
              <a:t>, снижение коррупции,</a:t>
            </a:r>
          </a:p>
          <a:p>
            <a:r>
              <a:rPr lang="ru-RU" dirty="0" smtClean="0"/>
              <a:t>изменение целевой направленности: предотвращение коррупции , УП 305  -  унификация, 94-ФЗ – целостность;  44-ФЗ – контрактная система - планирование, осуществление, контрактация,  </a:t>
            </a:r>
            <a:r>
              <a:rPr lang="ru-RU" dirty="0" err="1" smtClean="0"/>
              <a:t>инфорсмент</a:t>
            </a:r>
            <a:r>
              <a:rPr lang="ru-RU" dirty="0" smtClean="0"/>
              <a:t>  + </a:t>
            </a:r>
            <a:r>
              <a:rPr lang="ru-RU" dirty="0" err="1" smtClean="0"/>
              <a:t>импортозамещение</a:t>
            </a:r>
            <a:r>
              <a:rPr lang="ru-RU" dirty="0" smtClean="0"/>
              <a:t>; - повышение степени электронизации торгов  - электронный аукцион в 2017г. 60 %, рост на 13%, а у МП – 89%</a:t>
            </a:r>
          </a:p>
          <a:p>
            <a:r>
              <a:rPr lang="en-US" dirty="0" smtClean="0"/>
              <a:t>IT</a:t>
            </a:r>
            <a:r>
              <a:rPr lang="ru-RU" dirty="0" smtClean="0"/>
              <a:t>-технологии принуждают следовать установленным нормам (кириллица) – фильтры, НО!!!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7180</TotalTime>
  <Words>813</Words>
  <Application>Microsoft Office PowerPoint</Application>
  <PresentationFormat>Экран (4:3)</PresentationFormat>
  <Paragraphs>84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</vt:lpstr>
      <vt:lpstr>Волны Кондратьева </vt:lpstr>
      <vt:lpstr>В соответствии с теорией циклов  Кондратьева</vt:lpstr>
      <vt:lpstr>Выведение мировой экономики из кризиса 2008-2009гг. – 1-го  кризиса постиндустриальной экономики  через </vt:lpstr>
      <vt:lpstr>2014 г. – создана контрактная система</vt:lpstr>
      <vt:lpstr>Концепция цифровой модернизации</vt:lpstr>
      <vt:lpstr>Электронные закупки - </vt:lpstr>
      <vt:lpstr>Институционально-цифровая модернизация включает:</vt:lpstr>
      <vt:lpstr>ЦИФРОВАЯ модернизация системы ЗАКУПОК: </vt:lpstr>
      <vt:lpstr>Остаются трудности поиска, сокрытие закупки</vt:lpstr>
      <vt:lpstr>     Объем контрактов, заключенных с СМП, СОНКО </vt:lpstr>
      <vt:lpstr>ЦИФРОВАЯ модернизация системы  публичных закупок: </vt:lpstr>
      <vt:lpstr>Слайд 13</vt:lpstr>
      <vt:lpstr>    Опрос на форумах Тендеры.ру; Про-Госзаказ о контрактной системе в 2017 г. 316 чел., 23-55 лет</vt:lpstr>
      <vt:lpstr>Цифровая модернизация системы публичных закупок: </vt:lpstr>
      <vt:lpstr>Слайд 16</vt:lpstr>
      <vt:lpstr>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 А. Левина</dc:creator>
  <cp:lastModifiedBy>DNS</cp:lastModifiedBy>
  <cp:revision>123</cp:revision>
  <dcterms:created xsi:type="dcterms:W3CDTF">2015-04-01T09:35:27Z</dcterms:created>
  <dcterms:modified xsi:type="dcterms:W3CDTF">2018-10-08T03:30:46Z</dcterms:modified>
</cp:coreProperties>
</file>