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94" r:id="rId2"/>
    <p:sldId id="302" r:id="rId3"/>
    <p:sldId id="303" r:id="rId4"/>
    <p:sldId id="296" r:id="rId5"/>
    <p:sldId id="299" r:id="rId6"/>
    <p:sldId id="304" r:id="rId7"/>
    <p:sldId id="301" r:id="rId8"/>
  </p:sldIdLst>
  <p:sldSz cx="11430000" cy="6858000"/>
  <p:notesSz cx="9928225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60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70DF"/>
    <a:srgbClr val="0065C9"/>
    <a:srgbClr val="0033CC"/>
    <a:srgbClr val="8686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8" autoAdjust="0"/>
    <p:restoredTop sz="99856" autoAdjust="0"/>
  </p:normalViewPr>
  <p:slideViewPr>
    <p:cSldViewPr>
      <p:cViewPr varScale="1">
        <p:scale>
          <a:sx n="114" d="100"/>
          <a:sy n="114" d="100"/>
        </p:scale>
        <p:origin x="708" y="114"/>
      </p:cViewPr>
      <p:guideLst>
        <p:guide orient="horz" pos="2160"/>
        <p:guide pos="360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4271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A5766A-0CC4-4B74-A5EB-7A82A78930BB}" type="datetimeFigureOut">
              <a:rPr lang="en-US" smtClean="0"/>
              <a:t>9/28/2018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40038" y="509588"/>
            <a:ext cx="4248150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823" y="3228896"/>
            <a:ext cx="794258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218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4271" y="6456218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6B2119-5849-47A1-A9AC-39B9E0286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082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1" y="2130433"/>
            <a:ext cx="97155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1" y="3886200"/>
            <a:ext cx="80010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485B9-A9EA-4E29-897B-BA9DEF02BF81}" type="datetime1">
              <a:rPr lang="en-US" smtClean="0"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0C5F3-5C22-4C25-83F0-16C23031E563}" type="datetime1">
              <a:rPr lang="en-US" smtClean="0"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86751" y="274646"/>
            <a:ext cx="25717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274646"/>
            <a:ext cx="752475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12C93-A8B0-4F2A-A559-65818F356692}" type="datetime1">
              <a:rPr lang="en-US" smtClean="0"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3795-2B53-4F91-994A-05CEA55B8713}" type="datetime1">
              <a:rPr lang="en-US" smtClean="0"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2892" y="4406907"/>
            <a:ext cx="97155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892" y="2906721"/>
            <a:ext cx="97155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916C8-3C15-4C2D-A00B-F88C4E23247B}" type="datetime1">
              <a:rPr lang="en-US" smtClean="0"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600206"/>
            <a:ext cx="50482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0250" y="1600206"/>
            <a:ext cx="50482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F0914-5766-47BA-9FA3-2EEDAB5C114D}" type="datetime1">
              <a:rPr lang="en-US" smtClean="0"/>
              <a:t>9/28/2018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4" y="1535113"/>
            <a:ext cx="505023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4" y="2174875"/>
            <a:ext cx="505023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06285" y="1535113"/>
            <a:ext cx="505222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285" y="2174875"/>
            <a:ext cx="50522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6E15A-3F21-4111-A724-EF55081192DA}" type="datetime1">
              <a:rPr lang="en-US" smtClean="0"/>
              <a:t>9/28/2018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2594E-CAC8-424E-828C-E3D8B48792EF}" type="datetime1">
              <a:rPr lang="en-US" smtClean="0"/>
              <a:t>9/28/2018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C9564-A151-4D8D-ADF8-C2442359073A}" type="datetime1">
              <a:rPr lang="en-US" smtClean="0"/>
              <a:t>9/28/2018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3" y="273050"/>
            <a:ext cx="3760391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8815" y="273058"/>
            <a:ext cx="638969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3" y="1435104"/>
            <a:ext cx="3760391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87BF0-D019-4451-B565-917A6E7D123E}" type="datetime1">
              <a:rPr lang="en-US" smtClean="0"/>
              <a:t>9/28/2018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0359" y="4800601"/>
            <a:ext cx="68580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40359" y="612775"/>
            <a:ext cx="6858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359" y="5367339"/>
            <a:ext cx="68580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20E79-5035-442F-869A-D75CAC356EB3}" type="datetime1">
              <a:rPr lang="en-US" smtClean="0"/>
              <a:t>9/28/2018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1" y="274638"/>
            <a:ext cx="10287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1" y="1600206"/>
            <a:ext cx="10287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" y="6356358"/>
            <a:ext cx="2667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493375-540F-4A37-9709-57B9FD746CC1}" type="datetime1">
              <a:rPr lang="en-US" smtClean="0"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05251" y="6356358"/>
            <a:ext cx="36195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91500" y="6356358"/>
            <a:ext cx="2667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mailto:b.khalilov@dim.gov.az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51" y="2339975"/>
            <a:ext cx="9715500" cy="1470025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Contemporary Issues in Public Administration </a:t>
            </a:r>
            <a:r>
              <a:rPr lang="en-US" b="1">
                <a:solidFill>
                  <a:srgbClr val="FF0000"/>
                </a:solidFill>
              </a:rPr>
              <a:t>in Azerbaijan</a:t>
            </a:r>
            <a:br>
              <a:rPr lang="en-US" b="1" dirty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4267200"/>
            <a:ext cx="10439400" cy="2438400"/>
          </a:xfrm>
        </p:spPr>
        <p:txBody>
          <a:bodyPr>
            <a:normAutofit fontScale="92500"/>
          </a:bodyPr>
          <a:lstStyle/>
          <a:p>
            <a:r>
              <a:rPr lang="en-US" b="1" dirty="0" err="1">
                <a:solidFill>
                  <a:srgbClr val="0000CC"/>
                </a:solidFill>
              </a:rPr>
              <a:t>Bahram</a:t>
            </a:r>
            <a:r>
              <a:rPr lang="en-US" b="1" dirty="0">
                <a:solidFill>
                  <a:srgbClr val="0000CC"/>
                </a:solidFill>
              </a:rPr>
              <a:t> </a:t>
            </a:r>
            <a:r>
              <a:rPr lang="en-US" b="1" dirty="0" err="1">
                <a:solidFill>
                  <a:srgbClr val="0000CC"/>
                </a:solidFill>
              </a:rPr>
              <a:t>Khalilov</a:t>
            </a:r>
            <a:r>
              <a:rPr lang="en-US" b="1" dirty="0">
                <a:solidFill>
                  <a:srgbClr val="0000CC"/>
                </a:solidFill>
              </a:rPr>
              <a:t>, Deputy Chairman of the Board of Directors of the State Examination Center of the Republic of Azerbaijan</a:t>
            </a:r>
          </a:p>
          <a:p>
            <a:endParaRPr lang="az-Latn-AZ" b="1" dirty="0">
              <a:solidFill>
                <a:srgbClr val="0000CC"/>
              </a:solidFill>
            </a:endParaRPr>
          </a:p>
          <a:p>
            <a:r>
              <a:rPr lang="en-US" b="1" dirty="0">
                <a:solidFill>
                  <a:srgbClr val="0000CC"/>
                </a:solidFill>
              </a:rPr>
              <a:t>5-6 October </a:t>
            </a:r>
            <a:r>
              <a:rPr lang="az-Latn-AZ" b="1" dirty="0">
                <a:solidFill>
                  <a:srgbClr val="0000CC"/>
                </a:solidFill>
              </a:rPr>
              <a:t>2018</a:t>
            </a:r>
            <a:r>
              <a:rPr lang="en-US" b="1" dirty="0">
                <a:solidFill>
                  <a:srgbClr val="0000CC"/>
                </a:solidFill>
              </a:rPr>
              <a:t>                                            Astana, Kazakhstan</a:t>
            </a:r>
            <a:endParaRPr lang="ru-RU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035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2050" name="Picture 2" descr="ÐÐ°ÑÑÐ¸Ð½ÐºÐ¸ Ð¿Ð¾ Ð·Ð°Ð¿ÑÐ¾ÑÑ dÃ¶vlÉt imtahan mÉrkÉz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914400"/>
            <a:ext cx="4137025" cy="26883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80999" y="1158883"/>
            <a:ext cx="10477501" cy="556260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sz="3500" b="1" dirty="0">
                <a:solidFill>
                  <a:srgbClr val="FF0000"/>
                </a:solidFill>
              </a:rPr>
              <a:t>State Examination Center of the Republic of Azerbaijan </a:t>
            </a:r>
          </a:p>
          <a:p>
            <a:pPr marL="0" indent="0">
              <a:buNone/>
            </a:pPr>
            <a:endParaRPr lang="en-US" sz="35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CC"/>
                </a:solidFill>
              </a:rPr>
              <a:t>The Center was established by the decree of the President of the </a:t>
            </a:r>
          </a:p>
          <a:p>
            <a:pPr marL="0" indent="0">
              <a:buNone/>
            </a:pPr>
            <a:r>
              <a:rPr lang="en-US" dirty="0">
                <a:solidFill>
                  <a:srgbClr val="0000CC"/>
                </a:solidFill>
              </a:rPr>
              <a:t>Republic of Azerbaijan dated on April 11, 2016.</a:t>
            </a:r>
          </a:p>
          <a:p>
            <a:pPr marL="0" indent="0">
              <a:buNone/>
            </a:pPr>
            <a:endParaRPr lang="en-US" dirty="0">
              <a:solidFill>
                <a:srgbClr val="0000CC"/>
              </a:solidFill>
            </a:endParaRPr>
          </a:p>
          <a:p>
            <a:pPr marL="0" indent="0" algn="just">
              <a:buNone/>
            </a:pPr>
            <a:r>
              <a:rPr lang="en-US" dirty="0">
                <a:solidFill>
                  <a:srgbClr val="0000CC"/>
                </a:solidFill>
              </a:rPr>
              <a:t>Main duties of the Center are as follows:</a:t>
            </a:r>
          </a:p>
          <a:p>
            <a:pPr algn="just"/>
            <a:r>
              <a:rPr lang="en-US" dirty="0">
                <a:solidFill>
                  <a:srgbClr val="0000CC"/>
                </a:solidFill>
              </a:rPr>
              <a:t>Takes part in the formation of state policy in the field </a:t>
            </a:r>
          </a:p>
          <a:p>
            <a:pPr marL="0" indent="0" algn="just">
              <a:buNone/>
            </a:pPr>
            <a:r>
              <a:rPr lang="en-US" dirty="0">
                <a:solidFill>
                  <a:srgbClr val="0000CC"/>
                </a:solidFill>
              </a:rPr>
              <a:t>of civil service and provides implementation of this policy;</a:t>
            </a:r>
          </a:p>
          <a:p>
            <a:pPr marL="0" indent="0" algn="just">
              <a:buNone/>
            </a:pPr>
            <a:endParaRPr lang="ru-RU" dirty="0">
              <a:solidFill>
                <a:srgbClr val="0000CC"/>
              </a:solidFill>
            </a:endParaRPr>
          </a:p>
          <a:p>
            <a:pPr algn="just"/>
            <a:r>
              <a:rPr lang="en-US" dirty="0">
                <a:solidFill>
                  <a:srgbClr val="0000CC"/>
                </a:solidFill>
              </a:rPr>
              <a:t>Holds test exams for recruitment and continuation of work at </a:t>
            </a:r>
          </a:p>
          <a:p>
            <a:pPr marL="0" indent="0" algn="just">
              <a:buNone/>
            </a:pPr>
            <a:r>
              <a:rPr lang="en-US" dirty="0">
                <a:solidFill>
                  <a:srgbClr val="0000CC"/>
                </a:solidFill>
              </a:rPr>
              <a:t>civil service;</a:t>
            </a:r>
          </a:p>
          <a:p>
            <a:pPr marL="0" indent="0" algn="just">
              <a:buNone/>
            </a:pPr>
            <a:endParaRPr lang="en-US" dirty="0">
              <a:solidFill>
                <a:srgbClr val="0000CC"/>
              </a:solidFill>
            </a:endParaRPr>
          </a:p>
          <a:p>
            <a:pPr algn="just"/>
            <a:r>
              <a:rPr lang="en-US" dirty="0">
                <a:solidFill>
                  <a:srgbClr val="0000CC"/>
                </a:solidFill>
              </a:rPr>
              <a:t>Studies the situation and summarizes information about follow of the rules of ethical behavior by civil servants;</a:t>
            </a:r>
          </a:p>
          <a:p>
            <a:pPr algn="just"/>
            <a:endParaRPr lang="ru-RU" dirty="0">
              <a:solidFill>
                <a:srgbClr val="0000CC"/>
              </a:solidFill>
            </a:endParaRPr>
          </a:p>
          <a:p>
            <a:pPr algn="just"/>
            <a:r>
              <a:rPr lang="en-US" dirty="0">
                <a:solidFill>
                  <a:srgbClr val="0000CC"/>
                </a:solidFill>
              </a:rPr>
              <a:t>Provides awareness about civil service and rules of ethics conduct of civil servants;</a:t>
            </a:r>
          </a:p>
          <a:p>
            <a:pPr algn="just"/>
            <a:endParaRPr lang="ru-RU" dirty="0">
              <a:solidFill>
                <a:srgbClr val="0000CC"/>
              </a:solidFill>
            </a:endParaRPr>
          </a:p>
          <a:p>
            <a:pPr algn="just"/>
            <a:r>
              <a:rPr lang="en-US" dirty="0">
                <a:solidFill>
                  <a:srgbClr val="0000CC"/>
                </a:solidFill>
              </a:rPr>
              <a:t>Maintains a register of civil servants and provides inclusion of information about performance appraisal to the Register, etc.</a:t>
            </a:r>
            <a:endParaRPr lang="ru-RU" dirty="0">
              <a:solidFill>
                <a:srgbClr val="0000CC"/>
              </a:solidFill>
            </a:endParaRPr>
          </a:p>
          <a:p>
            <a:pPr algn="just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52190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501" y="1600206"/>
            <a:ext cx="10287000" cy="4952994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US" b="1" dirty="0">
                <a:solidFill>
                  <a:srgbClr val="FF0000"/>
                </a:solidFill>
              </a:rPr>
              <a:t>Inefficient structure of state bodies</a:t>
            </a: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00CC"/>
                </a:solidFill>
              </a:rPr>
              <a:t>It shows itself:</a:t>
            </a:r>
          </a:p>
          <a:p>
            <a:pPr>
              <a:buFontTx/>
              <a:buChar char="-"/>
            </a:pPr>
            <a:r>
              <a:rPr lang="en-US" dirty="0">
                <a:solidFill>
                  <a:srgbClr val="0000CC"/>
                </a:solidFill>
              </a:rPr>
              <a:t>In organizational instability of the apparatus;</a:t>
            </a:r>
          </a:p>
          <a:p>
            <a:pPr>
              <a:buFontTx/>
              <a:buChar char="-"/>
            </a:pPr>
            <a:r>
              <a:rPr lang="en-US" dirty="0">
                <a:solidFill>
                  <a:srgbClr val="0000CC"/>
                </a:solidFill>
              </a:rPr>
              <a:t>In existence of state bodies with identical functions;</a:t>
            </a:r>
          </a:p>
          <a:p>
            <a:pPr>
              <a:buFontTx/>
              <a:buChar char="-"/>
            </a:pPr>
            <a:r>
              <a:rPr lang="en-US" dirty="0">
                <a:solidFill>
                  <a:srgbClr val="0000CC"/>
                </a:solidFill>
              </a:rPr>
              <a:t>In bureaucracy. </a:t>
            </a:r>
          </a:p>
          <a:p>
            <a:pPr>
              <a:buFontTx/>
              <a:buChar char="-"/>
            </a:pPr>
            <a:endParaRPr lang="en-US" dirty="0">
              <a:solidFill>
                <a:srgbClr val="0000CC"/>
              </a:solidFill>
            </a:endParaRPr>
          </a:p>
          <a:p>
            <a:pPr marL="0" indent="0" algn="just">
              <a:buNone/>
            </a:pPr>
            <a:r>
              <a:rPr lang="en-US" dirty="0">
                <a:solidFill>
                  <a:srgbClr val="0000CC"/>
                </a:solidFill>
              </a:rPr>
              <a:t>Optimization of the organizational structure of management on the basis of excluding unnecessary links and minimizing the costs of exercising managerial functions, access to one-stop services, development of quality standards and accessibility of public services, improvement activity of “Electronic government” and other actions are held in Republic.</a:t>
            </a:r>
            <a:endParaRPr lang="ru-RU" dirty="0">
              <a:solidFill>
                <a:srgbClr val="0000CC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1500" y="1905000"/>
            <a:ext cx="3238500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153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501" y="1371600"/>
            <a:ext cx="10287000" cy="452596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b="1" dirty="0">
                <a:solidFill>
                  <a:srgbClr val="FF0000"/>
                </a:solidFill>
              </a:rPr>
              <a:t>Motivation in public administration</a:t>
            </a:r>
          </a:p>
          <a:p>
            <a:pPr marL="0" indent="0" algn="just">
              <a:buNone/>
            </a:pPr>
            <a:r>
              <a:rPr lang="en-US" dirty="0">
                <a:solidFill>
                  <a:srgbClr val="0000CC"/>
                </a:solidFill>
              </a:rPr>
              <a:t>The main aim is:</a:t>
            </a:r>
          </a:p>
          <a:p>
            <a:pPr algn="just"/>
            <a:r>
              <a:rPr lang="en-US" dirty="0">
                <a:solidFill>
                  <a:srgbClr val="0000CC"/>
                </a:solidFill>
              </a:rPr>
              <a:t>Ensuring equal admission and promotion</a:t>
            </a:r>
          </a:p>
          <a:p>
            <a:pPr marL="0" indent="0" algn="just">
              <a:buNone/>
            </a:pPr>
            <a:r>
              <a:rPr lang="en-US" dirty="0">
                <a:solidFill>
                  <a:srgbClr val="0000CC"/>
                </a:solidFill>
              </a:rPr>
              <a:t>in civil service;</a:t>
            </a:r>
          </a:p>
          <a:p>
            <a:pPr algn="just"/>
            <a:r>
              <a:rPr lang="en-US" dirty="0">
                <a:solidFill>
                  <a:srgbClr val="0000CC"/>
                </a:solidFill>
              </a:rPr>
              <a:t>Improving performance appraisal system;</a:t>
            </a:r>
          </a:p>
          <a:p>
            <a:pPr algn="just"/>
            <a:r>
              <a:rPr lang="en-US" dirty="0">
                <a:solidFill>
                  <a:srgbClr val="0000CC"/>
                </a:solidFill>
              </a:rPr>
              <a:t>Improving payment system in public administration, connecting payment system with the results of performance appraisal;</a:t>
            </a:r>
          </a:p>
          <a:p>
            <a:pPr algn="just"/>
            <a:r>
              <a:rPr lang="en-US" dirty="0">
                <a:solidFill>
                  <a:srgbClr val="0000CC"/>
                </a:solidFill>
              </a:rPr>
              <a:t>Improving non-material motivation system.</a:t>
            </a:r>
            <a:endParaRPr lang="ru-RU" dirty="0">
              <a:solidFill>
                <a:srgbClr val="0000CC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8600" y="1905000"/>
            <a:ext cx="3581400" cy="1941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21957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501" y="1295400"/>
            <a:ext cx="10287000" cy="4525963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en-US" sz="4500" b="1" dirty="0">
                <a:solidFill>
                  <a:srgbClr val="FF0000"/>
                </a:solidFill>
              </a:rPr>
              <a:t>Anti – corruption policy  </a:t>
            </a:r>
            <a:endParaRPr lang="en-US" sz="4500" dirty="0"/>
          </a:p>
          <a:p>
            <a:pPr marL="0" indent="0">
              <a:buNone/>
            </a:pPr>
            <a:endParaRPr lang="en-US" dirty="0"/>
          </a:p>
          <a:p>
            <a:pPr marL="0" indent="0" algn="just">
              <a:buNone/>
            </a:pPr>
            <a:r>
              <a:rPr lang="en-US" dirty="0">
                <a:solidFill>
                  <a:srgbClr val="0000CC"/>
                </a:solidFill>
              </a:rPr>
              <a:t>The following acts were adopted in this field:</a:t>
            </a:r>
          </a:p>
          <a:p>
            <a:pPr algn="just">
              <a:buFontTx/>
              <a:buChar char="-"/>
            </a:pPr>
            <a:r>
              <a:rPr lang="en-US" dirty="0">
                <a:solidFill>
                  <a:srgbClr val="0000CC"/>
                </a:solidFill>
              </a:rPr>
              <a:t>State program on struggle against corruption (2004-2006) was </a:t>
            </a:r>
          </a:p>
          <a:p>
            <a:pPr marL="0" indent="0" algn="just">
              <a:buNone/>
            </a:pPr>
            <a:r>
              <a:rPr lang="en-US" dirty="0">
                <a:solidFill>
                  <a:srgbClr val="0000CC"/>
                </a:solidFill>
              </a:rPr>
              <a:t>adopted in 2004;</a:t>
            </a:r>
          </a:p>
          <a:p>
            <a:pPr algn="just">
              <a:buFontTx/>
              <a:buChar char="-"/>
            </a:pPr>
            <a:r>
              <a:rPr lang="en-US" dirty="0">
                <a:solidFill>
                  <a:srgbClr val="0000CC"/>
                </a:solidFill>
              </a:rPr>
              <a:t>National strategy on increasing transparency and struggle against </a:t>
            </a:r>
          </a:p>
          <a:p>
            <a:pPr marL="0" indent="0" algn="just">
              <a:buNone/>
            </a:pPr>
            <a:r>
              <a:rPr lang="en-US" dirty="0">
                <a:solidFill>
                  <a:srgbClr val="0000CC"/>
                </a:solidFill>
              </a:rPr>
              <a:t>corruption was adopted in 2007;</a:t>
            </a:r>
          </a:p>
          <a:p>
            <a:pPr marL="0" indent="0" algn="just">
              <a:buNone/>
            </a:pPr>
            <a:r>
              <a:rPr lang="en-US" dirty="0">
                <a:solidFill>
                  <a:srgbClr val="0000CC"/>
                </a:solidFill>
              </a:rPr>
              <a:t>- National Action Plan on encouraging Open Government (2012-2015) was adopted in 2012;</a:t>
            </a:r>
          </a:p>
          <a:p>
            <a:pPr marL="0" indent="0" algn="just">
              <a:buNone/>
            </a:pPr>
            <a:r>
              <a:rPr lang="en-US" dirty="0">
                <a:solidFill>
                  <a:srgbClr val="0000CC"/>
                </a:solidFill>
              </a:rPr>
              <a:t>- National Action Plan on struggle against corruption (2012-2015) was adopted in 2012;</a:t>
            </a:r>
          </a:p>
          <a:p>
            <a:pPr marL="0" indent="0" algn="just">
              <a:buNone/>
            </a:pPr>
            <a:r>
              <a:rPr lang="en-US" dirty="0">
                <a:solidFill>
                  <a:srgbClr val="0000CC"/>
                </a:solidFill>
              </a:rPr>
              <a:t>- National Action Plan on encouraging Open Government (2016-2018) was adopted in 2016.</a:t>
            </a:r>
          </a:p>
          <a:p>
            <a:pPr marL="0" indent="0" algn="just">
              <a:buNone/>
            </a:pPr>
            <a:endParaRPr lang="en-US" dirty="0">
              <a:solidFill>
                <a:srgbClr val="0000CC"/>
              </a:solidFill>
            </a:endParaRPr>
          </a:p>
          <a:p>
            <a:pPr marL="0" indent="0" algn="just">
              <a:buNone/>
            </a:pPr>
            <a:r>
              <a:rPr lang="en-US" dirty="0">
                <a:solidFill>
                  <a:srgbClr val="0000CC"/>
                </a:solidFill>
              </a:rPr>
              <a:t>The main aim is achieving:</a:t>
            </a:r>
          </a:p>
          <a:p>
            <a:pPr algn="just"/>
            <a:r>
              <a:rPr lang="en-US" dirty="0">
                <a:solidFill>
                  <a:srgbClr val="0000CC"/>
                </a:solidFill>
              </a:rPr>
              <a:t>Development and implementation of effective anti-corruption measures;</a:t>
            </a:r>
          </a:p>
          <a:p>
            <a:pPr algn="just"/>
            <a:r>
              <a:rPr lang="en-US" dirty="0">
                <a:solidFill>
                  <a:srgbClr val="0000CC"/>
                </a:solidFill>
              </a:rPr>
              <a:t>Ensuring transparency and accountability in public administration;</a:t>
            </a:r>
          </a:p>
          <a:p>
            <a:pPr algn="just"/>
            <a:r>
              <a:rPr lang="en-US" dirty="0">
                <a:solidFill>
                  <a:srgbClr val="0000CC"/>
                </a:solidFill>
              </a:rPr>
              <a:t>Improving activity of a supervisory body for corruption.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9839" y="1295400"/>
            <a:ext cx="3352800" cy="182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226226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501" y="1143000"/>
            <a:ext cx="10287000" cy="452596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b="1" dirty="0">
                <a:solidFill>
                  <a:srgbClr val="FF0000"/>
                </a:solidFill>
              </a:rPr>
              <a:t>Ethics in public administration</a:t>
            </a:r>
          </a:p>
          <a:p>
            <a:pPr marL="0" indent="0" algn="just">
              <a:buNone/>
            </a:pPr>
            <a:r>
              <a:rPr lang="en-US" dirty="0">
                <a:solidFill>
                  <a:srgbClr val="0000CC"/>
                </a:solidFill>
              </a:rPr>
              <a:t>Normative legal base, control mechanism, </a:t>
            </a:r>
          </a:p>
          <a:p>
            <a:pPr marL="0" indent="0" algn="just">
              <a:buNone/>
            </a:pPr>
            <a:r>
              <a:rPr lang="en-US" dirty="0">
                <a:solidFill>
                  <a:srgbClr val="0000CC"/>
                </a:solidFill>
              </a:rPr>
              <a:t>coordination body, ethical commissioners </a:t>
            </a:r>
          </a:p>
          <a:p>
            <a:pPr marL="0" indent="0" algn="just">
              <a:buNone/>
            </a:pPr>
            <a:r>
              <a:rPr lang="en-US" dirty="0">
                <a:solidFill>
                  <a:srgbClr val="0000CC"/>
                </a:solidFill>
              </a:rPr>
              <a:t>were established.</a:t>
            </a:r>
          </a:p>
          <a:p>
            <a:pPr marL="0" indent="0" algn="just">
              <a:buNone/>
            </a:pPr>
            <a:r>
              <a:rPr lang="en-US" dirty="0">
                <a:solidFill>
                  <a:srgbClr val="0000CC"/>
                </a:solidFill>
              </a:rPr>
              <a:t>The main aim is:</a:t>
            </a:r>
          </a:p>
          <a:p>
            <a:pPr algn="just"/>
            <a:r>
              <a:rPr lang="en-US" dirty="0">
                <a:solidFill>
                  <a:srgbClr val="0000CC"/>
                </a:solidFill>
              </a:rPr>
              <a:t>Increasing the level of organizational culture in public administration;</a:t>
            </a:r>
          </a:p>
          <a:p>
            <a:pPr algn="just"/>
            <a:r>
              <a:rPr lang="en-US" dirty="0">
                <a:solidFill>
                  <a:srgbClr val="0000CC"/>
                </a:solidFill>
              </a:rPr>
              <a:t>Development the activity of Ethical Commissioners.</a:t>
            </a:r>
            <a:endParaRPr lang="ru-RU" dirty="0">
              <a:solidFill>
                <a:srgbClr val="0000CC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9600" y="914400"/>
            <a:ext cx="281940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1328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en-US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en-US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en-US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US" sz="3500" b="1" dirty="0">
                <a:solidFill>
                  <a:srgbClr val="FF0000"/>
                </a:solidFill>
              </a:rPr>
              <a:t>Thank you for your attention</a:t>
            </a:r>
          </a:p>
          <a:p>
            <a:pPr marL="0" indent="0" algn="ctr">
              <a:buNone/>
            </a:pPr>
            <a:endParaRPr lang="en-US" sz="35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en-US" sz="35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en-US" sz="35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US" sz="2500" b="1" u="sng" dirty="0">
                <a:solidFill>
                  <a:srgbClr val="0000CC"/>
                </a:solidFill>
                <a:hlinkClick r:id="rId2"/>
              </a:rPr>
              <a:t>Contact information:  b.khalilov@dim.gov.az</a:t>
            </a:r>
            <a:r>
              <a:rPr lang="en-US" sz="2500" b="1" u="sng" dirty="0">
                <a:solidFill>
                  <a:srgbClr val="0000CC"/>
                </a:solidFill>
              </a:rPr>
              <a:t>;  +994124658797                               </a:t>
            </a:r>
            <a:endParaRPr lang="ru-RU" sz="2500" b="1" u="sng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5442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2176</TotalTime>
  <Words>467</Words>
  <Application>Microsoft Office PowerPoint</Application>
  <PresentationFormat>Произвольный</PresentationFormat>
  <Paragraphs>67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Contemporary Issues in Public Administration in Azerbaijan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Tural Alizade</dc:creator>
  <cp:lastModifiedBy>Gulimzhan Suleimenova</cp:lastModifiedBy>
  <cp:revision>263</cp:revision>
  <cp:lastPrinted>2017-06-02T13:42:26Z</cp:lastPrinted>
  <dcterms:created xsi:type="dcterms:W3CDTF">2006-08-16T00:00:00Z</dcterms:created>
  <dcterms:modified xsi:type="dcterms:W3CDTF">2018-09-28T11:13:14Z</dcterms:modified>
</cp:coreProperties>
</file>