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9" r:id="rId3"/>
    <p:sldId id="270" r:id="rId4"/>
    <p:sldId id="258" r:id="rId5"/>
    <p:sldId id="257" r:id="rId6"/>
    <p:sldId id="269" r:id="rId7"/>
    <p:sldId id="274" r:id="rId8"/>
    <p:sldId id="275" r:id="rId9"/>
    <p:sldId id="261" r:id="rId10"/>
    <p:sldId id="262" r:id="rId11"/>
    <p:sldId id="263" r:id="rId12"/>
    <p:sldId id="272" r:id="rId13"/>
    <p:sldId id="271" r:id="rId14"/>
    <p:sldId id="265" r:id="rId15"/>
    <p:sldId id="266" r:id="rId16"/>
    <p:sldId id="267" r:id="rId17"/>
    <p:sldId id="273" r:id="rId18"/>
    <p:sldId id="260" r:id="rId19"/>
    <p:sldId id="268" r:id="rId20"/>
    <p:sldId id="276" r:id="rId21"/>
  </p:sldIdLst>
  <p:sldSz cx="14400213" cy="8099425"/>
  <p:notesSz cx="6858000" cy="9144000"/>
  <p:defaultTextStyle>
    <a:defPPr>
      <a:defRPr lang="bg-BG"/>
    </a:defPPr>
    <a:lvl1pPr algn="l" defTabSz="1085850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542925" indent="-85725" algn="l" defTabSz="1085850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1085850" indent="-171450" algn="l" defTabSz="1085850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628775" indent="-257175" algn="l" defTabSz="1085850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2171700" indent="-342900" algn="l" defTabSz="1085850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551">
          <p15:clr>
            <a:srgbClr val="A4A3A4"/>
          </p15:clr>
        </p15:guide>
        <p15:guide id="2" pos="45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75E"/>
    <a:srgbClr val="FFFF53"/>
    <a:srgbClr val="6DA945"/>
    <a:srgbClr val="9A57CD"/>
    <a:srgbClr val="914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2" autoAdjust="0"/>
    <p:restoredTop sz="94660"/>
  </p:normalViewPr>
  <p:slideViewPr>
    <p:cSldViewPr snapToGrid="0">
      <p:cViewPr varScale="1">
        <p:scale>
          <a:sx n="78" d="100"/>
          <a:sy n="78" d="100"/>
        </p:scale>
        <p:origin x="-330" y="-90"/>
      </p:cViewPr>
      <p:guideLst>
        <p:guide orient="horz" pos="2551"/>
        <p:guide pos="4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325531"/>
            <a:ext cx="10800160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4254073"/>
            <a:ext cx="10800160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6B5E3-11C8-4E21-A71C-A99BE364E057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EE1BD-B53E-4898-8848-5D83CF99CC5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61968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6DA88-620C-460A-B2DB-A1FAFBC99697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71A8D-A1F2-4BB8-9E30-A6C3799ECB1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7184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31220"/>
            <a:ext cx="3105046" cy="6863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31220"/>
            <a:ext cx="9135135" cy="6863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DAB7E-0305-492C-AF61-39CF62ACD3A1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45C1D-16E2-4EBE-AD28-4923B60929E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18213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68B2F-B54A-428F-B407-93289055B2CB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02591-72A5-402D-A4FD-69F0A4EC66B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04236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2019233"/>
            <a:ext cx="12420184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5420241"/>
            <a:ext cx="12420184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E6A5B-7ED8-41DF-AA31-7794B52E73A0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8FFCD-0B79-4A4B-B660-70A9A4C98D5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15953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2156097"/>
            <a:ext cx="6120091" cy="51390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2156097"/>
            <a:ext cx="6120091" cy="51390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4C903-7F0F-4BEA-B034-60D797A7582B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A22ED-1288-4419-B38F-0405E9355AB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828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431220"/>
            <a:ext cx="12420184" cy="156551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985485"/>
            <a:ext cx="6091965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958540"/>
            <a:ext cx="6091965" cy="43515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985485"/>
            <a:ext cx="6121966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958540"/>
            <a:ext cx="6121966" cy="43515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4655C-D87F-4270-AAC6-1F05942A9BED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4F4FE-7F9A-4954-A795-EAF336C992B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861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90F0D-5EC9-47A4-87E1-28F065C9C7BA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CE29-AAF1-4DB5-B30D-2CB385E4E74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23226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88912-6A02-41A8-A8E3-57273D15450E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B1A5F-1020-49DE-B92C-02FF8288F11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78471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39962"/>
            <a:ext cx="4644443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166168"/>
            <a:ext cx="7290108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429828"/>
            <a:ext cx="4644443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83FDB-F82E-4D55-BB7A-CB525C19E7F5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91CF6-0287-449C-8D7C-670F05DD5F3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715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39962"/>
            <a:ext cx="4644443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166168"/>
            <a:ext cx="7290108" cy="5755841"/>
          </a:xfrm>
        </p:spPr>
        <p:txBody>
          <a:bodyPr rtlCol="0">
            <a:normAutofit/>
          </a:bodyPr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429828"/>
            <a:ext cx="4644443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50238-7973-4848-BDCC-03DA72DE5BFC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B1E11-34CB-4770-8FCE-B212E021E00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41191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90600" y="431800"/>
            <a:ext cx="12419013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bg-BG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90600" y="2155825"/>
            <a:ext cx="12419013" cy="513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bg-BG" smtClean="0"/>
              <a:t>Click to edit Master text styles</a:t>
            </a:r>
          </a:p>
          <a:p>
            <a:pPr lvl="1"/>
            <a:r>
              <a:rPr lang="en-US" altLang="bg-BG" smtClean="0"/>
              <a:t>Second level</a:t>
            </a:r>
          </a:p>
          <a:p>
            <a:pPr lvl="2"/>
            <a:r>
              <a:rPr lang="en-US" altLang="bg-BG" smtClean="0"/>
              <a:t>Third level</a:t>
            </a:r>
          </a:p>
          <a:p>
            <a:pPr lvl="3"/>
            <a:r>
              <a:rPr lang="en-US" altLang="bg-BG" smtClean="0"/>
              <a:t>Fourth level</a:t>
            </a:r>
          </a:p>
          <a:p>
            <a:pPr lvl="4"/>
            <a:r>
              <a:rPr lang="en-US" altLang="bg-BG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600" y="7507288"/>
            <a:ext cx="3240088" cy="430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2AB4F99-EEBB-4E79-AB7B-E5FA44048352}" type="datetimeFigureOut">
              <a:rPr lang="bg-BG"/>
              <a:pPr>
                <a:defRPr/>
              </a:pPr>
              <a:t>13.10.2015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438" y="7507288"/>
            <a:ext cx="4859337" cy="430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9525" y="7507288"/>
            <a:ext cx="3240088" cy="430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DAE5BF-D939-4516-99D8-D8145F798272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10795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795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 Light" panose="020F0302020204030204" pitchFamily="34" charset="0"/>
        </a:defRPr>
      </a:lvl2pPr>
      <a:lvl3pPr algn="l" defTabSz="10795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 Light" panose="020F0302020204030204" pitchFamily="34" charset="0"/>
        </a:defRPr>
      </a:lvl3pPr>
      <a:lvl4pPr algn="l" defTabSz="10795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 Light" panose="020F0302020204030204" pitchFamily="34" charset="0"/>
        </a:defRPr>
      </a:lvl4pPr>
      <a:lvl5pPr algn="l" defTabSz="10795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79500" rtl="0" fontAlgn="base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79500" rtl="0" fontAlgn="base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79500" rtl="0" fontAlgn="base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79500" rtl="0" fontAlgn="base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69875" indent="-269875" algn="l" defTabSz="10795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269875" algn="l" defTabSz="1079500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49375" indent="-269875" algn="l" defTabSz="1079500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889125" indent="-269875" algn="l" defTabSz="1079500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28875" indent="-269875" algn="l" defTabSz="1079500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6688" y="6573457"/>
            <a:ext cx="15335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4343" y="769257"/>
            <a:ext cx="12903200" cy="6966858"/>
          </a:xfrm>
          <a:prstGeom prst="rect">
            <a:avLst/>
          </a:prstGeom>
        </p:spPr>
      </p:pic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0017" indent="-360017" defTabSz="1440069" eaLnBrk="1" fontAlgn="auto" hangingPunct="1">
              <a:spcBef>
                <a:spcPts val="1181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4410" dirty="0"/>
          </a:p>
          <a:p>
            <a:pPr marL="360017" indent="-360017" defTabSz="1440069" eaLnBrk="1" fontAlgn="auto" hangingPunct="1">
              <a:spcBef>
                <a:spcPts val="1181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bg-BG" sz="4410" dirty="0"/>
          </a:p>
        </p:txBody>
      </p:sp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7967663" y="61913"/>
            <a:ext cx="6370637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bg-BG" sz="2800" b="1" dirty="0">
                <a:latin typeface="Century Gothic" panose="020B0502020202020204" pitchFamily="34" charset="0"/>
              </a:rPr>
              <a:t>BUILDING </a:t>
            </a:r>
            <a:r>
              <a:rPr lang="en-US" altLang="bg-BG" sz="2800" b="1" dirty="0">
                <a:ln>
                  <a:solidFill>
                    <a:schemeClr val="tx1"/>
                  </a:solidFill>
                </a:ln>
                <a:solidFill>
                  <a:srgbClr val="F7E75E"/>
                </a:solidFill>
                <a:latin typeface="Century Gothic" panose="020B0502020202020204" pitchFamily="34" charset="0"/>
              </a:rPr>
              <a:t>TYPE A </a:t>
            </a:r>
            <a:r>
              <a:rPr lang="en-US" altLang="bg-BG" sz="2800" b="1" dirty="0">
                <a:latin typeface="Century Gothic" panose="020B0502020202020204" pitchFamily="34" charset="0"/>
              </a:rPr>
              <a:t>FLOOR PLANS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62804">
            <a:off x="1544206" y="132251"/>
            <a:ext cx="717495" cy="702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3456" y="850435"/>
            <a:ext cx="11182662" cy="6916704"/>
          </a:xfrm>
          <a:prstGeom prst="rect">
            <a:avLst/>
          </a:prstGeom>
        </p:spPr>
      </p:pic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0017" indent="-360017" defTabSz="1440069" eaLnBrk="1" fontAlgn="auto" hangingPunct="1">
              <a:spcBef>
                <a:spcPts val="1181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4410" dirty="0"/>
          </a:p>
          <a:p>
            <a:pPr marL="360017" indent="-360017" defTabSz="1440069" eaLnBrk="1" fontAlgn="auto" hangingPunct="1">
              <a:spcBef>
                <a:spcPts val="1181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bg-BG" sz="4410" dirty="0"/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8621713" y="61913"/>
            <a:ext cx="5716587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bg-BG" sz="2800" b="1" dirty="0">
                <a:latin typeface="Century Gothic" panose="020B0502020202020204" pitchFamily="34" charset="0"/>
              </a:rPr>
              <a:t>BUILDING </a:t>
            </a:r>
            <a:r>
              <a:rPr lang="en-US" altLang="bg-BG" sz="2800" b="1" dirty="0">
                <a:ln>
                  <a:solidFill>
                    <a:schemeClr val="tx1"/>
                  </a:solidFill>
                </a:ln>
                <a:solidFill>
                  <a:srgbClr val="F7E75E"/>
                </a:solidFill>
                <a:latin typeface="Century Gothic" panose="020B0502020202020204" pitchFamily="34" charset="0"/>
              </a:rPr>
              <a:t>TYPE B </a:t>
            </a:r>
            <a:r>
              <a:rPr lang="en-US" altLang="bg-BG" sz="2800" b="1" dirty="0">
                <a:latin typeface="Century Gothic" panose="020B0502020202020204" pitchFamily="34" charset="0"/>
              </a:rPr>
              <a:t>FLOOR PLANS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62804">
            <a:off x="1544206" y="132251"/>
            <a:ext cx="717495" cy="702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182688"/>
            <a:ext cx="6356350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63" y="1182688"/>
            <a:ext cx="6356350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1503363" y="6318250"/>
            <a:ext cx="36004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bg-BG" altLang="bg-BG" sz="2200">
                <a:latin typeface="Century Gothic" panose="020B0502020202020204" pitchFamily="34" charset="0"/>
              </a:rPr>
              <a:t>21 </a:t>
            </a:r>
            <a:r>
              <a:rPr lang="en-US" altLang="bg-BG" sz="2200">
                <a:latin typeface="Century Gothic" panose="020B0502020202020204" pitchFamily="34" charset="0"/>
              </a:rPr>
              <a:t>June, 2015</a:t>
            </a:r>
          </a:p>
          <a:p>
            <a:pPr eaLnBrk="1" hangingPunct="1"/>
            <a:r>
              <a:rPr lang="en-US" altLang="bg-BG" sz="2200">
                <a:latin typeface="Century Gothic" panose="020B0502020202020204" pitchFamily="34" charset="0"/>
              </a:rPr>
              <a:t>13:16 PM</a:t>
            </a:r>
            <a:endParaRPr lang="bg-BG" altLang="bg-BG" sz="2200">
              <a:latin typeface="Century Gothic" panose="020B0502020202020204" pitchFamily="34" charset="0"/>
            </a:endParaRPr>
          </a:p>
          <a:p>
            <a:pPr eaLnBrk="1" hangingPunct="1"/>
            <a:r>
              <a:rPr lang="en-US" altLang="bg-BG" sz="2200">
                <a:latin typeface="Century Gothic" panose="020B0502020202020204" pitchFamily="34" charset="0"/>
              </a:rPr>
              <a:t>Sunrays angle</a:t>
            </a:r>
            <a:r>
              <a:rPr lang="bg-BG" altLang="bg-BG" sz="2200">
                <a:latin typeface="Century Gothic" panose="020B0502020202020204" pitchFamily="34" charset="0"/>
              </a:rPr>
              <a:t>: 62.3</a:t>
            </a:r>
            <a:r>
              <a:rPr lang="bg-BG" altLang="bg-BG" sz="2200"/>
              <a:t>°</a:t>
            </a:r>
            <a:r>
              <a:rPr lang="bg-BG" altLang="bg-BG" sz="2200">
                <a:latin typeface="Century Gothic" panose="020B0502020202020204" pitchFamily="34" charset="0"/>
              </a:rPr>
              <a:t>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10642600" y="6316663"/>
            <a:ext cx="35988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bg-BG" altLang="bg-BG" sz="2200">
                <a:latin typeface="Century Gothic" panose="020B0502020202020204" pitchFamily="34" charset="0"/>
              </a:rPr>
              <a:t>21 </a:t>
            </a:r>
            <a:r>
              <a:rPr lang="en-US" altLang="bg-BG" sz="2200">
                <a:latin typeface="Century Gothic" panose="020B0502020202020204" pitchFamily="34" charset="0"/>
              </a:rPr>
              <a:t>December, 2015</a:t>
            </a:r>
          </a:p>
          <a:p>
            <a:pPr algn="r" eaLnBrk="1" hangingPunct="1"/>
            <a:r>
              <a:rPr lang="en-US" altLang="bg-BG" sz="2200">
                <a:latin typeface="Century Gothic" panose="020B0502020202020204" pitchFamily="34" charset="0"/>
              </a:rPr>
              <a:t>13:1</a:t>
            </a:r>
            <a:r>
              <a:rPr lang="bg-BG" altLang="bg-BG" sz="2200">
                <a:latin typeface="Century Gothic" panose="020B0502020202020204" pitchFamily="34" charset="0"/>
              </a:rPr>
              <a:t>2</a:t>
            </a:r>
            <a:r>
              <a:rPr lang="en-US" altLang="bg-BG" sz="2200">
                <a:latin typeface="Century Gothic" panose="020B0502020202020204" pitchFamily="34" charset="0"/>
              </a:rPr>
              <a:t> PM</a:t>
            </a:r>
            <a:endParaRPr lang="bg-BG" altLang="bg-BG" sz="2200">
              <a:latin typeface="Century Gothic" panose="020B0502020202020204" pitchFamily="34" charset="0"/>
            </a:endParaRPr>
          </a:p>
          <a:p>
            <a:pPr algn="r" eaLnBrk="1" hangingPunct="1"/>
            <a:r>
              <a:rPr lang="en-US" altLang="bg-BG" sz="2200">
                <a:latin typeface="Century Gothic" panose="020B0502020202020204" pitchFamily="34" charset="0"/>
              </a:rPr>
              <a:t>Sunrays angle</a:t>
            </a:r>
            <a:r>
              <a:rPr lang="bg-BG" altLang="bg-BG" sz="2200">
                <a:latin typeface="Century Gothic" panose="020B0502020202020204" pitchFamily="34" charset="0"/>
              </a:rPr>
              <a:t>: 15,5</a:t>
            </a:r>
            <a:r>
              <a:rPr lang="bg-BG" altLang="bg-BG" sz="2200"/>
              <a:t>°</a:t>
            </a:r>
            <a:r>
              <a:rPr lang="bg-BG" altLang="bg-BG" sz="2200">
                <a:latin typeface="Century Gothic" panose="020B0502020202020204" pitchFamily="34" charset="0"/>
              </a:rPr>
              <a:t>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11270" name="TextBox 6"/>
          <p:cNvSpPr txBox="1">
            <a:spLocks noChangeArrowheads="1"/>
          </p:cNvSpPr>
          <p:nvPr/>
        </p:nvSpPr>
        <p:spPr bwMode="auto">
          <a:xfrm>
            <a:off x="9601200" y="61913"/>
            <a:ext cx="4737100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bg-BG" sz="2800" b="1">
                <a:latin typeface="Century Gothic" panose="020B0502020202020204" pitchFamily="34" charset="0"/>
              </a:rPr>
              <a:t>SHADING STUDY</a:t>
            </a:r>
            <a:endParaRPr lang="bg-BG" altLang="bg-BG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440069" eaLnBrk="1" fontAlgn="auto" hangingPunct="1">
              <a:spcAft>
                <a:spcPts val="0"/>
              </a:spcAft>
              <a:defRPr/>
            </a:pPr>
            <a:r>
              <a:rPr lang="bg-BG" sz="6930" dirty="0"/>
              <a:t/>
            </a:r>
            <a:br>
              <a:rPr lang="bg-BG" sz="6930" dirty="0"/>
            </a:br>
            <a:endParaRPr lang="en-US" sz="6930" dirty="0"/>
          </a:p>
        </p:txBody>
      </p:sp>
      <p:sp>
        <p:nvSpPr>
          <p:cNvPr id="12291" name="TextBox 6"/>
          <p:cNvSpPr txBox="1">
            <a:spLocks noChangeArrowheads="1"/>
          </p:cNvSpPr>
          <p:nvPr/>
        </p:nvSpPr>
        <p:spPr bwMode="auto">
          <a:xfrm>
            <a:off x="8393113" y="61913"/>
            <a:ext cx="5945187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bg-BG" sz="2800" b="1" dirty="0" smtClean="0">
                <a:latin typeface="Century Gothic" panose="020B0502020202020204" pitchFamily="34" charset="0"/>
              </a:rPr>
              <a:t>FACADE </a:t>
            </a:r>
            <a:r>
              <a:rPr lang="en-US" altLang="bg-BG" sz="2800" b="1" dirty="0">
                <a:latin typeface="Century Gothic" panose="020B0502020202020204" pitchFamily="34" charset="0"/>
              </a:rPr>
              <a:t>FORMATION CONCEPT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  <p:pic>
        <p:nvPicPr>
          <p:cNvPr id="12292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2700" y="520700"/>
            <a:ext cx="13117513" cy="757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440069" eaLnBrk="1" fontAlgn="auto" hangingPunct="1">
              <a:spcAft>
                <a:spcPts val="0"/>
              </a:spcAft>
              <a:defRPr/>
            </a:pPr>
            <a:r>
              <a:rPr lang="bg-BG" sz="6930" dirty="0"/>
              <a:t/>
            </a:r>
            <a:br>
              <a:rPr lang="bg-BG" sz="6930" dirty="0"/>
            </a:br>
            <a:endParaRPr lang="en-US" sz="6930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60017" indent="-360017" defTabSz="1440069" eaLnBrk="1" fontAlgn="auto" hangingPunct="1">
              <a:spcBef>
                <a:spcPts val="1181"/>
              </a:spcBef>
              <a:spcAft>
                <a:spcPts val="0"/>
              </a:spcAft>
              <a:defRPr/>
            </a:pPr>
            <a:endParaRPr lang="bg-BG" sz="4410" dirty="0"/>
          </a:p>
          <a:p>
            <a:pPr marL="360017" indent="-360017" defTabSz="1440069" eaLnBrk="1" fontAlgn="auto" hangingPunct="1">
              <a:spcBef>
                <a:spcPts val="1181"/>
              </a:spcBef>
              <a:spcAft>
                <a:spcPts val="0"/>
              </a:spcAft>
              <a:defRPr/>
            </a:pPr>
            <a:endParaRPr lang="en-US" sz="4410" dirty="0"/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8393113" y="61913"/>
            <a:ext cx="5945187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bg-BG" sz="2800" b="1">
                <a:latin typeface="Century Gothic" panose="020B0502020202020204" pitchFamily="34" charset="0"/>
              </a:rPr>
              <a:t>BUILDING A SECTIONS</a:t>
            </a:r>
            <a:endParaRPr lang="bg-BG" altLang="bg-BG" sz="2800" b="1"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47" r="2310"/>
          <a:stretch/>
        </p:blipFill>
        <p:spPr>
          <a:xfrm>
            <a:off x="6866284" y="585788"/>
            <a:ext cx="7180594" cy="74496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" r="60876"/>
          <a:stretch/>
        </p:blipFill>
        <p:spPr>
          <a:xfrm>
            <a:off x="1712237" y="585788"/>
            <a:ext cx="4733925" cy="7449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15"/>
          <a:stretch/>
        </p:blipFill>
        <p:spPr>
          <a:xfrm>
            <a:off x="10122788" y="361741"/>
            <a:ext cx="4277425" cy="7724984"/>
          </a:xfrm>
          <a:prstGeom prst="rect">
            <a:avLst/>
          </a:prstGeom>
        </p:spPr>
      </p:pic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8393113" y="61913"/>
            <a:ext cx="5945187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/>
            <a:r>
              <a:rPr lang="en-US" altLang="bg-BG" sz="2800" b="1" dirty="0">
                <a:latin typeface="Century Gothic" panose="020B0502020202020204" pitchFamily="34" charset="0"/>
              </a:rPr>
              <a:t>BUILDING B SECTIONS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7967" y="585788"/>
            <a:ext cx="3347573" cy="72054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4" b="1060"/>
          <a:stretch/>
        </p:blipFill>
        <p:spPr>
          <a:xfrm>
            <a:off x="1417736" y="361741"/>
            <a:ext cx="5293080" cy="7705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6125029" y="61913"/>
            <a:ext cx="8213271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bg-BG" sz="2800" b="1" dirty="0" smtClean="0">
                <a:latin typeface="Century Gothic" panose="020B0502020202020204" pitchFamily="34" charset="0"/>
              </a:rPr>
              <a:t>THERMAL ENVELOPE DETAILS: EXTERIOR DETAILS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6963" y="527588"/>
            <a:ext cx="12953250" cy="7571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6385" y="422032"/>
            <a:ext cx="13133828" cy="7677394"/>
          </a:xfrm>
          <a:prstGeom prst="rect">
            <a:avLst/>
          </a:prstGeom>
        </p:spPr>
      </p:pic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5529943" y="61913"/>
            <a:ext cx="8808357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bg-BG" sz="2800" b="1" dirty="0" smtClean="0">
                <a:latin typeface="Century Gothic" panose="020B0502020202020204" pitchFamily="34" charset="0"/>
              </a:rPr>
              <a:t>EXTERIOR DETAIL + EARTHQUAKE ISOLATION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3574" y="432080"/>
            <a:ext cx="13116639" cy="7667346"/>
          </a:xfrm>
          <a:prstGeom prst="rect">
            <a:avLst/>
          </a:prstGeom>
        </p:spPr>
      </p:pic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6778171" y="61913"/>
            <a:ext cx="7560129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bg-BG" sz="2800" b="1" dirty="0" smtClean="0">
                <a:latin typeface="Century Gothic" panose="020B0502020202020204" pitchFamily="34" charset="0"/>
              </a:rPr>
              <a:t>INTERIOR DETAILS + CALCULATIONS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-ligh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4400213" cy="810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11" descr="D:\Architecture\IX semestur\ISOVER\work\snimki materiali\KZ_Age_Ethnic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9" r="2281"/>
          <a:stretch/>
        </p:blipFill>
        <p:spPr bwMode="auto">
          <a:xfrm>
            <a:off x="8817489" y="813631"/>
            <a:ext cx="5520811" cy="339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2063" y="4438650"/>
            <a:ext cx="13138150" cy="366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8556625" y="61913"/>
            <a:ext cx="5781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bg-BG" sz="2800" b="1" dirty="0" smtClean="0">
                <a:latin typeface="Century Gothic" panose="020B0502020202020204" pitchFamily="34" charset="0"/>
              </a:rPr>
              <a:t>RESEARCH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195" y="624627"/>
            <a:ext cx="7032849" cy="37220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374" y="686897"/>
            <a:ext cx="3367087" cy="117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" y="960061"/>
            <a:ext cx="14400000" cy="97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89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450" y="96838"/>
            <a:ext cx="8324850" cy="790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Box 6"/>
          <p:cNvSpPr txBox="1">
            <a:spLocks noChangeArrowheads="1"/>
          </p:cNvSpPr>
          <p:nvPr/>
        </p:nvSpPr>
        <p:spPr bwMode="auto">
          <a:xfrm>
            <a:off x="8556625" y="61913"/>
            <a:ext cx="5781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bg-BG" sz="2800" b="1" dirty="0">
                <a:latin typeface="Century Gothic" panose="020B0502020202020204" pitchFamily="34" charset="0"/>
              </a:rPr>
              <a:t>SITE MORPHOLOGY CONCEPT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00" y="1871393"/>
            <a:ext cx="13142913" cy="50291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299" y="1871393"/>
            <a:ext cx="13142913" cy="50291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00" y="1871392"/>
            <a:ext cx="13142913" cy="50291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298" y="1871391"/>
            <a:ext cx="13142913" cy="50291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00" y="1871390"/>
            <a:ext cx="13142913" cy="50291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00" y="1871390"/>
            <a:ext cx="13142913" cy="50291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00" y="1871390"/>
            <a:ext cx="13142913" cy="5029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097" y="442127"/>
            <a:ext cx="3713991" cy="4230390"/>
          </a:xfrm>
          <a:prstGeom prst="rect">
            <a:avLst/>
          </a:prstGeom>
        </p:spPr>
      </p:pic>
      <p:pic>
        <p:nvPicPr>
          <p:cNvPr id="512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2063" y="4349750"/>
            <a:ext cx="1313815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8607" y="442127"/>
            <a:ext cx="3713991" cy="4230390"/>
          </a:xfrm>
          <a:prstGeom prst="rect">
            <a:avLst/>
          </a:prstGeom>
        </p:spPr>
      </p:pic>
      <p:sp>
        <p:nvSpPr>
          <p:cNvPr id="5124" name="TextBox 1"/>
          <p:cNvSpPr txBox="1">
            <a:spLocks noChangeArrowheads="1"/>
          </p:cNvSpPr>
          <p:nvPr/>
        </p:nvSpPr>
        <p:spPr bwMode="auto">
          <a:xfrm>
            <a:off x="2047434" y="4672517"/>
            <a:ext cx="2628900" cy="292388"/>
          </a:xfrm>
          <a:prstGeom prst="rect">
            <a:avLst/>
          </a:prstGeom>
          <a:solidFill>
            <a:srgbClr val="FFFF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bg-BG" sz="1300" dirty="0"/>
              <a:t>SITE PLAN, GROUND </a:t>
            </a:r>
            <a:r>
              <a:rPr lang="en-US" altLang="bg-BG" sz="1300" dirty="0" smtClean="0"/>
              <a:t>LEVEL ±0,00 M</a:t>
            </a:r>
            <a:endParaRPr lang="bg-BG" altLang="bg-BG" sz="1300" dirty="0"/>
          </a:p>
        </p:txBody>
      </p:sp>
      <p:sp>
        <p:nvSpPr>
          <p:cNvPr id="5125" name="TextBox 6"/>
          <p:cNvSpPr txBox="1">
            <a:spLocks noChangeArrowheads="1"/>
          </p:cNvSpPr>
          <p:nvPr/>
        </p:nvSpPr>
        <p:spPr bwMode="auto">
          <a:xfrm>
            <a:off x="5743096" y="4672517"/>
            <a:ext cx="3713991" cy="292388"/>
          </a:xfrm>
          <a:prstGeom prst="rect">
            <a:avLst/>
          </a:prstGeom>
          <a:solidFill>
            <a:srgbClr val="6DA9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bg-BG" sz="1300" dirty="0"/>
              <a:t>COVERED PLAZA, UNDERGROUND LEVEL </a:t>
            </a:r>
            <a:r>
              <a:rPr lang="en-US" altLang="bg-BG" sz="1300" dirty="0" smtClean="0"/>
              <a:t>1 - 3,20 M</a:t>
            </a:r>
            <a:endParaRPr lang="bg-BG" altLang="bg-BG" sz="1300" dirty="0"/>
          </a:p>
        </p:txBody>
      </p:sp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10468291" y="4672517"/>
            <a:ext cx="3174622" cy="292388"/>
          </a:xfrm>
          <a:prstGeom prst="rect">
            <a:avLst/>
          </a:prstGeom>
          <a:solidFill>
            <a:srgbClr val="9A57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bg-BG" sz="1300" dirty="0"/>
              <a:t>PARKING, UNDERGROUND LEVEL </a:t>
            </a:r>
            <a:r>
              <a:rPr lang="en-US" altLang="bg-BG" sz="1300" dirty="0" smtClean="0"/>
              <a:t>2 -5,80 M</a:t>
            </a:r>
            <a:endParaRPr lang="bg-BG" altLang="bg-BG" sz="1300" dirty="0"/>
          </a:p>
        </p:txBody>
      </p:sp>
      <p:sp>
        <p:nvSpPr>
          <p:cNvPr id="5127" name="TextBox 6"/>
          <p:cNvSpPr txBox="1">
            <a:spLocks noChangeArrowheads="1"/>
          </p:cNvSpPr>
          <p:nvPr/>
        </p:nvSpPr>
        <p:spPr bwMode="auto">
          <a:xfrm>
            <a:off x="7086601" y="61913"/>
            <a:ext cx="7251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bg-BG" sz="2800" b="1" dirty="0" smtClean="0">
                <a:latin typeface="Century Gothic" panose="020B0502020202020204" pitchFamily="34" charset="0"/>
              </a:rPr>
              <a:t>NEIGHBORHOOD VERTICAL SECTION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4889" y="442127"/>
            <a:ext cx="3713991" cy="42303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859" y="134749"/>
            <a:ext cx="717495" cy="702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88490" y="0"/>
            <a:ext cx="14600904" cy="809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6"/>
          <p:cNvSpPr txBox="1">
            <a:spLocks noChangeArrowheads="1"/>
          </p:cNvSpPr>
          <p:nvPr/>
        </p:nvSpPr>
        <p:spPr bwMode="auto">
          <a:xfrm>
            <a:off x="8393113" y="61913"/>
            <a:ext cx="5945187" cy="5254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bg-BG" sz="2800" b="1">
                <a:latin typeface="Century Gothic" panose="020B0502020202020204" pitchFamily="34" charset="0"/>
              </a:rPr>
              <a:t>GROUND LEVEL PLAZA IN SUMMER</a:t>
            </a:r>
            <a:endParaRPr lang="bg-BG" altLang="bg-BG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17988" y="0"/>
            <a:ext cx="14571407" cy="809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6"/>
          <p:cNvSpPr txBox="1">
            <a:spLocks noChangeArrowheads="1"/>
          </p:cNvSpPr>
          <p:nvPr/>
        </p:nvSpPr>
        <p:spPr bwMode="auto">
          <a:xfrm>
            <a:off x="6465888" y="61913"/>
            <a:ext cx="7872412" cy="5254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bg-BG" sz="2800" b="1" dirty="0">
                <a:latin typeface="Century Gothic" panose="020B0502020202020204" pitchFamily="34" charset="0"/>
              </a:rPr>
              <a:t>COVERED NEIGHBORHOOD PLAZA IN WINTER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6465888" y="61913"/>
            <a:ext cx="7872412" cy="5254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bg-BG" sz="2800" b="1" dirty="0" smtClean="0">
                <a:latin typeface="Century Gothic" panose="020B0502020202020204" pitchFamily="34" charset="0"/>
              </a:rPr>
              <a:t>MULTI-COMFORT HOUSE CONCEPT</a:t>
            </a:r>
            <a:endParaRPr lang="bg-BG" altLang="bg-BG" sz="2800" b="1" dirty="0">
              <a:latin typeface="Century Gothic" panose="020B0502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7259" y="634600"/>
            <a:ext cx="7464825" cy="746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32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1428750"/>
            <a:ext cx="6419850" cy="536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7707313" y="61913"/>
            <a:ext cx="6630987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bg-BG" sz="2800" b="1">
                <a:latin typeface="Century Gothic" panose="020B0502020202020204" pitchFamily="34" charset="0"/>
              </a:rPr>
              <a:t>BUILDING AND RESIDENCE TYPOLOGY</a:t>
            </a:r>
            <a:endParaRPr lang="bg-BG" altLang="bg-BG" sz="2800" b="1">
              <a:latin typeface="Century Gothic" panose="020B0502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1299" y="1139031"/>
            <a:ext cx="4529328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4726</TotalTime>
  <Words>108</Words>
  <Application>Microsoft Office PowerPoint</Application>
  <PresentationFormat>Custom</PresentationFormat>
  <Paragraphs>27</Paragraphs>
  <Slides>20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Konstantin Vazharov</dc:creator>
  <cp:lastModifiedBy>Ainash Shagmanova</cp:lastModifiedBy>
  <cp:revision>298</cp:revision>
  <dcterms:created xsi:type="dcterms:W3CDTF">2015-04-13T09:40:16Z</dcterms:created>
  <dcterms:modified xsi:type="dcterms:W3CDTF">2015-10-13T09:42:34Z</dcterms:modified>
</cp:coreProperties>
</file>