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9" r:id="rId3"/>
    <p:sldId id="256" r:id="rId4"/>
    <p:sldId id="260" r:id="rId5"/>
    <p:sldId id="262" r:id="rId6"/>
    <p:sldId id="257" r:id="rId7"/>
    <p:sldId id="261" r:id="rId8"/>
    <p:sldId id="263" r:id="rId9"/>
    <p:sldId id="264" r:id="rId10"/>
    <p:sldId id="266" r:id="rId11"/>
    <p:sldId id="265" r:id="rId12"/>
    <p:sldId id="258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68" d="100"/>
          <a:sy n="68" d="100"/>
        </p:scale>
        <p:origin x="126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415913288616696E-2"/>
          <c:y val="3.2914763112292349E-2"/>
          <c:w val="0.5774399727811802"/>
          <c:h val="0.967085236887707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2E8-408B-B8A1-C37F269B7D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2E8-408B-B8A1-C37F269B7D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2E8-408B-B8A1-C37F269B7D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2E8-408B-B8A1-C37F269B7DE8}"/>
              </c:ext>
            </c:extLst>
          </c:dPt>
          <c:dLbls>
            <c:dLbl>
              <c:idx val="0"/>
              <c:layout>
                <c:manualLayout>
                  <c:x val="-0.20318492627125007"/>
                  <c:y val="-0.1490260410534816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K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964415634730044"/>
                      <c:h val="0.1379682937385066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32E8-408B-B8A1-C37F269B7DE8}"/>
                </c:ext>
              </c:extLst>
            </c:dLbl>
            <c:dLbl>
              <c:idx val="1"/>
              <c:layout>
                <c:manualLayout>
                  <c:x val="0.1125932588686727"/>
                  <c:y val="-9.4966852770919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2E8-408B-B8A1-C37F269B7DE8}"/>
                </c:ext>
              </c:extLst>
            </c:dLbl>
            <c:dLbl>
              <c:idx val="2"/>
              <c:layout>
                <c:manualLayout>
                  <c:x val="8.4344438936984206E-2"/>
                  <c:y val="9.69602050850071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2E8-408B-B8A1-C37F269B7DE8}"/>
                </c:ext>
              </c:extLst>
            </c:dLbl>
            <c:dLbl>
              <c:idx val="3"/>
              <c:layout>
                <c:manualLayout>
                  <c:x val="3.5101809675468158E-2"/>
                  <c:y val="8.62103630276569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2E8-408B-B8A1-C37F269B7D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K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Катаракта</c:v>
                </c:pt>
                <c:pt idx="1">
                  <c:v>Глаукома</c:v>
                </c:pt>
                <c:pt idx="2">
                  <c:v>Птеригиум</c:v>
                </c:pt>
                <c:pt idx="3">
                  <c:v>Халязион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380</c:v>
                </c:pt>
                <c:pt idx="1">
                  <c:v>154</c:v>
                </c:pt>
                <c:pt idx="2">
                  <c:v>95</c:v>
                </c:pt>
                <c:pt idx="3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71-4B7F-B1BE-DD9EEA90C8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0836735685817"/>
          <c:y val="0.14847028135227797"/>
          <c:w val="0.30622776319626716"/>
          <c:h val="0.37731019895655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K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K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9E3B1-425E-4AAB-8E84-84AF7BCDAEAA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fedorovmedcenter.ru/" TargetMode="External"/><Relationship Id="rId2" Type="http://schemas.openxmlformats.org/officeDocument/2006/relationships/hyperlink" Target="http://www.who.int/mediacentre/factsheets/fs282/ru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341350-32D8-490B-A769-CD9C35D5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Уход за пациентами после операций на глаза</a:t>
            </a:r>
            <a:endParaRPr lang="ru-K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E2062C-32AB-4505-8D2D-42855B21A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3789041"/>
            <a:ext cx="8856984" cy="2337122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Студенты ШМНУ  Бакалавриата прикладного сестринского дела: </a:t>
            </a:r>
            <a:r>
              <a:rPr lang="ru-RU" sz="3400" dirty="0" err="1">
                <a:latin typeface="Arial" panose="020B0604020202020204" pitchFamily="34" charset="0"/>
                <a:cs typeface="Arial" panose="020B0604020202020204" pitchFamily="34" charset="0"/>
              </a:rPr>
              <a:t>Бекмаганбетова</a:t>
            </a: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400" dirty="0" err="1">
                <a:latin typeface="Arial" panose="020B0604020202020204" pitchFamily="34" charset="0"/>
                <a:cs typeface="Arial" panose="020B0604020202020204" pitchFamily="34" charset="0"/>
              </a:rPr>
              <a:t>Асем</a:t>
            </a: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, Осетрова Алёна, </a:t>
            </a:r>
            <a:r>
              <a:rPr lang="ru-RU" sz="3400" dirty="0" err="1">
                <a:latin typeface="Arial" panose="020B0604020202020204" pitchFamily="34" charset="0"/>
                <a:cs typeface="Arial" panose="020B0604020202020204" pitchFamily="34" charset="0"/>
              </a:rPr>
              <a:t>Аймолдина</a:t>
            </a: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400" dirty="0" err="1">
                <a:latin typeface="Arial" panose="020B0604020202020204" pitchFamily="34" charset="0"/>
                <a:cs typeface="Arial" panose="020B0604020202020204" pitchFamily="34" charset="0"/>
              </a:rPr>
              <a:t>Куралай</a:t>
            </a: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, Ахметова </a:t>
            </a:r>
            <a:r>
              <a:rPr lang="ru-RU" sz="3400" dirty="0" err="1">
                <a:latin typeface="Arial" panose="020B0604020202020204" pitchFamily="34" charset="0"/>
                <a:cs typeface="Arial" panose="020B0604020202020204" pitchFamily="34" charset="0"/>
              </a:rPr>
              <a:t>Жамиля</a:t>
            </a:r>
            <a:endParaRPr lang="ru-KZ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1723DF6-7B24-4EE0-8E9D-6189789E4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7" y="27463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93099F-F1B6-477D-8B26-910E9619F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Результаты:</a:t>
            </a:r>
            <a:endParaRPr lang="ru-K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6ABDE3-91B7-4AA4-B4CE-95D8ABFD0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824537"/>
          </a:xfrm>
        </p:spPr>
        <p:txBody>
          <a:bodyPr/>
          <a:lstStyle/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>
                <a:latin typeface="Arial" panose="020B0604020202020204" pitchFamily="34" charset="0"/>
                <a:cs typeface="Arial" panose="020B0604020202020204" pitchFamily="34" charset="0"/>
              </a:rPr>
              <a:t>Отсутствие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осложнений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Удовлетворенность пациентов и отсутствие жалоб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Удовлетворенность медицинских работников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Повышение имиджа клиники.</a:t>
            </a:r>
          </a:p>
          <a:p>
            <a:endParaRPr lang="ru-KZ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FB73FB-3B11-431A-B3A7-2DA1B1A78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3645024"/>
            <a:ext cx="3024336" cy="293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291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8D824-5539-4340-BC9D-976C8EC831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Источники</a:t>
            </a:r>
            <a:endParaRPr lang="ru-K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3269C7-8353-4162-A400-C638CDC83E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2420888"/>
            <a:ext cx="7916416" cy="1752600"/>
          </a:xfrm>
        </p:spPr>
        <p:txBody>
          <a:bodyPr/>
          <a:lstStyle/>
          <a:p>
            <a:pPr algn="l"/>
            <a:r>
              <a:rPr lang="en-US" sz="2000" dirty="0">
                <a:hlinkClick r:id="rId2"/>
              </a:rPr>
              <a:t>http://www.who.int/mediacentre/factsheets/fs282/ru/</a:t>
            </a:r>
            <a:endParaRPr lang="ru-RU" sz="2000" dirty="0"/>
          </a:p>
          <a:p>
            <a:pPr algn="l"/>
            <a:r>
              <a:rPr lang="en-US" sz="2000" dirty="0">
                <a:hlinkClick r:id="rId3"/>
              </a:rPr>
              <a:t>http://fedorovmedcenter.ru</a:t>
            </a:r>
            <a:endParaRPr lang="ru-RU" sz="2000" dirty="0"/>
          </a:p>
          <a:p>
            <a:pPr algn="l"/>
            <a:r>
              <a:rPr lang="en-US" sz="2000" dirty="0"/>
              <a:t>https://www.ayzdorov.ru</a:t>
            </a:r>
          </a:p>
          <a:p>
            <a:endParaRPr lang="ru-RU" sz="2000" dirty="0"/>
          </a:p>
          <a:p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3139273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5C3046EF-E37C-4316-9E59-D84372AA35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696" y="404664"/>
            <a:ext cx="5616623" cy="49738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0B1312-629A-4AA3-AA5D-4B56F18D5CE6}"/>
              </a:ext>
            </a:extLst>
          </p:cNvPr>
          <p:cNvSpPr txBox="1"/>
          <p:nvPr/>
        </p:nvSpPr>
        <p:spPr>
          <a:xfrm>
            <a:off x="3635896" y="5543654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ВОПРОСЫ</a:t>
            </a:r>
            <a:endParaRPr lang="ru-K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26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10FAB9-CF07-4449-980D-279714CA8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476672"/>
            <a:ext cx="8424934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359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67052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Актуальность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219202"/>
            <a:ext cx="8568952" cy="3577950"/>
          </a:xfrm>
        </p:spPr>
        <p:txBody>
          <a:bodyPr>
            <a:normAutofit/>
          </a:bodyPr>
          <a:lstStyle/>
          <a:p>
            <a:pPr algn="l"/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данным Всемирной организации здравоохранения (ВОЗ) катаракта является главной причиной слепоты в мире. Во всем мире около 285 миллионов человек страдают от нарушений зрения, из которых 39 миллионов поражены слепотой и 246 миллионов имеют пониженное зрение.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FF94641-CE14-4294-9CDB-B76F90407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3861048"/>
            <a:ext cx="3039475" cy="26959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E1E753-6693-48A2-A869-3A9906652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В Республиканском диагностическом центре проводятся оперативные вмешательства за 2017 год</a:t>
            </a:r>
            <a:endParaRPr lang="ru-K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B1CFDC1E-53D4-4641-9C59-0C05F5D481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646329"/>
              </p:ext>
            </p:extLst>
          </p:nvPr>
        </p:nvGraphicFramePr>
        <p:xfrm>
          <a:off x="457200" y="1417638"/>
          <a:ext cx="842493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4548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2FF43DB-6467-4863-AAD8-C4FA3B690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620688"/>
            <a:ext cx="5184576" cy="5256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Катаракта глаза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– это болезнь, которая характеризуется либо полным, либо частичным помутнением вещества хрусталика глаза, либо его капсулы. Сопровождается патология снижением зрения,</a:t>
            </a: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либо его потерей. </a:t>
            </a:r>
            <a:endParaRPr lang="ru-K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7C563C-384E-4B9B-9C51-8106D5E3C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764704"/>
            <a:ext cx="3384376" cy="384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495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508BC-3989-4CE9-8FD3-A6EEB881F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Послеоперационные осложнения</a:t>
            </a:r>
            <a:endParaRPr lang="ru-K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B3DF5D-5D7F-4FEF-8D01-55BD64724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86609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Ранние послеоперационные осложнения: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воспалительная реакция (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увеит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иридоциклит);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Кровоизлияние в переднюю камеру;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Подъем внутриглазного давления;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Смещение (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децентрация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дислокация) искусственного хрусталика,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Отслойка сетчатки.</a:t>
            </a:r>
          </a:p>
          <a:p>
            <a:pPr marL="0" indent="0">
              <a:buNone/>
            </a:pPr>
            <a:endParaRPr lang="ru-KZ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D7A619C-0F42-4FA9-80D7-8D432F693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4437112"/>
            <a:ext cx="2951065" cy="193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826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8659FD-31F9-4CAA-91C3-8881036D1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Послеоперационные осложнения</a:t>
            </a:r>
            <a:endParaRPr lang="ru-K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0E2693-7986-40F5-ABED-83961BE34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Поздние послеоперационные осложнения: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Отёк центральной области сетчатки (синдром Ирвина-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Гасса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Вторичная катаракта.</a:t>
            </a:r>
            <a:endParaRPr lang="ru-K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D837D40-727B-432D-87A7-7980309B6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3717032"/>
            <a:ext cx="3528392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438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45E67C-A419-4B1A-89F7-E2382313E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664"/>
            <a:ext cx="8507288" cy="1012973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Как должны вести себя пациенты, перенесшие удаление катаракты?</a:t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K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39D632-5DEE-48CA-938F-2DEA884F8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Регулярно закапывать глаз лечебными растворами.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Минимизировать зрительные нагрузки.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Обеспечить прооперированному глазу высокий уровень защиты от пыли, микробов и инородных тел (с помощью повязки и солнцезащитных очков).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2250139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62B9DD-04A2-4F58-940B-6070BCB9D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Обучение пациента</a:t>
            </a:r>
            <a:endParaRPr lang="ru-K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590EC9-6CA5-4456-9982-D63BEB174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554960" cy="498316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Индивидуальное обучение пациента до и после оперативного вмешательства.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Один из способов обучения это вручение буклетов пациентам.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Обратная связь с пациентом.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Вовлечение членов семьи в процесс обучения.</a:t>
            </a:r>
          </a:p>
          <a:p>
            <a:endParaRPr lang="ru-K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5867EE5-70F0-44BA-AB8E-971C49FA0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1603627"/>
            <a:ext cx="3024336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56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72D22D-1F3F-48B0-A3CD-EA3146F03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Один из способов обучения - это вручение буклетов пациентам</a:t>
            </a:r>
            <a:br>
              <a:rPr lang="ru-RU" dirty="0"/>
            </a:br>
            <a:endParaRPr lang="ru-KZ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6A099D-4349-4F7D-8723-71634DA639EE}"/>
              </a:ext>
            </a:extLst>
          </p:cNvPr>
          <p:cNvSpPr txBox="1"/>
          <p:nvPr/>
        </p:nvSpPr>
        <p:spPr>
          <a:xfrm>
            <a:off x="333872" y="177281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Письменная информация воспринимается лучше, чем устная.</a:t>
            </a:r>
            <a:endParaRPr lang="ru-K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 descr="Изображение выглядит как экран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48A8AA55-CA95-4AD0-B688-080DD937A7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3" t="4153" r="10335" b="10779"/>
          <a:stretch/>
        </p:blipFill>
        <p:spPr>
          <a:xfrm>
            <a:off x="755576" y="2852936"/>
            <a:ext cx="784887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4260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1782E29-4C82-4481-A2A7-41C874A56A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в голубых тонах</Template>
  <TotalTime>384</TotalTime>
  <Words>279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     Уход за пациентами после операций на глаза</vt:lpstr>
      <vt:lpstr>Актуальность</vt:lpstr>
      <vt:lpstr>В Республиканском диагностическом центре проводятся оперативные вмешательства за 2017 год</vt:lpstr>
      <vt:lpstr>Презентация PowerPoint</vt:lpstr>
      <vt:lpstr>Послеоперационные осложнения</vt:lpstr>
      <vt:lpstr>Послеоперационные осложнения</vt:lpstr>
      <vt:lpstr>  Как должны вести себя пациенты, перенесшие удаление катаракты?  </vt:lpstr>
      <vt:lpstr>Обучение пациента</vt:lpstr>
      <vt:lpstr>Один из способов обучения - это вручение буклетов пациентам </vt:lpstr>
      <vt:lpstr>Результаты:</vt:lpstr>
      <vt:lpstr>Источники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Катаракта</dc:title>
  <dc:creator>Ms Office</dc:creator>
  <cp:keywords/>
  <cp:lastModifiedBy>Ms Office</cp:lastModifiedBy>
  <cp:revision>22</cp:revision>
  <dcterms:created xsi:type="dcterms:W3CDTF">2018-04-10T04:49:28Z</dcterms:created>
  <dcterms:modified xsi:type="dcterms:W3CDTF">2018-04-25T03:25:38Z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TC018860939991</vt:lpwstr>
  </property>
</Properties>
</file>