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90" r:id="rId19"/>
    <p:sldId id="291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D31B84-70EC-42A8-9AB0-09857BD1024E}">
  <a:tblStyle styleId="{08D31B84-70EC-42A8-9AB0-09857BD1024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E4F162D-5583-47AA-8264-20E8629654BE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EED"/>
          </a:solidFill>
        </a:fill>
      </a:tcStyle>
    </a:wholeTbl>
    <a:band1H>
      <a:tcTxStyle b="off" i="off"/>
      <a:tcStyle>
        <a:tcBdr/>
        <a:fill>
          <a:solidFill>
            <a:srgbClr val="CADCD9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DCD9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3B21A8F-01DC-4C54-B4EE-C206B6CEE664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9" d="100"/>
          <a:sy n="89" d="100"/>
        </p:scale>
        <p:origin x="76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76807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094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2e3719a4d3_3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22e3719a4d3_3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427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6" name="Google Shape;18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459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2e389867e0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6" name="Google Shape;176;g22e389867e0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0079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0550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2e389867e0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g22e389867e0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9312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2e389867e0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22e389867e0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3704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2186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2139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2e389867e0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22e389867e0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91982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2e389867e0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g22e389867e0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38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" name="Google Shape;4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2140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2e389867e0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g22e389867e0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5612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32f433450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232f433450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9950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2e389867e0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g22e389867e0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94787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2e389867e0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g22e389867e0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66240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32f433450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g232f433450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17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2e389867e0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g22e389867e0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03264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2e389867e0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g22e389867e0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70462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2e389867e0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22e389867e0_0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44338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2e389867e0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g22e389867e0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54318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2e389867e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g22e389867e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971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" name="Google Shape;4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96634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2e389867e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2e389867e0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55067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7" name="Google Shape;367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55053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4" name="Google Shape;374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86477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9635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4930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9127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e3719a4d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g22e3719a4d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0907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1288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2e3719a4d3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2e3719a4d3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111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l="-1" r="-1" b="182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3" name="Google Shape;23;p4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</a:pPr>
            <a:r>
              <a:rPr lang="en-US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jdent.2022.104221" TargetMode="External"/><Relationship Id="rId13" Type="http://schemas.openxmlformats.org/officeDocument/2006/relationships/hyperlink" Target="https://www.polarismarketresearch.com/industry-analysis/metal-powder-market" TargetMode="External"/><Relationship Id="rId3" Type="http://schemas.openxmlformats.org/officeDocument/2006/relationships/hyperlink" Target="about:blank" TargetMode="External"/><Relationship Id="rId7" Type="http://schemas.openxmlformats.org/officeDocument/2006/relationships/hyperlink" Target="https://doi.org/10.1016/j.cad.2015.04.001" TargetMode="External"/><Relationship Id="rId12" Type="http://schemas.openxmlformats.org/officeDocument/2006/relationships/hyperlink" Target="https://doi.org/10.1016/j.cirpj.2022.07.005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addma.2019.100929" TargetMode="External"/><Relationship Id="rId11" Type="http://schemas.openxmlformats.org/officeDocument/2006/relationships/hyperlink" Target="https://doi.org/10.1016/j.procir.2022.05.224" TargetMode="External"/><Relationship Id="rId5" Type="http://schemas.openxmlformats.org/officeDocument/2006/relationships/hyperlink" Target="https://www.beamler.com/3d-printing-capabilities/processes/slm-selective-laser-melting/" TargetMode="External"/><Relationship Id="rId10" Type="http://schemas.openxmlformats.org/officeDocument/2006/relationships/hyperlink" Target="https://doi.org/10.1016/j.ajsl.2019.11.001" TargetMode="External"/><Relationship Id="rId4" Type="http://schemas.openxmlformats.org/officeDocument/2006/relationships/hyperlink" Target="https://www.precedenceresearch.com/metal-powder-market" TargetMode="External"/><Relationship Id="rId9" Type="http://schemas.openxmlformats.org/officeDocument/2006/relationships/hyperlink" Target="https://doi.org/10.1016/j.apmate.2022.100054" TargetMode="External"/><Relationship Id="rId14" Type="http://schemas.openxmlformats.org/officeDocument/2006/relationships/hyperlink" Target="https://3dprintingindustry.com/news/new-research-proposes-am-suitability-factor-for-metal-powder-selection-202992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63100" y="3869741"/>
            <a:ext cx="8520600" cy="10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000" b="1">
                <a:solidFill>
                  <a:schemeClr val="lt1"/>
                </a:solidFill>
              </a:rPr>
              <a:t>Fabrication of metal powder for additive manufacturing using ultrasonic atomizer</a:t>
            </a:r>
            <a:r>
              <a:rPr lang="en-US" sz="2400">
                <a:solidFill>
                  <a:schemeClr val="lt1"/>
                </a:solidFill>
              </a:rPr>
              <a:t/>
            </a:r>
            <a:br>
              <a:rPr lang="en-US" sz="2400">
                <a:solidFill>
                  <a:schemeClr val="lt1"/>
                </a:solidFill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Isaac Iwediba</a:t>
            </a:r>
            <a:b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2nd Year Master in Mechanical and Aerospace Engineering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Supervisor: Prof. </a:t>
            </a:r>
            <a:r>
              <a:rPr lang="en-US" sz="1400">
                <a:solidFill>
                  <a:schemeClr val="lt1"/>
                </a:solidFill>
              </a:rPr>
              <a:t>Didier Talamona 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Co-Supervisor: Prof. </a:t>
            </a:r>
            <a:r>
              <a:rPr lang="en-US" sz="1400">
                <a:solidFill>
                  <a:schemeClr val="lt1"/>
                </a:solidFill>
              </a:rPr>
              <a:t>Asma Perveen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281700" y="182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Scope &amp; constraints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63" name="Google Shape;163;p17"/>
          <p:cNvSpPr/>
          <p:nvPr/>
        </p:nvSpPr>
        <p:spPr>
          <a:xfrm>
            <a:off x="1467650" y="906925"/>
            <a:ext cx="5698800" cy="4149900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7"/>
          <p:cNvSpPr/>
          <p:nvPr/>
        </p:nvSpPr>
        <p:spPr>
          <a:xfrm>
            <a:off x="3252950" y="1353475"/>
            <a:ext cx="3913500" cy="3256800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7"/>
          <p:cNvSpPr/>
          <p:nvPr/>
        </p:nvSpPr>
        <p:spPr>
          <a:xfrm>
            <a:off x="3775000" y="755500"/>
            <a:ext cx="1242900" cy="39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Constraints</a:t>
            </a:r>
            <a:endParaRPr dirty="0"/>
          </a:p>
        </p:txBody>
      </p:sp>
      <p:sp>
        <p:nvSpPr>
          <p:cNvPr id="166" name="Google Shape;166;p17"/>
          <p:cNvSpPr/>
          <p:nvPr/>
        </p:nvSpPr>
        <p:spPr>
          <a:xfrm>
            <a:off x="4661000" y="1292250"/>
            <a:ext cx="1097400" cy="3936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Scope</a:t>
            </a:r>
            <a:endParaRPr dirty="0"/>
          </a:p>
        </p:txBody>
      </p:sp>
      <p:sp>
        <p:nvSpPr>
          <p:cNvPr id="167" name="Google Shape;167;p17"/>
          <p:cNvSpPr/>
          <p:nvPr/>
        </p:nvSpPr>
        <p:spPr>
          <a:xfrm>
            <a:off x="1917250" y="1996575"/>
            <a:ext cx="1335600" cy="5727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High consumption rate of Argon</a:t>
            </a:r>
            <a:endParaRPr dirty="0"/>
          </a:p>
        </p:txBody>
      </p:sp>
      <p:sp>
        <p:nvSpPr>
          <p:cNvPr id="168" name="Google Shape;168;p17"/>
          <p:cNvSpPr/>
          <p:nvPr/>
        </p:nvSpPr>
        <p:spPr>
          <a:xfrm>
            <a:off x="1917250" y="3074550"/>
            <a:ext cx="1242900" cy="5727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lt1"/>
                </a:solidFill>
              </a:rPr>
              <a:t>Low production rate</a:t>
            </a:r>
            <a:endParaRPr sz="1000" dirty="0">
              <a:solidFill>
                <a:schemeClr val="lt1"/>
              </a:solidFill>
            </a:endParaRPr>
          </a:p>
        </p:txBody>
      </p:sp>
      <p:sp>
        <p:nvSpPr>
          <p:cNvPr id="169" name="Google Shape;169;p17"/>
          <p:cNvSpPr/>
          <p:nvPr/>
        </p:nvSpPr>
        <p:spPr>
          <a:xfrm>
            <a:off x="3663288" y="2093850"/>
            <a:ext cx="1335600" cy="57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Powder fabrication</a:t>
            </a:r>
            <a:endParaRPr dirty="0"/>
          </a:p>
        </p:txBody>
      </p:sp>
      <p:sp>
        <p:nvSpPr>
          <p:cNvPr id="170" name="Google Shape;170;p17"/>
          <p:cNvSpPr/>
          <p:nvPr/>
        </p:nvSpPr>
        <p:spPr>
          <a:xfrm>
            <a:off x="3663300" y="2978775"/>
            <a:ext cx="1335600" cy="57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Powder benchmark</a:t>
            </a:r>
            <a:endParaRPr dirty="0"/>
          </a:p>
        </p:txBody>
      </p:sp>
      <p:sp>
        <p:nvSpPr>
          <p:cNvPr id="171" name="Google Shape;171;p17"/>
          <p:cNvSpPr/>
          <p:nvPr/>
        </p:nvSpPr>
        <p:spPr>
          <a:xfrm>
            <a:off x="4572000" y="3797575"/>
            <a:ext cx="1335600" cy="57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Mechanical Testing</a:t>
            </a:r>
            <a:endParaRPr dirty="0"/>
          </a:p>
        </p:txBody>
      </p:sp>
      <p:sp>
        <p:nvSpPr>
          <p:cNvPr id="172" name="Google Shape;172;p17"/>
          <p:cNvSpPr/>
          <p:nvPr/>
        </p:nvSpPr>
        <p:spPr>
          <a:xfrm>
            <a:off x="5271350" y="2118600"/>
            <a:ext cx="1564500" cy="5232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Powder Characterization</a:t>
            </a:r>
            <a:endParaRPr dirty="0"/>
          </a:p>
        </p:txBody>
      </p:sp>
      <p:sp>
        <p:nvSpPr>
          <p:cNvPr id="173" name="Google Shape;173;p17"/>
          <p:cNvSpPr/>
          <p:nvPr/>
        </p:nvSpPr>
        <p:spPr>
          <a:xfrm>
            <a:off x="5409350" y="2978775"/>
            <a:ext cx="1335600" cy="57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SLM 3D Printing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9"/>
          <p:cNvSpPr txBox="1">
            <a:spLocks noGrp="1"/>
          </p:cNvSpPr>
          <p:nvPr>
            <p:ph type="title"/>
          </p:nvPr>
        </p:nvSpPr>
        <p:spPr>
          <a:xfrm>
            <a:off x="311700" y="4139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dk2"/>
                </a:solidFill>
              </a:rPr>
              <a:t>Methodology </a:t>
            </a:r>
            <a:r>
              <a:rPr lang="en-US" b="1" dirty="0" smtClean="0">
                <a:solidFill>
                  <a:schemeClr val="dk2"/>
                </a:solidFill>
              </a:rPr>
              <a:t>(1)  </a:t>
            </a:r>
            <a:endParaRPr b="1" dirty="0">
              <a:solidFill>
                <a:schemeClr val="dk2"/>
              </a:solidFill>
            </a:endParaRPr>
          </a:p>
        </p:txBody>
      </p:sp>
      <p:sp>
        <p:nvSpPr>
          <p:cNvPr id="189" name="Google Shape;18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90" name="Google Shape;190;p19"/>
          <p:cNvSpPr txBox="1">
            <a:spLocks noGrp="1"/>
          </p:cNvSpPr>
          <p:nvPr>
            <p:ph type="body" idx="1"/>
          </p:nvPr>
        </p:nvSpPr>
        <p:spPr>
          <a:xfrm>
            <a:off x="311700" y="1080102"/>
            <a:ext cx="3999900" cy="36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 dirty="0">
                <a:solidFill>
                  <a:schemeClr val="accent4"/>
                </a:solidFill>
              </a:rPr>
              <a:t>Powder fabrication </a:t>
            </a:r>
            <a:endParaRPr sz="1600" b="1" dirty="0">
              <a:solidFill>
                <a:schemeClr val="accent4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dirty="0">
                <a:solidFill>
                  <a:schemeClr val="accent4"/>
                </a:solidFill>
              </a:rPr>
              <a:t>Optimization process parameters</a:t>
            </a:r>
            <a:endParaRPr dirty="0">
              <a:solidFill>
                <a:schemeClr val="accent4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-US" sz="1400" dirty="0">
                <a:solidFill>
                  <a:schemeClr val="accent4"/>
                </a:solidFill>
              </a:rPr>
              <a:t>Amplitude</a:t>
            </a:r>
            <a:endParaRPr dirty="0">
              <a:solidFill>
                <a:schemeClr val="accent4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-US" sz="1400" dirty="0">
                <a:solidFill>
                  <a:schemeClr val="accent4"/>
                </a:solidFill>
              </a:rPr>
              <a:t>Current</a:t>
            </a:r>
            <a:endParaRPr dirty="0">
              <a:solidFill>
                <a:schemeClr val="accent4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-US" sz="1400" dirty="0">
                <a:solidFill>
                  <a:schemeClr val="accent4"/>
                </a:solidFill>
              </a:rPr>
              <a:t>Feed </a:t>
            </a:r>
            <a:r>
              <a:rPr lang="en-US" sz="1400" dirty="0" smtClean="0">
                <a:solidFill>
                  <a:schemeClr val="accent4"/>
                </a:solidFill>
              </a:rPr>
              <a:t>rate</a:t>
            </a:r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</a:pPr>
            <a:endParaRPr sz="14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66"/>
                </a:solidFill>
              </a:rPr>
              <a:t>Characterization measurements:</a:t>
            </a:r>
            <a:endParaRPr lang="en-US" dirty="0"/>
          </a:p>
          <a:p>
            <a:pPr indent="-317500">
              <a:lnSpc>
                <a:spcPct val="100000"/>
              </a:lnSpc>
              <a:buClr>
                <a:schemeClr val="accent3"/>
              </a:buClr>
              <a:buSzPts val="1400"/>
            </a:pPr>
            <a:r>
              <a:rPr lang="en-US" sz="1400" dirty="0">
                <a:solidFill>
                  <a:schemeClr val="accent3"/>
                </a:solidFill>
              </a:rPr>
              <a:t>Particle size distribution ‘PSD’ (</a:t>
            </a:r>
            <a:r>
              <a:rPr lang="en-US" sz="1400" dirty="0" err="1">
                <a:solidFill>
                  <a:schemeClr val="accent3"/>
                </a:solidFill>
              </a:rPr>
              <a:t>mastersizer</a:t>
            </a:r>
            <a:r>
              <a:rPr lang="en-US" sz="1400" dirty="0" smtClean="0">
                <a:solidFill>
                  <a:schemeClr val="accent3"/>
                </a:solidFill>
              </a:rPr>
              <a:t>)</a:t>
            </a:r>
          </a:p>
          <a:p>
            <a:pPr indent="-317500">
              <a:lnSpc>
                <a:spcPct val="100000"/>
              </a:lnSpc>
              <a:buClr>
                <a:schemeClr val="accent3"/>
              </a:buClr>
              <a:buSzPts val="1400"/>
            </a:pPr>
            <a:endParaRPr lang="en-US" sz="1400" dirty="0">
              <a:solidFill>
                <a:schemeClr val="accent3"/>
              </a:solidFill>
            </a:endParaRPr>
          </a:p>
          <a:p>
            <a:pPr lvl="0" indent="-317500">
              <a:lnSpc>
                <a:spcPct val="100000"/>
              </a:lnSpc>
              <a:buClr>
                <a:schemeClr val="accent3"/>
              </a:buClr>
              <a:buSzPts val="1400"/>
            </a:pPr>
            <a:endParaRPr sz="1400" dirty="0">
              <a:solidFill>
                <a:schemeClr val="accent3"/>
              </a:solidFill>
            </a:endParaRPr>
          </a:p>
          <a:p>
            <a:pPr lvl="0" indent="-317500">
              <a:lnSpc>
                <a:spcPct val="100000"/>
              </a:lnSpc>
              <a:buClr>
                <a:schemeClr val="accent3"/>
              </a:buClr>
              <a:buSzPts val="1400"/>
            </a:pPr>
            <a:endParaRPr sz="1400" dirty="0">
              <a:solidFill>
                <a:schemeClr val="accent3"/>
              </a:solidFill>
            </a:endParaRPr>
          </a:p>
          <a:p>
            <a:pPr lvl="0" indent="-317500">
              <a:lnSpc>
                <a:spcPct val="100000"/>
              </a:lnSpc>
              <a:buClr>
                <a:schemeClr val="accent3"/>
              </a:buClr>
              <a:buSzPts val="1400"/>
            </a:pPr>
            <a:endParaRPr sz="1400" dirty="0">
              <a:solidFill>
                <a:schemeClr val="accent3"/>
              </a:solidFill>
            </a:endParaRPr>
          </a:p>
          <a:p>
            <a:pPr lvl="0" indent="-317500">
              <a:lnSpc>
                <a:spcPct val="100000"/>
              </a:lnSpc>
              <a:buClr>
                <a:schemeClr val="accent3"/>
              </a:buClr>
              <a:buSzPts val="1400"/>
            </a:pPr>
            <a:endParaRPr sz="1400" dirty="0">
              <a:solidFill>
                <a:schemeClr val="accent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dirty="0">
              <a:solidFill>
                <a:schemeClr val="accent3"/>
              </a:solidFill>
            </a:endParaRPr>
          </a:p>
        </p:txBody>
      </p:sp>
      <p:sp>
        <p:nvSpPr>
          <p:cNvPr id="191" name="Google Shape;191;p19"/>
          <p:cNvSpPr txBox="1">
            <a:spLocks noGrp="1"/>
          </p:cNvSpPr>
          <p:nvPr>
            <p:ph type="body" idx="2"/>
          </p:nvPr>
        </p:nvSpPr>
        <p:spPr>
          <a:xfrm>
            <a:off x="4572000" y="1080102"/>
            <a:ext cx="3999900" cy="333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1600" dirty="0">
                <a:solidFill>
                  <a:schemeClr val="accent1"/>
                </a:solidFill>
              </a:rPr>
              <a:t>Rheological properties/test (FT4 Powder Rheometer)</a:t>
            </a:r>
            <a:endParaRPr sz="1600" dirty="0">
              <a:solidFill>
                <a:schemeClr val="accent1"/>
              </a:solidFill>
            </a:endParaRPr>
          </a:p>
          <a:p>
            <a:pPr indent="-317500">
              <a:lnSpc>
                <a:spcPct val="100000"/>
              </a:lnSpc>
              <a:buClr>
                <a:schemeClr val="accent3"/>
              </a:buClr>
              <a:buSzPts val="1400"/>
            </a:pPr>
            <a:r>
              <a:rPr lang="en-US" sz="1400" dirty="0">
                <a:solidFill>
                  <a:schemeClr val="accent1"/>
                </a:solidFill>
              </a:rPr>
              <a:t>Stability and variable flow</a:t>
            </a:r>
            <a:endParaRPr sz="1400" dirty="0">
              <a:solidFill>
                <a:schemeClr val="accent1"/>
              </a:solidFill>
            </a:endParaRPr>
          </a:p>
          <a:p>
            <a:pPr marL="457200" lvl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/>
              <a:buChar char="●"/>
            </a:pPr>
            <a:r>
              <a:rPr lang="en-US" dirty="0">
                <a:solidFill>
                  <a:schemeClr val="accent1"/>
                </a:solidFill>
              </a:rPr>
              <a:t>Permeability</a:t>
            </a:r>
            <a:endParaRPr dirty="0">
              <a:solidFill>
                <a:schemeClr val="accent1"/>
              </a:solidFill>
            </a:endParaRPr>
          </a:p>
          <a:p>
            <a:pPr marL="457200" lvl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/>
              <a:buChar char="●"/>
            </a:pPr>
            <a:r>
              <a:rPr lang="en-US" dirty="0">
                <a:solidFill>
                  <a:schemeClr val="accent1"/>
                </a:solidFill>
              </a:rPr>
              <a:t>Shear cell</a:t>
            </a:r>
            <a:endParaRPr dirty="0">
              <a:solidFill>
                <a:schemeClr val="accent1"/>
              </a:solidFill>
            </a:endParaRPr>
          </a:p>
          <a:p>
            <a:pPr marL="457200" lvl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/>
              <a:buChar char="●"/>
            </a:pPr>
            <a:r>
              <a:rPr lang="en-US" dirty="0">
                <a:solidFill>
                  <a:schemeClr val="accent1"/>
                </a:solidFill>
              </a:rPr>
              <a:t>Aeration</a:t>
            </a:r>
            <a:endParaRPr dirty="0">
              <a:solidFill>
                <a:schemeClr val="accent1"/>
              </a:solidFill>
            </a:endParaRPr>
          </a:p>
          <a:p>
            <a:pPr marL="457200" lvl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/>
              <a:buChar char="●"/>
            </a:pPr>
            <a:r>
              <a:rPr lang="en-US" dirty="0" smtClean="0">
                <a:solidFill>
                  <a:schemeClr val="accent1"/>
                </a:solidFill>
              </a:rPr>
              <a:t>Compressibility</a:t>
            </a:r>
          </a:p>
          <a:p>
            <a:pPr marL="457200" lvl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/>
              <a:buChar char="●"/>
            </a:pPr>
            <a:endParaRPr dirty="0">
              <a:solidFill>
                <a:srgbClr val="002060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92" name="Google Shape;192;p19"/>
          <p:cNvSpPr/>
          <p:nvPr/>
        </p:nvSpPr>
        <p:spPr>
          <a:xfrm>
            <a:off x="311700" y="2603499"/>
            <a:ext cx="45720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1400"/>
            </a:pPr>
            <a:endParaRPr lang="en-US" dirty="0" smtClean="0">
              <a:solidFill>
                <a:srgbClr val="91A000"/>
              </a:solidFill>
            </a:endParaRPr>
          </a:p>
        </p:txBody>
      </p:sp>
      <p:sp>
        <p:nvSpPr>
          <p:cNvPr id="193" name="Google Shape;193;p19"/>
          <p:cNvSpPr/>
          <p:nvPr/>
        </p:nvSpPr>
        <p:spPr>
          <a:xfrm>
            <a:off x="4572000" y="2946500"/>
            <a:ext cx="4572000" cy="19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317500">
              <a:buClr>
                <a:schemeClr val="accent3"/>
              </a:buClr>
              <a:buSzPts val="1400"/>
              <a:buFont typeface="Arial"/>
              <a:buChar char="●"/>
            </a:pPr>
            <a:r>
              <a:rPr lang="en-US" dirty="0" smtClean="0">
                <a:solidFill>
                  <a:srgbClr val="FFC000"/>
                </a:solidFill>
              </a:rPr>
              <a:t>Flow </a:t>
            </a:r>
            <a:r>
              <a:rPr lang="en-US" dirty="0">
                <a:solidFill>
                  <a:srgbClr val="FFC000"/>
                </a:solidFill>
              </a:rPr>
              <a:t>rate(Hall </a:t>
            </a:r>
            <a:r>
              <a:rPr lang="en-US" dirty="0" smtClean="0">
                <a:solidFill>
                  <a:srgbClr val="FFC000"/>
                </a:solidFill>
              </a:rPr>
              <a:t>Flowmeter)</a:t>
            </a:r>
          </a:p>
          <a:p>
            <a:pPr marL="457200" indent="-317500">
              <a:buClr>
                <a:schemeClr val="accent3"/>
              </a:buClr>
              <a:buSzPts val="1400"/>
              <a:buFont typeface="Arial"/>
              <a:buChar char="●"/>
            </a:pPr>
            <a:r>
              <a:rPr lang="en-US" dirty="0">
                <a:solidFill>
                  <a:srgbClr val="FFC000"/>
                </a:solidFill>
              </a:rPr>
              <a:t>Angle of repose (Hall Flowmeter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>
              <a:solidFill>
                <a:srgbClr val="FFC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 smtClean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524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r>
              <a:rPr lang="en-US" sz="1600" dirty="0">
                <a:solidFill>
                  <a:srgbClr val="92D050"/>
                </a:solidFill>
              </a:rPr>
              <a:t>Printability </a:t>
            </a:r>
            <a:r>
              <a:rPr lang="en-US" sz="1600" dirty="0">
                <a:solidFill>
                  <a:srgbClr val="92D050"/>
                </a:solidFill>
              </a:rPr>
              <a:t>of the produced powder (SLM)</a:t>
            </a:r>
            <a:endParaRPr sz="1600" dirty="0">
              <a:solidFill>
                <a:srgbClr val="92D050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Mechanical </a:t>
            </a:r>
            <a:r>
              <a:rPr lang="en-US" dirty="0">
                <a:solidFill>
                  <a:srgbClr val="92D050"/>
                </a:solidFill>
              </a:rPr>
              <a:t>Testing</a:t>
            </a:r>
            <a:endParaRPr dirty="0">
              <a:solidFill>
                <a:srgbClr val="92D050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</a:pPr>
            <a:r>
              <a:rPr lang="en-US" dirty="0">
                <a:solidFill>
                  <a:srgbClr val="92D050"/>
                </a:solidFill>
              </a:rPr>
              <a:t>Tensile</a:t>
            </a:r>
            <a:endParaRPr dirty="0">
              <a:solidFill>
                <a:srgbClr val="92D050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</a:pPr>
            <a:r>
              <a:rPr lang="en-US" dirty="0">
                <a:solidFill>
                  <a:srgbClr val="92D050"/>
                </a:solidFill>
              </a:rPr>
              <a:t>Hardness</a:t>
            </a:r>
            <a:endParaRPr dirty="0">
              <a:solidFill>
                <a:srgbClr val="92D05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1700" y="331461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9700">
              <a:buClr>
                <a:schemeClr val="accent3"/>
              </a:buClr>
              <a:buSzPts val="1400"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39700">
              <a:buClr>
                <a:schemeClr val="accent3"/>
              </a:buClr>
              <a:buSzPts val="1400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SEM) Analysis</a:t>
            </a:r>
          </a:p>
          <a:p>
            <a:pPr marL="457200" lvl="0" indent="-317500">
              <a:buClr>
                <a:schemeClr val="accent3"/>
              </a:buClr>
              <a:buSzPts val="1400"/>
              <a:buFont typeface="Arial"/>
              <a:buChar char="●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Particle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shape </a:t>
            </a:r>
          </a:p>
          <a:p>
            <a:pPr marL="457200" lvl="0" indent="-317500">
              <a:buClr>
                <a:schemeClr val="accent3"/>
              </a:buClr>
              <a:buSzPts val="1400"/>
              <a:buFont typeface="Arial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Particle size </a:t>
            </a:r>
          </a:p>
          <a:p>
            <a:pPr marL="457200" lvl="0" indent="-317500">
              <a:buClr>
                <a:schemeClr val="accent3"/>
              </a:buClr>
              <a:buSzPts val="1400"/>
              <a:buFont typeface="Arial"/>
              <a:buChar char="●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chemical 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8"/>
          <p:cNvSpPr txBox="1">
            <a:spLocks noGrp="1"/>
          </p:cNvSpPr>
          <p:nvPr>
            <p:ph type="title"/>
          </p:nvPr>
        </p:nvSpPr>
        <p:spPr>
          <a:xfrm>
            <a:off x="311700" y="59426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dk2"/>
                </a:solidFill>
              </a:rPr>
              <a:t>Methodology </a:t>
            </a:r>
            <a:r>
              <a:rPr lang="en-US" b="1" dirty="0" smtClean="0">
                <a:solidFill>
                  <a:schemeClr val="dk2"/>
                </a:solidFill>
              </a:rPr>
              <a:t>(2)  </a:t>
            </a:r>
            <a:endParaRPr b="1" dirty="0">
              <a:solidFill>
                <a:schemeClr val="dk2"/>
              </a:solidFill>
            </a:endParaRPr>
          </a:p>
        </p:txBody>
      </p:sp>
      <p:sp>
        <p:nvSpPr>
          <p:cNvPr id="179" name="Google Shape;179;p18"/>
          <p:cNvSpPr txBox="1">
            <a:spLocks noGrp="1"/>
          </p:cNvSpPr>
          <p:nvPr>
            <p:ph type="sldNum" idx="12"/>
          </p:nvPr>
        </p:nvSpPr>
        <p:spPr>
          <a:xfrm>
            <a:off x="8628600" y="4663225"/>
            <a:ext cx="5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dirty="0" smtClean="0"/>
              <a:t>14</a:t>
            </a:r>
            <a:endParaRPr dirty="0"/>
          </a:p>
        </p:txBody>
      </p:sp>
      <p:pic>
        <p:nvPicPr>
          <p:cNvPr id="180" name="Google Shape;1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7925" y="1325650"/>
            <a:ext cx="4995626" cy="373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66975"/>
            <a:ext cx="2309899" cy="3232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2300" y="2181700"/>
            <a:ext cx="1905950" cy="2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50991" y="4423116"/>
            <a:ext cx="2095025" cy="63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>
            <a:spLocks noGrp="1"/>
          </p:cNvSpPr>
          <p:nvPr>
            <p:ph type="title"/>
          </p:nvPr>
        </p:nvSpPr>
        <p:spPr>
          <a:xfrm>
            <a:off x="311699" y="28363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Atomizer process condition </a:t>
            </a:r>
            <a:endParaRPr dirty="0"/>
          </a:p>
        </p:txBody>
      </p:sp>
      <p:sp>
        <p:nvSpPr>
          <p:cNvPr id="199" name="Google Shape;19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graphicFrame>
        <p:nvGraphicFramePr>
          <p:cNvPr id="200" name="Google Shape;200;p20"/>
          <p:cNvGraphicFramePr/>
          <p:nvPr>
            <p:extLst>
              <p:ext uri="{D42A27DB-BD31-4B8C-83A1-F6EECF244321}">
                <p14:modId xmlns:p14="http://schemas.microsoft.com/office/powerpoint/2010/main" val="3928455634"/>
              </p:ext>
            </p:extLst>
          </p:nvPr>
        </p:nvGraphicFramePr>
        <p:xfrm>
          <a:off x="522725" y="1563268"/>
          <a:ext cx="7949725" cy="2560144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135675"/>
                <a:gridCol w="1135675"/>
                <a:gridCol w="1135675"/>
                <a:gridCol w="1135675"/>
                <a:gridCol w="1135675"/>
                <a:gridCol w="1135675"/>
                <a:gridCol w="1135675"/>
              </a:tblGrid>
              <a:tr h="111166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Experiment Number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Electrical current, A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Ultrasonic vibration amplitude, %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Main circuit pump flow, %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Argon flow, l/min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Feeder speed (%)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Voltage (V)</a:t>
                      </a:r>
                      <a:endParaRPr dirty="0">
                        <a:solidFill>
                          <a:srgbClr val="00B050"/>
                        </a:solidFill>
                      </a:endParaRPr>
                    </a:p>
                  </a:txBody>
                  <a:tcPr marL="68575" marR="68575" marT="91425" marB="91425"/>
                </a:tc>
              </a:tr>
              <a:tr h="472243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110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70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68575" marR="68575" marT="91425" marB="91425"/>
                </a:tc>
                <a:tc row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65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10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25</a:t>
                      </a:r>
                      <a:endParaRPr dirty="0">
                        <a:solidFill>
                          <a:srgbClr val="C00000"/>
                        </a:solidFill>
                      </a:endParaRPr>
                    </a:p>
                  </a:txBody>
                  <a:tcPr marL="68575" marR="68575" marT="91425" marB="91425"/>
                </a:tc>
                <a:tc row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22.20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91425" marB="91425"/>
                </a:tc>
              </a:tr>
              <a:tr h="472243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dirty="0">
                        <a:solidFill>
                          <a:srgbClr val="0070C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120</a:t>
                      </a:r>
                      <a:endParaRPr dirty="0">
                        <a:solidFill>
                          <a:srgbClr val="0070C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75</a:t>
                      </a:r>
                      <a:endParaRPr dirty="0">
                        <a:solidFill>
                          <a:srgbClr val="0070C0"/>
                        </a:solidFill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15</a:t>
                      </a:r>
                      <a:endParaRPr dirty="0">
                        <a:solidFill>
                          <a:srgbClr val="0070C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45</a:t>
                      </a:r>
                      <a:endParaRPr dirty="0">
                        <a:solidFill>
                          <a:srgbClr val="0070C0"/>
                        </a:solidFill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2243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130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80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20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50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1" name="Google Shape;201;p20"/>
          <p:cNvSpPr txBox="1"/>
          <p:nvPr/>
        </p:nvSpPr>
        <p:spPr>
          <a:xfrm>
            <a:off x="311698" y="854846"/>
            <a:ext cx="8160751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1100" b="1" dirty="0"/>
              <a:t>             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Orthogonal Arrays (Taguchi Designs) for the fabrication of steel 316L (Wire Ø 1.2mm)</a:t>
            </a:r>
            <a:endParaRPr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1"/>
          <p:cNvSpPr txBox="1">
            <a:spLocks noGrp="1"/>
          </p:cNvSpPr>
          <p:nvPr>
            <p:ph type="title"/>
          </p:nvPr>
        </p:nvSpPr>
        <p:spPr>
          <a:xfrm>
            <a:off x="311699" y="24611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Fabrication rate</a:t>
            </a:r>
            <a:endParaRPr dirty="0"/>
          </a:p>
        </p:txBody>
      </p:sp>
      <p:sp>
        <p:nvSpPr>
          <p:cNvPr id="207" name="Google Shape;207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graphicFrame>
        <p:nvGraphicFramePr>
          <p:cNvPr id="208" name="Google Shape;208;p21"/>
          <p:cNvGraphicFramePr/>
          <p:nvPr>
            <p:extLst>
              <p:ext uri="{D42A27DB-BD31-4B8C-83A1-F6EECF244321}">
                <p14:modId xmlns:p14="http://schemas.microsoft.com/office/powerpoint/2010/main" val="529486398"/>
              </p:ext>
            </p:extLst>
          </p:nvPr>
        </p:nvGraphicFramePr>
        <p:xfrm>
          <a:off x="-2" y="1358888"/>
          <a:ext cx="9144002" cy="3221521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804492"/>
                <a:gridCol w="793159"/>
                <a:gridCol w="1427689"/>
                <a:gridCol w="1257725"/>
                <a:gridCol w="1235063"/>
                <a:gridCol w="1235063"/>
                <a:gridCol w="1160725"/>
                <a:gridCol w="1230086"/>
              </a:tblGrid>
              <a:tr h="12099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16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Exp. no</a:t>
                      </a:r>
                      <a:endParaRPr sz="16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Time (</a:t>
                      </a:r>
                      <a:r>
                        <a:rPr lang="en-US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hr</a:t>
                      </a: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Consumption of Argon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(bar)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Amount of Powder in powder container (g)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Amount of sieved powder(g) 63µm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Amount of sieved powder(g) 100µm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Productivity Sieved Powder 63 µm (g/</a:t>
                      </a:r>
                      <a:r>
                        <a:rPr lang="en-US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hr</a:t>
                      </a: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Amount of un-sieved </a:t>
                      </a:r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powder(g/</a:t>
                      </a:r>
                      <a:r>
                        <a:rPr lang="en-US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hr</a:t>
                      </a: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731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1</a:t>
                      </a:r>
                      <a:endParaRPr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19 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320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1458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1000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134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53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77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731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2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24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700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2086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1400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260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58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87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731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3</a:t>
                      </a:r>
                      <a:endParaRPr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5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150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1100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800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110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160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sym typeface="Times New Roman"/>
                        </a:rPr>
                        <a:t>220</a:t>
                      </a:r>
                      <a:endParaRPr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731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T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otal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48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1170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4644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3200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505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 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 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  <p:sp>
        <p:nvSpPr>
          <p:cNvPr id="209" name="Google Shape;209;p21"/>
          <p:cNvSpPr txBox="1"/>
          <p:nvPr/>
        </p:nvSpPr>
        <p:spPr>
          <a:xfrm>
            <a:off x="2667058" y="752568"/>
            <a:ext cx="4098900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dirty="0">
                <a:latin typeface="+mn-lt"/>
              </a:rPr>
              <a:t>Fabrication of Stainless steel 316L at 0°</a:t>
            </a:r>
            <a:endParaRPr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"/>
          <p:cNvSpPr txBox="1">
            <a:spLocks noGrp="1"/>
          </p:cNvSpPr>
          <p:nvPr>
            <p:ph type="title"/>
          </p:nvPr>
        </p:nvSpPr>
        <p:spPr>
          <a:xfrm>
            <a:off x="774474" y="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dirty="0">
                <a:solidFill>
                  <a:srgbClr val="000000"/>
                </a:solidFill>
              </a:rPr>
              <a:t>Effect of Current and Amplitude </a:t>
            </a:r>
            <a:endParaRPr sz="4200" b="1" dirty="0"/>
          </a:p>
        </p:txBody>
      </p:sp>
      <p:sp>
        <p:nvSpPr>
          <p:cNvPr id="215" name="Google Shape;215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graphicFrame>
        <p:nvGraphicFramePr>
          <p:cNvPr id="216" name="Google Shape;216;p22"/>
          <p:cNvGraphicFramePr/>
          <p:nvPr>
            <p:extLst>
              <p:ext uri="{D42A27DB-BD31-4B8C-83A1-F6EECF244321}">
                <p14:modId xmlns:p14="http://schemas.microsoft.com/office/powerpoint/2010/main" val="1485853837"/>
              </p:ext>
            </p:extLst>
          </p:nvPr>
        </p:nvGraphicFramePr>
        <p:xfrm>
          <a:off x="1032521" y="720795"/>
          <a:ext cx="7257375" cy="234678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081575"/>
                <a:gridCol w="1287075"/>
                <a:gridCol w="973425"/>
                <a:gridCol w="1806225"/>
                <a:gridCol w="670575"/>
                <a:gridCol w="670575"/>
                <a:gridCol w="767925"/>
              </a:tblGrid>
              <a:tr h="355975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 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Current (A)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Time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FF0000"/>
                          </a:solidFill>
                          <a:sym typeface="Times New Roman"/>
                        </a:rPr>
                        <a:t>Constant Parameter</a:t>
                      </a:r>
                      <a:endParaRPr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grid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  <a:sym typeface="Times New Roman"/>
                        </a:rPr>
                        <a:t>Manipulator Position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X</a:t>
                      </a:r>
                      <a:endParaRPr b="1"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FF0000"/>
                          </a:solidFill>
                          <a:sym typeface="Times New Roman"/>
                        </a:rPr>
                        <a:t>Y</a:t>
                      </a:r>
                      <a:endParaRPr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Z</a:t>
                      </a:r>
                      <a:endParaRPr b="1"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55975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Effect of Current</a:t>
                      </a:r>
                      <a:endParaRPr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120</a:t>
                      </a:r>
                      <a:endParaRPr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1hr</a:t>
                      </a:r>
                      <a:endParaRPr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120 A</a:t>
                      </a:r>
                      <a:endParaRPr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bg2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bg2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10.00</a:t>
                      </a:r>
                      <a:endParaRPr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FF0000"/>
                          </a:solidFill>
                          <a:sym typeface="Times New Roman"/>
                        </a:rPr>
                        <a:t> </a:t>
                      </a:r>
                      <a:endParaRPr>
                        <a:solidFill>
                          <a:srgbClr val="FF000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FF0000"/>
                          </a:solidFill>
                          <a:sym typeface="Times New Roman"/>
                        </a:rPr>
                        <a:t> </a:t>
                      </a:r>
                      <a:endParaRPr>
                        <a:solidFill>
                          <a:srgbClr val="FF000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FF0000"/>
                          </a:solidFill>
                          <a:sym typeface="Times New Roman"/>
                        </a:rPr>
                        <a:t>16.00</a:t>
                      </a:r>
                      <a:endParaRPr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bg2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bg2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9.50</a:t>
                      </a:r>
                      <a:endParaRPr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55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130</a:t>
                      </a:r>
                      <a:endParaRPr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sym typeface="Times New Roman"/>
                        </a:rPr>
                        <a:t>1hr</a:t>
                      </a:r>
                      <a:endParaRPr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975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Effect of Amplitude</a:t>
                      </a:r>
                      <a:endParaRPr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75%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1hr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sym typeface="Times New Roman"/>
                        </a:rPr>
                        <a:t>80%</a:t>
                      </a:r>
                      <a:endParaRPr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5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sym typeface="Times New Roman"/>
                        </a:rPr>
                        <a:t>80%</a:t>
                      </a:r>
                      <a:endParaRPr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sym typeface="Times New Roman"/>
                        </a:rPr>
                        <a:t>1hr</a:t>
                      </a:r>
                      <a:endParaRPr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7" name="Google Shape;217;p22"/>
          <p:cNvGraphicFramePr/>
          <p:nvPr>
            <p:extLst>
              <p:ext uri="{D42A27DB-BD31-4B8C-83A1-F6EECF244321}">
                <p14:modId xmlns:p14="http://schemas.microsoft.com/office/powerpoint/2010/main" val="1338173285"/>
              </p:ext>
            </p:extLst>
          </p:nvPr>
        </p:nvGraphicFramePr>
        <p:xfrm>
          <a:off x="1032518" y="3218274"/>
          <a:ext cx="7257378" cy="1838543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209563"/>
                <a:gridCol w="1209563"/>
                <a:gridCol w="1209563"/>
                <a:gridCol w="1209563"/>
                <a:gridCol w="1209563"/>
                <a:gridCol w="1209563"/>
              </a:tblGrid>
              <a:tr h="406043">
                <a:tc gridSpan="6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Ultrasonic Atomization Fabrication Optimum </a:t>
                      </a:r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parameters</a:t>
                      </a:r>
                      <a:endParaRPr b="1" dirty="0">
                        <a:solidFill>
                          <a:srgbClr val="002060"/>
                        </a:solidFill>
                      </a:endParaRPr>
                    </a:p>
                  </a:txBody>
                  <a:tcPr marL="68575" marR="6857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06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Electrical current, A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Ultrasonic vibration amplitude, %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Main circuit </a:t>
                      </a: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pump flow, %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Argon flow, l/min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Feeder speed (%)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Voltage (V)</a:t>
                      </a:r>
                      <a:endParaRPr sz="1400" b="1" i="0" u="none" strike="noStrike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5727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002060"/>
                          </a:solidFill>
                          <a:sym typeface="Times New Roman"/>
                        </a:rPr>
                        <a:t>130</a:t>
                      </a:r>
                      <a:endParaRPr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002060"/>
                          </a:solidFill>
                          <a:sym typeface="Times New Roman"/>
                        </a:rPr>
                        <a:t>80</a:t>
                      </a:r>
                      <a:endParaRPr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  <a:sym typeface="Times New Roman"/>
                        </a:rPr>
                        <a:t>65</a:t>
                      </a:r>
                      <a:endParaRPr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  <a:sym typeface="Times New Roman"/>
                        </a:rPr>
                        <a:t>20</a:t>
                      </a:r>
                      <a:endParaRPr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  <a:sym typeface="Times New Roman"/>
                        </a:rPr>
                        <a:t>50</a:t>
                      </a:r>
                      <a:endParaRPr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  <a:sym typeface="Times New Roman"/>
                        </a:rPr>
                        <a:t>22.50</a:t>
                      </a:r>
                      <a:endParaRPr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>
            <a:spLocks noGrp="1"/>
          </p:cNvSpPr>
          <p:nvPr>
            <p:ph type="title"/>
          </p:nvPr>
        </p:nvSpPr>
        <p:spPr>
          <a:xfrm>
            <a:off x="226208" y="49987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Characterization techniques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24" name="Google Shape;224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225" name="Google Shape;2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72573"/>
            <a:ext cx="2741400" cy="3660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6" name="Google Shape;22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3800" y="1158848"/>
            <a:ext cx="2750400" cy="3660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7" name="Google Shape;22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04200" y="973748"/>
            <a:ext cx="3042600" cy="20283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8" name="Google Shape;228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04200" y="2789475"/>
            <a:ext cx="2922600" cy="2922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29" name="Google Shape;229;p23"/>
          <p:cNvSpPr txBox="1"/>
          <p:nvPr/>
        </p:nvSpPr>
        <p:spPr>
          <a:xfrm>
            <a:off x="226206" y="4732885"/>
            <a:ext cx="1692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200" b="1">
                <a:solidFill>
                  <a:schemeClr val="lt1"/>
                </a:solidFill>
              </a:rPr>
              <a:t>SEM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3"/>
          <p:cNvSpPr txBox="1"/>
          <p:nvPr/>
        </p:nvSpPr>
        <p:spPr>
          <a:xfrm>
            <a:off x="7519331" y="3854660"/>
            <a:ext cx="1692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200" b="1">
                <a:solidFill>
                  <a:schemeClr val="lt1"/>
                </a:solidFill>
              </a:rPr>
              <a:t>Hall Flow meter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3"/>
          <p:cNvSpPr txBox="1"/>
          <p:nvPr/>
        </p:nvSpPr>
        <p:spPr>
          <a:xfrm>
            <a:off x="7394056" y="1072585"/>
            <a:ext cx="16926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200" b="1">
                <a:solidFill>
                  <a:schemeClr val="lt1"/>
                </a:solidFill>
              </a:rPr>
              <a:t>Master sizer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3"/>
          <p:cNvSpPr txBox="1"/>
          <p:nvPr/>
        </p:nvSpPr>
        <p:spPr>
          <a:xfrm>
            <a:off x="3143398" y="4732875"/>
            <a:ext cx="2261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200" b="1">
                <a:solidFill>
                  <a:schemeClr val="lt1"/>
                </a:solidFill>
              </a:rPr>
              <a:t>FT4 Powder Rheometer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"/>
          <p:cNvSpPr txBox="1">
            <a:spLocks noGrp="1"/>
          </p:cNvSpPr>
          <p:nvPr>
            <p:ph type="title"/>
          </p:nvPr>
        </p:nvSpPr>
        <p:spPr>
          <a:xfrm>
            <a:off x="397200" y="251198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chemeClr val="lt1"/>
                </a:solidFill>
              </a:rPr>
              <a:t>           </a:t>
            </a:r>
            <a:r>
              <a:rPr lang="en-US" b="1">
                <a:solidFill>
                  <a:schemeClr val="lt1"/>
                </a:solidFill>
              </a:rPr>
              <a:t>SEM Images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38" name="Google Shape;23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239" name="Google Shape;2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7840" y="823900"/>
            <a:ext cx="5704611" cy="4252276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4"/>
          <p:cNvSpPr txBox="1"/>
          <p:nvPr/>
        </p:nvSpPr>
        <p:spPr>
          <a:xfrm>
            <a:off x="0" y="3332075"/>
            <a:ext cx="2550300" cy="169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SEM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images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a) and (b) commercially produced stainless steel powder at a scale of 50 and 100µm </a:t>
            </a:r>
            <a:endParaRPr lang="en-US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c) and (d) ultrasonic fabricated stainless steel powder at a scale of 50 and 100µm</a:t>
            </a:r>
            <a:endParaRPr sz="1700" dirty="0"/>
          </a:p>
        </p:txBody>
      </p:sp>
      <p:pic>
        <p:nvPicPr>
          <p:cNvPr id="241" name="Google Shape;24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4775" y="1098575"/>
            <a:ext cx="2404800" cy="223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5"/>
          <p:cNvSpPr txBox="1">
            <a:spLocks noGrp="1"/>
          </p:cNvSpPr>
          <p:nvPr>
            <p:ph type="title"/>
          </p:nvPr>
        </p:nvSpPr>
        <p:spPr>
          <a:xfrm>
            <a:off x="274358" y="302071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Chemical Compositions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248" name="Google Shape;24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773244"/>
              </p:ext>
            </p:extLst>
          </p:nvPr>
        </p:nvGraphicFramePr>
        <p:xfrm>
          <a:off x="933678" y="1446456"/>
          <a:ext cx="3516087" cy="2439744"/>
        </p:xfrm>
        <a:graphic>
          <a:graphicData uri="http://schemas.openxmlformats.org/drawingml/2006/table">
            <a:tbl>
              <a:tblPr firstRow="1" firstCol="1" bandRow="1">
                <a:tableStyleId>{08D31B84-70EC-42A8-9AB0-09857BD1024E}</a:tableStyleId>
              </a:tblPr>
              <a:tblGrid>
                <a:gridCol w="1172029"/>
                <a:gridCol w="1172029"/>
                <a:gridCol w="1172029"/>
              </a:tblGrid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Atom%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0.50±0.04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1.00±0.09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</a:t>
                      </a:r>
                      <a:endParaRPr lang="en-US" sz="14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19.43±0.17</a:t>
                      </a:r>
                      <a:endParaRPr lang="en-US" sz="14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20.81±0.18</a:t>
                      </a:r>
                      <a:endParaRPr lang="en-US" sz="14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2.58±0.09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2.62±0.09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Fe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63.21±0.35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63.05±0.35</a:t>
                      </a: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14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11.47±0.19</a:t>
                      </a:r>
                      <a:endParaRPr lang="en-US" sz="140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10.89±0.18</a:t>
                      </a:r>
                      <a:endParaRPr lang="en-US" sz="14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2.81±0.11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1.63±0.06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42135"/>
              </p:ext>
            </p:extLst>
          </p:nvPr>
        </p:nvGraphicFramePr>
        <p:xfrm>
          <a:off x="4872261" y="1446456"/>
          <a:ext cx="3520623" cy="2439744"/>
        </p:xfrm>
        <a:graphic>
          <a:graphicData uri="http://schemas.openxmlformats.org/drawingml/2006/table">
            <a:tbl>
              <a:tblPr firstRow="1" firstCol="1" bandRow="1">
                <a:tableStyleId>{08D31B84-70EC-42A8-9AB0-09857BD1024E}</a:tableStyleId>
              </a:tblPr>
              <a:tblGrid>
                <a:gridCol w="1173541"/>
                <a:gridCol w="1173541"/>
                <a:gridCol w="1173541"/>
              </a:tblGrid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Atom%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0.58±0.04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1.15±0.07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</a:t>
                      </a:r>
                      <a:endParaRPr lang="en-US" sz="14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18.37±0.15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19.67±0.16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2.03±0.07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2.06±0.08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endParaRPr lang="en-US" sz="14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64.55±0.32</a:t>
                      </a:r>
                      <a:endParaRPr lang="en-US" sz="14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64.35±0.31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11.89±0.18</a:t>
                      </a:r>
                      <a:endParaRPr lang="en-US" sz="140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11.27±0.17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2.58±0.09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1.50±0.05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  <a:tr h="304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042421" y="1091289"/>
            <a:ext cx="16450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Atomized SS 316L </a:t>
            </a:r>
            <a:endParaRPr lang="en-US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45813" y="1091289"/>
            <a:ext cx="1946367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lvl="0">
              <a:lnSpc>
                <a:spcPct val="115000"/>
              </a:lnSpc>
              <a:buClr>
                <a:schemeClr val="lt2"/>
              </a:buClr>
              <a:buSzPts val="1800"/>
            </a:pP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Commercial SS 316L</a:t>
            </a:r>
            <a:endParaRPr lang="en-US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6"/>
          <p:cNvSpPr txBox="1">
            <a:spLocks noGrp="1"/>
          </p:cNvSpPr>
          <p:nvPr>
            <p:ph type="title"/>
          </p:nvPr>
        </p:nvSpPr>
        <p:spPr>
          <a:xfrm>
            <a:off x="274358" y="187469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Average Particle Diameters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255" name="Google Shape;255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56" name="Google Shape;2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2814" y="892424"/>
            <a:ext cx="4930635" cy="35694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7" name="Google Shape;257;p26"/>
          <p:cNvGraphicFramePr/>
          <p:nvPr>
            <p:extLst>
              <p:ext uri="{D42A27DB-BD31-4B8C-83A1-F6EECF244321}">
                <p14:modId xmlns:p14="http://schemas.microsoft.com/office/powerpoint/2010/main" val="1303882754"/>
              </p:ext>
            </p:extLst>
          </p:nvPr>
        </p:nvGraphicFramePr>
        <p:xfrm>
          <a:off x="0" y="1659114"/>
          <a:ext cx="3777342" cy="2582373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088571"/>
                <a:gridCol w="718457"/>
                <a:gridCol w="1121229"/>
                <a:gridCol w="849085"/>
              </a:tblGrid>
              <a:tr h="91531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B050"/>
                          </a:solidFill>
                          <a:sym typeface="Times New Roman"/>
                        </a:rPr>
                        <a:t>Powder sample</a:t>
                      </a:r>
                      <a:endParaRPr sz="13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B050"/>
                          </a:solidFill>
                          <a:sym typeface="Times New Roman"/>
                        </a:rPr>
                        <a:t>no of particles</a:t>
                      </a:r>
                      <a:endParaRPr sz="13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B050"/>
                          </a:solidFill>
                          <a:sym typeface="Times New Roman"/>
                        </a:rPr>
                        <a:t>Average particle diameters (µm)</a:t>
                      </a:r>
                      <a:endParaRPr sz="13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B050"/>
                          </a:solidFill>
                          <a:sym typeface="Times New Roman"/>
                        </a:rPr>
                        <a:t>Average areas (</a:t>
                      </a:r>
                      <a:r>
                        <a:rPr lang="en-US" sz="1300" dirty="0" smtClean="0">
                          <a:solidFill>
                            <a:srgbClr val="00B050"/>
                          </a:solidFill>
                          <a:sym typeface="Times New Roman"/>
                        </a:rPr>
                        <a:t>µm²)</a:t>
                      </a:r>
                      <a:endParaRPr sz="13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67903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Commer-</a:t>
                      </a:r>
                      <a:endParaRPr sz="1300" dirty="0">
                        <a:solidFill>
                          <a:srgbClr val="0070C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cial steel</a:t>
                      </a:r>
                      <a:endParaRPr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 smtClean="0">
                          <a:solidFill>
                            <a:srgbClr val="0070C0"/>
                          </a:solidFill>
                          <a:sym typeface="Times New Roman"/>
                        </a:rPr>
                        <a:t>A </a:t>
                      </a: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84</a:t>
                      </a:r>
                      <a:endParaRPr sz="1300" dirty="0">
                        <a:solidFill>
                          <a:srgbClr val="0070C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D 161</a:t>
                      </a:r>
                      <a:endParaRPr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29.36</a:t>
                      </a:r>
                      <a:endParaRPr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sym typeface="Times New Roman"/>
                        </a:rPr>
                        <a:t>730.37</a:t>
                      </a:r>
                      <a:endParaRPr sz="13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928008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C00000"/>
                          </a:solidFill>
                          <a:sym typeface="Times New Roman"/>
                        </a:rPr>
                        <a:t>Ultrasonic fabricated steel</a:t>
                      </a:r>
                      <a:endParaRPr sz="13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C00000"/>
                          </a:solidFill>
                          <a:sym typeface="Times New Roman"/>
                        </a:rPr>
                        <a:t>A </a:t>
                      </a:r>
                      <a:r>
                        <a:rPr lang="en-US" sz="1300" dirty="0" smtClean="0">
                          <a:solidFill>
                            <a:srgbClr val="C00000"/>
                          </a:solidFill>
                          <a:sym typeface="Times New Roman"/>
                        </a:rPr>
                        <a:t>66</a:t>
                      </a:r>
                      <a:endParaRPr lang="en-US" sz="1300" dirty="0">
                        <a:solidFill>
                          <a:srgbClr val="C0000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 smtClean="0">
                          <a:solidFill>
                            <a:srgbClr val="C00000"/>
                          </a:solidFill>
                          <a:sym typeface="Times New Roman"/>
                        </a:rPr>
                        <a:t>D </a:t>
                      </a:r>
                      <a:r>
                        <a:rPr lang="en-US" sz="1300" dirty="0">
                          <a:solidFill>
                            <a:srgbClr val="C00000"/>
                          </a:solidFill>
                          <a:sym typeface="Times New Roman"/>
                        </a:rPr>
                        <a:t>133</a:t>
                      </a:r>
                      <a:endParaRPr sz="13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C00000"/>
                          </a:solidFill>
                          <a:sym typeface="Times New Roman"/>
                        </a:rPr>
                        <a:t>43.82</a:t>
                      </a:r>
                      <a:endParaRPr sz="13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>
                          <a:solidFill>
                            <a:srgbClr val="C00000"/>
                          </a:solidFill>
                          <a:sym typeface="Times New Roman"/>
                        </a:rPr>
                        <a:t>1609.28</a:t>
                      </a:r>
                      <a:endParaRPr sz="13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  <p:sp>
        <p:nvSpPr>
          <p:cNvPr id="258" name="Google Shape;258;p26"/>
          <p:cNvSpPr txBox="1"/>
          <p:nvPr/>
        </p:nvSpPr>
        <p:spPr>
          <a:xfrm>
            <a:off x="226200" y="671182"/>
            <a:ext cx="3311100" cy="987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Average particles diameters and areas of Stainless Steel 316L</a:t>
            </a:r>
            <a:endParaRPr sz="1700" b="1" dirty="0">
              <a:solidFill>
                <a:srgbClr val="C00000"/>
              </a:solidFill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4034875" y="4530748"/>
            <a:ext cx="477857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lphaLcParenBoth"/>
            </a:pPr>
            <a:r>
              <a:rPr lang="en-US" sz="1100" dirty="0" smtClean="0"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en-US" sz="1100" dirty="0">
                <a:latin typeface="Calibri"/>
                <a:ea typeface="Calibri"/>
                <a:cs typeface="Calibri"/>
                <a:sym typeface="Calibri"/>
              </a:rPr>
              <a:t>(b) diameter and area of commercial Stainless steel </a:t>
            </a:r>
            <a:r>
              <a:rPr lang="en-US" sz="1100" dirty="0" smtClean="0">
                <a:latin typeface="Calibri"/>
                <a:ea typeface="Calibri"/>
                <a:cs typeface="Calibri"/>
                <a:sym typeface="Calibri"/>
              </a:rPr>
              <a:t>powder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100" dirty="0">
                <a:latin typeface="Calibri"/>
                <a:ea typeface="Calibri"/>
                <a:cs typeface="Calibri"/>
                <a:sym typeface="Calibri"/>
              </a:rPr>
              <a:t>c) </a:t>
            </a:r>
            <a:r>
              <a:rPr lang="en-US" sz="1100" dirty="0" smtClean="0"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n-US" sz="1100" dirty="0">
                <a:latin typeface="Calibri"/>
                <a:ea typeface="Calibri"/>
                <a:cs typeface="Calibri"/>
                <a:sym typeface="Calibri"/>
              </a:rPr>
              <a:t>(d) diameter and area of ultrasonic fabricated Stainless steel powder.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7657413" y="2572671"/>
            <a:ext cx="235962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8562" y="1039914"/>
            <a:ext cx="235962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15777" y="4249517"/>
            <a:ext cx="235962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19528" y="2954478"/>
            <a:ext cx="235962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6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body" idx="4294967295"/>
          </p:nvPr>
        </p:nvSpPr>
        <p:spPr>
          <a:xfrm>
            <a:off x="311700" y="1803574"/>
            <a:ext cx="3999900" cy="309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Introduction</a:t>
            </a:r>
            <a:endParaRPr dirty="0"/>
          </a:p>
          <a:p>
            <a:pPr marL="285750" lvl="0" indent="-2857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Research Objectives</a:t>
            </a:r>
            <a:endParaRPr dirty="0"/>
          </a:p>
          <a:p>
            <a:pPr marL="285750" lvl="0" indent="-2857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Literature review</a:t>
            </a:r>
            <a:endParaRPr dirty="0"/>
          </a:p>
          <a:p>
            <a:pPr marL="285750" lvl="0" indent="-2857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Method</a:t>
            </a:r>
            <a:endParaRPr dirty="0"/>
          </a:p>
          <a:p>
            <a:pPr marL="285750" lvl="0" indent="-2857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Results</a:t>
            </a:r>
            <a:endParaRPr dirty="0">
              <a:solidFill>
                <a:schemeClr val="lt1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en-US" dirty="0">
                <a:solidFill>
                  <a:schemeClr val="lt1"/>
                </a:solidFill>
              </a:rPr>
              <a:t>Conclusion/Future work</a:t>
            </a:r>
            <a:endParaRPr dirty="0">
              <a:solidFill>
                <a:schemeClr val="lt1"/>
              </a:solidFill>
            </a:endParaRPr>
          </a:p>
          <a:p>
            <a:pPr marL="285750" lvl="0" indent="-171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Font typeface="Noto Sans Symbols"/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311700" y="9932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Outline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7"/>
          <p:cNvSpPr txBox="1">
            <a:spLocks noGrp="1"/>
          </p:cNvSpPr>
          <p:nvPr>
            <p:ph type="title"/>
          </p:nvPr>
        </p:nvSpPr>
        <p:spPr>
          <a:xfrm>
            <a:off x="274358" y="0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dirty="0">
                <a:solidFill>
                  <a:srgbClr val="000000"/>
                </a:solidFill>
              </a:rPr>
              <a:t>Rheological properties</a:t>
            </a:r>
            <a:endParaRPr sz="4200" b="1" dirty="0">
              <a:solidFill>
                <a:schemeClr val="lt1"/>
              </a:solidFill>
            </a:endParaRPr>
          </a:p>
        </p:txBody>
      </p:sp>
      <p:sp>
        <p:nvSpPr>
          <p:cNvPr id="265" name="Google Shape;265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graphicFrame>
        <p:nvGraphicFramePr>
          <p:cNvPr id="266" name="Google Shape;266;p27"/>
          <p:cNvGraphicFramePr/>
          <p:nvPr>
            <p:extLst>
              <p:ext uri="{D42A27DB-BD31-4B8C-83A1-F6EECF244321}">
                <p14:modId xmlns:p14="http://schemas.microsoft.com/office/powerpoint/2010/main" val="306380215"/>
              </p:ext>
            </p:extLst>
          </p:nvPr>
        </p:nvGraphicFramePr>
        <p:xfrm>
          <a:off x="628300" y="794900"/>
          <a:ext cx="8168050" cy="409860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2901650"/>
                <a:gridCol w="2492600"/>
                <a:gridCol w="2773800"/>
              </a:tblGrid>
              <a:tr h="676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50000"/>
                            </a:schemeClr>
                          </a:solidFill>
                          <a:sym typeface="Times New Roman"/>
                        </a:rPr>
                        <a:t>Test name</a:t>
                      </a:r>
                      <a:endParaRPr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50000"/>
                            </a:schemeClr>
                          </a:solidFill>
                          <a:sym typeface="Times New Roman"/>
                        </a:rPr>
                        <a:t>Commercial Stainless steel powder 316L</a:t>
                      </a:r>
                      <a:endParaRPr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50000"/>
                            </a:schemeClr>
                          </a:solidFill>
                          <a:sym typeface="Times New Roman"/>
                        </a:rPr>
                        <a:t>Ultrasonic fabricated Stainless steel 316L</a:t>
                      </a:r>
                      <a:endParaRPr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Conditioned bulk density (g/cm</a:t>
                      </a:r>
                      <a:r>
                        <a:rPr lang="en-US" baseline="30000" dirty="0">
                          <a:solidFill>
                            <a:schemeClr val="bg2"/>
                          </a:solidFill>
                          <a:sym typeface="Times New Roman"/>
                        </a:rPr>
                        <a:t>3)</a:t>
                      </a:r>
                      <a:endParaRPr baseline="30000"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4.77</a:t>
                      </a:r>
                      <a:endParaRPr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bg2"/>
                          </a:solidFill>
                          <a:sym typeface="Times New Roman"/>
                        </a:rPr>
                        <a:t>4.73</a:t>
                      </a:r>
                      <a:endParaRPr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Compressibility index (%)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2.85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3.00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Pressure drop (</a:t>
                      </a:r>
                      <a:r>
                        <a:rPr lang="en-US" dirty="0" err="1">
                          <a:sym typeface="Times New Roman"/>
                        </a:rPr>
                        <a:t>mBar</a:t>
                      </a:r>
                      <a:r>
                        <a:rPr lang="en-US" dirty="0">
                          <a:sym typeface="Times New Roman"/>
                        </a:rPr>
                        <a:t>)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5.87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3.26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Specific energy (</a:t>
                      </a:r>
                      <a:r>
                        <a:rPr lang="en-US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mJ</a:t>
                      </a: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/g)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2.43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2.35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Aeration energy (mJ)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11.49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12.47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Basic flow energy (</a:t>
                      </a:r>
                      <a:r>
                        <a:rPr lang="en-US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mJ</a:t>
                      </a: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)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845.69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sym typeface="Times New Roman"/>
                        </a:rPr>
                        <a:t>828.4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888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Cohesion coefficient (kPa)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0.36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0.23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8"/>
          <p:cNvSpPr txBox="1">
            <a:spLocks noGrp="1"/>
          </p:cNvSpPr>
          <p:nvPr>
            <p:ph type="title"/>
          </p:nvPr>
        </p:nvSpPr>
        <p:spPr>
          <a:xfrm>
            <a:off x="198600" y="222198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>
                <a:solidFill>
                  <a:srgbClr val="000000"/>
                </a:solidFill>
              </a:rPr>
              <a:t>Rheological properties</a:t>
            </a:r>
            <a:endParaRPr sz="4200" b="1">
              <a:solidFill>
                <a:schemeClr val="lt1"/>
              </a:solidFill>
            </a:endParaRPr>
          </a:p>
        </p:txBody>
      </p:sp>
      <p:sp>
        <p:nvSpPr>
          <p:cNvPr id="272" name="Google Shape;272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273" name="Google Shape;273;p28"/>
          <p:cNvSpPr/>
          <p:nvPr/>
        </p:nvSpPr>
        <p:spPr>
          <a:xfrm>
            <a:off x="198600" y="1088346"/>
            <a:ext cx="4572000" cy="1463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en-US" dirty="0">
                <a:solidFill>
                  <a:srgbClr val="91A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Rheological properties was used to calculate the Additive Manufacturing suitability (AMS) factor of the powders[5,38</a:t>
            </a:r>
            <a:r>
              <a:rPr lang="en-US" dirty="0" smtClean="0">
                <a:solidFill>
                  <a:srgbClr val="91A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The smaller the AMS values, the more suitable the powder is for the additive manufacturing process.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4" name="Google Shape;27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904" y="2618172"/>
            <a:ext cx="7075765" cy="7060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5" name="Google Shape;275;p28"/>
          <p:cNvGraphicFramePr/>
          <p:nvPr>
            <p:extLst>
              <p:ext uri="{D42A27DB-BD31-4B8C-83A1-F6EECF244321}">
                <p14:modId xmlns:p14="http://schemas.microsoft.com/office/powerpoint/2010/main" val="1865043977"/>
              </p:ext>
            </p:extLst>
          </p:nvPr>
        </p:nvGraphicFramePr>
        <p:xfrm>
          <a:off x="273904" y="3390900"/>
          <a:ext cx="5784860" cy="118863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2892430"/>
                <a:gridCol w="2892430"/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Powder Sample </a:t>
                      </a:r>
                      <a:endParaRPr sz="14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AMS Factor</a:t>
                      </a:r>
                      <a:endParaRPr sz="14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Ultrasonic fabricated SS 316L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Commercial SS 316L</a:t>
                      </a:r>
                      <a:endParaRPr sz="14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sz="14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9"/>
          <p:cNvSpPr txBox="1">
            <a:spLocks noGrp="1"/>
          </p:cNvSpPr>
          <p:nvPr>
            <p:ph type="title"/>
          </p:nvPr>
        </p:nvSpPr>
        <p:spPr>
          <a:xfrm>
            <a:off x="105775" y="146898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 AOR &amp; Flowrates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81" name="Google Shape;281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graphicFrame>
        <p:nvGraphicFramePr>
          <p:cNvPr id="282" name="Google Shape;282;p29"/>
          <p:cNvGraphicFramePr/>
          <p:nvPr>
            <p:extLst>
              <p:ext uri="{D42A27DB-BD31-4B8C-83A1-F6EECF244321}">
                <p14:modId xmlns:p14="http://schemas.microsoft.com/office/powerpoint/2010/main" val="1531359885"/>
              </p:ext>
            </p:extLst>
          </p:nvPr>
        </p:nvGraphicFramePr>
        <p:xfrm>
          <a:off x="4221558" y="1592997"/>
          <a:ext cx="4799600" cy="246885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2152050"/>
                <a:gridCol w="2647550"/>
              </a:tblGrid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AOR</a:t>
                      </a:r>
                      <a:endParaRPr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Properties of flow</a:t>
                      </a:r>
                      <a:endParaRPr b="1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20° &lt; Φ &lt;30°</a:t>
                      </a:r>
                      <a:endParaRPr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Very unconstrained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30° &lt; Φ &lt;39°</a:t>
                      </a:r>
                      <a:endParaRPr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unconstrained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39° &lt; Φ &lt;44°</a:t>
                      </a:r>
                      <a:endParaRPr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Acceptable to fair flow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44° &lt; Φ &lt;54°</a:t>
                      </a:r>
                      <a:endParaRPr b="1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adhesive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11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554° &lt;Φ &lt;69°</a:t>
                      </a:r>
                      <a:endParaRPr b="1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/>
                        </a:rPr>
                        <a:t>Very adhesive</a:t>
                      </a:r>
                      <a:endParaRPr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  <p:sp>
        <p:nvSpPr>
          <p:cNvPr id="283" name="Google Shape;283;p29"/>
          <p:cNvSpPr txBox="1"/>
          <p:nvPr/>
        </p:nvSpPr>
        <p:spPr>
          <a:xfrm>
            <a:off x="4541272" y="715763"/>
            <a:ext cx="4299000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AOR classification of flow characteristics[81]</a:t>
            </a:r>
            <a:endParaRPr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284" name="Google Shape;284;p29"/>
          <p:cNvGraphicFramePr/>
          <p:nvPr>
            <p:extLst>
              <p:ext uri="{D42A27DB-BD31-4B8C-83A1-F6EECF244321}">
                <p14:modId xmlns:p14="http://schemas.microsoft.com/office/powerpoint/2010/main" val="772597514"/>
              </p:ext>
            </p:extLst>
          </p:nvPr>
        </p:nvGraphicFramePr>
        <p:xfrm>
          <a:off x="391186" y="1592998"/>
          <a:ext cx="3442000" cy="265164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119400"/>
                <a:gridCol w="1163750"/>
                <a:gridCol w="1158850"/>
              </a:tblGrid>
              <a:tr h="964853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Powder sample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Commercial Stainless steel powder 316L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Ultrasonic fabricated Stainless steel 316L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8575" marR="68575" marT="91425" marB="91425"/>
                </a:tc>
              </a:tr>
              <a:tr h="567549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AOR (degree)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28.1 ± 0.2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24.6 ± 0.1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567549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Flowrate (minutes)</a:t>
                      </a:r>
                      <a:endParaRPr sz="1400" b="0" i="0" u="none" strike="noStrike" cap="none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1.22 ± 0.1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Times New Roman"/>
                        </a:rPr>
                        <a:t>1.14 ± 0.1</a:t>
                      </a:r>
                      <a:endParaRPr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68897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 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 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 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  <p:sp>
        <p:nvSpPr>
          <p:cNvPr id="285" name="Google Shape;285;p29"/>
          <p:cNvSpPr txBox="1"/>
          <p:nvPr/>
        </p:nvSpPr>
        <p:spPr>
          <a:xfrm>
            <a:off x="277897" y="727423"/>
            <a:ext cx="4423194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AOR and Flowrate readings for the sample powders</a:t>
            </a:r>
            <a:endParaRPr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0"/>
          <p:cNvSpPr txBox="1">
            <a:spLocks noGrp="1"/>
          </p:cNvSpPr>
          <p:nvPr>
            <p:ph type="title"/>
          </p:nvPr>
        </p:nvSpPr>
        <p:spPr>
          <a:xfrm>
            <a:off x="173650" y="0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000000"/>
                </a:solidFill>
              </a:rPr>
              <a:t>Particle size distribution </a:t>
            </a:r>
            <a:endParaRPr sz="22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291" name="Google Shape;291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pic>
        <p:nvPicPr>
          <p:cNvPr id="292" name="Google Shape;29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1463" y="3703350"/>
            <a:ext cx="5553075" cy="119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1475" y="700375"/>
            <a:ext cx="5371150" cy="300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1"/>
          <p:cNvSpPr txBox="1">
            <a:spLocks noGrp="1"/>
          </p:cNvSpPr>
          <p:nvPr>
            <p:ph type="title"/>
          </p:nvPr>
        </p:nvSpPr>
        <p:spPr>
          <a:xfrm>
            <a:off x="198600" y="320173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000000"/>
                </a:solidFill>
              </a:rPr>
              <a:t>Physical characteristics</a:t>
            </a:r>
            <a:endParaRPr sz="3600" b="1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9" name="Google Shape;299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graphicFrame>
        <p:nvGraphicFramePr>
          <p:cNvPr id="300" name="Google Shape;300;p31"/>
          <p:cNvGraphicFramePr/>
          <p:nvPr>
            <p:extLst>
              <p:ext uri="{D42A27DB-BD31-4B8C-83A1-F6EECF244321}">
                <p14:modId xmlns:p14="http://schemas.microsoft.com/office/powerpoint/2010/main" val="550104131"/>
              </p:ext>
            </p:extLst>
          </p:nvPr>
        </p:nvGraphicFramePr>
        <p:xfrm>
          <a:off x="544286" y="1513114"/>
          <a:ext cx="7667575" cy="2451837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121228"/>
                <a:gridCol w="1040372"/>
                <a:gridCol w="1172575"/>
                <a:gridCol w="1091000"/>
                <a:gridCol w="1080800"/>
                <a:gridCol w="1080800"/>
                <a:gridCol w="1080800"/>
              </a:tblGrid>
              <a:tr h="3524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Sample powder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Tap density (g/cm³)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𝑃𝚙,а </a:t>
                      </a:r>
                      <a:r>
                        <a:rPr lang="en-US" sz="1300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Calibri"/>
                        </a:rPr>
                        <a:t> 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(g/cm³)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𝑃𝚙,а(g/cm³) literature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Hausner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 ratio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Carr’s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 index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Times New Roman"/>
                        </a:rPr>
                        <a:t>Porosity</a:t>
                      </a:r>
                      <a:endParaRPr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524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Commercial SS 316L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4.92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7.0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 8.0  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sym typeface="Times New Roman"/>
                        </a:rPr>
                        <a:t>[</a:t>
                      </a: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9]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1.10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9.20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0.33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5238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Ultrasonic fabricated SS 316L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5.0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8.0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 8.0  </a:t>
                      </a:r>
                      <a:r>
                        <a:rPr lang="en-US" dirty="0" smtClean="0">
                          <a:sym typeface="Times New Roman"/>
                        </a:rPr>
                        <a:t>[</a:t>
                      </a:r>
                      <a:r>
                        <a:rPr lang="en-US" dirty="0">
                          <a:sym typeface="Times New Roman"/>
                        </a:rPr>
                        <a:t>9]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1.11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10.0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0.44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2"/>
          <p:cNvSpPr txBox="1">
            <a:spLocks noGrp="1"/>
          </p:cNvSpPr>
          <p:nvPr>
            <p:ph type="title"/>
          </p:nvPr>
        </p:nvSpPr>
        <p:spPr>
          <a:xfrm>
            <a:off x="198600" y="222198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 SLM 3D Printing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06" name="Google Shape;306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pic>
        <p:nvPicPr>
          <p:cNvPr id="307" name="Google Shape;30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600" y="1002875"/>
            <a:ext cx="2850474" cy="379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2175" y="834912"/>
            <a:ext cx="3626124" cy="228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2177" y="3161775"/>
            <a:ext cx="3897266" cy="1604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2"/>
          <p:cNvSpPr txBox="1"/>
          <p:nvPr/>
        </p:nvSpPr>
        <p:spPr>
          <a:xfrm>
            <a:off x="4517875" y="4663225"/>
            <a:ext cx="310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200" b="1">
                <a:solidFill>
                  <a:schemeClr val="lt1"/>
                </a:solidFill>
              </a:rPr>
              <a:t>Standard Tensile Samples</a:t>
            </a: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32"/>
          <p:cNvSpPr txBox="1"/>
          <p:nvPr/>
        </p:nvSpPr>
        <p:spPr>
          <a:xfrm>
            <a:off x="198600" y="47663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Calibri"/>
                <a:ea typeface="Calibri"/>
                <a:cs typeface="Calibri"/>
                <a:sym typeface="Calibri"/>
              </a:rPr>
              <a:t>AM 400 Renishaw </a:t>
            </a:r>
            <a:r>
              <a:rPr lang="en-US" sz="1200" b="1" dirty="0" smtClean="0">
                <a:latin typeface="Calibri"/>
                <a:ea typeface="Calibri"/>
                <a:cs typeface="Calibri"/>
                <a:sym typeface="Calibri"/>
              </a:rPr>
              <a:t>view</a:t>
            </a:r>
            <a:endParaRPr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3"/>
          <p:cNvSpPr txBox="1">
            <a:spLocks noGrp="1"/>
          </p:cNvSpPr>
          <p:nvPr>
            <p:ph type="title"/>
          </p:nvPr>
        </p:nvSpPr>
        <p:spPr>
          <a:xfrm>
            <a:off x="79325" y="169323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Tensile Test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17" name="Google Shape;317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318" name="Google Shape;31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650" y="1494125"/>
            <a:ext cx="4847501" cy="289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2222" y="2824283"/>
            <a:ext cx="3228325" cy="20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3"/>
          <p:cNvSpPr txBox="1"/>
          <p:nvPr/>
        </p:nvSpPr>
        <p:spPr>
          <a:xfrm>
            <a:off x="5128073" y="4774200"/>
            <a:ext cx="3758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</a:rPr>
              <a:t>Tensile Test for the standard tensile sample</a:t>
            </a:r>
            <a:endParaRPr sz="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3699" y="724351"/>
            <a:ext cx="3206848" cy="1922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4"/>
          <p:cNvSpPr txBox="1">
            <a:spLocks noGrp="1"/>
          </p:cNvSpPr>
          <p:nvPr>
            <p:ph type="title"/>
          </p:nvPr>
        </p:nvSpPr>
        <p:spPr>
          <a:xfrm>
            <a:off x="79325" y="169323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Vickers Hardness Test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27" name="Google Shape;327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pic>
        <p:nvPicPr>
          <p:cNvPr id="328" name="Google Shape;32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94423"/>
            <a:ext cx="4820350" cy="372334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29" name="Google Shape;329;p34"/>
          <p:cNvGraphicFramePr/>
          <p:nvPr>
            <p:extLst>
              <p:ext uri="{D42A27DB-BD31-4B8C-83A1-F6EECF244321}">
                <p14:modId xmlns:p14="http://schemas.microsoft.com/office/powerpoint/2010/main" val="644579770"/>
              </p:ext>
            </p:extLst>
          </p:nvPr>
        </p:nvGraphicFramePr>
        <p:xfrm>
          <a:off x="5110825" y="894423"/>
          <a:ext cx="3828780" cy="365742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957195"/>
                <a:gridCol w="957195"/>
                <a:gridCol w="957195"/>
                <a:gridCol w="957195"/>
              </a:tblGrid>
              <a:tr h="3387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err="1">
                          <a:solidFill>
                            <a:srgbClr val="C00000"/>
                          </a:solidFill>
                          <a:sym typeface="Times New Roman"/>
                        </a:rPr>
                        <a:t>Exp</a:t>
                      </a: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 no.</a:t>
                      </a:r>
                      <a:endParaRPr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Vickers</a:t>
                      </a:r>
                      <a:endParaRPr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Load</a:t>
                      </a:r>
                      <a:endParaRPr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Dwelling time (sec)</a:t>
                      </a:r>
                      <a:endParaRPr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387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1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200.99 HV/1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ym typeface="Times New Roman"/>
                        </a:rPr>
                        <a:t>9.8N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38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2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201.87 HV/1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9.8N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10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38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3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204.07 HV/1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9.8N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Times New Roman"/>
                        </a:rPr>
                        <a:t>10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387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Times New Roman"/>
                        </a:rPr>
                        <a:t>4</a:t>
                      </a:r>
                      <a:endParaRPr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Times New Roman"/>
                        </a:rPr>
                        <a:t>207.32 HV/1</a:t>
                      </a:r>
                      <a:endParaRPr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olidFill>
                            <a:srgbClr val="00B050"/>
                          </a:solidFill>
                          <a:sym typeface="Times New Roman"/>
                        </a:rPr>
                        <a:t>9.8N</a:t>
                      </a:r>
                      <a:endParaRPr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Times New Roman"/>
                        </a:rPr>
                        <a:t>10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3387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5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198.98 HV/1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smtClean="0">
                          <a:sym typeface="Times New Roman"/>
                        </a:rPr>
                        <a:t>9.8N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10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5"/>
          <p:cNvSpPr txBox="1">
            <a:spLocks noGrp="1"/>
          </p:cNvSpPr>
          <p:nvPr>
            <p:ph type="title"/>
          </p:nvPr>
        </p:nvSpPr>
        <p:spPr>
          <a:xfrm>
            <a:off x="0" y="380873"/>
            <a:ext cx="874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>
                <a:solidFill>
                  <a:schemeClr val="lt1"/>
                </a:solidFill>
              </a:rPr>
              <a:t>Mechanical Properties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35" name="Google Shape;335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graphicFrame>
        <p:nvGraphicFramePr>
          <p:cNvPr id="336" name="Google Shape;336;p35"/>
          <p:cNvGraphicFramePr/>
          <p:nvPr>
            <p:extLst>
              <p:ext uri="{D42A27DB-BD31-4B8C-83A1-F6EECF244321}">
                <p14:modId xmlns:p14="http://schemas.microsoft.com/office/powerpoint/2010/main" val="2241171415"/>
              </p:ext>
            </p:extLst>
          </p:nvPr>
        </p:nvGraphicFramePr>
        <p:xfrm>
          <a:off x="537163" y="1207875"/>
          <a:ext cx="8366625" cy="3179275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2814025"/>
                <a:gridCol w="2763725"/>
                <a:gridCol w="2788875"/>
              </a:tblGrid>
              <a:tr h="6349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  <a:sym typeface="Times New Roman"/>
                        </a:rPr>
                        <a:t>Grade</a:t>
                      </a:r>
                      <a:endParaRPr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  <a:sym typeface="Times New Roman"/>
                        </a:rPr>
                        <a:t>SS 316L</a:t>
                      </a:r>
                      <a:endParaRPr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  <a:sym typeface="Times New Roman"/>
                        </a:rPr>
                        <a:t>SS 316L</a:t>
                      </a:r>
                      <a:endParaRPr b="1" dirty="0">
                        <a:solidFill>
                          <a:srgbClr val="00B050"/>
                        </a:solidFill>
                        <a:sym typeface="Times New Roman"/>
                      </a:endParaRPr>
                    </a:p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rgbClr val="00B050"/>
                          </a:solidFill>
                          <a:sym typeface="Times New Roman"/>
                        </a:rPr>
                        <a:t>Literature [93]</a:t>
                      </a:r>
                      <a:endParaRPr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Yield strength, MPa</a:t>
                      </a:r>
                      <a:endParaRPr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464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519.0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Tensile strength, MPa</a:t>
                      </a:r>
                      <a:endParaRPr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597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chemeClr val="accent5">
                              <a:lumMod val="50000"/>
                            </a:schemeClr>
                          </a:solidFill>
                          <a:sym typeface="Times New Roman"/>
                        </a:rPr>
                        <a:t>633</a:t>
                      </a:r>
                      <a:endParaRPr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Ductility</a:t>
                      </a:r>
                      <a:endParaRPr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6.6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 </a:t>
                      </a:r>
                      <a:endParaRPr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%Elongation after fracture</a:t>
                      </a:r>
                      <a:endParaRPr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48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Times New Roman"/>
                        </a:rPr>
                        <a:t>32.45</a:t>
                      </a:r>
                      <a:endParaRPr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Young’s modulus, </a:t>
                      </a:r>
                      <a:r>
                        <a:rPr lang="en-US" dirty="0" err="1">
                          <a:sym typeface="Times New Roman"/>
                        </a:rPr>
                        <a:t>GPa</a:t>
                      </a:r>
                      <a:endParaRPr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ym typeface="Times New Roman"/>
                        </a:rPr>
                        <a:t>235.7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ym typeface="Times New Roman"/>
                        </a:rPr>
                        <a:t>207.2</a:t>
                      </a:r>
                      <a:endParaRPr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</a:tr>
              <a:tr h="4240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Times New Roman"/>
                        </a:rPr>
                        <a:t>Hardness maximum</a:t>
                      </a:r>
                      <a:endParaRPr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Times New Roman"/>
                        </a:rPr>
                        <a:t>207.32 HV/1</a:t>
                      </a:r>
                      <a:endParaRPr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50" dirty="0">
                          <a:solidFill>
                            <a:srgbClr val="00B050"/>
                          </a:solidFill>
                          <a:highlight>
                            <a:srgbClr val="FFFFFF"/>
                          </a:highlight>
                        </a:rPr>
                        <a:t>247 HV [94]</a:t>
                      </a:r>
                      <a:endParaRPr sz="1250" dirty="0">
                        <a:solidFill>
                          <a:srgbClr val="00B050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68575" marR="6857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6"/>
          <p:cNvSpPr txBox="1">
            <a:spLocks noGrp="1"/>
          </p:cNvSpPr>
          <p:nvPr>
            <p:ph type="title"/>
          </p:nvPr>
        </p:nvSpPr>
        <p:spPr>
          <a:xfrm>
            <a:off x="311700" y="2352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Conclusion</a:t>
            </a:r>
            <a:endParaRPr b="1" dirty="0">
              <a:solidFill>
                <a:schemeClr val="lt1"/>
              </a:solidFill>
            </a:endParaRPr>
          </a:p>
        </p:txBody>
      </p:sp>
      <p:cxnSp>
        <p:nvCxnSpPr>
          <p:cNvPr id="342" name="Google Shape;342;p36"/>
          <p:cNvCxnSpPr/>
          <p:nvPr/>
        </p:nvCxnSpPr>
        <p:spPr>
          <a:xfrm rot="10800000" flipH="1">
            <a:off x="886475" y="1523663"/>
            <a:ext cx="7500900" cy="3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3" name="Google Shape;343;p36"/>
          <p:cNvSpPr txBox="1"/>
          <p:nvPr/>
        </p:nvSpPr>
        <p:spPr>
          <a:xfrm>
            <a:off x="1711224" y="711525"/>
            <a:ext cx="5843051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 dirty="0"/>
              <a:t>Fabrication Optimum parameter</a:t>
            </a:r>
            <a:endParaRPr sz="1500" b="1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❖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Current of 130A, amplitude of 80%, and feeder speed rate of 50%.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4" name="Google Shape;344;p36"/>
          <p:cNvCxnSpPr/>
          <p:nvPr/>
        </p:nvCxnSpPr>
        <p:spPr>
          <a:xfrm rot="10800000" flipH="1">
            <a:off x="854225" y="2790701"/>
            <a:ext cx="7565400" cy="2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5" name="Google Shape;345;p36"/>
          <p:cNvCxnSpPr/>
          <p:nvPr/>
        </p:nvCxnSpPr>
        <p:spPr>
          <a:xfrm>
            <a:off x="866675" y="3783275"/>
            <a:ext cx="7540500" cy="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6" name="Google Shape;346;p36"/>
          <p:cNvCxnSpPr/>
          <p:nvPr/>
        </p:nvCxnSpPr>
        <p:spPr>
          <a:xfrm rot="10800000" flipH="1">
            <a:off x="926700" y="5360825"/>
            <a:ext cx="7477800" cy="18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7" name="Google Shape;347;p36"/>
          <p:cNvSpPr txBox="1"/>
          <p:nvPr/>
        </p:nvSpPr>
        <p:spPr>
          <a:xfrm>
            <a:off x="1711224" y="2804285"/>
            <a:ext cx="6773351" cy="106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sym typeface="Arial"/>
              </a:rPr>
              <a:t>P</a:t>
            </a:r>
            <a:r>
              <a:rPr lang="en-US" b="1" dirty="0"/>
              <a:t>rinting</a:t>
            </a:r>
            <a:endParaRPr b="1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❖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High-quality metal components with superior mechanical qualities as observed in the printed standard tensile sample.</a:t>
            </a:r>
            <a:endParaRPr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36"/>
          <p:cNvSpPr txBox="1"/>
          <p:nvPr/>
        </p:nvSpPr>
        <p:spPr>
          <a:xfrm>
            <a:off x="1711224" y="1575613"/>
            <a:ext cx="6773351" cy="104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b="1" dirty="0"/>
              <a:t>Benchmark</a:t>
            </a:r>
            <a:endParaRPr b="1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45720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Commercially 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available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powder is a lower grade powder </a:t>
            </a:r>
            <a:endParaRPr lang="en-US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Both </a:t>
            </a: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powders have rheological characteristics that are advantageous for additive manufacturing methods.</a:t>
            </a:r>
            <a:endParaRPr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36"/>
          <p:cNvSpPr txBox="1"/>
          <p:nvPr/>
        </p:nvSpPr>
        <p:spPr>
          <a:xfrm>
            <a:off x="1711224" y="3651575"/>
            <a:ext cx="6722151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b="1" dirty="0"/>
              <a:t>Mechanical Testing</a:t>
            </a:r>
            <a:endParaRPr b="1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❖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Tensile and hardness tests on the printed standard samples revealed that its mechanical characteristics fell within the allowed range.</a:t>
            </a:r>
            <a:endParaRPr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Higher </a:t>
            </a: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young’s modulus of elasticity indicates that the SS 316L is suitable for load bearing structures.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0" name="Google Shape;350;p36"/>
          <p:cNvSpPr txBox="1"/>
          <p:nvPr/>
        </p:nvSpPr>
        <p:spPr>
          <a:xfrm>
            <a:off x="8832300" y="4674925"/>
            <a:ext cx="29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24" y="711537"/>
            <a:ext cx="1669000" cy="806815"/>
          </a:xfrm>
          <a:prstGeom prst="flowChartDecision">
            <a:avLst/>
          </a:prstGeom>
          <a:noFill/>
          <a:ln>
            <a:noFill/>
          </a:ln>
        </p:spPr>
      </p:pic>
      <p:pic>
        <p:nvPicPr>
          <p:cNvPr id="352" name="Google Shape;35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25" y="1685275"/>
            <a:ext cx="1588500" cy="1013700"/>
          </a:xfrm>
          <a:prstGeom prst="flowChartDecision">
            <a:avLst/>
          </a:prstGeom>
          <a:noFill/>
          <a:ln>
            <a:noFill/>
          </a:ln>
        </p:spPr>
      </p:pic>
      <p:pic>
        <p:nvPicPr>
          <p:cNvPr id="353" name="Google Shape;353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3137" y="2812613"/>
            <a:ext cx="1487174" cy="1013700"/>
          </a:xfrm>
          <a:prstGeom prst="flowChartDecision">
            <a:avLst/>
          </a:prstGeom>
          <a:noFill/>
          <a:ln>
            <a:noFill/>
          </a:ln>
        </p:spPr>
      </p:pic>
      <p:pic>
        <p:nvPicPr>
          <p:cNvPr id="354" name="Google Shape;354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0325" y="3948550"/>
            <a:ext cx="1393625" cy="1108200"/>
          </a:xfrm>
          <a:prstGeom prst="flowChartDecision">
            <a:avLst/>
          </a:prstGeom>
          <a:noFill/>
          <a:ln>
            <a:noFill/>
          </a:ln>
        </p:spPr>
      </p:pic>
      <p:sp>
        <p:nvSpPr>
          <p:cNvPr id="355" name="Google Shape;355;p36"/>
          <p:cNvSpPr txBox="1">
            <a:spLocks noGrp="1"/>
          </p:cNvSpPr>
          <p:nvPr>
            <p:ph type="sldNum" idx="12"/>
          </p:nvPr>
        </p:nvSpPr>
        <p:spPr>
          <a:xfrm>
            <a:off x="8435858" y="44250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/>
          <p:nvPr/>
        </p:nvSpPr>
        <p:spPr>
          <a:xfrm>
            <a:off x="279941" y="1967414"/>
            <a:ext cx="1119300" cy="3837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1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8"/>
          <p:cNvSpPr/>
          <p:nvPr/>
        </p:nvSpPr>
        <p:spPr>
          <a:xfrm>
            <a:off x="1935818" y="1911409"/>
            <a:ext cx="1119300" cy="4248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8"/>
          <p:cNvSpPr/>
          <p:nvPr/>
        </p:nvSpPr>
        <p:spPr>
          <a:xfrm>
            <a:off x="3674773" y="1884481"/>
            <a:ext cx="1342726" cy="4764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8"/>
          <p:cNvSpPr/>
          <p:nvPr/>
        </p:nvSpPr>
        <p:spPr>
          <a:xfrm>
            <a:off x="290131" y="2385025"/>
            <a:ext cx="1119300" cy="17403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 </a:t>
            </a:r>
            <a:r>
              <a:rPr lang="en-US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literature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dirty="0"/>
              <a:t>&amp;</a:t>
            </a:r>
            <a:r>
              <a:rPr lang="en-US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algn="ctr">
              <a:buSzPts val="1100"/>
            </a:pPr>
            <a:r>
              <a:rPr lang="en-US" sz="1100" b="1" dirty="0"/>
              <a:t>research </a:t>
            </a:r>
            <a:r>
              <a:rPr lang="en-US" sz="1100" b="1" dirty="0" smtClean="0"/>
              <a:t>gap</a:t>
            </a:r>
          </a:p>
          <a:p>
            <a:pPr algn="ctr">
              <a:buSzPts val="1100"/>
            </a:pPr>
            <a:r>
              <a:rPr lang="en-US" sz="1100" b="1" dirty="0"/>
              <a:t>Identification</a:t>
            </a:r>
            <a:r>
              <a:rPr lang="en-US" sz="1100" b="1" dirty="0" smtClean="0"/>
              <a:t>  </a:t>
            </a:r>
            <a:endParaRPr lang="en-US" sz="11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8"/>
          <p:cNvSpPr/>
          <p:nvPr/>
        </p:nvSpPr>
        <p:spPr>
          <a:xfrm>
            <a:off x="1979862" y="2385025"/>
            <a:ext cx="1119300" cy="166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Application of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ultrasonic atomization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dirty="0" smtClean="0"/>
              <a:t>technique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1574280" y="3048279"/>
            <a:ext cx="249900" cy="19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8"/>
          <p:cNvSpPr/>
          <p:nvPr/>
        </p:nvSpPr>
        <p:spPr>
          <a:xfrm>
            <a:off x="3244308" y="3048279"/>
            <a:ext cx="249900" cy="19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7052" y="1349107"/>
            <a:ext cx="619125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36608" y="1397440"/>
            <a:ext cx="619125" cy="498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8200" y="1579439"/>
            <a:ext cx="495300" cy="3879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8"/>
          <p:cNvSpPr/>
          <p:nvPr/>
        </p:nvSpPr>
        <p:spPr>
          <a:xfrm>
            <a:off x="3667374" y="2385025"/>
            <a:ext cx="1361418" cy="166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Characterization of </a:t>
            </a:r>
            <a:r>
              <a:rPr lang="en-US" sz="1100" b="1" dirty="0" smtClean="0"/>
              <a:t>fabricated</a:t>
            </a:r>
            <a:r>
              <a:rPr lang="en-US" sz="11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commercial powders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8"/>
          <p:cNvSpPr/>
          <p:nvPr/>
        </p:nvSpPr>
        <p:spPr>
          <a:xfrm>
            <a:off x="5637154" y="2387322"/>
            <a:ext cx="1119300" cy="166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dirty="0"/>
              <a:t>SLM 3D </a:t>
            </a:r>
            <a:endParaRPr sz="11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dirty="0"/>
              <a:t>Printing &amp;</a:t>
            </a:r>
            <a:endParaRPr sz="11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dirty="0"/>
              <a:t>mechanical testing</a:t>
            </a:r>
            <a:endParaRPr sz="1100" b="1" dirty="0"/>
          </a:p>
        </p:txBody>
      </p:sp>
      <p:sp>
        <p:nvSpPr>
          <p:cNvPr id="65" name="Google Shape;65;p8"/>
          <p:cNvSpPr/>
          <p:nvPr/>
        </p:nvSpPr>
        <p:spPr>
          <a:xfrm>
            <a:off x="5637154" y="1884481"/>
            <a:ext cx="1119300" cy="4764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8"/>
          <p:cNvSpPr/>
          <p:nvPr/>
        </p:nvSpPr>
        <p:spPr>
          <a:xfrm>
            <a:off x="5208023" y="3048279"/>
            <a:ext cx="249900" cy="19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8"/>
          <p:cNvSpPr txBox="1">
            <a:spLocks noGrp="1"/>
          </p:cNvSpPr>
          <p:nvPr>
            <p:ph type="title"/>
          </p:nvPr>
        </p:nvSpPr>
        <p:spPr>
          <a:xfrm>
            <a:off x="219725" y="1796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Overview </a:t>
            </a:r>
            <a:endParaRPr b="1" dirty="0">
              <a:solidFill>
                <a:schemeClr val="lt1"/>
              </a:solidFill>
            </a:endParaRPr>
          </a:p>
        </p:txBody>
      </p:sp>
      <p:pic>
        <p:nvPicPr>
          <p:cNvPr id="68" name="Google Shape;68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73596" y="1524381"/>
            <a:ext cx="428770" cy="36196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/>
          <p:nvPr/>
        </p:nvSpPr>
        <p:spPr>
          <a:xfrm>
            <a:off x="7268064" y="2385025"/>
            <a:ext cx="1119300" cy="166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lang="en-US" sz="1100" b="1" dirty="0"/>
              <a:t>,</a:t>
            </a:r>
            <a:r>
              <a:rPr lang="en-US" sz="11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conclusion &amp; </a:t>
            </a:r>
            <a:r>
              <a:rPr lang="en-US" sz="1100" b="1" dirty="0" smtClean="0"/>
              <a:t>Future work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6887309" y="3049350"/>
            <a:ext cx="249900" cy="191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7203553" y="1884481"/>
            <a:ext cx="1119300" cy="4764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56252" y="1450109"/>
            <a:ext cx="542925" cy="4117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7"/>
          <p:cNvSpPr txBox="1">
            <a:spLocks noGrp="1"/>
          </p:cNvSpPr>
          <p:nvPr>
            <p:ph type="title"/>
          </p:nvPr>
        </p:nvSpPr>
        <p:spPr>
          <a:xfrm>
            <a:off x="278000" y="2188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Future work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61" name="Google Shape;361;p37"/>
          <p:cNvSpPr txBox="1">
            <a:spLocks noGrp="1"/>
          </p:cNvSpPr>
          <p:nvPr>
            <p:ph type="body" idx="1"/>
          </p:nvPr>
        </p:nvSpPr>
        <p:spPr>
          <a:xfrm>
            <a:off x="199800" y="791587"/>
            <a:ext cx="7982100" cy="43518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Further study of stainless steel 316L fabrication using ultrasonic atomizer is required to enhance its mechanical and corrosion resistant qualities given the rising demand for high-performance materials across a variety of industrial sectors.</a:t>
            </a:r>
            <a:endParaRPr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lt1"/>
              </a:solidFill>
            </a:endParaRPr>
          </a:p>
        </p:txBody>
      </p:sp>
      <p:sp>
        <p:nvSpPr>
          <p:cNvPr id="362" name="Google Shape;362;p37"/>
          <p:cNvSpPr/>
          <p:nvPr/>
        </p:nvSpPr>
        <p:spPr>
          <a:xfrm>
            <a:off x="699247" y="2192175"/>
            <a:ext cx="3269803" cy="2571900"/>
          </a:xfrm>
          <a:prstGeom prst="verticalScrol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❏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Exploring the usage of different manipulator angles </a:t>
            </a:r>
            <a:endParaRPr sz="1600" dirty="0">
              <a:solidFill>
                <a:schemeClr val="lt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lt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❏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The fabricated powder should also be analyzed to make sure it has a nearly perfect spherical shape</a:t>
            </a:r>
            <a:endParaRPr sz="1600" dirty="0">
              <a:solidFill>
                <a:schemeClr val="lt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363" name="Google Shape;363;p37"/>
          <p:cNvSpPr/>
          <p:nvPr/>
        </p:nvSpPr>
        <p:spPr>
          <a:xfrm>
            <a:off x="4699900" y="2192175"/>
            <a:ext cx="3333150" cy="2419500"/>
          </a:xfrm>
          <a:prstGeom prst="verticalScrol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rinting </a:t>
            </a:r>
            <a:r>
              <a:rPr lang="en-US" dirty="0">
                <a:latin typeface="Times New Roman"/>
                <a:ea typeface="Times New Roman"/>
                <a:cs typeface="Times New Roman"/>
                <a:sym typeface="Times New Roman"/>
              </a:rPr>
              <a:t>of the powder can be carried out to further test the final product’s mechanical 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Times New Roman"/>
              </a:rPr>
              <a:t>qualities.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4" name="Google Shape;364;p37"/>
          <p:cNvSpPr txBox="1">
            <a:spLocks noGrp="1"/>
          </p:cNvSpPr>
          <p:nvPr>
            <p:ph type="sldNum" idx="12"/>
          </p:nvPr>
        </p:nvSpPr>
        <p:spPr>
          <a:xfrm>
            <a:off x="8415308" y="4301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8"/>
          <p:cNvSpPr txBox="1"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References</a:t>
            </a:r>
            <a:endParaRPr sz="2400"/>
          </a:p>
        </p:txBody>
      </p:sp>
      <p:sp>
        <p:nvSpPr>
          <p:cNvPr id="370" name="Google Shape;370;p38"/>
          <p:cNvSpPr txBox="1">
            <a:spLocks noGrp="1"/>
          </p:cNvSpPr>
          <p:nvPr>
            <p:ph type="body" idx="1"/>
          </p:nvPr>
        </p:nvSpPr>
        <p:spPr>
          <a:xfrm>
            <a:off x="0" y="1249062"/>
            <a:ext cx="8946600" cy="389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[1] V. N. </a:t>
            </a:r>
            <a:r>
              <a:rPr lang="en-US" sz="800" dirty="0" err="1">
                <a:solidFill>
                  <a:schemeClr val="lt1"/>
                </a:solidFill>
              </a:rPr>
              <a:t>Korzhyk</a:t>
            </a:r>
            <a:r>
              <a:rPr lang="en-US" sz="800" i="1" dirty="0">
                <a:solidFill>
                  <a:schemeClr val="lt1"/>
                </a:solidFill>
              </a:rPr>
              <a:t> et al.</a:t>
            </a:r>
            <a:r>
              <a:rPr lang="en-US" sz="800" dirty="0">
                <a:solidFill>
                  <a:schemeClr val="lt1"/>
                </a:solidFill>
              </a:rPr>
              <a:t>, "New Equipment for Production of Super Hard Spherical Tungsten Carbide and other High-Melting Compounds Using the Method of Plasma Atomization of Rotating    Billet," </a:t>
            </a:r>
            <a:r>
              <a:rPr lang="en-US" sz="800" i="1" dirty="0">
                <a:solidFill>
                  <a:schemeClr val="lt1"/>
                </a:solidFill>
              </a:rPr>
              <a:t>Materials Science Forum, </a:t>
            </a:r>
            <a:r>
              <a:rPr lang="en-US" sz="800" dirty="0">
                <a:solidFill>
                  <a:schemeClr val="lt1"/>
                </a:solidFill>
              </a:rPr>
              <a:t>vol. 898, pp. 1485-1497, 06/01 2017,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10.4028/</a:t>
            </a:r>
            <a:r>
              <a:rPr lang="en-US" sz="800" u="sng" dirty="0">
                <a:solidFill>
                  <a:schemeClr val="hlink"/>
                </a:solidFill>
                <a:hlinkClick r:id="rId3"/>
              </a:rPr>
              <a:t>www.scientific.net/MSF.898.1485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rgbClr val="000000"/>
                </a:solidFill>
              </a:rPr>
              <a:t>[2]      	</a:t>
            </a:r>
            <a:r>
              <a:rPr lang="en-US" sz="800" u="sng" dirty="0">
                <a:solidFill>
                  <a:schemeClr val="hlink"/>
                </a:solidFill>
                <a:hlinkClick r:id="rId4"/>
              </a:rPr>
              <a:t>https://www.precedenceresearch.com/metal-powder-market</a:t>
            </a:r>
            <a:r>
              <a:rPr lang="en-US" sz="800" dirty="0">
                <a:solidFill>
                  <a:srgbClr val="000000"/>
                </a:solidFill>
              </a:rPr>
              <a:t> (accessed 15 April 2023).</a:t>
            </a:r>
            <a:endParaRPr sz="500" dirty="0">
              <a:solidFill>
                <a:schemeClr val="lt1"/>
              </a:solidFill>
            </a:endParaRPr>
          </a:p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rgbClr val="000000"/>
                </a:solidFill>
              </a:rPr>
              <a:t>[3]</a:t>
            </a:r>
            <a:r>
              <a:rPr lang="en-US" sz="500" dirty="0">
                <a:solidFill>
                  <a:srgbClr val="000000"/>
                </a:solidFill>
              </a:rPr>
              <a:t> </a:t>
            </a:r>
            <a:r>
              <a:rPr lang="en-US" sz="800" u="sng" dirty="0">
                <a:solidFill>
                  <a:schemeClr val="hlink"/>
                </a:solidFill>
                <a:hlinkClick r:id="rId5"/>
              </a:rPr>
              <a:t>https://www.beamler.com/3d-printing-capabilities/processes/slm-selective-laser-melting/</a:t>
            </a:r>
            <a:r>
              <a:rPr lang="en-US" sz="800" dirty="0">
                <a:solidFill>
                  <a:srgbClr val="000000"/>
                </a:solidFill>
              </a:rPr>
              <a:t> (accessed 15th April, 2023).</a:t>
            </a:r>
            <a:endParaRPr sz="500" dirty="0">
              <a:solidFill>
                <a:schemeClr val="lt1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[4] A. </a:t>
            </a:r>
            <a:r>
              <a:rPr lang="en-US" sz="800" dirty="0" err="1">
                <a:solidFill>
                  <a:schemeClr val="lt1"/>
                </a:solidFill>
              </a:rPr>
              <a:t>Alagheband</a:t>
            </a:r>
            <a:r>
              <a:rPr lang="en-US" sz="800" dirty="0">
                <a:solidFill>
                  <a:schemeClr val="lt1"/>
                </a:solidFill>
              </a:rPr>
              <a:t> and C. Brown, "Plasma Atomization goes commercial," </a:t>
            </a:r>
            <a:r>
              <a:rPr lang="en-US" sz="800" i="1" dirty="0">
                <a:solidFill>
                  <a:schemeClr val="lt1"/>
                </a:solidFill>
              </a:rPr>
              <a:t>Metal Powder Report, </a:t>
            </a:r>
            <a:r>
              <a:rPr lang="en-US" sz="800" dirty="0">
                <a:solidFill>
                  <a:schemeClr val="lt1"/>
                </a:solidFill>
              </a:rPr>
              <a:t>vol. 53, pp. 26-28, 11/01 1998,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10.1016/S0026-0657(99)80007-1.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[5]</a:t>
            </a:r>
            <a:r>
              <a:rPr lang="en-US" sz="500" dirty="0">
                <a:solidFill>
                  <a:schemeClr val="lt1"/>
                </a:solidFill>
              </a:rPr>
              <a:t> </a:t>
            </a:r>
            <a:r>
              <a:rPr lang="en-US" sz="800" dirty="0">
                <a:solidFill>
                  <a:srgbClr val="000000"/>
                </a:solidFill>
              </a:rPr>
              <a:t>S. E. </a:t>
            </a:r>
            <a:r>
              <a:rPr lang="en-US" sz="800" dirty="0" err="1">
                <a:solidFill>
                  <a:srgbClr val="000000"/>
                </a:solidFill>
              </a:rPr>
              <a:t>Brika</a:t>
            </a:r>
            <a:r>
              <a:rPr lang="en-US" sz="800" dirty="0">
                <a:solidFill>
                  <a:srgbClr val="000000"/>
                </a:solidFill>
              </a:rPr>
              <a:t>, M. </a:t>
            </a:r>
            <a:r>
              <a:rPr lang="en-US" sz="800" dirty="0" err="1">
                <a:solidFill>
                  <a:srgbClr val="000000"/>
                </a:solidFill>
              </a:rPr>
              <a:t>Letenneur</a:t>
            </a:r>
            <a:r>
              <a:rPr lang="en-US" sz="800" dirty="0">
                <a:solidFill>
                  <a:srgbClr val="000000"/>
                </a:solidFill>
              </a:rPr>
              <a:t>, C. A. Dion, and V. </a:t>
            </a:r>
            <a:r>
              <a:rPr lang="en-US" sz="800" dirty="0" err="1">
                <a:solidFill>
                  <a:srgbClr val="000000"/>
                </a:solidFill>
              </a:rPr>
              <a:t>Brailovski</a:t>
            </a:r>
            <a:r>
              <a:rPr lang="en-US" sz="800" dirty="0">
                <a:solidFill>
                  <a:srgbClr val="000000"/>
                </a:solidFill>
              </a:rPr>
              <a:t>, "Influence of particle morphology and size distribution on the powder </a:t>
            </a:r>
            <a:r>
              <a:rPr lang="en-US" sz="800" dirty="0" err="1">
                <a:solidFill>
                  <a:srgbClr val="000000"/>
                </a:solidFill>
              </a:rPr>
              <a:t>flowability</a:t>
            </a:r>
            <a:r>
              <a:rPr lang="en-US" sz="800" dirty="0">
                <a:solidFill>
                  <a:srgbClr val="000000"/>
                </a:solidFill>
              </a:rPr>
              <a:t> and laser powder bed fusion manufacturability of Ti-6Al-4V alloy," </a:t>
            </a:r>
            <a:r>
              <a:rPr lang="en-US" sz="800" i="1" dirty="0">
                <a:solidFill>
                  <a:srgbClr val="000000"/>
                </a:solidFill>
              </a:rPr>
              <a:t>Additive Manufacturing, </a:t>
            </a:r>
            <a:r>
              <a:rPr lang="en-US" sz="800" dirty="0">
                <a:solidFill>
                  <a:srgbClr val="000000"/>
                </a:solidFill>
              </a:rPr>
              <a:t>vol. 31, p. 100929, 2020/01/01/ 2020, </a:t>
            </a:r>
            <a:r>
              <a:rPr lang="en-US" sz="800" dirty="0" err="1">
                <a:solidFill>
                  <a:srgbClr val="000000"/>
                </a:solidFill>
              </a:rPr>
              <a:t>doi</a:t>
            </a:r>
            <a:r>
              <a:rPr lang="en-US" sz="800" dirty="0">
                <a:solidFill>
                  <a:srgbClr val="000000"/>
                </a:solidFill>
              </a:rPr>
              <a:t>:</a:t>
            </a:r>
            <a:r>
              <a:rPr lang="en-US" sz="800" dirty="0">
                <a:solidFill>
                  <a:srgbClr val="000000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800" u="sng" dirty="0">
                <a:solidFill>
                  <a:schemeClr val="hlink"/>
                </a:solidFill>
                <a:hlinkClick r:id="rId6"/>
              </a:rPr>
              <a:t>https://doi.org/10.1016/j.addma.2019.100929</a:t>
            </a:r>
            <a:r>
              <a:rPr lang="en-US" sz="800" dirty="0">
                <a:solidFill>
                  <a:srgbClr val="000000"/>
                </a:solidFill>
              </a:rPr>
              <a:t>.</a:t>
            </a:r>
            <a:endParaRPr sz="800" dirty="0">
              <a:solidFill>
                <a:schemeClr val="lt1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[6] S. </a:t>
            </a:r>
            <a:r>
              <a:rPr lang="en-US" sz="800" dirty="0" err="1">
                <a:solidFill>
                  <a:schemeClr val="lt1"/>
                </a:solidFill>
              </a:rPr>
              <a:t>Bogdanov</a:t>
            </a:r>
            <a:r>
              <a:rPr lang="en-US" sz="800" dirty="0">
                <a:solidFill>
                  <a:schemeClr val="lt1"/>
                </a:solidFill>
              </a:rPr>
              <a:t>, "Prospects of Production of Granular Composite Materials by Method of the Plasma-Centrifugal Atomization," </a:t>
            </a:r>
            <a:r>
              <a:rPr lang="en-US" sz="800" i="1" dirty="0">
                <a:solidFill>
                  <a:schemeClr val="lt1"/>
                </a:solidFill>
              </a:rPr>
              <a:t>Metallurgist, </a:t>
            </a:r>
            <a:r>
              <a:rPr lang="en-US" sz="800" dirty="0">
                <a:solidFill>
                  <a:schemeClr val="lt1"/>
                </a:solidFill>
              </a:rPr>
              <a:t>vol. 61, 04/13 2018,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10.1007/s11015-018-0615-0.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[7] C. </a:t>
            </a:r>
            <a:r>
              <a:rPr lang="en-US" sz="800" dirty="0" err="1">
                <a:solidFill>
                  <a:schemeClr val="lt1"/>
                </a:solidFill>
              </a:rPr>
              <a:t>Labrecque</a:t>
            </a:r>
            <a:r>
              <a:rPr lang="en-US" sz="800" dirty="0">
                <a:solidFill>
                  <a:schemeClr val="lt1"/>
                </a:solidFill>
              </a:rPr>
              <a:t>, R. Angers, R. Tremblay, and D. Dub, "Inverted Disk Centrifugal Atomization of AZ91 Magnesium Alloy," </a:t>
            </a:r>
            <a:r>
              <a:rPr lang="en-US" sz="800" i="1" dirty="0">
                <a:solidFill>
                  <a:schemeClr val="lt1"/>
                </a:solidFill>
              </a:rPr>
              <a:t>Canadian Metallurgical Quarterly, </a:t>
            </a:r>
            <a:r>
              <a:rPr lang="en-US" sz="800" dirty="0">
                <a:solidFill>
                  <a:schemeClr val="lt1"/>
                </a:solidFill>
              </a:rPr>
              <a:t>vol. 36, pp. 169-175, 07/01 1997,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10.1016/S0008-4433(97)00007-4.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[8] W. Gao</a:t>
            </a:r>
            <a:r>
              <a:rPr lang="en-US" sz="800" i="1" dirty="0">
                <a:solidFill>
                  <a:schemeClr val="lt1"/>
                </a:solidFill>
              </a:rPr>
              <a:t> et al.</a:t>
            </a:r>
            <a:r>
              <a:rPr lang="en-US" sz="800" dirty="0">
                <a:solidFill>
                  <a:schemeClr val="lt1"/>
                </a:solidFill>
              </a:rPr>
              <a:t>, "The status, challenges, and future of additive manufacturing in engineering," </a:t>
            </a:r>
            <a:r>
              <a:rPr lang="en-US" sz="800" i="1" dirty="0">
                <a:solidFill>
                  <a:schemeClr val="lt1"/>
                </a:solidFill>
              </a:rPr>
              <a:t>Computer-Aided Design, </a:t>
            </a:r>
            <a:r>
              <a:rPr lang="en-US" sz="800" dirty="0">
                <a:solidFill>
                  <a:schemeClr val="lt1"/>
                </a:solidFill>
              </a:rPr>
              <a:t>vol. 69, pp. 65-89, 2015/12/01/ 2015,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7"/>
              </a:rPr>
              <a:t>https://doi.org/10.1016/j.cad.2015.04.001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[9] G. </a:t>
            </a:r>
            <a:r>
              <a:rPr lang="en-US" sz="800" dirty="0" err="1">
                <a:solidFill>
                  <a:schemeClr val="lt1"/>
                </a:solidFill>
              </a:rPr>
              <a:t>Çakmak</a:t>
            </a:r>
            <a:r>
              <a:rPr lang="en-US" sz="800" dirty="0">
                <a:solidFill>
                  <a:schemeClr val="lt1"/>
                </a:solidFill>
              </a:rPr>
              <a:t>, M. B. </a:t>
            </a:r>
            <a:r>
              <a:rPr lang="en-US" sz="800" dirty="0" err="1">
                <a:solidFill>
                  <a:schemeClr val="lt1"/>
                </a:solidFill>
              </a:rPr>
              <a:t>Donmez</a:t>
            </a:r>
            <a:r>
              <a:rPr lang="en-US" sz="800" dirty="0">
                <a:solidFill>
                  <a:schemeClr val="lt1"/>
                </a:solidFill>
              </a:rPr>
              <a:t>, A. R. Cuellar, Ç. </a:t>
            </a:r>
            <a:r>
              <a:rPr lang="en-US" sz="800" dirty="0" err="1">
                <a:solidFill>
                  <a:schemeClr val="lt1"/>
                </a:solidFill>
              </a:rPr>
              <a:t>Kahveci</a:t>
            </a:r>
            <a:r>
              <a:rPr lang="en-US" sz="800" dirty="0">
                <a:solidFill>
                  <a:schemeClr val="lt1"/>
                </a:solidFill>
              </a:rPr>
              <a:t>, M. </a:t>
            </a:r>
            <a:r>
              <a:rPr lang="en-US" sz="800" dirty="0" err="1">
                <a:solidFill>
                  <a:schemeClr val="lt1"/>
                </a:solidFill>
              </a:rPr>
              <a:t>Schimmel</a:t>
            </a:r>
            <a:r>
              <a:rPr lang="en-US" sz="800" dirty="0">
                <a:solidFill>
                  <a:schemeClr val="lt1"/>
                </a:solidFill>
              </a:rPr>
              <a:t>, and B. Yilmaz, "Additive or subtractive manufacturing of crown patterns used for pressing or casting: A trueness analysis," </a:t>
            </a:r>
            <a:r>
              <a:rPr lang="en-US" sz="800" i="1" dirty="0">
                <a:solidFill>
                  <a:schemeClr val="lt1"/>
                </a:solidFill>
              </a:rPr>
              <a:t>Journal of Dentistry, </a:t>
            </a:r>
            <a:r>
              <a:rPr lang="en-US" sz="800" dirty="0">
                <a:solidFill>
                  <a:schemeClr val="lt1"/>
                </a:solidFill>
              </a:rPr>
              <a:t>vol. 124, p. 104221, 2022/09/01/ 2022,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8"/>
              </a:rPr>
              <a:t>https://doi.org/10.1016/j.jdent.2022.104221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[10] M. </a:t>
            </a:r>
            <a:r>
              <a:rPr lang="en-US" sz="800" dirty="0" err="1">
                <a:solidFill>
                  <a:schemeClr val="lt1"/>
                </a:solidFill>
              </a:rPr>
              <a:t>Lalegani</a:t>
            </a:r>
            <a:r>
              <a:rPr lang="en-US" sz="800" dirty="0">
                <a:solidFill>
                  <a:schemeClr val="lt1"/>
                </a:solidFill>
              </a:rPr>
              <a:t> </a:t>
            </a:r>
            <a:r>
              <a:rPr lang="en-US" sz="800" dirty="0" err="1">
                <a:solidFill>
                  <a:schemeClr val="lt1"/>
                </a:solidFill>
              </a:rPr>
              <a:t>Dezaki</a:t>
            </a:r>
            <a:r>
              <a:rPr lang="en-US" sz="800" i="1" dirty="0">
                <a:solidFill>
                  <a:schemeClr val="lt1"/>
                </a:solidFill>
              </a:rPr>
              <a:t> et al.</a:t>
            </a:r>
            <a:r>
              <a:rPr lang="en-US" sz="800" dirty="0">
                <a:solidFill>
                  <a:schemeClr val="lt1"/>
                </a:solidFill>
              </a:rPr>
              <a:t>, "A review on additive/subtractive hybrid manufacturing of directed energy deposition (DED) process," </a:t>
            </a:r>
            <a:r>
              <a:rPr lang="en-US" sz="800" i="1" dirty="0">
                <a:solidFill>
                  <a:schemeClr val="lt1"/>
                </a:solidFill>
              </a:rPr>
              <a:t>Advanced Powder Materials, </a:t>
            </a:r>
            <a:r>
              <a:rPr lang="en-US" sz="800" dirty="0">
                <a:solidFill>
                  <a:schemeClr val="lt1"/>
                </a:solidFill>
              </a:rPr>
              <a:t>vol. 1, no. 4, p. 100054, 2022/10/01/ 2022,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9"/>
              </a:rPr>
              <a:t>https://doi.org/10.1016/j.apmate.2022.100054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[11] M. Akbari and N. Ha, "Impact of additive manufacturing on the Vietnamese transportation industry: An exploratory study," </a:t>
            </a:r>
            <a:r>
              <a:rPr lang="en-US" sz="800" i="1" dirty="0">
                <a:solidFill>
                  <a:schemeClr val="lt1"/>
                </a:solidFill>
              </a:rPr>
              <a:t>The Asian Journal of Shipping and Logistics, </a:t>
            </a:r>
            <a:r>
              <a:rPr lang="en-US" sz="800" dirty="0">
                <a:solidFill>
                  <a:schemeClr val="lt1"/>
                </a:solidFill>
              </a:rPr>
              <a:t>vol. 36, no. 2, pp. 78-88, 2020/06/01/ 2020,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10"/>
              </a:rPr>
              <a:t>https://doi.org/10.1016/j.ajsl.2019.11.001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[12] S. Junk and N. </a:t>
            </a:r>
            <a:r>
              <a:rPr lang="en-US" sz="800" dirty="0" err="1">
                <a:solidFill>
                  <a:schemeClr val="lt1"/>
                </a:solidFill>
              </a:rPr>
              <a:t>Rothe</a:t>
            </a:r>
            <a:r>
              <a:rPr lang="en-US" sz="800" dirty="0">
                <a:solidFill>
                  <a:schemeClr val="lt1"/>
                </a:solidFill>
              </a:rPr>
              <a:t>, "Lightweight design of automotive components using generative design with fiber-reinforced additive manufacturing," </a:t>
            </a:r>
            <a:r>
              <a:rPr lang="en-US" sz="800" i="1" dirty="0">
                <a:solidFill>
                  <a:schemeClr val="lt1"/>
                </a:solidFill>
              </a:rPr>
              <a:t>Procedia CIRP, </a:t>
            </a:r>
            <a:r>
              <a:rPr lang="en-US" sz="800" dirty="0">
                <a:solidFill>
                  <a:schemeClr val="lt1"/>
                </a:solidFill>
              </a:rPr>
              <a:t>vol. 109, pp. 119-124, 2022/01/01/ 2022,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11"/>
              </a:rPr>
              <a:t>https://doi.org/10.1016/j.procir.2022.05.224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[13] V. </a:t>
            </a:r>
            <a:r>
              <a:rPr lang="en-US" sz="800" dirty="0" err="1">
                <a:solidFill>
                  <a:schemeClr val="lt1"/>
                </a:solidFill>
              </a:rPr>
              <a:t>Madhavadas</a:t>
            </a:r>
            <a:r>
              <a:rPr lang="en-US" sz="800" i="1" dirty="0">
                <a:solidFill>
                  <a:schemeClr val="lt1"/>
                </a:solidFill>
              </a:rPr>
              <a:t> et al.</a:t>
            </a:r>
            <a:r>
              <a:rPr lang="en-US" sz="800" dirty="0">
                <a:solidFill>
                  <a:schemeClr val="lt1"/>
                </a:solidFill>
              </a:rPr>
              <a:t>, "A review on metal additive manufacturing for intricately shaped aerospace components," </a:t>
            </a:r>
            <a:r>
              <a:rPr lang="en-US" sz="800" i="1" dirty="0">
                <a:solidFill>
                  <a:schemeClr val="lt1"/>
                </a:solidFill>
              </a:rPr>
              <a:t>CIRP Journal of Manufacturing Science and Technology, </a:t>
            </a:r>
            <a:r>
              <a:rPr lang="en-US" sz="800" dirty="0">
                <a:solidFill>
                  <a:schemeClr val="lt1"/>
                </a:solidFill>
              </a:rPr>
              <a:t>vol. 39, pp. 18-36, 2022/11/01/ 2022, </a:t>
            </a:r>
            <a:r>
              <a:rPr lang="en-US" sz="800" dirty="0" err="1">
                <a:solidFill>
                  <a:schemeClr val="lt1"/>
                </a:solidFill>
              </a:rPr>
              <a:t>doi</a:t>
            </a:r>
            <a:r>
              <a:rPr lang="en-US" sz="800" dirty="0">
                <a:solidFill>
                  <a:schemeClr val="lt1"/>
                </a:solidFill>
              </a:rPr>
              <a:t>: </a:t>
            </a:r>
            <a:r>
              <a:rPr lang="en-US" sz="800" u="sng" dirty="0">
                <a:solidFill>
                  <a:schemeClr val="hlink"/>
                </a:solidFill>
                <a:hlinkClick r:id="rId12"/>
              </a:rPr>
              <a:t>https://doi.org/10.1016/j.cirpj.2022.07.005</a:t>
            </a:r>
            <a:r>
              <a:rPr lang="en-US" sz="800" dirty="0">
                <a:solidFill>
                  <a:schemeClr val="lt1"/>
                </a:solidFill>
              </a:rPr>
              <a:t>.</a:t>
            </a:r>
            <a:endParaRPr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chemeClr val="lt1"/>
                </a:solidFill>
              </a:rPr>
              <a:t>37. </a:t>
            </a:r>
            <a:r>
              <a:rPr lang="en-US" sz="800" dirty="0">
                <a:solidFill>
                  <a:schemeClr val="dk2"/>
                </a:solidFill>
              </a:rPr>
              <a:t>Source: </a:t>
            </a:r>
            <a:r>
              <a:rPr lang="en-US" sz="800" u="sng" dirty="0">
                <a:solidFill>
                  <a:schemeClr val="hlink"/>
                </a:solidFill>
                <a:hlinkClick r:id="rId13"/>
              </a:rPr>
              <a:t>https://www.polarismarketresearch.com/industry-analysis/metal-powder-market</a:t>
            </a:r>
            <a:endParaRPr sz="800" dirty="0">
              <a:solidFill>
                <a:schemeClr val="dk2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[38] </a:t>
            </a:r>
            <a:r>
              <a:rPr lang="en-US" sz="8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https://3dprintingindustry.com/news/new-research-proposes-am-suitability-factor-for-metal-powder-selection-202992/</a:t>
            </a:r>
            <a:r>
              <a:rPr lang="en-US" sz="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(accessed 16th April, 2023)</a:t>
            </a:r>
            <a:endParaRPr sz="500" dirty="0">
              <a:solidFill>
                <a:schemeClr val="dk2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800" dirty="0">
              <a:solidFill>
                <a:schemeClr val="lt1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 dirty="0">
              <a:solidFill>
                <a:srgbClr val="676559"/>
              </a:solidFill>
            </a:endParaRPr>
          </a:p>
        </p:txBody>
      </p:sp>
      <p:sp>
        <p:nvSpPr>
          <p:cNvPr id="371" name="Google Shape;371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9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2763393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>
                <a:solidFill>
                  <a:schemeClr val="dk2"/>
                </a:solidFill>
              </a:rPr>
              <a:t>Thank you for your attention!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377" name="Google Shape;377;p39"/>
          <p:cNvSpPr txBox="1"/>
          <p:nvPr/>
        </p:nvSpPr>
        <p:spPr>
          <a:xfrm>
            <a:off x="345566" y="2719674"/>
            <a:ext cx="6311266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1200" b="0" i="0" u="none" strike="noStrike" cap="none">
              <a:solidFill>
                <a:srgbClr val="6765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>
            <a:spLocks noGrp="1"/>
          </p:cNvSpPr>
          <p:nvPr>
            <p:ph type="title"/>
          </p:nvPr>
        </p:nvSpPr>
        <p:spPr>
          <a:xfrm>
            <a:off x="226208" y="426621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rgbClr val="0070C0"/>
                </a:solidFill>
              </a:rPr>
              <a:t>Introduction (1)</a:t>
            </a:r>
            <a:endParaRPr b="1" dirty="0">
              <a:solidFill>
                <a:srgbClr val="0070C0"/>
              </a:solidFill>
            </a:endParaRPr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1"/>
          </p:nvPr>
        </p:nvSpPr>
        <p:spPr>
          <a:xfrm>
            <a:off x="171021" y="1290617"/>
            <a:ext cx="3999900" cy="3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dirty="0">
                <a:solidFill>
                  <a:schemeClr val="accent1"/>
                </a:solidFill>
              </a:rPr>
              <a:t>Reduction of metals to </a:t>
            </a:r>
            <a:r>
              <a:rPr lang="en-US" dirty="0" smtClean="0">
                <a:solidFill>
                  <a:schemeClr val="accent1"/>
                </a:solidFill>
              </a:rPr>
              <a:t>powder </a:t>
            </a:r>
            <a:r>
              <a:rPr lang="en-US" dirty="0">
                <a:solidFill>
                  <a:schemeClr val="accent1"/>
                </a:solidFill>
              </a:rPr>
              <a:t>form </a:t>
            </a:r>
            <a:r>
              <a:rPr lang="en-US" dirty="0" err="1">
                <a:solidFill>
                  <a:schemeClr val="accent1"/>
                </a:solidFill>
              </a:rPr>
              <a:t>e.g</a:t>
            </a:r>
            <a:r>
              <a:rPr lang="en-US" dirty="0">
                <a:solidFill>
                  <a:schemeClr val="accent1"/>
                </a:solidFill>
              </a:rPr>
              <a:t> Al, Fe, </a:t>
            </a:r>
            <a:r>
              <a:rPr lang="en-US" dirty="0" err="1" smtClean="0">
                <a:solidFill>
                  <a:schemeClr val="accent1"/>
                </a:solidFill>
              </a:rPr>
              <a:t>Mg,W</a:t>
            </a:r>
            <a:r>
              <a:rPr lang="en-US" dirty="0">
                <a:solidFill>
                  <a:schemeClr val="accent1"/>
                </a:solidFill>
              </a:rPr>
              <a:t>, Mo, Ni, </a:t>
            </a:r>
            <a:r>
              <a:rPr lang="en-US" dirty="0" err="1">
                <a:solidFill>
                  <a:schemeClr val="accent1"/>
                </a:solidFill>
              </a:rPr>
              <a:t>Ti</a:t>
            </a:r>
            <a:r>
              <a:rPr lang="en-US" dirty="0">
                <a:solidFill>
                  <a:schemeClr val="accent1"/>
                </a:solidFill>
              </a:rPr>
              <a:t> and Cu etc.</a:t>
            </a:r>
            <a:endParaRPr dirty="0">
              <a:solidFill>
                <a:schemeClr val="accent1"/>
              </a:solidFill>
            </a:endParaRPr>
          </a:p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endParaRPr dirty="0">
              <a:solidFill>
                <a:srgbClr val="000000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dirty="0">
                <a:solidFill>
                  <a:srgbClr val="00B050"/>
                </a:solidFill>
              </a:rPr>
              <a:t>Base material for the </a:t>
            </a:r>
            <a:r>
              <a:rPr lang="en-US" dirty="0" smtClean="0">
                <a:solidFill>
                  <a:srgbClr val="00B050"/>
                </a:solidFill>
              </a:rPr>
              <a:t>production of metallic </a:t>
            </a:r>
            <a:r>
              <a:rPr lang="en-US" dirty="0">
                <a:solidFill>
                  <a:srgbClr val="00B050"/>
                </a:solidFill>
              </a:rPr>
              <a:t>components through </a:t>
            </a:r>
            <a:endParaRPr dirty="0">
              <a:solidFill>
                <a:srgbClr val="00B050"/>
              </a:solidFill>
            </a:endParaRPr>
          </a:p>
          <a:p>
            <a:pPr marL="114300" indent="0">
              <a:buClr>
                <a:srgbClr val="000000"/>
              </a:buClr>
              <a:buNone/>
            </a:pPr>
            <a:r>
              <a:rPr lang="en-US" dirty="0" smtClean="0">
                <a:solidFill>
                  <a:srgbClr val="00B050"/>
                </a:solidFill>
              </a:rPr>
              <a:t>additive manufacturing,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Powder          Metallurgy, Casting, etc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marL="114300" indent="0">
              <a:buClr>
                <a:srgbClr val="000000"/>
              </a:buClr>
              <a:buNone/>
            </a:pPr>
            <a:r>
              <a:rPr lang="en-GB" dirty="0" smtClean="0">
                <a:solidFill>
                  <a:srgbClr val="000000"/>
                </a:solidFill>
              </a:rPr>
              <a:t>     </a:t>
            </a:r>
            <a:endParaRPr dirty="0">
              <a:solidFill>
                <a:srgbClr val="000000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dirty="0">
                <a:solidFill>
                  <a:schemeClr val="accent4"/>
                </a:solidFill>
              </a:rPr>
              <a:t>Flexibility, reduced waste, speed, customization, cost effective. </a:t>
            </a:r>
            <a:endParaRPr dirty="0">
              <a:solidFill>
                <a:schemeClr val="accent4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endParaRPr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80" name="Google Shape;8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81" name="Google Shape;81;p9" descr="ADDITIVE MANUFACTURING/ 3D-PRINTING: THINK BEYOND THE POSSIBILITIES.: METAL  POWDER MANUFACTURING TECHNIQUES AND IT'S CHARACTERIZATIO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70921" y="1409700"/>
            <a:ext cx="4700954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>
            <a:spLocks noGrp="1"/>
          </p:cNvSpPr>
          <p:nvPr>
            <p:ph type="title"/>
          </p:nvPr>
        </p:nvSpPr>
        <p:spPr>
          <a:xfrm>
            <a:off x="544530" y="562740"/>
            <a:ext cx="80550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Introduction (2)</a:t>
            </a:r>
            <a:endParaRPr b="1" dirty="0"/>
          </a:p>
        </p:txBody>
      </p:sp>
      <p:sp>
        <p:nvSpPr>
          <p:cNvPr id="87" name="Google Shape;8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88" name="Google Shape;88;p10"/>
          <p:cNvSpPr txBox="1"/>
          <p:nvPr/>
        </p:nvSpPr>
        <p:spPr>
          <a:xfrm>
            <a:off x="1996254" y="4467847"/>
            <a:ext cx="6345000" cy="5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2"/>
                </a:solidFill>
              </a:rPr>
              <a:t>Metal powder market research [2]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0" name="Google Shape;90;p10"/>
          <p:cNvGraphicFramePr/>
          <p:nvPr>
            <p:extLst>
              <p:ext uri="{D42A27DB-BD31-4B8C-83A1-F6EECF244321}">
                <p14:modId xmlns:p14="http://schemas.microsoft.com/office/powerpoint/2010/main" val="1549410411"/>
              </p:ext>
            </p:extLst>
          </p:nvPr>
        </p:nvGraphicFramePr>
        <p:xfrm>
          <a:off x="4831625" y="1499100"/>
          <a:ext cx="3788400" cy="3164125"/>
        </p:xfrm>
        <a:graphic>
          <a:graphicData uri="http://schemas.openxmlformats.org/drawingml/2006/table">
            <a:tbl>
              <a:tblPr>
                <a:noFill/>
                <a:tableStyleId>{08D31B84-70EC-42A8-9AB0-09857BD1024E}</a:tableStyleId>
              </a:tblPr>
              <a:tblGrid>
                <a:gridCol w="1894200"/>
                <a:gridCol w="1894200"/>
              </a:tblGrid>
              <a:tr h="489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/>
                        <a:t>Report highlights</a:t>
                      </a:r>
                      <a:r>
                        <a:rPr lang="en-US" dirty="0"/>
                        <a:t> 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Details</a:t>
                      </a:r>
                      <a:endParaRPr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15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/>
                        <a:t>Market size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USD 8.52 Billion by 2027</a:t>
                      </a:r>
                      <a:endParaRPr sz="1550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15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dirty="0"/>
                        <a:t>Growth rate</a:t>
                      </a:r>
                      <a:endParaRPr sz="1300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 b="1" dirty="0"/>
                        <a:t>CAGR</a:t>
                      </a:r>
                      <a:r>
                        <a:rPr lang="en-US" sz="1300" dirty="0"/>
                        <a:t> 6.19% from 2020 -2027</a:t>
                      </a:r>
                      <a:endParaRPr sz="1300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9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/>
                        <a:t>Largest market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North America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53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Fastest growing market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Asia Pacific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45" y="1183862"/>
            <a:ext cx="4010585" cy="3543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>
            <a:spLocks noGrp="1"/>
          </p:cNvSpPr>
          <p:nvPr>
            <p:ph type="title"/>
          </p:nvPr>
        </p:nvSpPr>
        <p:spPr>
          <a:xfrm>
            <a:off x="226208" y="68636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Applications of metal powder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96" name="Google Shape;96;p11"/>
          <p:cNvSpPr txBox="1">
            <a:spLocks noGrp="1"/>
          </p:cNvSpPr>
          <p:nvPr>
            <p:ph type="sldNum" idx="12"/>
          </p:nvPr>
        </p:nvSpPr>
        <p:spPr>
          <a:xfrm>
            <a:off x="847245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body" idx="1"/>
          </p:nvPr>
        </p:nvSpPr>
        <p:spPr>
          <a:xfrm>
            <a:off x="226025" y="1619138"/>
            <a:ext cx="3999900" cy="326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chemeClr val="lt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chemeClr val="lt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chemeClr val="lt1"/>
              </a:solidFill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b="1" dirty="0">
                <a:solidFill>
                  <a:schemeClr val="lt1"/>
                </a:solidFill>
              </a:rPr>
              <a:t>Fabrication techniques</a:t>
            </a:r>
            <a:endParaRPr b="1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Powder metallurgy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Additive manufacturing</a:t>
            </a:r>
            <a:endParaRPr dirty="0">
              <a:solidFill>
                <a:schemeClr val="lt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surface coating</a:t>
            </a:r>
            <a:endParaRPr dirty="0">
              <a:solidFill>
                <a:schemeClr val="lt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 dirty="0">
                <a:solidFill>
                  <a:schemeClr val="lt1"/>
                </a:solidFill>
              </a:rPr>
              <a:t>chemical </a:t>
            </a:r>
            <a:r>
              <a:rPr lang="en-US" dirty="0" smtClean="0">
                <a:solidFill>
                  <a:schemeClr val="lt1"/>
                </a:solidFill>
              </a:rPr>
              <a:t>reactions(reducing agents), </a:t>
            </a:r>
            <a:r>
              <a:rPr lang="en-US" dirty="0">
                <a:solidFill>
                  <a:schemeClr val="lt1"/>
                </a:solidFill>
              </a:rPr>
              <a:t>etc.</a:t>
            </a:r>
            <a:endParaRPr dirty="0">
              <a:solidFill>
                <a:schemeClr val="lt1"/>
              </a:solidFill>
            </a:endParaRPr>
          </a:p>
        </p:txBody>
      </p:sp>
      <p:pic>
        <p:nvPicPr>
          <p:cNvPr id="98" name="Google Shape;98;p11" descr="https://www.horiba.com/fileadmin/_processed_/csm_Metal_Process_01_35261ef8d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025" y="1409188"/>
            <a:ext cx="4225075" cy="113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619138"/>
            <a:ext cx="4388100" cy="2792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"/>
          <p:cNvSpPr txBox="1">
            <a:spLocks noGrp="1"/>
          </p:cNvSpPr>
          <p:nvPr>
            <p:ph type="title"/>
          </p:nvPr>
        </p:nvSpPr>
        <p:spPr>
          <a:xfrm>
            <a:off x="184250" y="16781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Research objectives</a:t>
            </a:r>
            <a:endParaRPr b="1"/>
          </a:p>
        </p:txBody>
      </p:sp>
      <p:sp>
        <p:nvSpPr>
          <p:cNvPr id="106" name="Google Shape;106;p12"/>
          <p:cNvSpPr txBox="1">
            <a:spLocks noGrp="1"/>
          </p:cNvSpPr>
          <p:nvPr>
            <p:ph type="body" idx="1"/>
          </p:nvPr>
        </p:nvSpPr>
        <p:spPr>
          <a:xfrm>
            <a:off x="1537938" y="943250"/>
            <a:ext cx="2686800" cy="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400" b="1">
                <a:solidFill>
                  <a:srgbClr val="000000"/>
                </a:solidFill>
              </a:rPr>
              <a:t>Investigation &amp; Optimization</a:t>
            </a:r>
            <a:endParaRPr sz="14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200" b="1">
              <a:solidFill>
                <a:srgbClr val="000000"/>
              </a:solidFill>
            </a:endParaRPr>
          </a:p>
        </p:txBody>
      </p:sp>
      <p:sp>
        <p:nvSpPr>
          <p:cNvPr id="107" name="Google Shape;107;p12"/>
          <p:cNvSpPr txBox="1">
            <a:spLocks noGrp="1"/>
          </p:cNvSpPr>
          <p:nvPr>
            <p:ph type="body" idx="2"/>
          </p:nvPr>
        </p:nvSpPr>
        <p:spPr>
          <a:xfrm>
            <a:off x="6152975" y="943250"/>
            <a:ext cx="1495200" cy="4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400" b="1">
                <a:solidFill>
                  <a:srgbClr val="000000"/>
                </a:solidFill>
              </a:rPr>
              <a:t>Benchmark</a:t>
            </a:r>
            <a:endParaRPr sz="2300" b="1"/>
          </a:p>
        </p:txBody>
      </p:sp>
      <p:sp>
        <p:nvSpPr>
          <p:cNvPr id="108" name="Google Shape;108;p12"/>
          <p:cNvSpPr txBox="1"/>
          <p:nvPr/>
        </p:nvSpPr>
        <p:spPr>
          <a:xfrm>
            <a:off x="5912900" y="28681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dirty="0"/>
              <a:t>Mechanical Testing</a:t>
            </a:r>
            <a:endParaRPr sz="16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2"/>
          <p:cNvSpPr txBox="1"/>
          <p:nvPr/>
        </p:nvSpPr>
        <p:spPr>
          <a:xfrm>
            <a:off x="1537950" y="2882250"/>
            <a:ext cx="196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dirty="0"/>
              <a:t>Printability</a:t>
            </a: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2"/>
          <p:cNvCxnSpPr/>
          <p:nvPr/>
        </p:nvCxnSpPr>
        <p:spPr>
          <a:xfrm>
            <a:off x="4533038" y="740512"/>
            <a:ext cx="68700" cy="425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1" name="Google Shape;111;p12"/>
          <p:cNvCxnSpPr/>
          <p:nvPr/>
        </p:nvCxnSpPr>
        <p:spPr>
          <a:xfrm rot="10800000" flipH="1">
            <a:off x="261925" y="2509250"/>
            <a:ext cx="8832300" cy="52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2"/>
          <p:cNvSpPr txBox="1"/>
          <p:nvPr/>
        </p:nvSpPr>
        <p:spPr>
          <a:xfrm>
            <a:off x="734225" y="1477050"/>
            <a:ext cx="3000000" cy="1303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52400" lvl="0" rtl="0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</a:pPr>
            <a:r>
              <a:rPr lang="en-US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Investigate &amp; optimize the ultrasonic atomization process for stainless steel </a:t>
            </a:r>
            <a:r>
              <a:rPr lang="en-US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316L.</a:t>
            </a:r>
            <a:endParaRPr b="0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2"/>
          <p:cNvSpPr txBox="1"/>
          <p:nvPr/>
        </p:nvSpPr>
        <p:spPr>
          <a:xfrm>
            <a:off x="734225" y="3572050"/>
            <a:ext cx="3000000" cy="1303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52400" lvl="0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</a:pPr>
            <a:r>
              <a:rPr lang="en-US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To investigate the printability characteristics of the fabricated powder.</a:t>
            </a:r>
            <a:endParaRPr b="0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2"/>
          <p:cNvSpPr txBox="1"/>
          <p:nvPr/>
        </p:nvSpPr>
        <p:spPr>
          <a:xfrm>
            <a:off x="5472675" y="1360750"/>
            <a:ext cx="3000000" cy="1518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52400" lvl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</a:pPr>
            <a:r>
              <a:rPr lang="en-US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To benchmark the commercially produced Stainless steel 316L powder with the ultrasonic fabricated Stainless steel 316L.</a:t>
            </a:r>
            <a:endParaRPr b="0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2"/>
          <p:cNvSpPr txBox="1"/>
          <p:nvPr/>
        </p:nvSpPr>
        <p:spPr>
          <a:xfrm>
            <a:off x="5400575" y="3550900"/>
            <a:ext cx="3000000" cy="10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52400" lvl="0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</a:pPr>
            <a:r>
              <a:rPr lang="en-US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To test the printed part for hardness and tensile strength</a:t>
            </a:r>
            <a:endParaRPr b="0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926" y="731850"/>
            <a:ext cx="1150800" cy="767100"/>
          </a:xfrm>
          <a:prstGeom prst="ellipse">
            <a:avLst/>
          </a:prstGeom>
          <a:noFill/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7" name="Google Shape;117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6000" y="799200"/>
            <a:ext cx="1266900" cy="720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8" name="Google Shape;118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1925" y="2665050"/>
            <a:ext cx="1150800" cy="8037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9" name="Google Shape;119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6000" y="2665050"/>
            <a:ext cx="1266900" cy="720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20" name="Google Shape;120;p12"/>
          <p:cNvSpPr txBox="1">
            <a:spLocks noGrp="1"/>
          </p:cNvSpPr>
          <p:nvPr>
            <p:ph type="sldNum" idx="12"/>
          </p:nvPr>
        </p:nvSpPr>
        <p:spPr>
          <a:xfrm>
            <a:off x="8545533" y="458784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 txBox="1">
            <a:spLocks noGrp="1"/>
          </p:cNvSpPr>
          <p:nvPr>
            <p:ph type="title"/>
          </p:nvPr>
        </p:nvSpPr>
        <p:spPr>
          <a:xfrm>
            <a:off x="441788" y="22284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dirty="0">
                <a:solidFill>
                  <a:schemeClr val="lt1"/>
                </a:solidFill>
              </a:rPr>
              <a:t>Literature review (1)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126" name="Google Shape;12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graphicFrame>
        <p:nvGraphicFramePr>
          <p:cNvPr id="127" name="Google Shape;127;p13"/>
          <p:cNvGraphicFramePr/>
          <p:nvPr>
            <p:extLst>
              <p:ext uri="{D42A27DB-BD31-4B8C-83A1-F6EECF244321}">
                <p14:modId xmlns:p14="http://schemas.microsoft.com/office/powerpoint/2010/main" val="1464633943"/>
              </p:ext>
            </p:extLst>
          </p:nvPr>
        </p:nvGraphicFramePr>
        <p:xfrm>
          <a:off x="441788" y="949975"/>
          <a:ext cx="8116550" cy="3910042"/>
        </p:xfrm>
        <a:graphic>
          <a:graphicData uri="http://schemas.openxmlformats.org/drawingml/2006/table">
            <a:tbl>
              <a:tblPr firstRow="1" firstCol="1" bandRow="1">
                <a:noFill/>
                <a:tableStyleId>{6E4F162D-5583-47AA-8264-20E8629654BE}</a:tableStyleId>
              </a:tblPr>
              <a:tblGrid>
                <a:gridCol w="1252525"/>
                <a:gridCol w="1059825"/>
                <a:gridCol w="796475"/>
                <a:gridCol w="2390250"/>
                <a:gridCol w="1951280"/>
                <a:gridCol w="666195"/>
              </a:tblGrid>
              <a:tr h="581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dk2"/>
                          </a:solidFill>
                        </a:rPr>
                        <a:t>Production process </a:t>
                      </a:r>
                      <a:endParaRPr sz="900" b="1" u="none" strike="noStrike" cap="none" dirty="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dk2"/>
                          </a:solidFill>
                        </a:rPr>
                        <a:t>Material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Range of particle size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µm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Advantages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Disadvantages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references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FFDDB2"/>
                    </a:solidFill>
                  </a:tcPr>
                </a:tc>
              </a:tr>
              <a:tr h="581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 dirty="0">
                          <a:solidFill>
                            <a:schemeClr val="dk2"/>
                          </a:solidFill>
                        </a:rPr>
                        <a:t>Rotating electrode plasma process</a:t>
                      </a:r>
                      <a:endParaRPr b="0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Tungsten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wire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160-500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More spherical, ultra-clean particles.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Inefficient production at high </a:t>
                      </a:r>
                      <a:r>
                        <a:rPr lang="en-US" sz="900" u="none" strike="noStrike" cap="none" dirty="0" smtClean="0">
                          <a:solidFill>
                            <a:schemeClr val="lt1"/>
                          </a:solidFill>
                        </a:rPr>
                        <a:t>cost,</a:t>
                      </a: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 smtClean="0">
                          <a:solidFill>
                            <a:schemeClr val="lt1"/>
                          </a:solidFill>
                        </a:rPr>
                        <a:t>Broad particle size range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[16, 17]</a:t>
                      </a:r>
                      <a:endParaRPr sz="900" u="none" strike="noStrike" cap="none">
                        <a:solidFill>
                          <a:schemeClr val="lt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  <a:tr h="673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dk2"/>
                          </a:solidFill>
                        </a:rPr>
                        <a:t>Gas atomization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 err="1">
                          <a:solidFill>
                            <a:schemeClr val="lt1"/>
                          </a:solidFill>
                        </a:rPr>
                        <a:t>Ti</a:t>
                      </a: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 Alloy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0-250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 smtClean="0">
                          <a:solidFill>
                            <a:schemeClr val="lt1"/>
                          </a:solidFill>
                        </a:rPr>
                        <a:t>More spherical shape, </a:t>
                      </a: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 smtClean="0">
                          <a:solidFill>
                            <a:schemeClr val="lt1"/>
                          </a:solidFill>
                        </a:rPr>
                        <a:t>Used </a:t>
                      </a: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for a variety of alloy metals with reactive qualities that are available as ingots, spherical particles.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Broad particle size range.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[18]</a:t>
                      </a:r>
                      <a:endParaRPr b="1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  <a:tr h="310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>
                          <a:solidFill>
                            <a:schemeClr val="dk2"/>
                          </a:solidFill>
                        </a:rPr>
                        <a:t>Plasma atomization</a:t>
                      </a:r>
                      <a:endParaRPr b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b="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Ti Alloy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25 - 125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Presence of spherical particles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Expensive wire or powder-based feedstock is required.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[19]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  <a:tr h="728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>
                          <a:solidFill>
                            <a:schemeClr val="dk2"/>
                          </a:solidFill>
                        </a:rPr>
                        <a:t>Water atomization</a:t>
                      </a:r>
                      <a:endParaRPr b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b="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AlSi316L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44-106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Large range of particle sizes, high manufacturing speeds, ingredients in ingot form.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 smtClean="0">
                          <a:solidFill>
                            <a:schemeClr val="lt1"/>
                          </a:solidFill>
                        </a:rPr>
                        <a:t>Wide </a:t>
                      </a: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distribution of particle sizes and irregularly shaped particles are all removed by a separate procedure.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[20] 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  <a:tr h="43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>
                          <a:solidFill>
                            <a:schemeClr val="dk2"/>
                          </a:solidFill>
                        </a:rPr>
                        <a:t>Centrifugal atomization of plasma</a:t>
                      </a:r>
                      <a:endParaRPr sz="900" b="0" u="none" strike="noStrike" cap="none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HSS, Ti Alloy, 45 steel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0-385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Round particles that are easily manufactured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The distribution of particle size’s fractional content is highly diverse.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[21]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  <a:tr h="434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 dirty="0">
                          <a:solidFill>
                            <a:schemeClr val="dk2"/>
                          </a:solidFill>
                        </a:rPr>
                        <a:t>Centrifugal Atomization</a:t>
                      </a:r>
                      <a:endParaRPr b="0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0" u="none" strike="noStrike" cap="none" dirty="0">
                          <a:solidFill>
                            <a:schemeClr val="dk2"/>
                          </a:solidFill>
                        </a:rPr>
                        <a:t> </a:t>
                      </a:r>
                      <a:endParaRPr sz="900" b="0" u="none" strike="noStrike" cap="none" dirty="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Magnesium Alloy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50-800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chemeClr val="lt1"/>
                          </a:solidFill>
                        </a:rPr>
                        <a:t>There is a wide variety of particles sizes, although the distribution is restricted. </a:t>
                      </a:r>
                      <a:endParaRPr sz="9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Creating high-quality powder is difficult</a:t>
                      </a:r>
                      <a:r>
                        <a:rPr lang="en-US" sz="900" u="none" strike="noStrike" cap="none" dirty="0" smtClean="0">
                          <a:solidFill>
                            <a:schemeClr val="lt1"/>
                          </a:solidFill>
                        </a:rPr>
                        <a:t>. Higher particle size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 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 dirty="0">
                          <a:solidFill>
                            <a:schemeClr val="lt1"/>
                          </a:solidFill>
                        </a:rPr>
                        <a:t>[22]</a:t>
                      </a:r>
                      <a:endParaRPr sz="900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775" marR="3277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"/>
          <p:cNvSpPr txBox="1">
            <a:spLocks noGrp="1"/>
          </p:cNvSpPr>
          <p:nvPr>
            <p:ph type="title"/>
          </p:nvPr>
        </p:nvSpPr>
        <p:spPr>
          <a:xfrm>
            <a:off x="311700" y="2862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Research Gap</a:t>
            </a:r>
            <a:endParaRPr sz="2400" b="1">
              <a:solidFill>
                <a:schemeClr val="lt1"/>
              </a:solidFill>
            </a:endParaRPr>
          </a:p>
        </p:txBody>
      </p:sp>
      <p:sp>
        <p:nvSpPr>
          <p:cNvPr id="149" name="Google Shape;149;p16"/>
          <p:cNvSpPr/>
          <p:nvPr/>
        </p:nvSpPr>
        <p:spPr>
          <a:xfrm>
            <a:off x="7288650" y="0"/>
            <a:ext cx="1514700" cy="10098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0C7DB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WHY?</a:t>
            </a:r>
            <a:endParaRPr sz="2000"/>
          </a:p>
        </p:txBody>
      </p:sp>
      <p:sp>
        <p:nvSpPr>
          <p:cNvPr id="150" name="Google Shape;150;p16"/>
          <p:cNvSpPr/>
          <p:nvPr/>
        </p:nvSpPr>
        <p:spPr>
          <a:xfrm>
            <a:off x="741550" y="3265975"/>
            <a:ext cx="2366700" cy="15147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</a:pP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Inconsistent S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ize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Shape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, and 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Surface 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characteristics </a:t>
            </a:r>
            <a:endParaRPr sz="1600" dirty="0"/>
          </a:p>
        </p:txBody>
      </p:sp>
      <p:sp>
        <p:nvSpPr>
          <p:cNvPr id="151" name="Google Shape;151;p16"/>
          <p:cNvSpPr/>
          <p:nvPr/>
        </p:nvSpPr>
        <p:spPr>
          <a:xfrm>
            <a:off x="5601000" y="3265975"/>
            <a:ext cx="2366700" cy="1514700"/>
          </a:xfrm>
          <a:prstGeom prst="roundRect">
            <a:avLst>
              <a:gd name="adj" fmla="val 16667"/>
            </a:avLst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Costly 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to produce: especially when high-purity powders are needed for specialized applications.</a:t>
            </a:r>
            <a:endParaRPr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152" name="Google Shape;152;p16"/>
          <p:cNvSpPr/>
          <p:nvPr/>
        </p:nvSpPr>
        <p:spPr>
          <a:xfrm>
            <a:off x="3273875" y="1906950"/>
            <a:ext cx="2161500" cy="15147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</a:pP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Flowability </a:t>
            </a:r>
            <a:endParaRPr sz="1600" dirty="0"/>
          </a:p>
        </p:txBody>
      </p:sp>
      <p:pic>
        <p:nvPicPr>
          <p:cNvPr id="153" name="Google Shape;1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8350" y="2640366"/>
            <a:ext cx="834900" cy="400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4" name="Google Shape;15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6650" y="1295150"/>
            <a:ext cx="834900" cy="445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5" name="Google Shape;15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0200" y="2454125"/>
            <a:ext cx="640500" cy="640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6" name="Google Shape;156;p16"/>
          <p:cNvSpPr txBox="1">
            <a:spLocks noGrp="1"/>
          </p:cNvSpPr>
          <p:nvPr>
            <p:ph type="sldNum" idx="12"/>
          </p:nvPr>
        </p:nvSpPr>
        <p:spPr>
          <a:xfrm>
            <a:off x="8595308" y="47806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4396</TotalTime>
  <Words>1651</Words>
  <Application>Microsoft Office PowerPoint</Application>
  <PresentationFormat>On-screen Show (16:9)</PresentationFormat>
  <Paragraphs>596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Noto Sans Symbols</vt:lpstr>
      <vt:lpstr>Times New Roman</vt:lpstr>
      <vt:lpstr>NU blue theme</vt:lpstr>
      <vt:lpstr>Fabrication of metal powder for additive manufacturing using ultrasonic atomizer Isaac Iwediba 2nd Year Master in Mechanical and Aerospace Engineering   Supervisor: Prof. Didier Talamona  Co-Supervisor: Prof. Asma Perveen  </vt:lpstr>
      <vt:lpstr>Outline</vt:lpstr>
      <vt:lpstr>Overview </vt:lpstr>
      <vt:lpstr>Introduction (1)</vt:lpstr>
      <vt:lpstr>Introduction (2)</vt:lpstr>
      <vt:lpstr>Applications of metal powder</vt:lpstr>
      <vt:lpstr>Research objectives</vt:lpstr>
      <vt:lpstr>Literature review (1)</vt:lpstr>
      <vt:lpstr>Research Gap</vt:lpstr>
      <vt:lpstr>Scope &amp; constraints </vt:lpstr>
      <vt:lpstr>Methodology (1)  </vt:lpstr>
      <vt:lpstr>Methodology (2)  </vt:lpstr>
      <vt:lpstr>Atomizer process condition </vt:lpstr>
      <vt:lpstr>Fabrication rate</vt:lpstr>
      <vt:lpstr>Effect of Current and Amplitude </vt:lpstr>
      <vt:lpstr>Characterization techniques</vt:lpstr>
      <vt:lpstr>           SEM Images</vt:lpstr>
      <vt:lpstr>Chemical Compositions</vt:lpstr>
      <vt:lpstr>Average Particle Diameters</vt:lpstr>
      <vt:lpstr>Rheological properties</vt:lpstr>
      <vt:lpstr>Rheological properties</vt:lpstr>
      <vt:lpstr> AOR &amp; Flowrates</vt:lpstr>
      <vt:lpstr>Particle size distribution  </vt:lpstr>
      <vt:lpstr>Physical characteristics </vt:lpstr>
      <vt:lpstr> SLM 3D Printing</vt:lpstr>
      <vt:lpstr>Tensile Test </vt:lpstr>
      <vt:lpstr>Vickers Hardness Test</vt:lpstr>
      <vt:lpstr>Mechanical Properties</vt:lpstr>
      <vt:lpstr>Conclusion</vt:lpstr>
      <vt:lpstr>Future work</vt:lpstr>
      <vt:lpstr>References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Fabrication of metal powder for additive manufacturing using ultrasonic atomizer Isaac Iwediba 2nd Year Master in Mechanical and Aerospace Engineering   Supervisor: Prof. Didier Talamona  Co-Supervisor: Prof. Asma Perveen  </dc:title>
  <cp:lastModifiedBy>User</cp:lastModifiedBy>
  <cp:revision>96</cp:revision>
  <dcterms:modified xsi:type="dcterms:W3CDTF">2023-04-24T05:42:57Z</dcterms:modified>
</cp:coreProperties>
</file>