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305" r:id="rId3"/>
    <p:sldId id="306" r:id="rId4"/>
    <p:sldId id="319" r:id="rId5"/>
    <p:sldId id="308" r:id="rId6"/>
    <p:sldId id="310" r:id="rId7"/>
    <p:sldId id="311" r:id="rId8"/>
    <p:sldId id="312" r:id="rId9"/>
    <p:sldId id="313" r:id="rId10"/>
    <p:sldId id="326" r:id="rId11"/>
    <p:sldId id="327" r:id="rId12"/>
    <p:sldId id="307" r:id="rId13"/>
    <p:sldId id="315" r:id="rId14"/>
    <p:sldId id="328" r:id="rId15"/>
    <p:sldId id="329" r:id="rId16"/>
    <p:sldId id="316" r:id="rId17"/>
    <p:sldId id="324" r:id="rId18"/>
    <p:sldId id="317" r:id="rId19"/>
    <p:sldId id="332" r:id="rId20"/>
    <p:sldId id="318" r:id="rId21"/>
    <p:sldId id="321" r:id="rId22"/>
    <p:sldId id="333" r:id="rId23"/>
    <p:sldId id="309" r:id="rId24"/>
    <p:sldId id="303" r:id="rId25"/>
    <p:sldId id="330" r:id="rId26"/>
    <p:sldId id="331" r:id="rId27"/>
    <p:sldId id="258" r:id="rId28"/>
    <p:sldId id="334" r:id="rId2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iOMKF74O3q9s6wOPsebsbUHMiG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57" autoAdjust="0"/>
    <p:restoredTop sz="99008" autoAdjust="0"/>
  </p:normalViewPr>
  <p:slideViewPr>
    <p:cSldViewPr snapToGrid="0">
      <p:cViewPr varScale="1">
        <p:scale>
          <a:sx n="117" d="100"/>
          <a:sy n="117" d="100"/>
        </p:scale>
        <p:origin x="-62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customschemas.google.com/relationships/presentationmetadata" Target="metadata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E2821-A9C4-D04D-8DAB-EE9333D21F10}" type="datetimeFigureOut">
              <a:rPr lang="ru-RU" smtClean="0"/>
              <a:t>04.05.21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1152D-C96C-C041-A299-94A72D095C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129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0594564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0588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7"/>
          <p:cNvSpPr/>
          <p:nvPr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7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/>
          <p:nvPr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002855"/>
          </a:solidFill>
          <a:ln w="9525" cap="flat" cmpd="sng">
            <a:solidFill>
              <a:srgbClr val="002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7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22" name="Google Shape;22;p7"/>
          <p:cNvPicPr preferRelativeResize="0"/>
          <p:nvPr/>
        </p:nvPicPr>
        <p:blipFill rotWithShape="1">
          <a:blip r:embed="rId3">
            <a:alphaModFix/>
          </a:blip>
          <a:srcRect l="7863" r="7217"/>
          <a:stretch/>
        </p:blipFill>
        <p:spPr>
          <a:xfrm>
            <a:off x="6962775" y="2922675"/>
            <a:ext cx="2238374" cy="2306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002855"/>
          </a:solidFill>
          <a:ln w="9525" cap="flat" cmpd="sng">
            <a:solidFill>
              <a:srgbClr val="002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33" name="Google Shape;33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9"/>
          <p:cNvSpPr txBox="1"/>
          <p:nvPr/>
        </p:nvSpPr>
        <p:spPr>
          <a:xfrm>
            <a:off x="3684693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C7C7C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1100" b="0" i="0" u="none" strike="noStrike" cap="none">
              <a:solidFill>
                <a:srgbClr val="C7C7C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6056" y="1155558"/>
            <a:ext cx="1969290" cy="572700"/>
          </a:xfrm>
        </p:spPr>
        <p:txBody>
          <a:bodyPr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Master Thesis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5279" y="160301"/>
            <a:ext cx="4296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School of Engineering and Digital </a:t>
            </a:r>
            <a:r>
              <a:rPr lang="en-US" dirty="0" smtClean="0">
                <a:solidFill>
                  <a:schemeClr val="tx1"/>
                </a:solidFill>
              </a:rPr>
              <a:t>Sciences</a:t>
            </a:r>
          </a:p>
          <a:p>
            <a:r>
              <a:rPr lang="en-US" dirty="0">
                <a:solidFill>
                  <a:schemeClr val="tx1"/>
                </a:solidFill>
              </a:rPr>
              <a:t>Department of Electrical and Computer Engineering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67" y="2417862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79667" y="2417862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75407" y="1801191"/>
            <a:ext cx="743479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b="1" dirty="0">
                <a:solidFill>
                  <a:srgbClr val="212121"/>
                </a:solidFill>
              </a:rPr>
              <a:t>Convolutional Decoders Based on Quantum Annealing</a:t>
            </a:r>
            <a:endParaRPr lang="ru-RU" sz="2000" b="1" dirty="0">
              <a:solidFill>
                <a:srgbClr val="212121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378333" y="2442397"/>
            <a:ext cx="242894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Ilyas Rysbekov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ID: 201562321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014181" y="3297654"/>
            <a:ext cx="514936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Supervisor: </a:t>
            </a:r>
            <a:r>
              <a:rPr lang="en-US" sz="1600" dirty="0" err="1" smtClean="0">
                <a:solidFill>
                  <a:schemeClr val="bg1"/>
                </a:solidFill>
              </a:rPr>
              <a:t>Refik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Kizilirmak</a:t>
            </a:r>
            <a:endParaRPr lang="en-US" sz="1600" dirty="0" smtClean="0">
              <a:solidFill>
                <a:schemeClr val="bg1"/>
              </a:solidFill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Co-supervisor: </a:t>
            </a:r>
            <a:r>
              <a:rPr lang="en-US" sz="1600" dirty="0" err="1" smtClean="0">
                <a:solidFill>
                  <a:schemeClr val="bg1"/>
                </a:solidFill>
              </a:rPr>
              <a:t>Farzad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Salmasi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345789" y="4570800"/>
            <a:ext cx="242894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April, 2021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408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Convolutional </a:t>
            </a:r>
            <a:r>
              <a:rPr lang="en-US" sz="2400" b="1" dirty="0" smtClean="0">
                <a:solidFill>
                  <a:schemeClr val="bg1"/>
                </a:solidFill>
              </a:rPr>
              <a:t>encoders (</a:t>
            </a:r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r>
              <a:rPr lang="en-US" sz="2400" b="1" dirty="0" smtClean="0">
                <a:solidFill>
                  <a:schemeClr val="bg1"/>
                </a:solidFill>
              </a:rPr>
              <a:t>/</a:t>
            </a:r>
            <a:r>
              <a:rPr lang="en-US" sz="2400" b="1" dirty="0">
                <a:solidFill>
                  <a:schemeClr val="bg1"/>
                </a:solidFill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</a:rPr>
              <a:t>)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0" y="1529024"/>
            <a:ext cx="8657787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>
                <a:solidFill>
                  <a:srgbClr val="212121"/>
                </a:solidFill>
              </a:rPr>
              <a:t>C</a:t>
            </a:r>
            <a:r>
              <a:rPr lang="en-US" sz="1600" dirty="0" smtClean="0">
                <a:solidFill>
                  <a:srgbClr val="212121"/>
                </a:solidFill>
              </a:rPr>
              <a:t>onvolutional encoders representation methods:</a:t>
            </a:r>
          </a:p>
          <a:p>
            <a:pPr lvl="1" algn="just"/>
            <a:r>
              <a:rPr lang="en-US" dirty="0" smtClean="0">
                <a:solidFill>
                  <a:srgbClr val="212121"/>
                </a:solidFill>
              </a:rPr>
              <a:t>Graphical</a:t>
            </a:r>
          </a:p>
          <a:p>
            <a:pPr lvl="1" algn="just"/>
            <a:r>
              <a:rPr lang="en-US" dirty="0" smtClean="0">
                <a:solidFill>
                  <a:srgbClr val="212121"/>
                </a:solidFill>
              </a:rPr>
              <a:t>Tree diagram</a:t>
            </a:r>
          </a:p>
          <a:p>
            <a:pPr lvl="1" algn="just"/>
            <a:r>
              <a:rPr lang="en-US" dirty="0" smtClean="0">
                <a:solidFill>
                  <a:srgbClr val="212121"/>
                </a:solidFill>
              </a:rPr>
              <a:t>Trellis diagram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58428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Convolutional </a:t>
            </a:r>
            <a:r>
              <a:rPr lang="en-US" sz="2400" b="1" dirty="0" smtClean="0">
                <a:solidFill>
                  <a:schemeClr val="bg1"/>
                </a:solidFill>
              </a:rPr>
              <a:t>encoders (</a:t>
            </a:r>
            <a:r>
              <a:rPr lang="en-US" sz="2400" b="1" dirty="0">
                <a:solidFill>
                  <a:schemeClr val="bg1"/>
                </a:solidFill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</a:rPr>
              <a:t>/</a:t>
            </a:r>
            <a:r>
              <a:rPr lang="en-US" sz="2400" b="1" dirty="0">
                <a:solidFill>
                  <a:schemeClr val="bg1"/>
                </a:solidFill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</a:rPr>
              <a:t>)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3791478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Trellis’s </a:t>
            </a:r>
            <a:r>
              <a:rPr lang="en-US" sz="1600" dirty="0">
                <a:solidFill>
                  <a:srgbClr val="212121"/>
                </a:solidFill>
              </a:rPr>
              <a:t>nodes are characterized as encoder </a:t>
            </a:r>
            <a:r>
              <a:rPr lang="en-US" sz="1600" dirty="0" smtClean="0">
                <a:solidFill>
                  <a:srgbClr val="212121"/>
                </a:solidFill>
              </a:rPr>
              <a:t>states</a:t>
            </a: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States of </a:t>
            </a:r>
            <a:r>
              <a:rPr lang="en-US" sz="1600" dirty="0">
                <a:solidFill>
                  <a:srgbClr val="212121"/>
                </a:solidFill>
              </a:rPr>
              <a:t>trellis diagram </a:t>
            </a:r>
            <a:r>
              <a:rPr lang="en-US" sz="1600" dirty="0" smtClean="0">
                <a:solidFill>
                  <a:srgbClr val="212121"/>
                </a:solidFill>
              </a:rPr>
              <a:t>are on vertical </a:t>
            </a:r>
            <a:r>
              <a:rPr lang="en-US" sz="1600" dirty="0">
                <a:solidFill>
                  <a:srgbClr val="212121"/>
                </a:solidFill>
              </a:rPr>
              <a:t>axis and </a:t>
            </a:r>
            <a:r>
              <a:rPr lang="en-US" sz="1600" dirty="0" smtClean="0">
                <a:solidFill>
                  <a:srgbClr val="212121"/>
                </a:solidFill>
              </a:rPr>
              <a:t>transitions from one state </a:t>
            </a:r>
            <a:r>
              <a:rPr lang="en-US" sz="1600" dirty="0">
                <a:solidFill>
                  <a:srgbClr val="212121"/>
                </a:solidFill>
              </a:rPr>
              <a:t>to another denoted on the </a:t>
            </a:r>
            <a:r>
              <a:rPr lang="en-US" sz="1600" dirty="0" smtClean="0">
                <a:solidFill>
                  <a:srgbClr val="212121"/>
                </a:solidFill>
              </a:rPr>
              <a:t>diagram (Fig. 2)</a:t>
            </a:r>
          </a:p>
          <a:p>
            <a:pPr algn="just"/>
            <a:endParaRPr lang="en-US" sz="1600" dirty="0" smtClean="0">
              <a:solidFill>
                <a:srgbClr val="2121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11</a:t>
            </a:fld>
            <a:endParaRPr lang="uk-UA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294" y="1742130"/>
            <a:ext cx="4131570" cy="30192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12902" y="4709453"/>
            <a:ext cx="2749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2 </a:t>
            </a:r>
            <a:r>
              <a:rPr lang="en-US" dirty="0"/>
              <a:t>Example of trellis diagram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198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Viterbi Decoder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Viterbi decoder:</a:t>
            </a:r>
          </a:p>
          <a:p>
            <a:pPr lvl="1" algn="just"/>
            <a:r>
              <a:rPr lang="en-US" dirty="0" smtClean="0">
                <a:solidFill>
                  <a:srgbClr val="212121"/>
                </a:solidFill>
              </a:rPr>
              <a:t>Optimal decoding method</a:t>
            </a:r>
          </a:p>
          <a:p>
            <a:pPr lvl="1" algn="just"/>
            <a:r>
              <a:rPr lang="en-US" dirty="0">
                <a:solidFill>
                  <a:srgbClr val="212121"/>
                </a:solidFill>
              </a:rPr>
              <a:t>B</a:t>
            </a:r>
            <a:r>
              <a:rPr lang="en-US" dirty="0" smtClean="0">
                <a:solidFill>
                  <a:srgbClr val="212121"/>
                </a:solidFill>
              </a:rPr>
              <a:t>its </a:t>
            </a:r>
            <a:r>
              <a:rPr lang="en-US" dirty="0">
                <a:solidFill>
                  <a:srgbClr val="212121"/>
                </a:solidFill>
              </a:rPr>
              <a:t>interpreted as input to a shift register of </a:t>
            </a:r>
            <a:r>
              <a:rPr lang="en-US" dirty="0" smtClean="0">
                <a:solidFill>
                  <a:srgbClr val="212121"/>
                </a:solidFill>
              </a:rPr>
              <a:t>length </a:t>
            </a:r>
            <a:r>
              <a:rPr lang="nb-NO" dirty="0" smtClean="0">
                <a:solidFill>
                  <a:srgbClr val="212121"/>
                </a:solidFill>
              </a:rPr>
              <a:t>k</a:t>
            </a:r>
          </a:p>
          <a:p>
            <a:pPr lvl="1" algn="just"/>
            <a:r>
              <a:rPr lang="en-US" dirty="0" smtClean="0">
                <a:solidFill>
                  <a:srgbClr val="212121"/>
                </a:solidFill>
              </a:rPr>
              <a:t>Viterbi decoder is part of maximum likelihood (ML) estimation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10910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Quantum Annealing (1/3)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4027487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Quantum Annealing (QA) - method </a:t>
            </a:r>
            <a:r>
              <a:rPr lang="en-US" sz="1600" dirty="0">
                <a:solidFill>
                  <a:srgbClr val="212121"/>
                </a:solidFill>
              </a:rPr>
              <a:t>to find the global minimum of a </a:t>
            </a:r>
            <a:r>
              <a:rPr lang="en-US" sz="1600" dirty="0" smtClean="0">
                <a:solidFill>
                  <a:srgbClr val="212121"/>
                </a:solidFill>
              </a:rPr>
              <a:t>given objective </a:t>
            </a:r>
            <a:r>
              <a:rPr lang="en-US" sz="1600" dirty="0">
                <a:solidFill>
                  <a:srgbClr val="212121"/>
                </a:solidFill>
              </a:rPr>
              <a:t>function over a given set of candidate solutions (candidate states), by </a:t>
            </a:r>
            <a:r>
              <a:rPr lang="en-US" sz="1600" dirty="0" smtClean="0">
                <a:solidFill>
                  <a:srgbClr val="212121"/>
                </a:solidFill>
              </a:rPr>
              <a:t>a process </a:t>
            </a:r>
            <a:r>
              <a:rPr lang="en-US" sz="1600" dirty="0">
                <a:solidFill>
                  <a:srgbClr val="212121"/>
                </a:solidFill>
              </a:rPr>
              <a:t>using quantum </a:t>
            </a:r>
            <a:r>
              <a:rPr lang="en-US" sz="1600" dirty="0" smtClean="0">
                <a:solidFill>
                  <a:srgbClr val="212121"/>
                </a:solidFill>
              </a:rPr>
              <a:t>fluctuations (Fig. 3).</a:t>
            </a: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QA avoids finding local minima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13</a:t>
            </a:fld>
            <a:endParaRPr lang="uk-UA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152" y="1820807"/>
            <a:ext cx="4080961" cy="23603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8775" y="4318704"/>
            <a:ext cx="433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3 </a:t>
            </a:r>
            <a:r>
              <a:rPr lang="en-US" dirty="0"/>
              <a:t>Quantum annealing searches global minimum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023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Quantum Annealing (2/3)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71488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QA is structured </a:t>
            </a:r>
            <a:r>
              <a:rPr lang="en-US" sz="1600" dirty="0">
                <a:solidFill>
                  <a:srgbClr val="212121"/>
                </a:solidFill>
              </a:rPr>
              <a:t>as sum of potential and quantum kinetic </a:t>
            </a:r>
            <a:r>
              <a:rPr lang="en-US" sz="1600" dirty="0" smtClean="0">
                <a:solidFill>
                  <a:srgbClr val="212121"/>
                </a:solidFill>
              </a:rPr>
              <a:t>energies [15]</a:t>
            </a:r>
          </a:p>
          <a:p>
            <a:pPr algn="just"/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>
                <a:solidFill>
                  <a:srgbClr val="212121"/>
                </a:solidFill>
              </a:rPr>
              <a:t>The evolution of quantum </a:t>
            </a:r>
            <a:r>
              <a:rPr lang="en-US" sz="1600" dirty="0" smtClean="0">
                <a:solidFill>
                  <a:srgbClr val="212121"/>
                </a:solidFill>
              </a:rPr>
              <a:t>machines could </a:t>
            </a:r>
            <a:r>
              <a:rPr lang="en-US" sz="1600" dirty="0">
                <a:solidFill>
                  <a:srgbClr val="212121"/>
                </a:solidFill>
              </a:rPr>
              <a:t>be described by time-dependent Schrodinger equations as</a:t>
            </a:r>
            <a:endParaRPr lang="en-US" sz="1600" dirty="0" smtClean="0">
              <a:solidFill>
                <a:srgbClr val="2121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14</a:t>
            </a:fld>
            <a:endParaRPr lang="uk-UA" dirty="0"/>
          </a:p>
        </p:txBody>
      </p:sp>
      <p:pic>
        <p:nvPicPr>
          <p:cNvPr id="7" name="Изображение 6" descr="Снимок экрана 2021-04-26 в 12.09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664" y="3136862"/>
            <a:ext cx="2179167" cy="7263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44611" y="3386488"/>
            <a:ext cx="404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ru-RU" dirty="0"/>
          </a:p>
        </p:txBody>
      </p:sp>
      <p:pic>
        <p:nvPicPr>
          <p:cNvPr id="9" name="Изображение 8" descr="Снимок экрана 2021-04-26 в 12.10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804" y="4086405"/>
            <a:ext cx="1893507" cy="4065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44612" y="4135423"/>
            <a:ext cx="404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679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Quantum Annealing (3/3)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71488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When QA is finished </a:t>
            </a:r>
            <a:r>
              <a:rPr lang="en-US" sz="1600" dirty="0" err="1">
                <a:solidFill>
                  <a:srgbClr val="212121"/>
                </a:solidFill>
              </a:rPr>
              <a:t>qubits</a:t>
            </a:r>
            <a:r>
              <a:rPr lang="en-US" sz="1600" dirty="0">
                <a:solidFill>
                  <a:srgbClr val="212121"/>
                </a:solidFill>
              </a:rPr>
              <a:t> </a:t>
            </a:r>
            <a:r>
              <a:rPr lang="en-US" sz="1600" dirty="0" smtClean="0">
                <a:solidFill>
                  <a:srgbClr val="212121"/>
                </a:solidFill>
              </a:rPr>
              <a:t>representing </a:t>
            </a:r>
            <a:r>
              <a:rPr lang="en-US" sz="1600" dirty="0">
                <a:solidFill>
                  <a:srgbClr val="212121"/>
                </a:solidFill>
              </a:rPr>
              <a:t>the solution are </a:t>
            </a:r>
            <a:r>
              <a:rPr lang="en-US" sz="1600" dirty="0" smtClean="0">
                <a:solidFill>
                  <a:srgbClr val="212121"/>
                </a:solidFill>
              </a:rPr>
              <a:t>expected to </a:t>
            </a:r>
            <a:r>
              <a:rPr lang="en-US" sz="1600" dirty="0">
                <a:solidFill>
                  <a:srgbClr val="212121"/>
                </a:solidFill>
              </a:rPr>
              <a:t>be at the lowest energy state of the solution</a:t>
            </a:r>
            <a:endParaRPr lang="en-US" sz="1600" dirty="0" smtClean="0">
              <a:solidFill>
                <a:srgbClr val="2121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15</a:t>
            </a:fld>
            <a:endParaRPr lang="uk-UA" dirty="0"/>
          </a:p>
        </p:txBody>
      </p:sp>
      <p:pic>
        <p:nvPicPr>
          <p:cNvPr id="3" name="Изображение 2" descr="Снимок экрана 2021-04-26 в 12.13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58" y="2606331"/>
            <a:ext cx="2841925" cy="1896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0076" y="4526172"/>
            <a:ext cx="4116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4 Lowest </a:t>
            </a:r>
            <a:r>
              <a:rPr lang="en-US" dirty="0"/>
              <a:t>energy state gives the best solution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885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Convolutional </a:t>
            </a:r>
            <a:r>
              <a:rPr lang="en-US" sz="2400" b="1" dirty="0" smtClean="0">
                <a:solidFill>
                  <a:schemeClr val="bg1"/>
                </a:solidFill>
              </a:rPr>
              <a:t>Decoders based on QA (1/</a:t>
            </a:r>
            <a:r>
              <a:rPr lang="en-US" sz="2400" b="1" dirty="0">
                <a:solidFill>
                  <a:schemeClr val="bg1"/>
                </a:solidFill>
              </a:rPr>
              <a:t>3</a:t>
            </a:r>
            <a:r>
              <a:rPr lang="en-US" sz="2400" b="1" dirty="0" smtClean="0">
                <a:solidFill>
                  <a:schemeClr val="bg1"/>
                </a:solidFill>
              </a:rPr>
              <a:t>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2966797"/>
          </a:xfrm>
        </p:spPr>
        <p:txBody>
          <a:bodyPr/>
          <a:lstStyle/>
          <a:p>
            <a:pPr marL="114300" indent="0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Reformulate problem into one of the following:</a:t>
            </a:r>
          </a:p>
          <a:p>
            <a:pPr lvl="1" algn="just"/>
            <a:r>
              <a:rPr lang="en-US" dirty="0">
                <a:solidFill>
                  <a:srgbClr val="212121"/>
                </a:solidFill>
              </a:rPr>
              <a:t>Q</a:t>
            </a:r>
            <a:r>
              <a:rPr lang="en-US" dirty="0" smtClean="0">
                <a:solidFill>
                  <a:srgbClr val="212121"/>
                </a:solidFill>
              </a:rPr>
              <a:t>uadratic </a:t>
            </a:r>
            <a:r>
              <a:rPr lang="en-US" dirty="0">
                <a:solidFill>
                  <a:srgbClr val="212121"/>
                </a:solidFill>
              </a:rPr>
              <a:t>U</a:t>
            </a:r>
            <a:r>
              <a:rPr lang="en-US" dirty="0" smtClean="0">
                <a:solidFill>
                  <a:srgbClr val="212121"/>
                </a:solidFill>
              </a:rPr>
              <a:t>nconstraint </a:t>
            </a:r>
            <a:r>
              <a:rPr lang="en-US" dirty="0">
                <a:solidFill>
                  <a:srgbClr val="212121"/>
                </a:solidFill>
              </a:rPr>
              <a:t>B</a:t>
            </a:r>
            <a:r>
              <a:rPr lang="en-US" dirty="0" smtClean="0">
                <a:solidFill>
                  <a:srgbClr val="212121"/>
                </a:solidFill>
              </a:rPr>
              <a:t>inary Optimization (QUBO)</a:t>
            </a:r>
          </a:p>
          <a:p>
            <a:pPr lvl="1" algn="just"/>
            <a:r>
              <a:rPr lang="en-US" dirty="0" err="1" smtClean="0">
                <a:solidFill>
                  <a:srgbClr val="212121"/>
                </a:solidFill>
              </a:rPr>
              <a:t>Ising</a:t>
            </a:r>
            <a:r>
              <a:rPr lang="en-US" dirty="0" smtClean="0">
                <a:solidFill>
                  <a:srgbClr val="212121"/>
                </a:solidFill>
              </a:rPr>
              <a:t> function</a:t>
            </a:r>
          </a:p>
          <a:p>
            <a:pPr marL="596900" lvl="1" indent="0" algn="just">
              <a:buNone/>
            </a:pPr>
            <a:endParaRPr lang="en-US" dirty="0" smtClean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And could be expressed as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16</a:t>
            </a:fld>
            <a:endParaRPr lang="uk-UA" dirty="0"/>
          </a:p>
        </p:txBody>
      </p:sp>
      <p:pic>
        <p:nvPicPr>
          <p:cNvPr id="7" name="Изображение 6" descr="Снимок экрана 2021-04-25 в 18.34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078" y="3736242"/>
            <a:ext cx="2794000" cy="749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66037" y="3947694"/>
            <a:ext cx="404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14219" y="4484581"/>
            <a:ext cx="728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rgbClr val="212121"/>
                </a:solidFill>
              </a:rPr>
              <a:t>where N stands for number of </a:t>
            </a:r>
            <a:r>
              <a:rPr lang="en-US" dirty="0" err="1">
                <a:solidFill>
                  <a:srgbClr val="212121"/>
                </a:solidFill>
              </a:rPr>
              <a:t>qubits</a:t>
            </a:r>
            <a:r>
              <a:rPr lang="en-US" dirty="0">
                <a:solidFill>
                  <a:srgbClr val="212121"/>
                </a:solidFill>
              </a:rPr>
              <a:t>, </a:t>
            </a:r>
            <a:r>
              <a:rPr lang="en-US" dirty="0" err="1">
                <a:solidFill>
                  <a:srgbClr val="212121"/>
                </a:solidFill>
              </a:rPr>
              <a:t>Q_kl</a:t>
            </a:r>
            <a:r>
              <a:rPr lang="en-US" dirty="0">
                <a:solidFill>
                  <a:srgbClr val="212121"/>
                </a:solidFill>
              </a:rPr>
              <a:t> and </a:t>
            </a:r>
            <a:r>
              <a:rPr lang="en-US" dirty="0" err="1">
                <a:solidFill>
                  <a:srgbClr val="212121"/>
                </a:solidFill>
              </a:rPr>
              <a:t>Q_ll</a:t>
            </a:r>
            <a:r>
              <a:rPr lang="en-US" dirty="0">
                <a:solidFill>
                  <a:srgbClr val="212121"/>
                </a:solidFill>
              </a:rPr>
              <a:t> stand for quadratic linear coefficients.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604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Convolutional </a:t>
            </a:r>
            <a:r>
              <a:rPr lang="en-US" sz="2400" b="1" dirty="0" smtClean="0">
                <a:solidFill>
                  <a:schemeClr val="bg1"/>
                </a:solidFill>
              </a:rPr>
              <a:t>Decoders based on QA (2/3)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457200" lvl="1" indent="-342900" algn="just">
              <a:spcBef>
                <a:spcPts val="0"/>
              </a:spcBef>
              <a:buSzPts val="1800"/>
              <a:buFont typeface="Arial"/>
              <a:buChar char="●"/>
            </a:pPr>
            <a:r>
              <a:rPr lang="en-US" sz="1600" dirty="0" smtClean="0">
                <a:solidFill>
                  <a:srgbClr val="212121"/>
                </a:solidFill>
              </a:rPr>
              <a:t>Decoding </a:t>
            </a:r>
            <a:r>
              <a:rPr lang="en-US" sz="1600" dirty="0">
                <a:solidFill>
                  <a:srgbClr val="212121"/>
                </a:solidFill>
              </a:rPr>
              <a:t>convolutional codes with </a:t>
            </a:r>
            <a:r>
              <a:rPr lang="en-US" sz="1600" dirty="0" smtClean="0">
                <a:solidFill>
                  <a:srgbClr val="212121"/>
                </a:solidFill>
              </a:rPr>
              <a:t>ML estimate </a:t>
            </a:r>
            <a:r>
              <a:rPr lang="en-US" sz="1600" dirty="0">
                <a:solidFill>
                  <a:srgbClr val="212121"/>
                </a:solidFill>
              </a:rPr>
              <a:t>with additive white Gaussian noise can be expressed as</a:t>
            </a:r>
            <a:r>
              <a:rPr lang="en-US" sz="1600" dirty="0" smtClean="0">
                <a:solidFill>
                  <a:srgbClr val="212121"/>
                </a:solidFill>
              </a:rPr>
              <a:t>:</a:t>
            </a:r>
          </a:p>
          <a:p>
            <a:pPr marL="457200" lvl="1" indent="-342900" algn="just">
              <a:spcBef>
                <a:spcPts val="0"/>
              </a:spcBef>
              <a:buSzPts val="1800"/>
              <a:buFont typeface="Arial"/>
              <a:buChar char="●"/>
            </a:pPr>
            <a:endParaRPr lang="en-US" sz="1600" dirty="0">
              <a:solidFill>
                <a:srgbClr val="212121"/>
              </a:solidFill>
            </a:endParaRPr>
          </a:p>
          <a:p>
            <a:pPr marL="457200" lvl="1" indent="-342900" algn="just">
              <a:spcBef>
                <a:spcPts val="0"/>
              </a:spcBef>
              <a:buSzPts val="1800"/>
              <a:buFont typeface="Arial"/>
              <a:buChar char="●"/>
            </a:pPr>
            <a:endParaRPr lang="en-US" sz="1600" dirty="0" smtClean="0">
              <a:solidFill>
                <a:srgbClr val="212121"/>
              </a:solidFill>
            </a:endParaRPr>
          </a:p>
          <a:p>
            <a:pPr lvl="1" algn="just"/>
            <a:r>
              <a:rPr lang="en-US" dirty="0" smtClean="0">
                <a:solidFill>
                  <a:srgbClr val="212121"/>
                </a:solidFill>
              </a:rPr>
              <a:t>C* stands </a:t>
            </a:r>
            <a:r>
              <a:rPr lang="en-US" dirty="0">
                <a:solidFill>
                  <a:srgbClr val="212121"/>
                </a:solidFill>
              </a:rPr>
              <a:t>for the estimated </a:t>
            </a:r>
            <a:r>
              <a:rPr lang="en-US" dirty="0" err="1">
                <a:solidFill>
                  <a:srgbClr val="212121"/>
                </a:solidFill>
              </a:rPr>
              <a:t>codeword</a:t>
            </a:r>
            <a:r>
              <a:rPr lang="en-US" dirty="0">
                <a:solidFill>
                  <a:srgbClr val="212121"/>
                </a:solidFill>
              </a:rPr>
              <a:t> from the received message with length </a:t>
            </a:r>
            <a:r>
              <a:rPr lang="en-US" dirty="0" smtClean="0">
                <a:solidFill>
                  <a:srgbClr val="212121"/>
                </a:solidFill>
              </a:rPr>
              <a:t>N</a:t>
            </a:r>
          </a:p>
          <a:p>
            <a:pPr lvl="1" algn="just"/>
            <a:r>
              <a:rPr lang="en-US" dirty="0" smtClean="0">
                <a:solidFill>
                  <a:srgbClr val="212121"/>
                </a:solidFill>
              </a:rPr>
              <a:t>C </a:t>
            </a:r>
            <a:r>
              <a:rPr lang="en-US" dirty="0">
                <a:solidFill>
                  <a:srgbClr val="212121"/>
                </a:solidFill>
              </a:rPr>
              <a:t>is transmitted </a:t>
            </a:r>
            <a:r>
              <a:rPr lang="en-US" dirty="0" err="1">
                <a:solidFill>
                  <a:srgbClr val="212121"/>
                </a:solidFill>
              </a:rPr>
              <a:t>codeword</a:t>
            </a:r>
            <a:r>
              <a:rPr lang="en-US" dirty="0">
                <a:solidFill>
                  <a:srgbClr val="212121"/>
                </a:solidFill>
              </a:rPr>
              <a:t> [</a:t>
            </a:r>
            <a:r>
              <a:rPr lang="en-US" dirty="0" smtClean="0">
                <a:solidFill>
                  <a:srgbClr val="212121"/>
                </a:solidFill>
              </a:rPr>
              <a:t>c_1</a:t>
            </a:r>
            <a:r>
              <a:rPr lang="en-US" dirty="0">
                <a:solidFill>
                  <a:srgbClr val="212121"/>
                </a:solidFill>
              </a:rPr>
              <a:t>,</a:t>
            </a:r>
            <a:r>
              <a:rPr lang="en-US" dirty="0" smtClean="0">
                <a:solidFill>
                  <a:srgbClr val="212121"/>
                </a:solidFill>
              </a:rPr>
              <a:t> c_2, </a:t>
            </a:r>
            <a:r>
              <a:rPr lang="mr-IN" dirty="0" smtClean="0">
                <a:solidFill>
                  <a:srgbClr val="212121"/>
                </a:solidFill>
              </a:rPr>
              <a:t>…</a:t>
            </a:r>
            <a:r>
              <a:rPr lang="en-US" dirty="0" smtClean="0">
                <a:solidFill>
                  <a:srgbClr val="212121"/>
                </a:solidFill>
              </a:rPr>
              <a:t>,  </a:t>
            </a:r>
            <a:r>
              <a:rPr lang="en-US" dirty="0" err="1" smtClean="0">
                <a:solidFill>
                  <a:srgbClr val="212121"/>
                </a:solidFill>
              </a:rPr>
              <a:t>c_N</a:t>
            </a:r>
            <a:r>
              <a:rPr lang="en-US" dirty="0">
                <a:solidFill>
                  <a:srgbClr val="212121"/>
                </a:solidFill>
              </a:rPr>
              <a:t>] where each entry </a:t>
            </a:r>
            <a:r>
              <a:rPr lang="en-US" dirty="0" err="1" smtClean="0">
                <a:solidFill>
                  <a:srgbClr val="212121"/>
                </a:solidFill>
              </a:rPr>
              <a:t>c_n</a:t>
            </a:r>
            <a:r>
              <a:rPr lang="en-US" dirty="0" smtClean="0">
                <a:solidFill>
                  <a:srgbClr val="212121"/>
                </a:solidFill>
              </a:rPr>
              <a:t> </a:t>
            </a:r>
            <a:r>
              <a:rPr lang="en-US" dirty="0">
                <a:solidFill>
                  <a:srgbClr val="212121"/>
                </a:solidFill>
              </a:rPr>
              <a:t>is either +1 or -</a:t>
            </a:r>
            <a:r>
              <a:rPr lang="en-US" dirty="0" smtClean="0">
                <a:solidFill>
                  <a:srgbClr val="212121"/>
                </a:solidFill>
              </a:rPr>
              <a:t>1</a:t>
            </a:r>
            <a:endParaRPr lang="en-US" dirty="0">
              <a:solidFill>
                <a:srgbClr val="212121"/>
              </a:solidFill>
            </a:endParaRPr>
          </a:p>
          <a:p>
            <a:pPr lvl="1" algn="just"/>
            <a:r>
              <a:rPr lang="en-US" dirty="0">
                <a:solidFill>
                  <a:srgbClr val="212121"/>
                </a:solidFill>
              </a:rPr>
              <a:t>r</a:t>
            </a:r>
            <a:r>
              <a:rPr lang="en-US" dirty="0" smtClean="0">
                <a:solidFill>
                  <a:srgbClr val="212121"/>
                </a:solidFill>
              </a:rPr>
              <a:t> is the received bits that are corrupted by additive white Gaussian noise</a:t>
            </a:r>
            <a:endParaRPr lang="en-US" sz="1600" dirty="0" smtClean="0">
              <a:solidFill>
                <a:srgbClr val="212121"/>
              </a:solidFill>
            </a:endParaRPr>
          </a:p>
          <a:p>
            <a:pPr marL="457200" lvl="1" indent="-342900" algn="just">
              <a:spcBef>
                <a:spcPts val="0"/>
              </a:spcBef>
              <a:buSzPts val="1800"/>
              <a:buFont typeface="Arial"/>
              <a:buChar char="●"/>
            </a:pPr>
            <a:endParaRPr lang="en-US" sz="1600" dirty="0">
              <a:solidFill>
                <a:srgbClr val="212121"/>
              </a:solidFill>
            </a:endParaRPr>
          </a:p>
          <a:p>
            <a:pPr marL="114300" lvl="1" indent="0" algn="just">
              <a:spcBef>
                <a:spcPts val="0"/>
              </a:spcBef>
              <a:buSzPts val="1800"/>
              <a:buNone/>
            </a:pPr>
            <a:endParaRPr lang="ru-RU" sz="1600" dirty="0">
              <a:solidFill>
                <a:srgbClr val="212121"/>
              </a:solidFill>
            </a:endParaRPr>
          </a:p>
          <a:p>
            <a:pPr algn="just"/>
            <a:endParaRPr lang="en-US" sz="1600" dirty="0" smtClean="0">
              <a:solidFill>
                <a:srgbClr val="2121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17</a:t>
            </a:fld>
            <a:endParaRPr lang="uk-UA" dirty="0"/>
          </a:p>
        </p:txBody>
      </p:sp>
      <p:pic>
        <p:nvPicPr>
          <p:cNvPr id="9" name="Изображение 8" descr="Снимок экрана 2021-04-25 в 19.39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641" y="2481474"/>
            <a:ext cx="2006600" cy="584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30536" y="2607577"/>
            <a:ext cx="404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(4)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95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Convolutional </a:t>
            </a:r>
            <a:r>
              <a:rPr lang="en-US" sz="2400" b="1" dirty="0" smtClean="0">
                <a:solidFill>
                  <a:schemeClr val="bg1"/>
                </a:solidFill>
              </a:rPr>
              <a:t>Decoders based on QA (3/</a:t>
            </a:r>
            <a:r>
              <a:rPr lang="en-US" sz="2400" b="1" dirty="0">
                <a:solidFill>
                  <a:schemeClr val="bg1"/>
                </a:solidFill>
              </a:rPr>
              <a:t>3</a:t>
            </a:r>
            <a:r>
              <a:rPr lang="en-US" sz="2400" b="1" dirty="0" smtClean="0">
                <a:solidFill>
                  <a:schemeClr val="bg1"/>
                </a:solidFill>
              </a:rPr>
              <a:t>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 smtClean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QUBO model in (3) valid for binary variables, </a:t>
            </a:r>
            <a:r>
              <a:rPr lang="en-US" sz="1600" dirty="0" err="1" smtClean="0">
                <a:solidFill>
                  <a:srgbClr val="212121"/>
                </a:solidFill>
              </a:rPr>
              <a:t>i.e</a:t>
            </a:r>
            <a:r>
              <a:rPr lang="en-US" sz="1600" dirty="0" smtClean="0">
                <a:solidFill>
                  <a:srgbClr val="212121"/>
                </a:solidFill>
              </a:rPr>
              <a:t> </a:t>
            </a:r>
            <a:r>
              <a:rPr lang="en-US" sz="1600" dirty="0" err="1" smtClean="0">
                <a:solidFill>
                  <a:srgbClr val="212121"/>
                </a:solidFill>
              </a:rPr>
              <a:t>q_n</a:t>
            </a:r>
            <a:r>
              <a:rPr lang="en-US" sz="1600" dirty="0" smtClean="0">
                <a:solidFill>
                  <a:srgbClr val="212121"/>
                </a:solidFill>
              </a:rPr>
              <a:t> is either 1 or 0.</a:t>
            </a:r>
          </a:p>
          <a:p>
            <a:pPr algn="just"/>
            <a:endParaRPr lang="en-US" sz="1600" dirty="0" smtClean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Transform of </a:t>
            </a:r>
            <a:r>
              <a:rPr lang="mr-IN" sz="1600" dirty="0" smtClean="0">
                <a:solidFill>
                  <a:srgbClr val="212121"/>
                </a:solidFill>
              </a:rPr>
              <a:t>c</a:t>
            </a:r>
            <a:r>
              <a:rPr lang="en-US" sz="1600" dirty="0" smtClean="0">
                <a:solidFill>
                  <a:srgbClr val="212121"/>
                </a:solidFill>
              </a:rPr>
              <a:t>_</a:t>
            </a:r>
            <a:r>
              <a:rPr lang="mr-IN" sz="1600" dirty="0" smtClean="0">
                <a:solidFill>
                  <a:srgbClr val="212121"/>
                </a:solidFill>
              </a:rPr>
              <a:t>n = 2q</a:t>
            </a:r>
            <a:r>
              <a:rPr lang="en-US" sz="1600" dirty="0" smtClean="0">
                <a:solidFill>
                  <a:srgbClr val="212121"/>
                </a:solidFill>
              </a:rPr>
              <a:t>_</a:t>
            </a:r>
            <a:r>
              <a:rPr lang="mr-IN" sz="1600" dirty="0" smtClean="0">
                <a:solidFill>
                  <a:srgbClr val="212121"/>
                </a:solidFill>
              </a:rPr>
              <a:t>n – 1</a:t>
            </a:r>
            <a:r>
              <a:rPr lang="en-US" sz="1600" dirty="0" smtClean="0">
                <a:solidFill>
                  <a:srgbClr val="212121"/>
                </a:solidFill>
              </a:rPr>
              <a:t>, with </a:t>
            </a:r>
            <a:r>
              <a:rPr lang="mr-IN" sz="1600" dirty="0" smtClean="0">
                <a:solidFill>
                  <a:srgbClr val="212121"/>
                </a:solidFill>
              </a:rPr>
              <a:t>q</a:t>
            </a:r>
            <a:r>
              <a:rPr lang="en-US" sz="1600" dirty="0" smtClean="0">
                <a:solidFill>
                  <a:srgbClr val="212121"/>
                </a:solidFill>
              </a:rPr>
              <a:t>_</a:t>
            </a:r>
            <a:r>
              <a:rPr lang="mr-IN" sz="1600" dirty="0" smtClean="0">
                <a:solidFill>
                  <a:srgbClr val="212121"/>
                </a:solidFill>
              </a:rPr>
              <a:t>k </a:t>
            </a:r>
            <a:r>
              <a:rPr lang="mr-IN" sz="1600" dirty="0">
                <a:solidFill>
                  <a:srgbClr val="212121"/>
                </a:solidFill>
              </a:rPr>
              <a:t>= </a:t>
            </a:r>
            <a:r>
              <a:rPr lang="en-US" sz="1600" dirty="0" smtClean="0">
                <a:solidFill>
                  <a:srgbClr val="212121"/>
                </a:solidFill>
              </a:rPr>
              <a:t>(</a:t>
            </a:r>
            <a:r>
              <a:rPr lang="mr-IN" sz="1600" dirty="0" smtClean="0">
                <a:solidFill>
                  <a:srgbClr val="212121"/>
                </a:solidFill>
              </a:rPr>
              <a:t>q</a:t>
            </a:r>
            <a:r>
              <a:rPr lang="en-US" sz="1600" dirty="0" smtClean="0">
                <a:solidFill>
                  <a:srgbClr val="212121"/>
                </a:solidFill>
              </a:rPr>
              <a:t>_k)^2 </a:t>
            </a:r>
            <a:r>
              <a:rPr lang="en-US" sz="1600" dirty="0">
                <a:solidFill>
                  <a:srgbClr val="212121"/>
                </a:solidFill>
              </a:rPr>
              <a:t>= </a:t>
            </a:r>
            <a:r>
              <a:rPr lang="en-US" sz="1600" dirty="0" err="1" smtClean="0">
                <a:solidFill>
                  <a:srgbClr val="212121"/>
                </a:solidFill>
              </a:rPr>
              <a:t>q_k</a:t>
            </a:r>
            <a:r>
              <a:rPr lang="en-US" sz="1600" dirty="0" smtClean="0">
                <a:solidFill>
                  <a:srgbClr val="212121"/>
                </a:solidFill>
              </a:rPr>
              <a:t>*</a:t>
            </a:r>
            <a:r>
              <a:rPr lang="en-US" sz="1600" dirty="0" err="1" smtClean="0">
                <a:solidFill>
                  <a:srgbClr val="212121"/>
                </a:solidFill>
              </a:rPr>
              <a:t>q_k</a:t>
            </a:r>
            <a:r>
              <a:rPr lang="en-US" sz="1600" dirty="0" smtClean="0">
                <a:solidFill>
                  <a:srgbClr val="212121"/>
                </a:solidFill>
              </a:rPr>
              <a:t>, can be applied to (4) </a:t>
            </a:r>
            <a:r>
              <a:rPr lang="en-US" sz="1600" dirty="0">
                <a:solidFill>
                  <a:srgbClr val="212121"/>
                </a:solidFill>
              </a:rPr>
              <a:t>in order to obtain the linear and quadratic </a:t>
            </a:r>
            <a:r>
              <a:rPr lang="en-US" sz="1600" dirty="0" smtClean="0">
                <a:solidFill>
                  <a:srgbClr val="212121"/>
                </a:solidFill>
              </a:rPr>
              <a:t>coefficients, </a:t>
            </a:r>
            <a:r>
              <a:rPr lang="en-US" sz="1600" dirty="0" err="1" smtClean="0">
                <a:solidFill>
                  <a:srgbClr val="212121"/>
                </a:solidFill>
              </a:rPr>
              <a:t>Q_kl</a:t>
            </a:r>
            <a:r>
              <a:rPr lang="en-US" sz="1600" dirty="0" smtClean="0">
                <a:solidFill>
                  <a:srgbClr val="212121"/>
                </a:solidFill>
              </a:rPr>
              <a:t> and </a:t>
            </a:r>
            <a:r>
              <a:rPr lang="en-US" sz="1600" dirty="0" err="1" smtClean="0">
                <a:solidFill>
                  <a:srgbClr val="212121"/>
                </a:solidFill>
              </a:rPr>
              <a:t>Q_ll</a:t>
            </a:r>
            <a:r>
              <a:rPr lang="en-US" sz="1600" dirty="0">
                <a:solidFill>
                  <a:srgbClr val="212121"/>
                </a:solidFill>
              </a:rPr>
              <a:t>, of </a:t>
            </a:r>
            <a:r>
              <a:rPr lang="en-US" sz="1600" dirty="0" smtClean="0">
                <a:solidFill>
                  <a:srgbClr val="212121"/>
                </a:solidFill>
              </a:rPr>
              <a:t>the objective </a:t>
            </a:r>
            <a:r>
              <a:rPr lang="en-US" sz="1600" dirty="0">
                <a:solidFill>
                  <a:srgbClr val="212121"/>
                </a:solidFill>
              </a:rPr>
              <a:t>function in </a:t>
            </a:r>
            <a:r>
              <a:rPr lang="en-US" sz="1600" dirty="0" smtClean="0">
                <a:solidFill>
                  <a:srgbClr val="212121"/>
                </a:solidFill>
              </a:rPr>
              <a:t>(3).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18</a:t>
            </a:fld>
            <a:endParaRPr lang="uk-UA" dirty="0"/>
          </a:p>
        </p:txBody>
      </p:sp>
      <p:pic>
        <p:nvPicPr>
          <p:cNvPr id="9" name="Изображение 8" descr="Снимок экрана 2021-04-25 в 19.39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977" y="3875178"/>
            <a:ext cx="2006600" cy="584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9975" y="4012520"/>
            <a:ext cx="404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</a:t>
            </a:r>
            <a:endParaRPr lang="ru-RU" dirty="0"/>
          </a:p>
        </p:txBody>
      </p:sp>
      <p:pic>
        <p:nvPicPr>
          <p:cNvPr id="10" name="Изображение 9" descr="Снимок экрана 2021-04-25 в 18.34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01" y="3769959"/>
            <a:ext cx="2794000" cy="749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45450" y="4012520"/>
            <a:ext cx="404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(4)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351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Results (1/4)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>
              <a:lnSpc>
                <a:spcPct val="100000"/>
              </a:lnSpc>
              <a:buNone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10 000 trials with Viterbi decoder on local CPU</a:t>
            </a:r>
          </a:p>
          <a:p>
            <a:pPr algn="just"/>
            <a:endParaRPr lang="en-US" sz="1600" dirty="0" smtClean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1000 trials with quantum annealing on Amazon’s D-Wave 2000Q</a:t>
            </a:r>
          </a:p>
          <a:p>
            <a:pPr algn="just"/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>
                <a:solidFill>
                  <a:srgbClr val="212121"/>
                </a:solidFill>
              </a:rPr>
              <a:t>W</a:t>
            </a:r>
            <a:r>
              <a:rPr lang="en-US" sz="1600" dirty="0" smtClean="0">
                <a:solidFill>
                  <a:srgbClr val="212121"/>
                </a:solidFill>
              </a:rPr>
              <a:t>hite </a:t>
            </a:r>
            <a:r>
              <a:rPr lang="en-US" sz="1600" dirty="0">
                <a:solidFill>
                  <a:srgbClr val="212121"/>
                </a:solidFill>
              </a:rPr>
              <a:t>Gaussian </a:t>
            </a:r>
            <a:r>
              <a:rPr lang="en-US" sz="1600" dirty="0" smtClean="0">
                <a:solidFill>
                  <a:srgbClr val="212121"/>
                </a:solidFill>
              </a:rPr>
              <a:t>noise was generated at each trial and added to encoded messages.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94011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Outline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6810669" cy="3614476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200" dirty="0" smtClean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Introduction</a:t>
            </a:r>
            <a:endParaRPr lang="ru-RU" sz="1200" dirty="0" smtClean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ru-RU" sz="1200" dirty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Background</a:t>
            </a:r>
            <a:endParaRPr lang="ru-RU" sz="1200" dirty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en-US" sz="1200" dirty="0" smtClean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Convolutional encoders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Viterbi Decoder</a:t>
            </a:r>
            <a:endParaRPr lang="ru-RU" sz="1200" dirty="0" smtClean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ru-RU" sz="1200" dirty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Quantum Annealing</a:t>
            </a:r>
          </a:p>
          <a:p>
            <a:pPr marL="114300" indent="0" algn="just">
              <a:lnSpc>
                <a:spcPct val="100000"/>
              </a:lnSpc>
              <a:buNone/>
            </a:pPr>
            <a:endParaRPr lang="en-US" sz="1200" dirty="0">
              <a:solidFill>
                <a:srgbClr val="21212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rgbClr val="212121"/>
                </a:solidFill>
              </a:rPr>
              <a:t>Convolutional Decoders </a:t>
            </a:r>
            <a:r>
              <a:rPr lang="en-US" sz="1200" dirty="0" smtClean="0">
                <a:solidFill>
                  <a:srgbClr val="212121"/>
                </a:solidFill>
              </a:rPr>
              <a:t>based on Quantum Annealing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en-US" sz="1200" dirty="0">
              <a:solidFill>
                <a:srgbClr val="21212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rgbClr val="212121"/>
                </a:solidFill>
              </a:rPr>
              <a:t>Results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en-US" sz="1200" dirty="0">
              <a:solidFill>
                <a:srgbClr val="21212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rgbClr val="212121"/>
                </a:solidFill>
              </a:rPr>
              <a:t>Conclusion</a:t>
            </a:r>
            <a:endParaRPr lang="ru-RU" sz="1200" dirty="0" smtClean="0">
              <a:solidFill>
                <a:srgbClr val="212121"/>
              </a:solidFill>
            </a:endParaRPr>
          </a:p>
          <a:p>
            <a:pPr marL="114300" indent="0" algn="just">
              <a:lnSpc>
                <a:spcPct val="100000"/>
              </a:lnSpc>
              <a:buNone/>
            </a:pPr>
            <a:endParaRPr lang="en-US" sz="1200" dirty="0">
              <a:solidFill>
                <a:srgbClr val="212121"/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rgbClr val="212121"/>
                </a:solidFill>
              </a:rPr>
              <a:t>References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7511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Results (2/4)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>
              <a:lnSpc>
                <a:spcPct val="100000"/>
              </a:lnSpc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During experiments </a:t>
            </a:r>
            <a:r>
              <a:rPr lang="en-US" sz="1600" dirty="0">
                <a:solidFill>
                  <a:srgbClr val="212121"/>
                </a:solidFill>
              </a:rPr>
              <a:t>convolutional encoder with generator polynomials [1 </a:t>
            </a:r>
            <a:r>
              <a:rPr lang="en-US" sz="1600" dirty="0" smtClean="0">
                <a:solidFill>
                  <a:srgbClr val="212121"/>
                </a:solidFill>
              </a:rPr>
              <a:t>1 1</a:t>
            </a:r>
            <a:r>
              <a:rPr lang="en-US" sz="1600" dirty="0">
                <a:solidFill>
                  <a:srgbClr val="212121"/>
                </a:solidFill>
              </a:rPr>
              <a:t>] and [1 0 1] for rate </a:t>
            </a:r>
            <a:r>
              <a:rPr lang="en-US" sz="1600" dirty="0" smtClean="0">
                <a:solidFill>
                  <a:srgbClr val="212121"/>
                </a:solidFill>
              </a:rPr>
              <a:t>½ were used.</a:t>
            </a:r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 err="1" smtClean="0">
                <a:solidFill>
                  <a:srgbClr val="212121"/>
                </a:solidFill>
              </a:rPr>
              <a:t>Codewords</a:t>
            </a:r>
            <a:r>
              <a:rPr lang="en-US" sz="1600" dirty="0" smtClean="0">
                <a:solidFill>
                  <a:srgbClr val="212121"/>
                </a:solidFill>
              </a:rPr>
              <a:t> were </a:t>
            </a:r>
            <a:r>
              <a:rPr lang="en-US" sz="1600" dirty="0" err="1" smtClean="0">
                <a:solidFill>
                  <a:srgbClr val="212121"/>
                </a:solidFill>
              </a:rPr>
              <a:t>thansmitted</a:t>
            </a:r>
            <a:r>
              <a:rPr lang="en-US" sz="1600" dirty="0" smtClean="0">
                <a:solidFill>
                  <a:srgbClr val="212121"/>
                </a:solidFill>
              </a:rPr>
              <a:t> through </a:t>
            </a:r>
            <a:r>
              <a:rPr lang="en-US" sz="1600" dirty="0">
                <a:solidFill>
                  <a:srgbClr val="212121"/>
                </a:solidFill>
              </a:rPr>
              <a:t>Additive white Gaussian noise</a:t>
            </a:r>
            <a:r>
              <a:rPr lang="en-US" sz="1600" dirty="0" smtClean="0">
                <a:solidFill>
                  <a:srgbClr val="212121"/>
                </a:solidFill>
              </a:rPr>
              <a:t> (AWGN) channel.</a:t>
            </a:r>
          </a:p>
          <a:p>
            <a:endParaRPr lang="en-US" sz="1600" dirty="0" smtClean="0">
              <a:solidFill>
                <a:srgbClr val="2121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20</a:t>
            </a:fld>
            <a:endParaRPr lang="uk-UA" dirty="0"/>
          </a:p>
        </p:txBody>
      </p:sp>
      <p:pic>
        <p:nvPicPr>
          <p:cNvPr id="5" name="Изображение 4" descr="Снимок экрана 2021-04-25 в 23.46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355" y="2761078"/>
            <a:ext cx="5143500" cy="1955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8538" y="4738036"/>
            <a:ext cx="2499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</a:t>
            </a:r>
            <a:r>
              <a:rPr lang="en-US" dirty="0"/>
              <a:t>5</a:t>
            </a:r>
            <a:r>
              <a:rPr lang="en-US" dirty="0" smtClean="0"/>
              <a:t> Example of </a:t>
            </a:r>
            <a:r>
              <a:rPr lang="en-US" dirty="0" err="1" smtClean="0"/>
              <a:t>codewords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26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Results (3/4)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21</a:t>
            </a:fld>
            <a:endParaRPr lang="uk-UA" dirty="0"/>
          </a:p>
        </p:txBody>
      </p:sp>
      <p:pic>
        <p:nvPicPr>
          <p:cNvPr id="3" name="Изображение 2" descr="Снимок экрана 2021-04-25 в 23.27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625" y="1220659"/>
            <a:ext cx="4047569" cy="33061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3274" y="4460884"/>
            <a:ext cx="5263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</a:t>
            </a:r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/>
              <a:t>BER Comparison of Viterbi, Brute Force and QA methods.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05998" y="4383425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4031783" cy="3474729"/>
          </a:xfrm>
        </p:spPr>
        <p:txBody>
          <a:bodyPr/>
          <a:lstStyle/>
          <a:p>
            <a:pPr marL="114300" indent="0">
              <a:lnSpc>
                <a:spcPct val="100000"/>
              </a:lnSpc>
              <a:buNone/>
            </a:pPr>
            <a:endParaRPr lang="en-US" sz="1200" b="1" dirty="0" smtClean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Fig. 6 shows us bit error rate comparison between implemented methods</a:t>
            </a:r>
          </a:p>
          <a:p>
            <a:pPr algn="just"/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QA shows close results to optimal Viterbi decoder</a:t>
            </a:r>
          </a:p>
          <a:p>
            <a:pPr algn="just"/>
            <a:endParaRPr lang="en-US" sz="1400" dirty="0">
              <a:solidFill>
                <a:srgbClr val="212121"/>
              </a:solidFill>
            </a:endParaRPr>
          </a:p>
          <a:p>
            <a:pPr algn="just"/>
            <a:endParaRPr lang="en-US" sz="1400" dirty="0">
              <a:solidFill>
                <a:srgbClr val="2121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668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Results (4/4)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22</a:t>
            </a:fld>
            <a:endParaRPr lang="uk-UA" dirty="0"/>
          </a:p>
        </p:txBody>
      </p:sp>
      <p:pic>
        <p:nvPicPr>
          <p:cNvPr id="7" name="Изображение 6" descr="Снимок экрана 2021-04-25 в 23.29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219" y="2044588"/>
            <a:ext cx="4052917" cy="20302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05998" y="4383425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60808" y="4192352"/>
            <a:ext cx="3408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 1. </a:t>
            </a:r>
            <a:r>
              <a:rPr lang="en-US" dirty="0"/>
              <a:t>Execution time for each method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4531114" cy="3614476"/>
          </a:xfrm>
        </p:spPr>
        <p:txBody>
          <a:bodyPr/>
          <a:lstStyle/>
          <a:p>
            <a:pPr marL="114300" indent="0">
              <a:lnSpc>
                <a:spcPct val="100000"/>
              </a:lnSpc>
              <a:buNone/>
            </a:pPr>
            <a:endParaRPr lang="en-US" sz="1200" b="1" dirty="0" smtClean="0">
              <a:solidFill>
                <a:schemeClr val="bg1"/>
              </a:solidFill>
            </a:endParaRPr>
          </a:p>
          <a:p>
            <a:pPr algn="just"/>
            <a:r>
              <a:rPr lang="en-US" sz="1400" dirty="0" smtClean="0">
                <a:solidFill>
                  <a:srgbClr val="212121"/>
                </a:solidFill>
              </a:rPr>
              <a:t>Signal </a:t>
            </a:r>
            <a:r>
              <a:rPr lang="en-US" sz="1400" dirty="0">
                <a:solidFill>
                  <a:srgbClr val="212121"/>
                </a:solidFill>
              </a:rPr>
              <a:t>detection with QA takes </a:t>
            </a:r>
            <a:r>
              <a:rPr lang="en-US" sz="1400" dirty="0" smtClean="0">
                <a:solidFill>
                  <a:srgbClr val="212121"/>
                </a:solidFill>
              </a:rPr>
              <a:t>249611 </a:t>
            </a:r>
            <a:r>
              <a:rPr lang="en-US" sz="1400" dirty="0" err="1" smtClean="0">
                <a:solidFill>
                  <a:srgbClr val="212121"/>
                </a:solidFill>
              </a:rPr>
              <a:t>usec</a:t>
            </a:r>
            <a:r>
              <a:rPr lang="en-US" sz="1400" dirty="0" smtClean="0">
                <a:solidFill>
                  <a:srgbClr val="212121"/>
                </a:solidFill>
              </a:rPr>
              <a:t> (excluding internet connection)</a:t>
            </a:r>
          </a:p>
          <a:p>
            <a:pPr marL="114300" indent="0" algn="just">
              <a:buNone/>
            </a:pPr>
            <a:endParaRPr lang="en-US" sz="1400" dirty="0" smtClean="0">
              <a:solidFill>
                <a:srgbClr val="212121"/>
              </a:solidFill>
            </a:endParaRPr>
          </a:p>
          <a:p>
            <a:pPr algn="just"/>
            <a:r>
              <a:rPr lang="en-US" sz="1400" dirty="0" smtClean="0">
                <a:solidFill>
                  <a:srgbClr val="212121"/>
                </a:solidFill>
              </a:rPr>
              <a:t>Access time (T) </a:t>
            </a:r>
            <a:r>
              <a:rPr lang="en-US" sz="1400" dirty="0">
                <a:solidFill>
                  <a:srgbClr val="212121"/>
                </a:solidFill>
              </a:rPr>
              <a:t>includes both sampling time </a:t>
            </a:r>
            <a:r>
              <a:rPr lang="en-US" sz="1400" dirty="0" smtClean="0">
                <a:solidFill>
                  <a:srgbClr val="212121"/>
                </a:solidFill>
              </a:rPr>
              <a:t>T_s </a:t>
            </a:r>
            <a:r>
              <a:rPr lang="en-US" sz="1400" dirty="0">
                <a:solidFill>
                  <a:srgbClr val="212121"/>
                </a:solidFill>
              </a:rPr>
              <a:t>and programming time </a:t>
            </a:r>
            <a:r>
              <a:rPr lang="en-US" sz="1400" dirty="0" err="1" smtClean="0">
                <a:solidFill>
                  <a:srgbClr val="212121"/>
                </a:solidFill>
              </a:rPr>
              <a:t>T_p</a:t>
            </a:r>
            <a:r>
              <a:rPr lang="en-US" sz="1400" dirty="0" smtClean="0">
                <a:solidFill>
                  <a:srgbClr val="212121"/>
                </a:solidFill>
              </a:rPr>
              <a:t>.</a:t>
            </a:r>
          </a:p>
          <a:p>
            <a:pPr algn="just"/>
            <a:endParaRPr lang="en-US" sz="1400" dirty="0">
              <a:solidFill>
                <a:srgbClr val="212121"/>
              </a:solidFill>
            </a:endParaRPr>
          </a:p>
          <a:p>
            <a:pPr algn="just"/>
            <a:r>
              <a:rPr lang="en-US" sz="1400" dirty="0">
                <a:solidFill>
                  <a:srgbClr val="212121"/>
                </a:solidFill>
              </a:rPr>
              <a:t>Sampling time splits into anneal time per sample which is actual computation time for each trial </a:t>
            </a:r>
            <a:endParaRPr lang="en-US" sz="1400" dirty="0" smtClean="0">
              <a:solidFill>
                <a:srgbClr val="212121"/>
              </a:solidFill>
            </a:endParaRPr>
          </a:p>
          <a:p>
            <a:pPr algn="just"/>
            <a:endParaRPr lang="en-US" sz="1400" dirty="0">
              <a:solidFill>
                <a:srgbClr val="212121"/>
              </a:solidFill>
            </a:endParaRPr>
          </a:p>
          <a:p>
            <a:pPr algn="just"/>
            <a:r>
              <a:rPr lang="en-US" sz="1400" dirty="0" smtClean="0">
                <a:solidFill>
                  <a:srgbClr val="212121"/>
                </a:solidFill>
              </a:rPr>
              <a:t>Anneal </a:t>
            </a:r>
            <a:r>
              <a:rPr lang="en-US" sz="1400" dirty="0">
                <a:solidFill>
                  <a:srgbClr val="212121"/>
                </a:solidFill>
              </a:rPr>
              <a:t>time is </a:t>
            </a:r>
            <a:r>
              <a:rPr lang="en-US" sz="1400" dirty="0" smtClean="0">
                <a:solidFill>
                  <a:srgbClr val="212121"/>
                </a:solidFill>
              </a:rPr>
              <a:t>20 </a:t>
            </a:r>
            <a:r>
              <a:rPr lang="en-US" sz="1400" dirty="0" err="1">
                <a:solidFill>
                  <a:srgbClr val="212121"/>
                </a:solidFill>
              </a:rPr>
              <a:t>usec</a:t>
            </a:r>
            <a:r>
              <a:rPr lang="en-US" sz="1400" dirty="0">
                <a:solidFill>
                  <a:srgbClr val="212121"/>
                </a:solidFill>
              </a:rPr>
              <a:t>, the data preparation overhead still makes the QA machines slower than classical computing with Viterbi decoder</a:t>
            </a:r>
          </a:p>
        </p:txBody>
      </p:sp>
    </p:spTree>
    <p:extLst>
      <p:ext uri="{BB962C8B-B14F-4D97-AF65-F5344CB8AC3E}">
        <p14:creationId xmlns:p14="http://schemas.microsoft.com/office/powerpoint/2010/main" val="382762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Conclusion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Amazon’s </a:t>
            </a:r>
            <a:r>
              <a:rPr lang="en-US" sz="1600" dirty="0">
                <a:solidFill>
                  <a:srgbClr val="212121"/>
                </a:solidFill>
              </a:rPr>
              <a:t>cloud quantum computer </a:t>
            </a:r>
            <a:r>
              <a:rPr lang="en-US" sz="1600" dirty="0" smtClean="0">
                <a:solidFill>
                  <a:srgbClr val="212121"/>
                </a:solidFill>
              </a:rPr>
              <a:t>DWAVE</a:t>
            </a:r>
            <a:r>
              <a:rPr lang="ru-RU" sz="1600" dirty="0" smtClean="0">
                <a:solidFill>
                  <a:srgbClr val="212121"/>
                </a:solidFill>
              </a:rPr>
              <a:t> </a:t>
            </a:r>
            <a:r>
              <a:rPr lang="en-US" sz="1600" dirty="0" smtClean="0">
                <a:solidFill>
                  <a:srgbClr val="212121"/>
                </a:solidFill>
              </a:rPr>
              <a:t>2000Q </a:t>
            </a:r>
            <a:r>
              <a:rPr lang="en-US" sz="1600" dirty="0">
                <a:solidFill>
                  <a:srgbClr val="212121"/>
                </a:solidFill>
              </a:rPr>
              <a:t>was used to demonstrate successful problem solving with QA and </a:t>
            </a:r>
            <a:r>
              <a:rPr lang="en-US" sz="1600" dirty="0" smtClean="0">
                <a:solidFill>
                  <a:srgbClr val="212121"/>
                </a:solidFill>
              </a:rPr>
              <a:t>it</a:t>
            </a:r>
            <a:r>
              <a:rPr lang="ru-RU" sz="1600" dirty="0" smtClean="0">
                <a:solidFill>
                  <a:srgbClr val="212121"/>
                </a:solidFill>
              </a:rPr>
              <a:t> </a:t>
            </a:r>
            <a:r>
              <a:rPr lang="en-US" sz="1600" dirty="0" smtClean="0">
                <a:solidFill>
                  <a:srgbClr val="212121"/>
                </a:solidFill>
              </a:rPr>
              <a:t>was </a:t>
            </a:r>
            <a:r>
              <a:rPr lang="en-US" sz="1600" dirty="0">
                <a:solidFill>
                  <a:srgbClr val="212121"/>
                </a:solidFill>
              </a:rPr>
              <a:t>compared with Viterbi </a:t>
            </a:r>
            <a:r>
              <a:rPr lang="en-US" sz="1600" dirty="0" smtClean="0">
                <a:solidFill>
                  <a:srgbClr val="212121"/>
                </a:solidFill>
              </a:rPr>
              <a:t>decoder</a:t>
            </a:r>
            <a:endParaRPr lang="ru-RU" sz="1600" dirty="0" smtClean="0">
              <a:solidFill>
                <a:srgbClr val="212121"/>
              </a:solidFill>
            </a:endParaRPr>
          </a:p>
          <a:p>
            <a:pPr algn="just"/>
            <a:endParaRPr lang="ru-RU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>
                <a:solidFill>
                  <a:srgbClr val="212121"/>
                </a:solidFill>
              </a:rPr>
              <a:t>This research could be extended </a:t>
            </a:r>
            <a:r>
              <a:rPr lang="en-US" sz="1600" dirty="0" smtClean="0">
                <a:solidFill>
                  <a:srgbClr val="212121"/>
                </a:solidFill>
              </a:rPr>
              <a:t>by using </a:t>
            </a:r>
            <a:r>
              <a:rPr lang="en-US" sz="1600" dirty="0">
                <a:solidFill>
                  <a:srgbClr val="212121"/>
                </a:solidFill>
              </a:rPr>
              <a:t>different convolutional encoders </a:t>
            </a:r>
            <a:r>
              <a:rPr lang="en-US" sz="1600" dirty="0" smtClean="0">
                <a:solidFill>
                  <a:srgbClr val="212121"/>
                </a:solidFill>
              </a:rPr>
              <a:t>with</a:t>
            </a:r>
            <a:r>
              <a:rPr lang="ru-RU" sz="1600" dirty="0" smtClean="0">
                <a:solidFill>
                  <a:srgbClr val="212121"/>
                </a:solidFill>
              </a:rPr>
              <a:t> </a:t>
            </a:r>
            <a:r>
              <a:rPr lang="en-US" sz="1600" dirty="0" smtClean="0">
                <a:solidFill>
                  <a:srgbClr val="212121"/>
                </a:solidFill>
              </a:rPr>
              <a:t>varying constraint length.</a:t>
            </a:r>
            <a:endParaRPr lang="en-US" sz="1600" dirty="0">
              <a:solidFill>
                <a:srgbClr val="212121"/>
              </a:solidFill>
            </a:endParaRPr>
          </a:p>
          <a:p>
            <a:pPr algn="just"/>
            <a:endParaRPr lang="en-US" sz="1600" dirty="0" smtClean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Next step could be implementing this project with Advantage</a:t>
            </a:r>
            <a:r>
              <a:rPr lang="ru-RU" sz="1600" dirty="0" smtClean="0">
                <a:solidFill>
                  <a:srgbClr val="212121"/>
                </a:solidFill>
              </a:rPr>
              <a:t> </a:t>
            </a:r>
            <a:r>
              <a:rPr lang="en-US" sz="1600" dirty="0" smtClean="0">
                <a:solidFill>
                  <a:srgbClr val="212121"/>
                </a:solidFill>
              </a:rPr>
              <a:t>QPU</a:t>
            </a:r>
            <a:endParaRPr lang="ru-RU" sz="1600" dirty="0">
              <a:solidFill>
                <a:srgbClr val="2121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37052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References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700" y="1580287"/>
            <a:ext cx="8470014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/>
              <a:t>[1] D-Wave., Inc. (</a:t>
            </a:r>
            <a:r>
              <a:rPr lang="en-US" sz="1100" dirty="0" err="1"/>
              <a:t>n.d.</a:t>
            </a:r>
            <a:r>
              <a:rPr lang="en-US" sz="1100" dirty="0"/>
              <a:t>). Reformulating a problem. Retrieved March 18, 2021, </a:t>
            </a:r>
            <a:r>
              <a:rPr lang="en-US" sz="1100" dirty="0" smtClean="0"/>
              <a:t>from</a:t>
            </a:r>
            <a:r>
              <a:rPr lang="ru-RU" sz="1100" dirty="0" smtClean="0"/>
              <a:t> </a:t>
            </a:r>
            <a:r>
              <a:rPr lang="en-US" sz="1100" dirty="0" smtClean="0"/>
              <a:t>https</a:t>
            </a:r>
            <a:r>
              <a:rPr lang="en-US" sz="1100" dirty="0"/>
              <a:t>://</a:t>
            </a:r>
            <a:r>
              <a:rPr lang="en-US" sz="1100" dirty="0" err="1"/>
              <a:t>docs.dwavesys.com</a:t>
            </a:r>
            <a:r>
              <a:rPr lang="en-US" sz="1100" dirty="0"/>
              <a:t>/docs/latest/chandbook3.html</a:t>
            </a:r>
          </a:p>
          <a:p>
            <a:pPr algn="just"/>
            <a:r>
              <a:rPr lang="en-US" sz="1100" dirty="0"/>
              <a:t>[2] J. </a:t>
            </a:r>
            <a:r>
              <a:rPr lang="en-US" sz="1100" dirty="0" err="1"/>
              <a:t>Cai</a:t>
            </a:r>
            <a:r>
              <a:rPr lang="en-US" sz="1100" dirty="0"/>
              <a:t>, B. Macready, A. Roy, “A practical heuristic for finding graph minors”</a:t>
            </a:r>
            <a:r>
              <a:rPr lang="en-US" sz="1100" dirty="0" smtClean="0"/>
              <a:t>,</a:t>
            </a:r>
            <a:r>
              <a:rPr lang="ru-RU" sz="1100" dirty="0" smtClean="0"/>
              <a:t> </a:t>
            </a:r>
            <a:r>
              <a:rPr lang="mr-IN" sz="1100" dirty="0" smtClean="0"/>
              <a:t>https</a:t>
            </a:r>
            <a:r>
              <a:rPr lang="mr-IN" sz="1100" dirty="0"/>
              <a:t>://arxiv.org/abs/1406.2741</a:t>
            </a:r>
          </a:p>
          <a:p>
            <a:pPr algn="just"/>
            <a:r>
              <a:rPr lang="en-US" sz="1100" dirty="0"/>
              <a:t>[3] Hamming, R. W. (1950). Error detecting and error correcting codes. The </a:t>
            </a:r>
            <a:r>
              <a:rPr lang="en-US" sz="1100" dirty="0" smtClean="0"/>
              <a:t>Bell</a:t>
            </a:r>
            <a:r>
              <a:rPr lang="ru-RU" sz="1100" dirty="0" smtClean="0"/>
              <a:t> </a:t>
            </a:r>
            <a:r>
              <a:rPr lang="en-US" sz="1100" dirty="0" smtClean="0"/>
              <a:t>system </a:t>
            </a:r>
            <a:r>
              <a:rPr lang="en-US" sz="1100" dirty="0"/>
              <a:t>technical journal, 29(2), 147-160.</a:t>
            </a:r>
          </a:p>
          <a:p>
            <a:pPr algn="just"/>
            <a:r>
              <a:rPr lang="en-US" sz="1100" dirty="0"/>
              <a:t>[4] </a:t>
            </a:r>
            <a:r>
              <a:rPr lang="en-US" sz="1100" dirty="0" err="1"/>
              <a:t>Rieffel</a:t>
            </a:r>
            <a:r>
              <a:rPr lang="en-US" sz="1100" dirty="0"/>
              <a:t>, E. G., </a:t>
            </a:r>
            <a:r>
              <a:rPr lang="en-US" sz="1100" dirty="0" err="1"/>
              <a:t>Polak</a:t>
            </a:r>
            <a:r>
              <a:rPr lang="en-US" sz="1100" dirty="0"/>
              <a:t>, W. H. (2011). Quantum computing: A gentle </a:t>
            </a:r>
            <a:r>
              <a:rPr lang="en-US" sz="1100" dirty="0" smtClean="0"/>
              <a:t>introduction.</a:t>
            </a:r>
            <a:r>
              <a:rPr lang="ru-RU" sz="1100" dirty="0" smtClean="0"/>
              <a:t> </a:t>
            </a:r>
            <a:r>
              <a:rPr lang="en-US" sz="1100" dirty="0" smtClean="0"/>
              <a:t>MIT </a:t>
            </a:r>
            <a:r>
              <a:rPr lang="en-US" sz="1100" dirty="0"/>
              <a:t>Press.</a:t>
            </a:r>
          </a:p>
          <a:p>
            <a:pPr algn="just"/>
            <a:r>
              <a:rPr lang="en-US" sz="1100" dirty="0"/>
              <a:t>[5] D-Wave System Inc. (2011). Introduction to D-</a:t>
            </a:r>
            <a:r>
              <a:rPr lang="en-US" sz="1100" dirty="0" smtClean="0"/>
              <a:t>Wave</a:t>
            </a:r>
            <a:r>
              <a:rPr lang="ru-RU" sz="1100" dirty="0" smtClean="0"/>
              <a:t> </a:t>
            </a:r>
            <a:r>
              <a:rPr lang="en-US" sz="1100" dirty="0" smtClean="0"/>
              <a:t>Quantum </a:t>
            </a:r>
            <a:r>
              <a:rPr lang="en-US" sz="1100" dirty="0"/>
              <a:t>Hardware. Retrieved October 09, 2020, from</a:t>
            </a:r>
          </a:p>
          <a:p>
            <a:pPr algn="just"/>
            <a:r>
              <a:rPr lang="en-US" sz="1100" dirty="0"/>
              <a:t>https:/</a:t>
            </a:r>
            <a:r>
              <a:rPr lang="en-US" sz="1100" dirty="0" err="1"/>
              <a:t>www.dwavesys.com</a:t>
            </a:r>
            <a:r>
              <a:rPr lang="en-US" sz="1100" dirty="0"/>
              <a:t>/tutorials/background-r </a:t>
            </a:r>
            <a:r>
              <a:rPr lang="en-US" sz="1100" dirty="0" err="1"/>
              <a:t>ading</a:t>
            </a:r>
            <a:r>
              <a:rPr lang="en-US" sz="1100" dirty="0"/>
              <a:t>-series/</a:t>
            </a:r>
            <a:r>
              <a:rPr lang="en-US" sz="1100" dirty="0" err="1"/>
              <a:t>introductiondwave</a:t>
            </a:r>
            <a:r>
              <a:rPr lang="en-US" sz="1100" dirty="0" smtClean="0"/>
              <a:t>-quantum</a:t>
            </a:r>
            <a:r>
              <a:rPr lang="en-US" sz="1100" dirty="0"/>
              <a:t>-hardware</a:t>
            </a:r>
          </a:p>
          <a:p>
            <a:pPr algn="just"/>
            <a:r>
              <a:rPr lang="en-US" sz="1100" dirty="0"/>
              <a:t>[6] </a:t>
            </a:r>
            <a:r>
              <a:rPr lang="en-US" sz="1100" dirty="0" err="1"/>
              <a:t>Wayner</a:t>
            </a:r>
            <a:r>
              <a:rPr lang="en-US" sz="1100" dirty="0"/>
              <a:t>, P. (2009). Disappearing cryptography: information hiding: </a:t>
            </a:r>
            <a:r>
              <a:rPr lang="en-US" sz="1100" dirty="0" smtClean="0"/>
              <a:t>steganography</a:t>
            </a:r>
            <a:r>
              <a:rPr lang="ru-RU" sz="1100" dirty="0" smtClean="0"/>
              <a:t> </a:t>
            </a:r>
            <a:r>
              <a:rPr lang="en-US" sz="1100" dirty="0" smtClean="0"/>
              <a:t>and </a:t>
            </a:r>
            <a:r>
              <a:rPr lang="en-US" sz="1100" dirty="0"/>
              <a:t>watermarking. Morgan Kaufmann.</a:t>
            </a:r>
          </a:p>
          <a:p>
            <a:pPr algn="just"/>
            <a:r>
              <a:rPr lang="en-US" sz="1100" dirty="0"/>
              <a:t>[7] Randall, M., McMahon, G., </a:t>
            </a:r>
            <a:r>
              <a:rPr lang="en-US" sz="1100" dirty="0" err="1"/>
              <a:t>Sugden</a:t>
            </a:r>
            <a:r>
              <a:rPr lang="en-US" sz="1100" dirty="0"/>
              <a:t>, S. (2002). A simulated annealing </a:t>
            </a:r>
            <a:r>
              <a:rPr lang="en-US" sz="1100" dirty="0" smtClean="0"/>
              <a:t>approach</a:t>
            </a:r>
            <a:r>
              <a:rPr lang="ru-RU" sz="1100" dirty="0" smtClean="0"/>
              <a:t> </a:t>
            </a:r>
            <a:r>
              <a:rPr lang="en-US" sz="1100" dirty="0" smtClean="0"/>
              <a:t>to </a:t>
            </a:r>
            <a:r>
              <a:rPr lang="en-US" sz="1100" dirty="0"/>
              <a:t>communication network design. Journal of Combinatorial Optimization</a:t>
            </a:r>
            <a:r>
              <a:rPr lang="en-US" sz="1100" dirty="0" smtClean="0"/>
              <a:t>,</a:t>
            </a:r>
            <a:r>
              <a:rPr lang="ru-RU" sz="1100" dirty="0" smtClean="0"/>
              <a:t> </a:t>
            </a:r>
            <a:r>
              <a:rPr lang="mr-IN" sz="1100" dirty="0" smtClean="0"/>
              <a:t>6</a:t>
            </a:r>
            <a:r>
              <a:rPr lang="mr-IN" sz="1100" dirty="0"/>
              <a:t>(1), 55-65.</a:t>
            </a:r>
          </a:p>
          <a:p>
            <a:pPr algn="just"/>
            <a:r>
              <a:rPr lang="en-US" sz="1100" dirty="0"/>
              <a:t>[8] T. </a:t>
            </a:r>
            <a:r>
              <a:rPr lang="en-US" sz="1100" dirty="0" err="1"/>
              <a:t>Kadowaki</a:t>
            </a:r>
            <a:r>
              <a:rPr lang="en-US" sz="1100" dirty="0"/>
              <a:t>, H. </a:t>
            </a:r>
            <a:r>
              <a:rPr lang="en-US" sz="1100" dirty="0" err="1"/>
              <a:t>Nishimori</a:t>
            </a:r>
            <a:r>
              <a:rPr lang="en-US" sz="1100" dirty="0"/>
              <a:t>, “Quantum Annealing in the Transverse </a:t>
            </a:r>
            <a:r>
              <a:rPr lang="en-US" sz="1100" dirty="0" err="1" smtClean="0"/>
              <a:t>Ising</a:t>
            </a:r>
            <a:r>
              <a:rPr lang="ru-RU" sz="1100" dirty="0"/>
              <a:t> </a:t>
            </a:r>
            <a:r>
              <a:rPr lang="en-US" sz="1100" dirty="0" smtClean="0"/>
              <a:t>Model</a:t>
            </a:r>
            <a:r>
              <a:rPr lang="en-US" sz="1100" dirty="0"/>
              <a:t>”, Phys. Rev. E 58, 5355 – Published 1 November </a:t>
            </a:r>
            <a:r>
              <a:rPr lang="en-US" sz="1100" dirty="0" smtClean="0"/>
              <a:t>1998</a:t>
            </a:r>
            <a:endParaRPr lang="ru-RU" sz="1100" dirty="0" smtClean="0"/>
          </a:p>
          <a:p>
            <a:pPr algn="just"/>
            <a:r>
              <a:rPr lang="en-US" sz="1100" dirty="0"/>
              <a:t>[9] Davis, J., Lin, A., </a:t>
            </a:r>
            <a:r>
              <a:rPr lang="en-US" sz="1100" dirty="0" err="1"/>
              <a:t>Njuguna</a:t>
            </a:r>
            <a:r>
              <a:rPr lang="en-US" sz="1100" dirty="0"/>
              <a:t> </a:t>
            </a:r>
            <a:r>
              <a:rPr lang="en-US" sz="1100" dirty="0" err="1"/>
              <a:t>Njoroge</a:t>
            </a:r>
            <a:r>
              <a:rPr lang="en-US" sz="1100" dirty="0"/>
              <a:t>, A. T. (2002). Viterbi Algorithms as </a:t>
            </a:r>
            <a:r>
              <a:rPr lang="en-US" sz="1100" dirty="0" smtClean="0"/>
              <a:t>a</a:t>
            </a:r>
            <a:r>
              <a:rPr lang="ru-RU" sz="1100" dirty="0" smtClean="0"/>
              <a:t> </a:t>
            </a:r>
            <a:r>
              <a:rPr lang="en-US" sz="1100" dirty="0" smtClean="0"/>
              <a:t>Stream </a:t>
            </a:r>
            <a:r>
              <a:rPr lang="en-US" sz="1100" dirty="0"/>
              <a:t>Application. signal, 1, 2.</a:t>
            </a:r>
          </a:p>
          <a:p>
            <a:pPr algn="just"/>
            <a:r>
              <a:rPr lang="en-US" sz="1100" dirty="0"/>
              <a:t>[10] Viterbi, A. (1967). Error bounds for convolutional codes and an </a:t>
            </a:r>
            <a:r>
              <a:rPr lang="en-US" sz="1100" dirty="0" smtClean="0"/>
              <a:t>asymptotically</a:t>
            </a:r>
            <a:r>
              <a:rPr lang="ru-RU" sz="1100" dirty="0" smtClean="0"/>
              <a:t> </a:t>
            </a:r>
            <a:r>
              <a:rPr lang="en-US" sz="1100" dirty="0" smtClean="0"/>
              <a:t>optimum </a:t>
            </a:r>
            <a:r>
              <a:rPr lang="en-US" sz="1100" dirty="0"/>
              <a:t>decoding algorithm. IEEE </a:t>
            </a:r>
            <a:r>
              <a:rPr lang="en-US" sz="1100" dirty="0" smtClean="0"/>
              <a:t>transactions</a:t>
            </a:r>
            <a:r>
              <a:rPr lang="ru-RU" sz="1100" dirty="0" smtClean="0"/>
              <a:t> </a:t>
            </a:r>
            <a:r>
              <a:rPr lang="en-US" sz="1100" dirty="0" smtClean="0"/>
              <a:t>on </a:t>
            </a:r>
            <a:r>
              <a:rPr lang="en-US" sz="1100" dirty="0"/>
              <a:t>Information Theory</a:t>
            </a:r>
            <a:r>
              <a:rPr lang="en-US" sz="1100" dirty="0" smtClean="0"/>
              <a:t>,</a:t>
            </a:r>
            <a:r>
              <a:rPr lang="ru-RU" sz="1100" dirty="0" smtClean="0"/>
              <a:t> </a:t>
            </a:r>
            <a:r>
              <a:rPr lang="is-IS" sz="1100" dirty="0" smtClean="0"/>
              <a:t>13</a:t>
            </a:r>
            <a:r>
              <a:rPr lang="is-IS" sz="1100" dirty="0"/>
              <a:t>(2), 260-269.</a:t>
            </a:r>
          </a:p>
          <a:p>
            <a:pPr algn="just"/>
            <a:r>
              <a:rPr lang="en-US" sz="1100" dirty="0"/>
              <a:t>[11] Forney, G. D. (1973). The </a:t>
            </a:r>
            <a:r>
              <a:rPr lang="en-US" sz="1100" dirty="0" err="1"/>
              <a:t>viterbi</a:t>
            </a:r>
            <a:r>
              <a:rPr lang="en-US" sz="1100" dirty="0"/>
              <a:t> algorithm. Proceedings of the IEEE, 61(3)</a:t>
            </a:r>
            <a:r>
              <a:rPr lang="en-US" sz="1100" dirty="0" smtClean="0"/>
              <a:t>,</a:t>
            </a:r>
            <a:r>
              <a:rPr lang="ru-RU" sz="1100" dirty="0" smtClean="0"/>
              <a:t> </a:t>
            </a:r>
            <a:r>
              <a:rPr lang="is-IS" sz="1100" dirty="0" smtClean="0"/>
              <a:t>268</a:t>
            </a:r>
            <a:r>
              <a:rPr lang="is-IS" sz="1100" dirty="0"/>
              <a:t>-278.</a:t>
            </a:r>
          </a:p>
          <a:p>
            <a:pPr algn="just"/>
            <a:r>
              <a:rPr lang="en-US" sz="1100" dirty="0"/>
              <a:t>[12] de la </a:t>
            </a:r>
            <a:r>
              <a:rPr lang="en-US" sz="1100" dirty="0" err="1"/>
              <a:t>Fuente</a:t>
            </a:r>
            <a:r>
              <a:rPr lang="en-US" sz="1100" dirty="0"/>
              <a:t> Ruiz, A. (2014). Quantum annealing. </a:t>
            </a:r>
            <a:r>
              <a:rPr lang="en-US" sz="1100" dirty="0" err="1"/>
              <a:t>arXiv</a:t>
            </a:r>
            <a:r>
              <a:rPr lang="en-US" sz="1100" dirty="0"/>
              <a:t>, arXiv-1404.</a:t>
            </a:r>
          </a:p>
          <a:p>
            <a:pPr algn="just"/>
            <a:r>
              <a:rPr lang="pt-BR" sz="1100" dirty="0"/>
              <a:t>[13] </a:t>
            </a:r>
            <a:r>
              <a:rPr lang="pt-BR" sz="1100" dirty="0" err="1"/>
              <a:t>Finnila</a:t>
            </a:r>
            <a:r>
              <a:rPr lang="pt-BR" sz="1100" dirty="0"/>
              <a:t>, A. B., Gomez, M. A., </a:t>
            </a:r>
            <a:r>
              <a:rPr lang="pt-BR" sz="1100" dirty="0" err="1"/>
              <a:t>Sebenik</a:t>
            </a:r>
            <a:r>
              <a:rPr lang="pt-BR" sz="1100" dirty="0"/>
              <a:t>, C., </a:t>
            </a:r>
            <a:r>
              <a:rPr lang="pt-BR" sz="1100" dirty="0" err="1"/>
              <a:t>Stenson</a:t>
            </a:r>
            <a:r>
              <a:rPr lang="pt-BR" sz="1100" dirty="0"/>
              <a:t>, C., </a:t>
            </a:r>
            <a:r>
              <a:rPr lang="pt-BR" sz="1100" dirty="0" err="1"/>
              <a:t>Doll</a:t>
            </a:r>
            <a:r>
              <a:rPr lang="pt-BR" sz="1100" dirty="0"/>
              <a:t>, J. D. (1994)</a:t>
            </a:r>
            <a:r>
              <a:rPr lang="pt-BR" sz="1100" dirty="0" smtClean="0"/>
              <a:t>.</a:t>
            </a:r>
            <a:r>
              <a:rPr lang="ru-RU" sz="1100" dirty="0" smtClean="0"/>
              <a:t> </a:t>
            </a:r>
            <a:r>
              <a:rPr lang="pt-BR" sz="1100" dirty="0" smtClean="0"/>
              <a:t>Quantum </a:t>
            </a:r>
            <a:r>
              <a:rPr lang="pt-BR" sz="1100" dirty="0" err="1"/>
              <a:t>annealing</a:t>
            </a:r>
            <a:r>
              <a:rPr lang="pt-BR" sz="1100" dirty="0"/>
              <a:t>: a new </a:t>
            </a:r>
            <a:r>
              <a:rPr lang="pt-BR" sz="1100" dirty="0" err="1"/>
              <a:t>method</a:t>
            </a:r>
            <a:r>
              <a:rPr lang="pt-BR" sz="1100" dirty="0"/>
              <a:t> for </a:t>
            </a:r>
            <a:r>
              <a:rPr lang="pt-BR" sz="1100" dirty="0" err="1"/>
              <a:t>minimizing</a:t>
            </a:r>
            <a:r>
              <a:rPr lang="pt-BR" sz="1100" dirty="0"/>
              <a:t> multidimensional </a:t>
            </a:r>
            <a:r>
              <a:rPr lang="pt-BR" sz="1100" dirty="0" err="1" smtClean="0"/>
              <a:t>functions</a:t>
            </a:r>
            <a:r>
              <a:rPr lang="en-US" sz="1100" dirty="0" smtClean="0"/>
              <a:t>. Chemical </a:t>
            </a:r>
            <a:r>
              <a:rPr lang="en-US" sz="1100" dirty="0"/>
              <a:t>physics letters, 219(5-6), 343-348.</a:t>
            </a:r>
            <a:endParaRPr lang="en-US" sz="1100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1920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References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700" y="1580287"/>
            <a:ext cx="84483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/>
              <a:t>[14] Kim, M., </a:t>
            </a:r>
            <a:r>
              <a:rPr lang="en-US" sz="1100" dirty="0" err="1"/>
              <a:t>Venturelli</a:t>
            </a:r>
            <a:r>
              <a:rPr lang="en-US" sz="1100" dirty="0"/>
              <a:t>, D., Jamieson, K. (2019). Leveraging quantum </a:t>
            </a:r>
            <a:r>
              <a:rPr lang="en-US" sz="1100" dirty="0" smtClean="0"/>
              <a:t>annealing for </a:t>
            </a:r>
            <a:r>
              <a:rPr lang="en-US" sz="1100" dirty="0"/>
              <a:t>large MIMO processing in centralized </a:t>
            </a:r>
            <a:r>
              <a:rPr lang="en-US" sz="1100" dirty="0" smtClean="0"/>
              <a:t>radio access </a:t>
            </a:r>
            <a:r>
              <a:rPr lang="en-US" sz="1100" dirty="0"/>
              <a:t>networks. In </a:t>
            </a:r>
            <a:r>
              <a:rPr lang="en-US" sz="1100" dirty="0" smtClean="0"/>
              <a:t>Proceedings of </a:t>
            </a:r>
            <a:r>
              <a:rPr lang="en-US" sz="1100" dirty="0"/>
              <a:t>the ACM Special Interest Group on Data Communication (pp. 241-255).</a:t>
            </a:r>
          </a:p>
          <a:p>
            <a:pPr algn="just"/>
            <a:r>
              <a:rPr lang="en-US" sz="1100" dirty="0"/>
              <a:t>[15] Cao, Y., Zhao, Y., Dai, F. (2019, July). Node Localization </a:t>
            </a:r>
            <a:r>
              <a:rPr lang="en-US" sz="1100" dirty="0" err="1"/>
              <a:t>inWireless</a:t>
            </a:r>
            <a:r>
              <a:rPr lang="en-US" sz="1100" dirty="0"/>
              <a:t> </a:t>
            </a:r>
            <a:r>
              <a:rPr lang="en-US" sz="1100" dirty="0" smtClean="0"/>
              <a:t>Sensor Networks </a:t>
            </a:r>
            <a:r>
              <a:rPr lang="en-US" sz="1100" dirty="0"/>
              <a:t>Based on Quantum Annealing Algorithm and Edge Computing. </a:t>
            </a:r>
            <a:r>
              <a:rPr lang="en-US" sz="1100" dirty="0" smtClean="0"/>
              <a:t>In 2019 </a:t>
            </a:r>
            <a:r>
              <a:rPr lang="en-US" sz="1100" dirty="0"/>
              <a:t>International Conference on Internet of Things (</a:t>
            </a:r>
            <a:r>
              <a:rPr lang="en-US" sz="1100" dirty="0" err="1"/>
              <a:t>iThings</a:t>
            </a:r>
            <a:r>
              <a:rPr lang="en-US" sz="1100" dirty="0"/>
              <a:t>) and IEEE </a:t>
            </a:r>
            <a:r>
              <a:rPr lang="en-US" sz="1100" dirty="0" smtClean="0"/>
              <a:t>Green Computing </a:t>
            </a:r>
            <a:r>
              <a:rPr lang="en-US" sz="1100" dirty="0"/>
              <a:t>and Communications (</a:t>
            </a:r>
            <a:r>
              <a:rPr lang="en-US" sz="1100" dirty="0" err="1"/>
              <a:t>GreenCom</a:t>
            </a:r>
            <a:r>
              <a:rPr lang="en-US" sz="1100" dirty="0"/>
              <a:t>) and IEEE Cyber, Physical </a:t>
            </a:r>
            <a:r>
              <a:rPr lang="en-US" sz="1100" dirty="0" smtClean="0"/>
              <a:t>and Social </a:t>
            </a:r>
            <a:r>
              <a:rPr lang="en-US" sz="1100" dirty="0"/>
              <a:t>Computing (</a:t>
            </a:r>
            <a:r>
              <a:rPr lang="en-US" sz="1100" dirty="0" err="1"/>
              <a:t>CPSCom</a:t>
            </a:r>
            <a:r>
              <a:rPr lang="en-US" sz="1100" dirty="0"/>
              <a:t>) and IEEE Smart Data (</a:t>
            </a:r>
            <a:r>
              <a:rPr lang="en-US" sz="1100" dirty="0" err="1"/>
              <a:t>SmartData</a:t>
            </a:r>
            <a:r>
              <a:rPr lang="en-US" sz="1100" dirty="0" smtClean="0"/>
              <a:t>) (</a:t>
            </a:r>
            <a:r>
              <a:rPr lang="en-US" sz="1100" dirty="0"/>
              <a:t>pp. 564-568)</a:t>
            </a:r>
            <a:r>
              <a:rPr lang="en-US" sz="1100" dirty="0" smtClean="0"/>
              <a:t>. IEEE.</a:t>
            </a:r>
            <a:endParaRPr lang="is-IS" sz="1100" dirty="0"/>
          </a:p>
          <a:p>
            <a:pPr algn="just"/>
            <a:r>
              <a:rPr lang="en-US" sz="1100" dirty="0"/>
              <a:t>[16] Cruz-Santos, W., </a:t>
            </a:r>
            <a:r>
              <a:rPr lang="en-US" sz="1100" dirty="0" err="1"/>
              <a:t>Venegas-Andraca</a:t>
            </a:r>
            <a:r>
              <a:rPr lang="en-US" sz="1100" dirty="0"/>
              <a:t>, S. E., </a:t>
            </a:r>
            <a:r>
              <a:rPr lang="en-US" sz="1100" dirty="0" err="1"/>
              <a:t>Lanzagorta</a:t>
            </a:r>
            <a:r>
              <a:rPr lang="en-US" sz="1100" dirty="0"/>
              <a:t>, M. (2019). A </a:t>
            </a:r>
            <a:r>
              <a:rPr lang="en-US" sz="1100" dirty="0" smtClean="0"/>
              <a:t>QUBO formulation </a:t>
            </a:r>
            <a:r>
              <a:rPr lang="en-US" sz="1100" dirty="0"/>
              <a:t>of Minimum </a:t>
            </a:r>
            <a:r>
              <a:rPr lang="en-US" sz="1100" dirty="0" err="1"/>
              <a:t>Multicut</a:t>
            </a:r>
            <a:r>
              <a:rPr lang="en-US" sz="1100" dirty="0"/>
              <a:t> </a:t>
            </a:r>
            <a:r>
              <a:rPr lang="en-US" sz="1100" dirty="0" smtClean="0"/>
              <a:t>problem instances </a:t>
            </a:r>
            <a:r>
              <a:rPr lang="en-US" sz="1100" dirty="0"/>
              <a:t>in trees for D-Wave </a:t>
            </a:r>
            <a:r>
              <a:rPr lang="en-US" sz="1100" dirty="0" smtClean="0"/>
              <a:t>Quantum </a:t>
            </a:r>
            <a:r>
              <a:rPr lang="en-US" sz="1100" dirty="0" err="1" smtClean="0"/>
              <a:t>Annealers</a:t>
            </a:r>
            <a:r>
              <a:rPr lang="en-US" sz="1100" dirty="0"/>
              <a:t>. Scientific reports, 9(1), 1-12.</a:t>
            </a:r>
          </a:p>
          <a:p>
            <a:pPr algn="just"/>
            <a:r>
              <a:rPr lang="en-US" sz="1100" dirty="0"/>
              <a:t>[17] H. </a:t>
            </a:r>
            <a:r>
              <a:rPr lang="en-US" sz="1100" dirty="0" err="1"/>
              <a:t>Nishimori</a:t>
            </a:r>
            <a:r>
              <a:rPr lang="en-US" sz="1100" dirty="0"/>
              <a:t>, “Statistical Physics of Spin Glasses and Information Processing”</a:t>
            </a:r>
            <a:r>
              <a:rPr lang="en-US" sz="1100" dirty="0" smtClean="0"/>
              <a:t>, Oxford </a:t>
            </a:r>
            <a:r>
              <a:rPr lang="en-US" sz="1100" dirty="0"/>
              <a:t>University Press, 2001</a:t>
            </a:r>
          </a:p>
          <a:p>
            <a:pPr algn="just"/>
            <a:r>
              <a:rPr lang="tr-TR" sz="1100" dirty="0"/>
              <a:t>[18] </a:t>
            </a:r>
            <a:r>
              <a:rPr lang="tr-TR" sz="1100" dirty="0" err="1"/>
              <a:t>Ide</a:t>
            </a:r>
            <a:r>
              <a:rPr lang="tr-TR" sz="1100" dirty="0"/>
              <a:t>, N., </a:t>
            </a:r>
            <a:r>
              <a:rPr lang="tr-TR" sz="1100" dirty="0" err="1"/>
              <a:t>Asayama</a:t>
            </a:r>
            <a:r>
              <a:rPr lang="tr-TR" sz="1100" dirty="0"/>
              <a:t>, T., </a:t>
            </a:r>
            <a:r>
              <a:rPr lang="tr-TR" sz="1100" dirty="0" err="1"/>
              <a:t>Ueno</a:t>
            </a:r>
            <a:r>
              <a:rPr lang="tr-TR" sz="1100" dirty="0"/>
              <a:t>, H., </a:t>
            </a:r>
            <a:r>
              <a:rPr lang="tr-TR" sz="1100" dirty="0" err="1"/>
              <a:t>Ohzeki</a:t>
            </a:r>
            <a:r>
              <a:rPr lang="tr-TR" sz="1100" dirty="0"/>
              <a:t>, M. (2020). Maximum</a:t>
            </a:r>
            <a:r>
              <a:rPr lang="tr-TR" sz="1100" dirty="0" smtClean="0"/>
              <a:t>- </a:t>
            </a:r>
            <a:r>
              <a:rPr lang="tr-TR" sz="1100" dirty="0" err="1" smtClean="0"/>
              <a:t>Likelihood</a:t>
            </a:r>
            <a:r>
              <a:rPr lang="tr-TR" sz="1100" dirty="0" smtClean="0"/>
              <a:t> </a:t>
            </a:r>
            <a:r>
              <a:rPr lang="tr-TR" sz="1100" dirty="0"/>
              <a:t>Channel </a:t>
            </a:r>
            <a:r>
              <a:rPr lang="tr-TR" sz="1100" dirty="0" err="1"/>
              <a:t>Decoding</a:t>
            </a:r>
            <a:r>
              <a:rPr lang="tr-TR" sz="1100" dirty="0"/>
              <a:t> </a:t>
            </a:r>
            <a:r>
              <a:rPr lang="tr-TR" sz="1100" dirty="0" err="1"/>
              <a:t>with</a:t>
            </a:r>
            <a:r>
              <a:rPr lang="tr-TR" sz="1100" dirty="0"/>
              <a:t> Quantum </a:t>
            </a:r>
            <a:r>
              <a:rPr lang="tr-TR" sz="1100" dirty="0" err="1" smtClean="0"/>
              <a:t>Annealing</a:t>
            </a:r>
            <a:r>
              <a:rPr lang="tr-TR" sz="1100" dirty="0"/>
              <a:t> </a:t>
            </a:r>
            <a:r>
              <a:rPr lang="tr-TR" sz="1100" dirty="0" smtClean="0"/>
              <a:t>Machine</a:t>
            </a:r>
            <a:r>
              <a:rPr lang="tr-TR" sz="1100" dirty="0"/>
              <a:t>. </a:t>
            </a:r>
            <a:r>
              <a:rPr lang="tr-TR" sz="1100" dirty="0" err="1" smtClean="0"/>
              <a:t>arXiv</a:t>
            </a:r>
            <a:r>
              <a:rPr lang="tr-TR" sz="1100" dirty="0"/>
              <a:t> </a:t>
            </a:r>
            <a:r>
              <a:rPr lang="en-US" sz="1100" dirty="0" smtClean="0"/>
              <a:t>preprint </a:t>
            </a:r>
            <a:r>
              <a:rPr lang="en-US" sz="1100" dirty="0"/>
              <a:t>arXiv:2007.08689.</a:t>
            </a:r>
          </a:p>
          <a:p>
            <a:pPr algn="just"/>
            <a:r>
              <a:rPr lang="en-US" sz="1100" dirty="0"/>
              <a:t>[19] </a:t>
            </a:r>
            <a:r>
              <a:rPr lang="en-US" sz="1100" dirty="0" err="1"/>
              <a:t>Kizilirmak</a:t>
            </a:r>
            <a:r>
              <a:rPr lang="en-US" sz="1100" dirty="0"/>
              <a:t>, R. C. (2020, July). Quantum Annealing Approach to NOMA </a:t>
            </a:r>
            <a:r>
              <a:rPr lang="en-US" sz="1100" dirty="0" smtClean="0"/>
              <a:t>Signal Detection</a:t>
            </a:r>
            <a:r>
              <a:rPr lang="en-US" sz="1100" dirty="0"/>
              <a:t>. In 2020 12th International Symposium on Communication Systems</a:t>
            </a:r>
            <a:r>
              <a:rPr lang="en-US" sz="1100" dirty="0" smtClean="0"/>
              <a:t>, Networks </a:t>
            </a:r>
            <a:r>
              <a:rPr lang="en-US" sz="1100" dirty="0"/>
              <a:t>and Digital Signal Processing (CSNDSP) (pp. 1-5). IEEE.</a:t>
            </a:r>
          </a:p>
          <a:p>
            <a:pPr algn="just"/>
            <a:r>
              <a:rPr lang="en-US" sz="1100" dirty="0"/>
              <a:t>[20] </a:t>
            </a:r>
            <a:r>
              <a:rPr lang="en-US" sz="1100" dirty="0" err="1"/>
              <a:t>Bensky</a:t>
            </a:r>
            <a:r>
              <a:rPr lang="en-US" sz="1100" dirty="0"/>
              <a:t>, A. (2019). Short-range wireless communication. </a:t>
            </a:r>
            <a:r>
              <a:rPr lang="en-US" sz="1100" dirty="0" err="1"/>
              <a:t>Newnes</a:t>
            </a:r>
            <a:r>
              <a:rPr lang="en-US" sz="1100" dirty="0"/>
              <a:t>.</a:t>
            </a:r>
          </a:p>
          <a:p>
            <a:pPr algn="just"/>
            <a:r>
              <a:rPr lang="en-US" sz="1100" dirty="0"/>
              <a:t>[21] Forney, G. (1970). Convolutional codes I: Algebraic structure. IEEE </a:t>
            </a:r>
            <a:r>
              <a:rPr lang="en-US" sz="1100" dirty="0" smtClean="0"/>
              <a:t>Transactions on </a:t>
            </a:r>
            <a:r>
              <a:rPr lang="en-US" sz="1100" dirty="0"/>
              <a:t>Information Theory, 16(6), 720-738.</a:t>
            </a:r>
          </a:p>
          <a:p>
            <a:pPr algn="just"/>
            <a:r>
              <a:rPr lang="en-US" sz="1100" dirty="0"/>
              <a:t>[22] Hu, S., </a:t>
            </a:r>
            <a:r>
              <a:rPr lang="en-US" sz="1100" dirty="0" err="1"/>
              <a:t>KrЪll</a:t>
            </a:r>
            <a:r>
              <a:rPr lang="en-US" sz="1100" dirty="0"/>
              <a:t>, H., Huang, Q., </a:t>
            </a:r>
            <a:r>
              <a:rPr lang="en-US" sz="1100" dirty="0" err="1"/>
              <a:t>Rusek</a:t>
            </a:r>
            <a:r>
              <a:rPr lang="en-US" sz="1100" dirty="0"/>
              <a:t>, F. (2017). Optimal channel </a:t>
            </a:r>
            <a:r>
              <a:rPr lang="en-US" sz="1100" dirty="0" err="1" smtClean="0"/>
              <a:t>shortener</a:t>
            </a:r>
            <a:r>
              <a:rPr lang="en-US" sz="1100" dirty="0"/>
              <a:t> </a:t>
            </a:r>
            <a:r>
              <a:rPr lang="en-US" sz="1100" dirty="0" smtClean="0"/>
              <a:t>design </a:t>
            </a:r>
            <a:r>
              <a:rPr lang="en-US" sz="1100" dirty="0"/>
              <a:t>for reduced-state soft-output </a:t>
            </a:r>
            <a:r>
              <a:rPr lang="en-US" sz="1100" dirty="0" smtClean="0"/>
              <a:t>Viterbi equalizer </a:t>
            </a:r>
            <a:r>
              <a:rPr lang="en-US" sz="1100" dirty="0"/>
              <a:t>in single-carrier </a:t>
            </a:r>
            <a:r>
              <a:rPr lang="en-US" sz="1100" dirty="0" smtClean="0"/>
              <a:t>systems. IEEE </a:t>
            </a:r>
            <a:r>
              <a:rPr lang="en-US" sz="1100" dirty="0"/>
              <a:t>Transactions on Communications, 65(6), 2568-2582.</a:t>
            </a:r>
          </a:p>
          <a:p>
            <a:pPr algn="just"/>
            <a:r>
              <a:rPr lang="en-US" sz="1100" dirty="0"/>
              <a:t>[23] </a:t>
            </a:r>
            <a:r>
              <a:rPr lang="en-US" sz="1100" dirty="0" err="1"/>
              <a:t>Grami</a:t>
            </a:r>
            <a:r>
              <a:rPr lang="en-US" sz="1100" dirty="0"/>
              <a:t>, A. (2015). Introduction to digital communications. Academic Press.</a:t>
            </a:r>
          </a:p>
          <a:p>
            <a:pPr algn="just"/>
            <a:r>
              <a:rPr lang="en-US" sz="1100" dirty="0"/>
              <a:t>[24] Berber, S. M., </a:t>
            </a:r>
            <a:r>
              <a:rPr lang="en-US" sz="1100" dirty="0" err="1"/>
              <a:t>Kecman</a:t>
            </a:r>
            <a:r>
              <a:rPr lang="en-US" sz="1100" dirty="0"/>
              <a:t>, V. (2004, July). Convolutional decoders based on </a:t>
            </a:r>
            <a:r>
              <a:rPr lang="en-US" sz="1100" dirty="0" err="1"/>
              <a:t>ar</a:t>
            </a:r>
            <a:r>
              <a:rPr lang="en-US" sz="1100" dirty="0" smtClean="0"/>
              <a:t>- </a:t>
            </a:r>
            <a:r>
              <a:rPr lang="en-US" sz="1100" dirty="0" err="1" smtClean="0"/>
              <a:t>tificial</a:t>
            </a:r>
            <a:r>
              <a:rPr lang="en-US" sz="1100" dirty="0" smtClean="0"/>
              <a:t> </a:t>
            </a:r>
            <a:r>
              <a:rPr lang="en-US" sz="1100" dirty="0"/>
              <a:t>neural networks. In 2004 </a:t>
            </a:r>
            <a:r>
              <a:rPr lang="en-US" sz="1100" dirty="0" smtClean="0"/>
              <a:t>IEEE International </a:t>
            </a:r>
            <a:r>
              <a:rPr lang="en-US" sz="1100" dirty="0"/>
              <a:t>Joint Conference on </a:t>
            </a:r>
            <a:r>
              <a:rPr lang="en-US" sz="1100" dirty="0" smtClean="0"/>
              <a:t>Neural </a:t>
            </a:r>
            <a:r>
              <a:rPr lang="it-IT" sz="1100" dirty="0" smtClean="0"/>
              <a:t>Networks </a:t>
            </a:r>
            <a:r>
              <a:rPr lang="it-IT" sz="1100" dirty="0"/>
              <a:t>(IEEE </a:t>
            </a:r>
            <a:r>
              <a:rPr lang="it-IT" sz="1100" dirty="0" err="1"/>
              <a:t>Cat</a:t>
            </a:r>
            <a:r>
              <a:rPr lang="it-IT" sz="1100" dirty="0"/>
              <a:t>. No. 04CH37541) (Vol. 2, pp. 1551-1556). IEEE</a:t>
            </a:r>
            <a:r>
              <a:rPr lang="it-IT" sz="1100" dirty="0" smtClean="0"/>
              <a:t>.</a:t>
            </a:r>
            <a:endParaRPr lang="it-IT" sz="11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9381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Acknowledgements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First, </a:t>
            </a:r>
            <a:r>
              <a:rPr lang="en-US" sz="1600" dirty="0">
                <a:solidFill>
                  <a:schemeClr val="bg1"/>
                </a:solidFill>
              </a:rPr>
              <a:t>I would like to thank my supervisor professor </a:t>
            </a:r>
            <a:r>
              <a:rPr lang="en-US" sz="1600" dirty="0" err="1">
                <a:solidFill>
                  <a:schemeClr val="bg1"/>
                </a:solidFill>
              </a:rPr>
              <a:t>Refik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Caglar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Kizilirmak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and co-supervisor </a:t>
            </a:r>
            <a:r>
              <a:rPr lang="en-US" sz="1600" dirty="0" err="1" smtClean="0">
                <a:solidFill>
                  <a:schemeClr val="bg1"/>
                </a:solidFill>
              </a:rPr>
              <a:t>Farzad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Salmasi</a:t>
            </a:r>
            <a:r>
              <a:rPr lang="en-US" sz="1600" dirty="0" smtClean="0">
                <a:solidFill>
                  <a:schemeClr val="bg1"/>
                </a:solidFill>
              </a:rPr>
              <a:t> for </a:t>
            </a:r>
            <a:r>
              <a:rPr lang="en-US" sz="1600" dirty="0">
                <a:solidFill>
                  <a:schemeClr val="bg1"/>
                </a:solidFill>
              </a:rPr>
              <a:t>all those hours spent explaining me every detail of our master thesis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Many thanks to my family and close friends for supporting me during the whole project, especially my roommate </a:t>
            </a:r>
            <a:r>
              <a:rPr lang="en-US" sz="1600" dirty="0" err="1" smtClean="0">
                <a:solidFill>
                  <a:schemeClr val="bg1"/>
                </a:solidFill>
              </a:rPr>
              <a:t>Rinat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Khalimov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8150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148856" y="1552353"/>
            <a:ext cx="5039832" cy="163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3200" dirty="0" smtClean="0"/>
              <a:t>Thank you for attention!</a:t>
            </a:r>
            <a:endParaRPr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Results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28</a:t>
            </a:fld>
            <a:endParaRPr lang="uk-UA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771" y="1248224"/>
            <a:ext cx="4629285" cy="34719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89332" y="4683766"/>
            <a:ext cx="5263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</a:t>
            </a:r>
            <a:r>
              <a:rPr lang="en-US" dirty="0"/>
              <a:t>7</a:t>
            </a:r>
            <a:r>
              <a:rPr lang="en-US" dirty="0" smtClean="0"/>
              <a:t> </a:t>
            </a:r>
            <a:r>
              <a:rPr lang="en-US" dirty="0"/>
              <a:t>BER Comparison of Viterbi, Brute Force and QA methods.</a:t>
            </a:r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3836393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rgbClr val="212121"/>
                </a:solidFill>
              </a:rPr>
              <a:t>G</a:t>
            </a:r>
            <a:r>
              <a:rPr lang="en-US" sz="1600" dirty="0" smtClean="0">
                <a:solidFill>
                  <a:srgbClr val="212121"/>
                </a:solidFill>
              </a:rPr>
              <a:t>enerator </a:t>
            </a:r>
            <a:r>
              <a:rPr lang="en-US" sz="1600" dirty="0">
                <a:solidFill>
                  <a:srgbClr val="212121"/>
                </a:solidFill>
              </a:rPr>
              <a:t>polynomials were used:</a:t>
            </a:r>
            <a:endParaRPr lang="fi-FI" sz="1600" dirty="0">
              <a:solidFill>
                <a:schemeClr val="bg1"/>
              </a:solidFill>
            </a:endParaRPr>
          </a:p>
          <a:p>
            <a:endParaRPr lang="fi-FI" sz="1600" dirty="0" smtClean="0">
              <a:solidFill>
                <a:schemeClr val="bg1"/>
              </a:solidFill>
            </a:endParaRPr>
          </a:p>
          <a:p>
            <a:pPr lvl="1"/>
            <a:r>
              <a:rPr lang="fi-FI" sz="1200" dirty="0">
                <a:solidFill>
                  <a:schemeClr val="bg1"/>
                </a:solidFill>
              </a:rPr>
              <a:t>g1 = [110101]</a:t>
            </a:r>
          </a:p>
          <a:p>
            <a:endParaRPr lang="fi-FI" sz="1600" dirty="0">
              <a:solidFill>
                <a:schemeClr val="bg1"/>
              </a:solidFill>
            </a:endParaRPr>
          </a:p>
          <a:p>
            <a:pPr lvl="1"/>
            <a:r>
              <a:rPr lang="is-IS" sz="1200" dirty="0">
                <a:solidFill>
                  <a:schemeClr val="bg1"/>
                </a:solidFill>
              </a:rPr>
              <a:t>g2 = </a:t>
            </a:r>
            <a:r>
              <a:rPr lang="is-IS" sz="1200" dirty="0" smtClean="0">
                <a:solidFill>
                  <a:schemeClr val="bg1"/>
                </a:solidFill>
              </a:rPr>
              <a:t>[1001011]</a:t>
            </a:r>
          </a:p>
          <a:p>
            <a:endParaRPr lang="is-IS" sz="1600" dirty="0">
              <a:solidFill>
                <a:schemeClr val="bg1"/>
              </a:solidFill>
            </a:endParaRPr>
          </a:p>
          <a:p>
            <a:pPr lvl="1"/>
            <a:r>
              <a:rPr lang="en-US" sz="1200" dirty="0">
                <a:solidFill>
                  <a:schemeClr val="bg1"/>
                </a:solidFill>
              </a:rPr>
              <a:t>code rate = </a:t>
            </a:r>
            <a:r>
              <a:rPr lang="en-US" sz="1200" dirty="0" smtClean="0">
                <a:solidFill>
                  <a:schemeClr val="bg1"/>
                </a:solidFill>
              </a:rPr>
              <a:t>½</a:t>
            </a:r>
          </a:p>
        </p:txBody>
      </p:sp>
    </p:spTree>
    <p:extLst>
      <p:ext uri="{BB962C8B-B14F-4D97-AF65-F5344CB8AC3E}">
        <p14:creationId xmlns:p14="http://schemas.microsoft.com/office/powerpoint/2010/main" val="3609356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Introduction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algn="just"/>
            <a:r>
              <a:rPr lang="en-US" sz="1600" dirty="0">
                <a:solidFill>
                  <a:srgbClr val="212121"/>
                </a:solidFill>
              </a:rPr>
              <a:t>P</a:t>
            </a:r>
            <a:r>
              <a:rPr lang="en-US" sz="1600" dirty="0" smtClean="0">
                <a:solidFill>
                  <a:srgbClr val="212121"/>
                </a:solidFill>
              </a:rPr>
              <a:t>roposed </a:t>
            </a:r>
            <a:r>
              <a:rPr lang="en-US" sz="1600" dirty="0">
                <a:solidFill>
                  <a:srgbClr val="212121"/>
                </a:solidFill>
              </a:rPr>
              <a:t>method obtains maximum likelihood (ML</a:t>
            </a:r>
            <a:r>
              <a:rPr lang="en-US" sz="1600" dirty="0" smtClean="0">
                <a:solidFill>
                  <a:srgbClr val="212121"/>
                </a:solidFill>
              </a:rPr>
              <a:t>) estimate </a:t>
            </a:r>
            <a:r>
              <a:rPr lang="en-US" sz="1600" dirty="0">
                <a:solidFill>
                  <a:srgbClr val="212121"/>
                </a:solidFill>
              </a:rPr>
              <a:t>of the transmitted </a:t>
            </a:r>
            <a:r>
              <a:rPr lang="en-US" sz="1600" dirty="0" err="1">
                <a:solidFill>
                  <a:srgbClr val="212121"/>
                </a:solidFill>
              </a:rPr>
              <a:t>codeword</a:t>
            </a:r>
            <a:r>
              <a:rPr lang="en-US" sz="1600" dirty="0">
                <a:solidFill>
                  <a:srgbClr val="212121"/>
                </a:solidFill>
              </a:rPr>
              <a:t> using quantum annealing (QA)</a:t>
            </a:r>
            <a:r>
              <a:rPr lang="en-US" sz="1600" dirty="0" smtClean="0">
                <a:solidFill>
                  <a:srgbClr val="212121"/>
                </a:solidFill>
              </a:rPr>
              <a:t>.</a:t>
            </a:r>
          </a:p>
          <a:p>
            <a:pPr marL="114300" indent="0" algn="just">
              <a:buNone/>
            </a:pPr>
            <a:endParaRPr lang="en-US" sz="1600" dirty="0" smtClean="0">
              <a:solidFill>
                <a:srgbClr val="212121"/>
              </a:solidFill>
            </a:endParaRPr>
          </a:p>
          <a:p>
            <a:r>
              <a:rPr lang="en-US" sz="1600" dirty="0" smtClean="0">
                <a:solidFill>
                  <a:srgbClr val="212121"/>
                </a:solidFill>
              </a:rPr>
              <a:t>Performance is </a:t>
            </a:r>
            <a:r>
              <a:rPr lang="en-US" sz="1600" dirty="0">
                <a:solidFill>
                  <a:srgbClr val="212121"/>
                </a:solidFill>
              </a:rPr>
              <a:t>assessed by its </a:t>
            </a:r>
            <a:r>
              <a:rPr lang="en-US" sz="1600" dirty="0" smtClean="0">
                <a:solidFill>
                  <a:srgbClr val="212121"/>
                </a:solidFill>
              </a:rPr>
              <a:t>rate error and compared with </a:t>
            </a:r>
            <a:r>
              <a:rPr lang="en-US" sz="1600" dirty="0">
                <a:solidFill>
                  <a:srgbClr val="212121"/>
                </a:solidFill>
              </a:rPr>
              <a:t>the conventional Viterbi decoder on </a:t>
            </a:r>
            <a:r>
              <a:rPr lang="en-US" sz="1600">
                <a:solidFill>
                  <a:srgbClr val="212121"/>
                </a:solidFill>
              </a:rPr>
              <a:t>classical </a:t>
            </a:r>
            <a:r>
              <a:rPr lang="en-US" sz="1600" smtClean="0">
                <a:solidFill>
                  <a:srgbClr val="212121"/>
                </a:solidFill>
              </a:rPr>
              <a:t>computers</a:t>
            </a:r>
            <a:endParaRPr lang="en-US" sz="1600" dirty="0" smtClean="0">
              <a:solidFill>
                <a:srgbClr val="2121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02901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Background (1/2)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algn="just"/>
            <a:r>
              <a:rPr lang="en-US" sz="1600" dirty="0">
                <a:solidFill>
                  <a:srgbClr val="212121"/>
                </a:solidFill>
              </a:rPr>
              <a:t>Convolutional codes are type of error-correcting codes which enable </a:t>
            </a:r>
            <a:r>
              <a:rPr lang="en-US" sz="1600" dirty="0" smtClean="0">
                <a:solidFill>
                  <a:srgbClr val="212121"/>
                </a:solidFill>
              </a:rPr>
              <a:t>reliable data </a:t>
            </a:r>
            <a:r>
              <a:rPr lang="en-US" sz="1600" dirty="0">
                <a:solidFill>
                  <a:srgbClr val="212121"/>
                </a:solidFill>
              </a:rPr>
              <a:t>transmission over communication </a:t>
            </a:r>
            <a:r>
              <a:rPr lang="en-US" sz="1600" dirty="0" smtClean="0">
                <a:solidFill>
                  <a:srgbClr val="212121"/>
                </a:solidFill>
              </a:rPr>
              <a:t>channels</a:t>
            </a:r>
            <a:endParaRPr lang="ru-RU" sz="1600" dirty="0">
              <a:solidFill>
                <a:srgbClr val="212121"/>
              </a:solidFill>
            </a:endParaRPr>
          </a:p>
          <a:p>
            <a:pPr algn="just"/>
            <a:endParaRPr lang="ru-RU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>
                <a:solidFill>
                  <a:schemeClr val="bg1"/>
                </a:solidFill>
              </a:rPr>
              <a:t>Error correcting codes </a:t>
            </a:r>
            <a:r>
              <a:rPr lang="en-US" sz="1600" dirty="0" smtClean="0">
                <a:solidFill>
                  <a:schemeClr val="bg1"/>
                </a:solidFill>
              </a:rPr>
              <a:t>detect </a:t>
            </a:r>
            <a:r>
              <a:rPr lang="en-US" sz="1600" dirty="0">
                <a:solidFill>
                  <a:schemeClr val="bg1"/>
                </a:solidFill>
              </a:rPr>
              <a:t>errors and correct them. </a:t>
            </a:r>
            <a:endParaRPr lang="ru-RU" sz="1600" dirty="0">
              <a:solidFill>
                <a:schemeClr val="bg1"/>
              </a:solidFill>
            </a:endParaRPr>
          </a:p>
          <a:p>
            <a:pPr algn="just"/>
            <a:endParaRPr lang="ru-RU" sz="1600" dirty="0" smtClean="0">
              <a:solidFill>
                <a:schemeClr val="bg1"/>
              </a:solidFill>
            </a:endParaRPr>
          </a:p>
          <a:p>
            <a:pPr algn="just"/>
            <a:r>
              <a:rPr lang="en-US" sz="1600" dirty="0" smtClean="0">
                <a:solidFill>
                  <a:schemeClr val="bg1"/>
                </a:solidFill>
              </a:rPr>
              <a:t>To </a:t>
            </a:r>
            <a:r>
              <a:rPr lang="en-US" sz="1600" dirty="0">
                <a:solidFill>
                  <a:schemeClr val="bg1"/>
                </a:solidFill>
              </a:rPr>
              <a:t>detect and correct appeared errors additional bits are added before transmission stage.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1557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Background </a:t>
            </a:r>
            <a:r>
              <a:rPr lang="en-US" sz="2400" b="1" dirty="0" smtClean="0">
                <a:solidFill>
                  <a:schemeClr val="bg1"/>
                </a:solidFill>
              </a:rPr>
              <a:t>(2/2)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849169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algn="just"/>
            <a:r>
              <a:rPr lang="en-US" sz="1600" dirty="0">
                <a:solidFill>
                  <a:srgbClr val="212121"/>
                </a:solidFill>
              </a:rPr>
              <a:t>Q</a:t>
            </a:r>
            <a:r>
              <a:rPr lang="en-US" sz="1600" dirty="0" smtClean="0">
                <a:solidFill>
                  <a:srgbClr val="212121"/>
                </a:solidFill>
              </a:rPr>
              <a:t>uantum computing:</a:t>
            </a:r>
          </a:p>
          <a:p>
            <a:pPr lvl="1" algn="just"/>
            <a:r>
              <a:rPr lang="en-US" dirty="0" err="1">
                <a:solidFill>
                  <a:srgbClr val="212121"/>
                </a:solidFill>
              </a:rPr>
              <a:t>Qubits</a:t>
            </a:r>
            <a:r>
              <a:rPr lang="en-US" dirty="0">
                <a:solidFill>
                  <a:srgbClr val="212121"/>
                </a:solidFill>
              </a:rPr>
              <a:t> instead of </a:t>
            </a:r>
            <a:r>
              <a:rPr lang="en-US" dirty="0" smtClean="0">
                <a:solidFill>
                  <a:srgbClr val="212121"/>
                </a:solidFill>
              </a:rPr>
              <a:t>bits</a:t>
            </a:r>
          </a:p>
          <a:p>
            <a:pPr lvl="1" algn="just"/>
            <a:r>
              <a:rPr lang="en-US" dirty="0" smtClean="0">
                <a:solidFill>
                  <a:srgbClr val="212121"/>
                </a:solidFill>
              </a:rPr>
              <a:t>Superconducting </a:t>
            </a:r>
            <a:r>
              <a:rPr lang="en-US" dirty="0" err="1">
                <a:solidFill>
                  <a:srgbClr val="212121"/>
                </a:solidFill>
              </a:rPr>
              <a:t>QUantum</a:t>
            </a:r>
            <a:r>
              <a:rPr lang="en-US" dirty="0">
                <a:solidFill>
                  <a:srgbClr val="212121"/>
                </a:solidFill>
              </a:rPr>
              <a:t> Interference Device (SQUID) is the </a:t>
            </a:r>
            <a:r>
              <a:rPr lang="en-US" dirty="0" smtClean="0">
                <a:solidFill>
                  <a:srgbClr val="212121"/>
                </a:solidFill>
              </a:rPr>
              <a:t>main building </a:t>
            </a:r>
            <a:r>
              <a:rPr lang="en-US" dirty="0">
                <a:solidFill>
                  <a:srgbClr val="212121"/>
                </a:solidFill>
              </a:rPr>
              <a:t>block inside quantum </a:t>
            </a:r>
            <a:r>
              <a:rPr lang="en-US" dirty="0" smtClean="0">
                <a:solidFill>
                  <a:srgbClr val="212121"/>
                </a:solidFill>
              </a:rPr>
              <a:t>computers</a:t>
            </a:r>
          </a:p>
          <a:p>
            <a:pPr lvl="1" algn="just"/>
            <a:r>
              <a:rPr lang="en-US" dirty="0" smtClean="0">
                <a:solidFill>
                  <a:srgbClr val="212121"/>
                </a:solidFill>
              </a:rPr>
              <a:t>D-Wave 2000Q quantum computer with</a:t>
            </a:r>
            <a:r>
              <a:rPr lang="ru-RU" dirty="0" smtClean="0">
                <a:solidFill>
                  <a:srgbClr val="212121"/>
                </a:solidFill>
              </a:rPr>
              <a:t> </a:t>
            </a:r>
            <a:r>
              <a:rPr lang="en-US" dirty="0" smtClean="0">
                <a:solidFill>
                  <a:srgbClr val="212121"/>
                </a:solidFill>
              </a:rPr>
              <a:t>2000 </a:t>
            </a:r>
            <a:r>
              <a:rPr lang="en-US" dirty="0" err="1" smtClean="0">
                <a:solidFill>
                  <a:srgbClr val="212121"/>
                </a:solidFill>
              </a:rPr>
              <a:t>qubits</a:t>
            </a:r>
            <a:r>
              <a:rPr lang="ru-RU" dirty="0">
                <a:solidFill>
                  <a:srgbClr val="212121"/>
                </a:solidFill>
              </a:rPr>
              <a:t> </a:t>
            </a:r>
            <a:r>
              <a:rPr lang="en-US" dirty="0" smtClean="0">
                <a:solidFill>
                  <a:srgbClr val="212121"/>
                </a:solidFill>
              </a:rPr>
              <a:t>available</a:t>
            </a:r>
            <a:endParaRPr lang="ru-RU" dirty="0" smtClean="0">
              <a:solidFill>
                <a:srgbClr val="212121"/>
              </a:solidFill>
            </a:endParaRPr>
          </a:p>
          <a:p>
            <a:pPr lvl="1" algn="just"/>
            <a:endParaRPr lang="ru-RU" sz="1200" dirty="0">
              <a:solidFill>
                <a:srgbClr val="2121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8397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Convolutional </a:t>
            </a:r>
            <a:r>
              <a:rPr lang="en-US" sz="2400" b="1" dirty="0" smtClean="0">
                <a:solidFill>
                  <a:schemeClr val="bg1"/>
                </a:solidFill>
              </a:rPr>
              <a:t>encoders (1/</a:t>
            </a:r>
            <a:r>
              <a:rPr lang="en-US" sz="2400" b="1" dirty="0">
                <a:solidFill>
                  <a:schemeClr val="bg1"/>
                </a:solidFill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</a:rPr>
              <a:t>)</a:t>
            </a:r>
            <a:r>
              <a:rPr lang="en-US" sz="2400" b="1" dirty="0">
                <a:solidFill>
                  <a:schemeClr val="bg1"/>
                </a:solidFill>
              </a:rPr>
              <a:t/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359758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Convolutional coding </a:t>
            </a:r>
            <a:r>
              <a:rPr lang="en-US" sz="1600" dirty="0">
                <a:solidFill>
                  <a:srgbClr val="212121"/>
                </a:solidFill>
              </a:rPr>
              <a:t>based on the </a:t>
            </a:r>
            <a:r>
              <a:rPr lang="en-US" sz="1600" dirty="0" smtClean="0">
                <a:solidFill>
                  <a:srgbClr val="212121"/>
                </a:solidFill>
              </a:rPr>
              <a:t>output code </a:t>
            </a:r>
            <a:r>
              <a:rPr lang="en-US" sz="1600" dirty="0">
                <a:solidFill>
                  <a:srgbClr val="212121"/>
                </a:solidFill>
              </a:rPr>
              <a:t>bits determined by logic operations on the current and previous bits in </a:t>
            </a:r>
            <a:r>
              <a:rPr lang="en-US" sz="1600" dirty="0" smtClean="0">
                <a:solidFill>
                  <a:srgbClr val="212121"/>
                </a:solidFill>
              </a:rPr>
              <a:t>the stream</a:t>
            </a:r>
            <a:r>
              <a:rPr lang="en-US" sz="1600" dirty="0">
                <a:solidFill>
                  <a:srgbClr val="212121"/>
                </a:solidFill>
              </a:rPr>
              <a:t>, instead of using block of </a:t>
            </a:r>
            <a:r>
              <a:rPr lang="en-US" sz="1600" dirty="0" smtClean="0">
                <a:solidFill>
                  <a:srgbClr val="212121"/>
                </a:solidFill>
              </a:rPr>
              <a:t>bits.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6</a:t>
            </a:fld>
            <a:endParaRPr lang="uk-UA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724" y="1780077"/>
            <a:ext cx="4931429" cy="28098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7065" y="4526171"/>
            <a:ext cx="3378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Fig.1 Example of </a:t>
            </a:r>
            <a:r>
              <a:rPr lang="en-US" dirty="0"/>
              <a:t>convolutional encoder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455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Convolutional </a:t>
            </a:r>
            <a:r>
              <a:rPr lang="en-US" sz="2400" b="1" dirty="0" smtClean="0">
                <a:solidFill>
                  <a:schemeClr val="bg1"/>
                </a:solidFill>
              </a:rPr>
              <a:t>encoders (2/</a:t>
            </a:r>
            <a:r>
              <a:rPr lang="en-US" sz="2400" b="1" dirty="0">
                <a:solidFill>
                  <a:schemeClr val="bg1"/>
                </a:solidFill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</a:rPr>
              <a:t>)</a:t>
            </a:r>
            <a:r>
              <a:rPr lang="en-US" sz="2400" b="1" dirty="0">
                <a:solidFill>
                  <a:schemeClr val="bg1"/>
                </a:solidFill>
              </a:rPr>
              <a:t/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359758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Convolutional coding </a:t>
            </a:r>
            <a:r>
              <a:rPr lang="en-US" sz="1600" dirty="0">
                <a:solidFill>
                  <a:srgbClr val="212121"/>
                </a:solidFill>
              </a:rPr>
              <a:t>based on the </a:t>
            </a:r>
            <a:r>
              <a:rPr lang="en-US" sz="1600" dirty="0" smtClean="0">
                <a:solidFill>
                  <a:srgbClr val="212121"/>
                </a:solidFill>
              </a:rPr>
              <a:t>output code </a:t>
            </a:r>
            <a:r>
              <a:rPr lang="en-US" sz="1600" dirty="0">
                <a:solidFill>
                  <a:srgbClr val="212121"/>
                </a:solidFill>
              </a:rPr>
              <a:t>bits determined by logic operations on the current and previous bits in </a:t>
            </a:r>
            <a:r>
              <a:rPr lang="en-US" sz="1600" dirty="0" smtClean="0">
                <a:solidFill>
                  <a:srgbClr val="212121"/>
                </a:solidFill>
              </a:rPr>
              <a:t>the stream</a:t>
            </a:r>
            <a:r>
              <a:rPr lang="en-US" sz="1600" dirty="0">
                <a:solidFill>
                  <a:srgbClr val="212121"/>
                </a:solidFill>
              </a:rPr>
              <a:t>, instead of using block of </a:t>
            </a:r>
            <a:r>
              <a:rPr lang="en-US" sz="1600" dirty="0" smtClean="0">
                <a:solidFill>
                  <a:srgbClr val="212121"/>
                </a:solidFill>
              </a:rPr>
              <a:t>bits.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7</a:t>
            </a:fld>
            <a:endParaRPr lang="uk-UA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724" y="1780077"/>
            <a:ext cx="4931429" cy="28098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7065" y="4526171"/>
            <a:ext cx="3378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Fig.1 Example of </a:t>
            </a:r>
            <a:r>
              <a:rPr lang="en-US" dirty="0"/>
              <a:t>convolutional encoder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42976" y="3093426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219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Convolutional </a:t>
            </a:r>
            <a:r>
              <a:rPr lang="en-US" sz="2400" b="1" dirty="0" smtClean="0">
                <a:solidFill>
                  <a:schemeClr val="bg1"/>
                </a:solidFill>
              </a:rPr>
              <a:t>encoders (3/</a:t>
            </a:r>
            <a:r>
              <a:rPr lang="en-US" sz="2400" b="1" dirty="0">
                <a:solidFill>
                  <a:schemeClr val="bg1"/>
                </a:solidFill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</a:rPr>
              <a:t>)</a:t>
            </a:r>
            <a:r>
              <a:rPr lang="en-US" sz="2400" b="1" dirty="0">
                <a:solidFill>
                  <a:schemeClr val="bg1"/>
                </a:solidFill>
              </a:rPr>
              <a:t/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359758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Convolutional coding </a:t>
            </a:r>
            <a:r>
              <a:rPr lang="en-US" sz="1600" dirty="0">
                <a:solidFill>
                  <a:srgbClr val="212121"/>
                </a:solidFill>
              </a:rPr>
              <a:t>based on the </a:t>
            </a:r>
            <a:r>
              <a:rPr lang="en-US" sz="1600" dirty="0" smtClean="0">
                <a:solidFill>
                  <a:srgbClr val="212121"/>
                </a:solidFill>
              </a:rPr>
              <a:t>output code </a:t>
            </a:r>
            <a:r>
              <a:rPr lang="en-US" sz="1600" dirty="0">
                <a:solidFill>
                  <a:srgbClr val="212121"/>
                </a:solidFill>
              </a:rPr>
              <a:t>bits determined by logic operations on the current and previous bits in </a:t>
            </a:r>
            <a:r>
              <a:rPr lang="en-US" sz="1600" dirty="0" smtClean="0">
                <a:solidFill>
                  <a:srgbClr val="212121"/>
                </a:solidFill>
              </a:rPr>
              <a:t>the stream</a:t>
            </a:r>
            <a:r>
              <a:rPr lang="en-US" sz="1600" dirty="0">
                <a:solidFill>
                  <a:srgbClr val="212121"/>
                </a:solidFill>
              </a:rPr>
              <a:t>, instead of using block of </a:t>
            </a:r>
            <a:r>
              <a:rPr lang="en-US" sz="1600" dirty="0" smtClean="0">
                <a:solidFill>
                  <a:srgbClr val="212121"/>
                </a:solidFill>
              </a:rPr>
              <a:t>bits.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8</a:t>
            </a:fld>
            <a:endParaRPr lang="uk-UA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724" y="1780077"/>
            <a:ext cx="4931429" cy="28098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7065" y="4526171"/>
            <a:ext cx="3378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Fig.1 Example of </a:t>
            </a:r>
            <a:r>
              <a:rPr lang="en-US" dirty="0"/>
              <a:t>convolutional encoder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31452" y="3104280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42976" y="3115134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47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Convolutional </a:t>
            </a:r>
            <a:r>
              <a:rPr lang="en-US" sz="2400" b="1" dirty="0" smtClean="0">
                <a:solidFill>
                  <a:schemeClr val="bg1"/>
                </a:solidFill>
              </a:rPr>
              <a:t>encoders (4/</a:t>
            </a:r>
            <a:r>
              <a:rPr lang="en-US" sz="2400" b="1" dirty="0">
                <a:solidFill>
                  <a:schemeClr val="bg1"/>
                </a:solidFill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</a:rPr>
              <a:t>)</a:t>
            </a:r>
            <a:r>
              <a:rPr lang="en-US" sz="2400" b="1" dirty="0">
                <a:solidFill>
                  <a:schemeClr val="bg1"/>
                </a:solidFill>
              </a:rPr>
              <a:t/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99371" y="1529024"/>
            <a:ext cx="3597582" cy="3403310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endParaRPr lang="en-US" sz="1600" dirty="0">
              <a:solidFill>
                <a:srgbClr val="212121"/>
              </a:solidFill>
            </a:endParaRPr>
          </a:p>
          <a:p>
            <a:pPr algn="just"/>
            <a:r>
              <a:rPr lang="en-US" sz="1600" dirty="0" smtClean="0">
                <a:solidFill>
                  <a:srgbClr val="212121"/>
                </a:solidFill>
              </a:rPr>
              <a:t>Convolutional coding </a:t>
            </a:r>
            <a:r>
              <a:rPr lang="en-US" sz="1600" dirty="0">
                <a:solidFill>
                  <a:srgbClr val="212121"/>
                </a:solidFill>
              </a:rPr>
              <a:t>based on the </a:t>
            </a:r>
            <a:r>
              <a:rPr lang="en-US" sz="1600" dirty="0" smtClean="0">
                <a:solidFill>
                  <a:srgbClr val="212121"/>
                </a:solidFill>
              </a:rPr>
              <a:t>output code </a:t>
            </a:r>
            <a:r>
              <a:rPr lang="en-US" sz="1600" dirty="0">
                <a:solidFill>
                  <a:srgbClr val="212121"/>
                </a:solidFill>
              </a:rPr>
              <a:t>bits determined by logic operations on the current and previous bits in </a:t>
            </a:r>
            <a:r>
              <a:rPr lang="en-US" sz="1600" dirty="0" smtClean="0">
                <a:solidFill>
                  <a:srgbClr val="212121"/>
                </a:solidFill>
              </a:rPr>
              <a:t>the stream</a:t>
            </a:r>
            <a:r>
              <a:rPr lang="en-US" sz="1600" dirty="0">
                <a:solidFill>
                  <a:srgbClr val="212121"/>
                </a:solidFill>
              </a:rPr>
              <a:t>, instead of using block of </a:t>
            </a:r>
            <a:r>
              <a:rPr lang="en-US" sz="1600" dirty="0" smtClean="0">
                <a:solidFill>
                  <a:srgbClr val="212121"/>
                </a:solidFill>
              </a:rPr>
              <a:t>bits.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9</a:t>
            </a:fld>
            <a:endParaRPr lang="uk-UA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724" y="1780077"/>
            <a:ext cx="4931429" cy="28098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7065" y="4526171"/>
            <a:ext cx="3378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Fig.1 Example of </a:t>
            </a:r>
            <a:r>
              <a:rPr lang="en-US" dirty="0"/>
              <a:t>convolutional encoder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30783" y="3104280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20597" y="3104280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54260" y="3104723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608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13067</TotalTime>
  <Words>2165</Words>
  <Application>Microsoft Macintosh PowerPoint</Application>
  <PresentationFormat>Экран (16:9)</PresentationFormat>
  <Paragraphs>232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NU blue theme</vt:lpstr>
      <vt:lpstr>Master Thesis</vt:lpstr>
      <vt:lpstr>Outline </vt:lpstr>
      <vt:lpstr>Introduction </vt:lpstr>
      <vt:lpstr>Background (1/2) </vt:lpstr>
      <vt:lpstr>Background (2/2) </vt:lpstr>
      <vt:lpstr>Convolutional encoders (1/6)  </vt:lpstr>
      <vt:lpstr>Convolutional encoders (2/6)  </vt:lpstr>
      <vt:lpstr>Convolutional encoders (3/6)  </vt:lpstr>
      <vt:lpstr>Convolutional encoders (4/6)  </vt:lpstr>
      <vt:lpstr>Convolutional encoders (5/6) </vt:lpstr>
      <vt:lpstr>Convolutional encoders (6/6) </vt:lpstr>
      <vt:lpstr>Viterbi Decoder</vt:lpstr>
      <vt:lpstr>Quantum Annealing (1/3) </vt:lpstr>
      <vt:lpstr>Quantum Annealing (2/3) </vt:lpstr>
      <vt:lpstr>Quantum Annealing (3/3) </vt:lpstr>
      <vt:lpstr>Convolutional Decoders based on QA (1/3)</vt:lpstr>
      <vt:lpstr>Convolutional Decoders based on QA (2/3)</vt:lpstr>
      <vt:lpstr>Convolutional Decoders based on QA (3/3)</vt:lpstr>
      <vt:lpstr>Results (1/4)</vt:lpstr>
      <vt:lpstr>Results (2/4)</vt:lpstr>
      <vt:lpstr>Results (3/4)</vt:lpstr>
      <vt:lpstr>Results (4/4)</vt:lpstr>
      <vt:lpstr>Conclusion </vt:lpstr>
      <vt:lpstr>References</vt:lpstr>
      <vt:lpstr>References</vt:lpstr>
      <vt:lpstr>Acknowledgements </vt:lpstr>
      <vt:lpstr>Thank you for attention!</vt:lpstr>
      <vt:lpstr>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Breakout room 3 </dc:title>
  <dc:creator>Ainur Abikenova</dc:creator>
  <cp:lastModifiedBy>Ilyas Rysbekov</cp:lastModifiedBy>
  <cp:revision>339</cp:revision>
  <dcterms:modified xsi:type="dcterms:W3CDTF">2021-05-04T16:59:13Z</dcterms:modified>
</cp:coreProperties>
</file>