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0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8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8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7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5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73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3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82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5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1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40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E219-778B-4B73-ACD0-11DC66E8C6E2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B185-AFC8-4CFD-A1D1-3AFB652D6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25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062664" cy="100811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Проект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7"/>
            <a:ext cx="6400800" cy="429803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Кодекс </a:t>
            </a:r>
          </a:p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рофессиональной этики работников библиотеки высшего учебного заведения Республики Казахстан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104"/>
            <a:ext cx="2160240" cy="1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8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590465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600" dirty="0"/>
              <a:t>Авторитет библиотеки высшего учебного заведения  Республики Казахстан напрямую зависит от компетентности, профессиональных, морально-этических и других человеческих качеств каждого ее  работника. Понимая  важную роль  библиотеки  как информационного партнера высшего учебного заведения Республики Казахстан  в подготовке конкурентоспособных   специалистов  для инновационного развития страны  разработан   Кодекс профессиональной   этики  работников библиотеки высшего учебного заведения Республики Казахстан (далее - Кодекс профессиональной этики)   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1. Общие положения</a:t>
            </a:r>
          </a:p>
          <a:p>
            <a:pPr marL="0" indent="0" algn="just">
              <a:buNone/>
            </a:pPr>
            <a:r>
              <a:rPr lang="ru-RU" sz="3600" dirty="0"/>
              <a:t>1.1. Кодекс профессиональной  </a:t>
            </a:r>
            <a:r>
              <a:rPr lang="ru-RU" sz="3600" dirty="0" smtClean="0"/>
              <a:t>этики</a:t>
            </a:r>
            <a:r>
              <a:rPr lang="ru-RU" sz="3600" dirty="0">
                <a:solidFill>
                  <a:prstClr val="black"/>
                </a:solidFill>
              </a:rPr>
              <a:t> устанавливает</a:t>
            </a:r>
            <a:r>
              <a:rPr lang="ru-RU" sz="3600" dirty="0" smtClean="0"/>
              <a:t> </a:t>
            </a:r>
            <a:r>
              <a:rPr lang="ru-RU" sz="3600" dirty="0"/>
              <a:t>в соответствии с Конституцией РК, законами РК, общепринятыми  морально-этическими  нормами </a:t>
            </a:r>
            <a:r>
              <a:rPr lang="ru-RU" sz="3600" dirty="0" smtClean="0"/>
              <a:t>основные </a:t>
            </a:r>
            <a:r>
              <a:rPr lang="ru-RU" sz="3600" dirty="0"/>
              <a:t>требования  к  морально-этическому облику  работников вузовских библиотек.</a:t>
            </a:r>
          </a:p>
          <a:p>
            <a:pPr marL="0" indent="0" algn="just">
              <a:buNone/>
            </a:pPr>
            <a:r>
              <a:rPr lang="ru-RU" sz="3600" dirty="0"/>
              <a:t>1.2. Кодекс направлен  на укрепление доверия  общества к библиотекам, формированию высокой культуры взаимоотношений и предупреждения  случаев неэтического  поведения работников библиотеки.</a:t>
            </a:r>
          </a:p>
          <a:p>
            <a:pPr marL="0" indent="0" algn="just">
              <a:buNone/>
            </a:pPr>
            <a:r>
              <a:rPr lang="ru-RU" sz="3600" dirty="0"/>
              <a:t>1.3. Работник библиотеки в трехдневный срок после поступления  на работу </a:t>
            </a:r>
            <a:r>
              <a:rPr lang="ru-RU" sz="3600" dirty="0" smtClean="0"/>
              <a:t>должен в </a:t>
            </a:r>
            <a:r>
              <a:rPr lang="ru-RU" sz="3600" dirty="0"/>
              <a:t>письменной форме ознакомлен с текстом   Кодекса профессиональной  этики.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5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b="1" dirty="0">
                <a:solidFill>
                  <a:srgbClr val="FF0000"/>
                </a:solidFill>
              </a:rPr>
              <a:t>2. Общие стандарты  поведения работников библиотеки</a:t>
            </a:r>
          </a:p>
          <a:p>
            <a:pPr marL="0" indent="0">
              <a:buNone/>
            </a:pPr>
            <a:r>
              <a:rPr lang="ru-RU" sz="7200" b="1" dirty="0"/>
              <a:t>Работник библиотеки обязан:</a:t>
            </a:r>
            <a:endParaRPr lang="ru-RU" sz="7200" dirty="0"/>
          </a:p>
          <a:p>
            <a:pPr marL="0" indent="0" algn="just">
              <a:buNone/>
            </a:pPr>
            <a:r>
              <a:rPr lang="ru-RU" sz="7200" dirty="0"/>
              <a:t>2.1.  Способствовать  укреплению единства народа Казахстана и межнационального    согласия в стране, уважительно относиться  к государственным и другим языкам,  традициям и обычаям народа Казахстана.</a:t>
            </a:r>
          </a:p>
          <a:p>
            <a:pPr marL="0" indent="0" algn="just">
              <a:buNone/>
            </a:pPr>
            <a:r>
              <a:rPr lang="ru-RU" sz="7200" dirty="0"/>
              <a:t>2.2. Содействовать повышению имиджа   профессии библиотекаря и укреплению авторитета библиотеки в академическом сообществе. </a:t>
            </a:r>
          </a:p>
          <a:p>
            <a:pPr marL="0" indent="0" algn="just">
              <a:buNone/>
            </a:pPr>
            <a:r>
              <a:rPr lang="ru-RU" sz="7200" dirty="0"/>
              <a:t>2.3.  Быть честным, справедливым, требовательным к себе, соблюдать  общепринятые  морально-этические нормы.  </a:t>
            </a:r>
          </a:p>
          <a:p>
            <a:pPr marL="0" indent="0" algn="just">
              <a:buNone/>
            </a:pPr>
            <a:r>
              <a:rPr lang="ru-RU" sz="7200" dirty="0"/>
              <a:t>2.4. Не распространять сведения, не соответствующие  </a:t>
            </a:r>
            <a:r>
              <a:rPr lang="ru-RU" sz="7200" dirty="0" smtClean="0"/>
              <a:t>действительности.</a:t>
            </a:r>
            <a:endParaRPr lang="ru-RU" sz="7200" dirty="0"/>
          </a:p>
          <a:p>
            <a:pPr marL="0" indent="0" algn="just">
              <a:buNone/>
            </a:pPr>
            <a:r>
              <a:rPr lang="ru-RU" sz="7200" dirty="0"/>
              <a:t>2.5. Постоянно повышать качество оказываемых библиотечных услуг, всецело     ориентируясь на запросы пользователей </a:t>
            </a:r>
            <a:r>
              <a:rPr lang="ru-RU" sz="7200" dirty="0" smtClean="0"/>
              <a:t>библиотеки.</a:t>
            </a:r>
            <a:endParaRPr lang="ru-RU" sz="7200" dirty="0"/>
          </a:p>
          <a:p>
            <a:pPr marL="0" indent="0" algn="just">
              <a:buNone/>
            </a:pPr>
            <a:r>
              <a:rPr lang="ru-RU" sz="7200" dirty="0"/>
              <a:t>2.6.  Соблюдать деловой этикет  и правила поведения</a:t>
            </a:r>
            <a:r>
              <a:rPr lang="ru-RU" sz="7200" dirty="0" smtClean="0"/>
              <a:t>.</a:t>
            </a:r>
            <a:endParaRPr lang="ru-RU" sz="7200" dirty="0"/>
          </a:p>
          <a:p>
            <a:pPr marL="0" indent="0" algn="ctr">
              <a:buNone/>
            </a:pPr>
            <a:r>
              <a:rPr lang="ru-RU" sz="7200" b="1" dirty="0">
                <a:solidFill>
                  <a:srgbClr val="FF0000"/>
                </a:solidFill>
              </a:rPr>
              <a:t>3. Взаимоотношения с пользователями</a:t>
            </a:r>
          </a:p>
          <a:p>
            <a:pPr marL="0" indent="0">
              <a:buNone/>
            </a:pPr>
            <a:r>
              <a:rPr lang="ru-RU" sz="7200" b="1" dirty="0" smtClean="0"/>
              <a:t>Работник библиотеки </a:t>
            </a:r>
            <a:r>
              <a:rPr lang="ru-RU" sz="7200" b="1" dirty="0"/>
              <a:t>обязан:</a:t>
            </a:r>
            <a:endParaRPr lang="ru-RU" sz="7200" dirty="0"/>
          </a:p>
          <a:p>
            <a:pPr marL="0" indent="0" algn="just">
              <a:buNone/>
            </a:pPr>
            <a:r>
              <a:rPr lang="ru-RU" sz="7200" dirty="0"/>
              <a:t>3.1. Обеспечивать качество и высокий уровень обслуживания, тем самым оказывая эффективную поддержку </a:t>
            </a:r>
            <a:r>
              <a:rPr lang="ru-RU" sz="7200" dirty="0" smtClean="0"/>
              <a:t>обучающимся </a:t>
            </a:r>
            <a:r>
              <a:rPr lang="ru-RU" sz="7200" dirty="0"/>
              <a:t>и </a:t>
            </a:r>
            <a:r>
              <a:rPr lang="ru-RU" sz="7200" dirty="0" smtClean="0"/>
              <a:t>профессорско-преподавательскому составу вуза  </a:t>
            </a:r>
            <a:r>
              <a:rPr lang="ru-RU" sz="7200" dirty="0"/>
              <a:t>в удовлетворении их  информационных потребностей.</a:t>
            </a:r>
          </a:p>
          <a:p>
            <a:pPr marL="0" indent="0" algn="just">
              <a:buNone/>
            </a:pPr>
            <a:r>
              <a:rPr lang="ru-RU" sz="7200" dirty="0"/>
              <a:t>3.2. Обеспечивать оперативность, полноту и объективность предоставляемой информации.</a:t>
            </a:r>
          </a:p>
          <a:p>
            <a:pPr marL="0" indent="0" algn="just">
              <a:buNone/>
            </a:pPr>
            <a:r>
              <a:rPr lang="ru-RU" sz="7200" dirty="0"/>
              <a:t>3.3.  Соблюдать право пользователя на конфиденциальность сведений о нем и его информационных потребностях.</a:t>
            </a:r>
          </a:p>
          <a:p>
            <a:pPr marL="0" indent="0" algn="just">
              <a:buNone/>
            </a:pPr>
            <a:r>
              <a:rPr lang="ru-RU" sz="7200" dirty="0"/>
              <a:t>3.4. Проявлять терпеливое и уважительное отношение ко всем пользователям библиотеки.</a:t>
            </a:r>
            <a:r>
              <a:rPr lang="ru-RU" sz="7200" b="1" dirty="0"/>
              <a:t>  </a:t>
            </a:r>
            <a:endParaRPr lang="ru-RU" sz="7200" dirty="0"/>
          </a:p>
          <a:p>
            <a:pPr marL="0" indent="0">
              <a:buNone/>
            </a:pPr>
            <a:r>
              <a:rPr lang="ru-RU" sz="7200" dirty="0"/>
              <a:t> </a:t>
            </a:r>
          </a:p>
          <a:p>
            <a:pPr marL="0" indent="0">
              <a:buNone/>
            </a:pPr>
            <a:r>
              <a:rPr lang="ru-RU" sz="7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16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4500" b="1" dirty="0" smtClean="0">
                <a:solidFill>
                  <a:srgbClr val="FF0000"/>
                </a:solidFill>
              </a:rPr>
              <a:t>4. Взаимоотношения с коллегами</a:t>
            </a:r>
            <a:endParaRPr lang="ru-RU" sz="45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500" dirty="0" smtClean="0"/>
              <a:t> </a:t>
            </a:r>
            <a:r>
              <a:rPr lang="ru-RU" sz="4800" b="1" dirty="0" smtClean="0"/>
              <a:t>Работник библиотеки</a:t>
            </a:r>
            <a:r>
              <a:rPr lang="ru-RU" sz="4500" b="1" dirty="0" smtClean="0"/>
              <a:t> обязан:</a:t>
            </a:r>
            <a:endParaRPr lang="ru-RU" sz="4500" dirty="0" smtClean="0"/>
          </a:p>
          <a:p>
            <a:pPr marL="0" indent="0" algn="just">
              <a:buNone/>
            </a:pPr>
            <a:r>
              <a:rPr lang="ru-RU" sz="4500" dirty="0" smtClean="0"/>
              <a:t> 4.1. Проявлять вежливость и корректность по отношению к коллегам. Обращаться к коллегам в уважительной форме, с употреблением общепринятых форм обращения.</a:t>
            </a:r>
          </a:p>
          <a:p>
            <a:pPr marL="0" indent="0" algn="just">
              <a:buNone/>
            </a:pPr>
            <a:r>
              <a:rPr lang="ru-RU" sz="4500" dirty="0" smtClean="0"/>
              <a:t> 4.2.  Делиться своими знаниями и опытом с коллегами для достижения общего результата.</a:t>
            </a:r>
          </a:p>
          <a:p>
            <a:pPr marL="0" indent="0" algn="just">
              <a:buNone/>
            </a:pPr>
            <a:r>
              <a:rPr lang="ru-RU" sz="4500" dirty="0" smtClean="0"/>
              <a:t> 4.3. Объективно воспринимать критику, замечания коллег и руководителей,   и     своевременно признавать допущенные ошибки.</a:t>
            </a:r>
          </a:p>
          <a:p>
            <a:pPr marL="0" indent="0" algn="just">
              <a:buNone/>
            </a:pPr>
            <a:r>
              <a:rPr lang="ru-RU" sz="4500" dirty="0" smtClean="0"/>
              <a:t> 4.4.  Уважать честь и достоинство коллег.</a:t>
            </a:r>
          </a:p>
          <a:p>
            <a:pPr marL="0" indent="0" algn="just">
              <a:buNone/>
            </a:pPr>
            <a:r>
              <a:rPr lang="ru-RU" sz="4500" dirty="0" smtClean="0"/>
              <a:t> 4.5. В случае возникновения нештатных ситуаций оказывать помощь коллегам советом или предупреждением о недопущении нарушений.</a:t>
            </a:r>
          </a:p>
          <a:p>
            <a:pPr marL="0" indent="0" algn="just">
              <a:buNone/>
            </a:pPr>
            <a:r>
              <a:rPr lang="ru-RU" sz="4500" dirty="0" smtClean="0"/>
              <a:t> 4.6.  Не распространять о своих коллегах информацию, порочащую личное достоинство и профессионализм. </a:t>
            </a:r>
          </a:p>
          <a:p>
            <a:pPr marL="0" indent="0" algn="ctr">
              <a:buNone/>
            </a:pPr>
            <a:r>
              <a:rPr lang="ru-RU" sz="4500" b="1" dirty="0" smtClean="0">
                <a:solidFill>
                  <a:srgbClr val="FF0000"/>
                </a:solidFill>
              </a:rPr>
              <a:t>5. Принципы поведения работников  библиотеки вуза, имеющего подчиненных</a:t>
            </a:r>
            <a:endParaRPr lang="ru-RU" sz="45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500" b="1" dirty="0" smtClean="0"/>
              <a:t>Работник библиотеки, имеющий подчиненных, обязан:</a:t>
            </a:r>
            <a:endParaRPr lang="ru-RU" sz="4500" dirty="0" smtClean="0"/>
          </a:p>
          <a:p>
            <a:pPr marL="0" indent="0" algn="just">
              <a:buNone/>
            </a:pPr>
            <a:r>
              <a:rPr lang="ru-RU" sz="4500" dirty="0" smtClean="0"/>
              <a:t>5.1. Способствовать формированию и сохранению в коллективе благоприятной морально-психологической атмосферы, воспитывать у подчиненных высокие морально-психологические, нравственные и профессиональные качества.</a:t>
            </a:r>
          </a:p>
          <a:p>
            <a:pPr marL="0" indent="0" algn="just">
              <a:buNone/>
            </a:pPr>
            <a:r>
              <a:rPr lang="ru-RU" sz="4500" dirty="0" smtClean="0"/>
              <a:t>5.2. Уважать личное достоинство подчиненных, с пониманием относиться к их праву иметь собственное профессиональное суждение, особенно, когда это суждение отличается от его собственного, проявлять объективность в отношениях с подчиненными.</a:t>
            </a:r>
          </a:p>
          <a:p>
            <a:pPr marL="0" indent="0">
              <a:buNone/>
            </a:pPr>
            <a:r>
              <a:rPr lang="ru-RU" sz="4500" dirty="0" smtClean="0"/>
              <a:t> </a:t>
            </a:r>
            <a:endParaRPr lang="ru-RU" sz="45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1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40871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4200" dirty="0" smtClean="0"/>
              <a:t> </a:t>
            </a:r>
            <a:endParaRPr lang="ru-RU" sz="42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5.3. </a:t>
            </a:r>
            <a:r>
              <a:rPr lang="ru-RU" sz="8000" dirty="0"/>
              <a:t>Предъявлять одинаковые требования за выполнение и ненадлежащее выполнение функциональных обязанностей, независимо от личного отношения к подчиненному (неприязнь, симпатия).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5.4. </a:t>
            </a:r>
            <a:r>
              <a:rPr lang="ru-RU" sz="8000" dirty="0"/>
              <a:t>Правильно ставить долгосрочные и краткосрочные цели и задачи перед подчиненными, уметь сплотить подчиненных для решения этих задач.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5.5. </a:t>
            </a:r>
            <a:r>
              <a:rPr lang="ru-RU" sz="8000" dirty="0"/>
              <a:t>Систематически анализировать состояние трудовой дисциплины, морально-психологического климата в коллективе.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5.6. </a:t>
            </a:r>
            <a:r>
              <a:rPr lang="ru-RU" sz="8000" dirty="0"/>
              <a:t>Не перекладывать свою ответственность на подчиненных за ненадлежащее исполнение служебных обязанностей и принятые решения.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5.7. </a:t>
            </a:r>
            <a:r>
              <a:rPr lang="ru-RU" sz="8000" dirty="0"/>
              <a:t>Не воспринимать агрессивно обоснованную критику со стороны подчиненного и не допускать его преследования за это.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>
                <a:solidFill>
                  <a:srgbClr val="FF0000"/>
                </a:solidFill>
              </a:rPr>
              <a:t>6. Заключение</a:t>
            </a:r>
            <a:endParaRPr lang="ru-RU" sz="8000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/>
              <a:t>6.1. Ассоциация библиотек вузов Республики Казахстан считает, что соблюдение «Кодекса профессиональной   этики работников  библиотеки высшего учебного заведения Республики Казахстан» является моральным обязательством и профессиональным долгом каждого работника библиотеки высшего учебного заведения Республики </a:t>
            </a:r>
            <a:r>
              <a:rPr lang="ru-RU" sz="8000" dirty="0" smtClean="0"/>
              <a:t>Казахстан</a:t>
            </a:r>
            <a:r>
              <a:rPr lang="ru-RU" sz="8000" dirty="0"/>
              <a:t> </a:t>
            </a:r>
            <a:r>
              <a:rPr lang="ru-RU" sz="8000" dirty="0" smtClean="0"/>
              <a:t>и нарушение </a:t>
            </a:r>
            <a:r>
              <a:rPr lang="ru-RU" sz="8000" dirty="0"/>
              <a:t>требований </a:t>
            </a:r>
            <a:r>
              <a:rPr lang="ru-RU" sz="8000" dirty="0" smtClean="0"/>
              <a:t>  Кодекса   </a:t>
            </a:r>
            <a:r>
              <a:rPr lang="ru-RU" sz="8000" dirty="0"/>
              <a:t>влечет за собой применение мер дисциплинарной </a:t>
            </a:r>
            <a:r>
              <a:rPr lang="ru-RU" sz="8000" dirty="0" smtClean="0"/>
              <a:t>ответственности, предусмотренных в Трудовом Кодексе и </a:t>
            </a:r>
            <a:r>
              <a:rPr lang="ru-RU" sz="8000" smtClean="0"/>
              <a:t>Трудовом договоре.  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6580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43204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Альтернативный вариант (клятва)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352928" cy="619268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Вступая </a:t>
            </a:r>
            <a:r>
              <a:rPr lang="ru-RU" sz="2400" dirty="0">
                <a:solidFill>
                  <a:schemeClr val="tx1"/>
                </a:solidFill>
              </a:rPr>
              <a:t>в ряды библиотекарей, я торжественно клянусь служить человечеству, обеспечивая доступ своих современников, приобщая их к его культурному наследию и способствуя таким образом интеллектуальному, духовному и эмоциональному совершенствованию человека и устойчивому развитию общества.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Я </a:t>
            </a:r>
            <a:r>
              <a:rPr lang="ru-RU" sz="2400" dirty="0">
                <a:solidFill>
                  <a:srgbClr val="FF0000"/>
                </a:solidFill>
              </a:rPr>
              <a:t>буду </a:t>
            </a:r>
            <a:r>
              <a:rPr lang="ru-RU" sz="2400" dirty="0">
                <a:solidFill>
                  <a:schemeClr val="tx1"/>
                </a:solidFill>
              </a:rPr>
              <a:t>всемерно помогать каждому обратившемуся ко мне в поиске необходимой ему или ей информации или за сочувствием и поддержкой, стремиться к созданию в библиотеке среды творчества, диалога, взаимопонимания, уважения прав личности и интересов общества, вне зависимости от существующих этнокультурных, идейных, религиозных и других различий между людьми и собственных убеждений и предпочтений.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12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9237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</a:rPr>
              <a:t>Я буду </a:t>
            </a:r>
            <a:r>
              <a:rPr lang="ru-RU" sz="2400" dirty="0"/>
              <a:t>придерживаться глубочайшего уважения к человеческой личности и жизни и даже под угрозой не буду использовать свои знания против законов человечности. </a:t>
            </a:r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Я буду </a:t>
            </a:r>
            <a:r>
              <a:rPr lang="ru-RU" sz="2400" dirty="0"/>
              <a:t>защищать право пользователя на конфиденциальность сведений о нем и его информационных запросах, всемерно поддерживать честь и благородные традиции профессии </a:t>
            </a:r>
            <a:r>
              <a:rPr lang="ru-RU" sz="2400" dirty="0" smtClean="0"/>
              <a:t>библиотекаря</a:t>
            </a:r>
            <a:r>
              <a:rPr lang="ru-RU" sz="2400" dirty="0"/>
              <a:t>.</a:t>
            </a:r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Я буду  </a:t>
            </a:r>
            <a:r>
              <a:rPr lang="ru-RU" sz="2400" dirty="0" smtClean="0"/>
              <a:t>к </a:t>
            </a:r>
            <a:r>
              <a:rPr lang="ru-RU" sz="2400" dirty="0"/>
              <a:t>своим коллегам </a:t>
            </a:r>
            <a:r>
              <a:rPr lang="ru-RU" sz="2400" dirty="0" smtClean="0"/>
              <a:t>относиться </a:t>
            </a:r>
            <a:r>
              <a:rPr lang="ru-RU" sz="2400" dirty="0"/>
              <a:t>с уважением и чувством профессиональной солидарности. </a:t>
            </a:r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Я </a:t>
            </a:r>
            <a:r>
              <a:rPr lang="ru-RU" sz="2400" dirty="0">
                <a:solidFill>
                  <a:srgbClr val="FF0000"/>
                </a:solidFill>
              </a:rPr>
              <a:t>буду </a:t>
            </a:r>
            <a:r>
              <a:rPr lang="ru-RU" sz="2400" dirty="0"/>
              <a:t>постоянно стремиться к профессиональному и личностному </a:t>
            </a:r>
            <a:r>
              <a:rPr lang="ru-RU" sz="2400" dirty="0" smtClean="0"/>
              <a:t>самосовершенствованию, </a:t>
            </a:r>
            <a:r>
              <a:rPr lang="ru-RU" sz="2400" dirty="0"/>
              <a:t>совершенствованию своей профессиональной деятельности, поскольку знанию и образованию нет ни пределов, ни границ.</a:t>
            </a:r>
          </a:p>
        </p:txBody>
      </p:sp>
    </p:spTree>
    <p:extLst>
      <p:ext uri="{BB962C8B-B14F-4D97-AF65-F5344CB8AC3E}">
        <p14:creationId xmlns:p14="http://schemas.microsoft.com/office/powerpoint/2010/main" val="23741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720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Альтернативный вариант (клятва)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такие сотрудник и работник</dc:title>
  <dc:creator>Мурзабаева Жанна Миятовна</dc:creator>
  <cp:lastModifiedBy>Tolkyn Dzhangulova</cp:lastModifiedBy>
  <cp:revision>16</cp:revision>
  <cp:lastPrinted>2017-05-29T05:32:54Z</cp:lastPrinted>
  <dcterms:created xsi:type="dcterms:W3CDTF">2017-05-26T06:53:14Z</dcterms:created>
  <dcterms:modified xsi:type="dcterms:W3CDTF">2017-05-30T03:47:17Z</dcterms:modified>
</cp:coreProperties>
</file>