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75" r:id="rId2"/>
    <p:sldId id="288" r:id="rId3"/>
    <p:sldId id="285" r:id="rId4"/>
    <p:sldId id="290" r:id="rId5"/>
    <p:sldId id="293" r:id="rId6"/>
    <p:sldId id="283" r:id="rId7"/>
    <p:sldId id="281" r:id="rId8"/>
    <p:sldId id="284" r:id="rId9"/>
    <p:sldId id="298" r:id="rId10"/>
    <p:sldId id="287" r:id="rId11"/>
    <p:sldId id="291" r:id="rId12"/>
    <p:sldId id="292" r:id="rId13"/>
    <p:sldId id="294" r:id="rId14"/>
    <p:sldId id="289" r:id="rId15"/>
    <p:sldId id="295" r:id="rId16"/>
    <p:sldId id="286" r:id="rId17"/>
    <p:sldId id="297" r:id="rId18"/>
  </p:sldIdLst>
  <p:sldSz cx="9144000" cy="6858000" type="screen4x3"/>
  <p:notesSz cx="6669088" cy="97742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759">
          <p15:clr>
            <a:srgbClr val="A4A3A4"/>
          </p15:clr>
        </p15:guide>
      </p15:sldGuideLst>
    </p:ext>
    <p:ext uri="{2D200454-40CA-4A62-9FC3-DE9A4176ACB9}">
      <p15:notesGuideLst xmlns:p15="http://schemas.microsoft.com/office/powerpoint/2012/main">
        <p15:guide id="1" orient="horz" pos="3079">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C2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59270"/>
  </p:normalViewPr>
  <p:slideViewPr>
    <p:cSldViewPr>
      <p:cViewPr varScale="1">
        <p:scale>
          <a:sx n="70" d="100"/>
          <a:sy n="70" d="100"/>
        </p:scale>
        <p:origin x="1640" y="192"/>
      </p:cViewPr>
      <p:guideLst>
        <p:guide orient="horz" pos="2160"/>
        <p:guide pos="575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67" d="100"/>
          <a:sy n="67" d="100"/>
        </p:scale>
        <p:origin x="-3276" y="-96"/>
      </p:cViewPr>
      <p:guideLst>
        <p:guide orient="horz" pos="3079"/>
        <p:guide pos="210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871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8" y="0"/>
            <a:ext cx="2889938" cy="488712"/>
          </a:xfrm>
          <a:prstGeom prst="rect">
            <a:avLst/>
          </a:prstGeom>
        </p:spPr>
        <p:txBody>
          <a:bodyPr vert="horz" lIns="91440" tIns="45720" rIns="91440" bIns="45720" rtlCol="0"/>
          <a:lstStyle>
            <a:lvl1pPr algn="r">
              <a:defRPr sz="1200"/>
            </a:lvl1pPr>
          </a:lstStyle>
          <a:p>
            <a:fld id="{3AB1DDD0-1186-49B0-85EC-1ACF3008FEC0}" type="datetimeFigureOut">
              <a:rPr lang="en-GB" smtClean="0"/>
              <a:t>12/06/2019</a:t>
            </a:fld>
            <a:endParaRPr lang="en-GB"/>
          </a:p>
        </p:txBody>
      </p:sp>
      <p:sp>
        <p:nvSpPr>
          <p:cNvPr id="4" name="Footer Placeholder 3"/>
          <p:cNvSpPr>
            <a:spLocks noGrp="1"/>
          </p:cNvSpPr>
          <p:nvPr>
            <p:ph type="ftr" sz="quarter" idx="2"/>
          </p:nvPr>
        </p:nvSpPr>
        <p:spPr>
          <a:xfrm>
            <a:off x="0" y="9283830"/>
            <a:ext cx="2889938" cy="48871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8" y="9283830"/>
            <a:ext cx="2889938" cy="488712"/>
          </a:xfrm>
          <a:prstGeom prst="rect">
            <a:avLst/>
          </a:prstGeom>
        </p:spPr>
        <p:txBody>
          <a:bodyPr vert="horz" lIns="91440" tIns="45720" rIns="91440" bIns="45720" rtlCol="0" anchor="b"/>
          <a:lstStyle>
            <a:lvl1pPr algn="r">
              <a:defRPr sz="1200"/>
            </a:lvl1pPr>
          </a:lstStyle>
          <a:p>
            <a:fld id="{A5443E9A-A6FF-4168-B58D-F214E6BADCD5}" type="slidenum">
              <a:rPr lang="en-GB" smtClean="0"/>
              <a:t>‹#›</a:t>
            </a:fld>
            <a:endParaRPr lang="en-GB"/>
          </a:p>
        </p:txBody>
      </p:sp>
    </p:spTree>
    <p:extLst>
      <p:ext uri="{BB962C8B-B14F-4D97-AF65-F5344CB8AC3E}">
        <p14:creationId xmlns:p14="http://schemas.microsoft.com/office/powerpoint/2010/main" val="4187293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871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8" y="0"/>
            <a:ext cx="2889938" cy="488712"/>
          </a:xfrm>
          <a:prstGeom prst="rect">
            <a:avLst/>
          </a:prstGeom>
        </p:spPr>
        <p:txBody>
          <a:bodyPr vert="horz" lIns="91440" tIns="45720" rIns="91440" bIns="45720" rtlCol="0"/>
          <a:lstStyle>
            <a:lvl1pPr algn="r">
              <a:defRPr sz="1200"/>
            </a:lvl1pPr>
          </a:lstStyle>
          <a:p>
            <a:fld id="{44B3F3C9-03FD-4232-8869-762AC3F6F18F}" type="datetimeFigureOut">
              <a:rPr lang="en-GB" smtClean="0"/>
              <a:t>12/06/2019</a:t>
            </a:fld>
            <a:endParaRPr lang="en-GB"/>
          </a:p>
        </p:txBody>
      </p:sp>
      <p:sp>
        <p:nvSpPr>
          <p:cNvPr id="4" name="Slide Image Placeholder 3"/>
          <p:cNvSpPr>
            <a:spLocks noGrp="1" noRot="1" noChangeAspect="1"/>
          </p:cNvSpPr>
          <p:nvPr>
            <p:ph type="sldImg" idx="2"/>
          </p:nvPr>
        </p:nvSpPr>
        <p:spPr>
          <a:xfrm>
            <a:off x="892175" y="733425"/>
            <a:ext cx="4884738" cy="36655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10" y="4642763"/>
            <a:ext cx="5335270" cy="439840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283830"/>
            <a:ext cx="2889938" cy="4887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8" y="9283830"/>
            <a:ext cx="2889938" cy="488712"/>
          </a:xfrm>
          <a:prstGeom prst="rect">
            <a:avLst/>
          </a:prstGeom>
        </p:spPr>
        <p:txBody>
          <a:bodyPr vert="horz" lIns="91440" tIns="45720" rIns="91440" bIns="45720" rtlCol="0" anchor="b"/>
          <a:lstStyle>
            <a:lvl1pPr algn="r">
              <a:defRPr sz="1200"/>
            </a:lvl1pPr>
          </a:lstStyle>
          <a:p>
            <a:fld id="{695349CD-E040-438F-B70B-09B66058F34A}" type="slidenum">
              <a:rPr lang="en-GB" smtClean="0"/>
              <a:t>‹#›</a:t>
            </a:fld>
            <a:endParaRPr lang="en-GB"/>
          </a:p>
        </p:txBody>
      </p:sp>
    </p:spTree>
    <p:extLst>
      <p:ext uri="{BB962C8B-B14F-4D97-AF65-F5344CB8AC3E}">
        <p14:creationId xmlns:p14="http://schemas.microsoft.com/office/powerpoint/2010/main" val="1212248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Gender Studies is not my area of research and so I want to be clear that these are </a:t>
            </a:r>
            <a:r>
              <a:rPr lang="en-US"/>
              <a:t>my observations </a:t>
            </a:r>
            <a:r>
              <a:rPr lang="en-US" dirty="0"/>
              <a:t>and how I understand them, as a non-expert on this topic. </a:t>
            </a:r>
          </a:p>
        </p:txBody>
      </p:sp>
      <p:sp>
        <p:nvSpPr>
          <p:cNvPr id="4" name="Slide Number Placeholder 3"/>
          <p:cNvSpPr>
            <a:spLocks noGrp="1"/>
          </p:cNvSpPr>
          <p:nvPr>
            <p:ph type="sldNum" sz="quarter" idx="10"/>
          </p:nvPr>
        </p:nvSpPr>
        <p:spPr/>
        <p:txBody>
          <a:bodyPr/>
          <a:lstStyle/>
          <a:p>
            <a:fld id="{695349CD-E040-438F-B70B-09B66058F34A}" type="slidenum">
              <a:rPr lang="en-GB" smtClean="0"/>
              <a:t>1</a:t>
            </a:fld>
            <a:endParaRPr lang="en-GB"/>
          </a:p>
        </p:txBody>
      </p:sp>
    </p:spTree>
    <p:extLst>
      <p:ext uri="{BB962C8B-B14F-4D97-AF65-F5344CB8AC3E}">
        <p14:creationId xmlns:p14="http://schemas.microsoft.com/office/powerpoint/2010/main" val="37288604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Specific gendered experiences expressed by pre-graduate</a:t>
            </a:r>
            <a:r>
              <a:rPr lang="en-US" baseline="0" dirty="0"/>
              <a:t> level students in the CIS region</a:t>
            </a:r>
          </a:p>
          <a:p>
            <a:endParaRPr lang="en-US" baseline="0" dirty="0"/>
          </a:p>
          <a:p>
            <a:endParaRPr lang="en-US" baseline="0" dirty="0"/>
          </a:p>
          <a:p>
            <a:r>
              <a:rPr lang="en-US" baseline="0" dirty="0"/>
              <a:t>Students can be reluctant to share these lifestyle challenges whether due to cultural expectations around separation of lives, whether due to cultural differences between their culture and ours (and worry that we may judge) or why, it is hard to say</a:t>
            </a:r>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695349CD-E040-438F-B70B-09B66058F34A}" type="slidenum">
              <a:rPr lang="en-GB" smtClean="0"/>
              <a:t>10</a:t>
            </a:fld>
            <a:endParaRPr lang="en-GB"/>
          </a:p>
        </p:txBody>
      </p:sp>
    </p:spTree>
    <p:extLst>
      <p:ext uri="{BB962C8B-B14F-4D97-AF65-F5344CB8AC3E}">
        <p14:creationId xmlns:p14="http://schemas.microsoft.com/office/powerpoint/2010/main" val="3222884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tended to find out about these things when issues arose.</a:t>
            </a:r>
          </a:p>
          <a:p>
            <a:endParaRPr lang="en-US" dirty="0"/>
          </a:p>
          <a:p>
            <a:endParaRPr lang="en-US" dirty="0"/>
          </a:p>
          <a:p>
            <a:r>
              <a:rPr lang="en-US" dirty="0"/>
              <a:t>Dialogue through approaching these as issues for student support was needed to understand the complexity of the issues and not pass value judgements.</a:t>
            </a:r>
          </a:p>
          <a:p>
            <a:endParaRPr lang="en-US" dirty="0"/>
          </a:p>
          <a:p>
            <a:endParaRPr lang="en-US" dirty="0"/>
          </a:p>
          <a:p>
            <a:r>
              <a:rPr lang="en-US" dirty="0"/>
              <a:t>Although these an affect all genders, women do appear to experience greater distress and disadvantages.</a:t>
            </a:r>
          </a:p>
        </p:txBody>
      </p:sp>
      <p:sp>
        <p:nvSpPr>
          <p:cNvPr id="4" name="Slide Number Placeholder 3"/>
          <p:cNvSpPr>
            <a:spLocks noGrp="1"/>
          </p:cNvSpPr>
          <p:nvPr>
            <p:ph type="sldNum" sz="quarter" idx="10"/>
          </p:nvPr>
        </p:nvSpPr>
        <p:spPr/>
        <p:txBody>
          <a:bodyPr/>
          <a:lstStyle/>
          <a:p>
            <a:fld id="{695349CD-E040-438F-B70B-09B66058F34A}" type="slidenum">
              <a:rPr lang="en-GB" smtClean="0"/>
              <a:t>11</a:t>
            </a:fld>
            <a:endParaRPr lang="en-GB"/>
          </a:p>
        </p:txBody>
      </p:sp>
    </p:spTree>
    <p:extLst>
      <p:ext uri="{BB962C8B-B14F-4D97-AF65-F5344CB8AC3E}">
        <p14:creationId xmlns:p14="http://schemas.microsoft.com/office/powerpoint/2010/main" val="1146698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does this all mean?</a:t>
            </a:r>
          </a:p>
          <a:p>
            <a:endParaRPr lang="en-US" dirty="0"/>
          </a:p>
          <a:p>
            <a:r>
              <a:rPr lang="en-US" dirty="0"/>
              <a:t>Imposter syndrome is a large part of these identity transitions. While imposter syndrome was first coined as a term to talk about high-achieving women, it has become synonymous with the emotional challenges that academics (regardless of gender) can feel regardless of others’ views of their expertise in their field. It is generally conceived to be synonymous with the emotional journey of graduate students as they become primary researchers.</a:t>
            </a:r>
          </a:p>
          <a:p>
            <a:endParaRPr lang="en-US" dirty="0"/>
          </a:p>
          <a:p>
            <a:r>
              <a:rPr lang="en-US" dirty="0"/>
              <a:t>Students are resistant to the cultural change of graduate studies at NU. This may be due to a number of issues.</a:t>
            </a:r>
          </a:p>
          <a:p>
            <a:endParaRPr lang="en-US" dirty="0"/>
          </a:p>
          <a:p>
            <a:r>
              <a:rPr lang="en-US" dirty="0"/>
              <a:t>The change in normative concept is highly distressing to students of all genders.</a:t>
            </a:r>
          </a:p>
          <a:p>
            <a:endParaRPr lang="en-US" dirty="0"/>
          </a:p>
          <a:p>
            <a:r>
              <a:rPr lang="en-US" dirty="0"/>
              <a:t>But the distress felt seems to be higher in our female students.  This may be due to a greater level of “imposter syndrome” or may be because as Li suggests, the challenges of splitting themselves between the roles are greater for women. However, given the differences in gender expectations between the two source cultures of our third culture, it is possible that the shaking of this foundation regarding these expectations may be why we see a higher rate of distress in our female graduate students here. Not only are they split between their roles but there is tension between home culture and third culture in terms of which identity should take precedence. </a:t>
            </a:r>
          </a:p>
          <a:p>
            <a:endParaRPr lang="en-US" dirty="0"/>
          </a:p>
          <a:p>
            <a:r>
              <a:rPr lang="en-US" dirty="0"/>
              <a:t>So what does this mean for our female students?</a:t>
            </a:r>
          </a:p>
        </p:txBody>
      </p:sp>
      <p:sp>
        <p:nvSpPr>
          <p:cNvPr id="4" name="Slide Number Placeholder 3"/>
          <p:cNvSpPr>
            <a:spLocks noGrp="1"/>
          </p:cNvSpPr>
          <p:nvPr>
            <p:ph type="sldNum" sz="quarter" idx="10"/>
          </p:nvPr>
        </p:nvSpPr>
        <p:spPr/>
        <p:txBody>
          <a:bodyPr/>
          <a:lstStyle/>
          <a:p>
            <a:fld id="{695349CD-E040-438F-B70B-09B66058F34A}" type="slidenum">
              <a:rPr lang="en-GB" smtClean="0"/>
              <a:t>12</a:t>
            </a:fld>
            <a:endParaRPr lang="en-GB"/>
          </a:p>
        </p:txBody>
      </p:sp>
    </p:spTree>
    <p:extLst>
      <p:ext uri="{BB962C8B-B14F-4D97-AF65-F5344CB8AC3E}">
        <p14:creationId xmlns:p14="http://schemas.microsoft.com/office/powerpoint/2010/main" val="17840669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Lin does not look</a:t>
            </a:r>
            <a:r>
              <a:rPr lang="en-US" baseline="0" dirty="0"/>
              <a:t> at the identity transition issues, she does look at the differences in the emotional journey and the policy implications of these differences. </a:t>
            </a:r>
          </a:p>
          <a:p>
            <a:endParaRPr lang="en-US" baseline="0" dirty="0"/>
          </a:p>
          <a:p>
            <a:r>
              <a:rPr lang="en-US" baseline="0" dirty="0"/>
              <a:t>She suggests that …</a:t>
            </a:r>
          </a:p>
          <a:p>
            <a:r>
              <a:rPr lang="en-US" baseline="0" dirty="0"/>
              <a:t>(Bring up slide contents)</a:t>
            </a:r>
            <a:endParaRPr lang="en-US" dirty="0"/>
          </a:p>
        </p:txBody>
      </p:sp>
      <p:sp>
        <p:nvSpPr>
          <p:cNvPr id="4" name="Slide Number Placeholder 3"/>
          <p:cNvSpPr>
            <a:spLocks noGrp="1"/>
          </p:cNvSpPr>
          <p:nvPr>
            <p:ph type="sldNum" sz="quarter" idx="10"/>
          </p:nvPr>
        </p:nvSpPr>
        <p:spPr/>
        <p:txBody>
          <a:bodyPr/>
          <a:lstStyle/>
          <a:p>
            <a:fld id="{695349CD-E040-438F-B70B-09B66058F34A}" type="slidenum">
              <a:rPr lang="en-GB" smtClean="0"/>
              <a:t>13</a:t>
            </a:fld>
            <a:endParaRPr lang="en-GB"/>
          </a:p>
        </p:txBody>
      </p:sp>
    </p:spTree>
    <p:extLst>
      <p:ext uri="{BB962C8B-B14F-4D97-AF65-F5344CB8AC3E}">
        <p14:creationId xmlns:p14="http://schemas.microsoft.com/office/powerpoint/2010/main" val="3312333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Yes, time</a:t>
            </a:r>
            <a:r>
              <a:rPr lang="en-US" baseline="0" dirty="0"/>
              <a:t> management is an issue for students, but it can also be an issue for faculty. Given our position of power, we as faculty may feel “entitled” to make demands on student time, but we must be careful to be reasonable in these. For instance, one adjustment I have made to my classroom is to make sure that I make every effort to avoid homework from one class to the next. In other words, I carefully plan my lessons and articulate student self-learning tasks and communicate expectations clearly a week in advance to ensure students with families can plan their schedules and expectations of themselves. (Moodle postings Thursday afternoon the week before). Unreasonable demands increase the tension between student identities. </a:t>
            </a:r>
            <a:endParaRPr lang="en-US" dirty="0"/>
          </a:p>
        </p:txBody>
      </p:sp>
      <p:sp>
        <p:nvSpPr>
          <p:cNvPr id="4" name="Slide Number Placeholder 3"/>
          <p:cNvSpPr>
            <a:spLocks noGrp="1"/>
          </p:cNvSpPr>
          <p:nvPr>
            <p:ph type="sldNum" sz="quarter" idx="10"/>
          </p:nvPr>
        </p:nvSpPr>
        <p:spPr/>
        <p:txBody>
          <a:bodyPr/>
          <a:lstStyle/>
          <a:p>
            <a:fld id="{695349CD-E040-438F-B70B-09B66058F34A}" type="slidenum">
              <a:rPr lang="en-GB" smtClean="0"/>
              <a:t>14</a:t>
            </a:fld>
            <a:endParaRPr lang="en-GB"/>
          </a:p>
        </p:txBody>
      </p:sp>
    </p:spTree>
    <p:extLst>
      <p:ext uri="{BB962C8B-B14F-4D97-AF65-F5344CB8AC3E}">
        <p14:creationId xmlns:p14="http://schemas.microsoft.com/office/powerpoint/2010/main" val="18542512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5349CD-E040-438F-B70B-09B66058F34A}" type="slidenum">
              <a:rPr lang="en-GB" smtClean="0"/>
              <a:t>15</a:t>
            </a:fld>
            <a:endParaRPr lang="en-GB"/>
          </a:p>
        </p:txBody>
      </p:sp>
    </p:spTree>
    <p:extLst>
      <p:ext uri="{BB962C8B-B14F-4D97-AF65-F5344CB8AC3E}">
        <p14:creationId xmlns:p14="http://schemas.microsoft.com/office/powerpoint/2010/main" val="18542512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5349CD-E040-438F-B70B-09B66058F34A}" type="slidenum">
              <a:rPr lang="en-GB" smtClean="0"/>
              <a:t>16</a:t>
            </a:fld>
            <a:endParaRPr lang="en-GB"/>
          </a:p>
        </p:txBody>
      </p:sp>
    </p:spTree>
    <p:extLst>
      <p:ext uri="{BB962C8B-B14F-4D97-AF65-F5344CB8AC3E}">
        <p14:creationId xmlns:p14="http://schemas.microsoft.com/office/powerpoint/2010/main" val="2928693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5349CD-E040-438F-B70B-09B66058F34A}" type="slidenum">
              <a:rPr lang="en-GB" smtClean="0"/>
              <a:t>17</a:t>
            </a:fld>
            <a:endParaRPr lang="en-GB"/>
          </a:p>
        </p:txBody>
      </p:sp>
    </p:spTree>
    <p:extLst>
      <p:ext uri="{BB962C8B-B14F-4D97-AF65-F5344CB8AC3E}">
        <p14:creationId xmlns:p14="http://schemas.microsoft.com/office/powerpoint/2010/main" val="4141046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definition of “gender load” that is used in this presentation is not that of how the term applies to evolutionary biology. As far as I know, this is a new use of the term and I chose the word “load” as analogous to its use in the cognitive psychology term of </a:t>
            </a:r>
            <a:r>
              <a:rPr lang="en-US" i="1" baseline="0" dirty="0"/>
              <a:t>“cognitive load</a:t>
            </a:r>
            <a:r>
              <a:rPr lang="en-US" i="0" baseline="0" dirty="0"/>
              <a:t>”, a term coined by John </a:t>
            </a:r>
            <a:r>
              <a:rPr lang="en-US" i="0" baseline="0" dirty="0" err="1"/>
              <a:t>Sweller</a:t>
            </a:r>
            <a:r>
              <a:rPr lang="en-US" i="0" baseline="0" dirty="0"/>
              <a:t> in his 1998 seminal work on cognition and problem-solving.  In applied linguistics, this term is often used to explain the point at which language processing proficiency (production or reception) does not adequately reflect students’ current learned language due to the cognitive complexity of a task.  As a result, the linguistic performance results in uncharacteristic, involuntary errors. </a:t>
            </a:r>
          </a:p>
          <a:p>
            <a:endParaRPr lang="en-US" i="0" baseline="0" dirty="0"/>
          </a:p>
          <a:p>
            <a:r>
              <a:rPr lang="en-US" i="0" baseline="0" dirty="0"/>
              <a:t>Unlike that of the definition for cognitive load in language proficiency theories, my use of this term does not ascribe a value of “error” or “correctness”; however, it does carry with it a certain threshold of “violating” expectations whether personal, familial, societal or educational. </a:t>
            </a:r>
          </a:p>
          <a:p>
            <a:r>
              <a:rPr lang="en-US" i="0" baseline="0" dirty="0"/>
              <a:t>The linguistic term of “</a:t>
            </a:r>
            <a:r>
              <a:rPr lang="en-US" i="1" baseline="0" dirty="0"/>
              <a:t>cognitive load</a:t>
            </a:r>
            <a:r>
              <a:rPr lang="en-US" i="0" baseline="0" dirty="0"/>
              <a:t>” implies a physical stress upon the body and much of what I will discuss today will be based on observations </a:t>
            </a:r>
            <a:endParaRPr lang="en-US" dirty="0"/>
          </a:p>
        </p:txBody>
      </p:sp>
      <p:sp>
        <p:nvSpPr>
          <p:cNvPr id="4" name="Slide Number Placeholder 3"/>
          <p:cNvSpPr>
            <a:spLocks noGrp="1"/>
          </p:cNvSpPr>
          <p:nvPr>
            <p:ph type="sldNum" sz="quarter" idx="10"/>
          </p:nvPr>
        </p:nvSpPr>
        <p:spPr/>
        <p:txBody>
          <a:bodyPr/>
          <a:lstStyle/>
          <a:p>
            <a:fld id="{695349CD-E040-438F-B70B-09B66058F34A}" type="slidenum">
              <a:rPr lang="en-GB" smtClean="0"/>
              <a:t>2</a:t>
            </a:fld>
            <a:endParaRPr lang="en-GB"/>
          </a:p>
        </p:txBody>
      </p:sp>
    </p:spTree>
    <p:extLst>
      <p:ext uri="{BB962C8B-B14F-4D97-AF65-F5344CB8AC3E}">
        <p14:creationId xmlns:p14="http://schemas.microsoft.com/office/powerpoint/2010/main" val="3136482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5349CD-E040-438F-B70B-09B66058F34A}" type="slidenum">
              <a:rPr lang="en-GB" smtClean="0"/>
              <a:t>3</a:t>
            </a:fld>
            <a:endParaRPr lang="en-GB"/>
          </a:p>
        </p:txBody>
      </p:sp>
    </p:spTree>
    <p:extLst>
      <p:ext uri="{BB962C8B-B14F-4D97-AF65-F5344CB8AC3E}">
        <p14:creationId xmlns:p14="http://schemas.microsoft.com/office/powerpoint/2010/main" val="1848414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Previous research on gender and education is not uniform in its focus but there are some patterns</a:t>
            </a:r>
          </a:p>
        </p:txBody>
      </p:sp>
      <p:sp>
        <p:nvSpPr>
          <p:cNvPr id="4" name="Slide Number Placeholder 3"/>
          <p:cNvSpPr>
            <a:spLocks noGrp="1"/>
          </p:cNvSpPr>
          <p:nvPr>
            <p:ph type="sldNum" sz="quarter" idx="10"/>
          </p:nvPr>
        </p:nvSpPr>
        <p:spPr/>
        <p:txBody>
          <a:bodyPr/>
          <a:lstStyle/>
          <a:p>
            <a:fld id="{695349CD-E040-438F-B70B-09B66058F34A}" type="slidenum">
              <a:rPr lang="en-GB" smtClean="0"/>
              <a:t>4</a:t>
            </a:fld>
            <a:endParaRPr lang="en-GB"/>
          </a:p>
        </p:txBody>
      </p:sp>
    </p:spTree>
    <p:extLst>
      <p:ext uri="{BB962C8B-B14F-4D97-AF65-F5344CB8AC3E}">
        <p14:creationId xmlns:p14="http://schemas.microsoft.com/office/powerpoint/2010/main" val="1175463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In 2016, Lin performed a meta-analysis on the barriers and challenges for adult students in university.</a:t>
            </a:r>
          </a:p>
          <a:p>
            <a:pPr marL="171450" indent="-171450">
              <a:buFontTx/>
              <a:buChar char="-"/>
            </a:pPr>
            <a:r>
              <a:rPr lang="en-US" dirty="0"/>
              <a:t>Not specifically graduate students. Included “nontraditional</a:t>
            </a:r>
            <a:r>
              <a:rPr lang="en-US" baseline="0" dirty="0"/>
              <a:t> students” ”re-entry students” “returning students”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aseline="0" dirty="0"/>
              <a:t>Some such as Cross (1980 as cited in  Lin 2016) defined adult students as full- or part-time students who maintain responsibilities such as employment, family, other responsibilities of adult life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aseline="0" dirty="0"/>
              <a:t>This is consistent with many students in our program. Although NUZYP is a full-time program, many students maintain work of some kind and a great many are married and/or have children</a:t>
            </a:r>
          </a:p>
          <a:p>
            <a:pPr marL="171450" indent="-171450">
              <a:buFontTx/>
              <a:buChar char="-"/>
            </a:pPr>
            <a:r>
              <a:rPr lang="en-US" baseline="0" dirty="0"/>
              <a:t>The literature shows that adult students have more challenges than traditional students regardless of gender, but overall the research appears to agree that women’s are broader and more complex because often more roles or greater responsibility/expectations in those other roles</a:t>
            </a:r>
          </a:p>
          <a:p>
            <a:pPr marL="171450" indent="-171450">
              <a:buFontTx/>
              <a:buChar char="-"/>
            </a:pPr>
            <a:r>
              <a:rPr lang="en-US" baseline="0" dirty="0"/>
              <a:t>Lin reports that Jacobi found females to have more time constraints than men; and Lin notes that this has implications for school activities outside of class times (study, tutoring, group projects, co-curricular, academic community)</a:t>
            </a:r>
          </a:p>
          <a:p>
            <a:pPr marL="171450" indent="-171450">
              <a:buFontTx/>
              <a:buChar char="-"/>
            </a:pPr>
            <a:r>
              <a:rPr lang="en-US" baseline="0" dirty="0"/>
              <a:t>Struggling with getting tutoring services &amp; group projects Lin also attributes to </a:t>
            </a:r>
            <a:r>
              <a:rPr lang="en-US" baseline="0" dirty="0" err="1"/>
              <a:t>Quimbly</a:t>
            </a:r>
            <a:r>
              <a:rPr lang="en-US" baseline="0" dirty="0"/>
              <a:t> &amp; O’Brien, 2004.</a:t>
            </a:r>
          </a:p>
          <a:p>
            <a:pPr marL="171450" indent="-171450">
              <a:buFontTx/>
              <a:buChar char="-"/>
            </a:pPr>
            <a:r>
              <a:rPr lang="en-US" baseline="0" dirty="0"/>
              <a:t>More telling is that women are determined to have more demands on their energy (while this may be related to complexity of roles, many women’s studies scholars note the energy required for the mental load women carry of planning and organizing a household even when physical tasks are shared).</a:t>
            </a:r>
          </a:p>
          <a:p>
            <a:pPr marL="171450" indent="-171450">
              <a:buFontTx/>
              <a:buChar char="-"/>
            </a:pPr>
            <a:r>
              <a:rPr lang="en-US" baseline="0" dirty="0"/>
              <a:t>Lin notes that women often receive less support</a:t>
            </a:r>
          </a:p>
          <a:p>
            <a:pPr marL="171450" indent="-171450">
              <a:buFontTx/>
              <a:buChar char="-"/>
            </a:pPr>
            <a:r>
              <a:rPr lang="en-US" baseline="0" dirty="0"/>
              <a:t>And suggests that this is connected to their lower self-confidence and that it can reduce educational progress</a:t>
            </a:r>
          </a:p>
          <a:p>
            <a:pPr marL="171450" indent="-171450">
              <a:buFontTx/>
              <a:buChar char="-"/>
            </a:pPr>
            <a:r>
              <a:rPr lang="en-US" baseline="0" dirty="0"/>
              <a:t>Lin suggests that there there is insufficient research conducted into the topic of supporting female students, especially psychologically/emotionally</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95349CD-E040-438F-B70B-09B66058F34A}" type="slidenum">
              <a:rPr lang="en-GB" smtClean="0"/>
              <a:t>5</a:t>
            </a:fld>
            <a:endParaRPr lang="en-GB"/>
          </a:p>
        </p:txBody>
      </p:sp>
    </p:spTree>
    <p:extLst>
      <p:ext uri="{BB962C8B-B14F-4D97-AF65-F5344CB8AC3E}">
        <p14:creationId xmlns:p14="http://schemas.microsoft.com/office/powerpoint/2010/main" val="1747747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My experience, understanding and awareness of gender is one</a:t>
            </a:r>
            <a:r>
              <a:rPr lang="en-US" baseline="0" dirty="0"/>
              <a:t> of a female faculty member (colors not only what I notice but also what my students share with me)</a:t>
            </a:r>
          </a:p>
          <a:p>
            <a:pPr marL="171450" indent="-171450">
              <a:buFontTx/>
              <a:buChar char="-"/>
            </a:pPr>
            <a:r>
              <a:rPr lang="en-US" baseline="0" dirty="0"/>
              <a:t>I have a family with me</a:t>
            </a:r>
          </a:p>
          <a:p>
            <a:pPr marL="171450" indent="-171450">
              <a:buFontTx/>
              <a:buChar char="-"/>
            </a:pPr>
            <a:r>
              <a:rPr lang="en-US" baseline="0" dirty="0"/>
              <a:t>Academic background is in the teaching and learning of language &amp; culture (English and German language instruction)</a:t>
            </a:r>
          </a:p>
          <a:p>
            <a:pPr marL="171450" indent="-171450">
              <a:buFontTx/>
              <a:buChar char="-"/>
            </a:pPr>
            <a:r>
              <a:rPr lang="en-US" baseline="0" dirty="0"/>
              <a:t>CPS goals beyond the language learning</a:t>
            </a:r>
          </a:p>
          <a:p>
            <a:pPr marL="171450" indent="-171450">
              <a:buFontTx/>
              <a:buChar char="-"/>
            </a:pPr>
            <a:r>
              <a:rPr lang="en-US" baseline="0" dirty="0"/>
              <a:t>Student support big part of the job</a:t>
            </a:r>
          </a:p>
          <a:p>
            <a:pPr marL="171450" indent="-171450">
              <a:buFontTx/>
              <a:buChar char="-"/>
            </a:pPr>
            <a:r>
              <a:rPr lang="en-US" baseline="0" dirty="0"/>
              <a:t>One aspect of </a:t>
            </a:r>
            <a:r>
              <a:rPr lang="en-US" baseline="0" dirty="0" err="1"/>
              <a:t>Nuzyp</a:t>
            </a:r>
            <a:r>
              <a:rPr lang="en-US" baseline="0" dirty="0"/>
              <a:t> is cultural acclimatization to an institution with Western educational values but given my academic background, I am continuously concerned with the potential for cultural imperialism (attempt to walk this line but the risk of rudeness or inappropriateness is great and we are often blinded)</a:t>
            </a:r>
          </a:p>
          <a:p>
            <a:pPr marL="171450" indent="-171450">
              <a:buFontTx/>
              <a:buChar char="-"/>
            </a:pPr>
            <a:r>
              <a:rPr lang="en-US" baseline="0" dirty="0"/>
              <a:t>This is particularly important given the situational context of a country trying to repair its national identity as a Post-Soviet nation</a:t>
            </a:r>
          </a:p>
          <a:p>
            <a:pPr marL="171450" indent="-171450">
              <a:buFontTx/>
              <a:buChar char="-"/>
            </a:pPr>
            <a:endParaRPr lang="en-US" baseline="0" dirty="0"/>
          </a:p>
        </p:txBody>
      </p:sp>
      <p:sp>
        <p:nvSpPr>
          <p:cNvPr id="4" name="Slide Number Placeholder 3"/>
          <p:cNvSpPr>
            <a:spLocks noGrp="1"/>
          </p:cNvSpPr>
          <p:nvPr>
            <p:ph type="sldNum" sz="quarter" idx="10"/>
          </p:nvPr>
        </p:nvSpPr>
        <p:spPr/>
        <p:txBody>
          <a:bodyPr/>
          <a:lstStyle/>
          <a:p>
            <a:fld id="{695349CD-E040-438F-B70B-09B66058F34A}" type="slidenum">
              <a:rPr lang="en-GB" smtClean="0"/>
              <a:t>6</a:t>
            </a:fld>
            <a:endParaRPr lang="en-GB"/>
          </a:p>
        </p:txBody>
      </p:sp>
    </p:spTree>
    <p:extLst>
      <p:ext uri="{BB962C8B-B14F-4D97-AF65-F5344CB8AC3E}">
        <p14:creationId xmlns:p14="http://schemas.microsoft.com/office/powerpoint/2010/main" val="270398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Nonetheless, there is an “</a:t>
            </a:r>
            <a:r>
              <a:rPr lang="en-US" dirty="0" err="1"/>
              <a:t>unheimlich</a:t>
            </a:r>
            <a:r>
              <a:rPr lang="en-US" baseline="0" dirty="0"/>
              <a:t>” to the NU campus culture. </a:t>
            </a:r>
            <a:r>
              <a:rPr lang="en-US" dirty="0" err="1"/>
              <a:t>Unheimlich</a:t>
            </a:r>
            <a:r>
              <a:rPr lang="en-US" dirty="0"/>
              <a:t> – synonymous with the Gothic novel, but appropriate</a:t>
            </a:r>
            <a:r>
              <a:rPr lang="en-US" baseline="0" dirty="0"/>
              <a:t> to the emotional journey of our students; </a:t>
            </a:r>
            <a:r>
              <a:rPr lang="en-US" dirty="0"/>
              <a:t>NU campus is “unhomely” to our students – Kazakhstan, yet not; Western, yet not;</a:t>
            </a:r>
            <a:r>
              <a:rPr lang="en-US" baseline="0" dirty="0"/>
              <a:t> International, yet not; </a:t>
            </a:r>
          </a:p>
          <a:p>
            <a:r>
              <a:rPr lang="en-US" baseline="0" dirty="0"/>
              <a:t>It is a third space culture, a term attributed to </a:t>
            </a:r>
            <a:r>
              <a:rPr lang="en-US" baseline="0" dirty="0" err="1"/>
              <a:t>Homi</a:t>
            </a:r>
            <a:r>
              <a:rPr lang="en-US" baseline="0" dirty="0"/>
              <a:t> </a:t>
            </a:r>
            <a:r>
              <a:rPr lang="en-US" baseline="0" dirty="0" err="1"/>
              <a:t>Bhabha</a:t>
            </a:r>
            <a:r>
              <a:rPr lang="en-US" baseline="0" dirty="0"/>
              <a:t>, a post-colonial theorist, who in his 1996 article “Culture’s In-Between” defined this threshold between cultures as “the contaminated yet connective tissue between cultures – at once the impossibility of culture’s </a:t>
            </a:r>
            <a:r>
              <a:rPr lang="en-US" baseline="0" dirty="0" err="1"/>
              <a:t>containedness</a:t>
            </a:r>
            <a:r>
              <a:rPr lang="en-US" baseline="0" dirty="0"/>
              <a:t> and the boundary between”.</a:t>
            </a:r>
          </a:p>
          <a:p>
            <a:endParaRPr lang="en-US" baseline="0" dirty="0"/>
          </a:p>
          <a:p>
            <a:r>
              <a:rPr lang="en-US" baseline="0" dirty="0"/>
              <a:t>In his 1994 seminal book “The Location of Culture”, he argued that “it is in the emergency of the interstices – the overlap and displacement of domains of difference – that the intersubjective and collective experiences of </a:t>
            </a:r>
            <a:r>
              <a:rPr lang="en-US" i="1" baseline="0" dirty="0" err="1"/>
              <a:t>nationness</a:t>
            </a:r>
            <a:r>
              <a:rPr lang="en-US" i="0" baseline="0" dirty="0"/>
              <a:t>, community interest, or cultural value are negotiated.” And the three examples of the most common overlap or differences were: race / class / gender. </a:t>
            </a:r>
          </a:p>
          <a:p>
            <a:endParaRPr lang="en-US" baseline="0" dirty="0"/>
          </a:p>
          <a:p>
            <a:r>
              <a:rPr lang="en-US" baseline="0" dirty="0"/>
              <a:t>What this means is that as academics within a third space academic culture, we are continuously confronting these limits which both bind us in their sameness and separate us in our differences and we need to construct what </a:t>
            </a:r>
            <a:r>
              <a:rPr lang="en-US" baseline="0" dirty="0" err="1"/>
              <a:t>Bhabha</a:t>
            </a:r>
            <a:r>
              <a:rPr lang="en-US" baseline="0" dirty="0"/>
              <a:t> characterizes as a hybridized culture or third space culture.</a:t>
            </a:r>
          </a:p>
          <a:p>
            <a:r>
              <a:rPr lang="en-US" baseline="0" dirty="0"/>
              <a:t>wrote that it is an “absurd notion” to envision an “uncontaminated culture in a single country”</a:t>
            </a:r>
          </a:p>
          <a:p>
            <a:endParaRPr lang="en-US" baseline="0" dirty="0"/>
          </a:p>
          <a:p>
            <a:r>
              <a:rPr lang="en-US" baseline="0" dirty="0"/>
              <a:t>Kazakhstan itself is not uniform: post-colonial, over 130 ethnic groups, vast geographical distance creating geographical cultural divides (something quite obvious within the experiences of NUFYP students in relating to students from different geographical regions) and even differences between families.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695349CD-E040-438F-B70B-09B66058F34A}" type="slidenum">
              <a:rPr lang="en-GB" smtClean="0"/>
              <a:t>7</a:t>
            </a:fld>
            <a:endParaRPr lang="en-GB"/>
          </a:p>
        </p:txBody>
      </p:sp>
    </p:spTree>
    <p:extLst>
      <p:ext uri="{BB962C8B-B14F-4D97-AF65-F5344CB8AC3E}">
        <p14:creationId xmlns:p14="http://schemas.microsoft.com/office/powerpoint/2010/main" val="3115316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a:t>Culture I a shared identity between individuals, and within a third space culture there is often tension between individual identities and the need for a shared community identity.</a:t>
            </a:r>
          </a:p>
          <a:p>
            <a:pPr marL="171450" indent="-171450">
              <a:buFontTx/>
              <a:buChar char="-"/>
            </a:pPr>
            <a:r>
              <a:rPr lang="en-US" baseline="0" dirty="0"/>
              <a:t>Students go through multiple personal identity shifts while learning the expectations of the third culture</a:t>
            </a:r>
          </a:p>
          <a:p>
            <a:pPr marL="171450" indent="-171450">
              <a:buFontTx/>
              <a:buChar char="-"/>
            </a:pPr>
            <a:r>
              <a:rPr lang="en-US" baseline="0" dirty="0"/>
              <a:t>The obvious identity shift is one of the local (often ethic) to national (Kazakhstani) to International</a:t>
            </a:r>
          </a:p>
          <a:p>
            <a:pPr marL="171450" indent="-171450">
              <a:buFontTx/>
              <a:buChar char="-"/>
            </a:pPr>
            <a:r>
              <a:rPr lang="en-US" baseline="0" dirty="0"/>
              <a:t>There is also the shift in primary identity in social relations. Many students in the program are professionals adapting back into being students but moving towards being a member of academia and creators of new ideas</a:t>
            </a:r>
          </a:p>
          <a:p>
            <a:pPr marL="171450" indent="-171450">
              <a:buFontTx/>
              <a:buChar char="-"/>
            </a:pPr>
            <a:r>
              <a:rPr lang="en-US" baseline="0" dirty="0"/>
              <a:t>Part of this is explained through Perry’s Scheme. Regardless of whether foundation students or </a:t>
            </a:r>
            <a:r>
              <a:rPr lang="en-US" baseline="0" dirty="0" err="1"/>
              <a:t>ZYPers</a:t>
            </a:r>
            <a:r>
              <a:rPr lang="en-US" baseline="0" dirty="0"/>
              <a:t>, most students are accustomed to dualistic thinking (i.e., right or wrong), and move towards recognizing that different perspectives might exist to understanding decision-making within context and finally committing to the ability to view multiple facets of complex issues and the validity of different perspectives</a:t>
            </a:r>
          </a:p>
          <a:p>
            <a:pPr marL="171450" indent="-171450">
              <a:buFontTx/>
              <a:buChar char="-"/>
            </a:pPr>
            <a:r>
              <a:rPr lang="en-US" baseline="0" dirty="0"/>
              <a:t>Finally students are moving from consumers of knowledge to self-propelling creators of knowledge.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aseline="0" dirty="0"/>
              <a:t>Ultimately, though a well-established tenant of sociological identity theory is that identity is the product of socialization (</a:t>
            </a:r>
            <a:r>
              <a:rPr lang="en-US" baseline="0" dirty="0" err="1"/>
              <a:t>socioconstructivism</a:t>
            </a:r>
            <a:r>
              <a:rPr lang="en-US" baseline="0" dirty="0"/>
              <a:t>). </a:t>
            </a:r>
            <a:r>
              <a:rPr lang="en-US" dirty="0"/>
              <a:t>And gender is a base element of our identities.</a:t>
            </a:r>
            <a:endParaRPr lang="en-US" baseline="0" dirty="0"/>
          </a:p>
          <a:p>
            <a:pPr marL="171450" indent="-171450">
              <a:buFontTx/>
              <a:buChar char="-"/>
            </a:pPr>
            <a:endParaRPr lang="en-US" dirty="0"/>
          </a:p>
          <a:p>
            <a:endParaRPr lang="en-US" dirty="0"/>
          </a:p>
        </p:txBody>
      </p:sp>
      <p:sp>
        <p:nvSpPr>
          <p:cNvPr id="4" name="Slide Number Placeholder 3"/>
          <p:cNvSpPr>
            <a:spLocks noGrp="1"/>
          </p:cNvSpPr>
          <p:nvPr>
            <p:ph type="sldNum" sz="quarter" idx="10"/>
          </p:nvPr>
        </p:nvSpPr>
        <p:spPr/>
        <p:txBody>
          <a:bodyPr/>
          <a:lstStyle/>
          <a:p>
            <a:fld id="{695349CD-E040-438F-B70B-09B66058F34A}" type="slidenum">
              <a:rPr lang="en-GB" smtClean="0"/>
              <a:t>8</a:t>
            </a:fld>
            <a:endParaRPr lang="en-GB"/>
          </a:p>
        </p:txBody>
      </p:sp>
    </p:spTree>
    <p:extLst>
      <p:ext uri="{BB962C8B-B14F-4D97-AF65-F5344CB8AC3E}">
        <p14:creationId xmlns:p14="http://schemas.microsoft.com/office/powerpoint/2010/main" val="2331914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Not only does Bhabha</a:t>
            </a:r>
            <a:r>
              <a:rPr lang="en-US" baseline="0" dirty="0"/>
              <a:t> (1994) note the central aspect of gender in one’s identity, but so do identity theorists in the social sciences.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Carter (2014) Gender socialization is generally accepted to begin at birth with families treating newborns differently </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Language (strength, vs daintiness, agility vs emotion), colors, expectations, chore roles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Homophily means we tend to be attracted to others like us. So Carter explains that due to homophily, we have a “tendency for network connections to be same-sex rather than cross-sex”</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this is why STEM has a push for more female role models; more examples of female STEM academics and professionals</a:t>
            </a:r>
          </a:p>
          <a:p>
            <a:endParaRPr lang="en-US" dirty="0"/>
          </a:p>
        </p:txBody>
      </p:sp>
      <p:sp>
        <p:nvSpPr>
          <p:cNvPr id="4" name="Slide Number Placeholder 3"/>
          <p:cNvSpPr>
            <a:spLocks noGrp="1"/>
          </p:cNvSpPr>
          <p:nvPr>
            <p:ph type="sldNum" sz="quarter" idx="10"/>
          </p:nvPr>
        </p:nvSpPr>
        <p:spPr/>
        <p:txBody>
          <a:bodyPr/>
          <a:lstStyle/>
          <a:p>
            <a:fld id="{695349CD-E040-438F-B70B-09B66058F34A}" type="slidenum">
              <a:rPr lang="en-GB" smtClean="0"/>
              <a:t>9</a:t>
            </a:fld>
            <a:endParaRPr lang="en-GB"/>
          </a:p>
        </p:txBody>
      </p:sp>
    </p:spTree>
    <p:extLst>
      <p:ext uri="{BB962C8B-B14F-4D97-AF65-F5344CB8AC3E}">
        <p14:creationId xmlns:p14="http://schemas.microsoft.com/office/powerpoint/2010/main" val="1600191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937314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74D92A-B925-48C8-8CFD-EDEAB128B297}" type="datetimeFigureOut">
              <a:rPr lang="en-US" smtClean="0"/>
              <a:t>6/12/19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FEBF227-96DE-43F6-8BB4-541A9608B3E3}" type="slidenum">
              <a:rPr lang="en-US" smtClean="0"/>
              <a:t>‹#›</a:t>
            </a:fld>
            <a:endParaRPr lang="en-US"/>
          </a:p>
        </p:txBody>
      </p:sp>
    </p:spTree>
    <p:extLst>
      <p:ext uri="{BB962C8B-B14F-4D97-AF65-F5344CB8AC3E}">
        <p14:creationId xmlns:p14="http://schemas.microsoft.com/office/powerpoint/2010/main" val="1661105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74D92A-B925-48C8-8CFD-EDEAB128B297}" type="datetimeFigureOut">
              <a:rPr lang="en-US" smtClean="0"/>
              <a:t>6/12/19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FEBF227-96DE-43F6-8BB4-541A9608B3E3}" type="slidenum">
              <a:rPr lang="en-US" smtClean="0"/>
              <a:t>‹#›</a:t>
            </a:fld>
            <a:endParaRPr lang="en-US"/>
          </a:p>
        </p:txBody>
      </p:sp>
    </p:spTree>
    <p:extLst>
      <p:ext uri="{BB962C8B-B14F-4D97-AF65-F5344CB8AC3E}">
        <p14:creationId xmlns:p14="http://schemas.microsoft.com/office/powerpoint/2010/main" val="4048313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74D92A-B925-48C8-8CFD-EDEAB128B297}" type="datetimeFigureOut">
              <a:rPr lang="en-US" smtClean="0"/>
              <a:t>6/12/19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FEBF227-96DE-43F6-8BB4-541A9608B3E3}" type="slidenum">
              <a:rPr lang="en-US" smtClean="0"/>
              <a:t>‹#›</a:t>
            </a:fld>
            <a:endParaRPr lang="en-US"/>
          </a:p>
        </p:txBody>
      </p:sp>
    </p:spTree>
    <p:extLst>
      <p:ext uri="{BB962C8B-B14F-4D97-AF65-F5344CB8AC3E}">
        <p14:creationId xmlns:p14="http://schemas.microsoft.com/office/powerpoint/2010/main" val="3103714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74D92A-B925-48C8-8CFD-EDEAB128B297}" type="datetimeFigureOut">
              <a:rPr lang="en-US" smtClean="0"/>
              <a:t>6/12/19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FEBF227-96DE-43F6-8BB4-541A9608B3E3}" type="slidenum">
              <a:rPr lang="en-US" smtClean="0"/>
              <a:t>‹#›</a:t>
            </a:fld>
            <a:endParaRPr lang="en-US"/>
          </a:p>
        </p:txBody>
      </p:sp>
    </p:spTree>
    <p:extLst>
      <p:ext uri="{BB962C8B-B14F-4D97-AF65-F5344CB8AC3E}">
        <p14:creationId xmlns:p14="http://schemas.microsoft.com/office/powerpoint/2010/main" val="1011432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 Task Slide with Tim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0" y="6172200"/>
            <a:ext cx="9144000" cy="365125"/>
          </a:xfrm>
          <a:solidFill>
            <a:schemeClr val="bg2"/>
          </a:solidFill>
        </p:spPr>
        <p:txBody>
          <a:bodyPr/>
          <a:lstStyle>
            <a:lvl1pPr algn="r">
              <a:defRPr sz="1600" b="1">
                <a:solidFill>
                  <a:schemeClr val="tx1"/>
                </a:solidFill>
              </a:defRPr>
            </a:lvl1pPr>
          </a:lstStyle>
          <a:p>
            <a:r>
              <a:rPr lang="en-US" dirty="0"/>
              <a:t>Time: X minutes</a:t>
            </a:r>
          </a:p>
        </p:txBody>
      </p:sp>
    </p:spTree>
    <p:extLst>
      <p:ext uri="{BB962C8B-B14F-4D97-AF65-F5344CB8AC3E}">
        <p14:creationId xmlns:p14="http://schemas.microsoft.com/office/powerpoint/2010/main" val="2562362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74D92A-B925-48C8-8CFD-EDEAB128B297}" type="datetimeFigureOut">
              <a:rPr lang="en-US" smtClean="0"/>
              <a:t>6/12/19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FEBF227-96DE-43F6-8BB4-541A9608B3E3}" type="slidenum">
              <a:rPr lang="en-US" smtClean="0"/>
              <a:t>‹#›</a:t>
            </a:fld>
            <a:endParaRPr lang="en-US"/>
          </a:p>
        </p:txBody>
      </p:sp>
    </p:spTree>
    <p:extLst>
      <p:ext uri="{BB962C8B-B14F-4D97-AF65-F5344CB8AC3E}">
        <p14:creationId xmlns:p14="http://schemas.microsoft.com/office/powerpoint/2010/main" val="2825829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E74D92A-B925-48C8-8CFD-EDEAB128B297}" type="datetimeFigureOut">
              <a:rPr lang="en-US" smtClean="0"/>
              <a:t>6/12/19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FEBF227-96DE-43F6-8BB4-541A9608B3E3}" type="slidenum">
              <a:rPr lang="en-US" smtClean="0"/>
              <a:t>‹#›</a:t>
            </a:fld>
            <a:endParaRPr lang="en-US"/>
          </a:p>
        </p:txBody>
      </p:sp>
    </p:spTree>
    <p:extLst>
      <p:ext uri="{BB962C8B-B14F-4D97-AF65-F5344CB8AC3E}">
        <p14:creationId xmlns:p14="http://schemas.microsoft.com/office/powerpoint/2010/main" val="2138441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E74D92A-B925-48C8-8CFD-EDEAB128B297}" type="datetimeFigureOut">
              <a:rPr lang="en-US" smtClean="0"/>
              <a:t>6/12/19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3FEBF227-96DE-43F6-8BB4-541A9608B3E3}" type="slidenum">
              <a:rPr lang="en-US" smtClean="0"/>
              <a:t>‹#›</a:t>
            </a:fld>
            <a:endParaRPr lang="en-US"/>
          </a:p>
        </p:txBody>
      </p:sp>
    </p:spTree>
    <p:extLst>
      <p:ext uri="{BB962C8B-B14F-4D97-AF65-F5344CB8AC3E}">
        <p14:creationId xmlns:p14="http://schemas.microsoft.com/office/powerpoint/2010/main" val="3076477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E74D92A-B925-48C8-8CFD-EDEAB128B297}" type="datetimeFigureOut">
              <a:rPr lang="en-US" smtClean="0"/>
              <a:t>6/12/19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3FEBF227-96DE-43F6-8BB4-541A9608B3E3}" type="slidenum">
              <a:rPr lang="en-US" smtClean="0"/>
              <a:t>‹#›</a:t>
            </a:fld>
            <a:endParaRPr lang="en-US"/>
          </a:p>
        </p:txBody>
      </p:sp>
    </p:spTree>
    <p:extLst>
      <p:ext uri="{BB962C8B-B14F-4D97-AF65-F5344CB8AC3E}">
        <p14:creationId xmlns:p14="http://schemas.microsoft.com/office/powerpoint/2010/main" val="1452844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413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74D92A-B925-48C8-8CFD-EDEAB128B297}" type="datetimeFigureOut">
              <a:rPr lang="en-US" smtClean="0"/>
              <a:t>6/12/19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FEBF227-96DE-43F6-8BB4-541A9608B3E3}" type="slidenum">
              <a:rPr lang="en-US" smtClean="0"/>
              <a:t>‹#›</a:t>
            </a:fld>
            <a:endParaRPr lang="en-US"/>
          </a:p>
        </p:txBody>
      </p:sp>
    </p:spTree>
    <p:extLst>
      <p:ext uri="{BB962C8B-B14F-4D97-AF65-F5344CB8AC3E}">
        <p14:creationId xmlns:p14="http://schemas.microsoft.com/office/powerpoint/2010/main" val="430389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FE74D92A-B925-48C8-8CFD-EDEAB128B297}" type="datetimeFigureOut">
              <a:rPr lang="en-US" smtClean="0"/>
              <a:pPr/>
              <a:t>6/12/19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7" name="TextBox 6"/>
          <p:cNvSpPr txBox="1"/>
          <p:nvPr/>
        </p:nvSpPr>
        <p:spPr>
          <a:xfrm>
            <a:off x="14332" y="-740"/>
            <a:ext cx="9144000" cy="338554"/>
          </a:xfrm>
          <a:prstGeom prst="rect">
            <a:avLst/>
          </a:prstGeom>
          <a:solidFill>
            <a:srgbClr val="876946"/>
          </a:solidFill>
        </p:spPr>
        <p:txBody>
          <a:bodyPr wrap="square" rtlCol="0">
            <a:spAutoFit/>
          </a:bodyPr>
          <a:lstStyle/>
          <a:p>
            <a:pPr algn="r"/>
            <a:r>
              <a:rPr lang="en-US" sz="1600" b="1" dirty="0">
                <a:latin typeface="Arial" panose="020B0604020202020204" pitchFamily="34" charset="0"/>
                <a:cs typeface="Arial" panose="020B0604020202020204" pitchFamily="34" charset="0"/>
              </a:rPr>
              <a:t>Zero Year Program</a:t>
            </a:r>
          </a:p>
        </p:txBody>
      </p:sp>
      <p:pic>
        <p:nvPicPr>
          <p:cNvPr id="8"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4527"/>
            <a:ext cx="1524000" cy="349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2457" y="6531575"/>
            <a:ext cx="9153144" cy="338554"/>
          </a:xfrm>
          <a:prstGeom prst="rect">
            <a:avLst/>
          </a:prstGeom>
          <a:solidFill>
            <a:srgbClr val="876946"/>
          </a:solidFill>
        </p:spPr>
        <p:txBody>
          <a:bodyPr wrap="square" rtlCol="0">
            <a:spAutoFit/>
          </a:bodyPr>
          <a:lstStyle/>
          <a:p>
            <a:pPr algn="r"/>
            <a:r>
              <a:rPr lang="en-US" sz="1600" b="1" dirty="0">
                <a:latin typeface="Arial" panose="020B0604020202020204" pitchFamily="34" charset="0"/>
                <a:cs typeface="Arial" panose="020B0604020202020204" pitchFamily="34" charset="0"/>
              </a:rPr>
              <a:t>2019-2020</a:t>
            </a:r>
          </a:p>
        </p:txBody>
      </p:sp>
    </p:spTree>
    <p:extLst>
      <p:ext uri="{BB962C8B-B14F-4D97-AF65-F5344CB8AC3E}">
        <p14:creationId xmlns:p14="http://schemas.microsoft.com/office/powerpoint/2010/main" val="3317218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unesdoc.unesco.org/ark:/48223/pf0000253479.locale=en"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hyperlink" Target="mailto:Deanne.cobb-zygadlo@nu.edu.kz"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667000"/>
            <a:ext cx="7772400" cy="1470025"/>
          </a:xfrm>
        </p:spPr>
        <p:txBody>
          <a:bodyPr>
            <a:normAutofit fontScale="90000"/>
          </a:bodyPr>
          <a:lstStyle/>
          <a:p>
            <a:r>
              <a:rPr lang="en-GB" dirty="0"/>
              <a:t>Gender Load: </a:t>
            </a:r>
            <a:r>
              <a:rPr lang="en-US" b="0" dirty="0"/>
              <a:t>Graduate Students' Gendered Experiences</a:t>
            </a:r>
            <a:endParaRPr lang="en-GB" dirty="0"/>
          </a:p>
        </p:txBody>
      </p:sp>
      <p:sp>
        <p:nvSpPr>
          <p:cNvPr id="5" name="Subtitle 4"/>
          <p:cNvSpPr>
            <a:spLocks noGrp="1"/>
          </p:cNvSpPr>
          <p:nvPr>
            <p:ph type="subTitle" idx="1"/>
          </p:nvPr>
        </p:nvSpPr>
        <p:spPr>
          <a:xfrm>
            <a:off x="1371600" y="4495800"/>
            <a:ext cx="6400800" cy="914400"/>
          </a:xfrm>
        </p:spPr>
        <p:txBody>
          <a:bodyPr>
            <a:normAutofit fontScale="92500" lnSpcReduction="20000"/>
          </a:bodyPr>
          <a:lstStyle/>
          <a:p>
            <a:r>
              <a:rPr lang="en-GB" dirty="0"/>
              <a:t>Deanne Cobb-</a:t>
            </a:r>
            <a:r>
              <a:rPr lang="en-GB" dirty="0" err="1"/>
              <a:t>Zygadlo</a:t>
            </a:r>
            <a:endParaRPr lang="en-GB" dirty="0"/>
          </a:p>
          <a:p>
            <a:r>
              <a:rPr lang="en-GB" dirty="0"/>
              <a:t>English Teaching Fellow, CPS</a:t>
            </a:r>
          </a:p>
        </p:txBody>
      </p:sp>
    </p:spTree>
    <p:extLst>
      <p:ext uri="{BB962C8B-B14F-4D97-AF65-F5344CB8AC3E}">
        <p14:creationId xmlns:p14="http://schemas.microsoft.com/office/powerpoint/2010/main" val="3862377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Expressions of Gendered Experience</a:t>
            </a:r>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r>
              <a:rPr lang="en-US" dirty="0"/>
              <a:t>Childcare issues</a:t>
            </a:r>
          </a:p>
          <a:p>
            <a:r>
              <a:rPr lang="en-US" dirty="0"/>
              <a:t>Child illness disruptions</a:t>
            </a:r>
          </a:p>
          <a:p>
            <a:r>
              <a:rPr lang="en-US" dirty="0"/>
              <a:t>Single parenthood challenges</a:t>
            </a:r>
          </a:p>
          <a:p>
            <a:r>
              <a:rPr lang="en-US" dirty="0"/>
              <a:t>Marital problems</a:t>
            </a:r>
          </a:p>
          <a:p>
            <a:r>
              <a:rPr lang="en-US" dirty="0"/>
              <a:t>Lack of spousal and/or familial support</a:t>
            </a:r>
          </a:p>
          <a:p>
            <a:r>
              <a:rPr lang="en-US" dirty="0"/>
              <a:t>Lack of sleep</a:t>
            </a:r>
          </a:p>
          <a:p>
            <a:r>
              <a:rPr lang="en-US" dirty="0"/>
              <a:t>Pressure to marry</a:t>
            </a:r>
          </a:p>
          <a:p>
            <a:r>
              <a:rPr lang="en-US" dirty="0"/>
              <a:t>Marriage</a:t>
            </a:r>
          </a:p>
          <a:p>
            <a:r>
              <a:rPr lang="en-US" dirty="0"/>
              <a:t>Pregnancy</a:t>
            </a:r>
          </a:p>
        </p:txBody>
      </p:sp>
    </p:spTree>
    <p:extLst>
      <p:ext uri="{BB962C8B-B14F-4D97-AF65-F5344CB8AC3E}">
        <p14:creationId xmlns:p14="http://schemas.microsoft.com/office/powerpoint/2010/main" val="4143366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Evidence of Gender Load</a:t>
            </a:r>
          </a:p>
        </p:txBody>
      </p:sp>
      <p:sp>
        <p:nvSpPr>
          <p:cNvPr id="3" name="Content Placeholder 2"/>
          <p:cNvSpPr>
            <a:spLocks noGrp="1"/>
          </p:cNvSpPr>
          <p:nvPr>
            <p:ph idx="1"/>
          </p:nvPr>
        </p:nvSpPr>
        <p:spPr/>
        <p:txBody>
          <a:bodyPr>
            <a:normAutofit fontScale="92500" lnSpcReduction="20000"/>
          </a:bodyPr>
          <a:lstStyle/>
          <a:p>
            <a:r>
              <a:rPr lang="en-US" dirty="0"/>
              <a:t>Time management</a:t>
            </a:r>
          </a:p>
          <a:p>
            <a:r>
              <a:rPr lang="en-US" dirty="0"/>
              <a:t>Self-doubt</a:t>
            </a:r>
          </a:p>
          <a:p>
            <a:r>
              <a:rPr lang="en-US" dirty="0"/>
              <a:t>Mental health issues</a:t>
            </a:r>
          </a:p>
          <a:p>
            <a:r>
              <a:rPr lang="en-US" dirty="0"/>
              <a:t>Tiredness</a:t>
            </a:r>
          </a:p>
          <a:p>
            <a:r>
              <a:rPr lang="en-US" dirty="0"/>
              <a:t>Distraction in class</a:t>
            </a:r>
          </a:p>
          <a:p>
            <a:r>
              <a:rPr lang="en-US" dirty="0"/>
              <a:t>Poor academic progress</a:t>
            </a:r>
          </a:p>
          <a:p>
            <a:r>
              <a:rPr lang="en-US" dirty="0"/>
              <a:t>Academic misconduct</a:t>
            </a:r>
          </a:p>
          <a:p>
            <a:pPr marL="0" indent="0">
              <a:buNone/>
            </a:pPr>
            <a:endParaRPr lang="en-US" dirty="0"/>
          </a:p>
          <a:p>
            <a:pPr marL="0" indent="0" algn="ctr">
              <a:buNone/>
            </a:pPr>
            <a:r>
              <a:rPr lang="en-US" b="1" i="1" dirty="0"/>
              <a:t>One-to-one Student Support</a:t>
            </a:r>
          </a:p>
        </p:txBody>
      </p:sp>
    </p:spTree>
    <p:extLst>
      <p:ext uri="{BB962C8B-B14F-4D97-AF65-F5344CB8AC3E}">
        <p14:creationId xmlns:p14="http://schemas.microsoft.com/office/powerpoint/2010/main" val="2080480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Identity Transition</a:t>
            </a:r>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r>
              <a:rPr lang="en-US" dirty="0"/>
              <a:t>Imposter syndrome (</a:t>
            </a:r>
            <a:r>
              <a:rPr lang="en-US" dirty="0" err="1"/>
              <a:t>Clance</a:t>
            </a:r>
            <a:r>
              <a:rPr lang="en-US" dirty="0"/>
              <a:t> &amp; </a:t>
            </a:r>
            <a:r>
              <a:rPr lang="en-US" dirty="0" err="1"/>
              <a:t>Imes</a:t>
            </a:r>
            <a:r>
              <a:rPr lang="en-US" dirty="0"/>
              <a:t>, 1978)</a:t>
            </a:r>
          </a:p>
          <a:p>
            <a:r>
              <a:rPr lang="en-US" dirty="0"/>
              <a:t>Resistance to cultural change</a:t>
            </a:r>
          </a:p>
          <a:p>
            <a:pPr lvl="1"/>
            <a:r>
              <a:rPr lang="en-US" dirty="0"/>
              <a:t>Perception of cultural imperialism</a:t>
            </a:r>
          </a:p>
          <a:p>
            <a:pPr lvl="1"/>
            <a:r>
              <a:rPr lang="en-US" dirty="0"/>
              <a:t>Assumptions based on past experience -&gt; negative results</a:t>
            </a:r>
          </a:p>
          <a:p>
            <a:pPr lvl="1"/>
            <a:r>
              <a:rPr lang="en-US" dirty="0"/>
              <a:t>Role of teacher/student</a:t>
            </a:r>
          </a:p>
          <a:p>
            <a:pPr lvl="1"/>
            <a:r>
              <a:rPr lang="en-US" dirty="0"/>
              <a:t>Lack of understanding of core concepts e.g. academic integrity</a:t>
            </a:r>
          </a:p>
          <a:p>
            <a:pPr lvl="1"/>
            <a:r>
              <a:rPr lang="en-US" dirty="0"/>
              <a:t>Additional concepts to learn, time &amp; stress</a:t>
            </a:r>
          </a:p>
          <a:p>
            <a:r>
              <a:rPr lang="en-US" dirty="0"/>
              <a:t>Change in normative concept of good student = &gt; distress (Chartrand, 1990 as cited in Li, 2016)</a:t>
            </a:r>
          </a:p>
          <a:p>
            <a:r>
              <a:rPr lang="en-US" dirty="0"/>
              <a:t>Gender underscores all</a:t>
            </a:r>
          </a:p>
          <a:p>
            <a:endParaRPr lang="en-US" dirty="0"/>
          </a:p>
          <a:p>
            <a:endParaRPr lang="en-US" dirty="0"/>
          </a:p>
        </p:txBody>
      </p:sp>
    </p:spTree>
    <p:extLst>
      <p:ext uri="{BB962C8B-B14F-4D97-AF65-F5344CB8AC3E}">
        <p14:creationId xmlns:p14="http://schemas.microsoft.com/office/powerpoint/2010/main" val="303170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Supporting Gendered Experience</a:t>
            </a:r>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dirty="0"/>
              <a:t>Lin’s (2016) Implications:</a:t>
            </a:r>
          </a:p>
          <a:p>
            <a:pPr lvl="1"/>
            <a:r>
              <a:rPr lang="en-US" dirty="0"/>
              <a:t>Females compounded anxiety due to gender expectations &amp; complex roles</a:t>
            </a:r>
          </a:p>
          <a:p>
            <a:pPr lvl="1"/>
            <a:r>
              <a:rPr lang="en-US" dirty="0"/>
              <a:t>External support</a:t>
            </a:r>
          </a:p>
          <a:p>
            <a:pPr lvl="2"/>
            <a:r>
              <a:rPr lang="en-US" sz="2800" dirty="0"/>
              <a:t>Psychological / self-confidence</a:t>
            </a:r>
          </a:p>
          <a:p>
            <a:pPr lvl="2"/>
            <a:r>
              <a:rPr lang="en-US" sz="2800" dirty="0"/>
              <a:t>Faculty</a:t>
            </a:r>
          </a:p>
          <a:p>
            <a:pPr lvl="2"/>
            <a:r>
              <a:rPr lang="en-US" sz="2800" dirty="0"/>
              <a:t>Building bridges with other students</a:t>
            </a:r>
          </a:p>
          <a:p>
            <a:pPr lvl="1"/>
            <a:r>
              <a:rPr lang="en-US" dirty="0"/>
              <a:t>Train staff/faculty  to assist female adult students</a:t>
            </a:r>
          </a:p>
          <a:p>
            <a:pPr lvl="1"/>
            <a:r>
              <a:rPr lang="en-US" dirty="0"/>
              <a:t>Programs &amp; courses for 1</a:t>
            </a:r>
            <a:r>
              <a:rPr lang="en-US" baseline="30000" dirty="0"/>
              <a:t>st</a:t>
            </a:r>
            <a:r>
              <a:rPr lang="en-US" dirty="0"/>
              <a:t> year transition = better preparation</a:t>
            </a:r>
          </a:p>
          <a:p>
            <a:r>
              <a:rPr lang="en-US" dirty="0"/>
              <a:t>Coker (2003 as cited in Lin, 2016)</a:t>
            </a:r>
          </a:p>
          <a:p>
            <a:pPr lvl="1"/>
            <a:r>
              <a:rPr lang="en-US" dirty="0"/>
              <a:t>quality of relationship with instructors affects academic experience</a:t>
            </a:r>
          </a:p>
          <a:p>
            <a:pPr lvl="1"/>
            <a:endParaRPr lang="en-US" dirty="0"/>
          </a:p>
        </p:txBody>
      </p:sp>
    </p:spTree>
    <p:extLst>
      <p:ext uri="{BB962C8B-B14F-4D97-AF65-F5344CB8AC3E}">
        <p14:creationId xmlns:p14="http://schemas.microsoft.com/office/powerpoint/2010/main" val="1624281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Mitigation Methods: What I Do</a:t>
            </a:r>
          </a:p>
        </p:txBody>
      </p:sp>
      <p:sp>
        <p:nvSpPr>
          <p:cNvPr id="3" name="Content Placeholder 2"/>
          <p:cNvSpPr>
            <a:spLocks noGrp="1"/>
          </p:cNvSpPr>
          <p:nvPr>
            <p:ph idx="1"/>
          </p:nvPr>
        </p:nvSpPr>
        <p:spPr/>
        <p:txBody>
          <a:bodyPr>
            <a:normAutofit fontScale="85000" lnSpcReduction="10000"/>
          </a:bodyPr>
          <a:lstStyle/>
          <a:p>
            <a:r>
              <a:rPr lang="en-US" dirty="0"/>
              <a:t>Openly discuss culture shock / cultural transition</a:t>
            </a:r>
          </a:p>
          <a:p>
            <a:r>
              <a:rPr lang="en-US" dirty="0"/>
              <a:t>Share my experiences</a:t>
            </a:r>
          </a:p>
          <a:p>
            <a:r>
              <a:rPr lang="en-US" dirty="0"/>
              <a:t>Honest, non-judgmental communication</a:t>
            </a:r>
          </a:p>
          <a:p>
            <a:r>
              <a:rPr lang="en-US" dirty="0"/>
              <a:t>Empathetic listening</a:t>
            </a:r>
          </a:p>
          <a:p>
            <a:r>
              <a:rPr lang="en-US" dirty="0"/>
              <a:t>Equally high academic expectations</a:t>
            </a:r>
          </a:p>
          <a:p>
            <a:r>
              <a:rPr lang="en-US" dirty="0" err="1"/>
              <a:t>Scaffolded</a:t>
            </a:r>
            <a:r>
              <a:rPr lang="en-US" dirty="0"/>
              <a:t> self-directed problem-solving</a:t>
            </a:r>
          </a:p>
          <a:p>
            <a:r>
              <a:rPr lang="en-US" dirty="0"/>
              <a:t>Recognizing my responsibility to student</a:t>
            </a:r>
          </a:p>
          <a:p>
            <a:r>
              <a:rPr lang="en-US" dirty="0"/>
              <a:t>Valuing “personhood” of student</a:t>
            </a:r>
          </a:p>
          <a:p>
            <a:r>
              <a:rPr lang="en-US" dirty="0"/>
              <a:t>Create space for negativity / difference, but maintain academic standards</a:t>
            </a:r>
          </a:p>
        </p:txBody>
      </p:sp>
    </p:spTree>
    <p:extLst>
      <p:ext uri="{BB962C8B-B14F-4D97-AF65-F5344CB8AC3E}">
        <p14:creationId xmlns:p14="http://schemas.microsoft.com/office/powerpoint/2010/main" val="1527470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Could We Do Better</a:t>
            </a:r>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r>
              <a:rPr lang="en-US" dirty="0"/>
              <a:t>Better access to NU dormitories (especially families)</a:t>
            </a:r>
          </a:p>
          <a:p>
            <a:r>
              <a:rPr lang="en-US" dirty="0"/>
              <a:t>Child care funding / access, including during illness</a:t>
            </a:r>
          </a:p>
          <a:p>
            <a:r>
              <a:rPr lang="en-US" dirty="0"/>
              <a:t>Parent support</a:t>
            </a:r>
          </a:p>
          <a:p>
            <a:r>
              <a:rPr lang="en-US" dirty="0"/>
              <a:t>Faculty awareness</a:t>
            </a:r>
          </a:p>
          <a:p>
            <a:r>
              <a:rPr lang="en-US" dirty="0"/>
              <a:t>Time constraint awareness</a:t>
            </a:r>
          </a:p>
          <a:p>
            <a:r>
              <a:rPr lang="en-US" dirty="0"/>
              <a:t>Peer to peer support</a:t>
            </a:r>
          </a:p>
          <a:p>
            <a:r>
              <a:rPr lang="en-US" dirty="0"/>
              <a:t>“Safe space” / Personhood (emotional journey / imposter syndrome)</a:t>
            </a:r>
          </a:p>
          <a:p>
            <a:endParaRPr lang="en-US" dirty="0"/>
          </a:p>
        </p:txBody>
      </p:sp>
    </p:spTree>
    <p:extLst>
      <p:ext uri="{BB962C8B-B14F-4D97-AF65-F5344CB8AC3E}">
        <p14:creationId xmlns:p14="http://schemas.microsoft.com/office/powerpoint/2010/main" val="3431311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Bibliography</a:t>
            </a:r>
          </a:p>
        </p:txBody>
      </p:sp>
      <p:sp>
        <p:nvSpPr>
          <p:cNvPr id="5" name="Content Placeholder 4"/>
          <p:cNvSpPr>
            <a:spLocks noGrp="1"/>
          </p:cNvSpPr>
          <p:nvPr>
            <p:ph idx="1"/>
          </p:nvPr>
        </p:nvSpPr>
        <p:spPr/>
        <p:txBody>
          <a:bodyPr>
            <a:normAutofit fontScale="40000" lnSpcReduction="20000"/>
          </a:bodyPr>
          <a:lstStyle/>
          <a:p>
            <a:pPr marL="0" indent="-457200">
              <a:buNone/>
            </a:pPr>
            <a:r>
              <a:rPr lang="en-US" dirty="0" err="1"/>
              <a:t>Bhabha</a:t>
            </a:r>
            <a:r>
              <a:rPr lang="en-US" dirty="0"/>
              <a:t>, H. K. (1994). </a:t>
            </a:r>
            <a:r>
              <a:rPr lang="en-US" i="1" dirty="0"/>
              <a:t>Locations of Culture</a:t>
            </a:r>
            <a:r>
              <a:rPr lang="en-US" dirty="0"/>
              <a:t>. London: Routledge</a:t>
            </a:r>
          </a:p>
          <a:p>
            <a:pPr marL="0" indent="-457200">
              <a:buNone/>
            </a:pPr>
            <a:endParaRPr lang="en-US" dirty="0"/>
          </a:p>
          <a:p>
            <a:pPr marL="0" indent="-457200">
              <a:spcBef>
                <a:spcPts val="0"/>
              </a:spcBef>
              <a:buNone/>
            </a:pPr>
            <a:r>
              <a:rPr lang="en-US" dirty="0" err="1"/>
              <a:t>Bhabha</a:t>
            </a:r>
            <a:r>
              <a:rPr lang="en-US" dirty="0"/>
              <a:t>, H. K. (1996). Culture’s in-between. In S. Hall and P. du Guy, </a:t>
            </a:r>
            <a:r>
              <a:rPr lang="en-US" i="1" dirty="0"/>
              <a:t>Questions of Cultural Identity. </a:t>
            </a:r>
            <a:r>
              <a:rPr lang="en-US" dirty="0"/>
              <a:t>Los 	Angeles: SAGE Publications, 53-60.</a:t>
            </a:r>
          </a:p>
          <a:p>
            <a:pPr marL="0" indent="-457200">
              <a:buNone/>
            </a:pPr>
            <a:endParaRPr lang="en-US" i="1" dirty="0"/>
          </a:p>
          <a:p>
            <a:pPr marL="0" indent="-457200">
              <a:buNone/>
            </a:pPr>
            <a:r>
              <a:rPr lang="en-US" dirty="0"/>
              <a:t>Carter, M. J. (2014). Gender socialization and Identity Theory. </a:t>
            </a:r>
            <a:r>
              <a:rPr lang="en-US" i="1" dirty="0"/>
              <a:t>Social Sciences, </a:t>
            </a:r>
            <a:r>
              <a:rPr lang="en-US" dirty="0"/>
              <a:t>3: 242-263. 	doi:10.3390/socsci3020242 </a:t>
            </a:r>
          </a:p>
          <a:p>
            <a:pPr marL="0" indent="-457200">
              <a:buNone/>
            </a:pPr>
            <a:endParaRPr lang="en-US" dirty="0"/>
          </a:p>
          <a:p>
            <a:pPr marL="0" indent="-457200">
              <a:buNone/>
            </a:pPr>
            <a:r>
              <a:rPr lang="en-US" dirty="0" err="1"/>
              <a:t>Clance</a:t>
            </a:r>
            <a:r>
              <a:rPr lang="en-US" dirty="0"/>
              <a:t>, P. R., &amp; </a:t>
            </a:r>
            <a:r>
              <a:rPr lang="en-US" dirty="0" err="1"/>
              <a:t>Imes</a:t>
            </a:r>
            <a:r>
              <a:rPr lang="en-US" dirty="0"/>
              <a:t>, S. A. (1978). The impostor phenomenon in high achieving women: dynamics and 	therapeutic intervention" </a:t>
            </a:r>
            <a:r>
              <a:rPr lang="en-US" i="1" dirty="0"/>
              <a:t>Psychotherapy Theory, Research and Practice</a:t>
            </a:r>
            <a:r>
              <a:rPr lang="en-US" dirty="0"/>
              <a:t>. 15 (3): 241–	247. doi:10.1037/h0086006</a:t>
            </a:r>
          </a:p>
          <a:p>
            <a:pPr marL="0" indent="-457200">
              <a:buNone/>
            </a:pPr>
            <a:endParaRPr lang="en-US" dirty="0"/>
          </a:p>
          <a:p>
            <a:pPr marL="0" indent="-457200">
              <a:buNone/>
            </a:pPr>
            <a:r>
              <a:rPr lang="en-US" dirty="0"/>
              <a:t>Lin, X. (2016). Barriers and challenges of female adult students enrolled in higher education: A literature 	review. </a:t>
            </a:r>
            <a:r>
              <a:rPr lang="en-US" i="1" dirty="0"/>
              <a:t>Higher Education Studies, </a:t>
            </a:r>
            <a:r>
              <a:rPr lang="en-US" dirty="0"/>
              <a:t>6(2): 119-126. doi:10.5539/hes.v6n2p119</a:t>
            </a:r>
          </a:p>
          <a:p>
            <a:pPr marL="0" indent="-457200">
              <a:buNone/>
            </a:pPr>
            <a:endParaRPr lang="en-US" dirty="0"/>
          </a:p>
          <a:p>
            <a:pPr marL="0" indent="-457200">
              <a:buNone/>
            </a:pPr>
            <a:r>
              <a:rPr lang="en-US" dirty="0"/>
              <a:t>Perry W. G. (1999). </a:t>
            </a:r>
            <a:r>
              <a:rPr lang="en-US" i="1" dirty="0"/>
              <a:t>Forms of Intellectual and Ethical Development in the College Years: a Scheme</a:t>
            </a:r>
            <a:r>
              <a:rPr lang="en-US" dirty="0"/>
              <a:t>. San 	Francisco: </a:t>
            </a:r>
            <a:r>
              <a:rPr lang="en-US" dirty="0" err="1"/>
              <a:t>Jossey</a:t>
            </a:r>
            <a:r>
              <a:rPr lang="en-US" dirty="0"/>
              <a:t>-Bass Publishers.</a:t>
            </a:r>
          </a:p>
          <a:p>
            <a:pPr marL="0" indent="-457200">
              <a:buNone/>
            </a:pPr>
            <a:endParaRPr lang="en-US" dirty="0"/>
          </a:p>
          <a:p>
            <a:pPr marL="0" indent="-457200">
              <a:buNone/>
            </a:pPr>
            <a:r>
              <a:rPr lang="en-US" dirty="0" err="1"/>
              <a:t>Sweller</a:t>
            </a:r>
            <a:r>
              <a:rPr lang="en-US" dirty="0"/>
              <a:t>, J. (1988). Cognitive load during problem solving: Effects on learning. </a:t>
            </a:r>
            <a:r>
              <a:rPr lang="en-US" i="1" dirty="0"/>
              <a:t>Cognitive Science,</a:t>
            </a:r>
            <a:r>
              <a:rPr lang="en-US" dirty="0"/>
              <a:t> 12 (2): 257–	285. doi:10.1207/s15516709cog1202_4</a:t>
            </a:r>
          </a:p>
          <a:p>
            <a:pPr marL="0" indent="-457200">
              <a:buNone/>
            </a:pPr>
            <a:endParaRPr lang="en-US" dirty="0"/>
          </a:p>
          <a:p>
            <a:pPr marL="0" indent="-457200">
              <a:buNone/>
            </a:pPr>
            <a:r>
              <a:rPr lang="en-US" dirty="0"/>
              <a:t>UNESCO. (2017). </a:t>
            </a:r>
            <a:r>
              <a:rPr lang="en-US" i="1" dirty="0"/>
              <a:t>Cracking the code: Girls’ and women’s education in science, technology, engineering and 	mathematics (STEM).</a:t>
            </a:r>
            <a:r>
              <a:rPr lang="en-US" dirty="0"/>
              <a:t> Paris: United Nations Educational, Scientific and Cultural Organization. 	</a:t>
            </a:r>
            <a:r>
              <a:rPr lang="en-US" dirty="0">
                <a:hlinkClick r:id="rId3"/>
              </a:rPr>
              <a:t>https://unesdoc.unesco.org/ark:/48223/pf0000253479.locale=en</a:t>
            </a:r>
            <a:r>
              <a:rPr lang="en-US" dirty="0"/>
              <a:t> </a:t>
            </a:r>
          </a:p>
        </p:txBody>
      </p:sp>
    </p:spTree>
    <p:extLst>
      <p:ext uri="{BB962C8B-B14F-4D97-AF65-F5344CB8AC3E}">
        <p14:creationId xmlns:p14="http://schemas.microsoft.com/office/powerpoint/2010/main" val="2373278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anne.cobb-zygadlo\AppData\Local\Microsoft\Windows\Temporary Internet Files\Content.IE5\1FHHYJAZ\question-marks[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438400" y="966074"/>
            <a:ext cx="6744296" cy="505372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20687" y="3733800"/>
            <a:ext cx="3008313" cy="1143000"/>
          </a:xfrm>
        </p:spPr>
        <p:txBody>
          <a:bodyPr>
            <a:normAutofit/>
          </a:bodyPr>
          <a:lstStyle/>
          <a:p>
            <a:r>
              <a:rPr lang="en-US" sz="2800" dirty="0">
                <a:solidFill>
                  <a:schemeClr val="tx2"/>
                </a:solidFill>
              </a:rPr>
              <a:t>Contact Information</a:t>
            </a:r>
          </a:p>
        </p:txBody>
      </p:sp>
      <p:sp>
        <p:nvSpPr>
          <p:cNvPr id="4" name="Text Placeholder 3"/>
          <p:cNvSpPr>
            <a:spLocks noGrp="1"/>
          </p:cNvSpPr>
          <p:nvPr>
            <p:ph type="body" sz="half" idx="2"/>
          </p:nvPr>
        </p:nvSpPr>
        <p:spPr>
          <a:xfrm>
            <a:off x="457200" y="4876800"/>
            <a:ext cx="3008313" cy="1249363"/>
          </a:xfrm>
        </p:spPr>
        <p:txBody>
          <a:bodyPr/>
          <a:lstStyle/>
          <a:p>
            <a:r>
              <a:rPr lang="en-US" b="1" dirty="0"/>
              <a:t>Deanne Cobb-</a:t>
            </a:r>
            <a:r>
              <a:rPr lang="en-US" b="1" dirty="0" err="1"/>
              <a:t>Zygadlo</a:t>
            </a:r>
            <a:endParaRPr lang="en-US" b="1" dirty="0"/>
          </a:p>
          <a:p>
            <a:r>
              <a:rPr lang="en-US" dirty="0"/>
              <a:t>Center for Preparatory Studies</a:t>
            </a:r>
            <a:endParaRPr lang="en-US" dirty="0">
              <a:hlinkClick r:id="rId4"/>
            </a:endParaRPr>
          </a:p>
          <a:p>
            <a:r>
              <a:rPr lang="en-US" dirty="0">
                <a:hlinkClick r:id="rId4"/>
              </a:rPr>
              <a:t>deanne.cobb-zygadlo@nu.edu.kz</a:t>
            </a:r>
            <a:endParaRPr lang="en-US" dirty="0"/>
          </a:p>
          <a:p>
            <a:endParaRPr lang="en-US" dirty="0"/>
          </a:p>
        </p:txBody>
      </p:sp>
    </p:spTree>
    <p:extLst>
      <p:ext uri="{BB962C8B-B14F-4D97-AF65-F5344CB8AC3E}">
        <p14:creationId xmlns:p14="http://schemas.microsoft.com/office/powerpoint/2010/main" val="3390638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Gender Load: Definition</a:t>
            </a:r>
          </a:p>
        </p:txBody>
      </p:sp>
      <p:sp>
        <p:nvSpPr>
          <p:cNvPr id="3" name="Content Placeholder 2"/>
          <p:cNvSpPr>
            <a:spLocks noGrp="1"/>
          </p:cNvSpPr>
          <p:nvPr>
            <p:ph idx="1"/>
          </p:nvPr>
        </p:nvSpPr>
        <p:spPr/>
        <p:txBody>
          <a:bodyPr/>
          <a:lstStyle/>
          <a:p>
            <a:r>
              <a:rPr lang="en-US" dirty="0"/>
              <a:t>Analogous definition to </a:t>
            </a:r>
            <a:r>
              <a:rPr lang="en-US" i="1" dirty="0"/>
              <a:t>cognitive load</a:t>
            </a:r>
            <a:r>
              <a:rPr lang="en-US" dirty="0"/>
              <a:t> (</a:t>
            </a:r>
            <a:r>
              <a:rPr lang="en-US" dirty="0" err="1"/>
              <a:t>Sweller</a:t>
            </a:r>
            <a:r>
              <a:rPr lang="en-US" dirty="0"/>
              <a:t>, 1998)</a:t>
            </a:r>
          </a:p>
          <a:p>
            <a:r>
              <a:rPr lang="en-US" dirty="0"/>
              <a:t>Threshold – violation of expectations</a:t>
            </a:r>
          </a:p>
          <a:p>
            <a:pPr lvl="1"/>
            <a:r>
              <a:rPr lang="en-US" dirty="0"/>
              <a:t>Personal</a:t>
            </a:r>
          </a:p>
          <a:p>
            <a:pPr lvl="1"/>
            <a:r>
              <a:rPr lang="en-US" dirty="0"/>
              <a:t>Familial</a:t>
            </a:r>
          </a:p>
          <a:p>
            <a:pPr lvl="1"/>
            <a:r>
              <a:rPr lang="en-US" dirty="0"/>
              <a:t>Societal</a:t>
            </a:r>
          </a:p>
          <a:p>
            <a:pPr lvl="1"/>
            <a:r>
              <a:rPr lang="en-US" dirty="0"/>
              <a:t>Educational</a:t>
            </a:r>
          </a:p>
          <a:p>
            <a:pPr lvl="1"/>
            <a:endParaRPr lang="en-US" dirty="0"/>
          </a:p>
          <a:p>
            <a:endParaRPr lang="en-US" dirty="0"/>
          </a:p>
          <a:p>
            <a:endParaRPr lang="en-US" dirty="0"/>
          </a:p>
        </p:txBody>
      </p:sp>
    </p:spTree>
    <p:extLst>
      <p:ext uri="{BB962C8B-B14F-4D97-AF65-F5344CB8AC3E}">
        <p14:creationId xmlns:p14="http://schemas.microsoft.com/office/powerpoint/2010/main" val="921861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a:t>Findings of Studies in Other Contexts</a:t>
            </a:r>
          </a:p>
          <a:p>
            <a:pPr marL="514350" indent="-514350">
              <a:buFont typeface="+mj-lt"/>
              <a:buAutoNum type="arabicPeriod"/>
            </a:pPr>
            <a:r>
              <a:rPr lang="en-US" dirty="0"/>
              <a:t>Our NU Context</a:t>
            </a:r>
          </a:p>
          <a:p>
            <a:pPr marL="514350" indent="-514350">
              <a:buFont typeface="+mj-lt"/>
              <a:buAutoNum type="arabicPeriod"/>
            </a:pPr>
            <a:r>
              <a:rPr lang="en-US" dirty="0"/>
              <a:t>Student Identity &amp; Gender</a:t>
            </a:r>
          </a:p>
          <a:p>
            <a:pPr marL="514350" indent="-514350">
              <a:buFont typeface="+mj-lt"/>
              <a:buAutoNum type="arabicPeriod"/>
            </a:pPr>
            <a:r>
              <a:rPr lang="en-US" dirty="0"/>
              <a:t>Expressions of Gendered Experience (Regional) </a:t>
            </a:r>
          </a:p>
          <a:p>
            <a:pPr marL="514350" indent="-514350">
              <a:buFont typeface="+mj-lt"/>
              <a:buAutoNum type="arabicPeriod"/>
            </a:pPr>
            <a:r>
              <a:rPr lang="en-US" dirty="0"/>
              <a:t>Evidence of Gender Load</a:t>
            </a:r>
          </a:p>
          <a:p>
            <a:pPr marL="514350" indent="-514350">
              <a:buFont typeface="+mj-lt"/>
              <a:buAutoNum type="arabicPeriod"/>
            </a:pPr>
            <a:r>
              <a:rPr lang="en-US" dirty="0"/>
              <a:t>Identity Transition</a:t>
            </a:r>
          </a:p>
          <a:p>
            <a:pPr marL="514350" indent="-514350">
              <a:buFont typeface="+mj-lt"/>
              <a:buAutoNum type="arabicPeriod"/>
            </a:pPr>
            <a:r>
              <a:rPr lang="en-US" dirty="0"/>
              <a:t>What I Do</a:t>
            </a:r>
          </a:p>
          <a:p>
            <a:pPr marL="514350" indent="-514350">
              <a:buFont typeface="+mj-lt"/>
              <a:buAutoNum type="arabicPeriod"/>
            </a:pPr>
            <a:r>
              <a:rPr lang="en-US" dirty="0"/>
              <a:t>What We Could Do Better</a:t>
            </a:r>
          </a:p>
        </p:txBody>
      </p:sp>
    </p:spTree>
    <p:extLst>
      <p:ext uri="{BB962C8B-B14F-4D97-AF65-F5344CB8AC3E}">
        <p14:creationId xmlns:p14="http://schemas.microsoft.com/office/powerpoint/2010/main" val="703141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Previous Research</a:t>
            </a:r>
          </a:p>
        </p:txBody>
      </p:sp>
      <p:sp>
        <p:nvSpPr>
          <p:cNvPr id="3" name="Content Placeholder 2"/>
          <p:cNvSpPr>
            <a:spLocks noGrp="1"/>
          </p:cNvSpPr>
          <p:nvPr>
            <p:ph idx="1"/>
          </p:nvPr>
        </p:nvSpPr>
        <p:spPr/>
        <p:txBody>
          <a:bodyPr/>
          <a:lstStyle/>
          <a:p>
            <a:r>
              <a:rPr lang="en-US" dirty="0"/>
              <a:t>Some commonalities</a:t>
            </a:r>
          </a:p>
          <a:p>
            <a:pPr lvl="1"/>
            <a:r>
              <a:rPr lang="en-US" dirty="0"/>
              <a:t>Increasingly female-focused</a:t>
            </a:r>
          </a:p>
          <a:p>
            <a:pPr lvl="1"/>
            <a:r>
              <a:rPr lang="en-US" dirty="0"/>
              <a:t>Recent focus on STEM especially</a:t>
            </a:r>
          </a:p>
          <a:p>
            <a:pPr lvl="1"/>
            <a:r>
              <a:rPr lang="en-US" dirty="0"/>
              <a:t>Increasing attention to barriers / challenges</a:t>
            </a:r>
          </a:p>
          <a:p>
            <a:pPr lvl="1"/>
            <a:r>
              <a:rPr lang="en-US" dirty="0"/>
              <a:t>Some youth education, some adult</a:t>
            </a:r>
          </a:p>
        </p:txBody>
      </p:sp>
    </p:spTree>
    <p:extLst>
      <p:ext uri="{BB962C8B-B14F-4D97-AF65-F5344CB8AC3E}">
        <p14:creationId xmlns:p14="http://schemas.microsoft.com/office/powerpoint/2010/main" val="1103304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Adult Student Barriers &amp; Challenges</a:t>
            </a:r>
          </a:p>
        </p:txBody>
      </p:sp>
      <p:sp>
        <p:nvSpPr>
          <p:cNvPr id="3" name="Content Placeholder 2"/>
          <p:cNvSpPr>
            <a:spLocks noGrp="1"/>
          </p:cNvSpPr>
          <p:nvPr>
            <p:ph idx="1"/>
          </p:nvPr>
        </p:nvSpPr>
        <p:spPr>
          <a:xfrm>
            <a:off x="457200" y="1417638"/>
            <a:ext cx="8229600" cy="5135562"/>
          </a:xfrm>
        </p:spPr>
        <p:txBody>
          <a:bodyPr>
            <a:normAutofit fontScale="77500" lnSpcReduction="20000"/>
          </a:bodyPr>
          <a:lstStyle/>
          <a:p>
            <a:r>
              <a:rPr lang="en-US" dirty="0"/>
              <a:t>Lin (2016) meta-analysis:</a:t>
            </a:r>
          </a:p>
          <a:p>
            <a:pPr lvl="1"/>
            <a:r>
              <a:rPr lang="en-US" dirty="0"/>
              <a:t>Adult students (mostly U.S.)</a:t>
            </a:r>
          </a:p>
          <a:p>
            <a:pPr lvl="1"/>
            <a:r>
              <a:rPr lang="en-US" dirty="0"/>
              <a:t>Females greater challenges than men: </a:t>
            </a:r>
          </a:p>
          <a:p>
            <a:pPr lvl="2"/>
            <a:r>
              <a:rPr lang="en-US" sz="2900" dirty="0"/>
              <a:t>competing pressure child care, community, spouse, financial &amp; school; broader &amp; more complex</a:t>
            </a:r>
          </a:p>
          <a:p>
            <a:pPr lvl="2"/>
            <a:r>
              <a:rPr lang="en-US" sz="2900" dirty="0"/>
              <a:t>more time constraints than males (Jacobi, 1987)</a:t>
            </a:r>
          </a:p>
          <a:p>
            <a:pPr lvl="2"/>
            <a:r>
              <a:rPr lang="en-US" sz="2900" dirty="0"/>
              <a:t>difficulty seeking tutoring services &amp; group projects (</a:t>
            </a:r>
            <a:r>
              <a:rPr lang="en-US" sz="2900" dirty="0" err="1"/>
              <a:t>Quimbly</a:t>
            </a:r>
            <a:r>
              <a:rPr lang="en-US" sz="2900" dirty="0"/>
              <a:t> &amp; O’Brien, 2004)</a:t>
            </a:r>
          </a:p>
          <a:p>
            <a:pPr lvl="2"/>
            <a:r>
              <a:rPr lang="en-US" sz="2900" dirty="0"/>
              <a:t>greater energy demands (ibid)</a:t>
            </a:r>
          </a:p>
          <a:p>
            <a:pPr lvl="2"/>
            <a:r>
              <a:rPr lang="en-US" sz="2900" dirty="0"/>
              <a:t>less support from family and community members (Jackman, 1999)</a:t>
            </a:r>
          </a:p>
          <a:p>
            <a:pPr lvl="2"/>
            <a:r>
              <a:rPr lang="en-US" sz="2900" dirty="0"/>
              <a:t>lower self-confidence &amp; reduce educational progress</a:t>
            </a:r>
          </a:p>
          <a:p>
            <a:pPr lvl="1"/>
            <a:r>
              <a:rPr lang="en-US" dirty="0"/>
              <a:t>Insufficient information about supporting female students (especially psychological)</a:t>
            </a:r>
          </a:p>
        </p:txBody>
      </p:sp>
    </p:spTree>
    <p:extLst>
      <p:ext uri="{BB962C8B-B14F-4D97-AF65-F5344CB8AC3E}">
        <p14:creationId xmlns:p14="http://schemas.microsoft.com/office/powerpoint/2010/main" val="1763847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My Context</a:t>
            </a:r>
          </a:p>
        </p:txBody>
      </p:sp>
      <p:sp>
        <p:nvSpPr>
          <p:cNvPr id="5" name="Content Placeholder 4"/>
          <p:cNvSpPr>
            <a:spLocks noGrp="1"/>
          </p:cNvSpPr>
          <p:nvPr>
            <p:ph idx="1"/>
          </p:nvPr>
        </p:nvSpPr>
        <p:spPr/>
        <p:txBody>
          <a:bodyPr/>
          <a:lstStyle/>
          <a:p>
            <a:r>
              <a:rPr lang="en-US" dirty="0"/>
              <a:t>Lens:</a:t>
            </a:r>
          </a:p>
          <a:p>
            <a:pPr lvl="1"/>
            <a:r>
              <a:rPr lang="en-US" dirty="0"/>
              <a:t>Female faculty member</a:t>
            </a:r>
          </a:p>
          <a:p>
            <a:pPr lvl="1"/>
            <a:r>
              <a:rPr lang="en-US" dirty="0"/>
              <a:t>Working mother</a:t>
            </a:r>
          </a:p>
          <a:p>
            <a:pPr lvl="1"/>
            <a:r>
              <a:rPr lang="en-US" dirty="0"/>
              <a:t>Language / culture / identity theory</a:t>
            </a:r>
          </a:p>
          <a:p>
            <a:pPr lvl="1"/>
            <a:r>
              <a:rPr lang="en-US" dirty="0"/>
              <a:t>Preparation of language &amp; academic behavior skills</a:t>
            </a:r>
          </a:p>
          <a:p>
            <a:pPr lvl="1"/>
            <a:r>
              <a:rPr lang="en-US" dirty="0"/>
              <a:t>Student support</a:t>
            </a:r>
          </a:p>
          <a:p>
            <a:pPr lvl="1"/>
            <a:r>
              <a:rPr lang="en-US" dirty="0"/>
              <a:t>Cultural acclimatization vs cultural imperialism</a:t>
            </a:r>
          </a:p>
        </p:txBody>
      </p:sp>
    </p:spTree>
    <p:extLst>
      <p:ext uri="{BB962C8B-B14F-4D97-AF65-F5344CB8AC3E}">
        <p14:creationId xmlns:p14="http://schemas.microsoft.com/office/powerpoint/2010/main" val="1002310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Third Space Culture of NU</a:t>
            </a:r>
          </a:p>
        </p:txBody>
      </p:sp>
      <p:sp>
        <p:nvSpPr>
          <p:cNvPr id="3" name="Content Placeholder 2"/>
          <p:cNvSpPr>
            <a:spLocks noGrp="1"/>
          </p:cNvSpPr>
          <p:nvPr>
            <p:ph idx="1"/>
          </p:nvPr>
        </p:nvSpPr>
        <p:spPr>
          <a:xfrm>
            <a:off x="304800" y="1447800"/>
            <a:ext cx="8534400" cy="5029200"/>
          </a:xfrm>
        </p:spPr>
        <p:txBody>
          <a:bodyPr>
            <a:normAutofit fontScale="77500" lnSpcReduction="20000"/>
          </a:bodyPr>
          <a:lstStyle/>
          <a:p>
            <a:pPr marL="0" indent="0" algn="ctr">
              <a:buNone/>
            </a:pPr>
            <a:r>
              <a:rPr lang="en-GB" i="1" dirty="0" err="1"/>
              <a:t>unheimlich</a:t>
            </a:r>
            <a:r>
              <a:rPr lang="en-GB" dirty="0"/>
              <a:t> nature of the NU campus</a:t>
            </a:r>
          </a:p>
          <a:p>
            <a:pPr marL="0" indent="0">
              <a:buNone/>
            </a:pPr>
            <a:endParaRPr lang="en-GB" i="1" dirty="0"/>
          </a:p>
          <a:p>
            <a:pPr marL="0" indent="0">
              <a:buNone/>
            </a:pPr>
            <a:r>
              <a:rPr lang="en-GB" i="1" dirty="0"/>
              <a:t>“</a:t>
            </a:r>
            <a:r>
              <a:rPr lang="en-GB" dirty="0"/>
              <a:t>the contaminated yet connective tissue between cultures – at once the impossibility of culture’s </a:t>
            </a:r>
            <a:r>
              <a:rPr lang="en-GB" dirty="0" err="1"/>
              <a:t>containedness</a:t>
            </a:r>
            <a:r>
              <a:rPr lang="en-GB" dirty="0"/>
              <a:t> and the boundary between” (</a:t>
            </a:r>
            <a:r>
              <a:rPr lang="en-GB" dirty="0" err="1"/>
              <a:t>Bhabha</a:t>
            </a:r>
            <a:r>
              <a:rPr lang="en-GB" dirty="0"/>
              <a:t>, 1996, p54) </a:t>
            </a:r>
          </a:p>
          <a:p>
            <a:pPr marL="0" indent="0">
              <a:buNone/>
            </a:pPr>
            <a:endParaRPr lang="en-GB" i="1" dirty="0"/>
          </a:p>
          <a:p>
            <a:pPr marL="0" indent="0">
              <a:buNone/>
            </a:pPr>
            <a:r>
              <a:rPr lang="en-GB" dirty="0"/>
              <a:t>“It is in the emergence of the interstices … that the intersubjective and collective experiences of </a:t>
            </a:r>
            <a:r>
              <a:rPr lang="en-GB" i="1" dirty="0" err="1"/>
              <a:t>nationness</a:t>
            </a:r>
            <a:r>
              <a:rPr lang="en-GB" dirty="0"/>
              <a:t>, community interest or cultural value are negotiated.” (</a:t>
            </a:r>
            <a:r>
              <a:rPr lang="en-GB" dirty="0" err="1"/>
              <a:t>Bhabha</a:t>
            </a:r>
            <a:r>
              <a:rPr lang="en-GB" dirty="0"/>
              <a:t>, 1994, p2)</a:t>
            </a:r>
          </a:p>
          <a:p>
            <a:pPr marL="0" indent="0">
              <a:buNone/>
            </a:pPr>
            <a:endParaRPr lang="en-GB" i="1" dirty="0"/>
          </a:p>
          <a:p>
            <a:pPr marL="0" indent="0">
              <a:buNone/>
            </a:pPr>
            <a:r>
              <a:rPr lang="en-GB" dirty="0"/>
              <a:t>“absurd notion </a:t>
            </a:r>
            <a:r>
              <a:rPr lang="en-US" dirty="0"/>
              <a:t>of an uncontaminated culture in a single country</a:t>
            </a:r>
            <a:r>
              <a:rPr lang="en-GB" dirty="0"/>
              <a:t>” (</a:t>
            </a:r>
            <a:r>
              <a:rPr lang="en-GB" dirty="0" err="1"/>
              <a:t>Bhabha</a:t>
            </a:r>
            <a:r>
              <a:rPr lang="en-GB" dirty="0"/>
              <a:t>, 1996, p54)</a:t>
            </a:r>
          </a:p>
        </p:txBody>
      </p:sp>
    </p:spTree>
    <p:extLst>
      <p:ext uri="{BB962C8B-B14F-4D97-AF65-F5344CB8AC3E}">
        <p14:creationId xmlns:p14="http://schemas.microsoft.com/office/powerpoint/2010/main" val="3191104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Shifting Student Identities and Gender</a:t>
            </a:r>
          </a:p>
        </p:txBody>
      </p:sp>
      <p:sp>
        <p:nvSpPr>
          <p:cNvPr id="3" name="Content Placeholder 2"/>
          <p:cNvSpPr>
            <a:spLocks noGrp="1"/>
          </p:cNvSpPr>
          <p:nvPr>
            <p:ph idx="1"/>
          </p:nvPr>
        </p:nvSpPr>
        <p:spPr/>
        <p:txBody>
          <a:bodyPr/>
          <a:lstStyle/>
          <a:p>
            <a:r>
              <a:rPr lang="en-US" dirty="0"/>
              <a:t>Ethnicity -&gt; Kazakhstani -&gt; International</a:t>
            </a:r>
          </a:p>
          <a:p>
            <a:r>
              <a:rPr lang="en-US" dirty="0"/>
              <a:t>Professional -&gt; Student -&gt; Academic</a:t>
            </a:r>
          </a:p>
          <a:p>
            <a:r>
              <a:rPr lang="en-US" dirty="0"/>
              <a:t>Perry’s Scheme: Dualism -&gt; Multiplicity -&gt; Contextual Relativism -&gt; Committed Relativism (Perry, 1999)</a:t>
            </a:r>
          </a:p>
          <a:p>
            <a:r>
              <a:rPr lang="en-US" dirty="0"/>
              <a:t>Students -&gt; Self-organized learners</a:t>
            </a:r>
          </a:p>
          <a:p>
            <a:endParaRPr lang="en-US" dirty="0"/>
          </a:p>
          <a:p>
            <a:pPr marL="0" indent="0" algn="ctr">
              <a:buNone/>
            </a:pPr>
            <a:r>
              <a:rPr lang="en-US" dirty="0"/>
              <a:t>Gender</a:t>
            </a:r>
          </a:p>
        </p:txBody>
      </p:sp>
    </p:spTree>
    <p:extLst>
      <p:ext uri="{BB962C8B-B14F-4D97-AF65-F5344CB8AC3E}">
        <p14:creationId xmlns:p14="http://schemas.microsoft.com/office/powerpoint/2010/main" val="415647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Gender Identity</a:t>
            </a:r>
          </a:p>
        </p:txBody>
      </p:sp>
      <p:sp>
        <p:nvSpPr>
          <p:cNvPr id="3" name="Content Placeholder 2"/>
          <p:cNvSpPr>
            <a:spLocks noGrp="1"/>
          </p:cNvSpPr>
          <p:nvPr>
            <p:ph idx="1"/>
          </p:nvPr>
        </p:nvSpPr>
        <p:spPr/>
        <p:txBody>
          <a:bodyPr/>
          <a:lstStyle/>
          <a:p>
            <a:r>
              <a:rPr lang="en-US" dirty="0" err="1"/>
              <a:t>Bhabha</a:t>
            </a:r>
            <a:r>
              <a:rPr lang="en-US" dirty="0"/>
              <a:t> (1994)</a:t>
            </a:r>
          </a:p>
          <a:p>
            <a:pPr lvl="1"/>
            <a:r>
              <a:rPr lang="en-US" i="1" dirty="0" err="1"/>
              <a:t>nationness</a:t>
            </a:r>
            <a:r>
              <a:rPr lang="en-US" dirty="0"/>
              <a:t> is not just about ethnicity, race or class</a:t>
            </a:r>
          </a:p>
          <a:p>
            <a:pPr lvl="1"/>
            <a:r>
              <a:rPr lang="en-US" i="1" dirty="0"/>
              <a:t>gender</a:t>
            </a:r>
            <a:r>
              <a:rPr lang="en-US" dirty="0"/>
              <a:t> </a:t>
            </a:r>
            <a:r>
              <a:rPr lang="en-US" dirty="0" err="1"/>
              <a:t>classificiation</a:t>
            </a:r>
            <a:r>
              <a:rPr lang="en-US" dirty="0"/>
              <a:t> is key (p.2)</a:t>
            </a:r>
          </a:p>
          <a:p>
            <a:r>
              <a:rPr lang="en-US" dirty="0"/>
              <a:t>Carter (2014)</a:t>
            </a:r>
          </a:p>
          <a:p>
            <a:pPr lvl="1"/>
            <a:r>
              <a:rPr lang="en-US" dirty="0"/>
              <a:t>gender socialization begins at birth</a:t>
            </a:r>
          </a:p>
          <a:p>
            <a:pPr lvl="1"/>
            <a:r>
              <a:rPr lang="en-US" i="1" dirty="0" err="1"/>
              <a:t>homophily</a:t>
            </a:r>
            <a:r>
              <a:rPr lang="en-US" dirty="0"/>
              <a:t> – “the tendency for network connections to be same-sex rather than cross sex” (p244)</a:t>
            </a:r>
            <a:endParaRPr lang="en-US" i="1" dirty="0"/>
          </a:p>
          <a:p>
            <a:pPr lvl="1"/>
            <a:endParaRPr lang="en-US" dirty="0"/>
          </a:p>
        </p:txBody>
      </p:sp>
    </p:spTree>
    <p:extLst>
      <p:ext uri="{BB962C8B-B14F-4D97-AF65-F5344CB8AC3E}">
        <p14:creationId xmlns:p14="http://schemas.microsoft.com/office/powerpoint/2010/main" val="534585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UFYP PPT Template 2016-2017">
  <a:themeElements>
    <a:clrScheme name="Custom 1">
      <a:dk1>
        <a:sysClr val="windowText" lastClr="000000"/>
      </a:dk1>
      <a:lt1>
        <a:sysClr val="window" lastClr="FFFFFF"/>
      </a:lt1>
      <a:dk2>
        <a:srgbClr val="1F497D"/>
      </a:dk2>
      <a:lt2>
        <a:srgbClr val="D4AF37"/>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NUFYP PPT Template 2016-2017</Template>
  <TotalTime>2958</TotalTime>
  <Words>2657</Words>
  <Application>Microsoft Macintosh PowerPoint</Application>
  <PresentationFormat>On-screen Show (4:3)</PresentationFormat>
  <Paragraphs>235</Paragraphs>
  <Slides>17</Slides>
  <Notes>17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NUFYP PPT Template 2016-2017</vt:lpstr>
      <vt:lpstr>Gender Load: Graduate Students' Gendered Experiences</vt:lpstr>
      <vt:lpstr>Gender Load: Definition</vt:lpstr>
      <vt:lpstr>Agenda</vt:lpstr>
      <vt:lpstr>Previous Research</vt:lpstr>
      <vt:lpstr>Adult Student Barriers &amp; Challenges</vt:lpstr>
      <vt:lpstr>My Context</vt:lpstr>
      <vt:lpstr>Third Space Culture of NU</vt:lpstr>
      <vt:lpstr>Shifting Student Identities and Gender</vt:lpstr>
      <vt:lpstr>Gender Identity</vt:lpstr>
      <vt:lpstr>Expressions of Gendered Experience</vt:lpstr>
      <vt:lpstr>Evidence of Gender Load</vt:lpstr>
      <vt:lpstr>Identity Transition</vt:lpstr>
      <vt:lpstr>Supporting Gendered Experience</vt:lpstr>
      <vt:lpstr>Mitigation Methods: What I Do</vt:lpstr>
      <vt:lpstr>What Could We Do Better</vt:lpstr>
      <vt:lpstr>Bibliography</vt:lpstr>
      <vt:lpstr>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Laurence Kinsella</dc:creator>
  <cp:lastModifiedBy>Deanne Cobb-Zygadlo</cp:lastModifiedBy>
  <cp:revision>79</cp:revision>
  <cp:lastPrinted>2019-06-13T02:23:00Z</cp:lastPrinted>
  <dcterms:created xsi:type="dcterms:W3CDTF">2016-06-01T03:43:24Z</dcterms:created>
  <dcterms:modified xsi:type="dcterms:W3CDTF">2019-06-13T03:43:08Z</dcterms:modified>
</cp:coreProperties>
</file>