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1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62" r:id="rId11"/>
    <p:sldId id="276" r:id="rId12"/>
    <p:sldId id="273" r:id="rId13"/>
    <p:sldId id="271" r:id="rId14"/>
    <p:sldId id="272" r:id="rId15"/>
    <p:sldId id="283" r:id="rId16"/>
    <p:sldId id="263" r:id="rId17"/>
    <p:sldId id="257" r:id="rId18"/>
    <p:sldId id="259" r:id="rId19"/>
    <p:sldId id="258" r:id="rId20"/>
    <p:sldId id="278" r:id="rId21"/>
    <p:sldId id="277" r:id="rId22"/>
    <p:sldId id="279" r:id="rId23"/>
    <p:sldId id="280" r:id="rId24"/>
    <p:sldId id="281" r:id="rId25"/>
    <p:sldId id="282" r:id="rId26"/>
    <p:sldId id="260" r:id="rId27"/>
    <p:sldId id="275" r:id="rId28"/>
    <p:sldId id="274" r:id="rId29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2BFD"/>
    <a:srgbClr val="F3DD3C"/>
    <a:srgbClr val="FD3A2B"/>
    <a:srgbClr val="FE7947"/>
    <a:srgbClr val="FF8000"/>
    <a:srgbClr val="80E901"/>
    <a:srgbClr val="FFFFFF"/>
    <a:srgbClr val="FDE62B"/>
    <a:srgbClr val="CCD5DA"/>
    <a:srgbClr val="B3FE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23" autoAdjust="0"/>
    <p:restoredTop sz="94660"/>
  </p:normalViewPr>
  <p:slideViewPr>
    <p:cSldViewPr>
      <p:cViewPr>
        <p:scale>
          <a:sx n="95" d="100"/>
          <a:sy n="95" d="100"/>
        </p:scale>
        <p:origin x="-1122" y="-54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976092-6E96-44F8-ACF0-74C2BB699CDC}" type="doc">
      <dgm:prSet loTypeId="urn:microsoft.com/office/officeart/2005/8/layout/radial3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EE66F67-8D6E-4A82-AD68-C10BE09DA7D7}">
      <dgm:prSet phldrT="[Текст]" custT="1"/>
      <dgm:spPr/>
      <dgm:t>
        <a:bodyPr/>
        <a:lstStyle/>
        <a:p>
          <a:r>
            <a:rPr lang="en-US" sz="19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HIGH QUALITY ENVIRONMENT FOR </a:t>
          </a:r>
          <a:r>
            <a:rPr lang="en-US" sz="1900" b="1" dirty="0" smtClean="0">
              <a:solidFill>
                <a:srgbClr val="FF0000"/>
              </a:solidFill>
            </a:rPr>
            <a:t>PEOPLE</a:t>
          </a:r>
          <a:endParaRPr lang="ru-RU" sz="1900" b="1" dirty="0">
            <a:solidFill>
              <a:srgbClr val="FF0000"/>
            </a:solidFill>
          </a:endParaRPr>
        </a:p>
      </dgm:t>
    </dgm:pt>
    <dgm:pt modelId="{68994C52-D51E-4983-8876-E8633D67F103}" type="parTrans" cxnId="{6C41C5B6-6BE4-40A2-A6DF-FE9C3B5658B6}">
      <dgm:prSet/>
      <dgm:spPr/>
      <dgm:t>
        <a:bodyPr/>
        <a:lstStyle/>
        <a:p>
          <a:endParaRPr lang="ru-RU"/>
        </a:p>
      </dgm:t>
    </dgm:pt>
    <dgm:pt modelId="{9C8FD0AA-ABF8-49F6-AB81-14C039C51D01}" type="sibTrans" cxnId="{6C41C5B6-6BE4-40A2-A6DF-FE9C3B5658B6}">
      <dgm:prSet/>
      <dgm:spPr/>
      <dgm:t>
        <a:bodyPr/>
        <a:lstStyle/>
        <a:p>
          <a:endParaRPr lang="ru-RU"/>
        </a:p>
      </dgm:t>
    </dgm:pt>
    <dgm:pt modelId="{E599D8B2-94C2-4663-804E-59B790349FEC}">
      <dgm:prSet phldrT="[Текст]" custT="1"/>
      <dgm:spPr/>
      <dgm:t>
        <a:bodyPr/>
        <a:lstStyle/>
        <a:p>
          <a:pPr algn="just"/>
          <a:r>
            <a:rPr lang="en-US" sz="14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ERGONOMICS</a:t>
          </a:r>
          <a:endParaRPr lang="ru-RU" sz="14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E1636199-CF93-4E51-B705-FEE5771173CE}" type="parTrans" cxnId="{A0310897-2013-402C-96A6-A2C5F555A4AA}">
      <dgm:prSet/>
      <dgm:spPr/>
      <dgm:t>
        <a:bodyPr/>
        <a:lstStyle/>
        <a:p>
          <a:endParaRPr lang="ru-RU"/>
        </a:p>
      </dgm:t>
    </dgm:pt>
    <dgm:pt modelId="{9A46B8D1-4D03-476D-943E-5AA17437F530}" type="sibTrans" cxnId="{A0310897-2013-402C-96A6-A2C5F555A4AA}">
      <dgm:prSet/>
      <dgm:spPr/>
      <dgm:t>
        <a:bodyPr/>
        <a:lstStyle/>
        <a:p>
          <a:endParaRPr lang="ru-RU"/>
        </a:p>
      </dgm:t>
    </dgm:pt>
    <dgm:pt modelId="{D53C5EB5-7CED-4A8A-8BA4-2C9DF6F89407}">
      <dgm:prSet phldrT="[Текст]" custT="1"/>
      <dgm:spPr/>
      <dgm:t>
        <a:bodyPr/>
        <a:lstStyle/>
        <a:p>
          <a:r>
            <a:rPr lang="en-US" sz="16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INTIMACY</a:t>
          </a:r>
          <a:endParaRPr lang="ru-RU" sz="16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8ABD593F-BAAB-4C87-9C2B-75B6244F5283}" type="parTrans" cxnId="{EA0820C5-AA65-435F-B5B8-8AAEB57C485C}">
      <dgm:prSet/>
      <dgm:spPr/>
      <dgm:t>
        <a:bodyPr/>
        <a:lstStyle/>
        <a:p>
          <a:endParaRPr lang="ru-RU"/>
        </a:p>
      </dgm:t>
    </dgm:pt>
    <dgm:pt modelId="{53DB480B-4EBC-43A9-ADC6-8F94A2F18C23}" type="sibTrans" cxnId="{EA0820C5-AA65-435F-B5B8-8AAEB57C485C}">
      <dgm:prSet/>
      <dgm:spPr/>
      <dgm:t>
        <a:bodyPr/>
        <a:lstStyle/>
        <a:p>
          <a:endParaRPr lang="ru-RU"/>
        </a:p>
      </dgm:t>
    </dgm:pt>
    <dgm:pt modelId="{E7134719-693A-42C4-A2B6-EE5306D17BFC}">
      <dgm:prSet phldrT="[Текст]" custT="1"/>
      <dgm:spPr/>
      <dgm:t>
        <a:bodyPr/>
        <a:lstStyle/>
        <a:p>
          <a:r>
            <a:rPr lang="en-US" sz="16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ECOLOGY</a:t>
          </a:r>
          <a:endParaRPr lang="ru-RU" sz="16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BBE1F547-3369-4F9E-AF8C-E33717D2F4E0}" type="parTrans" cxnId="{A4147A70-9B24-4B82-A123-6EF38E074B04}">
      <dgm:prSet/>
      <dgm:spPr/>
      <dgm:t>
        <a:bodyPr/>
        <a:lstStyle/>
        <a:p>
          <a:endParaRPr lang="ru-RU"/>
        </a:p>
      </dgm:t>
    </dgm:pt>
    <dgm:pt modelId="{4DFA07AE-EE8F-496D-BDD0-571B6106B9B3}" type="sibTrans" cxnId="{A4147A70-9B24-4B82-A123-6EF38E074B04}">
      <dgm:prSet/>
      <dgm:spPr/>
      <dgm:t>
        <a:bodyPr/>
        <a:lstStyle/>
        <a:p>
          <a:endParaRPr lang="ru-RU"/>
        </a:p>
      </dgm:t>
    </dgm:pt>
    <dgm:pt modelId="{3232C9D2-A8DB-4CB9-BDB7-0F7593BD2916}">
      <dgm:prSet phldrT="[Текст]" custT="1"/>
      <dgm:spPr/>
      <dgm:t>
        <a:bodyPr/>
        <a:lstStyle/>
        <a:p>
          <a:r>
            <a:rPr lang="en-US" sz="16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COMFORT</a:t>
          </a:r>
          <a:endParaRPr lang="ru-RU" sz="16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405DC2D7-DD78-4BB0-A8D0-C9F94E17DB4F}" type="parTrans" cxnId="{F71A48C6-A563-4EA5-8424-B144902EAFC7}">
      <dgm:prSet/>
      <dgm:spPr/>
      <dgm:t>
        <a:bodyPr/>
        <a:lstStyle/>
        <a:p>
          <a:endParaRPr lang="ru-RU"/>
        </a:p>
      </dgm:t>
    </dgm:pt>
    <dgm:pt modelId="{E56B17C8-24FA-4E97-83DE-A11BAA3262C1}" type="sibTrans" cxnId="{F71A48C6-A563-4EA5-8424-B144902EAFC7}">
      <dgm:prSet/>
      <dgm:spPr/>
      <dgm:t>
        <a:bodyPr/>
        <a:lstStyle/>
        <a:p>
          <a:endParaRPr lang="ru-RU"/>
        </a:p>
      </dgm:t>
    </dgm:pt>
    <dgm:pt modelId="{05DC0E3B-90AD-4B40-A7AC-D38ABB2F8E94}">
      <dgm:prSet phldrT="[Текст]"/>
      <dgm:spPr/>
      <dgm:t>
        <a:bodyPr/>
        <a:lstStyle/>
        <a:p>
          <a:endParaRPr lang="ru-RU" dirty="0"/>
        </a:p>
      </dgm:t>
    </dgm:pt>
    <dgm:pt modelId="{0A8CAE5B-C1C4-4506-A9BF-B751BE2BC0C0}" type="parTrans" cxnId="{CB3AB32F-5926-4189-A6CA-B5239A8079DC}">
      <dgm:prSet/>
      <dgm:spPr/>
      <dgm:t>
        <a:bodyPr/>
        <a:lstStyle/>
        <a:p>
          <a:endParaRPr lang="ru-RU"/>
        </a:p>
      </dgm:t>
    </dgm:pt>
    <dgm:pt modelId="{33F7E075-C2B8-4DCE-B77D-EC88C0CD985B}" type="sibTrans" cxnId="{CB3AB32F-5926-4189-A6CA-B5239A8079DC}">
      <dgm:prSet/>
      <dgm:spPr/>
      <dgm:t>
        <a:bodyPr/>
        <a:lstStyle/>
        <a:p>
          <a:endParaRPr lang="ru-RU"/>
        </a:p>
      </dgm:t>
    </dgm:pt>
    <dgm:pt modelId="{93590F8C-F1D3-4EBB-80E8-82576209524E}">
      <dgm:prSet phldrT="[Текст]" custT="1"/>
      <dgm:spPr/>
      <dgm:t>
        <a:bodyPr/>
        <a:lstStyle/>
        <a:p>
          <a:r>
            <a:rPr lang="en-US" sz="16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CREATIVITY</a:t>
          </a:r>
          <a:endParaRPr lang="ru-RU" sz="16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068DFA9C-C45B-4FDA-92B8-29A5DE96F4D1}" type="parTrans" cxnId="{CADB29BB-F344-43F6-A43E-B2A019E07E1E}">
      <dgm:prSet/>
      <dgm:spPr/>
      <dgm:t>
        <a:bodyPr/>
        <a:lstStyle/>
        <a:p>
          <a:endParaRPr lang="ru-RU"/>
        </a:p>
      </dgm:t>
    </dgm:pt>
    <dgm:pt modelId="{DBF390D8-65D2-4B4C-8099-DD146079C2A0}" type="sibTrans" cxnId="{CADB29BB-F344-43F6-A43E-B2A019E07E1E}">
      <dgm:prSet/>
      <dgm:spPr/>
      <dgm:t>
        <a:bodyPr/>
        <a:lstStyle/>
        <a:p>
          <a:endParaRPr lang="ru-RU"/>
        </a:p>
      </dgm:t>
    </dgm:pt>
    <dgm:pt modelId="{17CBE15A-EF80-4EC5-957A-C9BB7CC9AE4A}">
      <dgm:prSet phldrT="[Текст]" custT="1"/>
      <dgm:spPr/>
      <dgm:t>
        <a:bodyPr/>
        <a:lstStyle/>
        <a:p>
          <a:pPr algn="ctr"/>
          <a:r>
            <a:rPr lang="en-US" sz="16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BEAUTY</a:t>
          </a:r>
          <a:endParaRPr lang="ru-RU" sz="16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C0A51836-7CB0-433A-B68A-A0BE3F4C8360}" type="parTrans" cxnId="{ADC9CEE6-6D81-48E5-B93A-655FFDACBF35}">
      <dgm:prSet/>
      <dgm:spPr/>
      <dgm:t>
        <a:bodyPr/>
        <a:lstStyle/>
        <a:p>
          <a:endParaRPr lang="ru-RU"/>
        </a:p>
      </dgm:t>
    </dgm:pt>
    <dgm:pt modelId="{A5F83778-0075-4F5F-AC2C-2D62030B646A}" type="sibTrans" cxnId="{ADC9CEE6-6D81-48E5-B93A-655FFDACBF35}">
      <dgm:prSet/>
      <dgm:spPr/>
      <dgm:t>
        <a:bodyPr/>
        <a:lstStyle/>
        <a:p>
          <a:endParaRPr lang="ru-RU"/>
        </a:p>
      </dgm:t>
    </dgm:pt>
    <dgm:pt modelId="{0E26A158-EB60-4F2E-A2F3-3C20C50E006F}">
      <dgm:prSet custT="1"/>
      <dgm:spPr/>
      <dgm:t>
        <a:bodyPr/>
        <a:lstStyle/>
        <a:p>
          <a:endParaRPr lang="ru-RU"/>
        </a:p>
      </dgm:t>
    </dgm:pt>
    <dgm:pt modelId="{766A4879-0714-40EC-AA0E-110856E1D688}" type="parTrans" cxnId="{403E7875-DCE8-4BC0-9C2D-E9A5A6247135}">
      <dgm:prSet/>
      <dgm:spPr/>
      <dgm:t>
        <a:bodyPr/>
        <a:lstStyle/>
        <a:p>
          <a:endParaRPr lang="ru-RU"/>
        </a:p>
      </dgm:t>
    </dgm:pt>
    <dgm:pt modelId="{EAC62068-D78E-4271-B816-B169F95F6F27}" type="sibTrans" cxnId="{403E7875-DCE8-4BC0-9C2D-E9A5A6247135}">
      <dgm:prSet/>
      <dgm:spPr/>
      <dgm:t>
        <a:bodyPr/>
        <a:lstStyle/>
        <a:p>
          <a:endParaRPr lang="ru-RU"/>
        </a:p>
      </dgm:t>
    </dgm:pt>
    <dgm:pt modelId="{25A757C3-F3D9-4082-A01D-753495EDB907}">
      <dgm:prSet custT="1"/>
      <dgm:spPr/>
      <dgm:t>
        <a:bodyPr/>
        <a:lstStyle/>
        <a:p>
          <a:endParaRPr lang="ru-RU"/>
        </a:p>
      </dgm:t>
    </dgm:pt>
    <dgm:pt modelId="{37F4CC18-BC42-4DCE-A1C5-8343ED80754A}" type="parTrans" cxnId="{F14A9549-6B6A-4F0F-A4DB-B8A57337F105}">
      <dgm:prSet/>
      <dgm:spPr/>
      <dgm:t>
        <a:bodyPr/>
        <a:lstStyle/>
        <a:p>
          <a:endParaRPr lang="ru-RU"/>
        </a:p>
      </dgm:t>
    </dgm:pt>
    <dgm:pt modelId="{082C812D-61CE-45F6-AF12-89A0495870AE}" type="sibTrans" cxnId="{F14A9549-6B6A-4F0F-A4DB-B8A57337F105}">
      <dgm:prSet/>
      <dgm:spPr/>
      <dgm:t>
        <a:bodyPr/>
        <a:lstStyle/>
        <a:p>
          <a:endParaRPr lang="ru-RU"/>
        </a:p>
      </dgm:t>
    </dgm:pt>
    <dgm:pt modelId="{4E1E2FB7-3471-444B-8483-4ED052801812}">
      <dgm:prSet custT="1"/>
      <dgm:spPr/>
      <dgm:t>
        <a:bodyPr/>
        <a:lstStyle/>
        <a:p>
          <a:endParaRPr lang="ru-RU"/>
        </a:p>
      </dgm:t>
    </dgm:pt>
    <dgm:pt modelId="{063A3DA6-39AB-4686-BD20-1E3EC08B0436}" type="parTrans" cxnId="{B7151034-E8B3-45EE-9657-070CA41D6370}">
      <dgm:prSet/>
      <dgm:spPr/>
      <dgm:t>
        <a:bodyPr/>
        <a:lstStyle/>
        <a:p>
          <a:endParaRPr lang="ru-RU"/>
        </a:p>
      </dgm:t>
    </dgm:pt>
    <dgm:pt modelId="{DC1786DC-3242-49B6-A742-66C4ABEA58EF}" type="sibTrans" cxnId="{B7151034-E8B3-45EE-9657-070CA41D6370}">
      <dgm:prSet/>
      <dgm:spPr/>
      <dgm:t>
        <a:bodyPr/>
        <a:lstStyle/>
        <a:p>
          <a:endParaRPr lang="ru-RU"/>
        </a:p>
      </dgm:t>
    </dgm:pt>
    <dgm:pt modelId="{B58FF9EF-A164-485B-A321-97C55ABA5ECC}" type="pres">
      <dgm:prSet presAssocID="{BD976092-6E96-44F8-ACF0-74C2BB699CDC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7260261-8727-4DBF-A70B-48962EC38F24}" type="pres">
      <dgm:prSet presAssocID="{BD976092-6E96-44F8-ACF0-74C2BB699CDC}" presName="radial" presStyleCnt="0">
        <dgm:presLayoutVars>
          <dgm:animLvl val="ctr"/>
        </dgm:presLayoutVars>
      </dgm:prSet>
      <dgm:spPr/>
    </dgm:pt>
    <dgm:pt modelId="{FD7ACAB2-9991-45CC-B8BA-E0B90027A471}" type="pres">
      <dgm:prSet presAssocID="{FEE66F67-8D6E-4A82-AD68-C10BE09DA7D7}" presName="centerShape" presStyleLbl="vennNode1" presStyleIdx="0" presStyleCnt="7" custLinFactNeighborX="250" custLinFactNeighborY="242"/>
      <dgm:spPr/>
      <dgm:t>
        <a:bodyPr/>
        <a:lstStyle/>
        <a:p>
          <a:endParaRPr lang="ru-RU"/>
        </a:p>
      </dgm:t>
    </dgm:pt>
    <dgm:pt modelId="{D7FB0FFB-9009-4931-8948-913044D436CA}" type="pres">
      <dgm:prSet presAssocID="{E599D8B2-94C2-4663-804E-59B790349FEC}" presName="node" presStyleLbl="vennNode1" presStyleIdx="1" presStyleCnt="7" custScaleX="135613" custScaleY="136291" custRadScaleRad="108868" custRadScaleInc="8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4C4D10-DF46-412D-A14A-6E4B03913353}" type="pres">
      <dgm:prSet presAssocID="{D53C5EB5-7CED-4A8A-8BA4-2C9DF6F89407}" presName="node" presStyleLbl="vennNode1" presStyleIdx="2" presStyleCnt="7" custScaleX="130039" custScaleY="130039" custRadScaleRad="104811" custRadScaleInc="49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0B66F0-57D8-470A-BD07-4699C54B0262}" type="pres">
      <dgm:prSet presAssocID="{17CBE15A-EF80-4EC5-957A-C9BB7CC9AE4A}" presName="node" presStyleLbl="vennNode1" presStyleIdx="3" presStyleCnt="7" custScaleX="125552" custScaleY="125552" custRadScaleRad="106090" custRadScaleInc="11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659614-6C66-4B8B-8E71-326E3D336EB7}" type="pres">
      <dgm:prSet presAssocID="{E7134719-693A-42C4-A2B6-EE5306D17BFC}" presName="node" presStyleLbl="vennNode1" presStyleIdx="4" presStyleCnt="7" custScaleX="125610" custScaleY="125610" custRadScaleRad="109027" custRadScaleInc="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AA20A4-1552-4920-8FF5-53A62EEAEBCE}" type="pres">
      <dgm:prSet presAssocID="{3232C9D2-A8DB-4CB9-BDB7-0F7593BD2916}" presName="node" presStyleLbl="vennNode1" presStyleIdx="5" presStyleCnt="7" custScaleX="124030" custScaleY="124030" custRadScaleRad="104757" custRadScaleInc="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163C01-C448-4F34-9CC7-4FD225EE8E67}" type="pres">
      <dgm:prSet presAssocID="{93590F8C-F1D3-4EBB-80E8-82576209524E}" presName="node" presStyleLbl="vennNode1" presStyleIdx="6" presStyleCnt="7" custScaleX="127279" custScaleY="127279" custRadScaleRad="105540" custRadScaleInc="-42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03E7875-DCE8-4BC0-9C2D-E9A5A6247135}" srcId="{BD976092-6E96-44F8-ACF0-74C2BB699CDC}" destId="{0E26A158-EB60-4F2E-A2F3-3C20C50E006F}" srcOrd="1" destOrd="0" parTransId="{766A4879-0714-40EC-AA0E-110856E1D688}" sibTransId="{EAC62068-D78E-4271-B816-B169F95F6F27}"/>
    <dgm:cxn modelId="{6C41C5B6-6BE4-40A2-A6DF-FE9C3B5658B6}" srcId="{BD976092-6E96-44F8-ACF0-74C2BB699CDC}" destId="{FEE66F67-8D6E-4A82-AD68-C10BE09DA7D7}" srcOrd="0" destOrd="0" parTransId="{68994C52-D51E-4983-8876-E8633D67F103}" sibTransId="{9C8FD0AA-ABF8-49F6-AB81-14C039C51D01}"/>
    <dgm:cxn modelId="{F8B0750C-A229-4009-94D3-019A46CC5CAA}" type="presOf" srcId="{BD976092-6E96-44F8-ACF0-74C2BB699CDC}" destId="{B58FF9EF-A164-485B-A321-97C55ABA5ECC}" srcOrd="0" destOrd="0" presId="urn:microsoft.com/office/officeart/2005/8/layout/radial3"/>
    <dgm:cxn modelId="{CADB29BB-F344-43F6-A43E-B2A019E07E1E}" srcId="{FEE66F67-8D6E-4A82-AD68-C10BE09DA7D7}" destId="{93590F8C-F1D3-4EBB-80E8-82576209524E}" srcOrd="5" destOrd="0" parTransId="{068DFA9C-C45B-4FDA-92B8-29A5DE96F4D1}" sibTransId="{DBF390D8-65D2-4B4C-8099-DD146079C2A0}"/>
    <dgm:cxn modelId="{ADC9CEE6-6D81-48E5-B93A-655FFDACBF35}" srcId="{FEE66F67-8D6E-4A82-AD68-C10BE09DA7D7}" destId="{17CBE15A-EF80-4EC5-957A-C9BB7CC9AE4A}" srcOrd="2" destOrd="0" parTransId="{C0A51836-7CB0-433A-B68A-A0BE3F4C8360}" sibTransId="{A5F83778-0075-4F5F-AC2C-2D62030B646A}"/>
    <dgm:cxn modelId="{A4147A70-9B24-4B82-A123-6EF38E074B04}" srcId="{FEE66F67-8D6E-4A82-AD68-C10BE09DA7D7}" destId="{E7134719-693A-42C4-A2B6-EE5306D17BFC}" srcOrd="3" destOrd="0" parTransId="{BBE1F547-3369-4F9E-AF8C-E33717D2F4E0}" sibTransId="{4DFA07AE-EE8F-496D-BDD0-571B6106B9B3}"/>
    <dgm:cxn modelId="{EA0820C5-AA65-435F-B5B8-8AAEB57C485C}" srcId="{FEE66F67-8D6E-4A82-AD68-C10BE09DA7D7}" destId="{D53C5EB5-7CED-4A8A-8BA4-2C9DF6F89407}" srcOrd="1" destOrd="0" parTransId="{8ABD593F-BAAB-4C87-9C2B-75B6244F5283}" sibTransId="{53DB480B-4EBC-43A9-ADC6-8F94A2F18C23}"/>
    <dgm:cxn modelId="{6905B752-54C0-4658-BD79-EB76BA8307BE}" type="presOf" srcId="{FEE66F67-8D6E-4A82-AD68-C10BE09DA7D7}" destId="{FD7ACAB2-9991-45CC-B8BA-E0B90027A471}" srcOrd="0" destOrd="0" presId="urn:microsoft.com/office/officeart/2005/8/layout/radial3"/>
    <dgm:cxn modelId="{DE3C6578-0194-40EB-BE08-2403475C733B}" type="presOf" srcId="{93590F8C-F1D3-4EBB-80E8-82576209524E}" destId="{82163C01-C448-4F34-9CC7-4FD225EE8E67}" srcOrd="0" destOrd="0" presId="urn:microsoft.com/office/officeart/2005/8/layout/radial3"/>
    <dgm:cxn modelId="{B7151034-E8B3-45EE-9657-070CA41D6370}" srcId="{BD976092-6E96-44F8-ACF0-74C2BB699CDC}" destId="{4E1E2FB7-3471-444B-8483-4ED052801812}" srcOrd="3" destOrd="0" parTransId="{063A3DA6-39AB-4686-BD20-1E3EC08B0436}" sibTransId="{DC1786DC-3242-49B6-A742-66C4ABEA58EF}"/>
    <dgm:cxn modelId="{0D36857F-16B6-4A08-B2E9-22E1D9C215F9}" type="presOf" srcId="{E7134719-693A-42C4-A2B6-EE5306D17BFC}" destId="{68659614-6C66-4B8B-8E71-326E3D336EB7}" srcOrd="0" destOrd="0" presId="urn:microsoft.com/office/officeart/2005/8/layout/radial3"/>
    <dgm:cxn modelId="{CB3AB32F-5926-4189-A6CA-B5239A8079DC}" srcId="{BD976092-6E96-44F8-ACF0-74C2BB699CDC}" destId="{05DC0E3B-90AD-4B40-A7AC-D38ABB2F8E94}" srcOrd="4" destOrd="0" parTransId="{0A8CAE5B-C1C4-4506-A9BF-B751BE2BC0C0}" sibTransId="{33F7E075-C2B8-4DCE-B77D-EC88C0CD985B}"/>
    <dgm:cxn modelId="{58F4CB99-1E0A-419E-8707-7F283D98E8E9}" type="presOf" srcId="{17CBE15A-EF80-4EC5-957A-C9BB7CC9AE4A}" destId="{000B66F0-57D8-470A-BD07-4699C54B0262}" srcOrd="0" destOrd="0" presId="urn:microsoft.com/office/officeart/2005/8/layout/radial3"/>
    <dgm:cxn modelId="{6D3A22AB-9C78-497B-A76A-30F95D61BF57}" type="presOf" srcId="{3232C9D2-A8DB-4CB9-BDB7-0F7593BD2916}" destId="{DAAA20A4-1552-4920-8FF5-53A62EEAEBCE}" srcOrd="0" destOrd="0" presId="urn:microsoft.com/office/officeart/2005/8/layout/radial3"/>
    <dgm:cxn modelId="{0EF901B4-76BC-473A-B716-829B9D94B1E3}" type="presOf" srcId="{D53C5EB5-7CED-4A8A-8BA4-2C9DF6F89407}" destId="{934C4D10-DF46-412D-A14A-6E4B03913353}" srcOrd="0" destOrd="0" presId="urn:microsoft.com/office/officeart/2005/8/layout/radial3"/>
    <dgm:cxn modelId="{F71A48C6-A563-4EA5-8424-B144902EAFC7}" srcId="{FEE66F67-8D6E-4A82-AD68-C10BE09DA7D7}" destId="{3232C9D2-A8DB-4CB9-BDB7-0F7593BD2916}" srcOrd="4" destOrd="0" parTransId="{405DC2D7-DD78-4BB0-A8D0-C9F94E17DB4F}" sibTransId="{E56B17C8-24FA-4E97-83DE-A11BAA3262C1}"/>
    <dgm:cxn modelId="{F14A9549-6B6A-4F0F-A4DB-B8A57337F105}" srcId="{BD976092-6E96-44F8-ACF0-74C2BB699CDC}" destId="{25A757C3-F3D9-4082-A01D-753495EDB907}" srcOrd="2" destOrd="0" parTransId="{37F4CC18-BC42-4DCE-A1C5-8343ED80754A}" sibTransId="{082C812D-61CE-45F6-AF12-89A0495870AE}"/>
    <dgm:cxn modelId="{A0310897-2013-402C-96A6-A2C5F555A4AA}" srcId="{FEE66F67-8D6E-4A82-AD68-C10BE09DA7D7}" destId="{E599D8B2-94C2-4663-804E-59B790349FEC}" srcOrd="0" destOrd="0" parTransId="{E1636199-CF93-4E51-B705-FEE5771173CE}" sibTransId="{9A46B8D1-4D03-476D-943E-5AA17437F530}"/>
    <dgm:cxn modelId="{F0129E0D-DDAD-4297-8B2A-597C2C02AFE6}" type="presOf" srcId="{E599D8B2-94C2-4663-804E-59B790349FEC}" destId="{D7FB0FFB-9009-4931-8948-913044D436CA}" srcOrd="0" destOrd="0" presId="urn:microsoft.com/office/officeart/2005/8/layout/radial3"/>
    <dgm:cxn modelId="{4F7B7BE3-F070-4545-AB00-EEEA912704F0}" type="presParOf" srcId="{B58FF9EF-A164-485B-A321-97C55ABA5ECC}" destId="{C7260261-8727-4DBF-A70B-48962EC38F24}" srcOrd="0" destOrd="0" presId="urn:microsoft.com/office/officeart/2005/8/layout/radial3"/>
    <dgm:cxn modelId="{06BCBB3B-0EE8-4537-8830-ACA26F111AF0}" type="presParOf" srcId="{C7260261-8727-4DBF-A70B-48962EC38F24}" destId="{FD7ACAB2-9991-45CC-B8BA-E0B90027A471}" srcOrd="0" destOrd="0" presId="urn:microsoft.com/office/officeart/2005/8/layout/radial3"/>
    <dgm:cxn modelId="{D6C2878C-5F0C-4E22-ABE2-88CBDEB6E8D5}" type="presParOf" srcId="{C7260261-8727-4DBF-A70B-48962EC38F24}" destId="{D7FB0FFB-9009-4931-8948-913044D436CA}" srcOrd="1" destOrd="0" presId="urn:microsoft.com/office/officeart/2005/8/layout/radial3"/>
    <dgm:cxn modelId="{62D378F6-29A8-45AC-BFD3-691673455E9E}" type="presParOf" srcId="{C7260261-8727-4DBF-A70B-48962EC38F24}" destId="{934C4D10-DF46-412D-A14A-6E4B03913353}" srcOrd="2" destOrd="0" presId="urn:microsoft.com/office/officeart/2005/8/layout/radial3"/>
    <dgm:cxn modelId="{E0BD5EB3-BBB2-4657-9757-75FC1E315342}" type="presParOf" srcId="{C7260261-8727-4DBF-A70B-48962EC38F24}" destId="{000B66F0-57D8-470A-BD07-4699C54B0262}" srcOrd="3" destOrd="0" presId="urn:microsoft.com/office/officeart/2005/8/layout/radial3"/>
    <dgm:cxn modelId="{999C326F-01B8-411C-94FD-7ACB7D35989B}" type="presParOf" srcId="{C7260261-8727-4DBF-A70B-48962EC38F24}" destId="{68659614-6C66-4B8B-8E71-326E3D336EB7}" srcOrd="4" destOrd="0" presId="urn:microsoft.com/office/officeart/2005/8/layout/radial3"/>
    <dgm:cxn modelId="{85A9A4D6-172A-47DA-9DC9-EF85C437DD27}" type="presParOf" srcId="{C7260261-8727-4DBF-A70B-48962EC38F24}" destId="{DAAA20A4-1552-4920-8FF5-53A62EEAEBCE}" srcOrd="5" destOrd="0" presId="urn:microsoft.com/office/officeart/2005/8/layout/radial3"/>
    <dgm:cxn modelId="{1EA65D83-8EF1-4BA5-AAE1-856AC398889F}" type="presParOf" srcId="{C7260261-8727-4DBF-A70B-48962EC38F24}" destId="{82163C01-C448-4F34-9CC7-4FD225EE8E67}" srcOrd="6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7ACAB2-9991-45CC-B8BA-E0B90027A471}">
      <dsp:nvSpPr>
        <dsp:cNvPr id="0" name=""/>
        <dsp:cNvSpPr/>
      </dsp:nvSpPr>
      <dsp:spPr>
        <a:xfrm>
          <a:off x="3563981" y="961584"/>
          <a:ext cx="2300928" cy="2300928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HIGH QUALITY ENVIRONMENT FOR </a:t>
          </a:r>
          <a:r>
            <a:rPr lang="en-US" sz="1900" b="1" kern="1200" dirty="0" smtClean="0">
              <a:solidFill>
                <a:srgbClr val="FF0000"/>
              </a:solidFill>
            </a:rPr>
            <a:t>PEOPLE</a:t>
          </a:r>
          <a:endParaRPr lang="ru-RU" sz="1900" b="1" kern="1200" dirty="0">
            <a:solidFill>
              <a:srgbClr val="FF0000"/>
            </a:solidFill>
          </a:endParaRPr>
        </a:p>
      </dsp:txBody>
      <dsp:txXfrm>
        <a:off x="3900944" y="1298547"/>
        <a:ext cx="1627002" cy="1627002"/>
      </dsp:txXfrm>
    </dsp:sp>
    <dsp:sp modelId="{D7FB0FFB-9009-4931-8948-913044D436CA}">
      <dsp:nvSpPr>
        <dsp:cNvPr id="0" name=""/>
        <dsp:cNvSpPr/>
      </dsp:nvSpPr>
      <dsp:spPr>
        <a:xfrm>
          <a:off x="3940547" y="-177626"/>
          <a:ext cx="1560179" cy="1567979"/>
        </a:xfrm>
        <a:prstGeom prst="ellipse">
          <a:avLst/>
        </a:prstGeom>
        <a:solidFill>
          <a:schemeClr val="accent5">
            <a:alpha val="50000"/>
            <a:hueOff val="-1655646"/>
            <a:satOff val="6635"/>
            <a:lumOff val="143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ERGONOMICS</a:t>
          </a:r>
          <a:endParaRPr lang="ru-RU" sz="14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4169030" y="51999"/>
        <a:ext cx="1103213" cy="1108729"/>
      </dsp:txXfrm>
    </dsp:sp>
    <dsp:sp modelId="{934C4D10-DF46-412D-A14A-6E4B03913353}">
      <dsp:nvSpPr>
        <dsp:cNvPr id="0" name=""/>
        <dsp:cNvSpPr/>
      </dsp:nvSpPr>
      <dsp:spPr>
        <a:xfrm>
          <a:off x="5357855" y="642947"/>
          <a:ext cx="1496052" cy="1496052"/>
        </a:xfrm>
        <a:prstGeom prst="ellipse">
          <a:avLst/>
        </a:prstGeom>
        <a:solidFill>
          <a:schemeClr val="accent5">
            <a:alpha val="50000"/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INTIMACY</a:t>
          </a:r>
          <a:endParaRPr lang="ru-RU" sz="16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5576947" y="862039"/>
        <a:ext cx="1057868" cy="1057868"/>
      </dsp:txXfrm>
    </dsp:sp>
    <dsp:sp modelId="{000B66F0-57D8-470A-BD07-4699C54B0262}">
      <dsp:nvSpPr>
        <dsp:cNvPr id="0" name=""/>
        <dsp:cNvSpPr/>
      </dsp:nvSpPr>
      <dsp:spPr>
        <a:xfrm>
          <a:off x="5351623" y="2194204"/>
          <a:ext cx="1444430" cy="1444430"/>
        </a:xfrm>
        <a:prstGeom prst="ellipse">
          <a:avLst/>
        </a:prstGeom>
        <a:solidFill>
          <a:schemeClr val="accent5">
            <a:alpha val="50000"/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BEAUTY</a:t>
          </a:r>
          <a:endParaRPr lang="ru-RU" sz="16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5563155" y="2405736"/>
        <a:ext cx="1021366" cy="1021366"/>
      </dsp:txXfrm>
    </dsp:sp>
    <dsp:sp modelId="{68659614-6C66-4B8B-8E71-326E3D336EB7}">
      <dsp:nvSpPr>
        <dsp:cNvPr id="0" name=""/>
        <dsp:cNvSpPr/>
      </dsp:nvSpPr>
      <dsp:spPr>
        <a:xfrm>
          <a:off x="3984164" y="2880681"/>
          <a:ext cx="1445098" cy="1445098"/>
        </a:xfrm>
        <a:prstGeom prst="ellipse">
          <a:avLst/>
        </a:prstGeom>
        <a:solidFill>
          <a:schemeClr val="accent5">
            <a:alpha val="50000"/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ECOLOGY</a:t>
          </a:r>
          <a:endParaRPr lang="ru-RU" sz="16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4195794" y="3092311"/>
        <a:ext cx="1021838" cy="1021838"/>
      </dsp:txXfrm>
    </dsp:sp>
    <dsp:sp modelId="{DAAA20A4-1552-4920-8FF5-53A62EEAEBCE}">
      <dsp:nvSpPr>
        <dsp:cNvPr id="0" name=""/>
        <dsp:cNvSpPr/>
      </dsp:nvSpPr>
      <dsp:spPr>
        <a:xfrm>
          <a:off x="2633751" y="2175623"/>
          <a:ext cx="1426920" cy="1426920"/>
        </a:xfrm>
        <a:prstGeom prst="ellipse">
          <a:avLst/>
        </a:prstGeom>
        <a:solidFill>
          <a:schemeClr val="accent5">
            <a:alpha val="50000"/>
            <a:hueOff val="-8278230"/>
            <a:satOff val="33176"/>
            <a:lumOff val="719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COMFORT</a:t>
          </a:r>
          <a:endParaRPr lang="ru-RU" sz="16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2842719" y="2384591"/>
        <a:ext cx="1008984" cy="1008984"/>
      </dsp:txXfrm>
    </dsp:sp>
    <dsp:sp modelId="{82163C01-C448-4F34-9CC7-4FD225EE8E67}">
      <dsp:nvSpPr>
        <dsp:cNvPr id="0" name=""/>
        <dsp:cNvSpPr/>
      </dsp:nvSpPr>
      <dsp:spPr>
        <a:xfrm>
          <a:off x="2571765" y="642949"/>
          <a:ext cx="1464299" cy="1464299"/>
        </a:xfrm>
        <a:prstGeom prst="ellipse">
          <a:avLst/>
        </a:prstGeom>
        <a:solidFill>
          <a:schemeClr val="accent5">
            <a:alpha val="50000"/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CREATIVITY</a:t>
          </a:r>
          <a:endParaRPr lang="ru-RU" sz="16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2786207" y="857391"/>
        <a:ext cx="1035415" cy="10354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54189-868C-469D-805F-8D1CB8DBFCA7}" type="datetimeFigureOut">
              <a:rPr lang="ru-RU" smtClean="0"/>
              <a:pPr/>
              <a:t>13.10.2015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98447-4639-497B-813C-5F800CD718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54189-868C-469D-805F-8D1CB8DBFCA7}" type="datetimeFigureOut">
              <a:rPr lang="ru-RU" smtClean="0"/>
              <a:pPr/>
              <a:t>13.10.2015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98447-4639-497B-813C-5F800CD718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54189-868C-469D-805F-8D1CB8DBFCA7}" type="datetimeFigureOut">
              <a:rPr lang="ru-RU" smtClean="0"/>
              <a:pPr/>
              <a:t>13.10.2015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98447-4639-497B-813C-5F800CD718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54189-868C-469D-805F-8D1CB8DBFCA7}" type="datetimeFigureOut">
              <a:rPr lang="ru-RU" smtClean="0"/>
              <a:pPr/>
              <a:t>13.10.2015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98447-4639-497B-813C-5F800CD718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54189-868C-469D-805F-8D1CB8DBFCA7}" type="datetimeFigureOut">
              <a:rPr lang="ru-RU" smtClean="0"/>
              <a:pPr/>
              <a:t>13.10.2015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98447-4639-497B-813C-5F800CD718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54189-868C-469D-805F-8D1CB8DBFCA7}" type="datetimeFigureOut">
              <a:rPr lang="ru-RU" smtClean="0"/>
              <a:pPr/>
              <a:t>13.10.2015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98447-4639-497B-813C-5F800CD718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54189-868C-469D-805F-8D1CB8DBFCA7}" type="datetimeFigureOut">
              <a:rPr lang="ru-RU" smtClean="0"/>
              <a:pPr/>
              <a:t>13.10.2015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98447-4639-497B-813C-5F800CD718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54189-868C-469D-805F-8D1CB8DBFCA7}" type="datetimeFigureOut">
              <a:rPr lang="ru-RU" smtClean="0"/>
              <a:pPr/>
              <a:t>13.10.2015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98447-4639-497B-813C-5F800CD718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54189-868C-469D-805F-8D1CB8DBFCA7}" type="datetimeFigureOut">
              <a:rPr lang="ru-RU" smtClean="0"/>
              <a:pPr/>
              <a:t>13.10.2015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98447-4639-497B-813C-5F800CD718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54189-868C-469D-805F-8D1CB8DBFCA7}" type="datetimeFigureOut">
              <a:rPr lang="ru-RU" smtClean="0"/>
              <a:pPr/>
              <a:t>13.10.2015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98447-4639-497B-813C-5F800CD718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54189-868C-469D-805F-8D1CB8DBFCA7}" type="datetimeFigureOut">
              <a:rPr lang="ru-RU" smtClean="0"/>
              <a:pPr/>
              <a:t>13.10.2015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98447-4639-497B-813C-5F800CD718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854189-868C-469D-805F-8D1CB8DBFCA7}" type="datetimeFigureOut">
              <a:rPr lang="ru-RU" smtClean="0"/>
              <a:pPr/>
              <a:t>13.10.2015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798447-4639-497B-813C-5F800CD718D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2.png"/><Relationship Id="rId5" Type="http://schemas.openxmlformats.org/officeDocument/2006/relationships/image" Target="../media/image17.png"/><Relationship Id="rId10" Type="http://schemas.openxmlformats.org/officeDocument/2006/relationships/image" Target="../media/image3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3.png"/><Relationship Id="rId7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2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38.png"/><Relationship Id="rId7" Type="http://schemas.openxmlformats.org/officeDocument/2006/relationships/image" Target="../media/image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png"/><Relationship Id="rId9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9.jpe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6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2.pn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7" Type="http://schemas.openxmlformats.org/officeDocument/2006/relationships/image" Target="../media/image63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АЛЯ-АСТАНА ISOVER.pn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214282" y="-54"/>
            <a:ext cx="8683251" cy="5143554"/>
          </a:xfrm>
          <a:prstGeom prst="rect">
            <a:avLst/>
          </a:prstGeom>
        </p:spPr>
      </p:pic>
      <p:pic>
        <p:nvPicPr>
          <p:cNvPr id="7" name="Рисунок 6" descr="_300x188_saint-gobain-isov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4286262"/>
            <a:ext cx="1671965" cy="1047765"/>
          </a:xfrm>
          <a:prstGeom prst="rect">
            <a:avLst/>
          </a:prstGeom>
        </p:spPr>
      </p:pic>
      <p:pic>
        <p:nvPicPr>
          <p:cNvPr id="9" name="Рисунок 8" descr="ФЛАГ Т BLACK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14414" y="214296"/>
            <a:ext cx="2756524" cy="656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lang="en-US" sz="2800" b="1" dirty="0" smtClean="0">
                <a:solidFill>
                  <a:srgbClr val="FF8000"/>
                </a:solidFill>
              </a:rPr>
              <a:t>"ENERGY TREE"</a:t>
            </a:r>
            <a:r>
              <a:rPr lang="ru-RU" sz="2800" b="1" dirty="0" smtClean="0">
                <a:solidFill>
                  <a:srgbClr val="FF8000"/>
                </a:solidFill>
              </a:rPr>
              <a:t> </a:t>
            </a:r>
          </a:p>
          <a:p>
            <a:pPr algn="ctr">
              <a:lnSpc>
                <a:spcPts val="2200"/>
              </a:lnSpc>
            </a:pP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MULTICOMFORT HOUSE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15206" y="4281726"/>
            <a:ext cx="1653658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</a:rPr>
              <a:t>UKRAINE</a:t>
            </a:r>
          </a:p>
          <a:p>
            <a:r>
              <a:rPr lang="en-US" b="1" dirty="0" smtClean="0">
                <a:solidFill>
                  <a:schemeClr val="bg1"/>
                </a:solidFill>
              </a:rPr>
              <a:t>KNUCA  KIEV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ALINA HOLOVATIUK</a:t>
            </a:r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ainash.shagmanova\Desktop\index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057" y="4612379"/>
            <a:ext cx="1137149" cy="395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4607733"/>
            <a:ext cx="9144000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2750672"/>
              </p:ext>
            </p:extLst>
          </p:nvPr>
        </p:nvGraphicFramePr>
        <p:xfrm>
          <a:off x="-285783" y="214296"/>
          <a:ext cx="9429783" cy="41481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000496" y="4651057"/>
            <a:ext cx="84266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IDEA</a:t>
            </a:r>
            <a:endParaRPr lang="ru-RU" sz="2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8" name="Рисунок 7" descr="ФЛАГ Т BLACK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D7ACAB2-9991-45CC-B8BA-E0B90027A4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FD7ACAB2-9991-45CC-B8BA-E0B90027A4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FB0FFB-9009-4931-8948-913044D436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D7FB0FFB-9009-4931-8948-913044D436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34C4D10-DF46-412D-A14A-6E4B039133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graphicEl>
                                              <a:dgm id="{934C4D10-DF46-412D-A14A-6E4B039133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00B66F0-57D8-470A-BD07-4699C54B02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graphicEl>
                                              <a:dgm id="{000B66F0-57D8-470A-BD07-4699C54B026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8659614-6C66-4B8B-8E71-326E3D336E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graphicEl>
                                              <a:dgm id="{68659614-6C66-4B8B-8E71-326E3D336EB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AAA20A4-1552-4920-8FF5-53A62EEAEB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>
                                            <p:graphicEl>
                                              <a:dgm id="{DAAA20A4-1552-4920-8FF5-53A62EEAEB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2163C01-C448-4F34-9CC7-4FD225EE8E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graphicEl>
                                              <a:dgm id="{82163C01-C448-4F34-9CC7-4FD225EE8E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IDEA 1.pn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928662" y="500048"/>
            <a:ext cx="6858048" cy="357186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4607733"/>
            <a:ext cx="8143900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2786050" y="4651057"/>
            <a:ext cx="230646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ORIGINAL TASK</a:t>
            </a:r>
            <a:endParaRPr lang="ru-RU" sz="2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2910" y="4000510"/>
            <a:ext cx="6670480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5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AREA FOR THE DEVELOPMENT - 3.1 HECTARES,  RESIDENTIAL BUILDINGS 10-12,</a:t>
            </a:r>
          </a:p>
          <a:p>
            <a:pPr algn="ctr"/>
            <a:r>
              <a:rPr lang="en-US" sz="155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HEIGHT 6 – 8 STORIES </a:t>
            </a:r>
            <a:endParaRPr lang="ru-RU" sz="155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5" name="Рисунок 14" descr="СТВОЛ ПОЛНЫЙ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463" y="0"/>
            <a:ext cx="1071538" cy="5143500"/>
          </a:xfrm>
          <a:prstGeom prst="rect">
            <a:avLst/>
          </a:prstGeom>
        </p:spPr>
      </p:pic>
      <p:pic>
        <p:nvPicPr>
          <p:cNvPr id="22" name="Рисунок 21" descr="ФЛАГ Т BLACK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IDEA 2 2.pn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1214414" y="571486"/>
            <a:ext cx="6385997" cy="328614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0" y="4607733"/>
            <a:ext cx="8072462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000232" y="4651057"/>
            <a:ext cx="401481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PEDESTRIAN CONNECTIONS</a:t>
            </a:r>
            <a:endParaRPr lang="ru-RU" sz="2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3857634"/>
            <a:ext cx="73307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55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LINKS BETWEEN SHOPPING STREET IN THE NORTH AND BUFFER PARK IN THE SOUTH</a:t>
            </a:r>
          </a:p>
          <a:p>
            <a:pPr algn="ctr"/>
            <a:r>
              <a:rPr lang="en-US" sz="155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CONVENIENT AND SAFE MOVEMENT WITHIN QUARTERS</a:t>
            </a:r>
          </a:p>
          <a:p>
            <a:pPr algn="ctr"/>
            <a:r>
              <a:rPr lang="en-US" sz="155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ORGANIZATION OF INTERQUARTER PARK</a:t>
            </a:r>
            <a:endParaRPr lang="ru-RU" sz="155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5" name="Рисунок 14" descr="СТВОЛ ПОЛНЫЙ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463" y="0"/>
            <a:ext cx="1071538" cy="5143500"/>
          </a:xfrm>
          <a:prstGeom prst="rect">
            <a:avLst/>
          </a:prstGeom>
        </p:spPr>
      </p:pic>
      <p:pic>
        <p:nvPicPr>
          <p:cNvPr id="18" name="Рисунок 17" descr="ФЛАГ Т BLACK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Содержимое 14" descr="СХЕМКА 3.pn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1357290" y="500048"/>
            <a:ext cx="6179388" cy="3531078"/>
          </a:xfrm>
        </p:spPr>
      </p:pic>
      <p:sp>
        <p:nvSpPr>
          <p:cNvPr id="7" name="Прямоугольник 6"/>
          <p:cNvSpPr/>
          <p:nvPr/>
        </p:nvSpPr>
        <p:spPr>
          <a:xfrm>
            <a:off x="0" y="4607733"/>
            <a:ext cx="8072462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286116" y="4651057"/>
            <a:ext cx="158498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INTIMACY</a:t>
            </a:r>
            <a:endParaRPr lang="ru-RU" sz="2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00298" y="4214824"/>
            <a:ext cx="31588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BUILDINGS FORM COZY QUARTERS</a:t>
            </a:r>
          </a:p>
          <a:p>
            <a:endParaRPr lang="ru-RU" sz="1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9" name="Рисунок 8" descr="СТВОЛ ПОЛНЫЙ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463" y="0"/>
            <a:ext cx="1071538" cy="5143500"/>
          </a:xfrm>
          <a:prstGeom prst="rect">
            <a:avLst/>
          </a:prstGeom>
        </p:spPr>
      </p:pic>
      <p:pic>
        <p:nvPicPr>
          <p:cNvPr id="16" name="Рисунок 15" descr="ФЛАГ Т BLACK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Содержимое 17" descr="SXEMA 4 ok 2 ТИПА.pn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785786" y="-357208"/>
            <a:ext cx="6881860" cy="5161396"/>
          </a:xfrm>
        </p:spPr>
      </p:pic>
      <p:sp>
        <p:nvSpPr>
          <p:cNvPr id="9" name="Прямоугольник 8"/>
          <p:cNvSpPr/>
          <p:nvPr/>
        </p:nvSpPr>
        <p:spPr>
          <a:xfrm>
            <a:off x="0" y="4607733"/>
            <a:ext cx="8072462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928662" y="4651057"/>
            <a:ext cx="639066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WIND PROTECTION. SPATIAL  COMPOSITION</a:t>
            </a:r>
            <a:endParaRPr lang="ru-RU" sz="2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2911" y="4179105"/>
            <a:ext cx="66038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SCAPE ACCENTS AND HEIGHT INCREASE AGAINST THE DOMINATING WINDS</a:t>
            </a:r>
            <a:endParaRPr lang="ru-RU" sz="16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57950" y="1357304"/>
            <a:ext cx="5373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NE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28728" y="1428742"/>
            <a:ext cx="6079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WS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3" name="Рисунок 12" descr="СТВОЛ ПОЛНЫЙ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463" y="0"/>
            <a:ext cx="1071538" cy="5143500"/>
          </a:xfrm>
          <a:prstGeom prst="rect">
            <a:avLst/>
          </a:prstGeom>
        </p:spPr>
      </p:pic>
      <p:pic>
        <p:nvPicPr>
          <p:cNvPr id="21" name="Рисунок 20" descr="РОЗОЧКА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29322" y="214296"/>
            <a:ext cx="1928826" cy="964413"/>
          </a:xfrm>
          <a:prstGeom prst="rect">
            <a:avLst/>
          </a:prstGeom>
        </p:spPr>
      </p:pic>
      <p:pic>
        <p:nvPicPr>
          <p:cNvPr id="22" name="Рисунок 21" descr="ФЛАГ Т BLACK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Содержимое 16" descr="IDEA ARROW DOWN.pn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1285852" y="428610"/>
            <a:ext cx="6182634" cy="3643338"/>
          </a:xfrm>
        </p:spPr>
      </p:pic>
      <p:sp>
        <p:nvSpPr>
          <p:cNvPr id="8" name="Прямоугольник 7"/>
          <p:cNvSpPr/>
          <p:nvPr/>
        </p:nvSpPr>
        <p:spPr>
          <a:xfrm>
            <a:off x="0" y="4607733"/>
            <a:ext cx="8072462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857488" y="4651057"/>
            <a:ext cx="208166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ORIENTATION</a:t>
            </a:r>
            <a:endParaRPr lang="ru-RU" sz="2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58" y="4000510"/>
            <a:ext cx="71912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DISCLOSURE OF BUILDINGS TO THE PARK BY LOWERING THE NUMBER OF STOREYS</a:t>
            </a:r>
          </a:p>
          <a:p>
            <a:pPr algn="ctr"/>
            <a:r>
              <a:rPr 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NICE VIEW FROM EVERY APARTMENT</a:t>
            </a:r>
            <a:endParaRPr lang="ru-RU" sz="1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Рисунок 10" descr="СТВОЛ ПОЛНЫЙ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463" y="0"/>
            <a:ext cx="1071538" cy="5143500"/>
          </a:xfrm>
          <a:prstGeom prst="rect">
            <a:avLst/>
          </a:prstGeom>
        </p:spPr>
      </p:pic>
      <p:pic>
        <p:nvPicPr>
          <p:cNvPr id="18" name="Рисунок 17" descr="ФЛАГ Т BLACK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0" y="4607733"/>
            <a:ext cx="8072462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 descr="ЗЕЛЕНЬ НАСТУПАЕТ.pn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1285852" y="428610"/>
            <a:ext cx="6215106" cy="358282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00166" y="4643452"/>
            <a:ext cx="5153335" cy="4129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n-US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ECOLOGY. SYSTEM OF GREEN YARDS</a:t>
            </a:r>
            <a:endParaRPr lang="ru-RU" sz="2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5720" y="4143386"/>
            <a:ext cx="7466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PARK FLOWED INTO INTERQUARTER SPACE AND FORMED A SYSTEM OF GREEN YARDS</a:t>
            </a:r>
            <a:endParaRPr lang="ru-RU" sz="1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Рисунок 10" descr="СТВОЛ ПОЛНЫЙ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463" y="0"/>
            <a:ext cx="1071538" cy="5143500"/>
          </a:xfrm>
          <a:prstGeom prst="rect">
            <a:avLst/>
          </a:prstGeom>
        </p:spPr>
      </p:pic>
      <p:pic>
        <p:nvPicPr>
          <p:cNvPr id="14" name="Рисунок 13" descr="ФЛАГ Т BLACK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ПОСЛЕДНЯЯ СХЕМА.pn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571472" y="714362"/>
            <a:ext cx="7197815" cy="364333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4607733"/>
            <a:ext cx="8072462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643174" y="4651057"/>
            <a:ext cx="262430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COMFORT LIVING</a:t>
            </a:r>
            <a:endParaRPr lang="ru-RU" sz="2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00166" y="4214824"/>
            <a:ext cx="48951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MULTIFUNCTIONAL SPACE – “ALL AT YOUR FINGERTIPS”</a:t>
            </a:r>
            <a:endParaRPr lang="ru-RU" sz="1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Рисунок 10" descr="СТВОЛ ПОЛНЫЙ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463" y="0"/>
            <a:ext cx="1071538" cy="5143500"/>
          </a:xfrm>
          <a:prstGeom prst="rect">
            <a:avLst/>
          </a:prstGeom>
        </p:spPr>
      </p:pic>
      <p:pic>
        <p:nvPicPr>
          <p:cNvPr id="15" name="Рисунок 14" descr="ФЛАГ Т BLACK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Блок-схема: узел 55"/>
          <p:cNvSpPr/>
          <p:nvPr/>
        </p:nvSpPr>
        <p:spPr>
          <a:xfrm>
            <a:off x="285720" y="4143386"/>
            <a:ext cx="720334" cy="714380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7500958" y="4357700"/>
            <a:ext cx="11240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12</a:t>
            </a:r>
          </a:p>
          <a:p>
            <a:pPr algn="ctr"/>
            <a:r>
              <a:rPr 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BUILDINGS</a:t>
            </a:r>
            <a:endParaRPr lang="ru-RU" sz="1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215206" y="3857634"/>
            <a:ext cx="16744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INTERQUARTER PARK AND A SYSTEM OF GREEN YARDS</a:t>
            </a:r>
            <a:endParaRPr lang="ru-RU" sz="1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86644" y="3857634"/>
            <a:ext cx="15841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</a:t>
            </a:r>
            <a:r>
              <a:rPr 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UEST PARKINGS AND UNDERGROUND PARKINGS</a:t>
            </a:r>
            <a:endParaRPr lang="ru-RU" sz="1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429520" y="4357700"/>
            <a:ext cx="1204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BICYCLE PARKINGS</a:t>
            </a:r>
            <a:endParaRPr lang="ru-RU" sz="1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358082" y="4143386"/>
            <a:ext cx="1403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WASTE COLLECTION POINTS</a:t>
            </a:r>
            <a:endParaRPr lang="ru-RU" sz="1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42910" y="3786196"/>
            <a:ext cx="3866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N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38" name="Прямая соединительная линия 37"/>
          <p:cNvCxnSpPr/>
          <p:nvPr/>
        </p:nvCxnSpPr>
        <p:spPr>
          <a:xfrm rot="5400000" flipH="1" flipV="1">
            <a:off x="571472" y="4286262"/>
            <a:ext cx="285752" cy="142876"/>
          </a:xfrm>
          <a:prstGeom prst="line">
            <a:avLst/>
          </a:prstGeom>
          <a:ln w="28575">
            <a:solidFill>
              <a:srgbClr val="80E9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" name="Рисунок 46" descr="ГЕНЯ ОК ПРЕЗЕНТ.jpg"/>
          <p:cNvPicPr>
            <a:picLocks noChangeAspect="1"/>
          </p:cNvPicPr>
          <p:nvPr/>
        </p:nvPicPr>
        <p:blipFill>
          <a:blip r:embed="rId2" cstate="print"/>
          <a:srcRect l="3930" t="5555" r="2395" b="2777"/>
          <a:stretch>
            <a:fillRect/>
          </a:stretch>
        </p:blipFill>
        <p:spPr>
          <a:xfrm>
            <a:off x="2143108" y="0"/>
            <a:ext cx="4753840" cy="5143500"/>
          </a:xfrm>
          <a:prstGeom prst="rect">
            <a:avLst/>
          </a:prstGeom>
        </p:spPr>
      </p:pic>
      <p:pic>
        <p:nvPicPr>
          <p:cNvPr id="48" name="Рисунок 47" descr="ДОМИКИ КРАСНЫЕ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57356" y="-357208"/>
            <a:ext cx="5184000" cy="5688000"/>
          </a:xfrm>
          <a:prstGeom prst="rect">
            <a:avLst/>
          </a:prstGeom>
        </p:spPr>
      </p:pic>
      <p:pic>
        <p:nvPicPr>
          <p:cNvPr id="49" name="Рисунок 48" descr="ПАРК КРАСНЫЙ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57356" y="-357208"/>
            <a:ext cx="5223600" cy="5722710"/>
          </a:xfrm>
          <a:prstGeom prst="rect">
            <a:avLst/>
          </a:prstGeom>
        </p:spPr>
      </p:pic>
      <p:pic>
        <p:nvPicPr>
          <p:cNvPr id="50" name="Рисунок 49" descr="КРАСНЫЙ СКЕТЧ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8794" y="-71456"/>
            <a:ext cx="5214974" cy="5715040"/>
          </a:xfrm>
          <a:prstGeom prst="rect">
            <a:avLst/>
          </a:prstGeom>
        </p:spPr>
      </p:pic>
      <p:pic>
        <p:nvPicPr>
          <p:cNvPr id="51" name="Рисунок 50" descr="ТАЧКИ КРАСНЫЕ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28794" y="-214332"/>
            <a:ext cx="5000660" cy="5429270"/>
          </a:xfrm>
          <a:prstGeom prst="rect">
            <a:avLst/>
          </a:prstGeom>
        </p:spPr>
      </p:pic>
      <p:pic>
        <p:nvPicPr>
          <p:cNvPr id="52" name="Рисунок 51" descr="ВЕЛИКИ КРАСНЫЙ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00232" y="-142894"/>
            <a:ext cx="4857784" cy="5321939"/>
          </a:xfrm>
          <a:prstGeom prst="rect">
            <a:avLst/>
          </a:prstGeom>
        </p:spPr>
      </p:pic>
      <p:pic>
        <p:nvPicPr>
          <p:cNvPr id="54" name="Рисунок 53" descr="ПОМОЙКА КРАСНАЯ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000232" y="-428646"/>
            <a:ext cx="5216585" cy="5715022"/>
          </a:xfrm>
          <a:prstGeom prst="rect">
            <a:avLst/>
          </a:prstGeom>
        </p:spPr>
      </p:pic>
      <p:pic>
        <p:nvPicPr>
          <p:cNvPr id="55" name="Рисунок 54" descr="СТРЕЛКИ.png"/>
          <p:cNvPicPr>
            <a:picLocks noChangeAspect="1"/>
          </p:cNvPicPr>
          <p:nvPr/>
        </p:nvPicPr>
        <p:blipFill>
          <a:blip r:embed="rId9" cstate="screen"/>
          <a:stretch>
            <a:fillRect/>
          </a:stretch>
        </p:blipFill>
        <p:spPr>
          <a:xfrm>
            <a:off x="2000232" y="-142894"/>
            <a:ext cx="4990660" cy="5467511"/>
          </a:xfrm>
          <a:prstGeom prst="rect">
            <a:avLst/>
          </a:prstGeom>
        </p:spPr>
      </p:pic>
      <p:pic>
        <p:nvPicPr>
          <p:cNvPr id="57" name="Рисунок 56" descr="ФЛАГ Т BLACK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  <p:pic>
        <p:nvPicPr>
          <p:cNvPr id="24" name="Рисунок 23" descr="АЛЯ-АСТАНА ISOVER (2).png"/>
          <p:cNvPicPr>
            <a:picLocks noChangeAspect="1"/>
          </p:cNvPicPr>
          <p:nvPr/>
        </p:nvPicPr>
        <p:blipFill>
          <a:blip r:embed="rId11" cstate="print"/>
          <a:srcRect l="22394" t="21566" r="22659" b="19557"/>
          <a:stretch>
            <a:fillRect/>
          </a:stretch>
        </p:blipFill>
        <p:spPr>
          <a:xfrm>
            <a:off x="3000364" y="857238"/>
            <a:ext cx="2857520" cy="3354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Success_P5_2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2500312"/>
            <a:ext cx="5857916" cy="211208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0" y="4607733"/>
            <a:ext cx="8072462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714480" y="4643452"/>
            <a:ext cx="47323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VACUUM WASTE DISPOSAL SYSTEM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0" name="Рисунок 9" descr="СТВОЛ ПОЛНЫЙ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463" y="0"/>
            <a:ext cx="1071538" cy="5143500"/>
          </a:xfrm>
          <a:prstGeom prst="rect">
            <a:avLst/>
          </a:prstGeom>
        </p:spPr>
      </p:pic>
      <p:pic>
        <p:nvPicPr>
          <p:cNvPr id="12" name="Рисунок 11" descr="ФЛАГ Т BLACK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  <p:pic>
        <p:nvPicPr>
          <p:cNvPr id="14" name="Рисунок 13" descr="МУСОР СХЕМА.png"/>
          <p:cNvPicPr>
            <a:picLocks noChangeAspect="1"/>
          </p:cNvPicPr>
          <p:nvPr/>
        </p:nvPicPr>
        <p:blipFill>
          <a:blip r:embed="rId5" cstate="screen"/>
          <a:srcRect/>
          <a:stretch>
            <a:fillRect/>
          </a:stretch>
        </p:blipFill>
        <p:spPr>
          <a:xfrm>
            <a:off x="1928794" y="142858"/>
            <a:ext cx="4929222" cy="32861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4607733"/>
            <a:ext cx="8072462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204785" y="4690951"/>
            <a:ext cx="377411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UNDERGROUND PARKING</a:t>
            </a:r>
            <a:endParaRPr lang="ru-RU" sz="2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Рисунок 10" descr="СТВОЛ ПОЛНЫЙ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2463" y="0"/>
            <a:ext cx="1071538" cy="5143500"/>
          </a:xfrm>
          <a:prstGeom prst="rect">
            <a:avLst/>
          </a:prstGeom>
        </p:spPr>
      </p:pic>
      <p:pic>
        <p:nvPicPr>
          <p:cNvPr id="14" name="Рисунок 13" descr="ФЛАГ Т BLAC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  <p:pic>
        <p:nvPicPr>
          <p:cNvPr id="15" name="Рисунок 14" descr="ПАРКИНГ.png"/>
          <p:cNvPicPr>
            <a:picLocks noChangeAspect="1"/>
          </p:cNvPicPr>
          <p:nvPr/>
        </p:nvPicPr>
        <p:blipFill>
          <a:blip r:embed="rId4" cstate="print"/>
          <a:srcRect l="12299" t="11111" r="13910" b="11111"/>
          <a:stretch>
            <a:fillRect/>
          </a:stretch>
        </p:blipFill>
        <p:spPr>
          <a:xfrm>
            <a:off x="1928795" y="52882"/>
            <a:ext cx="4357718" cy="4519114"/>
          </a:xfrm>
          <a:prstGeom prst="rect">
            <a:avLst/>
          </a:prstGeom>
        </p:spPr>
      </p:pic>
      <p:pic>
        <p:nvPicPr>
          <p:cNvPr id="16" name="Рисунок 15" descr="СТРЕЛКИ ЗЕЛЁН.png"/>
          <p:cNvPicPr>
            <a:picLocks noChangeAspect="1"/>
          </p:cNvPicPr>
          <p:nvPr/>
        </p:nvPicPr>
        <p:blipFill>
          <a:blip r:embed="rId5"/>
          <a:srcRect l="46957" t="23611" r="11960" b="58333"/>
          <a:stretch>
            <a:fillRect/>
          </a:stretch>
        </p:blipFill>
        <p:spPr>
          <a:xfrm>
            <a:off x="1571603" y="642924"/>
            <a:ext cx="5489735" cy="26432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0" y="4607733"/>
            <a:ext cx="8072462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714612" y="4651057"/>
            <a:ext cx="245823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GROUND FLOOR</a:t>
            </a:r>
            <a:endParaRPr lang="ru-RU" sz="2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1472" y="3571882"/>
            <a:ext cx="953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OFFICES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1472" y="3911213"/>
            <a:ext cx="770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CAFES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473" y="4232684"/>
            <a:ext cx="827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SHOPS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2" name="Рисунок 21" descr="СТВОЛ ПОЛНЫЙ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2463" y="0"/>
            <a:ext cx="1071538" cy="5143500"/>
          </a:xfrm>
          <a:prstGeom prst="rect">
            <a:avLst/>
          </a:prstGeom>
        </p:spPr>
      </p:pic>
      <p:pic>
        <p:nvPicPr>
          <p:cNvPr id="23" name="Рисунок 22" descr="ФЛАГ Т BLAC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  <p:pic>
        <p:nvPicPr>
          <p:cNvPr id="25" name="Рисунок 24" descr="ПЛАНЧИК 1 ЭТ.png"/>
          <p:cNvPicPr>
            <a:picLocks noChangeAspect="1"/>
          </p:cNvPicPr>
          <p:nvPr/>
        </p:nvPicPr>
        <p:blipFill>
          <a:blip r:embed="rId4" cstate="print"/>
          <a:srcRect l="6833" t="6811" r="11176" b="9856"/>
          <a:stretch>
            <a:fillRect/>
          </a:stretch>
        </p:blipFill>
        <p:spPr>
          <a:xfrm>
            <a:off x="1857356" y="142858"/>
            <a:ext cx="4429156" cy="4429156"/>
          </a:xfrm>
          <a:prstGeom prst="rect">
            <a:avLst/>
          </a:prstGeom>
        </p:spPr>
      </p:pic>
      <p:pic>
        <p:nvPicPr>
          <p:cNvPr id="27" name="Рисунок 26" descr="ОФИСЫ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28728" y="-71456"/>
            <a:ext cx="5357850" cy="5411889"/>
          </a:xfrm>
          <a:prstGeom prst="rect">
            <a:avLst/>
          </a:prstGeom>
        </p:spPr>
      </p:pic>
      <p:pic>
        <p:nvPicPr>
          <p:cNvPr id="28" name="Рисунок 27" descr="ЭТАЖ 1 кафе.pn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1857356" y="-214332"/>
            <a:ext cx="5402297" cy="5315235"/>
          </a:xfrm>
          <a:prstGeom prst="rect">
            <a:avLst/>
          </a:prstGeom>
        </p:spPr>
      </p:pic>
      <p:pic>
        <p:nvPicPr>
          <p:cNvPr id="29" name="Рисунок 28" descr="МАГАЗИНЫ.png"/>
          <p:cNvPicPr>
            <a:picLocks noChangeAspect="1"/>
          </p:cNvPicPr>
          <p:nvPr/>
        </p:nvPicPr>
        <p:blipFill>
          <a:blip r:embed="rId7" cstate="print"/>
          <a:srcRect l="22368" t="29269" r="51316" b="15277"/>
          <a:stretch>
            <a:fillRect/>
          </a:stretch>
        </p:blipFill>
        <p:spPr>
          <a:xfrm>
            <a:off x="2428860" y="1285866"/>
            <a:ext cx="1500198" cy="2962176"/>
          </a:xfrm>
          <a:prstGeom prst="rect">
            <a:avLst/>
          </a:prstGeom>
        </p:spPr>
      </p:pic>
      <p:sp>
        <p:nvSpPr>
          <p:cNvPr id="30" name="Прямоугольник 29"/>
          <p:cNvSpPr/>
          <p:nvPr/>
        </p:nvSpPr>
        <p:spPr>
          <a:xfrm>
            <a:off x="357158" y="3643320"/>
            <a:ext cx="142876" cy="142876"/>
          </a:xfrm>
          <a:prstGeom prst="rect">
            <a:avLst/>
          </a:prstGeom>
          <a:solidFill>
            <a:srgbClr val="FD3A2B"/>
          </a:solidFill>
          <a:ln>
            <a:solidFill>
              <a:srgbClr val="FD3A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357158" y="4000510"/>
            <a:ext cx="142876" cy="142876"/>
          </a:xfrm>
          <a:prstGeom prst="rect">
            <a:avLst/>
          </a:prstGeom>
          <a:solidFill>
            <a:srgbClr val="F3DD3C"/>
          </a:solidFill>
          <a:ln>
            <a:solidFill>
              <a:srgbClr val="F3DD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357158" y="4357700"/>
            <a:ext cx="142876" cy="142876"/>
          </a:xfrm>
          <a:prstGeom prst="rect">
            <a:avLst/>
          </a:prstGeom>
          <a:solidFill>
            <a:srgbClr val="A22BFD"/>
          </a:solidFill>
          <a:ln>
            <a:solidFill>
              <a:srgbClr val="A22B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 descr="ПАРКИНГ ВЪЕЗДЫ.png"/>
          <p:cNvPicPr>
            <a:picLocks noChangeAspect="1"/>
          </p:cNvPicPr>
          <p:nvPr/>
        </p:nvPicPr>
        <p:blipFill>
          <a:blip r:embed="rId8"/>
          <a:srcRect l="76789" t="17620" r="12315" b="69610"/>
          <a:stretch>
            <a:fillRect/>
          </a:stretch>
        </p:blipFill>
        <p:spPr>
          <a:xfrm>
            <a:off x="6072198" y="1142990"/>
            <a:ext cx="500066" cy="642942"/>
          </a:xfrm>
          <a:prstGeom prst="rect">
            <a:avLst/>
          </a:prstGeom>
        </p:spPr>
      </p:pic>
      <p:pic>
        <p:nvPicPr>
          <p:cNvPr id="17" name="Рисунок 16" descr="ПАРКИНГ ВЪЕЗДЫ.png"/>
          <p:cNvPicPr>
            <a:picLocks noChangeAspect="1"/>
          </p:cNvPicPr>
          <p:nvPr/>
        </p:nvPicPr>
        <p:blipFill>
          <a:blip r:embed="rId8"/>
          <a:srcRect l="73158" t="58174" r="12833" b="27637"/>
          <a:stretch>
            <a:fillRect/>
          </a:stretch>
        </p:blipFill>
        <p:spPr>
          <a:xfrm>
            <a:off x="5929322" y="2571750"/>
            <a:ext cx="642942" cy="714398"/>
          </a:xfrm>
          <a:prstGeom prst="rect">
            <a:avLst/>
          </a:prstGeom>
        </p:spPr>
      </p:pic>
      <p:pic>
        <p:nvPicPr>
          <p:cNvPr id="18" name="Рисунок 17" descr="ПАРКИНГ ВЪЕЗДЫ.png"/>
          <p:cNvPicPr>
            <a:picLocks noChangeAspect="1"/>
          </p:cNvPicPr>
          <p:nvPr/>
        </p:nvPicPr>
        <p:blipFill>
          <a:blip r:embed="rId8"/>
          <a:srcRect l="76789" t="17620" r="12315" b="69610"/>
          <a:stretch>
            <a:fillRect/>
          </a:stretch>
        </p:blipFill>
        <p:spPr>
          <a:xfrm rot="13519670">
            <a:off x="2083157" y="1511090"/>
            <a:ext cx="500066" cy="642942"/>
          </a:xfrm>
          <a:prstGeom prst="rect">
            <a:avLst/>
          </a:prstGeom>
        </p:spPr>
      </p:pic>
      <p:pic>
        <p:nvPicPr>
          <p:cNvPr id="20" name="Рисунок 19" descr="ПАРКИНГ ВЪЕЗДЫ.png"/>
          <p:cNvPicPr>
            <a:picLocks noChangeAspect="1"/>
          </p:cNvPicPr>
          <p:nvPr/>
        </p:nvPicPr>
        <p:blipFill>
          <a:blip r:embed="rId8"/>
          <a:srcRect l="73158" t="58174" r="12833" b="27637"/>
          <a:stretch>
            <a:fillRect/>
          </a:stretch>
        </p:blipFill>
        <p:spPr>
          <a:xfrm rot="13609243">
            <a:off x="2802155" y="836010"/>
            <a:ext cx="642942" cy="714398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286512" y="1142990"/>
            <a:ext cx="159940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TO UNDERGROUND PARKING</a:t>
            </a: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357950" y="2643188"/>
            <a:ext cx="1599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TO</a:t>
            </a:r>
          </a:p>
          <a:p>
            <a:pPr algn="ctr"/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THE QUARTER</a:t>
            </a: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14348" y="1285866"/>
            <a:ext cx="159940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TO UNDERGROUND PARKING</a:t>
            </a: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43042" y="500048"/>
            <a:ext cx="1599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TO</a:t>
            </a:r>
          </a:p>
          <a:p>
            <a:pPr algn="ctr"/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THE QUARTER</a:t>
            </a: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2"/>
      <p:bldP spid="13" grpId="0"/>
      <p:bldP spid="30" grpId="0" animBg="1"/>
      <p:bldP spid="31" grpId="0" animBg="1"/>
      <p:bldP spid="3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4607733"/>
            <a:ext cx="8072462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КВАДРАТИКИ 3 ЭТ.png"/>
          <p:cNvPicPr>
            <a:picLocks noChangeAspect="1"/>
          </p:cNvPicPr>
          <p:nvPr/>
        </p:nvPicPr>
        <p:blipFill>
          <a:blip r:embed="rId2"/>
          <a:srcRect l="3880" t="19791" r="87921" b="64584"/>
          <a:stretch>
            <a:fillRect/>
          </a:stretch>
        </p:blipFill>
        <p:spPr>
          <a:xfrm>
            <a:off x="-500098" y="3000378"/>
            <a:ext cx="1765312" cy="248247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28926" y="4651057"/>
            <a:ext cx="193078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FIRST FLOOR</a:t>
            </a:r>
            <a:endParaRPr lang="ru-RU" sz="2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1472" y="3500444"/>
            <a:ext cx="4844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 </a:t>
            </a:r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1472" y="3821915"/>
            <a:ext cx="4844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 </a:t>
            </a:r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1472" y="4143386"/>
            <a:ext cx="4844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3 </a:t>
            </a:r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4" name="Рисунок 13" descr="СТВОЛ ПОЛНЫЙ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463" y="0"/>
            <a:ext cx="1071538" cy="5143500"/>
          </a:xfrm>
          <a:prstGeom prst="rect">
            <a:avLst/>
          </a:prstGeom>
        </p:spPr>
      </p:pic>
      <p:pic>
        <p:nvPicPr>
          <p:cNvPr id="16" name="Рисунок 15" descr="ФЛАГ Т BLACK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  <p:pic>
        <p:nvPicPr>
          <p:cNvPr id="19" name="Рисунок 18" descr="ПЛАНЧИК 2.png"/>
          <p:cNvPicPr>
            <a:picLocks noChangeAspect="1"/>
          </p:cNvPicPr>
          <p:nvPr/>
        </p:nvPicPr>
        <p:blipFill>
          <a:blip r:embed="rId5" cstate="screen"/>
          <a:srcRect/>
          <a:stretch>
            <a:fillRect/>
          </a:stretch>
        </p:blipFill>
        <p:spPr>
          <a:xfrm>
            <a:off x="1643042" y="71420"/>
            <a:ext cx="5227749" cy="4500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4607733"/>
            <a:ext cx="8072462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857488" y="4651057"/>
            <a:ext cx="208717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APARTMENTS</a:t>
            </a:r>
            <a:endParaRPr lang="ru-RU" sz="2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6" name="Рисунок 15" descr="СТВОЛ ПОЛНЫЙ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2463" y="0"/>
            <a:ext cx="1071538" cy="5143500"/>
          </a:xfrm>
          <a:prstGeom prst="rect">
            <a:avLst/>
          </a:prstGeom>
        </p:spPr>
      </p:pic>
      <p:pic>
        <p:nvPicPr>
          <p:cNvPr id="19" name="Рисунок 18" descr="ФЛАГ Т BLAC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  <p:pic>
        <p:nvPicPr>
          <p:cNvPr id="20" name="Рисунок 19" descr="2 ROOM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 rot="18942525">
            <a:off x="3196265" y="-544086"/>
            <a:ext cx="5280856" cy="3733330"/>
          </a:xfrm>
          <a:prstGeom prst="rect">
            <a:avLst/>
          </a:prstGeom>
        </p:spPr>
      </p:pic>
      <p:pic>
        <p:nvPicPr>
          <p:cNvPr id="22" name="Рисунок 21" descr="КВАДРАТИКИ 3 ЭТ.png"/>
          <p:cNvPicPr>
            <a:picLocks noChangeAspect="1"/>
          </p:cNvPicPr>
          <p:nvPr/>
        </p:nvPicPr>
        <p:blipFill>
          <a:blip r:embed="rId5"/>
          <a:srcRect l="3880" t="19791" r="87921" b="64584"/>
          <a:stretch>
            <a:fillRect/>
          </a:stretch>
        </p:blipFill>
        <p:spPr>
          <a:xfrm>
            <a:off x="-500098" y="3000378"/>
            <a:ext cx="1765312" cy="2482471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71472" y="3500444"/>
            <a:ext cx="4844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 </a:t>
            </a:r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71472" y="3821915"/>
            <a:ext cx="4844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 </a:t>
            </a:r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71472" y="4143386"/>
            <a:ext cx="4844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3 </a:t>
            </a:r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3" name="Рисунок 12" descr="РУУМ 2.png"/>
          <p:cNvPicPr>
            <a:picLocks noChangeAspect="1"/>
          </p:cNvPicPr>
          <p:nvPr/>
        </p:nvPicPr>
        <p:blipFill>
          <a:blip r:embed="rId6" cstate="screen"/>
          <a:srcRect/>
          <a:stretch>
            <a:fillRect/>
          </a:stretch>
        </p:blipFill>
        <p:spPr>
          <a:xfrm>
            <a:off x="4429124" y="1928808"/>
            <a:ext cx="2650860" cy="2749040"/>
          </a:xfrm>
          <a:prstGeom prst="rect">
            <a:avLst/>
          </a:prstGeom>
        </p:spPr>
      </p:pic>
      <p:pic>
        <p:nvPicPr>
          <p:cNvPr id="14" name="Рисунок 13" descr="РУУМ 1.png"/>
          <p:cNvPicPr>
            <a:picLocks noChangeAspect="1"/>
          </p:cNvPicPr>
          <p:nvPr/>
        </p:nvPicPr>
        <p:blipFill>
          <a:blip r:embed="rId7"/>
          <a:srcRect l="33384" t="22222" r="33232" b="25000"/>
          <a:stretch>
            <a:fillRect/>
          </a:stretch>
        </p:blipFill>
        <p:spPr>
          <a:xfrm>
            <a:off x="1785918" y="928676"/>
            <a:ext cx="2620646" cy="292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813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 descr="ЖЕЛТУХА СТВОЛ.pn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2000232" y="0"/>
            <a:ext cx="4034194" cy="4648093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0" y="4607733"/>
            <a:ext cx="8072462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142976" y="4651057"/>
            <a:ext cx="583993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FACADE’S ARCHITECTONIC</a:t>
            </a:r>
            <a:r>
              <a:rPr lang="ru-RU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 </a:t>
            </a:r>
            <a:r>
              <a:rPr lang="en-US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ENERGY TREE</a:t>
            </a:r>
            <a:endParaRPr lang="ru-RU" sz="2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8" name="Рисунок 7" descr="ДЕРЕВО ЛЕВО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2357436"/>
            <a:ext cx="5072066" cy="2430146"/>
          </a:xfrm>
          <a:prstGeom prst="rect">
            <a:avLst/>
          </a:prstGeom>
        </p:spPr>
      </p:pic>
      <p:pic>
        <p:nvPicPr>
          <p:cNvPr id="9" name="Рисунок 8" descr="ДЕРЕВО ЛЕВО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3143240" y="-142894"/>
            <a:ext cx="4786314" cy="2430146"/>
          </a:xfrm>
          <a:prstGeom prst="rect">
            <a:avLst/>
          </a:prstGeom>
        </p:spPr>
      </p:pic>
      <p:pic>
        <p:nvPicPr>
          <p:cNvPr id="20" name="Рисунок 19" descr="стороны-солнечной-батареи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6000760" y="714362"/>
            <a:ext cx="1643074" cy="89704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205138" y="362965"/>
            <a:ext cx="22958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DOUBLE-SIDED SOLAR CELLS</a:t>
            </a: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2" name="Рисунок 21" descr="pv_solar_panel_230Wp_transparent_.jp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642910" y="2759258"/>
            <a:ext cx="1000132" cy="1125149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71472" y="3929072"/>
            <a:ext cx="24974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TRANSPARENT PHOTOVOLTAIC </a:t>
            </a:r>
          </a:p>
          <a:p>
            <a:pPr algn="ctr"/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PANEL</a:t>
            </a: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7" name="Рисунок 16" descr="СТВОЛ ПОЛНЫЙ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72463" y="0"/>
            <a:ext cx="1071538" cy="5143500"/>
          </a:xfrm>
          <a:prstGeom prst="rect">
            <a:avLst/>
          </a:prstGeom>
        </p:spPr>
      </p:pic>
      <p:pic>
        <p:nvPicPr>
          <p:cNvPr id="18" name="Рисунок 17" descr="ФЛАГ Т BLACK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  <p:pic>
        <p:nvPicPr>
          <p:cNvPr id="24" name="Рисунок 23" descr="СОЛНЦЕ.png"/>
          <p:cNvPicPr>
            <a:picLocks noChangeAspect="1"/>
          </p:cNvPicPr>
          <p:nvPr/>
        </p:nvPicPr>
        <p:blipFill>
          <a:blip r:embed="rId9" cstate="screen"/>
          <a:stretch>
            <a:fillRect/>
          </a:stretch>
        </p:blipFill>
        <p:spPr>
          <a:xfrm>
            <a:off x="5214942" y="2857502"/>
            <a:ext cx="2928958" cy="17257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4607733"/>
            <a:ext cx="8072462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143108" y="428611"/>
            <a:ext cx="140936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dirty="0" smtClean="0">
                <a:solidFill>
                  <a:srgbClr val="80E901"/>
                </a:solidFill>
              </a:rPr>
              <a:t>PUSH OUT</a:t>
            </a:r>
            <a:endParaRPr lang="ru-RU" sz="2200" b="1" dirty="0">
              <a:solidFill>
                <a:srgbClr val="80E90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43438" y="428611"/>
            <a:ext cx="115608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dirty="0" smtClean="0">
                <a:solidFill>
                  <a:srgbClr val="80E901"/>
                </a:solidFill>
              </a:rPr>
              <a:t>PUSH IN</a:t>
            </a:r>
            <a:endParaRPr lang="ru-RU" sz="2200" b="1" dirty="0">
              <a:solidFill>
                <a:srgbClr val="80E90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000232" y="3643320"/>
            <a:ext cx="1502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YARD FACADE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14876" y="3643320"/>
            <a:ext cx="16750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STREET FACADE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57224" y="4651057"/>
            <a:ext cx="640694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FACADE’S ARCHITECTONIC</a:t>
            </a:r>
            <a:r>
              <a:rPr lang="ru-RU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 </a:t>
            </a:r>
            <a:r>
              <a:rPr lang="en-US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“LEAFS-LOGGIAS”</a:t>
            </a:r>
            <a:endParaRPr lang="ru-RU" sz="2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9" name="Рисунок 18" descr="СТВОЛ ПОЛНЫЙ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2463" y="0"/>
            <a:ext cx="1071538" cy="5143500"/>
          </a:xfrm>
          <a:prstGeom prst="rect">
            <a:avLst/>
          </a:prstGeom>
        </p:spPr>
      </p:pic>
      <p:pic>
        <p:nvPicPr>
          <p:cNvPr id="22" name="Рисунок 21" descr="ФЛАГ Т BLAC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  <p:pic>
        <p:nvPicPr>
          <p:cNvPr id="24" name="Рисунок 23" descr="БАЛКОН НАРУЖУ.png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1071538" y="928676"/>
            <a:ext cx="2857520" cy="2939163"/>
          </a:xfrm>
          <a:prstGeom prst="rect">
            <a:avLst/>
          </a:prstGeom>
        </p:spPr>
      </p:pic>
      <p:pic>
        <p:nvPicPr>
          <p:cNvPr id="25" name="Рисунок 24" descr="БАЛКОН ВНУТРЬ 4 ФШ.png"/>
          <p:cNvPicPr>
            <a:picLocks noChangeAspect="1"/>
          </p:cNvPicPr>
          <p:nvPr/>
        </p:nvPicPr>
        <p:blipFill>
          <a:blip r:embed="rId5" cstate="screen"/>
          <a:srcRect/>
          <a:stretch>
            <a:fillRect/>
          </a:stretch>
        </p:blipFill>
        <p:spPr>
          <a:xfrm>
            <a:off x="4429124" y="928676"/>
            <a:ext cx="2081102" cy="29289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71868" y="4643452"/>
            <a:ext cx="1831719" cy="4129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n-US" sz="25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COURTYARD</a:t>
            </a:r>
            <a:endParaRPr lang="ru-RU" sz="25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Рисунок 10" descr="HOF 1 REDO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214282" y="0"/>
            <a:ext cx="8643968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ФЛАГ Т BLAC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  <p:pic>
        <p:nvPicPr>
          <p:cNvPr id="9" name="Рисунок 8" descr="DRINNEN PERSP REDO.jpg"/>
          <p:cNvPicPr>
            <a:picLocks noChangeAspect="1"/>
          </p:cNvPicPr>
          <p:nvPr/>
        </p:nvPicPr>
        <p:blipFill>
          <a:blip r:embed="rId3" cstate="screen"/>
          <a:srcRect t="8847"/>
          <a:stretch>
            <a:fillRect/>
          </a:stretch>
        </p:blipFill>
        <p:spPr>
          <a:xfrm>
            <a:off x="1643042" y="0"/>
            <a:ext cx="5809536" cy="5143500"/>
          </a:xfrm>
          <a:prstGeom prst="rect">
            <a:avLst/>
          </a:prstGeom>
        </p:spPr>
      </p:pic>
      <p:pic>
        <p:nvPicPr>
          <p:cNvPr id="10" name="Рисунок 9" descr="_300x188_saint-gobain-isov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3834" y="4500576"/>
            <a:ext cx="1285884" cy="8058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 descr="ДЛЯ ВЕТРО - ДЕРЕВА.pn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1142976" y="142858"/>
            <a:ext cx="6572296" cy="3579554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0" y="4607733"/>
            <a:ext cx="8072462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928926" y="4681835"/>
            <a:ext cx="20356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WIND ENERGY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43372" y="3929072"/>
            <a:ext cx="309552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80E901"/>
                </a:solidFill>
              </a:rPr>
              <a:t>«</a:t>
            </a:r>
            <a:r>
              <a:rPr lang="en-US" sz="1600" b="1" dirty="0" smtClean="0">
                <a:solidFill>
                  <a:srgbClr val="80E901"/>
                </a:solidFill>
              </a:rPr>
              <a:t>SILENT WIND TREE TURBINES</a:t>
            </a:r>
            <a:r>
              <a:rPr lang="ru-RU" sz="1600" b="1" dirty="0" smtClean="0">
                <a:solidFill>
                  <a:srgbClr val="80E901"/>
                </a:solidFill>
              </a:rPr>
              <a:t>»</a:t>
            </a:r>
          </a:p>
          <a:p>
            <a:endParaRPr lang="en-US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12" name="Рисунок 11" descr="ДЕРЕВО ЛЕВО 2.png"/>
          <p:cNvPicPr>
            <a:picLocks noChangeAspect="1"/>
          </p:cNvPicPr>
          <p:nvPr/>
        </p:nvPicPr>
        <p:blipFill>
          <a:blip r:embed="rId3" cstate="print"/>
          <a:srcRect l="35157" r="21093" b="14601"/>
          <a:stretch>
            <a:fillRect/>
          </a:stretch>
        </p:blipFill>
        <p:spPr>
          <a:xfrm>
            <a:off x="1142976" y="2000246"/>
            <a:ext cx="2286016" cy="253349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855967" y="4162944"/>
            <a:ext cx="37728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ARE INSTALLED IN THE PARK AND IN THE STREET</a:t>
            </a:r>
          </a:p>
          <a:p>
            <a:pPr algn="ctr"/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ON THE WIND SIDE</a:t>
            </a: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8" name="Рисунок 17" descr="СТВОЛ ПОЛНЫЙ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2463" y="0"/>
            <a:ext cx="1071538" cy="5143500"/>
          </a:xfrm>
          <a:prstGeom prst="rect">
            <a:avLst/>
          </a:prstGeom>
        </p:spPr>
      </p:pic>
      <p:pic>
        <p:nvPicPr>
          <p:cNvPr id="20" name="Рисунок 19" descr="wind_tree_2.jpg"/>
          <p:cNvPicPr>
            <a:picLocks noChangeAspect="1"/>
          </p:cNvPicPr>
          <p:nvPr/>
        </p:nvPicPr>
        <p:blipFill>
          <a:blip r:embed="rId5" cstate="screen"/>
          <a:srcRect/>
          <a:stretch>
            <a:fillRect/>
          </a:stretch>
        </p:blipFill>
        <p:spPr>
          <a:xfrm>
            <a:off x="714348" y="2143122"/>
            <a:ext cx="1357322" cy="2241662"/>
          </a:xfrm>
          <a:prstGeom prst="rect">
            <a:avLst/>
          </a:prstGeom>
        </p:spPr>
      </p:pic>
      <p:pic>
        <p:nvPicPr>
          <p:cNvPr id="22" name="Рисунок 21" descr="ФЛАГ Т BLACK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РАЗРЕЗ ЗЕМЛЯ.pn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785786" y="0"/>
            <a:ext cx="7626743" cy="4446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4607733"/>
            <a:ext cx="8072462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928926" y="4681835"/>
            <a:ext cx="21282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EARTH ENERGY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072330" y="3500444"/>
            <a:ext cx="6848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+0,000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6" name="Равнобедренный треугольник 35"/>
          <p:cNvSpPr/>
          <p:nvPr/>
        </p:nvSpPr>
        <p:spPr>
          <a:xfrm rot="10800000">
            <a:off x="7286644" y="3786196"/>
            <a:ext cx="285752" cy="47626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/>
          <p:cNvSpPr txBox="1"/>
          <p:nvPr/>
        </p:nvSpPr>
        <p:spPr>
          <a:xfrm>
            <a:off x="7072330" y="3929072"/>
            <a:ext cx="6495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-0,450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" name="Равнобедренный треугольник 37"/>
          <p:cNvSpPr/>
          <p:nvPr/>
        </p:nvSpPr>
        <p:spPr>
          <a:xfrm>
            <a:off x="7286644" y="3857634"/>
            <a:ext cx="285752" cy="47626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/>
          <p:cNvSpPr txBox="1"/>
          <p:nvPr/>
        </p:nvSpPr>
        <p:spPr>
          <a:xfrm>
            <a:off x="7000892" y="357172"/>
            <a:ext cx="7761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+23,400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0" name="Равнобедренный треугольник 39"/>
          <p:cNvSpPr/>
          <p:nvPr/>
        </p:nvSpPr>
        <p:spPr>
          <a:xfrm rot="10800000">
            <a:off x="7215206" y="642924"/>
            <a:ext cx="285752" cy="47626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 descr="СТВОЛ ПОЛНЫЙ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463" y="0"/>
            <a:ext cx="1071538" cy="5143500"/>
          </a:xfrm>
          <a:prstGeom prst="rect">
            <a:avLst/>
          </a:prstGeom>
        </p:spPr>
      </p:pic>
      <p:pic>
        <p:nvPicPr>
          <p:cNvPr id="16" name="Рисунок 15" descr="ФЛАГ Т BLACK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 descr="СХЕМА ВОДА.pn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785786" y="71420"/>
            <a:ext cx="7597818" cy="47148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0" y="4607733"/>
            <a:ext cx="8072462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928926" y="4681835"/>
            <a:ext cx="21814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WATER ENERGY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7" name="Рисунок 16" descr="СТВОЛ ПОЛНЫЙ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463" y="0"/>
            <a:ext cx="1071538" cy="5143500"/>
          </a:xfrm>
          <a:prstGeom prst="rect">
            <a:avLst/>
          </a:prstGeom>
        </p:spPr>
      </p:pic>
      <p:pic>
        <p:nvPicPr>
          <p:cNvPr id="19" name="Рисунок 18" descr="ФЛАГ Т BLACK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7072330" y="3500444"/>
            <a:ext cx="6848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+0,000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5" name="Равнобедренный треугольник 24"/>
          <p:cNvSpPr/>
          <p:nvPr/>
        </p:nvSpPr>
        <p:spPr>
          <a:xfrm rot="10800000">
            <a:off x="7286644" y="3786196"/>
            <a:ext cx="285752" cy="47626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7072330" y="3929072"/>
            <a:ext cx="6495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-0,450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7" name="Равнобедренный треугольник 26"/>
          <p:cNvSpPr/>
          <p:nvPr/>
        </p:nvSpPr>
        <p:spPr>
          <a:xfrm>
            <a:off x="7286644" y="3857634"/>
            <a:ext cx="285752" cy="47626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TextBox 27"/>
          <p:cNvSpPr txBox="1"/>
          <p:nvPr/>
        </p:nvSpPr>
        <p:spPr>
          <a:xfrm>
            <a:off x="7000892" y="357172"/>
            <a:ext cx="7761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+23,400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9" name="Равнобедренный треугольник 28"/>
          <p:cNvSpPr/>
          <p:nvPr/>
        </p:nvSpPr>
        <p:spPr>
          <a:xfrm rot="10800000">
            <a:off x="7215206" y="642924"/>
            <a:ext cx="285752" cy="47626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 descr="РАЗРЕЗЯ С ДЕРЕВЬЯМИ.png"/>
          <p:cNvPicPr>
            <a:picLocks noChangeAspect="1"/>
          </p:cNvPicPr>
          <p:nvPr/>
        </p:nvPicPr>
        <p:blipFill>
          <a:blip r:embed="rId2"/>
          <a:srcRect l="29046" t="19444" r="23458" b="27860"/>
          <a:stretch>
            <a:fillRect/>
          </a:stretch>
        </p:blipFill>
        <p:spPr>
          <a:xfrm>
            <a:off x="2143108" y="357172"/>
            <a:ext cx="3841098" cy="4286280"/>
          </a:xfrm>
          <a:prstGeom prst="rect">
            <a:avLst/>
          </a:prstGeom>
        </p:spPr>
      </p:pic>
      <p:sp>
        <p:nvSpPr>
          <p:cNvPr id="31" name="Прямоугольник 30"/>
          <p:cNvSpPr/>
          <p:nvPr/>
        </p:nvSpPr>
        <p:spPr>
          <a:xfrm>
            <a:off x="714348" y="1579138"/>
            <a:ext cx="1714512" cy="1114433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rgbClr val="FDE6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0" y="4607733"/>
            <a:ext cx="8072462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857488" y="4681835"/>
            <a:ext cx="21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SOLAR ENERGY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71670" y="357172"/>
            <a:ext cx="7922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WINTER</a:t>
            </a: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29058" y="214296"/>
            <a:ext cx="8899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SUMMER</a:t>
            </a: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Равнобедренный треугольник 16"/>
          <p:cNvSpPr/>
          <p:nvPr/>
        </p:nvSpPr>
        <p:spPr>
          <a:xfrm rot="10800000">
            <a:off x="6643702" y="785800"/>
            <a:ext cx="285752" cy="47626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6357950" y="500048"/>
            <a:ext cx="7761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+23,400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1" name="Равнобедренный треугольник 20"/>
          <p:cNvSpPr/>
          <p:nvPr/>
        </p:nvSpPr>
        <p:spPr>
          <a:xfrm rot="10800000">
            <a:off x="6643702" y="3857634"/>
            <a:ext cx="285752" cy="47626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6429388" y="3571882"/>
            <a:ext cx="6848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+0,000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8" name="Рисунок 27" descr="solar_energy_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1722014"/>
            <a:ext cx="1652072" cy="881557"/>
          </a:xfrm>
          <a:prstGeom prst="rect">
            <a:avLst/>
          </a:prstGeom>
        </p:spPr>
      </p:pic>
      <p:cxnSp>
        <p:nvCxnSpPr>
          <p:cNvPr id="33" name="Прямая соединительная линия 32"/>
          <p:cNvCxnSpPr>
            <a:stCxn id="31" idx="3"/>
          </p:cNvCxnSpPr>
          <p:nvPr/>
        </p:nvCxnSpPr>
        <p:spPr>
          <a:xfrm>
            <a:off x="2428860" y="2136355"/>
            <a:ext cx="1143008" cy="14287"/>
          </a:xfrm>
          <a:prstGeom prst="line">
            <a:avLst/>
          </a:prstGeom>
          <a:ln w="22225">
            <a:solidFill>
              <a:srgbClr val="FDE62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Рисунок 19" descr="СТВОЛ ПОЛНЫЙ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2463" y="0"/>
            <a:ext cx="1071538" cy="5143500"/>
          </a:xfrm>
          <a:prstGeom prst="rect">
            <a:avLst/>
          </a:prstGeom>
        </p:spPr>
      </p:pic>
      <p:pic>
        <p:nvPicPr>
          <p:cNvPr id="24" name="Рисунок 23" descr="ФЛАГ Т BLACK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  <p:sp>
        <p:nvSpPr>
          <p:cNvPr id="50" name="Овал 49"/>
          <p:cNvSpPr/>
          <p:nvPr/>
        </p:nvSpPr>
        <p:spPr>
          <a:xfrm>
            <a:off x="3571868" y="1936328"/>
            <a:ext cx="428628" cy="410769"/>
          </a:xfrm>
          <a:prstGeom prst="ellipse">
            <a:avLst/>
          </a:prstGeom>
          <a:solidFill>
            <a:srgbClr val="FDE62B">
              <a:alpha val="50000"/>
            </a:srgbClr>
          </a:solidFill>
          <a:ln>
            <a:solidFill>
              <a:srgbClr val="FDE6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 descr="РАЗРЕЗЯ СОЛНЦЕ.png"/>
          <p:cNvPicPr>
            <a:picLocks noChangeAspect="1"/>
          </p:cNvPicPr>
          <p:nvPr/>
        </p:nvPicPr>
        <p:blipFill>
          <a:blip r:embed="rId6" cstate="screen"/>
          <a:srcRect/>
          <a:stretch>
            <a:fillRect/>
          </a:stretch>
        </p:blipFill>
        <p:spPr>
          <a:xfrm>
            <a:off x="2786050" y="436130"/>
            <a:ext cx="2714644" cy="2286016"/>
          </a:xfrm>
          <a:prstGeom prst="rect">
            <a:avLst/>
          </a:prstGeom>
        </p:spPr>
      </p:pic>
      <p:pic>
        <p:nvPicPr>
          <p:cNvPr id="23" name="Рисунок 22" descr="ЗИМНЯЯ.png"/>
          <p:cNvPicPr>
            <a:picLocks noChangeAspect="1"/>
          </p:cNvPicPr>
          <p:nvPr/>
        </p:nvPicPr>
        <p:blipFill>
          <a:blip r:embed="rId7"/>
          <a:srcRect l="40221" t="13889" r="30443" b="43056"/>
          <a:stretch>
            <a:fillRect/>
          </a:stretch>
        </p:blipFill>
        <p:spPr>
          <a:xfrm>
            <a:off x="3000364" y="0"/>
            <a:ext cx="2403555" cy="35481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13" grpId="0"/>
      <p:bldP spid="14" grpId="0"/>
      <p:bldP spid="5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4607733"/>
            <a:ext cx="9144000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643174" y="4681835"/>
            <a:ext cx="33194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CONSTRUCTION DETAILS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42844" y="1357304"/>
            <a:ext cx="7761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+29,900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4" name="Равнобедренный треугольник 23"/>
          <p:cNvSpPr/>
          <p:nvPr/>
        </p:nvSpPr>
        <p:spPr>
          <a:xfrm rot="10800000">
            <a:off x="285720" y="1660916"/>
            <a:ext cx="285752" cy="47626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142844" y="3786196"/>
            <a:ext cx="6848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+0,000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6" name="Равнобедренный треугольник 25"/>
          <p:cNvSpPr/>
          <p:nvPr/>
        </p:nvSpPr>
        <p:spPr>
          <a:xfrm rot="10800000">
            <a:off x="285720" y="4071948"/>
            <a:ext cx="285752" cy="47626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4644009" y="298658"/>
            <a:ext cx="224119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0.6      Roof confinement layer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0.8      Double-layer roof skin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20.0     </a:t>
            </a:r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Reinforced concrete slap </a:t>
            </a:r>
            <a:endParaRPr lang="ru-RU" sz="12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with </a:t>
            </a:r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XPS-Extruded </a:t>
            </a:r>
            <a:r>
              <a:rPr 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polystyrene </a:t>
            </a:r>
            <a:endParaRPr lang="ru-RU" sz="12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as </a:t>
            </a:r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thermal bridge insulation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1.5       </a:t>
            </a:r>
            <a:r>
              <a:rPr lang="ru-RU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Interior</a:t>
            </a:r>
            <a:r>
              <a:rPr lang="ru-RU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plaster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287768" y="137076"/>
            <a:ext cx="3284232" cy="14157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INVERTED </a:t>
            </a:r>
            <a:r>
              <a:rPr lang="ru-RU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ROO</a:t>
            </a:r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</a:t>
            </a:r>
            <a:r>
              <a:rPr lang="ru-RU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WITH GREENING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Composition S in cm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15.0    Plant </a:t>
            </a:r>
            <a:r>
              <a:rPr lang="en-US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substraction</a:t>
            </a:r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for intensive greening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Filter layer (</a:t>
            </a:r>
            <a:r>
              <a:rPr lang="en-US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geotextil</a:t>
            </a:r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fibrous web, non-decaying)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5.0      </a:t>
            </a:r>
            <a:r>
              <a:rPr lang="en-US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Drinage</a:t>
            </a:r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layer, expanded concrete </a:t>
            </a:r>
            <a:endParaRPr lang="ru-RU" sz="12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aggregate </a:t>
            </a:r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8/16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18.0    XPS-</a:t>
            </a:r>
            <a:r>
              <a:rPr lang="ru-RU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Extruded</a:t>
            </a:r>
            <a:r>
              <a:rPr lang="ru-RU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Polystyrene</a:t>
            </a:r>
            <a:r>
              <a:rPr lang="ru-RU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foam</a:t>
            </a:r>
            <a:r>
              <a:rPr lang="ru-RU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board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43438" y="160717"/>
            <a:ext cx="266117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EXTERNAL WALL, 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WINDOW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Build-up A in cm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1.5      Interior plaster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24.0    Vertically perforated brick </a:t>
            </a:r>
            <a:r>
              <a:rPr lang="en-US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HLzW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14.0    ISOVER </a:t>
            </a:r>
            <a:r>
              <a:rPr lang="en-US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Sillatherm</a:t>
            </a:r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WVP 1-035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14.0    ISOVER </a:t>
            </a:r>
            <a:r>
              <a:rPr lang="ru-RU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Sillatherm</a:t>
            </a:r>
            <a:r>
              <a:rPr lang="ru-RU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WVP 1-035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1.5      </a:t>
            </a:r>
            <a:r>
              <a:rPr lang="ru-RU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Thick</a:t>
            </a:r>
            <a:r>
              <a:rPr lang="ru-RU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plaster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643438" y="160717"/>
            <a:ext cx="242085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SOLID CONSTRUCTION WITH 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CIS BASEMENT CEILING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Build-up A in cm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1.5      Interior plaster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20.0    Concrete wall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0.1      Bitumen preliminary coating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0.5      </a:t>
            </a:r>
            <a:r>
              <a:rPr lang="en-US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Sealings</a:t>
            </a:r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against moisture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20.0    ISOVER </a:t>
            </a:r>
            <a:r>
              <a:rPr lang="ru-RU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Exporit</a:t>
            </a:r>
            <a:r>
              <a:rPr lang="ru-RU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EPS PDP 1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</a:t>
            </a:r>
            <a:r>
              <a:rPr lang="ru-RU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Backfill</a:t>
            </a:r>
            <a:r>
              <a:rPr lang="ru-RU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with</a:t>
            </a:r>
            <a:r>
              <a:rPr lang="ru-RU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drainage</a:t>
            </a:r>
            <a:r>
              <a:rPr lang="ru-RU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2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tube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72330" y="285734"/>
            <a:ext cx="1785950" cy="14743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86644" y="357172"/>
            <a:ext cx="1571636" cy="1395373"/>
          </a:xfrm>
          <a:prstGeom prst="rect">
            <a:avLst/>
          </a:prstGeom>
        </p:spPr>
      </p:pic>
      <p:pic>
        <p:nvPicPr>
          <p:cNvPr id="33" name="Рисунок 32" descr="ФЛАГ Т BLACK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  <p:pic>
        <p:nvPicPr>
          <p:cNvPr id="34" name="Рисунок 33" descr="ПОЛНЫЙ РАЗРЕЗ.png"/>
          <p:cNvPicPr>
            <a:picLocks noChangeAspect="1"/>
          </p:cNvPicPr>
          <p:nvPr/>
        </p:nvPicPr>
        <p:blipFill>
          <a:blip r:embed="rId5" cstate="screen"/>
          <a:srcRect t="13889" b="22222"/>
          <a:stretch>
            <a:fillRect/>
          </a:stretch>
        </p:blipFill>
        <p:spPr>
          <a:xfrm>
            <a:off x="571472" y="1428742"/>
            <a:ext cx="7786742" cy="3367859"/>
          </a:xfrm>
          <a:prstGeom prst="rect">
            <a:avLst/>
          </a:prstGeom>
        </p:spPr>
      </p:pic>
      <p:sp>
        <p:nvSpPr>
          <p:cNvPr id="14" name="Овал 13"/>
          <p:cNvSpPr/>
          <p:nvPr/>
        </p:nvSpPr>
        <p:spPr>
          <a:xfrm>
            <a:off x="7786710" y="2071684"/>
            <a:ext cx="428628" cy="428629"/>
          </a:xfrm>
          <a:prstGeom prst="ellipse">
            <a:avLst/>
          </a:prstGeom>
          <a:solidFill>
            <a:srgbClr val="FDE62B">
              <a:alpha val="50000"/>
            </a:srgbClr>
          </a:solidFill>
          <a:ln>
            <a:solidFill>
              <a:srgbClr val="FDE6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7786710" y="3000378"/>
            <a:ext cx="428628" cy="410769"/>
          </a:xfrm>
          <a:prstGeom prst="ellipse">
            <a:avLst/>
          </a:prstGeom>
          <a:solidFill>
            <a:srgbClr val="FDE62B">
              <a:alpha val="50000"/>
            </a:srgbClr>
          </a:solidFill>
          <a:ln>
            <a:solidFill>
              <a:srgbClr val="FDE6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7786710" y="3857634"/>
            <a:ext cx="428628" cy="428629"/>
          </a:xfrm>
          <a:prstGeom prst="ellipse">
            <a:avLst/>
          </a:prstGeom>
          <a:solidFill>
            <a:srgbClr val="FDE62B">
              <a:alpha val="50000"/>
            </a:srgbClr>
          </a:solidFill>
          <a:ln>
            <a:solidFill>
              <a:srgbClr val="FDE6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5" name="Рисунок 34" descr="КРЫШКА.png"/>
          <p:cNvPicPr>
            <a:picLocks noChangeAspect="1"/>
          </p:cNvPicPr>
          <p:nvPr/>
        </p:nvPicPr>
        <p:blipFill>
          <a:blip r:embed="rId6" cstate="screen"/>
          <a:srcRect/>
          <a:stretch>
            <a:fillRect/>
          </a:stretch>
        </p:blipFill>
        <p:spPr>
          <a:xfrm flipH="1">
            <a:off x="7286644" y="214296"/>
            <a:ext cx="1357322" cy="1475350"/>
          </a:xfrm>
          <a:prstGeom prst="rect">
            <a:avLst/>
          </a:prstGeom>
        </p:spPr>
      </p:pic>
      <p:pic>
        <p:nvPicPr>
          <p:cNvPr id="36" name="Рисунок 35" descr="_300x188_saint-gobain-isov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20" y="4500576"/>
            <a:ext cx="1285884" cy="805821"/>
          </a:xfrm>
          <a:prstGeom prst="rect">
            <a:avLst/>
          </a:prstGeom>
        </p:spPr>
      </p:pic>
      <p:sp>
        <p:nvSpPr>
          <p:cNvPr id="21" name="Равнобедренный треугольник 20"/>
          <p:cNvSpPr/>
          <p:nvPr/>
        </p:nvSpPr>
        <p:spPr>
          <a:xfrm rot="10800000">
            <a:off x="8501090" y="2143122"/>
            <a:ext cx="285752" cy="47626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8215338" y="1857370"/>
            <a:ext cx="7761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+23,400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" name="Равнобедренный треугольник 31"/>
          <p:cNvSpPr/>
          <p:nvPr/>
        </p:nvSpPr>
        <p:spPr>
          <a:xfrm rot="10800000">
            <a:off x="8501090" y="4071948"/>
            <a:ext cx="285752" cy="47626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/>
          <p:cNvSpPr txBox="1"/>
          <p:nvPr/>
        </p:nvSpPr>
        <p:spPr>
          <a:xfrm>
            <a:off x="8286776" y="3786196"/>
            <a:ext cx="6848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+0,000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29" grpId="1"/>
      <p:bldP spid="30" grpId="0"/>
      <p:bldP spid="30" grpId="1"/>
      <p:bldP spid="14" grpId="0" animBg="1"/>
      <p:bldP spid="22" grpId="0" animBg="1"/>
      <p:bldP spid="22" grpId="1" animBg="1"/>
      <p:bldP spid="18" grpId="0" animBg="1"/>
      <p:bldP spid="18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4607733"/>
            <a:ext cx="8072462" cy="5357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714613" y="4661312"/>
            <a:ext cx="37326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MULTI COMFORT DESIGNER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0" name="Рисунок 9" descr="ЧЕКУСЯ 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428611"/>
            <a:ext cx="2071702" cy="1050440"/>
          </a:xfrm>
          <a:prstGeom prst="rect">
            <a:avLst/>
          </a:prstGeom>
        </p:spPr>
      </p:pic>
      <p:pic>
        <p:nvPicPr>
          <p:cNvPr id="11" name="Рисунок 10" descr="ЧЕКУСЯ 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1339445"/>
            <a:ext cx="2056752" cy="2931748"/>
          </a:xfrm>
          <a:prstGeom prst="rect">
            <a:avLst/>
          </a:prstGeom>
        </p:spPr>
      </p:pic>
      <p:pic>
        <p:nvPicPr>
          <p:cNvPr id="13" name="Рисунок 12" descr="СТВОЛ ПОЛНЫЙ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2463" y="0"/>
            <a:ext cx="1071538" cy="5143500"/>
          </a:xfrm>
          <a:prstGeom prst="rect">
            <a:avLst/>
          </a:prstGeom>
        </p:spPr>
      </p:pic>
      <p:pic>
        <p:nvPicPr>
          <p:cNvPr id="14" name="Рисунок 13" descr="_300x188_saint-gobain-isov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4500576"/>
            <a:ext cx="1285884" cy="805821"/>
          </a:xfrm>
          <a:prstGeom prst="rect">
            <a:avLst/>
          </a:prstGeom>
        </p:spPr>
      </p:pic>
      <p:pic>
        <p:nvPicPr>
          <p:cNvPr id="16" name="Рисунок 15" descr="ФЛАГ Т BLACK.pn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  <p:pic>
        <p:nvPicPr>
          <p:cNvPr id="17" name="Рисунок 16" descr="ЕФФЕКТ.png"/>
          <p:cNvPicPr>
            <a:picLocks noChangeAspect="1"/>
          </p:cNvPicPr>
          <p:nvPr/>
        </p:nvPicPr>
        <p:blipFill>
          <a:blip r:embed="rId7"/>
          <a:srcRect l="2170" t="2263" r="2353" b="2706"/>
          <a:stretch>
            <a:fillRect/>
          </a:stretch>
        </p:blipFill>
        <p:spPr>
          <a:xfrm>
            <a:off x="4071934" y="1428742"/>
            <a:ext cx="3143272" cy="30003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HOFF GARDEN REDO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85720" y="0"/>
            <a:ext cx="857256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Содержимое 9" descr="АЛЯ-АСТАНА ISOVER КЛЯЙН 2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0"/>
            <a:ext cx="8522039" cy="5143500"/>
          </a:xfrm>
        </p:spPr>
      </p:pic>
      <p:pic>
        <p:nvPicPr>
          <p:cNvPr id="11" name="Рисунок 10" descr="_300x188_saint-gobain-isov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958" y="4500576"/>
            <a:ext cx="1285884" cy="805821"/>
          </a:xfrm>
          <a:prstGeom prst="rect">
            <a:avLst/>
          </a:prstGeom>
        </p:spPr>
      </p:pic>
      <p:pic>
        <p:nvPicPr>
          <p:cNvPr id="12" name="Рисунок 11" descr="ФЛАГ Т BLACK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285720" y="214296"/>
            <a:ext cx="862548" cy="93155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214414" y="214296"/>
            <a:ext cx="2587503" cy="3986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lang="en-US" sz="2800" b="1" dirty="0" smtClean="0">
                <a:solidFill>
                  <a:srgbClr val="FF8000"/>
                </a:solidFill>
              </a:rPr>
              <a:t>"ENERGY TREE"</a:t>
            </a:r>
            <a:r>
              <a:rPr lang="ru-RU" sz="2800" b="1" dirty="0" smtClean="0">
                <a:solidFill>
                  <a:srgbClr val="FF800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АЛЯ-АСТАНА ISOVER.pn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214282" y="-54"/>
            <a:ext cx="8683251" cy="51435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86248" y="4620280"/>
            <a:ext cx="4573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THANK YOU FOR ATTENTION</a:t>
            </a:r>
            <a:r>
              <a:rPr lang="ru-RU" sz="2800" b="1" dirty="0" smtClean="0">
                <a:solidFill>
                  <a:schemeClr val="bg1"/>
                </a:solidFill>
              </a:rPr>
              <a:t>!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14" name="Рисунок 13" descr="ФЛАГ Т BLACK.pn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14282" y="214296"/>
            <a:ext cx="862548" cy="93155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142976" y="214296"/>
            <a:ext cx="2587503" cy="3986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lang="en-US" sz="2800" b="1" dirty="0" smtClean="0">
                <a:solidFill>
                  <a:srgbClr val="FF8000"/>
                </a:solidFill>
              </a:rPr>
              <a:t>"ENERGY TREE"</a:t>
            </a:r>
            <a:r>
              <a:rPr lang="ru-RU" sz="2800" b="1" dirty="0" smtClean="0">
                <a:solidFill>
                  <a:srgbClr val="FF800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9086</TotalTime>
  <Words>416</Words>
  <Application>Microsoft Office PowerPoint</Application>
  <PresentationFormat>On-screen Show (16:9)</PresentationFormat>
  <Paragraphs>126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Ainash Shagmanova</cp:lastModifiedBy>
  <cp:revision>551</cp:revision>
  <dcterms:created xsi:type="dcterms:W3CDTF">2015-03-11T11:56:01Z</dcterms:created>
  <dcterms:modified xsi:type="dcterms:W3CDTF">2015-10-13T10:11:24Z</dcterms:modified>
</cp:coreProperties>
</file>