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1"/>
  </p:sldMasterIdLst>
  <p:notesMasterIdLst>
    <p:notesMasterId r:id="rId47"/>
  </p:notesMasterIdLst>
  <p:sldIdLst>
    <p:sldId id="256" r:id="rId2"/>
    <p:sldId id="257" r:id="rId3"/>
    <p:sldId id="333" r:id="rId4"/>
    <p:sldId id="258" r:id="rId5"/>
    <p:sldId id="284" r:id="rId6"/>
    <p:sldId id="315" r:id="rId7"/>
    <p:sldId id="316" r:id="rId8"/>
    <p:sldId id="259" r:id="rId9"/>
    <p:sldId id="331" r:id="rId10"/>
    <p:sldId id="269" r:id="rId11"/>
    <p:sldId id="268" r:id="rId12"/>
    <p:sldId id="293" r:id="rId13"/>
    <p:sldId id="321" r:id="rId14"/>
    <p:sldId id="320" r:id="rId15"/>
    <p:sldId id="280" r:id="rId16"/>
    <p:sldId id="317" r:id="rId17"/>
    <p:sldId id="332" r:id="rId18"/>
    <p:sldId id="306" r:id="rId19"/>
    <p:sldId id="308" r:id="rId20"/>
    <p:sldId id="304" r:id="rId21"/>
    <p:sldId id="307" r:id="rId22"/>
    <p:sldId id="337" r:id="rId23"/>
    <p:sldId id="338" r:id="rId24"/>
    <p:sldId id="339" r:id="rId25"/>
    <p:sldId id="264" r:id="rId26"/>
    <p:sldId id="334" r:id="rId27"/>
    <p:sldId id="314" r:id="rId28"/>
    <p:sldId id="335" r:id="rId29"/>
    <p:sldId id="336" r:id="rId30"/>
    <p:sldId id="265" r:id="rId31"/>
    <p:sldId id="340" r:id="rId32"/>
    <p:sldId id="341" r:id="rId33"/>
    <p:sldId id="342" r:id="rId34"/>
    <p:sldId id="343" r:id="rId35"/>
    <p:sldId id="261" r:id="rId36"/>
    <p:sldId id="319" r:id="rId37"/>
    <p:sldId id="262" r:id="rId38"/>
    <p:sldId id="318" r:id="rId39"/>
    <p:sldId id="326" r:id="rId40"/>
    <p:sldId id="302" r:id="rId41"/>
    <p:sldId id="345" r:id="rId42"/>
    <p:sldId id="330" r:id="rId43"/>
    <p:sldId id="292" r:id="rId44"/>
    <p:sldId id="271" r:id="rId45"/>
    <p:sldId id="272" r:id="rId4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44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C4E8"/>
    <a:srgbClr val="065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1B4EF7A-B5A3-4F9C-9FA5-7CC1C040DBE8}">
  <a:tblStyle styleId="{B1B4EF7A-B5A3-4F9C-9FA5-7CC1C040DBE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2308" autoAdjust="0"/>
  </p:normalViewPr>
  <p:slideViewPr>
    <p:cSldViewPr snapToGrid="0">
      <p:cViewPr varScale="1">
        <p:scale>
          <a:sx n="109" d="100"/>
          <a:sy n="109" d="100"/>
        </p:scale>
        <p:origin x="1027" y="62"/>
      </p:cViewPr>
      <p:guideLst>
        <p:guide orient="horz" pos="164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536785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263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275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343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8975ee480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8975ee480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602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8975ee480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8975ee480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12143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8975ee4802_4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8975ee4802_4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4076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8975ee4802_4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8975ee4802_4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76378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975ee4802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975ee4802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1180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80a69b0229_1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80a69b0229_1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60481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6115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8975ee4802_5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8975ee4802_5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7350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80a69b0229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" name="Google Shape;42;g80a69b0229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79715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8882d7868c_3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8882d7868c_3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6480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5678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5015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83194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7761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80a69b0229_1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80a69b0229_1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7622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8975ee4802_5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8975ee4802_5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2127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8975ee4802_5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8975ee4802_5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82508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 l="3246" t="25591" r="3711" b="28319"/>
          <a:stretch/>
        </p:blipFill>
        <p:spPr>
          <a:xfrm>
            <a:off x="-549130" y="1928988"/>
            <a:ext cx="10242247" cy="3588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2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20" name="Google Shape;20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142679" y="2122885"/>
            <a:ext cx="2522121" cy="3307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3792" y="-246816"/>
            <a:ext cx="1926320" cy="1359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1_Title and two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8" name="Google Shape;28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142679" y="2122885"/>
            <a:ext cx="2522121" cy="3307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Final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" name="Google Shape;31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33" name="Google Shape;33;p5"/>
          <p:cNvPicPr preferRelativeResize="0"/>
          <p:nvPr/>
        </p:nvPicPr>
        <p:blipFill rotWithShape="1">
          <a:blip r:embed="rId3">
            <a:alphaModFix/>
          </a:blip>
          <a:srcRect l="3246" t="25591" r="3711" b="28319"/>
          <a:stretch/>
        </p:blipFill>
        <p:spPr>
          <a:xfrm>
            <a:off x="-549132" y="1997838"/>
            <a:ext cx="10242247" cy="3588377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5"/>
          <p:cNvSpPr txBox="1"/>
          <p:nvPr/>
        </p:nvSpPr>
        <p:spPr>
          <a:xfrm>
            <a:off x="3684684" y="4881890"/>
            <a:ext cx="1774613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sz="1100" b="0" i="0" u="none" strike="noStrike" cap="none">
              <a:solidFill>
                <a:srgbClr val="57575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58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7" Type="http://schemas.openxmlformats.org/officeDocument/2006/relationships/image" Target="../media/image5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7" Type="http://schemas.openxmlformats.org/officeDocument/2006/relationships/image" Target="../media/image7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2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4" Type="http://schemas.openxmlformats.org/officeDocument/2006/relationships/image" Target="../media/image81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7" Type="http://schemas.openxmlformats.org/officeDocument/2006/relationships/image" Target="../media/image8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8.emf"/><Relationship Id="rId5" Type="http://schemas.openxmlformats.org/officeDocument/2006/relationships/image" Target="../media/image87.emf"/><Relationship Id="rId4" Type="http://schemas.openxmlformats.org/officeDocument/2006/relationships/image" Target="../media/image8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7" Type="http://schemas.openxmlformats.org/officeDocument/2006/relationships/image" Target="../media/image9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4.emf"/><Relationship Id="rId5" Type="http://schemas.openxmlformats.org/officeDocument/2006/relationships/image" Target="../media/image93.emf"/><Relationship Id="rId4" Type="http://schemas.openxmlformats.org/officeDocument/2006/relationships/image" Target="../media/image92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4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8.pn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image" Target="../media/image10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emf"/><Relationship Id="rId4" Type="http://schemas.openxmlformats.org/officeDocument/2006/relationships/image" Target="../media/image106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dpi.com/2071-1050/12/12/5002" TargetMode="Externa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0" y="1577350"/>
            <a:ext cx="9144000" cy="2392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en-US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Geopolymer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Concrete become a key Material to utilize Basic Oxygen Furnace Slag (BOFS) as a Construction Material?</a:t>
            </a:r>
            <a:endParaRPr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EDB7F2ED-BA26-673A-F7ED-C0234D0D6C45}"/>
              </a:ext>
            </a:extLst>
          </p:cNvPr>
          <p:cNvSpPr/>
          <p:nvPr/>
        </p:nvSpPr>
        <p:spPr>
          <a:xfrm>
            <a:off x="3281916" y="155944"/>
            <a:ext cx="2565991" cy="12971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3.png">
            <a:extLst>
              <a:ext uri="{FF2B5EF4-FFF2-40B4-BE49-F238E27FC236}">
                <a16:creationId xmlns:a16="http://schemas.microsoft.com/office/drawing/2014/main" xmlns="" id="{DE66FC99-05F1-A0B2-0AB0-BA0189CEEE1A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016013" y="555113"/>
            <a:ext cx="3097796" cy="858565"/>
          </a:xfrm>
          <a:prstGeom prst="rect">
            <a:avLst/>
          </a:prstGeom>
          <a:ln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336A1F5-DB4D-9B76-026B-4568DB04D33E}"/>
              </a:ext>
            </a:extLst>
          </p:cNvPr>
          <p:cNvSpPr txBox="1"/>
          <p:nvPr/>
        </p:nvSpPr>
        <p:spPr>
          <a:xfrm>
            <a:off x="326065" y="4125430"/>
            <a:ext cx="8548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Presenter: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Gulfairuz Kareken 2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year Master’s student in Civil &amp; Environmental Engineering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 Advisor: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Professor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Chang-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Seon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Shon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9"/>
          <p:cNvSpPr txBox="1">
            <a:spLocks noGrp="1"/>
          </p:cNvSpPr>
          <p:nvPr>
            <p:ph type="title"/>
          </p:nvPr>
        </p:nvSpPr>
        <p:spPr>
          <a:xfrm>
            <a:off x="214350" y="87477"/>
            <a:ext cx="8316600" cy="4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 Chart of </a:t>
            </a:r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Program</a:t>
            </a:r>
            <a:endParaRPr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25" y="802867"/>
            <a:ext cx="8056098" cy="418767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>
            <a:spLocks noGrp="1"/>
          </p:cNvSpPr>
          <p:nvPr>
            <p:ph type="title"/>
          </p:nvPr>
        </p:nvSpPr>
        <p:spPr>
          <a:xfrm>
            <a:off x="257562" y="207264"/>
            <a:ext cx="8316600" cy="4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Mixture Design Parameters</a:t>
            </a: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Google Shape;59;p9">
                <a:extLst>
                  <a:ext uri="{FF2B5EF4-FFF2-40B4-BE49-F238E27FC236}">
                    <a16:creationId xmlns:a16="http://schemas.microsoft.com/office/drawing/2014/main" xmlns="" id="{31DC8F5E-6698-F4C0-EA63-EAC40536BE2E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249846" y="1120191"/>
                <a:ext cx="8520600" cy="3597859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❏"/>
                </a:pP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Binder content: 60% FA + 40%GGBFS</a:t>
                </a:r>
              </a:p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❏"/>
                </a:pPr>
                <a:endParaRPr lang="en-US" sz="18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❏"/>
                </a:pP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AAS: </a:t>
                </a:r>
                <a:r>
                  <a:rPr lang="en-US" sz="1800" b="1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M of NaOH</a:t>
                </a: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sz="1800" b="1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1, 1.5, and 2 ratios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𝑵𝒂</m:t>
                        </m:r>
                      </m:e>
                      <m:sub>
                        <m:r>
                          <a:rPr lang="en-US" sz="1800" b="1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sz="1800" b="1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𝑺𝒊𝑶</m:t>
                        </m:r>
                      </m:e>
                      <m:sub>
                        <m:r>
                          <a:rPr lang="en-US" sz="1800" b="1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endParaRPr lang="en-US" sz="1800" b="1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❏"/>
                </a:pPr>
                <a:endParaRPr lang="en-US" sz="18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❏"/>
                </a:pP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Aggregate content: </a:t>
                </a:r>
                <a:r>
                  <a:rPr lang="en-US" sz="1800" b="1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100% sand</a:t>
                </a:r>
              </a:p>
              <a:p>
                <a:pPr marL="139700" lvl="0" indent="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None/>
                </a:pPr>
                <a:r>
                  <a:rPr lang="en-US" sz="1800" b="1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75% sand+25% BOFS</a:t>
                </a:r>
              </a:p>
              <a:p>
                <a:pPr marL="139700" lvl="0" indent="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None/>
                </a:pPr>
                <a:r>
                  <a:rPr lang="en-US" sz="1800" b="1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50% sand+50% BOFS</a:t>
                </a:r>
              </a:p>
              <a:p>
                <a:pPr marL="139700" lvl="0" indent="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None/>
                </a:pPr>
                <a:r>
                  <a:rPr lang="en-US" sz="1800" b="1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25% sand+75% BOFS</a:t>
                </a:r>
              </a:p>
              <a:p>
                <a:pPr marL="139700" lvl="0" indent="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None/>
                </a:pPr>
                <a:r>
                  <a:rPr lang="en-US" sz="1800" b="1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100% </a:t>
                </a:r>
                <a:r>
                  <a:rPr lang="en-US" sz="1800" b="1" dirty="0" smtClean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BOFS</a:t>
                </a:r>
              </a:p>
              <a:p>
                <a:pPr marL="139700" lvl="0" indent="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None/>
                </a:pPr>
                <a:endParaRPr lang="en-US" sz="1800" b="1" baseline="-250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Font typeface="Wingdings" panose="05000000000000000000" pitchFamily="2" charset="2"/>
                  <a:buChar char="q"/>
                </a:pPr>
                <a:r>
                  <a:rPr lang="en-US" sz="1800" b="1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</a:t>
                </a:r>
                <a:r>
                  <a:rPr lang="en-US" sz="1800" b="1" baseline="-250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800" b="1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curing </a:t>
                </a: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method for specific samples</a:t>
                </a:r>
              </a:p>
            </p:txBody>
          </p:sp>
        </mc:Choice>
        <mc:Fallback xmlns="">
          <p:sp>
            <p:nvSpPr>
              <p:cNvPr id="5" name="Google Shape;59;p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31DC8F5E-6698-F4C0-EA63-EAC40536BE2E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49846" y="1120191"/>
                <a:ext cx="8520600" cy="359785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270570"/>
            <a:ext cx="8520600" cy="572700"/>
          </a:xfrm>
        </p:spPr>
        <p:txBody>
          <a:bodyPr/>
          <a:lstStyle/>
          <a:p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 Design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8472458" y="4566961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xmlns="" id="{F1806C08-E61D-46A6-B0BA-0B0E58E81839}"/>
              </a:ext>
            </a:extLst>
          </p:cNvPr>
          <p:cNvSpPr/>
          <p:nvPr/>
        </p:nvSpPr>
        <p:spPr>
          <a:xfrm rot="16200000">
            <a:off x="3317665" y="3573284"/>
            <a:ext cx="232042" cy="1457476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ABF8958-39F6-4AF9-B6B8-6C2807D62A23}"/>
              </a:ext>
            </a:extLst>
          </p:cNvPr>
          <p:cNvSpPr/>
          <p:nvPr/>
        </p:nvSpPr>
        <p:spPr>
          <a:xfrm>
            <a:off x="2504028" y="4459364"/>
            <a:ext cx="19736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Mixture design parameters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246029"/>
              </p:ext>
            </p:extLst>
          </p:nvPr>
        </p:nvGraphicFramePr>
        <p:xfrm>
          <a:off x="311151" y="1393632"/>
          <a:ext cx="8521700" cy="2792369"/>
        </p:xfrm>
        <a:graphic>
          <a:graphicData uri="http://schemas.openxmlformats.org/drawingml/2006/table">
            <a:tbl>
              <a:tblPr/>
              <a:tblGrid>
                <a:gridCol w="515056"/>
                <a:gridCol w="897818"/>
                <a:gridCol w="976242"/>
                <a:gridCol w="397152"/>
                <a:gridCol w="479219"/>
                <a:gridCol w="575716"/>
                <a:gridCol w="460758"/>
                <a:gridCol w="552289"/>
                <a:gridCol w="552289"/>
                <a:gridCol w="496440"/>
                <a:gridCol w="472420"/>
                <a:gridCol w="476250"/>
                <a:gridCol w="514350"/>
                <a:gridCol w="581025"/>
                <a:gridCol w="574676"/>
              </a:tblGrid>
              <a:tr h="544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Mixture Group</a:t>
                      </a:r>
                    </a:p>
                  </a:txBody>
                  <a:tcPr marL="5265" marR="5265" marT="52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Mixture No.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Mixture ID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NS (ratio)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BOFS (%)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River Sand (%)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Fly-Ash (kg/m^3)            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GGBFS (kg/m^3) 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BOFS        (kg/m^3)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River Sand (kg/m^3)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NaOH (kg/m^3)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</a:t>
                      </a: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SiO</a:t>
                      </a: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(kg/m^3)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Pre-Mix Water (kg/m^3)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Water (kg/m^3)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volume (kg/ m^3)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4741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1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Group 1</a:t>
                      </a:r>
                    </a:p>
                  </a:txBody>
                  <a:tcPr marL="5265" marR="5265" marT="52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1NS+0%BOFS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545.01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363.34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605.57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51.91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181.67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129.77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106.21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474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1.5NS+0%BOFS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545.01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363.34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605.57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41.52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218.01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103.81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111.58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52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2NS+0%BOFS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545.01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363.34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605.57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34.6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242.23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86.51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115.03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4741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1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Group 2</a:t>
                      </a:r>
                    </a:p>
                  </a:txBody>
                  <a:tcPr marL="5265" marR="5265" marT="52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1NS+25%BOFS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548.72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365.81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152.42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457.26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52.26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182.91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130.65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110.86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52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1.5NS+25%BOFS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548.72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365.81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152.42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457.26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41.81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219.49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104.52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116.06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52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M-6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2NS+25%BOFS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548.72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365.81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152.42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457.26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34.84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243.87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87.10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119.53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4741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1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Group 3</a:t>
                      </a:r>
                    </a:p>
                  </a:txBody>
                  <a:tcPr marL="5265" marR="5265" marT="52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M-7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1NS+50%BOFS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552.47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368.31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306.93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306.93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52.62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184.16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131.54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115.37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474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M-8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1.5NS+50%BOFS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552.47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368.31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306.93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306.93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42.09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105.23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220.99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120.61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52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M-9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2NS+50%BOFS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552.47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368.31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306.93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35.08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245.54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248.95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87.69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124.10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</a:tr>
              <a:tr h="15267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1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Group 4</a:t>
                      </a:r>
                    </a:p>
                  </a:txBody>
                  <a:tcPr marL="5265" marR="5265" marT="52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M-10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1NS+75%BOFS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556.24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370.83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463.53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154.51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52.98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185.41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132.44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119.94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474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M-11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1.5NS+75%BOFS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556.24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370.83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463.53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154.51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42.38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222.50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105.95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125.21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2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M-12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2NS+75%BOFS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556.24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370.83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463.53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154.51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35.32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247.22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88.29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128.73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4741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1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Group 5</a:t>
                      </a:r>
                    </a:p>
                  </a:txBody>
                  <a:tcPr marL="5265" marR="5265" marT="52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M-13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1NS+100%BOFS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560.13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373.42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622.36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53.35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186.71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133.36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124.58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474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M-14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1.5NS+100%BOFS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560.13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373.42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622.33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42.68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224.05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106.69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129.89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1526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M-15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2NS+100%BOFS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560.13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373.42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622.33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35.564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248.945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88.909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133.43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5265" marR="5265" marT="52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52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126139"/>
            <a:ext cx="8520600" cy="572700"/>
          </a:xfrm>
          <a:solidFill>
            <a:schemeClr val="tx1"/>
          </a:solidFill>
        </p:spPr>
        <p:txBody>
          <a:bodyPr/>
          <a:lstStyle/>
          <a:p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methods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636425"/>
              </p:ext>
            </p:extLst>
          </p:nvPr>
        </p:nvGraphicFramePr>
        <p:xfrm>
          <a:off x="417126" y="733673"/>
          <a:ext cx="8207889" cy="4320540"/>
        </p:xfrm>
        <a:graphic>
          <a:graphicData uri="http://schemas.openxmlformats.org/drawingml/2006/table">
            <a:tbl>
              <a:tblPr firstRow="1" firstCol="1" bandRow="1">
                <a:tableStyleId>{B1B4EF7A-B5A3-4F9C-9FA5-7CC1C040DBE8}</a:tableStyleId>
              </a:tblPr>
              <a:tblGrid>
                <a:gridCol w="14177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5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60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70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1772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method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specification code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Specimen dimension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 of the test specimen or trial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Testing age (day)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Flowability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</a:t>
                      </a:r>
                      <a:r>
                        <a:rPr lang="en-US" sz="1050" dirty="0" smtClean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C1437 </a:t>
                      </a: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US" sz="1050" dirty="0" smtClean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C230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high of 50 ± 0.5 mm, inside bottom Ø of 100 ± 0.5 mm, and at the bottom, inside top Ø of 70 ± 0.5 mm.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Immediately after mixing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Air content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</a:t>
                      </a:r>
                      <a:r>
                        <a:rPr lang="en-US" sz="1050" dirty="0" smtClean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C185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 ± 1 mL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Immediately after mixing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Setting time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</a:t>
                      </a:r>
                      <a:r>
                        <a:rPr lang="en-US" sz="1050" dirty="0" smtClean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C191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high of 40 ± 1 mm, inside bottom Ø of 70 ± 3 mm, and at the bottom, inside top Ø of 60 ± 3 mm.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Immediately after mixing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Compressive strength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</a:t>
                      </a:r>
                      <a:r>
                        <a:rPr lang="en-US" sz="1050" dirty="0" smtClean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C109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x 50 x 50 mm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 7, 28, 56 days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Flexural strength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</a:t>
                      </a:r>
                      <a:r>
                        <a:rPr lang="en-US" sz="1050" dirty="0" smtClean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C348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x 40 x 160 mm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 7, 28, 56 days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Drying shrinkage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</a:t>
                      </a:r>
                      <a:r>
                        <a:rPr lang="en-US" sz="1050" dirty="0" smtClean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C157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x 25 x 285 mm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 and 4-day intervals (6 months)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Expansion</a:t>
                      </a:r>
                      <a:r>
                        <a:rPr lang="en-US" sz="1050" b="1" baseline="30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ASTM </a:t>
                      </a:r>
                      <a:r>
                        <a:rPr lang="en-US" sz="1050" dirty="0" smtClean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C1260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x 25 x 285 mm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 and 4-day intervals (28 days)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Dielectric constant</a:t>
                      </a:r>
                      <a:endParaRPr lang="en-US" sz="120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70x70x70 mm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 and 4-day intervals (6 months)</a:t>
                      </a:r>
                      <a:endParaRPr lang="en-US" sz="120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marL="0" marR="0" indent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*Note: The expansion test was conducted using the modified ASTM </a:t>
                      </a:r>
                      <a:r>
                        <a:rPr lang="en-US" sz="1050" dirty="0" smtClean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C1260 </a:t>
                      </a: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method: water and 1M </a:t>
                      </a:r>
                      <a:r>
                        <a:rPr lang="en-US" sz="1050" dirty="0" err="1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105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solution submersion for up to 28 days. </a:t>
                      </a:r>
                      <a:endParaRPr lang="en-US" sz="120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2893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293337"/>
            <a:ext cx="5098008" cy="3275638"/>
          </a:xfrm>
        </p:spPr>
        <p:txBody>
          <a:bodyPr/>
          <a:lstStyle/>
          <a:p>
            <a:pPr fontAlgn="t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standard: ASTM 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C1437 </a:t>
            </a: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C230</a:t>
            </a:r>
            <a:endParaRPr lang="en-US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Purpose: determine the flowability of mortar </a:t>
            </a:r>
            <a:endParaRPr lang="kk-KZ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age: Immediately after mixing</a:t>
            </a:r>
          </a:p>
          <a:p>
            <a:pPr fontAlgn="t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 of samples: a height of 50 ± 0.5 mm, bottom Ø of 100 ± 0.5 mm in a cone, and top Ø of 70 ± 0.5 mm in a cone</a:t>
            </a:r>
          </a:p>
        </p:txBody>
      </p:sp>
      <p:sp>
        <p:nvSpPr>
          <p:cNvPr id="5" name="Rectangle 4"/>
          <p:cNvSpPr/>
          <p:nvPr/>
        </p:nvSpPr>
        <p:spPr>
          <a:xfrm>
            <a:off x="311700" y="0"/>
            <a:ext cx="2628350" cy="895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397987"/>
            <a:ext cx="8520600" cy="572700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Fresh properties</a:t>
            </a:r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5988050" y="1274815"/>
            <a:ext cx="2305719" cy="2651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24813" y="4231809"/>
            <a:ext cx="3006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 </a:t>
            </a:r>
            <a:r>
              <a:rPr lang="en-US" b="1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flowability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b="1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b="1" baseline="-250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test setup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219327" y="122388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5708700"/>
              </p:ext>
            </p:extLst>
          </p:nvPr>
        </p:nvGraphicFramePr>
        <p:xfrm>
          <a:off x="1622323" y="3570869"/>
          <a:ext cx="2361062" cy="1023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r:id="rId5" imgW="1143000" imgH="495300" progId="Equation.DSMT4">
                  <p:embed/>
                </p:oleObj>
              </mc:Choice>
              <mc:Fallback>
                <p:oleObj r:id="rId5" imgW="1143000" imgH="495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2323" y="3570869"/>
                        <a:ext cx="2361062" cy="10231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3851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6EAA0E-C5AB-F353-062A-024C70F8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Durability test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xmlns="" id="{62846659-D905-83B3-2E9A-835FDF1754A7}"/>
              </a:ext>
            </a:extLst>
          </p:cNvPr>
          <p:cNvSpPr txBox="1">
            <a:spLocks/>
          </p:cNvSpPr>
          <p:nvPr/>
        </p:nvSpPr>
        <p:spPr>
          <a:xfrm>
            <a:off x="311700" y="1193032"/>
            <a:ext cx="5150264" cy="3561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fontAlgn="t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standard: ASTM C1260</a:t>
            </a:r>
          </a:p>
          <a:p>
            <a:pPr fontAlgn="t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Purpose: determination of the aggregate expansion potential for water and the alkali-silica reaction</a:t>
            </a:r>
          </a:p>
          <a:p>
            <a:pPr fontAlgn="t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 of mortar samples: 25x25x285mm</a:t>
            </a:r>
          </a:p>
          <a:p>
            <a:pPr fontAlgn="t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samples: 4 </a:t>
            </a:r>
          </a:p>
          <a:p>
            <a:pPr fontAlgn="t"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conditions</a:t>
            </a:r>
          </a:p>
          <a:p>
            <a:pPr lvl="1" fontAlgn="t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solution: water &amp; 1M NaOH solution</a:t>
            </a:r>
            <a:endParaRPr lang="ru-RU" sz="16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t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age: 3- and 4-day intervals up to 28 days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8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DED0145-5327-1195-E2EE-7418C5BA8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964" y="3027656"/>
            <a:ext cx="1333862" cy="177502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079541" y="3027656"/>
            <a:ext cx="1832943" cy="1780737"/>
            <a:chOff x="2106856" y="2998421"/>
            <a:chExt cx="1832943" cy="1780737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xmlns="" id="{3B8364A5-E24F-80F2-DD3F-A285F18CBE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6856" y="4235117"/>
              <a:ext cx="1832943" cy="544041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xmlns="" id="{3D4E0980-459B-F26B-3B75-AFF22CE52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6856" y="2998421"/>
              <a:ext cx="1832943" cy="112876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xmlns="" id="{E33A7EEF-2246-F4C1-8204-961346238BF1}"/>
                    </a:ext>
                  </a:extLst>
                </p:cNvPr>
                <p:cNvSpPr txBox="1"/>
                <p:nvPr/>
              </p:nvSpPr>
              <p:spPr>
                <a:xfrm>
                  <a:off x="2332785" y="3817642"/>
                  <a:ext cx="1381084" cy="215444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dirty="0">
                      <a:solidFill>
                        <a:srgbClr val="002060"/>
                      </a:solidFill>
                    </a:rPr>
                    <a:t>Chamber at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80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</m:oMath>
                  </a14:m>
                  <a:endParaRPr lang="en-US" dirty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xmlns="" xmlns:a14="http://schemas.microsoft.com/office/drawing/2010/main" id="{E33A7EEF-2246-F4C1-8204-961346238B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32785" y="3817642"/>
                  <a:ext cx="1381084" cy="21544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7965" t="-25000" r="-3097" b="-47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964" y="831082"/>
            <a:ext cx="3247345" cy="1920100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2543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293337"/>
            <a:ext cx="4577800" cy="3275638"/>
          </a:xfrm>
        </p:spPr>
        <p:txBody>
          <a:bodyPr/>
          <a:lstStyle/>
          <a:p>
            <a:pPr marL="114300" indent="0">
              <a:buNone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curing condition: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concentration: 20%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relative humidity (RH): 65% ± 5%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temperature: 23</a:t>
            </a:r>
            <a:r>
              <a:rPr lang="en-US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◦</a:t>
            </a: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curing (exposure) time: 24 hours</a:t>
            </a:r>
          </a:p>
        </p:txBody>
      </p:sp>
      <p:sp>
        <p:nvSpPr>
          <p:cNvPr id="5" name="Rectangle 4"/>
          <p:cNvSpPr/>
          <p:nvPr/>
        </p:nvSpPr>
        <p:spPr>
          <a:xfrm>
            <a:off x="311700" y="0"/>
            <a:ext cx="2628350" cy="8953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397987"/>
            <a:ext cx="8520600" cy="572700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Carbonation (CO</a:t>
            </a:r>
            <a:r>
              <a:rPr lang="en-US" b="1" i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curing of samples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00" y="1293337"/>
            <a:ext cx="3892550" cy="291941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9553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9117EB5-96F1-4A6C-910D-7DC9FD8CE431}"/>
              </a:ext>
            </a:extLst>
          </p:cNvPr>
          <p:cNvSpPr/>
          <p:nvPr/>
        </p:nvSpPr>
        <p:spPr>
          <a:xfrm>
            <a:off x="3019719" y="2131724"/>
            <a:ext cx="33794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Results</a:t>
            </a:r>
            <a:endParaRPr lang="en-US" sz="4800" dirty="0"/>
          </a:p>
        </p:txBody>
      </p:sp>
      <p:pic>
        <p:nvPicPr>
          <p:cNvPr id="3" name="image3.png">
            <a:extLst>
              <a:ext uri="{FF2B5EF4-FFF2-40B4-BE49-F238E27FC236}">
                <a16:creationId xmlns:a16="http://schemas.microsoft.com/office/drawing/2014/main" xmlns="" id="{DE66FC99-05F1-A0B2-0AB0-BA0189CEEE1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3052" y="0"/>
            <a:ext cx="3097796" cy="858565"/>
          </a:xfrm>
          <a:prstGeom prst="rect">
            <a:avLst/>
          </a:prstGeom>
          <a:ln/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0068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230346"/>
            <a:ext cx="8520600" cy="572700"/>
          </a:xfrm>
          <a:solidFill>
            <a:schemeClr val="tx1"/>
          </a:solidFill>
          <a:ln>
            <a:noFill/>
          </a:ln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Characterization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908829"/>
              </p:ext>
            </p:extLst>
          </p:nvPr>
        </p:nvGraphicFramePr>
        <p:xfrm>
          <a:off x="311700" y="1110745"/>
          <a:ext cx="3256510" cy="2595880"/>
        </p:xfrm>
        <a:graphic>
          <a:graphicData uri="http://schemas.openxmlformats.org/drawingml/2006/table">
            <a:tbl>
              <a:tblPr firstRow="1" bandRow="1">
                <a:tableStyleId>{B1B4EF7A-B5A3-4F9C-9FA5-7CC1C040DBE8}</a:tableStyleId>
              </a:tblPr>
              <a:tblGrid>
                <a:gridCol w="12467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97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9176">
                <a:tc>
                  <a:txBody>
                    <a:bodyPr/>
                    <a:lstStyle/>
                    <a:p>
                      <a:pPr marL="0" marR="0" indent="17970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u="none" strike="noStrike" cap="none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7970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u="none" strike="noStrike" cap="none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Specific gravity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9176">
                <a:tc>
                  <a:txBody>
                    <a:bodyPr/>
                    <a:lstStyle/>
                    <a:p>
                      <a:pPr marL="0" marR="0" indent="17970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cap="none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FA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7970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cap="none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1.9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9176">
                <a:tc>
                  <a:txBody>
                    <a:bodyPr/>
                    <a:lstStyle/>
                    <a:p>
                      <a:pPr marL="0" marR="0" indent="17970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cap="none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GGBFS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7970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cap="none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2.9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9176">
                <a:tc>
                  <a:txBody>
                    <a:bodyPr/>
                    <a:lstStyle/>
                    <a:p>
                      <a:pPr marL="0" marR="0" indent="17970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cap="none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BOFS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7970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cap="none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3.1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9176">
                <a:tc>
                  <a:txBody>
                    <a:bodyPr/>
                    <a:lstStyle/>
                    <a:p>
                      <a:pPr marL="0" marR="0" indent="17970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cap="none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7970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cap="none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2.7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4140" y="3881238"/>
            <a:ext cx="285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gravity of materials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59467" y="3881238"/>
            <a:ext cx="3518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z="1800" i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Particle size distribution of binders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504" y="952984"/>
            <a:ext cx="4138535" cy="292825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0517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230346"/>
            <a:ext cx="8520600" cy="572700"/>
          </a:xfrm>
          <a:solidFill>
            <a:schemeClr val="tx1"/>
          </a:solidFill>
          <a:ln>
            <a:noFill/>
          </a:ln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characterization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6718" y="4162979"/>
            <a:ext cx="847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sz="1800" b="1" i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X-ray Fluorescence of aggregates and binders</a:t>
            </a:r>
            <a:endParaRPr lang="en-US" sz="1800" b="1" i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744977"/>
              </p:ext>
            </p:extLst>
          </p:nvPr>
        </p:nvGraphicFramePr>
        <p:xfrm>
          <a:off x="426718" y="1081302"/>
          <a:ext cx="8305390" cy="2617486"/>
        </p:xfrm>
        <a:graphic>
          <a:graphicData uri="http://schemas.openxmlformats.org/drawingml/2006/table">
            <a:tbl>
              <a:tblPr firstRow="1" firstCol="1" bandRow="1">
                <a:tableStyleId>{B1B4EF7A-B5A3-4F9C-9FA5-7CC1C040DBE8}</a:tableStyleId>
              </a:tblPr>
              <a:tblGrid>
                <a:gridCol w="6875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50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919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729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910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9729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9108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9729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9108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9729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9108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97297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182870">
                <a:tc gridSpan="12"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Chemical Composition (</a:t>
                      </a:r>
                      <a:r>
                        <a:rPr lang="en-US" sz="900" b="1" dirty="0" err="1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900" b="1" baseline="-25000" dirty="0" err="1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%)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87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900" b="1" baseline="-25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MgO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900" b="1" baseline="-25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900" b="1" baseline="-25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sz="900" b="1" baseline="-25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900" b="1" baseline="-25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900" b="1" baseline="-25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CaO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TiO</a:t>
                      </a:r>
                      <a:r>
                        <a:rPr lang="en-US" sz="900" b="1" baseline="-25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MnO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900" b="1" baseline="-25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900" b="1" baseline="-25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err="1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ZnO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287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1.03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24.85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65.34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1.86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1.10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4.01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484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GGBFS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1.08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12.07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12.43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35.84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2.67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0.69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33.06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1.34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287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BOFS</a:t>
                      </a:r>
                      <a:r>
                        <a:rPr lang="en-US" sz="900" b="1" baseline="30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11.26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1.66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8.73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1.65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47.95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1.88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24.82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287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RS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2.97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2.29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11.83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55.85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0.67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1.88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16.13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0.77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6.53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2870">
                <a:tc gridSpan="12">
                  <a:txBody>
                    <a:bodyPr/>
                    <a:lstStyle/>
                    <a:p>
                      <a:pPr marL="0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baseline="300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Note: free </a:t>
                      </a:r>
                      <a:r>
                        <a:rPr lang="en-US" sz="900" b="1" dirty="0" err="1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CaO</a:t>
                      </a: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content: 4.47%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2870">
                <a:tc gridSpan="12"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Aggregate Gradation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4842">
                <a:tc gridSpan="2"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Passing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Retained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Passing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Retained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Passing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Retained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Passing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Retained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Passing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Retained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84842">
                <a:tc gridSpan="2"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Sieve size</a:t>
                      </a:r>
                      <a:endParaRPr lang="en-US" sz="1050" b="1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4.75 mm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2.36 mm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2.36 mm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 mm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 mm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 μm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 μm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μm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μm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μm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2870">
                <a:tc gridSpan="2">
                  <a:txBody>
                    <a:bodyPr/>
                    <a:lstStyle/>
                    <a:p>
                      <a:pPr marL="0" marR="0" indent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 (%)</a:t>
                      </a:r>
                      <a:endParaRPr lang="en-US" sz="1050" b="1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05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050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3377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body" idx="4294967295"/>
          </p:nvPr>
        </p:nvSpPr>
        <p:spPr>
          <a:xfrm>
            <a:off x="433425" y="1298323"/>
            <a:ext cx="4028400" cy="3033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Possible solution</a:t>
            </a: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program</a:t>
            </a:r>
            <a:endParaRPr lang="en-US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Results</a:t>
            </a:r>
            <a:endParaRPr lang="en-US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4AA5277-F815-9604-141C-6A17F8FAD048}"/>
              </a:ext>
            </a:extLst>
          </p:cNvPr>
          <p:cNvSpPr/>
          <p:nvPr/>
        </p:nvSpPr>
        <p:spPr>
          <a:xfrm>
            <a:off x="269358" y="106326"/>
            <a:ext cx="2686493" cy="7868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4294967295"/>
          </p:nvPr>
        </p:nvSpPr>
        <p:spPr>
          <a:xfrm>
            <a:off x="365250" y="464748"/>
            <a:ext cx="8413500" cy="486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</a:t>
            </a:r>
            <a:endParaRPr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230346"/>
            <a:ext cx="8520600" cy="572700"/>
          </a:xfrm>
          <a:solidFill>
            <a:schemeClr val="tx1"/>
          </a:solidFill>
          <a:ln>
            <a:noFill/>
          </a:ln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characterization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45276" y="4159222"/>
            <a:ext cx="5923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z="1800" i="1" dirty="0">
                <a:solidFill>
                  <a:schemeClr val="bg2">
                    <a:lumMod val="75000"/>
                    <a:lumOff val="25000"/>
                  </a:schemeClr>
                </a:solidFill>
              </a:rPr>
              <a:t>X-ray Diffraction of binders (a) and fine aggregates (b)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32454" y="3771127"/>
            <a:ext cx="700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96681" y="3771127"/>
            <a:ext cx="7002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6875" t="25301" r="23542" b="39752"/>
          <a:stretch/>
        </p:blipFill>
        <p:spPr>
          <a:xfrm>
            <a:off x="492726" y="1238250"/>
            <a:ext cx="3710974" cy="24658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8403" t="34692" r="17708" b="25309"/>
          <a:stretch/>
        </p:blipFill>
        <p:spPr>
          <a:xfrm>
            <a:off x="4670149" y="1238249"/>
            <a:ext cx="3693978" cy="245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55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230346"/>
            <a:ext cx="8520600" cy="572700"/>
          </a:xfrm>
          <a:solidFill>
            <a:schemeClr val="tx1"/>
          </a:solidFill>
          <a:ln>
            <a:noFill/>
          </a:ln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characterization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449" y="4690821"/>
            <a:ext cx="847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800" b="1" i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 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BOFS ((a) and (b)) and Fly Ash ((c) and (d))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00275" y="2489027"/>
            <a:ext cx="2589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                                          b)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0275" y="4371674"/>
            <a:ext cx="2579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                                          d)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93216" y="882477"/>
            <a:ext cx="4326660" cy="1676968"/>
            <a:chOff x="2293216" y="882477"/>
            <a:chExt cx="4326660" cy="1676968"/>
          </a:xfrm>
        </p:grpSpPr>
        <p:pic>
          <p:nvPicPr>
            <p:cNvPr id="2050" name="Picture 13" descr="1-_000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3216" y="882477"/>
              <a:ext cx="2099339" cy="1676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14" descr="1-_000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715" y="882477"/>
              <a:ext cx="2107161" cy="1676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2924175" y="1285875"/>
              <a:ext cx="418710" cy="6381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3342885" y="1659739"/>
              <a:ext cx="2000640" cy="6122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2293216" y="2766261"/>
            <a:ext cx="4326659" cy="1676968"/>
            <a:chOff x="2293216" y="2766261"/>
            <a:chExt cx="4326659" cy="1676968"/>
          </a:xfrm>
        </p:grpSpPr>
        <p:pic>
          <p:nvPicPr>
            <p:cNvPr id="2052" name="Picture 16" descr="s6-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3216" y="2766261"/>
              <a:ext cx="2099339" cy="1676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17" descr="s6-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714" y="2766261"/>
              <a:ext cx="2107161" cy="1676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3973844" y="3316269"/>
              <a:ext cx="255256" cy="27313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4248150" y="3447671"/>
              <a:ext cx="990600" cy="35777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Slide Number Placeholder 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0757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169387"/>
            <a:ext cx="8520600" cy="572700"/>
          </a:xfrm>
          <a:solidFill>
            <a:schemeClr val="tx1"/>
          </a:solidFill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Fresh properties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857" y="769690"/>
            <a:ext cx="3086132" cy="18485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805" y="783910"/>
            <a:ext cx="3061862" cy="18340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944" y="790242"/>
            <a:ext cx="3100217" cy="18570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8068" y="2807857"/>
            <a:ext cx="3097447" cy="18553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5850" y="2807858"/>
            <a:ext cx="3097446" cy="18553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4449" y="4690821"/>
            <a:ext cx="847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u="sng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Flowability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GPM</a:t>
            </a:r>
          </a:p>
        </p:txBody>
      </p:sp>
    </p:spTree>
    <p:extLst>
      <p:ext uri="{BB962C8B-B14F-4D97-AF65-F5344CB8AC3E}">
        <p14:creationId xmlns:p14="http://schemas.microsoft.com/office/powerpoint/2010/main" val="423052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148972"/>
            <a:ext cx="8520600" cy="572700"/>
          </a:xfrm>
          <a:solidFill>
            <a:schemeClr val="tx1"/>
          </a:solidFill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Fresh properties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1671"/>
            <a:ext cx="2971800" cy="17944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2059" y="724846"/>
            <a:ext cx="2978518" cy="17979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4333" y="721672"/>
            <a:ext cx="2982775" cy="18010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735" y="2635759"/>
            <a:ext cx="3281273" cy="19813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6658" y="2609851"/>
            <a:ext cx="3344817" cy="20196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8736" y="4598755"/>
            <a:ext cx="847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content 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GPM</a:t>
            </a:r>
          </a:p>
        </p:txBody>
      </p:sp>
    </p:spTree>
    <p:extLst>
      <p:ext uri="{BB962C8B-B14F-4D97-AF65-F5344CB8AC3E}">
        <p14:creationId xmlns:p14="http://schemas.microsoft.com/office/powerpoint/2010/main" val="181401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491" y="802089"/>
            <a:ext cx="3024819" cy="1823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75" y="121762"/>
            <a:ext cx="8520600" cy="572700"/>
          </a:xfrm>
          <a:solidFill>
            <a:schemeClr val="tx1"/>
          </a:solidFill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Fresh properties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25503"/>
            <a:ext cx="2946491" cy="17765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50" y="781941"/>
            <a:ext cx="3143250" cy="18968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0199" y="2756531"/>
            <a:ext cx="3353434" cy="20278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6423" y="2719418"/>
            <a:ext cx="3480042" cy="21020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6064" y="4754139"/>
            <a:ext cx="847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Setting time 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GPM</a:t>
            </a:r>
          </a:p>
        </p:txBody>
      </p:sp>
    </p:spTree>
    <p:extLst>
      <p:ext uri="{BB962C8B-B14F-4D97-AF65-F5344CB8AC3E}">
        <p14:creationId xmlns:p14="http://schemas.microsoft.com/office/powerpoint/2010/main" val="261216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title"/>
          </p:nvPr>
        </p:nvSpPr>
        <p:spPr>
          <a:xfrm>
            <a:off x="311700" y="22426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0800"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</a:pP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Hardened properties</a:t>
            </a:r>
            <a:endParaRPr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172995" y="445046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1800" b="1" i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BOFS based 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geopolymer mortar at 3, 7, 28 and 56 days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150" y="760417"/>
            <a:ext cx="2982308" cy="1786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27" y="749616"/>
            <a:ext cx="3054280" cy="18589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0549" y="760417"/>
            <a:ext cx="3080266" cy="18450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0799" y="2495163"/>
            <a:ext cx="3259129" cy="195220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7990" y="2495163"/>
            <a:ext cx="3259127" cy="1952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title"/>
          </p:nvPr>
        </p:nvSpPr>
        <p:spPr>
          <a:xfrm>
            <a:off x="311700" y="224263"/>
            <a:ext cx="8520600" cy="572700"/>
          </a:xfrm>
          <a:prstGeom prst="rect">
            <a:avLst/>
          </a:prstGeom>
          <a:solidFill>
            <a:schemeClr val="tx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0800"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</a:pPr>
            <a:r>
              <a:rPr lang="en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 test w/ and w/o CO</a:t>
            </a:r>
            <a:r>
              <a:rPr lang="e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curing</a:t>
            </a:r>
            <a:br>
              <a:rPr lang="en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endParaRPr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1208045" y="3948017"/>
            <a:ext cx="296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Ambient cured GPM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5214895" y="3948017"/>
            <a:ext cx="296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1800" b="1" i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cured GPM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050" y="1207222"/>
            <a:ext cx="4555822" cy="27407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49" y="1240182"/>
            <a:ext cx="4465595" cy="267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58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800" y="210950"/>
            <a:ext cx="8520600" cy="572700"/>
          </a:xfrm>
          <a:solidFill>
            <a:schemeClr val="tx1"/>
          </a:solidFill>
          <a:ln>
            <a:noFill/>
          </a:ln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Hardened properties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0866"/>
            <a:ext cx="3010689" cy="17556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438" y="946850"/>
            <a:ext cx="3095870" cy="18053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5699" y="926029"/>
            <a:ext cx="3168301" cy="18469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5429" y="2826491"/>
            <a:ext cx="3040017" cy="17727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7244" y="2820403"/>
            <a:ext cx="3059199" cy="17849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160295" y="457503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Hardened Density 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BOF slag-based geopolymer mortar at 3, 7, 28 and 56 days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975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800" y="210950"/>
            <a:ext cx="8520600" cy="572700"/>
          </a:xfrm>
          <a:solidFill>
            <a:schemeClr val="tx1"/>
          </a:solidFill>
          <a:ln>
            <a:noFill/>
          </a:ln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Hardened density </a:t>
            </a:r>
            <a:r>
              <a:rPr lang="en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w/ and w/o CO</a:t>
            </a:r>
            <a:r>
              <a:rPr lang="e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curing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55" y="1389491"/>
            <a:ext cx="3934855" cy="22945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389491"/>
            <a:ext cx="3932676" cy="22945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1208045" y="3855487"/>
            <a:ext cx="296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Ambient cured GPM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5214895" y="3855487"/>
            <a:ext cx="296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1800" b="1" i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cured GPM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6213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type="title"/>
          </p:nvPr>
        </p:nvSpPr>
        <p:spPr>
          <a:xfrm>
            <a:off x="399578" y="161816"/>
            <a:ext cx="8520600" cy="572700"/>
          </a:xfrm>
          <a:prstGeom prst="rect">
            <a:avLst/>
          </a:prstGeom>
          <a:solidFill>
            <a:schemeClr val="tx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Hardened properties</a:t>
            </a:r>
            <a:endParaRPr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3CA5C8A-CA90-C166-DC1B-3AFCBADD98CD}"/>
              </a:ext>
            </a:extLst>
          </p:cNvPr>
          <p:cNvSpPr txBox="1"/>
          <p:nvPr/>
        </p:nvSpPr>
        <p:spPr>
          <a:xfrm>
            <a:off x="0" y="4468525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Flexural Strength 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800" b="1" i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BOFS based 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geopolymer mortar at 3, 7, 28 and 56 days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04" y="810716"/>
            <a:ext cx="2914650" cy="17004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1975" y="810716"/>
            <a:ext cx="2940049" cy="17175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086" y="799780"/>
            <a:ext cx="2977491" cy="17393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5371" y="2612817"/>
            <a:ext cx="3224507" cy="18836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96207" y="2612817"/>
            <a:ext cx="3276244" cy="191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05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9117EB5-96F1-4A6C-910D-7DC9FD8CE431}"/>
              </a:ext>
            </a:extLst>
          </p:cNvPr>
          <p:cNvSpPr/>
          <p:nvPr/>
        </p:nvSpPr>
        <p:spPr>
          <a:xfrm>
            <a:off x="2802926" y="2063368"/>
            <a:ext cx="35381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4800" dirty="0"/>
          </a:p>
        </p:txBody>
      </p:sp>
      <p:pic>
        <p:nvPicPr>
          <p:cNvPr id="3" name="image3.png">
            <a:extLst>
              <a:ext uri="{FF2B5EF4-FFF2-40B4-BE49-F238E27FC236}">
                <a16:creationId xmlns:a16="http://schemas.microsoft.com/office/drawing/2014/main" xmlns="" id="{DE66FC99-05F1-A0B2-0AB0-BA0189CEEE1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3052" y="0"/>
            <a:ext cx="3097796" cy="858565"/>
          </a:xfrm>
          <a:prstGeom prst="rect">
            <a:avLst/>
          </a:prstGeom>
          <a:ln/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9281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type="title"/>
          </p:nvPr>
        </p:nvSpPr>
        <p:spPr>
          <a:xfrm>
            <a:off x="386878" y="3019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Flexural strength test </a:t>
            </a:r>
            <a:r>
              <a:rPr lang="en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w/ and w/o CO</a:t>
            </a:r>
            <a:r>
              <a:rPr lang="e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curing</a:t>
            </a:r>
            <a:endParaRPr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1208045" y="3855487"/>
            <a:ext cx="296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Ambient cured GPM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5214895" y="3855487"/>
            <a:ext cx="296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1800" b="1" i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cured GPM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719" y="1203635"/>
            <a:ext cx="4683897" cy="2736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203635"/>
            <a:ext cx="4680847" cy="2736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141246"/>
            <a:ext cx="8520600" cy="572700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Hardened properties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9589"/>
            <a:ext cx="3103841" cy="18591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596" y="709589"/>
            <a:ext cx="3102808" cy="18591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706" y="748043"/>
            <a:ext cx="3097294" cy="18558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9665" y="2603930"/>
            <a:ext cx="3323986" cy="19917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0021" y="2597262"/>
            <a:ext cx="3399579" cy="20370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3CA5C8A-CA90-C166-DC1B-3AFCBADD98CD}"/>
              </a:ext>
            </a:extLst>
          </p:cNvPr>
          <p:cNvSpPr txBox="1"/>
          <p:nvPr/>
        </p:nvSpPr>
        <p:spPr>
          <a:xfrm>
            <a:off x="75951" y="4478093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Dielectric constant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test results of BOF slag-based </a:t>
            </a:r>
            <a:r>
              <a:rPr lang="en-US" sz="1800" b="1" i="1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geopolymer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mortar</a:t>
            </a:r>
          </a:p>
        </p:txBody>
      </p:sp>
    </p:spTree>
    <p:extLst>
      <p:ext uri="{BB962C8B-B14F-4D97-AF65-F5344CB8AC3E}">
        <p14:creationId xmlns:p14="http://schemas.microsoft.com/office/powerpoint/2010/main" val="100626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Dielectric constant w/ and w/o CO</a:t>
            </a:r>
            <a:r>
              <a:rPr lang="e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4015" y="1159472"/>
            <a:ext cx="4523803" cy="27407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61258"/>
            <a:ext cx="4497355" cy="26947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1208045" y="3855487"/>
            <a:ext cx="296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Ambient cured GPM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5214895" y="3855487"/>
            <a:ext cx="296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1800" b="1" i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cured GPM</a:t>
            </a:r>
          </a:p>
        </p:txBody>
      </p:sp>
    </p:spTree>
    <p:extLst>
      <p:ext uri="{BB962C8B-B14F-4D97-AF65-F5344CB8AC3E}">
        <p14:creationId xmlns:p14="http://schemas.microsoft.com/office/powerpoint/2010/main" val="256665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194477"/>
            <a:ext cx="8520600" cy="572700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Durability properties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33</a:t>
            </a:fld>
            <a:endParaRPr lang="e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41" y="767177"/>
            <a:ext cx="2950239" cy="1761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536" y="770558"/>
            <a:ext cx="2989164" cy="18011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393" y="770629"/>
            <a:ext cx="3014544" cy="18045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8581" y="2611743"/>
            <a:ext cx="3406779" cy="20514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360" y="2611743"/>
            <a:ext cx="3424691" cy="206339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4449" y="4690821"/>
            <a:ext cx="847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Drying shrinkage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BOFS based GPM</a:t>
            </a:r>
          </a:p>
        </p:txBody>
      </p:sp>
    </p:spTree>
    <p:extLst>
      <p:ext uri="{BB962C8B-B14F-4D97-AF65-F5344CB8AC3E}">
        <p14:creationId xmlns:p14="http://schemas.microsoft.com/office/powerpoint/2010/main" val="396193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368245"/>
            <a:ext cx="8520600" cy="572700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Drying shrinkage w/ </a:t>
            </a:r>
            <a:r>
              <a:rPr lang="pl-PL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w/o CO2 curing</a:t>
            </a:r>
            <a:endParaRPr lang="en-US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34</a:t>
            </a:fld>
            <a:endParaRPr lang="e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882" y="1160263"/>
            <a:ext cx="4574118" cy="27955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7656"/>
            <a:ext cx="4596989" cy="27681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1208045" y="3855487"/>
            <a:ext cx="296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Ambient cured GPM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A52C7AE-B240-9425-B45B-E432400D97F2}"/>
              </a:ext>
            </a:extLst>
          </p:cNvPr>
          <p:cNvSpPr txBox="1"/>
          <p:nvPr/>
        </p:nvSpPr>
        <p:spPr>
          <a:xfrm>
            <a:off x="5214895" y="3855487"/>
            <a:ext cx="296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1800" b="1" i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cured GPM</a:t>
            </a:r>
          </a:p>
        </p:txBody>
      </p:sp>
    </p:spTree>
    <p:extLst>
      <p:ext uri="{BB962C8B-B14F-4D97-AF65-F5344CB8AC3E}">
        <p14:creationId xmlns:p14="http://schemas.microsoft.com/office/powerpoint/2010/main" val="119181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311700" y="36126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Durability properties</a:t>
            </a:r>
            <a:endParaRPr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5F658F2-DA48-226E-D343-DFCF4B84F097}"/>
              </a:ext>
            </a:extLst>
          </p:cNvPr>
          <p:cNvSpPr txBox="1"/>
          <p:nvPr/>
        </p:nvSpPr>
        <p:spPr>
          <a:xfrm>
            <a:off x="1" y="4406087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expansion</a:t>
            </a:r>
            <a:r>
              <a:rPr lang="en-US" sz="16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BOF slag-based geopolymer mortar compared to river sand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123" y="1031997"/>
            <a:ext cx="3203063" cy="15981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663" y="1048415"/>
            <a:ext cx="3098107" cy="15457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5492" y="1043336"/>
            <a:ext cx="3059084" cy="15266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2449" y="2654300"/>
            <a:ext cx="3379551" cy="16865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3021" y="2624167"/>
            <a:ext cx="3473676" cy="173355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35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1700" y="-99060"/>
            <a:ext cx="2614380" cy="9220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306547"/>
            <a:ext cx="8520600" cy="572700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expansion w/ and w/o CO</a:t>
            </a:r>
            <a:r>
              <a:rPr lang="en-US" sz="1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246" y="1305650"/>
            <a:ext cx="4570204" cy="22807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39140"/>
            <a:ext cx="4435983" cy="22137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9893514-D27F-DA23-5B5B-DF8D91DDF3AA}"/>
              </a:ext>
            </a:extLst>
          </p:cNvPr>
          <p:cNvSpPr txBox="1"/>
          <p:nvPr/>
        </p:nvSpPr>
        <p:spPr>
          <a:xfrm>
            <a:off x="749643" y="3699779"/>
            <a:ext cx="3616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Ambient cured GPM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9893514-D27F-DA23-5B5B-DF8D91DDF3AA}"/>
              </a:ext>
            </a:extLst>
          </p:cNvPr>
          <p:cNvSpPr txBox="1"/>
          <p:nvPr/>
        </p:nvSpPr>
        <p:spPr>
          <a:xfrm>
            <a:off x="5215889" y="3699779"/>
            <a:ext cx="3616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1800" b="1" i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cured GPM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517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>
            <a:off x="311700" y="1688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Durability properties</a:t>
            </a:r>
            <a:endParaRPr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9893514-D27F-DA23-5B5B-DF8D91DDF3AA}"/>
              </a:ext>
            </a:extLst>
          </p:cNvPr>
          <p:cNvSpPr txBox="1"/>
          <p:nvPr/>
        </p:nvSpPr>
        <p:spPr>
          <a:xfrm>
            <a:off x="0" y="4496551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ASR Expansion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BOF slag-based geopolymer mortar compared to river sand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1" y="989459"/>
            <a:ext cx="3046789" cy="15205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3761" y="987155"/>
            <a:ext cx="3127277" cy="15599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4209" y="997650"/>
            <a:ext cx="3085191" cy="153894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949" y="2605228"/>
            <a:ext cx="3508389" cy="17508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84338" y="2605228"/>
            <a:ext cx="3508390" cy="17508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37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ASR expansion w/ and w/o CO</a:t>
            </a:r>
            <a:r>
              <a:rPr lang="en-US" sz="1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150" y="1511164"/>
            <a:ext cx="4643063" cy="23171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6614" y="1511164"/>
            <a:ext cx="4643064" cy="23171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9893514-D27F-DA23-5B5B-DF8D91DDF3AA}"/>
              </a:ext>
            </a:extLst>
          </p:cNvPr>
          <p:cNvSpPr txBox="1"/>
          <p:nvPr/>
        </p:nvSpPr>
        <p:spPr>
          <a:xfrm>
            <a:off x="654393" y="3828299"/>
            <a:ext cx="3616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Ambient cured GPM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9893514-D27F-DA23-5B5B-DF8D91DDF3AA}"/>
              </a:ext>
            </a:extLst>
          </p:cNvPr>
          <p:cNvSpPr txBox="1"/>
          <p:nvPr/>
        </p:nvSpPr>
        <p:spPr>
          <a:xfrm>
            <a:off x="5387339" y="3828299"/>
            <a:ext cx="3616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1800" b="1" i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cured GPM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0918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188437"/>
            <a:ext cx="8520600" cy="572700"/>
          </a:xfrm>
          <a:solidFill>
            <a:schemeClr val="tx1"/>
          </a:solidFill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 (after ASR expansion test)</a:t>
            </a:r>
            <a:r>
              <a:rPr lang="en-US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39</a:t>
            </a:fld>
            <a:endParaRPr lang="en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56" y="942048"/>
            <a:ext cx="4262844" cy="1664988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56" y="2787947"/>
            <a:ext cx="2130236" cy="1570693"/>
          </a:xfrm>
          <a:prstGeom prst="rect">
            <a:avLst/>
          </a:prstGeom>
          <a:noFill/>
        </p:spPr>
      </p:pic>
      <p:pic>
        <p:nvPicPr>
          <p:cNvPr id="8" name="Picture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50"/>
          <a:stretch/>
        </p:blipFill>
        <p:spPr bwMode="auto">
          <a:xfrm>
            <a:off x="2522220" y="2719250"/>
            <a:ext cx="2122608" cy="18654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66308" y="4663216"/>
            <a:ext cx="2746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1NS+75% BOFS (ambient cured)</a:t>
            </a:r>
          </a:p>
        </p:txBody>
      </p:sp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646" y="942049"/>
            <a:ext cx="4228512" cy="1664988"/>
          </a:xfrm>
          <a:prstGeom prst="rect">
            <a:avLst/>
          </a:prstGeom>
          <a:noFill/>
        </p:spPr>
      </p:pic>
      <p:pic>
        <p:nvPicPr>
          <p:cNvPr id="11" name="Picture 10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50"/>
          <a:stretch/>
        </p:blipFill>
        <p:spPr bwMode="auto">
          <a:xfrm>
            <a:off x="6936614" y="2719251"/>
            <a:ext cx="2149077" cy="18882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646" y="2719250"/>
            <a:ext cx="2149174" cy="176131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812644" y="4663217"/>
            <a:ext cx="2485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1NS+75% BOFS (CO</a:t>
            </a:r>
            <a:r>
              <a:rPr lang="en-US" b="1" i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i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cured)</a:t>
            </a:r>
          </a:p>
        </p:txBody>
      </p:sp>
    </p:spTree>
    <p:extLst>
      <p:ext uri="{BB962C8B-B14F-4D97-AF65-F5344CB8AC3E}">
        <p14:creationId xmlns:p14="http://schemas.microsoft.com/office/powerpoint/2010/main" val="349685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77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311700" y="234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Google Shape;52;p8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093375"/>
                <a:ext cx="6358814" cy="13836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lvl="0">
                  <a:buChar char="❏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2 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gas emission reasons:   - Fossil sources</a:t>
                </a:r>
              </a:p>
              <a:p>
                <a:pPr marL="139700" lvl="0" indent="0">
                  <a:buNone/>
                </a:pP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- Disposal of municipal wastes     </a:t>
                </a:r>
              </a:p>
              <a:p>
                <a:pPr marL="139700" lvl="0" indent="0">
                  <a:buNone/>
                </a:pP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- Cement production                                            </a:t>
                </a:r>
              </a:p>
              <a:p>
                <a:pPr lvl="0">
                  <a:buChar char="❏"/>
                </a:pPr>
                <a:endParaRPr lang="en-US" sz="18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buChar char="❏"/>
                </a:pP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Alternative material: Green concrete - </a:t>
                </a:r>
                <a:r>
                  <a:rPr lang="en-US" sz="1800" dirty="0" err="1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Geopolymer</a:t>
                </a: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concrete</a:t>
                </a:r>
              </a:p>
              <a:p>
                <a:pPr marL="457200" lvl="0" indent="-3175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SzPts val="1400"/>
                  <a:buChar char="❏"/>
                </a:pPr>
                <a:endParaRPr lang="en-US" sz="18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39700" lvl="0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SzPts val="1400"/>
                  <a:buNone/>
                </a:pP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endParaRPr lang="en-US" sz="18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0" indent="-3175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SzPts val="1400"/>
                  <a:buChar char="❏"/>
                </a:pPr>
                <a:endParaRPr lang="en-US" sz="18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Google Shape;52;p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093375"/>
                <a:ext cx="6358814" cy="1383608"/>
              </a:xfrm>
              <a:prstGeom prst="rect">
                <a:avLst/>
              </a:prstGeom>
              <a:blipFill rotWithShape="0">
                <a:blip r:embed="rId3"/>
                <a:stretch>
                  <a:fillRect r="-21189" b="-295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51C3FCD-5DE2-76F8-E2AD-45BB3B7F80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852"/>
          <a:stretch/>
        </p:blipFill>
        <p:spPr>
          <a:xfrm>
            <a:off x="7483148" y="1781094"/>
            <a:ext cx="795490" cy="835794"/>
          </a:xfrm>
          <a:prstGeom prst="rect">
            <a:avLst/>
          </a:prstGeom>
        </p:spPr>
      </p:pic>
      <p:sp>
        <p:nvSpPr>
          <p:cNvPr id="7" name="Текст 2">
            <a:extLst>
              <a:ext uri="{FF2B5EF4-FFF2-40B4-BE49-F238E27FC236}">
                <a16:creationId xmlns:a16="http://schemas.microsoft.com/office/drawing/2014/main" xmlns="" id="{4B778A47-AC7C-9BC1-CADA-99E9CD638A4F}"/>
              </a:ext>
            </a:extLst>
          </p:cNvPr>
          <p:cNvSpPr txBox="1">
            <a:spLocks/>
          </p:cNvSpPr>
          <p:nvPr/>
        </p:nvSpPr>
        <p:spPr>
          <a:xfrm>
            <a:off x="136890" y="2929767"/>
            <a:ext cx="2775175" cy="426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9700" indent="0" algn="ctr">
              <a:buFont typeface="Arial"/>
              <a:buNone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aluminosilicate minerals</a:t>
            </a:r>
          </a:p>
        </p:txBody>
      </p:sp>
      <p:sp>
        <p:nvSpPr>
          <p:cNvPr id="8" name="Текст 3">
            <a:extLst>
              <a:ext uri="{FF2B5EF4-FFF2-40B4-BE49-F238E27FC236}">
                <a16:creationId xmlns:a16="http://schemas.microsoft.com/office/drawing/2014/main" xmlns="" id="{FB2004C7-532E-0D77-A092-4B19F815170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107283" y="2926751"/>
            <a:ext cx="2775175" cy="401980"/>
          </a:xfrm>
        </p:spPr>
        <p:txBody>
          <a:bodyPr/>
          <a:lstStyle/>
          <a:p>
            <a:pPr marL="139700" indent="0" algn="ctr">
              <a:buNone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fine and coarse aggregates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DFAC15B-F8D3-B809-F983-9D599493A8F5}"/>
              </a:ext>
            </a:extLst>
          </p:cNvPr>
          <p:cNvSpPr txBox="1"/>
          <p:nvPr/>
        </p:nvSpPr>
        <p:spPr>
          <a:xfrm>
            <a:off x="299589" y="4743792"/>
            <a:ext cx="1337211" cy="30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Fly Ash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CADF8C4-597E-05F3-8A58-FC3EE200E534}"/>
              </a:ext>
            </a:extLst>
          </p:cNvPr>
          <p:cNvSpPr txBox="1"/>
          <p:nvPr/>
        </p:nvSpPr>
        <p:spPr>
          <a:xfrm>
            <a:off x="1384874" y="4742845"/>
            <a:ext cx="1337211" cy="30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GGBFS</a:t>
            </a:r>
          </a:p>
        </p:txBody>
      </p:sp>
      <p:sp>
        <p:nvSpPr>
          <p:cNvPr id="17" name="Текст 3">
            <a:extLst>
              <a:ext uri="{FF2B5EF4-FFF2-40B4-BE49-F238E27FC236}">
                <a16:creationId xmlns:a16="http://schemas.microsoft.com/office/drawing/2014/main" xmlns="" id="{4985EAE6-DED5-958F-5F54-4E58F4D471D9}"/>
              </a:ext>
            </a:extLst>
          </p:cNvPr>
          <p:cNvSpPr txBox="1">
            <a:spLocks/>
          </p:cNvSpPr>
          <p:nvPr/>
        </p:nvSpPr>
        <p:spPr>
          <a:xfrm>
            <a:off x="6046740" y="2924358"/>
            <a:ext cx="2807693" cy="401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39700" indent="0" algn="ctr">
              <a:buNone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alkali activators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2571637-F71D-7285-1CC7-1CCCDFF41CE4}"/>
              </a:ext>
            </a:extLst>
          </p:cNvPr>
          <p:cNvSpPr txBox="1"/>
          <p:nvPr/>
        </p:nvSpPr>
        <p:spPr>
          <a:xfrm>
            <a:off x="3243480" y="4722812"/>
            <a:ext cx="1337842" cy="30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River sand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2A639B74-9B3B-2B7F-F091-C929C2FC0FCE}"/>
              </a:ext>
            </a:extLst>
          </p:cNvPr>
          <p:cNvSpPr txBox="1"/>
          <p:nvPr/>
        </p:nvSpPr>
        <p:spPr>
          <a:xfrm>
            <a:off x="4452456" y="4722812"/>
            <a:ext cx="1337209" cy="30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BOFS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id="{8726135D-216B-F8B2-952A-DAECA11335DC}"/>
                  </a:ext>
                </a:extLst>
              </p:cNvPr>
              <p:cNvSpPr txBox="1"/>
              <p:nvPr/>
            </p:nvSpPr>
            <p:spPr>
              <a:xfrm>
                <a:off x="6303815" y="4722806"/>
                <a:ext cx="13378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𝑁𝑎</m:t>
                          </m:r>
                        </m:e>
                        <m:sub>
                          <m:r>
                            <a:rPr lang="en-US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𝑆𝑖𝑂</m:t>
                          </m:r>
                        </m:e>
                        <m:sub>
                          <m:r>
                            <a:rPr lang="en-US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726135D-216B-F8B2-952A-DAECA11335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3815" y="4722806"/>
                <a:ext cx="1337841" cy="30777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DC2A43F-842C-BA25-9EFC-EFC5889DDED1}"/>
              </a:ext>
            </a:extLst>
          </p:cNvPr>
          <p:cNvSpPr txBox="1"/>
          <p:nvPr/>
        </p:nvSpPr>
        <p:spPr>
          <a:xfrm>
            <a:off x="7483148" y="4742839"/>
            <a:ext cx="1339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C2F2063B-6082-7C6A-298F-89D5DEA6DF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0833" y="3371406"/>
            <a:ext cx="1018077" cy="1357437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A137B0F6-1851-081E-B845-D19C9161DE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04729" y="3371409"/>
            <a:ext cx="1018076" cy="1357436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5F02DC52-BAE0-8A7C-8DD3-9163CEE92B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6152" y="3371410"/>
            <a:ext cx="1018076" cy="1357436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7D7DC775-14A6-3766-8B20-B0004EEBB4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09410" y="3371406"/>
            <a:ext cx="1018077" cy="1357437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F0184254-67F3-6DB6-542F-6B0F5CC6A3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46248" y="3371406"/>
            <a:ext cx="1018077" cy="1357437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F93F322D-3188-07F7-8E15-B5E7528688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65993" y="3371406"/>
            <a:ext cx="1018077" cy="1357437"/>
          </a:xfrm>
          <a:prstGeom prst="rect">
            <a:avLst/>
          </a:prstGeom>
        </p:spPr>
      </p:pic>
      <p:sp>
        <p:nvSpPr>
          <p:cNvPr id="5" name="Знак ''плюс'' 4">
            <a:extLst>
              <a:ext uri="{FF2B5EF4-FFF2-40B4-BE49-F238E27FC236}">
                <a16:creationId xmlns:a16="http://schemas.microsoft.com/office/drawing/2014/main" xmlns="" id="{BEA0D71E-D849-4419-6711-A83241E86387}"/>
              </a:ext>
            </a:extLst>
          </p:cNvPr>
          <p:cNvSpPr/>
          <p:nvPr/>
        </p:nvSpPr>
        <p:spPr>
          <a:xfrm>
            <a:off x="2764744" y="3819137"/>
            <a:ext cx="514150" cy="461973"/>
          </a:xfrm>
          <a:prstGeom prst="mathPlus">
            <a:avLst/>
          </a:prstGeom>
          <a:noFill/>
          <a:ln>
            <a:solidFill>
              <a:schemeClr val="tx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Знак ''плюс'' 28">
            <a:extLst>
              <a:ext uri="{FF2B5EF4-FFF2-40B4-BE49-F238E27FC236}">
                <a16:creationId xmlns:a16="http://schemas.microsoft.com/office/drawing/2014/main" xmlns="" id="{84047B25-018B-DC2F-5822-3A6406D37E04}"/>
              </a:ext>
            </a:extLst>
          </p:cNvPr>
          <p:cNvSpPr/>
          <p:nvPr/>
        </p:nvSpPr>
        <p:spPr>
          <a:xfrm>
            <a:off x="5789665" y="3819136"/>
            <a:ext cx="514150" cy="461973"/>
          </a:xfrm>
          <a:prstGeom prst="mathPlus">
            <a:avLst/>
          </a:prstGeom>
          <a:noFill/>
          <a:ln>
            <a:solidFill>
              <a:schemeClr val="tx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Рисунок 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071" y="817520"/>
            <a:ext cx="652195" cy="65219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94506" y="756307"/>
            <a:ext cx="727697" cy="732175"/>
          </a:xfrm>
          <a:prstGeom prst="ellipse">
            <a:avLst/>
          </a:prstGeom>
        </p:spPr>
      </p:pic>
      <p:sp>
        <p:nvSpPr>
          <p:cNvPr id="3" name="Flowchart: Connector 2"/>
          <p:cNvSpPr/>
          <p:nvPr/>
        </p:nvSpPr>
        <p:spPr>
          <a:xfrm>
            <a:off x="6760387" y="656491"/>
            <a:ext cx="914733" cy="914733"/>
          </a:xfrm>
          <a:prstGeom prst="flowChartConnector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Connector 35"/>
          <p:cNvSpPr/>
          <p:nvPr/>
        </p:nvSpPr>
        <p:spPr>
          <a:xfrm>
            <a:off x="7962503" y="665027"/>
            <a:ext cx="914733" cy="914733"/>
          </a:xfrm>
          <a:prstGeom prst="flowChartConnector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Connector 36"/>
          <p:cNvSpPr/>
          <p:nvPr/>
        </p:nvSpPr>
        <p:spPr>
          <a:xfrm>
            <a:off x="7453777" y="1758439"/>
            <a:ext cx="914733" cy="914733"/>
          </a:xfrm>
          <a:prstGeom prst="flowChartConnector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3" idx="5"/>
          </p:cNvCxnSpPr>
          <p:nvPr/>
        </p:nvCxnSpPr>
        <p:spPr>
          <a:xfrm>
            <a:off x="7541160" y="1437264"/>
            <a:ext cx="284786" cy="90626"/>
          </a:xfrm>
          <a:prstGeom prst="lin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Straight Connector 10"/>
          <p:cNvCxnSpPr>
            <a:endCxn id="36" idx="3"/>
          </p:cNvCxnSpPr>
          <p:nvPr/>
        </p:nvCxnSpPr>
        <p:spPr>
          <a:xfrm flipV="1">
            <a:off x="7834649" y="1445800"/>
            <a:ext cx="261814" cy="82090"/>
          </a:xfrm>
          <a:prstGeom prst="lin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834649" y="1511137"/>
            <a:ext cx="0" cy="269957"/>
          </a:xfrm>
          <a:prstGeom prst="lin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3360" y="0"/>
            <a:ext cx="2598420" cy="7239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00A61C05-44E9-CDE2-7950-A074910C7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69765"/>
            <a:ext cx="8520600" cy="5727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of Hardened Properties &amp; Durability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40</a:t>
            </a:fld>
            <a:endParaRPr lang="en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2292"/>
            <a:ext cx="9144000" cy="350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02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41</a:t>
            </a:fld>
            <a:endParaRPr lang="en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80564" y="697856"/>
            <a:ext cx="3999900" cy="680988"/>
          </a:xfrm>
        </p:spPr>
        <p:txBody>
          <a:bodyPr/>
          <a:lstStyle/>
          <a:p>
            <a:pPr marL="114300" indent="0" algn="ctr">
              <a:buNone/>
            </a:pPr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</a:t>
            </a:r>
            <a:r>
              <a:rPr lang="en-US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endParaRPr lang="en-US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ctr">
              <a:buNone/>
            </a:pPr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25%, 50%, and 75% BOFS-based GPM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5099" y="640577"/>
            <a:ext cx="2165991" cy="9156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" r="12392" b="13068"/>
          <a:stretch/>
        </p:blipFill>
        <p:spPr bwMode="auto">
          <a:xfrm>
            <a:off x="381000" y="1571624"/>
            <a:ext cx="2599514" cy="183774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26208" y="3602153"/>
            <a:ext cx="5962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 = 26.967 - 8.508 Na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+ 5.377 BOFS - 1.213 (Na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="1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+ 11.882 (BOFS)</a:t>
            </a:r>
            <a:r>
              <a:rPr lang="en-US" b="1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+ 0.583 Na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*BOFS 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7" r="15974" b="13216"/>
          <a:stretch/>
        </p:blipFill>
        <p:spPr bwMode="auto">
          <a:xfrm>
            <a:off x="3093210" y="1579102"/>
            <a:ext cx="2365119" cy="183027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226209" y="4318153"/>
            <a:ext cx="587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ASR expansion = 0.03403 - 0.02300  Na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+ 0.03433 BOFS - 0.0176 (Na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="1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+ 0.0324 (BOFS)</a:t>
            </a:r>
            <a:r>
              <a:rPr lang="en-US" b="1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- 0.02800  Na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*BOFS</a:t>
            </a:r>
          </a:p>
        </p:txBody>
      </p:sp>
      <p:pic>
        <p:nvPicPr>
          <p:cNvPr id="11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11"/>
          <a:stretch>
            <a:fillRect/>
          </a:stretch>
        </p:blipFill>
        <p:spPr bwMode="auto">
          <a:xfrm>
            <a:off x="6187253" y="1579102"/>
            <a:ext cx="2710887" cy="30841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55419" y="67877"/>
            <a:ext cx="8520600" cy="572700"/>
          </a:xfrm>
          <a:solidFill>
            <a:schemeClr val="tx1"/>
          </a:solidFill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Response surface methodology</a:t>
            </a:r>
          </a:p>
        </p:txBody>
      </p:sp>
    </p:spTree>
    <p:extLst>
      <p:ext uri="{BB962C8B-B14F-4D97-AF65-F5344CB8AC3E}">
        <p14:creationId xmlns:p14="http://schemas.microsoft.com/office/powerpoint/2010/main" val="143524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208" y="142088"/>
            <a:ext cx="8520600" cy="572700"/>
          </a:xfrm>
          <a:solidFill>
            <a:schemeClr val="tx1"/>
          </a:solidFill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Response surface methodology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7175" y="864379"/>
            <a:ext cx="5012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50%, 75%,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BOFS aggregate-based GPM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592748"/>
            <a:ext cx="61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 = 45.046 - 8.937 Na2SiO3 + 3.585 BOFS -</a:t>
            </a:r>
            <a:r>
              <a:rPr lang="pt-BR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1.796</a:t>
            </a:r>
            <a:r>
              <a:rPr lang="pt-BR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(Na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="1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pt-BR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pt-BR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13.671 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(BOFS)</a:t>
            </a:r>
            <a:r>
              <a:rPr lang="en-US" b="1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t-BR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- 0.820 </a:t>
            </a:r>
            <a:r>
              <a:rPr lang="pt-BR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Na2SiO3*BOFS</a:t>
            </a:r>
            <a:endParaRPr lang="en-US" b="1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42</a:t>
            </a:fld>
            <a:endParaRPr lang="en"/>
          </a:p>
        </p:txBody>
      </p:sp>
      <p:sp>
        <p:nvSpPr>
          <p:cNvPr id="6" name="TextBox 5"/>
          <p:cNvSpPr txBox="1"/>
          <p:nvPr/>
        </p:nvSpPr>
        <p:spPr>
          <a:xfrm>
            <a:off x="0" y="4265559"/>
            <a:ext cx="6276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ASR expansion = 0.1141 + 0.0052 Na2SiO3 + 0.0495 BOFS - 0.0037  (Na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US" b="1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b="1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0.0357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(BOFS)</a:t>
            </a:r>
            <a:r>
              <a:rPr lang="en-US" b="1" baseline="30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+ 0.0457 </a:t>
            </a:r>
            <a:r>
              <a:rPr lang="en-US" b="1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Na2SiO3*BOFS</a:t>
            </a:r>
            <a:endParaRPr lang="en-US" b="1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047" y="550396"/>
            <a:ext cx="1936435" cy="8185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39084" t="29498" r="32250" b="34205"/>
          <a:stretch/>
        </p:blipFill>
        <p:spPr>
          <a:xfrm>
            <a:off x="226208" y="1463040"/>
            <a:ext cx="2621280" cy="18669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52533" t="10518" r="31282" b="66519"/>
          <a:stretch/>
        </p:blipFill>
        <p:spPr>
          <a:xfrm>
            <a:off x="3131820" y="1463040"/>
            <a:ext cx="2339340" cy="18669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53194" t="19703" r="33250" b="53778"/>
          <a:stretch/>
        </p:blipFill>
        <p:spPr>
          <a:xfrm>
            <a:off x="6181724" y="1463039"/>
            <a:ext cx="2565083" cy="282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90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A61C05-44E9-CDE2-7950-A074910C7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9FB8EB-CD77-9D80-6EF2-4BDA01968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compressive and flexural strengths, the GPM mixtures containing BOFS aggregate had comparative strength or higher strength than that containing 100% RS.</a:t>
            </a:r>
          </a:p>
          <a:p>
            <a:pPr algn="just"/>
            <a:endParaRPr lang="en-US" dirty="0" smtClean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Regardless of water and 1M </a:t>
            </a:r>
            <a:r>
              <a:rPr lang="en-US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solution submersions, all GPM mixtures have less than 0.1% expansion value except for the mixture having 75% BOFS and 100 % BOFS aggregate submersed in </a:t>
            </a:r>
            <a:r>
              <a:rPr lang="en-US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solution.</a:t>
            </a:r>
          </a:p>
          <a:p>
            <a:pPr algn="just"/>
            <a:endParaRPr lang="en-US" dirty="0" smtClean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has been effectively demonstrated that </a:t>
            </a:r>
            <a:r>
              <a:rPr lang="en-US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geopolymer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technology can stabilize 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BOFS 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 GPM mixture’s matrix contains a significant quantity of free silicon (Si), which reacts with free </a:t>
            </a:r>
            <a:r>
              <a:rPr lang="en-US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free </a:t>
            </a:r>
            <a:r>
              <a:rPr lang="en-US" dirty="0" err="1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MgO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generate stable silicate compounds, solving the problem of 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BOFS 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expansion.</a:t>
            </a:r>
          </a:p>
          <a:p>
            <a:pPr algn="just"/>
            <a:endParaRPr lang="en-US" dirty="0" smtClean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105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cured samples showed less 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expansion</a:t>
            </a:r>
            <a:r>
              <a:rPr lang="ru-RU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less shrinkage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ambient cured samples, </a:t>
            </a:r>
            <a:r>
              <a:rPr lang="en-US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US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</a:t>
            </a:r>
            <a:r>
              <a:rPr lang="en-US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</a:t>
            </a:r>
            <a:r>
              <a:rPr lang="en-US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decreased.</a:t>
            </a:r>
            <a:endParaRPr lang="en-US" dirty="0" smtClean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9700" indent="0" algn="just">
              <a:buNone/>
            </a:pPr>
            <a:endParaRPr lang="en-US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8762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1"/>
          <p:cNvSpPr txBox="1">
            <a:spLocks noGrp="1"/>
          </p:cNvSpPr>
          <p:nvPr>
            <p:ph type="title"/>
          </p:nvPr>
        </p:nvSpPr>
        <p:spPr>
          <a:xfrm>
            <a:off x="214350" y="0"/>
            <a:ext cx="8316600" cy="4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F909130-8CDC-FF08-7B8C-7B8D701F2315}"/>
              </a:ext>
            </a:extLst>
          </p:cNvPr>
          <p:cNvSpPr txBox="1"/>
          <p:nvPr/>
        </p:nvSpPr>
        <p:spPr>
          <a:xfrm>
            <a:off x="214350" y="682752"/>
            <a:ext cx="87153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Kuo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W, Gao, Y, C. 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Juang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(2019). Influence of BOF and GGBFS Based Alkali Activated Materials on the Properties of Porous Concrete. “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W. Lee, T. Cheng, K. Lin, K. Lin, C. Wu, C. Tsai (2020) Geopolymer Technologies for Stabilization of Basic Oxygen Furnace Slags and Sustainable Application as Construction Materials.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Sustainability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Mastali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Alzaza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Shaad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Kinnunen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Z.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Abdollahnejad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Bethany Woof, M.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Illikainen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(2019). Using Carbonated BOF Slag Aggregates in Alkali-Activated Concretes. “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Krishna Rao, D. Rupesh Kumar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(2020).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Comparative study on the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GPC using silica fume and fly ash with GGBS exposed to elevated temperature and ambient curing conditions. “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Today: Proceedings”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Azarsaa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R. Gupta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(2020).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Durability and leach-ability evaluation of K-based geopolymer concrete in real environmental conditions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“Case Studies in Construction Material”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Ma, H.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Mehdizadeh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Guo, T. Ling (2021). Effect of direct carbonation routes of basic oxygen furnace slag (BOFS) on strength and hydration of blended cement paste. “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and Building Materials”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Karthik, K.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Sudalaimani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C.T. Vijaya Kumar (2017). Investigation on mechanical properties of fly ash-ground granulated blast furnace slag based self curing bio-geopolymer concrete. “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and Building Materials”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Yunxia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Z.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Mingkai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Xia, X. Fang(2008). Methods for Improving Volume Stability of Steel Slag as Fine Aggregate. “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Wuhan University of Technology-Mater”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Y. Ding, T. Cheng, P. Liu, W. Lee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(2017).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on the treatment of BOF slag to replace fine aggregate in concrete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“Construction and Building Materials”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M.S.H. Khan, A. Castel, A.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Noushini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CARBONATION OF A LOW CALCIUM FLY ASH GEOPOLYMER CONCRETE. “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Centre for Infrastructure Engineering and Safety, School of Civil and Environmental Engineering, The University of New South Wales, Sydney, NSW 2052, Australia.”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Kuo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Shu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(2013).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high-temperature rapid catalytic technology to forecast the volumetric stability behavior of containing steel slag mixtures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“Construction and Building Materials”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Kabay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Miyan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Ozkan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(2021).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oxygen furnace and ground granulated blast furnace slag based alkali-activated pastes: Characterization and optimization. “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Cleaner Production</a:t>
            </a:r>
            <a:endParaRPr lang="en-US" sz="11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44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2"/>
          <p:cNvSpPr txBox="1">
            <a:spLocks noGrp="1"/>
          </p:cNvSpPr>
          <p:nvPr>
            <p:ph type="title"/>
          </p:nvPr>
        </p:nvSpPr>
        <p:spPr>
          <a:xfrm>
            <a:off x="2191818" y="1999050"/>
            <a:ext cx="549168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  <a:endParaRPr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45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607150" y="1023368"/>
            <a:ext cx="7841906" cy="38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2545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By-product of the steelmaking process: </a:t>
            </a:r>
          </a:p>
          <a:p>
            <a:pPr marL="1397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Basic Oxygen Furnace Slag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endParaRPr lang="en-US" sz="18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30B2AB9-75F2-9507-19BB-E1071DEEE7D0}"/>
              </a:ext>
            </a:extLst>
          </p:cNvPr>
          <p:cNvSpPr/>
          <p:nvPr/>
        </p:nvSpPr>
        <p:spPr>
          <a:xfrm>
            <a:off x="138896" y="104172"/>
            <a:ext cx="2997843" cy="8102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484504" y="222936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988" y="2861302"/>
            <a:ext cx="5913120" cy="21928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028" y="920197"/>
            <a:ext cx="3278160" cy="18223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60320" y="3177098"/>
            <a:ext cx="1619251" cy="947032"/>
          </a:xfrm>
          <a:prstGeom prst="rect">
            <a:avLst/>
          </a:prstGeom>
          <a:noFill/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12722975">
            <a:off x="4904450" y="2523421"/>
            <a:ext cx="151747" cy="6452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4" name="TextBox 3"/>
          <p:cNvSpPr txBox="1"/>
          <p:nvPr/>
        </p:nvSpPr>
        <p:spPr>
          <a:xfrm>
            <a:off x="6812527" y="2861302"/>
            <a:ext cx="1969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 P. M. </a:t>
            </a:r>
            <a:r>
              <a:rPr lang="en-US" sz="700" u="sng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Diniz</a:t>
            </a:r>
            <a:r>
              <a:rPr lang="en-US" sz="700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Patrick M. </a:t>
            </a:r>
            <a:r>
              <a:rPr lang="en-US" sz="700" u="sng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Ciarelli</a:t>
            </a:r>
            <a:r>
              <a:rPr lang="en-US" sz="700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00" u="sng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Evandro</a:t>
            </a:r>
            <a:r>
              <a:rPr lang="en-US" sz="700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O. T. </a:t>
            </a:r>
            <a:r>
              <a:rPr lang="en-US" sz="700" u="sng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Salles</a:t>
            </a:r>
            <a:r>
              <a:rPr lang="en-US" sz="700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Klaus F. Coco , Heat Transfer in Steel Ladles: Models and Applications DOI: 10.48011/asba.v2i1.1368</a:t>
            </a:r>
          </a:p>
        </p:txBody>
      </p:sp>
    </p:spTree>
    <p:extLst>
      <p:ext uri="{BB962C8B-B14F-4D97-AF65-F5344CB8AC3E}">
        <p14:creationId xmlns:p14="http://schemas.microsoft.com/office/powerpoint/2010/main" val="38861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2" name="Google Shape;52;p8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607150" y="1023368"/>
                <a:ext cx="7841906" cy="384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425450" lvl="0" indent="-28575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SzPts val="1400"/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BOFS limits: f-</a:t>
                </a:r>
                <a:r>
                  <a:rPr lang="en-US" dirty="0" err="1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CaO</a:t>
                </a: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f-MgO</a:t>
                </a:r>
              </a:p>
              <a:p>
                <a:pPr indent="0" algn="ctr">
                  <a:lnSpc>
                    <a:spcPct val="150000"/>
                  </a:lnSpc>
                  <a:buNone/>
                </a:pP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f-</a:t>
                </a:r>
                <a:r>
                  <a:rPr lang="en-US" dirty="0" err="1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CaO</a:t>
                </a: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𝐶𝑎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𝑂𝐻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(1)	  </a:t>
                </a:r>
              </a:p>
              <a:p>
                <a:pPr marL="139700" indent="0">
                  <a:buNone/>
                </a:pP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f-MgO+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𝑀𝑔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𝑂𝐻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(2)</a:t>
                </a:r>
              </a:p>
            </p:txBody>
          </p:sp>
        </mc:Choice>
        <mc:Fallback xmlns="">
          <p:sp>
            <p:nvSpPr>
              <p:cNvPr id="52" name="Google Shape;52;p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07150" y="1023368"/>
                <a:ext cx="7841906" cy="384240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30B2AB9-75F2-9507-19BB-E1071DEEE7D0}"/>
              </a:ext>
            </a:extLst>
          </p:cNvPr>
          <p:cNvSpPr/>
          <p:nvPr/>
        </p:nvSpPr>
        <p:spPr>
          <a:xfrm>
            <a:off x="138896" y="104172"/>
            <a:ext cx="2997843" cy="8102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484504" y="222936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of BOF slags as aggregate</a:t>
            </a:r>
            <a:endParaRPr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992" y="2792734"/>
            <a:ext cx="3326674" cy="19661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1882" y="978680"/>
            <a:ext cx="2263222" cy="17409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5681" y="2304378"/>
            <a:ext cx="3308913" cy="4839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1775" y="2790279"/>
            <a:ext cx="3330828" cy="19685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16050" y="4724168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expansion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0" y="4724168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ASR expansion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2487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2" name="Google Shape;52;p8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607150" y="1023368"/>
                <a:ext cx="7841906" cy="3842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425450" indent="-285750"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aluminosilicate (Si-O-Al) framework from </a:t>
                </a:r>
                <a:r>
                  <a:rPr lang="en-US" sz="1800" dirty="0" err="1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geoplymerization</a:t>
                </a: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process  </a:t>
                </a:r>
              </a:p>
              <a:p>
                <a:pPr marL="139700" indent="0">
                  <a:buNone/>
                </a:pP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</a:t>
                </a:r>
              </a:p>
              <a:p>
                <a:pPr marL="139700" indent="0">
                  <a:buNone/>
                </a:pP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</a:t>
                </a:r>
                <a:r>
                  <a:rPr lang="de-DE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𝐴𝑙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de-DE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𝐴𝑙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𝑆𝑖</m:t>
                    </m:r>
                    <m:sSub>
                      <m:sSubPr>
                        <m:ctrlPr>
                          <a:rPr lang="en-US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𝑂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(3)        </a:t>
                </a:r>
              </a:p>
              <a:p>
                <a:pPr marL="139700" indent="0">
                  <a:buNone/>
                </a:pP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f-CaO+SiO</a:t>
                </a:r>
                <a:r>
                  <a:rPr lang="en-US" baseline="-250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𝐶𝑎𝑆𝑖𝑂</m:t>
                        </m:r>
                      </m:e>
                      <m:sub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        (4)	</a:t>
                </a:r>
              </a:p>
              <a:p>
                <a:pPr marL="139700" indent="0">
                  <a:buNone/>
                </a:pP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f-MgO+SiO</a:t>
                </a:r>
                <a:r>
                  <a:rPr lang="en-US" baseline="-250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𝑀𝑔𝑆𝑖𝑂</m:t>
                        </m:r>
                      </m:e>
                      <m:sub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</a:t>
                </a:r>
                <a:r>
                  <a:rPr lang="en-US" dirty="0" smtClean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</a:t>
                </a:r>
              </a:p>
              <a:p>
                <a:pPr marL="139700" indent="0">
                  <a:buNone/>
                </a:pPr>
                <a:endParaRPr lang="en-US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39700" indent="0">
                  <a:buNone/>
                </a:pPr>
                <a:endParaRPr lang="en-US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25450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Geopolymer technology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treatment</a:t>
                </a:r>
              </a:p>
              <a:p>
                <a:pPr marL="139700" indent="0">
                  <a:buNone/>
                </a:pPr>
                <a:r>
                  <a:rPr lang="en-US" sz="1800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𝐶𝑎𝑆𝑖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3(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2(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𝐶𝑎𝐶𝑂</m:t>
                        </m:r>
                      </m:e>
                      <m:sub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3(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𝑆𝑖</m:t>
                    </m:r>
                    <m:sSub>
                      <m:sSubPr>
                        <m:ctrlPr>
                          <a:rPr lang="en-US" i="1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4(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𝑎𝑞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(6)</a:t>
                </a:r>
              </a:p>
              <a:p>
                <a:pPr marL="139700" indent="0">
                  <a:buNone/>
                </a:pPr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𝑀𝑔𝑆𝑖</m:t>
                        </m:r>
                        <m:r>
                          <a:rPr lang="en-US" b="0" i="1" smtClean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3(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𝐶𝑂</m:t>
                        </m:r>
                      </m:e>
                      <m:sub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2(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𝑀𝑔𝐶𝑂</m:t>
                        </m:r>
                      </m:e>
                      <m:sub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3(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dirty="0">
                        <a:solidFill>
                          <a:schemeClr val="bg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𝑆𝑖</m:t>
                    </m:r>
                    <m:sSub>
                      <m:sSubPr>
                        <m:ctrlPr>
                          <a:rPr lang="en-US" i="1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4(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𝑎𝑞</m:t>
                        </m:r>
                        <m:r>
                          <a:rPr lang="en-US" dirty="0">
                            <a:solidFill>
                              <a:schemeClr val="bg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2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(7)</a:t>
                </a:r>
              </a:p>
              <a:p>
                <a:pPr marL="457200" lvl="0" indent="-3175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SzPts val="1400"/>
                  <a:buChar char="❏"/>
                </a:pPr>
                <a:endParaRPr lang="en-US" sz="1800" dirty="0">
                  <a:solidFill>
                    <a:schemeClr val="bg2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Google Shape;52;p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07150" y="1023368"/>
                <a:ext cx="7841906" cy="384240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30B2AB9-75F2-9507-19BB-E1071DEEE7D0}"/>
              </a:ext>
            </a:extLst>
          </p:cNvPr>
          <p:cNvSpPr/>
          <p:nvPr/>
        </p:nvSpPr>
        <p:spPr>
          <a:xfrm>
            <a:off x="138896" y="104172"/>
            <a:ext cx="2997843" cy="8102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484504" y="222936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Possible solutions</a:t>
            </a:r>
            <a:endParaRPr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431" y="1381199"/>
            <a:ext cx="3095625" cy="17083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sp>
        <p:nvSpPr>
          <p:cNvPr id="4" name="TextBox 3"/>
          <p:cNvSpPr txBox="1"/>
          <p:nvPr/>
        </p:nvSpPr>
        <p:spPr>
          <a:xfrm>
            <a:off x="138896" y="4781981"/>
            <a:ext cx="8657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800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Lee W.-H., Cheng T.-W., Lin K.-Y., Lin K.-L., Wu C.-C., Tsai C.-T. </a:t>
            </a:r>
            <a:r>
              <a:rPr lang="en-US" sz="800" u="sng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Geopolymer</a:t>
            </a:r>
            <a:r>
              <a:rPr lang="en-US" sz="800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technologies for stabilization of basic oxygen furnace slags and sustainable application as construction materials, Sustainability, Sustainability 12 (2020) 5002. </a:t>
            </a:r>
            <a:r>
              <a:rPr lang="en-US" sz="800" u="sng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sz="800" u="sng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www.mdpi.com/2071-1050/12/12/5002</a:t>
            </a:r>
            <a:endParaRPr lang="en-US" sz="8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60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311700" y="3871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objectives</a:t>
            </a:r>
            <a:endParaRPr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5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Utilize BOFS as an aggregate source and develop an optimum user-friendly mix design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endParaRPr lang="en-US" sz="18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Stabilize BOFS with </a:t>
            </a:r>
            <a:r>
              <a:rPr lang="en-US" sz="1800" dirty="0" err="1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geopolymerization</a:t>
            </a: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process without expansion problems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endParaRPr lang="en-US" sz="18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carbonation (CO</a:t>
            </a:r>
            <a:r>
              <a:rPr lang="en-US" sz="12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curing technique to characterize the expansion behavior of BOFS-based GPC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endParaRPr lang="en-US" sz="1800" dirty="0">
              <a:solidFill>
                <a:schemeClr val="bg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❏"/>
            </a:pP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 potential solutions for environmental problems listed in Kazakhstan 2050 strategy: reduction of CO</a:t>
            </a:r>
            <a:r>
              <a:rPr lang="en-US" sz="1800" baseline="-25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emission, the scarcity of land, and the high costs of management and treatment of industrial waste materials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9117EB5-96F1-4A6C-910D-7DC9FD8CE431}"/>
              </a:ext>
            </a:extLst>
          </p:cNvPr>
          <p:cNvSpPr/>
          <p:nvPr/>
        </p:nvSpPr>
        <p:spPr>
          <a:xfrm>
            <a:off x="1428350" y="2083729"/>
            <a:ext cx="62872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rogram</a:t>
            </a:r>
            <a:endParaRPr lang="en-US" sz="4800" dirty="0"/>
          </a:p>
        </p:txBody>
      </p:sp>
      <p:pic>
        <p:nvPicPr>
          <p:cNvPr id="3" name="image3.png">
            <a:extLst>
              <a:ext uri="{FF2B5EF4-FFF2-40B4-BE49-F238E27FC236}">
                <a16:creationId xmlns:a16="http://schemas.microsoft.com/office/drawing/2014/main" xmlns="" id="{DE66FC99-05F1-A0B2-0AB0-BA0189CEEE1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71213" y="91563"/>
            <a:ext cx="3097796" cy="858565"/>
          </a:xfrm>
          <a:prstGeom prst="rect">
            <a:avLst/>
          </a:prstGeom>
          <a:ln/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5871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white 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6129</TotalTime>
  <Words>2132</Words>
  <Application>Microsoft Office PowerPoint</Application>
  <PresentationFormat>Экран (16:9)</PresentationFormat>
  <Paragraphs>609</Paragraphs>
  <Slides>45</Slides>
  <Notes>20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2" baseType="lpstr">
      <vt:lpstr>SimSun</vt:lpstr>
      <vt:lpstr>Arial</vt:lpstr>
      <vt:lpstr>Cambria Math</vt:lpstr>
      <vt:lpstr>Times New Roman</vt:lpstr>
      <vt:lpstr>Wingdings</vt:lpstr>
      <vt:lpstr>NU white  theme</vt:lpstr>
      <vt:lpstr>Equation.DSMT4</vt:lpstr>
      <vt:lpstr>Can Geopolymer Concrete become a key Material to utilize Basic Oxygen Furnace Slag (BOFS) as a Construction Material?</vt:lpstr>
      <vt:lpstr>Презентация PowerPoint</vt:lpstr>
      <vt:lpstr>Презентация PowerPoint</vt:lpstr>
      <vt:lpstr>Introduction</vt:lpstr>
      <vt:lpstr>Introduction</vt:lpstr>
      <vt:lpstr>Problem of BOF slags as aggregate</vt:lpstr>
      <vt:lpstr>Possible solutions</vt:lpstr>
      <vt:lpstr>Research objectives</vt:lpstr>
      <vt:lpstr>Презентация PowerPoint</vt:lpstr>
      <vt:lpstr>Flow Chart of Experimental Program </vt:lpstr>
      <vt:lpstr>Mixture Design Parameters</vt:lpstr>
      <vt:lpstr>Mix Design</vt:lpstr>
      <vt:lpstr>Test methods</vt:lpstr>
      <vt:lpstr>Fresh properties</vt:lpstr>
      <vt:lpstr>Durability test</vt:lpstr>
      <vt:lpstr>Carbonation (CO2) curing of samples</vt:lpstr>
      <vt:lpstr>Презентация PowerPoint</vt:lpstr>
      <vt:lpstr>Material Characterization</vt:lpstr>
      <vt:lpstr>Material characterization</vt:lpstr>
      <vt:lpstr>Material characterization</vt:lpstr>
      <vt:lpstr>Material characterization</vt:lpstr>
      <vt:lpstr>Fresh properties</vt:lpstr>
      <vt:lpstr>Fresh properties</vt:lpstr>
      <vt:lpstr>Fresh properties</vt:lpstr>
      <vt:lpstr>Hardened properties </vt:lpstr>
      <vt:lpstr>Compressive strength test w/ and w/o CO2 curing                  </vt:lpstr>
      <vt:lpstr>Hardened properties</vt:lpstr>
      <vt:lpstr>Hardened density w/ and w/o CO2 curing</vt:lpstr>
      <vt:lpstr>Hardened properties </vt:lpstr>
      <vt:lpstr>Flexural strength test w/ and w/o CO2 curing </vt:lpstr>
      <vt:lpstr>Hardened properties</vt:lpstr>
      <vt:lpstr>Dielectric constant w/ and w/o CO2 curing</vt:lpstr>
      <vt:lpstr>Durability properties</vt:lpstr>
      <vt:lpstr>Drying shrinkage w/ and w/o CO2 curing</vt:lpstr>
      <vt:lpstr>Durability properties</vt:lpstr>
      <vt:lpstr>Water expansion w/ and w/o CO2 curing</vt:lpstr>
      <vt:lpstr>Durability properties </vt:lpstr>
      <vt:lpstr>ASR expansion w/ and w/o CO2 curing</vt:lpstr>
      <vt:lpstr>SEM (after ASR expansion test) </vt:lpstr>
      <vt:lpstr>Summary of Hardened Properties &amp; Durability</vt:lpstr>
      <vt:lpstr>Response surface methodology</vt:lpstr>
      <vt:lpstr>Response surface methodology</vt:lpstr>
      <vt:lpstr>Conclusion</vt:lpstr>
      <vt:lpstr>References </vt:lpstr>
      <vt:lpstr>Thank you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Geopolymer concrete become a key material to utilize Basic oxygen furnace slag (BOFS)?</dc:title>
  <dc:creator>Gulfairuz Kareken</dc:creator>
  <cp:lastModifiedBy>Учетная запись Майкрософт</cp:lastModifiedBy>
  <cp:revision>298</cp:revision>
  <dcterms:modified xsi:type="dcterms:W3CDTF">2023-04-25T10:39:28Z</dcterms:modified>
</cp:coreProperties>
</file>