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ppm"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1.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3" r:id="rId1"/>
  </p:sldMasterIdLst>
  <p:notesMasterIdLst>
    <p:notesMasterId r:id="rId35"/>
  </p:notesMasterIdLst>
  <p:sldIdLst>
    <p:sldId id="256" r:id="rId2"/>
    <p:sldId id="270" r:id="rId3"/>
    <p:sldId id="303" r:id="rId4"/>
    <p:sldId id="280" r:id="rId5"/>
    <p:sldId id="257" r:id="rId6"/>
    <p:sldId id="282" r:id="rId7"/>
    <p:sldId id="279" r:id="rId8"/>
    <p:sldId id="290" r:id="rId9"/>
    <p:sldId id="291" r:id="rId10"/>
    <p:sldId id="292" r:id="rId11"/>
    <p:sldId id="293" r:id="rId12"/>
    <p:sldId id="294" r:id="rId13"/>
    <p:sldId id="281" r:id="rId14"/>
    <p:sldId id="299" r:id="rId15"/>
    <p:sldId id="300" r:id="rId16"/>
    <p:sldId id="285" r:id="rId17"/>
    <p:sldId id="286" r:id="rId18"/>
    <p:sldId id="288" r:id="rId19"/>
    <p:sldId id="289" r:id="rId20"/>
    <p:sldId id="271" r:id="rId21"/>
    <p:sldId id="272" r:id="rId22"/>
    <p:sldId id="274" r:id="rId23"/>
    <p:sldId id="277" r:id="rId24"/>
    <p:sldId id="275" r:id="rId25"/>
    <p:sldId id="295" r:id="rId26"/>
    <p:sldId id="273" r:id="rId27"/>
    <p:sldId id="276" r:id="rId28"/>
    <p:sldId id="296" r:id="rId29"/>
    <p:sldId id="298" r:id="rId30"/>
    <p:sldId id="302" r:id="rId31"/>
    <p:sldId id="297" r:id="rId32"/>
    <p:sldId id="268" r:id="rId33"/>
    <p:sldId id="269"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3" d="100"/>
          <a:sy n="113" d="100"/>
        </p:scale>
        <p:origin x="47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F:\EDU\Thesis%20Defence\Tables%20and%20Diagram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F:\EDU\Thesis%20Defence\Tables%20and%20Diagram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F:\EDU\Thesis%20Defence\Tables%20and%20Diagrams.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a:t>RAVDESS Results</a:t>
            </a:r>
          </a:p>
        </c:rich>
      </c:tx>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lotArea>
      <c:layout/>
      <c:barChart>
        <c:barDir val="bar"/>
        <c:grouping val="clustered"/>
        <c:varyColors val="0"/>
        <c:ser>
          <c:idx val="0"/>
          <c:order val="0"/>
          <c:spPr>
            <a:solidFill>
              <a:srgbClr val="00B0F0"/>
            </a:soli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Accuracies!$B$6:$B$9</c:f>
              <c:strCache>
                <c:ptCount val="4"/>
                <c:pt idx="0">
                  <c:v>Ex 1 - Baseline</c:v>
                </c:pt>
                <c:pt idx="1">
                  <c:v>Ex 2 - Pitch</c:v>
                </c:pt>
                <c:pt idx="2">
                  <c:v>Ex 3 - Speed</c:v>
                </c:pt>
                <c:pt idx="3">
                  <c:v>Ex 4 - Combined</c:v>
                </c:pt>
              </c:strCache>
            </c:strRef>
          </c:cat>
          <c:val>
            <c:numRef>
              <c:f>Accuracies!$C$6:$C$9</c:f>
              <c:numCache>
                <c:formatCode>0.0</c:formatCode>
                <c:ptCount val="4"/>
                <c:pt idx="0">
                  <c:v>66.599999999999994</c:v>
                </c:pt>
                <c:pt idx="1">
                  <c:v>65</c:v>
                </c:pt>
                <c:pt idx="2">
                  <c:v>70.3</c:v>
                </c:pt>
                <c:pt idx="3">
                  <c:v>72.900000000000006</c:v>
                </c:pt>
              </c:numCache>
            </c:numRef>
          </c:val>
          <c:extLst>
            <c:ext xmlns:c16="http://schemas.microsoft.com/office/drawing/2014/chart" uri="{C3380CC4-5D6E-409C-BE32-E72D297353CC}">
              <c16:uniqueId val="{00000000-5A78-486C-86A4-3C5E206BF581}"/>
            </c:ext>
          </c:extLst>
        </c:ser>
        <c:dLbls>
          <c:dLblPos val="inEnd"/>
          <c:showLegendKey val="0"/>
          <c:showVal val="1"/>
          <c:showCatName val="0"/>
          <c:showSerName val="0"/>
          <c:showPercent val="0"/>
          <c:showBubbleSize val="0"/>
        </c:dLbls>
        <c:gapWidth val="115"/>
        <c:overlap val="-20"/>
        <c:axId val="642219696"/>
        <c:axId val="642217400"/>
      </c:barChart>
      <c:catAx>
        <c:axId val="642219696"/>
        <c:scaling>
          <c:orientation val="minMax"/>
        </c:scaling>
        <c:delete val="0"/>
        <c:axPos val="l"/>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642217400"/>
        <c:crosses val="autoZero"/>
        <c:auto val="1"/>
        <c:lblAlgn val="ctr"/>
        <c:lblOffset val="100"/>
        <c:noMultiLvlLbl val="0"/>
      </c:catAx>
      <c:valAx>
        <c:axId val="642217400"/>
        <c:scaling>
          <c:orientation val="minMax"/>
        </c:scaling>
        <c:delete val="0"/>
        <c:axPos val="b"/>
        <c:majorGridlines>
          <c:spPr>
            <a:ln w="9525" cap="flat" cmpd="sng" algn="ctr">
              <a:solidFill>
                <a:schemeClr val="lt1">
                  <a:lumMod val="95000"/>
                  <a:alpha val="10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642219696"/>
        <c:crosses val="autoZero"/>
        <c:crossBetween val="between"/>
      </c:valAx>
      <c:spPr>
        <a:noFill/>
        <a:ln>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a:t>EMO-DB Results</a:t>
            </a:r>
          </a:p>
        </c:rich>
      </c:tx>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lotArea>
      <c:layout/>
      <c:barChart>
        <c:barDir val="bar"/>
        <c:grouping val="clustered"/>
        <c:varyColors val="0"/>
        <c:ser>
          <c:idx val="0"/>
          <c:order val="0"/>
          <c:spPr>
            <a:solidFill>
              <a:srgbClr val="00B0F0"/>
            </a:soli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Accuracies!$B$6:$B$9</c:f>
              <c:strCache>
                <c:ptCount val="4"/>
                <c:pt idx="0">
                  <c:v>Ex 1 - Baseline</c:v>
                </c:pt>
                <c:pt idx="1">
                  <c:v>Ex 2 - Pitch</c:v>
                </c:pt>
                <c:pt idx="2">
                  <c:v>Ex 3 - Speed</c:v>
                </c:pt>
                <c:pt idx="3">
                  <c:v>Ex 4 - Combined</c:v>
                </c:pt>
              </c:strCache>
            </c:strRef>
          </c:cat>
          <c:val>
            <c:numRef>
              <c:f>Accuracies!$D$6:$D$9</c:f>
              <c:numCache>
                <c:formatCode>0.0</c:formatCode>
                <c:ptCount val="4"/>
                <c:pt idx="0">
                  <c:v>78.3</c:v>
                </c:pt>
                <c:pt idx="1">
                  <c:v>80.400000000000006</c:v>
                </c:pt>
                <c:pt idx="2">
                  <c:v>80.8</c:v>
                </c:pt>
                <c:pt idx="3">
                  <c:v>82.3</c:v>
                </c:pt>
              </c:numCache>
            </c:numRef>
          </c:val>
          <c:extLst>
            <c:ext xmlns:c16="http://schemas.microsoft.com/office/drawing/2014/chart" uri="{C3380CC4-5D6E-409C-BE32-E72D297353CC}">
              <c16:uniqueId val="{00000000-F24C-4734-81B2-1A06EBE5243A}"/>
            </c:ext>
          </c:extLst>
        </c:ser>
        <c:dLbls>
          <c:dLblPos val="inEnd"/>
          <c:showLegendKey val="0"/>
          <c:showVal val="1"/>
          <c:showCatName val="0"/>
          <c:showSerName val="0"/>
          <c:showPercent val="0"/>
          <c:showBubbleSize val="0"/>
        </c:dLbls>
        <c:gapWidth val="115"/>
        <c:overlap val="-20"/>
        <c:axId val="642219696"/>
        <c:axId val="642217400"/>
      </c:barChart>
      <c:catAx>
        <c:axId val="642219696"/>
        <c:scaling>
          <c:orientation val="minMax"/>
        </c:scaling>
        <c:delete val="0"/>
        <c:axPos val="l"/>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642217400"/>
        <c:crosses val="autoZero"/>
        <c:auto val="1"/>
        <c:lblAlgn val="ctr"/>
        <c:lblOffset val="100"/>
        <c:noMultiLvlLbl val="0"/>
      </c:catAx>
      <c:valAx>
        <c:axId val="642217400"/>
        <c:scaling>
          <c:orientation val="minMax"/>
        </c:scaling>
        <c:delete val="0"/>
        <c:axPos val="b"/>
        <c:majorGridlines>
          <c:spPr>
            <a:ln w="9525" cap="flat" cmpd="sng" algn="ctr">
              <a:solidFill>
                <a:schemeClr val="lt1">
                  <a:lumMod val="95000"/>
                  <a:alpha val="10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642219696"/>
        <c:crosses val="autoZero"/>
        <c:crossBetween val="between"/>
      </c:valAx>
      <c:spPr>
        <a:noFill/>
        <a:ln>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a:t>IEMOCAP Results</a:t>
            </a:r>
          </a:p>
        </c:rich>
      </c:tx>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lotArea>
      <c:layout/>
      <c:barChart>
        <c:barDir val="bar"/>
        <c:grouping val="clustered"/>
        <c:varyColors val="0"/>
        <c:ser>
          <c:idx val="0"/>
          <c:order val="0"/>
          <c:spPr>
            <a:solidFill>
              <a:srgbClr val="00B0F0"/>
            </a:soli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Accuracies!$B$6:$B$9</c:f>
              <c:strCache>
                <c:ptCount val="4"/>
                <c:pt idx="0">
                  <c:v>Ex 1 - Baseline</c:v>
                </c:pt>
                <c:pt idx="1">
                  <c:v>Ex 2 - Pitch</c:v>
                </c:pt>
                <c:pt idx="2">
                  <c:v>Ex 3 - Speed</c:v>
                </c:pt>
                <c:pt idx="3">
                  <c:v>Ex 4 - Combined</c:v>
                </c:pt>
              </c:strCache>
            </c:strRef>
          </c:cat>
          <c:val>
            <c:numRef>
              <c:f>Accuracies!$E$6:$E$9</c:f>
              <c:numCache>
                <c:formatCode>0.0</c:formatCode>
                <c:ptCount val="4"/>
                <c:pt idx="0">
                  <c:v>54.5</c:v>
                </c:pt>
                <c:pt idx="1">
                  <c:v>56.5</c:v>
                </c:pt>
                <c:pt idx="2">
                  <c:v>58</c:v>
                </c:pt>
                <c:pt idx="3">
                  <c:v>55.9</c:v>
                </c:pt>
              </c:numCache>
            </c:numRef>
          </c:val>
          <c:extLst>
            <c:ext xmlns:c16="http://schemas.microsoft.com/office/drawing/2014/chart" uri="{C3380CC4-5D6E-409C-BE32-E72D297353CC}">
              <c16:uniqueId val="{00000000-473F-4804-A36C-7F167245182D}"/>
            </c:ext>
          </c:extLst>
        </c:ser>
        <c:dLbls>
          <c:dLblPos val="inEnd"/>
          <c:showLegendKey val="0"/>
          <c:showVal val="1"/>
          <c:showCatName val="0"/>
          <c:showSerName val="0"/>
          <c:showPercent val="0"/>
          <c:showBubbleSize val="0"/>
        </c:dLbls>
        <c:gapWidth val="115"/>
        <c:overlap val="-20"/>
        <c:axId val="642219696"/>
        <c:axId val="642217400"/>
      </c:barChart>
      <c:catAx>
        <c:axId val="642219696"/>
        <c:scaling>
          <c:orientation val="minMax"/>
        </c:scaling>
        <c:delete val="0"/>
        <c:axPos val="l"/>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642217400"/>
        <c:crosses val="autoZero"/>
        <c:auto val="1"/>
        <c:lblAlgn val="ctr"/>
        <c:lblOffset val="100"/>
        <c:noMultiLvlLbl val="0"/>
      </c:catAx>
      <c:valAx>
        <c:axId val="642217400"/>
        <c:scaling>
          <c:orientation val="minMax"/>
        </c:scaling>
        <c:delete val="0"/>
        <c:axPos val="b"/>
        <c:majorGridlines>
          <c:spPr>
            <a:ln w="9525" cap="flat" cmpd="sng" algn="ctr">
              <a:solidFill>
                <a:schemeClr val="lt1">
                  <a:lumMod val="95000"/>
                  <a:alpha val="10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642219696"/>
        <c:crosses val="autoZero"/>
        <c:crossBetween val="between"/>
      </c:valAx>
      <c:spPr>
        <a:noFill/>
        <a:ln>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2">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22">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22">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BC2449-ECC4-4DE1-A508-D5618C7D508F}" type="datetimeFigureOut">
              <a:rPr lang="en-US" smtClean="0"/>
              <a:t>7/26/2021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FFEDAC-146E-43C1-B4A0-6FA845E53FC6}" type="slidenum">
              <a:rPr lang="en-US" smtClean="0"/>
              <a:t>‹#›</a:t>
            </a:fld>
            <a:endParaRPr lang="en-US"/>
          </a:p>
        </p:txBody>
      </p:sp>
    </p:spTree>
    <p:extLst>
      <p:ext uri="{BB962C8B-B14F-4D97-AF65-F5344CB8AC3E}">
        <p14:creationId xmlns:p14="http://schemas.microsoft.com/office/powerpoint/2010/main" val="10854943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Applications. It can be utilized in healthcare where emotional state of the patient is beneficial. For example, while providing services through phone where only medium is the voice. </a:t>
            </a:r>
          </a:p>
          <a:p>
            <a:r>
              <a:rPr lang="en-US" dirty="0"/>
              <a:t>Next is usage in human-computer interactions, provide emotional context to a intelligent system. One possibility is smart cars which adjusts speed depending on emotional state of the driver.</a:t>
            </a:r>
          </a:p>
          <a:p>
            <a:r>
              <a:rPr lang="en-US" dirty="0"/>
              <a:t>In surveillance, it can be used to determine intentions of subjects through emotions. And finally, in e-learning providing better feedback from student that not only incorporate the grades but also emotional information during tests in exams.</a:t>
            </a:r>
          </a:p>
        </p:txBody>
      </p:sp>
      <p:sp>
        <p:nvSpPr>
          <p:cNvPr id="4" name="Slide Number Placeholder 3"/>
          <p:cNvSpPr>
            <a:spLocks noGrp="1"/>
          </p:cNvSpPr>
          <p:nvPr>
            <p:ph type="sldNum" sz="quarter" idx="5"/>
          </p:nvPr>
        </p:nvSpPr>
        <p:spPr/>
        <p:txBody>
          <a:bodyPr/>
          <a:lstStyle/>
          <a:p>
            <a:fld id="{D5FFEDAC-146E-43C1-B4A0-6FA845E53FC6}" type="slidenum">
              <a:rPr lang="en-US" smtClean="0"/>
              <a:t>5</a:t>
            </a:fld>
            <a:endParaRPr lang="en-US"/>
          </a:p>
        </p:txBody>
      </p:sp>
    </p:spTree>
    <p:extLst>
      <p:ext uri="{BB962C8B-B14F-4D97-AF65-F5344CB8AC3E}">
        <p14:creationId xmlns:p14="http://schemas.microsoft.com/office/powerpoint/2010/main" val="3361867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shows that simple augmentation methods can compete with sophisticated augmentation algorithms with less effort.  </a:t>
            </a:r>
          </a:p>
          <a:p>
            <a:r>
              <a:rPr lang="en-US" b="0" i="0" dirty="0">
                <a:effectLst/>
                <a:latin typeface="Arial" panose="020B0604020202020204" pitchFamily="34" charset="0"/>
              </a:rPr>
              <a:t>segment repetition based on the high amplitude</a:t>
            </a:r>
            <a:endParaRPr lang="en-US" dirty="0"/>
          </a:p>
        </p:txBody>
      </p:sp>
      <p:sp>
        <p:nvSpPr>
          <p:cNvPr id="4" name="Slide Number Placeholder 3"/>
          <p:cNvSpPr>
            <a:spLocks noGrp="1"/>
          </p:cNvSpPr>
          <p:nvPr>
            <p:ph type="sldNum" sz="quarter" idx="5"/>
          </p:nvPr>
        </p:nvSpPr>
        <p:spPr/>
        <p:txBody>
          <a:bodyPr/>
          <a:lstStyle/>
          <a:p>
            <a:fld id="{D5FFEDAC-146E-43C1-B4A0-6FA845E53FC6}" type="slidenum">
              <a:rPr lang="en-US" smtClean="0"/>
              <a:t>27</a:t>
            </a:fld>
            <a:endParaRPr lang="en-US"/>
          </a:p>
        </p:txBody>
      </p:sp>
    </p:spTree>
    <p:extLst>
      <p:ext uri="{BB962C8B-B14F-4D97-AF65-F5344CB8AC3E}">
        <p14:creationId xmlns:p14="http://schemas.microsoft.com/office/powerpoint/2010/main" val="5969347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effectLst/>
                <a:latin typeface="Arial" panose="020B0604020202020204" pitchFamily="34" charset="0"/>
              </a:rPr>
              <a:t>vocal tract length perturbation</a:t>
            </a:r>
            <a:endParaRPr lang="en-US" dirty="0"/>
          </a:p>
        </p:txBody>
      </p:sp>
      <p:sp>
        <p:nvSpPr>
          <p:cNvPr id="4" name="Slide Number Placeholder 3"/>
          <p:cNvSpPr>
            <a:spLocks noGrp="1"/>
          </p:cNvSpPr>
          <p:nvPr>
            <p:ph type="sldNum" sz="quarter" idx="5"/>
          </p:nvPr>
        </p:nvSpPr>
        <p:spPr/>
        <p:txBody>
          <a:bodyPr/>
          <a:lstStyle/>
          <a:p>
            <a:fld id="{D5FFEDAC-146E-43C1-B4A0-6FA845E53FC6}" type="slidenum">
              <a:rPr lang="en-US" smtClean="0"/>
              <a:t>28</a:t>
            </a:fld>
            <a:endParaRPr lang="en-US"/>
          </a:p>
        </p:txBody>
      </p:sp>
    </p:spTree>
    <p:extLst>
      <p:ext uri="{BB962C8B-B14F-4D97-AF65-F5344CB8AC3E}">
        <p14:creationId xmlns:p14="http://schemas.microsoft.com/office/powerpoint/2010/main" val="27878772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reasons might be that happiness and anger class are quite clearly pronounced in the voice and speech. </a:t>
            </a:r>
          </a:p>
        </p:txBody>
      </p:sp>
      <p:sp>
        <p:nvSpPr>
          <p:cNvPr id="4" name="Slide Number Placeholder 3"/>
          <p:cNvSpPr>
            <a:spLocks noGrp="1"/>
          </p:cNvSpPr>
          <p:nvPr>
            <p:ph type="sldNum" sz="quarter" idx="5"/>
          </p:nvPr>
        </p:nvSpPr>
        <p:spPr/>
        <p:txBody>
          <a:bodyPr/>
          <a:lstStyle/>
          <a:p>
            <a:fld id="{D5FFEDAC-146E-43C1-B4A0-6FA845E53FC6}" type="slidenum">
              <a:rPr lang="en-US" smtClean="0"/>
              <a:t>29</a:t>
            </a:fld>
            <a:endParaRPr lang="en-US"/>
          </a:p>
        </p:txBody>
      </p:sp>
    </p:spTree>
    <p:extLst>
      <p:ext uri="{BB962C8B-B14F-4D97-AF65-F5344CB8AC3E}">
        <p14:creationId xmlns:p14="http://schemas.microsoft.com/office/powerpoint/2010/main" val="1770144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Languages: There are over 6000 languages in the world. While most of them similar, some of them differ drastically form majority. One of such language is Chinese where tonal dynamics to the word may change the meaning.</a:t>
            </a:r>
          </a:p>
          <a:p>
            <a:r>
              <a:rPr lang="en-US" dirty="0"/>
              <a:t>Complex: Some emotions is hard to differentiate. For example, sarcasm is hard to differentiate for some individuals let alone neural nets.</a:t>
            </a:r>
          </a:p>
          <a:p>
            <a:r>
              <a:rPr lang="en-US" dirty="0"/>
              <a:t>Poor: There are datasets where human performance is lower than the models. It indicates that assessment of the emotion can be sometimes subjective.</a:t>
            </a:r>
          </a:p>
          <a:p>
            <a:r>
              <a:rPr lang="en-US" dirty="0"/>
              <a:t>It comes from loose definition of some emotions. Volume of the available data is not optimal for training decent sophisticated deep neural nets.</a:t>
            </a:r>
          </a:p>
        </p:txBody>
      </p:sp>
      <p:sp>
        <p:nvSpPr>
          <p:cNvPr id="4" name="Slide Number Placeholder 3"/>
          <p:cNvSpPr>
            <a:spLocks noGrp="1"/>
          </p:cNvSpPr>
          <p:nvPr>
            <p:ph type="sldNum" sz="quarter" idx="5"/>
          </p:nvPr>
        </p:nvSpPr>
        <p:spPr/>
        <p:txBody>
          <a:bodyPr/>
          <a:lstStyle/>
          <a:p>
            <a:fld id="{D5FFEDAC-146E-43C1-B4A0-6FA845E53FC6}" type="slidenum">
              <a:rPr lang="en-US" smtClean="0"/>
              <a:t>6</a:t>
            </a:fld>
            <a:endParaRPr lang="en-US"/>
          </a:p>
        </p:txBody>
      </p:sp>
    </p:spTree>
    <p:extLst>
      <p:ext uri="{BB962C8B-B14F-4D97-AF65-F5344CB8AC3E}">
        <p14:creationId xmlns:p14="http://schemas.microsoft.com/office/powerpoint/2010/main" val="931422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how emotion is expressed? Emotion propagates itself in three dimensions.  It is present in Prosodic level, or simply in audio or sound. Pitch, amplitude, tone are the data that can be extracted for this sound, also called prosodic features. Next is the visual dimension. Facial expressions images or recordings, and also motion data of face can be extracted from this level. Finally, emotion propagates itself in semantic level, in other words in words (pun indented) in the context of sentences. In this research we focus on Prosodic level or sound. </a:t>
            </a:r>
          </a:p>
        </p:txBody>
      </p:sp>
      <p:sp>
        <p:nvSpPr>
          <p:cNvPr id="4" name="Slide Number Placeholder 3"/>
          <p:cNvSpPr>
            <a:spLocks noGrp="1"/>
          </p:cNvSpPr>
          <p:nvPr>
            <p:ph type="sldNum" sz="quarter" idx="5"/>
          </p:nvPr>
        </p:nvSpPr>
        <p:spPr/>
        <p:txBody>
          <a:bodyPr/>
          <a:lstStyle/>
          <a:p>
            <a:fld id="{D5FFEDAC-146E-43C1-B4A0-6FA845E53FC6}" type="slidenum">
              <a:rPr lang="en-US" smtClean="0"/>
              <a:t>8</a:t>
            </a:fld>
            <a:endParaRPr lang="en-US"/>
          </a:p>
        </p:txBody>
      </p:sp>
    </p:spTree>
    <p:extLst>
      <p:ext uri="{BB962C8B-B14F-4D97-AF65-F5344CB8AC3E}">
        <p14:creationId xmlns:p14="http://schemas.microsoft.com/office/powerpoint/2010/main" val="36308874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many features that can be extracted and used to train model. It ranges from standard spectrograms and </a:t>
            </a:r>
            <a:r>
              <a:rPr lang="en-US" dirty="0" err="1"/>
              <a:t>contrstat</a:t>
            </a:r>
            <a:r>
              <a:rPr lang="en-US" dirty="0"/>
              <a:t>, to hand crafted ones such as GEMAP and TEO. The are various models that use different strategies in terms </a:t>
            </a:r>
            <a:r>
              <a:rPr lang="en-US" dirty="0" err="1"/>
              <a:t>wrt</a:t>
            </a:r>
            <a:r>
              <a:rPr lang="en-US" dirty="0"/>
              <a:t> to features. There are models that use single feature, most popularly MFCCs, and others that combine several features and feed them to model. The next possibility is to divide audio into windows and extract features form each window, called local features, or just extract it from the whole audio, also called global features. It is ongoing debate on which feature contains most information on emotion an what combination to use, as there are many of them.</a:t>
            </a:r>
          </a:p>
        </p:txBody>
      </p:sp>
      <p:sp>
        <p:nvSpPr>
          <p:cNvPr id="4" name="Slide Number Placeholder 3"/>
          <p:cNvSpPr>
            <a:spLocks noGrp="1"/>
          </p:cNvSpPr>
          <p:nvPr>
            <p:ph type="sldNum" sz="quarter" idx="5"/>
          </p:nvPr>
        </p:nvSpPr>
        <p:spPr/>
        <p:txBody>
          <a:bodyPr/>
          <a:lstStyle/>
          <a:p>
            <a:fld id="{D5FFEDAC-146E-43C1-B4A0-6FA845E53FC6}" type="slidenum">
              <a:rPr lang="en-US" smtClean="0"/>
              <a:t>9</a:t>
            </a:fld>
            <a:endParaRPr lang="en-US"/>
          </a:p>
        </p:txBody>
      </p:sp>
    </p:spTree>
    <p:extLst>
      <p:ext uri="{BB962C8B-B14F-4D97-AF65-F5344CB8AC3E}">
        <p14:creationId xmlns:p14="http://schemas.microsoft.com/office/powerpoint/2010/main" val="2152450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Currently, there are quite many datasets available in the field to experiments with. They differ by content, language and size. </a:t>
            </a:r>
          </a:p>
          <a:p>
            <a:r>
              <a:rPr lang="en-US" dirty="0"/>
              <a:t>Regardless of diversity, sample size usually suboptimal for training sophisticated deep neural nets.  </a:t>
            </a:r>
          </a:p>
          <a:p>
            <a:r>
              <a:rPr lang="en-US" dirty="0"/>
              <a:t>That’s the reason that almost all research done with these datasets include one or another form of data augmentation.</a:t>
            </a:r>
          </a:p>
        </p:txBody>
      </p:sp>
      <p:sp>
        <p:nvSpPr>
          <p:cNvPr id="4" name="Slide Number Placeholder 3"/>
          <p:cNvSpPr>
            <a:spLocks noGrp="1"/>
          </p:cNvSpPr>
          <p:nvPr>
            <p:ph type="sldNum" sz="quarter" idx="5"/>
          </p:nvPr>
        </p:nvSpPr>
        <p:spPr/>
        <p:txBody>
          <a:bodyPr/>
          <a:lstStyle/>
          <a:p>
            <a:fld id="{D5FFEDAC-146E-43C1-B4A0-6FA845E53FC6}" type="slidenum">
              <a:rPr lang="en-US" smtClean="0"/>
              <a:t>10</a:t>
            </a:fld>
            <a:endParaRPr lang="en-US"/>
          </a:p>
        </p:txBody>
      </p:sp>
    </p:spTree>
    <p:extLst>
      <p:ext uri="{BB962C8B-B14F-4D97-AF65-F5344CB8AC3E}">
        <p14:creationId xmlns:p14="http://schemas.microsoft.com/office/powerpoint/2010/main" val="34461222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Data augmentation </a:t>
            </a:r>
            <a:r>
              <a:rPr lang="en-US" b="0" i="0" dirty="0">
                <a:effectLst/>
                <a:latin typeface="Arial" panose="020B0604020202020204" pitchFamily="34" charset="0"/>
              </a:rPr>
              <a:t>is set of techniques that increases the amount of samples in the dataset exploiting the existing ones. These techniques utilize label-invariant transformation of inputs. So, by level invariant we mean transformation of sample without changing its label. Data augmentation proven its effectiveness in image recognition. </a:t>
            </a:r>
          </a:p>
          <a:p>
            <a:r>
              <a:rPr lang="en-US" b="0" i="0" dirty="0">
                <a:effectLst/>
                <a:latin typeface="Arial" panose="020B0604020202020204" pitchFamily="34" charset="0"/>
              </a:rPr>
              <a:t>VTLP - vocal tract length perturbation, normalization technique to reduce variance between speaker. </a:t>
            </a:r>
          </a:p>
          <a:p>
            <a:r>
              <a:rPr lang="en-US" b="0" i="0" dirty="0">
                <a:effectLst/>
                <a:latin typeface="Arial" panose="020B0604020202020204" pitchFamily="34" charset="0"/>
              </a:rPr>
              <a:t>SRHA - segment repetition based on the high amplitude, augmentation of existing audio with the segment with the highest amplitude</a:t>
            </a:r>
          </a:p>
          <a:p>
            <a:endParaRPr lang="en-US" b="0" i="0" dirty="0">
              <a:effectLst/>
              <a:latin typeface="Arial" panose="020B0604020202020204" pitchFamily="34" charset="0"/>
            </a:endParaRPr>
          </a:p>
          <a:p>
            <a:r>
              <a:rPr lang="en-US" b="0" i="0" dirty="0">
                <a:effectLst/>
                <a:latin typeface="Arial" panose="020B0604020202020204" pitchFamily="34" charset="0"/>
              </a:rPr>
              <a:t>One of the ingenious methods of data augmentation is image transformation of spectral image of a sound. </a:t>
            </a:r>
          </a:p>
        </p:txBody>
      </p:sp>
      <p:sp>
        <p:nvSpPr>
          <p:cNvPr id="4" name="Slide Number Placeholder 3"/>
          <p:cNvSpPr>
            <a:spLocks noGrp="1"/>
          </p:cNvSpPr>
          <p:nvPr>
            <p:ph type="sldNum" sz="quarter" idx="5"/>
          </p:nvPr>
        </p:nvSpPr>
        <p:spPr/>
        <p:txBody>
          <a:bodyPr/>
          <a:lstStyle/>
          <a:p>
            <a:fld id="{D5FFEDAC-146E-43C1-B4A0-6FA845E53FC6}" type="slidenum">
              <a:rPr lang="en-US" smtClean="0"/>
              <a:t>11</a:t>
            </a:fld>
            <a:endParaRPr lang="en-US"/>
          </a:p>
        </p:txBody>
      </p:sp>
    </p:spTree>
    <p:extLst>
      <p:ext uri="{BB962C8B-B14F-4D97-AF65-F5344CB8AC3E}">
        <p14:creationId xmlns:p14="http://schemas.microsoft.com/office/powerpoint/2010/main" val="6543575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Models that are utilized in SER are very diverse. It ranges from simple machine learning models such as SVM and </a:t>
            </a:r>
            <a:r>
              <a:rPr lang="en-US" dirty="0" err="1"/>
              <a:t>Neurest</a:t>
            </a:r>
            <a:r>
              <a:rPr lang="en-US" dirty="0"/>
              <a:t> Neighbors, to deep </a:t>
            </a:r>
            <a:r>
              <a:rPr lang="en-US" dirty="0" err="1"/>
              <a:t>convolutiona</a:t>
            </a:r>
            <a:r>
              <a:rPr lang="en-US" dirty="0"/>
              <a:t> and </a:t>
            </a:r>
            <a:r>
              <a:rPr lang="en-US" dirty="0" err="1"/>
              <a:t>reccurent</a:t>
            </a:r>
            <a:r>
              <a:rPr lang="en-US" dirty="0"/>
              <a:t> networks. Moreover, architectures including two different models are used in the field. </a:t>
            </a:r>
          </a:p>
        </p:txBody>
      </p:sp>
      <p:sp>
        <p:nvSpPr>
          <p:cNvPr id="4" name="Slide Number Placeholder 3"/>
          <p:cNvSpPr>
            <a:spLocks noGrp="1"/>
          </p:cNvSpPr>
          <p:nvPr>
            <p:ph type="sldNum" sz="quarter" idx="5"/>
          </p:nvPr>
        </p:nvSpPr>
        <p:spPr/>
        <p:txBody>
          <a:bodyPr/>
          <a:lstStyle/>
          <a:p>
            <a:fld id="{D5FFEDAC-146E-43C1-B4A0-6FA845E53FC6}" type="slidenum">
              <a:rPr lang="en-US" smtClean="0"/>
              <a:t>12</a:t>
            </a:fld>
            <a:endParaRPr lang="en-US"/>
          </a:p>
        </p:txBody>
      </p:sp>
    </p:spTree>
    <p:extLst>
      <p:ext uri="{BB962C8B-B14F-4D97-AF65-F5344CB8AC3E}">
        <p14:creationId xmlns:p14="http://schemas.microsoft.com/office/powerpoint/2010/main" val="34658621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Pitch: steps of 4.5 have been chosen as it changes speech the most. For example, speech of an adult moved up for 4.5 steps resemble speech of a child. </a:t>
            </a:r>
          </a:p>
          <a:p>
            <a:endParaRPr lang="en-US" dirty="0"/>
          </a:p>
        </p:txBody>
      </p:sp>
      <p:sp>
        <p:nvSpPr>
          <p:cNvPr id="4" name="Slide Number Placeholder 3"/>
          <p:cNvSpPr>
            <a:spLocks noGrp="1"/>
          </p:cNvSpPr>
          <p:nvPr>
            <p:ph type="sldNum" sz="quarter" idx="5"/>
          </p:nvPr>
        </p:nvSpPr>
        <p:spPr/>
        <p:txBody>
          <a:bodyPr/>
          <a:lstStyle/>
          <a:p>
            <a:fld id="{D5FFEDAC-146E-43C1-B4A0-6FA845E53FC6}" type="slidenum">
              <a:rPr lang="en-US" smtClean="0"/>
              <a:t>19</a:t>
            </a:fld>
            <a:endParaRPr lang="en-US"/>
          </a:p>
        </p:txBody>
      </p:sp>
    </p:spTree>
    <p:extLst>
      <p:ext uri="{BB962C8B-B14F-4D97-AF65-F5344CB8AC3E}">
        <p14:creationId xmlns:p14="http://schemas.microsoft.com/office/powerpoint/2010/main" val="41884242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TPR indicate the portion of correctly recognized labels among all true labels. </a:t>
            </a:r>
          </a:p>
        </p:txBody>
      </p:sp>
      <p:sp>
        <p:nvSpPr>
          <p:cNvPr id="4" name="Slide Number Placeholder 3"/>
          <p:cNvSpPr>
            <a:spLocks noGrp="1"/>
          </p:cNvSpPr>
          <p:nvPr>
            <p:ph type="sldNum" sz="quarter" idx="5"/>
          </p:nvPr>
        </p:nvSpPr>
        <p:spPr/>
        <p:txBody>
          <a:bodyPr/>
          <a:lstStyle/>
          <a:p>
            <a:fld id="{D5FFEDAC-146E-43C1-B4A0-6FA845E53FC6}" type="slidenum">
              <a:rPr lang="en-US" smtClean="0"/>
              <a:t>25</a:t>
            </a:fld>
            <a:endParaRPr lang="en-US"/>
          </a:p>
        </p:txBody>
      </p:sp>
    </p:spTree>
    <p:extLst>
      <p:ext uri="{BB962C8B-B14F-4D97-AF65-F5344CB8AC3E}">
        <p14:creationId xmlns:p14="http://schemas.microsoft.com/office/powerpoint/2010/main" val="1695952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8D98DBE-9FCC-46CC-965E-B6E7C72D7F8A}" type="datetimeFigureOut">
              <a:rPr lang="en-US" smtClean="0"/>
              <a:t>7/26/2021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D8B579-FB2D-4DFE-80F7-EE9AA1C196A2}" type="slidenum">
              <a:rPr lang="en-US" smtClean="0"/>
              <a:t>‹#›</a:t>
            </a:fld>
            <a:endParaRPr lang="en-US"/>
          </a:p>
        </p:txBody>
      </p:sp>
    </p:spTree>
    <p:extLst>
      <p:ext uri="{BB962C8B-B14F-4D97-AF65-F5344CB8AC3E}">
        <p14:creationId xmlns:p14="http://schemas.microsoft.com/office/powerpoint/2010/main" val="25661365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D98DBE-9FCC-46CC-965E-B6E7C72D7F8A}" type="datetimeFigureOut">
              <a:rPr lang="en-US" smtClean="0"/>
              <a:t>7/26/2021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D8B579-FB2D-4DFE-80F7-EE9AA1C196A2}" type="slidenum">
              <a:rPr lang="en-US" smtClean="0"/>
              <a:t>‹#›</a:t>
            </a:fld>
            <a:endParaRPr lang="en-US"/>
          </a:p>
        </p:txBody>
      </p:sp>
    </p:spTree>
    <p:extLst>
      <p:ext uri="{BB962C8B-B14F-4D97-AF65-F5344CB8AC3E}">
        <p14:creationId xmlns:p14="http://schemas.microsoft.com/office/powerpoint/2010/main" val="7683371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D98DBE-9FCC-46CC-965E-B6E7C72D7F8A}" type="datetimeFigureOut">
              <a:rPr lang="en-US" smtClean="0"/>
              <a:t>7/26/2021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D8B579-FB2D-4DFE-80F7-EE9AA1C196A2}" type="slidenum">
              <a:rPr lang="en-US" smtClean="0"/>
              <a:t>‹#›</a:t>
            </a:fld>
            <a:endParaRPr lang="en-US"/>
          </a:p>
        </p:txBody>
      </p:sp>
    </p:spTree>
    <p:extLst>
      <p:ext uri="{BB962C8B-B14F-4D97-AF65-F5344CB8AC3E}">
        <p14:creationId xmlns:p14="http://schemas.microsoft.com/office/powerpoint/2010/main" val="1423211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D98DBE-9FCC-46CC-965E-B6E7C72D7F8A}" type="datetimeFigureOut">
              <a:rPr lang="en-US" smtClean="0"/>
              <a:t>7/26/2021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D8B579-FB2D-4DFE-80F7-EE9AA1C196A2}" type="slidenum">
              <a:rPr lang="en-US" smtClean="0"/>
              <a:t>‹#›</a:t>
            </a:fld>
            <a:endParaRPr lang="en-US"/>
          </a:p>
        </p:txBody>
      </p:sp>
    </p:spTree>
    <p:extLst>
      <p:ext uri="{BB962C8B-B14F-4D97-AF65-F5344CB8AC3E}">
        <p14:creationId xmlns:p14="http://schemas.microsoft.com/office/powerpoint/2010/main" val="1228256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D98DBE-9FCC-46CC-965E-B6E7C72D7F8A}" type="datetimeFigureOut">
              <a:rPr lang="en-US" smtClean="0"/>
              <a:t>7/26/2021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D8B579-FB2D-4DFE-80F7-EE9AA1C196A2}" type="slidenum">
              <a:rPr lang="en-US" smtClean="0"/>
              <a:t>‹#›</a:t>
            </a:fld>
            <a:endParaRPr lang="en-US"/>
          </a:p>
        </p:txBody>
      </p:sp>
    </p:spTree>
    <p:extLst>
      <p:ext uri="{BB962C8B-B14F-4D97-AF65-F5344CB8AC3E}">
        <p14:creationId xmlns:p14="http://schemas.microsoft.com/office/powerpoint/2010/main" val="370136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8D98DBE-9FCC-46CC-965E-B6E7C72D7F8A}" type="datetimeFigureOut">
              <a:rPr lang="en-US" smtClean="0"/>
              <a:t>7/26/2021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D8B579-FB2D-4DFE-80F7-EE9AA1C196A2}" type="slidenum">
              <a:rPr lang="en-US" smtClean="0"/>
              <a:t>‹#›</a:t>
            </a:fld>
            <a:endParaRPr lang="en-US"/>
          </a:p>
        </p:txBody>
      </p:sp>
    </p:spTree>
    <p:extLst>
      <p:ext uri="{BB962C8B-B14F-4D97-AF65-F5344CB8AC3E}">
        <p14:creationId xmlns:p14="http://schemas.microsoft.com/office/powerpoint/2010/main" val="9351748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8D98DBE-9FCC-46CC-965E-B6E7C72D7F8A}" type="datetimeFigureOut">
              <a:rPr lang="en-US" smtClean="0"/>
              <a:t>7/26/2021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D8B579-FB2D-4DFE-80F7-EE9AA1C196A2}" type="slidenum">
              <a:rPr lang="en-US" smtClean="0"/>
              <a:t>‹#›</a:t>
            </a:fld>
            <a:endParaRPr lang="en-US"/>
          </a:p>
        </p:txBody>
      </p:sp>
    </p:spTree>
    <p:extLst>
      <p:ext uri="{BB962C8B-B14F-4D97-AF65-F5344CB8AC3E}">
        <p14:creationId xmlns:p14="http://schemas.microsoft.com/office/powerpoint/2010/main" val="2781097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8D98DBE-9FCC-46CC-965E-B6E7C72D7F8A}" type="datetimeFigureOut">
              <a:rPr lang="en-US" smtClean="0"/>
              <a:t>7/26/2021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D8B579-FB2D-4DFE-80F7-EE9AA1C196A2}" type="slidenum">
              <a:rPr lang="en-US" smtClean="0"/>
              <a:t>‹#›</a:t>
            </a:fld>
            <a:endParaRPr lang="en-US"/>
          </a:p>
        </p:txBody>
      </p:sp>
    </p:spTree>
    <p:extLst>
      <p:ext uri="{BB962C8B-B14F-4D97-AF65-F5344CB8AC3E}">
        <p14:creationId xmlns:p14="http://schemas.microsoft.com/office/powerpoint/2010/main" val="3154469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D98DBE-9FCC-46CC-965E-B6E7C72D7F8A}" type="datetimeFigureOut">
              <a:rPr lang="en-US" smtClean="0"/>
              <a:t>7/26/2021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D8B579-FB2D-4DFE-80F7-EE9AA1C196A2}" type="slidenum">
              <a:rPr lang="en-US" smtClean="0"/>
              <a:t>‹#›</a:t>
            </a:fld>
            <a:endParaRPr lang="en-US"/>
          </a:p>
        </p:txBody>
      </p:sp>
    </p:spTree>
    <p:extLst>
      <p:ext uri="{BB962C8B-B14F-4D97-AF65-F5344CB8AC3E}">
        <p14:creationId xmlns:p14="http://schemas.microsoft.com/office/powerpoint/2010/main" val="966607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D98DBE-9FCC-46CC-965E-B6E7C72D7F8A}" type="datetimeFigureOut">
              <a:rPr lang="en-US" smtClean="0"/>
              <a:t>7/26/2021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D8B579-FB2D-4DFE-80F7-EE9AA1C196A2}" type="slidenum">
              <a:rPr lang="en-US" smtClean="0"/>
              <a:t>‹#›</a:t>
            </a:fld>
            <a:endParaRPr lang="en-US"/>
          </a:p>
        </p:txBody>
      </p:sp>
    </p:spTree>
    <p:extLst>
      <p:ext uri="{BB962C8B-B14F-4D97-AF65-F5344CB8AC3E}">
        <p14:creationId xmlns:p14="http://schemas.microsoft.com/office/powerpoint/2010/main" val="439602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D98DBE-9FCC-46CC-965E-B6E7C72D7F8A}" type="datetimeFigureOut">
              <a:rPr lang="en-US" smtClean="0"/>
              <a:t>7/26/2021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D8B579-FB2D-4DFE-80F7-EE9AA1C196A2}" type="slidenum">
              <a:rPr lang="en-US" smtClean="0"/>
              <a:t>‹#›</a:t>
            </a:fld>
            <a:endParaRPr lang="en-US"/>
          </a:p>
        </p:txBody>
      </p:sp>
    </p:spTree>
    <p:extLst>
      <p:ext uri="{BB962C8B-B14F-4D97-AF65-F5344CB8AC3E}">
        <p14:creationId xmlns:p14="http://schemas.microsoft.com/office/powerpoint/2010/main" val="2578000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D98DBE-9FCC-46CC-965E-B6E7C72D7F8A}" type="datetimeFigureOut">
              <a:rPr lang="en-US" smtClean="0"/>
              <a:t>7/26/2021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D8B579-FB2D-4DFE-80F7-EE9AA1C196A2}" type="slidenum">
              <a:rPr lang="en-US" smtClean="0"/>
              <a:t>‹#›</a:t>
            </a:fld>
            <a:endParaRPr lang="en-US"/>
          </a:p>
        </p:txBody>
      </p:sp>
    </p:spTree>
    <p:extLst>
      <p:ext uri="{BB962C8B-B14F-4D97-AF65-F5344CB8AC3E}">
        <p14:creationId xmlns:p14="http://schemas.microsoft.com/office/powerpoint/2010/main" val="3897768965"/>
      </p:ext>
    </p:extLst>
  </p:cSld>
  <p:clrMap bg1="dk1" tx1="lt1" bg2="dk2" tx2="lt2" accent1="accent1" accent2="accent2" accent3="accent3" accent4="accent4" accent5="accent5" accent6="accent6" hlink="hlink" folHlink="folHlink"/>
  <p:sldLayoutIdLst>
    <p:sldLayoutId id="2147484044"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gif"/><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pm"/><Relationship Id="rId2" Type="http://schemas.openxmlformats.org/officeDocument/2006/relationships/image" Target="../media/image12.jp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emf"/><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emf"/><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emf"/><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2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en-US" sz="5400" dirty="0"/>
              <a:t>Speech Emotion Recognition using Deep Neural Networks</a:t>
            </a:r>
          </a:p>
        </p:txBody>
      </p:sp>
      <p:sp>
        <p:nvSpPr>
          <p:cNvPr id="3" name="Подзаголовок 2"/>
          <p:cNvSpPr>
            <a:spLocks noGrp="1"/>
          </p:cNvSpPr>
          <p:nvPr>
            <p:ph type="subTitle" idx="1"/>
          </p:nvPr>
        </p:nvSpPr>
        <p:spPr/>
        <p:txBody>
          <a:bodyPr>
            <a:normAutofit/>
          </a:bodyPr>
          <a:lstStyle/>
          <a:p>
            <a:r>
              <a:rPr lang="en-US" sz="2800" dirty="0"/>
              <a:t>A Data Augmentation Study</a:t>
            </a:r>
          </a:p>
        </p:txBody>
      </p:sp>
    </p:spTree>
    <p:extLst>
      <p:ext uri="{BB962C8B-B14F-4D97-AF65-F5344CB8AC3E}">
        <p14:creationId xmlns:p14="http://schemas.microsoft.com/office/powerpoint/2010/main" val="3140266386"/>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B78A3-695F-48F0-AF28-8F15CFD88331}"/>
              </a:ext>
            </a:extLst>
          </p:cNvPr>
          <p:cNvSpPr>
            <a:spLocks noGrp="1"/>
          </p:cNvSpPr>
          <p:nvPr>
            <p:ph type="title"/>
          </p:nvPr>
        </p:nvSpPr>
        <p:spPr/>
        <p:txBody>
          <a:bodyPr/>
          <a:lstStyle/>
          <a:p>
            <a:r>
              <a:rPr lang="en-US" dirty="0"/>
              <a:t>Databases</a:t>
            </a:r>
          </a:p>
        </p:txBody>
      </p:sp>
      <p:sp>
        <p:nvSpPr>
          <p:cNvPr id="3" name="Content Placeholder 2">
            <a:extLst>
              <a:ext uri="{FF2B5EF4-FFF2-40B4-BE49-F238E27FC236}">
                <a16:creationId xmlns:a16="http://schemas.microsoft.com/office/drawing/2014/main" id="{C8C7E162-B328-49B3-94E0-F159EE1C1B5D}"/>
              </a:ext>
            </a:extLst>
          </p:cNvPr>
          <p:cNvSpPr>
            <a:spLocks noGrp="1"/>
          </p:cNvSpPr>
          <p:nvPr>
            <p:ph idx="1"/>
          </p:nvPr>
        </p:nvSpPr>
        <p:spPr/>
        <p:txBody>
          <a:bodyPr>
            <a:normAutofit/>
          </a:bodyPr>
          <a:lstStyle/>
          <a:p>
            <a:r>
              <a:rPr lang="en-US" sz="2400" dirty="0">
                <a:latin typeface="Arial" panose="020B0604020202020204" pitchFamily="34" charset="0"/>
                <a:cs typeface="Arial" panose="020B0604020202020204" pitchFamily="34" charset="0"/>
              </a:rPr>
              <a:t>Datasets:</a:t>
            </a:r>
          </a:p>
          <a:p>
            <a:pPr lvl="1"/>
            <a:r>
              <a:rPr lang="en-US" sz="1800" dirty="0">
                <a:solidFill>
                  <a:srgbClr val="00B0F0"/>
                </a:solidFill>
                <a:latin typeface="Arial" panose="020B0604020202020204" pitchFamily="34" charset="0"/>
                <a:cs typeface="Arial" panose="020B0604020202020204" pitchFamily="34" charset="0"/>
              </a:rPr>
              <a:t>IEMOCAP</a:t>
            </a:r>
            <a:r>
              <a:rPr lang="en-US" sz="1800" dirty="0">
                <a:latin typeface="Arial" panose="020B0604020202020204" pitchFamily="34" charset="0"/>
                <a:cs typeface="Arial" panose="020B0604020202020204" pitchFamily="34" charset="0"/>
              </a:rPr>
              <a:t>: The Interactive Emotional Dyadic Motion Capture </a:t>
            </a:r>
          </a:p>
          <a:p>
            <a:pPr lvl="1"/>
            <a:r>
              <a:rPr lang="en-US" sz="1800" b="0" i="0" dirty="0">
                <a:solidFill>
                  <a:srgbClr val="00B0F0"/>
                </a:solidFill>
                <a:effectLst/>
                <a:latin typeface="Arial" panose="020B0604020202020204" pitchFamily="34" charset="0"/>
                <a:cs typeface="Arial" panose="020B0604020202020204" pitchFamily="34" charset="0"/>
              </a:rPr>
              <a:t>EMO-DB</a:t>
            </a:r>
            <a:r>
              <a:rPr lang="en-US" sz="1800" b="0" i="0" dirty="0">
                <a:effectLst/>
                <a:latin typeface="Arial" panose="020B0604020202020204" pitchFamily="34" charset="0"/>
                <a:cs typeface="Arial" panose="020B0604020202020204" pitchFamily="34" charset="0"/>
              </a:rPr>
              <a:t>: Berlin Emotional Database </a:t>
            </a:r>
          </a:p>
          <a:p>
            <a:pPr lvl="1"/>
            <a:r>
              <a:rPr lang="en-US" sz="1800" dirty="0">
                <a:solidFill>
                  <a:srgbClr val="00B0F0"/>
                </a:solidFill>
                <a:latin typeface="Arial" panose="020B0604020202020204" pitchFamily="34" charset="0"/>
                <a:cs typeface="Arial" panose="020B0604020202020204" pitchFamily="34" charset="0"/>
              </a:rPr>
              <a:t>SAVEE</a:t>
            </a:r>
            <a:r>
              <a:rPr lang="en-US" sz="1800" dirty="0">
                <a:latin typeface="Arial" panose="020B0604020202020204" pitchFamily="34" charset="0"/>
                <a:cs typeface="Arial" panose="020B0604020202020204" pitchFamily="34" charset="0"/>
              </a:rPr>
              <a:t> : </a:t>
            </a:r>
            <a:r>
              <a:rPr lang="en-US" sz="1800" b="0" i="0" dirty="0">
                <a:effectLst/>
                <a:latin typeface="Arial" panose="020B0604020202020204" pitchFamily="34" charset="0"/>
                <a:cs typeface="Arial" panose="020B0604020202020204" pitchFamily="34" charset="0"/>
              </a:rPr>
              <a:t>Surrey Audio-Visual Expressed Emotion Database</a:t>
            </a:r>
            <a:endParaRPr lang="en-US" sz="1800" dirty="0">
              <a:latin typeface="Arial" panose="020B0604020202020204" pitchFamily="34" charset="0"/>
              <a:cs typeface="Arial" panose="020B0604020202020204" pitchFamily="34" charset="0"/>
            </a:endParaRPr>
          </a:p>
          <a:p>
            <a:pPr lvl="1"/>
            <a:r>
              <a:rPr lang="en-US" sz="1800" dirty="0">
                <a:solidFill>
                  <a:srgbClr val="00B0F0"/>
                </a:solidFill>
                <a:latin typeface="Arial" panose="020B0604020202020204" pitchFamily="34" charset="0"/>
                <a:cs typeface="Arial" panose="020B0604020202020204" pitchFamily="34" charset="0"/>
              </a:rPr>
              <a:t>CHEAVD</a:t>
            </a:r>
            <a:r>
              <a:rPr lang="en-US" sz="1800" dirty="0">
                <a:latin typeface="Arial" panose="020B0604020202020204" pitchFamily="34" charset="0"/>
                <a:cs typeface="Arial" panose="020B0604020202020204" pitchFamily="34" charset="0"/>
              </a:rPr>
              <a:t> : </a:t>
            </a:r>
            <a:r>
              <a:rPr lang="en-US" sz="1800" b="0" i="0" dirty="0">
                <a:effectLst/>
                <a:latin typeface="Arial" panose="020B0604020202020204" pitchFamily="34" charset="0"/>
                <a:cs typeface="Arial" panose="020B0604020202020204" pitchFamily="34" charset="0"/>
              </a:rPr>
              <a:t>Chinese natural emotional audio–visual database</a:t>
            </a:r>
            <a:endParaRPr lang="en-US" sz="1800" dirty="0">
              <a:latin typeface="Arial" panose="020B0604020202020204" pitchFamily="34" charset="0"/>
              <a:cs typeface="Arial" panose="020B0604020202020204" pitchFamily="34" charset="0"/>
            </a:endParaRPr>
          </a:p>
          <a:p>
            <a:pPr lvl="1"/>
            <a:r>
              <a:rPr lang="en-US" sz="1800" dirty="0">
                <a:solidFill>
                  <a:srgbClr val="00B0F0"/>
                </a:solidFill>
                <a:latin typeface="Arial" panose="020B0604020202020204" pitchFamily="34" charset="0"/>
                <a:cs typeface="Arial" panose="020B0604020202020204" pitchFamily="34" charset="0"/>
              </a:rPr>
              <a:t>CASIA</a:t>
            </a:r>
            <a:r>
              <a:rPr lang="en-US" sz="1800" dirty="0">
                <a:latin typeface="Arial" panose="020B0604020202020204" pitchFamily="34" charset="0"/>
                <a:cs typeface="Arial" panose="020B0604020202020204" pitchFamily="34" charset="0"/>
              </a:rPr>
              <a:t>: Chinese Emotional Speech Corpus </a:t>
            </a:r>
          </a:p>
          <a:p>
            <a:pPr lvl="1"/>
            <a:r>
              <a:rPr lang="en-US" sz="1800" dirty="0">
                <a:solidFill>
                  <a:srgbClr val="00B0F0"/>
                </a:solidFill>
                <a:latin typeface="Arial" panose="020B0604020202020204" pitchFamily="34" charset="0"/>
                <a:cs typeface="Arial" panose="020B0604020202020204" pitchFamily="34" charset="0"/>
              </a:rPr>
              <a:t>RAVDESS</a:t>
            </a:r>
            <a:r>
              <a:rPr lang="en-US" sz="1800" dirty="0">
                <a:latin typeface="Arial" panose="020B0604020202020204" pitchFamily="34" charset="0"/>
                <a:cs typeface="Arial" panose="020B0604020202020204" pitchFamily="34" charset="0"/>
              </a:rPr>
              <a:t> : The Ryerson Audio-Visual Database </a:t>
            </a:r>
          </a:p>
          <a:p>
            <a:pPr marL="457200" lvl="1" indent="0">
              <a:buNone/>
            </a:pPr>
            <a:r>
              <a:rPr lang="en-US" sz="1800" dirty="0">
                <a:latin typeface="Arial" panose="020B0604020202020204" pitchFamily="34" charset="0"/>
                <a:cs typeface="Arial" panose="020B0604020202020204" pitchFamily="34" charset="0"/>
              </a:rPr>
              <a:t>of Emotional Speech and Song</a:t>
            </a:r>
          </a:p>
          <a:p>
            <a:r>
              <a:rPr lang="en-US" sz="2400" dirty="0">
                <a:latin typeface="Arial" panose="020B0604020202020204" pitchFamily="34" charset="0"/>
                <a:cs typeface="Arial" panose="020B0604020202020204" pitchFamily="34" charset="0"/>
              </a:rPr>
              <a:t>Multimodal Databases</a:t>
            </a:r>
          </a:p>
          <a:p>
            <a:r>
              <a:rPr lang="en-US" sz="2400" dirty="0">
                <a:latin typeface="Arial" panose="020B0604020202020204" pitchFamily="34" charset="0"/>
                <a:cs typeface="Arial" panose="020B0604020202020204" pitchFamily="34" charset="0"/>
              </a:rPr>
              <a:t>Limited samples</a:t>
            </a:r>
          </a:p>
          <a:p>
            <a:r>
              <a:rPr lang="en-US" sz="2400" dirty="0">
                <a:latin typeface="Arial" panose="020B0604020202020204" pitchFamily="34" charset="0"/>
                <a:cs typeface="Arial" panose="020B0604020202020204" pitchFamily="34" charset="0"/>
              </a:rPr>
              <a:t>Different languages</a:t>
            </a:r>
          </a:p>
        </p:txBody>
      </p:sp>
      <p:pic>
        <p:nvPicPr>
          <p:cNvPr id="5" name="Picture 2" descr="Database Data Storage Cylinder - Free vector graphic on Pixabay">
            <a:extLst>
              <a:ext uri="{FF2B5EF4-FFF2-40B4-BE49-F238E27FC236}">
                <a16:creationId xmlns:a16="http://schemas.microsoft.com/office/drawing/2014/main" id="{74930B9F-4A84-4D0A-AB9E-DA245802BC4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45184" y="2418821"/>
            <a:ext cx="1908616" cy="230571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Database Data Storage Cylinder - Free vector graphic on Pixabay">
            <a:extLst>
              <a:ext uri="{FF2B5EF4-FFF2-40B4-BE49-F238E27FC236}">
                <a16:creationId xmlns:a16="http://schemas.microsoft.com/office/drawing/2014/main" id="{51D4A91B-05B8-41FC-84D2-3A91F57A00B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16384" y="2449912"/>
            <a:ext cx="1908616" cy="230571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Database Data Storage Cylinder - Free vector graphic on Pixabay">
            <a:extLst>
              <a:ext uri="{FF2B5EF4-FFF2-40B4-BE49-F238E27FC236}">
                <a16:creationId xmlns:a16="http://schemas.microsoft.com/office/drawing/2014/main" id="{DEA98A4E-67FE-4365-8963-9799052A38E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90051" y="3197623"/>
            <a:ext cx="1908616" cy="2305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750393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childTnLst>
                                </p:cTn>
                              </p:par>
                              <p:par>
                                <p:cTn id="35" presetID="10" presetClass="entr" presetSubtype="0"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fade">
                                      <p:cBhvr>
                                        <p:cTn id="47" dur="500"/>
                                        <p:tgtEl>
                                          <p:spTgt spid="3">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Effect transition="in" filter="fade">
                                      <p:cBhvr>
                                        <p:cTn id="5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1FA5C-123E-4CD3-8024-E0485C4E2675}"/>
              </a:ext>
            </a:extLst>
          </p:cNvPr>
          <p:cNvSpPr>
            <a:spLocks noGrp="1"/>
          </p:cNvSpPr>
          <p:nvPr>
            <p:ph type="title"/>
          </p:nvPr>
        </p:nvSpPr>
        <p:spPr/>
        <p:txBody>
          <a:bodyPr/>
          <a:lstStyle/>
          <a:p>
            <a:r>
              <a:rPr lang="en-US" dirty="0"/>
              <a:t>Data Augmentation</a:t>
            </a:r>
          </a:p>
        </p:txBody>
      </p:sp>
      <p:sp>
        <p:nvSpPr>
          <p:cNvPr id="3" name="Content Placeholder 2">
            <a:extLst>
              <a:ext uri="{FF2B5EF4-FFF2-40B4-BE49-F238E27FC236}">
                <a16:creationId xmlns:a16="http://schemas.microsoft.com/office/drawing/2014/main" id="{453784BC-DE22-45DE-8CCE-C99B2B821806}"/>
              </a:ext>
            </a:extLst>
          </p:cNvPr>
          <p:cNvSpPr>
            <a:spLocks noGrp="1"/>
          </p:cNvSpPr>
          <p:nvPr>
            <p:ph idx="1"/>
          </p:nvPr>
        </p:nvSpPr>
        <p:spPr/>
        <p:txBody>
          <a:bodyPr>
            <a:normAutofit/>
          </a:bodyPr>
          <a:lstStyle/>
          <a:p>
            <a:r>
              <a:rPr lang="en-US" dirty="0"/>
              <a:t>Image Recognition</a:t>
            </a:r>
          </a:p>
          <a:p>
            <a:r>
              <a:rPr lang="en-US" dirty="0"/>
              <a:t>Sound augmentation:</a:t>
            </a:r>
          </a:p>
          <a:p>
            <a:pPr lvl="1"/>
            <a:r>
              <a:rPr lang="en-US" dirty="0"/>
              <a:t>Pitch</a:t>
            </a:r>
          </a:p>
          <a:p>
            <a:pPr lvl="1"/>
            <a:r>
              <a:rPr lang="en-US" dirty="0"/>
              <a:t>Amplitude</a:t>
            </a:r>
          </a:p>
          <a:p>
            <a:pPr lvl="1"/>
            <a:r>
              <a:rPr lang="en-US" dirty="0"/>
              <a:t>Speed</a:t>
            </a:r>
          </a:p>
          <a:p>
            <a:pPr lvl="1"/>
            <a:r>
              <a:rPr lang="en-US" dirty="0"/>
              <a:t>Noise</a:t>
            </a:r>
          </a:p>
          <a:p>
            <a:pPr lvl="1"/>
            <a:r>
              <a:rPr lang="en-US" dirty="0"/>
              <a:t>VTLP</a:t>
            </a:r>
          </a:p>
          <a:p>
            <a:pPr lvl="1"/>
            <a:r>
              <a:rPr lang="en-US" dirty="0"/>
              <a:t>SRHA</a:t>
            </a:r>
          </a:p>
          <a:p>
            <a:pPr lvl="1"/>
            <a:r>
              <a:rPr lang="en-US" dirty="0"/>
              <a:t>Generative Models (GAN)</a:t>
            </a:r>
          </a:p>
          <a:p>
            <a:r>
              <a:rPr lang="en-US" dirty="0"/>
              <a:t>Conversion to image</a:t>
            </a:r>
          </a:p>
          <a:p>
            <a:pPr lvl="1"/>
            <a:endParaRPr lang="en-US" dirty="0"/>
          </a:p>
        </p:txBody>
      </p:sp>
      <p:pic>
        <p:nvPicPr>
          <p:cNvPr id="4098" name="Picture 2" descr="Data Augmentation: How to use Deep Learning when you have Limited Data -  KDnuggets">
            <a:extLst>
              <a:ext uri="{FF2B5EF4-FFF2-40B4-BE49-F238E27FC236}">
                <a16:creationId xmlns:a16="http://schemas.microsoft.com/office/drawing/2014/main" id="{84B48081-FE21-4797-9DDE-AE655E7C099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85" b="17337"/>
          <a:stretch/>
        </p:blipFill>
        <p:spPr bwMode="auto">
          <a:xfrm>
            <a:off x="7019487" y="2176330"/>
            <a:ext cx="4334313" cy="182496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SpecAugment: New and Simple Data Augmentation Technique for Audio Data">
            <a:extLst>
              <a:ext uri="{FF2B5EF4-FFF2-40B4-BE49-F238E27FC236}">
                <a16:creationId xmlns:a16="http://schemas.microsoft.com/office/drawing/2014/main" id="{F9C57E06-4242-4A66-B1A4-EB49EB09CD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95698" y="4351999"/>
            <a:ext cx="3781889" cy="2123544"/>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Black Square">
            <a:extLst>
              <a:ext uri="{FF2B5EF4-FFF2-40B4-BE49-F238E27FC236}">
                <a16:creationId xmlns:a16="http://schemas.microsoft.com/office/drawing/2014/main" id="{A3891A28-F195-45D3-B675-45595474C4C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679114" y="3705490"/>
            <a:ext cx="491606" cy="1722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179987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fade">
                                      <p:cBhvr>
                                        <p:cTn id="10" dur="500"/>
                                        <p:tgtEl>
                                          <p:spTgt spid="409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fade">
                                      <p:cBhvr>
                                        <p:cTn id="33" dur="500"/>
                                        <p:tgtEl>
                                          <p:spTgt spid="3">
                                            <p:txEl>
                                              <p:pRg st="7" end="7"/>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fade">
                                      <p:cBhvr>
                                        <p:cTn id="36" dur="500"/>
                                        <p:tgtEl>
                                          <p:spTgt spid="3">
                                            <p:txEl>
                                              <p:pRg st="8" end="8"/>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animEffect transition="in" filter="fade">
                                      <p:cBhvr>
                                        <p:cTn id="41" dur="500"/>
                                        <p:tgtEl>
                                          <p:spTgt spid="3">
                                            <p:txEl>
                                              <p:pRg st="9" end="9"/>
                                            </p:txEl>
                                          </p:spTgt>
                                        </p:tgtEl>
                                      </p:cBhvr>
                                    </p:animEffect>
                                  </p:childTnLst>
                                </p:cTn>
                              </p:par>
                            </p:childTnLst>
                          </p:cTn>
                        </p:par>
                        <p:par>
                          <p:cTn id="42" fill="hold">
                            <p:stCondLst>
                              <p:cond delay="500"/>
                            </p:stCondLst>
                            <p:childTnLst>
                              <p:par>
                                <p:cTn id="43" presetID="10" presetClass="entr" presetSubtype="0" fill="hold" nodeType="afterEffect">
                                  <p:stCondLst>
                                    <p:cond delay="0"/>
                                  </p:stCondLst>
                                  <p:childTnLst>
                                    <p:set>
                                      <p:cBhvr>
                                        <p:cTn id="44" dur="1" fill="hold">
                                          <p:stCondLst>
                                            <p:cond delay="0"/>
                                          </p:stCondLst>
                                        </p:cTn>
                                        <p:tgtEl>
                                          <p:spTgt spid="4100"/>
                                        </p:tgtEl>
                                        <p:attrNameLst>
                                          <p:attrName>style.visibility</p:attrName>
                                        </p:attrNameLst>
                                      </p:cBhvr>
                                      <p:to>
                                        <p:strVal val="visible"/>
                                      </p:to>
                                    </p:set>
                                    <p:animEffect transition="in" filter="fade">
                                      <p:cBhvr>
                                        <p:cTn id="45"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9AD7D-5F87-476E-8185-93DA987DA4DB}"/>
              </a:ext>
            </a:extLst>
          </p:cNvPr>
          <p:cNvSpPr>
            <a:spLocks noGrp="1"/>
          </p:cNvSpPr>
          <p:nvPr>
            <p:ph type="title"/>
          </p:nvPr>
        </p:nvSpPr>
        <p:spPr/>
        <p:txBody>
          <a:bodyPr/>
          <a:lstStyle/>
          <a:p>
            <a:r>
              <a:rPr lang="en-US" dirty="0"/>
              <a:t>Classification</a:t>
            </a:r>
          </a:p>
        </p:txBody>
      </p:sp>
      <p:sp>
        <p:nvSpPr>
          <p:cNvPr id="3" name="Content Placeholder 2">
            <a:extLst>
              <a:ext uri="{FF2B5EF4-FFF2-40B4-BE49-F238E27FC236}">
                <a16:creationId xmlns:a16="http://schemas.microsoft.com/office/drawing/2014/main" id="{A770F6A3-A994-4C55-8160-CFA480CB8629}"/>
              </a:ext>
            </a:extLst>
          </p:cNvPr>
          <p:cNvSpPr>
            <a:spLocks noGrp="1"/>
          </p:cNvSpPr>
          <p:nvPr>
            <p:ph idx="1"/>
          </p:nvPr>
        </p:nvSpPr>
        <p:spPr>
          <a:xfrm>
            <a:off x="567266" y="1825625"/>
            <a:ext cx="10515600" cy="4351338"/>
          </a:xfrm>
        </p:spPr>
        <p:txBody>
          <a:bodyPr>
            <a:normAutofit fontScale="92500" lnSpcReduction="10000"/>
          </a:bodyPr>
          <a:lstStyle/>
          <a:p>
            <a:r>
              <a:rPr lang="en-US" dirty="0"/>
              <a:t>Models:</a:t>
            </a:r>
          </a:p>
          <a:p>
            <a:pPr lvl="1"/>
            <a:r>
              <a:rPr lang="en-US" dirty="0"/>
              <a:t>Support Vector Machines (SVM)</a:t>
            </a:r>
          </a:p>
          <a:p>
            <a:pPr lvl="1"/>
            <a:r>
              <a:rPr lang="en-US" dirty="0"/>
              <a:t>k-</a:t>
            </a:r>
            <a:r>
              <a:rPr lang="en-US" dirty="0" err="1"/>
              <a:t>st</a:t>
            </a:r>
            <a:r>
              <a:rPr lang="en-US" dirty="0"/>
              <a:t> Nearest </a:t>
            </a:r>
            <a:r>
              <a:rPr lang="en-US" dirty="0" err="1"/>
              <a:t>Neighbour</a:t>
            </a:r>
            <a:r>
              <a:rPr lang="en-US" dirty="0"/>
              <a:t> (k-NN)</a:t>
            </a:r>
          </a:p>
          <a:p>
            <a:pPr lvl="1"/>
            <a:r>
              <a:rPr lang="en-US" dirty="0"/>
              <a:t>Hidden Markov Model (HMM)</a:t>
            </a:r>
          </a:p>
          <a:p>
            <a:pPr lvl="1"/>
            <a:r>
              <a:rPr lang="en-US" dirty="0"/>
              <a:t>Gaussian Mixture Model (GMM)</a:t>
            </a:r>
          </a:p>
          <a:p>
            <a:pPr lvl="1"/>
            <a:r>
              <a:rPr lang="en-US" dirty="0"/>
              <a:t>Convolutions Neural Networks (CNN)</a:t>
            </a:r>
          </a:p>
          <a:p>
            <a:pPr lvl="1"/>
            <a:r>
              <a:rPr lang="en-US" dirty="0"/>
              <a:t>Recurrent Neural Networks (RNN)</a:t>
            </a:r>
          </a:p>
          <a:p>
            <a:pPr lvl="1"/>
            <a:r>
              <a:rPr lang="en-US" dirty="0"/>
              <a:t>Deep Belief Networks (DBN)</a:t>
            </a:r>
          </a:p>
          <a:p>
            <a:r>
              <a:rPr lang="en-US" dirty="0"/>
              <a:t>Combined:</a:t>
            </a:r>
          </a:p>
          <a:p>
            <a:pPr lvl="1"/>
            <a:r>
              <a:rPr lang="en-US" dirty="0"/>
              <a:t>CNN-LSTM</a:t>
            </a:r>
          </a:p>
          <a:p>
            <a:pPr lvl="1"/>
            <a:r>
              <a:rPr lang="en-US" dirty="0"/>
              <a:t>CNN-SVM</a:t>
            </a:r>
          </a:p>
          <a:p>
            <a:pPr lvl="1"/>
            <a:r>
              <a:rPr lang="en-US" dirty="0"/>
              <a:t>k-NN-SVM</a:t>
            </a:r>
          </a:p>
          <a:p>
            <a:pPr lvl="1"/>
            <a:endParaRPr lang="en-US" dirty="0"/>
          </a:p>
        </p:txBody>
      </p:sp>
      <p:pic>
        <p:nvPicPr>
          <p:cNvPr id="5122" name="Picture 2" descr="A Nitty-Gritty Explanation of How Neural Networks Really Work">
            <a:extLst>
              <a:ext uri="{FF2B5EF4-FFF2-40B4-BE49-F238E27FC236}">
                <a16:creationId xmlns:a16="http://schemas.microsoft.com/office/drawing/2014/main" id="{AC13896C-61E7-4D6B-9A42-69A4B813BF1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741" r="43482"/>
          <a:stretch/>
        </p:blipFill>
        <p:spPr bwMode="auto">
          <a:xfrm>
            <a:off x="7315202" y="2078574"/>
            <a:ext cx="3674531" cy="3845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518873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childTnLst>
                          </p:cTn>
                        </p:par>
                        <p:par>
                          <p:cTn id="29" fill="hold">
                            <p:stCondLst>
                              <p:cond delay="500"/>
                            </p:stCondLst>
                            <p:childTnLst>
                              <p:par>
                                <p:cTn id="30" presetID="10" presetClass="entr" presetSubtype="0" fill="hold" nodeType="afterEffect">
                                  <p:stCondLst>
                                    <p:cond delay="0"/>
                                  </p:stCondLst>
                                  <p:childTnLst>
                                    <p:set>
                                      <p:cBhvr>
                                        <p:cTn id="31" dur="1" fill="hold">
                                          <p:stCondLst>
                                            <p:cond delay="0"/>
                                          </p:stCondLst>
                                        </p:cTn>
                                        <p:tgtEl>
                                          <p:spTgt spid="5122"/>
                                        </p:tgtEl>
                                        <p:attrNameLst>
                                          <p:attrName>style.visibility</p:attrName>
                                        </p:attrNameLst>
                                      </p:cBhvr>
                                      <p:to>
                                        <p:strVal val="visible"/>
                                      </p:to>
                                    </p:set>
                                    <p:animEffect transition="in" filter="fade">
                                      <p:cBhvr>
                                        <p:cTn id="32" dur="500"/>
                                        <p:tgtEl>
                                          <p:spTgt spid="512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500"/>
                                        <p:tgtEl>
                                          <p:spTgt spid="3">
                                            <p:txEl>
                                              <p:pRg st="8" end="8"/>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fade">
                                      <p:cBhvr>
                                        <p:cTn id="40" dur="500"/>
                                        <p:tgtEl>
                                          <p:spTgt spid="3">
                                            <p:txEl>
                                              <p:pRg st="9" end="9"/>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fade">
                                      <p:cBhvr>
                                        <p:cTn id="43" dur="500"/>
                                        <p:tgtEl>
                                          <p:spTgt spid="3">
                                            <p:txEl>
                                              <p:pRg st="10" end="1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
                                            <p:txEl>
                                              <p:pRg st="11" end="11"/>
                                            </p:txEl>
                                          </p:spTgt>
                                        </p:tgtEl>
                                        <p:attrNameLst>
                                          <p:attrName>style.visibility</p:attrName>
                                        </p:attrNameLst>
                                      </p:cBhvr>
                                      <p:to>
                                        <p:strVal val="visible"/>
                                      </p:to>
                                    </p:set>
                                    <p:animEffect transition="in" filter="fade">
                                      <p:cBhvr>
                                        <p:cTn id="46"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8399B-9F85-40C6-998D-649CE5DEFB1E}"/>
              </a:ext>
            </a:extLst>
          </p:cNvPr>
          <p:cNvSpPr>
            <a:spLocks noGrp="1"/>
          </p:cNvSpPr>
          <p:nvPr>
            <p:ph type="title"/>
          </p:nvPr>
        </p:nvSpPr>
        <p:spPr>
          <a:xfrm>
            <a:off x="838200" y="2766218"/>
            <a:ext cx="10515600" cy="1325563"/>
          </a:xfrm>
        </p:spPr>
        <p:txBody>
          <a:bodyPr/>
          <a:lstStyle/>
          <a:p>
            <a:pPr algn="ctr"/>
            <a:r>
              <a:rPr lang="en-US" dirty="0"/>
              <a:t>RESERCH METHODS</a:t>
            </a:r>
          </a:p>
        </p:txBody>
      </p:sp>
    </p:spTree>
    <p:extLst>
      <p:ext uri="{BB962C8B-B14F-4D97-AF65-F5344CB8AC3E}">
        <p14:creationId xmlns:p14="http://schemas.microsoft.com/office/powerpoint/2010/main" val="380394163"/>
      </p:ext>
    </p:extLst>
  </p:cSld>
  <p:clrMapOvr>
    <a:masterClrMapping/>
  </p:clrMapOvr>
  <p:transition spd="slow">
    <p:push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39F893C7-8341-4B42-AA7C-22D44918524A}"/>
              </a:ext>
            </a:extLst>
          </p:cNvPr>
          <p:cNvSpPr>
            <a:spLocks noGrp="1"/>
          </p:cNvSpPr>
          <p:nvPr>
            <p:ph idx="1"/>
          </p:nvPr>
        </p:nvSpPr>
        <p:spPr>
          <a:xfrm>
            <a:off x="838200" y="1825625"/>
            <a:ext cx="10515600" cy="4351338"/>
          </a:xfrm>
        </p:spPr>
        <p:txBody>
          <a:bodyPr>
            <a:normAutofit lnSpcReduction="10000"/>
          </a:bodyPr>
          <a:lstStyle/>
          <a:p>
            <a:r>
              <a:rPr lang="en-US" dirty="0"/>
              <a:t>RAVDESS (a)</a:t>
            </a:r>
          </a:p>
          <a:p>
            <a:pPr lvl="1"/>
            <a:r>
              <a:rPr lang="en-US" dirty="0"/>
              <a:t>8 classes</a:t>
            </a:r>
          </a:p>
          <a:p>
            <a:pPr lvl="1"/>
            <a:r>
              <a:rPr lang="en-US" dirty="0"/>
              <a:t>24 participants</a:t>
            </a:r>
          </a:p>
          <a:p>
            <a:pPr lvl="1"/>
            <a:r>
              <a:rPr lang="en-US" dirty="0"/>
              <a:t>1440 samples</a:t>
            </a:r>
          </a:p>
          <a:p>
            <a:r>
              <a:rPr lang="en-US" dirty="0"/>
              <a:t>EMO-DB (b)</a:t>
            </a:r>
          </a:p>
          <a:p>
            <a:pPr lvl="1"/>
            <a:r>
              <a:rPr lang="en-US" dirty="0"/>
              <a:t>7 classes</a:t>
            </a:r>
          </a:p>
          <a:p>
            <a:pPr lvl="1"/>
            <a:r>
              <a:rPr lang="en-US" dirty="0"/>
              <a:t>535 utterances</a:t>
            </a:r>
          </a:p>
          <a:p>
            <a:r>
              <a:rPr lang="en-US" dirty="0"/>
              <a:t>IEMOCAP (c)</a:t>
            </a:r>
          </a:p>
          <a:p>
            <a:pPr lvl="1"/>
            <a:r>
              <a:rPr lang="en-US" dirty="0"/>
              <a:t>10 classes (4 used)</a:t>
            </a:r>
          </a:p>
          <a:p>
            <a:pPr lvl="1"/>
            <a:r>
              <a:rPr lang="en-US" dirty="0"/>
              <a:t>Audio and video</a:t>
            </a:r>
          </a:p>
          <a:p>
            <a:pPr lvl="1"/>
            <a:r>
              <a:rPr lang="en-US" dirty="0"/>
              <a:t>2110 samples </a:t>
            </a:r>
          </a:p>
        </p:txBody>
      </p:sp>
      <p:pic>
        <p:nvPicPr>
          <p:cNvPr id="5" name="Picture 4">
            <a:extLst>
              <a:ext uri="{FF2B5EF4-FFF2-40B4-BE49-F238E27FC236}">
                <a16:creationId xmlns:a16="http://schemas.microsoft.com/office/drawing/2014/main" id="{F9D08C2D-5DDC-4D3A-A010-CE71D8D0F7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28105" y="1982707"/>
            <a:ext cx="5425958" cy="3296848"/>
          </a:xfrm>
          <a:prstGeom prst="rect">
            <a:avLst/>
          </a:prstGeom>
        </p:spPr>
      </p:pic>
      <p:sp>
        <p:nvSpPr>
          <p:cNvPr id="7" name="Заголовок 1">
            <a:extLst>
              <a:ext uri="{FF2B5EF4-FFF2-40B4-BE49-F238E27FC236}">
                <a16:creationId xmlns:a16="http://schemas.microsoft.com/office/drawing/2014/main" id="{C05AF95F-4B98-4414-B24A-341CC97FD66C}"/>
              </a:ext>
            </a:extLst>
          </p:cNvPr>
          <p:cNvSpPr>
            <a:spLocks noGrp="1"/>
          </p:cNvSpPr>
          <p:nvPr>
            <p:ph type="title"/>
          </p:nvPr>
        </p:nvSpPr>
        <p:spPr>
          <a:xfrm>
            <a:off x="838200" y="365125"/>
            <a:ext cx="10515600" cy="1325563"/>
          </a:xfrm>
        </p:spPr>
        <p:txBody>
          <a:bodyPr/>
          <a:lstStyle/>
          <a:p>
            <a:r>
              <a:rPr lang="en-US" dirty="0"/>
              <a:t>Datasets</a:t>
            </a:r>
          </a:p>
        </p:txBody>
      </p:sp>
    </p:spTree>
    <p:extLst>
      <p:ext uri="{BB962C8B-B14F-4D97-AF65-F5344CB8AC3E}">
        <p14:creationId xmlns:p14="http://schemas.microsoft.com/office/powerpoint/2010/main" val="349441237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500"/>
                                        <p:tgtEl>
                                          <p:spTgt spid="4">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fade">
                                      <p:cBhvr>
                                        <p:cTn id="20" dur="500"/>
                                        <p:tgtEl>
                                          <p:spTgt spid="4">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Effect transition="in" filter="fade">
                                      <p:cBhvr>
                                        <p:cTn id="25" dur="500"/>
                                        <p:tgtEl>
                                          <p:spTgt spid="4">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Effect transition="in" filter="fade">
                                      <p:cBhvr>
                                        <p:cTn id="28" dur="500"/>
                                        <p:tgtEl>
                                          <p:spTgt spid="4">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Effect transition="in" filter="fade">
                                      <p:cBhvr>
                                        <p:cTn id="31" dur="500"/>
                                        <p:tgtEl>
                                          <p:spTgt spid="4">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4">
                                            <p:txEl>
                                              <p:pRg st="7" end="7"/>
                                            </p:txEl>
                                          </p:spTgt>
                                        </p:tgtEl>
                                        <p:attrNameLst>
                                          <p:attrName>style.visibility</p:attrName>
                                        </p:attrNameLst>
                                      </p:cBhvr>
                                      <p:to>
                                        <p:strVal val="visible"/>
                                      </p:to>
                                    </p:set>
                                    <p:animEffect transition="in" filter="fade">
                                      <p:cBhvr>
                                        <p:cTn id="36" dur="500"/>
                                        <p:tgtEl>
                                          <p:spTgt spid="4">
                                            <p:txEl>
                                              <p:pRg st="7" end="7"/>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animEffect transition="in" filter="fade">
                                      <p:cBhvr>
                                        <p:cTn id="39" dur="500"/>
                                        <p:tgtEl>
                                          <p:spTgt spid="4">
                                            <p:txEl>
                                              <p:pRg st="8" end="8"/>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txEl>
                                              <p:pRg st="9" end="9"/>
                                            </p:txEl>
                                          </p:spTgt>
                                        </p:tgtEl>
                                        <p:attrNameLst>
                                          <p:attrName>style.visibility</p:attrName>
                                        </p:attrNameLst>
                                      </p:cBhvr>
                                      <p:to>
                                        <p:strVal val="visible"/>
                                      </p:to>
                                    </p:set>
                                    <p:animEffect transition="in" filter="fade">
                                      <p:cBhvr>
                                        <p:cTn id="42" dur="500"/>
                                        <p:tgtEl>
                                          <p:spTgt spid="4">
                                            <p:txEl>
                                              <p:pRg st="9" end="9"/>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
                                            <p:txEl>
                                              <p:pRg st="10" end="10"/>
                                            </p:txEl>
                                          </p:spTgt>
                                        </p:tgtEl>
                                        <p:attrNameLst>
                                          <p:attrName>style.visibility</p:attrName>
                                        </p:attrNameLst>
                                      </p:cBhvr>
                                      <p:to>
                                        <p:strVal val="visible"/>
                                      </p:to>
                                    </p:set>
                                    <p:animEffect transition="in" filter="fade">
                                      <p:cBhvr>
                                        <p:cTn id="45" dur="5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39F893C7-8341-4B42-AA7C-22D44918524A}"/>
              </a:ext>
            </a:extLst>
          </p:cNvPr>
          <p:cNvSpPr>
            <a:spLocks noGrp="1"/>
          </p:cNvSpPr>
          <p:nvPr>
            <p:ph idx="1"/>
          </p:nvPr>
        </p:nvSpPr>
        <p:spPr>
          <a:xfrm>
            <a:off x="838200" y="1825625"/>
            <a:ext cx="10515600" cy="4351338"/>
          </a:xfrm>
        </p:spPr>
        <p:txBody>
          <a:bodyPr>
            <a:normAutofit/>
          </a:bodyPr>
          <a:lstStyle/>
          <a:p>
            <a:r>
              <a:rPr lang="en-US" dirty="0"/>
              <a:t>MFCC</a:t>
            </a:r>
          </a:p>
          <a:p>
            <a:r>
              <a:rPr lang="en-US" dirty="0"/>
              <a:t>Mel-scaled spectrogram</a:t>
            </a:r>
          </a:p>
          <a:p>
            <a:r>
              <a:rPr lang="en-US" dirty="0" err="1"/>
              <a:t>Chromagram</a:t>
            </a:r>
            <a:endParaRPr lang="en-US" dirty="0"/>
          </a:p>
          <a:p>
            <a:r>
              <a:rPr lang="en-US" dirty="0"/>
              <a:t>Spectral contrast feature</a:t>
            </a:r>
          </a:p>
          <a:p>
            <a:r>
              <a:rPr lang="en-US" dirty="0" err="1"/>
              <a:t>Tonnetz</a:t>
            </a:r>
            <a:r>
              <a:rPr lang="en-US" dirty="0"/>
              <a:t> representation</a:t>
            </a:r>
          </a:p>
          <a:p>
            <a:endParaRPr lang="en-US" dirty="0"/>
          </a:p>
        </p:txBody>
      </p:sp>
      <p:pic>
        <p:nvPicPr>
          <p:cNvPr id="6" name="Рисунок 4">
            <a:extLst>
              <a:ext uri="{FF2B5EF4-FFF2-40B4-BE49-F238E27FC236}">
                <a16:creationId xmlns:a16="http://schemas.microsoft.com/office/drawing/2014/main" id="{C71B6B79-F4A7-4FB5-9DF6-BFA893B41056}"/>
              </a:ext>
            </a:extLst>
          </p:cNvPr>
          <p:cNvPicPr>
            <a:picLocks noChangeAspect="1"/>
          </p:cNvPicPr>
          <p:nvPr/>
        </p:nvPicPr>
        <p:blipFill rotWithShape="1">
          <a:blip r:embed="rId2">
            <a:extLst>
              <a:ext uri="{28A0092B-C50C-407E-A947-70E740481C1C}">
                <a14:useLocalDpi xmlns:a14="http://schemas.microsoft.com/office/drawing/2010/main" val="0"/>
              </a:ext>
            </a:extLst>
          </a:blip>
          <a:srcRect l="60159" t="4463" b="4581"/>
          <a:stretch/>
        </p:blipFill>
        <p:spPr>
          <a:xfrm>
            <a:off x="6794863" y="1958946"/>
            <a:ext cx="812917" cy="1855860"/>
          </a:xfrm>
          <a:prstGeom prst="rect">
            <a:avLst/>
          </a:prstGeom>
        </p:spPr>
      </p:pic>
      <p:pic>
        <p:nvPicPr>
          <p:cNvPr id="8" name="Рисунок 5">
            <a:extLst>
              <a:ext uri="{FF2B5EF4-FFF2-40B4-BE49-F238E27FC236}">
                <a16:creationId xmlns:a16="http://schemas.microsoft.com/office/drawing/2014/main" id="{FC66E163-1F95-46FE-B8B8-6B742376D95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48626" y="1987241"/>
            <a:ext cx="2078741" cy="758129"/>
          </a:xfrm>
          <a:prstGeom prst="rect">
            <a:avLst/>
          </a:prstGeom>
        </p:spPr>
      </p:pic>
      <p:pic>
        <p:nvPicPr>
          <p:cNvPr id="9" name="Рисунок 6">
            <a:extLst>
              <a:ext uri="{FF2B5EF4-FFF2-40B4-BE49-F238E27FC236}">
                <a16:creationId xmlns:a16="http://schemas.microsoft.com/office/drawing/2014/main" id="{50B37217-178C-4E0B-9861-0F7400515EB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087" t="3301" r="13005" b="8191"/>
          <a:stretch/>
        </p:blipFill>
        <p:spPr>
          <a:xfrm>
            <a:off x="8056625" y="2853744"/>
            <a:ext cx="1262742" cy="1168833"/>
          </a:xfrm>
          <a:prstGeom prst="rect">
            <a:avLst/>
          </a:prstGeom>
        </p:spPr>
      </p:pic>
      <p:pic>
        <p:nvPicPr>
          <p:cNvPr id="10" name="Рисунок 7">
            <a:extLst>
              <a:ext uri="{FF2B5EF4-FFF2-40B4-BE49-F238E27FC236}">
                <a16:creationId xmlns:a16="http://schemas.microsoft.com/office/drawing/2014/main" id="{A722B938-E9E9-4358-902A-5BB24C578251}"/>
              </a:ext>
            </a:extLst>
          </p:cNvPr>
          <p:cNvPicPr>
            <a:picLocks noChangeAspect="1"/>
          </p:cNvPicPr>
          <p:nvPr/>
        </p:nvPicPr>
        <p:blipFill>
          <a:blip r:embed="rId5"/>
          <a:stretch>
            <a:fillRect/>
          </a:stretch>
        </p:blipFill>
        <p:spPr>
          <a:xfrm>
            <a:off x="9803979" y="2120705"/>
            <a:ext cx="1576123" cy="1532342"/>
          </a:xfrm>
          <a:prstGeom prst="rect">
            <a:avLst/>
          </a:prstGeom>
        </p:spPr>
      </p:pic>
      <p:sp>
        <p:nvSpPr>
          <p:cNvPr id="11" name="Стрелка вниз 8">
            <a:extLst>
              <a:ext uri="{FF2B5EF4-FFF2-40B4-BE49-F238E27FC236}">
                <a16:creationId xmlns:a16="http://schemas.microsoft.com/office/drawing/2014/main" id="{1DFE0152-CA7A-4921-A455-D4853FB25E3C}"/>
              </a:ext>
            </a:extLst>
          </p:cNvPr>
          <p:cNvSpPr/>
          <p:nvPr/>
        </p:nvSpPr>
        <p:spPr>
          <a:xfrm>
            <a:off x="8466497" y="4223657"/>
            <a:ext cx="1260870" cy="61830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Рисунок 9">
            <a:extLst>
              <a:ext uri="{FF2B5EF4-FFF2-40B4-BE49-F238E27FC236}">
                <a16:creationId xmlns:a16="http://schemas.microsoft.com/office/drawing/2014/main" id="{9C113ED1-827F-4259-84DC-73F2164D9A6A}"/>
              </a:ext>
            </a:extLst>
          </p:cNvPr>
          <p:cNvPicPr>
            <a:picLocks noChangeAspect="1"/>
          </p:cNvPicPr>
          <p:nvPr/>
        </p:nvPicPr>
        <p:blipFill>
          <a:blip r:embed="rId6"/>
          <a:stretch>
            <a:fillRect/>
          </a:stretch>
        </p:blipFill>
        <p:spPr>
          <a:xfrm>
            <a:off x="6794863" y="5131334"/>
            <a:ext cx="4580017" cy="678239"/>
          </a:xfrm>
          <a:prstGeom prst="rect">
            <a:avLst/>
          </a:prstGeom>
        </p:spPr>
      </p:pic>
      <p:sp>
        <p:nvSpPr>
          <p:cNvPr id="13" name="Заголовок 1">
            <a:extLst>
              <a:ext uri="{FF2B5EF4-FFF2-40B4-BE49-F238E27FC236}">
                <a16:creationId xmlns:a16="http://schemas.microsoft.com/office/drawing/2014/main" id="{260C9004-8B3F-4FF5-8E78-10DBF44F0878}"/>
              </a:ext>
            </a:extLst>
          </p:cNvPr>
          <p:cNvSpPr>
            <a:spLocks noGrp="1"/>
          </p:cNvSpPr>
          <p:nvPr>
            <p:ph type="title"/>
          </p:nvPr>
        </p:nvSpPr>
        <p:spPr>
          <a:xfrm>
            <a:off x="838200" y="365125"/>
            <a:ext cx="10515600" cy="1325563"/>
          </a:xfrm>
        </p:spPr>
        <p:txBody>
          <a:bodyPr/>
          <a:lstStyle/>
          <a:p>
            <a:r>
              <a:rPr lang="en-US" dirty="0"/>
              <a:t>Feature extraction</a:t>
            </a:r>
          </a:p>
        </p:txBody>
      </p:sp>
    </p:spTree>
    <p:extLst>
      <p:ext uri="{BB962C8B-B14F-4D97-AF65-F5344CB8AC3E}">
        <p14:creationId xmlns:p14="http://schemas.microsoft.com/office/powerpoint/2010/main" val="318205784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4">
                                            <p:txEl>
                                              <p:pRg st="2" end="2"/>
                                            </p:txEl>
                                          </p:spTgt>
                                        </p:tgtEl>
                                        <p:attrNameLst>
                                          <p:attrName>style.visibility</p:attrName>
                                        </p:attrNameLst>
                                      </p:cBhvr>
                                      <p:to>
                                        <p:strVal val="visible"/>
                                      </p:to>
                                    </p:set>
                                    <p:animEffect transition="in" filter="fade">
                                      <p:cBhvr>
                                        <p:cTn id="35" dur="500"/>
                                        <p:tgtEl>
                                          <p:spTgt spid="4">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4">
                                            <p:txEl>
                                              <p:pRg st="3" end="3"/>
                                            </p:txEl>
                                          </p:spTgt>
                                        </p:tgtEl>
                                        <p:attrNameLst>
                                          <p:attrName>style.visibility</p:attrName>
                                        </p:attrNameLst>
                                      </p:cBhvr>
                                      <p:to>
                                        <p:strVal val="visible"/>
                                      </p:to>
                                    </p:set>
                                    <p:animEffect transition="in" filter="fade">
                                      <p:cBhvr>
                                        <p:cTn id="40" dur="500"/>
                                        <p:tgtEl>
                                          <p:spTgt spid="4">
                                            <p:txEl>
                                              <p:pRg st="3" end="3"/>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4">
                                            <p:txEl>
                                              <p:pRg st="4" end="4"/>
                                            </p:txEl>
                                          </p:spTgt>
                                        </p:tgtEl>
                                        <p:attrNameLst>
                                          <p:attrName>style.visibility</p:attrName>
                                        </p:attrNameLst>
                                      </p:cBhvr>
                                      <p:to>
                                        <p:strVal val="visible"/>
                                      </p:to>
                                    </p:set>
                                    <p:animEffect transition="in" filter="fade">
                                      <p:cBhvr>
                                        <p:cTn id="45"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6A951-1B3A-4781-941A-ADACD44723FA}"/>
              </a:ext>
            </a:extLst>
          </p:cNvPr>
          <p:cNvSpPr>
            <a:spLocks noGrp="1"/>
          </p:cNvSpPr>
          <p:nvPr>
            <p:ph type="title"/>
          </p:nvPr>
        </p:nvSpPr>
        <p:spPr/>
        <p:txBody>
          <a:bodyPr/>
          <a:lstStyle/>
          <a:p>
            <a:r>
              <a:rPr lang="en-US" dirty="0"/>
              <a:t>Architecture</a:t>
            </a:r>
          </a:p>
        </p:txBody>
      </p:sp>
      <p:sp>
        <p:nvSpPr>
          <p:cNvPr id="3" name="Content Placeholder 2">
            <a:extLst>
              <a:ext uri="{FF2B5EF4-FFF2-40B4-BE49-F238E27FC236}">
                <a16:creationId xmlns:a16="http://schemas.microsoft.com/office/drawing/2014/main" id="{956437EF-2EC8-4505-A111-2A69E6BCBA47}"/>
              </a:ext>
            </a:extLst>
          </p:cNvPr>
          <p:cNvSpPr>
            <a:spLocks noGrp="1"/>
          </p:cNvSpPr>
          <p:nvPr>
            <p:ph idx="1"/>
          </p:nvPr>
        </p:nvSpPr>
        <p:spPr/>
        <p:txBody>
          <a:bodyPr/>
          <a:lstStyle/>
          <a:p>
            <a:pPr lvl="1">
              <a:lnSpc>
                <a:spcPct val="100000"/>
              </a:lnSpc>
              <a:buSzPct val="80000"/>
              <a:buFontTx/>
              <a:buChar char="►"/>
            </a:pPr>
            <a:r>
              <a:rPr lang="en-US" sz="2800" dirty="0"/>
              <a:t> Base for all models</a:t>
            </a:r>
          </a:p>
          <a:p>
            <a:pPr lvl="2">
              <a:lnSpc>
                <a:spcPct val="100000"/>
              </a:lnSpc>
              <a:buSzPct val="80000"/>
              <a:buFontTx/>
              <a:buChar char="►"/>
            </a:pPr>
            <a:r>
              <a:rPr lang="en-US" sz="2400" dirty="0"/>
              <a:t>Reason: accurate comparison</a:t>
            </a:r>
          </a:p>
          <a:p>
            <a:pPr lvl="1">
              <a:lnSpc>
                <a:spcPct val="100000"/>
              </a:lnSpc>
              <a:buSzPct val="80000"/>
              <a:buFontTx/>
              <a:buChar char="►"/>
            </a:pPr>
            <a:r>
              <a:rPr lang="en-US" sz="2800" dirty="0"/>
              <a:t>  Input: 1D (193 x 1)</a:t>
            </a:r>
          </a:p>
          <a:p>
            <a:pPr lvl="1">
              <a:lnSpc>
                <a:spcPct val="100000"/>
              </a:lnSpc>
              <a:buSzPct val="80000"/>
              <a:buFontTx/>
              <a:buChar char="►"/>
            </a:pPr>
            <a:r>
              <a:rPr lang="en-US" sz="2800" dirty="0"/>
              <a:t>  6 Convolution Layers</a:t>
            </a:r>
          </a:p>
          <a:p>
            <a:pPr lvl="2">
              <a:lnSpc>
                <a:spcPct val="100000"/>
              </a:lnSpc>
              <a:buSzPct val="80000"/>
              <a:buFontTx/>
              <a:buChar char="►"/>
            </a:pPr>
            <a:r>
              <a:rPr lang="en-US" sz="2400" dirty="0"/>
              <a:t>  Kernel: 5x5</a:t>
            </a:r>
            <a:endParaRPr lang="en-US" sz="2800" dirty="0"/>
          </a:p>
          <a:p>
            <a:pPr lvl="1">
              <a:lnSpc>
                <a:spcPct val="100000"/>
              </a:lnSpc>
              <a:buSzPct val="80000"/>
              <a:buFontTx/>
              <a:buChar char="►"/>
            </a:pPr>
            <a:r>
              <a:rPr lang="en-US" sz="2800" dirty="0"/>
              <a:t> Dropout</a:t>
            </a:r>
          </a:p>
          <a:p>
            <a:pPr lvl="1">
              <a:lnSpc>
                <a:spcPct val="100000"/>
              </a:lnSpc>
              <a:buSzPct val="80000"/>
              <a:buFontTx/>
              <a:buChar char="►"/>
            </a:pPr>
            <a:r>
              <a:rPr lang="en-US" sz="2800" dirty="0"/>
              <a:t> Batch Normalization</a:t>
            </a:r>
          </a:p>
        </p:txBody>
      </p:sp>
      <p:pic>
        <p:nvPicPr>
          <p:cNvPr id="5" name="Рисунок 4">
            <a:extLst>
              <a:ext uri="{FF2B5EF4-FFF2-40B4-BE49-F238E27FC236}">
                <a16:creationId xmlns:a16="http://schemas.microsoft.com/office/drawing/2014/main" id="{8811EF85-C091-49C1-9329-DB93462B4451}"/>
              </a:ext>
            </a:extLst>
          </p:cNvPr>
          <p:cNvPicPr>
            <a:picLocks noChangeAspect="1"/>
          </p:cNvPicPr>
          <p:nvPr/>
        </p:nvPicPr>
        <p:blipFill>
          <a:blip r:embed="rId2"/>
          <a:stretch>
            <a:fillRect/>
          </a:stretch>
        </p:blipFill>
        <p:spPr>
          <a:xfrm>
            <a:off x="6506506" y="1825625"/>
            <a:ext cx="4847294" cy="3782702"/>
          </a:xfrm>
          <a:prstGeom prst="rect">
            <a:avLst/>
          </a:prstGeom>
        </p:spPr>
      </p:pic>
    </p:spTree>
    <p:extLst>
      <p:ext uri="{BB962C8B-B14F-4D97-AF65-F5344CB8AC3E}">
        <p14:creationId xmlns:p14="http://schemas.microsoft.com/office/powerpoint/2010/main" val="187030604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500"/>
                                        <p:tgtEl>
                                          <p:spTgt spid="3">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0F59A7C-5569-4F16-9C96-31D5D0498F1B}"/>
              </a:ext>
            </a:extLst>
          </p:cNvPr>
          <p:cNvPicPr>
            <a:picLocks noChangeAspect="1"/>
          </p:cNvPicPr>
          <p:nvPr/>
        </p:nvPicPr>
        <p:blipFill>
          <a:blip r:embed="rId2"/>
          <a:stretch>
            <a:fillRect/>
          </a:stretch>
        </p:blipFill>
        <p:spPr>
          <a:xfrm>
            <a:off x="2586007" y="1976026"/>
            <a:ext cx="6554873" cy="2344502"/>
          </a:xfrm>
          <a:prstGeom prst="rect">
            <a:avLst/>
          </a:prstGeom>
        </p:spPr>
      </p:pic>
      <p:pic>
        <p:nvPicPr>
          <p:cNvPr id="6" name="Picture 5">
            <a:extLst>
              <a:ext uri="{FF2B5EF4-FFF2-40B4-BE49-F238E27FC236}">
                <a16:creationId xmlns:a16="http://schemas.microsoft.com/office/drawing/2014/main" id="{BB96EF5A-328C-4D82-B663-D0757C8FBD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3389" y="1898121"/>
            <a:ext cx="7745221" cy="2500312"/>
          </a:xfrm>
          <a:prstGeom prst="rect">
            <a:avLst/>
          </a:prstGeom>
        </p:spPr>
      </p:pic>
      <p:sp>
        <p:nvSpPr>
          <p:cNvPr id="2" name="Title 1">
            <a:extLst>
              <a:ext uri="{FF2B5EF4-FFF2-40B4-BE49-F238E27FC236}">
                <a16:creationId xmlns:a16="http://schemas.microsoft.com/office/drawing/2014/main" id="{4EBF9FC1-C84A-460F-B346-629E20118629}"/>
              </a:ext>
            </a:extLst>
          </p:cNvPr>
          <p:cNvSpPr>
            <a:spLocks noGrp="1"/>
          </p:cNvSpPr>
          <p:nvPr>
            <p:ph type="title"/>
          </p:nvPr>
        </p:nvSpPr>
        <p:spPr/>
        <p:txBody>
          <a:bodyPr/>
          <a:lstStyle/>
          <a:p>
            <a:r>
              <a:rPr lang="en-US" dirty="0"/>
              <a:t>Architecture cont.</a:t>
            </a:r>
          </a:p>
        </p:txBody>
      </p:sp>
      <p:sp>
        <p:nvSpPr>
          <p:cNvPr id="7" name="Content Placeholder 2">
            <a:extLst>
              <a:ext uri="{FF2B5EF4-FFF2-40B4-BE49-F238E27FC236}">
                <a16:creationId xmlns:a16="http://schemas.microsoft.com/office/drawing/2014/main" id="{A8FAC66E-49DA-4F41-AC09-6DB6107B9BEC}"/>
              </a:ext>
            </a:extLst>
          </p:cNvPr>
          <p:cNvSpPr>
            <a:spLocks noGrp="1"/>
          </p:cNvSpPr>
          <p:nvPr>
            <p:ph idx="1"/>
          </p:nvPr>
        </p:nvSpPr>
        <p:spPr>
          <a:xfrm>
            <a:off x="990600" y="4605866"/>
            <a:ext cx="10515600" cy="1540933"/>
          </a:xfrm>
        </p:spPr>
        <p:txBody>
          <a:bodyPr numCol="2">
            <a:normAutofit/>
          </a:bodyPr>
          <a:lstStyle/>
          <a:p>
            <a:pPr lvl="1">
              <a:lnSpc>
                <a:spcPct val="100000"/>
              </a:lnSpc>
              <a:buSzPct val="80000"/>
              <a:buFontTx/>
              <a:buChar char="►"/>
            </a:pPr>
            <a:r>
              <a:rPr lang="en-US" sz="2800" dirty="0"/>
              <a:t> </a:t>
            </a:r>
            <a:r>
              <a:rPr lang="en-US" sz="2800" dirty="0" err="1"/>
              <a:t>Pyton</a:t>
            </a:r>
            <a:endParaRPr lang="en-US" sz="2800" dirty="0"/>
          </a:p>
          <a:p>
            <a:pPr lvl="1">
              <a:lnSpc>
                <a:spcPct val="100000"/>
              </a:lnSpc>
              <a:buSzPct val="80000"/>
              <a:buFontTx/>
              <a:buChar char="►"/>
            </a:pPr>
            <a:r>
              <a:rPr lang="en-US" sz="2800" dirty="0"/>
              <a:t> </a:t>
            </a:r>
            <a:r>
              <a:rPr lang="en-US" sz="2800" dirty="0" err="1"/>
              <a:t>PyTorch</a:t>
            </a:r>
            <a:r>
              <a:rPr lang="en-US" sz="2800" dirty="0"/>
              <a:t> Library</a:t>
            </a:r>
          </a:p>
          <a:p>
            <a:pPr lvl="1">
              <a:lnSpc>
                <a:spcPct val="100000"/>
              </a:lnSpc>
              <a:buSzPct val="80000"/>
              <a:buFontTx/>
              <a:buChar char="►"/>
            </a:pPr>
            <a:endParaRPr lang="en-US" sz="2800" dirty="0"/>
          </a:p>
          <a:p>
            <a:pPr lvl="1">
              <a:lnSpc>
                <a:spcPct val="100000"/>
              </a:lnSpc>
              <a:buSzPct val="80000"/>
              <a:buFontTx/>
              <a:buChar char="►"/>
            </a:pPr>
            <a:r>
              <a:rPr lang="en-US" sz="2800" dirty="0"/>
              <a:t> </a:t>
            </a:r>
            <a:r>
              <a:rPr lang="en-US" sz="2800" dirty="0" err="1"/>
              <a:t>Jupyter</a:t>
            </a:r>
            <a:r>
              <a:rPr lang="en-US" sz="2800" dirty="0"/>
              <a:t> Notebook</a:t>
            </a:r>
          </a:p>
          <a:p>
            <a:pPr lvl="1">
              <a:lnSpc>
                <a:spcPct val="100000"/>
              </a:lnSpc>
              <a:buSzPct val="80000"/>
              <a:buFontTx/>
              <a:buChar char="►"/>
            </a:pPr>
            <a:r>
              <a:rPr lang="en-US" sz="2800" dirty="0"/>
              <a:t> Anaconda Environment</a:t>
            </a:r>
            <a:endParaRPr lang="en-US" dirty="0"/>
          </a:p>
        </p:txBody>
      </p:sp>
    </p:spTree>
    <p:extLst>
      <p:ext uri="{BB962C8B-B14F-4D97-AF65-F5344CB8AC3E}">
        <p14:creationId xmlns:p14="http://schemas.microsoft.com/office/powerpoint/2010/main" val="271206770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Effect transition="in" filter="fade">
                                      <p:cBhvr>
                                        <p:cTn id="20" dur="500"/>
                                        <p:tgtEl>
                                          <p:spTgt spid="7">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Effect transition="in" filter="fade">
                                      <p:cBhvr>
                                        <p:cTn id="25" dur="500"/>
                                        <p:tgtEl>
                                          <p:spTgt spid="7">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7">
                                            <p:txEl>
                                              <p:pRg st="4" end="4"/>
                                            </p:txEl>
                                          </p:spTgt>
                                        </p:tgtEl>
                                        <p:attrNameLst>
                                          <p:attrName>style.visibility</p:attrName>
                                        </p:attrNameLst>
                                      </p:cBhvr>
                                      <p:to>
                                        <p:strVal val="visible"/>
                                      </p:to>
                                    </p:set>
                                    <p:animEffect transition="in" filter="fade">
                                      <p:cBhvr>
                                        <p:cTn id="30"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916F6-FD3B-4077-BF7C-C2BBBD53F106}"/>
              </a:ext>
            </a:extLst>
          </p:cNvPr>
          <p:cNvSpPr>
            <a:spLocks noGrp="1"/>
          </p:cNvSpPr>
          <p:nvPr>
            <p:ph type="title"/>
          </p:nvPr>
        </p:nvSpPr>
        <p:spPr/>
        <p:txBody>
          <a:bodyPr/>
          <a:lstStyle/>
          <a:p>
            <a:r>
              <a:rPr lang="en-US" dirty="0"/>
              <a:t>Experiment Setup</a:t>
            </a:r>
          </a:p>
        </p:txBody>
      </p:sp>
      <p:sp>
        <p:nvSpPr>
          <p:cNvPr id="3" name="Content Placeholder 2">
            <a:extLst>
              <a:ext uri="{FF2B5EF4-FFF2-40B4-BE49-F238E27FC236}">
                <a16:creationId xmlns:a16="http://schemas.microsoft.com/office/drawing/2014/main" id="{414C775D-A1BF-41B1-B2A6-D18EDA57EC24}"/>
              </a:ext>
            </a:extLst>
          </p:cNvPr>
          <p:cNvSpPr>
            <a:spLocks noGrp="1"/>
          </p:cNvSpPr>
          <p:nvPr>
            <p:ph idx="1"/>
          </p:nvPr>
        </p:nvSpPr>
        <p:spPr/>
        <p:txBody>
          <a:bodyPr numCol="2">
            <a:normAutofit/>
          </a:bodyPr>
          <a:lstStyle/>
          <a:p>
            <a:r>
              <a:rPr lang="en-US" dirty="0"/>
              <a:t>12 experiments (4 for each database)</a:t>
            </a:r>
          </a:p>
          <a:p>
            <a:r>
              <a:rPr lang="en-US" dirty="0"/>
              <a:t>3 databases</a:t>
            </a:r>
          </a:p>
          <a:p>
            <a:r>
              <a:rPr lang="en-US" dirty="0"/>
              <a:t>5 fold cross-validation</a:t>
            </a:r>
          </a:p>
          <a:p>
            <a:r>
              <a:rPr lang="en-US" dirty="0"/>
              <a:t>In-fold augmentation</a:t>
            </a:r>
          </a:p>
          <a:p>
            <a:r>
              <a:rPr lang="en-US" dirty="0"/>
              <a:t> Training</a:t>
            </a:r>
          </a:p>
          <a:p>
            <a:pPr lvl="1"/>
            <a:r>
              <a:rPr lang="en-US" dirty="0" err="1"/>
              <a:t>RMSProp</a:t>
            </a:r>
            <a:r>
              <a:rPr lang="en-US" dirty="0"/>
              <a:t> optimizer</a:t>
            </a:r>
          </a:p>
          <a:p>
            <a:pPr lvl="1"/>
            <a:r>
              <a:rPr lang="en-US" dirty="0"/>
              <a:t>LR: 0.0001, D: 10^-6</a:t>
            </a:r>
          </a:p>
          <a:p>
            <a:pPr lvl="1"/>
            <a:r>
              <a:rPr lang="en-US" dirty="0"/>
              <a:t>700 epochs</a:t>
            </a:r>
          </a:p>
          <a:p>
            <a:r>
              <a:rPr lang="en-US" dirty="0"/>
              <a:t>Testing</a:t>
            </a:r>
          </a:p>
          <a:p>
            <a:pPr lvl="1"/>
            <a:r>
              <a:rPr lang="en-US" dirty="0"/>
              <a:t>Original and Augmented</a:t>
            </a:r>
          </a:p>
          <a:p>
            <a:r>
              <a:rPr lang="en-US" dirty="0"/>
              <a:t>Experiments</a:t>
            </a:r>
          </a:p>
          <a:p>
            <a:pPr lvl="1"/>
            <a:r>
              <a:rPr lang="en-US" dirty="0"/>
              <a:t>Ex 1 – Baseline</a:t>
            </a:r>
          </a:p>
          <a:p>
            <a:pPr lvl="1"/>
            <a:r>
              <a:rPr lang="en-US" dirty="0"/>
              <a:t>Ex 2 – Pitch Augmentation</a:t>
            </a:r>
          </a:p>
          <a:p>
            <a:pPr lvl="1"/>
            <a:r>
              <a:rPr lang="en-US" dirty="0"/>
              <a:t>Ex 3 – Speed Augmentation</a:t>
            </a:r>
          </a:p>
          <a:p>
            <a:pPr lvl="1"/>
            <a:r>
              <a:rPr lang="en-US" dirty="0"/>
              <a:t>Ex 4 – Combined Augmentation</a:t>
            </a:r>
          </a:p>
        </p:txBody>
      </p:sp>
      <p:pic>
        <p:nvPicPr>
          <p:cNvPr id="9" name="Picture 8">
            <a:extLst>
              <a:ext uri="{FF2B5EF4-FFF2-40B4-BE49-F238E27FC236}">
                <a16:creationId xmlns:a16="http://schemas.microsoft.com/office/drawing/2014/main" id="{FB8D4EE2-32E1-4C12-8390-61D72BD38E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3110" y="2174800"/>
            <a:ext cx="5302725" cy="3652988"/>
          </a:xfrm>
          <a:prstGeom prst="rect">
            <a:avLst/>
          </a:prstGeom>
        </p:spPr>
      </p:pic>
    </p:spTree>
    <p:extLst>
      <p:ext uri="{BB962C8B-B14F-4D97-AF65-F5344CB8AC3E}">
        <p14:creationId xmlns:p14="http://schemas.microsoft.com/office/powerpoint/2010/main" val="386157402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500"/>
                                        <p:tgtEl>
                                          <p:spTgt spid="3">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500"/>
                                        <p:tgtEl>
                                          <p:spTgt spid="3">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500"/>
                                        <p:tgtEl>
                                          <p:spTgt spid="3">
                                            <p:txEl>
                                              <p:pRg st="6" end="6"/>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fade">
                                      <p:cBhvr>
                                        <p:cTn id="39" dur="500"/>
                                        <p:tgtEl>
                                          <p:spTgt spid="3">
                                            <p:txEl>
                                              <p:pRg st="7" end="7"/>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
                                            <p:txEl>
                                              <p:pRg st="8" end="8"/>
                                            </p:txEl>
                                          </p:spTgt>
                                        </p:tgtEl>
                                        <p:attrNameLst>
                                          <p:attrName>style.visibility</p:attrName>
                                        </p:attrNameLst>
                                      </p:cBhvr>
                                      <p:to>
                                        <p:strVal val="visible"/>
                                      </p:to>
                                    </p:set>
                                    <p:animEffect transition="in" filter="fade">
                                      <p:cBhvr>
                                        <p:cTn id="44" dur="500"/>
                                        <p:tgtEl>
                                          <p:spTgt spid="3">
                                            <p:txEl>
                                              <p:pRg st="8" end="8"/>
                                            </p:txEl>
                                          </p:spTgt>
                                        </p:tgtEl>
                                      </p:cBhvr>
                                    </p:animEffect>
                                  </p:childTnLst>
                                </p:cTn>
                              </p:par>
                              <p:par>
                                <p:cTn id="45" presetID="10" presetClass="exit" presetSubtype="0" fill="hold" nodeType="withEffect">
                                  <p:stCondLst>
                                    <p:cond delay="0"/>
                                  </p:stCondLst>
                                  <p:childTnLst>
                                    <p:animEffect transition="out" filter="fade">
                                      <p:cBhvr>
                                        <p:cTn id="46" dur="500"/>
                                        <p:tgtEl>
                                          <p:spTgt spid="9"/>
                                        </p:tgtEl>
                                      </p:cBhvr>
                                    </p:animEffect>
                                    <p:set>
                                      <p:cBhvr>
                                        <p:cTn id="47" dur="1" fill="hold">
                                          <p:stCondLst>
                                            <p:cond delay="499"/>
                                          </p:stCondLst>
                                        </p:cTn>
                                        <p:tgtEl>
                                          <p:spTgt spid="9"/>
                                        </p:tgtEl>
                                        <p:attrNameLst>
                                          <p:attrName>style.visibility</p:attrName>
                                        </p:attrNameLst>
                                      </p:cBhvr>
                                      <p:to>
                                        <p:strVal val="hidden"/>
                                      </p:to>
                                    </p:set>
                                  </p:childTnLst>
                                </p:cTn>
                              </p:par>
                              <p:par>
                                <p:cTn id="48" presetID="10" presetClass="entr" presetSubtype="0" fill="hold" grpId="0" nodeType="withEffect">
                                  <p:stCondLst>
                                    <p:cond delay="0"/>
                                  </p:stCondLst>
                                  <p:childTnLst>
                                    <p:set>
                                      <p:cBhvr>
                                        <p:cTn id="49" dur="1" fill="hold">
                                          <p:stCondLst>
                                            <p:cond delay="0"/>
                                          </p:stCondLst>
                                        </p:cTn>
                                        <p:tgtEl>
                                          <p:spTgt spid="3">
                                            <p:txEl>
                                              <p:pRg st="9" end="9"/>
                                            </p:txEl>
                                          </p:spTgt>
                                        </p:tgtEl>
                                        <p:attrNameLst>
                                          <p:attrName>style.visibility</p:attrName>
                                        </p:attrNameLst>
                                      </p:cBhvr>
                                      <p:to>
                                        <p:strVal val="visible"/>
                                      </p:to>
                                    </p:set>
                                    <p:animEffect transition="in" filter="fade">
                                      <p:cBhvr>
                                        <p:cTn id="50" dur="500"/>
                                        <p:tgtEl>
                                          <p:spTgt spid="3">
                                            <p:txEl>
                                              <p:pRg st="9" end="9"/>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Effect transition="in" filter="fade">
                                      <p:cBhvr>
                                        <p:cTn id="55" dur="500"/>
                                        <p:tgtEl>
                                          <p:spTgt spid="3">
                                            <p:txEl>
                                              <p:pRg st="10" end="10"/>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
                                            <p:txEl>
                                              <p:pRg st="11" end="11"/>
                                            </p:txEl>
                                          </p:spTgt>
                                        </p:tgtEl>
                                        <p:attrNameLst>
                                          <p:attrName>style.visibility</p:attrName>
                                        </p:attrNameLst>
                                      </p:cBhvr>
                                      <p:to>
                                        <p:strVal val="visible"/>
                                      </p:to>
                                    </p:set>
                                    <p:animEffect transition="in" filter="fade">
                                      <p:cBhvr>
                                        <p:cTn id="58" dur="500"/>
                                        <p:tgtEl>
                                          <p:spTgt spid="3">
                                            <p:txEl>
                                              <p:pRg st="11" end="11"/>
                                            </p:tx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
                                            <p:txEl>
                                              <p:pRg st="12" end="12"/>
                                            </p:txEl>
                                          </p:spTgt>
                                        </p:tgtEl>
                                        <p:attrNameLst>
                                          <p:attrName>style.visibility</p:attrName>
                                        </p:attrNameLst>
                                      </p:cBhvr>
                                      <p:to>
                                        <p:strVal val="visible"/>
                                      </p:to>
                                    </p:set>
                                    <p:animEffect transition="in" filter="fade">
                                      <p:cBhvr>
                                        <p:cTn id="61" dur="500"/>
                                        <p:tgtEl>
                                          <p:spTgt spid="3">
                                            <p:txEl>
                                              <p:pRg st="12" end="12"/>
                                            </p:txEl>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
                                            <p:txEl>
                                              <p:pRg st="13" end="13"/>
                                            </p:txEl>
                                          </p:spTgt>
                                        </p:tgtEl>
                                        <p:attrNameLst>
                                          <p:attrName>style.visibility</p:attrName>
                                        </p:attrNameLst>
                                      </p:cBhvr>
                                      <p:to>
                                        <p:strVal val="visible"/>
                                      </p:to>
                                    </p:set>
                                    <p:animEffect transition="in" filter="fade">
                                      <p:cBhvr>
                                        <p:cTn id="64" dur="500"/>
                                        <p:tgtEl>
                                          <p:spTgt spid="3">
                                            <p:txEl>
                                              <p:pRg st="13" end="13"/>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
                                            <p:txEl>
                                              <p:pRg st="14" end="14"/>
                                            </p:txEl>
                                          </p:spTgt>
                                        </p:tgtEl>
                                        <p:attrNameLst>
                                          <p:attrName>style.visibility</p:attrName>
                                        </p:attrNameLst>
                                      </p:cBhvr>
                                      <p:to>
                                        <p:strVal val="visible"/>
                                      </p:to>
                                    </p:set>
                                    <p:animEffect transition="in" filter="fade">
                                      <p:cBhvr>
                                        <p:cTn id="67"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107CD-D70B-4BDE-8F98-4D9C5BE03BAB}"/>
              </a:ext>
            </a:extLst>
          </p:cNvPr>
          <p:cNvSpPr>
            <a:spLocks noGrp="1"/>
          </p:cNvSpPr>
          <p:nvPr>
            <p:ph type="title"/>
          </p:nvPr>
        </p:nvSpPr>
        <p:spPr/>
        <p:txBody>
          <a:bodyPr/>
          <a:lstStyle/>
          <a:p>
            <a:r>
              <a:rPr lang="en-US" dirty="0"/>
              <a:t>Experiments</a:t>
            </a:r>
          </a:p>
        </p:txBody>
      </p:sp>
      <p:sp>
        <p:nvSpPr>
          <p:cNvPr id="3" name="Content Placeholder 2">
            <a:extLst>
              <a:ext uri="{FF2B5EF4-FFF2-40B4-BE49-F238E27FC236}">
                <a16:creationId xmlns:a16="http://schemas.microsoft.com/office/drawing/2014/main" id="{448C6287-2CE7-495C-9B35-1BCFF8B6F60A}"/>
              </a:ext>
            </a:extLst>
          </p:cNvPr>
          <p:cNvSpPr>
            <a:spLocks noGrp="1"/>
          </p:cNvSpPr>
          <p:nvPr>
            <p:ph idx="1"/>
          </p:nvPr>
        </p:nvSpPr>
        <p:spPr>
          <a:xfrm>
            <a:off x="838200" y="1825625"/>
            <a:ext cx="10515600" cy="4583642"/>
          </a:xfrm>
        </p:spPr>
        <p:txBody>
          <a:bodyPr numCol="2">
            <a:normAutofit/>
          </a:bodyPr>
          <a:lstStyle/>
          <a:p>
            <a:r>
              <a:rPr lang="en-US" sz="2400" dirty="0"/>
              <a:t>Ex 1 – Baseline</a:t>
            </a:r>
          </a:p>
          <a:p>
            <a:pPr lvl="1"/>
            <a:r>
              <a:rPr lang="en-US" sz="2000" dirty="0"/>
              <a:t>No data augmentation </a:t>
            </a:r>
          </a:p>
          <a:p>
            <a:pPr marL="457200" lvl="1" indent="0">
              <a:buNone/>
            </a:pPr>
            <a:endParaRPr lang="en-US" sz="2000" dirty="0"/>
          </a:p>
          <a:p>
            <a:r>
              <a:rPr lang="en-US" sz="2400" dirty="0"/>
              <a:t>Ex 2 – Pitch Augmentation</a:t>
            </a:r>
          </a:p>
          <a:p>
            <a:pPr lvl="1"/>
            <a:r>
              <a:rPr lang="en-US" sz="2000" dirty="0"/>
              <a:t>Pitch Up 4.5 steps</a:t>
            </a:r>
          </a:p>
          <a:p>
            <a:pPr lvl="1"/>
            <a:r>
              <a:rPr lang="en-US" sz="2000" dirty="0"/>
              <a:t>Pitch Down 4.5 steps</a:t>
            </a:r>
          </a:p>
          <a:p>
            <a:pPr lvl="1"/>
            <a:r>
              <a:rPr lang="en-US" sz="2000" dirty="0"/>
              <a:t>Samples x3								</a:t>
            </a:r>
          </a:p>
          <a:p>
            <a:r>
              <a:rPr lang="en-US" sz="2400" dirty="0"/>
              <a:t>Ex 3 – Speed Augmentation</a:t>
            </a:r>
          </a:p>
          <a:p>
            <a:pPr lvl="1"/>
            <a:r>
              <a:rPr lang="en-US" sz="2000" dirty="0"/>
              <a:t>Speed Up 25%</a:t>
            </a:r>
          </a:p>
          <a:p>
            <a:pPr lvl="1"/>
            <a:r>
              <a:rPr lang="en-US" sz="2000" dirty="0"/>
              <a:t>Slow Down 25%</a:t>
            </a:r>
          </a:p>
          <a:p>
            <a:pPr lvl="1"/>
            <a:r>
              <a:rPr lang="en-US" sz="2000" dirty="0"/>
              <a:t>Samples x3			</a:t>
            </a:r>
          </a:p>
          <a:p>
            <a:r>
              <a:rPr lang="en-US" dirty="0"/>
              <a:t>Ex 4 – Combined</a:t>
            </a:r>
          </a:p>
          <a:p>
            <a:pPr lvl="1"/>
            <a:r>
              <a:rPr lang="en-US" sz="2000" dirty="0"/>
              <a:t>Pitch Up 1.5, 3.0, 4.5 steps</a:t>
            </a:r>
          </a:p>
          <a:p>
            <a:pPr lvl="1"/>
            <a:r>
              <a:rPr lang="en-US" sz="2000" dirty="0"/>
              <a:t>Pitch Down 1.5, 3.0, 4.5 steps</a:t>
            </a:r>
          </a:p>
          <a:p>
            <a:pPr lvl="1"/>
            <a:r>
              <a:rPr lang="en-US" sz="2000" dirty="0"/>
              <a:t>Speed Up 25%</a:t>
            </a:r>
          </a:p>
          <a:p>
            <a:pPr lvl="1"/>
            <a:r>
              <a:rPr lang="en-US" sz="2000" dirty="0"/>
              <a:t>Slow Down 25%</a:t>
            </a:r>
          </a:p>
          <a:p>
            <a:pPr lvl="1"/>
            <a:r>
              <a:rPr lang="en-US" sz="2000" dirty="0"/>
              <a:t>Trim silence before and after speech</a:t>
            </a:r>
          </a:p>
          <a:p>
            <a:pPr lvl="1"/>
            <a:r>
              <a:rPr lang="en-US" sz="2000" dirty="0"/>
              <a:t>Samples x10</a:t>
            </a:r>
          </a:p>
          <a:p>
            <a:pPr lvl="1"/>
            <a:endParaRPr lang="en-US" dirty="0"/>
          </a:p>
        </p:txBody>
      </p:sp>
    </p:spTree>
    <p:extLst>
      <p:ext uri="{BB962C8B-B14F-4D97-AF65-F5344CB8AC3E}">
        <p14:creationId xmlns:p14="http://schemas.microsoft.com/office/powerpoint/2010/main" val="152152502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500"/>
                                        <p:tgtEl>
                                          <p:spTgt spid="3">
                                            <p:txEl>
                                              <p:pRg st="7" end="7"/>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fade">
                                      <p:cBhvr>
                                        <p:cTn id="35" dur="500"/>
                                        <p:tgtEl>
                                          <p:spTgt spid="3">
                                            <p:txEl>
                                              <p:pRg st="9" end="9"/>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10" end="10"/>
                                            </p:txEl>
                                          </p:spTgt>
                                        </p:tgtEl>
                                        <p:attrNameLst>
                                          <p:attrName>style.visibility</p:attrName>
                                        </p:attrNameLst>
                                      </p:cBhvr>
                                      <p:to>
                                        <p:strVal val="visible"/>
                                      </p:to>
                                    </p:set>
                                    <p:animEffect transition="in" filter="fade">
                                      <p:cBhvr>
                                        <p:cTn id="38" dur="500"/>
                                        <p:tgtEl>
                                          <p:spTgt spid="3">
                                            <p:txEl>
                                              <p:pRg st="10" end="10"/>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animEffect transition="in" filter="fade">
                                      <p:cBhvr>
                                        <p:cTn id="43" dur="500"/>
                                        <p:tgtEl>
                                          <p:spTgt spid="3">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
                                            <p:txEl>
                                              <p:pRg st="12" end="12"/>
                                            </p:txEl>
                                          </p:spTgt>
                                        </p:tgtEl>
                                        <p:attrNameLst>
                                          <p:attrName>style.visibility</p:attrName>
                                        </p:attrNameLst>
                                      </p:cBhvr>
                                      <p:to>
                                        <p:strVal val="visible"/>
                                      </p:to>
                                    </p:set>
                                    <p:animEffect transition="in" filter="fade">
                                      <p:cBhvr>
                                        <p:cTn id="46" dur="500"/>
                                        <p:tgtEl>
                                          <p:spTgt spid="3">
                                            <p:txEl>
                                              <p:pRg st="12" end="12"/>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
                                            <p:txEl>
                                              <p:pRg st="13" end="13"/>
                                            </p:txEl>
                                          </p:spTgt>
                                        </p:tgtEl>
                                        <p:attrNameLst>
                                          <p:attrName>style.visibility</p:attrName>
                                        </p:attrNameLst>
                                      </p:cBhvr>
                                      <p:to>
                                        <p:strVal val="visible"/>
                                      </p:to>
                                    </p:set>
                                    <p:animEffect transition="in" filter="fade">
                                      <p:cBhvr>
                                        <p:cTn id="49" dur="500"/>
                                        <p:tgtEl>
                                          <p:spTgt spid="3">
                                            <p:txEl>
                                              <p:pRg st="13" end="13"/>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
                                            <p:txEl>
                                              <p:pRg st="14" end="14"/>
                                            </p:txEl>
                                          </p:spTgt>
                                        </p:tgtEl>
                                        <p:attrNameLst>
                                          <p:attrName>style.visibility</p:attrName>
                                        </p:attrNameLst>
                                      </p:cBhvr>
                                      <p:to>
                                        <p:strVal val="visible"/>
                                      </p:to>
                                    </p:set>
                                    <p:animEffect transition="in" filter="fade">
                                      <p:cBhvr>
                                        <p:cTn id="52" dur="500"/>
                                        <p:tgtEl>
                                          <p:spTgt spid="3">
                                            <p:txEl>
                                              <p:pRg st="14" end="14"/>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
                                            <p:txEl>
                                              <p:pRg st="15" end="15"/>
                                            </p:txEl>
                                          </p:spTgt>
                                        </p:tgtEl>
                                        <p:attrNameLst>
                                          <p:attrName>style.visibility</p:attrName>
                                        </p:attrNameLst>
                                      </p:cBhvr>
                                      <p:to>
                                        <p:strVal val="visible"/>
                                      </p:to>
                                    </p:set>
                                    <p:animEffect transition="in" filter="fade">
                                      <p:cBhvr>
                                        <p:cTn id="55" dur="500"/>
                                        <p:tgtEl>
                                          <p:spTgt spid="3">
                                            <p:txEl>
                                              <p:pRg st="15" end="15"/>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
                                            <p:txEl>
                                              <p:pRg st="16" end="16"/>
                                            </p:txEl>
                                          </p:spTgt>
                                        </p:tgtEl>
                                        <p:attrNameLst>
                                          <p:attrName>style.visibility</p:attrName>
                                        </p:attrNameLst>
                                      </p:cBhvr>
                                      <p:to>
                                        <p:strVal val="visible"/>
                                      </p:to>
                                    </p:set>
                                    <p:animEffect transition="in" filter="fade">
                                      <p:cBhvr>
                                        <p:cTn id="58" dur="500"/>
                                        <p:tgtEl>
                                          <p:spTgt spid="3">
                                            <p:txEl>
                                              <p:pRg st="16" end="16"/>
                                            </p:tx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
                                            <p:txEl>
                                              <p:pRg st="17" end="17"/>
                                            </p:txEl>
                                          </p:spTgt>
                                        </p:tgtEl>
                                        <p:attrNameLst>
                                          <p:attrName>style.visibility</p:attrName>
                                        </p:attrNameLst>
                                      </p:cBhvr>
                                      <p:to>
                                        <p:strVal val="visible"/>
                                      </p:to>
                                    </p:set>
                                    <p:animEffect transition="in" filter="fade">
                                      <p:cBhvr>
                                        <p:cTn id="61" dur="500"/>
                                        <p:tgtEl>
                                          <p:spTgt spid="3">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50730-9FFE-4A0F-82FE-F70486D75725}"/>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BBCEBDE5-BADA-43BF-B35B-26E33FF4A55D}"/>
              </a:ext>
            </a:extLst>
          </p:cNvPr>
          <p:cNvSpPr>
            <a:spLocks noGrp="1"/>
          </p:cNvSpPr>
          <p:nvPr>
            <p:ph idx="1"/>
          </p:nvPr>
        </p:nvSpPr>
        <p:spPr/>
        <p:txBody>
          <a:bodyPr/>
          <a:lstStyle/>
          <a:p>
            <a:r>
              <a:rPr lang="en-US" dirty="0"/>
              <a:t>Introduction</a:t>
            </a:r>
          </a:p>
          <a:p>
            <a:r>
              <a:rPr lang="en-US" dirty="0"/>
              <a:t>Background</a:t>
            </a:r>
          </a:p>
          <a:p>
            <a:r>
              <a:rPr lang="en-US" dirty="0"/>
              <a:t>Research Methods</a:t>
            </a:r>
          </a:p>
          <a:p>
            <a:r>
              <a:rPr lang="en-US" dirty="0"/>
              <a:t>Results</a:t>
            </a:r>
          </a:p>
          <a:p>
            <a:r>
              <a:rPr lang="en-US" dirty="0"/>
              <a:t>Discussion</a:t>
            </a:r>
          </a:p>
          <a:p>
            <a:r>
              <a:rPr lang="en-US" dirty="0"/>
              <a:t>Conclusion</a:t>
            </a:r>
          </a:p>
        </p:txBody>
      </p:sp>
    </p:spTree>
    <p:extLst>
      <p:ext uri="{BB962C8B-B14F-4D97-AF65-F5344CB8AC3E}">
        <p14:creationId xmlns:p14="http://schemas.microsoft.com/office/powerpoint/2010/main" val="508099755"/>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8399B-9F85-40C6-998D-649CE5DEFB1E}"/>
              </a:ext>
            </a:extLst>
          </p:cNvPr>
          <p:cNvSpPr>
            <a:spLocks noGrp="1"/>
          </p:cNvSpPr>
          <p:nvPr>
            <p:ph type="title"/>
          </p:nvPr>
        </p:nvSpPr>
        <p:spPr>
          <a:xfrm>
            <a:off x="838200" y="2766218"/>
            <a:ext cx="10515600" cy="1325563"/>
          </a:xfrm>
        </p:spPr>
        <p:txBody>
          <a:bodyPr/>
          <a:lstStyle/>
          <a:p>
            <a:pPr algn="ctr"/>
            <a:r>
              <a:rPr lang="en-US" dirty="0"/>
              <a:t>RESULTS</a:t>
            </a:r>
          </a:p>
        </p:txBody>
      </p:sp>
    </p:spTree>
    <p:extLst>
      <p:ext uri="{BB962C8B-B14F-4D97-AF65-F5344CB8AC3E}">
        <p14:creationId xmlns:p14="http://schemas.microsoft.com/office/powerpoint/2010/main" val="473916214"/>
      </p:ext>
    </p:extLst>
  </p:cSld>
  <p:clrMapOvr>
    <a:masterClrMapping/>
  </p:clrMapOvr>
  <p:transition spd="slow">
    <p:push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0A0AD-2AFE-4949-93E5-4976DE843F28}"/>
              </a:ext>
            </a:extLst>
          </p:cNvPr>
          <p:cNvSpPr>
            <a:spLocks noGrp="1"/>
          </p:cNvSpPr>
          <p:nvPr>
            <p:ph type="title"/>
          </p:nvPr>
        </p:nvSpPr>
        <p:spPr/>
        <p:txBody>
          <a:bodyPr/>
          <a:lstStyle/>
          <a:p>
            <a:r>
              <a:rPr lang="en-US" dirty="0"/>
              <a:t>RAVDESS</a:t>
            </a:r>
          </a:p>
        </p:txBody>
      </p:sp>
      <p:pic>
        <p:nvPicPr>
          <p:cNvPr id="8" name="Picture 7">
            <a:extLst>
              <a:ext uri="{FF2B5EF4-FFF2-40B4-BE49-F238E27FC236}">
                <a16:creationId xmlns:a16="http://schemas.microsoft.com/office/drawing/2014/main" id="{F126EC62-655A-4935-BC72-EDCF95A4B0D5}"/>
              </a:ext>
            </a:extLst>
          </p:cNvPr>
          <p:cNvPicPr>
            <a:picLocks noChangeAspect="1"/>
          </p:cNvPicPr>
          <p:nvPr/>
        </p:nvPicPr>
        <p:blipFill>
          <a:blip r:embed="rId2"/>
          <a:stretch>
            <a:fillRect/>
          </a:stretch>
        </p:blipFill>
        <p:spPr>
          <a:xfrm>
            <a:off x="2579146" y="1596281"/>
            <a:ext cx="7033707" cy="1275820"/>
          </a:xfrm>
          <a:prstGeom prst="rect">
            <a:avLst/>
          </a:prstGeom>
          <a:solidFill>
            <a:schemeClr val="tx1"/>
          </a:solidFill>
          <a:ln>
            <a:solidFill>
              <a:schemeClr val="tx1"/>
            </a:solidFill>
          </a:ln>
        </p:spPr>
      </p:pic>
      <p:pic>
        <p:nvPicPr>
          <p:cNvPr id="12" name="Picture 11">
            <a:extLst>
              <a:ext uri="{FF2B5EF4-FFF2-40B4-BE49-F238E27FC236}">
                <a16:creationId xmlns:a16="http://schemas.microsoft.com/office/drawing/2014/main" id="{53D257AE-7965-4132-9457-5B112EE9869C}"/>
              </a:ext>
            </a:extLst>
          </p:cNvPr>
          <p:cNvPicPr>
            <a:picLocks noChangeAspect="1"/>
          </p:cNvPicPr>
          <p:nvPr/>
        </p:nvPicPr>
        <p:blipFill>
          <a:blip r:embed="rId3"/>
          <a:stretch>
            <a:fillRect/>
          </a:stretch>
        </p:blipFill>
        <p:spPr>
          <a:xfrm>
            <a:off x="2027167" y="3299613"/>
            <a:ext cx="3413053" cy="2909900"/>
          </a:xfrm>
          <a:prstGeom prst="rect">
            <a:avLst/>
          </a:prstGeom>
        </p:spPr>
      </p:pic>
      <p:pic>
        <p:nvPicPr>
          <p:cNvPr id="14" name="Picture 13">
            <a:extLst>
              <a:ext uri="{FF2B5EF4-FFF2-40B4-BE49-F238E27FC236}">
                <a16:creationId xmlns:a16="http://schemas.microsoft.com/office/drawing/2014/main" id="{73DEBBBF-DC98-4132-90B0-B7D423AB5EA7}"/>
              </a:ext>
            </a:extLst>
          </p:cNvPr>
          <p:cNvPicPr>
            <a:picLocks noChangeAspect="1"/>
          </p:cNvPicPr>
          <p:nvPr/>
        </p:nvPicPr>
        <p:blipFill>
          <a:blip r:embed="rId4"/>
          <a:stretch>
            <a:fillRect/>
          </a:stretch>
        </p:blipFill>
        <p:spPr>
          <a:xfrm>
            <a:off x="6704891" y="3299613"/>
            <a:ext cx="3459942" cy="2909900"/>
          </a:xfrm>
          <a:prstGeom prst="rect">
            <a:avLst/>
          </a:prstGeom>
        </p:spPr>
      </p:pic>
    </p:spTree>
    <p:extLst>
      <p:ext uri="{BB962C8B-B14F-4D97-AF65-F5344CB8AC3E}">
        <p14:creationId xmlns:p14="http://schemas.microsoft.com/office/powerpoint/2010/main" val="208971463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6D80E-0CEE-4CA8-B9C4-EF8DC18E5C4D}"/>
              </a:ext>
            </a:extLst>
          </p:cNvPr>
          <p:cNvSpPr>
            <a:spLocks noGrp="1"/>
          </p:cNvSpPr>
          <p:nvPr>
            <p:ph type="title"/>
          </p:nvPr>
        </p:nvSpPr>
        <p:spPr/>
        <p:txBody>
          <a:bodyPr/>
          <a:lstStyle/>
          <a:p>
            <a:r>
              <a:rPr lang="en-US" dirty="0"/>
              <a:t>EMO-DB</a:t>
            </a:r>
          </a:p>
        </p:txBody>
      </p:sp>
      <p:pic>
        <p:nvPicPr>
          <p:cNvPr id="7" name="Picture 6">
            <a:extLst>
              <a:ext uri="{FF2B5EF4-FFF2-40B4-BE49-F238E27FC236}">
                <a16:creationId xmlns:a16="http://schemas.microsoft.com/office/drawing/2014/main" id="{68B8AB99-DE86-4BD5-B1D5-1C81905EA933}"/>
              </a:ext>
            </a:extLst>
          </p:cNvPr>
          <p:cNvPicPr>
            <a:picLocks noChangeAspect="1"/>
          </p:cNvPicPr>
          <p:nvPr/>
        </p:nvPicPr>
        <p:blipFill>
          <a:blip r:embed="rId2"/>
          <a:stretch>
            <a:fillRect/>
          </a:stretch>
        </p:blipFill>
        <p:spPr>
          <a:xfrm>
            <a:off x="2442028" y="1616797"/>
            <a:ext cx="7307944" cy="1325563"/>
          </a:xfrm>
          <a:prstGeom prst="rect">
            <a:avLst/>
          </a:prstGeom>
          <a:solidFill>
            <a:schemeClr val="tx1"/>
          </a:solidFill>
          <a:ln>
            <a:solidFill>
              <a:schemeClr val="tx1"/>
            </a:solidFill>
          </a:ln>
        </p:spPr>
      </p:pic>
      <p:pic>
        <p:nvPicPr>
          <p:cNvPr id="9" name="Picture 8">
            <a:extLst>
              <a:ext uri="{FF2B5EF4-FFF2-40B4-BE49-F238E27FC236}">
                <a16:creationId xmlns:a16="http://schemas.microsoft.com/office/drawing/2014/main" id="{E3810376-D048-435B-A592-E7EDA8EF8BF0}"/>
              </a:ext>
            </a:extLst>
          </p:cNvPr>
          <p:cNvPicPr>
            <a:picLocks noChangeAspect="1"/>
          </p:cNvPicPr>
          <p:nvPr/>
        </p:nvPicPr>
        <p:blipFill>
          <a:blip r:embed="rId3"/>
          <a:stretch>
            <a:fillRect/>
          </a:stretch>
        </p:blipFill>
        <p:spPr>
          <a:xfrm>
            <a:off x="1678755" y="3429000"/>
            <a:ext cx="3549027" cy="2979777"/>
          </a:xfrm>
          <a:prstGeom prst="rect">
            <a:avLst/>
          </a:prstGeom>
        </p:spPr>
      </p:pic>
      <p:pic>
        <p:nvPicPr>
          <p:cNvPr id="11" name="Picture 10">
            <a:extLst>
              <a:ext uri="{FF2B5EF4-FFF2-40B4-BE49-F238E27FC236}">
                <a16:creationId xmlns:a16="http://schemas.microsoft.com/office/drawing/2014/main" id="{59E0608F-87AF-4A8B-B1E4-222C3856310A}"/>
              </a:ext>
            </a:extLst>
          </p:cNvPr>
          <p:cNvPicPr>
            <a:picLocks noChangeAspect="1"/>
          </p:cNvPicPr>
          <p:nvPr/>
        </p:nvPicPr>
        <p:blipFill>
          <a:blip r:embed="rId4"/>
          <a:stretch>
            <a:fillRect/>
          </a:stretch>
        </p:blipFill>
        <p:spPr>
          <a:xfrm>
            <a:off x="6964220" y="3428999"/>
            <a:ext cx="3575732" cy="2979777"/>
          </a:xfrm>
          <a:prstGeom prst="rect">
            <a:avLst/>
          </a:prstGeom>
        </p:spPr>
      </p:pic>
    </p:spTree>
    <p:extLst>
      <p:ext uri="{BB962C8B-B14F-4D97-AF65-F5344CB8AC3E}">
        <p14:creationId xmlns:p14="http://schemas.microsoft.com/office/powerpoint/2010/main" val="123439056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0"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2BCF4-CD12-45C6-B045-863882828D8D}"/>
              </a:ext>
            </a:extLst>
          </p:cNvPr>
          <p:cNvSpPr>
            <a:spLocks noGrp="1"/>
          </p:cNvSpPr>
          <p:nvPr>
            <p:ph type="title"/>
          </p:nvPr>
        </p:nvSpPr>
        <p:spPr/>
        <p:txBody>
          <a:bodyPr/>
          <a:lstStyle/>
          <a:p>
            <a:r>
              <a:rPr lang="en-US" dirty="0"/>
              <a:t>IEMOCAP</a:t>
            </a:r>
          </a:p>
        </p:txBody>
      </p:sp>
      <p:pic>
        <p:nvPicPr>
          <p:cNvPr id="5" name="Picture 4">
            <a:extLst>
              <a:ext uri="{FF2B5EF4-FFF2-40B4-BE49-F238E27FC236}">
                <a16:creationId xmlns:a16="http://schemas.microsoft.com/office/drawing/2014/main" id="{F4D4E090-3962-4078-BDCF-B331EBF963CD}"/>
              </a:ext>
            </a:extLst>
          </p:cNvPr>
          <p:cNvPicPr>
            <a:picLocks noChangeAspect="1"/>
          </p:cNvPicPr>
          <p:nvPr/>
        </p:nvPicPr>
        <p:blipFill>
          <a:blip r:embed="rId2"/>
          <a:stretch>
            <a:fillRect/>
          </a:stretch>
        </p:blipFill>
        <p:spPr>
          <a:xfrm>
            <a:off x="2442029" y="1690688"/>
            <a:ext cx="7307941" cy="1325562"/>
          </a:xfrm>
          <a:prstGeom prst="rect">
            <a:avLst/>
          </a:prstGeom>
          <a:solidFill>
            <a:schemeClr val="tx1"/>
          </a:solidFill>
          <a:ln>
            <a:solidFill>
              <a:schemeClr val="tx1"/>
            </a:solidFill>
          </a:ln>
        </p:spPr>
      </p:pic>
      <p:pic>
        <p:nvPicPr>
          <p:cNvPr id="7" name="Picture 6">
            <a:extLst>
              <a:ext uri="{FF2B5EF4-FFF2-40B4-BE49-F238E27FC236}">
                <a16:creationId xmlns:a16="http://schemas.microsoft.com/office/drawing/2014/main" id="{19B95736-22C8-42FD-86A4-F1A13CF2E735}"/>
              </a:ext>
            </a:extLst>
          </p:cNvPr>
          <p:cNvPicPr>
            <a:picLocks noChangeAspect="1"/>
          </p:cNvPicPr>
          <p:nvPr/>
        </p:nvPicPr>
        <p:blipFill>
          <a:blip r:embed="rId3"/>
          <a:stretch>
            <a:fillRect/>
          </a:stretch>
        </p:blipFill>
        <p:spPr>
          <a:xfrm>
            <a:off x="1666183" y="3360233"/>
            <a:ext cx="3395346" cy="2966676"/>
          </a:xfrm>
          <a:prstGeom prst="rect">
            <a:avLst/>
          </a:prstGeom>
        </p:spPr>
      </p:pic>
      <p:pic>
        <p:nvPicPr>
          <p:cNvPr id="11" name="Picture 10">
            <a:extLst>
              <a:ext uri="{FF2B5EF4-FFF2-40B4-BE49-F238E27FC236}">
                <a16:creationId xmlns:a16="http://schemas.microsoft.com/office/drawing/2014/main" id="{5C875210-10F0-4AC1-A388-842F22DAA937}"/>
              </a:ext>
            </a:extLst>
          </p:cNvPr>
          <p:cNvPicPr>
            <a:picLocks noChangeAspect="1"/>
          </p:cNvPicPr>
          <p:nvPr/>
        </p:nvPicPr>
        <p:blipFill>
          <a:blip r:embed="rId4"/>
          <a:stretch>
            <a:fillRect/>
          </a:stretch>
        </p:blipFill>
        <p:spPr>
          <a:xfrm>
            <a:off x="7130473" y="3372973"/>
            <a:ext cx="3395346" cy="2979416"/>
          </a:xfrm>
          <a:prstGeom prst="rect">
            <a:avLst/>
          </a:prstGeom>
        </p:spPr>
      </p:pic>
    </p:spTree>
    <p:extLst>
      <p:ext uri="{BB962C8B-B14F-4D97-AF65-F5344CB8AC3E}">
        <p14:creationId xmlns:p14="http://schemas.microsoft.com/office/powerpoint/2010/main" val="14055618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8399B-9F85-40C6-998D-649CE5DEFB1E}"/>
              </a:ext>
            </a:extLst>
          </p:cNvPr>
          <p:cNvSpPr>
            <a:spLocks noGrp="1"/>
          </p:cNvSpPr>
          <p:nvPr>
            <p:ph type="title"/>
          </p:nvPr>
        </p:nvSpPr>
        <p:spPr>
          <a:xfrm>
            <a:off x="838200" y="2766218"/>
            <a:ext cx="10515600" cy="1325563"/>
          </a:xfrm>
        </p:spPr>
        <p:txBody>
          <a:bodyPr/>
          <a:lstStyle/>
          <a:p>
            <a:pPr algn="ctr"/>
            <a:r>
              <a:rPr lang="en-US" dirty="0"/>
              <a:t>DISCUSSION</a:t>
            </a:r>
          </a:p>
        </p:txBody>
      </p:sp>
    </p:spTree>
    <p:extLst>
      <p:ext uri="{BB962C8B-B14F-4D97-AF65-F5344CB8AC3E}">
        <p14:creationId xmlns:p14="http://schemas.microsoft.com/office/powerpoint/2010/main" val="1013726928"/>
      </p:ext>
    </p:extLst>
  </p:cSld>
  <p:clrMapOvr>
    <a:masterClrMapping/>
  </p:clrMapOvr>
  <p:transition spd="slow">
    <p:push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C1C740-5DBB-4F59-AE50-A05DB8B62831}"/>
              </a:ext>
            </a:extLst>
          </p:cNvPr>
          <p:cNvSpPr>
            <a:spLocks noGrp="1"/>
          </p:cNvSpPr>
          <p:nvPr>
            <p:ph type="title"/>
          </p:nvPr>
        </p:nvSpPr>
        <p:spPr/>
        <p:txBody>
          <a:bodyPr/>
          <a:lstStyle/>
          <a:p>
            <a:r>
              <a:rPr lang="en-US" dirty="0"/>
              <a:t>Metrics</a:t>
            </a:r>
          </a:p>
        </p:txBody>
      </p:sp>
      <p:sp>
        <p:nvSpPr>
          <p:cNvPr id="3" name="Content Placeholder 2">
            <a:extLst>
              <a:ext uri="{FF2B5EF4-FFF2-40B4-BE49-F238E27FC236}">
                <a16:creationId xmlns:a16="http://schemas.microsoft.com/office/drawing/2014/main" id="{3DB4E128-7DAB-49B9-908E-785C0269684E}"/>
              </a:ext>
            </a:extLst>
          </p:cNvPr>
          <p:cNvSpPr>
            <a:spLocks noGrp="1"/>
          </p:cNvSpPr>
          <p:nvPr>
            <p:ph idx="1"/>
          </p:nvPr>
        </p:nvSpPr>
        <p:spPr/>
        <p:txBody>
          <a:bodyPr/>
          <a:lstStyle/>
          <a:p>
            <a:r>
              <a:rPr lang="en-US" dirty="0"/>
              <a:t>Confusion Matrix analysis</a:t>
            </a:r>
          </a:p>
          <a:p>
            <a:r>
              <a:rPr lang="en-US" dirty="0"/>
              <a:t>Dynamics of accuracy</a:t>
            </a:r>
          </a:p>
          <a:p>
            <a:r>
              <a:rPr lang="en-US" dirty="0"/>
              <a:t>True Positive Rate (TPR)</a:t>
            </a:r>
          </a:p>
          <a:p>
            <a:pPr lvl="1"/>
            <a:r>
              <a:rPr lang="en-US" dirty="0"/>
              <a:t>TP – True Positives</a:t>
            </a:r>
          </a:p>
          <a:p>
            <a:pPr lvl="1"/>
            <a:r>
              <a:rPr lang="en-US" dirty="0"/>
              <a:t>FN – False Negative</a:t>
            </a:r>
          </a:p>
          <a:p>
            <a:r>
              <a:rPr lang="en-US" dirty="0"/>
              <a:t>Sum</a:t>
            </a:r>
          </a:p>
          <a:p>
            <a:r>
              <a:rPr lang="en-US" dirty="0"/>
              <a:t>Mean</a:t>
            </a:r>
          </a:p>
        </p:txBody>
      </p:sp>
      <p:pic>
        <p:nvPicPr>
          <p:cNvPr id="5" name="Picture 4">
            <a:extLst>
              <a:ext uri="{FF2B5EF4-FFF2-40B4-BE49-F238E27FC236}">
                <a16:creationId xmlns:a16="http://schemas.microsoft.com/office/drawing/2014/main" id="{4BC9A089-F5D0-4D06-97BF-F1FDC7E5072D}"/>
              </a:ext>
            </a:extLst>
          </p:cNvPr>
          <p:cNvPicPr>
            <a:picLocks noChangeAspect="1"/>
          </p:cNvPicPr>
          <p:nvPr/>
        </p:nvPicPr>
        <p:blipFill>
          <a:blip r:embed="rId3"/>
          <a:stretch>
            <a:fillRect/>
          </a:stretch>
        </p:blipFill>
        <p:spPr>
          <a:xfrm>
            <a:off x="7233960" y="2995552"/>
            <a:ext cx="3972479" cy="866896"/>
          </a:xfrm>
          <a:prstGeom prst="rect">
            <a:avLst/>
          </a:prstGeom>
        </p:spPr>
      </p:pic>
    </p:spTree>
    <p:extLst>
      <p:ext uri="{BB962C8B-B14F-4D97-AF65-F5344CB8AC3E}">
        <p14:creationId xmlns:p14="http://schemas.microsoft.com/office/powerpoint/2010/main" val="170165102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500"/>
                                        <p:tgtEl>
                                          <p:spTgt spid="3">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24396-1831-4777-A073-4C96C6787610}"/>
              </a:ext>
            </a:extLst>
          </p:cNvPr>
          <p:cNvSpPr>
            <a:spLocks noGrp="1"/>
          </p:cNvSpPr>
          <p:nvPr>
            <p:ph type="title"/>
          </p:nvPr>
        </p:nvSpPr>
        <p:spPr/>
        <p:txBody>
          <a:bodyPr/>
          <a:lstStyle/>
          <a:p>
            <a:r>
              <a:rPr lang="en-US" dirty="0"/>
              <a:t>RAVDESS</a:t>
            </a:r>
          </a:p>
        </p:txBody>
      </p:sp>
      <p:pic>
        <p:nvPicPr>
          <p:cNvPr id="7" name="Content Placeholder 6">
            <a:extLst>
              <a:ext uri="{FF2B5EF4-FFF2-40B4-BE49-F238E27FC236}">
                <a16:creationId xmlns:a16="http://schemas.microsoft.com/office/drawing/2014/main" id="{4FF41EA2-F56C-46B5-8342-E7574D5C7DC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569240" y="1913466"/>
            <a:ext cx="4986013" cy="1515533"/>
          </a:xfrm>
        </p:spPr>
      </p:pic>
      <p:graphicFrame>
        <p:nvGraphicFramePr>
          <p:cNvPr id="8" name="Chart 7">
            <a:extLst>
              <a:ext uri="{FF2B5EF4-FFF2-40B4-BE49-F238E27FC236}">
                <a16:creationId xmlns:a16="http://schemas.microsoft.com/office/drawing/2014/main" id="{D6FD348A-EB7A-439B-ABDE-7E8012067856}"/>
              </a:ext>
            </a:extLst>
          </p:cNvPr>
          <p:cNvGraphicFramePr>
            <a:graphicFrameLocks/>
          </p:cNvGraphicFramePr>
          <p:nvPr>
            <p:extLst>
              <p:ext uri="{D42A27DB-BD31-4B8C-83A1-F6EECF244321}">
                <p14:modId xmlns:p14="http://schemas.microsoft.com/office/powerpoint/2010/main" val="289961259"/>
              </p:ext>
            </p:extLst>
          </p:nvPr>
        </p:nvGraphicFramePr>
        <p:xfrm>
          <a:off x="6569240" y="4182532"/>
          <a:ext cx="4986013" cy="1811867"/>
        </p:xfrm>
        <a:graphic>
          <a:graphicData uri="http://schemas.openxmlformats.org/drawingml/2006/chart">
            <c:chart xmlns:c="http://schemas.openxmlformats.org/drawingml/2006/chart" xmlns:r="http://schemas.openxmlformats.org/officeDocument/2006/relationships" r:id="rId3"/>
          </a:graphicData>
        </a:graphic>
      </p:graphicFrame>
      <p:sp>
        <p:nvSpPr>
          <p:cNvPr id="9" name="Content Placeholder 2">
            <a:extLst>
              <a:ext uri="{FF2B5EF4-FFF2-40B4-BE49-F238E27FC236}">
                <a16:creationId xmlns:a16="http://schemas.microsoft.com/office/drawing/2014/main" id="{85CA120F-9B5A-44EF-8A94-3C7AB7E38C32}"/>
              </a:ext>
            </a:extLst>
          </p:cNvPr>
          <p:cNvSpPr txBox="1">
            <a:spLocks/>
          </p:cNvSpPr>
          <p:nvPr/>
        </p:nvSpPr>
        <p:spPr>
          <a:xfrm>
            <a:off x="838200" y="1825625"/>
            <a:ext cx="10515600" cy="4351338"/>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Baseline:</a:t>
            </a:r>
          </a:p>
          <a:p>
            <a:pPr lvl="1"/>
            <a:r>
              <a:rPr lang="en-US" dirty="0"/>
              <a:t>Lowest: disgust</a:t>
            </a:r>
          </a:p>
          <a:p>
            <a:pPr lvl="1"/>
            <a:r>
              <a:rPr lang="en-US" dirty="0"/>
              <a:t>Highest: calm, angry</a:t>
            </a:r>
          </a:p>
          <a:p>
            <a:r>
              <a:rPr lang="en-US" dirty="0"/>
              <a:t>Pitch is detrimental</a:t>
            </a:r>
          </a:p>
          <a:p>
            <a:r>
              <a:rPr lang="en-US" dirty="0"/>
              <a:t>Speed:</a:t>
            </a:r>
          </a:p>
          <a:p>
            <a:pPr lvl="1"/>
            <a:r>
              <a:rPr lang="en-US" dirty="0"/>
              <a:t>Happy class benefits most</a:t>
            </a:r>
          </a:p>
          <a:p>
            <a:pPr lvl="1"/>
            <a:r>
              <a:rPr lang="en-US" dirty="0"/>
              <a:t>Neutral class drops </a:t>
            </a:r>
          </a:p>
          <a:p>
            <a:r>
              <a:rPr lang="en-US" dirty="0"/>
              <a:t>Combined:</a:t>
            </a:r>
          </a:p>
          <a:p>
            <a:pPr lvl="1"/>
            <a:r>
              <a:rPr lang="en-US" dirty="0"/>
              <a:t>Best outcomes</a:t>
            </a:r>
          </a:p>
          <a:p>
            <a:pPr lvl="1"/>
            <a:r>
              <a:rPr lang="en-US" dirty="0"/>
              <a:t>Almost all classes benefit</a:t>
            </a:r>
          </a:p>
          <a:p>
            <a:r>
              <a:rPr lang="en-US" dirty="0"/>
              <a:t>Human accuracy: 67%</a:t>
            </a:r>
          </a:p>
          <a:p>
            <a:r>
              <a:rPr lang="en-US" dirty="0"/>
              <a:t>Higher than previously reported </a:t>
            </a:r>
          </a:p>
          <a:p>
            <a:pPr lvl="1"/>
            <a:r>
              <a:rPr lang="en-US" dirty="0"/>
              <a:t>71.6% (+1.3%) </a:t>
            </a:r>
          </a:p>
          <a:p>
            <a:pPr lvl="1"/>
            <a:endParaRPr lang="en-US" dirty="0"/>
          </a:p>
        </p:txBody>
      </p:sp>
    </p:spTree>
    <p:extLst>
      <p:ext uri="{BB962C8B-B14F-4D97-AF65-F5344CB8AC3E}">
        <p14:creationId xmlns:p14="http://schemas.microsoft.com/office/powerpoint/2010/main" val="128710769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fade">
                                      <p:cBhvr>
                                        <p:cTn id="10" dur="500"/>
                                        <p:tgtEl>
                                          <p:spTgt spid="9">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Effect transition="in" filter="fade">
                                      <p:cBhvr>
                                        <p:cTn id="13" dur="500"/>
                                        <p:tgtEl>
                                          <p:spTgt spid="9">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9">
                                            <p:txEl>
                                              <p:pRg st="3" end="3"/>
                                            </p:txEl>
                                          </p:spTgt>
                                        </p:tgtEl>
                                        <p:attrNameLst>
                                          <p:attrName>style.visibility</p:attrName>
                                        </p:attrNameLst>
                                      </p:cBhvr>
                                      <p:to>
                                        <p:strVal val="visible"/>
                                      </p:to>
                                    </p:set>
                                    <p:animEffect transition="in" filter="fade">
                                      <p:cBhvr>
                                        <p:cTn id="24" dur="500"/>
                                        <p:tgtEl>
                                          <p:spTgt spid="9">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xEl>
                                              <p:pRg st="4" end="4"/>
                                            </p:txEl>
                                          </p:spTgt>
                                        </p:tgtEl>
                                        <p:attrNameLst>
                                          <p:attrName>style.visibility</p:attrName>
                                        </p:attrNameLst>
                                      </p:cBhvr>
                                      <p:to>
                                        <p:strVal val="visible"/>
                                      </p:to>
                                    </p:set>
                                    <p:animEffect transition="in" filter="fade">
                                      <p:cBhvr>
                                        <p:cTn id="29" dur="500"/>
                                        <p:tgtEl>
                                          <p:spTgt spid="9">
                                            <p:txEl>
                                              <p:pRg st="4" end="4"/>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9">
                                            <p:txEl>
                                              <p:pRg st="5" end="5"/>
                                            </p:txEl>
                                          </p:spTgt>
                                        </p:tgtEl>
                                        <p:attrNameLst>
                                          <p:attrName>style.visibility</p:attrName>
                                        </p:attrNameLst>
                                      </p:cBhvr>
                                      <p:to>
                                        <p:strVal val="visible"/>
                                      </p:to>
                                    </p:set>
                                    <p:animEffect transition="in" filter="fade">
                                      <p:cBhvr>
                                        <p:cTn id="32" dur="500"/>
                                        <p:tgtEl>
                                          <p:spTgt spid="9">
                                            <p:txEl>
                                              <p:pRg st="5" end="5"/>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9">
                                            <p:txEl>
                                              <p:pRg st="6" end="6"/>
                                            </p:txEl>
                                          </p:spTgt>
                                        </p:tgtEl>
                                        <p:attrNameLst>
                                          <p:attrName>style.visibility</p:attrName>
                                        </p:attrNameLst>
                                      </p:cBhvr>
                                      <p:to>
                                        <p:strVal val="visible"/>
                                      </p:to>
                                    </p:set>
                                    <p:animEffect transition="in" filter="fade">
                                      <p:cBhvr>
                                        <p:cTn id="35" dur="500"/>
                                        <p:tgtEl>
                                          <p:spTgt spid="9">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9">
                                            <p:txEl>
                                              <p:pRg st="7" end="7"/>
                                            </p:txEl>
                                          </p:spTgt>
                                        </p:tgtEl>
                                        <p:attrNameLst>
                                          <p:attrName>style.visibility</p:attrName>
                                        </p:attrNameLst>
                                      </p:cBhvr>
                                      <p:to>
                                        <p:strVal val="visible"/>
                                      </p:to>
                                    </p:set>
                                    <p:animEffect transition="in" filter="fade">
                                      <p:cBhvr>
                                        <p:cTn id="40" dur="500"/>
                                        <p:tgtEl>
                                          <p:spTgt spid="9">
                                            <p:txEl>
                                              <p:pRg st="7" end="7"/>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8" end="8"/>
                                            </p:txEl>
                                          </p:spTgt>
                                        </p:tgtEl>
                                        <p:attrNameLst>
                                          <p:attrName>style.visibility</p:attrName>
                                        </p:attrNameLst>
                                      </p:cBhvr>
                                      <p:to>
                                        <p:strVal val="visible"/>
                                      </p:to>
                                    </p:set>
                                    <p:animEffect transition="in" filter="fade">
                                      <p:cBhvr>
                                        <p:cTn id="43" dur="500"/>
                                        <p:tgtEl>
                                          <p:spTgt spid="9">
                                            <p:txEl>
                                              <p:pRg st="8" end="8"/>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xEl>
                                              <p:pRg st="9" end="9"/>
                                            </p:txEl>
                                          </p:spTgt>
                                        </p:tgtEl>
                                        <p:attrNameLst>
                                          <p:attrName>style.visibility</p:attrName>
                                        </p:attrNameLst>
                                      </p:cBhvr>
                                      <p:to>
                                        <p:strVal val="visible"/>
                                      </p:to>
                                    </p:set>
                                    <p:animEffect transition="in" filter="fade">
                                      <p:cBhvr>
                                        <p:cTn id="46" dur="500"/>
                                        <p:tgtEl>
                                          <p:spTgt spid="9">
                                            <p:txEl>
                                              <p:pRg st="9" end="9"/>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9">
                                            <p:txEl>
                                              <p:pRg st="10" end="10"/>
                                            </p:txEl>
                                          </p:spTgt>
                                        </p:tgtEl>
                                        <p:attrNameLst>
                                          <p:attrName>style.visibility</p:attrName>
                                        </p:attrNameLst>
                                      </p:cBhvr>
                                      <p:to>
                                        <p:strVal val="visible"/>
                                      </p:to>
                                    </p:set>
                                    <p:animEffect transition="in" filter="fade">
                                      <p:cBhvr>
                                        <p:cTn id="51" dur="500"/>
                                        <p:tgtEl>
                                          <p:spTgt spid="9">
                                            <p:txEl>
                                              <p:pRg st="10" end="1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9">
                                            <p:txEl>
                                              <p:pRg st="11" end="11"/>
                                            </p:txEl>
                                          </p:spTgt>
                                        </p:tgtEl>
                                        <p:attrNameLst>
                                          <p:attrName>style.visibility</p:attrName>
                                        </p:attrNameLst>
                                      </p:cBhvr>
                                      <p:to>
                                        <p:strVal val="visible"/>
                                      </p:to>
                                    </p:set>
                                    <p:animEffect transition="in" filter="fade">
                                      <p:cBhvr>
                                        <p:cTn id="56" dur="500"/>
                                        <p:tgtEl>
                                          <p:spTgt spid="9">
                                            <p:txEl>
                                              <p:pRg st="11" end="11"/>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2" end="12"/>
                                            </p:txEl>
                                          </p:spTgt>
                                        </p:tgtEl>
                                        <p:attrNameLst>
                                          <p:attrName>style.visibility</p:attrName>
                                        </p:attrNameLst>
                                      </p:cBhvr>
                                      <p:to>
                                        <p:strVal val="visible"/>
                                      </p:to>
                                    </p:set>
                                    <p:animEffect transition="in" filter="fade">
                                      <p:cBhvr>
                                        <p:cTn id="59" dur="500"/>
                                        <p:tgtEl>
                                          <p:spTgt spid="9">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9"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4A28E-509E-4980-A33B-4FFB3E623731}"/>
              </a:ext>
            </a:extLst>
          </p:cNvPr>
          <p:cNvSpPr>
            <a:spLocks noGrp="1"/>
          </p:cNvSpPr>
          <p:nvPr>
            <p:ph type="title"/>
          </p:nvPr>
        </p:nvSpPr>
        <p:spPr/>
        <p:txBody>
          <a:bodyPr/>
          <a:lstStyle/>
          <a:p>
            <a:r>
              <a:rPr lang="en-US" dirty="0"/>
              <a:t>EMO-DB</a:t>
            </a:r>
          </a:p>
        </p:txBody>
      </p:sp>
      <p:pic>
        <p:nvPicPr>
          <p:cNvPr id="9" name="Content Placeholder 8">
            <a:extLst>
              <a:ext uri="{FF2B5EF4-FFF2-40B4-BE49-F238E27FC236}">
                <a16:creationId xmlns:a16="http://schemas.microsoft.com/office/drawing/2014/main" id="{EE753FC0-3D14-4DEC-A2EC-8B65D048707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530074" y="2013973"/>
            <a:ext cx="5296639" cy="1428949"/>
          </a:xfrm>
        </p:spPr>
      </p:pic>
      <p:graphicFrame>
        <p:nvGraphicFramePr>
          <p:cNvPr id="7" name="Chart 6">
            <a:extLst>
              <a:ext uri="{FF2B5EF4-FFF2-40B4-BE49-F238E27FC236}">
                <a16:creationId xmlns:a16="http://schemas.microsoft.com/office/drawing/2014/main" id="{E992DDA1-1579-4084-A5D4-CCC72A6C5AA7}"/>
              </a:ext>
            </a:extLst>
          </p:cNvPr>
          <p:cNvGraphicFramePr>
            <a:graphicFrameLocks/>
          </p:cNvGraphicFramePr>
          <p:nvPr>
            <p:extLst>
              <p:ext uri="{D42A27DB-BD31-4B8C-83A1-F6EECF244321}">
                <p14:modId xmlns:p14="http://schemas.microsoft.com/office/powerpoint/2010/main" val="1621380378"/>
              </p:ext>
            </p:extLst>
          </p:nvPr>
        </p:nvGraphicFramePr>
        <p:xfrm>
          <a:off x="6613521" y="4123265"/>
          <a:ext cx="5129743" cy="1862667"/>
        </p:xfrm>
        <a:graphic>
          <a:graphicData uri="http://schemas.openxmlformats.org/drawingml/2006/chart">
            <c:chart xmlns:c="http://schemas.openxmlformats.org/drawingml/2006/chart" xmlns:r="http://schemas.openxmlformats.org/officeDocument/2006/relationships" r:id="rId4"/>
          </a:graphicData>
        </a:graphic>
      </p:graphicFrame>
      <p:sp>
        <p:nvSpPr>
          <p:cNvPr id="10" name="Content Placeholder 2">
            <a:extLst>
              <a:ext uri="{FF2B5EF4-FFF2-40B4-BE49-F238E27FC236}">
                <a16:creationId xmlns:a16="http://schemas.microsoft.com/office/drawing/2014/main" id="{2DCCC87E-60CF-435A-B3EC-F560DFA9B479}"/>
              </a:ext>
            </a:extLst>
          </p:cNvPr>
          <p:cNvSpPr txBox="1">
            <a:spLocks/>
          </p:cNvSpPr>
          <p:nvPr/>
        </p:nvSpPr>
        <p:spPr>
          <a:xfrm>
            <a:off x="838200" y="1825625"/>
            <a:ext cx="10515600" cy="4351338"/>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Baseline:</a:t>
            </a:r>
          </a:p>
          <a:p>
            <a:pPr lvl="1"/>
            <a:r>
              <a:rPr lang="en-US" dirty="0"/>
              <a:t>Lowest: happiness</a:t>
            </a:r>
          </a:p>
          <a:p>
            <a:pPr lvl="1"/>
            <a:r>
              <a:rPr lang="en-US" dirty="0"/>
              <a:t>Highest: sad, anger</a:t>
            </a:r>
          </a:p>
          <a:p>
            <a:r>
              <a:rPr lang="en-US" dirty="0"/>
              <a:t>Pitch:</a:t>
            </a:r>
          </a:p>
          <a:p>
            <a:pPr lvl="1"/>
            <a:r>
              <a:rPr lang="en-US" dirty="0"/>
              <a:t>Detrimental to disgust and neutral</a:t>
            </a:r>
          </a:p>
          <a:p>
            <a:pPr lvl="1"/>
            <a:r>
              <a:rPr lang="en-US" dirty="0"/>
              <a:t>Boredom affected the most</a:t>
            </a:r>
          </a:p>
          <a:p>
            <a:r>
              <a:rPr lang="en-US" dirty="0"/>
              <a:t>Speed is similar to Pitch augmentation</a:t>
            </a:r>
          </a:p>
          <a:p>
            <a:r>
              <a:rPr lang="en-US" dirty="0"/>
              <a:t>Combined:</a:t>
            </a:r>
          </a:p>
          <a:p>
            <a:pPr lvl="1"/>
            <a:r>
              <a:rPr lang="en-US" dirty="0"/>
              <a:t>Best outcomes</a:t>
            </a:r>
          </a:p>
          <a:p>
            <a:pPr lvl="1"/>
            <a:r>
              <a:rPr lang="en-US" dirty="0"/>
              <a:t>Almost all classes benefit</a:t>
            </a:r>
          </a:p>
          <a:p>
            <a:r>
              <a:rPr lang="en-US" dirty="0"/>
              <a:t>Higher than SRHA: </a:t>
            </a:r>
          </a:p>
          <a:p>
            <a:pPr lvl="1"/>
            <a:r>
              <a:rPr lang="en-US" dirty="0"/>
              <a:t>SRHA – 2.3%</a:t>
            </a:r>
          </a:p>
          <a:p>
            <a:pPr lvl="1"/>
            <a:r>
              <a:rPr lang="en-US" dirty="0"/>
              <a:t>Combined – 4.0%</a:t>
            </a:r>
          </a:p>
          <a:p>
            <a:pPr lvl="1"/>
            <a:endParaRPr lang="en-US" dirty="0"/>
          </a:p>
        </p:txBody>
      </p:sp>
    </p:spTree>
    <p:extLst>
      <p:ext uri="{BB962C8B-B14F-4D97-AF65-F5344CB8AC3E}">
        <p14:creationId xmlns:p14="http://schemas.microsoft.com/office/powerpoint/2010/main" val="177315090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xEl>
                                              <p:pRg st="1" end="1"/>
                                            </p:txEl>
                                          </p:spTgt>
                                        </p:tgtEl>
                                        <p:attrNameLst>
                                          <p:attrName>style.visibility</p:attrName>
                                        </p:attrNameLst>
                                      </p:cBhvr>
                                      <p:to>
                                        <p:strVal val="visible"/>
                                      </p:to>
                                    </p:set>
                                    <p:animEffect transition="in" filter="fade">
                                      <p:cBhvr>
                                        <p:cTn id="10" dur="500"/>
                                        <p:tgtEl>
                                          <p:spTgt spid="10">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animEffect transition="in" filter="fade">
                                      <p:cBhvr>
                                        <p:cTn id="13" dur="500"/>
                                        <p:tgtEl>
                                          <p:spTgt spid="10">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0">
                                            <p:txEl>
                                              <p:pRg st="3" end="3"/>
                                            </p:txEl>
                                          </p:spTgt>
                                        </p:tgtEl>
                                        <p:attrNameLst>
                                          <p:attrName>style.visibility</p:attrName>
                                        </p:attrNameLst>
                                      </p:cBhvr>
                                      <p:to>
                                        <p:strVal val="visible"/>
                                      </p:to>
                                    </p:set>
                                    <p:animEffect transition="in" filter="fade">
                                      <p:cBhvr>
                                        <p:cTn id="24" dur="500"/>
                                        <p:tgtEl>
                                          <p:spTgt spid="10">
                                            <p:txEl>
                                              <p:pRg st="3" end="3"/>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fade">
                                      <p:cBhvr>
                                        <p:cTn id="27" dur="500"/>
                                        <p:tgtEl>
                                          <p:spTgt spid="10">
                                            <p:txEl>
                                              <p:pRg st="4" end="4"/>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xEl>
                                              <p:pRg st="5" end="5"/>
                                            </p:txEl>
                                          </p:spTgt>
                                        </p:tgtEl>
                                        <p:attrNameLst>
                                          <p:attrName>style.visibility</p:attrName>
                                        </p:attrNameLst>
                                      </p:cBhvr>
                                      <p:to>
                                        <p:strVal val="visible"/>
                                      </p:to>
                                    </p:set>
                                    <p:animEffect transition="in" filter="fade">
                                      <p:cBhvr>
                                        <p:cTn id="30" dur="500"/>
                                        <p:tgtEl>
                                          <p:spTgt spid="10">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0">
                                            <p:txEl>
                                              <p:pRg st="6" end="6"/>
                                            </p:txEl>
                                          </p:spTgt>
                                        </p:tgtEl>
                                        <p:attrNameLst>
                                          <p:attrName>style.visibility</p:attrName>
                                        </p:attrNameLst>
                                      </p:cBhvr>
                                      <p:to>
                                        <p:strVal val="visible"/>
                                      </p:to>
                                    </p:set>
                                    <p:animEffect transition="in" filter="fade">
                                      <p:cBhvr>
                                        <p:cTn id="35" dur="500"/>
                                        <p:tgtEl>
                                          <p:spTgt spid="10">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0">
                                            <p:txEl>
                                              <p:pRg st="7" end="7"/>
                                            </p:txEl>
                                          </p:spTgt>
                                        </p:tgtEl>
                                        <p:attrNameLst>
                                          <p:attrName>style.visibility</p:attrName>
                                        </p:attrNameLst>
                                      </p:cBhvr>
                                      <p:to>
                                        <p:strVal val="visible"/>
                                      </p:to>
                                    </p:set>
                                    <p:animEffect transition="in" filter="fade">
                                      <p:cBhvr>
                                        <p:cTn id="40" dur="500"/>
                                        <p:tgtEl>
                                          <p:spTgt spid="10">
                                            <p:txEl>
                                              <p:pRg st="7" end="7"/>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0">
                                            <p:txEl>
                                              <p:pRg st="8" end="8"/>
                                            </p:txEl>
                                          </p:spTgt>
                                        </p:tgtEl>
                                        <p:attrNameLst>
                                          <p:attrName>style.visibility</p:attrName>
                                        </p:attrNameLst>
                                      </p:cBhvr>
                                      <p:to>
                                        <p:strVal val="visible"/>
                                      </p:to>
                                    </p:set>
                                    <p:animEffect transition="in" filter="fade">
                                      <p:cBhvr>
                                        <p:cTn id="43" dur="500"/>
                                        <p:tgtEl>
                                          <p:spTgt spid="10">
                                            <p:txEl>
                                              <p:pRg st="8" end="8"/>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
                                            <p:txEl>
                                              <p:pRg st="9" end="9"/>
                                            </p:txEl>
                                          </p:spTgt>
                                        </p:tgtEl>
                                        <p:attrNameLst>
                                          <p:attrName>style.visibility</p:attrName>
                                        </p:attrNameLst>
                                      </p:cBhvr>
                                      <p:to>
                                        <p:strVal val="visible"/>
                                      </p:to>
                                    </p:set>
                                    <p:animEffect transition="in" filter="fade">
                                      <p:cBhvr>
                                        <p:cTn id="46" dur="500"/>
                                        <p:tgtEl>
                                          <p:spTgt spid="10">
                                            <p:txEl>
                                              <p:pRg st="9" end="9"/>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0">
                                            <p:txEl>
                                              <p:pRg st="10" end="10"/>
                                            </p:txEl>
                                          </p:spTgt>
                                        </p:tgtEl>
                                        <p:attrNameLst>
                                          <p:attrName>style.visibility</p:attrName>
                                        </p:attrNameLst>
                                      </p:cBhvr>
                                      <p:to>
                                        <p:strVal val="visible"/>
                                      </p:to>
                                    </p:set>
                                    <p:animEffect transition="in" filter="fade">
                                      <p:cBhvr>
                                        <p:cTn id="51" dur="500"/>
                                        <p:tgtEl>
                                          <p:spTgt spid="10">
                                            <p:txEl>
                                              <p:pRg st="10" end="10"/>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
                                            <p:txEl>
                                              <p:pRg st="11" end="11"/>
                                            </p:txEl>
                                          </p:spTgt>
                                        </p:tgtEl>
                                        <p:attrNameLst>
                                          <p:attrName>style.visibility</p:attrName>
                                        </p:attrNameLst>
                                      </p:cBhvr>
                                      <p:to>
                                        <p:strVal val="visible"/>
                                      </p:to>
                                    </p:set>
                                    <p:animEffect transition="in" filter="fade">
                                      <p:cBhvr>
                                        <p:cTn id="54" dur="500"/>
                                        <p:tgtEl>
                                          <p:spTgt spid="10">
                                            <p:txEl>
                                              <p:pRg st="11" end="11"/>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
                                            <p:txEl>
                                              <p:pRg st="12" end="12"/>
                                            </p:txEl>
                                          </p:spTgt>
                                        </p:tgtEl>
                                        <p:attrNameLst>
                                          <p:attrName>style.visibility</p:attrName>
                                        </p:attrNameLst>
                                      </p:cBhvr>
                                      <p:to>
                                        <p:strVal val="visible"/>
                                      </p:to>
                                    </p:set>
                                    <p:animEffect transition="in" filter="fade">
                                      <p:cBhvr>
                                        <p:cTn id="57" dur="500"/>
                                        <p:tgtEl>
                                          <p:spTgt spid="10">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10"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4A28E-509E-4980-A33B-4FFB3E623731}"/>
              </a:ext>
            </a:extLst>
          </p:cNvPr>
          <p:cNvSpPr>
            <a:spLocks noGrp="1"/>
          </p:cNvSpPr>
          <p:nvPr>
            <p:ph type="title"/>
          </p:nvPr>
        </p:nvSpPr>
        <p:spPr/>
        <p:txBody>
          <a:bodyPr/>
          <a:lstStyle/>
          <a:p>
            <a:r>
              <a:rPr lang="en-US" dirty="0"/>
              <a:t>IEMOCAP</a:t>
            </a:r>
          </a:p>
        </p:txBody>
      </p:sp>
      <p:sp>
        <p:nvSpPr>
          <p:cNvPr id="10" name="Content Placeholder 2">
            <a:extLst>
              <a:ext uri="{FF2B5EF4-FFF2-40B4-BE49-F238E27FC236}">
                <a16:creationId xmlns:a16="http://schemas.microsoft.com/office/drawing/2014/main" id="{2DCCC87E-60CF-435A-B3EC-F560DFA9B479}"/>
              </a:ext>
            </a:extLst>
          </p:cNvPr>
          <p:cNvSpPr txBox="1">
            <a:spLocks/>
          </p:cNvSpPr>
          <p:nvPr/>
        </p:nvSpPr>
        <p:spPr>
          <a:xfrm>
            <a:off x="838200" y="1825625"/>
            <a:ext cx="10515600" cy="4351338"/>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Least balanced set</a:t>
            </a:r>
          </a:p>
          <a:p>
            <a:r>
              <a:rPr lang="en-US" dirty="0"/>
              <a:t>Baseline:</a:t>
            </a:r>
          </a:p>
          <a:p>
            <a:pPr lvl="1"/>
            <a:r>
              <a:rPr lang="en-US" dirty="0"/>
              <a:t>Lowest: happy</a:t>
            </a:r>
          </a:p>
          <a:p>
            <a:pPr lvl="1"/>
            <a:r>
              <a:rPr lang="en-US" dirty="0"/>
              <a:t>Highest: sad</a:t>
            </a:r>
          </a:p>
          <a:p>
            <a:r>
              <a:rPr lang="en-US" dirty="0"/>
              <a:t>Pitch:</a:t>
            </a:r>
          </a:p>
          <a:p>
            <a:pPr lvl="1"/>
            <a:r>
              <a:rPr lang="en-US" dirty="0"/>
              <a:t>Minimal impact on least represented class</a:t>
            </a:r>
          </a:p>
          <a:p>
            <a:pPr lvl="1"/>
            <a:r>
              <a:rPr lang="en-US" dirty="0"/>
              <a:t>Not much sensitive to balance</a:t>
            </a:r>
          </a:p>
          <a:p>
            <a:r>
              <a:rPr lang="en-US" dirty="0"/>
              <a:t>Speed:</a:t>
            </a:r>
          </a:p>
          <a:p>
            <a:pPr lvl="1"/>
            <a:r>
              <a:rPr lang="en-US" dirty="0"/>
              <a:t>Affected only neutral</a:t>
            </a:r>
          </a:p>
          <a:p>
            <a:pPr lvl="1"/>
            <a:r>
              <a:rPr lang="en-US" dirty="0"/>
              <a:t>Less than 1% others</a:t>
            </a:r>
          </a:p>
          <a:p>
            <a:pPr lvl="1"/>
            <a:r>
              <a:rPr lang="en-US" dirty="0"/>
              <a:t>Sensitive to overrepresented class</a:t>
            </a:r>
          </a:p>
          <a:p>
            <a:r>
              <a:rPr lang="en-US" dirty="0"/>
              <a:t>Combined:</a:t>
            </a:r>
          </a:p>
          <a:p>
            <a:pPr lvl="1"/>
            <a:r>
              <a:rPr lang="en-US" dirty="0"/>
              <a:t>Inferior to both pitch and speed in isolation</a:t>
            </a:r>
          </a:p>
          <a:p>
            <a:pPr lvl="1"/>
            <a:r>
              <a:rPr lang="en-US" u="sng" dirty="0"/>
              <a:t>Increased gap between classes</a:t>
            </a:r>
          </a:p>
          <a:p>
            <a:r>
              <a:rPr lang="en-US" dirty="0"/>
              <a:t>Higher than VTLP: </a:t>
            </a:r>
          </a:p>
          <a:p>
            <a:pPr lvl="1"/>
            <a:r>
              <a:rPr lang="en-US" dirty="0"/>
              <a:t>VTLP – 1.1%</a:t>
            </a:r>
          </a:p>
          <a:p>
            <a:pPr lvl="1"/>
            <a:r>
              <a:rPr lang="en-US" dirty="0"/>
              <a:t>Speed – 3.5%</a:t>
            </a:r>
          </a:p>
          <a:p>
            <a:pPr lvl="1"/>
            <a:endParaRPr lang="en-US" dirty="0"/>
          </a:p>
        </p:txBody>
      </p:sp>
      <p:graphicFrame>
        <p:nvGraphicFramePr>
          <p:cNvPr id="11" name="Chart 10">
            <a:extLst>
              <a:ext uri="{FF2B5EF4-FFF2-40B4-BE49-F238E27FC236}">
                <a16:creationId xmlns:a16="http://schemas.microsoft.com/office/drawing/2014/main" id="{59069032-0ECD-456C-9789-43F3BB685153}"/>
              </a:ext>
            </a:extLst>
          </p:cNvPr>
          <p:cNvGraphicFramePr>
            <a:graphicFrameLocks/>
          </p:cNvGraphicFramePr>
          <p:nvPr>
            <p:extLst>
              <p:ext uri="{D42A27DB-BD31-4B8C-83A1-F6EECF244321}">
                <p14:modId xmlns:p14="http://schemas.microsoft.com/office/powerpoint/2010/main" val="4068994106"/>
              </p:ext>
            </p:extLst>
          </p:nvPr>
        </p:nvGraphicFramePr>
        <p:xfrm>
          <a:off x="6049371" y="3789239"/>
          <a:ext cx="5353797" cy="1985028"/>
        </p:xfrm>
        <a:graphic>
          <a:graphicData uri="http://schemas.openxmlformats.org/drawingml/2006/chart">
            <c:chart xmlns:c="http://schemas.openxmlformats.org/drawingml/2006/chart" xmlns:r="http://schemas.openxmlformats.org/officeDocument/2006/relationships" r:id="rId3"/>
          </a:graphicData>
        </a:graphic>
      </p:graphicFrame>
      <p:pic>
        <p:nvPicPr>
          <p:cNvPr id="6" name="Picture 5">
            <a:extLst>
              <a:ext uri="{FF2B5EF4-FFF2-40B4-BE49-F238E27FC236}">
                <a16:creationId xmlns:a16="http://schemas.microsoft.com/office/drawing/2014/main" id="{7E4638F0-6AF8-44AF-AC0A-40955426CC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49371" y="2173287"/>
            <a:ext cx="5353797" cy="895475"/>
          </a:xfrm>
          <a:prstGeom prst="rect">
            <a:avLst/>
          </a:prstGeom>
        </p:spPr>
      </p:pic>
    </p:spTree>
    <p:extLst>
      <p:ext uri="{BB962C8B-B14F-4D97-AF65-F5344CB8AC3E}">
        <p14:creationId xmlns:p14="http://schemas.microsoft.com/office/powerpoint/2010/main" val="228658335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500"/>
                                        <p:tgtEl>
                                          <p:spTgt spid="10">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animEffect transition="in" filter="fade">
                                      <p:cBhvr>
                                        <p:cTn id="15" dur="500"/>
                                        <p:tgtEl>
                                          <p:spTgt spid="10">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xEl>
                                              <p:pRg st="3" end="3"/>
                                            </p:txEl>
                                          </p:spTgt>
                                        </p:tgtEl>
                                        <p:attrNameLst>
                                          <p:attrName>style.visibility</p:attrName>
                                        </p:attrNameLst>
                                      </p:cBhvr>
                                      <p:to>
                                        <p:strVal val="visible"/>
                                      </p:to>
                                    </p:set>
                                    <p:animEffect transition="in" filter="fade">
                                      <p:cBhvr>
                                        <p:cTn id="18" dur="500"/>
                                        <p:tgtEl>
                                          <p:spTgt spid="10">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0">
                                            <p:txEl>
                                              <p:pRg st="4" end="4"/>
                                            </p:txEl>
                                          </p:spTgt>
                                        </p:tgtEl>
                                        <p:attrNameLst>
                                          <p:attrName>style.visibility</p:attrName>
                                        </p:attrNameLst>
                                      </p:cBhvr>
                                      <p:to>
                                        <p:strVal val="visible"/>
                                      </p:to>
                                    </p:set>
                                    <p:animEffect transition="in" filter="fade">
                                      <p:cBhvr>
                                        <p:cTn id="29" dur="500"/>
                                        <p:tgtEl>
                                          <p:spTgt spid="10">
                                            <p:txEl>
                                              <p:pRg st="4" end="4"/>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xEl>
                                              <p:pRg st="5" end="5"/>
                                            </p:txEl>
                                          </p:spTgt>
                                        </p:tgtEl>
                                        <p:attrNameLst>
                                          <p:attrName>style.visibility</p:attrName>
                                        </p:attrNameLst>
                                      </p:cBhvr>
                                      <p:to>
                                        <p:strVal val="visible"/>
                                      </p:to>
                                    </p:set>
                                    <p:animEffect transition="in" filter="fade">
                                      <p:cBhvr>
                                        <p:cTn id="32" dur="500"/>
                                        <p:tgtEl>
                                          <p:spTgt spid="10">
                                            <p:txEl>
                                              <p:pRg st="5" end="5"/>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
                                            <p:txEl>
                                              <p:pRg st="6" end="6"/>
                                            </p:txEl>
                                          </p:spTgt>
                                        </p:tgtEl>
                                        <p:attrNameLst>
                                          <p:attrName>style.visibility</p:attrName>
                                        </p:attrNameLst>
                                      </p:cBhvr>
                                      <p:to>
                                        <p:strVal val="visible"/>
                                      </p:to>
                                    </p:set>
                                    <p:animEffect transition="in" filter="fade">
                                      <p:cBhvr>
                                        <p:cTn id="35" dur="500"/>
                                        <p:tgtEl>
                                          <p:spTgt spid="10">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0">
                                            <p:txEl>
                                              <p:pRg st="7" end="7"/>
                                            </p:txEl>
                                          </p:spTgt>
                                        </p:tgtEl>
                                        <p:attrNameLst>
                                          <p:attrName>style.visibility</p:attrName>
                                        </p:attrNameLst>
                                      </p:cBhvr>
                                      <p:to>
                                        <p:strVal val="visible"/>
                                      </p:to>
                                    </p:set>
                                    <p:animEffect transition="in" filter="fade">
                                      <p:cBhvr>
                                        <p:cTn id="40" dur="500"/>
                                        <p:tgtEl>
                                          <p:spTgt spid="10">
                                            <p:txEl>
                                              <p:pRg st="7" end="7"/>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0">
                                            <p:txEl>
                                              <p:pRg st="8" end="8"/>
                                            </p:txEl>
                                          </p:spTgt>
                                        </p:tgtEl>
                                        <p:attrNameLst>
                                          <p:attrName>style.visibility</p:attrName>
                                        </p:attrNameLst>
                                      </p:cBhvr>
                                      <p:to>
                                        <p:strVal val="visible"/>
                                      </p:to>
                                    </p:set>
                                    <p:animEffect transition="in" filter="fade">
                                      <p:cBhvr>
                                        <p:cTn id="43" dur="500"/>
                                        <p:tgtEl>
                                          <p:spTgt spid="10">
                                            <p:txEl>
                                              <p:pRg st="8" end="8"/>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
                                            <p:txEl>
                                              <p:pRg st="9" end="9"/>
                                            </p:txEl>
                                          </p:spTgt>
                                        </p:tgtEl>
                                        <p:attrNameLst>
                                          <p:attrName>style.visibility</p:attrName>
                                        </p:attrNameLst>
                                      </p:cBhvr>
                                      <p:to>
                                        <p:strVal val="visible"/>
                                      </p:to>
                                    </p:set>
                                    <p:animEffect transition="in" filter="fade">
                                      <p:cBhvr>
                                        <p:cTn id="46" dur="500"/>
                                        <p:tgtEl>
                                          <p:spTgt spid="10">
                                            <p:txEl>
                                              <p:pRg st="9" end="9"/>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0">
                                            <p:txEl>
                                              <p:pRg st="10" end="10"/>
                                            </p:txEl>
                                          </p:spTgt>
                                        </p:tgtEl>
                                        <p:attrNameLst>
                                          <p:attrName>style.visibility</p:attrName>
                                        </p:attrNameLst>
                                      </p:cBhvr>
                                      <p:to>
                                        <p:strVal val="visible"/>
                                      </p:to>
                                    </p:set>
                                    <p:animEffect transition="in" filter="fade">
                                      <p:cBhvr>
                                        <p:cTn id="49" dur="500"/>
                                        <p:tgtEl>
                                          <p:spTgt spid="10">
                                            <p:txEl>
                                              <p:pRg st="10" end="10"/>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0">
                                            <p:txEl>
                                              <p:pRg st="11" end="11"/>
                                            </p:txEl>
                                          </p:spTgt>
                                        </p:tgtEl>
                                        <p:attrNameLst>
                                          <p:attrName>style.visibility</p:attrName>
                                        </p:attrNameLst>
                                      </p:cBhvr>
                                      <p:to>
                                        <p:strVal val="visible"/>
                                      </p:to>
                                    </p:set>
                                    <p:animEffect transition="in" filter="fade">
                                      <p:cBhvr>
                                        <p:cTn id="54" dur="500"/>
                                        <p:tgtEl>
                                          <p:spTgt spid="10">
                                            <p:txEl>
                                              <p:pRg st="11" end="11"/>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
                                            <p:txEl>
                                              <p:pRg st="12" end="12"/>
                                            </p:txEl>
                                          </p:spTgt>
                                        </p:tgtEl>
                                        <p:attrNameLst>
                                          <p:attrName>style.visibility</p:attrName>
                                        </p:attrNameLst>
                                      </p:cBhvr>
                                      <p:to>
                                        <p:strVal val="visible"/>
                                      </p:to>
                                    </p:set>
                                    <p:animEffect transition="in" filter="fade">
                                      <p:cBhvr>
                                        <p:cTn id="57" dur="500"/>
                                        <p:tgtEl>
                                          <p:spTgt spid="10">
                                            <p:txEl>
                                              <p:pRg st="12" end="12"/>
                                            </p:tx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0">
                                            <p:txEl>
                                              <p:pRg st="13" end="13"/>
                                            </p:txEl>
                                          </p:spTgt>
                                        </p:tgtEl>
                                        <p:attrNameLst>
                                          <p:attrName>style.visibility</p:attrName>
                                        </p:attrNameLst>
                                      </p:cBhvr>
                                      <p:to>
                                        <p:strVal val="visible"/>
                                      </p:to>
                                    </p:set>
                                    <p:animEffect transition="in" filter="fade">
                                      <p:cBhvr>
                                        <p:cTn id="60" dur="500"/>
                                        <p:tgtEl>
                                          <p:spTgt spid="10">
                                            <p:txEl>
                                              <p:pRg st="13" end="13"/>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0">
                                            <p:txEl>
                                              <p:pRg st="14" end="14"/>
                                            </p:txEl>
                                          </p:spTgt>
                                        </p:tgtEl>
                                        <p:attrNameLst>
                                          <p:attrName>style.visibility</p:attrName>
                                        </p:attrNameLst>
                                      </p:cBhvr>
                                      <p:to>
                                        <p:strVal val="visible"/>
                                      </p:to>
                                    </p:set>
                                    <p:animEffect transition="in" filter="fade">
                                      <p:cBhvr>
                                        <p:cTn id="65" dur="500"/>
                                        <p:tgtEl>
                                          <p:spTgt spid="10">
                                            <p:txEl>
                                              <p:pRg st="14" end="14"/>
                                            </p:txEl>
                                          </p:spTgt>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0">
                                            <p:txEl>
                                              <p:pRg st="15" end="15"/>
                                            </p:txEl>
                                          </p:spTgt>
                                        </p:tgtEl>
                                        <p:attrNameLst>
                                          <p:attrName>style.visibility</p:attrName>
                                        </p:attrNameLst>
                                      </p:cBhvr>
                                      <p:to>
                                        <p:strVal val="visible"/>
                                      </p:to>
                                    </p:set>
                                    <p:animEffect transition="in" filter="fade">
                                      <p:cBhvr>
                                        <p:cTn id="68" dur="500"/>
                                        <p:tgtEl>
                                          <p:spTgt spid="10">
                                            <p:txEl>
                                              <p:pRg st="15" end="15"/>
                                            </p:txEl>
                                          </p:spTgt>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0">
                                            <p:txEl>
                                              <p:pRg st="16" end="16"/>
                                            </p:txEl>
                                          </p:spTgt>
                                        </p:tgtEl>
                                        <p:attrNameLst>
                                          <p:attrName>style.visibility</p:attrName>
                                        </p:attrNameLst>
                                      </p:cBhvr>
                                      <p:to>
                                        <p:strVal val="visible"/>
                                      </p:to>
                                    </p:set>
                                    <p:animEffect transition="in" filter="fade">
                                      <p:cBhvr>
                                        <p:cTn id="71" dur="500"/>
                                        <p:tgtEl>
                                          <p:spTgt spid="10">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Graphic spid="11"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4E9A1D-57BF-4C63-A7F5-ECFF3B42CC76}"/>
              </a:ext>
            </a:extLst>
          </p:cNvPr>
          <p:cNvSpPr>
            <a:spLocks noGrp="1"/>
          </p:cNvSpPr>
          <p:nvPr>
            <p:ph type="title"/>
          </p:nvPr>
        </p:nvSpPr>
        <p:spPr/>
        <p:txBody>
          <a:bodyPr/>
          <a:lstStyle/>
          <a:p>
            <a:r>
              <a:rPr lang="en-US" dirty="0"/>
              <a:t>Common Class Analysis</a:t>
            </a:r>
          </a:p>
        </p:txBody>
      </p:sp>
      <p:pic>
        <p:nvPicPr>
          <p:cNvPr id="5" name="Content Placeholder 4">
            <a:extLst>
              <a:ext uri="{FF2B5EF4-FFF2-40B4-BE49-F238E27FC236}">
                <a16:creationId xmlns:a16="http://schemas.microsoft.com/office/drawing/2014/main" id="{CD16CE52-71C5-4352-8CC9-69D25E95AB6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07793" y="1597554"/>
            <a:ext cx="7176414" cy="1103312"/>
          </a:xfrm>
        </p:spPr>
      </p:pic>
      <p:sp>
        <p:nvSpPr>
          <p:cNvPr id="6" name="Content Placeholder 2">
            <a:extLst>
              <a:ext uri="{FF2B5EF4-FFF2-40B4-BE49-F238E27FC236}">
                <a16:creationId xmlns:a16="http://schemas.microsoft.com/office/drawing/2014/main" id="{41DB4B2B-E6AD-4A96-9292-635424263A82}"/>
              </a:ext>
            </a:extLst>
          </p:cNvPr>
          <p:cNvSpPr txBox="1">
            <a:spLocks/>
          </p:cNvSpPr>
          <p:nvPr/>
        </p:nvSpPr>
        <p:spPr>
          <a:xfrm>
            <a:off x="838200" y="3016251"/>
            <a:ext cx="10515600" cy="3160711"/>
          </a:xfrm>
          <a:prstGeom prst="rect">
            <a:avLst/>
          </a:prstGeom>
        </p:spPr>
        <p:txBody>
          <a:bodyPr vert="horz" lIns="91440" tIns="45720" rIns="91440" bIns="45720" numCol="2"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0B0F0"/>
                </a:solidFill>
              </a:rPr>
              <a:t>Neutral</a:t>
            </a:r>
            <a:r>
              <a:rPr lang="en-US" dirty="0"/>
              <a:t>:</a:t>
            </a:r>
          </a:p>
          <a:p>
            <a:pPr lvl="1"/>
            <a:r>
              <a:rPr lang="en-US" dirty="0"/>
              <a:t>Most confused class</a:t>
            </a:r>
          </a:p>
          <a:p>
            <a:pPr lvl="1"/>
            <a:r>
              <a:rPr lang="en-US" dirty="0"/>
              <a:t>Best: Combined (5.7%, 1.9%)</a:t>
            </a:r>
          </a:p>
          <a:p>
            <a:pPr lvl="1"/>
            <a:r>
              <a:rPr lang="en-US" dirty="0"/>
              <a:t>Speed (least) &amp; Pitch – both negative</a:t>
            </a:r>
          </a:p>
          <a:p>
            <a:r>
              <a:rPr lang="en-US" dirty="0">
                <a:solidFill>
                  <a:srgbClr val="00B0F0"/>
                </a:solidFill>
              </a:rPr>
              <a:t>Sad</a:t>
            </a:r>
            <a:r>
              <a:rPr lang="en-US" dirty="0"/>
              <a:t>:</a:t>
            </a:r>
          </a:p>
          <a:p>
            <a:pPr lvl="1"/>
            <a:r>
              <a:rPr lang="en-US" dirty="0"/>
              <a:t>Best: Speed (9.1%, 3.0%)</a:t>
            </a:r>
          </a:p>
          <a:p>
            <a:pPr lvl="1"/>
            <a:r>
              <a:rPr lang="en-US" dirty="0"/>
              <a:t>Speed - uniformly positive </a:t>
            </a:r>
          </a:p>
          <a:p>
            <a:pPr lvl="1"/>
            <a:endParaRPr lang="en-US" dirty="0"/>
          </a:p>
          <a:p>
            <a:r>
              <a:rPr lang="en-US" dirty="0">
                <a:solidFill>
                  <a:srgbClr val="00B0F0"/>
                </a:solidFill>
              </a:rPr>
              <a:t>Anger</a:t>
            </a:r>
            <a:r>
              <a:rPr lang="en-US" dirty="0"/>
              <a:t>:</a:t>
            </a:r>
          </a:p>
          <a:p>
            <a:pPr lvl="1"/>
            <a:r>
              <a:rPr lang="en-US" dirty="0"/>
              <a:t>Best: Combined (17.0%, 5.7%)</a:t>
            </a:r>
          </a:p>
          <a:p>
            <a:pPr lvl="1"/>
            <a:r>
              <a:rPr lang="en-US" dirty="0"/>
              <a:t>All (sum &amp; mean) positive</a:t>
            </a:r>
          </a:p>
          <a:p>
            <a:pPr lvl="1"/>
            <a:r>
              <a:rPr lang="en-US" dirty="0"/>
              <a:t>Pitch negligible (0.1 &lt; x &lt; 0.2)</a:t>
            </a:r>
          </a:p>
          <a:p>
            <a:r>
              <a:rPr lang="en-US" dirty="0">
                <a:solidFill>
                  <a:srgbClr val="00B0F0"/>
                </a:solidFill>
              </a:rPr>
              <a:t>Happiness</a:t>
            </a:r>
            <a:r>
              <a:rPr lang="en-US" dirty="0"/>
              <a:t>: </a:t>
            </a:r>
          </a:p>
          <a:p>
            <a:pPr lvl="1"/>
            <a:r>
              <a:rPr lang="en-US" dirty="0"/>
              <a:t>Best: Combined (30.2%, 10.1%)</a:t>
            </a:r>
          </a:p>
          <a:p>
            <a:pPr lvl="1"/>
            <a:r>
              <a:rPr lang="en-US" dirty="0"/>
              <a:t>Uniformly positive</a:t>
            </a:r>
          </a:p>
          <a:p>
            <a:pPr lvl="1"/>
            <a:r>
              <a:rPr lang="en-US" dirty="0"/>
              <a:t>Most affected</a:t>
            </a:r>
          </a:p>
          <a:p>
            <a:pPr lvl="1"/>
            <a:endParaRPr lang="en-US" dirty="0"/>
          </a:p>
        </p:txBody>
      </p:sp>
    </p:spTree>
    <p:extLst>
      <p:ext uri="{BB962C8B-B14F-4D97-AF65-F5344CB8AC3E}">
        <p14:creationId xmlns:p14="http://schemas.microsoft.com/office/powerpoint/2010/main" val="235655762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500"/>
                                        <p:tgtEl>
                                          <p:spTgt spid="6">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2" end="2"/>
                                            </p:txEl>
                                          </p:spTgt>
                                        </p:tgtEl>
                                        <p:attrNameLst>
                                          <p:attrName>style.visibility</p:attrName>
                                        </p:attrNameLst>
                                      </p:cBhvr>
                                      <p:to>
                                        <p:strVal val="visible"/>
                                      </p:to>
                                    </p:set>
                                    <p:animEffect transition="in" filter="fade">
                                      <p:cBhvr>
                                        <p:cTn id="18" dur="500"/>
                                        <p:tgtEl>
                                          <p:spTgt spid="6">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500"/>
                                        <p:tgtEl>
                                          <p:spTgt spid="6">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txEl>
                                              <p:pRg st="4" end="4"/>
                                            </p:txEl>
                                          </p:spTgt>
                                        </p:tgtEl>
                                        <p:attrNameLst>
                                          <p:attrName>style.visibility</p:attrName>
                                        </p:attrNameLst>
                                      </p:cBhvr>
                                      <p:to>
                                        <p:strVal val="visible"/>
                                      </p:to>
                                    </p:set>
                                    <p:animEffect transition="in" filter="fade">
                                      <p:cBhvr>
                                        <p:cTn id="26" dur="500"/>
                                        <p:tgtEl>
                                          <p:spTgt spid="6">
                                            <p:txEl>
                                              <p:pRg st="4" end="4"/>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animEffect transition="in" filter="fade">
                                      <p:cBhvr>
                                        <p:cTn id="29" dur="500"/>
                                        <p:tgtEl>
                                          <p:spTgt spid="6">
                                            <p:txEl>
                                              <p:pRg st="5" end="5"/>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6" end="6"/>
                                            </p:txEl>
                                          </p:spTgt>
                                        </p:tgtEl>
                                        <p:attrNameLst>
                                          <p:attrName>style.visibility</p:attrName>
                                        </p:attrNameLst>
                                      </p:cBhvr>
                                      <p:to>
                                        <p:strVal val="visible"/>
                                      </p:to>
                                    </p:set>
                                    <p:animEffect transition="in" filter="fade">
                                      <p:cBhvr>
                                        <p:cTn id="32" dur="500"/>
                                        <p:tgtEl>
                                          <p:spTgt spid="6">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Effect transition="in" filter="fade">
                                      <p:cBhvr>
                                        <p:cTn id="37" dur="500"/>
                                        <p:tgtEl>
                                          <p:spTgt spid="6">
                                            <p:txEl>
                                              <p:pRg st="8" end="8"/>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9" end="9"/>
                                            </p:txEl>
                                          </p:spTgt>
                                        </p:tgtEl>
                                        <p:attrNameLst>
                                          <p:attrName>style.visibility</p:attrName>
                                        </p:attrNameLst>
                                      </p:cBhvr>
                                      <p:to>
                                        <p:strVal val="visible"/>
                                      </p:to>
                                    </p:set>
                                    <p:animEffect transition="in" filter="fade">
                                      <p:cBhvr>
                                        <p:cTn id="40" dur="500"/>
                                        <p:tgtEl>
                                          <p:spTgt spid="6">
                                            <p:txEl>
                                              <p:pRg st="9" end="9"/>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10" end="10"/>
                                            </p:txEl>
                                          </p:spTgt>
                                        </p:tgtEl>
                                        <p:attrNameLst>
                                          <p:attrName>style.visibility</p:attrName>
                                        </p:attrNameLst>
                                      </p:cBhvr>
                                      <p:to>
                                        <p:strVal val="visible"/>
                                      </p:to>
                                    </p:set>
                                    <p:animEffect transition="in" filter="fade">
                                      <p:cBhvr>
                                        <p:cTn id="43" dur="500"/>
                                        <p:tgtEl>
                                          <p:spTgt spid="6">
                                            <p:txEl>
                                              <p:pRg st="10" end="1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11" end="11"/>
                                            </p:txEl>
                                          </p:spTgt>
                                        </p:tgtEl>
                                        <p:attrNameLst>
                                          <p:attrName>style.visibility</p:attrName>
                                        </p:attrNameLst>
                                      </p:cBhvr>
                                      <p:to>
                                        <p:strVal val="visible"/>
                                      </p:to>
                                    </p:set>
                                    <p:animEffect transition="in" filter="fade">
                                      <p:cBhvr>
                                        <p:cTn id="46" dur="500"/>
                                        <p:tgtEl>
                                          <p:spTgt spid="6">
                                            <p:txEl>
                                              <p:pRg st="11" end="11"/>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6">
                                            <p:txEl>
                                              <p:pRg st="12" end="12"/>
                                            </p:txEl>
                                          </p:spTgt>
                                        </p:tgtEl>
                                        <p:attrNameLst>
                                          <p:attrName>style.visibility</p:attrName>
                                        </p:attrNameLst>
                                      </p:cBhvr>
                                      <p:to>
                                        <p:strVal val="visible"/>
                                      </p:to>
                                    </p:set>
                                    <p:animEffect transition="in" filter="fade">
                                      <p:cBhvr>
                                        <p:cTn id="51" dur="500"/>
                                        <p:tgtEl>
                                          <p:spTgt spid="6">
                                            <p:txEl>
                                              <p:pRg st="12" end="12"/>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
                                            <p:txEl>
                                              <p:pRg st="13" end="13"/>
                                            </p:txEl>
                                          </p:spTgt>
                                        </p:tgtEl>
                                        <p:attrNameLst>
                                          <p:attrName>style.visibility</p:attrName>
                                        </p:attrNameLst>
                                      </p:cBhvr>
                                      <p:to>
                                        <p:strVal val="visible"/>
                                      </p:to>
                                    </p:set>
                                    <p:animEffect transition="in" filter="fade">
                                      <p:cBhvr>
                                        <p:cTn id="54" dur="500"/>
                                        <p:tgtEl>
                                          <p:spTgt spid="6">
                                            <p:txEl>
                                              <p:pRg st="13" end="13"/>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
                                            <p:txEl>
                                              <p:pRg st="14" end="14"/>
                                            </p:txEl>
                                          </p:spTgt>
                                        </p:tgtEl>
                                        <p:attrNameLst>
                                          <p:attrName>style.visibility</p:attrName>
                                        </p:attrNameLst>
                                      </p:cBhvr>
                                      <p:to>
                                        <p:strVal val="visible"/>
                                      </p:to>
                                    </p:set>
                                    <p:animEffect transition="in" filter="fade">
                                      <p:cBhvr>
                                        <p:cTn id="57" dur="500"/>
                                        <p:tgtEl>
                                          <p:spTgt spid="6">
                                            <p:txEl>
                                              <p:pRg st="14" end="14"/>
                                            </p:tx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
                                            <p:txEl>
                                              <p:pRg st="15" end="15"/>
                                            </p:txEl>
                                          </p:spTgt>
                                        </p:tgtEl>
                                        <p:attrNameLst>
                                          <p:attrName>style.visibility</p:attrName>
                                        </p:attrNameLst>
                                      </p:cBhvr>
                                      <p:to>
                                        <p:strVal val="visible"/>
                                      </p:to>
                                    </p:set>
                                    <p:animEffect transition="in" filter="fade">
                                      <p:cBhvr>
                                        <p:cTn id="60" dur="500"/>
                                        <p:tgtEl>
                                          <p:spTgt spid="6">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8E681-890D-4118-B40A-A1BEE8C99BC3}"/>
              </a:ext>
            </a:extLst>
          </p:cNvPr>
          <p:cNvSpPr>
            <a:spLocks noGrp="1"/>
          </p:cNvSpPr>
          <p:nvPr>
            <p:ph type="title"/>
          </p:nvPr>
        </p:nvSpPr>
        <p:spPr/>
        <p:txBody>
          <a:bodyPr/>
          <a:lstStyle/>
          <a:p>
            <a:r>
              <a:rPr lang="en-US" dirty="0"/>
              <a:t>Abstract</a:t>
            </a:r>
          </a:p>
        </p:txBody>
      </p:sp>
      <p:sp>
        <p:nvSpPr>
          <p:cNvPr id="3" name="Content Placeholder 2">
            <a:extLst>
              <a:ext uri="{FF2B5EF4-FFF2-40B4-BE49-F238E27FC236}">
                <a16:creationId xmlns:a16="http://schemas.microsoft.com/office/drawing/2014/main" id="{F1EB726C-4FE5-43DD-AA64-3EDA2D127036}"/>
              </a:ext>
            </a:extLst>
          </p:cNvPr>
          <p:cNvSpPr>
            <a:spLocks noGrp="1"/>
          </p:cNvSpPr>
          <p:nvPr>
            <p:ph idx="1"/>
          </p:nvPr>
        </p:nvSpPr>
        <p:spPr/>
        <p:txBody>
          <a:bodyPr>
            <a:normAutofit lnSpcReduction="10000"/>
          </a:bodyPr>
          <a:lstStyle/>
          <a:p>
            <a:r>
              <a:rPr lang="en-US" dirty="0"/>
              <a:t>Three databases</a:t>
            </a:r>
          </a:p>
          <a:p>
            <a:r>
              <a:rPr lang="en-US" dirty="0"/>
              <a:t>One universal model</a:t>
            </a:r>
          </a:p>
          <a:p>
            <a:r>
              <a:rPr lang="en-US" dirty="0"/>
              <a:t>12 experiments</a:t>
            </a:r>
          </a:p>
          <a:p>
            <a:r>
              <a:rPr lang="en-US" dirty="0"/>
              <a:t>Data augmentation</a:t>
            </a:r>
          </a:p>
          <a:p>
            <a:r>
              <a:rPr lang="en-US" dirty="0"/>
              <a:t>Focus: </a:t>
            </a:r>
          </a:p>
          <a:p>
            <a:pPr lvl="1"/>
            <a:r>
              <a:rPr lang="en-US" dirty="0"/>
              <a:t>simple vs. complex methods</a:t>
            </a:r>
          </a:p>
          <a:p>
            <a:r>
              <a:rPr lang="en-US" dirty="0"/>
              <a:t>Results:</a:t>
            </a:r>
          </a:p>
          <a:p>
            <a:pPr lvl="1"/>
            <a:r>
              <a:rPr lang="en-US" dirty="0"/>
              <a:t>IEMOCAP – improved accuracy</a:t>
            </a:r>
          </a:p>
          <a:p>
            <a:pPr lvl="1"/>
            <a:r>
              <a:rPr lang="en-US" dirty="0"/>
              <a:t>EMO-DB – outperform SRHA</a:t>
            </a:r>
          </a:p>
          <a:p>
            <a:pPr lvl="1"/>
            <a:r>
              <a:rPr lang="en-US" dirty="0"/>
              <a:t>IEMOCAP – outperform VTLP</a:t>
            </a:r>
          </a:p>
          <a:p>
            <a:pPr lvl="1"/>
            <a:endParaRPr lang="en-US" dirty="0"/>
          </a:p>
        </p:txBody>
      </p:sp>
    </p:spTree>
    <p:extLst>
      <p:ext uri="{BB962C8B-B14F-4D97-AF65-F5344CB8AC3E}">
        <p14:creationId xmlns:p14="http://schemas.microsoft.com/office/powerpoint/2010/main" val="359658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5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500"/>
                                        <p:tgtEl>
                                          <p:spTgt spid="3">
                                            <p:txEl>
                                              <p:pRg st="6" end="6"/>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fade">
                                      <p:cBhvr>
                                        <p:cTn id="38" dur="500"/>
                                        <p:tgtEl>
                                          <p:spTgt spid="3">
                                            <p:txEl>
                                              <p:pRg st="7" end="7"/>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fade">
                                      <p:cBhvr>
                                        <p:cTn id="41" dur="500"/>
                                        <p:tgtEl>
                                          <p:spTgt spid="3">
                                            <p:txEl>
                                              <p:pRg st="8" end="8"/>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
                                            <p:txEl>
                                              <p:pRg st="9" end="9"/>
                                            </p:txEl>
                                          </p:spTgt>
                                        </p:tgtEl>
                                        <p:attrNameLst>
                                          <p:attrName>style.visibility</p:attrName>
                                        </p:attrNameLst>
                                      </p:cBhvr>
                                      <p:to>
                                        <p:strVal val="visible"/>
                                      </p:to>
                                    </p:set>
                                    <p:animEffect transition="in" filter="fade">
                                      <p:cBhvr>
                                        <p:cTn id="44"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8399B-9F85-40C6-998D-649CE5DEFB1E}"/>
              </a:ext>
            </a:extLst>
          </p:cNvPr>
          <p:cNvSpPr>
            <a:spLocks noGrp="1"/>
          </p:cNvSpPr>
          <p:nvPr>
            <p:ph type="title"/>
          </p:nvPr>
        </p:nvSpPr>
        <p:spPr>
          <a:xfrm>
            <a:off x="838200" y="2766218"/>
            <a:ext cx="10515600" cy="1325563"/>
          </a:xfrm>
        </p:spPr>
        <p:txBody>
          <a:bodyPr/>
          <a:lstStyle/>
          <a:p>
            <a:pPr algn="ctr"/>
            <a:r>
              <a:rPr lang="en-US" dirty="0"/>
              <a:t>CONCLUSION</a:t>
            </a:r>
          </a:p>
        </p:txBody>
      </p:sp>
    </p:spTree>
    <p:extLst>
      <p:ext uri="{BB962C8B-B14F-4D97-AF65-F5344CB8AC3E}">
        <p14:creationId xmlns:p14="http://schemas.microsoft.com/office/powerpoint/2010/main" val="2774673360"/>
      </p:ext>
    </p:extLst>
  </p:cSld>
  <p:clrMapOvr>
    <a:masterClrMapping/>
  </p:clrMapOvr>
  <p:transition spd="slow">
    <p:push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AC9E0-CD1A-4561-A595-27A7C3868242}"/>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03B712E2-0098-4729-89F8-1B0FABE6C8F7}"/>
              </a:ext>
            </a:extLst>
          </p:cNvPr>
          <p:cNvSpPr>
            <a:spLocks noGrp="1"/>
          </p:cNvSpPr>
          <p:nvPr>
            <p:ph idx="1"/>
          </p:nvPr>
        </p:nvSpPr>
        <p:spPr/>
        <p:txBody>
          <a:bodyPr/>
          <a:lstStyle/>
          <a:p>
            <a:r>
              <a:rPr lang="en-US" dirty="0"/>
              <a:t>We tested simple augmentation methods on three datasets</a:t>
            </a:r>
          </a:p>
          <a:p>
            <a:r>
              <a:rPr lang="en-US" dirty="0"/>
              <a:t>RAVDESS: Managed to improve overall performance of the model</a:t>
            </a:r>
          </a:p>
          <a:p>
            <a:r>
              <a:rPr lang="en-US" dirty="0"/>
              <a:t>EMO-DB &amp; IEMOCAP: </a:t>
            </a:r>
          </a:p>
          <a:p>
            <a:pPr lvl="1"/>
            <a:r>
              <a:rPr lang="en-US" dirty="0"/>
              <a:t>Proved competency of simple augmentation methods in comparison to complex counterparts</a:t>
            </a:r>
          </a:p>
          <a:p>
            <a:pPr lvl="1"/>
            <a:r>
              <a:rPr lang="en-US" dirty="0"/>
              <a:t>Identified beneficial augmentation method for each dataset</a:t>
            </a:r>
          </a:p>
          <a:p>
            <a:r>
              <a:rPr lang="en-US" dirty="0"/>
              <a:t>Discovered sensitivities of common classes towards certain augmentation techniques for selective augmentation</a:t>
            </a:r>
          </a:p>
        </p:txBody>
      </p:sp>
    </p:spTree>
    <p:extLst>
      <p:ext uri="{BB962C8B-B14F-4D97-AF65-F5344CB8AC3E}">
        <p14:creationId xmlns:p14="http://schemas.microsoft.com/office/powerpoint/2010/main" val="24339828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Future work</a:t>
            </a:r>
          </a:p>
        </p:txBody>
      </p:sp>
      <p:sp>
        <p:nvSpPr>
          <p:cNvPr id="7" name="Content Placeholder 2">
            <a:extLst>
              <a:ext uri="{FF2B5EF4-FFF2-40B4-BE49-F238E27FC236}">
                <a16:creationId xmlns:a16="http://schemas.microsoft.com/office/drawing/2014/main" id="{5BD2D8A8-92A2-496B-AF32-3D3360C2B498}"/>
              </a:ext>
            </a:extLst>
          </p:cNvPr>
          <p:cNvSpPr txBox="1">
            <a:spLocks/>
          </p:cNvSpPr>
          <p:nvPr/>
        </p:nvSpPr>
        <p:spPr>
          <a:xfrm>
            <a:off x="990600" y="19780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Apply accumulated knowledge with selective augmentation</a:t>
            </a:r>
          </a:p>
          <a:p>
            <a:r>
              <a:rPr lang="en-US" dirty="0"/>
              <a:t>Increase resolution/variation of augmentations</a:t>
            </a:r>
          </a:p>
          <a:p>
            <a:pPr lvl="1"/>
            <a:r>
              <a:rPr lang="en-US" dirty="0"/>
              <a:t>For Pitch test smaller steps </a:t>
            </a:r>
          </a:p>
          <a:p>
            <a:pPr lvl="1"/>
            <a:r>
              <a:rPr lang="en-US" dirty="0"/>
              <a:t>For Speed greater range</a:t>
            </a:r>
          </a:p>
          <a:p>
            <a:pPr lvl="1"/>
            <a:r>
              <a:rPr lang="en-US" dirty="0"/>
              <a:t>Add amplitude alterations</a:t>
            </a:r>
          </a:p>
          <a:p>
            <a:pPr lvl="1"/>
            <a:r>
              <a:rPr lang="en-US" dirty="0"/>
              <a:t>Add noise</a:t>
            </a:r>
          </a:p>
          <a:p>
            <a:r>
              <a:rPr lang="en-US" dirty="0"/>
              <a:t>Incorporate more quantitative metrics to get deeper insight</a:t>
            </a:r>
          </a:p>
          <a:p>
            <a:endParaRPr lang="en-US" dirty="0"/>
          </a:p>
        </p:txBody>
      </p:sp>
    </p:spTree>
    <p:extLst>
      <p:ext uri="{BB962C8B-B14F-4D97-AF65-F5344CB8AC3E}">
        <p14:creationId xmlns:p14="http://schemas.microsoft.com/office/powerpoint/2010/main" val="217195212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fade">
                                      <p:cBhvr>
                                        <p:cTn id="15" dur="500"/>
                                        <p:tgtEl>
                                          <p:spTgt spid="7">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3" end="3"/>
                                            </p:txEl>
                                          </p:spTgt>
                                        </p:tgtEl>
                                        <p:attrNameLst>
                                          <p:attrName>style.visibility</p:attrName>
                                        </p:attrNameLst>
                                      </p:cBhvr>
                                      <p:to>
                                        <p:strVal val="visible"/>
                                      </p:to>
                                    </p:set>
                                    <p:animEffect transition="in" filter="fade">
                                      <p:cBhvr>
                                        <p:cTn id="18" dur="500"/>
                                        <p:tgtEl>
                                          <p:spTgt spid="7">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fade">
                                      <p:cBhvr>
                                        <p:cTn id="21" dur="500"/>
                                        <p:tgtEl>
                                          <p:spTgt spid="7">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5" end="5"/>
                                            </p:txEl>
                                          </p:spTgt>
                                        </p:tgtEl>
                                        <p:attrNameLst>
                                          <p:attrName>style.visibility</p:attrName>
                                        </p:attrNameLst>
                                      </p:cBhvr>
                                      <p:to>
                                        <p:strVal val="visible"/>
                                      </p:to>
                                    </p:set>
                                    <p:animEffect transition="in" filter="fade">
                                      <p:cBhvr>
                                        <p:cTn id="24" dur="500"/>
                                        <p:tgtEl>
                                          <p:spTgt spid="7">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txEl>
                                              <p:pRg st="6" end="6"/>
                                            </p:txEl>
                                          </p:spTgt>
                                        </p:tgtEl>
                                        <p:attrNameLst>
                                          <p:attrName>style.visibility</p:attrName>
                                        </p:attrNameLst>
                                      </p:cBhvr>
                                      <p:to>
                                        <p:strVal val="visible"/>
                                      </p:to>
                                    </p:set>
                                    <p:animEffect transition="in" filter="fade">
                                      <p:cBhvr>
                                        <p:cTn id="29"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57942" y="2367951"/>
            <a:ext cx="10058400" cy="1450757"/>
          </a:xfrm>
        </p:spPr>
        <p:txBody>
          <a:bodyPr/>
          <a:lstStyle/>
          <a:p>
            <a:pPr algn="ctr"/>
            <a:r>
              <a:rPr lang="en-US" dirty="0"/>
              <a:t>Thanks for your attention!</a:t>
            </a:r>
          </a:p>
        </p:txBody>
      </p:sp>
    </p:spTree>
    <p:extLst>
      <p:ext uri="{BB962C8B-B14F-4D97-AF65-F5344CB8AC3E}">
        <p14:creationId xmlns:p14="http://schemas.microsoft.com/office/powerpoint/2010/main" val="4137237732"/>
      </p:ext>
    </p:extLst>
  </p:cSld>
  <p:clrMapOvr>
    <a:masterClrMapping/>
  </p:clrMapOvr>
  <p:transition spd="slow">
    <p:push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8399B-9F85-40C6-998D-649CE5DEFB1E}"/>
              </a:ext>
            </a:extLst>
          </p:cNvPr>
          <p:cNvSpPr>
            <a:spLocks noGrp="1"/>
          </p:cNvSpPr>
          <p:nvPr>
            <p:ph type="title"/>
          </p:nvPr>
        </p:nvSpPr>
        <p:spPr>
          <a:xfrm>
            <a:off x="838200" y="2766218"/>
            <a:ext cx="10515600" cy="1325563"/>
          </a:xfrm>
        </p:spPr>
        <p:txBody>
          <a:bodyPr/>
          <a:lstStyle/>
          <a:p>
            <a:pPr algn="ctr"/>
            <a:r>
              <a:rPr lang="en-US" dirty="0"/>
              <a:t>INTRODUCTION</a:t>
            </a:r>
          </a:p>
        </p:txBody>
      </p:sp>
    </p:spTree>
    <p:extLst>
      <p:ext uri="{BB962C8B-B14F-4D97-AF65-F5344CB8AC3E}">
        <p14:creationId xmlns:p14="http://schemas.microsoft.com/office/powerpoint/2010/main" val="1324866372"/>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What is SER?</a:t>
            </a:r>
          </a:p>
        </p:txBody>
      </p:sp>
      <p:sp>
        <p:nvSpPr>
          <p:cNvPr id="3" name="Объект 2"/>
          <p:cNvSpPr>
            <a:spLocks noGrp="1"/>
          </p:cNvSpPr>
          <p:nvPr>
            <p:ph idx="1"/>
          </p:nvPr>
        </p:nvSpPr>
        <p:spPr/>
        <p:txBody>
          <a:bodyPr>
            <a:normAutofit/>
          </a:bodyPr>
          <a:lstStyle/>
          <a:p>
            <a:pPr lvl="1">
              <a:lnSpc>
                <a:spcPct val="100000"/>
              </a:lnSpc>
              <a:buSzPct val="80000"/>
            </a:pPr>
            <a:r>
              <a:rPr lang="en-US" sz="2400" dirty="0"/>
              <a:t>Interdisciplinary Field</a:t>
            </a:r>
          </a:p>
          <a:p>
            <a:pPr lvl="1">
              <a:lnSpc>
                <a:spcPct val="100000"/>
              </a:lnSpc>
              <a:buSzPct val="80000"/>
            </a:pPr>
            <a:r>
              <a:rPr lang="en-US" sz="2400" dirty="0"/>
              <a:t>Recognize human emotion</a:t>
            </a:r>
          </a:p>
          <a:p>
            <a:pPr lvl="1">
              <a:lnSpc>
                <a:spcPct val="100000"/>
              </a:lnSpc>
              <a:buSzPct val="80000"/>
            </a:pPr>
            <a:r>
              <a:rPr lang="en-US" sz="2400" dirty="0"/>
              <a:t> Source: voice/audio</a:t>
            </a:r>
          </a:p>
          <a:p>
            <a:pPr lvl="1">
              <a:lnSpc>
                <a:spcPct val="100000"/>
              </a:lnSpc>
              <a:buSzPct val="80000"/>
            </a:pPr>
            <a:r>
              <a:rPr lang="en-US" sz="2400" dirty="0"/>
              <a:t>Applications:</a:t>
            </a:r>
          </a:p>
          <a:p>
            <a:pPr lvl="2">
              <a:lnSpc>
                <a:spcPct val="100000"/>
              </a:lnSpc>
              <a:buSzPct val="80000"/>
            </a:pPr>
            <a:r>
              <a:rPr lang="en-US" sz="1600" dirty="0">
                <a:latin typeface="Arial" panose="020B0604020202020204" pitchFamily="34" charset="0"/>
                <a:cs typeface="Arial" panose="020B0604020202020204" pitchFamily="34" charset="0"/>
              </a:rPr>
              <a:t>Healthcare</a:t>
            </a:r>
          </a:p>
          <a:p>
            <a:pPr lvl="2">
              <a:lnSpc>
                <a:spcPct val="100000"/>
              </a:lnSpc>
              <a:buSzPct val="80000"/>
            </a:pPr>
            <a:r>
              <a:rPr lang="en-US" sz="1600" dirty="0">
                <a:latin typeface="Arial" panose="020B0604020202020204" pitchFamily="34" charset="0"/>
                <a:cs typeface="Arial" panose="020B0604020202020204" pitchFamily="34" charset="0"/>
              </a:rPr>
              <a:t>Human-Computer Interaction</a:t>
            </a:r>
          </a:p>
          <a:p>
            <a:pPr lvl="2">
              <a:lnSpc>
                <a:spcPct val="100000"/>
              </a:lnSpc>
              <a:buSzPct val="80000"/>
            </a:pPr>
            <a:r>
              <a:rPr lang="en-US" sz="1600" dirty="0">
                <a:latin typeface="Arial" panose="020B0604020202020204" pitchFamily="34" charset="0"/>
                <a:cs typeface="Arial" panose="020B0604020202020204" pitchFamily="34" charset="0"/>
              </a:rPr>
              <a:t>Surveillance</a:t>
            </a:r>
          </a:p>
          <a:p>
            <a:pPr lvl="2">
              <a:lnSpc>
                <a:spcPct val="100000"/>
              </a:lnSpc>
              <a:buSzPct val="80000"/>
            </a:pPr>
            <a:r>
              <a:rPr lang="en-US" sz="1600" dirty="0">
                <a:latin typeface="Arial" panose="020B0604020202020204" pitchFamily="34" charset="0"/>
                <a:cs typeface="Arial" panose="020B0604020202020204" pitchFamily="34" charset="0"/>
              </a:rPr>
              <a:t>E-learning</a:t>
            </a:r>
          </a:p>
          <a:p>
            <a:pPr lvl="1">
              <a:lnSpc>
                <a:spcPct val="100000"/>
              </a:lnSpc>
              <a:buSzPct val="80000"/>
            </a:pPr>
            <a:r>
              <a:rPr lang="en-US" dirty="0"/>
              <a:t>Solutions: ML</a:t>
            </a:r>
          </a:p>
          <a:p>
            <a:pPr lvl="2">
              <a:buSzPct val="80000"/>
              <a:buFontTx/>
              <a:buChar char="►"/>
            </a:pPr>
            <a:endParaRPr lang="en-US" sz="2000" dirty="0"/>
          </a:p>
          <a:p>
            <a:pPr lvl="2">
              <a:buSzPct val="80000"/>
              <a:buFontTx/>
              <a:buChar char="►"/>
            </a:pPr>
            <a:endParaRPr lang="en-US" sz="2000" dirty="0"/>
          </a:p>
          <a:p>
            <a:pPr lvl="1">
              <a:buFont typeface="Wingdings" panose="05000000000000000000" pitchFamily="2" charset="2"/>
              <a:buChar char="Ø"/>
            </a:pPr>
            <a:endParaRPr lang="en-US" sz="2800" dirty="0"/>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74392" y="1845734"/>
            <a:ext cx="2537802" cy="1723534"/>
          </a:xfrm>
          <a:prstGeom prst="rect">
            <a:avLst/>
          </a:prstGeom>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37571" y="4059276"/>
            <a:ext cx="2611447" cy="1958585"/>
          </a:xfrm>
          <a:prstGeom prst="rect">
            <a:avLst/>
          </a:prstGeom>
        </p:spPr>
      </p:pic>
      <p:sp>
        <p:nvSpPr>
          <p:cNvPr id="6" name="Стрелка вниз 5"/>
          <p:cNvSpPr/>
          <p:nvPr/>
        </p:nvSpPr>
        <p:spPr>
          <a:xfrm>
            <a:off x="8621524" y="3404454"/>
            <a:ext cx="443539" cy="8149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998787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500"/>
                                        <p:tgtEl>
                                          <p:spTgt spid="3">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500"/>
                                        <p:tgtEl>
                                          <p:spTgt spid="3">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500"/>
                                        <p:tgtEl>
                                          <p:spTgt spid="3">
                                            <p:txEl>
                                              <p:pRg st="5" end="5"/>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Effect transition="in" filter="fade">
                                      <p:cBhvr>
                                        <p:cTn id="46" dur="500"/>
                                        <p:tgtEl>
                                          <p:spTgt spid="3">
                                            <p:txEl>
                                              <p:pRg st="6" end="6"/>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Effect transition="in" filter="fade">
                                      <p:cBhvr>
                                        <p:cTn id="51" dur="500"/>
                                        <p:tgtEl>
                                          <p:spTgt spid="3">
                                            <p:txEl>
                                              <p:pRg st="7" end="7"/>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Effect transition="in" filter="fade">
                                      <p:cBhvr>
                                        <p:cTn id="56"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C2FA1-BE7E-4995-A9C0-F36B9D017123}"/>
              </a:ext>
            </a:extLst>
          </p:cNvPr>
          <p:cNvSpPr>
            <a:spLocks noGrp="1"/>
          </p:cNvSpPr>
          <p:nvPr>
            <p:ph type="title"/>
          </p:nvPr>
        </p:nvSpPr>
        <p:spPr/>
        <p:txBody>
          <a:bodyPr/>
          <a:lstStyle/>
          <a:p>
            <a:r>
              <a:rPr lang="en-US" dirty="0"/>
              <a:t>Challenges</a:t>
            </a:r>
          </a:p>
        </p:txBody>
      </p:sp>
      <p:sp>
        <p:nvSpPr>
          <p:cNvPr id="3" name="Content Placeholder 2">
            <a:extLst>
              <a:ext uri="{FF2B5EF4-FFF2-40B4-BE49-F238E27FC236}">
                <a16:creationId xmlns:a16="http://schemas.microsoft.com/office/drawing/2014/main" id="{825C8F47-F334-47C5-BA7A-477BE649DA77}"/>
              </a:ext>
            </a:extLst>
          </p:cNvPr>
          <p:cNvSpPr>
            <a:spLocks noGrp="1"/>
          </p:cNvSpPr>
          <p:nvPr>
            <p:ph idx="1"/>
          </p:nvPr>
        </p:nvSpPr>
        <p:spPr/>
        <p:txBody>
          <a:bodyPr/>
          <a:lstStyle/>
          <a:p>
            <a:r>
              <a:rPr lang="en-US" dirty="0"/>
              <a:t>Languages &amp; Accents</a:t>
            </a:r>
          </a:p>
          <a:p>
            <a:pPr lvl="1"/>
            <a:r>
              <a:rPr lang="en-US" dirty="0"/>
              <a:t>Chinese tonal emphasis</a:t>
            </a:r>
          </a:p>
          <a:p>
            <a:r>
              <a:rPr lang="en-US" dirty="0"/>
              <a:t>Complex emotions</a:t>
            </a:r>
          </a:p>
          <a:p>
            <a:pPr lvl="1"/>
            <a:r>
              <a:rPr lang="en-US" dirty="0"/>
              <a:t>Irony, sarcasm, “British humor” etc.</a:t>
            </a:r>
          </a:p>
          <a:p>
            <a:r>
              <a:rPr lang="en-US" dirty="0"/>
              <a:t>Performance of humans</a:t>
            </a:r>
          </a:p>
          <a:p>
            <a:r>
              <a:rPr lang="en-US" dirty="0"/>
              <a:t>Loose definition of some emotions</a:t>
            </a:r>
          </a:p>
          <a:p>
            <a:pPr lvl="1"/>
            <a:r>
              <a:rPr lang="en-US" dirty="0"/>
              <a:t>Boredom vs Neutral</a:t>
            </a:r>
          </a:p>
          <a:p>
            <a:r>
              <a:rPr lang="en-US" dirty="0"/>
              <a:t>Limited data</a:t>
            </a:r>
          </a:p>
        </p:txBody>
      </p:sp>
    </p:spTree>
    <p:extLst>
      <p:ext uri="{BB962C8B-B14F-4D97-AF65-F5344CB8AC3E}">
        <p14:creationId xmlns:p14="http://schemas.microsoft.com/office/powerpoint/2010/main" val="100951918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8399B-9F85-40C6-998D-649CE5DEFB1E}"/>
              </a:ext>
            </a:extLst>
          </p:cNvPr>
          <p:cNvSpPr>
            <a:spLocks noGrp="1"/>
          </p:cNvSpPr>
          <p:nvPr>
            <p:ph type="title"/>
          </p:nvPr>
        </p:nvSpPr>
        <p:spPr>
          <a:xfrm>
            <a:off x="838200" y="2766218"/>
            <a:ext cx="10515600" cy="1325563"/>
          </a:xfrm>
        </p:spPr>
        <p:txBody>
          <a:bodyPr/>
          <a:lstStyle/>
          <a:p>
            <a:pPr algn="ctr"/>
            <a:r>
              <a:rPr lang="en-US" dirty="0"/>
              <a:t>BACKGROUND</a:t>
            </a:r>
          </a:p>
        </p:txBody>
      </p:sp>
    </p:spTree>
    <p:extLst>
      <p:ext uri="{BB962C8B-B14F-4D97-AF65-F5344CB8AC3E}">
        <p14:creationId xmlns:p14="http://schemas.microsoft.com/office/powerpoint/2010/main" val="2405545194"/>
      </p:ext>
    </p:extLst>
  </p:cSld>
  <p:clrMapOvr>
    <a:masterClrMapping/>
  </p:clrMapOvr>
  <p:transition spd="slow">
    <p:push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A3D3D-33FE-4BCE-8636-D737E1CB2C0B}"/>
              </a:ext>
            </a:extLst>
          </p:cNvPr>
          <p:cNvSpPr>
            <a:spLocks noGrp="1"/>
          </p:cNvSpPr>
          <p:nvPr>
            <p:ph type="title"/>
          </p:nvPr>
        </p:nvSpPr>
        <p:spPr/>
        <p:txBody>
          <a:bodyPr/>
          <a:lstStyle/>
          <a:p>
            <a:pPr algn="ctr"/>
            <a:r>
              <a:rPr lang="en-US" dirty="0"/>
              <a:t>Emotion</a:t>
            </a:r>
          </a:p>
        </p:txBody>
      </p:sp>
      <p:sp>
        <p:nvSpPr>
          <p:cNvPr id="5" name="Rectangle 4">
            <a:extLst>
              <a:ext uri="{FF2B5EF4-FFF2-40B4-BE49-F238E27FC236}">
                <a16:creationId xmlns:a16="http://schemas.microsoft.com/office/drawing/2014/main" id="{60B35E9A-5402-4AB5-989A-08052899B13D}"/>
              </a:ext>
            </a:extLst>
          </p:cNvPr>
          <p:cNvSpPr/>
          <p:nvPr/>
        </p:nvSpPr>
        <p:spPr>
          <a:xfrm>
            <a:off x="8766588" y="3472167"/>
            <a:ext cx="2645833" cy="1077218"/>
          </a:xfrm>
          <a:prstGeom prst="rect">
            <a:avLst/>
          </a:prstGeom>
          <a:noFill/>
        </p:spPr>
        <p:txBody>
          <a:bodyPr wrap="square" lIns="91440" tIns="45720" rIns="91440" bIns="45720">
            <a:spAutoFit/>
          </a:bodyPr>
          <a:lstStyle/>
          <a:p>
            <a:pPr algn="ctr"/>
            <a:r>
              <a:rPr lang="en-US" sz="16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never going to give you up</a:t>
            </a:r>
          </a:p>
          <a:p>
            <a:pPr algn="ctr"/>
            <a:r>
              <a:rPr lang="en-US" sz="16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never going to let you down</a:t>
            </a:r>
          </a:p>
          <a:p>
            <a:pPr algn="ctr"/>
            <a:r>
              <a:rPr lang="en-US" sz="16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never going to run around </a:t>
            </a:r>
          </a:p>
          <a:p>
            <a:pPr algn="ctr"/>
            <a:r>
              <a:rPr lang="en-US" sz="16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and desert you</a:t>
            </a:r>
          </a:p>
        </p:txBody>
      </p:sp>
      <p:pic>
        <p:nvPicPr>
          <p:cNvPr id="1026" name="Picture 2" descr="Seven basic human emotions | Download Scientific Diagram">
            <a:extLst>
              <a:ext uri="{FF2B5EF4-FFF2-40B4-BE49-F238E27FC236}">
                <a16:creationId xmlns:a16="http://schemas.microsoft.com/office/drawing/2014/main" id="{9C5C74EC-B165-4083-8CBC-18CC817BFBA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67247" y="3130873"/>
            <a:ext cx="2645833" cy="175980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When Sound Waves Do the Twist—Backwards! | Lab Manager">
            <a:extLst>
              <a:ext uri="{FF2B5EF4-FFF2-40B4-BE49-F238E27FC236}">
                <a16:creationId xmlns:a16="http://schemas.microsoft.com/office/drawing/2014/main" id="{91FE26BA-FB0F-49F7-8868-AEFB204AB55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9139" y="3303545"/>
            <a:ext cx="2514600" cy="141446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53CCD0A-71DF-4326-9658-AF1ABC6BD4BE}"/>
              </a:ext>
            </a:extLst>
          </p:cNvPr>
          <p:cNvSpPr txBox="1"/>
          <p:nvPr/>
        </p:nvSpPr>
        <p:spPr>
          <a:xfrm>
            <a:off x="860005" y="5274368"/>
            <a:ext cx="2192867" cy="584775"/>
          </a:xfrm>
          <a:prstGeom prst="rect">
            <a:avLst/>
          </a:prstGeom>
          <a:noFill/>
        </p:spPr>
        <p:txBody>
          <a:bodyPr wrap="square" rtlCol="0">
            <a:spAutoFit/>
          </a:bodyPr>
          <a:lstStyle/>
          <a:p>
            <a:pPr algn="ctr"/>
            <a:r>
              <a:rPr lang="en-US" sz="3200" dirty="0"/>
              <a:t>Prosodic</a:t>
            </a:r>
            <a:endParaRPr lang="en-US" dirty="0"/>
          </a:p>
        </p:txBody>
      </p:sp>
      <p:sp>
        <p:nvSpPr>
          <p:cNvPr id="9" name="TextBox 8">
            <a:extLst>
              <a:ext uri="{FF2B5EF4-FFF2-40B4-BE49-F238E27FC236}">
                <a16:creationId xmlns:a16="http://schemas.microsoft.com/office/drawing/2014/main" id="{D2532B31-237C-4A51-9A5F-1BFFA75D4C8C}"/>
              </a:ext>
            </a:extLst>
          </p:cNvPr>
          <p:cNvSpPr txBox="1"/>
          <p:nvPr/>
        </p:nvSpPr>
        <p:spPr>
          <a:xfrm>
            <a:off x="4893729" y="5307867"/>
            <a:ext cx="2192867" cy="584775"/>
          </a:xfrm>
          <a:prstGeom prst="rect">
            <a:avLst/>
          </a:prstGeom>
          <a:noFill/>
        </p:spPr>
        <p:txBody>
          <a:bodyPr wrap="square" rtlCol="0">
            <a:spAutoFit/>
          </a:bodyPr>
          <a:lstStyle/>
          <a:p>
            <a:pPr algn="ctr"/>
            <a:r>
              <a:rPr lang="en-US" sz="3200" dirty="0"/>
              <a:t>Visual</a:t>
            </a:r>
            <a:endParaRPr lang="en-US" dirty="0"/>
          </a:p>
        </p:txBody>
      </p:sp>
      <p:sp>
        <p:nvSpPr>
          <p:cNvPr id="10" name="TextBox 9">
            <a:extLst>
              <a:ext uri="{FF2B5EF4-FFF2-40B4-BE49-F238E27FC236}">
                <a16:creationId xmlns:a16="http://schemas.microsoft.com/office/drawing/2014/main" id="{88A81B7C-F234-421D-A4E7-3B5EF5C3812C}"/>
              </a:ext>
            </a:extLst>
          </p:cNvPr>
          <p:cNvSpPr txBox="1"/>
          <p:nvPr/>
        </p:nvSpPr>
        <p:spPr>
          <a:xfrm>
            <a:off x="8993070" y="5274367"/>
            <a:ext cx="2192867" cy="584775"/>
          </a:xfrm>
          <a:prstGeom prst="rect">
            <a:avLst/>
          </a:prstGeom>
          <a:noFill/>
        </p:spPr>
        <p:txBody>
          <a:bodyPr wrap="square" rtlCol="0">
            <a:spAutoFit/>
          </a:bodyPr>
          <a:lstStyle/>
          <a:p>
            <a:pPr algn="ctr"/>
            <a:r>
              <a:rPr lang="en-US" sz="3200" dirty="0"/>
              <a:t>Semantic</a:t>
            </a:r>
            <a:endParaRPr lang="en-US" dirty="0"/>
          </a:p>
        </p:txBody>
      </p:sp>
    </p:spTree>
    <p:extLst>
      <p:ext uri="{BB962C8B-B14F-4D97-AF65-F5344CB8AC3E}">
        <p14:creationId xmlns:p14="http://schemas.microsoft.com/office/powerpoint/2010/main" val="146822671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500"/>
                                        <p:tgtEl>
                                          <p:spTgt spid="10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animEffect transition="in" filter="fade">
                                      <p:cBhvr>
                                        <p:cTn id="15" dur="500"/>
                                        <p:tgtEl>
                                          <p:spTgt spid="102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nodeType="clickEffect">
                                  <p:stCondLst>
                                    <p:cond delay="0"/>
                                  </p:stCondLst>
                                  <p:childTnLst>
                                    <p:animEffect transition="out" filter="fade">
                                      <p:cBhvr>
                                        <p:cTn id="30" dur="500"/>
                                        <p:tgtEl>
                                          <p:spTgt spid="1026"/>
                                        </p:tgtEl>
                                      </p:cBhvr>
                                    </p:animEffect>
                                    <p:set>
                                      <p:cBhvr>
                                        <p:cTn id="31" dur="1" fill="hold">
                                          <p:stCondLst>
                                            <p:cond delay="499"/>
                                          </p:stCondLst>
                                        </p:cTn>
                                        <p:tgtEl>
                                          <p:spTgt spid="1026"/>
                                        </p:tgtEl>
                                        <p:attrNameLst>
                                          <p:attrName>style.visibility</p:attrName>
                                        </p:attrNameLst>
                                      </p:cBhvr>
                                      <p:to>
                                        <p:strVal val="hidden"/>
                                      </p:to>
                                    </p:set>
                                  </p:childTnLst>
                                </p:cTn>
                              </p:par>
                              <p:par>
                                <p:cTn id="32" presetID="10" presetClass="exit" presetSubtype="0" fill="hold" grpId="1" nodeType="withEffect">
                                  <p:stCondLst>
                                    <p:cond delay="0"/>
                                  </p:stCondLst>
                                  <p:childTnLst>
                                    <p:animEffect transition="out" filter="fade">
                                      <p:cBhvr>
                                        <p:cTn id="33" dur="500"/>
                                        <p:tgtEl>
                                          <p:spTgt spid="9"/>
                                        </p:tgtEl>
                                      </p:cBhvr>
                                    </p:animEffect>
                                    <p:set>
                                      <p:cBhvr>
                                        <p:cTn id="34" dur="1" fill="hold">
                                          <p:stCondLst>
                                            <p:cond delay="499"/>
                                          </p:stCondLst>
                                        </p:cTn>
                                        <p:tgtEl>
                                          <p:spTgt spid="9"/>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500"/>
                                        <p:tgtEl>
                                          <p:spTgt spid="5"/>
                                        </p:tgtEl>
                                      </p:cBhvr>
                                    </p:animEffect>
                                    <p:set>
                                      <p:cBhvr>
                                        <p:cTn id="37" dur="1" fill="hold">
                                          <p:stCondLst>
                                            <p:cond delay="499"/>
                                          </p:stCondLst>
                                        </p:cTn>
                                        <p:tgtEl>
                                          <p:spTgt spid="5"/>
                                        </p:tgtEl>
                                        <p:attrNameLst>
                                          <p:attrName>style.visibility</p:attrName>
                                        </p:attrNameLst>
                                      </p:cBhvr>
                                      <p:to>
                                        <p:strVal val="hidden"/>
                                      </p:to>
                                    </p:set>
                                  </p:childTnLst>
                                </p:cTn>
                              </p:par>
                              <p:par>
                                <p:cTn id="38" presetID="10" presetClass="exit" presetSubtype="0" fill="hold" grpId="1" nodeType="withEffect">
                                  <p:stCondLst>
                                    <p:cond delay="0"/>
                                  </p:stCondLst>
                                  <p:childTnLst>
                                    <p:animEffect transition="out" filter="fade">
                                      <p:cBhvr>
                                        <p:cTn id="39" dur="500"/>
                                        <p:tgtEl>
                                          <p:spTgt spid="10"/>
                                        </p:tgtEl>
                                      </p:cBhvr>
                                    </p:animEffect>
                                    <p:set>
                                      <p:cBhvr>
                                        <p:cTn id="40" dur="1" fill="hold">
                                          <p:stCondLst>
                                            <p:cond delay="499"/>
                                          </p:stCondLst>
                                        </p:cTn>
                                        <p:tgtEl>
                                          <p:spTgt spid="10"/>
                                        </p:tgtEl>
                                        <p:attrNameLst>
                                          <p:attrName>style.visibility</p:attrName>
                                        </p:attrNameLst>
                                      </p:cBhvr>
                                      <p:to>
                                        <p:strVal val="hidden"/>
                                      </p:to>
                                    </p:set>
                                  </p:childTnLst>
                                </p:cTn>
                              </p:par>
                              <p:par>
                                <p:cTn id="41" presetID="63" presetClass="path" presetSubtype="0" accel="50000" decel="50000" fill="hold" nodeType="withEffect">
                                  <p:stCondLst>
                                    <p:cond delay="0"/>
                                  </p:stCondLst>
                                  <p:childTnLst>
                                    <p:animMotion origin="layout" path="M 3.33333E-6 -2.22222E-6 L 0.32903 0.00047 " pathEditMode="relative" rAng="0" ptsTypes="AA">
                                      <p:cBhvr>
                                        <p:cTn id="42" dur="1500" fill="hold"/>
                                        <p:tgtEl>
                                          <p:spTgt spid="1028"/>
                                        </p:tgtEl>
                                        <p:attrNameLst>
                                          <p:attrName>ppt_x</p:attrName>
                                          <p:attrName>ppt_y</p:attrName>
                                        </p:attrNameLst>
                                      </p:cBhvr>
                                      <p:rCtr x="16445" y="23"/>
                                    </p:animMotion>
                                  </p:childTnLst>
                                </p:cTn>
                              </p:par>
                              <p:par>
                                <p:cTn id="43" presetID="63" presetClass="path" presetSubtype="0" accel="50000" decel="50000" fill="hold" grpId="1" nodeType="withEffect">
                                  <p:stCondLst>
                                    <p:cond delay="0"/>
                                  </p:stCondLst>
                                  <p:childTnLst>
                                    <p:animMotion origin="layout" path="M 3.33333E-6 -4.07407E-6 L 0.33958 0.00533 " pathEditMode="relative" rAng="0" ptsTypes="AA">
                                      <p:cBhvr>
                                        <p:cTn id="44" dur="1500" fill="hold"/>
                                        <p:tgtEl>
                                          <p:spTgt spid="6"/>
                                        </p:tgtEl>
                                        <p:attrNameLst>
                                          <p:attrName>ppt_x</p:attrName>
                                          <p:attrName>ppt_y</p:attrName>
                                        </p:attrNameLst>
                                      </p:cBhvr>
                                      <p:rCtr x="16979" y="25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P spid="9" grpId="0"/>
      <p:bldP spid="9" grpId="1"/>
      <p:bldP spid="10" grpId="0"/>
      <p:bldP spid="10"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4DF21-913B-49A6-8ACE-32D59BCD246A}"/>
              </a:ext>
            </a:extLst>
          </p:cNvPr>
          <p:cNvSpPr>
            <a:spLocks noGrp="1"/>
          </p:cNvSpPr>
          <p:nvPr>
            <p:ph type="title"/>
          </p:nvPr>
        </p:nvSpPr>
        <p:spPr/>
        <p:txBody>
          <a:bodyPr/>
          <a:lstStyle/>
          <a:p>
            <a:r>
              <a:rPr lang="en-US" dirty="0"/>
              <a:t>Features &amp; Extraction</a:t>
            </a:r>
          </a:p>
        </p:txBody>
      </p:sp>
      <p:sp>
        <p:nvSpPr>
          <p:cNvPr id="3" name="Content Placeholder 2">
            <a:extLst>
              <a:ext uri="{FF2B5EF4-FFF2-40B4-BE49-F238E27FC236}">
                <a16:creationId xmlns:a16="http://schemas.microsoft.com/office/drawing/2014/main" id="{F461042A-50AC-4C22-AF5C-6F71657D32FA}"/>
              </a:ext>
            </a:extLst>
          </p:cNvPr>
          <p:cNvSpPr>
            <a:spLocks noGrp="1"/>
          </p:cNvSpPr>
          <p:nvPr>
            <p:ph idx="1"/>
          </p:nvPr>
        </p:nvSpPr>
        <p:spPr/>
        <p:txBody>
          <a:bodyPr/>
          <a:lstStyle/>
          <a:p>
            <a:r>
              <a:rPr lang="en-US" sz="2400" b="0" i="0" dirty="0">
                <a:effectLst/>
                <a:latin typeface="Arial" panose="020B0604020202020204" pitchFamily="34" charset="0"/>
                <a:cs typeface="Arial" panose="020B0604020202020204" pitchFamily="34" charset="0"/>
              </a:rPr>
              <a:t>Features:</a:t>
            </a:r>
          </a:p>
          <a:p>
            <a:pPr lvl="1"/>
            <a:r>
              <a:rPr lang="en-US" sz="1800" b="0" i="0" dirty="0">
                <a:effectLst/>
                <a:latin typeface="Arial" panose="020B0604020202020204" pitchFamily="34" charset="0"/>
                <a:cs typeface="Arial" panose="020B0604020202020204" pitchFamily="34" charset="0"/>
              </a:rPr>
              <a:t>Mel-frequency cepstral coefficients (MFCCs)</a:t>
            </a:r>
          </a:p>
          <a:p>
            <a:pPr lvl="1"/>
            <a:r>
              <a:rPr lang="en-US" sz="1800" dirty="0">
                <a:latin typeface="Arial" panose="020B0604020202020204" pitchFamily="34" charset="0"/>
                <a:cs typeface="Arial" panose="020B0604020202020204" pitchFamily="34" charset="0"/>
              </a:rPr>
              <a:t>L</a:t>
            </a:r>
            <a:r>
              <a:rPr lang="en-US" sz="1800" b="0" i="0" dirty="0">
                <a:effectLst/>
                <a:latin typeface="Arial" panose="020B0604020202020204" pitchFamily="34" charset="0"/>
                <a:cs typeface="Arial" panose="020B0604020202020204" pitchFamily="34" charset="0"/>
              </a:rPr>
              <a:t>inear predictive cepstral coefficients (LPCCs)</a:t>
            </a:r>
          </a:p>
          <a:p>
            <a:pPr lvl="1"/>
            <a:r>
              <a:rPr lang="en-US" sz="1800" b="0" i="0" dirty="0" err="1">
                <a:effectLst/>
                <a:latin typeface="Arial" panose="020B0604020202020204" pitchFamily="34" charset="0"/>
                <a:cs typeface="Arial" panose="020B0604020202020204" pitchFamily="34" charset="0"/>
              </a:rPr>
              <a:t>Teager</a:t>
            </a:r>
            <a:r>
              <a:rPr lang="en-US" sz="1800" b="0" i="0" dirty="0">
                <a:effectLst/>
                <a:latin typeface="Arial" panose="020B0604020202020204" pitchFamily="34" charset="0"/>
                <a:cs typeface="Arial" panose="020B0604020202020204" pitchFamily="34" charset="0"/>
              </a:rPr>
              <a:t> energy operators(TEO) </a:t>
            </a:r>
          </a:p>
          <a:p>
            <a:pPr lvl="1"/>
            <a:r>
              <a:rPr lang="en-US" sz="1800" b="0" i="0" dirty="0">
                <a:effectLst/>
                <a:latin typeface="Arial" panose="020B0604020202020204" pitchFamily="34" charset="0"/>
                <a:cs typeface="Arial" panose="020B0604020202020204" pitchFamily="34" charset="0"/>
              </a:rPr>
              <a:t>GEMAP</a:t>
            </a:r>
          </a:p>
          <a:p>
            <a:pPr lvl="1"/>
            <a:r>
              <a:rPr lang="en-US" sz="1800" dirty="0">
                <a:latin typeface="Arial" panose="020B0604020202020204" pitchFamily="34" charset="0"/>
                <a:cs typeface="Arial" panose="020B0604020202020204" pitchFamily="34" charset="0"/>
              </a:rPr>
              <a:t>Mel-scaled spectrogram</a:t>
            </a:r>
          </a:p>
          <a:p>
            <a:pPr lvl="1"/>
            <a:r>
              <a:rPr lang="en-US" sz="1800" dirty="0" err="1">
                <a:latin typeface="Arial" panose="020B0604020202020204" pitchFamily="34" charset="0"/>
                <a:cs typeface="Arial" panose="020B0604020202020204" pitchFamily="34" charset="0"/>
              </a:rPr>
              <a:t>Chromagram</a:t>
            </a:r>
            <a:endParaRPr lang="en-US" sz="1800" dirty="0">
              <a:latin typeface="Arial" panose="020B0604020202020204" pitchFamily="34" charset="0"/>
              <a:cs typeface="Arial" panose="020B0604020202020204" pitchFamily="34" charset="0"/>
            </a:endParaRPr>
          </a:p>
          <a:p>
            <a:pPr lvl="1"/>
            <a:r>
              <a:rPr lang="en-US" sz="1800" dirty="0">
                <a:latin typeface="Arial" panose="020B0604020202020204" pitchFamily="34" charset="0"/>
                <a:cs typeface="Arial" panose="020B0604020202020204" pitchFamily="34" charset="0"/>
              </a:rPr>
              <a:t>Spectral contrast</a:t>
            </a:r>
          </a:p>
          <a:p>
            <a:pPr lvl="1"/>
            <a:r>
              <a:rPr lang="en-US" sz="1800" dirty="0" err="1">
                <a:latin typeface="Arial" panose="020B0604020202020204" pitchFamily="34" charset="0"/>
                <a:cs typeface="Arial" panose="020B0604020202020204" pitchFamily="34" charset="0"/>
              </a:rPr>
              <a:t>Tonnetz</a:t>
            </a:r>
            <a:r>
              <a:rPr lang="en-US" sz="1800" dirty="0">
                <a:latin typeface="Arial" panose="020B0604020202020204" pitchFamily="34" charset="0"/>
                <a:cs typeface="Arial" panose="020B0604020202020204" pitchFamily="34" charset="0"/>
              </a:rPr>
              <a:t> representation</a:t>
            </a:r>
          </a:p>
          <a:p>
            <a:r>
              <a:rPr lang="en-US" sz="2400" dirty="0">
                <a:latin typeface="Arial" panose="020B0604020202020204" pitchFamily="34" charset="0"/>
                <a:cs typeface="Arial" panose="020B0604020202020204" pitchFamily="34" charset="0"/>
              </a:rPr>
              <a:t>Single feature vs Combined</a:t>
            </a:r>
          </a:p>
          <a:p>
            <a:r>
              <a:rPr lang="en-US" sz="2400" dirty="0">
                <a:latin typeface="Arial" panose="020B0604020202020204" pitchFamily="34" charset="0"/>
                <a:cs typeface="Arial" panose="020B0604020202020204" pitchFamily="34" charset="0"/>
              </a:rPr>
              <a:t>Local &amp; Global features</a:t>
            </a:r>
          </a:p>
          <a:p>
            <a:endParaRPr lang="en-US" sz="2400" b="0" i="0" dirty="0">
              <a:effectLst/>
              <a:latin typeface="Arial" panose="020B0604020202020204" pitchFamily="34" charset="0"/>
            </a:endParaRPr>
          </a:p>
          <a:p>
            <a:endParaRPr lang="en-US" sz="2400" b="0" i="0" dirty="0">
              <a:effectLst/>
              <a:latin typeface="Arial" panose="020B0604020202020204" pitchFamily="34" charset="0"/>
            </a:endParaRPr>
          </a:p>
          <a:p>
            <a:endParaRPr lang="en-US" dirty="0"/>
          </a:p>
        </p:txBody>
      </p:sp>
      <p:pic>
        <p:nvPicPr>
          <p:cNvPr id="2052" name="Picture 4" descr="Spectrograms and Oscillograms: This is an oscillogram and spectrogram... |  Download Scientific Diagram">
            <a:extLst>
              <a:ext uri="{FF2B5EF4-FFF2-40B4-BE49-F238E27FC236}">
                <a16:creationId xmlns:a16="http://schemas.microsoft.com/office/drawing/2014/main" id="{91B35AFC-F915-4830-B92F-E63BB3F057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4987" y="2211519"/>
            <a:ext cx="4748813" cy="2899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1438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500"/>
                                        <p:tgtEl>
                                          <p:spTgt spid="205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fade">
                                      <p:cBhvr>
                                        <p:cTn id="33" dur="500"/>
                                        <p:tgtEl>
                                          <p:spTgt spid="3">
                                            <p:txEl>
                                              <p:pRg st="7" end="7"/>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fade">
                                      <p:cBhvr>
                                        <p:cTn id="36" dur="500"/>
                                        <p:tgtEl>
                                          <p:spTgt spid="3">
                                            <p:txEl>
                                              <p:pRg st="8" end="8"/>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animEffect transition="in" filter="fade">
                                      <p:cBhvr>
                                        <p:cTn id="41" dur="500"/>
                                        <p:tgtEl>
                                          <p:spTgt spid="3">
                                            <p:txEl>
                                              <p:pRg st="9" end="9"/>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
                                            <p:txEl>
                                              <p:pRg st="10" end="10"/>
                                            </p:txEl>
                                          </p:spTgt>
                                        </p:tgtEl>
                                        <p:attrNameLst>
                                          <p:attrName>style.visibility</p:attrName>
                                        </p:attrNameLst>
                                      </p:cBhvr>
                                      <p:to>
                                        <p:strVal val="visible"/>
                                      </p:to>
                                    </p:set>
                                    <p:animEffect transition="in" filter="fade">
                                      <p:cBhvr>
                                        <p:cTn id="4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2680</TotalTime>
  <Words>1672</Words>
  <Application>Microsoft Office PowerPoint</Application>
  <PresentationFormat>Widescreen</PresentationFormat>
  <Paragraphs>299</Paragraphs>
  <Slides>33</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Calibri</vt:lpstr>
      <vt:lpstr>Calibri Light</vt:lpstr>
      <vt:lpstr>Wingdings</vt:lpstr>
      <vt:lpstr>Office Theme</vt:lpstr>
      <vt:lpstr>Speech Emotion Recognition using Deep Neural Networks</vt:lpstr>
      <vt:lpstr>Outline</vt:lpstr>
      <vt:lpstr>Abstract</vt:lpstr>
      <vt:lpstr>INTRODUCTION</vt:lpstr>
      <vt:lpstr>What is SER?</vt:lpstr>
      <vt:lpstr>Challenges</vt:lpstr>
      <vt:lpstr>BACKGROUND</vt:lpstr>
      <vt:lpstr>Emotion</vt:lpstr>
      <vt:lpstr>Features &amp; Extraction</vt:lpstr>
      <vt:lpstr>Databases</vt:lpstr>
      <vt:lpstr>Data Augmentation</vt:lpstr>
      <vt:lpstr>Classification</vt:lpstr>
      <vt:lpstr>RESERCH METHODS</vt:lpstr>
      <vt:lpstr>Datasets</vt:lpstr>
      <vt:lpstr>Feature extraction</vt:lpstr>
      <vt:lpstr>Architecture</vt:lpstr>
      <vt:lpstr>Architecture cont.</vt:lpstr>
      <vt:lpstr>Experiment Setup</vt:lpstr>
      <vt:lpstr>Experiments</vt:lpstr>
      <vt:lpstr>RESULTS</vt:lpstr>
      <vt:lpstr>RAVDESS</vt:lpstr>
      <vt:lpstr>EMO-DB</vt:lpstr>
      <vt:lpstr>IEMOCAP</vt:lpstr>
      <vt:lpstr>DISCUSSION</vt:lpstr>
      <vt:lpstr>Metrics</vt:lpstr>
      <vt:lpstr>RAVDESS</vt:lpstr>
      <vt:lpstr>EMO-DB</vt:lpstr>
      <vt:lpstr>IEMOCAP</vt:lpstr>
      <vt:lpstr>Common Class Analysis</vt:lpstr>
      <vt:lpstr>CONCLUSION</vt:lpstr>
      <vt:lpstr>Conclusion</vt:lpstr>
      <vt:lpstr>Future work</vt:lpstr>
      <vt:lpstr>Thanks for your attention!</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Speech Emotion Recognition</dc:title>
  <dc:creator>Riko Musin</dc:creator>
  <cp:lastModifiedBy> </cp:lastModifiedBy>
  <cp:revision>102</cp:revision>
  <dcterms:created xsi:type="dcterms:W3CDTF">2020-09-20T12:12:55Z</dcterms:created>
  <dcterms:modified xsi:type="dcterms:W3CDTF">2021-07-25T19:42:00Z</dcterms:modified>
</cp:coreProperties>
</file>