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2" r:id="rId3"/>
    <p:sldId id="258" r:id="rId4"/>
    <p:sldId id="268" r:id="rId5"/>
    <p:sldId id="259" r:id="rId6"/>
    <p:sldId id="260" r:id="rId7"/>
    <p:sldId id="261" r:id="rId8"/>
    <p:sldId id="262" r:id="rId9"/>
    <p:sldId id="263" r:id="rId10"/>
    <p:sldId id="264" r:id="rId11"/>
    <p:sldId id="265" r:id="rId12"/>
    <p:sldId id="266" r:id="rId13"/>
    <p:sldId id="267" r:id="rId14"/>
    <p:sldId id="269" r:id="rId15"/>
    <p:sldId id="273" r:id="rId16"/>
    <p:sldId id="270" r:id="rId17"/>
    <p:sldId id="27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43"/>
  </p:normalViewPr>
  <p:slideViewPr>
    <p:cSldViewPr snapToGrid="0" snapToObjects="1">
      <p:cViewPr varScale="1">
        <p:scale>
          <a:sx n="90" d="100"/>
          <a:sy n="90" d="100"/>
        </p:scale>
        <p:origin x="232" y="99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5/15/18</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5/15/18</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5/15/18</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5/15/18</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5/15/18</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5/15/18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5/15/18</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5/15/18</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5/15/18</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16.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6.tiff"/><Relationship Id="rId1" Type="http://schemas.openxmlformats.org/officeDocument/2006/relationships/slideLayout" Target="../slideLayouts/slideLayout7.xml"/><Relationship Id="rId4" Type="http://schemas.openxmlformats.org/officeDocument/2006/relationships/image" Target="../media/image18.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DE913-6208-2544-8EAC-270BDC4C4CDB}"/>
              </a:ext>
            </a:extLst>
          </p:cNvPr>
          <p:cNvSpPr>
            <a:spLocks noGrp="1"/>
          </p:cNvSpPr>
          <p:nvPr>
            <p:ph type="ctrTitle"/>
          </p:nvPr>
        </p:nvSpPr>
        <p:spPr>
          <a:xfrm>
            <a:off x="1759237" y="2220691"/>
            <a:ext cx="8679915" cy="1748729"/>
          </a:xfrm>
        </p:spPr>
        <p:txBody>
          <a:bodyPr>
            <a:normAutofit fontScale="90000"/>
          </a:bodyPr>
          <a:lstStyle/>
          <a:p>
            <a:r>
              <a:rPr lang="en-US" b="1" dirty="0"/>
              <a:t>A SUCCESS STORY OF AN ACADEMIC LIBRARY CONSORTIUM</a:t>
            </a:r>
            <a:endParaRPr lang="tr-TR" sz="6000" dirty="0"/>
          </a:p>
        </p:txBody>
      </p:sp>
      <p:sp>
        <p:nvSpPr>
          <p:cNvPr id="3" name="Subtitle 2">
            <a:extLst>
              <a:ext uri="{FF2B5EF4-FFF2-40B4-BE49-F238E27FC236}">
                <a16:creationId xmlns:a16="http://schemas.microsoft.com/office/drawing/2014/main" id="{7B878D10-DD3D-B94F-809E-4904F0F4EBF8}"/>
              </a:ext>
            </a:extLst>
          </p:cNvPr>
          <p:cNvSpPr>
            <a:spLocks noGrp="1"/>
          </p:cNvSpPr>
          <p:nvPr>
            <p:ph type="subTitle" idx="1"/>
          </p:nvPr>
        </p:nvSpPr>
        <p:spPr>
          <a:xfrm>
            <a:off x="1759237" y="4257675"/>
            <a:ext cx="8673427" cy="971178"/>
          </a:xfrm>
        </p:spPr>
        <p:txBody>
          <a:bodyPr anchor="ctr"/>
          <a:lstStyle/>
          <a:p>
            <a:r>
              <a:rPr lang="tr-TR" dirty="0"/>
              <a:t>Ertuğrul ÇİMEN, Tuba Akbaytürk ÇANAK, Sami ÇUKADAR</a:t>
            </a:r>
          </a:p>
        </p:txBody>
      </p:sp>
      <p:sp>
        <p:nvSpPr>
          <p:cNvPr id="4" name="Rectangle 3">
            <a:extLst>
              <a:ext uri="{FF2B5EF4-FFF2-40B4-BE49-F238E27FC236}">
                <a16:creationId xmlns:a16="http://schemas.microsoft.com/office/drawing/2014/main" id="{259A0952-F475-1B46-B9AC-92BE124454C9}"/>
              </a:ext>
            </a:extLst>
          </p:cNvPr>
          <p:cNvSpPr/>
          <p:nvPr/>
        </p:nvSpPr>
        <p:spPr>
          <a:xfrm>
            <a:off x="1752750" y="5657671"/>
            <a:ext cx="8679914" cy="1200329"/>
          </a:xfrm>
          <a:prstGeom prst="rect">
            <a:avLst/>
          </a:prstGeom>
        </p:spPr>
        <p:txBody>
          <a:bodyPr wrap="square">
            <a:spAutoFit/>
          </a:bodyPr>
          <a:lstStyle/>
          <a:p>
            <a:pPr algn="ctr"/>
            <a:r>
              <a:rPr lang="tr-TR" dirty="0">
                <a:solidFill>
                  <a:schemeClr val="bg1"/>
                </a:solidFill>
                <a:latin typeface="Arial" panose="020B0604020202020204" pitchFamily="34" charset="0"/>
              </a:rPr>
              <a:t>7th International Conference on </a:t>
            </a:r>
            <a:r>
              <a:rPr lang="tr-TR" dirty="0" err="1">
                <a:solidFill>
                  <a:schemeClr val="bg1"/>
                </a:solidFill>
                <a:latin typeface="Arial" panose="020B0604020202020204" pitchFamily="34" charset="0"/>
              </a:rPr>
              <a:t>Emerging</a:t>
            </a:r>
            <a:r>
              <a:rPr lang="tr-TR" dirty="0">
                <a:solidFill>
                  <a:schemeClr val="bg1"/>
                </a:solidFill>
                <a:latin typeface="Arial" panose="020B0604020202020204" pitchFamily="34" charset="0"/>
              </a:rPr>
              <a:t> Global </a:t>
            </a:r>
            <a:r>
              <a:rPr lang="tr-TR" dirty="0" err="1">
                <a:solidFill>
                  <a:schemeClr val="bg1"/>
                </a:solidFill>
                <a:latin typeface="Arial" panose="020B0604020202020204" pitchFamily="34" charset="0"/>
              </a:rPr>
              <a:t>Trends</a:t>
            </a:r>
            <a:r>
              <a:rPr lang="tr-TR" dirty="0">
                <a:solidFill>
                  <a:schemeClr val="bg1"/>
                </a:solidFill>
                <a:latin typeface="Arial" panose="020B0604020202020204" pitchFamily="34" charset="0"/>
              </a:rPr>
              <a:t> in </a:t>
            </a:r>
            <a:r>
              <a:rPr lang="tr-TR" dirty="0" err="1">
                <a:solidFill>
                  <a:schemeClr val="bg1"/>
                </a:solidFill>
                <a:latin typeface="Arial" panose="020B0604020202020204" pitchFamily="34" charset="0"/>
              </a:rPr>
              <a:t>University</a:t>
            </a:r>
            <a:r>
              <a:rPr lang="tr-TR" dirty="0">
                <a:solidFill>
                  <a:schemeClr val="bg1"/>
                </a:solidFill>
                <a:latin typeface="Arial" panose="020B0604020202020204" pitchFamily="34" charset="0"/>
              </a:rPr>
              <a:t> Library Development (Library Connect 2018), </a:t>
            </a:r>
            <a:r>
              <a:rPr lang="tr-TR" dirty="0" err="1">
                <a:solidFill>
                  <a:schemeClr val="bg1"/>
                </a:solidFill>
              </a:rPr>
              <a:t>The</a:t>
            </a:r>
            <a:r>
              <a:rPr lang="tr-TR" dirty="0">
                <a:solidFill>
                  <a:schemeClr val="bg1"/>
                </a:solidFill>
              </a:rPr>
              <a:t> Nazarbayev </a:t>
            </a:r>
            <a:r>
              <a:rPr lang="tr-TR" dirty="0" err="1">
                <a:solidFill>
                  <a:schemeClr val="bg1"/>
                </a:solidFill>
              </a:rPr>
              <a:t>University</a:t>
            </a:r>
            <a:r>
              <a:rPr lang="tr-TR" dirty="0">
                <a:solidFill>
                  <a:schemeClr val="bg1"/>
                </a:solidFill>
              </a:rPr>
              <a:t> Library, </a:t>
            </a:r>
            <a:r>
              <a:rPr lang="tr-TR" dirty="0" err="1">
                <a:solidFill>
                  <a:schemeClr val="bg1"/>
                </a:solidFill>
              </a:rPr>
              <a:t>National</a:t>
            </a:r>
            <a:r>
              <a:rPr lang="tr-TR" dirty="0">
                <a:solidFill>
                  <a:schemeClr val="bg1"/>
                </a:solidFill>
              </a:rPr>
              <a:t> </a:t>
            </a:r>
            <a:r>
              <a:rPr lang="tr-TR" dirty="0" err="1">
                <a:solidFill>
                  <a:schemeClr val="bg1"/>
                </a:solidFill>
              </a:rPr>
              <a:t>Academic</a:t>
            </a:r>
            <a:r>
              <a:rPr lang="tr-TR" dirty="0">
                <a:solidFill>
                  <a:schemeClr val="bg1"/>
                </a:solidFill>
              </a:rPr>
              <a:t> Library of </a:t>
            </a:r>
            <a:r>
              <a:rPr lang="tr-TR" dirty="0" err="1">
                <a:solidFill>
                  <a:schemeClr val="bg1"/>
                </a:solidFill>
              </a:rPr>
              <a:t>Kazakhstan</a:t>
            </a:r>
            <a:r>
              <a:rPr lang="tr-TR" dirty="0">
                <a:solidFill>
                  <a:schemeClr val="bg1"/>
                </a:solidFill>
              </a:rPr>
              <a:t>,  </a:t>
            </a:r>
          </a:p>
          <a:p>
            <a:pPr algn="ctr"/>
            <a:r>
              <a:rPr lang="tr-TR" dirty="0">
                <a:solidFill>
                  <a:schemeClr val="bg1"/>
                </a:solidFill>
              </a:rPr>
              <a:t>3-24 May 2018, Astana, </a:t>
            </a:r>
            <a:r>
              <a:rPr lang="tr-TR" dirty="0" err="1">
                <a:solidFill>
                  <a:schemeClr val="bg1"/>
                </a:solidFill>
              </a:rPr>
              <a:t>Kazakhstan</a:t>
            </a:r>
            <a:endParaRPr lang="tr-TR" dirty="0">
              <a:solidFill>
                <a:schemeClr val="bg1"/>
              </a:solidFill>
            </a:endParaRPr>
          </a:p>
        </p:txBody>
      </p:sp>
      <p:sp>
        <p:nvSpPr>
          <p:cNvPr id="8" name="TextBox 7">
            <a:extLst>
              <a:ext uri="{FF2B5EF4-FFF2-40B4-BE49-F238E27FC236}">
                <a16:creationId xmlns:a16="http://schemas.microsoft.com/office/drawing/2014/main" id="{71BF9F17-ECAA-4248-AA21-6C390FD6DA43}"/>
              </a:ext>
            </a:extLst>
          </p:cNvPr>
          <p:cNvSpPr txBox="1"/>
          <p:nvPr/>
        </p:nvSpPr>
        <p:spPr>
          <a:xfrm>
            <a:off x="4877310" y="968568"/>
            <a:ext cx="2430794" cy="1107996"/>
          </a:xfrm>
          <a:prstGeom prst="rect">
            <a:avLst/>
          </a:prstGeom>
          <a:noFill/>
        </p:spPr>
        <p:txBody>
          <a:bodyPr wrap="none" rtlCol="0">
            <a:spAutoFit/>
          </a:bodyPr>
          <a:lstStyle/>
          <a:p>
            <a:r>
              <a:rPr lang="en-US" sz="6600" b="1" spc="-150" dirty="0">
                <a:solidFill>
                  <a:srgbClr val="FFFEFF"/>
                </a:solidFill>
                <a:latin typeface="+mj-lt"/>
                <a:ea typeface="+mj-ea"/>
                <a:cs typeface="+mj-cs"/>
              </a:rPr>
              <a:t>ANKOS</a:t>
            </a:r>
            <a:endParaRPr lang="tr-TR" sz="6600" b="1" spc="-150" dirty="0">
              <a:solidFill>
                <a:srgbClr val="FFFEFF"/>
              </a:solidFill>
              <a:latin typeface="+mj-lt"/>
              <a:ea typeface="+mj-ea"/>
              <a:cs typeface="+mj-cs"/>
            </a:endParaRPr>
          </a:p>
        </p:txBody>
      </p:sp>
    </p:spTree>
    <p:extLst>
      <p:ext uri="{BB962C8B-B14F-4D97-AF65-F5344CB8AC3E}">
        <p14:creationId xmlns:p14="http://schemas.microsoft.com/office/powerpoint/2010/main" val="40591307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F7F5233-9F08-4E47-B42C-79BDAB3CE421}"/>
              </a:ext>
            </a:extLst>
          </p:cNvPr>
          <p:cNvSpPr/>
          <p:nvPr/>
        </p:nvSpPr>
        <p:spPr>
          <a:xfrm>
            <a:off x="334310" y="985239"/>
            <a:ext cx="6234651" cy="48715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a:extLst>
              <a:ext uri="{FF2B5EF4-FFF2-40B4-BE49-F238E27FC236}">
                <a16:creationId xmlns:a16="http://schemas.microsoft.com/office/drawing/2014/main" id="{20A00177-FBEF-934F-A8B8-4CEC5AFE757D}"/>
              </a:ext>
            </a:extLst>
          </p:cNvPr>
          <p:cNvSpPr/>
          <p:nvPr/>
        </p:nvSpPr>
        <p:spPr>
          <a:xfrm>
            <a:off x="334310" y="364499"/>
            <a:ext cx="3668110" cy="4342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a:extLst>
              <a:ext uri="{FF2B5EF4-FFF2-40B4-BE49-F238E27FC236}">
                <a16:creationId xmlns:a16="http://schemas.microsoft.com/office/drawing/2014/main" id="{40FC9ACA-078F-B447-96D6-F5BD287A9B12}"/>
              </a:ext>
            </a:extLst>
          </p:cNvPr>
          <p:cNvSpPr/>
          <p:nvPr/>
        </p:nvSpPr>
        <p:spPr>
          <a:xfrm>
            <a:off x="345305" y="397922"/>
            <a:ext cx="2914580" cy="369332"/>
          </a:xfrm>
          <a:prstGeom prst="rect">
            <a:avLst/>
          </a:prstGeom>
        </p:spPr>
        <p:txBody>
          <a:bodyPr wrap="square">
            <a:spAutoFit/>
          </a:bodyPr>
          <a:lstStyle/>
          <a:p>
            <a:r>
              <a:rPr lang="en-US" dirty="0">
                <a:solidFill>
                  <a:schemeClr val="bg1"/>
                </a:solidFill>
              </a:rPr>
              <a:t>ANKOS Statistics Group</a:t>
            </a:r>
            <a:endParaRPr lang="tr-TR" dirty="0">
              <a:solidFill>
                <a:schemeClr val="bg1"/>
              </a:solidFill>
            </a:endParaRPr>
          </a:p>
        </p:txBody>
      </p:sp>
      <p:pic>
        <p:nvPicPr>
          <p:cNvPr id="7" name="Picture 6">
            <a:extLst>
              <a:ext uri="{FF2B5EF4-FFF2-40B4-BE49-F238E27FC236}">
                <a16:creationId xmlns:a16="http://schemas.microsoft.com/office/drawing/2014/main" id="{CFBEB633-8F05-1E40-AF13-C6F6F8112B8E}"/>
              </a:ext>
            </a:extLst>
          </p:cNvPr>
          <p:cNvPicPr>
            <a:picLocks noChangeAspect="1"/>
          </p:cNvPicPr>
          <p:nvPr/>
        </p:nvPicPr>
        <p:blipFill>
          <a:blip r:embed="rId2"/>
          <a:stretch>
            <a:fillRect/>
          </a:stretch>
        </p:blipFill>
        <p:spPr>
          <a:xfrm>
            <a:off x="6936827" y="985239"/>
            <a:ext cx="4896069" cy="4871589"/>
          </a:xfrm>
          <a:prstGeom prst="rect">
            <a:avLst/>
          </a:prstGeom>
        </p:spPr>
      </p:pic>
      <p:sp>
        <p:nvSpPr>
          <p:cNvPr id="9" name="Rectangle 8">
            <a:extLst>
              <a:ext uri="{FF2B5EF4-FFF2-40B4-BE49-F238E27FC236}">
                <a16:creationId xmlns:a16="http://schemas.microsoft.com/office/drawing/2014/main" id="{4B796832-3F19-144C-BED9-D15EFE52CE56}"/>
              </a:ext>
            </a:extLst>
          </p:cNvPr>
          <p:cNvSpPr/>
          <p:nvPr/>
        </p:nvSpPr>
        <p:spPr>
          <a:xfrm>
            <a:off x="345305" y="1024547"/>
            <a:ext cx="6096000" cy="4662815"/>
          </a:xfrm>
          <a:prstGeom prst="rect">
            <a:avLst/>
          </a:prstGeom>
        </p:spPr>
        <p:txBody>
          <a:bodyPr>
            <a:spAutoFit/>
          </a:bodyPr>
          <a:lstStyle/>
          <a:p>
            <a:pPr indent="450215" algn="just">
              <a:lnSpc>
                <a:spcPct val="200000"/>
              </a:lnSpc>
              <a:spcAft>
                <a:spcPts val="0"/>
              </a:spcAft>
            </a:pP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1. For members;</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spcAft>
                <a:spcPts val="0"/>
              </a:spcAft>
              <a:buFont typeface="Symbol" pitchFamily="2" charset="2"/>
              <a:buChar char=""/>
            </a:pP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Budget,</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spcAft>
                <a:spcPts val="0"/>
              </a:spcAft>
              <a:buFont typeface="Symbol" pitchFamily="2" charset="2"/>
              <a:buChar char=""/>
            </a:pP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Number of FTE (undergraduate, graduate and doctoral students and teaching staff),</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spcAft>
                <a:spcPts val="0"/>
              </a:spcAft>
              <a:buFont typeface="Symbol" pitchFamily="2" charset="2"/>
              <a:buChar char=""/>
            </a:pP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Total population,</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spcAft>
                <a:spcPts val="0"/>
              </a:spcAft>
              <a:buFont typeface="Symbol" pitchFamily="2" charset="2"/>
              <a:buChar char=""/>
            </a:pP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The number of subscribed databases of member </a:t>
            </a:r>
            <a:r>
              <a:rPr lang="en-US" dirty="0" err="1">
                <a:solidFill>
                  <a:schemeClr val="bg1"/>
                </a:solidFill>
                <a:latin typeface="Arial" panose="020B0604020202020204" pitchFamily="34" charset="0"/>
                <a:ea typeface="Times New Roman" panose="02020603050405020304" pitchFamily="18" charset="0"/>
                <a:cs typeface="Arial" panose="020B0604020202020204" pitchFamily="34" charset="0"/>
              </a:rPr>
              <a:t>isntitution</a:t>
            </a: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dirty="0" err="1">
                <a:solidFill>
                  <a:schemeClr val="bg1"/>
                </a:solidFill>
                <a:latin typeface="Arial" panose="020B0604020202020204" pitchFamily="34" charset="0"/>
                <a:ea typeface="Times New Roman" panose="02020603050405020304" pitchFamily="18" charset="0"/>
                <a:cs typeface="Arial" panose="020B0604020202020204" pitchFamily="34" charset="0"/>
              </a:rPr>
              <a:t>thgrough</a:t>
            </a: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 ANKOS,</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spcAft>
                <a:spcPts val="0"/>
              </a:spcAft>
              <a:buFont typeface="Symbol" pitchFamily="2" charset="2"/>
              <a:buChar char=""/>
            </a:pP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Number and list of members' subscriptions for subscription-based models,</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spcAft>
                <a:spcPts val="0"/>
              </a:spcAft>
              <a:buFont typeface="Symbol" pitchFamily="2" charset="2"/>
              <a:buChar char=""/>
            </a:pP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Total number and list of publications in each database,</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spcAft>
                <a:spcPts val="0"/>
              </a:spcAft>
              <a:buFont typeface="Symbol" pitchFamily="2" charset="2"/>
              <a:buChar char=""/>
            </a:pP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The amount each member pays for each database,</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spcAft>
                <a:spcPts val="0"/>
              </a:spcAft>
              <a:buFont typeface="Symbol" pitchFamily="2" charset="2"/>
              <a:buChar char=""/>
            </a:pP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Collecting data about the usage of each database,</a:t>
            </a:r>
          </a:p>
          <a:p>
            <a:pPr lvl="1">
              <a:lnSpc>
                <a:spcPct val="150000"/>
              </a:lnSpc>
            </a:pPr>
            <a:r>
              <a:rPr lang="en-US" dirty="0">
                <a:solidFill>
                  <a:schemeClr val="bg1"/>
                </a:solidFill>
                <a:latin typeface="Arial" panose="020B0604020202020204" pitchFamily="34" charset="0"/>
                <a:cs typeface="Arial" panose="020B0604020202020204" pitchFamily="34" charset="0"/>
              </a:rPr>
              <a:t>2. For ANKOS ;</a:t>
            </a:r>
            <a:endParaRPr lang="tr-TR" dirty="0">
              <a:solidFill>
                <a:schemeClr val="bg1"/>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To present the collected and edited data to ANKOS Executive Board</a:t>
            </a:r>
            <a:endParaRPr lang="tr-TR"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3215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B2BEDE6-ECB3-5A45-A3BA-2F0392235CD9}"/>
              </a:ext>
            </a:extLst>
          </p:cNvPr>
          <p:cNvPicPr>
            <a:picLocks noChangeAspect="1"/>
          </p:cNvPicPr>
          <p:nvPr/>
        </p:nvPicPr>
        <p:blipFill>
          <a:blip r:embed="rId2"/>
          <a:stretch>
            <a:fillRect/>
          </a:stretch>
        </p:blipFill>
        <p:spPr>
          <a:xfrm>
            <a:off x="8334703" y="2060025"/>
            <a:ext cx="2799693" cy="3300249"/>
          </a:xfrm>
          <a:prstGeom prst="rect">
            <a:avLst/>
          </a:prstGeom>
        </p:spPr>
      </p:pic>
      <p:sp>
        <p:nvSpPr>
          <p:cNvPr id="6" name="Rectangle 5">
            <a:extLst>
              <a:ext uri="{FF2B5EF4-FFF2-40B4-BE49-F238E27FC236}">
                <a16:creationId xmlns:a16="http://schemas.microsoft.com/office/drawing/2014/main" id="{81185143-2D46-C94F-8209-61C0D4F9AA1C}"/>
              </a:ext>
            </a:extLst>
          </p:cNvPr>
          <p:cNvSpPr/>
          <p:nvPr/>
        </p:nvSpPr>
        <p:spPr>
          <a:xfrm>
            <a:off x="798783" y="2060026"/>
            <a:ext cx="6800195" cy="3300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Rectangle 6">
            <a:extLst>
              <a:ext uri="{FF2B5EF4-FFF2-40B4-BE49-F238E27FC236}">
                <a16:creationId xmlns:a16="http://schemas.microsoft.com/office/drawing/2014/main" id="{261A3BB8-498B-894E-A969-E6456056F9AC}"/>
              </a:ext>
            </a:extLst>
          </p:cNvPr>
          <p:cNvSpPr/>
          <p:nvPr/>
        </p:nvSpPr>
        <p:spPr>
          <a:xfrm>
            <a:off x="798784" y="1381891"/>
            <a:ext cx="4493680" cy="546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52A60163-16E3-554F-B430-3E04C3F40F21}"/>
              </a:ext>
            </a:extLst>
          </p:cNvPr>
          <p:cNvSpPr/>
          <p:nvPr/>
        </p:nvSpPr>
        <p:spPr>
          <a:xfrm>
            <a:off x="779690" y="1331993"/>
            <a:ext cx="4512774" cy="646331"/>
          </a:xfrm>
          <a:prstGeom prst="rect">
            <a:avLst/>
          </a:prstGeom>
        </p:spPr>
        <p:txBody>
          <a:bodyPr wrap="square">
            <a:spAutoFit/>
          </a:bodyPr>
          <a:lstStyle/>
          <a:p>
            <a:r>
              <a:rPr lang="en-US" dirty="0">
                <a:solidFill>
                  <a:schemeClr val="bg1"/>
                </a:solidFill>
                <a:latin typeface="Arial" panose="020B0604020202020204" pitchFamily="34" charset="0"/>
                <a:cs typeface="Arial" panose="020B0604020202020204" pitchFamily="34" charset="0"/>
              </a:rPr>
              <a:t>ANKOS </a:t>
            </a:r>
          </a:p>
          <a:p>
            <a:r>
              <a:rPr lang="en-US" dirty="0">
                <a:solidFill>
                  <a:schemeClr val="bg1"/>
                </a:solidFill>
              </a:rPr>
              <a:t>OA &amp; Institutional Repositories Group</a:t>
            </a:r>
            <a:endParaRPr lang="tr-TR" dirty="0">
              <a:solidFill>
                <a:schemeClr val="bg1"/>
              </a:solidFill>
            </a:endParaRPr>
          </a:p>
        </p:txBody>
      </p:sp>
      <p:sp>
        <p:nvSpPr>
          <p:cNvPr id="9" name="Rectangle 8">
            <a:extLst>
              <a:ext uri="{FF2B5EF4-FFF2-40B4-BE49-F238E27FC236}">
                <a16:creationId xmlns:a16="http://schemas.microsoft.com/office/drawing/2014/main" id="{FA263124-90F6-A144-AB11-CC2590D54602}"/>
              </a:ext>
            </a:extLst>
          </p:cNvPr>
          <p:cNvSpPr/>
          <p:nvPr/>
        </p:nvSpPr>
        <p:spPr>
          <a:xfrm>
            <a:off x="756768" y="2067881"/>
            <a:ext cx="6800169" cy="3077766"/>
          </a:xfrm>
          <a:prstGeom prst="rect">
            <a:avLst/>
          </a:prstGeom>
        </p:spPr>
        <p:txBody>
          <a:bodyPr wrap="square">
            <a:spAutoFit/>
          </a:bodyPr>
          <a:lstStyle/>
          <a:p>
            <a:r>
              <a:rPr lang="en-US" b="1" dirty="0">
                <a:solidFill>
                  <a:schemeClr val="bg1"/>
                </a:solidFill>
              </a:rPr>
              <a:t>Goal:</a:t>
            </a:r>
            <a:endParaRPr lang="tr-TR" dirty="0">
              <a:solidFill>
                <a:schemeClr val="bg1"/>
              </a:solidFill>
            </a:endParaRPr>
          </a:p>
          <a:p>
            <a:pPr marL="285750" lvl="0" indent="-285750">
              <a:buFont typeface="Arial" panose="020B0604020202020204" pitchFamily="34" charset="0"/>
              <a:buChar char="•"/>
            </a:pPr>
            <a:r>
              <a:rPr lang="en-US" sz="1600" dirty="0">
                <a:solidFill>
                  <a:schemeClr val="bg1"/>
                </a:solidFill>
              </a:rPr>
              <a:t>To inform all the ANKOS members about OA activities all around the world and Turkey,</a:t>
            </a:r>
            <a:endParaRPr lang="tr-TR" sz="1600" dirty="0">
              <a:solidFill>
                <a:schemeClr val="bg1"/>
              </a:solidFill>
            </a:endParaRPr>
          </a:p>
          <a:p>
            <a:pPr marL="285750" lvl="0" indent="-285750">
              <a:buFont typeface="Arial" panose="020B0604020202020204" pitchFamily="34" charset="0"/>
              <a:buChar char="•"/>
            </a:pPr>
            <a:r>
              <a:rPr lang="en-US" sz="1600" dirty="0">
                <a:solidFill>
                  <a:schemeClr val="bg1"/>
                </a:solidFill>
              </a:rPr>
              <a:t>To ensure that member institutions have access to and use of the Open Access movement on the Consortium level,</a:t>
            </a:r>
            <a:endParaRPr lang="tr-TR" sz="1600" dirty="0">
              <a:solidFill>
                <a:schemeClr val="bg1"/>
              </a:solidFill>
            </a:endParaRPr>
          </a:p>
          <a:p>
            <a:pPr marL="285750" lvl="0" indent="-285750">
              <a:buFont typeface="Arial" panose="020B0604020202020204" pitchFamily="34" charset="0"/>
              <a:buChar char="•"/>
            </a:pPr>
            <a:r>
              <a:rPr lang="en-US" sz="1600" dirty="0">
                <a:solidFill>
                  <a:schemeClr val="bg1"/>
                </a:solidFill>
              </a:rPr>
              <a:t>To create opportunities for dissemination and implementation within their institutions of the member institutions, to show methods for establishing the relevant archives of the relevant institutions,</a:t>
            </a:r>
            <a:endParaRPr lang="tr-TR" sz="1600" dirty="0">
              <a:solidFill>
                <a:schemeClr val="bg1"/>
              </a:solidFill>
            </a:endParaRPr>
          </a:p>
          <a:p>
            <a:pPr marL="285750" lvl="0" indent="-285750">
              <a:buFont typeface="Arial" panose="020B0604020202020204" pitchFamily="34" charset="0"/>
              <a:buChar char="•"/>
            </a:pPr>
            <a:r>
              <a:rPr lang="en-US" sz="1600" dirty="0">
                <a:solidFill>
                  <a:schemeClr val="bg1"/>
                </a:solidFill>
              </a:rPr>
              <a:t>To cooperate for the sustainability of the work in coordination,</a:t>
            </a:r>
            <a:endParaRPr lang="tr-TR" sz="1600" dirty="0">
              <a:solidFill>
                <a:schemeClr val="bg1"/>
              </a:solidFill>
            </a:endParaRPr>
          </a:p>
          <a:p>
            <a:pPr marL="285750" lvl="0" indent="-285750">
              <a:buFont typeface="Arial" panose="020B0604020202020204" pitchFamily="34" charset="0"/>
              <a:buChar char="•"/>
            </a:pPr>
            <a:r>
              <a:rPr lang="en-US" sz="1600" dirty="0">
                <a:solidFill>
                  <a:schemeClr val="bg1"/>
                </a:solidFill>
              </a:rPr>
              <a:t>To keep instructions and training documents on the ANKOS website and to ensure that they are up-to-date and reliable.</a:t>
            </a:r>
            <a:endParaRPr lang="tr-TR" sz="1600" dirty="0">
              <a:solidFill>
                <a:schemeClr val="bg1"/>
              </a:solidFill>
            </a:endParaRPr>
          </a:p>
        </p:txBody>
      </p:sp>
    </p:spTree>
    <p:extLst>
      <p:ext uri="{BB962C8B-B14F-4D97-AF65-F5344CB8AC3E}">
        <p14:creationId xmlns:p14="http://schemas.microsoft.com/office/powerpoint/2010/main" val="4018045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0A6B549-E9BE-A142-B066-A9BE83DB59D4}"/>
              </a:ext>
            </a:extLst>
          </p:cNvPr>
          <p:cNvSpPr/>
          <p:nvPr/>
        </p:nvSpPr>
        <p:spPr>
          <a:xfrm>
            <a:off x="798784" y="2060026"/>
            <a:ext cx="5822734" cy="26275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ANKOS Staff Exchange Program,</a:t>
            </a:r>
            <a:endParaRPr lang="tr-TR" dirty="0"/>
          </a:p>
          <a:p>
            <a:pPr marL="285750" lvl="0" indent="-285750">
              <a:buFont typeface="Arial" panose="020B0604020202020204" pitchFamily="34" charset="0"/>
              <a:buChar char="•"/>
            </a:pPr>
            <a:r>
              <a:rPr lang="en-US" dirty="0"/>
              <a:t>National Resource Sharing Instruction,</a:t>
            </a:r>
            <a:endParaRPr lang="tr-TR" dirty="0"/>
          </a:p>
          <a:p>
            <a:pPr marL="285750" lvl="0" indent="-285750">
              <a:buFont typeface="Arial" panose="020B0604020202020204" pitchFamily="34" charset="0"/>
              <a:buChar char="•"/>
            </a:pPr>
            <a:r>
              <a:rPr lang="en-US" dirty="0"/>
              <a:t>Online Resource Sharing Platform (KITS)</a:t>
            </a:r>
          </a:p>
        </p:txBody>
      </p:sp>
      <p:sp>
        <p:nvSpPr>
          <p:cNvPr id="6" name="Rectangle 5">
            <a:extLst>
              <a:ext uri="{FF2B5EF4-FFF2-40B4-BE49-F238E27FC236}">
                <a16:creationId xmlns:a16="http://schemas.microsoft.com/office/drawing/2014/main" id="{87F9305B-4126-F24D-8829-45CD46AB935D}"/>
              </a:ext>
            </a:extLst>
          </p:cNvPr>
          <p:cNvSpPr/>
          <p:nvPr/>
        </p:nvSpPr>
        <p:spPr>
          <a:xfrm>
            <a:off x="798784" y="1381891"/>
            <a:ext cx="4493680" cy="546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84CA4ADD-D064-924A-A459-0740334485A0}"/>
              </a:ext>
            </a:extLst>
          </p:cNvPr>
          <p:cNvSpPr/>
          <p:nvPr/>
        </p:nvSpPr>
        <p:spPr>
          <a:xfrm>
            <a:off x="779690" y="1470493"/>
            <a:ext cx="4512774" cy="369332"/>
          </a:xfrm>
          <a:prstGeom prst="rect">
            <a:avLst/>
          </a:prstGeom>
        </p:spPr>
        <p:txBody>
          <a:bodyPr wrap="square">
            <a:spAutoFit/>
          </a:bodyPr>
          <a:lstStyle/>
          <a:p>
            <a:r>
              <a:rPr lang="en-US" dirty="0">
                <a:solidFill>
                  <a:schemeClr val="bg1"/>
                </a:solidFill>
                <a:latin typeface="Arial" panose="020B0604020202020204" pitchFamily="34" charset="0"/>
                <a:cs typeface="Arial" panose="020B0604020202020204" pitchFamily="34" charset="0"/>
              </a:rPr>
              <a:t>ANKOS </a:t>
            </a:r>
            <a:r>
              <a:rPr lang="en-US" dirty="0">
                <a:solidFill>
                  <a:schemeClr val="bg1"/>
                </a:solidFill>
              </a:rPr>
              <a:t>Collaboration Group</a:t>
            </a:r>
            <a:r>
              <a:rPr lang="en-US" dirty="0">
                <a:solidFill>
                  <a:schemeClr val="bg1"/>
                </a:solidFill>
                <a:latin typeface="Arial" panose="020B0604020202020204" pitchFamily="34" charset="0"/>
                <a:cs typeface="Arial" panose="020B0604020202020204" pitchFamily="34" charset="0"/>
              </a:rPr>
              <a:t> </a:t>
            </a:r>
          </a:p>
        </p:txBody>
      </p:sp>
      <p:pic>
        <p:nvPicPr>
          <p:cNvPr id="9" name="Picture 8">
            <a:extLst>
              <a:ext uri="{FF2B5EF4-FFF2-40B4-BE49-F238E27FC236}">
                <a16:creationId xmlns:a16="http://schemas.microsoft.com/office/drawing/2014/main" id="{DDB257F1-227B-7F4B-A965-12E6784FAF37}"/>
              </a:ext>
            </a:extLst>
          </p:cNvPr>
          <p:cNvPicPr>
            <a:picLocks noChangeAspect="1"/>
          </p:cNvPicPr>
          <p:nvPr/>
        </p:nvPicPr>
        <p:blipFill>
          <a:blip r:embed="rId2"/>
          <a:stretch>
            <a:fillRect/>
          </a:stretch>
        </p:blipFill>
        <p:spPr>
          <a:xfrm>
            <a:off x="7083972" y="2060026"/>
            <a:ext cx="4644040" cy="2627588"/>
          </a:xfrm>
          <a:prstGeom prst="rect">
            <a:avLst/>
          </a:prstGeom>
        </p:spPr>
      </p:pic>
    </p:spTree>
    <p:extLst>
      <p:ext uri="{BB962C8B-B14F-4D97-AF65-F5344CB8AC3E}">
        <p14:creationId xmlns:p14="http://schemas.microsoft.com/office/powerpoint/2010/main" val="1078125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6A7E571-FD78-C040-BB0F-C464D86D9A55}"/>
              </a:ext>
            </a:extLst>
          </p:cNvPr>
          <p:cNvSpPr/>
          <p:nvPr/>
        </p:nvSpPr>
        <p:spPr>
          <a:xfrm>
            <a:off x="798784" y="2060026"/>
            <a:ext cx="5570485" cy="26275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dirty="0">
                <a:solidFill>
                  <a:schemeClr val="bg1"/>
                </a:solidFill>
              </a:rPr>
              <a:t>Lifelong Learning &amp; Professional Development</a:t>
            </a:r>
          </a:p>
          <a:p>
            <a:pPr lvl="0"/>
            <a:endParaRPr lang="en-US" dirty="0">
              <a:solidFill>
                <a:schemeClr val="bg1"/>
              </a:solidFill>
            </a:endParaRPr>
          </a:p>
          <a:p>
            <a:pPr marL="742950" lvl="1" indent="-285750">
              <a:buFont typeface="Arial" panose="020B0604020202020204" pitchFamily="34" charset="0"/>
              <a:buChar char="•"/>
            </a:pPr>
            <a:r>
              <a:rPr lang="en-US" dirty="0">
                <a:solidFill>
                  <a:schemeClr val="bg1"/>
                </a:solidFill>
              </a:rPr>
              <a:t>Online Training Platform</a:t>
            </a:r>
          </a:p>
          <a:p>
            <a:pPr marL="742950" lvl="1" indent="-285750">
              <a:buFont typeface="Arial" panose="020B0604020202020204" pitchFamily="34" charset="0"/>
              <a:buChar char="•"/>
            </a:pPr>
            <a:r>
              <a:rPr lang="en-US" dirty="0">
                <a:solidFill>
                  <a:schemeClr val="bg1"/>
                </a:solidFill>
              </a:rPr>
              <a:t>Virtual classrooms</a:t>
            </a:r>
          </a:p>
          <a:p>
            <a:pPr marL="742950" lvl="1" indent="-285750">
              <a:buFont typeface="Arial" panose="020B0604020202020204" pitchFamily="34" charset="0"/>
              <a:buChar char="•"/>
            </a:pPr>
            <a:r>
              <a:rPr lang="en-US" dirty="0">
                <a:solidFill>
                  <a:schemeClr val="bg1"/>
                </a:solidFill>
              </a:rPr>
              <a:t>Elected professionals as instructor</a:t>
            </a:r>
          </a:p>
          <a:p>
            <a:pPr marL="742950" lvl="1" indent="-285750">
              <a:buFont typeface="Arial" panose="020B0604020202020204" pitchFamily="34" charset="0"/>
              <a:buChar char="•"/>
            </a:pPr>
            <a:r>
              <a:rPr lang="en-US" dirty="0">
                <a:solidFill>
                  <a:schemeClr val="bg1"/>
                </a:solidFill>
              </a:rPr>
              <a:t>15 webinar</a:t>
            </a:r>
          </a:p>
          <a:p>
            <a:pPr marL="742950" lvl="1" indent="-285750">
              <a:buFont typeface="Arial" panose="020B0604020202020204" pitchFamily="34" charset="0"/>
              <a:buChar char="•"/>
            </a:pPr>
            <a:r>
              <a:rPr lang="en-US" dirty="0">
                <a:solidFill>
                  <a:schemeClr val="bg1"/>
                </a:solidFill>
              </a:rPr>
              <a:t>450+ participants</a:t>
            </a:r>
          </a:p>
          <a:p>
            <a:pPr lvl="0"/>
            <a:endParaRPr lang="en-US" dirty="0">
              <a:solidFill>
                <a:schemeClr val="bg1"/>
              </a:solidFill>
            </a:endParaRPr>
          </a:p>
          <a:p>
            <a:pPr lvl="0"/>
            <a:endParaRPr lang="en-US" dirty="0">
              <a:solidFill>
                <a:schemeClr val="bg1"/>
              </a:solidFill>
            </a:endParaRPr>
          </a:p>
          <a:p>
            <a:pPr lvl="0"/>
            <a:endParaRPr lang="en-US" dirty="0">
              <a:solidFill>
                <a:schemeClr val="bg1"/>
              </a:solidFill>
            </a:endParaRPr>
          </a:p>
          <a:p>
            <a:pPr lvl="0"/>
            <a:endParaRPr lang="tr-TR" dirty="0">
              <a:solidFill>
                <a:schemeClr val="bg1"/>
              </a:solidFill>
            </a:endParaRPr>
          </a:p>
        </p:txBody>
      </p:sp>
      <p:sp>
        <p:nvSpPr>
          <p:cNvPr id="7" name="Rectangle 6">
            <a:extLst>
              <a:ext uri="{FF2B5EF4-FFF2-40B4-BE49-F238E27FC236}">
                <a16:creationId xmlns:a16="http://schemas.microsoft.com/office/drawing/2014/main" id="{D8163A87-2087-D445-8E5D-B45251102DE7}"/>
              </a:ext>
            </a:extLst>
          </p:cNvPr>
          <p:cNvSpPr/>
          <p:nvPr/>
        </p:nvSpPr>
        <p:spPr>
          <a:xfrm>
            <a:off x="798784" y="1381891"/>
            <a:ext cx="4493680" cy="546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EFF57C78-B4C0-C042-B424-2E29C9A86509}"/>
              </a:ext>
            </a:extLst>
          </p:cNvPr>
          <p:cNvSpPr/>
          <p:nvPr/>
        </p:nvSpPr>
        <p:spPr>
          <a:xfrm>
            <a:off x="779690" y="1470493"/>
            <a:ext cx="4512774" cy="369332"/>
          </a:xfrm>
          <a:prstGeom prst="rect">
            <a:avLst/>
          </a:prstGeom>
        </p:spPr>
        <p:txBody>
          <a:bodyPr wrap="square">
            <a:spAutoFit/>
          </a:bodyPr>
          <a:lstStyle/>
          <a:p>
            <a:r>
              <a:rPr lang="en-US" dirty="0">
                <a:solidFill>
                  <a:schemeClr val="bg1"/>
                </a:solidFill>
                <a:latin typeface="Arial" panose="020B0604020202020204" pitchFamily="34" charset="0"/>
                <a:cs typeface="Arial" panose="020B0604020202020204" pitchFamily="34" charset="0"/>
              </a:rPr>
              <a:t>ANKOS </a:t>
            </a:r>
            <a:r>
              <a:rPr lang="en-US" dirty="0">
                <a:solidFill>
                  <a:schemeClr val="bg1"/>
                </a:solidFill>
              </a:rPr>
              <a:t>Academy Group</a:t>
            </a:r>
            <a:endParaRPr lang="en-US" dirty="0">
              <a:solidFill>
                <a:schemeClr val="bg1"/>
              </a:solidFill>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FC41F8A3-2A41-2C47-8269-3921448BFB58}"/>
              </a:ext>
            </a:extLst>
          </p:cNvPr>
          <p:cNvPicPr>
            <a:picLocks noChangeAspect="1"/>
          </p:cNvPicPr>
          <p:nvPr/>
        </p:nvPicPr>
        <p:blipFill>
          <a:blip r:embed="rId2"/>
          <a:stretch>
            <a:fillRect/>
          </a:stretch>
        </p:blipFill>
        <p:spPr>
          <a:xfrm>
            <a:off x="7461032" y="867541"/>
            <a:ext cx="3741682" cy="2623644"/>
          </a:xfrm>
          <a:prstGeom prst="rect">
            <a:avLst/>
          </a:prstGeom>
        </p:spPr>
      </p:pic>
      <p:pic>
        <p:nvPicPr>
          <p:cNvPr id="10" name="Picture 9">
            <a:extLst>
              <a:ext uri="{FF2B5EF4-FFF2-40B4-BE49-F238E27FC236}">
                <a16:creationId xmlns:a16="http://schemas.microsoft.com/office/drawing/2014/main" id="{D8562FF4-2FA7-404C-A368-6EDE1272B04F}"/>
              </a:ext>
            </a:extLst>
          </p:cNvPr>
          <p:cNvPicPr>
            <a:picLocks noChangeAspect="1"/>
          </p:cNvPicPr>
          <p:nvPr/>
        </p:nvPicPr>
        <p:blipFill>
          <a:blip r:embed="rId3"/>
          <a:stretch>
            <a:fillRect/>
          </a:stretch>
        </p:blipFill>
        <p:spPr>
          <a:xfrm>
            <a:off x="8346857" y="3744639"/>
            <a:ext cx="2316436" cy="2316436"/>
          </a:xfrm>
          <a:prstGeom prst="rect">
            <a:avLst/>
          </a:prstGeom>
        </p:spPr>
      </p:pic>
    </p:spTree>
    <p:extLst>
      <p:ext uri="{BB962C8B-B14F-4D97-AF65-F5344CB8AC3E}">
        <p14:creationId xmlns:p14="http://schemas.microsoft.com/office/powerpoint/2010/main" val="3636105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347A4B4-74A5-C04B-A8E1-49E3794DC9D6}"/>
              </a:ext>
            </a:extLst>
          </p:cNvPr>
          <p:cNvPicPr>
            <a:picLocks noChangeAspect="1"/>
          </p:cNvPicPr>
          <p:nvPr/>
        </p:nvPicPr>
        <p:blipFill>
          <a:blip r:embed="rId2"/>
          <a:stretch>
            <a:fillRect/>
          </a:stretch>
        </p:blipFill>
        <p:spPr>
          <a:xfrm>
            <a:off x="371475" y="379412"/>
            <a:ext cx="4940300" cy="2641600"/>
          </a:xfrm>
          <a:prstGeom prst="rect">
            <a:avLst/>
          </a:prstGeom>
        </p:spPr>
      </p:pic>
      <p:pic>
        <p:nvPicPr>
          <p:cNvPr id="3" name="Picture 2">
            <a:extLst>
              <a:ext uri="{FF2B5EF4-FFF2-40B4-BE49-F238E27FC236}">
                <a16:creationId xmlns:a16="http://schemas.microsoft.com/office/drawing/2014/main" id="{0EF46CA3-A85C-A34B-B5E4-8B25931E794E}"/>
              </a:ext>
            </a:extLst>
          </p:cNvPr>
          <p:cNvPicPr>
            <a:picLocks noChangeAspect="1"/>
          </p:cNvPicPr>
          <p:nvPr/>
        </p:nvPicPr>
        <p:blipFill>
          <a:blip r:embed="rId3"/>
          <a:stretch>
            <a:fillRect/>
          </a:stretch>
        </p:blipFill>
        <p:spPr>
          <a:xfrm>
            <a:off x="371475" y="4010026"/>
            <a:ext cx="11172825" cy="2552700"/>
          </a:xfrm>
          <a:prstGeom prst="rect">
            <a:avLst/>
          </a:prstGeom>
        </p:spPr>
      </p:pic>
      <p:sp>
        <p:nvSpPr>
          <p:cNvPr id="4" name="Rectangle 3">
            <a:extLst>
              <a:ext uri="{FF2B5EF4-FFF2-40B4-BE49-F238E27FC236}">
                <a16:creationId xmlns:a16="http://schemas.microsoft.com/office/drawing/2014/main" id="{6689A735-712A-2C48-8B4F-7FD6BA20CBB1}"/>
              </a:ext>
            </a:extLst>
          </p:cNvPr>
          <p:cNvSpPr/>
          <p:nvPr/>
        </p:nvSpPr>
        <p:spPr>
          <a:xfrm>
            <a:off x="5543550" y="1238547"/>
            <a:ext cx="6243638" cy="1477328"/>
          </a:xfrm>
          <a:prstGeom prst="rect">
            <a:avLst/>
          </a:prstGeom>
        </p:spPr>
        <p:txBody>
          <a:bodyPr wrap="square">
            <a:spAutoFit/>
          </a:bodyPr>
          <a:lstStyle/>
          <a:p>
            <a:pPr marL="285750" lvl="0" indent="-285750">
              <a:buFont typeface="Arial" panose="020B0604020202020204" pitchFamily="34" charset="0"/>
              <a:buChar char="•"/>
            </a:pPr>
            <a:r>
              <a:rPr lang="en-US" dirty="0">
                <a:solidFill>
                  <a:schemeClr val="bg1"/>
                </a:solidFill>
              </a:rPr>
              <a:t>550+ international participants from 30+ countries</a:t>
            </a:r>
          </a:p>
          <a:p>
            <a:pPr marL="285750" lvl="0" indent="-285750">
              <a:buFont typeface="Arial" panose="020B0604020202020204" pitchFamily="34" charset="0"/>
              <a:buChar char="•"/>
            </a:pPr>
            <a:r>
              <a:rPr lang="en-US" dirty="0">
                <a:solidFill>
                  <a:schemeClr val="bg1"/>
                </a:solidFill>
              </a:rPr>
              <a:t>170+ institutions</a:t>
            </a:r>
          </a:p>
          <a:p>
            <a:pPr marL="285750" lvl="0" indent="-285750">
              <a:buFont typeface="Arial" panose="020B0604020202020204" pitchFamily="34" charset="0"/>
              <a:buChar char="•"/>
            </a:pPr>
            <a:r>
              <a:rPr lang="en-US" dirty="0">
                <a:solidFill>
                  <a:schemeClr val="bg1"/>
                </a:solidFill>
              </a:rPr>
              <a:t>32 company presentations</a:t>
            </a:r>
            <a:endParaRPr lang="tr-TR" dirty="0">
              <a:solidFill>
                <a:schemeClr val="bg1"/>
              </a:solidFill>
            </a:endParaRPr>
          </a:p>
          <a:p>
            <a:pPr marL="285750" lvl="0" indent="-285750">
              <a:buFont typeface="Arial" panose="020B0604020202020204" pitchFamily="34" charset="0"/>
              <a:buChar char="•"/>
            </a:pPr>
            <a:r>
              <a:rPr lang="en-US" dirty="0">
                <a:solidFill>
                  <a:schemeClr val="bg1"/>
                </a:solidFill>
              </a:rPr>
              <a:t>60 publishers</a:t>
            </a:r>
            <a:endParaRPr lang="tr-TR" dirty="0">
              <a:solidFill>
                <a:schemeClr val="bg1"/>
              </a:solidFill>
            </a:endParaRPr>
          </a:p>
          <a:p>
            <a:pPr marL="285750" lvl="0" indent="-285750">
              <a:buFont typeface="Arial" panose="020B0604020202020204" pitchFamily="34" charset="0"/>
              <a:buChar char="•"/>
            </a:pPr>
            <a:r>
              <a:rPr lang="en-US" dirty="0">
                <a:solidFill>
                  <a:schemeClr val="bg1"/>
                </a:solidFill>
              </a:rPr>
              <a:t>4 panels, 5 presentations, posters session</a:t>
            </a:r>
            <a:endParaRPr lang="tr-TR" dirty="0">
              <a:solidFill>
                <a:schemeClr val="bg1"/>
              </a:solidFill>
            </a:endParaRPr>
          </a:p>
        </p:txBody>
      </p:sp>
    </p:spTree>
    <p:extLst>
      <p:ext uri="{BB962C8B-B14F-4D97-AF65-F5344CB8AC3E}">
        <p14:creationId xmlns:p14="http://schemas.microsoft.com/office/powerpoint/2010/main" val="2135516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99A5D2-D410-544A-9758-840ABBBE7F45}"/>
              </a:ext>
            </a:extLst>
          </p:cNvPr>
          <p:cNvSpPr/>
          <p:nvPr/>
        </p:nvSpPr>
        <p:spPr>
          <a:xfrm>
            <a:off x="798784" y="2060026"/>
            <a:ext cx="5570485" cy="26275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sz="2000" dirty="0">
                <a:solidFill>
                  <a:schemeClr val="bg1"/>
                </a:solidFill>
                <a:latin typeface="Arial" panose="020B0604020202020204" pitchFamily="34" charset="0"/>
                <a:cs typeface="Arial" panose="020B0604020202020204" pitchFamily="34" charset="0"/>
              </a:rPr>
              <a:t>Trademarks</a:t>
            </a:r>
          </a:p>
          <a:p>
            <a:pPr marL="742950" lvl="1" indent="-285750">
              <a:buFont typeface="Arial" panose="020B0604020202020204" pitchFamily="34" charset="0"/>
              <a:buChar char="•"/>
            </a:pPr>
            <a:r>
              <a:rPr lang="en-US" sz="2000" dirty="0" err="1">
                <a:solidFill>
                  <a:schemeClr val="bg1"/>
                </a:solidFill>
                <a:latin typeface="Arial" panose="020B0604020202020204" pitchFamily="34" charset="0"/>
                <a:cs typeface="Arial" panose="020B0604020202020204" pitchFamily="34" charset="0"/>
              </a:rPr>
              <a:t>ANKOSLink</a:t>
            </a:r>
            <a:endParaRPr lang="en-US" sz="2000" dirty="0">
              <a:solidFill>
                <a:schemeClr val="bg1"/>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dirty="0">
                <a:solidFill>
                  <a:schemeClr val="bg1"/>
                </a:solidFill>
                <a:latin typeface="Arial" panose="020B0604020202020204" pitchFamily="34" charset="0"/>
                <a:cs typeface="Arial" panose="020B0604020202020204" pitchFamily="34" charset="0"/>
              </a:rPr>
              <a:t>ANKOS Academy</a:t>
            </a:r>
          </a:p>
          <a:p>
            <a:pPr marL="742950" lvl="1" indent="-285750">
              <a:buFont typeface="Arial" panose="020B0604020202020204" pitchFamily="34" charset="0"/>
              <a:buChar char="•"/>
            </a:pPr>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Homegrown Tools</a:t>
            </a:r>
          </a:p>
          <a:p>
            <a:pPr marL="742950" lvl="1" indent="-285750">
              <a:buFont typeface="Arial" panose="020B0604020202020204" pitchFamily="34" charset="0"/>
              <a:buChar char="•"/>
            </a:pPr>
            <a:r>
              <a:rPr lang="en-US" sz="2000" dirty="0">
                <a:solidFill>
                  <a:schemeClr val="bg1"/>
                </a:solidFill>
                <a:latin typeface="Arial" panose="020B0604020202020204" pitchFamily="34" charset="0"/>
                <a:cs typeface="Arial" panose="020B0604020202020204" pitchFamily="34" charset="0"/>
              </a:rPr>
              <a:t>KITS (Interlibrary Loan Tacking System)</a:t>
            </a:r>
          </a:p>
          <a:p>
            <a:pPr marL="742950" lvl="1" indent="-285750">
              <a:buFont typeface="Arial" panose="020B0604020202020204" pitchFamily="34" charset="0"/>
              <a:buChar char="•"/>
            </a:pPr>
            <a:r>
              <a:rPr lang="en-US" sz="2000" dirty="0">
                <a:solidFill>
                  <a:schemeClr val="bg1"/>
                </a:solidFill>
                <a:latin typeface="Arial" panose="020B0604020202020204" pitchFamily="34" charset="0"/>
                <a:cs typeface="Arial" panose="020B0604020202020204" pitchFamily="34" charset="0"/>
              </a:rPr>
              <a:t>PAF (Publisher Application Form)</a:t>
            </a:r>
          </a:p>
          <a:p>
            <a:pPr marL="742950" lvl="1" indent="-285750">
              <a:buFont typeface="Arial" panose="020B0604020202020204" pitchFamily="34" charset="0"/>
              <a:buChar char="•"/>
            </a:pPr>
            <a:r>
              <a:rPr lang="en-US" sz="2000" dirty="0">
                <a:solidFill>
                  <a:schemeClr val="bg1"/>
                </a:solidFill>
                <a:latin typeface="Arial" panose="020B0604020202020204" pitchFamily="34" charset="0"/>
                <a:cs typeface="Arial" panose="020B0604020202020204" pitchFamily="34" charset="0"/>
              </a:rPr>
              <a:t>ERM (Electronic Resource Management)</a:t>
            </a:r>
          </a:p>
          <a:p>
            <a:pPr lvl="0"/>
            <a:endParaRPr lang="en-US" sz="2000" dirty="0">
              <a:solidFill>
                <a:schemeClr val="bg1"/>
              </a:solidFill>
              <a:latin typeface="Arial" panose="020B0604020202020204" pitchFamily="34" charset="0"/>
              <a:cs typeface="Arial" panose="020B0604020202020204" pitchFamily="34" charset="0"/>
            </a:endParaRPr>
          </a:p>
          <a:p>
            <a:pPr lvl="0"/>
            <a:endParaRPr lang="en-US" sz="2000" dirty="0">
              <a:solidFill>
                <a:schemeClr val="bg1"/>
              </a:solidFill>
              <a:latin typeface="Arial" panose="020B0604020202020204" pitchFamily="34" charset="0"/>
              <a:cs typeface="Arial" panose="020B0604020202020204" pitchFamily="34" charset="0"/>
            </a:endParaRPr>
          </a:p>
          <a:p>
            <a:pPr lvl="0"/>
            <a:endParaRPr lang="en-US" sz="2000" dirty="0">
              <a:solidFill>
                <a:schemeClr val="bg1"/>
              </a:solidFill>
              <a:latin typeface="Arial" panose="020B0604020202020204" pitchFamily="34" charset="0"/>
              <a:cs typeface="Arial" panose="020B0604020202020204" pitchFamily="34" charset="0"/>
            </a:endParaRPr>
          </a:p>
          <a:p>
            <a:pPr lvl="0"/>
            <a:endParaRPr lang="tr-TR" sz="2000" dirty="0">
              <a:solidFill>
                <a:schemeClr val="bg1"/>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C59F6918-C106-8C47-82F1-F7AE98B51354}"/>
              </a:ext>
            </a:extLst>
          </p:cNvPr>
          <p:cNvSpPr/>
          <p:nvPr/>
        </p:nvSpPr>
        <p:spPr>
          <a:xfrm>
            <a:off x="798783" y="1381891"/>
            <a:ext cx="5570486" cy="546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200"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AC2A8024-C7CC-414B-BA26-3D823D579818}"/>
              </a:ext>
            </a:extLst>
          </p:cNvPr>
          <p:cNvSpPr/>
          <p:nvPr/>
        </p:nvSpPr>
        <p:spPr>
          <a:xfrm>
            <a:off x="779689" y="1470493"/>
            <a:ext cx="5763985" cy="430887"/>
          </a:xfrm>
          <a:prstGeom prst="rect">
            <a:avLst/>
          </a:prstGeom>
        </p:spPr>
        <p:txBody>
          <a:bodyPr wrap="square">
            <a:spAutoFit/>
          </a:bodyPr>
          <a:lstStyle/>
          <a:p>
            <a:r>
              <a:rPr lang="en-US" sz="2200" dirty="0">
                <a:solidFill>
                  <a:schemeClr val="bg1"/>
                </a:solidFill>
                <a:latin typeface="Arial" panose="020B0604020202020204" pitchFamily="34" charset="0"/>
                <a:cs typeface="Arial" panose="020B0604020202020204" pitchFamily="34" charset="0"/>
              </a:rPr>
              <a:t>ANKOS Trademarks &amp; Homegrown Tools</a:t>
            </a:r>
          </a:p>
        </p:txBody>
      </p:sp>
      <p:pic>
        <p:nvPicPr>
          <p:cNvPr id="5" name="Picture 4">
            <a:extLst>
              <a:ext uri="{FF2B5EF4-FFF2-40B4-BE49-F238E27FC236}">
                <a16:creationId xmlns:a16="http://schemas.microsoft.com/office/drawing/2014/main" id="{6573F817-4FEE-2741-AE5B-DC6AAF8E9E10}"/>
              </a:ext>
            </a:extLst>
          </p:cNvPr>
          <p:cNvPicPr>
            <a:picLocks noChangeAspect="1"/>
          </p:cNvPicPr>
          <p:nvPr/>
        </p:nvPicPr>
        <p:blipFill>
          <a:blip r:embed="rId2"/>
          <a:stretch>
            <a:fillRect/>
          </a:stretch>
        </p:blipFill>
        <p:spPr>
          <a:xfrm>
            <a:off x="6868998" y="1343689"/>
            <a:ext cx="2403591" cy="1285211"/>
          </a:xfrm>
          <a:prstGeom prst="rect">
            <a:avLst/>
          </a:prstGeom>
        </p:spPr>
      </p:pic>
      <p:pic>
        <p:nvPicPr>
          <p:cNvPr id="6" name="Picture 5">
            <a:extLst>
              <a:ext uri="{FF2B5EF4-FFF2-40B4-BE49-F238E27FC236}">
                <a16:creationId xmlns:a16="http://schemas.microsoft.com/office/drawing/2014/main" id="{54D7EB7D-FEF2-D540-A7B9-3268B90A84C0}"/>
              </a:ext>
            </a:extLst>
          </p:cNvPr>
          <p:cNvPicPr>
            <a:picLocks noChangeAspect="1"/>
          </p:cNvPicPr>
          <p:nvPr/>
        </p:nvPicPr>
        <p:blipFill>
          <a:blip r:embed="rId3"/>
          <a:stretch>
            <a:fillRect/>
          </a:stretch>
        </p:blipFill>
        <p:spPr>
          <a:xfrm>
            <a:off x="9736137" y="2231861"/>
            <a:ext cx="2085976" cy="1462673"/>
          </a:xfrm>
          <a:prstGeom prst="rect">
            <a:avLst/>
          </a:prstGeom>
        </p:spPr>
      </p:pic>
      <p:pic>
        <p:nvPicPr>
          <p:cNvPr id="7" name="Picture 6">
            <a:extLst>
              <a:ext uri="{FF2B5EF4-FFF2-40B4-BE49-F238E27FC236}">
                <a16:creationId xmlns:a16="http://schemas.microsoft.com/office/drawing/2014/main" id="{8498B49D-2600-FB42-B978-49E5399C31AC}"/>
              </a:ext>
            </a:extLst>
          </p:cNvPr>
          <p:cNvPicPr>
            <a:picLocks noChangeAspect="1"/>
          </p:cNvPicPr>
          <p:nvPr/>
        </p:nvPicPr>
        <p:blipFill>
          <a:blip r:embed="rId4"/>
          <a:stretch>
            <a:fillRect/>
          </a:stretch>
        </p:blipFill>
        <p:spPr>
          <a:xfrm>
            <a:off x="6874829" y="3373820"/>
            <a:ext cx="2629534" cy="867746"/>
          </a:xfrm>
          <a:prstGeom prst="rect">
            <a:avLst/>
          </a:prstGeom>
        </p:spPr>
      </p:pic>
    </p:spTree>
    <p:extLst>
      <p:ext uri="{BB962C8B-B14F-4D97-AF65-F5344CB8AC3E}">
        <p14:creationId xmlns:p14="http://schemas.microsoft.com/office/powerpoint/2010/main" val="2888253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58E81A6-CAF2-B24E-ADAB-752D4E3D2395}"/>
              </a:ext>
            </a:extLst>
          </p:cNvPr>
          <p:cNvSpPr/>
          <p:nvPr/>
        </p:nvSpPr>
        <p:spPr>
          <a:xfrm>
            <a:off x="334309" y="985239"/>
            <a:ext cx="9752665" cy="55584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tr-TR" sz="2000" dirty="0" err="1">
                <a:latin typeface="Arial" panose="020B0604020202020204" pitchFamily="34" charset="0"/>
                <a:cs typeface="Arial" panose="020B0604020202020204" pitchFamily="34" charset="0"/>
              </a:rPr>
              <a:t>Number</a:t>
            </a:r>
            <a:r>
              <a:rPr lang="tr-TR" sz="2000" dirty="0">
                <a:latin typeface="Arial" panose="020B0604020202020204" pitchFamily="34" charset="0"/>
                <a:cs typeface="Arial" panose="020B0604020202020204" pitchFamily="34" charset="0"/>
              </a:rPr>
              <a:t> of </a:t>
            </a:r>
            <a:r>
              <a:rPr lang="tr-TR" sz="2000" dirty="0" err="1">
                <a:latin typeface="Arial" panose="020B0604020202020204" pitchFamily="34" charset="0"/>
                <a:cs typeface="Arial" panose="020B0604020202020204" pitchFamily="34" charset="0"/>
              </a:rPr>
              <a:t>HEIs</a:t>
            </a:r>
            <a:r>
              <a:rPr lang="tr-TR" sz="2000" dirty="0">
                <a:latin typeface="Arial" panose="020B0604020202020204" pitchFamily="34" charset="0"/>
                <a:cs typeface="Arial" panose="020B0604020202020204" pitchFamily="34" charset="0"/>
              </a:rPr>
              <a:t> in </a:t>
            </a:r>
            <a:r>
              <a:rPr lang="tr-TR" sz="2000" dirty="0" err="1">
                <a:latin typeface="Arial" panose="020B0604020202020204" pitchFamily="34" charset="0"/>
                <a:cs typeface="Arial" panose="020B0604020202020204" pitchFamily="34" charset="0"/>
              </a:rPr>
              <a:t>Turkey</a:t>
            </a:r>
            <a:endParaRPr lang="tr-TR" sz="20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tr-TR" sz="2000" dirty="0" err="1">
                <a:latin typeface="Arial" panose="020B0604020202020204" pitchFamily="34" charset="0"/>
                <a:cs typeface="Arial" panose="020B0604020202020204" pitchFamily="34" charset="0"/>
              </a:rPr>
              <a:t>Different</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conditions</a:t>
            </a:r>
            <a:r>
              <a:rPr lang="tr-TR" sz="2000" dirty="0">
                <a:latin typeface="Arial" panose="020B0604020202020204" pitchFamily="34" charset="0"/>
                <a:cs typeface="Arial" panose="020B0604020202020204" pitchFamily="34" charset="0"/>
              </a:rPr>
              <a:t> of </a:t>
            </a:r>
            <a:r>
              <a:rPr lang="tr-TR" sz="2000" dirty="0" err="1">
                <a:latin typeface="Arial" panose="020B0604020202020204" pitchFamily="34" charset="0"/>
                <a:cs typeface="Arial" panose="020B0604020202020204" pitchFamily="34" charset="0"/>
              </a:rPr>
              <a:t>the</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institutions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State</a:t>
            </a:r>
            <a:r>
              <a:rPr lang="tr-TR" sz="2000" dirty="0">
                <a:latin typeface="Arial" panose="020B0604020202020204" pitchFamily="34" charset="0"/>
                <a:cs typeface="Arial" panose="020B0604020202020204" pitchFamily="34" charset="0"/>
              </a:rPr>
              <a:t> / Foundation)</a:t>
            </a:r>
          </a:p>
          <a:p>
            <a:pPr marL="285750" indent="-285750">
              <a:lnSpc>
                <a:spcPct val="150000"/>
              </a:lnSpc>
              <a:buFont typeface="Arial" panose="020B0604020202020204" pitchFamily="34" charset="0"/>
              <a:buChar char="•"/>
            </a:pPr>
            <a:r>
              <a:rPr lang="tr-TR" sz="2000" dirty="0" err="1">
                <a:latin typeface="Arial" panose="020B0604020202020204" pitchFamily="34" charset="0"/>
                <a:cs typeface="Arial" panose="020B0604020202020204" pitchFamily="34" charset="0"/>
              </a:rPr>
              <a:t>Differences</a:t>
            </a:r>
            <a:r>
              <a:rPr lang="tr-TR" sz="2000" dirty="0">
                <a:latin typeface="Arial" panose="020B0604020202020204" pitchFamily="34" charset="0"/>
                <a:cs typeface="Arial" panose="020B0604020202020204" pitchFamily="34" charset="0"/>
              </a:rPr>
              <a:t> in </a:t>
            </a:r>
            <a:r>
              <a:rPr lang="tr-TR" sz="2000" dirty="0" err="1">
                <a:latin typeface="Arial" panose="020B0604020202020204" pitchFamily="34" charset="0"/>
                <a:cs typeface="Arial" panose="020B0604020202020204" pitchFamily="34" charset="0"/>
              </a:rPr>
              <a:t>budgets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and</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FTEs</a:t>
            </a:r>
            <a:endParaRPr lang="tr-TR" sz="20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tr-TR" sz="2000" dirty="0" err="1">
                <a:latin typeface="Arial" panose="020B0604020202020204" pitchFamily="34" charset="0"/>
                <a:cs typeface="Arial" panose="020B0604020202020204" pitchFamily="34" charset="0"/>
              </a:rPr>
              <a:t>Usage</a:t>
            </a:r>
            <a:r>
              <a:rPr lang="tr-TR" sz="2000" dirty="0">
                <a:latin typeface="Arial" panose="020B0604020202020204" pitchFamily="34" charset="0"/>
                <a:cs typeface="Arial" panose="020B0604020202020204" pitchFamily="34" charset="0"/>
              </a:rPr>
              <a:t>, size of </a:t>
            </a:r>
            <a:r>
              <a:rPr lang="tr-TR" sz="2000" dirty="0" err="1">
                <a:latin typeface="Arial" panose="020B0604020202020204" pitchFamily="34" charset="0"/>
                <a:cs typeface="Arial" panose="020B0604020202020204" pitchFamily="34" charset="0"/>
              </a:rPr>
              <a:t>the</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institutions</a:t>
            </a:r>
            <a:endParaRPr lang="tr-TR" sz="20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tr-TR" sz="2000" dirty="0" err="1">
                <a:latin typeface="Arial" panose="020B0604020202020204" pitchFamily="34" charset="0"/>
                <a:cs typeface="Arial" panose="020B0604020202020204" pitchFamily="34" charset="0"/>
              </a:rPr>
              <a:t>Currency</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loss</a:t>
            </a:r>
            <a:r>
              <a:rPr lang="tr-TR" sz="2000" dirty="0">
                <a:latin typeface="Arial" panose="020B0604020202020204" pitchFamily="34" charset="0"/>
                <a:cs typeface="Arial" panose="020B0604020202020204" pitchFamily="34" charset="0"/>
              </a:rPr>
              <a:t> &amp; </a:t>
            </a:r>
            <a:r>
              <a:rPr lang="tr-TR" sz="2000" dirty="0" err="1">
                <a:latin typeface="Arial" panose="020B0604020202020204" pitchFamily="34" charset="0"/>
                <a:cs typeface="Arial" panose="020B0604020202020204" pitchFamily="34" charset="0"/>
              </a:rPr>
              <a:t>its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effect</a:t>
            </a:r>
            <a:r>
              <a:rPr lang="tr-TR" sz="2000" dirty="0">
                <a:latin typeface="Arial" panose="020B0604020202020204" pitchFamily="34" charset="0"/>
                <a:cs typeface="Arial" panose="020B0604020202020204" pitchFamily="34" charset="0"/>
              </a:rPr>
              <a:t> on </a:t>
            </a:r>
            <a:r>
              <a:rPr lang="tr-TR" sz="2000" dirty="0" err="1">
                <a:latin typeface="Arial" panose="020B0604020202020204" pitchFamily="34" charset="0"/>
                <a:cs typeface="Arial" panose="020B0604020202020204" pitchFamily="34" charset="0"/>
              </a:rPr>
              <a:t>budgets</a:t>
            </a:r>
            <a:endParaRPr lang="tr-TR" sz="20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tr-TR" sz="2000" dirty="0">
                <a:latin typeface="Arial" panose="020B0604020202020204" pitchFamily="34" charset="0"/>
                <a:cs typeface="Arial" panose="020B0604020202020204" pitchFamily="34" charset="0"/>
              </a:rPr>
              <a:t>3 </a:t>
            </a:r>
            <a:r>
              <a:rPr lang="tr-TR" sz="2000" dirty="0" err="1">
                <a:latin typeface="Arial" panose="020B0604020202020204" pitchFamily="34" charset="0"/>
                <a:cs typeface="Arial" panose="020B0604020202020204" pitchFamily="34" charset="0"/>
              </a:rPr>
              <a:t>years</a:t>
            </a:r>
            <a:r>
              <a:rPr lang="tr-TR" sz="2000" dirty="0">
                <a:latin typeface="Arial" panose="020B0604020202020204" pitchFamily="34" charset="0"/>
                <a:cs typeface="Arial" panose="020B0604020202020204" pitchFamily="34" charset="0"/>
              </a:rPr>
              <a:t> # of </a:t>
            </a:r>
            <a:r>
              <a:rPr lang="tr-TR" sz="2000" dirty="0" err="1">
                <a:latin typeface="Arial" panose="020B0604020202020204" pitchFamily="34" charset="0"/>
                <a:cs typeface="Arial" panose="020B0604020202020204" pitchFamily="34" charset="0"/>
              </a:rPr>
              <a:t>subscribed</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institutions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opt</a:t>
            </a:r>
            <a:r>
              <a:rPr lang="tr-TR" sz="2000" dirty="0">
                <a:latin typeface="Arial" panose="020B0604020202020204" pitchFamily="34" charset="0"/>
                <a:cs typeface="Arial" panose="020B0604020202020204" pitchFamily="34" charset="0"/>
              </a:rPr>
              <a:t> in-</a:t>
            </a:r>
            <a:r>
              <a:rPr lang="tr-TR" sz="2000" dirty="0" err="1">
                <a:latin typeface="Arial" panose="020B0604020202020204" pitchFamily="34" charset="0"/>
                <a:cs typeface="Arial" panose="020B0604020202020204" pitchFamily="34" charset="0"/>
              </a:rPr>
              <a:t>out</a:t>
            </a:r>
            <a:endParaRPr lang="tr-TR" sz="20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tr-TR" sz="2000" dirty="0" err="1">
                <a:latin typeface="Arial" panose="020B0604020202020204" pitchFamily="34" charset="0"/>
                <a:cs typeface="Arial" panose="020B0604020202020204" pitchFamily="34" charset="0"/>
              </a:rPr>
              <a:t>Intitutions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with</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holdings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continues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to</a:t>
            </a:r>
            <a:r>
              <a:rPr lang="tr-TR" sz="2000" dirty="0">
                <a:latin typeface="Arial" panose="020B0604020202020204" pitchFamily="34" charset="0"/>
                <a:cs typeface="Arial" panose="020B0604020202020204" pitchFamily="34" charset="0"/>
              </a:rPr>
              <a:t> be a </a:t>
            </a:r>
            <a:r>
              <a:rPr lang="tr-TR" sz="2000" dirty="0" err="1">
                <a:latin typeface="Arial" panose="020B0604020202020204" pitchFamily="34" charset="0"/>
                <a:cs typeface="Arial" panose="020B0604020202020204" pitchFamily="34" charset="0"/>
              </a:rPr>
              <a:t>major</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issue</a:t>
            </a:r>
            <a:endParaRPr lang="tr-TR" sz="20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tr-TR" sz="2000" dirty="0" err="1">
                <a:latin typeface="Arial" panose="020B0604020202020204" pitchFamily="34" charset="0"/>
                <a:cs typeface="Arial" panose="020B0604020202020204" pitchFamily="34" charset="0"/>
              </a:rPr>
              <a:t>Pricing</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gets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complicated</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based</a:t>
            </a:r>
            <a:r>
              <a:rPr lang="tr-TR" sz="2000" dirty="0">
                <a:latin typeface="Arial" panose="020B0604020202020204" pitchFamily="34" charset="0"/>
                <a:cs typeface="Arial" panose="020B0604020202020204" pitchFamily="34" charset="0"/>
              </a:rPr>
              <a:t> on </a:t>
            </a:r>
            <a:r>
              <a:rPr lang="tr-TR" sz="2000" dirty="0" err="1">
                <a:latin typeface="Arial" panose="020B0604020202020204" pitchFamily="34" charset="0"/>
                <a:cs typeface="Arial" panose="020B0604020202020204" pitchFamily="34" charset="0"/>
              </a:rPr>
              <a:t>the</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usage</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or</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the</a:t>
            </a:r>
            <a:r>
              <a:rPr lang="tr-TR" sz="2000" dirty="0">
                <a:latin typeface="Arial" panose="020B0604020202020204" pitchFamily="34" charset="0"/>
                <a:cs typeface="Arial" panose="020B0604020202020204" pitchFamily="34" charset="0"/>
              </a:rPr>
              <a:t> size of </a:t>
            </a:r>
            <a:r>
              <a:rPr lang="tr-TR" sz="2000" dirty="0" err="1">
                <a:latin typeface="Arial" panose="020B0604020202020204" pitchFamily="34" charset="0"/>
                <a:cs typeface="Arial" panose="020B0604020202020204" pitchFamily="34" charset="0"/>
              </a:rPr>
              <a:t>the</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institution</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or</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both</a:t>
            </a:r>
            <a:endParaRPr lang="tr-TR" sz="20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tr-TR" sz="2000" dirty="0" err="1">
                <a:latin typeface="Arial" panose="020B0604020202020204" pitchFamily="34" charset="0"/>
                <a:cs typeface="Arial" panose="020B0604020202020204" pitchFamily="34" charset="0"/>
              </a:rPr>
              <a:t>Negotiating</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for</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open</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access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related</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articles</a:t>
            </a:r>
            <a:r>
              <a:rPr lang="tr-TR" sz="2000" dirty="0">
                <a:latin typeface="Arial" panose="020B0604020202020204" pitchFamily="34" charset="0"/>
                <a:cs typeface="Arial" panose="020B0604020202020204" pitchFamily="34" charset="0"/>
              </a:rPr>
              <a:t> in </a:t>
            </a:r>
            <a:r>
              <a:rPr lang="tr-TR" sz="2000" dirty="0" err="1">
                <a:latin typeface="Arial" panose="020B0604020202020204" pitchFamily="34" charset="0"/>
                <a:cs typeface="Arial" panose="020B0604020202020204" pitchFamily="34" charset="0"/>
              </a:rPr>
              <a:t>license</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agreements</a:t>
            </a:r>
            <a:endParaRPr lang="tr-TR" sz="20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tr-TR" sz="2000" dirty="0">
                <a:latin typeface="Arial" panose="020B0604020202020204" pitchFamily="34" charset="0"/>
                <a:cs typeface="Arial" panose="020B0604020202020204" pitchFamily="34" charset="0"/>
              </a:rPr>
              <a:t>New model / </a:t>
            </a:r>
            <a:r>
              <a:rPr lang="tr-TR" sz="2000" dirty="0" err="1">
                <a:latin typeface="Arial" panose="020B0604020202020204" pitchFamily="34" charset="0"/>
                <a:cs typeface="Arial" panose="020B0604020202020204" pitchFamily="34" charset="0"/>
              </a:rPr>
              <a:t>new</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cost</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sharing</a:t>
            </a:r>
            <a:endParaRPr lang="tr-TR" sz="20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tr-TR" sz="2000" dirty="0" err="1">
                <a:latin typeface="Arial" panose="020B0604020202020204" pitchFamily="34" charset="0"/>
                <a:cs typeface="Arial" panose="020B0604020202020204" pitchFamily="34" charset="0"/>
              </a:rPr>
              <a:t>Tax</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for</a:t>
            </a:r>
            <a:r>
              <a:rPr lang="tr-TR" sz="2000" dirty="0">
                <a:latin typeface="Arial" panose="020B0604020202020204" pitchFamily="34" charset="0"/>
                <a:cs typeface="Arial" panose="020B0604020202020204" pitchFamily="34" charset="0"/>
              </a:rPr>
              <a:t> e-</a:t>
            </a:r>
            <a:r>
              <a:rPr lang="tr-TR" sz="2000" dirty="0" err="1">
                <a:latin typeface="Arial" panose="020B0604020202020204" pitchFamily="34" charset="0"/>
                <a:cs typeface="Arial" panose="020B0604020202020204" pitchFamily="34" charset="0"/>
              </a:rPr>
              <a:t>books</a:t>
            </a:r>
            <a:r>
              <a:rPr lang="tr-TR" sz="2000" dirty="0">
                <a:latin typeface="Arial" panose="020B0604020202020204" pitchFamily="34" charset="0"/>
                <a:cs typeface="Arial" panose="020B0604020202020204" pitchFamily="34" charset="0"/>
              </a:rPr>
              <a:t> </a:t>
            </a:r>
            <a:r>
              <a:rPr lang="tr-TR" sz="2000" dirty="0" err="1">
                <a:latin typeface="Arial" panose="020B0604020202020204" pitchFamily="34" charset="0"/>
                <a:cs typeface="Arial" panose="020B0604020202020204" pitchFamily="34" charset="0"/>
              </a:rPr>
              <a:t>and</a:t>
            </a:r>
            <a:r>
              <a:rPr lang="tr-TR" sz="2000" dirty="0">
                <a:latin typeface="Arial" panose="020B0604020202020204" pitchFamily="34" charset="0"/>
                <a:cs typeface="Arial" panose="020B0604020202020204" pitchFamily="34" charset="0"/>
              </a:rPr>
              <a:t> e-</a:t>
            </a:r>
            <a:r>
              <a:rPr lang="tr-TR" sz="2000" dirty="0" err="1">
                <a:latin typeface="Arial" panose="020B0604020202020204" pitchFamily="34" charset="0"/>
                <a:cs typeface="Arial" panose="020B0604020202020204" pitchFamily="34" charset="0"/>
              </a:rPr>
              <a:t>Journals</a:t>
            </a:r>
            <a:endParaRPr lang="tr-TR" sz="2000"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2754B01-87E1-BE4F-B1B7-B49B09E87246}"/>
              </a:ext>
            </a:extLst>
          </p:cNvPr>
          <p:cNvSpPr/>
          <p:nvPr/>
        </p:nvSpPr>
        <p:spPr>
          <a:xfrm>
            <a:off x="334310" y="364499"/>
            <a:ext cx="3668110" cy="4342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a:extLst>
              <a:ext uri="{FF2B5EF4-FFF2-40B4-BE49-F238E27FC236}">
                <a16:creationId xmlns:a16="http://schemas.microsoft.com/office/drawing/2014/main" id="{CC1430F9-BCB5-9C45-9751-C73B65EA4A7F}"/>
              </a:ext>
            </a:extLst>
          </p:cNvPr>
          <p:cNvSpPr/>
          <p:nvPr/>
        </p:nvSpPr>
        <p:spPr>
          <a:xfrm>
            <a:off x="345305" y="397922"/>
            <a:ext cx="2914580" cy="369332"/>
          </a:xfrm>
          <a:prstGeom prst="rect">
            <a:avLst/>
          </a:prstGeom>
        </p:spPr>
        <p:txBody>
          <a:bodyPr wrap="square">
            <a:spAutoFit/>
          </a:bodyPr>
          <a:lstStyle/>
          <a:p>
            <a:r>
              <a:rPr lang="en-US" dirty="0">
                <a:solidFill>
                  <a:schemeClr val="bg1"/>
                </a:solidFill>
              </a:rPr>
              <a:t>ANKOS Challenges</a:t>
            </a:r>
            <a:endParaRPr lang="tr-TR" dirty="0">
              <a:solidFill>
                <a:schemeClr val="bg1"/>
              </a:solidFill>
            </a:endParaRPr>
          </a:p>
        </p:txBody>
      </p:sp>
    </p:spTree>
    <p:extLst>
      <p:ext uri="{BB962C8B-B14F-4D97-AF65-F5344CB8AC3E}">
        <p14:creationId xmlns:p14="http://schemas.microsoft.com/office/powerpoint/2010/main" val="659375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25E30-98FD-3F44-AD5B-2C74DD12581D}"/>
              </a:ext>
            </a:extLst>
          </p:cNvPr>
          <p:cNvSpPr>
            <a:spLocks noGrp="1"/>
          </p:cNvSpPr>
          <p:nvPr>
            <p:ph type="ctrTitle"/>
          </p:nvPr>
        </p:nvSpPr>
        <p:spPr>
          <a:xfrm>
            <a:off x="1673510" y="2185989"/>
            <a:ext cx="8813515" cy="2743200"/>
          </a:xfrm>
        </p:spPr>
        <p:txBody>
          <a:bodyPr anchor="t">
            <a:noAutofit/>
          </a:bodyPr>
          <a:lstStyle/>
          <a:p>
            <a:r>
              <a:rPr lang="tr-TR" sz="3600" dirty="0"/>
              <a:t>Ertuğrul Çimen (</a:t>
            </a:r>
            <a:r>
              <a:rPr lang="tr-TR" sz="3600" dirty="0" err="1"/>
              <a:t>cimene@mef.edu.tr</a:t>
            </a:r>
            <a:r>
              <a:rPr lang="tr-TR" sz="3600" dirty="0"/>
              <a:t>)</a:t>
            </a:r>
            <a:br>
              <a:rPr lang="tr-TR" sz="3600" dirty="0"/>
            </a:br>
            <a:br>
              <a:rPr lang="tr-TR" sz="3600" dirty="0"/>
            </a:br>
            <a:r>
              <a:rPr lang="tr-TR" sz="3600" dirty="0"/>
              <a:t>Tuba Akbaytürk Çanak (</a:t>
            </a:r>
            <a:r>
              <a:rPr lang="tr-TR" sz="3600" dirty="0" err="1"/>
              <a:t>takbayturk@ku.edu.tr</a:t>
            </a:r>
            <a:r>
              <a:rPr lang="tr-TR" sz="3600" dirty="0"/>
              <a:t>)</a:t>
            </a:r>
            <a:br>
              <a:rPr lang="tr-TR" sz="3600" dirty="0"/>
            </a:br>
            <a:br>
              <a:rPr lang="tr-TR" sz="3600" dirty="0"/>
            </a:br>
            <a:r>
              <a:rPr lang="tr-TR" sz="3600" dirty="0"/>
              <a:t>Sami </a:t>
            </a:r>
            <a:r>
              <a:rPr lang="tr-TR" sz="3600" dirty="0" err="1"/>
              <a:t>Cukadar</a:t>
            </a:r>
            <a:r>
              <a:rPr lang="tr-TR" sz="3600" dirty="0"/>
              <a:t> (</a:t>
            </a:r>
            <a:r>
              <a:rPr lang="tr-TR" sz="3600" dirty="0" err="1"/>
              <a:t>sami.cukadar@bilgi.edu.tr</a:t>
            </a:r>
            <a:endParaRPr lang="tr-TR" sz="3600" dirty="0"/>
          </a:p>
        </p:txBody>
      </p:sp>
      <p:sp>
        <p:nvSpPr>
          <p:cNvPr id="4" name="TextBox 3">
            <a:extLst>
              <a:ext uri="{FF2B5EF4-FFF2-40B4-BE49-F238E27FC236}">
                <a16:creationId xmlns:a16="http://schemas.microsoft.com/office/drawing/2014/main" id="{3AF83C6F-81C4-F84F-B8D7-A158DE6CF86C}"/>
              </a:ext>
            </a:extLst>
          </p:cNvPr>
          <p:cNvSpPr txBox="1"/>
          <p:nvPr/>
        </p:nvSpPr>
        <p:spPr>
          <a:xfrm>
            <a:off x="3235578" y="1271588"/>
            <a:ext cx="5689378" cy="707886"/>
          </a:xfrm>
          <a:prstGeom prst="rect">
            <a:avLst/>
          </a:prstGeom>
          <a:noFill/>
        </p:spPr>
        <p:txBody>
          <a:bodyPr wrap="none" rtlCol="0">
            <a:spAutoFit/>
          </a:bodyPr>
          <a:lstStyle/>
          <a:p>
            <a:r>
              <a:rPr lang="tr-TR" sz="4000" dirty="0" err="1">
                <a:solidFill>
                  <a:schemeClr val="bg1"/>
                </a:solidFill>
              </a:rPr>
              <a:t>Q</a:t>
            </a:r>
            <a:r>
              <a:rPr lang="tr-TR" sz="4000" dirty="0">
                <a:solidFill>
                  <a:schemeClr val="bg1"/>
                </a:solidFill>
              </a:rPr>
              <a:t>  U  E  S  T  I  O  N  S </a:t>
            </a:r>
          </a:p>
        </p:txBody>
      </p:sp>
      <p:sp>
        <p:nvSpPr>
          <p:cNvPr id="5" name="Rectangle 4">
            <a:extLst>
              <a:ext uri="{FF2B5EF4-FFF2-40B4-BE49-F238E27FC236}">
                <a16:creationId xmlns:a16="http://schemas.microsoft.com/office/drawing/2014/main" id="{CC865830-8BB4-804C-95A8-17D015662F91}"/>
              </a:ext>
            </a:extLst>
          </p:cNvPr>
          <p:cNvSpPr/>
          <p:nvPr/>
        </p:nvSpPr>
        <p:spPr>
          <a:xfrm>
            <a:off x="1752750" y="5657671"/>
            <a:ext cx="8679914" cy="1200329"/>
          </a:xfrm>
          <a:prstGeom prst="rect">
            <a:avLst/>
          </a:prstGeom>
        </p:spPr>
        <p:txBody>
          <a:bodyPr wrap="square">
            <a:spAutoFit/>
          </a:bodyPr>
          <a:lstStyle/>
          <a:p>
            <a:pPr algn="ctr"/>
            <a:r>
              <a:rPr lang="tr-TR" dirty="0">
                <a:solidFill>
                  <a:schemeClr val="bg1"/>
                </a:solidFill>
                <a:latin typeface="Arial" panose="020B0604020202020204" pitchFamily="34" charset="0"/>
              </a:rPr>
              <a:t>7th International Conference on </a:t>
            </a:r>
            <a:r>
              <a:rPr lang="tr-TR" dirty="0" err="1">
                <a:solidFill>
                  <a:schemeClr val="bg1"/>
                </a:solidFill>
                <a:latin typeface="Arial" panose="020B0604020202020204" pitchFamily="34" charset="0"/>
              </a:rPr>
              <a:t>Emerging</a:t>
            </a:r>
            <a:r>
              <a:rPr lang="tr-TR" dirty="0">
                <a:solidFill>
                  <a:schemeClr val="bg1"/>
                </a:solidFill>
                <a:latin typeface="Arial" panose="020B0604020202020204" pitchFamily="34" charset="0"/>
              </a:rPr>
              <a:t> Global </a:t>
            </a:r>
            <a:r>
              <a:rPr lang="tr-TR" dirty="0" err="1">
                <a:solidFill>
                  <a:schemeClr val="bg1"/>
                </a:solidFill>
                <a:latin typeface="Arial" panose="020B0604020202020204" pitchFamily="34" charset="0"/>
              </a:rPr>
              <a:t>Trends</a:t>
            </a:r>
            <a:r>
              <a:rPr lang="tr-TR" dirty="0">
                <a:solidFill>
                  <a:schemeClr val="bg1"/>
                </a:solidFill>
                <a:latin typeface="Arial" panose="020B0604020202020204" pitchFamily="34" charset="0"/>
              </a:rPr>
              <a:t> in </a:t>
            </a:r>
            <a:r>
              <a:rPr lang="tr-TR" dirty="0" err="1">
                <a:solidFill>
                  <a:schemeClr val="bg1"/>
                </a:solidFill>
                <a:latin typeface="Arial" panose="020B0604020202020204" pitchFamily="34" charset="0"/>
              </a:rPr>
              <a:t>University</a:t>
            </a:r>
            <a:r>
              <a:rPr lang="tr-TR" dirty="0">
                <a:solidFill>
                  <a:schemeClr val="bg1"/>
                </a:solidFill>
                <a:latin typeface="Arial" panose="020B0604020202020204" pitchFamily="34" charset="0"/>
              </a:rPr>
              <a:t> Library Development (Library Connect 2018), </a:t>
            </a:r>
            <a:r>
              <a:rPr lang="tr-TR" dirty="0" err="1">
                <a:solidFill>
                  <a:schemeClr val="bg1"/>
                </a:solidFill>
              </a:rPr>
              <a:t>The</a:t>
            </a:r>
            <a:r>
              <a:rPr lang="tr-TR" dirty="0">
                <a:solidFill>
                  <a:schemeClr val="bg1"/>
                </a:solidFill>
              </a:rPr>
              <a:t> Nazarbayev </a:t>
            </a:r>
            <a:r>
              <a:rPr lang="tr-TR" dirty="0" err="1">
                <a:solidFill>
                  <a:schemeClr val="bg1"/>
                </a:solidFill>
              </a:rPr>
              <a:t>University</a:t>
            </a:r>
            <a:r>
              <a:rPr lang="tr-TR" dirty="0">
                <a:solidFill>
                  <a:schemeClr val="bg1"/>
                </a:solidFill>
              </a:rPr>
              <a:t> Library, </a:t>
            </a:r>
            <a:r>
              <a:rPr lang="tr-TR" dirty="0" err="1">
                <a:solidFill>
                  <a:schemeClr val="bg1"/>
                </a:solidFill>
              </a:rPr>
              <a:t>National</a:t>
            </a:r>
            <a:r>
              <a:rPr lang="tr-TR" dirty="0">
                <a:solidFill>
                  <a:schemeClr val="bg1"/>
                </a:solidFill>
              </a:rPr>
              <a:t> </a:t>
            </a:r>
            <a:r>
              <a:rPr lang="tr-TR" dirty="0" err="1">
                <a:solidFill>
                  <a:schemeClr val="bg1"/>
                </a:solidFill>
              </a:rPr>
              <a:t>Academic</a:t>
            </a:r>
            <a:r>
              <a:rPr lang="tr-TR" dirty="0">
                <a:solidFill>
                  <a:schemeClr val="bg1"/>
                </a:solidFill>
              </a:rPr>
              <a:t> Library of </a:t>
            </a:r>
            <a:r>
              <a:rPr lang="tr-TR" dirty="0" err="1">
                <a:solidFill>
                  <a:schemeClr val="bg1"/>
                </a:solidFill>
              </a:rPr>
              <a:t>Kazakhstan</a:t>
            </a:r>
            <a:r>
              <a:rPr lang="tr-TR" dirty="0">
                <a:solidFill>
                  <a:schemeClr val="bg1"/>
                </a:solidFill>
              </a:rPr>
              <a:t>,  </a:t>
            </a:r>
          </a:p>
          <a:p>
            <a:pPr algn="ctr"/>
            <a:r>
              <a:rPr lang="tr-TR" dirty="0">
                <a:solidFill>
                  <a:schemeClr val="bg1"/>
                </a:solidFill>
              </a:rPr>
              <a:t>3-24 May 2018, Astana, </a:t>
            </a:r>
            <a:r>
              <a:rPr lang="tr-TR" dirty="0" err="1">
                <a:solidFill>
                  <a:schemeClr val="bg1"/>
                </a:solidFill>
              </a:rPr>
              <a:t>Kazakhstan</a:t>
            </a:r>
            <a:endParaRPr lang="tr-TR" dirty="0">
              <a:solidFill>
                <a:schemeClr val="bg1"/>
              </a:solidFill>
            </a:endParaRPr>
          </a:p>
        </p:txBody>
      </p:sp>
    </p:spTree>
    <p:extLst>
      <p:ext uri="{BB962C8B-B14F-4D97-AF65-F5344CB8AC3E}">
        <p14:creationId xmlns:p14="http://schemas.microsoft.com/office/powerpoint/2010/main" val="820720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C92E7B2-0CCB-B547-8326-F76BEA88035C}"/>
              </a:ext>
            </a:extLst>
          </p:cNvPr>
          <p:cNvPicPr>
            <a:picLocks noChangeAspect="1"/>
          </p:cNvPicPr>
          <p:nvPr/>
        </p:nvPicPr>
        <p:blipFill>
          <a:blip r:embed="rId2"/>
          <a:stretch>
            <a:fillRect/>
          </a:stretch>
        </p:blipFill>
        <p:spPr>
          <a:xfrm>
            <a:off x="327029" y="1704068"/>
            <a:ext cx="5413330" cy="3396570"/>
          </a:xfrm>
          <a:prstGeom prst="rect">
            <a:avLst/>
          </a:prstGeom>
        </p:spPr>
      </p:pic>
      <p:pic>
        <p:nvPicPr>
          <p:cNvPr id="9" name="Picture 8">
            <a:extLst>
              <a:ext uri="{FF2B5EF4-FFF2-40B4-BE49-F238E27FC236}">
                <a16:creationId xmlns:a16="http://schemas.microsoft.com/office/drawing/2014/main" id="{2AC25FC3-454D-5442-979D-E82B37D34EAE}"/>
              </a:ext>
            </a:extLst>
          </p:cNvPr>
          <p:cNvPicPr>
            <a:picLocks noChangeAspect="1"/>
          </p:cNvPicPr>
          <p:nvPr/>
        </p:nvPicPr>
        <p:blipFill>
          <a:blip r:embed="rId3"/>
          <a:stretch>
            <a:fillRect/>
          </a:stretch>
        </p:blipFill>
        <p:spPr>
          <a:xfrm>
            <a:off x="6009427" y="3682062"/>
            <a:ext cx="5791680" cy="2788587"/>
          </a:xfrm>
          <a:prstGeom prst="rect">
            <a:avLst/>
          </a:prstGeom>
        </p:spPr>
      </p:pic>
      <p:sp>
        <p:nvSpPr>
          <p:cNvPr id="10" name="TextBox 9">
            <a:extLst>
              <a:ext uri="{FF2B5EF4-FFF2-40B4-BE49-F238E27FC236}">
                <a16:creationId xmlns:a16="http://schemas.microsoft.com/office/drawing/2014/main" id="{AA223D16-B592-534F-AC6F-91AE6A89CE8D}"/>
              </a:ext>
            </a:extLst>
          </p:cNvPr>
          <p:cNvSpPr txBox="1"/>
          <p:nvPr/>
        </p:nvSpPr>
        <p:spPr>
          <a:xfrm>
            <a:off x="327029" y="1334736"/>
            <a:ext cx="4330356" cy="369332"/>
          </a:xfrm>
          <a:prstGeom prst="rect">
            <a:avLst/>
          </a:prstGeom>
          <a:noFill/>
        </p:spPr>
        <p:txBody>
          <a:bodyPr wrap="square" rtlCol="0">
            <a:spAutoFit/>
          </a:bodyPr>
          <a:lstStyle/>
          <a:p>
            <a:r>
              <a:rPr lang="tr-TR" dirty="0" err="1">
                <a:solidFill>
                  <a:schemeClr val="bg1"/>
                </a:solidFill>
                <a:latin typeface="Helvetica Neue" panose="02000503000000020004" pitchFamily="2" charset="0"/>
                <a:ea typeface="Helvetica Neue" panose="02000503000000020004" pitchFamily="2" charset="0"/>
                <a:cs typeface="Helvetica Neue" panose="02000503000000020004" pitchFamily="2" charset="0"/>
              </a:rPr>
              <a:t>Number</a:t>
            </a:r>
            <a:r>
              <a:rPr lang="tr-TR"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of </a:t>
            </a:r>
            <a:r>
              <a:rPr lang="tr-TR" dirty="0" err="1">
                <a:solidFill>
                  <a:schemeClr val="bg1"/>
                </a:solidFill>
                <a:latin typeface="Helvetica Neue" panose="02000503000000020004" pitchFamily="2" charset="0"/>
                <a:ea typeface="Helvetica Neue" panose="02000503000000020004" pitchFamily="2" charset="0"/>
                <a:cs typeface="Helvetica Neue" panose="02000503000000020004" pitchFamily="2" charset="0"/>
              </a:rPr>
              <a:t>Institutions</a:t>
            </a:r>
            <a:r>
              <a:rPr lang="tr-TR"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(2016-2017)</a:t>
            </a:r>
          </a:p>
        </p:txBody>
      </p:sp>
      <p:sp>
        <p:nvSpPr>
          <p:cNvPr id="11" name="TextBox 10">
            <a:extLst>
              <a:ext uri="{FF2B5EF4-FFF2-40B4-BE49-F238E27FC236}">
                <a16:creationId xmlns:a16="http://schemas.microsoft.com/office/drawing/2014/main" id="{925D1A21-4C72-344F-B821-825116F42DA1}"/>
              </a:ext>
            </a:extLst>
          </p:cNvPr>
          <p:cNvSpPr txBox="1"/>
          <p:nvPr/>
        </p:nvSpPr>
        <p:spPr>
          <a:xfrm>
            <a:off x="6009427" y="3217687"/>
            <a:ext cx="3781578" cy="369332"/>
          </a:xfrm>
          <a:prstGeom prst="rect">
            <a:avLst/>
          </a:prstGeom>
          <a:noFill/>
        </p:spPr>
        <p:txBody>
          <a:bodyPr wrap="square" rtlCol="0">
            <a:spAutoFit/>
          </a:bodyPr>
          <a:lstStyle/>
          <a:p>
            <a:r>
              <a:rPr lang="tr-TR" dirty="0" err="1">
                <a:solidFill>
                  <a:schemeClr val="bg1"/>
                </a:solidFill>
                <a:latin typeface="Helvetica Neue" panose="02000503000000020004" pitchFamily="2" charset="0"/>
                <a:ea typeface="Helvetica Neue" panose="02000503000000020004" pitchFamily="2" charset="0"/>
                <a:cs typeface="Helvetica Neue" panose="02000503000000020004" pitchFamily="2" charset="0"/>
              </a:rPr>
              <a:t>Number</a:t>
            </a:r>
            <a:r>
              <a:rPr lang="tr-TR"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of </a:t>
            </a:r>
            <a:r>
              <a:rPr lang="tr-TR" dirty="0" err="1">
                <a:solidFill>
                  <a:schemeClr val="bg1"/>
                </a:solidFill>
                <a:latin typeface="Helvetica Neue" panose="02000503000000020004" pitchFamily="2" charset="0"/>
                <a:ea typeface="Helvetica Neue" panose="02000503000000020004" pitchFamily="2" charset="0"/>
                <a:cs typeface="Helvetica Neue" panose="02000503000000020004" pitchFamily="2" charset="0"/>
              </a:rPr>
              <a:t>Students</a:t>
            </a:r>
            <a:r>
              <a:rPr lang="tr-TR"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(2016-2017)</a:t>
            </a:r>
          </a:p>
        </p:txBody>
      </p:sp>
      <p:sp>
        <p:nvSpPr>
          <p:cNvPr id="12" name="Rectangle 11">
            <a:extLst>
              <a:ext uri="{FF2B5EF4-FFF2-40B4-BE49-F238E27FC236}">
                <a16:creationId xmlns:a16="http://schemas.microsoft.com/office/drawing/2014/main" id="{937BAA33-1791-C547-A1E8-8A199EE496B1}"/>
              </a:ext>
            </a:extLst>
          </p:cNvPr>
          <p:cNvSpPr/>
          <p:nvPr/>
        </p:nvSpPr>
        <p:spPr>
          <a:xfrm>
            <a:off x="327028" y="471957"/>
            <a:ext cx="5230809" cy="4503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tr-TR" sz="2200" dirty="0" err="1">
                <a:latin typeface="Arial" panose="020B0604020202020204" pitchFamily="34" charset="0"/>
                <a:cs typeface="Arial" panose="020B0604020202020204" pitchFamily="34" charset="0"/>
              </a:rPr>
              <a:t>Turkish</a:t>
            </a:r>
            <a:r>
              <a:rPr lang="tr-TR" sz="2200" dirty="0">
                <a:latin typeface="Arial" panose="020B0604020202020204" pitchFamily="34" charset="0"/>
                <a:cs typeface="Arial" panose="020B0604020202020204" pitchFamily="34" charset="0"/>
              </a:rPr>
              <a:t> </a:t>
            </a:r>
            <a:r>
              <a:rPr lang="tr-TR" sz="2200" dirty="0" err="1">
                <a:latin typeface="Arial" panose="020B0604020202020204" pitchFamily="34" charset="0"/>
                <a:cs typeface="Arial" panose="020B0604020202020204" pitchFamily="34" charset="0"/>
              </a:rPr>
              <a:t>Higher</a:t>
            </a:r>
            <a:r>
              <a:rPr lang="tr-TR" sz="2200" dirty="0">
                <a:latin typeface="Arial" panose="020B0604020202020204" pitchFamily="34" charset="0"/>
                <a:cs typeface="Arial" panose="020B0604020202020204" pitchFamily="34" charset="0"/>
              </a:rPr>
              <a:t> </a:t>
            </a:r>
            <a:r>
              <a:rPr lang="tr-TR" sz="2200" dirty="0" err="1">
                <a:latin typeface="Arial" panose="020B0604020202020204" pitchFamily="34" charset="0"/>
                <a:cs typeface="Arial" panose="020B0604020202020204" pitchFamily="34" charset="0"/>
              </a:rPr>
              <a:t>Education</a:t>
            </a:r>
            <a:r>
              <a:rPr lang="tr-TR" sz="2200" dirty="0">
                <a:latin typeface="Arial" panose="020B0604020202020204" pitchFamily="34" charset="0"/>
                <a:cs typeface="Arial" panose="020B0604020202020204" pitchFamily="34" charset="0"/>
              </a:rPr>
              <a:t> (2016 – 2017)</a:t>
            </a:r>
          </a:p>
        </p:txBody>
      </p:sp>
    </p:spTree>
    <p:extLst>
      <p:ext uri="{BB962C8B-B14F-4D97-AF65-F5344CB8AC3E}">
        <p14:creationId xmlns:p14="http://schemas.microsoft.com/office/powerpoint/2010/main" val="2797192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Process 6">
            <a:extLst>
              <a:ext uri="{FF2B5EF4-FFF2-40B4-BE49-F238E27FC236}">
                <a16:creationId xmlns:a16="http://schemas.microsoft.com/office/drawing/2014/main" id="{928BD486-AA3D-7D44-9B12-5F8480BD47E2}"/>
              </a:ext>
            </a:extLst>
          </p:cNvPr>
          <p:cNvSpPr/>
          <p:nvPr/>
        </p:nvSpPr>
        <p:spPr>
          <a:xfrm>
            <a:off x="336331" y="1351420"/>
            <a:ext cx="6138041" cy="388882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a:extLst>
              <a:ext uri="{FF2B5EF4-FFF2-40B4-BE49-F238E27FC236}">
                <a16:creationId xmlns:a16="http://schemas.microsoft.com/office/drawing/2014/main" id="{5CF6E288-A245-0D47-A7DF-7024664F2F11}"/>
              </a:ext>
            </a:extLst>
          </p:cNvPr>
          <p:cNvSpPr/>
          <p:nvPr/>
        </p:nvSpPr>
        <p:spPr>
          <a:xfrm>
            <a:off x="329107" y="1351420"/>
            <a:ext cx="6273707" cy="3970318"/>
          </a:xfrm>
          <a:prstGeom prst="rect">
            <a:avLst/>
          </a:prstGeom>
        </p:spPr>
        <p:txBody>
          <a:bodyPr wrap="square">
            <a:spAutoFit/>
          </a:bodyPr>
          <a:lstStyle/>
          <a:p>
            <a:pPr marL="285750" indent="-285750">
              <a:buFont typeface="Arial" panose="020B0604020202020204" pitchFamily="34" charset="0"/>
              <a:buChar char="•"/>
            </a:pPr>
            <a:r>
              <a:rPr lang="tr-TR" b="1" dirty="0" err="1">
                <a:solidFill>
                  <a:schemeClr val="bg1"/>
                </a:solidFill>
                <a:latin typeface="Arial" panose="020B0604020202020204" pitchFamily="34" charset="0"/>
                <a:ea typeface="Geneva"/>
                <a:cs typeface="Arial" panose="020B0604020202020204" pitchFamily="34" charset="0"/>
                <a:sym typeface="Geneva"/>
              </a:rPr>
              <a:t>Founded</a:t>
            </a:r>
            <a:r>
              <a:rPr lang="tr-TR" b="1" dirty="0">
                <a:solidFill>
                  <a:schemeClr val="bg1"/>
                </a:solidFill>
                <a:latin typeface="Arial" panose="020B0604020202020204" pitchFamily="34" charset="0"/>
                <a:ea typeface="Geneva"/>
                <a:cs typeface="Arial" panose="020B0604020202020204" pitchFamily="34" charset="0"/>
                <a:sym typeface="Geneva"/>
              </a:rPr>
              <a:t> in 2000 as a </a:t>
            </a:r>
            <a:r>
              <a:rPr lang="tr-TR" b="1" dirty="0" err="1">
                <a:solidFill>
                  <a:schemeClr val="bg1"/>
                </a:solidFill>
                <a:latin typeface="Arial" panose="020B0604020202020204" pitchFamily="34" charset="0"/>
                <a:ea typeface="Geneva"/>
                <a:cs typeface="Arial" panose="020B0604020202020204" pitchFamily="34" charset="0"/>
                <a:sym typeface="Geneva"/>
              </a:rPr>
              <a:t>volunteer</a:t>
            </a:r>
            <a:r>
              <a:rPr lang="tr-TR" b="1" dirty="0">
                <a:solidFill>
                  <a:schemeClr val="bg1"/>
                </a:solidFill>
                <a:latin typeface="Arial" panose="020B0604020202020204" pitchFamily="34" charset="0"/>
                <a:ea typeface="Geneva"/>
                <a:cs typeface="Arial" panose="020B0604020202020204" pitchFamily="34" charset="0"/>
                <a:sym typeface="Geneva"/>
              </a:rPr>
              <a:t> </a:t>
            </a:r>
            <a:r>
              <a:rPr lang="tr-TR" b="1" dirty="0" err="1">
                <a:solidFill>
                  <a:schemeClr val="bg1"/>
                </a:solidFill>
                <a:latin typeface="Arial" panose="020B0604020202020204" pitchFamily="34" charset="0"/>
                <a:ea typeface="Geneva"/>
                <a:cs typeface="Arial" panose="020B0604020202020204" pitchFamily="34" charset="0"/>
                <a:sym typeface="Geneva"/>
              </a:rPr>
              <a:t>organisation</a:t>
            </a:r>
            <a:endParaRPr lang="tr-TR" b="1" dirty="0">
              <a:solidFill>
                <a:schemeClr val="bg1"/>
              </a:solidFill>
              <a:latin typeface="Arial" panose="020B0604020202020204" pitchFamily="34" charset="0"/>
              <a:ea typeface="Geneva"/>
              <a:cs typeface="Arial" panose="020B0604020202020204" pitchFamily="34" charset="0"/>
              <a:sym typeface="Geneva"/>
            </a:endParaRPr>
          </a:p>
          <a:p>
            <a:pPr marL="285750" indent="-285750">
              <a:buFont typeface="Arial" panose="020B0604020202020204" pitchFamily="34" charset="0"/>
              <a:buChar char="•"/>
            </a:pPr>
            <a:r>
              <a:rPr lang="tr-TR" b="1" dirty="0">
                <a:solidFill>
                  <a:schemeClr val="bg1"/>
                </a:solidFill>
                <a:latin typeface="Arial" panose="020B0604020202020204" pitchFamily="34" charset="0"/>
                <a:ea typeface="Geneva"/>
                <a:cs typeface="Arial" panose="020B0604020202020204" pitchFamily="34" charset="0"/>
                <a:sym typeface="Geneva"/>
              </a:rPr>
              <a:t>7 </a:t>
            </a:r>
            <a:r>
              <a:rPr lang="tr-TR" b="1" dirty="0" err="1">
                <a:solidFill>
                  <a:schemeClr val="bg1"/>
                </a:solidFill>
                <a:latin typeface="Arial" panose="020B0604020202020204" pitchFamily="34" charset="0"/>
                <a:ea typeface="Geneva"/>
                <a:cs typeface="Arial" panose="020B0604020202020204" pitchFamily="34" charset="0"/>
                <a:sym typeface="Geneva"/>
              </a:rPr>
              <a:t>Executive</a:t>
            </a:r>
            <a:r>
              <a:rPr lang="tr-TR" b="1" dirty="0">
                <a:solidFill>
                  <a:schemeClr val="bg1"/>
                </a:solidFill>
                <a:latin typeface="Arial" panose="020B0604020202020204" pitchFamily="34" charset="0"/>
                <a:ea typeface="Geneva"/>
                <a:cs typeface="Arial" panose="020B0604020202020204" pitchFamily="34" charset="0"/>
                <a:sym typeface="Geneva"/>
              </a:rPr>
              <a:t> Board </a:t>
            </a:r>
            <a:r>
              <a:rPr lang="tr-TR" b="1" dirty="0" err="1">
                <a:solidFill>
                  <a:schemeClr val="bg1"/>
                </a:solidFill>
                <a:latin typeface="Arial" panose="020B0604020202020204" pitchFamily="34" charset="0"/>
                <a:ea typeface="Geneva"/>
                <a:cs typeface="Arial" panose="020B0604020202020204" pitchFamily="34" charset="0"/>
                <a:sym typeface="Geneva"/>
              </a:rPr>
              <a:t>members</a:t>
            </a:r>
            <a:endParaRPr lang="tr-TR" b="1" dirty="0">
              <a:solidFill>
                <a:schemeClr val="bg1"/>
              </a:solidFill>
              <a:latin typeface="Arial" panose="020B0604020202020204" pitchFamily="34" charset="0"/>
              <a:ea typeface="Geneva"/>
              <a:cs typeface="Arial" panose="020B0604020202020204" pitchFamily="34" charset="0"/>
              <a:sym typeface="Geneva"/>
            </a:endParaRPr>
          </a:p>
          <a:p>
            <a:pPr marL="285750" indent="-285750">
              <a:buFont typeface="Arial" panose="020B0604020202020204" pitchFamily="34" charset="0"/>
              <a:buChar char="•"/>
            </a:pPr>
            <a:r>
              <a:rPr lang="tr-TR" b="1" dirty="0">
                <a:solidFill>
                  <a:schemeClr val="bg1"/>
                </a:solidFill>
                <a:latin typeface="Arial" panose="020B0604020202020204" pitchFamily="34" charset="0"/>
                <a:ea typeface="Geneva"/>
                <a:cs typeface="Arial" panose="020B0604020202020204" pitchFamily="34" charset="0"/>
                <a:sym typeface="Geneva"/>
              </a:rPr>
              <a:t>6 </a:t>
            </a:r>
            <a:r>
              <a:rPr lang="tr-TR" b="1" dirty="0" err="1">
                <a:solidFill>
                  <a:schemeClr val="bg1"/>
                </a:solidFill>
                <a:latin typeface="Arial" panose="020B0604020202020204" pitchFamily="34" charset="0"/>
                <a:ea typeface="Geneva"/>
                <a:cs typeface="Arial" panose="020B0604020202020204" pitchFamily="34" charset="0"/>
                <a:sym typeface="Geneva"/>
              </a:rPr>
              <a:t>permanent</a:t>
            </a:r>
            <a:r>
              <a:rPr lang="tr-TR" b="1" dirty="0">
                <a:solidFill>
                  <a:schemeClr val="bg1"/>
                </a:solidFill>
                <a:latin typeface="Arial" panose="020B0604020202020204" pitchFamily="34" charset="0"/>
                <a:ea typeface="Geneva"/>
                <a:cs typeface="Arial" panose="020B0604020202020204" pitchFamily="34" charset="0"/>
                <a:sym typeface="Geneva"/>
              </a:rPr>
              <a:t> </a:t>
            </a:r>
            <a:r>
              <a:rPr lang="tr-TR" b="1" dirty="0" err="1">
                <a:solidFill>
                  <a:schemeClr val="bg1"/>
                </a:solidFill>
                <a:latin typeface="Arial" panose="020B0604020202020204" pitchFamily="34" charset="0"/>
                <a:ea typeface="Geneva"/>
                <a:cs typeface="Arial" panose="020B0604020202020204" pitchFamily="34" charset="0"/>
                <a:sym typeface="Geneva"/>
              </a:rPr>
              <a:t>study</a:t>
            </a:r>
            <a:r>
              <a:rPr lang="tr-TR" b="1" dirty="0">
                <a:solidFill>
                  <a:schemeClr val="bg1"/>
                </a:solidFill>
                <a:latin typeface="Arial" panose="020B0604020202020204" pitchFamily="34" charset="0"/>
                <a:ea typeface="Geneva"/>
                <a:cs typeface="Arial" panose="020B0604020202020204" pitchFamily="34" charset="0"/>
                <a:sym typeface="Geneva"/>
              </a:rPr>
              <a:t> </a:t>
            </a:r>
            <a:r>
              <a:rPr lang="tr-TR" b="1" dirty="0" err="1">
                <a:solidFill>
                  <a:schemeClr val="bg1"/>
                </a:solidFill>
                <a:latin typeface="Arial" panose="020B0604020202020204" pitchFamily="34" charset="0"/>
                <a:ea typeface="Geneva"/>
                <a:cs typeface="Arial" panose="020B0604020202020204" pitchFamily="34" charset="0"/>
                <a:sym typeface="Geneva"/>
              </a:rPr>
              <a:t>groups</a:t>
            </a:r>
            <a:endParaRPr lang="tr-TR" b="1" dirty="0">
              <a:solidFill>
                <a:schemeClr val="bg1"/>
              </a:solidFill>
              <a:latin typeface="Arial" panose="020B0604020202020204" pitchFamily="34" charset="0"/>
              <a:ea typeface="Geneva"/>
              <a:cs typeface="Arial" panose="020B0604020202020204" pitchFamily="34" charset="0"/>
              <a:sym typeface="Geneva"/>
            </a:endParaRPr>
          </a:p>
          <a:p>
            <a:pPr marL="285750" indent="-285750">
              <a:buFont typeface="Arial" panose="020B0604020202020204" pitchFamily="34" charset="0"/>
              <a:buChar char="•"/>
            </a:pPr>
            <a:r>
              <a:rPr lang="tr-TR" b="1" dirty="0">
                <a:solidFill>
                  <a:schemeClr val="bg1"/>
                </a:solidFill>
                <a:latin typeface="Arial" panose="020B0604020202020204" pitchFamily="34" charset="0"/>
                <a:ea typeface="Geneva"/>
                <a:cs typeface="Arial" panose="020B0604020202020204" pitchFamily="34" charset="0"/>
                <a:sym typeface="Geneva"/>
              </a:rPr>
              <a:t>50+ </a:t>
            </a:r>
            <a:r>
              <a:rPr lang="tr-TR" b="1" dirty="0" err="1">
                <a:solidFill>
                  <a:schemeClr val="bg1"/>
                </a:solidFill>
                <a:latin typeface="Arial" panose="020B0604020202020204" pitchFamily="34" charset="0"/>
                <a:ea typeface="Geneva"/>
                <a:cs typeface="Arial" panose="020B0604020202020204" pitchFamily="34" charset="0"/>
                <a:sym typeface="Geneva"/>
              </a:rPr>
              <a:t>Volunteer</a:t>
            </a:r>
            <a:r>
              <a:rPr lang="tr-TR" b="1" dirty="0">
                <a:solidFill>
                  <a:schemeClr val="bg1"/>
                </a:solidFill>
                <a:latin typeface="Arial" panose="020B0604020202020204" pitchFamily="34" charset="0"/>
                <a:ea typeface="Geneva"/>
                <a:cs typeface="Arial" panose="020B0604020202020204" pitchFamily="34" charset="0"/>
                <a:sym typeface="Geneva"/>
              </a:rPr>
              <a:t> </a:t>
            </a:r>
            <a:r>
              <a:rPr lang="tr-TR" b="1" dirty="0" err="1">
                <a:solidFill>
                  <a:schemeClr val="bg1"/>
                </a:solidFill>
                <a:latin typeface="Arial" panose="020B0604020202020204" pitchFamily="34" charset="0"/>
                <a:ea typeface="Geneva"/>
                <a:cs typeface="Arial" panose="020B0604020202020204" pitchFamily="34" charset="0"/>
                <a:sym typeface="Geneva"/>
              </a:rPr>
              <a:t>Librarians</a:t>
            </a:r>
            <a:endParaRPr lang="tr-TR" b="1" dirty="0">
              <a:solidFill>
                <a:schemeClr val="bg1"/>
              </a:solidFill>
              <a:latin typeface="Arial" panose="020B0604020202020204" pitchFamily="34" charset="0"/>
              <a:ea typeface="Geneva"/>
              <a:cs typeface="Arial" panose="020B0604020202020204" pitchFamily="34" charset="0"/>
              <a:sym typeface="Geneva"/>
            </a:endParaRPr>
          </a:p>
          <a:p>
            <a:pPr marL="285750" indent="-285750">
              <a:buFont typeface="Arial" panose="020B0604020202020204" pitchFamily="34" charset="0"/>
              <a:buChar char="•"/>
            </a:pPr>
            <a:r>
              <a:rPr lang="tr-TR" b="1" dirty="0">
                <a:solidFill>
                  <a:schemeClr val="bg1"/>
                </a:solidFill>
                <a:latin typeface="Arial" panose="020B0604020202020204" pitchFamily="34" charset="0"/>
                <a:ea typeface="Geneva"/>
                <a:cs typeface="Arial" panose="020B0604020202020204" pitchFamily="34" charset="0"/>
                <a:sym typeface="Geneva"/>
              </a:rPr>
              <a:t>Main </a:t>
            </a:r>
            <a:r>
              <a:rPr lang="tr-TR" b="1" dirty="0" err="1">
                <a:solidFill>
                  <a:schemeClr val="bg1"/>
                </a:solidFill>
                <a:latin typeface="Arial" panose="020B0604020202020204" pitchFamily="34" charset="0"/>
                <a:ea typeface="Geneva"/>
                <a:cs typeface="Arial" panose="020B0604020202020204" pitchFamily="34" charset="0"/>
                <a:sym typeface="Geneva"/>
              </a:rPr>
              <a:t>Characteristic</a:t>
            </a:r>
            <a:r>
              <a:rPr lang="tr-TR" b="1" dirty="0">
                <a:solidFill>
                  <a:schemeClr val="bg1"/>
                </a:solidFill>
                <a:latin typeface="Arial" panose="020B0604020202020204" pitchFamily="34" charset="0"/>
                <a:ea typeface="Geneva"/>
                <a:cs typeface="Arial" panose="020B0604020202020204" pitchFamily="34" charset="0"/>
                <a:sym typeface="Geneva"/>
              </a:rPr>
              <a:t> : </a:t>
            </a:r>
            <a:r>
              <a:rPr lang="tr-TR" b="1" dirty="0" err="1">
                <a:solidFill>
                  <a:schemeClr val="bg1"/>
                </a:solidFill>
                <a:latin typeface="Arial" panose="020B0604020202020204" pitchFamily="34" charset="0"/>
                <a:ea typeface="Geneva"/>
                <a:cs typeface="Arial" panose="020B0604020202020204" pitchFamily="34" charset="0"/>
                <a:sym typeface="Geneva"/>
              </a:rPr>
              <a:t>Diversity</a:t>
            </a:r>
            <a:r>
              <a:rPr lang="tr-TR" b="1" dirty="0">
                <a:solidFill>
                  <a:schemeClr val="bg1"/>
                </a:solidFill>
                <a:latin typeface="Arial" panose="020B0604020202020204" pitchFamily="34" charset="0"/>
                <a:ea typeface="Geneva"/>
                <a:cs typeface="Arial" panose="020B0604020202020204" pitchFamily="34" charset="0"/>
                <a:sym typeface="Geneva"/>
              </a:rPr>
              <a:t> &amp; </a:t>
            </a:r>
            <a:r>
              <a:rPr lang="tr-TR" b="1" dirty="0" err="1">
                <a:solidFill>
                  <a:schemeClr val="bg1"/>
                </a:solidFill>
                <a:latin typeface="Arial" panose="020B0604020202020204" pitchFamily="34" charset="0"/>
                <a:ea typeface="Geneva"/>
                <a:cs typeface="Arial" panose="020B0604020202020204" pitchFamily="34" charset="0"/>
                <a:sym typeface="Geneva"/>
              </a:rPr>
              <a:t>Volunteer</a:t>
            </a:r>
            <a:endParaRPr lang="tr-TR" b="1" dirty="0">
              <a:solidFill>
                <a:schemeClr val="bg1"/>
              </a:solidFill>
              <a:latin typeface="Arial" panose="020B0604020202020204" pitchFamily="34" charset="0"/>
              <a:ea typeface="Geneva"/>
              <a:cs typeface="Arial" panose="020B0604020202020204" pitchFamily="34" charset="0"/>
              <a:sym typeface="Geneva"/>
            </a:endParaRPr>
          </a:p>
          <a:p>
            <a:pPr marL="285750" indent="-285750">
              <a:buFont typeface="Arial" panose="020B0604020202020204" pitchFamily="34" charset="0"/>
              <a:buChar char="•"/>
            </a:pPr>
            <a:r>
              <a:rPr lang="tr-TR" b="1" dirty="0" err="1">
                <a:solidFill>
                  <a:schemeClr val="bg1"/>
                </a:solidFill>
                <a:latin typeface="Arial" panose="020B0604020202020204" pitchFamily="34" charset="0"/>
                <a:ea typeface="Geneva"/>
                <a:cs typeface="Arial" panose="020B0604020202020204" pitchFamily="34" charset="0"/>
                <a:sym typeface="Geneva"/>
              </a:rPr>
              <a:t>Products</a:t>
            </a:r>
            <a:endParaRPr lang="tr-TR" b="1" dirty="0">
              <a:solidFill>
                <a:schemeClr val="bg1"/>
              </a:solidFill>
              <a:latin typeface="Arial" panose="020B0604020202020204" pitchFamily="34" charset="0"/>
              <a:ea typeface="Geneva"/>
              <a:cs typeface="Arial" panose="020B0604020202020204" pitchFamily="34" charset="0"/>
              <a:sym typeface="Geneva"/>
            </a:endParaRPr>
          </a:p>
          <a:p>
            <a:pPr marL="742950" lvl="1" indent="-285750">
              <a:buFont typeface="Arial" panose="020B0604020202020204" pitchFamily="34" charset="0"/>
              <a:buChar char="•"/>
            </a:pPr>
            <a:r>
              <a:rPr lang="tr-TR" b="1" dirty="0">
                <a:solidFill>
                  <a:schemeClr val="bg1"/>
                </a:solidFill>
                <a:latin typeface="Arial" panose="020B0604020202020204" pitchFamily="34" charset="0"/>
                <a:ea typeface="Geneva"/>
                <a:cs typeface="Arial" panose="020B0604020202020204" pitchFamily="34" charset="0"/>
                <a:sym typeface="Geneva"/>
              </a:rPr>
              <a:t>Electronic Resource Management </a:t>
            </a:r>
            <a:r>
              <a:rPr lang="tr-TR" b="1" dirty="0" err="1">
                <a:solidFill>
                  <a:schemeClr val="bg1"/>
                </a:solidFill>
                <a:latin typeface="Arial" panose="020B0604020202020204" pitchFamily="34" charset="0"/>
                <a:ea typeface="Geneva"/>
                <a:cs typeface="Arial" panose="020B0604020202020204" pitchFamily="34" charset="0"/>
                <a:sym typeface="Geneva"/>
              </a:rPr>
              <a:t>System</a:t>
            </a:r>
            <a:r>
              <a:rPr lang="tr-TR" b="1" dirty="0">
                <a:solidFill>
                  <a:schemeClr val="bg1"/>
                </a:solidFill>
                <a:latin typeface="Arial" panose="020B0604020202020204" pitchFamily="34" charset="0"/>
                <a:ea typeface="Geneva"/>
                <a:cs typeface="Arial" panose="020B0604020202020204" pitchFamily="34" charset="0"/>
                <a:sym typeface="Geneva"/>
              </a:rPr>
              <a:t> (ERM)</a:t>
            </a:r>
          </a:p>
          <a:p>
            <a:pPr marL="742950" lvl="1" indent="-285750">
              <a:buFont typeface="Arial" panose="020B0604020202020204" pitchFamily="34" charset="0"/>
              <a:buChar char="•"/>
            </a:pPr>
            <a:r>
              <a:rPr lang="tr-TR" b="1" dirty="0">
                <a:solidFill>
                  <a:schemeClr val="bg1"/>
                </a:solidFill>
                <a:latin typeface="Arial" panose="020B0604020202020204" pitchFamily="34" charset="0"/>
                <a:ea typeface="Geneva"/>
                <a:cs typeface="Arial" panose="020B0604020202020204" pitchFamily="34" charset="0"/>
                <a:sym typeface="Geneva"/>
              </a:rPr>
              <a:t>Publisher Application Form (PAF)</a:t>
            </a:r>
          </a:p>
          <a:p>
            <a:pPr marL="742950" lvl="1" indent="-285750">
              <a:buFont typeface="Arial" panose="020B0604020202020204" pitchFamily="34" charset="0"/>
              <a:buChar char="•"/>
            </a:pPr>
            <a:r>
              <a:rPr lang="tr-TR" b="1" dirty="0">
                <a:solidFill>
                  <a:schemeClr val="bg1"/>
                </a:solidFill>
                <a:latin typeface="Arial" panose="020B0604020202020204" pitchFamily="34" charset="0"/>
                <a:ea typeface="Geneva"/>
                <a:cs typeface="Arial" panose="020B0604020202020204" pitchFamily="34" charset="0"/>
                <a:sym typeface="Geneva"/>
              </a:rPr>
              <a:t>ILL </a:t>
            </a:r>
            <a:r>
              <a:rPr lang="tr-TR" b="1" dirty="0" err="1">
                <a:solidFill>
                  <a:schemeClr val="bg1"/>
                </a:solidFill>
                <a:latin typeface="Arial" panose="020B0604020202020204" pitchFamily="34" charset="0"/>
                <a:ea typeface="Geneva"/>
                <a:cs typeface="Arial" panose="020B0604020202020204" pitchFamily="34" charset="0"/>
                <a:sym typeface="Geneva"/>
              </a:rPr>
              <a:t>Monitoring</a:t>
            </a:r>
            <a:r>
              <a:rPr lang="tr-TR" b="1" dirty="0">
                <a:solidFill>
                  <a:schemeClr val="bg1"/>
                </a:solidFill>
                <a:latin typeface="Arial" panose="020B0604020202020204" pitchFamily="34" charset="0"/>
                <a:ea typeface="Geneva"/>
                <a:cs typeface="Arial" panose="020B0604020202020204" pitchFamily="34" charset="0"/>
                <a:sym typeface="Geneva"/>
              </a:rPr>
              <a:t> </a:t>
            </a:r>
            <a:r>
              <a:rPr lang="tr-TR" b="1" dirty="0" err="1">
                <a:solidFill>
                  <a:schemeClr val="bg1"/>
                </a:solidFill>
                <a:latin typeface="Arial" panose="020B0604020202020204" pitchFamily="34" charset="0"/>
                <a:ea typeface="Geneva"/>
                <a:cs typeface="Arial" panose="020B0604020202020204" pitchFamily="34" charset="0"/>
                <a:sym typeface="Geneva"/>
              </a:rPr>
              <a:t>System</a:t>
            </a:r>
            <a:r>
              <a:rPr lang="tr-TR" b="1" dirty="0">
                <a:solidFill>
                  <a:schemeClr val="bg1"/>
                </a:solidFill>
                <a:latin typeface="Arial" panose="020B0604020202020204" pitchFamily="34" charset="0"/>
                <a:ea typeface="Geneva"/>
                <a:cs typeface="Arial" panose="020B0604020202020204" pitchFamily="34" charset="0"/>
                <a:sym typeface="Geneva"/>
              </a:rPr>
              <a:t> (KITS)</a:t>
            </a:r>
          </a:p>
          <a:p>
            <a:pPr marL="742950" lvl="1" indent="-285750">
              <a:buFont typeface="Arial" panose="020B0604020202020204" pitchFamily="34" charset="0"/>
              <a:buChar char="•"/>
            </a:pPr>
            <a:r>
              <a:rPr lang="tr-TR" b="1" dirty="0" err="1">
                <a:solidFill>
                  <a:schemeClr val="bg1"/>
                </a:solidFill>
                <a:latin typeface="Arial" panose="020B0604020202020204" pitchFamily="34" charset="0"/>
                <a:ea typeface="Geneva"/>
                <a:cs typeface="Arial" panose="020B0604020202020204" pitchFamily="34" charset="0"/>
                <a:sym typeface="Geneva"/>
              </a:rPr>
              <a:t>ANKOSLink</a:t>
            </a:r>
            <a:endParaRPr lang="tr-TR" b="1" dirty="0">
              <a:solidFill>
                <a:schemeClr val="bg1"/>
              </a:solidFill>
              <a:latin typeface="Arial" panose="020B0604020202020204" pitchFamily="34" charset="0"/>
              <a:ea typeface="Geneva"/>
              <a:cs typeface="Arial" panose="020B0604020202020204" pitchFamily="34" charset="0"/>
              <a:sym typeface="Geneva"/>
            </a:endParaRPr>
          </a:p>
          <a:p>
            <a:pPr marL="285750" indent="-285750">
              <a:buFont typeface="Arial" panose="020B0604020202020204" pitchFamily="34" charset="0"/>
              <a:buChar char="•"/>
            </a:pPr>
            <a:r>
              <a:rPr lang="tr-TR" b="1" dirty="0" err="1">
                <a:solidFill>
                  <a:schemeClr val="bg1"/>
                </a:solidFill>
                <a:latin typeface="Arial" panose="020B0604020202020204" pitchFamily="34" charset="0"/>
                <a:ea typeface="Geneva"/>
                <a:cs typeface="Arial" panose="020B0604020202020204" pitchFamily="34" charset="0"/>
                <a:sym typeface="Geneva"/>
              </a:rPr>
              <a:t>Lifelong</a:t>
            </a:r>
            <a:r>
              <a:rPr lang="tr-TR" b="1" dirty="0">
                <a:solidFill>
                  <a:schemeClr val="bg1"/>
                </a:solidFill>
                <a:latin typeface="Arial" panose="020B0604020202020204" pitchFamily="34" charset="0"/>
                <a:ea typeface="Geneva"/>
                <a:cs typeface="Arial" panose="020B0604020202020204" pitchFamily="34" charset="0"/>
                <a:sym typeface="Geneva"/>
              </a:rPr>
              <a:t> Training &amp; </a:t>
            </a:r>
            <a:r>
              <a:rPr lang="tr-TR" b="1" dirty="0" err="1">
                <a:solidFill>
                  <a:schemeClr val="bg1"/>
                </a:solidFill>
                <a:latin typeface="Arial" panose="020B0604020202020204" pitchFamily="34" charset="0"/>
                <a:ea typeface="Geneva"/>
                <a:cs typeface="Arial" panose="020B0604020202020204" pitchFamily="34" charset="0"/>
                <a:sym typeface="Geneva"/>
              </a:rPr>
              <a:t>Sustainability</a:t>
            </a:r>
            <a:r>
              <a:rPr lang="tr-TR" b="1" dirty="0">
                <a:solidFill>
                  <a:schemeClr val="bg1"/>
                </a:solidFill>
                <a:latin typeface="Arial" panose="020B0604020202020204" pitchFamily="34" charset="0"/>
                <a:ea typeface="Geneva"/>
                <a:cs typeface="Arial" panose="020B0604020202020204" pitchFamily="34" charset="0"/>
                <a:sym typeface="Geneva"/>
              </a:rPr>
              <a:t> </a:t>
            </a:r>
          </a:p>
          <a:p>
            <a:pPr marL="742950" lvl="1" indent="-285750">
              <a:buFont typeface="Arial" panose="020B0604020202020204" pitchFamily="34" charset="0"/>
              <a:buChar char="•"/>
            </a:pPr>
            <a:r>
              <a:rPr lang="tr-TR" b="1" dirty="0">
                <a:solidFill>
                  <a:schemeClr val="bg1"/>
                </a:solidFill>
                <a:latin typeface="Arial" panose="020B0604020202020204" pitchFamily="34" charset="0"/>
                <a:ea typeface="Geneva"/>
                <a:cs typeface="Arial" panose="020B0604020202020204" pitchFamily="34" charset="0"/>
                <a:sym typeface="Geneva"/>
              </a:rPr>
              <a:t>Academy</a:t>
            </a:r>
          </a:p>
          <a:p>
            <a:pPr marL="742950" lvl="1" indent="-285750">
              <a:buFont typeface="Arial" panose="020B0604020202020204" pitchFamily="34" charset="0"/>
              <a:buChar char="•"/>
            </a:pPr>
            <a:r>
              <a:rPr lang="tr-TR" b="1" dirty="0" err="1">
                <a:solidFill>
                  <a:schemeClr val="bg1"/>
                </a:solidFill>
                <a:latin typeface="Arial" panose="020B0604020202020204" pitchFamily="34" charset="0"/>
                <a:ea typeface="Geneva"/>
                <a:cs typeface="Arial" panose="020B0604020202020204" pitchFamily="34" charset="0"/>
                <a:sym typeface="Geneva"/>
              </a:rPr>
              <a:t>Staff</a:t>
            </a:r>
            <a:r>
              <a:rPr lang="tr-TR" b="1" dirty="0">
                <a:solidFill>
                  <a:schemeClr val="bg1"/>
                </a:solidFill>
                <a:latin typeface="Arial" panose="020B0604020202020204" pitchFamily="34" charset="0"/>
                <a:ea typeface="Geneva"/>
                <a:cs typeface="Arial" panose="020B0604020202020204" pitchFamily="34" charset="0"/>
                <a:sym typeface="Geneva"/>
              </a:rPr>
              <a:t> Exchange Program (APDP)</a:t>
            </a:r>
            <a:br>
              <a:rPr lang="tr-TR" dirty="0">
                <a:solidFill>
                  <a:schemeClr val="bg1"/>
                </a:solidFill>
                <a:latin typeface="Arial" panose="020B0604020202020204" pitchFamily="34" charset="0"/>
                <a:ea typeface="Geneva"/>
                <a:cs typeface="Arial" panose="020B0604020202020204" pitchFamily="34" charset="0"/>
                <a:sym typeface="Geneva"/>
              </a:rPr>
            </a:br>
            <a:endParaRPr lang="tr-TR" dirty="0">
              <a:latin typeface="Arial" panose="020B0604020202020204" pitchFamily="34" charset="0"/>
              <a:cs typeface="Arial" panose="020B0604020202020204" pitchFamily="34" charset="0"/>
            </a:endParaRPr>
          </a:p>
        </p:txBody>
      </p:sp>
      <p:pic>
        <p:nvPicPr>
          <p:cNvPr id="4" name="pasted-image.png">
            <a:extLst>
              <a:ext uri="{FF2B5EF4-FFF2-40B4-BE49-F238E27FC236}">
                <a16:creationId xmlns:a16="http://schemas.microsoft.com/office/drawing/2014/main" id="{8504E8D9-14F1-9747-A57A-956205E57CA4}"/>
              </a:ext>
            </a:extLst>
          </p:cNvPr>
          <p:cNvPicPr/>
          <p:nvPr/>
        </p:nvPicPr>
        <p:blipFill>
          <a:blip r:embed="rId2">
            <a:extLst/>
          </a:blip>
          <a:srcRect t="433" b="433"/>
          <a:stretch>
            <a:fillRect/>
          </a:stretch>
        </p:blipFill>
        <p:spPr>
          <a:xfrm>
            <a:off x="6749957" y="812467"/>
            <a:ext cx="5179889" cy="5179889"/>
          </a:xfrm>
          <a:prstGeom prst="rect">
            <a:avLst/>
          </a:prstGeom>
          <a:ln>
            <a:noFill/>
          </a:ln>
          <a:effectLst/>
        </p:spPr>
      </p:pic>
      <p:sp>
        <p:nvSpPr>
          <p:cNvPr id="6" name="Rectangle 5">
            <a:extLst>
              <a:ext uri="{FF2B5EF4-FFF2-40B4-BE49-F238E27FC236}">
                <a16:creationId xmlns:a16="http://schemas.microsoft.com/office/drawing/2014/main" id="{0C9D4453-5267-054A-86A1-76FF6B242E42}"/>
              </a:ext>
            </a:extLst>
          </p:cNvPr>
          <p:cNvSpPr/>
          <p:nvPr/>
        </p:nvSpPr>
        <p:spPr>
          <a:xfrm>
            <a:off x="327029" y="471957"/>
            <a:ext cx="3617258" cy="4503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5D16E9C-9BCC-3D4D-8861-5E9A6B8324B9}"/>
              </a:ext>
            </a:extLst>
          </p:cNvPr>
          <p:cNvSpPr txBox="1"/>
          <p:nvPr/>
        </p:nvSpPr>
        <p:spPr>
          <a:xfrm>
            <a:off x="327029" y="343192"/>
            <a:ext cx="3323474" cy="707886"/>
          </a:xfrm>
          <a:prstGeom prst="rect">
            <a:avLst/>
          </a:prstGeom>
          <a:noFill/>
        </p:spPr>
        <p:txBody>
          <a:bodyPr wrap="none" rtlCol="0">
            <a:spAutoFit/>
          </a:bodyPr>
          <a:lstStyle/>
          <a:p>
            <a:r>
              <a:rPr lang="en-US" sz="4000" b="1" spc="-150" dirty="0">
                <a:solidFill>
                  <a:srgbClr val="FFFEFF"/>
                </a:solidFill>
                <a:latin typeface="+mj-lt"/>
                <a:ea typeface="+mj-ea"/>
                <a:cs typeface="+mj-cs"/>
              </a:rPr>
              <a:t>ANKOS </a:t>
            </a:r>
            <a:r>
              <a:rPr lang="en-US" sz="2200" b="1" spc="-150" dirty="0">
                <a:solidFill>
                  <a:srgbClr val="FFFEFF"/>
                </a:solidFill>
                <a:latin typeface="+mj-lt"/>
                <a:ea typeface="+mj-ea"/>
                <a:cs typeface="+mj-cs"/>
              </a:rPr>
              <a:t>General Overview</a:t>
            </a:r>
            <a:endParaRPr lang="tr-TR" sz="2200" b="1" spc="-150" dirty="0">
              <a:solidFill>
                <a:srgbClr val="FFFEFF"/>
              </a:solidFill>
              <a:latin typeface="+mj-lt"/>
              <a:ea typeface="+mj-ea"/>
              <a:cs typeface="+mj-cs"/>
            </a:endParaRPr>
          </a:p>
        </p:txBody>
      </p:sp>
    </p:spTree>
    <p:extLst>
      <p:ext uri="{BB962C8B-B14F-4D97-AF65-F5344CB8AC3E}">
        <p14:creationId xmlns:p14="http://schemas.microsoft.com/office/powerpoint/2010/main" val="1476369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Process 1">
            <a:extLst>
              <a:ext uri="{FF2B5EF4-FFF2-40B4-BE49-F238E27FC236}">
                <a16:creationId xmlns:a16="http://schemas.microsoft.com/office/drawing/2014/main" id="{07D8DB55-DFC4-2D42-B375-EEC328A8D99E}"/>
              </a:ext>
            </a:extLst>
          </p:cNvPr>
          <p:cNvSpPr/>
          <p:nvPr/>
        </p:nvSpPr>
        <p:spPr>
          <a:xfrm>
            <a:off x="336332" y="1351420"/>
            <a:ext cx="6819071" cy="419213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a:extLst>
              <a:ext uri="{FF2B5EF4-FFF2-40B4-BE49-F238E27FC236}">
                <a16:creationId xmlns:a16="http://schemas.microsoft.com/office/drawing/2014/main" id="{F2217C02-6658-C442-B64D-A30F1FBDA730}"/>
              </a:ext>
            </a:extLst>
          </p:cNvPr>
          <p:cNvSpPr/>
          <p:nvPr/>
        </p:nvSpPr>
        <p:spPr>
          <a:xfrm>
            <a:off x="327027" y="1351420"/>
            <a:ext cx="6828375" cy="3970318"/>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SELL</a:t>
            </a:r>
          </a:p>
          <a:p>
            <a:pPr lvl="1"/>
            <a:r>
              <a:rPr lang="en-US" dirty="0">
                <a:solidFill>
                  <a:schemeClr val="bg1"/>
                </a:solidFill>
                <a:latin typeface="Arial" panose="020B0604020202020204" pitchFamily="34" charset="0"/>
                <a:cs typeface="Arial" panose="020B0604020202020204" pitchFamily="34" charset="0"/>
              </a:rPr>
              <a:t>Southern European Libraries Link</a:t>
            </a:r>
            <a:r>
              <a:rPr lang="tr-TR" dirty="0">
                <a:solidFill>
                  <a:schemeClr val="bg1"/>
                </a:solidFill>
                <a:latin typeface="Arial" panose="020B0604020202020204" pitchFamily="34" charset="0"/>
                <a:cs typeface="Arial" panose="020B0604020202020204" pitchFamily="34" charset="0"/>
              </a:rPr>
              <a:t> </a:t>
            </a:r>
          </a:p>
          <a:p>
            <a:pPr lvl="1"/>
            <a:endParaRPr lang="tr-TR" dirty="0">
              <a:solidFill>
                <a:schemeClr val="bg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SPARC-</a:t>
            </a:r>
          </a:p>
          <a:p>
            <a:pPr lvl="1"/>
            <a:r>
              <a:rPr lang="en-US" dirty="0">
                <a:solidFill>
                  <a:schemeClr val="bg1"/>
                </a:solidFill>
                <a:latin typeface="Arial" panose="020B0604020202020204" pitchFamily="34" charset="0"/>
                <a:cs typeface="Arial" panose="020B0604020202020204" pitchFamily="34" charset="0"/>
              </a:rPr>
              <a:t>The Scholarly Publishing and Academic Resources Coalition </a:t>
            </a:r>
          </a:p>
          <a:p>
            <a:pPr lvl="1"/>
            <a:endParaRPr lang="en-US" dirty="0">
              <a:solidFill>
                <a:schemeClr val="bg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ICOLC-</a:t>
            </a:r>
          </a:p>
          <a:p>
            <a:pPr lvl="1"/>
            <a:r>
              <a:rPr lang="en-US" dirty="0">
                <a:solidFill>
                  <a:schemeClr val="bg1"/>
                </a:solidFill>
                <a:latin typeface="Arial" panose="020B0604020202020204" pitchFamily="34" charset="0"/>
                <a:cs typeface="Arial" panose="020B0604020202020204" pitchFamily="34" charset="0"/>
              </a:rPr>
              <a:t>International Coalition of Library Consortia</a:t>
            </a:r>
            <a:r>
              <a:rPr lang="tr-TR" dirty="0">
                <a:solidFill>
                  <a:schemeClr val="bg1"/>
                </a:solidFill>
                <a:latin typeface="Arial" panose="020B0604020202020204" pitchFamily="34" charset="0"/>
                <a:cs typeface="Arial" panose="020B0604020202020204" pitchFamily="34" charset="0"/>
              </a:rPr>
              <a:t> </a:t>
            </a:r>
          </a:p>
          <a:p>
            <a:pPr lvl="1"/>
            <a:endParaRPr lang="tr-TR" dirty="0">
              <a:solidFill>
                <a:schemeClr val="bg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COUNTER-</a:t>
            </a:r>
          </a:p>
          <a:p>
            <a:pPr lvl="1"/>
            <a:r>
              <a:rPr lang="en-US" dirty="0">
                <a:solidFill>
                  <a:schemeClr val="bg1"/>
                </a:solidFill>
                <a:latin typeface="Arial" panose="020B0604020202020204" pitchFamily="34" charset="0"/>
                <a:cs typeface="Arial" panose="020B0604020202020204" pitchFamily="34" charset="0"/>
              </a:rPr>
              <a:t>Counting Online Usage of Networked Electronic Resources</a:t>
            </a:r>
          </a:p>
          <a:p>
            <a:pPr lvl="1"/>
            <a:r>
              <a:rPr lang="tr-TR" dirty="0">
                <a:solidFill>
                  <a:schemeClr val="bg1"/>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tr-TR" dirty="0">
                <a:solidFill>
                  <a:schemeClr val="bg1"/>
                </a:solidFill>
                <a:latin typeface="Arial" panose="020B0604020202020204" pitchFamily="34" charset="0"/>
                <a:ea typeface="Geneva"/>
                <a:cs typeface="Arial" panose="020B0604020202020204" pitchFamily="34" charset="0"/>
                <a:sym typeface="Geneva"/>
              </a:rPr>
              <a:t>IFLA</a:t>
            </a:r>
            <a:br>
              <a:rPr lang="tr-TR" dirty="0">
                <a:solidFill>
                  <a:schemeClr val="bg1"/>
                </a:solidFill>
                <a:latin typeface="Arial" panose="020B0604020202020204" pitchFamily="34" charset="0"/>
                <a:ea typeface="Geneva"/>
                <a:cs typeface="Arial" panose="020B0604020202020204" pitchFamily="34" charset="0"/>
                <a:sym typeface="Geneva"/>
              </a:rPr>
            </a:br>
            <a:endParaRPr lang="tr-TR"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49137525-72CF-C248-BC9D-6407B12AA454}"/>
              </a:ext>
            </a:extLst>
          </p:cNvPr>
          <p:cNvSpPr/>
          <p:nvPr/>
        </p:nvSpPr>
        <p:spPr>
          <a:xfrm>
            <a:off x="327028" y="471957"/>
            <a:ext cx="4230685" cy="4503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D44E3A0-3264-8A4C-9F37-A9E5E16631A2}"/>
              </a:ext>
            </a:extLst>
          </p:cNvPr>
          <p:cNvSpPr txBox="1"/>
          <p:nvPr/>
        </p:nvSpPr>
        <p:spPr>
          <a:xfrm>
            <a:off x="327029" y="343192"/>
            <a:ext cx="5045070" cy="707886"/>
          </a:xfrm>
          <a:prstGeom prst="rect">
            <a:avLst/>
          </a:prstGeom>
          <a:noFill/>
        </p:spPr>
        <p:txBody>
          <a:bodyPr wrap="square" rtlCol="0">
            <a:spAutoFit/>
          </a:bodyPr>
          <a:lstStyle/>
          <a:p>
            <a:r>
              <a:rPr lang="en-US" sz="4000" b="1" spc="-150" dirty="0">
                <a:solidFill>
                  <a:srgbClr val="FFFEFF"/>
                </a:solidFill>
                <a:latin typeface="+mj-lt"/>
                <a:ea typeface="+mj-ea"/>
                <a:cs typeface="+mj-cs"/>
              </a:rPr>
              <a:t>ANKOS </a:t>
            </a:r>
            <a:r>
              <a:rPr lang="en-US" sz="2200" b="1" spc="-150" dirty="0">
                <a:solidFill>
                  <a:srgbClr val="FFFEFF"/>
                </a:solidFill>
                <a:latin typeface="+mj-lt"/>
                <a:ea typeface="+mj-ea"/>
                <a:cs typeface="+mj-cs"/>
              </a:rPr>
              <a:t>International Collaboration</a:t>
            </a:r>
            <a:endParaRPr lang="tr-TR" sz="2200" b="1" spc="-150" dirty="0">
              <a:solidFill>
                <a:srgbClr val="FFFEFF"/>
              </a:solidFill>
              <a:latin typeface="+mj-lt"/>
              <a:ea typeface="+mj-ea"/>
              <a:cs typeface="+mj-cs"/>
            </a:endParaRPr>
          </a:p>
        </p:txBody>
      </p:sp>
      <p:pic>
        <p:nvPicPr>
          <p:cNvPr id="6" name="Picture 5">
            <a:extLst>
              <a:ext uri="{FF2B5EF4-FFF2-40B4-BE49-F238E27FC236}">
                <a16:creationId xmlns:a16="http://schemas.microsoft.com/office/drawing/2014/main" id="{5E8159E3-BB67-0E4D-89DB-9DB2915B4FCD}"/>
              </a:ext>
            </a:extLst>
          </p:cNvPr>
          <p:cNvPicPr>
            <a:picLocks noChangeAspect="1"/>
          </p:cNvPicPr>
          <p:nvPr/>
        </p:nvPicPr>
        <p:blipFill>
          <a:blip r:embed="rId2"/>
          <a:stretch>
            <a:fillRect/>
          </a:stretch>
        </p:blipFill>
        <p:spPr>
          <a:xfrm>
            <a:off x="7586663" y="1351420"/>
            <a:ext cx="4347342" cy="4192130"/>
          </a:xfrm>
          <a:prstGeom prst="rect">
            <a:avLst/>
          </a:prstGeom>
        </p:spPr>
      </p:pic>
    </p:spTree>
    <p:extLst>
      <p:ext uri="{BB962C8B-B14F-4D97-AF65-F5344CB8AC3E}">
        <p14:creationId xmlns:p14="http://schemas.microsoft.com/office/powerpoint/2010/main" val="2819350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Process 9">
            <a:extLst>
              <a:ext uri="{FF2B5EF4-FFF2-40B4-BE49-F238E27FC236}">
                <a16:creationId xmlns:a16="http://schemas.microsoft.com/office/drawing/2014/main" id="{87AF2DFD-91AD-0943-9A75-1343362DABEF}"/>
              </a:ext>
            </a:extLst>
          </p:cNvPr>
          <p:cNvSpPr/>
          <p:nvPr/>
        </p:nvSpPr>
        <p:spPr>
          <a:xfrm>
            <a:off x="399394" y="2135719"/>
            <a:ext cx="4971393" cy="265658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itle 1">
            <a:extLst>
              <a:ext uri="{FF2B5EF4-FFF2-40B4-BE49-F238E27FC236}">
                <a16:creationId xmlns:a16="http://schemas.microsoft.com/office/drawing/2014/main" id="{58D8026D-724A-7849-97B3-36CD5D7EA42D}"/>
              </a:ext>
            </a:extLst>
          </p:cNvPr>
          <p:cNvSpPr>
            <a:spLocks noGrp="1"/>
          </p:cNvSpPr>
          <p:nvPr>
            <p:ph type="title" idx="4294967295"/>
          </p:nvPr>
        </p:nvSpPr>
        <p:spPr>
          <a:xfrm>
            <a:off x="411862" y="2135719"/>
            <a:ext cx="4958925" cy="2656588"/>
          </a:xfrm>
        </p:spPr>
        <p:txBody>
          <a:bodyPr anchor="t">
            <a:normAutofit/>
          </a:bodyPr>
          <a:lstStyle/>
          <a:p>
            <a:pPr algn="l"/>
            <a:r>
              <a:rPr lang="en-US" sz="2100" b="1" dirty="0">
                <a:solidFill>
                  <a:schemeClr val="bg1"/>
                </a:solidFill>
                <a:latin typeface="Arial" panose="020B0604020202020204" pitchFamily="34" charset="0"/>
                <a:cs typeface="Arial" panose="020B0604020202020204" pitchFamily="34" charset="0"/>
              </a:rPr>
              <a:t>Subscribed databases by years figure 1</a:t>
            </a:r>
            <a:br>
              <a:rPr lang="en-US" sz="2100" b="1" dirty="0">
                <a:solidFill>
                  <a:schemeClr val="bg1"/>
                </a:solidFill>
                <a:latin typeface="Arial" panose="020B0604020202020204" pitchFamily="34" charset="0"/>
                <a:cs typeface="Arial" panose="020B0604020202020204" pitchFamily="34" charset="0"/>
              </a:rPr>
            </a:br>
            <a:br>
              <a:rPr lang="en-US" sz="2100" b="1" dirty="0">
                <a:solidFill>
                  <a:schemeClr val="bg1"/>
                </a:solidFill>
                <a:latin typeface="Arial" panose="020B0604020202020204" pitchFamily="34" charset="0"/>
                <a:cs typeface="Arial" panose="020B0604020202020204" pitchFamily="34" charset="0"/>
              </a:rPr>
            </a:br>
            <a:r>
              <a:rPr lang="en-US" sz="2100" b="1" dirty="0">
                <a:solidFill>
                  <a:schemeClr val="bg1"/>
                </a:solidFill>
                <a:latin typeface="Arial" panose="020B0604020202020204" pitchFamily="34" charset="0"/>
                <a:cs typeface="Arial" panose="020B0604020202020204" pitchFamily="34" charset="0"/>
              </a:rPr>
              <a:t>ANKOS members by years figure 2</a:t>
            </a:r>
            <a:br>
              <a:rPr lang="tr-TR" dirty="0">
                <a:solidFill>
                  <a:schemeClr val="bg1"/>
                </a:solidFill>
              </a:rPr>
            </a:br>
            <a:br>
              <a:rPr lang="tr-TR" dirty="0">
                <a:solidFill>
                  <a:schemeClr val="bg1"/>
                </a:solidFill>
              </a:rPr>
            </a:br>
            <a:endParaRPr lang="tr-TR" dirty="0">
              <a:solidFill>
                <a:schemeClr val="bg1"/>
              </a:solidFill>
            </a:endParaRPr>
          </a:p>
        </p:txBody>
      </p:sp>
      <p:pic>
        <p:nvPicPr>
          <p:cNvPr id="5" name="Content Placeholder 4">
            <a:extLst>
              <a:ext uri="{FF2B5EF4-FFF2-40B4-BE49-F238E27FC236}">
                <a16:creationId xmlns:a16="http://schemas.microsoft.com/office/drawing/2014/main" id="{292F61C7-C9A6-144A-AAA2-F874C66FAB94}"/>
              </a:ext>
            </a:extLst>
          </p:cNvPr>
          <p:cNvPicPr>
            <a:picLocks noGrp="1"/>
          </p:cNvPicPr>
          <p:nvPr>
            <p:ph sz="half" idx="4294967295"/>
          </p:nvPr>
        </p:nvPicPr>
        <p:blipFill>
          <a:blip r:embed="rId2"/>
          <a:stretch>
            <a:fillRect/>
          </a:stretch>
        </p:blipFill>
        <p:spPr>
          <a:xfrm>
            <a:off x="5959365" y="838824"/>
            <a:ext cx="5431293" cy="2382838"/>
          </a:xfrm>
          <a:prstGeom prst="rect">
            <a:avLst/>
          </a:prstGeom>
        </p:spPr>
      </p:pic>
      <p:pic>
        <p:nvPicPr>
          <p:cNvPr id="6" name="Content Placeholder 5">
            <a:extLst>
              <a:ext uri="{FF2B5EF4-FFF2-40B4-BE49-F238E27FC236}">
                <a16:creationId xmlns:a16="http://schemas.microsoft.com/office/drawing/2014/main" id="{03114AC1-1F09-8540-BF38-29BE719781F4}"/>
              </a:ext>
            </a:extLst>
          </p:cNvPr>
          <p:cNvPicPr>
            <a:picLocks noGrp="1"/>
          </p:cNvPicPr>
          <p:nvPr>
            <p:ph sz="half" idx="4294967295"/>
          </p:nvPr>
        </p:nvPicPr>
        <p:blipFill>
          <a:blip r:embed="rId3"/>
          <a:stretch>
            <a:fillRect/>
          </a:stretch>
        </p:blipFill>
        <p:spPr>
          <a:xfrm>
            <a:off x="5959365" y="3970338"/>
            <a:ext cx="5431294" cy="2487613"/>
          </a:xfrm>
          <a:prstGeom prst="rect">
            <a:avLst/>
          </a:prstGeom>
        </p:spPr>
      </p:pic>
      <p:sp>
        <p:nvSpPr>
          <p:cNvPr id="7" name="TextBox 6">
            <a:extLst>
              <a:ext uri="{FF2B5EF4-FFF2-40B4-BE49-F238E27FC236}">
                <a16:creationId xmlns:a16="http://schemas.microsoft.com/office/drawing/2014/main" id="{AF3C45B0-5CDB-074E-8B62-61CFEBA3D3B7}"/>
              </a:ext>
            </a:extLst>
          </p:cNvPr>
          <p:cNvSpPr txBox="1"/>
          <p:nvPr/>
        </p:nvSpPr>
        <p:spPr>
          <a:xfrm>
            <a:off x="5959365" y="348317"/>
            <a:ext cx="1043876" cy="369332"/>
          </a:xfrm>
          <a:prstGeom prst="rect">
            <a:avLst/>
          </a:prstGeom>
          <a:noFill/>
        </p:spPr>
        <p:txBody>
          <a:bodyPr wrap="none" rtlCol="0">
            <a:spAutoFit/>
          </a:bodyPr>
          <a:lstStyle/>
          <a:p>
            <a:r>
              <a:rPr lang="tr-TR" dirty="0" err="1">
                <a:solidFill>
                  <a:schemeClr val="bg1"/>
                </a:solidFill>
              </a:rPr>
              <a:t>Table</a:t>
            </a:r>
            <a:r>
              <a:rPr lang="tr-TR" dirty="0">
                <a:solidFill>
                  <a:schemeClr val="bg1"/>
                </a:solidFill>
              </a:rPr>
              <a:t> 1</a:t>
            </a:r>
          </a:p>
        </p:txBody>
      </p:sp>
      <p:sp>
        <p:nvSpPr>
          <p:cNvPr id="8" name="TextBox 7">
            <a:extLst>
              <a:ext uri="{FF2B5EF4-FFF2-40B4-BE49-F238E27FC236}">
                <a16:creationId xmlns:a16="http://schemas.microsoft.com/office/drawing/2014/main" id="{BA245891-475A-3C48-B250-2F8A7982A166}"/>
              </a:ext>
            </a:extLst>
          </p:cNvPr>
          <p:cNvSpPr txBox="1"/>
          <p:nvPr/>
        </p:nvSpPr>
        <p:spPr>
          <a:xfrm>
            <a:off x="5959365" y="3464013"/>
            <a:ext cx="1043876" cy="369332"/>
          </a:xfrm>
          <a:prstGeom prst="rect">
            <a:avLst/>
          </a:prstGeom>
          <a:noFill/>
        </p:spPr>
        <p:txBody>
          <a:bodyPr wrap="none" rtlCol="0">
            <a:spAutoFit/>
          </a:bodyPr>
          <a:lstStyle/>
          <a:p>
            <a:r>
              <a:rPr lang="tr-TR" dirty="0" err="1">
                <a:solidFill>
                  <a:schemeClr val="bg1"/>
                </a:solidFill>
              </a:rPr>
              <a:t>Table</a:t>
            </a:r>
            <a:r>
              <a:rPr lang="tr-TR" dirty="0">
                <a:solidFill>
                  <a:schemeClr val="bg1"/>
                </a:solidFill>
              </a:rPr>
              <a:t> 2</a:t>
            </a:r>
          </a:p>
        </p:txBody>
      </p:sp>
      <p:sp>
        <p:nvSpPr>
          <p:cNvPr id="3" name="Process 2">
            <a:extLst>
              <a:ext uri="{FF2B5EF4-FFF2-40B4-BE49-F238E27FC236}">
                <a16:creationId xmlns:a16="http://schemas.microsoft.com/office/drawing/2014/main" id="{F0CD30EC-4CCB-0440-B3DC-891CA5D4B032}"/>
              </a:ext>
            </a:extLst>
          </p:cNvPr>
          <p:cNvSpPr/>
          <p:nvPr/>
        </p:nvSpPr>
        <p:spPr>
          <a:xfrm>
            <a:off x="411861" y="1184279"/>
            <a:ext cx="3697684" cy="50449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a:extLst>
              <a:ext uri="{FF2B5EF4-FFF2-40B4-BE49-F238E27FC236}">
                <a16:creationId xmlns:a16="http://schemas.microsoft.com/office/drawing/2014/main" id="{E6E0FBBE-E2D5-F444-B523-132953132B0E}"/>
              </a:ext>
            </a:extLst>
          </p:cNvPr>
          <p:cNvSpPr txBox="1"/>
          <p:nvPr/>
        </p:nvSpPr>
        <p:spPr>
          <a:xfrm>
            <a:off x="399394" y="1174917"/>
            <a:ext cx="3570208" cy="523220"/>
          </a:xfrm>
          <a:prstGeom prst="rect">
            <a:avLst/>
          </a:prstGeom>
          <a:noFill/>
        </p:spPr>
        <p:txBody>
          <a:bodyPr wrap="none" rtlCol="0">
            <a:spAutoFit/>
          </a:bodyPr>
          <a:lstStyle/>
          <a:p>
            <a:r>
              <a:rPr lang="en-US" sz="2800" b="1" spc="-150" dirty="0">
                <a:solidFill>
                  <a:srgbClr val="FFFEFF"/>
                </a:solidFill>
                <a:latin typeface="Arial" panose="020B0604020202020204" pitchFamily="34" charset="0"/>
                <a:ea typeface="+mj-ea"/>
                <a:cs typeface="Arial" panose="020B0604020202020204" pitchFamily="34" charset="0"/>
              </a:rPr>
              <a:t>ANKOS with numbers</a:t>
            </a:r>
            <a:endParaRPr lang="tr-TR" sz="2800" b="1" spc="-150" dirty="0">
              <a:solidFill>
                <a:srgbClr val="FFFEFF"/>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58306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Process 2">
            <a:extLst>
              <a:ext uri="{FF2B5EF4-FFF2-40B4-BE49-F238E27FC236}">
                <a16:creationId xmlns:a16="http://schemas.microsoft.com/office/drawing/2014/main" id="{622F77EC-C7EF-184A-AAF5-F21F0AB10D52}"/>
              </a:ext>
            </a:extLst>
          </p:cNvPr>
          <p:cNvSpPr/>
          <p:nvPr/>
        </p:nvSpPr>
        <p:spPr>
          <a:xfrm>
            <a:off x="414338" y="935469"/>
            <a:ext cx="6015037" cy="565106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pic>
        <p:nvPicPr>
          <p:cNvPr id="4" name="Content Placeholder 3">
            <a:extLst>
              <a:ext uri="{FF2B5EF4-FFF2-40B4-BE49-F238E27FC236}">
                <a16:creationId xmlns:a16="http://schemas.microsoft.com/office/drawing/2014/main" id="{43EBE254-9A0D-5E49-B4C0-BAE915CF2BE7}"/>
              </a:ext>
            </a:extLst>
          </p:cNvPr>
          <p:cNvPicPr>
            <a:picLocks noGrp="1"/>
          </p:cNvPicPr>
          <p:nvPr>
            <p:ph idx="4294967295"/>
          </p:nvPr>
        </p:nvPicPr>
        <p:blipFill>
          <a:blip r:embed="rId2"/>
          <a:stretch>
            <a:fillRect/>
          </a:stretch>
        </p:blipFill>
        <p:spPr>
          <a:xfrm>
            <a:off x="6773863" y="1631950"/>
            <a:ext cx="5218112" cy="4230688"/>
          </a:xfrm>
          <a:prstGeom prst="rect">
            <a:avLst/>
          </a:prstGeom>
        </p:spPr>
      </p:pic>
      <p:sp>
        <p:nvSpPr>
          <p:cNvPr id="2" name="Title 1">
            <a:extLst>
              <a:ext uri="{FF2B5EF4-FFF2-40B4-BE49-F238E27FC236}">
                <a16:creationId xmlns:a16="http://schemas.microsoft.com/office/drawing/2014/main" id="{17B915A2-0A51-F343-8614-724835B02186}"/>
              </a:ext>
            </a:extLst>
          </p:cNvPr>
          <p:cNvSpPr>
            <a:spLocks noGrp="1"/>
          </p:cNvSpPr>
          <p:nvPr>
            <p:ph type="title" idx="4294967295"/>
          </p:nvPr>
        </p:nvSpPr>
        <p:spPr>
          <a:xfrm>
            <a:off x="371474" y="802228"/>
            <a:ext cx="6229350" cy="5060410"/>
          </a:xfrm>
        </p:spPr>
        <p:txBody>
          <a:bodyPr anchor="t">
            <a:noAutofit/>
          </a:bodyPr>
          <a:lstStyle/>
          <a:p>
            <a:pPr algn="l">
              <a:lnSpc>
                <a:spcPct val="100000"/>
              </a:lnSpc>
            </a:pPr>
            <a:r>
              <a:rPr lang="en-US" sz="1800" dirty="0">
                <a:solidFill>
                  <a:schemeClr val="bg1"/>
                </a:solidFill>
                <a:latin typeface="Arial" panose="020B0604020202020204" pitchFamily="34" charset="0"/>
                <a:cs typeface="Arial" panose="020B0604020202020204" pitchFamily="34" charset="0"/>
              </a:rPr>
              <a:t>ANKOS is managed by a board of seven academic library directors, elected every two years.</a:t>
            </a:r>
            <a:r>
              <a:rPr lang="tr-TR" sz="1800" dirty="0">
                <a:solidFill>
                  <a:schemeClr val="bg1"/>
                </a:solidFill>
                <a:latin typeface="Arial" panose="020B0604020202020204" pitchFamily="34" charset="0"/>
                <a:cs typeface="Arial" panose="020B0604020202020204" pitchFamily="34" charset="0"/>
              </a:rPr>
              <a:t> </a:t>
            </a:r>
            <a:br>
              <a:rPr lang="tr-TR" sz="1800" dirty="0">
                <a:solidFill>
                  <a:schemeClr val="bg1"/>
                </a:solidFill>
                <a:latin typeface="Arial" panose="020B0604020202020204" pitchFamily="34" charset="0"/>
                <a:cs typeface="Arial" panose="020B0604020202020204" pitchFamily="34" charset="0"/>
              </a:rPr>
            </a:br>
            <a:br>
              <a:rPr lang="tr-TR" sz="1800" dirty="0">
                <a:solidFill>
                  <a:schemeClr val="bg1"/>
                </a:solidFill>
                <a:latin typeface="Arial" panose="020B0604020202020204" pitchFamily="34" charset="0"/>
                <a:cs typeface="Arial" panose="020B0604020202020204" pitchFamily="34" charset="0"/>
              </a:rPr>
            </a:br>
            <a:r>
              <a:rPr lang="en-US" sz="1800" b="1" dirty="0">
                <a:solidFill>
                  <a:schemeClr val="bg1"/>
                </a:solidFill>
                <a:latin typeface="Arial" panose="020B0604020202020204" pitchFamily="34" charset="0"/>
                <a:cs typeface="Arial" panose="020B0604020202020204" pitchFamily="34" charset="0"/>
              </a:rPr>
              <a:t>Key tasks of the board</a:t>
            </a:r>
            <a:r>
              <a:rPr lang="tr-TR" sz="1800" b="1" dirty="0">
                <a:solidFill>
                  <a:schemeClr val="bg1"/>
                </a:solidFill>
                <a:latin typeface="Arial" panose="020B0604020202020204" pitchFamily="34" charset="0"/>
                <a:cs typeface="Arial" panose="020B0604020202020204" pitchFamily="34" charset="0"/>
              </a:rPr>
              <a:t> </a:t>
            </a:r>
            <a:br>
              <a:rPr lang="tr-TR"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a) Preparation and maintenance of common policies for the rational utilization of electronic resources that also include concerns for the educational and research needs of member institutions.</a:t>
            </a:r>
            <a:br>
              <a:rPr lang="tr-TR"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b) Development of the strategic plan; preparation of the annual budget and the annual report; management of the staff and the budget.</a:t>
            </a:r>
            <a:br>
              <a:rPr lang="tr-TR"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c) Leading negotiation of subscriptions to databases and e-resources with publishers and</a:t>
            </a:r>
            <a:r>
              <a:rPr lang="tr-TR" sz="1800" dirty="0">
                <a:solidFill>
                  <a:schemeClr val="bg1"/>
                </a:solidFill>
                <a:latin typeface="Arial" panose="020B0604020202020204" pitchFamily="34" charset="0"/>
                <a:cs typeface="Arial" panose="020B0604020202020204" pitchFamily="34" charset="0"/>
              </a:rPr>
              <a:t> </a:t>
            </a:r>
            <a:r>
              <a:rPr lang="en-US" sz="1800" dirty="0">
                <a:solidFill>
                  <a:schemeClr val="bg1"/>
                </a:solidFill>
                <a:latin typeface="Arial" panose="020B0604020202020204" pitchFamily="34" charset="0"/>
                <a:cs typeface="Arial" panose="020B0604020202020204" pitchFamily="34" charset="0"/>
              </a:rPr>
              <a:t>vendors.</a:t>
            </a:r>
            <a:br>
              <a:rPr lang="tr-TR"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d) Assuring that license agreements are compatible with Turkish National Site License.</a:t>
            </a:r>
            <a:br>
              <a:rPr lang="tr-TR"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f) Developing and delivering training </a:t>
            </a:r>
            <a:r>
              <a:rPr lang="en-US" sz="1800" dirty="0" err="1">
                <a:solidFill>
                  <a:schemeClr val="bg1"/>
                </a:solidFill>
                <a:latin typeface="Arial" panose="020B0604020202020204" pitchFamily="34" charset="0"/>
                <a:cs typeface="Arial" panose="020B0604020202020204" pitchFamily="34" charset="0"/>
              </a:rPr>
              <a:t>programes</a:t>
            </a:r>
            <a:r>
              <a:rPr lang="en-US" sz="1800" dirty="0">
                <a:solidFill>
                  <a:schemeClr val="bg1"/>
                </a:solidFill>
                <a:latin typeface="Arial" panose="020B0604020202020204" pitchFamily="34" charset="0"/>
                <a:cs typeface="Arial" panose="020B0604020202020204" pitchFamily="34" charset="0"/>
              </a:rPr>
              <a:t> for ANKOS voluntaries related to their personal and professional development.</a:t>
            </a:r>
            <a:br>
              <a:rPr lang="tr-TR"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g) Representing ANKOS  nationally and and internationally</a:t>
            </a:r>
            <a:br>
              <a:rPr lang="tr-TR"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h) Developing projects to support research activities of Turkish academicians.</a:t>
            </a:r>
            <a:br>
              <a:rPr lang="tr-TR" sz="2000" dirty="0">
                <a:solidFill>
                  <a:schemeClr val="bg1"/>
                </a:solidFill>
                <a:latin typeface="Arial" panose="020B0604020202020204" pitchFamily="34" charset="0"/>
                <a:cs typeface="Arial" panose="020B0604020202020204" pitchFamily="34" charset="0"/>
              </a:rPr>
            </a:br>
            <a:br>
              <a:rPr lang="tr-TR" sz="2000" dirty="0">
                <a:solidFill>
                  <a:schemeClr val="bg1"/>
                </a:solidFill>
                <a:latin typeface="Arial" panose="020B0604020202020204" pitchFamily="34" charset="0"/>
                <a:cs typeface="Arial" panose="020B0604020202020204" pitchFamily="34" charset="0"/>
              </a:rPr>
            </a:br>
            <a:endParaRPr lang="tr-TR" sz="2000" dirty="0">
              <a:solidFill>
                <a:schemeClr val="bg1"/>
              </a:solidFill>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D9E6C86D-9EE7-D943-9A42-0D3F011931B8}"/>
              </a:ext>
            </a:extLst>
          </p:cNvPr>
          <p:cNvSpPr/>
          <p:nvPr/>
        </p:nvSpPr>
        <p:spPr>
          <a:xfrm>
            <a:off x="414338" y="351870"/>
            <a:ext cx="3617258" cy="4503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a:extLst>
              <a:ext uri="{FF2B5EF4-FFF2-40B4-BE49-F238E27FC236}">
                <a16:creationId xmlns:a16="http://schemas.microsoft.com/office/drawing/2014/main" id="{8D1D2256-1A3A-564A-90A7-E9C3EEA47E49}"/>
              </a:ext>
            </a:extLst>
          </p:cNvPr>
          <p:cNvSpPr txBox="1"/>
          <p:nvPr/>
        </p:nvSpPr>
        <p:spPr>
          <a:xfrm>
            <a:off x="371474" y="223105"/>
            <a:ext cx="3741152" cy="707886"/>
          </a:xfrm>
          <a:prstGeom prst="rect">
            <a:avLst/>
          </a:prstGeom>
          <a:noFill/>
        </p:spPr>
        <p:txBody>
          <a:bodyPr wrap="none" rtlCol="0">
            <a:spAutoFit/>
          </a:bodyPr>
          <a:lstStyle/>
          <a:p>
            <a:r>
              <a:rPr lang="en-US" sz="4000" b="1" spc="-150" dirty="0">
                <a:solidFill>
                  <a:srgbClr val="FFFEFF"/>
                </a:solidFill>
                <a:latin typeface="+mj-lt"/>
                <a:ea typeface="+mj-ea"/>
                <a:cs typeface="+mj-cs"/>
              </a:rPr>
              <a:t>ANKOS </a:t>
            </a:r>
            <a:r>
              <a:rPr lang="en-US" sz="2200" b="1" spc="-150" dirty="0">
                <a:solidFill>
                  <a:srgbClr val="FFFEFF"/>
                </a:solidFill>
                <a:latin typeface="+mj-lt"/>
                <a:ea typeface="+mj-ea"/>
                <a:cs typeface="+mj-cs"/>
              </a:rPr>
              <a:t>Organization Structure</a:t>
            </a:r>
            <a:endParaRPr lang="tr-TR" sz="2200" b="1" spc="-150" dirty="0">
              <a:solidFill>
                <a:srgbClr val="FFFEFF"/>
              </a:solidFill>
              <a:latin typeface="+mj-lt"/>
              <a:ea typeface="+mj-ea"/>
              <a:cs typeface="+mj-cs"/>
            </a:endParaRPr>
          </a:p>
        </p:txBody>
      </p:sp>
      <p:sp>
        <p:nvSpPr>
          <p:cNvPr id="6" name="TextBox 5">
            <a:extLst>
              <a:ext uri="{FF2B5EF4-FFF2-40B4-BE49-F238E27FC236}">
                <a16:creationId xmlns:a16="http://schemas.microsoft.com/office/drawing/2014/main" id="{30501D73-462F-4340-9188-923D6B5635A4}"/>
              </a:ext>
            </a:extLst>
          </p:cNvPr>
          <p:cNvSpPr txBox="1"/>
          <p:nvPr/>
        </p:nvSpPr>
        <p:spPr>
          <a:xfrm>
            <a:off x="6643688" y="1135116"/>
            <a:ext cx="3999813" cy="369332"/>
          </a:xfrm>
          <a:prstGeom prst="rect">
            <a:avLst/>
          </a:prstGeom>
          <a:noFill/>
        </p:spPr>
        <p:txBody>
          <a:bodyPr wrap="none" rtlCol="0">
            <a:spAutoFit/>
          </a:bodyPr>
          <a:lstStyle/>
          <a:p>
            <a:r>
              <a:rPr lang="tr-TR" dirty="0" err="1">
                <a:solidFill>
                  <a:schemeClr val="bg1"/>
                </a:solidFill>
              </a:rPr>
              <a:t>Organisation</a:t>
            </a:r>
            <a:r>
              <a:rPr lang="tr-TR" dirty="0">
                <a:solidFill>
                  <a:schemeClr val="bg1"/>
                </a:solidFill>
              </a:rPr>
              <a:t> </a:t>
            </a:r>
            <a:r>
              <a:rPr lang="tr-TR" dirty="0" err="1">
                <a:solidFill>
                  <a:schemeClr val="bg1"/>
                </a:solidFill>
              </a:rPr>
              <a:t>Structure</a:t>
            </a:r>
            <a:r>
              <a:rPr lang="tr-TR" dirty="0">
                <a:solidFill>
                  <a:schemeClr val="bg1"/>
                </a:solidFill>
              </a:rPr>
              <a:t> of ANKOS</a:t>
            </a:r>
          </a:p>
        </p:txBody>
      </p:sp>
    </p:spTree>
    <p:extLst>
      <p:ext uri="{BB962C8B-B14F-4D97-AF65-F5344CB8AC3E}">
        <p14:creationId xmlns:p14="http://schemas.microsoft.com/office/powerpoint/2010/main" val="3005197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Process 5">
            <a:extLst>
              <a:ext uri="{FF2B5EF4-FFF2-40B4-BE49-F238E27FC236}">
                <a16:creationId xmlns:a16="http://schemas.microsoft.com/office/drawing/2014/main" id="{5425DFB7-3B9B-B048-B274-69BEF1395B97}"/>
              </a:ext>
            </a:extLst>
          </p:cNvPr>
          <p:cNvSpPr/>
          <p:nvPr/>
        </p:nvSpPr>
        <p:spPr>
          <a:xfrm>
            <a:off x="742950" y="1528763"/>
            <a:ext cx="2943225" cy="78581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Process 3">
            <a:extLst>
              <a:ext uri="{FF2B5EF4-FFF2-40B4-BE49-F238E27FC236}">
                <a16:creationId xmlns:a16="http://schemas.microsoft.com/office/drawing/2014/main" id="{D90DDD08-8317-1F41-B4B7-A80576E6C53B}"/>
              </a:ext>
            </a:extLst>
          </p:cNvPr>
          <p:cNvSpPr/>
          <p:nvPr/>
        </p:nvSpPr>
        <p:spPr>
          <a:xfrm>
            <a:off x="742950" y="2486025"/>
            <a:ext cx="3614738" cy="204311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itle 1">
            <a:extLst>
              <a:ext uri="{FF2B5EF4-FFF2-40B4-BE49-F238E27FC236}">
                <a16:creationId xmlns:a16="http://schemas.microsoft.com/office/drawing/2014/main" id="{1FD1AA43-24E0-E44A-95FB-C719445A9801}"/>
              </a:ext>
            </a:extLst>
          </p:cNvPr>
          <p:cNvSpPr>
            <a:spLocks noGrp="1"/>
          </p:cNvSpPr>
          <p:nvPr>
            <p:ph type="title" idx="4294967295"/>
          </p:nvPr>
        </p:nvSpPr>
        <p:spPr>
          <a:xfrm>
            <a:off x="642933" y="2510373"/>
            <a:ext cx="3871913" cy="1985075"/>
          </a:xfrm>
        </p:spPr>
        <p:txBody>
          <a:bodyPr anchor="t">
            <a:normAutofit fontScale="90000"/>
          </a:bodyPr>
          <a:lstStyle/>
          <a:p>
            <a:pPr algn="l"/>
            <a:r>
              <a:rPr lang="en-US" sz="2200" b="1" dirty="0">
                <a:solidFill>
                  <a:schemeClr val="bg1"/>
                </a:solidFill>
                <a:latin typeface="Arial" panose="020B0604020202020204" pitchFamily="34" charset="0"/>
                <a:cs typeface="Arial" panose="020B0604020202020204" pitchFamily="34" charset="0"/>
              </a:rPr>
              <a:t>License Agreements Group</a:t>
            </a:r>
            <a:br>
              <a:rPr lang="en-US" sz="2200" b="1" dirty="0">
                <a:solidFill>
                  <a:schemeClr val="bg1"/>
                </a:solidFill>
                <a:latin typeface="Arial" panose="020B0604020202020204" pitchFamily="34" charset="0"/>
                <a:cs typeface="Arial" panose="020B0604020202020204" pitchFamily="34" charset="0"/>
              </a:rPr>
            </a:br>
            <a:r>
              <a:rPr lang="en-US" sz="2200" b="1" dirty="0">
                <a:solidFill>
                  <a:schemeClr val="bg1"/>
                </a:solidFill>
                <a:latin typeface="Arial" panose="020B0604020202020204" pitchFamily="34" charset="0"/>
                <a:cs typeface="Arial" panose="020B0604020202020204" pitchFamily="34" charset="0"/>
              </a:rPr>
              <a:t>Public Relations Group</a:t>
            </a:r>
            <a:br>
              <a:rPr lang="en-US" sz="2200" b="1" dirty="0">
                <a:solidFill>
                  <a:schemeClr val="bg1"/>
                </a:solidFill>
                <a:latin typeface="Arial" panose="020B0604020202020204" pitchFamily="34" charset="0"/>
                <a:cs typeface="Arial" panose="020B0604020202020204" pitchFamily="34" charset="0"/>
              </a:rPr>
            </a:br>
            <a:r>
              <a:rPr lang="en-US" sz="2200" b="1" dirty="0">
                <a:solidFill>
                  <a:schemeClr val="bg1"/>
                </a:solidFill>
                <a:latin typeface="Arial" panose="020B0604020202020204" pitchFamily="34" charset="0"/>
                <a:cs typeface="Arial" panose="020B0604020202020204" pitchFamily="34" charset="0"/>
              </a:rPr>
              <a:t>Statistics Group</a:t>
            </a:r>
            <a:br>
              <a:rPr lang="en-US" sz="2400" b="1" dirty="0">
                <a:solidFill>
                  <a:schemeClr val="bg1"/>
                </a:solidFill>
                <a:latin typeface="Arial" panose="020B0604020202020204" pitchFamily="34" charset="0"/>
                <a:cs typeface="Arial" panose="020B0604020202020204" pitchFamily="34" charset="0"/>
              </a:rPr>
            </a:br>
            <a:r>
              <a:rPr lang="en-US" sz="2000" b="1" dirty="0">
                <a:solidFill>
                  <a:schemeClr val="bg1"/>
                </a:solidFill>
                <a:latin typeface="Arial" panose="020B0604020202020204" pitchFamily="34" charset="0"/>
                <a:cs typeface="Arial" panose="020B0604020202020204" pitchFamily="34" charset="0"/>
              </a:rPr>
              <a:t>OA &amp; Institutional Repositories Group</a:t>
            </a:r>
            <a:br>
              <a:rPr lang="en-US" sz="2000" b="1" dirty="0">
                <a:solidFill>
                  <a:schemeClr val="bg1"/>
                </a:solidFill>
                <a:latin typeface="Arial" panose="020B0604020202020204" pitchFamily="34" charset="0"/>
                <a:cs typeface="Arial" panose="020B0604020202020204" pitchFamily="34" charset="0"/>
              </a:rPr>
            </a:br>
            <a:r>
              <a:rPr lang="en-US" sz="2200" b="1" dirty="0">
                <a:solidFill>
                  <a:schemeClr val="bg1"/>
                </a:solidFill>
                <a:latin typeface="Arial" panose="020B0604020202020204" pitchFamily="34" charset="0"/>
                <a:cs typeface="Arial" panose="020B0604020202020204" pitchFamily="34" charset="0"/>
              </a:rPr>
              <a:t>Collaboration Group</a:t>
            </a:r>
            <a:br>
              <a:rPr lang="en-US" sz="2200" b="1" dirty="0">
                <a:solidFill>
                  <a:schemeClr val="bg1"/>
                </a:solidFill>
                <a:latin typeface="Arial" panose="020B0604020202020204" pitchFamily="34" charset="0"/>
                <a:cs typeface="Arial" panose="020B0604020202020204" pitchFamily="34" charset="0"/>
              </a:rPr>
            </a:br>
            <a:r>
              <a:rPr lang="en-US" sz="2200" b="1" dirty="0">
                <a:solidFill>
                  <a:schemeClr val="bg1"/>
                </a:solidFill>
                <a:latin typeface="Arial" panose="020B0604020202020204" pitchFamily="34" charset="0"/>
                <a:cs typeface="Arial" panose="020B0604020202020204" pitchFamily="34" charset="0"/>
              </a:rPr>
              <a:t>ANKOS Academy Group</a:t>
            </a:r>
            <a:endParaRPr lang="tr-TR" b="1" dirty="0">
              <a:solidFill>
                <a:schemeClr val="bg1"/>
              </a:solidFill>
            </a:endParaRPr>
          </a:p>
        </p:txBody>
      </p:sp>
      <p:pic>
        <p:nvPicPr>
          <p:cNvPr id="7" name="Content Placeholder 6">
            <a:extLst>
              <a:ext uri="{FF2B5EF4-FFF2-40B4-BE49-F238E27FC236}">
                <a16:creationId xmlns:a16="http://schemas.microsoft.com/office/drawing/2014/main" id="{8E89397F-8139-CD4A-B643-BFD4AEDAAEB3}"/>
              </a:ext>
            </a:extLst>
          </p:cNvPr>
          <p:cNvPicPr>
            <a:picLocks noGrp="1" noChangeAspect="1"/>
          </p:cNvPicPr>
          <p:nvPr>
            <p:ph idx="4294967295"/>
          </p:nvPr>
        </p:nvPicPr>
        <p:blipFill>
          <a:blip r:embed="rId2"/>
          <a:stretch>
            <a:fillRect/>
          </a:stretch>
        </p:blipFill>
        <p:spPr>
          <a:xfrm>
            <a:off x="5530851" y="1412968"/>
            <a:ext cx="6275387" cy="4179887"/>
          </a:xfrm>
          <a:prstGeom prst="rect">
            <a:avLst/>
          </a:prstGeom>
        </p:spPr>
      </p:pic>
      <p:sp>
        <p:nvSpPr>
          <p:cNvPr id="5" name="TextBox 4">
            <a:extLst>
              <a:ext uri="{FF2B5EF4-FFF2-40B4-BE49-F238E27FC236}">
                <a16:creationId xmlns:a16="http://schemas.microsoft.com/office/drawing/2014/main" id="{641C46AC-035C-8D40-B774-F76DB201BA1E}"/>
              </a:ext>
            </a:extLst>
          </p:cNvPr>
          <p:cNvSpPr txBox="1"/>
          <p:nvPr/>
        </p:nvSpPr>
        <p:spPr>
          <a:xfrm>
            <a:off x="679237" y="1580670"/>
            <a:ext cx="3070649" cy="707886"/>
          </a:xfrm>
          <a:prstGeom prst="rect">
            <a:avLst/>
          </a:prstGeom>
          <a:noFill/>
        </p:spPr>
        <p:txBody>
          <a:bodyPr wrap="none" rtlCol="0">
            <a:spAutoFit/>
          </a:bodyPr>
          <a:lstStyle/>
          <a:p>
            <a:r>
              <a:rPr lang="en-US" sz="4000" b="1" spc="-150" dirty="0">
                <a:solidFill>
                  <a:srgbClr val="FFFEFF"/>
                </a:solidFill>
                <a:latin typeface="+mj-lt"/>
                <a:ea typeface="+mj-ea"/>
                <a:cs typeface="+mj-cs"/>
              </a:rPr>
              <a:t>ANKOS </a:t>
            </a:r>
            <a:r>
              <a:rPr lang="en-US" sz="2000" b="1" spc="-150" dirty="0">
                <a:solidFill>
                  <a:srgbClr val="FFFEFF"/>
                </a:solidFill>
                <a:latin typeface="Arial" panose="020B0604020202020204" pitchFamily="34" charset="0"/>
                <a:ea typeface="+mj-ea"/>
                <a:cs typeface="Arial" panose="020B0604020202020204" pitchFamily="34" charset="0"/>
              </a:rPr>
              <a:t>Study Groups</a:t>
            </a:r>
            <a:endParaRPr lang="tr-TR" sz="2000" b="1" spc="-150" dirty="0">
              <a:solidFill>
                <a:srgbClr val="FFFEFF"/>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199553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C58B03-C3DD-824B-B3F1-11C82308C513}"/>
              </a:ext>
            </a:extLst>
          </p:cNvPr>
          <p:cNvSpPr/>
          <p:nvPr/>
        </p:nvSpPr>
        <p:spPr>
          <a:xfrm>
            <a:off x="691619" y="1703669"/>
            <a:ext cx="5856328" cy="3142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Process 5">
            <a:extLst>
              <a:ext uri="{FF2B5EF4-FFF2-40B4-BE49-F238E27FC236}">
                <a16:creationId xmlns:a16="http://schemas.microsoft.com/office/drawing/2014/main" id="{3045301D-82B4-8548-B9C3-C29C8196A357}"/>
              </a:ext>
            </a:extLst>
          </p:cNvPr>
          <p:cNvSpPr/>
          <p:nvPr/>
        </p:nvSpPr>
        <p:spPr>
          <a:xfrm>
            <a:off x="691619" y="1071562"/>
            <a:ext cx="3674971" cy="47435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itle 1">
            <a:extLst>
              <a:ext uri="{FF2B5EF4-FFF2-40B4-BE49-F238E27FC236}">
                <a16:creationId xmlns:a16="http://schemas.microsoft.com/office/drawing/2014/main" id="{7B9E388F-B059-DF41-8E30-3208BFA94DF6}"/>
              </a:ext>
            </a:extLst>
          </p:cNvPr>
          <p:cNvSpPr>
            <a:spLocks noGrp="1"/>
          </p:cNvSpPr>
          <p:nvPr>
            <p:ph type="title" idx="4294967295"/>
          </p:nvPr>
        </p:nvSpPr>
        <p:spPr>
          <a:xfrm>
            <a:off x="586513" y="1707853"/>
            <a:ext cx="5761735" cy="402801"/>
          </a:xfrm>
        </p:spPr>
        <p:txBody>
          <a:bodyPr anchor="t">
            <a:noAutofit/>
          </a:bodyPr>
          <a:lstStyle/>
          <a:p>
            <a:pPr algn="l" fontAlgn="t"/>
            <a:r>
              <a:rPr lang="en-US" sz="2400" b="1" dirty="0">
                <a:solidFill>
                  <a:schemeClr val="bg1"/>
                </a:solidFill>
                <a:latin typeface="Arial" panose="020B0604020202020204" pitchFamily="34" charset="0"/>
                <a:cs typeface="Arial" panose="020B0604020202020204" pitchFamily="34" charset="0"/>
              </a:rPr>
              <a:t>Turkish National Site License (TRNSL)</a:t>
            </a:r>
            <a:r>
              <a:rPr lang="tr-TR" sz="2400" b="1" dirty="0">
                <a:solidFill>
                  <a:schemeClr val="bg1"/>
                </a:solidFill>
                <a:latin typeface="Arial" panose="020B0604020202020204" pitchFamily="34" charset="0"/>
                <a:cs typeface="Arial" panose="020B0604020202020204" pitchFamily="34" charset="0"/>
              </a:rPr>
              <a:t> </a:t>
            </a:r>
            <a:br>
              <a:rPr lang="tr-TR" sz="2400" dirty="0">
                <a:solidFill>
                  <a:schemeClr val="bg1"/>
                </a:solidFill>
                <a:latin typeface="Arial" panose="020B0604020202020204" pitchFamily="34" charset="0"/>
                <a:cs typeface="Arial" panose="020B0604020202020204" pitchFamily="34" charset="0"/>
              </a:rPr>
            </a:br>
            <a:br>
              <a:rPr lang="tr-TR" sz="2400" dirty="0">
                <a:solidFill>
                  <a:schemeClr val="bg1"/>
                </a:solidFill>
                <a:latin typeface="Arial" panose="020B0604020202020204" pitchFamily="34" charset="0"/>
                <a:cs typeface="Arial" panose="020B0604020202020204" pitchFamily="34" charset="0"/>
              </a:rPr>
            </a:br>
            <a:br>
              <a:rPr lang="tr-TR" sz="2400" dirty="0">
                <a:solidFill>
                  <a:schemeClr val="bg1"/>
                </a:solidFill>
                <a:latin typeface="Arial" panose="020B0604020202020204" pitchFamily="34" charset="0"/>
                <a:cs typeface="Arial" panose="020B0604020202020204" pitchFamily="34" charset="0"/>
              </a:rPr>
            </a:br>
            <a:endParaRPr lang="tr-TR" sz="2400" dirty="0">
              <a:solidFill>
                <a:schemeClr val="bg1"/>
              </a:solidFill>
              <a:latin typeface="Arial" panose="020B0604020202020204" pitchFamily="34" charset="0"/>
              <a:cs typeface="Arial" panose="020B0604020202020204" pitchFamily="34" charset="0"/>
            </a:endParaRPr>
          </a:p>
        </p:txBody>
      </p:sp>
      <p:pic>
        <p:nvPicPr>
          <p:cNvPr id="5" name="Content Placeholder 4">
            <a:extLst>
              <a:ext uri="{FF2B5EF4-FFF2-40B4-BE49-F238E27FC236}">
                <a16:creationId xmlns:a16="http://schemas.microsoft.com/office/drawing/2014/main" id="{4C6FA75B-A5CF-7B40-B727-3CDE8584B14A}"/>
              </a:ext>
            </a:extLst>
          </p:cNvPr>
          <p:cNvPicPr>
            <a:picLocks noGrp="1" noChangeAspect="1"/>
          </p:cNvPicPr>
          <p:nvPr>
            <p:ph idx="4294967295"/>
          </p:nvPr>
        </p:nvPicPr>
        <p:blipFill>
          <a:blip r:embed="rId2"/>
          <a:stretch>
            <a:fillRect/>
          </a:stretch>
        </p:blipFill>
        <p:spPr>
          <a:xfrm>
            <a:off x="7558087" y="1703669"/>
            <a:ext cx="3819525" cy="3142585"/>
          </a:xfrm>
          <a:prstGeom prst="rect">
            <a:avLst/>
          </a:prstGeom>
        </p:spPr>
      </p:pic>
      <p:sp>
        <p:nvSpPr>
          <p:cNvPr id="4" name="Rectangle 3">
            <a:extLst>
              <a:ext uri="{FF2B5EF4-FFF2-40B4-BE49-F238E27FC236}">
                <a16:creationId xmlns:a16="http://schemas.microsoft.com/office/drawing/2014/main" id="{448E8F45-5420-B94B-8CF3-EE77516468FF}"/>
              </a:ext>
            </a:extLst>
          </p:cNvPr>
          <p:cNvSpPr/>
          <p:nvPr/>
        </p:nvSpPr>
        <p:spPr>
          <a:xfrm>
            <a:off x="670598" y="1124074"/>
            <a:ext cx="3796299" cy="369332"/>
          </a:xfrm>
          <a:prstGeom prst="rect">
            <a:avLst/>
          </a:prstGeom>
        </p:spPr>
        <p:txBody>
          <a:bodyPr wrap="square">
            <a:spAutoFit/>
          </a:bodyPr>
          <a:lstStyle/>
          <a:p>
            <a:r>
              <a:rPr lang="en-US" b="1" dirty="0">
                <a:solidFill>
                  <a:schemeClr val="bg1"/>
                </a:solidFill>
                <a:latin typeface="Arial" panose="020B0604020202020204" pitchFamily="34" charset="0"/>
                <a:cs typeface="Arial" panose="020B0604020202020204" pitchFamily="34" charset="0"/>
              </a:rPr>
              <a:t>ANKOS </a:t>
            </a:r>
            <a:r>
              <a:rPr lang="en-US" sz="1600" b="1" dirty="0">
                <a:solidFill>
                  <a:schemeClr val="bg1"/>
                </a:solidFill>
                <a:latin typeface="Arial" panose="020B0604020202020204" pitchFamily="34" charset="0"/>
                <a:cs typeface="Arial" panose="020B0604020202020204" pitchFamily="34" charset="0"/>
              </a:rPr>
              <a:t>License Agreements Group</a:t>
            </a:r>
            <a:endParaRPr lang="tr-TR" sz="16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0F1ED76C-EC81-9F47-BAE9-18BC230CA4E0}"/>
              </a:ext>
            </a:extLst>
          </p:cNvPr>
          <p:cNvSpPr/>
          <p:nvPr/>
        </p:nvSpPr>
        <p:spPr>
          <a:xfrm>
            <a:off x="813158" y="2290834"/>
            <a:ext cx="1803919" cy="369332"/>
          </a:xfrm>
          <a:prstGeom prst="rect">
            <a:avLst/>
          </a:prstGeom>
        </p:spPr>
        <p:txBody>
          <a:bodyPr wrap="square">
            <a:spAutoFit/>
          </a:bodyPr>
          <a:lstStyle/>
          <a:p>
            <a:r>
              <a:rPr lang="en-US" dirty="0">
                <a:solidFill>
                  <a:schemeClr val="bg1"/>
                </a:solidFill>
                <a:latin typeface="Arial" panose="020B0604020202020204" pitchFamily="34" charset="0"/>
                <a:cs typeface="Arial" panose="020B0604020202020204" pitchFamily="34" charset="0"/>
              </a:rPr>
              <a:t>Methodology </a:t>
            </a:r>
            <a:endParaRPr lang="tr-TR"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019791DD-76AD-1C42-9FEE-4DFA2C9F65F6}"/>
              </a:ext>
            </a:extLst>
          </p:cNvPr>
          <p:cNvSpPr/>
          <p:nvPr/>
        </p:nvSpPr>
        <p:spPr>
          <a:xfrm>
            <a:off x="813158" y="2563184"/>
            <a:ext cx="5345905" cy="584775"/>
          </a:xfrm>
          <a:prstGeom prst="rect">
            <a:avLst/>
          </a:prstGeom>
        </p:spPr>
        <p:txBody>
          <a:bodyPr wrap="square">
            <a:spAutoFit/>
          </a:bodyPr>
          <a:lstStyle/>
          <a:p>
            <a:pPr marL="285750" indent="-285750">
              <a:buFont typeface="Arial" panose="020B0604020202020204" pitchFamily="34" charset="0"/>
              <a:buChar char="•"/>
            </a:pPr>
            <a:r>
              <a:rPr lang="en-US" sz="1600" dirty="0">
                <a:solidFill>
                  <a:schemeClr val="bg1"/>
                </a:solidFill>
                <a:latin typeface="Arial" panose="020B0604020202020204" pitchFamily="34" charset="0"/>
                <a:cs typeface="Arial" panose="020B0604020202020204" pitchFamily="34" charset="0"/>
              </a:rPr>
              <a:t>Examination of the firm's license agreement and comparison with TRNSL</a:t>
            </a:r>
            <a:r>
              <a:rPr lang="tr-TR" sz="1600" dirty="0">
                <a:solidFill>
                  <a:schemeClr val="bg1"/>
                </a:solidFill>
                <a:latin typeface="Arial" panose="020B0604020202020204" pitchFamily="34" charset="0"/>
                <a:cs typeface="Arial" panose="020B0604020202020204" pitchFamily="34" charset="0"/>
              </a:rPr>
              <a:t> </a:t>
            </a:r>
            <a:endParaRPr lang="tr-TR" sz="16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110BB82C-8FA7-504E-AA4B-14A84EA320DB}"/>
              </a:ext>
            </a:extLst>
          </p:cNvPr>
          <p:cNvSpPr/>
          <p:nvPr/>
        </p:nvSpPr>
        <p:spPr>
          <a:xfrm>
            <a:off x="813158" y="3137784"/>
            <a:ext cx="4488729" cy="338554"/>
          </a:xfrm>
          <a:prstGeom prst="rect">
            <a:avLst/>
          </a:prstGeom>
        </p:spPr>
        <p:txBody>
          <a:bodyPr wrap="none">
            <a:spAutoFit/>
          </a:bodyPr>
          <a:lstStyle/>
          <a:p>
            <a:pPr marL="285750" indent="-285750">
              <a:buFont typeface="Arial" panose="020B0604020202020204" pitchFamily="34" charset="0"/>
              <a:buChar char="•"/>
            </a:pPr>
            <a:r>
              <a:rPr lang="en-US" sz="1600" dirty="0">
                <a:solidFill>
                  <a:schemeClr val="bg1"/>
                </a:solidFill>
                <a:latin typeface="Arial" panose="020B0604020202020204" pitchFamily="34" charset="0"/>
                <a:cs typeface="Arial" panose="020B0604020202020204" pitchFamily="34" charset="0"/>
              </a:rPr>
              <a:t>Initiate the negotiation / negotiation process</a:t>
            </a:r>
            <a:r>
              <a:rPr lang="tr-TR" sz="1600" dirty="0">
                <a:solidFill>
                  <a:schemeClr val="bg1"/>
                </a:solidFill>
                <a:latin typeface="Arial" panose="020B0604020202020204" pitchFamily="34" charset="0"/>
                <a:cs typeface="Arial" panose="020B0604020202020204" pitchFamily="34" charset="0"/>
              </a:rPr>
              <a:t> </a:t>
            </a:r>
          </a:p>
        </p:txBody>
      </p:sp>
      <p:sp>
        <p:nvSpPr>
          <p:cNvPr id="10" name="Rectangle 9">
            <a:extLst>
              <a:ext uri="{FF2B5EF4-FFF2-40B4-BE49-F238E27FC236}">
                <a16:creationId xmlns:a16="http://schemas.microsoft.com/office/drawing/2014/main" id="{F034063B-16C3-2149-A704-A657A3910E1B}"/>
              </a:ext>
            </a:extLst>
          </p:cNvPr>
          <p:cNvSpPr/>
          <p:nvPr/>
        </p:nvSpPr>
        <p:spPr>
          <a:xfrm>
            <a:off x="813158" y="3516554"/>
            <a:ext cx="5011308" cy="338554"/>
          </a:xfrm>
          <a:prstGeom prst="rect">
            <a:avLst/>
          </a:prstGeom>
        </p:spPr>
        <p:txBody>
          <a:bodyPr wrap="none">
            <a:spAutoFit/>
          </a:bodyPr>
          <a:lstStyle/>
          <a:p>
            <a:pPr marL="285750" indent="-285750">
              <a:buFont typeface="Arial" panose="020B0604020202020204" pitchFamily="34" charset="0"/>
              <a:buChar char="•"/>
            </a:pPr>
            <a:r>
              <a:rPr lang="en-US" sz="1600" dirty="0">
                <a:solidFill>
                  <a:schemeClr val="bg1"/>
                </a:solidFill>
                <a:latin typeface="Arial" panose="020B0604020202020204" pitchFamily="34" charset="0"/>
                <a:cs typeface="Arial" panose="020B0604020202020204" pitchFamily="34" charset="0"/>
              </a:rPr>
              <a:t>Acceptance and signing of the license agreement</a:t>
            </a:r>
            <a:r>
              <a:rPr lang="tr-TR" sz="1600" dirty="0">
                <a:solidFill>
                  <a:schemeClr val="bg1"/>
                </a:solidFill>
                <a:latin typeface="Arial" panose="020B0604020202020204" pitchFamily="34" charset="0"/>
                <a:cs typeface="Arial" panose="020B0604020202020204" pitchFamily="34" charset="0"/>
              </a:rPr>
              <a:t> </a:t>
            </a:r>
          </a:p>
        </p:txBody>
      </p:sp>
      <p:sp>
        <p:nvSpPr>
          <p:cNvPr id="11" name="Rectangle 10">
            <a:extLst>
              <a:ext uri="{FF2B5EF4-FFF2-40B4-BE49-F238E27FC236}">
                <a16:creationId xmlns:a16="http://schemas.microsoft.com/office/drawing/2014/main" id="{A2F1393E-1266-D74F-AD05-E6A77F402F40}"/>
              </a:ext>
            </a:extLst>
          </p:cNvPr>
          <p:cNvSpPr/>
          <p:nvPr/>
        </p:nvSpPr>
        <p:spPr>
          <a:xfrm>
            <a:off x="813158" y="4033863"/>
            <a:ext cx="3749809" cy="369332"/>
          </a:xfrm>
          <a:prstGeom prst="rect">
            <a:avLst/>
          </a:prstGeom>
        </p:spPr>
        <p:txBody>
          <a:bodyPr wrap="none">
            <a:spAutoFit/>
          </a:bodyPr>
          <a:lstStyle/>
          <a:p>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Copyrights in License Agreements</a:t>
            </a:r>
            <a:r>
              <a:rPr lang="tr-TR" dirty="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701868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12BF6F9-527D-4042-9BDB-BAEF014BEAE0}"/>
              </a:ext>
            </a:extLst>
          </p:cNvPr>
          <p:cNvSpPr/>
          <p:nvPr/>
        </p:nvSpPr>
        <p:spPr>
          <a:xfrm>
            <a:off x="472965" y="2060027"/>
            <a:ext cx="6264166" cy="3300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a:extLst>
              <a:ext uri="{FF2B5EF4-FFF2-40B4-BE49-F238E27FC236}">
                <a16:creationId xmlns:a16="http://schemas.microsoft.com/office/drawing/2014/main" id="{09FB6FF1-923C-064E-B551-BA830F11089C}"/>
              </a:ext>
            </a:extLst>
          </p:cNvPr>
          <p:cNvSpPr/>
          <p:nvPr/>
        </p:nvSpPr>
        <p:spPr>
          <a:xfrm>
            <a:off x="472965" y="1381891"/>
            <a:ext cx="3699641" cy="546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7EF80572-13FE-9449-8FB7-111CF8BADEBB}"/>
              </a:ext>
            </a:extLst>
          </p:cNvPr>
          <p:cNvSpPr/>
          <p:nvPr/>
        </p:nvSpPr>
        <p:spPr>
          <a:xfrm>
            <a:off x="472965" y="1470493"/>
            <a:ext cx="3416320" cy="369332"/>
          </a:xfrm>
          <a:prstGeom prst="rect">
            <a:avLst/>
          </a:prstGeom>
        </p:spPr>
        <p:txBody>
          <a:bodyPr wrap="none">
            <a:spAutoFit/>
          </a:bodyPr>
          <a:lstStyle/>
          <a:p>
            <a:r>
              <a:rPr lang="en-US" dirty="0">
                <a:solidFill>
                  <a:schemeClr val="bg1"/>
                </a:solidFill>
                <a:latin typeface="Arial" panose="020B0604020202020204" pitchFamily="34" charset="0"/>
                <a:cs typeface="Arial" panose="020B0604020202020204" pitchFamily="34" charset="0"/>
              </a:rPr>
              <a:t>ANKOS Public Relations Group</a:t>
            </a:r>
            <a:endParaRPr lang="tr-TR"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C4A026BE-3B76-0E4C-9904-00BBCDF02BAA}"/>
              </a:ext>
            </a:extLst>
          </p:cNvPr>
          <p:cNvPicPr>
            <a:picLocks noChangeAspect="1"/>
          </p:cNvPicPr>
          <p:nvPr/>
        </p:nvPicPr>
        <p:blipFill>
          <a:blip r:embed="rId2"/>
          <a:stretch>
            <a:fillRect/>
          </a:stretch>
        </p:blipFill>
        <p:spPr>
          <a:xfrm>
            <a:off x="7060981" y="2060026"/>
            <a:ext cx="4572000" cy="3283213"/>
          </a:xfrm>
          <a:prstGeom prst="rect">
            <a:avLst/>
          </a:prstGeom>
        </p:spPr>
      </p:pic>
      <p:sp>
        <p:nvSpPr>
          <p:cNvPr id="6" name="Rectangle 5">
            <a:extLst>
              <a:ext uri="{FF2B5EF4-FFF2-40B4-BE49-F238E27FC236}">
                <a16:creationId xmlns:a16="http://schemas.microsoft.com/office/drawing/2014/main" id="{5BE32950-BCAC-4B45-8AEA-D1EE2045AC31}"/>
              </a:ext>
            </a:extLst>
          </p:cNvPr>
          <p:cNvSpPr/>
          <p:nvPr/>
        </p:nvSpPr>
        <p:spPr>
          <a:xfrm>
            <a:off x="472990" y="2080808"/>
            <a:ext cx="6264142" cy="3262432"/>
          </a:xfrm>
          <a:prstGeom prst="rect">
            <a:avLst/>
          </a:prstGeom>
        </p:spPr>
        <p:txBody>
          <a:bodyPr wrap="square">
            <a:spAutoFit/>
          </a:bodyPr>
          <a:lstStyle/>
          <a:p>
            <a:pPr indent="450215" algn="just">
              <a:lnSpc>
                <a:spcPct val="200000"/>
              </a:lnSpc>
              <a:spcAft>
                <a:spcPts val="0"/>
              </a:spcAft>
            </a:pPr>
            <a:r>
              <a:rPr lang="en-US" b="1" dirty="0">
                <a:solidFill>
                  <a:schemeClr val="bg1"/>
                </a:solidFill>
                <a:latin typeface="Arial" panose="020B0604020202020204" pitchFamily="34" charset="0"/>
                <a:ea typeface="Times New Roman" panose="02020603050405020304" pitchFamily="18" charset="0"/>
                <a:cs typeface="Arial" panose="020B0604020202020204" pitchFamily="34" charset="0"/>
              </a:rPr>
              <a:t>Target Groups:</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200000"/>
              </a:lnSpc>
            </a:pPr>
            <a:r>
              <a:rPr lang="en-US" b="1" u="sng" dirty="0">
                <a:solidFill>
                  <a:schemeClr val="bg1"/>
                </a:solidFill>
                <a:latin typeface="Arial" panose="020B0604020202020204" pitchFamily="34" charset="0"/>
                <a:ea typeface="Times New Roman" panose="02020603050405020304" pitchFamily="18" charset="0"/>
                <a:cs typeface="Arial" panose="020B0604020202020204" pitchFamily="34" charset="0"/>
              </a:rPr>
              <a:t>Internal Target Group</a:t>
            </a:r>
            <a:r>
              <a:rPr lang="en-US" b="1" dirty="0">
                <a:solidFill>
                  <a:schemeClr val="bg1"/>
                </a:solidFill>
                <a:latin typeface="Arial" panose="020B0604020202020204" pitchFamily="34" charset="0"/>
                <a:ea typeface="Times New Roman" panose="02020603050405020304" pitchFamily="18" charset="0"/>
                <a:cs typeface="Arial" panose="020B0604020202020204" pitchFamily="34" charset="0"/>
              </a:rPr>
              <a:t>:</a:t>
            </a: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sz="1600" dirty="0">
                <a:solidFill>
                  <a:schemeClr val="bg1"/>
                </a:solidFill>
                <a:latin typeface="Arial" panose="020B0604020202020204" pitchFamily="34" charset="0"/>
                <a:ea typeface="Times New Roman" panose="02020603050405020304" pitchFamily="18" charset="0"/>
                <a:cs typeface="Arial" panose="020B0604020202020204" pitchFamily="34" charset="0"/>
              </a:rPr>
              <a:t>ANKOS volunteers</a:t>
            </a:r>
            <a:endParaRPr lang="tr-TR" sz="16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200000"/>
              </a:lnSpc>
              <a:spcAft>
                <a:spcPts val="0"/>
              </a:spcAft>
            </a:pPr>
            <a:r>
              <a:rPr lang="en-US" b="1" u="sng" dirty="0">
                <a:solidFill>
                  <a:schemeClr val="bg1"/>
                </a:solidFill>
                <a:latin typeface="Arial" panose="020B0604020202020204" pitchFamily="34" charset="0"/>
                <a:ea typeface="Times New Roman" panose="02020603050405020304" pitchFamily="18" charset="0"/>
                <a:cs typeface="Arial" panose="020B0604020202020204" pitchFamily="34" charset="0"/>
              </a:rPr>
              <a:t>External Target Group</a:t>
            </a:r>
            <a:r>
              <a:rPr lang="en-US" b="1" dirty="0">
                <a:solidFill>
                  <a:schemeClr val="bg1"/>
                </a:solidFill>
                <a:latin typeface="Arial" panose="020B0604020202020204" pitchFamily="34" charset="0"/>
                <a:ea typeface="Times New Roman" panose="02020603050405020304" pitchFamily="18" charset="0"/>
                <a:cs typeface="Arial" panose="020B0604020202020204" pitchFamily="34" charset="0"/>
              </a:rPr>
              <a:t>:</a:t>
            </a: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p>
          <a:p>
            <a:pPr marL="285750" indent="-285750" algn="just">
              <a:spcAft>
                <a:spcPts val="0"/>
              </a:spcAft>
              <a:buFont typeface="Arial" panose="020B0604020202020204" pitchFamily="34" charset="0"/>
              <a:buChar char="•"/>
            </a:pPr>
            <a:r>
              <a:rPr lang="en-US" sz="1600" dirty="0">
                <a:solidFill>
                  <a:schemeClr val="bg1"/>
                </a:solidFill>
                <a:latin typeface="Arial" panose="020B0604020202020204" pitchFamily="34" charset="0"/>
                <a:ea typeface="Times New Roman" panose="02020603050405020304" pitchFamily="18" charset="0"/>
                <a:cs typeface="Arial" panose="020B0604020202020204" pitchFamily="34" charset="0"/>
              </a:rPr>
              <a:t>ANKOS member institutions, </a:t>
            </a:r>
          </a:p>
          <a:p>
            <a:pPr marL="285750" indent="-285750" algn="just">
              <a:spcAft>
                <a:spcPts val="0"/>
              </a:spcAft>
              <a:buFont typeface="Arial" panose="020B0604020202020204" pitchFamily="34" charset="0"/>
              <a:buChar char="•"/>
            </a:pPr>
            <a:r>
              <a:rPr lang="en-US" sz="1600" dirty="0">
                <a:solidFill>
                  <a:schemeClr val="bg1"/>
                </a:solidFill>
                <a:latin typeface="Arial" panose="020B0604020202020204" pitchFamily="34" charset="0"/>
                <a:ea typeface="Times New Roman" panose="02020603050405020304" pitchFamily="18" charset="0"/>
                <a:cs typeface="Arial" panose="020B0604020202020204" pitchFamily="34" charset="0"/>
              </a:rPr>
              <a:t>existing and potential firms, </a:t>
            </a:r>
          </a:p>
          <a:p>
            <a:pPr marL="285750" indent="-285750" algn="just">
              <a:spcAft>
                <a:spcPts val="0"/>
              </a:spcAft>
              <a:buFont typeface="Arial" panose="020B0604020202020204" pitchFamily="34" charset="0"/>
              <a:buChar char="•"/>
            </a:pPr>
            <a:r>
              <a:rPr lang="en-US" sz="1600" dirty="0">
                <a:solidFill>
                  <a:schemeClr val="bg1"/>
                </a:solidFill>
                <a:latin typeface="Arial" panose="020B0604020202020204" pitchFamily="34" charset="0"/>
                <a:ea typeface="Times New Roman" panose="02020603050405020304" pitchFamily="18" charset="0"/>
                <a:cs typeface="Arial" panose="020B0604020202020204" pitchFamily="34" charset="0"/>
              </a:rPr>
              <a:t>all domestic and international universities, </a:t>
            </a:r>
          </a:p>
          <a:p>
            <a:pPr marL="285750" indent="-285750" algn="just">
              <a:spcAft>
                <a:spcPts val="0"/>
              </a:spcAft>
              <a:buFont typeface="Arial" panose="020B0604020202020204" pitchFamily="34" charset="0"/>
              <a:buChar char="•"/>
            </a:pPr>
            <a:r>
              <a:rPr lang="en-US" sz="1600" dirty="0">
                <a:solidFill>
                  <a:schemeClr val="bg1"/>
                </a:solidFill>
                <a:latin typeface="Arial" panose="020B0604020202020204" pitchFamily="34" charset="0"/>
                <a:ea typeface="Times New Roman" panose="02020603050405020304" pitchFamily="18" charset="0"/>
                <a:cs typeface="Arial" panose="020B0604020202020204" pitchFamily="34" charset="0"/>
              </a:rPr>
              <a:t>libraries, </a:t>
            </a:r>
          </a:p>
          <a:p>
            <a:pPr marL="285750" indent="-285750" algn="just">
              <a:spcAft>
                <a:spcPts val="0"/>
              </a:spcAft>
              <a:buFont typeface="Arial" panose="020B0604020202020204" pitchFamily="34" charset="0"/>
              <a:buChar char="•"/>
            </a:pPr>
            <a:r>
              <a:rPr lang="en-US" sz="1600" dirty="0">
                <a:solidFill>
                  <a:schemeClr val="bg1"/>
                </a:solidFill>
                <a:latin typeface="Arial" panose="020B0604020202020204" pitchFamily="34" charset="0"/>
                <a:ea typeface="Times New Roman" panose="02020603050405020304" pitchFamily="18" charset="0"/>
                <a:cs typeface="Arial" panose="020B0604020202020204" pitchFamily="34" charset="0"/>
              </a:rPr>
              <a:t>interested in electronic information resources, </a:t>
            </a:r>
          </a:p>
          <a:p>
            <a:pPr marL="285750" indent="-285750" algn="just">
              <a:spcAft>
                <a:spcPts val="0"/>
              </a:spcAft>
              <a:buFont typeface="Arial" panose="020B0604020202020204" pitchFamily="34" charset="0"/>
              <a:buChar char="•"/>
            </a:pPr>
            <a:r>
              <a:rPr lang="en-US" sz="1600" dirty="0">
                <a:solidFill>
                  <a:schemeClr val="bg1"/>
                </a:solidFill>
                <a:latin typeface="Arial" panose="020B0604020202020204" pitchFamily="34" charset="0"/>
                <a:ea typeface="Times New Roman" panose="02020603050405020304" pitchFamily="18" charset="0"/>
                <a:cs typeface="Arial" panose="020B0604020202020204" pitchFamily="34" charset="0"/>
              </a:rPr>
              <a:t>similar consortia and organizations operating on the same field</a:t>
            </a:r>
            <a:endParaRPr lang="tr-TR"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352936353"/>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Atlas</Template>
  <TotalTime>12699</TotalTime>
  <Words>657</Words>
  <Application>Microsoft Macintosh PowerPoint</Application>
  <PresentationFormat>Widescreen</PresentationFormat>
  <Paragraphs>130</Paragraphs>
  <Slides>17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Calibri Light</vt:lpstr>
      <vt:lpstr>Geneva</vt:lpstr>
      <vt:lpstr>Helvetica Neue</vt:lpstr>
      <vt:lpstr>Rockwell</vt:lpstr>
      <vt:lpstr>Symbol</vt:lpstr>
      <vt:lpstr>Times New Roman</vt:lpstr>
      <vt:lpstr>Wingdings</vt:lpstr>
      <vt:lpstr>Atlas</vt:lpstr>
      <vt:lpstr>A SUCCESS STORY OF AN ACADEMIC LIBRARY CONSORTIUM</vt:lpstr>
      <vt:lpstr>PowerPoint Presentation</vt:lpstr>
      <vt:lpstr>PowerPoint Presentation</vt:lpstr>
      <vt:lpstr>PowerPoint Presentation</vt:lpstr>
      <vt:lpstr>Subscribed databases by years figure 1  ANKOS members by years figure 2  </vt:lpstr>
      <vt:lpstr>ANKOS is managed by a board of seven academic library directors, elected every two years.   Key tasks of the board  a) Preparation and maintenance of common policies for the rational utilization of electronic resources that also include concerns for the educational and research needs of member institutions. b) Development of the strategic plan; preparation of the annual budget and the annual report; management of the staff and the budget. c) Leading negotiation of subscriptions to databases and e-resources with publishers and vendors. d) Assuring that license agreements are compatible with Turkish National Site License. f) Developing and delivering training programes for ANKOS voluntaries related to their personal and professional development. g) Representing ANKOS  nationally and and internationally h) Developing projects to support research activities of Turkish academicians.  </vt:lpstr>
      <vt:lpstr>License Agreements Group Public Relations Group Statistics Group OA &amp; Institutional Repositories Group Collaboration Group ANKOS Academy Group</vt:lpstr>
      <vt:lpstr>Turkish National Site License (TRNSL)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Ertuğrul Çimen (cimene@mef.edu.tr)  Tuba Akbaytürk Çanak (takbayturk@ku.edu.tr)  Sami Cukadar (sami.cukadar@bilgi.edu.tr</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SUCCESS STORY OF AN ACADEMIC LIBRARY CONSORTIUM: ANKOS</dc:title>
  <dc:creator>Ertugrul Cimen</dc:creator>
  <cp:lastModifiedBy>Ertugrul Cimen</cp:lastModifiedBy>
  <cp:revision>41</cp:revision>
  <dcterms:created xsi:type="dcterms:W3CDTF">2018-05-06T14:43:17Z</dcterms:created>
  <dcterms:modified xsi:type="dcterms:W3CDTF">2018-05-15T13:41:33Z</dcterms:modified>
</cp:coreProperties>
</file>