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authors.xml" ContentType="application/vnd.ms-powerpoint.author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comments/modernComment_10F_FFFBF3FA.xml" ContentType="application/vnd.ms-powerpoint.comment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Lst>
  <p:notesMasterIdLst>
    <p:notesMasterId r:id="rId38"/>
  </p:notesMasterIdLst>
  <p:sldIdLst>
    <p:sldId id="256" r:id="rId2"/>
    <p:sldId id="271" r:id="rId3"/>
    <p:sldId id="270" r:id="rId4"/>
    <p:sldId id="280" r:id="rId5"/>
    <p:sldId id="273" r:id="rId6"/>
    <p:sldId id="283" r:id="rId7"/>
    <p:sldId id="275" r:id="rId8"/>
    <p:sldId id="276" r:id="rId9"/>
    <p:sldId id="284" r:id="rId10"/>
    <p:sldId id="285" r:id="rId11"/>
    <p:sldId id="286" r:id="rId12"/>
    <p:sldId id="287" r:id="rId13"/>
    <p:sldId id="288" r:id="rId14"/>
    <p:sldId id="289" r:id="rId15"/>
    <p:sldId id="290" r:id="rId16"/>
    <p:sldId id="292" r:id="rId17"/>
    <p:sldId id="293" r:id="rId18"/>
    <p:sldId id="291" r:id="rId19"/>
    <p:sldId id="294" r:id="rId20"/>
    <p:sldId id="295" r:id="rId21"/>
    <p:sldId id="296" r:id="rId22"/>
    <p:sldId id="297" r:id="rId23"/>
    <p:sldId id="298" r:id="rId24"/>
    <p:sldId id="305" r:id="rId25"/>
    <p:sldId id="306" r:id="rId26"/>
    <p:sldId id="299" r:id="rId27"/>
    <p:sldId id="300" r:id="rId28"/>
    <p:sldId id="301" r:id="rId29"/>
    <p:sldId id="302" r:id="rId30"/>
    <p:sldId id="303" r:id="rId31"/>
    <p:sldId id="304" r:id="rId32"/>
    <p:sldId id="279" r:id="rId33"/>
    <p:sldId id="307" r:id="rId34"/>
    <p:sldId id="278" r:id="rId35"/>
    <p:sldId id="308" r:id="rId36"/>
    <p:sldId id="277" r:id="rId3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A3D9AE-507B-CA2F-976A-E003A2A86A02}" name="Luis Rojas" initials="LR" userId="Luis Rojas"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676559"/>
    <a:srgbClr val="002855"/>
    <a:srgbClr val="006A4E"/>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5642" autoAdjust="0"/>
  </p:normalViewPr>
  <p:slideViewPr>
    <p:cSldViewPr snapToGrid="0">
      <p:cViewPr varScale="1">
        <p:scale>
          <a:sx n="112" d="100"/>
          <a:sy n="112" d="100"/>
        </p:scale>
        <p:origin x="-466" y="-86"/>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8/10/relationships/authors" Target="authors.xml"/></Relationships>
</file>

<file path=ppt/comments/modernComment_10F_FFFBF3FA.xml><?xml version="1.0" encoding="utf-8"?>
<p188:cmLst xmlns:a="http://schemas.openxmlformats.org/drawingml/2006/main" xmlns:r="http://schemas.openxmlformats.org/officeDocument/2006/relationships" xmlns:p188="http://schemas.microsoft.com/office/powerpoint/2018/8/main">
  <p188:cm id="{F9D61D6A-FBAB-4B57-9635-1A23EB889A1A}" authorId="{99A3D9AE-507B-CA2F-976A-E003A2A86A02}" created="2021-11-17T13:36:22.855">
    <ac:deMkLst xmlns:ac="http://schemas.microsoft.com/office/drawing/2013/main/command">
      <pc:docMk xmlns:pc="http://schemas.microsoft.com/office/powerpoint/2013/main/command"/>
      <pc:sldMk xmlns:pc="http://schemas.microsoft.com/office/powerpoint/2013/main/command" cId="4294702074" sldId="271"/>
      <ac:spMk id="3" creationId="{00000000-0000-0000-0000-000000000000}"/>
    </ac:deMkLst>
    <p188:txBody>
      <a:bodyPr/>
      <a:lstStyle/>
      <a:p>
        <a:r>
          <a:rPr lang="en-US"/>
          <a:t>Please, follow the Scientific Method sequence:
Introduction/Literature Review/Research Gap/Hypothesis-Aim-Objectives/Methodology/Preliminary Results/ Analysis/Future Work</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 xmlns:p14="http://schemas.microsoft.com/office/powerpoint/2010/main" val="206029137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 xmlns:p14="http://schemas.microsoft.com/office/powerpoint/2010/main" val="3609621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a:buNone/>
            </a:pPr>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Title slide">
    <p:spTree>
      <p:nvGrpSpPr>
        <p:cNvPr id="1" name="Shape 13"/>
        <p:cNvGrpSpPr/>
        <p:nvPr/>
      </p:nvGrpSpPr>
      <p:grpSpPr>
        <a:xfrm>
          <a:off x="0" y="0"/>
          <a:ext cx="0" cy="0"/>
          <a:chOff x="0" y="0"/>
          <a:chExt cx="0" cy="0"/>
        </a:xfrm>
      </p:grpSpPr>
      <p:pic>
        <p:nvPicPr>
          <p:cNvPr id="2" name="Рисунок 1"/>
          <p:cNvPicPr>
            <a:picLocks noChangeAspect="1"/>
          </p:cNvPicPr>
          <p:nvPr userDrawn="1"/>
        </p:nvPicPr>
        <p:blipFill rotWithShape="1">
          <a:blip r:embed="rId2">
            <a:extLst>
              <a:ext uri="{28A0092B-C50C-407E-A947-70E740481C1C}">
                <a14:useLocalDpi xmlns="" xmlns:a14="http://schemas.microsoft.com/office/drawing/2010/main" val="0"/>
              </a:ext>
            </a:extLst>
          </a:blip>
          <a:srcRect l="-1" r="-1" b="184"/>
          <a:stretch/>
        </p:blipFill>
        <p:spPr>
          <a:xfrm>
            <a:off x="-51155" y="1"/>
            <a:ext cx="9195155" cy="5141102"/>
          </a:xfrm>
          <a:prstGeom prst="rect">
            <a:avLst/>
          </a:prstGeom>
        </p:spPr>
      </p:pic>
      <p:sp>
        <p:nvSpPr>
          <p:cNvPr id="14" name="Google Shape;14;p3"/>
          <p:cNvSpPr txBox="1">
            <a:spLocks noGrp="1"/>
          </p:cNvSpPr>
          <p:nvPr>
            <p:ph type="title"/>
          </p:nvPr>
        </p:nvSpPr>
        <p:spPr>
          <a:xfrm>
            <a:off x="311698" y="3989079"/>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200">
                <a:solidFill>
                  <a:srgbClr val="676559"/>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userDrawn="1">
  <p:cSld name="TITLE_AND_TWO_COLUMNS">
    <p:spTree>
      <p:nvGrpSpPr>
        <p:cNvPr id="1" name="Shape 20"/>
        <p:cNvGrpSpPr/>
        <p:nvPr/>
      </p:nvGrpSpPr>
      <p:grpSpPr>
        <a:xfrm>
          <a:off x="0" y="0"/>
          <a:ext cx="0" cy="0"/>
          <a:chOff x="0" y="0"/>
          <a:chExt cx="0" cy="0"/>
        </a:xfrm>
      </p:grpSpPr>
      <p:sp>
        <p:nvSpPr>
          <p:cNvPr id="2" name="Прямоугольник 1"/>
          <p:cNvSpPr/>
          <p:nvPr userDrawn="1"/>
        </p:nvSpPr>
        <p:spPr>
          <a:xfrm>
            <a:off x="0" y="0"/>
            <a:ext cx="9144000" cy="51435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1" name="Google Shape;21;p5"/>
          <p:cNvSpPr txBox="1">
            <a:spLocks noGrp="1"/>
          </p:cNvSpPr>
          <p:nvPr>
            <p:ph type="title"/>
          </p:nvPr>
        </p:nvSpPr>
        <p:spPr>
          <a:xfrm>
            <a:off x="311700" y="1007587"/>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solidFill>
                  <a:srgbClr val="676559"/>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dirty="0"/>
          </a:p>
        </p:txBody>
      </p:sp>
      <p:sp>
        <p:nvSpPr>
          <p:cNvPr id="6" name="Google Shape;65;p14"/>
          <p:cNvSpPr txBox="1">
            <a:spLocks noGrp="1"/>
          </p:cNvSpPr>
          <p:nvPr>
            <p:ph type="body" idx="13"/>
          </p:nvPr>
        </p:nvSpPr>
        <p:spPr>
          <a:xfrm>
            <a:off x="311700" y="1803575"/>
            <a:ext cx="3999900" cy="2765400"/>
          </a:xfrm>
          <a:prstGeom prst="rect">
            <a:avLst/>
          </a:prstGeom>
        </p:spPr>
        <p:txBody>
          <a:bodyPr spcFirstLastPara="1" wrap="square" lIns="91425" tIns="91425" rIns="91425" bIns="91425" anchor="t" anchorCtr="0">
            <a:noAutofit/>
          </a:bodyPr>
          <a:lstStyle>
            <a:lvl1pPr>
              <a:defRPr>
                <a:solidFill>
                  <a:schemeClr val="bg1">
                    <a:lumMod val="50000"/>
                    <a:lumOff val="50000"/>
                  </a:schemeClr>
                </a:solidFill>
              </a:defRPr>
            </a:lvl1pPr>
          </a:lstStyle>
          <a:p>
            <a:pPr marL="0" lvl="0" indent="0" algn="l" rtl="0">
              <a:spcBef>
                <a:spcPts val="0"/>
              </a:spcBef>
              <a:spcAft>
                <a:spcPts val="1600"/>
              </a:spcAft>
              <a:buNone/>
            </a:pPr>
            <a:endParaRPr dirty="0"/>
          </a:p>
        </p:txBody>
      </p:sp>
      <p:sp>
        <p:nvSpPr>
          <p:cNvPr id="9" name="Google Shape;68;p14"/>
          <p:cNvSpPr txBox="1">
            <a:spLocks noGrp="1"/>
          </p:cNvSpPr>
          <p:nvPr>
            <p:ph type="body" idx="14"/>
          </p:nvPr>
        </p:nvSpPr>
        <p:spPr>
          <a:xfrm>
            <a:off x="4832400" y="1803475"/>
            <a:ext cx="3999900" cy="2765400"/>
          </a:xfrm>
          <a:prstGeom prst="rect">
            <a:avLst/>
          </a:prstGeom>
        </p:spPr>
        <p:txBody>
          <a:bodyPr spcFirstLastPara="1" wrap="square" lIns="91425" tIns="91425" rIns="91425" bIns="91425" anchor="t" anchorCtr="0">
            <a:noAutofit/>
          </a:bodyPr>
          <a:lstStyle>
            <a:lvl1pPr>
              <a:defRPr>
                <a:solidFill>
                  <a:schemeClr val="bg1">
                    <a:lumMod val="50000"/>
                    <a:lumOff val="50000"/>
                  </a:schemeClr>
                </a:solidFill>
              </a:defRPr>
            </a:lvl1pPr>
          </a:lstStyle>
          <a:p>
            <a:pPr marL="0" lvl="0" indent="0" algn="l" rtl="0">
              <a:spcBef>
                <a:spcPts val="0"/>
              </a:spcBef>
              <a:spcAft>
                <a:spcPts val="1600"/>
              </a:spcAft>
              <a:buNone/>
            </a:pPr>
            <a:endParaRPr dirty="0"/>
          </a:p>
        </p:txBody>
      </p:sp>
      <p:pic>
        <p:nvPicPr>
          <p:cNvPr id="11" name="Рисунок 10"/>
          <p:cNvPicPr>
            <a:picLocks noChangeAspect="1"/>
          </p:cNvPicPr>
          <p:nvPr userDrawn="1"/>
        </p:nvPicPr>
        <p:blipFill rotWithShape="1">
          <a:blip r:embed="rId2">
            <a:extLst>
              <a:ext uri="{28A0092B-C50C-407E-A947-70E740481C1C}">
                <a14:useLocalDpi xmlns="" xmlns:a14="http://schemas.microsoft.com/office/drawing/2010/main" val="0"/>
              </a:ext>
            </a:extLst>
          </a:blip>
          <a:srcRect l="8264" t="37674" r="7129" b="37670"/>
          <a:stretch/>
        </p:blipFill>
        <p:spPr>
          <a:xfrm>
            <a:off x="233775" y="207796"/>
            <a:ext cx="1852666" cy="54004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reserve="1">
  <p:cSld name="1_Title and two columns">
    <p:spTree>
      <p:nvGrpSpPr>
        <p:cNvPr id="1" name="Shape 20"/>
        <p:cNvGrpSpPr/>
        <p:nvPr/>
      </p:nvGrpSpPr>
      <p:grpSpPr>
        <a:xfrm>
          <a:off x="0" y="0"/>
          <a:ext cx="0" cy="0"/>
          <a:chOff x="0" y="0"/>
          <a:chExt cx="0" cy="0"/>
        </a:xfrm>
      </p:grpSpPr>
      <p:sp>
        <p:nvSpPr>
          <p:cNvPr id="6" name="Прямоугольник 5"/>
          <p:cNvSpPr/>
          <p:nvPr userDrawn="1"/>
        </p:nvSpPr>
        <p:spPr>
          <a:xfrm>
            <a:off x="0" y="0"/>
            <a:ext cx="9144000" cy="51435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dirty="0"/>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dirty="0"/>
          </a:p>
        </p:txBody>
      </p:sp>
    </p:spTree>
    <p:extLst>
      <p:ext uri="{BB962C8B-B14F-4D97-AF65-F5344CB8AC3E}">
        <p14:creationId xmlns="" xmlns:p14="http://schemas.microsoft.com/office/powerpoint/2010/main" val="3327060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reserve="1">
  <p:cSld name="Final slide">
    <p:spTree>
      <p:nvGrpSpPr>
        <p:cNvPr id="1" name="Shape 13"/>
        <p:cNvGrpSpPr/>
        <p:nvPr/>
      </p:nvGrpSpPr>
      <p:grpSpPr>
        <a:xfrm>
          <a:off x="0" y="0"/>
          <a:ext cx="0" cy="0"/>
          <a:chOff x="0" y="0"/>
          <a:chExt cx="0" cy="0"/>
        </a:xfrm>
      </p:grpSpPr>
      <p:pic>
        <p:nvPicPr>
          <p:cNvPr id="2" name="Рисунок 1"/>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67231" y="-57550"/>
            <a:ext cx="9233937" cy="5256201"/>
          </a:xfrm>
          <a:prstGeom prst="rect">
            <a:avLst/>
          </a:prstGeom>
        </p:spPr>
      </p:pic>
      <p:sp>
        <p:nvSpPr>
          <p:cNvPr id="14" name="Google Shape;14;p3"/>
          <p:cNvSpPr txBox="1">
            <a:spLocks noGrp="1"/>
          </p:cNvSpPr>
          <p:nvPr>
            <p:ph type="title"/>
          </p:nvPr>
        </p:nvSpPr>
        <p:spPr>
          <a:xfrm>
            <a:off x="345567" y="1608983"/>
            <a:ext cx="3847127" cy="1838643"/>
          </a:xfrm>
          <a:prstGeom prst="rect">
            <a:avLst/>
          </a:prstGeom>
        </p:spPr>
        <p:txBody>
          <a:bodyPr spcFirstLastPara="1" wrap="square" lIns="91425" tIns="91425" rIns="91425" bIns="91425" anchor="ctr" anchorCtr="0">
            <a:noAutofit/>
          </a:bodyPr>
          <a:lstStyle>
            <a:lvl1pPr lvl="0" algn="l">
              <a:spcBef>
                <a:spcPts val="0"/>
              </a:spcBef>
              <a:spcAft>
                <a:spcPts val="0"/>
              </a:spcAft>
              <a:buSzPts val="3600"/>
              <a:buNone/>
              <a:defRPr sz="3600">
                <a:solidFill>
                  <a:srgbClr val="676559"/>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dirty="0"/>
          </a:p>
        </p:txBody>
      </p:sp>
      <p:pic>
        <p:nvPicPr>
          <p:cNvPr id="8" name="Рисунок 7"/>
          <p:cNvPicPr>
            <a:picLocks noChangeAspect="1"/>
          </p:cNvPicPr>
          <p:nvPr userDrawn="1"/>
        </p:nvPicPr>
        <p:blipFill rotWithShape="1">
          <a:blip r:embed="rId3">
            <a:extLst>
              <a:ext uri="{28A0092B-C50C-407E-A947-70E740481C1C}">
                <a14:useLocalDpi xmlns="" xmlns:a14="http://schemas.microsoft.com/office/drawing/2010/main" val="0"/>
              </a:ext>
            </a:extLst>
          </a:blip>
          <a:srcRect l="8264" t="37674" r="7129" b="37670"/>
          <a:stretch/>
        </p:blipFill>
        <p:spPr>
          <a:xfrm>
            <a:off x="233775" y="207796"/>
            <a:ext cx="1852666" cy="540048"/>
          </a:xfrm>
          <a:prstGeom prst="rect">
            <a:avLst/>
          </a:prstGeom>
        </p:spPr>
      </p:pic>
      <p:sp>
        <p:nvSpPr>
          <p:cNvPr id="5" name="TextBox 1"/>
          <p:cNvSpPr txBox="1"/>
          <p:nvPr userDrawn="1"/>
        </p:nvSpPr>
        <p:spPr>
          <a:xfrm>
            <a:off x="3884257" y="4894868"/>
            <a:ext cx="1330960" cy="219291"/>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825" dirty="0">
                <a:solidFill>
                  <a:srgbClr val="58574B"/>
                </a:solidFill>
              </a:rPr>
              <a:t>www.nu.edu.kz</a:t>
            </a:r>
            <a:endParaRPr lang="ru-RU" sz="825" dirty="0">
              <a:solidFill>
                <a:srgbClr val="58574B"/>
              </a:solidFill>
            </a:endParaRPr>
          </a:p>
        </p:txBody>
      </p:sp>
    </p:spTree>
    <p:extLst>
      <p:ext uri="{BB962C8B-B14F-4D97-AF65-F5344CB8AC3E}">
        <p14:creationId xmlns="" xmlns:p14="http://schemas.microsoft.com/office/powerpoint/2010/main" val="42591505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Char char="●"/>
              <a:defRPr sz="1800">
                <a:solidFill>
                  <a:schemeClr val="lt2"/>
                </a:solidFill>
              </a:defRPr>
            </a:lvl1pPr>
            <a:lvl2pPr marL="914400" lvl="1" indent="-317500">
              <a:lnSpc>
                <a:spcPct val="115000"/>
              </a:lnSpc>
              <a:spcBef>
                <a:spcPts val="1600"/>
              </a:spcBef>
              <a:spcAft>
                <a:spcPts val="0"/>
              </a:spcAft>
              <a:buClr>
                <a:schemeClr val="lt2"/>
              </a:buClr>
              <a:buSzPts val="1400"/>
              <a:buChar char="○"/>
              <a:defRPr>
                <a:solidFill>
                  <a:schemeClr val="lt2"/>
                </a:solidFill>
              </a:defRPr>
            </a:lvl2pPr>
            <a:lvl3pPr marL="1371600" lvl="2" indent="-317500">
              <a:lnSpc>
                <a:spcPct val="115000"/>
              </a:lnSpc>
              <a:spcBef>
                <a:spcPts val="1600"/>
              </a:spcBef>
              <a:spcAft>
                <a:spcPts val="0"/>
              </a:spcAft>
              <a:buClr>
                <a:schemeClr val="lt2"/>
              </a:buClr>
              <a:buSzPts val="1400"/>
              <a:buChar char="■"/>
              <a:defRPr>
                <a:solidFill>
                  <a:schemeClr val="lt2"/>
                </a:solidFill>
              </a:defRPr>
            </a:lvl3pPr>
            <a:lvl4pPr marL="1828800" lvl="3" indent="-317500">
              <a:lnSpc>
                <a:spcPct val="115000"/>
              </a:lnSpc>
              <a:spcBef>
                <a:spcPts val="1600"/>
              </a:spcBef>
              <a:spcAft>
                <a:spcPts val="0"/>
              </a:spcAft>
              <a:buClr>
                <a:schemeClr val="lt2"/>
              </a:buClr>
              <a:buSzPts val="1400"/>
              <a:buChar char="●"/>
              <a:defRPr>
                <a:solidFill>
                  <a:schemeClr val="lt2"/>
                </a:solidFill>
              </a:defRPr>
            </a:lvl4pPr>
            <a:lvl5pPr marL="2286000" lvl="4" indent="-317500">
              <a:lnSpc>
                <a:spcPct val="115000"/>
              </a:lnSpc>
              <a:spcBef>
                <a:spcPts val="1600"/>
              </a:spcBef>
              <a:spcAft>
                <a:spcPts val="0"/>
              </a:spcAft>
              <a:buClr>
                <a:schemeClr val="lt2"/>
              </a:buClr>
              <a:buSzPts val="1400"/>
              <a:buChar char="○"/>
              <a:defRPr>
                <a:solidFill>
                  <a:schemeClr val="lt2"/>
                </a:solidFill>
              </a:defRPr>
            </a:lvl5pPr>
            <a:lvl6pPr marL="2743200" lvl="5" indent="-317500">
              <a:lnSpc>
                <a:spcPct val="115000"/>
              </a:lnSpc>
              <a:spcBef>
                <a:spcPts val="1600"/>
              </a:spcBef>
              <a:spcAft>
                <a:spcPts val="0"/>
              </a:spcAft>
              <a:buClr>
                <a:schemeClr val="lt2"/>
              </a:buClr>
              <a:buSzPts val="1400"/>
              <a:buChar char="■"/>
              <a:defRPr>
                <a:solidFill>
                  <a:schemeClr val="lt2"/>
                </a:solidFill>
              </a:defRPr>
            </a:lvl6pPr>
            <a:lvl7pPr marL="3200400" lvl="6" indent="-317500">
              <a:lnSpc>
                <a:spcPct val="115000"/>
              </a:lnSpc>
              <a:spcBef>
                <a:spcPts val="1600"/>
              </a:spcBef>
              <a:spcAft>
                <a:spcPts val="0"/>
              </a:spcAft>
              <a:buClr>
                <a:schemeClr val="lt2"/>
              </a:buClr>
              <a:buSzPts val="1400"/>
              <a:buChar char="●"/>
              <a:defRPr>
                <a:solidFill>
                  <a:schemeClr val="lt2"/>
                </a:solidFill>
              </a:defRPr>
            </a:lvl7pPr>
            <a:lvl8pPr marL="3657600" lvl="7" indent="-317500">
              <a:lnSpc>
                <a:spcPct val="115000"/>
              </a:lnSpc>
              <a:spcBef>
                <a:spcPts val="1600"/>
              </a:spcBef>
              <a:spcAft>
                <a:spcPts val="0"/>
              </a:spcAft>
              <a:buClr>
                <a:schemeClr val="lt2"/>
              </a:buClr>
              <a:buSzPts val="1400"/>
              <a:buChar char="○"/>
              <a:defRPr>
                <a:solidFill>
                  <a:schemeClr val="lt2"/>
                </a:solidFill>
              </a:defRPr>
            </a:lvl8pPr>
            <a:lvl9pPr marL="4114800" lvl="8" indent="-317500">
              <a:lnSpc>
                <a:spcPct val="115000"/>
              </a:lnSpc>
              <a:spcBef>
                <a:spcPts val="1600"/>
              </a:spcBef>
              <a:spcAft>
                <a:spcPts val="1600"/>
              </a:spcAft>
              <a:buClr>
                <a:schemeClr val="lt2"/>
              </a:buClr>
              <a:buSzPts val="1400"/>
              <a:buChar char="■"/>
              <a:defRPr>
                <a:solidFill>
                  <a:schemeClr val="lt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dirty="0"/>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61" r:id="rId3"/>
    <p:sldLayoutId id="2147483660"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microsoft.com/office/2018/10/relationships/comments" Target="../comments/modernComment_10F_FFFBF3FA.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3.png"/><Relationship Id="rId7" Type="http://schemas.openxmlformats.org/officeDocument/2006/relationships/image" Target="../media/image45.png"/><Relationship Id="rId12" Type="http://schemas.openxmlformats.org/officeDocument/2006/relationships/image" Target="../media/image5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5.png"/><Relationship Id="rId11" Type="http://schemas.openxmlformats.org/officeDocument/2006/relationships/image" Target="../media/image49.png"/><Relationship Id="rId5" Type="http://schemas.openxmlformats.org/officeDocument/2006/relationships/image" Target="../media/image44.png"/><Relationship Id="rId10" Type="http://schemas.openxmlformats.org/officeDocument/2006/relationships/image" Target="../media/image48.png"/><Relationship Id="rId4" Type="http://schemas.openxmlformats.org/officeDocument/2006/relationships/image" Target="../media/image34.png"/><Relationship Id="rId9" Type="http://schemas.openxmlformats.org/officeDocument/2006/relationships/image" Target="../media/image47.png"/></Relationships>
</file>

<file path=ppt/slides/_rels/slide2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3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5" Type="http://schemas.openxmlformats.org/officeDocument/2006/relationships/image" Target="../media/image71.png"/><Relationship Id="rId4" Type="http://schemas.openxmlformats.org/officeDocument/2006/relationships/image" Target="../media/image7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s://doi.org/10.1016/0045-7825(88)90086-2" TargetMode="External"/><Relationship Id="rId3" Type="http://schemas.openxmlformats.org/officeDocument/2006/relationships/hyperlink" Target="https://formlabs.com/blog/topology-optimization/" TargetMode="External"/><Relationship Id="rId7" Type="http://schemas.openxmlformats.org/officeDocument/2006/relationships/hyperlink" Target="https://doi.org/10.1016/j.tws.2020.107228" TargetMode="External"/><Relationship Id="rId2" Type="http://schemas.openxmlformats.org/officeDocument/2006/relationships/hyperlink" Target="https://www.sme.org/technologies/additive-manufacturing" TargetMode="External"/><Relationship Id="rId1" Type="http://schemas.openxmlformats.org/officeDocument/2006/relationships/slideLayout" Target="../slideLayouts/slideLayout2.xml"/><Relationship Id="rId6" Type="http://schemas.openxmlformats.org/officeDocument/2006/relationships/hyperlink" Target="https://doi.org/10.1108/RPJ-11-2018-0293" TargetMode="External"/><Relationship Id="rId5" Type="http://schemas.openxmlformats.org/officeDocument/2006/relationships/hyperlink" Target="https://doi.org/10.1016/j.cja.2020.09.020" TargetMode="External"/><Relationship Id="rId4" Type="http://schemas.openxmlformats.org/officeDocument/2006/relationships/hyperlink" Target="https://doi.org/10.1016/j.matpr.2022.02.604" TargetMode="External"/><Relationship Id="rId9" Type="http://schemas.openxmlformats.org/officeDocument/2006/relationships/hyperlink" Target="https://doi.org/10.1007/s00158-013-0912-y" TargetMode="External"/></Relationships>
</file>

<file path=ppt/slides/_rels/slide35.xml.rels><?xml version="1.0" encoding="UTF-8" standalone="yes"?>
<Relationships xmlns="http://schemas.openxmlformats.org/package/2006/relationships"><Relationship Id="rId8" Type="http://schemas.openxmlformats.org/officeDocument/2006/relationships/hyperlink" Target="https://orca.cardiff.ac.uk/view/cardiffauthors/A2260789E.html" TargetMode="External"/><Relationship Id="rId13" Type="http://schemas.openxmlformats.org/officeDocument/2006/relationships/hyperlink" Target="https://doi.org/10.1007/s00170-014-5835-2" TargetMode="External"/><Relationship Id="rId18" Type="http://schemas.openxmlformats.org/officeDocument/2006/relationships/hyperlink" Target="https://ultimaker.com/3d-printers" TargetMode="External"/><Relationship Id="rId3" Type="http://schemas.openxmlformats.org/officeDocument/2006/relationships/hyperlink" Target="https://doi.org/10.1007/s00158-010-0487-9" TargetMode="External"/><Relationship Id="rId7" Type="http://schemas.openxmlformats.org/officeDocument/2006/relationships/hyperlink" Target="https://orca.cardiff.ac.uk/view/cardiffauthors/A22406290.html" TargetMode="External"/><Relationship Id="rId12" Type="http://schemas.openxmlformats.org/officeDocument/2006/relationships/hyperlink" Target="https://www.ansys.com/" TargetMode="External"/><Relationship Id="rId17" Type="http://schemas.openxmlformats.org/officeDocument/2006/relationships/hyperlink" Target="https://ultimaker.com/materials/pla" TargetMode="External"/><Relationship Id="rId2" Type="http://schemas.openxmlformats.org/officeDocument/2006/relationships/hyperlink" Target="https://doi.org/10.1016/0021-9991(88)90002-2" TargetMode="External"/><Relationship Id="rId16" Type="http://schemas.openxmlformats.org/officeDocument/2006/relationships/hyperlink" Target="https://github.com/Ultimaker/Cura/releases/tag/5.3.0-beta.1" TargetMode="External"/><Relationship Id="rId20" Type="http://schemas.openxmlformats.org/officeDocument/2006/relationships/hyperlink" Target="http://www.lgtester.com/" TargetMode="External"/><Relationship Id="rId1" Type="http://schemas.openxmlformats.org/officeDocument/2006/relationships/slideLayout" Target="../slideLayouts/slideLayout2.xml"/><Relationship Id="rId6" Type="http://schemas.openxmlformats.org/officeDocument/2006/relationships/hyperlink" Target="https://orca.cardiff.ac.uk/view/cardiffauthors/A2194679V.html" TargetMode="External"/><Relationship Id="rId11" Type="http://schemas.openxmlformats.org/officeDocument/2006/relationships/hyperlink" Target="https://doi.org/10.1016/j.cja.2019.09.006" TargetMode="External"/><Relationship Id="rId5" Type="http://schemas.openxmlformats.org/officeDocument/2006/relationships/hyperlink" Target="https://doi.org/10.1088/1757-899X/276/1/012026" TargetMode="External"/><Relationship Id="rId15" Type="http://schemas.openxmlformats.org/officeDocument/2006/relationships/hyperlink" Target="https://doi.org/10.1016/B978-0-12-818411-0.00008-2" TargetMode="External"/><Relationship Id="rId10" Type="http://schemas.openxmlformats.org/officeDocument/2006/relationships/hyperlink" Target="https://doi.org/10.1016/j.cma.2022.115203" TargetMode="External"/><Relationship Id="rId19" Type="http://schemas.openxmlformats.org/officeDocument/2006/relationships/hyperlink" Target="https://ultimaker.com/materials" TargetMode="External"/><Relationship Id="rId4" Type="http://schemas.openxmlformats.org/officeDocument/2006/relationships/hyperlink" Target="https://doi.org/10.1007/s00158-014-1174-z" TargetMode="External"/><Relationship Id="rId9" Type="http://schemas.openxmlformats.org/officeDocument/2006/relationships/hyperlink" Target="https://doi.org/10.2514/6.2018-3882" TargetMode="External"/><Relationship Id="rId14" Type="http://schemas.openxmlformats.org/officeDocument/2006/relationships/hyperlink" Target="https://doi.org/10.1016/j.matpr.2021.01.353"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3"/>
        <p:cNvGrpSpPr/>
        <p:nvPr/>
      </p:nvGrpSpPr>
      <p:grpSpPr>
        <a:xfrm>
          <a:off x="0" y="0"/>
          <a:ext cx="0" cy="0"/>
          <a:chOff x="0" y="0"/>
          <a:chExt cx="0" cy="0"/>
        </a:xfrm>
      </p:grpSpPr>
      <p:sp>
        <p:nvSpPr>
          <p:cNvPr id="5" name="Google Shape;54;p13"/>
          <p:cNvSpPr txBox="1">
            <a:spLocks noGrp="1"/>
          </p:cNvSpPr>
          <p:nvPr>
            <p:ph type="title"/>
          </p:nvPr>
        </p:nvSpPr>
        <p:spPr>
          <a:xfrm>
            <a:off x="363100" y="3869741"/>
            <a:ext cx="8520600" cy="1077927"/>
          </a:xfrm>
          <a:prstGeom prst="rect">
            <a:avLst/>
          </a:prstGeom>
        </p:spPr>
        <p:txBody>
          <a:bodyPr spcFirstLastPara="1" wrap="square" lIns="91425" tIns="91425" rIns="91425" bIns="91425" anchor="ctr" anchorCtr="0">
            <a:noAutofit/>
          </a:bodyPr>
          <a:lstStyle/>
          <a:p>
            <a:r>
              <a:rPr lang="en-US" sz="2000" b="1" dirty="0" smtClean="0">
                <a:solidFill>
                  <a:schemeClr val="tx2">
                    <a:lumMod val="50000"/>
                  </a:schemeClr>
                </a:solidFill>
              </a:rPr>
              <a:t>Topology Optimization in Additive Manufacturing</a:t>
            </a:r>
            <a:r>
              <a:rPr lang="en-US" sz="2000" dirty="0" smtClean="0">
                <a:solidFill>
                  <a:schemeClr val="bg1"/>
                </a:solidFill>
              </a:rPr>
              <a:t/>
            </a:r>
            <a:br>
              <a:rPr lang="en-US" sz="2000" dirty="0" smtClean="0">
                <a:solidFill>
                  <a:schemeClr val="bg1"/>
                </a:solidFill>
              </a:rPr>
            </a:br>
            <a:r>
              <a:rPr lang="en-US" sz="2000" b="1" dirty="0" smtClean="0">
                <a:latin typeface="Arial" panose="020B0604020202020204" pitchFamily="34" charset="0"/>
                <a:cs typeface="Arial" panose="020B0604020202020204" pitchFamily="34" charset="0"/>
              </a:rPr>
              <a:t>Onyekachi Okorie</a:t>
            </a:r>
            <a:r>
              <a:rPr lang="en-US" sz="2800" dirty="0" smtClean="0">
                <a:latin typeface="Arial" panose="020B0604020202020204" pitchFamily="34" charset="0"/>
                <a:cs typeface="Arial" panose="020B0604020202020204" pitchFamily="34" charset="0"/>
              </a:rPr>
              <a:t/>
            </a:r>
            <a:br>
              <a:rPr lang="en-US" sz="2800" dirty="0" smtClean="0">
                <a:latin typeface="Arial" panose="020B0604020202020204" pitchFamily="34" charset="0"/>
                <a:cs typeface="Arial" panose="020B0604020202020204" pitchFamily="34" charset="0"/>
              </a:rPr>
            </a:br>
            <a:r>
              <a:rPr lang="en-US" sz="2000" b="1" dirty="0" smtClean="0">
                <a:latin typeface="Arial" panose="020B0604020202020204" pitchFamily="34" charset="0"/>
                <a:cs typeface="Arial" panose="020B0604020202020204" pitchFamily="34" charset="0"/>
              </a:rPr>
              <a:t>2nd Year Master in Mechanical and Aerospace Engineering </a:t>
            </a:r>
            <a:r>
              <a:rPr lang="en-US" sz="1600" dirty="0" smtClean="0">
                <a:latin typeface="Arial" panose="020B0604020202020204" pitchFamily="34" charset="0"/>
                <a:cs typeface="Arial" panose="020B0604020202020204" pitchFamily="34" charset="0"/>
              </a:rPr>
              <a:t/>
            </a:r>
            <a:br>
              <a:rPr lang="en-US" sz="1600" dirty="0" smtClean="0">
                <a:latin typeface="Arial" panose="020B0604020202020204" pitchFamily="34" charset="0"/>
                <a:cs typeface="Arial" panose="020B0604020202020204" pitchFamily="34" charset="0"/>
              </a:rPr>
            </a:br>
            <a:r>
              <a:rPr lang="en-US" sz="1600" dirty="0" smtClean="0">
                <a:latin typeface="Arial" panose="020B0604020202020204" pitchFamily="34" charset="0"/>
                <a:cs typeface="Arial" panose="020B0604020202020204" pitchFamily="34" charset="0"/>
              </a:rPr>
              <a:t/>
            </a:r>
            <a:br>
              <a:rPr lang="en-US" sz="1600"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Supervisor: Associate Professor Konstantinos Kostas</a:t>
            </a:r>
            <a:br>
              <a:rPr lang="en-US"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Co-Supervisor: Assistant Professor Asma Perveen </a:t>
            </a:r>
            <a:r>
              <a:rPr lang="en-US" sz="1400" dirty="0" smtClean="0">
                <a:latin typeface="Arial" panose="020B0604020202020204" pitchFamily="34" charset="0"/>
                <a:cs typeface="Arial" panose="020B0604020202020204" pitchFamily="34" charset="0"/>
              </a:rPr>
              <a:t/>
            </a:r>
            <a:br>
              <a:rPr lang="en-US" sz="1400" dirty="0" smtClean="0">
                <a:latin typeface="Arial" panose="020B0604020202020204" pitchFamily="34" charset="0"/>
                <a:cs typeface="Arial" panose="020B0604020202020204" pitchFamily="34" charset="0"/>
              </a:rPr>
            </a:br>
            <a:r>
              <a:rPr lang="en-US" sz="1400" dirty="0" smtClean="0">
                <a:latin typeface="Arial" panose="020B0604020202020204" pitchFamily="34" charset="0"/>
                <a:cs typeface="Arial" panose="020B0604020202020204" pitchFamily="34" charset="0"/>
              </a:rPr>
              <a:t/>
            </a:r>
            <a:br>
              <a:rPr lang="en-US" sz="1400" dirty="0" smtClean="0">
                <a:latin typeface="Arial" panose="020B0604020202020204" pitchFamily="34" charset="0"/>
                <a:cs typeface="Arial" panose="020B0604020202020204" pitchFamily="34" charset="0"/>
              </a:rPr>
            </a:br>
            <a:r>
              <a:rPr lang="en-US" sz="1400" dirty="0" smtClean="0">
                <a:latin typeface="Arial" panose="020B0604020202020204" pitchFamily="34" charset="0"/>
                <a:cs typeface="Arial" panose="020B0604020202020204" pitchFamily="34" charset="0"/>
              </a:rPr>
              <a:t/>
            </a:r>
            <a:br>
              <a:rPr lang="en-US" sz="1400" dirty="0" smtClean="0">
                <a:latin typeface="Arial" panose="020B0604020202020204" pitchFamily="34" charset="0"/>
                <a:cs typeface="Arial" panose="020B0604020202020204" pitchFamily="34" charset="0"/>
              </a:rPr>
            </a:br>
            <a:r>
              <a:rPr lang="en-US" b="1" dirty="0">
                <a:solidFill>
                  <a:schemeClr val="bg1"/>
                </a:solidFill>
                <a:latin typeface="Arial" panose="020B0604020202020204" pitchFamily="34" charset="0"/>
                <a:cs typeface="Arial" panose="020B0604020202020204" pitchFamily="34" charset="0"/>
              </a:rPr>
              <a:t/>
            </a:r>
            <a:br>
              <a:rPr lang="en-US" b="1" dirty="0">
                <a:solidFill>
                  <a:schemeClr val="bg1"/>
                </a:solidFill>
                <a:latin typeface="Arial" panose="020B0604020202020204" pitchFamily="34" charset="0"/>
                <a:cs typeface="Arial" panose="020B0604020202020204" pitchFamily="34" charset="0"/>
              </a:rPr>
            </a:br>
            <a:endParaRP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3074" y="0"/>
            <a:ext cx="5670645" cy="504967"/>
          </a:xfrm>
        </p:spPr>
        <p:txBody>
          <a:bodyPr/>
          <a:lstStyle/>
          <a:p>
            <a:r>
              <a:rPr lang="en-GB" dirty="0" smtClean="0"/>
              <a:t>Topology Optimization</a:t>
            </a:r>
            <a:endParaRPr lang="en-GB" dirty="0"/>
          </a:p>
        </p:txBody>
      </p:sp>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10</a:t>
            </a:fld>
            <a:endParaRPr lang="en" dirty="0"/>
          </a:p>
        </p:txBody>
      </p:sp>
      <p:pic>
        <p:nvPicPr>
          <p:cNvPr id="9221" name="Picture 5"/>
          <p:cNvPicPr>
            <a:picLocks noChangeAspect="1" noChangeArrowheads="1"/>
          </p:cNvPicPr>
          <p:nvPr/>
        </p:nvPicPr>
        <p:blipFill>
          <a:blip r:embed="rId2"/>
          <a:srcRect/>
          <a:stretch>
            <a:fillRect/>
          </a:stretch>
        </p:blipFill>
        <p:spPr bwMode="auto">
          <a:xfrm>
            <a:off x="525279" y="825688"/>
            <a:ext cx="8216112" cy="4230808"/>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7571" y="86363"/>
            <a:ext cx="5738884" cy="575553"/>
          </a:xfrm>
        </p:spPr>
        <p:txBody>
          <a:bodyPr/>
          <a:lstStyle/>
          <a:p>
            <a:r>
              <a:rPr lang="en-GB" sz="2000" dirty="0" smtClean="0"/>
              <a:t>Level Set Method of Topology Optimization </a:t>
            </a:r>
            <a:endParaRPr lang="en-GB" sz="2000" dirty="0"/>
          </a:p>
        </p:txBody>
      </p:sp>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11</a:t>
            </a:fld>
            <a:endParaRPr lang="en" dirty="0"/>
          </a:p>
        </p:txBody>
      </p:sp>
      <p:pic>
        <p:nvPicPr>
          <p:cNvPr id="10244" name="Picture 4"/>
          <p:cNvPicPr>
            <a:picLocks noChangeAspect="1" noChangeArrowheads="1"/>
          </p:cNvPicPr>
          <p:nvPr/>
        </p:nvPicPr>
        <p:blipFill>
          <a:blip r:embed="rId2"/>
          <a:srcRect/>
          <a:stretch>
            <a:fillRect/>
          </a:stretch>
        </p:blipFill>
        <p:spPr bwMode="auto">
          <a:xfrm>
            <a:off x="552735" y="798395"/>
            <a:ext cx="8134066" cy="4345106"/>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6752" y="0"/>
            <a:ext cx="5725236" cy="375315"/>
          </a:xfrm>
        </p:spPr>
        <p:txBody>
          <a:bodyPr/>
          <a:lstStyle/>
          <a:p>
            <a:r>
              <a:rPr lang="en-GB" sz="2000" dirty="0" smtClean="0"/>
              <a:t>Topology Optimization in Additive Manufacturing</a:t>
            </a:r>
            <a:endParaRPr lang="en-GB" sz="2000" dirty="0"/>
          </a:p>
        </p:txBody>
      </p:sp>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12</a:t>
            </a:fld>
            <a:endParaRPr lang="en" dirty="0"/>
          </a:p>
        </p:txBody>
      </p:sp>
      <p:pic>
        <p:nvPicPr>
          <p:cNvPr id="11268" name="Picture 4"/>
          <p:cNvPicPr>
            <a:picLocks noChangeAspect="1" noChangeArrowheads="1"/>
          </p:cNvPicPr>
          <p:nvPr/>
        </p:nvPicPr>
        <p:blipFill>
          <a:blip r:embed="rId2"/>
          <a:srcRect/>
          <a:stretch>
            <a:fillRect/>
          </a:stretch>
        </p:blipFill>
        <p:spPr bwMode="auto">
          <a:xfrm>
            <a:off x="7341287" y="4600432"/>
            <a:ext cx="970200" cy="543067"/>
          </a:xfrm>
          <a:prstGeom prst="rect">
            <a:avLst/>
          </a:prstGeom>
          <a:noFill/>
          <a:ln w="9525">
            <a:noFill/>
            <a:miter lim="800000"/>
            <a:headEnd/>
            <a:tailEnd/>
          </a:ln>
          <a:effectLst/>
        </p:spPr>
      </p:pic>
      <p:pic>
        <p:nvPicPr>
          <p:cNvPr id="11271" name="Picture 7"/>
          <p:cNvPicPr>
            <a:picLocks noChangeAspect="1" noChangeArrowheads="1"/>
          </p:cNvPicPr>
          <p:nvPr/>
        </p:nvPicPr>
        <p:blipFill>
          <a:blip r:embed="rId3"/>
          <a:srcRect/>
          <a:stretch>
            <a:fillRect/>
          </a:stretch>
        </p:blipFill>
        <p:spPr bwMode="auto">
          <a:xfrm>
            <a:off x="7464330" y="4768044"/>
            <a:ext cx="1162050" cy="375456"/>
          </a:xfrm>
          <a:prstGeom prst="rect">
            <a:avLst/>
          </a:prstGeom>
          <a:noFill/>
          <a:ln w="9525">
            <a:noFill/>
            <a:miter lim="800000"/>
            <a:headEnd/>
            <a:tailEnd/>
          </a:ln>
          <a:effectLst/>
        </p:spPr>
      </p:pic>
      <p:pic>
        <p:nvPicPr>
          <p:cNvPr id="11272" name="Picture 8"/>
          <p:cNvPicPr>
            <a:picLocks noChangeAspect="1" noChangeArrowheads="1"/>
          </p:cNvPicPr>
          <p:nvPr/>
        </p:nvPicPr>
        <p:blipFill>
          <a:blip r:embed="rId4"/>
          <a:srcRect/>
          <a:stretch>
            <a:fillRect/>
          </a:stretch>
        </p:blipFill>
        <p:spPr bwMode="auto">
          <a:xfrm>
            <a:off x="225188" y="759346"/>
            <a:ext cx="8530240" cy="4283502"/>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0937" y="147778"/>
            <a:ext cx="6762466" cy="425428"/>
          </a:xfrm>
        </p:spPr>
        <p:txBody>
          <a:bodyPr/>
          <a:lstStyle/>
          <a:p>
            <a:r>
              <a:rPr lang="en-GB" sz="2000" b="1" dirty="0" smtClean="0"/>
              <a:t>Computational Framework of Topology Optimization</a:t>
            </a:r>
            <a:endParaRPr lang="en-GB" sz="2000" b="1" dirty="0"/>
          </a:p>
        </p:txBody>
      </p:sp>
      <p:sp>
        <p:nvSpPr>
          <p:cNvPr id="8" name="Text Placeholder 3"/>
          <p:cNvSpPr>
            <a:spLocks noGrp="1"/>
          </p:cNvSpPr>
          <p:nvPr>
            <p:ph type="body" idx="13"/>
          </p:nvPr>
        </p:nvSpPr>
        <p:spPr>
          <a:xfrm>
            <a:off x="163774" y="1016758"/>
            <a:ext cx="4128448" cy="3552217"/>
          </a:xfrm>
        </p:spPr>
        <p:txBody>
          <a:bodyPr/>
          <a:lstStyle/>
          <a:p>
            <a:r>
              <a:rPr lang="en-GB" sz="1200" b="1" dirty="0" smtClean="0">
                <a:solidFill>
                  <a:srgbClr val="676559"/>
                </a:solidFill>
              </a:rPr>
              <a:t>Topology Optimization Problem Statement:</a:t>
            </a:r>
          </a:p>
          <a:p>
            <a:pPr>
              <a:buNone/>
            </a:pPr>
            <a:endParaRPr lang="en-GB" sz="1200" b="1" dirty="0" smtClean="0">
              <a:solidFill>
                <a:srgbClr val="676559"/>
              </a:solidFill>
            </a:endParaRPr>
          </a:p>
          <a:p>
            <a:r>
              <a:rPr lang="en-GB" sz="1200" b="1" dirty="0" smtClean="0">
                <a:solidFill>
                  <a:srgbClr val="676559"/>
                </a:solidFill>
              </a:rPr>
              <a:t>From </a:t>
            </a:r>
            <a:r>
              <a:rPr lang="en-GB" sz="1200" b="1" dirty="0" smtClean="0">
                <a:solidFill>
                  <a:srgbClr val="676559"/>
                </a:solidFill>
              </a:rPr>
              <a:t>[4,5], </a:t>
            </a:r>
            <a:r>
              <a:rPr lang="en-GB" sz="1200" b="1" dirty="0" smtClean="0">
                <a:solidFill>
                  <a:srgbClr val="676559"/>
                </a:solidFill>
              </a:rPr>
              <a:t>typical topology optimization problem can be written as</a:t>
            </a:r>
            <a:r>
              <a:rPr lang="en-GB" sz="1200" b="1" dirty="0" smtClean="0">
                <a:solidFill>
                  <a:srgbClr val="676559"/>
                </a:solidFill>
              </a:rPr>
              <a:t>:</a:t>
            </a:r>
            <a:endParaRPr lang="en-GB" sz="1200" b="1" dirty="0" smtClean="0">
              <a:solidFill>
                <a:srgbClr val="676559"/>
              </a:solidFill>
            </a:endParaRPr>
          </a:p>
          <a:p>
            <a:endParaRPr lang="en-GB" dirty="0"/>
          </a:p>
        </p:txBody>
      </p:sp>
      <p:pic>
        <p:nvPicPr>
          <p:cNvPr id="12290" name="Picture 2"/>
          <p:cNvPicPr>
            <a:picLocks noChangeAspect="1" noChangeArrowheads="1"/>
          </p:cNvPicPr>
          <p:nvPr/>
        </p:nvPicPr>
        <p:blipFill>
          <a:blip r:embed="rId2"/>
          <a:srcRect/>
          <a:stretch>
            <a:fillRect/>
          </a:stretch>
        </p:blipFill>
        <p:spPr bwMode="auto">
          <a:xfrm>
            <a:off x="125745" y="2037000"/>
            <a:ext cx="3743395" cy="1934500"/>
          </a:xfrm>
          <a:prstGeom prst="rect">
            <a:avLst/>
          </a:prstGeom>
          <a:noFill/>
          <a:ln w="9525">
            <a:noFill/>
            <a:miter lim="800000"/>
            <a:headEnd/>
            <a:tailEnd/>
          </a:ln>
          <a:effectLst/>
        </p:spPr>
      </p:pic>
      <p:sp>
        <p:nvSpPr>
          <p:cNvPr id="11" name="Slide Number Placeholder 2"/>
          <p:cNvSpPr>
            <a:spLocks noGrp="1"/>
          </p:cNvSpPr>
          <p:nvPr>
            <p:ph type="sldNum" idx="12"/>
          </p:nvPr>
        </p:nvSpPr>
        <p:spPr>
          <a:xfrm>
            <a:off x="8472458" y="4663217"/>
            <a:ext cx="548700" cy="393600"/>
          </a:xfrm>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13</a:t>
            </a:fld>
            <a:endParaRPr lang="en" dirty="0"/>
          </a:p>
        </p:txBody>
      </p:sp>
      <p:pic>
        <p:nvPicPr>
          <p:cNvPr id="12292" name="Picture 4"/>
          <p:cNvPicPr>
            <a:picLocks noChangeAspect="1" noChangeArrowheads="1"/>
          </p:cNvPicPr>
          <p:nvPr/>
        </p:nvPicPr>
        <p:blipFill>
          <a:blip r:embed="rId3"/>
          <a:srcRect/>
          <a:stretch>
            <a:fillRect/>
          </a:stretch>
        </p:blipFill>
        <p:spPr bwMode="auto">
          <a:xfrm>
            <a:off x="3837296" y="1798307"/>
            <a:ext cx="693760" cy="714375"/>
          </a:xfrm>
          <a:prstGeom prst="rect">
            <a:avLst/>
          </a:prstGeom>
          <a:noFill/>
          <a:ln w="9525">
            <a:noFill/>
            <a:miter lim="800000"/>
            <a:headEnd/>
            <a:tailEnd/>
          </a:ln>
          <a:effectLst/>
        </p:spPr>
      </p:pic>
      <p:pic>
        <p:nvPicPr>
          <p:cNvPr id="12293" name="Picture 5"/>
          <p:cNvPicPr>
            <a:picLocks noChangeAspect="1" noChangeArrowheads="1"/>
          </p:cNvPicPr>
          <p:nvPr/>
        </p:nvPicPr>
        <p:blipFill>
          <a:blip r:embed="rId3"/>
          <a:srcRect/>
          <a:stretch>
            <a:fillRect/>
          </a:stretch>
        </p:blipFill>
        <p:spPr bwMode="auto">
          <a:xfrm>
            <a:off x="8143163" y="4793990"/>
            <a:ext cx="632347" cy="166971"/>
          </a:xfrm>
          <a:prstGeom prst="rect">
            <a:avLst/>
          </a:prstGeom>
          <a:noFill/>
          <a:ln w="9525">
            <a:noFill/>
            <a:miter lim="800000"/>
            <a:headEnd/>
            <a:tailEnd/>
          </a:ln>
          <a:effectLst/>
        </p:spPr>
      </p:pic>
      <p:pic>
        <p:nvPicPr>
          <p:cNvPr id="12295" name="Picture 7"/>
          <p:cNvPicPr>
            <a:picLocks noChangeAspect="1" noChangeArrowheads="1"/>
          </p:cNvPicPr>
          <p:nvPr/>
        </p:nvPicPr>
        <p:blipFill>
          <a:blip r:embed="rId4"/>
          <a:srcRect/>
          <a:stretch>
            <a:fillRect/>
          </a:stretch>
        </p:blipFill>
        <p:spPr bwMode="auto">
          <a:xfrm>
            <a:off x="3719867" y="1961369"/>
            <a:ext cx="571500" cy="238125"/>
          </a:xfrm>
          <a:prstGeom prst="rect">
            <a:avLst/>
          </a:prstGeom>
          <a:noFill/>
          <a:ln w="9525">
            <a:noFill/>
            <a:miter lim="800000"/>
            <a:headEnd/>
            <a:tailEnd/>
          </a:ln>
          <a:effectLst/>
        </p:spPr>
      </p:pic>
      <p:pic>
        <p:nvPicPr>
          <p:cNvPr id="12296" name="Picture 8"/>
          <p:cNvPicPr>
            <a:picLocks noChangeAspect="1" noChangeArrowheads="1"/>
          </p:cNvPicPr>
          <p:nvPr/>
        </p:nvPicPr>
        <p:blipFill>
          <a:blip r:embed="rId4"/>
          <a:srcRect/>
          <a:stretch>
            <a:fillRect/>
          </a:stretch>
        </p:blipFill>
        <p:spPr bwMode="auto">
          <a:xfrm>
            <a:off x="8462465" y="4554443"/>
            <a:ext cx="571500" cy="238125"/>
          </a:xfrm>
          <a:prstGeom prst="rect">
            <a:avLst/>
          </a:prstGeom>
          <a:noFill/>
          <a:ln w="9525">
            <a:noFill/>
            <a:miter lim="800000"/>
            <a:headEnd/>
            <a:tailEnd/>
          </a:ln>
          <a:effectLst/>
        </p:spPr>
      </p:pic>
      <p:pic>
        <p:nvPicPr>
          <p:cNvPr id="12298" name="Picture 10"/>
          <p:cNvPicPr>
            <a:picLocks noChangeAspect="1" noChangeArrowheads="1"/>
          </p:cNvPicPr>
          <p:nvPr/>
        </p:nvPicPr>
        <p:blipFill>
          <a:blip r:embed="rId5"/>
          <a:srcRect/>
          <a:stretch>
            <a:fillRect/>
          </a:stretch>
        </p:blipFill>
        <p:spPr bwMode="auto">
          <a:xfrm>
            <a:off x="3988061" y="1895974"/>
            <a:ext cx="581025" cy="314325"/>
          </a:xfrm>
          <a:prstGeom prst="rect">
            <a:avLst/>
          </a:prstGeom>
          <a:noFill/>
          <a:ln w="9525">
            <a:noFill/>
            <a:miter lim="800000"/>
            <a:headEnd/>
            <a:tailEnd/>
          </a:ln>
          <a:effectLst/>
        </p:spPr>
      </p:pic>
      <p:pic>
        <p:nvPicPr>
          <p:cNvPr id="12300" name="Picture 12"/>
          <p:cNvPicPr>
            <a:picLocks noChangeAspect="1" noChangeArrowheads="1"/>
          </p:cNvPicPr>
          <p:nvPr/>
        </p:nvPicPr>
        <p:blipFill>
          <a:blip r:embed="rId6"/>
          <a:srcRect/>
          <a:stretch>
            <a:fillRect/>
          </a:stretch>
        </p:blipFill>
        <p:spPr bwMode="auto">
          <a:xfrm>
            <a:off x="4046561" y="764274"/>
            <a:ext cx="4633677" cy="4244453"/>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0120" y="127307"/>
            <a:ext cx="6823880" cy="572700"/>
          </a:xfrm>
        </p:spPr>
        <p:txBody>
          <a:bodyPr/>
          <a:lstStyle/>
          <a:p>
            <a:r>
              <a:rPr lang="en-GB" dirty="0" smtClean="0"/>
              <a:t>Computational Work and Simulations</a:t>
            </a:r>
            <a:endParaRPr lang="en-GB" dirty="0"/>
          </a:p>
        </p:txBody>
      </p:sp>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14</a:t>
            </a:fld>
            <a:endParaRPr lang="en" dirty="0"/>
          </a:p>
        </p:txBody>
      </p:sp>
      <p:sp>
        <p:nvSpPr>
          <p:cNvPr id="6" name="Content Placeholder 2"/>
          <p:cNvSpPr txBox="1">
            <a:spLocks/>
          </p:cNvSpPr>
          <p:nvPr/>
        </p:nvSpPr>
        <p:spPr>
          <a:xfrm>
            <a:off x="4763069" y="822278"/>
            <a:ext cx="4217157" cy="4321222"/>
          </a:xfrm>
          <a:prstGeom prst="rect">
            <a:avLst/>
          </a:prstGeo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a:buNone/>
            </a:pPr>
            <a:r>
              <a:rPr lang="en-GB" sz="1200" b="1" dirty="0" smtClean="0">
                <a:solidFill>
                  <a:srgbClr val="676559"/>
                </a:solidFill>
              </a:rPr>
              <a:t>Here </a:t>
            </a:r>
            <a:r>
              <a:rPr lang="en-GB" sz="1200" b="1" dirty="0" smtClean="0">
                <a:solidFill>
                  <a:srgbClr val="676559"/>
                </a:solidFill>
              </a:rPr>
              <a:t>the Goal is:</a:t>
            </a:r>
          </a:p>
          <a:p>
            <a:pPr>
              <a:lnSpc>
                <a:spcPct val="150000"/>
              </a:lnSpc>
              <a:buFont typeface="Wingdings" pitchFamily="2" charset="2"/>
              <a:buChar char="Ø"/>
            </a:pPr>
            <a:r>
              <a:rPr lang="en-GB" sz="1200" b="1" dirty="0" smtClean="0">
                <a:solidFill>
                  <a:srgbClr val="676559"/>
                </a:solidFill>
              </a:rPr>
              <a:t>To </a:t>
            </a:r>
            <a:r>
              <a:rPr lang="en-GB" sz="1200" b="1" dirty="0" smtClean="0">
                <a:solidFill>
                  <a:srgbClr val="676559"/>
                </a:solidFill>
              </a:rPr>
              <a:t>significantly reduce the weight of the components without sacrificing their mechanical properties.</a:t>
            </a:r>
            <a:endParaRPr lang="en-GB" sz="1200" b="1" dirty="0" smtClean="0">
              <a:solidFill>
                <a:srgbClr val="676559"/>
              </a:solidFill>
            </a:endParaRPr>
          </a:p>
          <a:p>
            <a:pPr>
              <a:lnSpc>
                <a:spcPct val="200000"/>
              </a:lnSpc>
            </a:pPr>
            <a:endParaRPr lang="en-GB" sz="1200" b="1" dirty="0" smtClean="0">
              <a:solidFill>
                <a:srgbClr val="676559"/>
              </a:solidFill>
            </a:endParaRPr>
          </a:p>
          <a:p>
            <a:pPr>
              <a:lnSpc>
                <a:spcPct val="150000"/>
              </a:lnSpc>
            </a:pPr>
            <a:r>
              <a:rPr lang="en-GB" sz="1200" b="1" dirty="0" smtClean="0">
                <a:solidFill>
                  <a:srgbClr val="676559"/>
                </a:solidFill>
              </a:rPr>
              <a:t>This </a:t>
            </a:r>
            <a:r>
              <a:rPr lang="en-GB" sz="1200" b="1" dirty="0" smtClean="0">
                <a:solidFill>
                  <a:srgbClr val="676559"/>
                </a:solidFill>
              </a:rPr>
              <a:t>is achieved by material redistribution which implies: </a:t>
            </a:r>
          </a:p>
          <a:p>
            <a:pPr>
              <a:lnSpc>
                <a:spcPct val="150000"/>
              </a:lnSpc>
              <a:buFont typeface="+mj-lt"/>
              <a:buAutoNum type="alphaLcPeriod"/>
            </a:pPr>
            <a:r>
              <a:rPr lang="en-GB" sz="1200" b="1" dirty="0" smtClean="0">
                <a:solidFill>
                  <a:srgbClr val="676559"/>
                </a:solidFill>
              </a:rPr>
              <a:t> Placing </a:t>
            </a:r>
            <a:r>
              <a:rPr lang="en-GB" sz="1200" b="1" dirty="0" smtClean="0">
                <a:solidFill>
                  <a:srgbClr val="676559"/>
                </a:solidFill>
              </a:rPr>
              <a:t>materials on regions with higher stress values within the design domain, and</a:t>
            </a:r>
          </a:p>
          <a:p>
            <a:pPr>
              <a:lnSpc>
                <a:spcPct val="150000"/>
              </a:lnSpc>
              <a:buFont typeface="+mj-lt"/>
              <a:buAutoNum type="alphaLcPeriod"/>
            </a:pPr>
            <a:r>
              <a:rPr lang="en-GB" sz="1200" b="1" dirty="0" smtClean="0">
                <a:solidFill>
                  <a:srgbClr val="676559"/>
                </a:solidFill>
              </a:rPr>
              <a:t> Removing </a:t>
            </a:r>
            <a:r>
              <a:rPr lang="en-GB" sz="1200" b="1" dirty="0" smtClean="0">
                <a:solidFill>
                  <a:srgbClr val="676559"/>
                </a:solidFill>
              </a:rPr>
              <a:t>materials from regions with low or no stress concentration</a:t>
            </a:r>
            <a:r>
              <a:rPr lang="en-GB" sz="1200" b="1" dirty="0" smtClean="0">
                <a:solidFill>
                  <a:srgbClr val="676559"/>
                </a:solidFill>
              </a:rPr>
              <a:t>.</a:t>
            </a:r>
          </a:p>
          <a:p>
            <a:pPr>
              <a:lnSpc>
                <a:spcPct val="200000"/>
              </a:lnSpc>
            </a:pPr>
            <a:endParaRPr lang="en-GB" sz="1200" b="1" dirty="0" smtClean="0">
              <a:solidFill>
                <a:srgbClr val="676559"/>
              </a:solidFill>
            </a:endParaRPr>
          </a:p>
          <a:p>
            <a:r>
              <a:rPr lang="en-GB" sz="1200" b="1" dirty="0" smtClean="0">
                <a:solidFill>
                  <a:srgbClr val="676559"/>
                </a:solidFill>
              </a:rPr>
              <a:t>This shall be implemented using the Level Set Method of Topology optimization module in ANSYS Workbench[26]</a:t>
            </a:r>
            <a:endParaRPr lang="en-GB" sz="1200" b="1" dirty="0" smtClean="0">
              <a:solidFill>
                <a:srgbClr val="676559"/>
              </a:solidFill>
            </a:endParaRPr>
          </a:p>
        </p:txBody>
      </p:sp>
      <p:pic>
        <p:nvPicPr>
          <p:cNvPr id="13317" name="Picture 5"/>
          <p:cNvPicPr>
            <a:picLocks noChangeAspect="1" noChangeArrowheads="1"/>
          </p:cNvPicPr>
          <p:nvPr/>
        </p:nvPicPr>
        <p:blipFill>
          <a:blip r:embed="rId2"/>
          <a:srcRect/>
          <a:stretch>
            <a:fillRect/>
          </a:stretch>
        </p:blipFill>
        <p:spPr bwMode="auto">
          <a:xfrm>
            <a:off x="2033516" y="858558"/>
            <a:ext cx="2279177" cy="3804183"/>
          </a:xfrm>
          <a:prstGeom prst="rect">
            <a:avLst/>
          </a:prstGeom>
          <a:noFill/>
          <a:ln w="9525">
            <a:noFill/>
            <a:miter lim="800000"/>
            <a:headEnd/>
            <a:tailEnd/>
          </a:ln>
          <a:effectLst/>
        </p:spPr>
      </p:pic>
      <p:pic>
        <p:nvPicPr>
          <p:cNvPr id="17" name="Picture 4"/>
          <p:cNvPicPr>
            <a:picLocks noChangeAspect="1" noChangeArrowheads="1"/>
          </p:cNvPicPr>
          <p:nvPr/>
        </p:nvPicPr>
        <p:blipFill>
          <a:blip r:embed="rId3"/>
          <a:srcRect/>
          <a:stretch>
            <a:fillRect/>
          </a:stretch>
        </p:blipFill>
        <p:spPr bwMode="auto">
          <a:xfrm>
            <a:off x="122831" y="872675"/>
            <a:ext cx="1996324" cy="3797204"/>
          </a:xfrm>
          <a:prstGeom prst="rect">
            <a:avLst/>
          </a:prstGeom>
          <a:noFill/>
          <a:ln w="9525">
            <a:noFill/>
            <a:miter lim="800000"/>
            <a:headEnd/>
            <a:tailEnd/>
          </a:ln>
          <a:effectLst/>
        </p:spPr>
      </p:pic>
      <p:sp>
        <p:nvSpPr>
          <p:cNvPr id="18" name="Rectangle 17"/>
          <p:cNvSpPr/>
          <p:nvPr/>
        </p:nvSpPr>
        <p:spPr>
          <a:xfrm>
            <a:off x="409433" y="4674715"/>
            <a:ext cx="3603009" cy="276999"/>
          </a:xfrm>
          <a:prstGeom prst="rect">
            <a:avLst/>
          </a:prstGeom>
        </p:spPr>
        <p:txBody>
          <a:bodyPr wrap="square">
            <a:spAutoFit/>
          </a:bodyPr>
          <a:lstStyle/>
          <a:p>
            <a:r>
              <a:rPr lang="en-US" sz="1200" b="1" dirty="0" smtClean="0"/>
              <a:t>Fig.3  Original Bracket and Crutch</a:t>
            </a:r>
            <a:endParaRPr lang="en-GB" sz="1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4585" y="81887"/>
            <a:ext cx="6919415" cy="802365"/>
          </a:xfrm>
        </p:spPr>
        <p:txBody>
          <a:bodyPr/>
          <a:lstStyle/>
          <a:p>
            <a:r>
              <a:rPr lang="en-GB" dirty="0" smtClean="0"/>
              <a:t>ANSYS Structural Setup and Procedure</a:t>
            </a:r>
            <a:endParaRPr lang="en-GB" dirty="0"/>
          </a:p>
        </p:txBody>
      </p:sp>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15</a:t>
            </a:fld>
            <a:endParaRPr lang="en" dirty="0"/>
          </a:p>
        </p:txBody>
      </p:sp>
      <p:pic>
        <p:nvPicPr>
          <p:cNvPr id="6" name="Picture 5"/>
          <p:cNvPicPr/>
          <p:nvPr/>
        </p:nvPicPr>
        <p:blipFill>
          <a:blip r:embed="rId2" cstate="print"/>
          <a:srcRect/>
          <a:stretch>
            <a:fillRect/>
          </a:stretch>
        </p:blipFill>
        <p:spPr bwMode="auto">
          <a:xfrm>
            <a:off x="170597" y="1364776"/>
            <a:ext cx="4244454" cy="2531660"/>
          </a:xfrm>
          <a:prstGeom prst="rect">
            <a:avLst/>
          </a:prstGeom>
          <a:noFill/>
          <a:ln w="9525">
            <a:noFill/>
            <a:miter lim="800000"/>
            <a:headEnd/>
            <a:tailEnd/>
          </a:ln>
        </p:spPr>
      </p:pic>
      <p:sp>
        <p:nvSpPr>
          <p:cNvPr id="7" name="Content Placeholder 2"/>
          <p:cNvSpPr txBox="1">
            <a:spLocks noGrp="1"/>
          </p:cNvSpPr>
          <p:nvPr>
            <p:ph type="body" idx="14"/>
          </p:nvPr>
        </p:nvSpPr>
        <p:spPr>
          <a:xfrm>
            <a:off x="4606119" y="1009934"/>
            <a:ext cx="4537881" cy="3558892"/>
          </a:xfrm>
          <a:prstGeom prst="rect">
            <a:avLst/>
          </a:prstGeo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rPr>
              <a:t>Procedure</a:t>
            </a:r>
            <a:r>
              <a:rPr kumimoji="0" lang="en-GB" sz="1200" b="0" i="0" u="none" strike="noStrike" kern="0" cap="none" spc="0" normalizeH="0" baseline="0" noProof="0" dirty="0" smtClean="0">
                <a:ln>
                  <a:noFill/>
                </a:ln>
                <a:solidFill>
                  <a:srgbClr val="000000"/>
                </a:solidFill>
                <a:effectLst/>
                <a:uLnTx/>
                <a:uFillTx/>
                <a:latin typeface="Arial"/>
                <a:ea typeface="Arial"/>
                <a:cs typeface="Arial"/>
                <a:sym typeface="Arial"/>
              </a:rPr>
              <a: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Wingdings" pitchFamily="2" charset="2"/>
              <a:buChar char="Ø"/>
              <a:tabLst/>
              <a:defRPr/>
            </a:pPr>
            <a:r>
              <a:rPr kumimoji="0" lang="en-GB" sz="1200" b="0" i="0" u="none" strike="noStrike" kern="0" cap="none" spc="0" normalizeH="0" baseline="0" noProof="0" dirty="0" smtClean="0">
                <a:ln>
                  <a:noFill/>
                </a:ln>
                <a:solidFill>
                  <a:srgbClr val="000000"/>
                </a:solidFill>
                <a:effectLst/>
                <a:uLnTx/>
                <a:uFillTx/>
                <a:latin typeface="Arial"/>
                <a:ea typeface="Arial"/>
                <a:cs typeface="Arial"/>
                <a:sym typeface="Arial"/>
              </a:rPr>
              <a:t>From the ANSYS workbench, the Geometry, Static Structural, and Structural Optimization were set up as shown in figure ****2 on the left. </a:t>
            </a:r>
          </a:p>
          <a:p>
            <a:pPr marL="0" marR="0" lvl="0" indent="0" algn="l" defTabSz="914400" rtl="0" eaLnBrk="1" fontAlgn="auto" latinLnBrk="0" hangingPunct="1">
              <a:lnSpc>
                <a:spcPct val="100000"/>
              </a:lnSpc>
              <a:spcBef>
                <a:spcPts val="0"/>
              </a:spcBef>
              <a:spcAft>
                <a:spcPts val="0"/>
              </a:spcAft>
              <a:buClr>
                <a:srgbClr val="000000"/>
              </a:buClr>
              <a:buSzTx/>
              <a:buFont typeface="Wingdings" pitchFamily="2" charset="2"/>
              <a:buChar char="Ø"/>
              <a:tabLst/>
              <a:defRPr/>
            </a:pPr>
            <a:endParaRPr kumimoji="0" lang="en-GB" sz="12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Wingdings" pitchFamily="2" charset="2"/>
              <a:buChar char="Ø"/>
              <a:tabLst/>
              <a:defRPr/>
            </a:pPr>
            <a:r>
              <a:rPr kumimoji="0" lang="en-GB" sz="1200" b="0" i="0" u="none" strike="noStrike" kern="0" cap="none" spc="0" normalizeH="0" baseline="0" noProof="0" dirty="0" smtClean="0">
                <a:ln>
                  <a:noFill/>
                </a:ln>
                <a:solidFill>
                  <a:srgbClr val="000000"/>
                </a:solidFill>
                <a:effectLst/>
                <a:uLnTx/>
                <a:uFillTx/>
                <a:latin typeface="Arial"/>
                <a:ea typeface="Arial"/>
                <a:cs typeface="Arial"/>
                <a:sym typeface="Arial"/>
              </a:rPr>
              <a:t>The model was predesigned and then imported into the workbench through the Geometry import function.</a:t>
            </a:r>
          </a:p>
          <a:p>
            <a:pPr marL="0" marR="0" lvl="0" indent="0" algn="l" defTabSz="914400" rtl="0" eaLnBrk="1" fontAlgn="auto" latinLnBrk="0" hangingPunct="1">
              <a:lnSpc>
                <a:spcPct val="100000"/>
              </a:lnSpc>
              <a:spcBef>
                <a:spcPts val="0"/>
              </a:spcBef>
              <a:spcAft>
                <a:spcPts val="0"/>
              </a:spcAft>
              <a:buClr>
                <a:srgbClr val="000000"/>
              </a:buClr>
              <a:buSzTx/>
              <a:buNone/>
              <a:tabLst/>
              <a:defRPr/>
            </a:pPr>
            <a:endParaRPr kumimoji="0" lang="en-GB" sz="12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Wingdings" pitchFamily="2" charset="2"/>
              <a:buChar char="Ø"/>
              <a:tabLst/>
              <a:defRPr/>
            </a:pPr>
            <a:r>
              <a:rPr kumimoji="0" lang="en-GB" sz="1200" b="0" i="0" u="none" strike="noStrike" kern="0" cap="none" spc="0" normalizeH="0" baseline="0" noProof="0" dirty="0" smtClean="0">
                <a:ln>
                  <a:noFill/>
                </a:ln>
                <a:solidFill>
                  <a:srgbClr val="000000"/>
                </a:solidFill>
                <a:effectLst/>
                <a:uLnTx/>
                <a:uFillTx/>
                <a:latin typeface="Arial"/>
                <a:ea typeface="Arial"/>
                <a:cs typeface="Arial"/>
                <a:sym typeface="Arial"/>
              </a:rPr>
              <a:t>It was then transferred to Static Structural and Structural Optimization, for meshing, structural analysis, and subsequent topology optimization. </a:t>
            </a:r>
          </a:p>
          <a:p>
            <a:pPr marL="0" marR="0" lvl="0" indent="0" algn="l" defTabSz="914400" rtl="0" eaLnBrk="1" fontAlgn="auto" latinLnBrk="0" hangingPunct="1">
              <a:lnSpc>
                <a:spcPct val="100000"/>
              </a:lnSpc>
              <a:spcBef>
                <a:spcPts val="0"/>
              </a:spcBef>
              <a:spcAft>
                <a:spcPts val="0"/>
              </a:spcAft>
              <a:buClr>
                <a:srgbClr val="000000"/>
              </a:buClr>
              <a:buSzTx/>
              <a:buFont typeface="Wingdings" pitchFamily="2" charset="2"/>
              <a:buChar char="Ø"/>
              <a:tabLst/>
              <a:defRPr/>
            </a:pPr>
            <a:endParaRPr kumimoji="0" lang="en-GB" sz="12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Wingdings" pitchFamily="2" charset="2"/>
              <a:buChar char="Ø"/>
              <a:tabLst/>
              <a:defRPr/>
            </a:pPr>
            <a:r>
              <a:rPr kumimoji="0" lang="en-GB" sz="1200" b="0" i="0" u="none" strike="noStrike" kern="0" cap="none" spc="0" normalizeH="0" baseline="0" noProof="0" dirty="0" smtClean="0">
                <a:ln>
                  <a:noFill/>
                </a:ln>
                <a:solidFill>
                  <a:srgbClr val="000000"/>
                </a:solidFill>
                <a:effectLst/>
                <a:uLnTx/>
                <a:uFillTx/>
                <a:latin typeface="Arial"/>
                <a:ea typeface="Arial"/>
                <a:cs typeface="Arial"/>
                <a:sym typeface="Arial"/>
              </a:rPr>
              <a:t>After a successful meshing analysis and optimization, the optimized model was transferred back to the Static Structural for design validation</a:t>
            </a:r>
            <a:endParaRPr kumimoji="0" lang="en-GB" sz="12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8" name="Rectangle 7"/>
          <p:cNvSpPr/>
          <p:nvPr/>
        </p:nvSpPr>
        <p:spPr>
          <a:xfrm>
            <a:off x="880282" y="3930912"/>
            <a:ext cx="2408829" cy="276999"/>
          </a:xfrm>
          <a:prstGeom prst="rect">
            <a:avLst/>
          </a:prstGeom>
        </p:spPr>
        <p:txBody>
          <a:bodyPr wrap="square">
            <a:spAutoFit/>
          </a:bodyPr>
          <a:lstStyle/>
          <a:p>
            <a:r>
              <a:rPr lang="en-US" sz="1200" b="1" dirty="0" smtClean="0"/>
              <a:t>Fig.4  ANSYS Module Setup</a:t>
            </a:r>
            <a:endParaRPr lang="en-GB" sz="1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9962" y="93186"/>
            <a:ext cx="4198885" cy="486843"/>
          </a:xfrm>
        </p:spPr>
        <p:txBody>
          <a:bodyPr/>
          <a:lstStyle/>
          <a:p>
            <a:r>
              <a:rPr lang="en-GB" dirty="0" smtClean="0"/>
              <a:t>Structural Analysis [1/2]</a:t>
            </a:r>
            <a:endParaRPr lang="en-GB" dirty="0"/>
          </a:p>
        </p:txBody>
      </p:sp>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16</a:t>
            </a:fld>
            <a:endParaRPr lang="en" dirty="0"/>
          </a:p>
        </p:txBody>
      </p:sp>
      <p:pic>
        <p:nvPicPr>
          <p:cNvPr id="6" name="Picture 5"/>
          <p:cNvPicPr/>
          <p:nvPr/>
        </p:nvPicPr>
        <p:blipFill>
          <a:blip r:embed="rId2" cstate="print"/>
          <a:srcRect/>
          <a:stretch>
            <a:fillRect/>
          </a:stretch>
        </p:blipFill>
        <p:spPr bwMode="auto">
          <a:xfrm>
            <a:off x="0" y="875176"/>
            <a:ext cx="5542241" cy="3227294"/>
          </a:xfrm>
          <a:prstGeom prst="rect">
            <a:avLst/>
          </a:prstGeom>
          <a:noFill/>
          <a:ln w="9525">
            <a:noFill/>
            <a:miter lim="800000"/>
            <a:headEnd/>
            <a:tailEnd/>
          </a:ln>
        </p:spPr>
      </p:pic>
      <p:sp>
        <p:nvSpPr>
          <p:cNvPr id="7" name="Content Placeholder 2"/>
          <p:cNvSpPr txBox="1">
            <a:spLocks/>
          </p:cNvSpPr>
          <p:nvPr/>
        </p:nvSpPr>
        <p:spPr>
          <a:xfrm>
            <a:off x="5605064" y="1117921"/>
            <a:ext cx="3538938" cy="3638324"/>
          </a:xfrm>
          <a:prstGeom prst="rect">
            <a:avLst/>
          </a:prstGeo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rPr>
              <a:t>Boundary Condition: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pitchFamily="34" charset="0"/>
              <a:buChar char="•"/>
              <a:tabLst/>
              <a:defRPr/>
            </a:pPr>
            <a:r>
              <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rPr>
              <a:t> A compressive force of 2.5kN was applied on the y-direction at the lower end of the bracket.</a:t>
            </a:r>
          </a:p>
          <a:p>
            <a:pPr marL="0" marR="0" lvl="0" indent="0" algn="l" defTabSz="914400" rtl="0" eaLnBrk="1" fontAlgn="auto" latinLnBrk="0" hangingPunct="1">
              <a:lnSpc>
                <a:spcPct val="100000"/>
              </a:lnSpc>
              <a:spcBef>
                <a:spcPts val="0"/>
              </a:spcBef>
              <a:spcAft>
                <a:spcPts val="0"/>
              </a:spcAft>
              <a:buClr>
                <a:srgbClr val="000000"/>
              </a:buClr>
              <a:buSzTx/>
              <a:tabLst/>
              <a:defRPr/>
            </a:pPr>
            <a:endPar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pitchFamily="34" charset="0"/>
              <a:buChar char="•"/>
              <a:tabLst/>
              <a:defRPr/>
            </a:pPr>
            <a:r>
              <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rPr>
              <a:t>A remote displacement was applied on the upper end of the bracket.</a:t>
            </a:r>
          </a:p>
          <a:p>
            <a:pPr marL="0" marR="0" lvl="0" indent="0" algn="l" defTabSz="914400" rtl="0" eaLnBrk="1" fontAlgn="auto" latinLnBrk="0" hangingPunct="1">
              <a:lnSpc>
                <a:spcPct val="100000"/>
              </a:lnSpc>
              <a:spcBef>
                <a:spcPts val="0"/>
              </a:spcBef>
              <a:spcAft>
                <a:spcPts val="0"/>
              </a:spcAft>
              <a:buClr>
                <a:srgbClr val="000000"/>
              </a:buClr>
              <a:buSzTx/>
              <a:tabLst/>
              <a:defRPr/>
            </a:pPr>
            <a:endPar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lvl="0">
              <a:buFont typeface="Arial" pitchFamily="34" charset="0"/>
              <a:buChar char="•"/>
            </a:pPr>
            <a:r>
              <a:rPr lang="en-US" sz="1600" dirty="0" smtClean="0"/>
              <a:t>The bracket set for </a:t>
            </a:r>
            <a:r>
              <a:rPr lang="en-US" sz="1600" dirty="0" err="1" smtClean="0"/>
              <a:t>discretization</a:t>
            </a:r>
            <a:r>
              <a:rPr lang="en-US" sz="1600" dirty="0" smtClean="0"/>
              <a:t> has a volume of </a:t>
            </a:r>
            <a:r>
              <a:rPr lang="en-US" sz="1600" dirty="0" smtClean="0"/>
              <a:t>77425      and </a:t>
            </a:r>
            <a:r>
              <a:rPr lang="en-US" sz="1600" dirty="0" smtClean="0"/>
              <a:t>weighs </a:t>
            </a:r>
            <a:r>
              <a:rPr lang="en-US" sz="1600" dirty="0" smtClean="0"/>
              <a:t>0.608kg (Assuming Structural Steel)</a:t>
            </a:r>
            <a:endPar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6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536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0" y="0"/>
            <a:ext cx="320675" cy="198438"/>
          </a:xfrm>
          <a:prstGeom prst="rect">
            <a:avLst/>
          </a:prstGeom>
          <a:noFill/>
        </p:spPr>
      </p:pic>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5363"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765577" y="3616658"/>
            <a:ext cx="320675" cy="198438"/>
          </a:xfrm>
          <a:prstGeom prst="rect">
            <a:avLst/>
          </a:prstGeom>
          <a:noFill/>
        </p:spPr>
      </p:pic>
      <p:sp>
        <p:nvSpPr>
          <p:cNvPr id="12" name="Rectangle 11"/>
          <p:cNvSpPr/>
          <p:nvPr/>
        </p:nvSpPr>
        <p:spPr>
          <a:xfrm>
            <a:off x="1" y="4135629"/>
            <a:ext cx="2920619" cy="246221"/>
          </a:xfrm>
          <a:prstGeom prst="rect">
            <a:avLst/>
          </a:prstGeom>
        </p:spPr>
        <p:txBody>
          <a:bodyPr wrap="square">
            <a:spAutoFit/>
          </a:bodyPr>
          <a:lstStyle/>
          <a:p>
            <a:r>
              <a:rPr lang="en-US" sz="1000" b="1" dirty="0" smtClean="0"/>
              <a:t>Fig. 4a  Applied Compressive force of  2.5kN</a:t>
            </a:r>
            <a:endParaRPr lang="en-GB" sz="1000" dirty="0"/>
          </a:p>
        </p:txBody>
      </p:sp>
      <p:sp>
        <p:nvSpPr>
          <p:cNvPr id="13" name="Rectangle 12"/>
          <p:cNvSpPr/>
          <p:nvPr/>
        </p:nvSpPr>
        <p:spPr>
          <a:xfrm>
            <a:off x="3002507" y="4094686"/>
            <a:ext cx="2320119" cy="246221"/>
          </a:xfrm>
          <a:prstGeom prst="rect">
            <a:avLst/>
          </a:prstGeom>
        </p:spPr>
        <p:txBody>
          <a:bodyPr wrap="square">
            <a:spAutoFit/>
          </a:bodyPr>
          <a:lstStyle/>
          <a:p>
            <a:r>
              <a:rPr lang="en-US" sz="1000" b="1" dirty="0" smtClean="0"/>
              <a:t>Fig. 4b  Fixed Boundary Condition</a:t>
            </a:r>
            <a:endParaRPr lang="en-GB" sz="1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5211" y="0"/>
            <a:ext cx="4183040" cy="572700"/>
          </a:xfrm>
        </p:spPr>
        <p:txBody>
          <a:bodyPr/>
          <a:lstStyle/>
          <a:p>
            <a:r>
              <a:rPr lang="en-GB" dirty="0" smtClean="0"/>
              <a:t>Structural Analysis [2/2] </a:t>
            </a:r>
            <a:endParaRPr lang="en-GB" dirty="0"/>
          </a:p>
        </p:txBody>
      </p:sp>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17</a:t>
            </a:fld>
            <a:endParaRPr lang="en" dirty="0"/>
          </a:p>
        </p:txBody>
      </p:sp>
      <p:sp>
        <p:nvSpPr>
          <p:cNvPr id="7" name="Content Placeholder 2"/>
          <p:cNvSpPr txBox="1">
            <a:spLocks/>
          </p:cNvSpPr>
          <p:nvPr/>
        </p:nvSpPr>
        <p:spPr>
          <a:xfrm>
            <a:off x="5605064" y="1117921"/>
            <a:ext cx="3538938" cy="3638324"/>
          </a:xfrm>
          <a:prstGeom prst="rect">
            <a:avLst/>
          </a:prstGeo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rPr>
              <a:t>Boundary Condition: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pitchFamily="34" charset="0"/>
              <a:buChar char="•"/>
              <a:tabLst/>
              <a:defRPr/>
            </a:pPr>
            <a:r>
              <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rPr>
              <a:t> A compressive force of 0.1kN was applied on the at the tip of the crutch.</a:t>
            </a:r>
          </a:p>
          <a:p>
            <a:pPr marL="0" marR="0" lvl="0" indent="0" algn="l" defTabSz="914400" rtl="0" eaLnBrk="1" fontAlgn="auto" latinLnBrk="0" hangingPunct="1">
              <a:lnSpc>
                <a:spcPct val="100000"/>
              </a:lnSpc>
              <a:spcBef>
                <a:spcPts val="0"/>
              </a:spcBef>
              <a:spcAft>
                <a:spcPts val="0"/>
              </a:spcAft>
              <a:buClr>
                <a:srgbClr val="000000"/>
              </a:buClr>
              <a:buSzTx/>
              <a:tabLst/>
              <a:defRPr/>
            </a:pPr>
            <a:endPar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pitchFamily="34" charset="0"/>
              <a:buChar char="•"/>
              <a:tabLst/>
              <a:defRPr/>
            </a:pPr>
            <a:r>
              <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rPr>
              <a:t>A remote displacement was applied at the lower section of the crutch.</a:t>
            </a:r>
          </a:p>
          <a:p>
            <a:pPr marL="0" marR="0" lvl="0" indent="0" algn="l" defTabSz="914400" rtl="0" eaLnBrk="1" fontAlgn="auto" latinLnBrk="0" hangingPunct="1">
              <a:lnSpc>
                <a:spcPct val="100000"/>
              </a:lnSpc>
              <a:spcBef>
                <a:spcPts val="0"/>
              </a:spcBef>
              <a:spcAft>
                <a:spcPts val="0"/>
              </a:spcAft>
              <a:buClr>
                <a:srgbClr val="000000"/>
              </a:buClr>
              <a:buSzTx/>
              <a:tabLst/>
              <a:defRPr/>
            </a:pPr>
            <a:endPar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lvl="0">
              <a:buFont typeface="Arial" pitchFamily="34" charset="0"/>
              <a:buChar char="•"/>
            </a:pPr>
            <a:r>
              <a:rPr lang="en-US" sz="1600" dirty="0" smtClean="0"/>
              <a:t>The </a:t>
            </a:r>
            <a:r>
              <a:rPr lang="en-US" sz="1600" dirty="0" smtClean="0"/>
              <a:t>crutch </a:t>
            </a:r>
            <a:r>
              <a:rPr lang="en-US" sz="1600" dirty="0" smtClean="0"/>
              <a:t>the crutch has a volume of </a:t>
            </a:r>
            <a:r>
              <a:rPr lang="en-US" sz="1600" dirty="0" smtClean="0"/>
              <a:t>17443 	     and </a:t>
            </a:r>
            <a:r>
              <a:rPr lang="en-US" sz="1600" dirty="0" smtClean="0"/>
              <a:t>a weight of </a:t>
            </a:r>
            <a:r>
              <a:rPr lang="en-US" sz="1600" dirty="0" smtClean="0"/>
              <a:t>0.137Kg (Assuming Structural Steel)</a:t>
            </a:r>
            <a:endPar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600" b="0" i="0" u="none" strike="noStrike" kern="0" cap="none" spc="0" normalizeH="0" baseline="0" noProof="0" dirty="0">
              <a:ln>
                <a:noFill/>
              </a:ln>
              <a:solidFill>
                <a:srgbClr val="000000"/>
              </a:solidFill>
              <a:effectLst/>
              <a:uLnTx/>
              <a:uFillTx/>
              <a:latin typeface="Arial"/>
              <a:ea typeface="Arial"/>
              <a:cs typeface="Arial"/>
              <a:sym typeface="Arial"/>
            </a:endParaRPr>
          </a:p>
        </p:txBody>
      </p:sp>
      <p:pic>
        <p:nvPicPr>
          <p:cNvPr id="8"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503159" y="3398294"/>
            <a:ext cx="320675" cy="198438"/>
          </a:xfrm>
          <a:prstGeom prst="rect">
            <a:avLst/>
          </a:prstGeom>
          <a:noFill/>
        </p:spPr>
      </p:pic>
      <p:pic>
        <p:nvPicPr>
          <p:cNvPr id="14338" name="Picture 2"/>
          <p:cNvPicPr>
            <a:picLocks noChangeAspect="1" noChangeArrowheads="1"/>
          </p:cNvPicPr>
          <p:nvPr/>
        </p:nvPicPr>
        <p:blipFill>
          <a:blip r:embed="rId3"/>
          <a:srcRect/>
          <a:stretch>
            <a:fillRect/>
          </a:stretch>
        </p:blipFill>
        <p:spPr bwMode="auto">
          <a:xfrm>
            <a:off x="0" y="743802"/>
            <a:ext cx="5527343" cy="3630305"/>
          </a:xfrm>
          <a:prstGeom prst="rect">
            <a:avLst/>
          </a:prstGeom>
          <a:noFill/>
          <a:ln w="9525">
            <a:noFill/>
            <a:miter lim="800000"/>
            <a:headEnd/>
            <a:tailEnd/>
          </a:ln>
          <a:effectLst/>
        </p:spPr>
      </p:pic>
      <p:sp>
        <p:nvSpPr>
          <p:cNvPr id="11" name="Rectangle 10"/>
          <p:cNvSpPr/>
          <p:nvPr/>
        </p:nvSpPr>
        <p:spPr>
          <a:xfrm>
            <a:off x="1" y="4278930"/>
            <a:ext cx="2647665" cy="230832"/>
          </a:xfrm>
          <a:prstGeom prst="rect">
            <a:avLst/>
          </a:prstGeom>
        </p:spPr>
        <p:txBody>
          <a:bodyPr wrap="square">
            <a:spAutoFit/>
          </a:bodyPr>
          <a:lstStyle/>
          <a:p>
            <a:r>
              <a:rPr lang="en-US" sz="900" b="1" dirty="0" smtClean="0"/>
              <a:t>Fig. 5a  Applied Compressive force of  0.1kN</a:t>
            </a:r>
            <a:endParaRPr lang="en-GB" sz="900" dirty="0"/>
          </a:p>
        </p:txBody>
      </p:sp>
      <p:sp>
        <p:nvSpPr>
          <p:cNvPr id="13" name="Rectangle 12"/>
          <p:cNvSpPr/>
          <p:nvPr/>
        </p:nvSpPr>
        <p:spPr>
          <a:xfrm>
            <a:off x="2786419" y="4288029"/>
            <a:ext cx="2647665" cy="230832"/>
          </a:xfrm>
          <a:prstGeom prst="rect">
            <a:avLst/>
          </a:prstGeom>
        </p:spPr>
        <p:txBody>
          <a:bodyPr wrap="square">
            <a:spAutoFit/>
          </a:bodyPr>
          <a:lstStyle/>
          <a:p>
            <a:r>
              <a:rPr lang="en-US" sz="900" b="1" dirty="0" smtClean="0"/>
              <a:t>Fig. 5b  Applied Compressive force of  0.1kN</a:t>
            </a:r>
            <a:endParaRPr lang="en-GB" sz="9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6125" y="86362"/>
            <a:ext cx="6550925" cy="520963"/>
          </a:xfrm>
        </p:spPr>
        <p:txBody>
          <a:bodyPr/>
          <a:lstStyle/>
          <a:p>
            <a:r>
              <a:rPr lang="en-GB" dirty="0" smtClean="0"/>
              <a:t>Structural Analysis </a:t>
            </a:r>
            <a:r>
              <a:rPr lang="en-GB" dirty="0" smtClean="0"/>
              <a:t>Results [1/2]</a:t>
            </a:r>
            <a:endParaRPr lang="en-GB" dirty="0"/>
          </a:p>
        </p:txBody>
      </p:sp>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18</a:t>
            </a:fld>
            <a:endParaRPr lang="en" dirty="0"/>
          </a:p>
        </p:txBody>
      </p:sp>
      <p:pic>
        <p:nvPicPr>
          <p:cNvPr id="6" name="Picture 5"/>
          <p:cNvPicPr/>
          <p:nvPr/>
        </p:nvPicPr>
        <p:blipFill>
          <a:blip r:embed="rId2" cstate="print"/>
          <a:srcRect/>
          <a:stretch>
            <a:fillRect/>
          </a:stretch>
        </p:blipFill>
        <p:spPr bwMode="auto">
          <a:xfrm>
            <a:off x="4496937" y="1044054"/>
            <a:ext cx="4223984" cy="3514298"/>
          </a:xfrm>
          <a:prstGeom prst="rect">
            <a:avLst/>
          </a:prstGeom>
          <a:noFill/>
          <a:ln w="9525">
            <a:noFill/>
            <a:miter lim="800000"/>
            <a:headEnd/>
            <a:tailEnd/>
          </a:ln>
        </p:spPr>
      </p:pic>
      <p:sp>
        <p:nvSpPr>
          <p:cNvPr id="7" name="Rectangle 6"/>
          <p:cNvSpPr/>
          <p:nvPr/>
        </p:nvSpPr>
        <p:spPr>
          <a:xfrm>
            <a:off x="4899546" y="4560562"/>
            <a:ext cx="4244454" cy="261610"/>
          </a:xfrm>
          <a:prstGeom prst="rect">
            <a:avLst/>
          </a:prstGeom>
        </p:spPr>
        <p:txBody>
          <a:bodyPr wrap="square">
            <a:spAutoFit/>
          </a:bodyPr>
          <a:lstStyle/>
          <a:p>
            <a:r>
              <a:rPr lang="en-US" sz="1100" b="1" dirty="0" smtClean="0"/>
              <a:t>Fig. 6b Meshed </a:t>
            </a:r>
            <a:r>
              <a:rPr lang="en-US" sz="1100" b="1" dirty="0" smtClean="0"/>
              <a:t>Model of the Crutch (Element size= 2mm)</a:t>
            </a:r>
            <a:endParaRPr lang="en-GB" sz="1100" dirty="0"/>
          </a:p>
        </p:txBody>
      </p:sp>
      <p:sp>
        <p:nvSpPr>
          <p:cNvPr id="8" name="Rectangle 7"/>
          <p:cNvSpPr/>
          <p:nvPr/>
        </p:nvSpPr>
        <p:spPr>
          <a:xfrm>
            <a:off x="0" y="4581031"/>
            <a:ext cx="4285397" cy="261610"/>
          </a:xfrm>
          <a:prstGeom prst="rect">
            <a:avLst/>
          </a:prstGeom>
        </p:spPr>
        <p:txBody>
          <a:bodyPr wrap="square">
            <a:spAutoFit/>
          </a:bodyPr>
          <a:lstStyle/>
          <a:p>
            <a:r>
              <a:rPr lang="en-US" sz="1100" b="1" dirty="0" smtClean="0"/>
              <a:t>Fig. 6a Meshed </a:t>
            </a:r>
            <a:r>
              <a:rPr lang="en-US" sz="1100" b="1" dirty="0" smtClean="0"/>
              <a:t>Model of the </a:t>
            </a:r>
            <a:r>
              <a:rPr lang="en-US" sz="1100" b="1" dirty="0" smtClean="0"/>
              <a:t>Bracket </a:t>
            </a:r>
            <a:r>
              <a:rPr lang="en-US" sz="1100" b="1" dirty="0" smtClean="0"/>
              <a:t>(Element size= </a:t>
            </a:r>
            <a:r>
              <a:rPr lang="en-US" sz="1100" b="1" dirty="0" smtClean="0"/>
              <a:t>3mm</a:t>
            </a:r>
            <a:r>
              <a:rPr lang="en-US" sz="1100" b="1" dirty="0" smtClean="0"/>
              <a:t>)</a:t>
            </a:r>
            <a:endParaRPr lang="en-GB" sz="1100" dirty="0"/>
          </a:p>
        </p:txBody>
      </p:sp>
      <p:pic>
        <p:nvPicPr>
          <p:cNvPr id="9" name="Picture 8"/>
          <p:cNvPicPr/>
          <p:nvPr/>
        </p:nvPicPr>
        <p:blipFill>
          <a:blip r:embed="rId3" cstate="print"/>
          <a:srcRect/>
          <a:stretch>
            <a:fillRect/>
          </a:stretch>
        </p:blipFill>
        <p:spPr bwMode="auto">
          <a:xfrm>
            <a:off x="122830" y="1050878"/>
            <a:ext cx="4319516" cy="3521122"/>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2478" y="0"/>
            <a:ext cx="5970896" cy="507314"/>
          </a:xfrm>
        </p:spPr>
        <p:txBody>
          <a:bodyPr/>
          <a:lstStyle/>
          <a:p>
            <a:r>
              <a:rPr lang="en-GB" dirty="0" smtClean="0"/>
              <a:t>Structural Analysis Results </a:t>
            </a:r>
            <a:r>
              <a:rPr lang="en-GB" dirty="0" smtClean="0"/>
              <a:t>[2/2]</a:t>
            </a:r>
            <a:endParaRPr lang="en-GB" dirty="0"/>
          </a:p>
        </p:txBody>
      </p:sp>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19</a:t>
            </a:fld>
            <a:endParaRPr lang="en" dirty="0"/>
          </a:p>
        </p:txBody>
      </p:sp>
      <p:pic>
        <p:nvPicPr>
          <p:cNvPr id="9" name="Picture 8"/>
          <p:cNvPicPr/>
          <p:nvPr/>
        </p:nvPicPr>
        <p:blipFill>
          <a:blip r:embed="rId2" cstate="print"/>
          <a:srcRect/>
          <a:stretch>
            <a:fillRect/>
          </a:stretch>
        </p:blipFill>
        <p:spPr bwMode="auto">
          <a:xfrm>
            <a:off x="4476466" y="696035"/>
            <a:ext cx="4469642" cy="2367887"/>
          </a:xfrm>
          <a:prstGeom prst="rect">
            <a:avLst/>
          </a:prstGeom>
          <a:noFill/>
          <a:ln w="9525">
            <a:noFill/>
            <a:miter lim="800000"/>
            <a:headEnd/>
            <a:tailEnd/>
          </a:ln>
        </p:spPr>
      </p:pic>
      <p:pic>
        <p:nvPicPr>
          <p:cNvPr id="30725" name="Picture 5"/>
          <p:cNvPicPr>
            <a:picLocks noChangeAspect="1" noChangeArrowheads="1"/>
          </p:cNvPicPr>
          <p:nvPr/>
        </p:nvPicPr>
        <p:blipFill>
          <a:blip r:embed="rId3"/>
          <a:srcRect/>
          <a:stretch>
            <a:fillRect/>
          </a:stretch>
        </p:blipFill>
        <p:spPr bwMode="auto">
          <a:xfrm>
            <a:off x="361666" y="3116807"/>
            <a:ext cx="3596185" cy="1740089"/>
          </a:xfrm>
          <a:prstGeom prst="rect">
            <a:avLst/>
          </a:prstGeom>
          <a:noFill/>
          <a:ln w="9525">
            <a:noFill/>
            <a:miter lim="800000"/>
            <a:headEnd/>
            <a:tailEnd/>
          </a:ln>
          <a:effectLst/>
        </p:spPr>
      </p:pic>
      <p:pic>
        <p:nvPicPr>
          <p:cNvPr id="30726" name="Picture 6"/>
          <p:cNvPicPr>
            <a:picLocks noChangeAspect="1" noChangeArrowheads="1"/>
          </p:cNvPicPr>
          <p:nvPr/>
        </p:nvPicPr>
        <p:blipFill>
          <a:blip r:embed="rId4"/>
          <a:srcRect/>
          <a:stretch>
            <a:fillRect/>
          </a:stretch>
        </p:blipFill>
        <p:spPr bwMode="auto">
          <a:xfrm>
            <a:off x="5083791" y="3070746"/>
            <a:ext cx="3493827" cy="1806625"/>
          </a:xfrm>
          <a:prstGeom prst="rect">
            <a:avLst/>
          </a:prstGeom>
          <a:noFill/>
          <a:ln w="9525">
            <a:noFill/>
            <a:miter lim="800000"/>
            <a:headEnd/>
            <a:tailEnd/>
          </a:ln>
          <a:effectLst/>
        </p:spPr>
      </p:pic>
      <p:pic>
        <p:nvPicPr>
          <p:cNvPr id="15" name="Picture 4"/>
          <p:cNvPicPr>
            <a:picLocks noChangeAspect="1" noChangeArrowheads="1"/>
          </p:cNvPicPr>
          <p:nvPr/>
        </p:nvPicPr>
        <p:blipFill>
          <a:blip r:embed="rId5"/>
          <a:srcRect/>
          <a:stretch>
            <a:fillRect/>
          </a:stretch>
        </p:blipFill>
        <p:spPr bwMode="auto">
          <a:xfrm>
            <a:off x="0" y="681181"/>
            <a:ext cx="4476466" cy="2444155"/>
          </a:xfrm>
          <a:prstGeom prst="rect">
            <a:avLst/>
          </a:prstGeom>
          <a:noFill/>
          <a:ln w="9525">
            <a:noFill/>
            <a:miter lim="800000"/>
            <a:headEnd/>
            <a:tailEnd/>
          </a:ln>
          <a:effectLst/>
        </p:spPr>
      </p:pic>
      <p:sp>
        <p:nvSpPr>
          <p:cNvPr id="16" name="Rectangle 15"/>
          <p:cNvSpPr/>
          <p:nvPr/>
        </p:nvSpPr>
        <p:spPr>
          <a:xfrm>
            <a:off x="0" y="4881890"/>
            <a:ext cx="4053385" cy="261610"/>
          </a:xfrm>
          <a:prstGeom prst="rect">
            <a:avLst/>
          </a:prstGeom>
        </p:spPr>
        <p:txBody>
          <a:bodyPr wrap="square">
            <a:spAutoFit/>
          </a:bodyPr>
          <a:lstStyle/>
          <a:p>
            <a:r>
              <a:rPr lang="en-US" sz="1100" b="1" dirty="0" smtClean="0"/>
              <a:t>Fig. 7a Total Deformation &amp; von-</a:t>
            </a:r>
            <a:r>
              <a:rPr lang="en-US" sz="1100" b="1" dirty="0" err="1" smtClean="0"/>
              <a:t>Mises</a:t>
            </a:r>
            <a:r>
              <a:rPr lang="en-US" sz="1100" b="1" dirty="0" smtClean="0"/>
              <a:t> Strain (Bracket)</a:t>
            </a:r>
            <a:endParaRPr lang="en-GB" sz="1100" dirty="0"/>
          </a:p>
        </p:txBody>
      </p:sp>
      <p:sp>
        <p:nvSpPr>
          <p:cNvPr id="18" name="Rectangle 17"/>
          <p:cNvSpPr/>
          <p:nvPr/>
        </p:nvSpPr>
        <p:spPr>
          <a:xfrm>
            <a:off x="4710752" y="4881890"/>
            <a:ext cx="4053385" cy="261610"/>
          </a:xfrm>
          <a:prstGeom prst="rect">
            <a:avLst/>
          </a:prstGeom>
        </p:spPr>
        <p:txBody>
          <a:bodyPr wrap="square">
            <a:spAutoFit/>
          </a:bodyPr>
          <a:lstStyle/>
          <a:p>
            <a:r>
              <a:rPr lang="en-US" sz="1100" b="1" dirty="0" smtClean="0"/>
              <a:t>Fig. 7b Total Deformation &amp; von-</a:t>
            </a:r>
            <a:r>
              <a:rPr lang="en-US" sz="1100" b="1" dirty="0" err="1" smtClean="0"/>
              <a:t>Mises</a:t>
            </a:r>
            <a:r>
              <a:rPr lang="en-US" sz="1100" b="1" dirty="0" smtClean="0"/>
              <a:t> Strain (Crutch)</a:t>
            </a:r>
            <a:endParaRPr lang="en-GB" sz="11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2400" dirty="0" smtClean="0"/>
              <a:t>Outline</a:t>
            </a:r>
            <a:endParaRPr lang="ru-RU" sz="2400" dirty="0"/>
          </a:p>
        </p:txBody>
      </p:sp>
      <p:sp>
        <p:nvSpPr>
          <p:cNvPr id="3" name="Текст 2"/>
          <p:cNvSpPr>
            <a:spLocks noGrp="1"/>
          </p:cNvSpPr>
          <p:nvPr>
            <p:ph type="body" idx="13"/>
          </p:nvPr>
        </p:nvSpPr>
        <p:spPr>
          <a:xfrm>
            <a:off x="311700" y="1478719"/>
            <a:ext cx="7331160" cy="2846855"/>
          </a:xfrm>
        </p:spPr>
        <p:txBody>
          <a:bodyPr/>
          <a:lstStyle/>
          <a:p>
            <a:pPr>
              <a:buFont typeface="Wingdings" panose="05000000000000000000" pitchFamily="2" charset="2"/>
              <a:buChar char="Ø"/>
            </a:pPr>
            <a:r>
              <a:rPr lang="en-US" dirty="0">
                <a:solidFill>
                  <a:srgbClr val="676559"/>
                </a:solidFill>
              </a:rPr>
              <a:t>Background</a:t>
            </a:r>
          </a:p>
          <a:p>
            <a:pPr>
              <a:buFont typeface="Wingdings" panose="05000000000000000000" pitchFamily="2" charset="2"/>
              <a:buChar char="Ø"/>
            </a:pPr>
            <a:r>
              <a:rPr lang="en-US" dirty="0">
                <a:solidFill>
                  <a:srgbClr val="676559"/>
                </a:solidFill>
              </a:rPr>
              <a:t>Problem statement </a:t>
            </a:r>
          </a:p>
          <a:p>
            <a:pPr>
              <a:buFont typeface="Wingdings" panose="05000000000000000000" pitchFamily="2" charset="2"/>
              <a:buChar char="Ø"/>
            </a:pPr>
            <a:r>
              <a:rPr lang="en-US" dirty="0">
                <a:solidFill>
                  <a:srgbClr val="676559"/>
                </a:solidFill>
              </a:rPr>
              <a:t>Aim and objectives</a:t>
            </a:r>
          </a:p>
          <a:p>
            <a:pPr>
              <a:buFont typeface="Wingdings" panose="05000000000000000000" pitchFamily="2" charset="2"/>
              <a:buChar char="Ø"/>
            </a:pPr>
            <a:r>
              <a:rPr lang="en-US" dirty="0">
                <a:solidFill>
                  <a:srgbClr val="676559"/>
                </a:solidFill>
              </a:rPr>
              <a:t>Methodology</a:t>
            </a:r>
          </a:p>
          <a:p>
            <a:pPr>
              <a:buFont typeface="Wingdings" panose="05000000000000000000" pitchFamily="2" charset="2"/>
              <a:buChar char="Ø"/>
            </a:pPr>
            <a:r>
              <a:rPr lang="en-US" dirty="0" smtClean="0">
                <a:solidFill>
                  <a:srgbClr val="676559"/>
                </a:solidFill>
              </a:rPr>
              <a:t>Result and Analysis</a:t>
            </a:r>
            <a:endParaRPr lang="en-US" dirty="0">
              <a:solidFill>
                <a:srgbClr val="676559"/>
              </a:solidFill>
            </a:endParaRPr>
          </a:p>
          <a:p>
            <a:pPr>
              <a:buFont typeface="Wingdings" panose="05000000000000000000" pitchFamily="2" charset="2"/>
              <a:buChar char="Ø"/>
            </a:pPr>
            <a:r>
              <a:rPr lang="en-US" dirty="0" smtClean="0">
                <a:solidFill>
                  <a:srgbClr val="676559"/>
                </a:solidFill>
              </a:rPr>
              <a:t>Conclusion</a:t>
            </a:r>
          </a:p>
          <a:p>
            <a:pPr>
              <a:buFont typeface="Wingdings" panose="05000000000000000000" pitchFamily="2" charset="2"/>
              <a:buChar char="Ø"/>
            </a:pPr>
            <a:r>
              <a:rPr lang="en-US" dirty="0" smtClean="0">
                <a:solidFill>
                  <a:srgbClr val="676559"/>
                </a:solidFill>
              </a:rPr>
              <a:t>Future Direction</a:t>
            </a:r>
            <a:endParaRPr lang="en-US" dirty="0">
              <a:solidFill>
                <a:srgbClr val="676559"/>
              </a:solidFill>
            </a:endParaRPr>
          </a:p>
          <a:p>
            <a:pPr>
              <a:buFont typeface="Wingdings" panose="05000000000000000000" pitchFamily="2" charset="2"/>
              <a:buChar char="Ø"/>
            </a:pPr>
            <a:r>
              <a:rPr lang="en-US" dirty="0" smtClean="0">
                <a:solidFill>
                  <a:srgbClr val="676559"/>
                </a:solidFill>
              </a:rPr>
              <a:t>References</a:t>
            </a:r>
            <a:endParaRPr lang="en-US" dirty="0">
              <a:solidFill>
                <a:srgbClr val="676559"/>
              </a:solidFill>
            </a:endParaRPr>
          </a:p>
          <a:p>
            <a:endParaRPr lang="ru-RU" dirty="0"/>
          </a:p>
        </p:txBody>
      </p:sp>
      <p:sp>
        <p:nvSpPr>
          <p:cNvPr id="6" name="Номер слайда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a:t>
            </a:fld>
            <a:endParaRPr lang="en"/>
          </a:p>
        </p:txBody>
      </p:sp>
    </p:spTree>
    <p:extLst>
      <p:ext uri="{BB962C8B-B14F-4D97-AF65-F5344CB8AC3E}">
        <p14:creationId xmlns="" xmlns:p14="http://schemas.microsoft.com/office/powerpoint/2010/main" val="4294702074"/>
      </p:ext>
    </p:extLst>
  </p:cSld>
  <p:clrMapOvr>
    <a:masterClrMapping/>
  </p:clrMapOvr>
  <p:timing>
    <p:tnLst>
      <p:par>
        <p:cTn id="1" dur="indefinite" restart="never" nodeType="tmRoot"/>
      </p:par>
    </p:tnLst>
  </p:timing>
  <p:extLst mod="1">
    <p:ext uri="{6950BFC3-D8DA-4A85-94F7-54DA5524770B}">
      <p188:commentRel xmlns="" xmlns:p188="http://schemas.microsoft.com/office/powerpoint/2018/8/main" r:id="rId2"/>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2507" y="0"/>
            <a:ext cx="5645548" cy="572700"/>
          </a:xfrm>
        </p:spPr>
        <p:txBody>
          <a:bodyPr/>
          <a:lstStyle/>
          <a:p>
            <a:r>
              <a:rPr lang="en-GB" dirty="0" smtClean="0"/>
              <a:t>Topology Optimization Setup</a:t>
            </a:r>
            <a:endParaRPr lang="en-GB" dirty="0"/>
          </a:p>
        </p:txBody>
      </p:sp>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20</a:t>
            </a:fld>
            <a:endParaRPr lang="en" dirty="0"/>
          </a:p>
        </p:txBody>
      </p:sp>
      <p:pic>
        <p:nvPicPr>
          <p:cNvPr id="6" name="Picture 5"/>
          <p:cNvPicPr/>
          <p:nvPr/>
        </p:nvPicPr>
        <p:blipFill>
          <a:blip r:embed="rId2" cstate="print"/>
          <a:srcRect/>
          <a:stretch>
            <a:fillRect/>
          </a:stretch>
        </p:blipFill>
        <p:spPr bwMode="auto">
          <a:xfrm>
            <a:off x="0" y="737674"/>
            <a:ext cx="3179928" cy="2080590"/>
          </a:xfrm>
          <a:prstGeom prst="rect">
            <a:avLst/>
          </a:prstGeom>
          <a:noFill/>
          <a:ln w="9525">
            <a:noFill/>
            <a:miter lim="800000"/>
            <a:headEnd/>
            <a:tailEnd/>
          </a:ln>
        </p:spPr>
      </p:pic>
      <p:pic>
        <p:nvPicPr>
          <p:cNvPr id="7" name="Picture 6"/>
          <p:cNvPicPr/>
          <p:nvPr/>
        </p:nvPicPr>
        <p:blipFill>
          <a:blip r:embed="rId3" cstate="print"/>
          <a:srcRect/>
          <a:stretch>
            <a:fillRect/>
          </a:stretch>
        </p:blipFill>
        <p:spPr bwMode="auto">
          <a:xfrm>
            <a:off x="3186752" y="730155"/>
            <a:ext cx="3179929" cy="2304766"/>
          </a:xfrm>
          <a:prstGeom prst="rect">
            <a:avLst/>
          </a:prstGeom>
          <a:noFill/>
          <a:ln w="9525">
            <a:noFill/>
            <a:miter lim="800000"/>
            <a:headEnd/>
            <a:tailEnd/>
          </a:ln>
        </p:spPr>
      </p:pic>
      <p:pic>
        <p:nvPicPr>
          <p:cNvPr id="8" name="Picture 7"/>
          <p:cNvPicPr/>
          <p:nvPr/>
        </p:nvPicPr>
        <p:blipFill>
          <a:blip r:embed="rId4" cstate="print"/>
          <a:srcRect/>
          <a:stretch>
            <a:fillRect/>
          </a:stretch>
        </p:blipFill>
        <p:spPr bwMode="auto">
          <a:xfrm>
            <a:off x="0" y="2818843"/>
            <a:ext cx="3152633" cy="2324657"/>
          </a:xfrm>
          <a:prstGeom prst="rect">
            <a:avLst/>
          </a:prstGeom>
          <a:noFill/>
          <a:ln w="9525">
            <a:noFill/>
            <a:miter lim="800000"/>
            <a:headEnd/>
            <a:tailEnd/>
          </a:ln>
        </p:spPr>
      </p:pic>
      <p:sp>
        <p:nvSpPr>
          <p:cNvPr id="9" name="Rectangle 8"/>
          <p:cNvSpPr/>
          <p:nvPr/>
        </p:nvSpPr>
        <p:spPr>
          <a:xfrm>
            <a:off x="3231018" y="2622995"/>
            <a:ext cx="815543" cy="307777"/>
          </a:xfrm>
          <a:prstGeom prst="rect">
            <a:avLst/>
          </a:prstGeom>
        </p:spPr>
        <p:txBody>
          <a:bodyPr wrap="square">
            <a:spAutoFit/>
          </a:bodyPr>
          <a:lstStyle/>
          <a:p>
            <a:r>
              <a:rPr lang="en-US" b="1" dirty="0" smtClean="0"/>
              <a:t>Case 2</a:t>
            </a:r>
            <a:endParaRPr lang="en-GB" dirty="0"/>
          </a:p>
        </p:txBody>
      </p:sp>
      <p:sp>
        <p:nvSpPr>
          <p:cNvPr id="10" name="Rectangle 9"/>
          <p:cNvSpPr/>
          <p:nvPr/>
        </p:nvSpPr>
        <p:spPr>
          <a:xfrm>
            <a:off x="-1" y="4835723"/>
            <a:ext cx="832513" cy="307777"/>
          </a:xfrm>
          <a:prstGeom prst="rect">
            <a:avLst/>
          </a:prstGeom>
        </p:spPr>
        <p:txBody>
          <a:bodyPr wrap="square">
            <a:spAutoFit/>
          </a:bodyPr>
          <a:lstStyle/>
          <a:p>
            <a:r>
              <a:rPr lang="en-US" b="1" dirty="0" smtClean="0"/>
              <a:t>Case 3</a:t>
            </a:r>
            <a:endParaRPr lang="en-GB" dirty="0"/>
          </a:p>
        </p:txBody>
      </p:sp>
      <p:sp>
        <p:nvSpPr>
          <p:cNvPr id="11" name="Rectangle 10"/>
          <p:cNvSpPr/>
          <p:nvPr/>
        </p:nvSpPr>
        <p:spPr>
          <a:xfrm>
            <a:off x="-1" y="2520638"/>
            <a:ext cx="764275" cy="307777"/>
          </a:xfrm>
          <a:prstGeom prst="rect">
            <a:avLst/>
          </a:prstGeom>
        </p:spPr>
        <p:txBody>
          <a:bodyPr wrap="square">
            <a:spAutoFit/>
          </a:bodyPr>
          <a:lstStyle/>
          <a:p>
            <a:r>
              <a:rPr lang="en-US" b="1" dirty="0" smtClean="0"/>
              <a:t>Case 1</a:t>
            </a:r>
            <a:endParaRPr lang="en-GB" dirty="0"/>
          </a:p>
        </p:txBody>
      </p:sp>
      <p:sp>
        <p:nvSpPr>
          <p:cNvPr id="12" name="Rectangle 11"/>
          <p:cNvSpPr/>
          <p:nvPr/>
        </p:nvSpPr>
        <p:spPr>
          <a:xfrm>
            <a:off x="3541593" y="3042475"/>
            <a:ext cx="5465929" cy="1477328"/>
          </a:xfrm>
          <a:prstGeom prst="rect">
            <a:avLst/>
          </a:prstGeom>
        </p:spPr>
        <p:txBody>
          <a:bodyPr wrap="square">
            <a:spAutoFit/>
          </a:bodyPr>
          <a:lstStyle/>
          <a:p>
            <a:pPr>
              <a:lnSpc>
                <a:spcPct val="150000"/>
              </a:lnSpc>
              <a:buFont typeface="Wingdings" pitchFamily="2" charset="2"/>
              <a:buChar char="Ø"/>
            </a:pPr>
            <a:r>
              <a:rPr lang="en-GB" sz="1200" dirty="0" smtClean="0"/>
              <a:t>While the blue regions represent the design region of the topology, the exclusion regions is depicted by the red colour.</a:t>
            </a:r>
          </a:p>
          <a:p>
            <a:pPr>
              <a:lnSpc>
                <a:spcPct val="150000"/>
              </a:lnSpc>
              <a:buFont typeface="Wingdings" pitchFamily="2" charset="2"/>
              <a:buChar char="Ø"/>
            </a:pPr>
            <a:r>
              <a:rPr lang="en-GB" sz="1200" dirty="0" smtClean="0"/>
              <a:t>Three different cases of exclusion regions were considered to ascertain the effect of the optimization region on the mechanical performance of the optimized component.</a:t>
            </a:r>
            <a:endParaRPr lang="en-GB" sz="1200" dirty="0"/>
          </a:p>
        </p:txBody>
      </p:sp>
      <p:sp>
        <p:nvSpPr>
          <p:cNvPr id="13" name="Rectangle 12"/>
          <p:cNvSpPr/>
          <p:nvPr/>
        </p:nvSpPr>
        <p:spPr>
          <a:xfrm>
            <a:off x="3316405" y="4881890"/>
            <a:ext cx="4053385" cy="261610"/>
          </a:xfrm>
          <a:prstGeom prst="rect">
            <a:avLst/>
          </a:prstGeom>
        </p:spPr>
        <p:txBody>
          <a:bodyPr wrap="square">
            <a:spAutoFit/>
          </a:bodyPr>
          <a:lstStyle/>
          <a:p>
            <a:r>
              <a:rPr lang="en-US" sz="1100" b="1" dirty="0" smtClean="0"/>
              <a:t>Fig. </a:t>
            </a:r>
            <a:r>
              <a:rPr lang="en-US" sz="1100" b="1" dirty="0" smtClean="0"/>
              <a:t>8</a:t>
            </a:r>
            <a:r>
              <a:rPr lang="en-US" sz="1100" b="1" dirty="0" smtClean="0"/>
              <a:t> Different Optimization Exclusion Regions</a:t>
            </a:r>
            <a:endParaRPr lang="en-GB" sz="11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21</a:t>
            </a:fld>
            <a:endParaRPr lang="en" dirty="0"/>
          </a:p>
        </p:txBody>
      </p:sp>
      <p:sp>
        <p:nvSpPr>
          <p:cNvPr id="6" name="Rectangle 5"/>
          <p:cNvSpPr/>
          <p:nvPr/>
        </p:nvSpPr>
        <p:spPr>
          <a:xfrm>
            <a:off x="2373747" y="93747"/>
            <a:ext cx="3433375" cy="369332"/>
          </a:xfrm>
          <a:prstGeom prst="rect">
            <a:avLst/>
          </a:prstGeom>
        </p:spPr>
        <p:txBody>
          <a:bodyPr wrap="square">
            <a:spAutoFit/>
          </a:bodyPr>
          <a:lstStyle/>
          <a:p>
            <a:r>
              <a:rPr lang="en-US" sz="1800" b="1" dirty="0" smtClean="0"/>
              <a:t>Optimization Results [1/3]</a:t>
            </a:r>
            <a:endParaRPr lang="en-GB" sz="1800" dirty="0"/>
          </a:p>
        </p:txBody>
      </p:sp>
      <p:pic>
        <p:nvPicPr>
          <p:cNvPr id="7" name="Picture 6"/>
          <p:cNvPicPr/>
          <p:nvPr/>
        </p:nvPicPr>
        <p:blipFill>
          <a:blip r:embed="rId2" cstate="print"/>
          <a:srcRect/>
          <a:stretch>
            <a:fillRect/>
          </a:stretch>
        </p:blipFill>
        <p:spPr bwMode="auto">
          <a:xfrm>
            <a:off x="109182" y="1371602"/>
            <a:ext cx="4230806" cy="3254990"/>
          </a:xfrm>
          <a:prstGeom prst="rect">
            <a:avLst/>
          </a:prstGeom>
          <a:noFill/>
          <a:ln w="9525">
            <a:noFill/>
            <a:miter lim="800000"/>
            <a:headEnd/>
            <a:tailEnd/>
          </a:ln>
        </p:spPr>
      </p:pic>
      <p:sp>
        <p:nvSpPr>
          <p:cNvPr id="9" name="Content Placeholder 2"/>
          <p:cNvSpPr txBox="1">
            <a:spLocks/>
          </p:cNvSpPr>
          <p:nvPr/>
        </p:nvSpPr>
        <p:spPr>
          <a:xfrm>
            <a:off x="4503761" y="3985146"/>
            <a:ext cx="4728949" cy="1158354"/>
          </a:xfrm>
          <a:prstGeom prst="rect">
            <a:avLst/>
          </a:prstGeom>
        </p:spPr>
        <p:txBody>
          <a:bodyPr>
            <a:normAutofit fontScale="85000" lnSpcReduction="20000"/>
          </a:bodyPr>
          <a:lstStyle/>
          <a:p>
            <a:pPr>
              <a:buFont typeface="Arial" pitchFamily="34" charset="0"/>
              <a:buChar char="•"/>
            </a:pPr>
            <a:r>
              <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rPr>
              <a:t> </a:t>
            </a:r>
            <a:r>
              <a:rPr lang="en-US" sz="1600" dirty="0" smtClean="0">
                <a:solidFill>
                  <a:prstClr val="black"/>
                </a:solidFill>
                <a:latin typeface="Arial" charset="0"/>
                <a:ea typeface="Arial" charset="0"/>
                <a:cs typeface="Arial" charset="0"/>
              </a:rPr>
              <a:t>During </a:t>
            </a:r>
            <a:r>
              <a:rPr lang="en-US" sz="1600" dirty="0" smtClean="0">
                <a:solidFill>
                  <a:prstClr val="black"/>
                </a:solidFill>
                <a:latin typeface="Arial" charset="0"/>
                <a:ea typeface="Arial" charset="0"/>
                <a:cs typeface="Arial" charset="0"/>
              </a:rPr>
              <a:t>the optimization</a:t>
            </a:r>
            <a:r>
              <a:rPr lang="en-US" sz="1600" dirty="0" smtClean="0">
                <a:solidFill>
                  <a:prstClr val="black"/>
                </a:solidFill>
                <a:latin typeface="Arial" charset="0"/>
                <a:ea typeface="Arial" charset="0"/>
                <a:cs typeface="Arial" charset="0"/>
              </a:rPr>
              <a:t>, a 20% weight reduction was </a:t>
            </a:r>
            <a:r>
              <a:rPr lang="en-US" sz="1600" dirty="0" smtClean="0">
                <a:solidFill>
                  <a:prstClr val="black"/>
                </a:solidFill>
                <a:latin typeface="Arial" charset="0"/>
                <a:ea typeface="Arial" charset="0"/>
                <a:cs typeface="Arial" charset="0"/>
              </a:rPr>
              <a:t>achieved for both the bracket and crutch.</a:t>
            </a:r>
            <a:endParaRPr lang="en-US" sz="1600" dirty="0" smtClean="0">
              <a:solidFill>
                <a:prstClr val="black"/>
              </a:solidFill>
              <a:latin typeface="Arial" charset="0"/>
              <a:ea typeface="Arial" charset="0"/>
              <a:cs typeface="Arial"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pitchFamily="34" charset="0"/>
              <a:buChar char="•"/>
              <a:tabLst/>
              <a:defRPr/>
            </a:pPr>
            <a:endPar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pitchFamily="34" charset="0"/>
              <a:buChar char="•"/>
              <a:tabLst/>
              <a:defRPr/>
            </a:pPr>
            <a:r>
              <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rPr>
              <a:t>After the successful optimization,</a:t>
            </a:r>
            <a:r>
              <a:rPr kumimoji="0" lang="en-GB" sz="1600" b="0" i="0" u="none" strike="noStrike" kern="0" cap="none" spc="0" normalizeH="0" noProof="0" dirty="0" smtClean="0">
                <a:ln>
                  <a:noFill/>
                </a:ln>
                <a:solidFill>
                  <a:srgbClr val="000000"/>
                </a:solidFill>
                <a:effectLst/>
                <a:uLnTx/>
                <a:uFillTx/>
                <a:latin typeface="Arial"/>
                <a:ea typeface="Arial"/>
                <a:cs typeface="Arial"/>
                <a:sym typeface="Arial"/>
              </a:rPr>
              <a:t> the optimized topology density was transferred back to static structural for validation </a:t>
            </a:r>
            <a:r>
              <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rPr>
              <a: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6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600" b="0" i="0" u="none" strike="noStrike" kern="0" cap="none" spc="0" normalizeH="0" baseline="0" noProof="0" dirty="0">
              <a:ln>
                <a:noFill/>
              </a:ln>
              <a:solidFill>
                <a:srgbClr val="000000"/>
              </a:solidFill>
              <a:effectLst/>
              <a:uLnTx/>
              <a:uFillTx/>
              <a:latin typeface="Arial"/>
              <a:ea typeface="Arial"/>
              <a:cs typeface="Arial"/>
              <a:sym typeface="Arial"/>
            </a:endParaRPr>
          </a:p>
        </p:txBody>
      </p:sp>
      <p:pic>
        <p:nvPicPr>
          <p:cNvPr id="10" name="Picture 9"/>
          <p:cNvPicPr/>
          <p:nvPr/>
        </p:nvPicPr>
        <p:blipFill>
          <a:blip r:embed="rId3" cstate="print"/>
          <a:srcRect/>
          <a:stretch>
            <a:fillRect/>
          </a:stretch>
        </p:blipFill>
        <p:spPr bwMode="auto">
          <a:xfrm>
            <a:off x="4333163" y="884015"/>
            <a:ext cx="4681182" cy="3080661"/>
          </a:xfrm>
          <a:prstGeom prst="rect">
            <a:avLst/>
          </a:prstGeom>
          <a:noFill/>
          <a:ln w="9525">
            <a:noFill/>
            <a:miter lim="800000"/>
            <a:headEnd/>
            <a:tailEnd/>
          </a:ln>
        </p:spPr>
      </p:pic>
      <p:sp>
        <p:nvSpPr>
          <p:cNvPr id="11" name="Rectangle 10"/>
          <p:cNvSpPr/>
          <p:nvPr/>
        </p:nvSpPr>
        <p:spPr>
          <a:xfrm>
            <a:off x="0" y="4881890"/>
            <a:ext cx="4183039" cy="261610"/>
          </a:xfrm>
          <a:prstGeom prst="rect">
            <a:avLst/>
          </a:prstGeom>
        </p:spPr>
        <p:txBody>
          <a:bodyPr wrap="square">
            <a:spAutoFit/>
          </a:bodyPr>
          <a:lstStyle/>
          <a:p>
            <a:r>
              <a:rPr lang="en-US" sz="1100" b="1" dirty="0" smtClean="0"/>
              <a:t>Fig. 9 ANSYS Validation of the Optimized Bracket &amp; Crutch</a:t>
            </a:r>
            <a:endParaRPr lang="en-GB" sz="11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8659504" y="4663217"/>
            <a:ext cx="361654" cy="393600"/>
          </a:xfrm>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22</a:t>
            </a:fld>
            <a:endParaRPr lang="en" dirty="0"/>
          </a:p>
        </p:txBody>
      </p:sp>
      <p:sp>
        <p:nvSpPr>
          <p:cNvPr id="7" name="Rectangle 6"/>
          <p:cNvSpPr/>
          <p:nvPr/>
        </p:nvSpPr>
        <p:spPr>
          <a:xfrm>
            <a:off x="2803651" y="0"/>
            <a:ext cx="3433375" cy="369332"/>
          </a:xfrm>
          <a:prstGeom prst="rect">
            <a:avLst/>
          </a:prstGeom>
        </p:spPr>
        <p:txBody>
          <a:bodyPr wrap="square">
            <a:spAutoFit/>
          </a:bodyPr>
          <a:lstStyle/>
          <a:p>
            <a:r>
              <a:rPr lang="en-US" sz="1800" b="1" dirty="0" smtClean="0"/>
              <a:t>Optimization Results [2/3]</a:t>
            </a:r>
            <a:endParaRPr lang="en-GB" sz="1800" dirty="0"/>
          </a:p>
        </p:txBody>
      </p:sp>
      <p:pic>
        <p:nvPicPr>
          <p:cNvPr id="8" name="Picture 7"/>
          <p:cNvPicPr/>
          <p:nvPr/>
        </p:nvPicPr>
        <p:blipFill>
          <a:blip r:embed="rId2" cstate="print"/>
          <a:srcRect/>
          <a:stretch>
            <a:fillRect/>
          </a:stretch>
        </p:blipFill>
        <p:spPr bwMode="auto">
          <a:xfrm>
            <a:off x="341194" y="711675"/>
            <a:ext cx="4394001" cy="2632026"/>
          </a:xfrm>
          <a:prstGeom prst="rect">
            <a:avLst/>
          </a:prstGeom>
          <a:noFill/>
          <a:ln w="9525">
            <a:noFill/>
            <a:miter lim="800000"/>
            <a:headEnd/>
            <a:tailEnd/>
          </a:ln>
        </p:spPr>
      </p:pic>
      <p:pic>
        <p:nvPicPr>
          <p:cNvPr id="9" name="Picture 8"/>
          <p:cNvPicPr/>
          <p:nvPr/>
        </p:nvPicPr>
        <p:blipFill>
          <a:blip r:embed="rId3" cstate="print"/>
          <a:srcRect/>
          <a:stretch>
            <a:fillRect/>
          </a:stretch>
        </p:blipFill>
        <p:spPr bwMode="auto">
          <a:xfrm>
            <a:off x="4916126" y="592195"/>
            <a:ext cx="4227874" cy="2580909"/>
          </a:xfrm>
          <a:prstGeom prst="rect">
            <a:avLst/>
          </a:prstGeom>
          <a:noFill/>
        </p:spPr>
      </p:pic>
      <p:sp>
        <p:nvSpPr>
          <p:cNvPr id="10" name="Rectangle 9"/>
          <p:cNvSpPr/>
          <p:nvPr/>
        </p:nvSpPr>
        <p:spPr>
          <a:xfrm>
            <a:off x="0" y="4790364"/>
            <a:ext cx="4442346" cy="430887"/>
          </a:xfrm>
          <a:prstGeom prst="rect">
            <a:avLst/>
          </a:prstGeom>
        </p:spPr>
        <p:txBody>
          <a:bodyPr wrap="square">
            <a:spAutoFit/>
          </a:bodyPr>
          <a:lstStyle/>
          <a:p>
            <a:r>
              <a:rPr lang="en-US" sz="1000" b="1" dirty="0" smtClean="0"/>
              <a:t>Fig. 10a Mass </a:t>
            </a:r>
            <a:r>
              <a:rPr lang="en-US" sz="1000" b="1" dirty="0" smtClean="0"/>
              <a:t>Response Convergence and Mass Response Criterion (Bracket</a:t>
            </a:r>
            <a:r>
              <a:rPr lang="en-US" sz="1200" b="1" dirty="0" smtClean="0"/>
              <a:t>)</a:t>
            </a:r>
            <a:endParaRPr lang="en-GB" sz="1200" dirty="0"/>
          </a:p>
        </p:txBody>
      </p:sp>
      <p:sp>
        <p:nvSpPr>
          <p:cNvPr id="11" name="Rectangle 10"/>
          <p:cNvSpPr/>
          <p:nvPr/>
        </p:nvSpPr>
        <p:spPr>
          <a:xfrm>
            <a:off x="4967786" y="4774168"/>
            <a:ext cx="3998794" cy="369332"/>
          </a:xfrm>
          <a:prstGeom prst="rect">
            <a:avLst/>
          </a:prstGeom>
        </p:spPr>
        <p:txBody>
          <a:bodyPr wrap="square">
            <a:spAutoFit/>
          </a:bodyPr>
          <a:lstStyle/>
          <a:p>
            <a:r>
              <a:rPr lang="en-US" sz="900" b="1" dirty="0" smtClean="0"/>
              <a:t>Fig. 10b Mass Response Convergence and Mass Response Criterion (Crutch)</a:t>
            </a:r>
            <a:endParaRPr lang="en-GB" sz="900" dirty="0"/>
          </a:p>
        </p:txBody>
      </p:sp>
      <p:pic>
        <p:nvPicPr>
          <p:cNvPr id="40961" name="Picture 1"/>
          <p:cNvPicPr>
            <a:picLocks noChangeAspect="1" noChangeArrowheads="1"/>
          </p:cNvPicPr>
          <p:nvPr/>
        </p:nvPicPr>
        <p:blipFill>
          <a:blip r:embed="rId4"/>
          <a:srcRect/>
          <a:stretch>
            <a:fillRect/>
          </a:stretch>
        </p:blipFill>
        <p:spPr bwMode="auto">
          <a:xfrm>
            <a:off x="368489" y="3254991"/>
            <a:ext cx="3571875" cy="1392072"/>
          </a:xfrm>
          <a:prstGeom prst="rect">
            <a:avLst/>
          </a:prstGeom>
          <a:noFill/>
          <a:ln w="9525">
            <a:noFill/>
            <a:miter lim="800000"/>
            <a:headEnd/>
            <a:tailEnd/>
          </a:ln>
          <a:effectLst/>
        </p:spPr>
      </p:pic>
      <p:pic>
        <p:nvPicPr>
          <p:cNvPr id="40962" name="Picture 2"/>
          <p:cNvPicPr>
            <a:picLocks noChangeAspect="1" noChangeArrowheads="1"/>
          </p:cNvPicPr>
          <p:nvPr/>
        </p:nvPicPr>
        <p:blipFill>
          <a:blip r:embed="rId5"/>
          <a:srcRect/>
          <a:stretch>
            <a:fillRect/>
          </a:stretch>
        </p:blipFill>
        <p:spPr bwMode="auto">
          <a:xfrm>
            <a:off x="5514975" y="3159457"/>
            <a:ext cx="3629025" cy="1545821"/>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448811" y="161985"/>
            <a:ext cx="3433375" cy="369332"/>
          </a:xfrm>
          <a:prstGeom prst="rect">
            <a:avLst/>
          </a:prstGeom>
        </p:spPr>
        <p:txBody>
          <a:bodyPr wrap="square">
            <a:spAutoFit/>
          </a:bodyPr>
          <a:lstStyle/>
          <a:p>
            <a:r>
              <a:rPr lang="en-US" sz="1800" b="1" dirty="0" smtClean="0"/>
              <a:t>Optimization Results [3/3]</a:t>
            </a:r>
            <a:endParaRPr lang="en-GB" sz="1800" dirty="0"/>
          </a:p>
        </p:txBody>
      </p:sp>
      <p:pic>
        <p:nvPicPr>
          <p:cNvPr id="31746" name="Picture 2"/>
          <p:cNvPicPr>
            <a:picLocks noChangeAspect="1" noChangeArrowheads="1"/>
          </p:cNvPicPr>
          <p:nvPr/>
        </p:nvPicPr>
        <p:blipFill>
          <a:blip r:embed="rId3"/>
          <a:srcRect/>
          <a:stretch>
            <a:fillRect/>
          </a:stretch>
        </p:blipFill>
        <p:spPr bwMode="auto">
          <a:xfrm>
            <a:off x="3647294" y="730155"/>
            <a:ext cx="2582910" cy="1958454"/>
          </a:xfrm>
          <a:prstGeom prst="rect">
            <a:avLst/>
          </a:prstGeom>
          <a:noFill/>
          <a:ln w="9525">
            <a:noFill/>
            <a:miter lim="800000"/>
            <a:headEnd/>
            <a:tailEnd/>
          </a:ln>
          <a:effectLst/>
        </p:spPr>
      </p:pic>
      <p:pic>
        <p:nvPicPr>
          <p:cNvPr id="13" name="Picture 12"/>
          <p:cNvPicPr/>
          <p:nvPr/>
        </p:nvPicPr>
        <p:blipFill>
          <a:blip r:embed="rId4" cstate="print"/>
          <a:srcRect/>
          <a:stretch>
            <a:fillRect/>
          </a:stretch>
        </p:blipFill>
        <p:spPr bwMode="auto">
          <a:xfrm>
            <a:off x="1242621" y="756199"/>
            <a:ext cx="3009332" cy="1965747"/>
          </a:xfrm>
          <a:prstGeom prst="rect">
            <a:avLst/>
          </a:prstGeom>
          <a:noFill/>
          <a:ln w="9525">
            <a:noFill/>
            <a:miter lim="800000"/>
            <a:headEnd/>
            <a:tailEnd/>
          </a:ln>
        </p:spPr>
      </p:pic>
      <p:pic>
        <p:nvPicPr>
          <p:cNvPr id="17" name="Picture 5"/>
          <p:cNvPicPr>
            <a:picLocks noChangeAspect="1" noChangeArrowheads="1"/>
          </p:cNvPicPr>
          <p:nvPr/>
        </p:nvPicPr>
        <p:blipFill>
          <a:blip r:embed="rId5"/>
          <a:srcRect/>
          <a:stretch>
            <a:fillRect/>
          </a:stretch>
        </p:blipFill>
        <p:spPr bwMode="auto">
          <a:xfrm>
            <a:off x="1849012" y="2680235"/>
            <a:ext cx="2231670" cy="2144250"/>
          </a:xfrm>
          <a:prstGeom prst="rect">
            <a:avLst/>
          </a:prstGeom>
          <a:noFill/>
          <a:ln w="9525">
            <a:noFill/>
            <a:miter lim="800000"/>
            <a:headEnd/>
            <a:tailEnd/>
          </a:ln>
          <a:effectLst/>
        </p:spPr>
      </p:pic>
      <p:pic>
        <p:nvPicPr>
          <p:cNvPr id="18" name="Picture 17"/>
          <p:cNvPicPr/>
          <p:nvPr/>
        </p:nvPicPr>
        <p:blipFill>
          <a:blip r:embed="rId6" cstate="print"/>
          <a:srcRect/>
          <a:stretch>
            <a:fillRect/>
          </a:stretch>
        </p:blipFill>
        <p:spPr bwMode="auto">
          <a:xfrm>
            <a:off x="0" y="2692672"/>
            <a:ext cx="2326943" cy="2159107"/>
          </a:xfrm>
          <a:prstGeom prst="rect">
            <a:avLst/>
          </a:prstGeom>
          <a:noFill/>
          <a:ln w="9525">
            <a:noFill/>
            <a:miter lim="800000"/>
            <a:headEnd/>
            <a:tailEnd/>
          </a:ln>
        </p:spPr>
      </p:pic>
      <p:pic>
        <p:nvPicPr>
          <p:cNvPr id="19" name="Picture 4"/>
          <p:cNvPicPr>
            <a:picLocks noChangeAspect="1" noChangeArrowheads="1"/>
          </p:cNvPicPr>
          <p:nvPr/>
        </p:nvPicPr>
        <p:blipFill>
          <a:blip r:embed="rId7"/>
          <a:srcRect/>
          <a:stretch>
            <a:fillRect/>
          </a:stretch>
        </p:blipFill>
        <p:spPr bwMode="auto">
          <a:xfrm>
            <a:off x="0" y="753701"/>
            <a:ext cx="1975384" cy="1954442"/>
          </a:xfrm>
          <a:prstGeom prst="rect">
            <a:avLst/>
          </a:prstGeom>
          <a:noFill/>
          <a:ln w="9525">
            <a:noFill/>
            <a:miter lim="800000"/>
            <a:headEnd/>
            <a:tailEnd/>
          </a:ln>
          <a:effectLst/>
        </p:spPr>
      </p:pic>
      <p:pic>
        <p:nvPicPr>
          <p:cNvPr id="31751" name="Picture 7"/>
          <p:cNvPicPr>
            <a:picLocks noChangeAspect="1" noChangeArrowheads="1"/>
          </p:cNvPicPr>
          <p:nvPr/>
        </p:nvPicPr>
        <p:blipFill>
          <a:blip r:embed="rId8"/>
          <a:srcRect/>
          <a:stretch>
            <a:fillRect/>
          </a:stretch>
        </p:blipFill>
        <p:spPr bwMode="auto">
          <a:xfrm>
            <a:off x="4005621" y="2684984"/>
            <a:ext cx="2217760" cy="2146323"/>
          </a:xfrm>
          <a:prstGeom prst="rect">
            <a:avLst/>
          </a:prstGeom>
          <a:noFill/>
          <a:ln w="9525">
            <a:noFill/>
            <a:miter lim="800000"/>
            <a:headEnd/>
            <a:tailEnd/>
          </a:ln>
          <a:effectLst/>
        </p:spPr>
      </p:pic>
      <p:sp>
        <p:nvSpPr>
          <p:cNvPr id="22" name="Slide Number Placeholder 2"/>
          <p:cNvSpPr>
            <a:spLocks noGrp="1"/>
          </p:cNvSpPr>
          <p:nvPr>
            <p:ph type="sldNum" idx="12"/>
          </p:nvPr>
        </p:nvSpPr>
        <p:spPr>
          <a:xfrm>
            <a:off x="8472458" y="4663217"/>
            <a:ext cx="548700" cy="393600"/>
          </a:xfrm>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23</a:t>
            </a:fld>
            <a:endParaRPr lang="en" dirty="0"/>
          </a:p>
        </p:txBody>
      </p:sp>
      <p:pic>
        <p:nvPicPr>
          <p:cNvPr id="31752" name="Picture 8"/>
          <p:cNvPicPr>
            <a:picLocks noChangeAspect="1" noChangeArrowheads="1"/>
          </p:cNvPicPr>
          <p:nvPr/>
        </p:nvPicPr>
        <p:blipFill>
          <a:blip r:embed="rId9"/>
          <a:srcRect/>
          <a:stretch>
            <a:fillRect/>
          </a:stretch>
        </p:blipFill>
        <p:spPr bwMode="auto">
          <a:xfrm>
            <a:off x="6191061" y="2668137"/>
            <a:ext cx="2195488" cy="2142700"/>
          </a:xfrm>
          <a:prstGeom prst="rect">
            <a:avLst/>
          </a:prstGeom>
          <a:noFill/>
          <a:ln w="9525">
            <a:noFill/>
            <a:miter lim="800000"/>
            <a:headEnd/>
            <a:tailEnd/>
          </a:ln>
          <a:effectLst/>
        </p:spPr>
      </p:pic>
      <p:pic>
        <p:nvPicPr>
          <p:cNvPr id="31753" name="Picture 9"/>
          <p:cNvPicPr>
            <a:picLocks noChangeAspect="1" noChangeArrowheads="1"/>
          </p:cNvPicPr>
          <p:nvPr/>
        </p:nvPicPr>
        <p:blipFill>
          <a:blip r:embed="rId10"/>
          <a:srcRect/>
          <a:stretch>
            <a:fillRect/>
          </a:stretch>
        </p:blipFill>
        <p:spPr bwMode="auto">
          <a:xfrm>
            <a:off x="6196148" y="4694830"/>
            <a:ext cx="372620" cy="127236"/>
          </a:xfrm>
          <a:prstGeom prst="rect">
            <a:avLst/>
          </a:prstGeom>
          <a:noFill/>
          <a:ln w="9525">
            <a:noFill/>
            <a:miter lim="800000"/>
            <a:headEnd/>
            <a:tailEnd/>
          </a:ln>
          <a:effectLst/>
        </p:spPr>
      </p:pic>
      <p:pic>
        <p:nvPicPr>
          <p:cNvPr id="31755" name="Picture 11"/>
          <p:cNvPicPr>
            <a:picLocks noChangeAspect="1" noChangeArrowheads="1"/>
          </p:cNvPicPr>
          <p:nvPr/>
        </p:nvPicPr>
        <p:blipFill>
          <a:blip r:embed="rId11"/>
          <a:srcRect/>
          <a:stretch>
            <a:fillRect/>
          </a:stretch>
        </p:blipFill>
        <p:spPr bwMode="auto">
          <a:xfrm>
            <a:off x="3999078" y="2825085"/>
            <a:ext cx="149841" cy="498145"/>
          </a:xfrm>
          <a:prstGeom prst="rect">
            <a:avLst/>
          </a:prstGeom>
          <a:noFill/>
          <a:ln w="9525">
            <a:noFill/>
            <a:miter lim="800000"/>
            <a:headEnd/>
            <a:tailEnd/>
          </a:ln>
          <a:effectLst/>
        </p:spPr>
      </p:pic>
      <p:sp>
        <p:nvSpPr>
          <p:cNvPr id="27" name="Rectangle 26"/>
          <p:cNvSpPr/>
          <p:nvPr/>
        </p:nvSpPr>
        <p:spPr>
          <a:xfrm>
            <a:off x="1724086" y="2422447"/>
            <a:ext cx="650624" cy="261610"/>
          </a:xfrm>
          <a:prstGeom prst="rect">
            <a:avLst/>
          </a:prstGeom>
        </p:spPr>
        <p:txBody>
          <a:bodyPr wrap="square">
            <a:spAutoFit/>
          </a:bodyPr>
          <a:lstStyle/>
          <a:p>
            <a:r>
              <a:rPr lang="en-US" sz="1100" b="1" dirty="0" smtClean="0"/>
              <a:t>Case 1</a:t>
            </a:r>
            <a:endParaRPr lang="en-GB" sz="1100" dirty="0"/>
          </a:p>
        </p:txBody>
      </p:sp>
      <p:sp>
        <p:nvSpPr>
          <p:cNvPr id="28" name="Rectangle 27"/>
          <p:cNvSpPr/>
          <p:nvPr/>
        </p:nvSpPr>
        <p:spPr>
          <a:xfrm>
            <a:off x="0" y="4610535"/>
            <a:ext cx="788248" cy="307777"/>
          </a:xfrm>
          <a:prstGeom prst="rect">
            <a:avLst/>
          </a:prstGeom>
        </p:spPr>
        <p:txBody>
          <a:bodyPr wrap="square">
            <a:spAutoFit/>
          </a:bodyPr>
          <a:lstStyle/>
          <a:p>
            <a:r>
              <a:rPr lang="en-US" b="1" dirty="0" smtClean="0"/>
              <a:t>Case 2</a:t>
            </a:r>
            <a:endParaRPr lang="en-GB" dirty="0"/>
          </a:p>
        </p:txBody>
      </p:sp>
      <p:sp>
        <p:nvSpPr>
          <p:cNvPr id="29" name="Rectangle 28"/>
          <p:cNvSpPr/>
          <p:nvPr/>
        </p:nvSpPr>
        <p:spPr>
          <a:xfrm>
            <a:off x="4897192" y="4592441"/>
            <a:ext cx="788248" cy="307777"/>
          </a:xfrm>
          <a:prstGeom prst="rect">
            <a:avLst/>
          </a:prstGeom>
        </p:spPr>
        <p:txBody>
          <a:bodyPr wrap="square">
            <a:spAutoFit/>
          </a:bodyPr>
          <a:lstStyle/>
          <a:p>
            <a:r>
              <a:rPr lang="en-US" b="1" dirty="0" smtClean="0"/>
              <a:t>Case 3</a:t>
            </a:r>
            <a:endParaRPr lang="en-GB" dirty="0"/>
          </a:p>
        </p:txBody>
      </p:sp>
      <p:pic>
        <p:nvPicPr>
          <p:cNvPr id="30" name="Picture 29"/>
          <p:cNvPicPr/>
          <p:nvPr/>
        </p:nvPicPr>
        <p:blipFill>
          <a:blip r:embed="rId12" cstate="print"/>
          <a:srcRect/>
          <a:stretch>
            <a:fillRect/>
          </a:stretch>
        </p:blipFill>
        <p:spPr bwMode="auto">
          <a:xfrm>
            <a:off x="6229885" y="504975"/>
            <a:ext cx="2914115" cy="2197282"/>
          </a:xfrm>
          <a:prstGeom prst="rect">
            <a:avLst/>
          </a:prstGeom>
          <a:noFill/>
          <a:ln w="9525">
            <a:noFill/>
            <a:miter lim="800000"/>
            <a:headEnd/>
            <a:tailEnd/>
          </a:ln>
        </p:spPr>
      </p:pic>
      <p:sp>
        <p:nvSpPr>
          <p:cNvPr id="31" name="Rectangle 30"/>
          <p:cNvSpPr/>
          <p:nvPr/>
        </p:nvSpPr>
        <p:spPr>
          <a:xfrm>
            <a:off x="914399" y="4897279"/>
            <a:ext cx="4653887" cy="246221"/>
          </a:xfrm>
          <a:prstGeom prst="rect">
            <a:avLst/>
          </a:prstGeom>
        </p:spPr>
        <p:txBody>
          <a:bodyPr wrap="square">
            <a:spAutoFit/>
          </a:bodyPr>
          <a:lstStyle/>
          <a:p>
            <a:r>
              <a:rPr lang="en-US" sz="1000" b="1" dirty="0" smtClean="0"/>
              <a:t>Fig. 11 Optimization Results of  Different  Exclusion </a:t>
            </a:r>
            <a:r>
              <a:rPr lang="en-US" sz="1000" b="1" dirty="0" smtClean="0"/>
              <a:t>R</a:t>
            </a:r>
            <a:r>
              <a:rPr lang="en-US" sz="1000" b="1" dirty="0" smtClean="0"/>
              <a:t>egions</a:t>
            </a:r>
            <a:endParaRPr lang="en-GB" sz="12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24</a:t>
            </a:fld>
            <a:endParaRPr lang="en" dirty="0"/>
          </a:p>
        </p:txBody>
      </p:sp>
      <p:sp>
        <p:nvSpPr>
          <p:cNvPr id="7" name="Content Placeholder 2"/>
          <p:cNvSpPr txBox="1">
            <a:spLocks/>
          </p:cNvSpPr>
          <p:nvPr/>
        </p:nvSpPr>
        <p:spPr>
          <a:xfrm>
            <a:off x="-1" y="885909"/>
            <a:ext cx="4879076" cy="3856688"/>
          </a:xfrm>
          <a:prstGeom prst="rect">
            <a:avLst/>
          </a:prstGeom>
        </p:spPr>
        <p:txBody>
          <a:bodyPr>
            <a:noAutofit/>
          </a:bodyPr>
          <a:lstStyle/>
          <a:p>
            <a:pPr marL="0" marR="0" lvl="0" indent="0" algn="l" defTabSz="914400" rtl="0" eaLnBrk="1" fontAlgn="auto" latinLnBrk="0" hangingPunct="1">
              <a:spcBef>
                <a:spcPts val="0"/>
              </a:spcBef>
              <a:spcAft>
                <a:spcPts val="0"/>
              </a:spcAft>
              <a:buClr>
                <a:srgbClr val="000000"/>
              </a:buClr>
              <a:buSzTx/>
              <a:buFont typeface="Arial"/>
              <a:buNone/>
              <a:tabLst/>
              <a:defRPr/>
            </a:pPr>
            <a:r>
              <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rPr>
              <a:t>The authors in [27, 28,29,30] noted that the FDM additive manufacturing technique which finds applications in such  important areas as aerospace, biomedical, education, fashion, design industries, etc,</a:t>
            </a:r>
            <a:r>
              <a:rPr kumimoji="0" lang="en-US" sz="1200" b="1" i="0" u="none" strike="noStrike" kern="0" cap="none" spc="0" normalizeH="0" baseline="0" noProof="0" dirty="0" smtClean="0">
                <a:ln>
                  <a:noFill/>
                </a:ln>
                <a:solidFill>
                  <a:srgbClr val="000000"/>
                </a:solidFill>
                <a:effectLst/>
                <a:uLnTx/>
                <a:uFillTx/>
                <a:latin typeface="Arial"/>
                <a:ea typeface="Arial"/>
                <a:cs typeface="Arial"/>
                <a:sym typeface="Arial"/>
              </a:rPr>
              <a:t> </a:t>
            </a:r>
            <a:r>
              <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rPr>
              <a:t>has been described as one of the most widely and frequently used AM technology</a:t>
            </a:r>
            <a:r>
              <a:rPr kumimoji="0" lang="en-US" sz="1200" b="1" i="0" u="none" strike="noStrike" kern="0" cap="none" spc="0" normalizeH="0" baseline="0" noProof="0" dirty="0" smtClean="0">
                <a:ln>
                  <a:noFill/>
                </a:ln>
                <a:solidFill>
                  <a:srgbClr val="000000"/>
                </a:solidFill>
                <a:effectLst/>
                <a:uLnTx/>
                <a:uFillTx/>
                <a:latin typeface="Arial"/>
                <a:ea typeface="Arial"/>
                <a:cs typeface="Arial"/>
                <a:sym typeface="Arial"/>
              </a:rPr>
              <a:t> </a:t>
            </a:r>
            <a:r>
              <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rPr>
              <a:t>especially for non-commercial applications due to its:</a:t>
            </a:r>
          </a:p>
          <a:p>
            <a:pPr marL="0" marR="0" lvl="0" indent="0" algn="l" defTabSz="914400" rtl="0" eaLnBrk="1" fontAlgn="auto" latinLnBrk="0" hangingPunct="1">
              <a:spcBef>
                <a:spcPts val="0"/>
              </a:spcBef>
              <a:spcAft>
                <a:spcPts val="0"/>
              </a:spcAft>
              <a:buClr>
                <a:srgbClr val="000000"/>
              </a:buClr>
              <a:buSzTx/>
              <a:buFont typeface="Arial"/>
              <a:buNone/>
              <a:tabLst/>
              <a:defRPr/>
            </a:pPr>
            <a:endPar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spcBef>
                <a:spcPts val="0"/>
              </a:spcBef>
              <a:spcAft>
                <a:spcPts val="0"/>
              </a:spcAft>
              <a:buClr>
                <a:srgbClr val="000000"/>
              </a:buClr>
              <a:buSzTx/>
              <a:buFont typeface="Wingdings" pitchFamily="2" charset="2"/>
              <a:buChar char="Ø"/>
              <a:tabLst/>
              <a:defRPr/>
            </a:pPr>
            <a:r>
              <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rPr>
              <a:t>Versatility in the production of functional parts which have complex geometry in reasonable production time </a:t>
            </a:r>
          </a:p>
          <a:p>
            <a:pPr marL="0" marR="0" lvl="0" indent="0" algn="l" defTabSz="914400" rtl="0" eaLnBrk="1" fontAlgn="auto" latinLnBrk="0" hangingPunct="1">
              <a:spcBef>
                <a:spcPts val="0"/>
              </a:spcBef>
              <a:spcAft>
                <a:spcPts val="0"/>
              </a:spcAft>
              <a:buClr>
                <a:srgbClr val="000000"/>
              </a:buClr>
              <a:buSzTx/>
              <a:buFont typeface="Wingdings" pitchFamily="2" charset="2"/>
              <a:buChar char="Ø"/>
              <a:tabLst/>
              <a:defRPr/>
            </a:pPr>
            <a:r>
              <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rPr>
              <a:t>Process simplicity, </a:t>
            </a:r>
          </a:p>
          <a:p>
            <a:pPr marL="0" marR="0" lvl="0" indent="0" algn="l" defTabSz="914400" rtl="0" eaLnBrk="1" fontAlgn="auto" latinLnBrk="0" hangingPunct="1">
              <a:spcBef>
                <a:spcPts val="0"/>
              </a:spcBef>
              <a:spcAft>
                <a:spcPts val="0"/>
              </a:spcAft>
              <a:buClr>
                <a:srgbClr val="000000"/>
              </a:buClr>
              <a:buSzTx/>
              <a:buFont typeface="Wingdings" pitchFamily="2" charset="2"/>
              <a:buChar char="Ø"/>
              <a:tabLst/>
              <a:defRPr/>
            </a:pPr>
            <a:r>
              <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rPr>
              <a:t>Low operational cost,  </a:t>
            </a:r>
          </a:p>
          <a:p>
            <a:pPr marL="0" marR="0" lvl="0" indent="0" algn="l" defTabSz="914400" rtl="0" eaLnBrk="1" fontAlgn="auto" latinLnBrk="0" hangingPunct="1">
              <a:spcBef>
                <a:spcPts val="0"/>
              </a:spcBef>
              <a:spcAft>
                <a:spcPts val="0"/>
              </a:spcAft>
              <a:buClr>
                <a:srgbClr val="000000"/>
              </a:buClr>
              <a:buSzTx/>
              <a:buFont typeface="Wingdings" pitchFamily="2" charset="2"/>
              <a:buChar char="Ø"/>
              <a:tabLst/>
              <a:defRPr/>
            </a:pPr>
            <a:r>
              <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rPr>
              <a:t>Relatively higher printing speed,</a:t>
            </a:r>
          </a:p>
          <a:p>
            <a:pPr marL="0" marR="0" lvl="0" indent="0" algn="l" defTabSz="914400" rtl="0" eaLnBrk="1" fontAlgn="auto" latinLnBrk="0" hangingPunct="1">
              <a:spcBef>
                <a:spcPts val="0"/>
              </a:spcBef>
              <a:spcAft>
                <a:spcPts val="0"/>
              </a:spcAft>
              <a:buClr>
                <a:srgbClr val="000000"/>
              </a:buClr>
              <a:buSzTx/>
              <a:buFont typeface="Wingdings" pitchFamily="2" charset="2"/>
              <a:buChar char="Ø"/>
              <a:tabLst/>
              <a:defRPr/>
            </a:pPr>
            <a:r>
              <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rPr>
              <a:t> Readily available 3D printers, and  </a:t>
            </a:r>
          </a:p>
          <a:p>
            <a:pPr marL="0" marR="0" lvl="0" indent="0" algn="l" defTabSz="914400" rtl="0" eaLnBrk="1" fontAlgn="auto" latinLnBrk="0" hangingPunct="1">
              <a:spcBef>
                <a:spcPts val="0"/>
              </a:spcBef>
              <a:spcAft>
                <a:spcPts val="0"/>
              </a:spcAft>
              <a:buClr>
                <a:srgbClr val="000000"/>
              </a:buClr>
              <a:buSzTx/>
              <a:buFont typeface="Wingdings" pitchFamily="2" charset="2"/>
              <a:buChar char="Ø"/>
              <a:tabLst/>
              <a:defRPr/>
            </a:pPr>
            <a:r>
              <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rPr>
              <a:t>Wide range of availability of thermoplastics.</a:t>
            </a:r>
          </a:p>
          <a:p>
            <a:pPr marL="0" marR="0" lvl="0" indent="0" algn="l" defTabSz="914400" rtl="0" eaLnBrk="1" fontAlgn="auto" latinLnBrk="0" hangingPunct="1">
              <a:spcBef>
                <a:spcPts val="0"/>
              </a:spcBef>
              <a:spcAft>
                <a:spcPts val="0"/>
              </a:spcAft>
              <a:buClr>
                <a:srgbClr val="000000"/>
              </a:buClr>
              <a:buSzTx/>
              <a:buFont typeface="Arial"/>
              <a:buNone/>
              <a:tabLst/>
              <a:defRPr/>
            </a:pPr>
            <a:endParaRPr kumimoji="0" lang="en-GB" sz="12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3276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Process flow of a typical FDM Printer [38]</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7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Process flow of a typical FDM Printer [38]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3" name="Picture 12" descr="https://ars.els-cdn.com/content/image/1-s2.0-S2214785321004442-gr1.jpg"/>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4858603" y="1194179"/>
            <a:ext cx="4201210" cy="3316406"/>
          </a:xfrm>
          <a:prstGeom prst="rect">
            <a:avLst/>
          </a:prstGeom>
          <a:noFill/>
          <a:ln>
            <a:noFill/>
          </a:ln>
        </p:spPr>
      </p:pic>
      <p:sp>
        <p:nvSpPr>
          <p:cNvPr id="14" name="Rectangle 13"/>
          <p:cNvSpPr/>
          <p:nvPr/>
        </p:nvSpPr>
        <p:spPr>
          <a:xfrm>
            <a:off x="5299375" y="4451378"/>
            <a:ext cx="3223651" cy="261610"/>
          </a:xfrm>
          <a:prstGeom prst="rect">
            <a:avLst/>
          </a:prstGeom>
        </p:spPr>
        <p:txBody>
          <a:bodyPr wrap="square">
            <a:spAutoFit/>
          </a:bodyPr>
          <a:lstStyle/>
          <a:p>
            <a:r>
              <a:rPr lang="en-US" sz="1100" b="1" dirty="0" smtClean="0"/>
              <a:t>Fig. 12 FDM </a:t>
            </a:r>
            <a:r>
              <a:rPr lang="en-US" sz="1100" b="1" dirty="0" smtClean="0"/>
              <a:t>Printing Steps [</a:t>
            </a:r>
            <a:r>
              <a:rPr lang="en-US" sz="1100" b="1" dirty="0" smtClean="0"/>
              <a:t>31]</a:t>
            </a:r>
            <a:endParaRPr lang="en-GB" sz="1100" dirty="0"/>
          </a:p>
        </p:txBody>
      </p:sp>
      <p:sp>
        <p:nvSpPr>
          <p:cNvPr id="15" name="Rectangle 14"/>
          <p:cNvSpPr/>
          <p:nvPr/>
        </p:nvSpPr>
        <p:spPr>
          <a:xfrm>
            <a:off x="2448811" y="161985"/>
            <a:ext cx="3842807" cy="369332"/>
          </a:xfrm>
          <a:prstGeom prst="rect">
            <a:avLst/>
          </a:prstGeom>
        </p:spPr>
        <p:txBody>
          <a:bodyPr wrap="square">
            <a:spAutoFit/>
          </a:bodyPr>
          <a:lstStyle/>
          <a:p>
            <a:r>
              <a:rPr lang="en-US" sz="1800" b="1" dirty="0" smtClean="0"/>
              <a:t>Additive Manufacturing (FDM)</a:t>
            </a:r>
            <a:endParaRPr lang="en-GB" sz="1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25</a:t>
            </a:fld>
            <a:endParaRPr lang="en" dirty="0"/>
          </a:p>
        </p:txBody>
      </p:sp>
      <p:pic>
        <p:nvPicPr>
          <p:cNvPr id="6" name="Picture 5"/>
          <p:cNvPicPr/>
          <p:nvPr/>
        </p:nvPicPr>
        <p:blipFill>
          <a:blip r:embed="rId2" cstate="print"/>
          <a:srcRect/>
          <a:stretch>
            <a:fillRect/>
          </a:stretch>
        </p:blipFill>
        <p:spPr bwMode="auto">
          <a:xfrm>
            <a:off x="4838131" y="948519"/>
            <a:ext cx="4026091" cy="3591261"/>
          </a:xfrm>
          <a:prstGeom prst="rect">
            <a:avLst/>
          </a:prstGeom>
          <a:noFill/>
          <a:ln w="9525">
            <a:noFill/>
            <a:miter lim="800000"/>
            <a:headEnd/>
            <a:tailEnd/>
          </a:ln>
        </p:spPr>
      </p:pic>
      <p:sp>
        <p:nvSpPr>
          <p:cNvPr id="7" name="Rectangle 6"/>
          <p:cNvSpPr/>
          <p:nvPr/>
        </p:nvSpPr>
        <p:spPr>
          <a:xfrm>
            <a:off x="4930507" y="4560560"/>
            <a:ext cx="3435556" cy="261610"/>
          </a:xfrm>
          <a:prstGeom prst="rect">
            <a:avLst/>
          </a:prstGeom>
        </p:spPr>
        <p:txBody>
          <a:bodyPr wrap="none">
            <a:spAutoFit/>
          </a:bodyPr>
          <a:lstStyle/>
          <a:p>
            <a:r>
              <a:rPr lang="en-US" sz="1100" b="1" dirty="0" smtClean="0"/>
              <a:t>Fig. 14 Process </a:t>
            </a:r>
            <a:r>
              <a:rPr lang="en-US" sz="1100" b="1" dirty="0" smtClean="0"/>
              <a:t>flow of a typical FDM Printer [</a:t>
            </a:r>
            <a:r>
              <a:rPr lang="en-US" sz="1100" b="1" dirty="0" smtClean="0"/>
              <a:t>33]</a:t>
            </a:r>
            <a:endParaRPr lang="en-GB" sz="1100" dirty="0"/>
          </a:p>
        </p:txBody>
      </p:sp>
      <p:pic>
        <p:nvPicPr>
          <p:cNvPr id="8" name="Picture 7"/>
          <p:cNvPicPr/>
          <p:nvPr/>
        </p:nvPicPr>
        <p:blipFill>
          <a:blip r:embed="rId3" cstate="print"/>
          <a:srcRect/>
          <a:stretch>
            <a:fillRect/>
          </a:stretch>
        </p:blipFill>
        <p:spPr bwMode="auto">
          <a:xfrm>
            <a:off x="177420" y="1073248"/>
            <a:ext cx="4483289" cy="3242662"/>
          </a:xfrm>
          <a:prstGeom prst="rect">
            <a:avLst/>
          </a:prstGeom>
          <a:noFill/>
          <a:ln w="9525">
            <a:noFill/>
            <a:miter lim="800000"/>
            <a:headEnd/>
            <a:tailEnd/>
          </a:ln>
        </p:spPr>
      </p:pic>
      <p:sp>
        <p:nvSpPr>
          <p:cNvPr id="9" name="Rectangle 8"/>
          <p:cNvSpPr/>
          <p:nvPr/>
        </p:nvSpPr>
        <p:spPr>
          <a:xfrm>
            <a:off x="971968" y="4342196"/>
            <a:ext cx="2167581" cy="276999"/>
          </a:xfrm>
          <a:prstGeom prst="rect">
            <a:avLst/>
          </a:prstGeom>
        </p:spPr>
        <p:txBody>
          <a:bodyPr wrap="none">
            <a:spAutoFit/>
          </a:bodyPr>
          <a:lstStyle/>
          <a:p>
            <a:r>
              <a:rPr lang="en-US" sz="1200" b="1" dirty="0" smtClean="0"/>
              <a:t>Fig. 13 Ultimaker </a:t>
            </a:r>
            <a:r>
              <a:rPr lang="en-US" sz="1200" b="1" dirty="0" smtClean="0"/>
              <a:t>Cura [</a:t>
            </a:r>
            <a:r>
              <a:rPr lang="en-US" sz="1200" b="1" dirty="0" smtClean="0"/>
              <a:t>32] </a:t>
            </a:r>
            <a:endParaRPr lang="en-GB" sz="1200" dirty="0"/>
          </a:p>
        </p:txBody>
      </p:sp>
      <p:sp>
        <p:nvSpPr>
          <p:cNvPr id="10" name="Rectangle 9"/>
          <p:cNvSpPr/>
          <p:nvPr/>
        </p:nvSpPr>
        <p:spPr>
          <a:xfrm>
            <a:off x="2448811" y="161985"/>
            <a:ext cx="4579786" cy="369332"/>
          </a:xfrm>
          <a:prstGeom prst="rect">
            <a:avLst/>
          </a:prstGeom>
        </p:spPr>
        <p:txBody>
          <a:bodyPr wrap="square">
            <a:spAutoFit/>
          </a:bodyPr>
          <a:lstStyle/>
          <a:p>
            <a:r>
              <a:rPr lang="en-US" sz="1800" b="1" dirty="0" smtClean="0"/>
              <a:t>Additive Manufacturing (FDM) [1/2]</a:t>
            </a:r>
            <a:endParaRPr lang="en-GB" sz="1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26</a:t>
            </a:fld>
            <a:endParaRPr lang="en" dirty="0"/>
          </a:p>
        </p:txBody>
      </p:sp>
      <p:pic>
        <p:nvPicPr>
          <p:cNvPr id="7" name="Picture 6"/>
          <p:cNvPicPr/>
          <p:nvPr/>
        </p:nvPicPr>
        <p:blipFill>
          <a:blip r:embed="rId2" cstate="print"/>
          <a:srcRect/>
          <a:stretch>
            <a:fillRect/>
          </a:stretch>
        </p:blipFill>
        <p:spPr bwMode="auto">
          <a:xfrm>
            <a:off x="4646896" y="790372"/>
            <a:ext cx="4415217" cy="3147006"/>
          </a:xfrm>
          <a:prstGeom prst="rect">
            <a:avLst/>
          </a:prstGeom>
          <a:noFill/>
          <a:ln w="9525">
            <a:noFill/>
            <a:miter lim="800000"/>
            <a:headEnd/>
            <a:tailEnd/>
          </a:ln>
        </p:spPr>
      </p:pic>
      <p:pic>
        <p:nvPicPr>
          <p:cNvPr id="8" name="Picture 7"/>
          <p:cNvPicPr/>
          <p:nvPr/>
        </p:nvPicPr>
        <p:blipFill>
          <a:blip r:embed="rId3" cstate="print"/>
          <a:srcRect/>
          <a:stretch>
            <a:fillRect/>
          </a:stretch>
        </p:blipFill>
        <p:spPr bwMode="auto">
          <a:xfrm>
            <a:off x="0" y="661919"/>
            <a:ext cx="4619767" cy="3002505"/>
          </a:xfrm>
          <a:prstGeom prst="rect">
            <a:avLst/>
          </a:prstGeom>
          <a:noFill/>
          <a:ln w="9525">
            <a:noFill/>
            <a:miter lim="800000"/>
            <a:headEnd/>
            <a:tailEnd/>
          </a:ln>
        </p:spPr>
      </p:pic>
      <p:sp>
        <p:nvSpPr>
          <p:cNvPr id="9" name="Content Placeholder 2"/>
          <p:cNvSpPr txBox="1">
            <a:spLocks/>
          </p:cNvSpPr>
          <p:nvPr/>
        </p:nvSpPr>
        <p:spPr>
          <a:xfrm>
            <a:off x="470848" y="4058503"/>
            <a:ext cx="7410734" cy="1084997"/>
          </a:xfrm>
          <a:prstGeom prst="rect">
            <a:avLst/>
          </a:prstGeo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dirty="0" smtClean="0"/>
              <a:t>Printing </a:t>
            </a:r>
            <a:r>
              <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rPr>
              <a:t>parameters used:</a:t>
            </a:r>
          </a:p>
          <a:p>
            <a:pPr marL="0" marR="0" lvl="0" indent="0" algn="l" defTabSz="914400" rtl="0" eaLnBrk="1" fontAlgn="auto" latinLnBrk="0" hangingPunct="1">
              <a:lnSpc>
                <a:spcPct val="100000"/>
              </a:lnSpc>
              <a:spcBef>
                <a:spcPts val="0"/>
              </a:spcBef>
              <a:spcAft>
                <a:spcPts val="0"/>
              </a:spcAft>
              <a:buClr>
                <a:srgbClr val="000000"/>
              </a:buClr>
              <a:buSzTx/>
              <a:buFont typeface="Wingdings" pitchFamily="2" charset="2"/>
              <a:buChar char="Ø"/>
              <a:tabLst/>
              <a:defRPr/>
            </a:pPr>
            <a:r>
              <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rPr>
              <a:t>Printing speed of 65 mm/s</a:t>
            </a:r>
          </a:p>
          <a:p>
            <a:pPr marL="0" marR="0" lvl="0" indent="0" algn="l" defTabSz="914400" rtl="0" eaLnBrk="1" fontAlgn="auto" latinLnBrk="0" hangingPunct="1">
              <a:lnSpc>
                <a:spcPct val="100000"/>
              </a:lnSpc>
              <a:spcBef>
                <a:spcPts val="0"/>
              </a:spcBef>
              <a:spcAft>
                <a:spcPts val="0"/>
              </a:spcAft>
              <a:buClr>
                <a:srgbClr val="000000"/>
              </a:buClr>
              <a:buSzTx/>
              <a:buFont typeface="Wingdings" pitchFamily="2" charset="2"/>
              <a:buChar char="Ø"/>
              <a:tabLst/>
              <a:defRPr/>
            </a:pPr>
            <a:r>
              <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rPr>
              <a:t> 70%  infill density, overhang angle of 85 degree for the support material (in the case of the crutch). </a:t>
            </a:r>
          </a:p>
          <a:p>
            <a:pPr marL="0" marR="0" lvl="0" indent="0" algn="l" defTabSz="914400" rtl="0" eaLnBrk="1" fontAlgn="auto" latinLnBrk="0" hangingPunct="1">
              <a:lnSpc>
                <a:spcPct val="100000"/>
              </a:lnSpc>
              <a:spcBef>
                <a:spcPts val="0"/>
              </a:spcBef>
              <a:spcAft>
                <a:spcPts val="0"/>
              </a:spcAft>
              <a:buClr>
                <a:srgbClr val="000000"/>
              </a:buClr>
              <a:buSzTx/>
              <a:buFont typeface="Wingdings" pitchFamily="2" charset="2"/>
              <a:buChar char="Ø"/>
              <a:tabLst/>
              <a:defRPr/>
            </a:pPr>
            <a:r>
              <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rPr>
              <a:t>Triangle infill pattern, and layer height of 0.1mm. </a:t>
            </a:r>
          </a:p>
          <a:p>
            <a:pPr marL="0" marR="0" lvl="0" indent="0" algn="l" defTabSz="914400" rtl="0" eaLnBrk="1" fontAlgn="auto" latinLnBrk="0" hangingPunct="1">
              <a:lnSpc>
                <a:spcPct val="100000"/>
              </a:lnSpc>
              <a:spcBef>
                <a:spcPts val="0"/>
              </a:spcBef>
              <a:spcAft>
                <a:spcPts val="0"/>
              </a:spcAft>
              <a:buClr>
                <a:srgbClr val="000000"/>
              </a:buClr>
              <a:buSzTx/>
              <a:buFont typeface="Wingdings" pitchFamily="2" charset="2"/>
              <a:buChar char="Ø"/>
              <a:tabLst/>
              <a:defRPr/>
            </a:pPr>
            <a:r>
              <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rPr>
              <a:t>The extrusion temperatures were 60 and 200°C for the build plate and printing temperatures respectively.</a:t>
            </a:r>
            <a:endParaRPr kumimoji="0" lang="en-GB" sz="12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3993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00213" algn="l"/>
              </a:tabLst>
            </a:pPr>
            <a:r>
              <a:rPr kumimoji="0" lang="en-US"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Ultimaker 3D Printer and Spools [49, 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99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00213" algn="l"/>
              </a:tabLst>
            </a:pPr>
            <a:r>
              <a:rPr kumimoji="0" lang="en-US"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Ultimaker 3D Printer and Spools [49, 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9939"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00213" algn="l"/>
              </a:tabLst>
            </a:pPr>
            <a:r>
              <a:rPr kumimoji="0" lang="en-US"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Ultimaker 3D Printer and Spools [49, 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00213" algn="l"/>
              </a:tabLst>
            </a:pPr>
            <a:r>
              <a:rPr kumimoji="0" lang="en-US"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Ultimaker 3D Printer and Spools [49, 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9941"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00213" algn="l"/>
              </a:tabLst>
            </a:pPr>
            <a:r>
              <a:rPr kumimoji="0" lang="en-US"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Ultimaker 3D Printer and Spools [49, 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00213" algn="l"/>
              </a:tabLst>
            </a:pPr>
            <a:r>
              <a:rPr kumimoji="0" lang="en-US"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Ultimaker 3D Printer and Spools [49, 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Content Placeholder 2"/>
          <p:cNvSpPr txBox="1">
            <a:spLocks/>
          </p:cNvSpPr>
          <p:nvPr/>
        </p:nvSpPr>
        <p:spPr>
          <a:xfrm>
            <a:off x="5295084" y="3931505"/>
            <a:ext cx="2920868" cy="292480"/>
          </a:xfrm>
          <a:prstGeom prst="rect">
            <a:avLst/>
          </a:prstGeo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1" i="0" u="none" strike="noStrike" kern="0" cap="none" spc="0" normalizeH="0" baseline="0" noProof="0" dirty="0" smtClean="0">
                <a:ln>
                  <a:noFill/>
                </a:ln>
                <a:solidFill>
                  <a:srgbClr val="000000"/>
                </a:solidFill>
                <a:effectLst/>
                <a:uLnTx/>
                <a:uFillTx/>
                <a:latin typeface="Arial"/>
                <a:ea typeface="Arial"/>
                <a:cs typeface="Arial"/>
                <a:sym typeface="Arial"/>
              </a:rPr>
              <a:t>Fig. 15b 3D Printing work in Progress</a:t>
            </a:r>
            <a:endParaRPr kumimoji="0" lang="en-GB" sz="1200" b="0" i="0" u="none" strike="noStrike" kern="0" cap="none" spc="0" normalizeH="0" baseline="0" noProof="0" dirty="0" smtClean="0">
              <a:ln>
                <a:noFill/>
              </a:ln>
              <a:solidFill>
                <a:srgbClr val="000000"/>
              </a:solidFill>
              <a:effectLst/>
              <a:uLnTx/>
              <a:uFillTx/>
              <a:latin typeface="Arial"/>
              <a:ea typeface="Arial"/>
              <a:cs typeface="Arial"/>
              <a:sym typeface="Arial"/>
            </a:endParaRPr>
          </a:p>
        </p:txBody>
      </p:sp>
      <p:sp>
        <p:nvSpPr>
          <p:cNvPr id="17" name="Rectangle 16"/>
          <p:cNvSpPr/>
          <p:nvPr/>
        </p:nvSpPr>
        <p:spPr>
          <a:xfrm>
            <a:off x="2448811" y="161985"/>
            <a:ext cx="3433375" cy="369332"/>
          </a:xfrm>
          <a:prstGeom prst="rect">
            <a:avLst/>
          </a:prstGeom>
        </p:spPr>
        <p:txBody>
          <a:bodyPr wrap="square">
            <a:spAutoFit/>
          </a:bodyPr>
          <a:lstStyle/>
          <a:p>
            <a:r>
              <a:rPr lang="en-US" sz="1800" b="1" dirty="0" smtClean="0"/>
              <a:t>Additive Manufacturing [2/2]</a:t>
            </a:r>
            <a:endParaRPr lang="en-GB" sz="1800" dirty="0"/>
          </a:p>
        </p:txBody>
      </p:sp>
      <p:sp>
        <p:nvSpPr>
          <p:cNvPr id="18" name="Content Placeholder 2"/>
          <p:cNvSpPr txBox="1">
            <a:spLocks/>
          </p:cNvSpPr>
          <p:nvPr/>
        </p:nvSpPr>
        <p:spPr>
          <a:xfrm>
            <a:off x="397811" y="3817772"/>
            <a:ext cx="3116488" cy="242438"/>
          </a:xfrm>
          <a:prstGeom prst="rect">
            <a:avLst/>
          </a:prstGeom>
        </p:spPr>
        <p:txBody>
          <a:bodyPr>
            <a:normAutofit fontScale="47500" lnSpcReduction="20000"/>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1" i="0" u="none" strike="noStrike" kern="0" cap="none" spc="0" normalizeH="0" baseline="0" noProof="0" dirty="0" smtClean="0">
                <a:ln>
                  <a:noFill/>
                </a:ln>
                <a:solidFill>
                  <a:srgbClr val="000000"/>
                </a:solidFill>
                <a:effectLst/>
                <a:uLnTx/>
                <a:uFillTx/>
                <a:latin typeface="Arial"/>
                <a:ea typeface="Arial"/>
                <a:cs typeface="Arial"/>
                <a:sym typeface="Arial"/>
              </a:rPr>
              <a:t>Fig. 15a Ultimaker 3D Printer and Spools [34, 35]</a:t>
            </a:r>
            <a:endParaRPr kumimoji="0" lang="en-GB" sz="20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0" i="0" u="none" strike="noStrike" kern="0" cap="none" spc="0" normalizeH="0" baseline="0" noProof="0" dirty="0" smtClean="0">
              <a:ln>
                <a:noFill/>
              </a:ln>
              <a:solidFill>
                <a:srgbClr val="000000"/>
              </a:solidFill>
              <a:effectLst/>
              <a:uLnTx/>
              <a:uFillTx/>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27</a:t>
            </a:fld>
            <a:endParaRPr lang="en" dirty="0"/>
          </a:p>
        </p:txBody>
      </p:sp>
      <p:sp>
        <p:nvSpPr>
          <p:cNvPr id="6" name="Rectangle 5"/>
          <p:cNvSpPr/>
          <p:nvPr/>
        </p:nvSpPr>
        <p:spPr>
          <a:xfrm>
            <a:off x="2448811" y="161985"/>
            <a:ext cx="4095290" cy="369332"/>
          </a:xfrm>
          <a:prstGeom prst="rect">
            <a:avLst/>
          </a:prstGeom>
        </p:spPr>
        <p:txBody>
          <a:bodyPr wrap="square">
            <a:spAutoFit/>
          </a:bodyPr>
          <a:lstStyle/>
          <a:p>
            <a:r>
              <a:rPr lang="en-US" sz="1800" b="1" dirty="0" smtClean="0"/>
              <a:t>Additive Manufacturing Results</a:t>
            </a:r>
            <a:endParaRPr lang="en-GB" sz="1800" dirty="0"/>
          </a:p>
        </p:txBody>
      </p:sp>
      <p:pic>
        <p:nvPicPr>
          <p:cNvPr id="7" name="Picture 6"/>
          <p:cNvPicPr/>
          <p:nvPr/>
        </p:nvPicPr>
        <p:blipFill>
          <a:blip r:embed="rId2" cstate="print"/>
          <a:srcRect/>
          <a:stretch>
            <a:fillRect/>
          </a:stretch>
        </p:blipFill>
        <p:spPr bwMode="auto">
          <a:xfrm>
            <a:off x="95534" y="955344"/>
            <a:ext cx="4087505" cy="3309582"/>
          </a:xfrm>
          <a:prstGeom prst="rect">
            <a:avLst/>
          </a:prstGeom>
          <a:noFill/>
          <a:ln w="9525">
            <a:noFill/>
            <a:miter lim="800000"/>
            <a:headEnd/>
            <a:tailEnd/>
          </a:ln>
        </p:spPr>
      </p:pic>
      <p:pic>
        <p:nvPicPr>
          <p:cNvPr id="8" name="Picture 7"/>
          <p:cNvPicPr/>
          <p:nvPr/>
        </p:nvPicPr>
        <p:blipFill>
          <a:blip r:embed="rId3" cstate="print"/>
          <a:srcRect/>
          <a:stretch>
            <a:fillRect/>
          </a:stretch>
        </p:blipFill>
        <p:spPr bwMode="auto">
          <a:xfrm>
            <a:off x="4353635" y="975815"/>
            <a:ext cx="4326965" cy="3295933"/>
          </a:xfrm>
          <a:prstGeom prst="rect">
            <a:avLst/>
          </a:prstGeom>
          <a:noFill/>
        </p:spPr>
      </p:pic>
      <p:sp>
        <p:nvSpPr>
          <p:cNvPr id="9" name="Content Placeholder 2"/>
          <p:cNvSpPr txBox="1">
            <a:spLocks/>
          </p:cNvSpPr>
          <p:nvPr/>
        </p:nvSpPr>
        <p:spPr>
          <a:xfrm>
            <a:off x="675316" y="4272695"/>
            <a:ext cx="2286248" cy="251537"/>
          </a:xfrm>
          <a:prstGeom prst="rect">
            <a:avLst/>
          </a:prstGeom>
        </p:spPr>
        <p:txBody>
          <a:bodyPr>
            <a:noAutofit/>
          </a:bodyPr>
          <a:lstStyle/>
          <a:p>
            <a:pPr lvl="0"/>
            <a:r>
              <a:rPr lang="en-US" sz="1100" b="1" dirty="0" smtClean="0"/>
              <a:t>Fig. 16a 3D </a:t>
            </a:r>
            <a:r>
              <a:rPr lang="en-US" sz="1100" b="1" dirty="0" smtClean="0"/>
              <a:t>Printed Bracket</a:t>
            </a:r>
            <a:endParaRPr kumimoji="0" lang="en-GB" sz="1100" b="1" i="0" u="none" strike="noStrike" kern="0" cap="none" spc="0" normalizeH="0" baseline="0" noProof="0" dirty="0" smtClean="0">
              <a:ln>
                <a:noFill/>
              </a:ln>
              <a:solidFill>
                <a:srgbClr val="000000"/>
              </a:solidFill>
              <a:effectLst/>
              <a:uLnTx/>
              <a:uFillTx/>
              <a:latin typeface="Arial"/>
              <a:ea typeface="Arial"/>
              <a:cs typeface="Arial"/>
              <a:sym typeface="Arial"/>
            </a:endParaRPr>
          </a:p>
        </p:txBody>
      </p:sp>
      <p:sp>
        <p:nvSpPr>
          <p:cNvPr id="10" name="Rectangle 9"/>
          <p:cNvSpPr/>
          <p:nvPr/>
        </p:nvSpPr>
        <p:spPr>
          <a:xfrm>
            <a:off x="5154048" y="4253486"/>
            <a:ext cx="1930337" cy="261610"/>
          </a:xfrm>
          <a:prstGeom prst="rect">
            <a:avLst/>
          </a:prstGeom>
        </p:spPr>
        <p:txBody>
          <a:bodyPr wrap="none">
            <a:spAutoFit/>
          </a:bodyPr>
          <a:lstStyle/>
          <a:p>
            <a:pPr lvl="0"/>
            <a:r>
              <a:rPr lang="en-US" sz="1100" b="1" dirty="0" smtClean="0"/>
              <a:t>Fig. 16b 3D </a:t>
            </a:r>
            <a:r>
              <a:rPr lang="en-US" sz="1100" b="1" dirty="0" smtClean="0"/>
              <a:t>Printed </a:t>
            </a:r>
            <a:r>
              <a:rPr lang="en-US" sz="1100" b="1" dirty="0" smtClean="0"/>
              <a:t>crutch</a:t>
            </a:r>
            <a:endParaRPr lang="en-GB" sz="1100" b="1"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28</a:t>
            </a:fld>
            <a:endParaRPr lang="en" dirty="0"/>
          </a:p>
        </p:txBody>
      </p:sp>
      <p:sp>
        <p:nvSpPr>
          <p:cNvPr id="3686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00213" algn="l"/>
              </a:tabLst>
            </a:pPr>
            <a:r>
              <a:rPr kumimoji="0" lang="en-US"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Ultimaker 3D Printer and Spools [49, 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6"/>
          <p:cNvSpPr/>
          <p:nvPr/>
        </p:nvSpPr>
        <p:spPr>
          <a:xfrm>
            <a:off x="2128087" y="0"/>
            <a:ext cx="4586611" cy="369332"/>
          </a:xfrm>
          <a:prstGeom prst="rect">
            <a:avLst/>
          </a:prstGeom>
        </p:spPr>
        <p:txBody>
          <a:bodyPr wrap="square">
            <a:spAutoFit/>
          </a:bodyPr>
          <a:lstStyle/>
          <a:p>
            <a:r>
              <a:rPr lang="en-US" sz="1800" b="1" dirty="0" smtClean="0"/>
              <a:t>Mechanical Compression Testing</a:t>
            </a:r>
            <a:endParaRPr lang="en-GB" sz="1800" dirty="0"/>
          </a:p>
        </p:txBody>
      </p:sp>
      <p:pic>
        <p:nvPicPr>
          <p:cNvPr id="8" name="Picture 7"/>
          <p:cNvPicPr/>
          <p:nvPr/>
        </p:nvPicPr>
        <p:blipFill>
          <a:blip r:embed="rId2" cstate="print"/>
          <a:srcRect/>
          <a:stretch>
            <a:fillRect/>
          </a:stretch>
        </p:blipFill>
        <p:spPr bwMode="auto">
          <a:xfrm>
            <a:off x="0" y="815490"/>
            <a:ext cx="4647063" cy="3580760"/>
          </a:xfrm>
          <a:prstGeom prst="rect">
            <a:avLst/>
          </a:prstGeom>
          <a:noFill/>
          <a:ln w="9525">
            <a:noFill/>
            <a:miter lim="800000"/>
            <a:headEnd/>
            <a:tailEnd/>
          </a:ln>
        </p:spPr>
      </p:pic>
      <p:sp>
        <p:nvSpPr>
          <p:cNvPr id="9" name="Rectangle 8"/>
          <p:cNvSpPr/>
          <p:nvPr/>
        </p:nvSpPr>
        <p:spPr>
          <a:xfrm>
            <a:off x="466365" y="4376316"/>
            <a:ext cx="3863558" cy="261610"/>
          </a:xfrm>
          <a:prstGeom prst="rect">
            <a:avLst/>
          </a:prstGeom>
        </p:spPr>
        <p:txBody>
          <a:bodyPr wrap="none">
            <a:spAutoFit/>
          </a:bodyPr>
          <a:lstStyle/>
          <a:p>
            <a:r>
              <a:rPr lang="en-US" sz="1100" b="1" dirty="0" smtClean="0"/>
              <a:t>Fig. 17a LGTester </a:t>
            </a:r>
            <a:r>
              <a:rPr lang="en-US" sz="1100" b="1" dirty="0" smtClean="0"/>
              <a:t>Compression </a:t>
            </a:r>
            <a:r>
              <a:rPr lang="en-US" sz="1100" b="1" dirty="0" smtClean="0"/>
              <a:t>&amp; Tensile Machine[36] </a:t>
            </a:r>
            <a:endParaRPr lang="en-GB" sz="1100" b="1" dirty="0"/>
          </a:p>
        </p:txBody>
      </p:sp>
      <p:pic>
        <p:nvPicPr>
          <p:cNvPr id="10" name="Picture 9"/>
          <p:cNvPicPr/>
          <p:nvPr/>
        </p:nvPicPr>
        <p:blipFill>
          <a:blip r:embed="rId3" cstate="print"/>
          <a:srcRect/>
          <a:stretch>
            <a:fillRect/>
          </a:stretch>
        </p:blipFill>
        <p:spPr bwMode="auto">
          <a:xfrm>
            <a:off x="4906370" y="2593076"/>
            <a:ext cx="4121626" cy="2361062"/>
          </a:xfrm>
          <a:prstGeom prst="rect">
            <a:avLst/>
          </a:prstGeom>
          <a:noFill/>
          <a:ln w="9525">
            <a:noFill/>
            <a:miter lim="800000"/>
            <a:headEnd/>
            <a:tailEnd/>
          </a:ln>
        </p:spPr>
      </p:pic>
      <p:pic>
        <p:nvPicPr>
          <p:cNvPr id="11" name="Picture 10"/>
          <p:cNvPicPr/>
          <p:nvPr/>
        </p:nvPicPr>
        <p:blipFill>
          <a:blip r:embed="rId4" cstate="print"/>
          <a:srcRect/>
          <a:stretch>
            <a:fillRect/>
          </a:stretch>
        </p:blipFill>
        <p:spPr bwMode="auto">
          <a:xfrm>
            <a:off x="4892722" y="388963"/>
            <a:ext cx="4094329" cy="1972101"/>
          </a:xfrm>
          <a:prstGeom prst="rect">
            <a:avLst/>
          </a:prstGeom>
          <a:noFill/>
        </p:spPr>
      </p:pic>
      <p:sp>
        <p:nvSpPr>
          <p:cNvPr id="12" name="Rectangle 11"/>
          <p:cNvSpPr/>
          <p:nvPr/>
        </p:nvSpPr>
        <p:spPr>
          <a:xfrm>
            <a:off x="5452372" y="2329152"/>
            <a:ext cx="3323138" cy="261610"/>
          </a:xfrm>
          <a:prstGeom prst="rect">
            <a:avLst/>
          </a:prstGeom>
        </p:spPr>
        <p:txBody>
          <a:bodyPr wrap="square">
            <a:spAutoFit/>
          </a:bodyPr>
          <a:lstStyle/>
          <a:p>
            <a:r>
              <a:rPr lang="en-US" sz="1100" b="1" dirty="0" smtClean="0"/>
              <a:t>Fig. 17b Bracket </a:t>
            </a:r>
            <a:r>
              <a:rPr lang="en-US" sz="1100" b="1" dirty="0" smtClean="0"/>
              <a:t>Fastened to the Fixtures</a:t>
            </a:r>
            <a:endParaRPr lang="en-GB" sz="1100" b="1" dirty="0"/>
          </a:p>
        </p:txBody>
      </p:sp>
      <p:sp>
        <p:nvSpPr>
          <p:cNvPr id="13" name="Rectangle 12"/>
          <p:cNvSpPr/>
          <p:nvPr/>
        </p:nvSpPr>
        <p:spPr>
          <a:xfrm>
            <a:off x="5411337" y="4881890"/>
            <a:ext cx="3132162" cy="261610"/>
          </a:xfrm>
          <a:prstGeom prst="rect">
            <a:avLst/>
          </a:prstGeom>
        </p:spPr>
        <p:txBody>
          <a:bodyPr wrap="square">
            <a:spAutoFit/>
          </a:bodyPr>
          <a:lstStyle/>
          <a:p>
            <a:r>
              <a:rPr lang="en-US" sz="1100" b="1" dirty="0" smtClean="0"/>
              <a:t>Fig.17c Bracket </a:t>
            </a:r>
            <a:r>
              <a:rPr lang="en-US" sz="1100" b="1" dirty="0" smtClean="0"/>
              <a:t>under Compression 	</a:t>
            </a:r>
            <a:endParaRPr lang="en-GB" sz="1100" b="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29</a:t>
            </a:fld>
            <a:endParaRPr lang="en" dirty="0"/>
          </a:p>
        </p:txBody>
      </p:sp>
      <p:sp>
        <p:nvSpPr>
          <p:cNvPr id="6" name="Rectangle 5"/>
          <p:cNvSpPr/>
          <p:nvPr/>
        </p:nvSpPr>
        <p:spPr>
          <a:xfrm>
            <a:off x="2325979" y="136478"/>
            <a:ext cx="5487364" cy="369332"/>
          </a:xfrm>
          <a:prstGeom prst="rect">
            <a:avLst/>
          </a:prstGeom>
        </p:spPr>
        <p:txBody>
          <a:bodyPr wrap="square">
            <a:spAutoFit/>
          </a:bodyPr>
          <a:lstStyle/>
          <a:p>
            <a:r>
              <a:rPr lang="en-US" sz="1800" b="1" dirty="0" smtClean="0"/>
              <a:t>Mechanical Compression Testing Result [1/2]</a:t>
            </a:r>
            <a:endParaRPr lang="en-GB" sz="1800" dirty="0"/>
          </a:p>
        </p:txBody>
      </p:sp>
      <p:pic>
        <p:nvPicPr>
          <p:cNvPr id="7" name="Picture 6"/>
          <p:cNvPicPr/>
          <p:nvPr/>
        </p:nvPicPr>
        <p:blipFill>
          <a:blip r:embed="rId3" cstate="print"/>
          <a:srcRect/>
          <a:stretch>
            <a:fillRect/>
          </a:stretch>
        </p:blipFill>
        <p:spPr bwMode="auto">
          <a:xfrm>
            <a:off x="1" y="725403"/>
            <a:ext cx="4449169" cy="3983075"/>
          </a:xfrm>
          <a:prstGeom prst="rect">
            <a:avLst/>
          </a:prstGeom>
          <a:noFill/>
          <a:ln w="9525">
            <a:noFill/>
            <a:miter lim="800000"/>
            <a:headEnd/>
            <a:tailEnd/>
          </a:ln>
        </p:spPr>
      </p:pic>
      <p:sp>
        <p:nvSpPr>
          <p:cNvPr id="8" name="Rectangle 7"/>
          <p:cNvSpPr/>
          <p:nvPr/>
        </p:nvSpPr>
        <p:spPr>
          <a:xfrm>
            <a:off x="259307" y="4759913"/>
            <a:ext cx="3807726" cy="415498"/>
          </a:xfrm>
          <a:prstGeom prst="rect">
            <a:avLst/>
          </a:prstGeom>
        </p:spPr>
        <p:txBody>
          <a:bodyPr wrap="square">
            <a:spAutoFit/>
          </a:bodyPr>
          <a:lstStyle/>
          <a:p>
            <a:r>
              <a:rPr lang="en-US" sz="1050" b="1" dirty="0" smtClean="0"/>
              <a:t>Fig. 18a Load-Displacement </a:t>
            </a:r>
            <a:r>
              <a:rPr lang="en-US" sz="1050" b="1" dirty="0" smtClean="0"/>
              <a:t>Curve of 3D-printed Original Bracket</a:t>
            </a:r>
            <a:endParaRPr lang="en-GB" sz="1050" dirty="0"/>
          </a:p>
        </p:txBody>
      </p:sp>
      <p:pic>
        <p:nvPicPr>
          <p:cNvPr id="9" name="Picture 8"/>
          <p:cNvPicPr/>
          <p:nvPr/>
        </p:nvPicPr>
        <p:blipFill>
          <a:blip r:embed="rId4" cstate="print"/>
          <a:srcRect/>
          <a:stretch>
            <a:fillRect/>
          </a:stretch>
        </p:blipFill>
        <p:spPr bwMode="auto">
          <a:xfrm>
            <a:off x="4660713" y="717243"/>
            <a:ext cx="4374105" cy="4018529"/>
          </a:xfrm>
          <a:prstGeom prst="rect">
            <a:avLst/>
          </a:prstGeom>
          <a:noFill/>
          <a:ln w="9525">
            <a:noFill/>
            <a:miter lim="800000"/>
            <a:headEnd/>
            <a:tailEnd/>
          </a:ln>
        </p:spPr>
      </p:pic>
      <p:sp>
        <p:nvSpPr>
          <p:cNvPr id="10" name="Rectangle 9"/>
          <p:cNvSpPr/>
          <p:nvPr/>
        </p:nvSpPr>
        <p:spPr>
          <a:xfrm>
            <a:off x="4851779" y="4728002"/>
            <a:ext cx="4046561" cy="415498"/>
          </a:xfrm>
          <a:prstGeom prst="rect">
            <a:avLst/>
          </a:prstGeom>
        </p:spPr>
        <p:txBody>
          <a:bodyPr wrap="square">
            <a:spAutoFit/>
          </a:bodyPr>
          <a:lstStyle/>
          <a:p>
            <a:r>
              <a:rPr lang="en-US" sz="1050" b="1" dirty="0" smtClean="0"/>
              <a:t>Fig. 18a Load-Displacement </a:t>
            </a:r>
            <a:r>
              <a:rPr lang="en-US" sz="1050" b="1" dirty="0" smtClean="0"/>
              <a:t>Curve of 3D-printed </a:t>
            </a:r>
            <a:r>
              <a:rPr lang="en-US" sz="1050" b="1" dirty="0" smtClean="0"/>
              <a:t>Optimized Bracket (Case 2)</a:t>
            </a:r>
            <a:endParaRPr lang="en-GB" sz="105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90855" y="113470"/>
            <a:ext cx="4138863" cy="396167"/>
          </a:xfrm>
        </p:spPr>
        <p:txBody>
          <a:bodyPr/>
          <a:lstStyle/>
          <a:p>
            <a:r>
              <a:rPr lang="en-US" sz="2400" dirty="0" smtClean="0"/>
              <a:t>Background [1/2]</a:t>
            </a:r>
            <a:endParaRPr lang="ru-RU" sz="2400" dirty="0"/>
          </a:p>
        </p:txBody>
      </p:sp>
      <p:sp>
        <p:nvSpPr>
          <p:cNvPr id="6" name="Номер слайда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3</a:t>
            </a:fld>
            <a:endParaRPr lang="en"/>
          </a:p>
        </p:txBody>
      </p:sp>
      <p:pic>
        <p:nvPicPr>
          <p:cNvPr id="1030" name="Picture 6"/>
          <p:cNvPicPr>
            <a:picLocks noChangeAspect="1" noChangeArrowheads="1"/>
          </p:cNvPicPr>
          <p:nvPr/>
        </p:nvPicPr>
        <p:blipFill>
          <a:blip r:embed="rId2"/>
          <a:srcRect/>
          <a:stretch>
            <a:fillRect/>
          </a:stretch>
        </p:blipFill>
        <p:spPr bwMode="auto">
          <a:xfrm>
            <a:off x="0" y="776216"/>
            <a:ext cx="8973403" cy="4367284"/>
          </a:xfrm>
          <a:prstGeom prst="rect">
            <a:avLst/>
          </a:prstGeom>
          <a:noFill/>
          <a:ln w="9525">
            <a:noFill/>
            <a:miter lim="800000"/>
            <a:headEnd/>
            <a:tailEnd/>
          </a:ln>
          <a:effectLst/>
        </p:spPr>
      </p:pic>
    </p:spTree>
    <p:extLst>
      <p:ext uri="{BB962C8B-B14F-4D97-AF65-F5344CB8AC3E}">
        <p14:creationId xmlns="" xmlns:p14="http://schemas.microsoft.com/office/powerpoint/2010/main" val="13710405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30</a:t>
            </a:fld>
            <a:endParaRPr lang="en" dirty="0"/>
          </a:p>
        </p:txBody>
      </p:sp>
      <p:sp>
        <p:nvSpPr>
          <p:cNvPr id="6" name="Rectangle 5"/>
          <p:cNvSpPr/>
          <p:nvPr/>
        </p:nvSpPr>
        <p:spPr>
          <a:xfrm>
            <a:off x="2325979" y="136478"/>
            <a:ext cx="5255352" cy="369332"/>
          </a:xfrm>
          <a:prstGeom prst="rect">
            <a:avLst/>
          </a:prstGeom>
        </p:spPr>
        <p:txBody>
          <a:bodyPr wrap="square">
            <a:spAutoFit/>
          </a:bodyPr>
          <a:lstStyle/>
          <a:p>
            <a:r>
              <a:rPr lang="en-US" sz="1800" b="1" dirty="0" smtClean="0"/>
              <a:t>Mechanical Compression Testing Result [2/2]</a:t>
            </a:r>
            <a:endParaRPr lang="en-GB" sz="1800" dirty="0"/>
          </a:p>
        </p:txBody>
      </p:sp>
      <p:pic>
        <p:nvPicPr>
          <p:cNvPr id="7" name="Picture 6"/>
          <p:cNvPicPr/>
          <p:nvPr/>
        </p:nvPicPr>
        <p:blipFill>
          <a:blip r:embed="rId2" cstate="print"/>
          <a:srcRect/>
          <a:stretch>
            <a:fillRect/>
          </a:stretch>
        </p:blipFill>
        <p:spPr bwMode="auto">
          <a:xfrm>
            <a:off x="1235121" y="689212"/>
            <a:ext cx="6701051" cy="4107976"/>
          </a:xfrm>
          <a:prstGeom prst="rect">
            <a:avLst/>
          </a:prstGeom>
          <a:noFill/>
          <a:ln w="9525">
            <a:noFill/>
            <a:miter lim="800000"/>
            <a:headEnd/>
            <a:tailEnd/>
          </a:ln>
        </p:spPr>
      </p:pic>
      <p:sp>
        <p:nvSpPr>
          <p:cNvPr id="8" name="Rectangle 7"/>
          <p:cNvSpPr/>
          <p:nvPr/>
        </p:nvSpPr>
        <p:spPr>
          <a:xfrm>
            <a:off x="2463421" y="4834122"/>
            <a:ext cx="5145206" cy="261610"/>
          </a:xfrm>
          <a:prstGeom prst="rect">
            <a:avLst/>
          </a:prstGeom>
        </p:spPr>
        <p:txBody>
          <a:bodyPr wrap="square">
            <a:spAutoFit/>
          </a:bodyPr>
          <a:lstStyle/>
          <a:p>
            <a:r>
              <a:rPr lang="en-US" sz="1100" b="1" dirty="0" smtClean="0"/>
              <a:t>Fig. 19 Load-Displacement </a:t>
            </a:r>
            <a:r>
              <a:rPr lang="en-US" sz="1100" b="1" dirty="0" smtClean="0"/>
              <a:t>Curve of 3D-printed Optimized Bracket (Case3)</a:t>
            </a:r>
            <a:endParaRPr lang="en-GB" sz="11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31</a:t>
            </a:fld>
            <a:endParaRPr lang="en" dirty="0"/>
          </a:p>
        </p:txBody>
      </p:sp>
      <p:sp>
        <p:nvSpPr>
          <p:cNvPr id="6" name="Rectangle 5"/>
          <p:cNvSpPr/>
          <p:nvPr/>
        </p:nvSpPr>
        <p:spPr>
          <a:xfrm>
            <a:off x="2633054" y="170597"/>
            <a:ext cx="3911048" cy="369332"/>
          </a:xfrm>
          <a:prstGeom prst="rect">
            <a:avLst/>
          </a:prstGeom>
        </p:spPr>
        <p:txBody>
          <a:bodyPr wrap="square">
            <a:spAutoFit/>
          </a:bodyPr>
          <a:lstStyle/>
          <a:p>
            <a:r>
              <a:rPr lang="en-US" sz="1800" b="1" dirty="0" smtClean="0"/>
              <a:t>Mechanical Compression Testing</a:t>
            </a:r>
            <a:endParaRPr lang="en-GB" sz="1800" dirty="0"/>
          </a:p>
        </p:txBody>
      </p:sp>
      <p:pic>
        <p:nvPicPr>
          <p:cNvPr id="13" name="Picture 2"/>
          <p:cNvPicPr>
            <a:picLocks noChangeAspect="1" noChangeArrowheads="1"/>
          </p:cNvPicPr>
          <p:nvPr/>
        </p:nvPicPr>
        <p:blipFill>
          <a:blip r:embed="rId2"/>
          <a:srcRect/>
          <a:stretch>
            <a:fillRect/>
          </a:stretch>
        </p:blipFill>
        <p:spPr bwMode="auto">
          <a:xfrm>
            <a:off x="798394" y="959912"/>
            <a:ext cx="81886" cy="248840"/>
          </a:xfrm>
          <a:prstGeom prst="rect">
            <a:avLst/>
          </a:prstGeom>
          <a:noFill/>
          <a:ln w="9525">
            <a:noFill/>
            <a:miter lim="800000"/>
            <a:headEnd/>
            <a:tailEnd/>
          </a:ln>
          <a:effectLst/>
        </p:spPr>
      </p:pic>
      <p:pic>
        <p:nvPicPr>
          <p:cNvPr id="33795" name="Picture 3"/>
          <p:cNvPicPr>
            <a:picLocks noChangeAspect="1" noChangeArrowheads="1"/>
          </p:cNvPicPr>
          <p:nvPr/>
        </p:nvPicPr>
        <p:blipFill>
          <a:blip r:embed="rId3"/>
          <a:srcRect/>
          <a:stretch>
            <a:fillRect/>
          </a:stretch>
        </p:blipFill>
        <p:spPr bwMode="auto">
          <a:xfrm>
            <a:off x="5438633" y="788443"/>
            <a:ext cx="95534" cy="387924"/>
          </a:xfrm>
          <a:prstGeom prst="rect">
            <a:avLst/>
          </a:prstGeom>
          <a:noFill/>
          <a:ln w="9525">
            <a:noFill/>
            <a:miter lim="800000"/>
            <a:headEnd/>
            <a:tailEnd/>
          </a:ln>
          <a:effectLst/>
        </p:spPr>
      </p:pic>
      <p:pic>
        <p:nvPicPr>
          <p:cNvPr id="33796" name="Picture 4"/>
          <p:cNvPicPr>
            <a:picLocks noChangeAspect="1" noChangeArrowheads="1"/>
          </p:cNvPicPr>
          <p:nvPr/>
        </p:nvPicPr>
        <p:blipFill>
          <a:blip r:embed="rId4"/>
          <a:srcRect/>
          <a:stretch>
            <a:fillRect/>
          </a:stretch>
        </p:blipFill>
        <p:spPr bwMode="auto">
          <a:xfrm>
            <a:off x="354842" y="1009934"/>
            <a:ext cx="4285397" cy="3719015"/>
          </a:xfrm>
          <a:prstGeom prst="rect">
            <a:avLst/>
          </a:prstGeom>
          <a:noFill/>
          <a:ln w="9525">
            <a:noFill/>
            <a:miter lim="800000"/>
            <a:headEnd/>
            <a:tailEnd/>
          </a:ln>
          <a:effectLst/>
        </p:spPr>
      </p:pic>
      <p:pic>
        <p:nvPicPr>
          <p:cNvPr id="33797" name="Picture 5"/>
          <p:cNvPicPr>
            <a:picLocks noChangeAspect="1" noChangeArrowheads="1"/>
          </p:cNvPicPr>
          <p:nvPr/>
        </p:nvPicPr>
        <p:blipFill>
          <a:blip r:embed="rId5"/>
          <a:srcRect/>
          <a:stretch>
            <a:fillRect/>
          </a:stretch>
        </p:blipFill>
        <p:spPr bwMode="auto">
          <a:xfrm>
            <a:off x="4742598" y="812043"/>
            <a:ext cx="4289448" cy="3882788"/>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32</a:t>
            </a:fld>
            <a:endParaRPr lang="en"/>
          </a:p>
        </p:txBody>
      </p:sp>
      <p:pic>
        <p:nvPicPr>
          <p:cNvPr id="20483" name="Picture 3"/>
          <p:cNvPicPr>
            <a:picLocks noChangeAspect="1" noChangeArrowheads="1"/>
          </p:cNvPicPr>
          <p:nvPr/>
        </p:nvPicPr>
        <p:blipFill>
          <a:blip r:embed="rId2"/>
          <a:srcRect/>
          <a:stretch>
            <a:fillRect/>
          </a:stretch>
        </p:blipFill>
        <p:spPr bwMode="auto">
          <a:xfrm>
            <a:off x="546924" y="677075"/>
            <a:ext cx="190500" cy="314107"/>
          </a:xfrm>
          <a:prstGeom prst="rect">
            <a:avLst/>
          </a:prstGeom>
          <a:noFill/>
          <a:ln w="9525">
            <a:noFill/>
            <a:miter lim="800000"/>
            <a:headEnd/>
            <a:tailEnd/>
          </a:ln>
          <a:effectLst/>
        </p:spPr>
      </p:pic>
      <p:pic>
        <p:nvPicPr>
          <p:cNvPr id="20484" name="Picture 4"/>
          <p:cNvPicPr>
            <a:picLocks noChangeAspect="1" noChangeArrowheads="1"/>
          </p:cNvPicPr>
          <p:nvPr/>
        </p:nvPicPr>
        <p:blipFill>
          <a:blip r:embed="rId3"/>
          <a:srcRect/>
          <a:stretch>
            <a:fillRect/>
          </a:stretch>
        </p:blipFill>
        <p:spPr bwMode="auto">
          <a:xfrm>
            <a:off x="3234591" y="102358"/>
            <a:ext cx="2333625" cy="571500"/>
          </a:xfrm>
          <a:prstGeom prst="rect">
            <a:avLst/>
          </a:prstGeom>
          <a:noFill/>
          <a:ln w="9525">
            <a:noFill/>
            <a:miter lim="800000"/>
            <a:headEnd/>
            <a:tailEnd/>
          </a:ln>
          <a:effectLst/>
        </p:spPr>
      </p:pic>
      <p:pic>
        <p:nvPicPr>
          <p:cNvPr id="20485" name="Picture 5"/>
          <p:cNvPicPr>
            <a:picLocks noChangeAspect="1" noChangeArrowheads="1"/>
          </p:cNvPicPr>
          <p:nvPr/>
        </p:nvPicPr>
        <p:blipFill>
          <a:blip r:embed="rId4"/>
          <a:srcRect/>
          <a:stretch>
            <a:fillRect/>
          </a:stretch>
        </p:blipFill>
        <p:spPr bwMode="auto">
          <a:xfrm>
            <a:off x="481631" y="837617"/>
            <a:ext cx="8187720" cy="4216014"/>
          </a:xfrm>
          <a:prstGeom prst="rect">
            <a:avLst/>
          </a:prstGeom>
          <a:noFill/>
          <a:ln w="9525">
            <a:noFill/>
            <a:miter lim="800000"/>
            <a:headEnd/>
            <a:tailEnd/>
          </a:ln>
          <a:effectLst/>
        </p:spPr>
      </p:pic>
      <p:pic>
        <p:nvPicPr>
          <p:cNvPr id="20486" name="Picture 6"/>
          <p:cNvPicPr>
            <a:picLocks noChangeAspect="1" noChangeArrowheads="1"/>
          </p:cNvPicPr>
          <p:nvPr/>
        </p:nvPicPr>
        <p:blipFill>
          <a:blip r:embed="rId5"/>
          <a:srcRect/>
          <a:stretch>
            <a:fillRect/>
          </a:stretch>
        </p:blipFill>
        <p:spPr bwMode="auto">
          <a:xfrm>
            <a:off x="395579" y="692054"/>
            <a:ext cx="200025" cy="381000"/>
          </a:xfrm>
          <a:prstGeom prst="rect">
            <a:avLst/>
          </a:prstGeom>
          <a:noFill/>
          <a:ln w="9525">
            <a:noFill/>
            <a:miter lim="800000"/>
            <a:headEnd/>
            <a:tailEnd/>
          </a:ln>
          <a:effectLst/>
        </p:spPr>
      </p:pic>
    </p:spTree>
    <p:extLst>
      <p:ext uri="{BB962C8B-B14F-4D97-AF65-F5344CB8AC3E}">
        <p14:creationId xmlns="" xmlns:p14="http://schemas.microsoft.com/office/powerpoint/2010/main" val="28970707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33</a:t>
            </a:fld>
            <a:endParaRPr lang="en" dirty="0"/>
          </a:p>
        </p:txBody>
      </p:sp>
      <p:sp>
        <p:nvSpPr>
          <p:cNvPr id="6" name="Content Placeholder 2"/>
          <p:cNvSpPr txBox="1">
            <a:spLocks/>
          </p:cNvSpPr>
          <p:nvPr/>
        </p:nvSpPr>
        <p:spPr>
          <a:xfrm>
            <a:off x="457200" y="1124745"/>
            <a:ext cx="7376615" cy="2348610"/>
          </a:xfrm>
          <a:prstGeom prst="rect">
            <a:avLst/>
          </a:prstGeo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rPr>
              <a:t>The following recommendation is proposed for future direction in the area of topology optimization in additive manufacturing:</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200000"/>
              </a:lnSpc>
              <a:spcBef>
                <a:spcPts val="0"/>
              </a:spcBef>
              <a:spcAft>
                <a:spcPts val="0"/>
              </a:spcAft>
              <a:buClr>
                <a:srgbClr val="000000"/>
              </a:buClr>
              <a:buSzTx/>
              <a:buFont typeface="Wingdings" pitchFamily="2" charset="2"/>
              <a:buChar char="Ø"/>
              <a:tabLst/>
              <a:defRPr/>
            </a:pPr>
            <a:r>
              <a:rPr kumimoji="0" lang="en-US" sz="1200" b="0" i="0" u="none" strike="noStrike" kern="0" cap="none" spc="0" normalizeH="0" baseline="0" noProof="0" dirty="0" smtClean="0">
                <a:ln>
                  <a:noFill/>
                </a:ln>
                <a:solidFill>
                  <a:srgbClr val="000000"/>
                </a:solidFill>
                <a:effectLst/>
                <a:uLnTx/>
                <a:uFillTx/>
                <a:latin typeface="Arial"/>
                <a:ea typeface="Arial"/>
                <a:cs typeface="Arial"/>
                <a:sym typeface="Arial"/>
              </a:rPr>
              <a:t>Given that in this work, a more optimum optimized model was obtained by carefully adjusting and specifying the optimization region on the software, it therefore becomes of interest to seek more robust and efficient techniques for predicting the stress concentration regions within the design domains so as to eliminate manual input in selecting the optimization regions during the process.</a:t>
            </a:r>
            <a:endParaRPr kumimoji="0" lang="en-GB" sz="1200" b="0" i="0" u="none" strike="noStrike" kern="0" cap="none" spc="0" normalizeH="0" baseline="0" noProof="0" dirty="0" smtClean="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70244" y="0"/>
            <a:ext cx="6073255" cy="443552"/>
          </a:xfrm>
        </p:spPr>
        <p:txBody>
          <a:bodyPr/>
          <a:lstStyle/>
          <a:p>
            <a:r>
              <a:rPr lang="en-US" sz="2400" dirty="0" smtClean="0"/>
              <a:t>References</a:t>
            </a:r>
            <a:endParaRPr lang="ru-RU" sz="2400" dirty="0"/>
          </a:p>
        </p:txBody>
      </p:sp>
      <p:sp>
        <p:nvSpPr>
          <p:cNvPr id="3" name="Текст 2"/>
          <p:cNvSpPr>
            <a:spLocks noGrp="1"/>
          </p:cNvSpPr>
          <p:nvPr>
            <p:ph type="body" idx="13"/>
          </p:nvPr>
        </p:nvSpPr>
        <p:spPr>
          <a:xfrm>
            <a:off x="-1" y="709683"/>
            <a:ext cx="9144001" cy="4346813"/>
          </a:xfrm>
        </p:spPr>
        <p:txBody>
          <a:bodyPr/>
          <a:lstStyle/>
          <a:p>
            <a:pPr lvl="0">
              <a:lnSpc>
                <a:spcPct val="100000"/>
              </a:lnSpc>
              <a:buNone/>
            </a:pPr>
            <a:r>
              <a:rPr lang="en-US" sz="900" dirty="0" smtClean="0"/>
              <a:t>1. SME</a:t>
            </a:r>
            <a:r>
              <a:rPr lang="en-US" sz="900" dirty="0" smtClean="0"/>
              <a:t>, “Additive Manufacturing Glossary”, Retrieved on the 14 November, 2022 from </a:t>
            </a:r>
            <a:r>
              <a:rPr lang="en-US" sz="900" dirty="0" smtClean="0">
                <a:hlinkClick r:id="rId2"/>
              </a:rPr>
              <a:t>https://</a:t>
            </a:r>
            <a:r>
              <a:rPr lang="en-US" sz="900" dirty="0" smtClean="0">
                <a:hlinkClick r:id="rId2"/>
              </a:rPr>
              <a:t>www.sme.org/technologies/additive-manufacturing</a:t>
            </a:r>
            <a:r>
              <a:rPr lang="en-US" sz="900" dirty="0" smtClean="0"/>
              <a:t>glossary</a:t>
            </a:r>
            <a:r>
              <a:rPr lang="en-US" sz="900" dirty="0" smtClean="0"/>
              <a:t>/#:~:</a:t>
            </a:r>
            <a:r>
              <a:rPr lang="en-US" sz="900" dirty="0" smtClean="0"/>
              <a:t>text=ASTM%20F2792%2D12a%20generically%20defines,Sheet%20Lamination%2C%20and%20Vat%20Photopolymerization.</a:t>
            </a:r>
            <a:endParaRPr lang="en-GB" sz="900" dirty="0" smtClean="0"/>
          </a:p>
          <a:p>
            <a:pPr>
              <a:lnSpc>
                <a:spcPct val="100000"/>
              </a:lnSpc>
              <a:buNone/>
            </a:pPr>
            <a:r>
              <a:rPr lang="en-US" sz="900" dirty="0" smtClean="0"/>
              <a:t>2. Sunil </a:t>
            </a:r>
            <a:r>
              <a:rPr lang="en-US" sz="900" dirty="0" smtClean="0"/>
              <a:t>C. Joshi &amp; Abdullah A. Sheikh (2015) 3D printing in aerospace and its long-term sustainability, Virtual and Physical Prototyping, 10:4, 175 185, DOI: </a:t>
            </a:r>
            <a:r>
              <a:rPr lang="en-US" sz="900" dirty="0" smtClean="0"/>
              <a:t>10.1080/17452759.2015.1111519.</a:t>
            </a:r>
          </a:p>
          <a:p>
            <a:pPr>
              <a:lnSpc>
                <a:spcPct val="100000"/>
              </a:lnSpc>
              <a:buNone/>
            </a:pPr>
            <a:r>
              <a:rPr lang="en-US" sz="900" dirty="0" smtClean="0"/>
              <a:t>3. </a:t>
            </a:r>
            <a:r>
              <a:rPr lang="en-US" sz="900" dirty="0" err="1" smtClean="0"/>
              <a:t>Formlabs</a:t>
            </a:r>
            <a:r>
              <a:rPr lang="en-US" sz="900" dirty="0" smtClean="0"/>
              <a:t>: Topology Optimization 101: How to Use Algorithmic Models to Create Lightweight Design. Retrieved 5th September 2022, from </a:t>
            </a:r>
            <a:r>
              <a:rPr lang="en-US" sz="900" u="sng" dirty="0" smtClean="0">
                <a:hlinkClick r:id="rId3"/>
              </a:rPr>
              <a:t>https://formlabs.com/blog/topology-optimization</a:t>
            </a:r>
            <a:r>
              <a:rPr lang="en-US" sz="900" u="sng" dirty="0" smtClean="0">
                <a:hlinkClick r:id="rId3"/>
              </a:rPr>
              <a:t>/</a:t>
            </a:r>
            <a:r>
              <a:rPr lang="en-US" sz="900" u="sng" dirty="0" smtClean="0"/>
              <a:t>.</a:t>
            </a:r>
          </a:p>
          <a:p>
            <a:pPr>
              <a:lnSpc>
                <a:spcPct val="100000"/>
              </a:lnSpc>
              <a:buNone/>
            </a:pPr>
            <a:r>
              <a:rPr lang="en-US" sz="900" dirty="0" smtClean="0"/>
              <a:t>4. A.L.R</a:t>
            </a:r>
            <a:r>
              <a:rPr lang="en-US" sz="900" dirty="0" smtClean="0"/>
              <a:t>. </a:t>
            </a:r>
            <a:r>
              <a:rPr lang="en-US" sz="900" dirty="0" err="1" smtClean="0"/>
              <a:t>Prathyusha</a:t>
            </a:r>
            <a:r>
              <a:rPr lang="en-US" sz="900" dirty="0" smtClean="0"/>
              <a:t>, G. </a:t>
            </a:r>
            <a:r>
              <a:rPr lang="en-US" sz="900" dirty="0" err="1" smtClean="0"/>
              <a:t>Raghu</a:t>
            </a:r>
            <a:r>
              <a:rPr lang="en-US" sz="900" dirty="0" smtClean="0"/>
              <a:t> </a:t>
            </a:r>
            <a:r>
              <a:rPr lang="en-US" sz="900" dirty="0" err="1" smtClean="0"/>
              <a:t>Babu</a:t>
            </a:r>
            <a:r>
              <a:rPr lang="en-US" sz="900" dirty="0" smtClean="0"/>
              <a:t>, A review on additive manufacturing and topology optimization process for weight reduction studies in various industrial applications, Materials Today: Proceedings, Volume 62, Part 1, 2022, Pages 109-117, ISSN 2214-7853, </a:t>
            </a:r>
            <a:r>
              <a:rPr lang="en-US" sz="900" u="sng" dirty="0" smtClean="0">
                <a:hlinkClick r:id="rId4"/>
              </a:rPr>
              <a:t>https://</a:t>
            </a:r>
            <a:r>
              <a:rPr lang="en-US" sz="900" u="sng" dirty="0" smtClean="0">
                <a:hlinkClick r:id="rId4"/>
              </a:rPr>
              <a:t>doi.org/10.1016/j.matpr.2022.02.604</a:t>
            </a:r>
            <a:r>
              <a:rPr lang="en-US" sz="900" u="sng" dirty="0" smtClean="0"/>
              <a:t>.</a:t>
            </a:r>
          </a:p>
          <a:p>
            <a:pPr>
              <a:lnSpc>
                <a:spcPct val="100000"/>
              </a:lnSpc>
              <a:buNone/>
            </a:pPr>
            <a:r>
              <a:rPr lang="en-US" sz="900" dirty="0" smtClean="0"/>
              <a:t>5. </a:t>
            </a:r>
            <a:r>
              <a:rPr lang="en-US" sz="900" dirty="0" err="1" smtClean="0"/>
              <a:t>Jihong</a:t>
            </a:r>
            <a:r>
              <a:rPr lang="en-US" sz="900" dirty="0" smtClean="0"/>
              <a:t> </a:t>
            </a:r>
            <a:r>
              <a:rPr lang="en-US" sz="900" dirty="0" smtClean="0"/>
              <a:t>ZHU, Han ZHOU, Chuang WANG, Lu ZHOU, </a:t>
            </a:r>
            <a:r>
              <a:rPr lang="en-US" sz="900" dirty="0" err="1" smtClean="0"/>
              <a:t>Shangqin</a:t>
            </a:r>
            <a:r>
              <a:rPr lang="en-US" sz="900" dirty="0" smtClean="0"/>
              <a:t> YUAN, </a:t>
            </a:r>
            <a:r>
              <a:rPr lang="en-US" sz="900" dirty="0" err="1" smtClean="0"/>
              <a:t>Weihong</a:t>
            </a:r>
            <a:r>
              <a:rPr lang="en-US" sz="900" dirty="0" smtClean="0"/>
              <a:t> ZHANG, A review of topology optimization for additive manufacturing: Status and challenges, Chinese Journal of Aeronautics, Volume 34, Issue 1, 2021, Pages 91-110, ISSN 1000-9361,  </a:t>
            </a:r>
            <a:r>
              <a:rPr lang="en-US" sz="900" u="sng" dirty="0" smtClean="0">
                <a:hlinkClick r:id="rId5"/>
              </a:rPr>
              <a:t>https://doi.org/10.1016/j.cja.2020.09.020</a:t>
            </a:r>
            <a:r>
              <a:rPr lang="en-US" sz="900" dirty="0" smtClean="0"/>
              <a:t>.</a:t>
            </a:r>
          </a:p>
          <a:p>
            <a:pPr>
              <a:lnSpc>
                <a:spcPct val="100000"/>
              </a:lnSpc>
              <a:buNone/>
            </a:pPr>
            <a:r>
              <a:rPr lang="en-US" sz="900" dirty="0" smtClean="0"/>
              <a:t>6. </a:t>
            </a:r>
            <a:r>
              <a:rPr lang="en-US" sz="900" dirty="0" err="1" smtClean="0"/>
              <a:t>Sabiston</a:t>
            </a:r>
            <a:r>
              <a:rPr lang="en-US" sz="900" dirty="0" smtClean="0"/>
              <a:t>, Graeme &amp; Kim, Il Yong. (2020). 3D topology optimization for cost and time minimization in additive manufacturing. Structural and Multidisciplinary Optimization. 61. 1-18. 10.1007/s00158-019-02392-7</a:t>
            </a:r>
            <a:r>
              <a:rPr lang="en-US" sz="900" dirty="0" smtClean="0"/>
              <a:t>.</a:t>
            </a:r>
          </a:p>
          <a:p>
            <a:pPr lvl="0">
              <a:lnSpc>
                <a:spcPct val="100000"/>
              </a:lnSpc>
              <a:buNone/>
            </a:pPr>
            <a:r>
              <a:rPr lang="en-US" sz="900" dirty="0" smtClean="0"/>
              <a:t>7. Ali</a:t>
            </a:r>
            <a:r>
              <a:rPr lang="en-US" sz="900" dirty="0" smtClean="0"/>
              <a:t>, M.H., </a:t>
            </a:r>
            <a:r>
              <a:rPr lang="en-US" sz="900" dirty="0" err="1" smtClean="0"/>
              <a:t>Batai</a:t>
            </a:r>
            <a:r>
              <a:rPr lang="en-US" sz="900" dirty="0" smtClean="0"/>
              <a:t>, S. and </a:t>
            </a:r>
            <a:r>
              <a:rPr lang="en-US" sz="900" dirty="0" err="1" smtClean="0"/>
              <a:t>Sarbassov</a:t>
            </a:r>
            <a:r>
              <a:rPr lang="en-US" sz="900" dirty="0" smtClean="0"/>
              <a:t>, D. (2019), "3D printing: a critical review of current development and future prospects", Rapid Prototyping Journal, Vol. 25 No. 6, pp. 1108-1126. </a:t>
            </a:r>
            <a:r>
              <a:rPr lang="en-US" sz="900" u="sng" dirty="0" smtClean="0">
                <a:hlinkClick r:id="rId6"/>
              </a:rPr>
              <a:t>https://</a:t>
            </a:r>
            <a:r>
              <a:rPr lang="en-US" sz="900" u="sng" dirty="0" smtClean="0">
                <a:hlinkClick r:id="rId6"/>
              </a:rPr>
              <a:t>doi.org/10.1108/RPJ-11-2018-0293</a:t>
            </a:r>
            <a:endParaRPr lang="en-GB" sz="900" dirty="0" smtClean="0"/>
          </a:p>
          <a:p>
            <a:pPr lvl="0">
              <a:lnSpc>
                <a:spcPct val="100000"/>
              </a:lnSpc>
              <a:buNone/>
            </a:pPr>
            <a:r>
              <a:rPr lang="en-US" sz="900" dirty="0" smtClean="0"/>
              <a:t>8. </a:t>
            </a:r>
            <a:r>
              <a:rPr lang="en-US" sz="900" dirty="0" err="1" smtClean="0"/>
              <a:t>Diegel</a:t>
            </a:r>
            <a:r>
              <a:rPr lang="en-US" sz="900" dirty="0" smtClean="0"/>
              <a:t>, O. </a:t>
            </a:r>
            <a:r>
              <a:rPr lang="en-US" sz="900" dirty="0" err="1" smtClean="0"/>
              <a:t>Kristav</a:t>
            </a:r>
            <a:r>
              <a:rPr lang="en-US" sz="900" dirty="0" smtClean="0"/>
              <a:t>, P. </a:t>
            </a:r>
            <a:r>
              <a:rPr lang="en-US" sz="900" dirty="0" err="1" smtClean="0"/>
              <a:t>Motte</a:t>
            </a:r>
            <a:r>
              <a:rPr lang="en-US" sz="900" dirty="0" smtClean="0"/>
              <a:t>, D. </a:t>
            </a:r>
            <a:r>
              <a:rPr lang="en-US" sz="900" dirty="0" err="1" smtClean="0"/>
              <a:t>Kianian</a:t>
            </a:r>
            <a:r>
              <a:rPr lang="en-US" sz="900" dirty="0" smtClean="0"/>
              <a:t> B. Additive manufacturing and its effect on sustainable design Handbook of Sustainability in Additive Manufacturing, vol. 1 (2016), pp. </a:t>
            </a:r>
            <a:r>
              <a:rPr lang="en-US" sz="900" dirty="0" smtClean="0"/>
              <a:t>73-99.</a:t>
            </a:r>
            <a:endParaRPr lang="en-GB" sz="900" dirty="0" smtClean="0"/>
          </a:p>
          <a:p>
            <a:pPr lvl="0">
              <a:lnSpc>
                <a:spcPct val="100000"/>
              </a:lnSpc>
              <a:buNone/>
            </a:pPr>
            <a:r>
              <a:rPr lang="en-US" sz="900" dirty="0" smtClean="0"/>
              <a:t>9. M </a:t>
            </a:r>
            <a:r>
              <a:rPr lang="en-US" sz="900" dirty="0" err="1" smtClean="0"/>
              <a:t>Bhuvanesh</a:t>
            </a:r>
            <a:r>
              <a:rPr lang="en-US" sz="900" dirty="0" smtClean="0"/>
              <a:t> Kumar, P </a:t>
            </a:r>
            <a:r>
              <a:rPr lang="en-US" sz="900" dirty="0" err="1" smtClean="0"/>
              <a:t>Sathiya</a:t>
            </a:r>
            <a:r>
              <a:rPr lang="en-US" sz="900" dirty="0" smtClean="0"/>
              <a:t>, Methods and materials for additive manufacturing: A critical review on advancements and challenges, Thin-Walled Structures, Volume 159, 2021, 107228, ISSN 0263-8231, </a:t>
            </a:r>
            <a:r>
              <a:rPr lang="en-US" sz="900" u="sng" dirty="0" smtClean="0">
                <a:hlinkClick r:id="rId7"/>
              </a:rPr>
              <a:t>https://</a:t>
            </a:r>
            <a:r>
              <a:rPr lang="en-US" sz="900" u="sng" dirty="0" smtClean="0">
                <a:hlinkClick r:id="rId7"/>
              </a:rPr>
              <a:t>doi.org/10.1016/j.tws.2020.107228</a:t>
            </a:r>
            <a:endParaRPr lang="en-GB" sz="900" dirty="0" smtClean="0"/>
          </a:p>
          <a:p>
            <a:pPr lvl="0">
              <a:lnSpc>
                <a:spcPct val="100000"/>
              </a:lnSpc>
              <a:buNone/>
            </a:pPr>
            <a:r>
              <a:rPr lang="en-US" sz="900" dirty="0" smtClean="0"/>
              <a:t>10. Thomas</a:t>
            </a:r>
            <a:r>
              <a:rPr lang="en-US" sz="900" dirty="0" smtClean="0"/>
              <a:t>, Douglas. (2016). Costs, Benefits, and Adoption of Additive Manufacturing: A Supply Chain Perspective. The International Journal of Advanced Manufacturing Technology. 85. </a:t>
            </a:r>
            <a:r>
              <a:rPr lang="en-US" sz="900" dirty="0" smtClean="0"/>
              <a:t>10.1007/s00170-015-7973-6.</a:t>
            </a:r>
            <a:endParaRPr lang="en-GB" sz="900" dirty="0" smtClean="0"/>
          </a:p>
          <a:p>
            <a:pPr lvl="0">
              <a:lnSpc>
                <a:spcPct val="100000"/>
              </a:lnSpc>
              <a:buNone/>
            </a:pPr>
            <a:r>
              <a:rPr lang="en-US" sz="900" dirty="0" smtClean="0"/>
              <a:t>11. </a:t>
            </a:r>
            <a:r>
              <a:rPr lang="en-US" sz="900" dirty="0" err="1" smtClean="0"/>
              <a:t>Pérez</a:t>
            </a:r>
            <a:r>
              <a:rPr lang="en-US" sz="900" dirty="0" smtClean="0"/>
              <a:t>, Mercedes &amp; </a:t>
            </a:r>
            <a:r>
              <a:rPr lang="en-US" sz="900" dirty="0" err="1" smtClean="0"/>
              <a:t>Carou</a:t>
            </a:r>
            <a:r>
              <a:rPr lang="en-US" sz="900" dirty="0" smtClean="0"/>
              <a:t>, Diego &amp; Rubio, Eva &amp; </a:t>
            </a:r>
            <a:r>
              <a:rPr lang="en-US" sz="900" dirty="0" err="1" smtClean="0"/>
              <a:t>Teti</a:t>
            </a:r>
            <a:r>
              <a:rPr lang="en-US" sz="900" dirty="0" smtClean="0"/>
              <a:t>, Roberto. (2020). Current advances in additive manufacturing. 88. 439-444. </a:t>
            </a:r>
            <a:r>
              <a:rPr lang="en-US" sz="900" dirty="0" smtClean="0"/>
              <a:t>10.1016/j.procir.2020.05.076.</a:t>
            </a:r>
          </a:p>
          <a:p>
            <a:pPr>
              <a:lnSpc>
                <a:spcPct val="100000"/>
              </a:lnSpc>
              <a:buNone/>
            </a:pPr>
            <a:r>
              <a:rPr lang="en-US" sz="900" dirty="0" smtClean="0"/>
              <a:t>12. </a:t>
            </a:r>
            <a:r>
              <a:rPr lang="en-US" sz="900" dirty="0" err="1" smtClean="0"/>
              <a:t>Prabhakar</a:t>
            </a:r>
            <a:r>
              <a:rPr lang="en-US" sz="900" dirty="0" smtClean="0"/>
              <a:t>, M. &amp; </a:t>
            </a:r>
            <a:r>
              <a:rPr lang="en-US" sz="900" dirty="0" err="1" smtClean="0"/>
              <a:t>Saravanan</a:t>
            </a:r>
            <a:r>
              <a:rPr lang="en-US" sz="900" dirty="0" smtClean="0"/>
              <a:t>, A.K. &amp; Lenin, A. &amp; leno, I. &amp; </a:t>
            </a:r>
            <a:r>
              <a:rPr lang="en-US" sz="900" dirty="0" err="1" smtClean="0"/>
              <a:t>Mayandi</a:t>
            </a:r>
            <a:r>
              <a:rPr lang="en-US" sz="900" dirty="0" smtClean="0"/>
              <a:t>, K. &amp; </a:t>
            </a:r>
            <a:r>
              <a:rPr lang="en-US" sz="900" dirty="0" err="1" smtClean="0"/>
              <a:t>Piramanayagam</a:t>
            </a:r>
            <a:r>
              <a:rPr lang="en-US" sz="900" dirty="0" smtClean="0"/>
              <a:t>, </a:t>
            </a:r>
            <a:r>
              <a:rPr lang="en-US" sz="900" dirty="0" err="1" smtClean="0"/>
              <a:t>Sethu</a:t>
            </a:r>
            <a:r>
              <a:rPr lang="en-US" sz="900" dirty="0" smtClean="0"/>
              <a:t> </a:t>
            </a:r>
            <a:r>
              <a:rPr lang="en-US" sz="900" dirty="0" err="1" smtClean="0"/>
              <a:t>Ramalingam</a:t>
            </a:r>
            <a:r>
              <a:rPr lang="en-US" sz="900" dirty="0" smtClean="0"/>
              <a:t>. (2020). A short review on 3D printing methods, process parameters and materials. Materials Today: Proceedings. 45. </a:t>
            </a:r>
            <a:r>
              <a:rPr lang="en-US" sz="900" dirty="0" smtClean="0"/>
              <a:t>10.1016/j.matpr.2020.10.225.</a:t>
            </a:r>
            <a:endParaRPr lang="en-GB" sz="900" dirty="0" smtClean="0"/>
          </a:p>
          <a:p>
            <a:pPr>
              <a:lnSpc>
                <a:spcPct val="100000"/>
              </a:lnSpc>
              <a:buNone/>
            </a:pPr>
            <a:r>
              <a:rPr lang="en-US" sz="900" dirty="0" smtClean="0"/>
              <a:t>13. Sigmund </a:t>
            </a:r>
            <a:r>
              <a:rPr lang="en-US" sz="900" dirty="0" smtClean="0"/>
              <a:t>O, </a:t>
            </a:r>
            <a:r>
              <a:rPr lang="en-US" sz="900" dirty="0" err="1" smtClean="0"/>
              <a:t>Maute</a:t>
            </a:r>
            <a:r>
              <a:rPr lang="en-US" sz="900" dirty="0" smtClean="0"/>
              <a:t> K. Topology optimization approaches. Structural and Multidisciplinary Optimization. 2013;48(6):</a:t>
            </a:r>
            <a:r>
              <a:rPr lang="en-US" sz="900" dirty="0" smtClean="0"/>
              <a:t>1031-1055</a:t>
            </a:r>
            <a:endParaRPr lang="en-GB" sz="900" dirty="0" smtClean="0"/>
          </a:p>
          <a:p>
            <a:pPr>
              <a:lnSpc>
                <a:spcPct val="100000"/>
              </a:lnSpc>
              <a:buNone/>
            </a:pPr>
            <a:r>
              <a:rPr lang="en-US" sz="900" dirty="0" smtClean="0"/>
              <a:t>14. </a:t>
            </a:r>
            <a:r>
              <a:rPr lang="en-US" sz="900" dirty="0" err="1" smtClean="0"/>
              <a:t>Bendsoe</a:t>
            </a:r>
            <a:r>
              <a:rPr lang="en-US" sz="900" dirty="0" smtClean="0"/>
              <a:t>, M.P. and Kikuchi, N. (1988) Generating Optimal Topologies in Structural Design Using a Homogenization Method. Computer Methods in Applied Mechanics and Engineering, 71, 197-224.</a:t>
            </a:r>
            <a:br>
              <a:rPr lang="en-US" sz="900" dirty="0" smtClean="0"/>
            </a:br>
            <a:r>
              <a:rPr lang="en-US" sz="900" u="sng" dirty="0" smtClean="0">
                <a:hlinkClick r:id="rId8"/>
              </a:rPr>
              <a:t>https://doi.org/10.1016/0045-7825(88)90086-2</a:t>
            </a:r>
            <a:endParaRPr lang="en-GB" sz="900" dirty="0" smtClean="0"/>
          </a:p>
          <a:p>
            <a:pPr>
              <a:lnSpc>
                <a:spcPct val="100000"/>
              </a:lnSpc>
              <a:buNone/>
            </a:pPr>
            <a:r>
              <a:rPr lang="en-US" sz="900" dirty="0" smtClean="0"/>
              <a:t>15. van </a:t>
            </a:r>
            <a:r>
              <a:rPr lang="en-US" sz="900" dirty="0" err="1" smtClean="0"/>
              <a:t>Dijk</a:t>
            </a:r>
            <a:r>
              <a:rPr lang="en-US" sz="900" dirty="0" smtClean="0"/>
              <a:t>, N.P., </a:t>
            </a:r>
            <a:r>
              <a:rPr lang="en-US" sz="900" dirty="0" err="1" smtClean="0"/>
              <a:t>Maute</a:t>
            </a:r>
            <a:r>
              <a:rPr lang="en-US" sz="900" dirty="0" smtClean="0"/>
              <a:t>, K., </a:t>
            </a:r>
            <a:r>
              <a:rPr lang="en-US" sz="900" dirty="0" err="1" smtClean="0"/>
              <a:t>Langelaar</a:t>
            </a:r>
            <a:r>
              <a:rPr lang="en-US" sz="900" dirty="0" smtClean="0"/>
              <a:t>, M. et al. Level-set methods for structural topology optimization: a review. </a:t>
            </a:r>
            <a:r>
              <a:rPr lang="en-US" sz="900" dirty="0" err="1" smtClean="0"/>
              <a:t>Struct</a:t>
            </a:r>
            <a:r>
              <a:rPr lang="en-US" sz="900" dirty="0" smtClean="0"/>
              <a:t> Multidisc </a:t>
            </a:r>
            <a:r>
              <a:rPr lang="en-US" sz="900" dirty="0" err="1" smtClean="0"/>
              <a:t>Optim</a:t>
            </a:r>
            <a:r>
              <a:rPr lang="en-US" sz="900" dirty="0" smtClean="0"/>
              <a:t> 48, 437–472 (2013). </a:t>
            </a:r>
            <a:r>
              <a:rPr lang="en-US" sz="900" u="sng" dirty="0" smtClean="0">
                <a:hlinkClick r:id="rId9"/>
              </a:rPr>
              <a:t>https://</a:t>
            </a:r>
            <a:r>
              <a:rPr lang="en-US" sz="900" u="sng" dirty="0" smtClean="0">
                <a:hlinkClick r:id="rId9"/>
              </a:rPr>
              <a:t>doi.org/10.1007/s00158-013-0912-y</a:t>
            </a:r>
            <a:r>
              <a:rPr lang="en-US" sz="900" u="sng" dirty="0" smtClean="0"/>
              <a:t>.</a:t>
            </a:r>
          </a:p>
          <a:p>
            <a:pPr>
              <a:lnSpc>
                <a:spcPct val="100000"/>
              </a:lnSpc>
              <a:buNone/>
            </a:pPr>
            <a:r>
              <a:rPr lang="en-US" sz="900" u="sng" dirty="0" smtClean="0"/>
              <a:t>16. </a:t>
            </a:r>
            <a:r>
              <a:rPr lang="en-US" sz="900" dirty="0" smtClean="0"/>
              <a:t>Lopes, C.G., Novotny, A.A. Topology design of compliant mechanisms with stress constraints based on the topological derivative concept. </a:t>
            </a:r>
            <a:r>
              <a:rPr lang="en-US" sz="900" dirty="0" err="1" smtClean="0"/>
              <a:t>Struct</a:t>
            </a:r>
            <a:r>
              <a:rPr lang="en-US" sz="900" dirty="0" smtClean="0"/>
              <a:t> Multidisc </a:t>
            </a:r>
            <a:r>
              <a:rPr lang="en-US" sz="900" dirty="0" err="1" smtClean="0"/>
              <a:t>Optim</a:t>
            </a:r>
            <a:r>
              <a:rPr lang="en-US" sz="900" dirty="0" smtClean="0"/>
              <a:t> 54, 737–746 (2016). https://doi.org/10.1007/s00158-016- </a:t>
            </a:r>
            <a:r>
              <a:rPr lang="en-US" sz="900" dirty="0" smtClean="0"/>
              <a:t>1436-z.</a:t>
            </a:r>
            <a:endParaRPr lang="en-GB" sz="900" dirty="0" smtClean="0"/>
          </a:p>
          <a:p>
            <a:pPr lvl="0">
              <a:lnSpc>
                <a:spcPct val="100000"/>
              </a:lnSpc>
              <a:buFont typeface="+mj-lt"/>
              <a:buAutoNum type="arabicPeriod"/>
            </a:pPr>
            <a:endParaRPr lang="ru-RU" sz="900" dirty="0">
              <a:solidFill>
                <a:srgbClr val="676559"/>
              </a:solidFill>
            </a:endParaRPr>
          </a:p>
        </p:txBody>
      </p:sp>
      <p:sp>
        <p:nvSpPr>
          <p:cNvPr id="6" name="Номер слайда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34</a:t>
            </a:fld>
            <a:endParaRPr lang="en"/>
          </a:p>
        </p:txBody>
      </p:sp>
    </p:spTree>
    <p:extLst>
      <p:ext uri="{BB962C8B-B14F-4D97-AF65-F5344CB8AC3E}">
        <p14:creationId xmlns="" xmlns:p14="http://schemas.microsoft.com/office/powerpoint/2010/main" val="25830774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35</a:t>
            </a:fld>
            <a:endParaRPr lang="en" dirty="0"/>
          </a:p>
        </p:txBody>
      </p:sp>
      <p:sp>
        <p:nvSpPr>
          <p:cNvPr id="4" name="Text Placeholder 3"/>
          <p:cNvSpPr>
            <a:spLocks noGrp="1"/>
          </p:cNvSpPr>
          <p:nvPr>
            <p:ph type="body" idx="13"/>
          </p:nvPr>
        </p:nvSpPr>
        <p:spPr>
          <a:xfrm>
            <a:off x="311700" y="723332"/>
            <a:ext cx="8832300" cy="4522527"/>
          </a:xfrm>
        </p:spPr>
        <p:txBody>
          <a:bodyPr/>
          <a:lstStyle/>
          <a:p>
            <a:pPr>
              <a:buNone/>
            </a:pPr>
            <a:r>
              <a:rPr lang="en-GB" sz="800" dirty="0" smtClean="0"/>
              <a:t>17. </a:t>
            </a:r>
            <a:r>
              <a:rPr lang="en-US" sz="800" dirty="0" smtClean="0"/>
              <a:t>Stanley </a:t>
            </a:r>
            <a:r>
              <a:rPr lang="en-US" sz="800" dirty="0" err="1" smtClean="0"/>
              <a:t>Osher</a:t>
            </a:r>
            <a:r>
              <a:rPr lang="en-US" sz="800" dirty="0" smtClean="0"/>
              <a:t>, James A </a:t>
            </a:r>
            <a:r>
              <a:rPr lang="en-US" sz="800" dirty="0" err="1" smtClean="0"/>
              <a:t>Sethian</a:t>
            </a:r>
            <a:r>
              <a:rPr lang="en-US" sz="800" dirty="0" smtClean="0"/>
              <a:t>. Fronts propagating with curvature-dependent speed: Algorithms based on Hamilton-Jacobi formulations. Journal of Computational Physics, Volume 79, Issue 1, 1988, Pages 12-49, ISSN 0021-9991, </a:t>
            </a:r>
            <a:r>
              <a:rPr lang="en-US" sz="800" u="sng" dirty="0" smtClean="0">
                <a:hlinkClick r:id="rId2"/>
              </a:rPr>
              <a:t>https://</a:t>
            </a:r>
            <a:r>
              <a:rPr lang="en-US" sz="800" u="sng" dirty="0" smtClean="0">
                <a:hlinkClick r:id="rId2"/>
              </a:rPr>
              <a:t>doi.org/10.1016/0021-9991(88)90002-2</a:t>
            </a:r>
            <a:r>
              <a:rPr lang="en-US" sz="800" u="sng" dirty="0" smtClean="0"/>
              <a:t>.</a:t>
            </a:r>
          </a:p>
          <a:p>
            <a:pPr lvl="0">
              <a:buNone/>
            </a:pPr>
            <a:r>
              <a:rPr lang="en-US" sz="800" u="sng" dirty="0" smtClean="0"/>
              <a:t>18. </a:t>
            </a:r>
            <a:r>
              <a:rPr lang="en-US" sz="800" dirty="0" err="1" smtClean="0"/>
              <a:t>Bendsøe</a:t>
            </a:r>
            <a:r>
              <a:rPr lang="en-US" sz="800" dirty="0" smtClean="0"/>
              <a:t>, M. P., &amp; Sigmund, O. (2007). Topology optimization. In Optimization of Structural and Mechanical Systems (pp. 161-194).</a:t>
            </a:r>
            <a:endParaRPr lang="en-GB" sz="800" dirty="0" smtClean="0"/>
          </a:p>
          <a:p>
            <a:pPr lvl="0">
              <a:buNone/>
            </a:pPr>
            <a:r>
              <a:rPr lang="en-US" sz="800" dirty="0" smtClean="0"/>
              <a:t>19. Huang</a:t>
            </a:r>
            <a:r>
              <a:rPr lang="en-US" sz="800" dirty="0" smtClean="0"/>
              <a:t>, X., </a:t>
            </a:r>
            <a:r>
              <a:rPr lang="en-US" sz="800" dirty="0" err="1" smtClean="0"/>
              <a:t>Xie</a:t>
            </a:r>
            <a:r>
              <a:rPr lang="en-US" sz="800" dirty="0" smtClean="0"/>
              <a:t>, YM. A further review of ESO type methods for topology optimization. </a:t>
            </a:r>
            <a:r>
              <a:rPr lang="en-US" sz="800" dirty="0" err="1" smtClean="0"/>
              <a:t>Struct</a:t>
            </a:r>
            <a:r>
              <a:rPr lang="en-US" sz="800" dirty="0" smtClean="0"/>
              <a:t> Multidisc </a:t>
            </a:r>
            <a:r>
              <a:rPr lang="en-US" sz="800" dirty="0" err="1" smtClean="0"/>
              <a:t>Optim</a:t>
            </a:r>
            <a:r>
              <a:rPr lang="en-US" sz="800" dirty="0" smtClean="0"/>
              <a:t> 41, 671–683 (2010). </a:t>
            </a:r>
            <a:r>
              <a:rPr lang="en-US" sz="800" u="sng" dirty="0" smtClean="0">
                <a:hlinkClick r:id="rId3"/>
              </a:rPr>
              <a:t>https://doi.org/10.1007/s00158-010-0487-9</a:t>
            </a:r>
            <a:endParaRPr lang="en-GB" sz="800" dirty="0" smtClean="0"/>
          </a:p>
          <a:p>
            <a:pPr lvl="0">
              <a:buNone/>
            </a:pPr>
            <a:r>
              <a:rPr lang="en-US" sz="800" dirty="0" smtClean="0"/>
              <a:t>20. Dunning</a:t>
            </a:r>
            <a:r>
              <a:rPr lang="en-US" sz="800" dirty="0" smtClean="0"/>
              <a:t>, P.D., Kim, H.A. Introducing the sequential linear programming level-set method for topology optimization. </a:t>
            </a:r>
            <a:r>
              <a:rPr lang="en-US" sz="800" dirty="0" err="1" smtClean="0"/>
              <a:t>Struct</a:t>
            </a:r>
            <a:r>
              <a:rPr lang="en-US" sz="800" dirty="0" smtClean="0"/>
              <a:t> Multidisc </a:t>
            </a:r>
            <a:r>
              <a:rPr lang="en-US" sz="800" dirty="0" err="1" smtClean="0"/>
              <a:t>Optim</a:t>
            </a:r>
            <a:r>
              <a:rPr lang="en-US" sz="800" dirty="0" smtClean="0"/>
              <a:t> 51, 631–643 (2015). </a:t>
            </a:r>
            <a:r>
              <a:rPr lang="en-US" sz="800" u="sng" dirty="0" smtClean="0">
                <a:hlinkClick r:id="rId4"/>
              </a:rPr>
              <a:t>https://doi.org/10.1007/s00158-014-1174-z</a:t>
            </a:r>
            <a:endParaRPr lang="en-GB" sz="800" dirty="0" smtClean="0"/>
          </a:p>
          <a:p>
            <a:pPr lvl="0">
              <a:buNone/>
            </a:pPr>
            <a:r>
              <a:rPr lang="en-US" sz="800" dirty="0" smtClean="0"/>
              <a:t>21. A.W</a:t>
            </a:r>
            <a:r>
              <a:rPr lang="en-US" sz="800" dirty="0" smtClean="0"/>
              <a:t>. </a:t>
            </a:r>
            <a:r>
              <a:rPr lang="en-US" sz="800" dirty="0" err="1" smtClean="0"/>
              <a:t>Gebisa</a:t>
            </a:r>
            <a:r>
              <a:rPr lang="en-US" sz="800" dirty="0" smtClean="0"/>
              <a:t>, H.G. </a:t>
            </a:r>
            <a:r>
              <a:rPr lang="en-US" sz="800" dirty="0" err="1" smtClean="0"/>
              <a:t>Lemu</a:t>
            </a:r>
            <a:r>
              <a:rPr lang="en-US" sz="800" dirty="0" smtClean="0"/>
              <a:t>, A case study on topology optimized design for additive manufacturing, IOP Conf. Ser.: Mater. Sci. Eng. 276 (2017) 012026, </a:t>
            </a:r>
            <a:r>
              <a:rPr lang="en-US" sz="800" u="sng" dirty="0" smtClean="0">
                <a:hlinkClick r:id="rId5"/>
              </a:rPr>
              <a:t>https://doi.org/10.1088/1757-899X/276/1/012026</a:t>
            </a:r>
            <a:endParaRPr lang="en-GB" sz="800" dirty="0" smtClean="0"/>
          </a:p>
          <a:p>
            <a:pPr lvl="0">
              <a:buNone/>
            </a:pPr>
            <a:r>
              <a:rPr lang="en-US" sz="800" dirty="0" smtClean="0"/>
              <a:t>22. </a:t>
            </a:r>
            <a:r>
              <a:rPr lang="en-US" sz="800" dirty="0" err="1" smtClean="0"/>
              <a:t>Kambampati</a:t>
            </a:r>
            <a:r>
              <a:rPr lang="en-US" sz="800" dirty="0" smtClean="0"/>
              <a:t>, </a:t>
            </a:r>
            <a:r>
              <a:rPr lang="en-US" sz="800" dirty="0" err="1" smtClean="0"/>
              <a:t>Sandilya</a:t>
            </a:r>
            <a:r>
              <a:rPr lang="en-US" sz="800" dirty="0" smtClean="0"/>
              <a:t>, Du, </a:t>
            </a:r>
            <a:r>
              <a:rPr lang="en-US" sz="800" dirty="0" err="1" smtClean="0"/>
              <a:t>Zongliang</a:t>
            </a:r>
            <a:r>
              <a:rPr lang="en-US" sz="800" dirty="0" smtClean="0"/>
              <a:t>, Chung, </a:t>
            </a:r>
            <a:r>
              <a:rPr lang="en-US" sz="800" dirty="0" err="1" smtClean="0"/>
              <a:t>Hayoung</a:t>
            </a:r>
            <a:r>
              <a:rPr lang="en-US" sz="800" dirty="0" smtClean="0"/>
              <a:t>, </a:t>
            </a:r>
            <a:r>
              <a:rPr lang="en-US" sz="800" u="sng" dirty="0" smtClean="0">
                <a:hlinkClick r:id="rId6"/>
              </a:rPr>
              <a:t>Kim, </a:t>
            </a:r>
            <a:r>
              <a:rPr lang="en-US" sz="800" u="sng" dirty="0" err="1" smtClean="0">
                <a:hlinkClick r:id="rId6"/>
              </a:rPr>
              <a:t>Hyunsun</a:t>
            </a:r>
            <a:r>
              <a:rPr lang="en-US" sz="800" u="sng" dirty="0" smtClean="0">
                <a:hlinkClick r:id="rId6"/>
              </a:rPr>
              <a:t> A.</a:t>
            </a:r>
            <a:r>
              <a:rPr lang="en-US" sz="800" dirty="0" smtClean="0"/>
              <a:t> , </a:t>
            </a:r>
            <a:r>
              <a:rPr lang="en-US" sz="800" dirty="0" err="1" smtClean="0"/>
              <a:t>Jauregui</a:t>
            </a:r>
            <a:r>
              <a:rPr lang="en-US" sz="800" dirty="0" smtClean="0"/>
              <a:t>, Carolina, </a:t>
            </a:r>
            <a:r>
              <a:rPr lang="en-US" sz="800" u="sng" dirty="0" smtClean="0">
                <a:hlinkClick r:id="rId7"/>
              </a:rPr>
              <a:t>Townsend, Scott</a:t>
            </a:r>
            <a:r>
              <a:rPr lang="en-US" sz="800" dirty="0" smtClean="0"/>
              <a:t>, </a:t>
            </a:r>
            <a:r>
              <a:rPr lang="en-US" sz="800" dirty="0" err="1" smtClean="0"/>
              <a:t>Picelli</a:t>
            </a:r>
            <a:r>
              <a:rPr lang="en-US" sz="800" dirty="0" smtClean="0"/>
              <a:t>, </a:t>
            </a:r>
            <a:r>
              <a:rPr lang="en-US" sz="800" dirty="0" err="1" smtClean="0"/>
              <a:t>Renato</a:t>
            </a:r>
            <a:r>
              <a:rPr lang="en-US" sz="800" dirty="0" smtClean="0"/>
              <a:t>, Zhou, Xiao-Yi and </a:t>
            </a:r>
            <a:r>
              <a:rPr lang="en-US" sz="800" u="sng" dirty="0" smtClean="0">
                <a:hlinkClick r:id="rId8"/>
              </a:rPr>
              <a:t>Hedges, Lester</a:t>
            </a:r>
            <a:r>
              <a:rPr lang="en-US" sz="800" dirty="0" smtClean="0"/>
              <a:t> 2018. </a:t>
            </a:r>
            <a:r>
              <a:rPr lang="en-US" sz="800" dirty="0" err="1" smtClean="0"/>
              <a:t>OpenLSTO</a:t>
            </a:r>
            <a:r>
              <a:rPr lang="en-US" sz="800" dirty="0" smtClean="0"/>
              <a:t>: Open-source software for level set topology optimization. Presented at: </a:t>
            </a:r>
            <a:r>
              <a:rPr lang="en-US" sz="800" i="1" dirty="0" smtClean="0"/>
              <a:t>2018 Multidisciplinary Analysis and Optimization </a:t>
            </a:r>
            <a:r>
              <a:rPr lang="en-US" sz="800" i="1" dirty="0" err="1" smtClean="0"/>
              <a:t>Conference</a:t>
            </a:r>
            <a:r>
              <a:rPr lang="en-US" sz="800" dirty="0" err="1" smtClean="0"/>
              <a:t>,Atlanta</a:t>
            </a:r>
            <a:r>
              <a:rPr lang="en-US" sz="800" dirty="0" smtClean="0"/>
              <a:t>, GA, USA, 25-29 June 2018. -. </a:t>
            </a:r>
            <a:r>
              <a:rPr lang="en-US" sz="800" u="sng" dirty="0" smtClean="0">
                <a:hlinkClick r:id="rId9"/>
              </a:rPr>
              <a:t>10.2514/6.2018-3882</a:t>
            </a:r>
            <a:endParaRPr lang="en-GB" sz="800" dirty="0" smtClean="0"/>
          </a:p>
          <a:p>
            <a:pPr lvl="0">
              <a:buNone/>
            </a:pPr>
            <a:r>
              <a:rPr lang="en-US" sz="800" dirty="0" smtClean="0"/>
              <a:t>23. G.A</a:t>
            </a:r>
            <a:r>
              <a:rPr lang="en-US" sz="800" dirty="0" smtClean="0"/>
              <a:t>. </a:t>
            </a:r>
            <a:r>
              <a:rPr lang="en-US" sz="800" dirty="0" err="1" smtClean="0"/>
              <a:t>Haveroth</a:t>
            </a:r>
            <a:r>
              <a:rPr lang="en-US" sz="800" dirty="0" smtClean="0"/>
              <a:t>, C.-J. </a:t>
            </a:r>
            <a:r>
              <a:rPr lang="en-US" sz="800" dirty="0" err="1" smtClean="0"/>
              <a:t>Thore</a:t>
            </a:r>
            <a:r>
              <a:rPr lang="en-US" sz="800" dirty="0" smtClean="0"/>
              <a:t>, M.R. Correa, R.F. </a:t>
            </a:r>
            <a:r>
              <a:rPr lang="en-US" sz="800" dirty="0" err="1" smtClean="0"/>
              <a:t>Ausas</a:t>
            </a:r>
            <a:r>
              <a:rPr lang="en-US" sz="800" dirty="0" smtClean="0"/>
              <a:t>, S. </a:t>
            </a:r>
            <a:r>
              <a:rPr lang="en-US" sz="800" dirty="0" err="1" smtClean="0"/>
              <a:t>Jakobsson</a:t>
            </a:r>
            <a:r>
              <a:rPr lang="en-US" sz="800" dirty="0" smtClean="0"/>
              <a:t>, J.A. </a:t>
            </a:r>
            <a:r>
              <a:rPr lang="en-US" sz="800" dirty="0" err="1" smtClean="0"/>
              <a:t>Cuminato</a:t>
            </a:r>
            <a:r>
              <a:rPr lang="en-US" sz="800" dirty="0" smtClean="0"/>
              <a:t>, A. </a:t>
            </a:r>
            <a:r>
              <a:rPr lang="en-US" sz="800" dirty="0" err="1" smtClean="0"/>
              <a:t>Klarbring</a:t>
            </a:r>
            <a:r>
              <a:rPr lang="en-US" sz="800" dirty="0" smtClean="0"/>
              <a:t>, Topology optimization including a model of the layer-by-layer additive manufacturing process, Computer Methods in Applied Mechanics and Engineering, Volume 398, 2022, 115203, ISSN 0045-7825, </a:t>
            </a:r>
            <a:r>
              <a:rPr lang="en-US" sz="800" u="sng" dirty="0" smtClean="0">
                <a:hlinkClick r:id="rId10"/>
              </a:rPr>
              <a:t>https://doi.org/10.1016/j.cma.2022.115203</a:t>
            </a:r>
            <a:r>
              <a:rPr lang="en-US" sz="800" dirty="0" smtClean="0"/>
              <a:t>.</a:t>
            </a:r>
          </a:p>
          <a:p>
            <a:pPr>
              <a:buNone/>
            </a:pPr>
            <a:r>
              <a:rPr lang="en-US" sz="800" dirty="0" smtClean="0"/>
              <a:t>24. </a:t>
            </a:r>
            <a:r>
              <a:rPr lang="en-US" sz="800" dirty="0" err="1" smtClean="0"/>
              <a:t>Guanghui</a:t>
            </a:r>
            <a:r>
              <a:rPr lang="en-US" sz="800" dirty="0" smtClean="0"/>
              <a:t> SHI, </a:t>
            </a:r>
            <a:r>
              <a:rPr lang="en-US" sz="800" dirty="0" err="1" smtClean="0"/>
              <a:t>Chengqi</a:t>
            </a:r>
            <a:r>
              <a:rPr lang="en-US" sz="800" dirty="0" smtClean="0"/>
              <a:t> GUAN, </a:t>
            </a:r>
            <a:r>
              <a:rPr lang="en-US" sz="800" dirty="0" err="1" smtClean="0"/>
              <a:t>Dongliang</a:t>
            </a:r>
            <a:r>
              <a:rPr lang="en-US" sz="800" dirty="0" smtClean="0"/>
              <a:t> QUAN, </a:t>
            </a:r>
            <a:r>
              <a:rPr lang="en-US" sz="800" dirty="0" err="1" smtClean="0"/>
              <a:t>Dongtao</a:t>
            </a:r>
            <a:r>
              <a:rPr lang="en-US" sz="800" dirty="0" smtClean="0"/>
              <a:t> WU, Lei TANG, Tong GAO, An aerospace bracket designed by thermo-elastic topology optimization and manufactured by additive manufacturing, Chinese Journal of Aeronautics, Volume 33, Issue 4, 2020, Pages 1252-1259, ISSN 1000-9361, </a:t>
            </a:r>
            <a:r>
              <a:rPr lang="en-US" sz="800" u="sng" dirty="0" smtClean="0">
                <a:hlinkClick r:id="rId11"/>
              </a:rPr>
              <a:t>https://doi.org/10.1016/j.cja.2019.09.006</a:t>
            </a:r>
            <a:r>
              <a:rPr lang="en-US" sz="800" dirty="0" smtClean="0"/>
              <a:t>.</a:t>
            </a:r>
            <a:endParaRPr lang="en-GB" sz="800" dirty="0" smtClean="0"/>
          </a:p>
          <a:p>
            <a:pPr lvl="0">
              <a:buNone/>
            </a:pPr>
            <a:r>
              <a:rPr lang="en-GB" sz="800" dirty="0" smtClean="0"/>
              <a:t>25. </a:t>
            </a:r>
            <a:r>
              <a:rPr lang="en-US" sz="800" dirty="0" err="1" smtClean="0"/>
              <a:t>Querin</a:t>
            </a:r>
            <a:r>
              <a:rPr lang="en-US" sz="800" dirty="0" smtClean="0"/>
              <a:t> OM, Victoria M, </a:t>
            </a:r>
            <a:r>
              <a:rPr lang="en-US" sz="800" dirty="0" err="1" smtClean="0"/>
              <a:t>Gordoa</a:t>
            </a:r>
            <a:r>
              <a:rPr lang="en-US" sz="800" dirty="0" smtClean="0"/>
              <a:t> CA, </a:t>
            </a:r>
            <a:r>
              <a:rPr lang="en-US" sz="800" dirty="0" err="1" smtClean="0"/>
              <a:t>Ansola</a:t>
            </a:r>
            <a:r>
              <a:rPr lang="en-US" sz="800" dirty="0" smtClean="0"/>
              <a:t> R, </a:t>
            </a:r>
            <a:r>
              <a:rPr lang="en-US" sz="800" dirty="0" err="1" smtClean="0"/>
              <a:t>Martí</a:t>
            </a:r>
            <a:r>
              <a:rPr lang="en-US" sz="800" dirty="0" smtClean="0"/>
              <a:t> P. Topology Design Methods for Structural Optimization. London: Academic Press; 2017</a:t>
            </a:r>
            <a:r>
              <a:rPr lang="en-US" sz="800" dirty="0" smtClean="0"/>
              <a:t>.</a:t>
            </a:r>
          </a:p>
          <a:p>
            <a:pPr lvl="0">
              <a:buNone/>
            </a:pPr>
            <a:r>
              <a:rPr lang="en-US" sz="800" dirty="0" smtClean="0"/>
              <a:t>26. </a:t>
            </a:r>
            <a:r>
              <a:rPr lang="en-US" sz="800" dirty="0" smtClean="0"/>
              <a:t>ANSYS: </a:t>
            </a:r>
            <a:r>
              <a:rPr lang="en-US" sz="800" dirty="0" smtClean="0">
                <a:hlinkClick r:id="rId12"/>
              </a:rPr>
              <a:t>https://www.ansys.com</a:t>
            </a:r>
            <a:r>
              <a:rPr lang="en-US" sz="800" dirty="0" smtClean="0">
                <a:hlinkClick r:id="rId12"/>
              </a:rPr>
              <a:t>/</a:t>
            </a:r>
            <a:r>
              <a:rPr lang="en-US" sz="800" dirty="0" smtClean="0"/>
              <a:t>.</a:t>
            </a:r>
          </a:p>
          <a:p>
            <a:pPr lvl="0">
              <a:buNone/>
            </a:pPr>
            <a:r>
              <a:rPr lang="en-US" sz="800" dirty="0" smtClean="0"/>
              <a:t>27.</a:t>
            </a:r>
            <a:r>
              <a:rPr lang="en-US" sz="800" dirty="0" smtClean="0"/>
              <a:t> </a:t>
            </a:r>
            <a:r>
              <a:rPr lang="en-US" sz="800" dirty="0" err="1" smtClean="0"/>
              <a:t>Monzon</a:t>
            </a:r>
            <a:r>
              <a:rPr lang="en-US" sz="800" dirty="0" smtClean="0"/>
              <a:t>, Mario &amp; Ortega, </a:t>
            </a:r>
            <a:r>
              <a:rPr lang="en-US" sz="800" dirty="0" err="1" smtClean="0"/>
              <a:t>Zaida</a:t>
            </a:r>
            <a:r>
              <a:rPr lang="en-US" sz="800" dirty="0" smtClean="0"/>
              <a:t> &amp; </a:t>
            </a:r>
            <a:r>
              <a:rPr lang="en-US" sz="800" dirty="0" err="1" smtClean="0"/>
              <a:t>Martínez</a:t>
            </a:r>
            <a:r>
              <a:rPr lang="en-US" sz="800" dirty="0" smtClean="0"/>
              <a:t>, A. &amp; Ortega, F.. (2014). </a:t>
            </a:r>
            <a:r>
              <a:rPr lang="en-US" sz="800" dirty="0" err="1" smtClean="0"/>
              <a:t>Standardisation</a:t>
            </a:r>
            <a:r>
              <a:rPr lang="en-US" sz="800" dirty="0" smtClean="0"/>
              <a:t> in additive manufacturing: Activities carried out by international organizations and projects. The International Journal of Advanced Manufacturing Technology. 76. 1111-1121. </a:t>
            </a:r>
            <a:r>
              <a:rPr lang="en-US" sz="800" dirty="0" smtClean="0"/>
              <a:t>10.1007/s00170-014-6334-1.</a:t>
            </a:r>
            <a:endParaRPr lang="en-GB" sz="800" dirty="0" smtClean="0"/>
          </a:p>
          <a:p>
            <a:pPr lvl="0">
              <a:buNone/>
            </a:pPr>
            <a:r>
              <a:rPr lang="en-GB" sz="800" dirty="0" smtClean="0"/>
              <a:t>28. </a:t>
            </a:r>
            <a:r>
              <a:rPr lang="en-US" sz="800" dirty="0" err="1" smtClean="0"/>
              <a:t>Rayegani</a:t>
            </a:r>
            <a:r>
              <a:rPr lang="en-US" sz="800" dirty="0" smtClean="0"/>
              <a:t>, F. and </a:t>
            </a:r>
            <a:r>
              <a:rPr lang="en-US" sz="800" dirty="0" err="1" smtClean="0"/>
              <a:t>Onwubolu</a:t>
            </a:r>
            <a:r>
              <a:rPr lang="en-US" sz="800" dirty="0" smtClean="0"/>
              <a:t>, G.C. (2014) Fused Deposition </a:t>
            </a:r>
            <a:r>
              <a:rPr lang="en-US" sz="800" dirty="0" err="1" smtClean="0"/>
              <a:t>Modelling</a:t>
            </a:r>
            <a:r>
              <a:rPr lang="en-US" sz="800" dirty="0" smtClean="0"/>
              <a:t> (</a:t>
            </a:r>
            <a:r>
              <a:rPr lang="en-US" sz="800" dirty="0" err="1" smtClean="0"/>
              <a:t>Fdm</a:t>
            </a:r>
            <a:r>
              <a:rPr lang="en-US" sz="800" dirty="0" smtClean="0"/>
              <a:t>) Process Parameter Prediction and Optimization Using Group Method for Data Handling (</a:t>
            </a:r>
            <a:r>
              <a:rPr lang="en-US" sz="800" dirty="0" err="1" smtClean="0"/>
              <a:t>Gmdh</a:t>
            </a:r>
            <a:r>
              <a:rPr lang="en-US" sz="800" dirty="0" smtClean="0"/>
              <a:t>) and Differential Evolution (De). The International Journal of Advanced Manufacturing Technology, 73, </a:t>
            </a:r>
            <a:r>
              <a:rPr lang="en-US" sz="800" dirty="0" smtClean="0"/>
              <a:t>509-519.</a:t>
            </a:r>
            <a:r>
              <a:rPr lang="en-US" sz="800" u="sng" dirty="0" smtClean="0">
                <a:hlinkClick r:id="rId13"/>
              </a:rPr>
              <a:t>https</a:t>
            </a:r>
            <a:r>
              <a:rPr lang="en-US" sz="800" u="sng" dirty="0" smtClean="0">
                <a:hlinkClick r:id="rId13"/>
              </a:rPr>
              <a:t>://</a:t>
            </a:r>
            <a:r>
              <a:rPr lang="en-US" sz="800" u="sng" dirty="0" smtClean="0">
                <a:hlinkClick r:id="rId13"/>
              </a:rPr>
              <a:t>doi.org/10.1007/s00170-014-5835-2</a:t>
            </a:r>
            <a:r>
              <a:rPr lang="en-US" sz="800" dirty="0" smtClean="0"/>
              <a:t>.</a:t>
            </a:r>
            <a:endParaRPr lang="en-GB" sz="800" dirty="0" smtClean="0"/>
          </a:p>
          <a:p>
            <a:pPr lvl="0">
              <a:buNone/>
            </a:pPr>
            <a:r>
              <a:rPr lang="en-GB" sz="800" dirty="0" smtClean="0"/>
              <a:t>29. </a:t>
            </a:r>
            <a:r>
              <a:rPr lang="en-US" sz="800" dirty="0" err="1" smtClean="0"/>
              <a:t>Pooja</a:t>
            </a:r>
            <a:r>
              <a:rPr lang="en-US" sz="800" dirty="0" smtClean="0"/>
              <a:t> </a:t>
            </a:r>
            <a:r>
              <a:rPr lang="en-US" sz="800" dirty="0" err="1" smtClean="0"/>
              <a:t>Patil</a:t>
            </a:r>
            <a:r>
              <a:rPr lang="en-US" sz="800" dirty="0" smtClean="0"/>
              <a:t>, </a:t>
            </a:r>
            <a:r>
              <a:rPr lang="en-US" sz="800" dirty="0" err="1" smtClean="0"/>
              <a:t>Dharmendra</a:t>
            </a:r>
            <a:r>
              <a:rPr lang="en-US" sz="800" dirty="0" smtClean="0"/>
              <a:t> Singh, Sunil J. </a:t>
            </a:r>
            <a:r>
              <a:rPr lang="en-US" sz="800" dirty="0" err="1" smtClean="0"/>
              <a:t>Raykar</a:t>
            </a:r>
            <a:r>
              <a:rPr lang="en-US" sz="800" dirty="0" smtClean="0"/>
              <a:t>, </a:t>
            </a:r>
            <a:r>
              <a:rPr lang="en-US" sz="800" dirty="0" err="1" smtClean="0"/>
              <a:t>Jaiprakash</a:t>
            </a:r>
            <a:r>
              <a:rPr lang="en-US" sz="800" dirty="0" smtClean="0"/>
              <a:t> </a:t>
            </a:r>
            <a:r>
              <a:rPr lang="en-US" sz="800" dirty="0" err="1" smtClean="0"/>
              <a:t>Bhamu</a:t>
            </a:r>
            <a:r>
              <a:rPr lang="en-US" sz="800" dirty="0" smtClean="0"/>
              <a:t>, Multi-objective optimization of process parameters of Fused Deposition Modeling (FDM) for printing </a:t>
            </a:r>
            <a:r>
              <a:rPr lang="en-US" sz="800" dirty="0" err="1" smtClean="0"/>
              <a:t>Polylactic</a:t>
            </a:r>
            <a:r>
              <a:rPr lang="en-US" sz="800" dirty="0" smtClean="0"/>
              <a:t> Acid (PLA) polymer components, Materials Today: Proceedings, 2021, ISSN 2214-7853. </a:t>
            </a:r>
            <a:r>
              <a:rPr lang="en-US" sz="800" u="sng" dirty="0" smtClean="0">
                <a:hlinkClick r:id="rId14"/>
              </a:rPr>
              <a:t>https://doi.org/10.1016/j.matpr.2021.01.353</a:t>
            </a:r>
            <a:r>
              <a:rPr lang="en-US" sz="800" dirty="0" smtClean="0"/>
              <a:t>.</a:t>
            </a:r>
            <a:endParaRPr lang="en-GB" sz="800" dirty="0" smtClean="0"/>
          </a:p>
          <a:p>
            <a:pPr>
              <a:buNone/>
            </a:pPr>
            <a:r>
              <a:rPr lang="en-US" sz="800" dirty="0" smtClean="0"/>
              <a:t>30. </a:t>
            </a:r>
            <a:r>
              <a:rPr lang="en-US" sz="800" dirty="0" err="1" smtClean="0"/>
              <a:t>Przemysław</a:t>
            </a:r>
            <a:r>
              <a:rPr lang="en-US" sz="800" dirty="0" smtClean="0"/>
              <a:t> </a:t>
            </a:r>
            <a:r>
              <a:rPr lang="en-US" sz="800" dirty="0" err="1" smtClean="0"/>
              <a:t>Siemiński</a:t>
            </a:r>
            <a:r>
              <a:rPr lang="en-US" sz="800" dirty="0" smtClean="0"/>
              <a:t>, Chapter 7 - Introduction to fused deposition modeling, Editor(s): Juan </a:t>
            </a:r>
            <a:r>
              <a:rPr lang="en-US" sz="800" dirty="0" err="1" smtClean="0"/>
              <a:t>Pou</a:t>
            </a:r>
            <a:r>
              <a:rPr lang="en-US" sz="800" dirty="0" smtClean="0"/>
              <a:t>, Antonio </a:t>
            </a:r>
            <a:r>
              <a:rPr lang="en-US" sz="800" dirty="0" err="1" smtClean="0"/>
              <a:t>Riveiro</a:t>
            </a:r>
            <a:r>
              <a:rPr lang="en-US" sz="800" dirty="0" smtClean="0"/>
              <a:t>, J. Paulo </a:t>
            </a:r>
            <a:r>
              <a:rPr lang="en-US" sz="800" dirty="0" err="1" smtClean="0"/>
              <a:t>Davim</a:t>
            </a:r>
            <a:r>
              <a:rPr lang="en-US" sz="800" dirty="0" smtClean="0"/>
              <a:t>, In Handbooks in Advanced Manufacturing, Additive </a:t>
            </a:r>
            <a:r>
              <a:rPr lang="en-US" sz="800" dirty="0" err="1" smtClean="0"/>
              <a:t>Manufacturing,Elsevier</a:t>
            </a:r>
            <a:r>
              <a:rPr lang="en-US" sz="800" dirty="0" smtClean="0"/>
              <a:t>, 2021, Pages 217-275,ISBN 9780128184110, </a:t>
            </a:r>
            <a:r>
              <a:rPr lang="en-US" sz="800" u="sng" dirty="0" smtClean="0">
                <a:hlinkClick r:id="rId15"/>
              </a:rPr>
              <a:t>https://doi.org/10.1016/B978-0-12-818411-0.00008-2</a:t>
            </a:r>
            <a:r>
              <a:rPr lang="en-US" sz="800" dirty="0" smtClean="0"/>
              <a:t>.</a:t>
            </a:r>
          </a:p>
          <a:p>
            <a:pPr lvl="0">
              <a:buNone/>
            </a:pPr>
            <a:r>
              <a:rPr lang="en-US" sz="800" dirty="0" smtClean="0"/>
              <a:t>31. </a:t>
            </a:r>
            <a:r>
              <a:rPr lang="en-US" sz="800" dirty="0" err="1" smtClean="0"/>
              <a:t>UltiMaker</a:t>
            </a:r>
            <a:r>
              <a:rPr lang="en-US" sz="800" dirty="0" smtClean="0"/>
              <a:t> Cura 5.3.0-beta.1. 2023. Retrieved on 30</a:t>
            </a:r>
            <a:r>
              <a:rPr lang="en-US" sz="800" baseline="30000" dirty="0" smtClean="0"/>
              <a:t>th</a:t>
            </a:r>
            <a:r>
              <a:rPr lang="en-US" sz="800" dirty="0" smtClean="0"/>
              <a:t> March, 2023 from </a:t>
            </a:r>
            <a:r>
              <a:rPr lang="en-US" sz="800" u="sng" dirty="0" smtClean="0">
                <a:hlinkClick r:id="rId16"/>
              </a:rPr>
              <a:t>https://github.com/Ultimaker/Cura/releases/tag/5.3.0-beta.1</a:t>
            </a:r>
            <a:r>
              <a:rPr lang="en-US" sz="800" dirty="0" smtClean="0"/>
              <a:t>.</a:t>
            </a:r>
            <a:endParaRPr lang="en-GB" sz="800" dirty="0" smtClean="0"/>
          </a:p>
          <a:p>
            <a:pPr lvl="0">
              <a:buNone/>
            </a:pPr>
            <a:r>
              <a:rPr lang="en-US" sz="800" dirty="0" smtClean="0"/>
              <a:t>32. Ultimaker </a:t>
            </a:r>
            <a:r>
              <a:rPr lang="en-US" sz="800" dirty="0" smtClean="0"/>
              <a:t>Material, PLA. Retrieved on the 30</a:t>
            </a:r>
            <a:r>
              <a:rPr lang="en-US" sz="800" baseline="30000" dirty="0" smtClean="0"/>
              <a:t>th</a:t>
            </a:r>
            <a:r>
              <a:rPr lang="en-US" sz="800" dirty="0" smtClean="0"/>
              <a:t> March, 2023 from </a:t>
            </a:r>
            <a:r>
              <a:rPr lang="en-US" sz="800" u="sng" dirty="0" smtClean="0">
                <a:hlinkClick r:id="rId17"/>
              </a:rPr>
              <a:t>https://ultimaker.com/materials/pla</a:t>
            </a:r>
            <a:r>
              <a:rPr lang="en-US" sz="800" dirty="0" smtClean="0"/>
              <a:t>.</a:t>
            </a:r>
          </a:p>
          <a:p>
            <a:pPr lvl="0">
              <a:buNone/>
            </a:pPr>
            <a:r>
              <a:rPr lang="en-US" sz="800" dirty="0" smtClean="0"/>
              <a:t>33. </a:t>
            </a:r>
            <a:r>
              <a:rPr lang="en-US" sz="800" dirty="0" smtClean="0"/>
              <a:t>Ultimaker 3D printers. Retrieved on the 30</a:t>
            </a:r>
            <a:r>
              <a:rPr lang="en-US" sz="800" baseline="30000" dirty="0" smtClean="0"/>
              <a:t>th</a:t>
            </a:r>
            <a:r>
              <a:rPr lang="en-US" sz="800" dirty="0" smtClean="0"/>
              <a:t> March, 2023 from </a:t>
            </a:r>
            <a:r>
              <a:rPr lang="en-US" sz="800" u="sng" dirty="0" smtClean="0">
                <a:hlinkClick r:id="rId18"/>
              </a:rPr>
              <a:t>https://ultimaker.com/3d-printers</a:t>
            </a:r>
            <a:r>
              <a:rPr lang="en-US" sz="800" dirty="0" smtClean="0"/>
              <a:t>.</a:t>
            </a:r>
            <a:endParaRPr lang="en-GB" sz="800" dirty="0" smtClean="0"/>
          </a:p>
          <a:p>
            <a:pPr>
              <a:buNone/>
            </a:pPr>
            <a:r>
              <a:rPr lang="en-US" sz="800" dirty="0" smtClean="0"/>
              <a:t>34. Ultimaker</a:t>
            </a:r>
            <a:r>
              <a:rPr lang="en-US" sz="800" dirty="0" smtClean="0"/>
              <a:t>. The Wildest Material choice on the Market. Retrieved on the 30</a:t>
            </a:r>
            <a:r>
              <a:rPr lang="en-US" sz="800" baseline="30000" dirty="0" smtClean="0"/>
              <a:t>th</a:t>
            </a:r>
            <a:r>
              <a:rPr lang="en-US" sz="800" dirty="0" smtClean="0"/>
              <a:t> March, 2023 from </a:t>
            </a:r>
            <a:r>
              <a:rPr lang="en-US" sz="800" u="sng" dirty="0" smtClean="0">
                <a:hlinkClick r:id="rId19"/>
              </a:rPr>
              <a:t>The widest material choice on the market | </a:t>
            </a:r>
            <a:r>
              <a:rPr lang="en-US" sz="800" u="sng" dirty="0" smtClean="0">
                <a:hlinkClick r:id="rId19"/>
              </a:rPr>
              <a:t>Ultimaker</a:t>
            </a:r>
            <a:r>
              <a:rPr lang="en-US" sz="800" u="sng" dirty="0" smtClean="0"/>
              <a:t>.</a:t>
            </a:r>
          </a:p>
          <a:p>
            <a:pPr>
              <a:buNone/>
            </a:pPr>
            <a:r>
              <a:rPr lang="en-US" sz="800" u="sng" dirty="0" smtClean="0"/>
              <a:t>35. </a:t>
            </a:r>
            <a:r>
              <a:rPr lang="en-US" sz="800" u="sng" dirty="0" smtClean="0"/>
              <a:t>LGTester: </a:t>
            </a:r>
            <a:r>
              <a:rPr lang="en-US" sz="800" u="sng" dirty="0" smtClean="0">
                <a:hlinkClick r:id="rId20"/>
              </a:rPr>
              <a:t>http://www.lgtester.com</a:t>
            </a:r>
            <a:r>
              <a:rPr lang="en-US" sz="800" u="sng" dirty="0" smtClean="0">
                <a:hlinkClick r:id="rId20"/>
              </a:rPr>
              <a:t>/</a:t>
            </a:r>
            <a:endParaRPr lang="en-US" sz="800" u="sng" dirty="0" smtClean="0"/>
          </a:p>
          <a:p>
            <a:pPr>
              <a:buNone/>
            </a:pPr>
            <a:endParaRPr lang="en-GB" sz="800" dirty="0" smtClean="0"/>
          </a:p>
          <a:p>
            <a:pPr>
              <a:buNone/>
            </a:pPr>
            <a:endParaRPr lang="en-GB" sz="800" dirty="0" smtClean="0"/>
          </a:p>
          <a:p>
            <a:pPr>
              <a:buNone/>
            </a:pPr>
            <a:endParaRPr lang="en-GB" sz="800" dirty="0"/>
          </a:p>
        </p:txBody>
      </p:sp>
      <p:sp>
        <p:nvSpPr>
          <p:cNvPr id="6" name="Rectangle 5"/>
          <p:cNvSpPr/>
          <p:nvPr/>
        </p:nvSpPr>
        <p:spPr>
          <a:xfrm>
            <a:off x="3598928" y="193277"/>
            <a:ext cx="1662284" cy="400110"/>
          </a:xfrm>
          <a:prstGeom prst="rect">
            <a:avLst/>
          </a:prstGeom>
        </p:spPr>
        <p:txBody>
          <a:bodyPr wrap="square">
            <a:spAutoFit/>
          </a:bodyPr>
          <a:lstStyle/>
          <a:p>
            <a:r>
              <a:rPr lang="en-US" sz="2000" dirty="0" smtClean="0"/>
              <a:t>References</a:t>
            </a:r>
            <a:endParaRPr lang="en-GB" sz="20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567" y="1608983"/>
            <a:ext cx="2763393" cy="1838643"/>
          </a:xfrm>
        </p:spPr>
        <p:txBody>
          <a:bodyPr/>
          <a:lstStyle/>
          <a:p>
            <a:r>
              <a:rPr lang="en-US" sz="3200" dirty="0" smtClean="0"/>
              <a:t>Thank you for your attention!</a:t>
            </a:r>
            <a:endParaRPr lang="en-US" sz="2000" dirty="0"/>
          </a:p>
        </p:txBody>
      </p:sp>
    </p:spTree>
    <p:extLst>
      <p:ext uri="{BB962C8B-B14F-4D97-AF65-F5344CB8AC3E}">
        <p14:creationId xmlns="" xmlns:p14="http://schemas.microsoft.com/office/powerpoint/2010/main" val="25442556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4047" y="181898"/>
            <a:ext cx="3009332" cy="507314"/>
          </a:xfrm>
        </p:spPr>
        <p:txBody>
          <a:bodyPr/>
          <a:lstStyle/>
          <a:p>
            <a:r>
              <a:rPr lang="en-GB" dirty="0" smtClean="0"/>
              <a:t>Background 2/2]</a:t>
            </a:r>
            <a:endParaRPr lang="en-GB" dirty="0"/>
          </a:p>
        </p:txBody>
      </p:sp>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4</a:t>
            </a:fld>
            <a:endParaRPr lang="en" dirty="0"/>
          </a:p>
        </p:txBody>
      </p:sp>
      <p:pic>
        <p:nvPicPr>
          <p:cNvPr id="3074" name="Picture 2"/>
          <p:cNvPicPr>
            <a:picLocks noChangeAspect="1" noChangeArrowheads="1"/>
          </p:cNvPicPr>
          <p:nvPr/>
        </p:nvPicPr>
        <p:blipFill>
          <a:blip r:embed="rId2"/>
          <a:srcRect/>
          <a:stretch>
            <a:fillRect/>
          </a:stretch>
        </p:blipFill>
        <p:spPr bwMode="auto">
          <a:xfrm>
            <a:off x="641445" y="1016758"/>
            <a:ext cx="7212842" cy="3978322"/>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67887" y="137275"/>
            <a:ext cx="6496144" cy="435931"/>
          </a:xfrm>
        </p:spPr>
        <p:txBody>
          <a:bodyPr/>
          <a:lstStyle/>
          <a:p>
            <a:r>
              <a:rPr lang="en-US" sz="2400" dirty="0"/>
              <a:t>Problem statement</a:t>
            </a:r>
            <a:endParaRPr lang="ru-RU" sz="2400" dirty="0"/>
          </a:p>
        </p:txBody>
      </p:sp>
      <p:sp>
        <p:nvSpPr>
          <p:cNvPr id="6" name="Номер слайда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5</a:t>
            </a:fld>
            <a:endParaRPr lang="en"/>
          </a:p>
        </p:txBody>
      </p:sp>
      <p:pic>
        <p:nvPicPr>
          <p:cNvPr id="2050" name="Picture 2"/>
          <p:cNvPicPr>
            <a:picLocks noChangeAspect="1" noChangeArrowheads="1"/>
          </p:cNvPicPr>
          <p:nvPr/>
        </p:nvPicPr>
        <p:blipFill>
          <a:blip r:embed="rId2"/>
          <a:srcRect/>
          <a:stretch>
            <a:fillRect/>
          </a:stretch>
        </p:blipFill>
        <p:spPr bwMode="auto">
          <a:xfrm>
            <a:off x="0" y="791570"/>
            <a:ext cx="9144000" cy="4351931"/>
          </a:xfrm>
          <a:prstGeom prst="rect">
            <a:avLst/>
          </a:prstGeom>
          <a:noFill/>
          <a:ln w="9525">
            <a:noFill/>
            <a:miter lim="800000"/>
            <a:headEnd/>
            <a:tailEnd/>
          </a:ln>
          <a:effectLst/>
        </p:spPr>
      </p:pic>
      <p:pic>
        <p:nvPicPr>
          <p:cNvPr id="2054" name="Picture 6"/>
          <p:cNvPicPr>
            <a:picLocks noChangeAspect="1" noChangeArrowheads="1"/>
          </p:cNvPicPr>
          <p:nvPr/>
        </p:nvPicPr>
        <p:blipFill>
          <a:blip r:embed="rId3"/>
          <a:srcRect/>
          <a:stretch>
            <a:fillRect/>
          </a:stretch>
        </p:blipFill>
        <p:spPr bwMode="auto">
          <a:xfrm>
            <a:off x="4339988" y="941696"/>
            <a:ext cx="4804012" cy="4114800"/>
          </a:xfrm>
          <a:prstGeom prst="rect">
            <a:avLst/>
          </a:prstGeom>
          <a:noFill/>
          <a:ln w="9525">
            <a:noFill/>
            <a:miter lim="800000"/>
            <a:headEnd/>
            <a:tailEnd/>
          </a:ln>
          <a:effectLst/>
        </p:spPr>
      </p:pic>
    </p:spTree>
    <p:extLst>
      <p:ext uri="{BB962C8B-B14F-4D97-AF65-F5344CB8AC3E}">
        <p14:creationId xmlns="" xmlns:p14="http://schemas.microsoft.com/office/powerpoint/2010/main" val="25724806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1666" y="0"/>
            <a:ext cx="5318876" cy="514085"/>
          </a:xfrm>
        </p:spPr>
        <p:txBody>
          <a:bodyPr/>
          <a:lstStyle/>
          <a:p>
            <a:r>
              <a:rPr lang="en-GB" dirty="0" smtClean="0"/>
              <a:t>Aims and Objectives</a:t>
            </a:r>
            <a:endParaRPr lang="en-GB" dirty="0"/>
          </a:p>
        </p:txBody>
      </p:sp>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6</a:t>
            </a:fld>
            <a:endParaRPr lang="en" dirty="0"/>
          </a:p>
        </p:txBody>
      </p:sp>
      <p:pic>
        <p:nvPicPr>
          <p:cNvPr id="5125" name="Picture 5"/>
          <p:cNvPicPr>
            <a:picLocks noChangeAspect="1" noChangeArrowheads="1"/>
          </p:cNvPicPr>
          <p:nvPr/>
        </p:nvPicPr>
        <p:blipFill>
          <a:blip r:embed="rId2"/>
          <a:srcRect/>
          <a:stretch>
            <a:fillRect/>
          </a:stretch>
        </p:blipFill>
        <p:spPr bwMode="auto">
          <a:xfrm>
            <a:off x="157497" y="682388"/>
            <a:ext cx="8440593" cy="4374108"/>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5311" y="102358"/>
            <a:ext cx="5279447" cy="750919"/>
          </a:xfrm>
        </p:spPr>
        <p:txBody>
          <a:bodyPr/>
          <a:lstStyle/>
          <a:p>
            <a:r>
              <a:rPr lang="en-US" sz="2400" dirty="0" smtClean="0"/>
              <a:t>Research Methodology</a:t>
            </a:r>
            <a:endParaRPr lang="ru-RU" sz="2400" dirty="0"/>
          </a:p>
        </p:txBody>
      </p:sp>
      <p:pic>
        <p:nvPicPr>
          <p:cNvPr id="6146" name="Picture 2"/>
          <p:cNvPicPr>
            <a:picLocks noChangeAspect="1" noChangeArrowheads="1"/>
          </p:cNvPicPr>
          <p:nvPr/>
        </p:nvPicPr>
        <p:blipFill>
          <a:blip r:embed="rId2"/>
          <a:srcRect/>
          <a:stretch>
            <a:fillRect/>
          </a:stretch>
        </p:blipFill>
        <p:spPr bwMode="auto">
          <a:xfrm>
            <a:off x="170597" y="805218"/>
            <a:ext cx="8857397" cy="4196686"/>
          </a:xfrm>
          <a:prstGeom prst="rect">
            <a:avLst/>
          </a:prstGeom>
          <a:noFill/>
          <a:ln w="9525">
            <a:noFill/>
            <a:miter lim="800000"/>
            <a:headEnd/>
            <a:tailEnd/>
          </a:ln>
          <a:effectLst/>
        </p:spPr>
      </p:pic>
      <p:sp>
        <p:nvSpPr>
          <p:cNvPr id="7" name="Номер слайда 5"/>
          <p:cNvSpPr>
            <a:spLocks noGrp="1"/>
          </p:cNvSpPr>
          <p:nvPr>
            <p:ph type="sldNum" idx="12"/>
          </p:nvPr>
        </p:nvSpPr>
        <p:spPr>
          <a:xfrm>
            <a:off x="8472458" y="4663217"/>
            <a:ext cx="548700" cy="393600"/>
          </a:xfrm>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7</a:t>
            </a:fld>
            <a:endParaRPr lang="en" dirty="0"/>
          </a:p>
        </p:txBody>
      </p:sp>
    </p:spTree>
    <p:extLst>
      <p:ext uri="{BB962C8B-B14F-4D97-AF65-F5344CB8AC3E}">
        <p14:creationId xmlns="" xmlns:p14="http://schemas.microsoft.com/office/powerpoint/2010/main" val="3352601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43702" y="109182"/>
            <a:ext cx="4926841" cy="572700"/>
          </a:xfrm>
        </p:spPr>
        <p:txBody>
          <a:bodyPr/>
          <a:lstStyle/>
          <a:p>
            <a:r>
              <a:rPr lang="en-US" sz="2400" dirty="0" smtClean="0"/>
              <a:t>Relevant Literature</a:t>
            </a:r>
            <a:endParaRPr lang="ru-RU" sz="2400" dirty="0"/>
          </a:p>
        </p:txBody>
      </p:sp>
      <p:sp>
        <p:nvSpPr>
          <p:cNvPr id="6" name="Номер слайда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8</a:t>
            </a:fld>
            <a:endParaRPr lang="en"/>
          </a:p>
        </p:txBody>
      </p:sp>
      <p:pic>
        <p:nvPicPr>
          <p:cNvPr id="7173" name="Picture 5"/>
          <p:cNvPicPr>
            <a:picLocks noChangeAspect="1" noChangeArrowheads="1"/>
          </p:cNvPicPr>
          <p:nvPr/>
        </p:nvPicPr>
        <p:blipFill>
          <a:blip r:embed="rId2"/>
          <a:srcRect/>
          <a:stretch>
            <a:fillRect/>
          </a:stretch>
        </p:blipFill>
        <p:spPr bwMode="auto">
          <a:xfrm>
            <a:off x="454903" y="798394"/>
            <a:ext cx="8129540" cy="4230806"/>
          </a:xfrm>
          <a:prstGeom prst="rect">
            <a:avLst/>
          </a:prstGeom>
          <a:noFill/>
          <a:ln w="9525">
            <a:noFill/>
            <a:miter lim="800000"/>
            <a:headEnd/>
            <a:tailEnd/>
          </a:ln>
          <a:effectLst/>
        </p:spPr>
      </p:pic>
    </p:spTree>
    <p:extLst>
      <p:ext uri="{BB962C8B-B14F-4D97-AF65-F5344CB8AC3E}">
        <p14:creationId xmlns="" xmlns:p14="http://schemas.microsoft.com/office/powerpoint/2010/main" val="4144965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9</a:t>
            </a:fld>
            <a:endParaRPr lang="en" dirty="0"/>
          </a:p>
        </p:txBody>
      </p:sp>
      <p:sp>
        <p:nvSpPr>
          <p:cNvPr id="9" name="Заголовок 1"/>
          <p:cNvSpPr>
            <a:spLocks noGrp="1"/>
          </p:cNvSpPr>
          <p:nvPr>
            <p:ph type="title"/>
          </p:nvPr>
        </p:nvSpPr>
        <p:spPr>
          <a:xfrm>
            <a:off x="2347416" y="191069"/>
            <a:ext cx="6475862" cy="572700"/>
          </a:xfrm>
        </p:spPr>
        <p:txBody>
          <a:bodyPr/>
          <a:lstStyle/>
          <a:p>
            <a:r>
              <a:rPr lang="en-US" sz="2400" dirty="0" smtClean="0"/>
              <a:t>AM Classification and Printing Parameters</a:t>
            </a:r>
            <a:endParaRPr lang="ru-RU" sz="2400" dirty="0"/>
          </a:p>
        </p:txBody>
      </p:sp>
      <p:pic>
        <p:nvPicPr>
          <p:cNvPr id="8198" name="Picture 6"/>
          <p:cNvPicPr>
            <a:picLocks noChangeAspect="1" noChangeArrowheads="1"/>
          </p:cNvPicPr>
          <p:nvPr/>
        </p:nvPicPr>
        <p:blipFill>
          <a:blip r:embed="rId2"/>
          <a:srcRect/>
          <a:stretch>
            <a:fillRect/>
          </a:stretch>
        </p:blipFill>
        <p:spPr bwMode="auto">
          <a:xfrm>
            <a:off x="495595" y="774797"/>
            <a:ext cx="7964350" cy="4368703"/>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NU blue theme">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17074</TotalTime>
  <Words>1883</Words>
  <Application>Microsoft Office PowerPoint</Application>
  <PresentationFormat>On-screen Show (16:9)</PresentationFormat>
  <Paragraphs>214</Paragraphs>
  <Slides>36</Slides>
  <Notes>4</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NU blue theme</vt:lpstr>
      <vt:lpstr>Topology Optimization in Additive Manufacturing Onyekachi Okorie 2nd Year Master in Mechanical and Aerospace Engineering   Supervisor: Associate Professor Konstantinos Kostas Co-Supervisor: Assistant Professor Asma Perveen     </vt:lpstr>
      <vt:lpstr>Outline</vt:lpstr>
      <vt:lpstr>Background [1/2]</vt:lpstr>
      <vt:lpstr>Background 2/2]</vt:lpstr>
      <vt:lpstr>Problem statement</vt:lpstr>
      <vt:lpstr>Aims and Objectives</vt:lpstr>
      <vt:lpstr>Research Methodology</vt:lpstr>
      <vt:lpstr>Relevant Literature</vt:lpstr>
      <vt:lpstr>AM Classification and Printing Parameters</vt:lpstr>
      <vt:lpstr>Topology Optimization</vt:lpstr>
      <vt:lpstr>Level Set Method of Topology Optimization </vt:lpstr>
      <vt:lpstr>Topology Optimization in Additive Manufacturing</vt:lpstr>
      <vt:lpstr>Computational Framework of Topology Optimization</vt:lpstr>
      <vt:lpstr>Computational Work and Simulations</vt:lpstr>
      <vt:lpstr>ANSYS Structural Setup and Procedure</vt:lpstr>
      <vt:lpstr>Structural Analysis [1/2]</vt:lpstr>
      <vt:lpstr>Structural Analysis [2/2] </vt:lpstr>
      <vt:lpstr>Structural Analysis Results [1/2]</vt:lpstr>
      <vt:lpstr>Structural Analysis Results [2/2]</vt:lpstr>
      <vt:lpstr>Topology Optimization Setup</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References</vt:lpstr>
      <vt:lpstr>Slide 35</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Ainur Abikenova</dc:creator>
  <cp:lastModifiedBy>User</cp:lastModifiedBy>
  <cp:revision>117</cp:revision>
  <dcterms:modified xsi:type="dcterms:W3CDTF">2023-04-23T20:04:52Z</dcterms:modified>
</cp:coreProperties>
</file>