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7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3" r:id="rId10"/>
    <p:sldId id="270" r:id="rId11"/>
    <p:sldId id="274" r:id="rId12"/>
    <p:sldId id="271" r:id="rId13"/>
    <p:sldId id="275" r:id="rId14"/>
    <p:sldId id="276" r:id="rId15"/>
    <p:sldId id="277" r:id="rId16"/>
    <p:sldId id="278" r:id="rId17"/>
    <p:sldId id="280" r:id="rId18"/>
    <p:sldId id="281" r:id="rId19"/>
    <p:sldId id="279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204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E710E-E082-43FB-80B8-EC40AECB0B27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005DA3-1828-442F-A0D6-06F960DC0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9393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jl:1044648.0%20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clc.org/content/dam/research/presentations/dempsey/dempsey-technology-differently-lita-2014.pptx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://www.slideshare.net/lisld/thinking-about-technology-differently" TargetMode="External"/><Relationship Id="rId4" Type="http://schemas.openxmlformats.org/officeDocument/2006/relationships/hyperlink" Target="http://www.ala.org/lita/conferences/forum/2014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185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1218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100">
                <a:solidFill>
                  <a:srgbClr val="414141"/>
                </a:solidFill>
                <a:latin typeface="Gill Sans Light"/>
                <a:ea typeface="ヒラギノ角ゴ ProN W3"/>
                <a:cs typeface="ヒラギノ角ゴ ProN W3"/>
                <a:sym typeface="Gill Sans Light"/>
              </a:defRPr>
            </a:lvl1pPr>
            <a:lvl2pPr marL="742950" indent="-285750">
              <a:defRPr sz="3100">
                <a:solidFill>
                  <a:srgbClr val="414141"/>
                </a:solidFill>
                <a:latin typeface="Gill Sans Light"/>
                <a:ea typeface="ヒラギノ角ゴ ProN W3"/>
                <a:cs typeface="ヒラギノ角ゴ ProN W3"/>
                <a:sym typeface="Gill Sans Light"/>
              </a:defRPr>
            </a:lvl2pPr>
            <a:lvl3pPr marL="1144588" indent="-228600">
              <a:defRPr sz="3100">
                <a:solidFill>
                  <a:srgbClr val="414141"/>
                </a:solidFill>
                <a:latin typeface="Gill Sans Light"/>
                <a:ea typeface="ヒラギノ角ゴ ProN W3"/>
                <a:cs typeface="ヒラギノ角ゴ ProN W3"/>
                <a:sym typeface="Gill Sans Light"/>
              </a:defRPr>
            </a:lvl3pPr>
            <a:lvl4pPr marL="1601788" indent="-228600">
              <a:defRPr sz="3100">
                <a:solidFill>
                  <a:srgbClr val="414141"/>
                </a:solidFill>
                <a:latin typeface="Gill Sans Light"/>
                <a:ea typeface="ヒラギノ角ゴ ProN W3"/>
                <a:cs typeface="ヒラギノ角ゴ ProN W3"/>
                <a:sym typeface="Gill Sans Light"/>
              </a:defRPr>
            </a:lvl4pPr>
            <a:lvl5pPr marL="2058988" indent="-228600">
              <a:defRPr sz="3100">
                <a:solidFill>
                  <a:srgbClr val="414141"/>
                </a:solidFill>
                <a:latin typeface="Gill Sans Light"/>
                <a:ea typeface="ヒラギノ角ゴ ProN W3"/>
                <a:cs typeface="ヒラギノ角ゴ ProN W3"/>
                <a:sym typeface="Gill Sans Light"/>
              </a:defRPr>
            </a:lvl5pPr>
            <a:lvl6pPr marL="2516188" indent="-22860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rgbClr val="414141"/>
                </a:solidFill>
                <a:latin typeface="Gill Sans Light"/>
                <a:ea typeface="ヒラギノ角ゴ ProN W3"/>
                <a:cs typeface="ヒラギノ角ゴ ProN W3"/>
                <a:sym typeface="Gill Sans Light"/>
              </a:defRPr>
            </a:lvl6pPr>
            <a:lvl7pPr marL="2973388" indent="-22860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rgbClr val="414141"/>
                </a:solidFill>
                <a:latin typeface="Gill Sans Light"/>
                <a:ea typeface="ヒラギノ角ゴ ProN W3"/>
                <a:cs typeface="ヒラギノ角ゴ ProN W3"/>
                <a:sym typeface="Gill Sans Light"/>
              </a:defRPr>
            </a:lvl7pPr>
            <a:lvl8pPr marL="3430588" indent="-22860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rgbClr val="414141"/>
                </a:solidFill>
                <a:latin typeface="Gill Sans Light"/>
                <a:ea typeface="ヒラギノ角ゴ ProN W3"/>
                <a:cs typeface="ヒラギノ角ゴ ProN W3"/>
                <a:sym typeface="Gill Sans Light"/>
              </a:defRPr>
            </a:lvl8pPr>
            <a:lvl9pPr marL="3887788" indent="-22860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rgbClr val="414141"/>
                </a:solidFill>
                <a:latin typeface="Gill Sans Light"/>
                <a:ea typeface="ヒラギノ角ゴ ProN W3"/>
                <a:cs typeface="ヒラギノ角ゴ ProN W3"/>
                <a:sym typeface="Gill Sans Light"/>
              </a:defRPr>
            </a:lvl9pPr>
          </a:lstStyle>
          <a:p>
            <a:fld id="{14C480BA-B917-4ECE-9DAC-5892C52B9F25}" type="slidenum">
              <a:rPr lang="en-US" altLang="ru-RU" sz="1200" smtClean="0"/>
              <a:pPr/>
              <a:t>1</a:t>
            </a:fld>
            <a:endParaRPr lang="en-US" altLang="ru-RU" sz="12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Инструкция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 формировании фонда библиотеки государственной организации образования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Республики Казахстан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Утверждена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 action="ppaction://hlinkfile"/>
              </a:rPr>
              <a:t>приказом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Министра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образования и науки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Республики Казахстан</a:t>
            </a:r>
            <a:endParaRPr lang="en-US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от 18 июля 2003 года № 508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005DA3-1828-442F-A0D6-06F960DC018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4957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ru-RU" dirty="0" smtClean="0"/>
              <a:t>Применяя в области библиотечного дела модель оценки качества услуг </a:t>
            </a:r>
            <a:r>
              <a:rPr lang="en-US" dirty="0" smtClean="0"/>
              <a:t>SERVQUAL</a:t>
            </a:r>
            <a:r>
              <a:rPr lang="ru-RU" dirty="0" smtClean="0"/>
              <a:t> (</a:t>
            </a:r>
            <a:r>
              <a:rPr lang="en-US" i="1" dirty="0" smtClean="0"/>
              <a:t>Service Quality</a:t>
            </a:r>
            <a:r>
              <a:rPr lang="en-US" dirty="0" smtClean="0"/>
              <a:t> </a:t>
            </a:r>
            <a:r>
              <a:rPr lang="ru-RU" dirty="0" smtClean="0"/>
              <a:t>«</a:t>
            </a:r>
            <a:r>
              <a:rPr lang="ru-RU" i="1" dirty="0" smtClean="0"/>
              <a:t>качество услуг</a:t>
            </a:r>
            <a:r>
              <a:rPr lang="ru-RU" dirty="0" smtClean="0"/>
              <a:t>»), разработанной в 1980-х гг. для коммерческого сектора экономики, можно утверждать, что наиболее существенными факторами обеспечения качества библиотечно-информационного обслуживания с точки зрения пользователей библиотек являются 1) </a:t>
            </a:r>
            <a:r>
              <a:rPr lang="ru-RU" i="1" dirty="0" smtClean="0"/>
              <a:t>возможности управления информацией</a:t>
            </a:r>
            <a:r>
              <a:rPr lang="ru-RU" dirty="0" smtClean="0"/>
              <a:t> (объем доступных информационных ресурсов, удобство их использования и навигации среди них, своевременность получения необходимой информации, предоставляемое оборудование, уверенность пользователя в собственных силах при поиске нужной ему информации и т.п.); 2) </a:t>
            </a:r>
            <a:r>
              <a:rPr lang="ru-RU" i="1" dirty="0" smtClean="0"/>
              <a:t>привлекательность</a:t>
            </a:r>
            <a:r>
              <a:rPr lang="ru-RU" dirty="0" smtClean="0"/>
              <a:t> </a:t>
            </a:r>
            <a:r>
              <a:rPr lang="ru-RU" i="1" dirty="0" smtClean="0"/>
              <a:t>библиотеки как физического пространства</a:t>
            </a:r>
            <a:r>
              <a:rPr lang="ru-RU" dirty="0" smtClean="0"/>
              <a:t> (удобство расположения здания библиотеки, привлекательный дизайн помещений библиотеки, эргономичность рабочих мест пользователей, ощущение пользователем комфортности и безопасности во время пребывания в библиотеке, восприятие пользователем библиотеки как символа общения, знания и культуры); 3) </a:t>
            </a:r>
            <a:r>
              <a:rPr lang="ru-RU" i="1" dirty="0" smtClean="0"/>
              <a:t>воздействие обслуживания</a:t>
            </a:r>
            <a:r>
              <a:rPr lang="ru-RU" dirty="0" smtClean="0"/>
              <a:t> (персонала библиотеки) на пользователя (благожелательное отношение сотрудника библиотеки к пользователю, его восприимчивость к информационным запросам пользователя, его уверенность и надежность при выполнении пользовательского запроса и т.п.). </a:t>
            </a:r>
            <a:r>
              <a:rPr lang="en-US" dirty="0" err="1" smtClean="0"/>
              <a:t>Parasuraman</a:t>
            </a:r>
            <a:r>
              <a:rPr lang="en-US" dirty="0" smtClean="0"/>
              <a:t>, A, V A </a:t>
            </a:r>
            <a:r>
              <a:rPr lang="en-US" dirty="0" err="1" smtClean="0"/>
              <a:t>Zeithaml</a:t>
            </a:r>
            <a:r>
              <a:rPr lang="en-US" dirty="0" smtClean="0"/>
              <a:t> and L </a:t>
            </a:r>
            <a:r>
              <a:rPr lang="en-US" dirty="0" err="1" smtClean="0"/>
              <a:t>L</a:t>
            </a:r>
            <a:r>
              <a:rPr lang="en-US" dirty="0" smtClean="0"/>
              <a:t> Berry, "SERVQUAL: A Multi-item Scale Measuring Consumer Perceptions of Service Quality" // Journal of </a:t>
            </a:r>
            <a:r>
              <a:rPr lang="en-US" dirty="0" err="1" smtClean="0"/>
              <a:t>Retailin</a:t>
            </a:r>
            <a:r>
              <a:rPr lang="en-US" dirty="0" smtClean="0"/>
              <a:t>.  1988. </a:t>
            </a:r>
            <a:r>
              <a:rPr lang="en-US" dirty="0" err="1" smtClean="0"/>
              <a:t>Vol</a:t>
            </a:r>
            <a:r>
              <a:rPr lang="en-US" dirty="0" smtClean="0"/>
              <a:t> 64. </a:t>
            </a:r>
            <a:r>
              <a:rPr lang="be-BY" dirty="0" smtClean="0"/>
              <a:t>№ </a:t>
            </a:r>
            <a:r>
              <a:rPr lang="en-US" dirty="0" smtClean="0"/>
              <a:t>1</a:t>
            </a:r>
            <a:r>
              <a:rPr lang="be-BY" dirty="0" smtClean="0"/>
              <a:t>. </a:t>
            </a:r>
            <a:r>
              <a:rPr lang="en-US" dirty="0" smtClean="0"/>
              <a:t>P. 12-37.</a:t>
            </a:r>
            <a:endParaRPr lang="ru-RU" dirty="0" smtClean="0"/>
          </a:p>
          <a:p>
            <a:pPr>
              <a:defRPr/>
            </a:pPr>
            <a:r>
              <a:rPr lang="en-US" dirty="0" smtClean="0"/>
              <a:t>Emerging Tools for Evaluating Digital Library Services: Conceptual Adaptations of </a:t>
            </a:r>
            <a:r>
              <a:rPr lang="en-US" dirty="0" err="1" smtClean="0"/>
              <a:t>LibQUAL</a:t>
            </a:r>
            <a:r>
              <a:rPr lang="en-US" dirty="0" smtClean="0"/>
              <a:t>+ and CAPM / </a:t>
            </a:r>
            <a:r>
              <a:rPr lang="en-US" b="1" dirty="0" smtClean="0"/>
              <a:t>Fred Heath, </a:t>
            </a:r>
            <a:r>
              <a:rPr lang="en-US" dirty="0" smtClean="0"/>
              <a:t>Martha Kyrillidou, Duane Webster, </a:t>
            </a:r>
            <a:r>
              <a:rPr lang="en-US" dirty="0" err="1" smtClean="0"/>
              <a:t>Sayeed</a:t>
            </a:r>
            <a:r>
              <a:rPr lang="en-US" dirty="0" smtClean="0"/>
              <a:t> </a:t>
            </a:r>
            <a:r>
              <a:rPr lang="en-US" dirty="0" err="1" smtClean="0"/>
              <a:t>Choudhury</a:t>
            </a:r>
            <a:r>
              <a:rPr lang="en-US" dirty="0" smtClean="0"/>
              <a:t>, Ben Hobbs, Mark Lorie and Nicholas Flores</a:t>
            </a:r>
            <a:r>
              <a:rPr lang="en-US" b="1" dirty="0" smtClean="0"/>
              <a:t>  // </a:t>
            </a:r>
            <a:r>
              <a:rPr lang="en-US" dirty="0" smtClean="0"/>
              <a:t>Journal of Digital Information,. </a:t>
            </a:r>
            <a:r>
              <a:rPr lang="ru-RU" dirty="0" smtClean="0"/>
              <a:t>2004.</a:t>
            </a:r>
            <a:r>
              <a:rPr lang="en-US" dirty="0" err="1" smtClean="0"/>
              <a:t>Vol</a:t>
            </a:r>
            <a:r>
              <a:rPr lang="en-US" dirty="0" smtClean="0"/>
              <a:t>  </a:t>
            </a:r>
            <a:r>
              <a:rPr lang="ru-RU" dirty="0" smtClean="0"/>
              <a:t>4, № 2. -  Режим доступа: </a:t>
            </a:r>
            <a:r>
              <a:rPr lang="en-US" dirty="0" smtClean="0"/>
              <a:t>http</a:t>
            </a:r>
            <a:r>
              <a:rPr lang="ru-RU" dirty="0" smtClean="0"/>
              <a:t>://</a:t>
            </a:r>
            <a:r>
              <a:rPr lang="en-US" dirty="0" smtClean="0"/>
              <a:t>journals</a:t>
            </a:r>
            <a:r>
              <a:rPr lang="ru-RU" dirty="0" smtClean="0"/>
              <a:t>.</a:t>
            </a:r>
            <a:r>
              <a:rPr lang="en-US" dirty="0" err="1" smtClean="0"/>
              <a:t>tdl</a:t>
            </a:r>
            <a:r>
              <a:rPr lang="ru-RU" dirty="0" smtClean="0"/>
              <a:t>.</a:t>
            </a:r>
            <a:r>
              <a:rPr lang="en-US" dirty="0" smtClean="0"/>
              <a:t>org</a:t>
            </a:r>
            <a:r>
              <a:rPr lang="ru-RU" dirty="0" smtClean="0"/>
              <a:t>/</a:t>
            </a:r>
            <a:r>
              <a:rPr lang="en-US" dirty="0" err="1" smtClean="0"/>
              <a:t>jodi</a:t>
            </a:r>
            <a:r>
              <a:rPr lang="ru-RU" dirty="0" smtClean="0"/>
              <a:t>/</a:t>
            </a:r>
            <a:r>
              <a:rPr lang="en-US" dirty="0" smtClean="0"/>
              <a:t>article</a:t>
            </a:r>
            <a:r>
              <a:rPr lang="ru-RU" dirty="0" smtClean="0"/>
              <a:t>/</a:t>
            </a:r>
            <a:r>
              <a:rPr lang="en-US" dirty="0" err="1" smtClean="0"/>
              <a:t>viewArticle</a:t>
            </a:r>
            <a:r>
              <a:rPr lang="ru-RU" dirty="0" smtClean="0"/>
              <a:t>/102/101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ru-RU" dirty="0" smtClean="0"/>
          </a:p>
        </p:txBody>
      </p:sp>
      <p:sp>
        <p:nvSpPr>
          <p:cNvPr id="166916" name="Номер слайда 3"/>
          <p:cNvSpPr txBox="1">
            <a:spLocks noGrp="1"/>
          </p:cNvSpPr>
          <p:nvPr/>
        </p:nvSpPr>
        <p:spPr bwMode="auto">
          <a:xfrm>
            <a:off x="3885453" y="8686288"/>
            <a:ext cx="2972547" cy="45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A2E473B8-A73A-4074-81AB-945DEAD363A2}" type="slidenum">
              <a:rPr lang="ru-RU" altLang="en-US" sz="1200">
                <a:latin typeface="Times New Roman" pitchFamily="18" charset="0"/>
              </a:rPr>
              <a:pPr algn="r" eaLnBrk="1" hangingPunct="1"/>
              <a:t>4</a:t>
            </a:fld>
            <a:endParaRPr lang="ru-RU" altLang="en-US" sz="120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3DD470-6286-4DC7-8283-AD66EBD48299}" type="slidenum">
              <a:rPr lang="ru-RU" altLang="en-US"/>
              <a:pPr/>
              <a:t>10</a:t>
            </a:fld>
            <a:endParaRPr lang="ru-RU" altLang="en-US"/>
          </a:p>
        </p:txBody>
      </p:sp>
      <p:sp>
        <p:nvSpPr>
          <p:cNvPr id="236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6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</p:spPr>
        <p:txBody>
          <a:bodyPr/>
          <a:lstStyle/>
          <a:p>
            <a:r>
              <a:rPr lang="ru-RU" altLang="en-US"/>
              <a:t>Lorcan Dempsey</a:t>
            </a:r>
          </a:p>
          <a:p>
            <a:r>
              <a:rPr lang="ru-RU" altLang="en-US"/>
              <a:t>2014</a:t>
            </a:r>
          </a:p>
          <a:p>
            <a:r>
              <a:rPr lang="ru-RU" altLang="en-US"/>
              <a:t>7 November 2014</a:t>
            </a:r>
            <a:br>
              <a:rPr lang="ru-RU" altLang="en-US"/>
            </a:br>
            <a:r>
              <a:rPr lang="ru-RU" altLang="en-US" b="1">
                <a:hlinkClick r:id="rId3"/>
              </a:rPr>
              <a:t>Thinking About Technology: Differently</a:t>
            </a:r>
            <a:r>
              <a:rPr lang="ru-RU" altLang="en-US"/>
              <a:t/>
            </a:r>
            <a:br>
              <a:rPr lang="ru-RU" altLang="en-US"/>
            </a:br>
            <a:r>
              <a:rPr lang="ru-RU" altLang="en-US">
                <a:hlinkClick r:id="rId4"/>
              </a:rPr>
              <a:t>2014 LITA Forum</a:t>
            </a:r>
            <a:r>
              <a:rPr lang="ru-RU" altLang="en-US"/>
              <a:t>, 5-8 November 2014, Albuquerque, New Mexico (USA).</a:t>
            </a:r>
            <a:br>
              <a:rPr lang="ru-RU" altLang="en-US"/>
            </a:br>
            <a:r>
              <a:rPr lang="ru-RU" altLang="en-US"/>
              <a:t>(.pptx: 10.7MB/61 slides)</a:t>
            </a:r>
            <a:br>
              <a:rPr lang="ru-RU" altLang="en-US"/>
            </a:br>
            <a:r>
              <a:rPr lang="ru-RU" altLang="en-US">
                <a:hlinkClick r:id="rId3"/>
              </a:rPr>
              <a:t>http://www.oclc.org/content/dam/research/presentations/dempsey/dempsey-technology-differently-lita-2014.pptx</a:t>
            </a:r>
            <a:r>
              <a:rPr lang="ru-RU" altLang="en-US"/>
              <a:t/>
            </a:r>
            <a:br>
              <a:rPr lang="ru-RU" altLang="en-US"/>
            </a:br>
            <a:r>
              <a:rPr lang="ru-RU" altLang="en-US" b="1">
                <a:hlinkClick r:id="rId5"/>
              </a:rPr>
              <a:t>View on SlideShare</a:t>
            </a:r>
            <a:endParaRPr lang="ru-RU" altLang="en-US" b="1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88663-6D44-4A32-A53D-2832378049E0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2F6C6-0116-4744-AA97-B80130BDE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595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88663-6D44-4A32-A53D-2832378049E0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2F6C6-0116-4744-AA97-B80130BDE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24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88663-6D44-4A32-A53D-2832378049E0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2F6C6-0116-4744-AA97-B80130BDE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199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88663-6D44-4A32-A53D-2832378049E0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2F6C6-0116-4744-AA97-B80130BDE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630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88663-6D44-4A32-A53D-2832378049E0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2F6C6-0116-4744-AA97-B80130BDE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25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88663-6D44-4A32-A53D-2832378049E0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2F6C6-0116-4744-AA97-B80130BDE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789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88663-6D44-4A32-A53D-2832378049E0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2F6C6-0116-4744-AA97-B80130BDE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682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88663-6D44-4A32-A53D-2832378049E0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2F6C6-0116-4744-AA97-B80130BDE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102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88663-6D44-4A32-A53D-2832378049E0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2F6C6-0116-4744-AA97-B80130BDE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63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88663-6D44-4A32-A53D-2832378049E0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2F6C6-0116-4744-AA97-B80130BDE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307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88663-6D44-4A32-A53D-2832378049E0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2F6C6-0116-4744-AA97-B80130BDE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981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988663-6D44-4A32-A53D-2832378049E0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F2F6C6-0116-4744-AA97-B80130BDE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999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clc.org/content/dam/research/presentations/dempsey/dempsey-technology-differently-lita-2014.pptx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clc.org/content/dam/research/presentations/dempsey/dempsey-technology-differently-lita-2014.pptx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1482724"/>
            <a:ext cx="7848600" cy="2860676"/>
          </a:xfrm>
        </p:spPr>
        <p:txBody>
          <a:bodyPr rtlCol="0">
            <a:noAutofit/>
          </a:bodyPr>
          <a:lstStyle/>
          <a:p>
            <a:pPr>
              <a:defRPr/>
            </a:pPr>
            <a:r>
              <a:rPr lang="ru-RU" sz="4000" b="1" dirty="0">
                <a:solidFill>
                  <a:schemeClr val="tx2"/>
                </a:solidFill>
              </a:rPr>
              <a:t>Современная вузовская библиотека: новая среда, новые условия, новые механизмы интеграции в научный и образовательный </a:t>
            </a:r>
            <a:r>
              <a:rPr lang="ru-RU" sz="4000" b="1" dirty="0" smtClean="0">
                <a:solidFill>
                  <a:schemeClr val="tx2"/>
                </a:solidFill>
              </a:rPr>
              <a:t>процессы</a:t>
            </a:r>
            <a:endParaRPr lang="en-US" sz="4000" b="1" dirty="0">
              <a:solidFill>
                <a:schemeClr val="tx2"/>
              </a:solidFill>
              <a:latin typeface="Century" panose="02040604050505020304" pitchFamily="18" charset="0"/>
              <a:ea typeface="ヒラギノ角ゴ ProN W3" pitchFamily="-84" charset="-128"/>
              <a:cs typeface="+mn-cs"/>
              <a:sym typeface="Gill Sans Light" pitchFamily="-84" charset="0"/>
            </a:endParaRPr>
          </a:p>
        </p:txBody>
      </p:sp>
      <p:pic>
        <p:nvPicPr>
          <p:cNvPr id="61443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8760" y="4876800"/>
            <a:ext cx="1525240" cy="2157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9" y="76200"/>
            <a:ext cx="3388469" cy="838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14800" y="4724400"/>
            <a:ext cx="4038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tx2"/>
                </a:solidFill>
              </a:rPr>
              <a:t>Лапо Петр Михайлович,</a:t>
            </a:r>
          </a:p>
          <a:p>
            <a:r>
              <a:rPr lang="ru-RU" sz="2400" dirty="0" smtClean="0">
                <a:solidFill>
                  <a:schemeClr val="tx2"/>
                </a:solidFill>
              </a:rPr>
              <a:t>генеральный менеджер</a:t>
            </a:r>
          </a:p>
          <a:p>
            <a:r>
              <a:rPr lang="ru-RU" sz="2400" dirty="0" smtClean="0">
                <a:solidFill>
                  <a:schemeClr val="tx2"/>
                </a:solidFill>
              </a:rPr>
              <a:t>Научная библиотека</a:t>
            </a:r>
            <a:br>
              <a:rPr lang="ru-RU" sz="2400" dirty="0" smtClean="0">
                <a:solidFill>
                  <a:schemeClr val="tx2"/>
                </a:solidFill>
              </a:rPr>
            </a:br>
            <a:r>
              <a:rPr lang="ru-RU" sz="2400" dirty="0" smtClean="0">
                <a:solidFill>
                  <a:schemeClr val="tx2"/>
                </a:solidFill>
              </a:rPr>
              <a:t>Назарбаев Университета</a:t>
            </a:r>
          </a:p>
          <a:p>
            <a:r>
              <a:rPr lang="ru-RU" sz="2400" dirty="0" smtClean="0">
                <a:solidFill>
                  <a:schemeClr val="tx2"/>
                </a:solidFill>
              </a:rPr>
              <a:t>Э-почта: </a:t>
            </a:r>
            <a:r>
              <a:rPr lang="en-US" sz="2400" dirty="0" smtClean="0">
                <a:solidFill>
                  <a:schemeClr val="tx2"/>
                </a:solidFill>
              </a:rPr>
              <a:t>piotr.lapo@nu.edu.kz</a:t>
            </a:r>
            <a:endParaRPr lang="en-US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6935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Oval 60"/>
          <p:cNvSpPr>
            <a:spLocks noChangeArrowheads="1"/>
          </p:cNvSpPr>
          <p:nvPr/>
        </p:nvSpPr>
        <p:spPr bwMode="auto">
          <a:xfrm>
            <a:off x="1763713" y="-1588"/>
            <a:ext cx="6465887" cy="6546851"/>
          </a:xfrm>
          <a:prstGeom prst="ellipse">
            <a:avLst/>
          </a:prstGeom>
          <a:noFill/>
          <a:ln w="25400" algn="ctr">
            <a:solidFill>
              <a:srgbClr val="44326B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+mn-lt"/>
            </a:endParaRPr>
          </a:p>
        </p:txBody>
      </p:sp>
      <p:sp>
        <p:nvSpPr>
          <p:cNvPr id="261" name="Rounded Rectangle 260"/>
          <p:cNvSpPr>
            <a:spLocks noChangeArrowheads="1"/>
          </p:cNvSpPr>
          <p:nvPr/>
        </p:nvSpPr>
        <p:spPr bwMode="auto">
          <a:xfrm>
            <a:off x="160338" y="260350"/>
            <a:ext cx="4267200" cy="838200"/>
          </a:xfrm>
          <a:prstGeom prst="roundRect">
            <a:avLst>
              <a:gd name="adj" fmla="val 16667"/>
            </a:avLst>
          </a:prstGeom>
          <a:noFill/>
          <a:ln w="38100" algn="ctr">
            <a:solidFill>
              <a:srgbClr val="11069A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2400">
                <a:solidFill>
                  <a:srgbClr val="11069A"/>
                </a:solidFill>
              </a:rPr>
              <a:t>Наличие децентрализованной сети</a:t>
            </a:r>
            <a:endParaRPr lang="en-US" sz="2400">
              <a:solidFill>
                <a:srgbClr val="11069A"/>
              </a:solidFill>
            </a:endParaRPr>
          </a:p>
        </p:txBody>
      </p:sp>
      <p:sp>
        <p:nvSpPr>
          <p:cNvPr id="235524" name="Oval 119"/>
          <p:cNvSpPr>
            <a:spLocks noChangeArrowheads="1"/>
          </p:cNvSpPr>
          <p:nvPr/>
        </p:nvSpPr>
        <p:spPr bwMode="auto">
          <a:xfrm>
            <a:off x="3059113" y="1052513"/>
            <a:ext cx="3529012" cy="3332162"/>
          </a:xfrm>
          <a:prstGeom prst="ellipse">
            <a:avLst/>
          </a:prstGeom>
          <a:solidFill>
            <a:srgbClr val="11069A"/>
          </a:solidFill>
          <a:ln w="25400" algn="ctr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ru-RU" altLang="en-US" sz="2500">
                <a:solidFill>
                  <a:srgbClr val="FFFFFF"/>
                </a:solidFill>
                <a:latin typeface="Calibri" pitchFamily="34" charset="0"/>
              </a:rPr>
              <a:t>Университетская библиотека</a:t>
            </a:r>
            <a:endParaRPr lang="en-US" altLang="en-US" sz="25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35525" name="Oval 113"/>
          <p:cNvSpPr>
            <a:spLocks noChangeArrowheads="1"/>
          </p:cNvSpPr>
          <p:nvPr/>
        </p:nvSpPr>
        <p:spPr bwMode="auto">
          <a:xfrm>
            <a:off x="3665538" y="4076700"/>
            <a:ext cx="2562225" cy="2447925"/>
          </a:xfrm>
          <a:prstGeom prst="ellipse">
            <a:avLst/>
          </a:prstGeom>
          <a:solidFill>
            <a:srgbClr val="11069A"/>
          </a:solidFill>
          <a:ln w="25400" algn="ctr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ru-RU" altLang="en-US" sz="2400">
                <a:solidFill>
                  <a:schemeClr val="bg1"/>
                </a:solidFill>
                <a:latin typeface="Calibri" pitchFamily="34" charset="0"/>
              </a:rPr>
              <a:t>Облачные источники</a:t>
            </a:r>
            <a:endParaRPr lang="en-US" altLang="en-US" sz="24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35526" name="Oval 106"/>
          <p:cNvSpPr>
            <a:spLocks noChangeArrowheads="1"/>
          </p:cNvSpPr>
          <p:nvPr/>
        </p:nvSpPr>
        <p:spPr bwMode="auto">
          <a:xfrm>
            <a:off x="1836738" y="2781300"/>
            <a:ext cx="2303462" cy="2181225"/>
          </a:xfrm>
          <a:prstGeom prst="ellipse">
            <a:avLst/>
          </a:prstGeom>
          <a:solidFill>
            <a:srgbClr val="11069A"/>
          </a:solidFill>
          <a:ln w="25400" algn="ctr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ru-RU" altLang="en-US" sz="2400">
                <a:solidFill>
                  <a:schemeClr val="bg1"/>
                </a:solidFill>
                <a:latin typeface="Calibri" pitchFamily="34" charset="0"/>
              </a:rPr>
              <a:t>Расцепленное общение</a:t>
            </a:r>
            <a:endParaRPr lang="en-US" altLang="en-US" sz="24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35527" name="Oval 115"/>
          <p:cNvSpPr>
            <a:spLocks noChangeArrowheads="1"/>
          </p:cNvSpPr>
          <p:nvPr/>
        </p:nvSpPr>
        <p:spPr bwMode="auto">
          <a:xfrm>
            <a:off x="5940425" y="2997200"/>
            <a:ext cx="2160588" cy="2087563"/>
          </a:xfrm>
          <a:prstGeom prst="ellipse">
            <a:avLst/>
          </a:prstGeom>
          <a:solidFill>
            <a:srgbClr val="11069A"/>
          </a:solidFill>
          <a:ln w="25400" algn="ctr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ru-RU" altLang="en-US" sz="2400">
                <a:solidFill>
                  <a:schemeClr val="bg1"/>
                </a:solidFill>
                <a:latin typeface="Calibri" pitchFamily="34" charset="0"/>
              </a:rPr>
              <a:t>Внешние ИР</a:t>
            </a:r>
            <a:endParaRPr lang="en-US" altLang="en-US" sz="24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35528" name="Oval 117"/>
          <p:cNvSpPr>
            <a:spLocks noChangeArrowheads="1"/>
          </p:cNvSpPr>
          <p:nvPr/>
        </p:nvSpPr>
        <p:spPr bwMode="auto">
          <a:xfrm>
            <a:off x="5178425" y="333375"/>
            <a:ext cx="2057400" cy="2057400"/>
          </a:xfrm>
          <a:prstGeom prst="ellipse">
            <a:avLst/>
          </a:prstGeom>
          <a:solidFill>
            <a:srgbClr val="11069A"/>
          </a:solidFill>
          <a:ln w="25400" algn="ctr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altLang="en-US" sz="2400">
                <a:solidFill>
                  <a:schemeClr val="bg1"/>
                </a:solidFill>
                <a:latin typeface="Calibri" pitchFamily="34" charset="0"/>
              </a:rPr>
              <a:t>Web</a:t>
            </a:r>
            <a:r>
              <a:rPr lang="ru-RU" altLang="en-US" sz="2400">
                <a:solidFill>
                  <a:schemeClr val="bg1"/>
                </a:solidFill>
                <a:latin typeface="Calibri" pitchFamily="34" charset="0"/>
              </a:rPr>
              <a:t>-сайт</a:t>
            </a:r>
            <a:endParaRPr lang="en-US" altLang="en-US" sz="24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52" name="Oval 51"/>
          <p:cNvSpPr/>
          <p:nvPr/>
        </p:nvSpPr>
        <p:spPr>
          <a:xfrm>
            <a:off x="5203825" y="1773238"/>
            <a:ext cx="304800" cy="304800"/>
          </a:xfrm>
          <a:prstGeom prst="ellipse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3" name="Oval 52"/>
          <p:cNvSpPr/>
          <p:nvPr/>
        </p:nvSpPr>
        <p:spPr>
          <a:xfrm>
            <a:off x="6084888" y="3195638"/>
            <a:ext cx="304800" cy="304800"/>
          </a:xfrm>
          <a:prstGeom prst="ellipse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6" name="Oval 55"/>
          <p:cNvSpPr/>
          <p:nvPr/>
        </p:nvSpPr>
        <p:spPr>
          <a:xfrm>
            <a:off x="4787900" y="3933825"/>
            <a:ext cx="304800" cy="304800"/>
          </a:xfrm>
          <a:prstGeom prst="ellipse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7" name="Oval 56"/>
          <p:cNvSpPr/>
          <p:nvPr/>
        </p:nvSpPr>
        <p:spPr>
          <a:xfrm>
            <a:off x="3132138" y="2708275"/>
            <a:ext cx="304800" cy="304800"/>
          </a:xfrm>
          <a:prstGeom prst="ellipse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5533" name="Text Box 13"/>
          <p:cNvSpPr txBox="1">
            <a:spLocks noChangeArrowheads="1"/>
          </p:cNvSpPr>
          <p:nvPr/>
        </p:nvSpPr>
        <p:spPr bwMode="auto">
          <a:xfrm>
            <a:off x="87313" y="6472238"/>
            <a:ext cx="6965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altLang="en-US">
                <a:solidFill>
                  <a:srgbClr val="11069A"/>
                </a:solidFill>
              </a:rPr>
              <a:t>Lorcan Dempsey,</a:t>
            </a:r>
            <a:r>
              <a:rPr lang="ru-RU" altLang="en-US"/>
              <a:t> </a:t>
            </a:r>
            <a:r>
              <a:rPr lang="ru-RU" altLang="en-US" b="1">
                <a:solidFill>
                  <a:srgbClr val="11069A"/>
                </a:solidFill>
                <a:hlinkClick r:id="rId3"/>
              </a:rPr>
              <a:t>Thinking About Technology: Differently</a:t>
            </a:r>
            <a:r>
              <a:rPr lang="ru-RU" altLang="en-US" b="1"/>
              <a:t>, </a:t>
            </a:r>
            <a:r>
              <a:rPr lang="ru-RU" altLang="en-US" b="1">
                <a:solidFill>
                  <a:srgbClr val="11069A"/>
                </a:solidFill>
              </a:rPr>
              <a:t>2014</a:t>
            </a:r>
          </a:p>
        </p:txBody>
      </p:sp>
    </p:spTree>
    <p:extLst>
      <p:ext uri="{BB962C8B-B14F-4D97-AF65-F5344CB8AC3E}">
        <p14:creationId xmlns:p14="http://schemas.microsoft.com/office/powerpoint/2010/main" val="12568815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Oval 44"/>
          <p:cNvSpPr/>
          <p:nvPr/>
        </p:nvSpPr>
        <p:spPr>
          <a:xfrm>
            <a:off x="457200" y="-457200"/>
            <a:ext cx="7620000" cy="7620000"/>
          </a:xfrm>
          <a:prstGeom prst="ellipse">
            <a:avLst/>
          </a:prstGeom>
          <a:noFill/>
          <a:ln w="762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black"/>
              </a:solidFill>
            </a:endParaRPr>
          </a:p>
        </p:txBody>
      </p:sp>
      <p:pic>
        <p:nvPicPr>
          <p:cNvPr id="247811" name="Picture 8" descr="YouTube hom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0"/>
            <a:ext cx="69850" cy="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2" name="Oval 171"/>
          <p:cNvSpPr/>
          <p:nvPr/>
        </p:nvSpPr>
        <p:spPr>
          <a:xfrm>
            <a:off x="6208713" y="1279525"/>
            <a:ext cx="192087" cy="152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7" name="Oval 76"/>
          <p:cNvSpPr/>
          <p:nvPr/>
        </p:nvSpPr>
        <p:spPr>
          <a:xfrm>
            <a:off x="2932113" y="5318125"/>
            <a:ext cx="192087" cy="152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8" name="Oval 77"/>
          <p:cNvSpPr/>
          <p:nvPr/>
        </p:nvSpPr>
        <p:spPr>
          <a:xfrm>
            <a:off x="4837113" y="3641725"/>
            <a:ext cx="192087" cy="152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9" name="Oval 78"/>
          <p:cNvSpPr/>
          <p:nvPr/>
        </p:nvSpPr>
        <p:spPr>
          <a:xfrm>
            <a:off x="1027113" y="2803525"/>
            <a:ext cx="192087" cy="152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47816" name="Rounded Rectangle 94"/>
          <p:cNvSpPr>
            <a:spLocks noChangeArrowheads="1"/>
          </p:cNvSpPr>
          <p:nvPr/>
        </p:nvSpPr>
        <p:spPr bwMode="auto">
          <a:xfrm>
            <a:off x="3548063" y="2924175"/>
            <a:ext cx="1528762" cy="4603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 algn="ctr">
            <a:solidFill>
              <a:srgbClr val="155684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altLang="en-US">
                <a:solidFill>
                  <a:srgbClr val="11069A"/>
                </a:solidFill>
                <a:latin typeface="Calibri" pitchFamily="34" charset="0"/>
              </a:rPr>
              <a:t>Linked Data (Catalog)</a:t>
            </a:r>
          </a:p>
        </p:txBody>
      </p:sp>
      <p:grpSp>
        <p:nvGrpSpPr>
          <p:cNvPr id="247817" name="Group 44"/>
          <p:cNvGrpSpPr>
            <a:grpSpLocks/>
          </p:cNvGrpSpPr>
          <p:nvPr/>
        </p:nvGrpSpPr>
        <p:grpSpPr bwMode="auto">
          <a:xfrm>
            <a:off x="-328613" y="-1600200"/>
            <a:ext cx="9580563" cy="9144000"/>
            <a:chOff x="-371" y="-1008"/>
            <a:chExt cx="6035" cy="5760"/>
          </a:xfrm>
        </p:grpSpPr>
        <p:sp>
          <p:nvSpPr>
            <p:cNvPr id="47" name="Oval 46"/>
            <p:cNvSpPr/>
            <p:nvPr/>
          </p:nvSpPr>
          <p:spPr>
            <a:xfrm>
              <a:off x="-144" y="-1008"/>
              <a:ext cx="5760" cy="5760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15" name="Oval 114"/>
            <p:cNvSpPr/>
            <p:nvPr/>
          </p:nvSpPr>
          <p:spPr>
            <a:xfrm>
              <a:off x="1632" y="2726"/>
              <a:ext cx="1440" cy="144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7820" name="Rounded Rectangle 93"/>
            <p:cNvSpPr>
              <a:spLocks noChangeArrowheads="1"/>
            </p:cNvSpPr>
            <p:nvPr/>
          </p:nvSpPr>
          <p:spPr bwMode="auto">
            <a:xfrm>
              <a:off x="2336" y="3926"/>
              <a:ext cx="952" cy="394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 algn="ctr">
              <a:solidFill>
                <a:srgbClr val="155684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/>
              <a:r>
                <a:rPr lang="ru-RU" altLang="en-US">
                  <a:solidFill>
                    <a:srgbClr val="11069A"/>
                  </a:solidFill>
                  <a:latin typeface="Calibri" pitchFamily="34" charset="0"/>
                </a:rPr>
                <a:t>Цифровой архив</a:t>
              </a:r>
              <a:endParaRPr lang="en-US" altLang="en-US">
                <a:solidFill>
                  <a:srgbClr val="11069A"/>
                </a:solidFill>
                <a:latin typeface="Calibri" pitchFamily="34" charset="0"/>
              </a:endParaRPr>
            </a:p>
          </p:txBody>
        </p:sp>
        <p:sp>
          <p:nvSpPr>
            <p:cNvPr id="114" name="Oval 113"/>
            <p:cNvSpPr/>
            <p:nvPr/>
          </p:nvSpPr>
          <p:spPr>
            <a:xfrm>
              <a:off x="2461" y="1622"/>
              <a:ext cx="1811" cy="144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13" name="Oval 112"/>
            <p:cNvSpPr/>
            <p:nvPr/>
          </p:nvSpPr>
          <p:spPr>
            <a:xfrm>
              <a:off x="3277" y="182"/>
              <a:ext cx="1811" cy="144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-371" y="754"/>
              <a:ext cx="1811" cy="163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47" name="Straight Connector 146"/>
            <p:cNvCxnSpPr/>
            <p:nvPr/>
          </p:nvCxnSpPr>
          <p:spPr>
            <a:xfrm flipH="1">
              <a:off x="375" y="857"/>
              <a:ext cx="3561" cy="2157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>
              <a:stCxn id="247830" idx="1"/>
            </p:cNvCxnSpPr>
            <p:nvPr/>
          </p:nvCxnSpPr>
          <p:spPr>
            <a:xfrm flipH="1" flipV="1">
              <a:off x="573" y="3302"/>
              <a:ext cx="1104" cy="99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>
              <a:stCxn id="247829" idx="1"/>
            </p:cNvCxnSpPr>
            <p:nvPr/>
          </p:nvCxnSpPr>
          <p:spPr>
            <a:xfrm flipH="1">
              <a:off x="957" y="2345"/>
              <a:ext cx="1920" cy="957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689" y="1814"/>
              <a:ext cx="151" cy="1146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7828" name="Oval 138"/>
            <p:cNvSpPr>
              <a:spLocks noChangeArrowheads="1"/>
            </p:cNvSpPr>
            <p:nvPr/>
          </p:nvSpPr>
          <p:spPr bwMode="auto">
            <a:xfrm>
              <a:off x="-21" y="2726"/>
              <a:ext cx="1509" cy="1200"/>
            </a:xfrm>
            <a:prstGeom prst="ellipse">
              <a:avLst/>
            </a:prstGeom>
            <a:solidFill>
              <a:schemeClr val="bg1"/>
            </a:solidFill>
            <a:ln w="25400" algn="ctr">
              <a:solidFill>
                <a:srgbClr val="11069A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/>
              <a:r>
                <a:rPr lang="ru-RU" altLang="en-US" sz="2400" b="1">
                  <a:solidFill>
                    <a:srgbClr val="11069A"/>
                  </a:solidFill>
                  <a:latin typeface="Calibri" pitchFamily="34" charset="0"/>
                </a:rPr>
                <a:t>Внешние ИР</a:t>
              </a:r>
              <a:endParaRPr lang="en-US" altLang="en-US" sz="2400" b="1">
                <a:solidFill>
                  <a:srgbClr val="11069A"/>
                </a:solidFill>
                <a:latin typeface="Calibri" pitchFamily="34" charset="0"/>
              </a:endParaRPr>
            </a:p>
          </p:txBody>
        </p:sp>
        <p:sp>
          <p:nvSpPr>
            <p:cNvPr id="247829" name="Rounded Rectangle 139"/>
            <p:cNvSpPr>
              <a:spLocks noChangeArrowheads="1"/>
            </p:cNvSpPr>
            <p:nvPr/>
          </p:nvSpPr>
          <p:spPr bwMode="auto">
            <a:xfrm>
              <a:off x="2885" y="2198"/>
              <a:ext cx="1147" cy="294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5400" algn="ctr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/>
              <a:r>
                <a:rPr lang="ru-RU" altLang="en-US" sz="2000" b="1">
                  <a:solidFill>
                    <a:srgbClr val="1F497D"/>
                  </a:solidFill>
                  <a:latin typeface="Calibri" pitchFamily="34" charset="0"/>
                </a:rPr>
                <a:t>Службы</a:t>
              </a:r>
              <a:endParaRPr lang="en-US" altLang="en-US" sz="2000" b="1">
                <a:solidFill>
                  <a:srgbClr val="1F497D"/>
                </a:solidFill>
                <a:latin typeface="Calibri" pitchFamily="34" charset="0"/>
              </a:endParaRPr>
            </a:p>
          </p:txBody>
        </p:sp>
        <p:sp>
          <p:nvSpPr>
            <p:cNvPr id="247830" name="Rounded Rectangle 140"/>
            <p:cNvSpPr>
              <a:spLocks noChangeArrowheads="1"/>
            </p:cNvSpPr>
            <p:nvPr/>
          </p:nvSpPr>
          <p:spPr bwMode="auto">
            <a:xfrm>
              <a:off x="1685" y="3254"/>
              <a:ext cx="1147" cy="294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5400" algn="ctr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/>
              <a:r>
                <a:rPr lang="ru-RU" altLang="en-US" sz="2000" b="1">
                  <a:solidFill>
                    <a:srgbClr val="1F497D"/>
                  </a:solidFill>
                  <a:latin typeface="Calibri" pitchFamily="34" charset="0"/>
                </a:rPr>
                <a:t>Данные</a:t>
              </a:r>
              <a:endParaRPr lang="en-US" altLang="en-US" sz="2000" b="1">
                <a:solidFill>
                  <a:srgbClr val="1F497D"/>
                </a:solidFill>
                <a:latin typeface="Calibri" pitchFamily="34" charset="0"/>
              </a:endParaRPr>
            </a:p>
          </p:txBody>
        </p:sp>
        <p:sp>
          <p:nvSpPr>
            <p:cNvPr id="247831" name="Rounded Rectangle 142"/>
            <p:cNvSpPr>
              <a:spLocks noChangeArrowheads="1"/>
            </p:cNvSpPr>
            <p:nvPr/>
          </p:nvSpPr>
          <p:spPr bwMode="auto">
            <a:xfrm>
              <a:off x="-159" y="1548"/>
              <a:ext cx="1147" cy="294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5400" algn="ctr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/>
              <a:r>
                <a:rPr lang="en-US" altLang="en-US" b="1">
                  <a:solidFill>
                    <a:srgbClr val="11069A"/>
                  </a:solidFill>
                  <a:latin typeface="Calibri" pitchFamily="34" charset="0"/>
                </a:rPr>
                <a:t>RSS</a:t>
              </a:r>
            </a:p>
          </p:txBody>
        </p:sp>
        <p:sp>
          <p:nvSpPr>
            <p:cNvPr id="247832" name="Rounded Rectangle 141"/>
            <p:cNvSpPr>
              <a:spLocks noChangeArrowheads="1"/>
            </p:cNvSpPr>
            <p:nvPr/>
          </p:nvSpPr>
          <p:spPr bwMode="auto">
            <a:xfrm>
              <a:off x="3749" y="710"/>
              <a:ext cx="1147" cy="294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5400" algn="ctr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/>
              <a:r>
                <a:rPr lang="ru-RU" altLang="en-US" sz="2000" b="1">
                  <a:solidFill>
                    <a:srgbClr val="1F497D"/>
                  </a:solidFill>
                  <a:latin typeface="Calibri" pitchFamily="34" charset="0"/>
                </a:rPr>
                <a:t>Метаданные</a:t>
              </a:r>
              <a:endParaRPr lang="en-US" altLang="en-US" sz="2000" b="1">
                <a:solidFill>
                  <a:srgbClr val="1F497D"/>
                </a:solidFill>
                <a:latin typeface="Calibri" pitchFamily="34" charset="0"/>
              </a:endParaRPr>
            </a:p>
          </p:txBody>
        </p:sp>
        <p:sp>
          <p:nvSpPr>
            <p:cNvPr id="247833" name="Rounded Rectangle 80"/>
            <p:cNvSpPr>
              <a:spLocks noChangeArrowheads="1"/>
            </p:cNvSpPr>
            <p:nvPr/>
          </p:nvSpPr>
          <p:spPr bwMode="auto">
            <a:xfrm>
              <a:off x="4627" y="1190"/>
              <a:ext cx="845" cy="19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 algn="ctr">
              <a:solidFill>
                <a:srgbClr val="155684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/>
              <a:r>
                <a:rPr lang="en-US" altLang="en-US">
                  <a:solidFill>
                    <a:srgbClr val="11069A"/>
                  </a:solidFill>
                  <a:latin typeface="Calibri" pitchFamily="34" charset="0"/>
                </a:rPr>
                <a:t>Europeana</a:t>
              </a:r>
            </a:p>
          </p:txBody>
        </p:sp>
        <p:sp>
          <p:nvSpPr>
            <p:cNvPr id="247834" name="Rounded Rectangle 81"/>
            <p:cNvSpPr>
              <a:spLocks noChangeArrowheads="1"/>
            </p:cNvSpPr>
            <p:nvPr/>
          </p:nvSpPr>
          <p:spPr bwMode="auto">
            <a:xfrm>
              <a:off x="4243" y="326"/>
              <a:ext cx="845" cy="19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 algn="ctr">
              <a:solidFill>
                <a:srgbClr val="155684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/>
              <a:r>
                <a:rPr lang="en-US" altLang="en-US">
                  <a:solidFill>
                    <a:srgbClr val="11069A"/>
                  </a:solidFill>
                  <a:latin typeface="Calibri" pitchFamily="34" charset="0"/>
                </a:rPr>
                <a:t>WorldCat</a:t>
              </a:r>
            </a:p>
          </p:txBody>
        </p:sp>
        <p:sp>
          <p:nvSpPr>
            <p:cNvPr id="247835" name="Rounded Rectangle 82"/>
            <p:cNvSpPr>
              <a:spLocks noChangeArrowheads="1"/>
            </p:cNvSpPr>
            <p:nvPr/>
          </p:nvSpPr>
          <p:spPr bwMode="auto">
            <a:xfrm>
              <a:off x="3043" y="998"/>
              <a:ext cx="845" cy="19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 algn="ctr">
              <a:solidFill>
                <a:srgbClr val="155684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/>
              <a:r>
                <a:rPr lang="en-US" altLang="en-US">
                  <a:solidFill>
                    <a:srgbClr val="11069A"/>
                  </a:solidFill>
                  <a:latin typeface="Calibri" pitchFamily="34" charset="0"/>
                </a:rPr>
                <a:t>Scirus</a:t>
              </a:r>
            </a:p>
          </p:txBody>
        </p:sp>
        <p:sp>
          <p:nvSpPr>
            <p:cNvPr id="247836" name="Rounded Rectangle 85"/>
            <p:cNvSpPr>
              <a:spLocks noChangeArrowheads="1"/>
            </p:cNvSpPr>
            <p:nvPr/>
          </p:nvSpPr>
          <p:spPr bwMode="auto">
            <a:xfrm>
              <a:off x="4387" y="1526"/>
              <a:ext cx="845" cy="19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 algn="ctr">
              <a:solidFill>
                <a:srgbClr val="155684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/>
              <a:r>
                <a:rPr lang="en-US" altLang="en-US">
                  <a:solidFill>
                    <a:srgbClr val="11069A"/>
                  </a:solidFill>
                  <a:latin typeface="Calibri" pitchFamily="34" charset="0"/>
                </a:rPr>
                <a:t>Ethos</a:t>
              </a:r>
            </a:p>
          </p:txBody>
        </p:sp>
        <p:sp>
          <p:nvSpPr>
            <p:cNvPr id="247837" name="Rounded Rectangle 87"/>
            <p:cNvSpPr>
              <a:spLocks noChangeArrowheads="1"/>
            </p:cNvSpPr>
            <p:nvPr/>
          </p:nvSpPr>
          <p:spPr bwMode="auto">
            <a:xfrm>
              <a:off x="3243" y="346"/>
              <a:ext cx="981" cy="26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 algn="ctr">
              <a:solidFill>
                <a:srgbClr val="155684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/>
              <a:r>
                <a:rPr lang="en-US" altLang="en-US">
                  <a:solidFill>
                    <a:srgbClr val="11069A"/>
                  </a:solidFill>
                  <a:latin typeface="Calibri" pitchFamily="34" charset="0"/>
                </a:rPr>
                <a:t>ArchivesGrid</a:t>
              </a:r>
            </a:p>
          </p:txBody>
        </p:sp>
        <p:sp>
          <p:nvSpPr>
            <p:cNvPr id="247838" name="Rounded Rectangle 88"/>
            <p:cNvSpPr>
              <a:spLocks noChangeArrowheads="1"/>
            </p:cNvSpPr>
            <p:nvPr/>
          </p:nvSpPr>
          <p:spPr bwMode="auto">
            <a:xfrm>
              <a:off x="3763" y="1238"/>
              <a:ext cx="845" cy="19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 algn="ctr">
              <a:solidFill>
                <a:srgbClr val="155684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/>
              <a:r>
                <a:rPr lang="en-US" altLang="en-US">
                  <a:solidFill>
                    <a:srgbClr val="11069A"/>
                  </a:solidFill>
                  <a:latin typeface="Calibri" pitchFamily="34" charset="0"/>
                </a:rPr>
                <a:t>Suncat</a:t>
              </a:r>
            </a:p>
          </p:txBody>
        </p:sp>
        <p:sp>
          <p:nvSpPr>
            <p:cNvPr id="247839" name="Rounded Rectangle 89"/>
            <p:cNvSpPr>
              <a:spLocks noChangeArrowheads="1"/>
            </p:cNvSpPr>
            <p:nvPr/>
          </p:nvSpPr>
          <p:spPr bwMode="auto">
            <a:xfrm>
              <a:off x="4819" y="662"/>
              <a:ext cx="845" cy="19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 algn="ctr">
              <a:solidFill>
                <a:srgbClr val="155684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/>
              <a:r>
                <a:rPr lang="en-US" altLang="en-US">
                  <a:solidFill>
                    <a:srgbClr val="11069A"/>
                  </a:solidFill>
                  <a:latin typeface="Calibri" pitchFamily="34" charset="0"/>
                </a:rPr>
                <a:t>Summon</a:t>
              </a:r>
            </a:p>
          </p:txBody>
        </p:sp>
        <p:sp>
          <p:nvSpPr>
            <p:cNvPr id="247840" name="Rounded Rectangle 92"/>
            <p:cNvSpPr>
              <a:spLocks noChangeArrowheads="1"/>
            </p:cNvSpPr>
            <p:nvPr/>
          </p:nvSpPr>
          <p:spPr bwMode="auto">
            <a:xfrm>
              <a:off x="2707" y="3590"/>
              <a:ext cx="845" cy="19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 algn="ctr">
              <a:solidFill>
                <a:srgbClr val="155684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/>
              <a:r>
                <a:rPr lang="en-US" altLang="en-US">
                  <a:solidFill>
                    <a:srgbClr val="11069A"/>
                  </a:solidFill>
                  <a:latin typeface="Calibri" pitchFamily="34" charset="0"/>
                </a:rPr>
                <a:t>Jorum</a:t>
              </a:r>
            </a:p>
          </p:txBody>
        </p:sp>
        <p:sp>
          <p:nvSpPr>
            <p:cNvPr id="247841" name="Rounded Rectangle 95"/>
            <p:cNvSpPr>
              <a:spLocks noChangeArrowheads="1"/>
            </p:cNvSpPr>
            <p:nvPr/>
          </p:nvSpPr>
          <p:spPr bwMode="auto">
            <a:xfrm>
              <a:off x="4131" y="1958"/>
              <a:ext cx="1017" cy="33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 algn="ctr">
              <a:solidFill>
                <a:srgbClr val="155684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/>
              <a:r>
                <a:rPr lang="en-US" altLang="en-US">
                  <a:solidFill>
                    <a:srgbClr val="11069A"/>
                  </a:solidFill>
                  <a:latin typeface="Calibri" pitchFamily="34" charset="0"/>
                </a:rPr>
                <a:t>OAI-PMH (Dspace)</a:t>
              </a:r>
            </a:p>
          </p:txBody>
        </p:sp>
        <p:sp>
          <p:nvSpPr>
            <p:cNvPr id="247842" name="Rounded Rectangle 96"/>
            <p:cNvSpPr>
              <a:spLocks noChangeArrowheads="1"/>
            </p:cNvSpPr>
            <p:nvPr/>
          </p:nvSpPr>
          <p:spPr bwMode="auto">
            <a:xfrm>
              <a:off x="3532" y="2918"/>
              <a:ext cx="845" cy="24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 algn="ctr">
              <a:solidFill>
                <a:srgbClr val="155684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/>
              <a:r>
                <a:rPr lang="en-US" altLang="en-US">
                  <a:solidFill>
                    <a:srgbClr val="11069A"/>
                  </a:solidFill>
                  <a:latin typeface="Calibri" pitchFamily="34" charset="0"/>
                </a:rPr>
                <a:t>Z39.50</a:t>
              </a:r>
            </a:p>
          </p:txBody>
        </p:sp>
        <p:sp>
          <p:nvSpPr>
            <p:cNvPr id="247843" name="Rounded Rectangle 97"/>
            <p:cNvSpPr>
              <a:spLocks noChangeArrowheads="1"/>
            </p:cNvSpPr>
            <p:nvPr/>
          </p:nvSpPr>
          <p:spPr bwMode="auto">
            <a:xfrm>
              <a:off x="2563" y="2678"/>
              <a:ext cx="845" cy="24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 algn="ctr">
              <a:solidFill>
                <a:srgbClr val="155684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/>
              <a:r>
                <a:rPr lang="en-US" altLang="en-US">
                  <a:solidFill>
                    <a:srgbClr val="11069A"/>
                  </a:solidFill>
                  <a:latin typeface="Calibri" pitchFamily="34" charset="0"/>
                </a:rPr>
                <a:t>Library APIs</a:t>
              </a:r>
            </a:p>
          </p:txBody>
        </p:sp>
        <p:sp>
          <p:nvSpPr>
            <p:cNvPr id="247844" name="Rounded Rectangle 98"/>
            <p:cNvSpPr>
              <a:spLocks noChangeArrowheads="1"/>
            </p:cNvSpPr>
            <p:nvPr/>
          </p:nvSpPr>
          <p:spPr bwMode="auto">
            <a:xfrm>
              <a:off x="4038" y="2534"/>
              <a:ext cx="1065" cy="24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 algn="ctr">
              <a:solidFill>
                <a:srgbClr val="155684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/>
              <a:r>
                <a:rPr lang="en-US" altLang="en-US">
                  <a:solidFill>
                    <a:srgbClr val="11069A"/>
                  </a:solidFill>
                  <a:latin typeface="Calibri" pitchFamily="34" charset="0"/>
                </a:rPr>
                <a:t>Proxy Widgets</a:t>
              </a:r>
            </a:p>
          </p:txBody>
        </p:sp>
        <p:sp>
          <p:nvSpPr>
            <p:cNvPr id="247845" name="Rounded Rectangle 99"/>
            <p:cNvSpPr>
              <a:spLocks noChangeArrowheads="1"/>
            </p:cNvSpPr>
            <p:nvPr/>
          </p:nvSpPr>
          <p:spPr bwMode="auto">
            <a:xfrm>
              <a:off x="3334" y="1670"/>
              <a:ext cx="986" cy="24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 algn="ctr">
              <a:solidFill>
                <a:srgbClr val="155684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/>
              <a:r>
                <a:rPr lang="en-US" altLang="en-US">
                  <a:solidFill>
                    <a:srgbClr val="11069A"/>
                  </a:solidFill>
                  <a:latin typeface="Calibri" pitchFamily="34" charset="0"/>
                </a:rPr>
                <a:t>Proxy Toolbar</a:t>
              </a:r>
            </a:p>
          </p:txBody>
        </p:sp>
        <p:sp>
          <p:nvSpPr>
            <p:cNvPr id="247846" name="Rounded Rectangle 100"/>
            <p:cNvSpPr>
              <a:spLocks noChangeArrowheads="1"/>
            </p:cNvSpPr>
            <p:nvPr/>
          </p:nvSpPr>
          <p:spPr bwMode="auto">
            <a:xfrm>
              <a:off x="2670" y="1421"/>
              <a:ext cx="845" cy="24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 algn="ctr">
              <a:solidFill>
                <a:srgbClr val="155684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/>
              <a:r>
                <a:rPr lang="en-US" altLang="en-US">
                  <a:solidFill>
                    <a:srgbClr val="11069A"/>
                  </a:solidFill>
                  <a:latin typeface="Calibri" pitchFamily="34" charset="0"/>
                </a:rPr>
                <a:t>Mobilepp</a:t>
              </a:r>
            </a:p>
          </p:txBody>
        </p:sp>
        <p:sp>
          <p:nvSpPr>
            <p:cNvPr id="247847" name="Rounded Rectangle 102"/>
            <p:cNvSpPr>
              <a:spLocks noChangeArrowheads="1"/>
            </p:cNvSpPr>
            <p:nvPr/>
          </p:nvSpPr>
          <p:spPr bwMode="auto">
            <a:xfrm>
              <a:off x="19" y="2102"/>
              <a:ext cx="845" cy="24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 algn="ctr">
              <a:solidFill>
                <a:srgbClr val="155684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/>
              <a:r>
                <a:rPr lang="en-US" altLang="en-US" sz="1600">
                  <a:solidFill>
                    <a:srgbClr val="11069A"/>
                  </a:solidFill>
                  <a:latin typeface="Calibri" pitchFamily="34" charset="0"/>
                </a:rPr>
                <a:t>Discovery</a:t>
              </a:r>
            </a:p>
          </p:txBody>
        </p:sp>
        <p:sp>
          <p:nvSpPr>
            <p:cNvPr id="247848" name="Rounded Rectangle 103"/>
            <p:cNvSpPr>
              <a:spLocks noChangeArrowheads="1"/>
            </p:cNvSpPr>
            <p:nvPr/>
          </p:nvSpPr>
          <p:spPr bwMode="auto">
            <a:xfrm>
              <a:off x="1075" y="1478"/>
              <a:ext cx="845" cy="24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 algn="ctr">
              <a:solidFill>
                <a:srgbClr val="155684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/>
              <a:r>
                <a:rPr lang="ru-RU" altLang="en-US">
                  <a:solidFill>
                    <a:srgbClr val="11069A"/>
                  </a:solidFill>
                  <a:latin typeface="Calibri" pitchFamily="34" charset="0"/>
                </a:rPr>
                <a:t>Каталог</a:t>
              </a:r>
              <a:endParaRPr lang="en-US" altLang="en-US">
                <a:solidFill>
                  <a:srgbClr val="11069A"/>
                </a:solidFill>
                <a:latin typeface="Calibri" pitchFamily="34" charset="0"/>
              </a:endParaRPr>
            </a:p>
          </p:txBody>
        </p:sp>
        <p:sp>
          <p:nvSpPr>
            <p:cNvPr id="247849" name="Rounded Rectangle 104"/>
            <p:cNvSpPr>
              <a:spLocks noChangeArrowheads="1"/>
            </p:cNvSpPr>
            <p:nvPr/>
          </p:nvSpPr>
          <p:spPr bwMode="auto">
            <a:xfrm>
              <a:off x="787" y="1958"/>
              <a:ext cx="845" cy="24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 algn="ctr">
              <a:solidFill>
                <a:srgbClr val="155684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/>
              <a:r>
                <a:rPr lang="en-US" altLang="en-US">
                  <a:solidFill>
                    <a:srgbClr val="11069A"/>
                  </a:solidFill>
                  <a:latin typeface="Calibri" pitchFamily="34" charset="0"/>
                </a:rPr>
                <a:t>Dspace</a:t>
              </a:r>
            </a:p>
          </p:txBody>
        </p:sp>
        <p:sp>
          <p:nvSpPr>
            <p:cNvPr id="247850" name="Rounded Rectangle 106"/>
            <p:cNvSpPr>
              <a:spLocks noChangeArrowheads="1"/>
            </p:cNvSpPr>
            <p:nvPr/>
          </p:nvSpPr>
          <p:spPr bwMode="auto">
            <a:xfrm>
              <a:off x="739" y="1094"/>
              <a:ext cx="845" cy="24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 algn="ctr">
              <a:solidFill>
                <a:srgbClr val="155684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/>
              <a:r>
                <a:rPr lang="en-US" altLang="en-US">
                  <a:solidFill>
                    <a:srgbClr val="11069A"/>
                  </a:solidFill>
                  <a:latin typeface="Calibri" pitchFamily="34" charset="0"/>
                </a:rPr>
                <a:t>Blogs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01333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Oval 93"/>
          <p:cNvSpPr>
            <a:spLocks noChangeArrowheads="1"/>
          </p:cNvSpPr>
          <p:nvPr/>
        </p:nvSpPr>
        <p:spPr bwMode="auto">
          <a:xfrm>
            <a:off x="1476375" y="0"/>
            <a:ext cx="6753225" cy="6858000"/>
          </a:xfrm>
          <a:prstGeom prst="ellipse">
            <a:avLst/>
          </a:prstGeom>
          <a:solidFill>
            <a:srgbClr val="333399"/>
          </a:solidFill>
          <a:ln w="25400" algn="ctr">
            <a:solidFill>
              <a:srgbClr val="44326B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+mn-lt"/>
            </a:endParaRPr>
          </a:p>
        </p:txBody>
      </p:sp>
      <p:sp>
        <p:nvSpPr>
          <p:cNvPr id="68" name="Oval 67"/>
          <p:cNvSpPr/>
          <p:nvPr/>
        </p:nvSpPr>
        <p:spPr>
          <a:xfrm>
            <a:off x="3924300" y="188913"/>
            <a:ext cx="3619500" cy="3455987"/>
          </a:xfrm>
          <a:prstGeom prst="ellipse">
            <a:avLst/>
          </a:prstGeom>
          <a:noFill/>
          <a:ln w="762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black"/>
              </a:solidFill>
            </a:endParaRPr>
          </a:p>
        </p:txBody>
      </p:sp>
      <p:pic>
        <p:nvPicPr>
          <p:cNvPr id="237572" name="Picture 8" descr="YouTube hom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37573" name="Group 87"/>
          <p:cNvGrpSpPr>
            <a:grpSpLocks/>
          </p:cNvGrpSpPr>
          <p:nvPr/>
        </p:nvGrpSpPr>
        <p:grpSpPr bwMode="auto">
          <a:xfrm>
            <a:off x="2700338" y="0"/>
            <a:ext cx="5880100" cy="3336925"/>
            <a:chOff x="3200400" y="228600"/>
            <a:chExt cx="5388937" cy="2826568"/>
          </a:xfrm>
        </p:grpSpPr>
        <p:sp>
          <p:nvSpPr>
            <p:cNvPr id="87" name="Oval 86"/>
            <p:cNvSpPr/>
            <p:nvPr/>
          </p:nvSpPr>
          <p:spPr>
            <a:xfrm>
              <a:off x="7086428" y="2591246"/>
              <a:ext cx="152765" cy="15195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8" name="Oval 107"/>
            <p:cNvSpPr/>
            <p:nvPr/>
          </p:nvSpPr>
          <p:spPr>
            <a:xfrm>
              <a:off x="4266839" y="2134046"/>
              <a:ext cx="152765" cy="15195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9" name="Oval 108"/>
            <p:cNvSpPr/>
            <p:nvPr/>
          </p:nvSpPr>
          <p:spPr>
            <a:xfrm>
              <a:off x="6095644" y="609152"/>
              <a:ext cx="152764" cy="1532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grpSp>
          <p:nvGrpSpPr>
            <p:cNvPr id="237577" name="Group 56"/>
            <p:cNvGrpSpPr>
              <a:grpSpLocks/>
            </p:cNvGrpSpPr>
            <p:nvPr/>
          </p:nvGrpSpPr>
          <p:grpSpPr bwMode="auto">
            <a:xfrm>
              <a:off x="6858000" y="2588555"/>
              <a:ext cx="1447618" cy="466613"/>
              <a:chOff x="6858000" y="1826555"/>
              <a:chExt cx="1447618" cy="466613"/>
            </a:xfrm>
          </p:grpSpPr>
          <p:sp>
            <p:nvSpPr>
              <p:cNvPr id="38" name="Rounded Rectangle 37"/>
              <p:cNvSpPr/>
              <p:nvPr/>
            </p:nvSpPr>
            <p:spPr>
              <a:xfrm>
                <a:off x="6858010" y="1826556"/>
                <a:ext cx="1447622" cy="466612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11069A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dirty="0">
                    <a:solidFill>
                      <a:srgbClr val="1F497D"/>
                    </a:solidFill>
                    <a:latin typeface="Calibri" pitchFamily="34" charset="0"/>
                  </a:rPr>
                  <a:t>   </a:t>
                </a:r>
                <a:r>
                  <a:rPr lang="en-US" dirty="0" err="1">
                    <a:solidFill>
                      <a:srgbClr val="11069A"/>
                    </a:solidFill>
                    <a:latin typeface="Calibri" pitchFamily="34" charset="0"/>
                  </a:rPr>
                  <a:t>Youtube</a:t>
                </a:r>
                <a:endParaRPr lang="en-US" dirty="0">
                  <a:solidFill>
                    <a:srgbClr val="11069A"/>
                  </a:solidFill>
                  <a:latin typeface="Calibri" pitchFamily="34" charset="0"/>
                </a:endParaRPr>
              </a:p>
            </p:txBody>
          </p:sp>
          <p:pic>
            <p:nvPicPr>
              <p:cNvPr id="237579" name="Picture 10" descr="youtube icon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934200" y="1981199"/>
                <a:ext cx="304800" cy="3048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cxnSp>
          <p:nvCxnSpPr>
            <p:cNvPr id="70" name="Straight Connector 69"/>
            <p:cNvCxnSpPr/>
            <p:nvPr/>
          </p:nvCxnSpPr>
          <p:spPr>
            <a:xfrm flipV="1">
              <a:off x="5791570" y="543261"/>
              <a:ext cx="513579" cy="52309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Oval 83"/>
            <p:cNvSpPr/>
            <p:nvPr/>
          </p:nvSpPr>
          <p:spPr>
            <a:xfrm>
              <a:off x="5486042" y="2591246"/>
              <a:ext cx="152765" cy="15195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64" name="Straight Connector 63"/>
            <p:cNvCxnSpPr>
              <a:endCxn id="35" idx="1"/>
            </p:cNvCxnSpPr>
            <p:nvPr/>
          </p:nvCxnSpPr>
          <p:spPr>
            <a:xfrm>
              <a:off x="5846856" y="1219647"/>
              <a:ext cx="1294858" cy="4034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>
              <a:endCxn id="32" idx="0"/>
            </p:cNvCxnSpPr>
            <p:nvPr/>
          </p:nvCxnSpPr>
          <p:spPr>
            <a:xfrm>
              <a:off x="5714461" y="1436144"/>
              <a:ext cx="1409794" cy="305248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>
              <a:endCxn id="87" idx="1"/>
            </p:cNvCxnSpPr>
            <p:nvPr/>
          </p:nvCxnSpPr>
          <p:spPr>
            <a:xfrm>
              <a:off x="5638807" y="1752150"/>
              <a:ext cx="1469446" cy="860611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5257624" y="1752150"/>
              <a:ext cx="305528" cy="991046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flipH="1">
              <a:off x="4191184" y="1600198"/>
              <a:ext cx="762366" cy="762448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Oval 47"/>
            <p:cNvSpPr/>
            <p:nvPr/>
          </p:nvSpPr>
          <p:spPr>
            <a:xfrm>
              <a:off x="4191184" y="228600"/>
              <a:ext cx="1904460" cy="190544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200" dirty="0">
                  <a:solidFill>
                    <a:srgbClr val="002060"/>
                  </a:solidFill>
                  <a:latin typeface="Calibri" pitchFamily="34" charset="0"/>
                </a:rPr>
                <a:t>Расцепленное общение</a:t>
              </a:r>
              <a:endParaRPr lang="en-US" sz="2200" dirty="0">
                <a:solidFill>
                  <a:srgbClr val="002060"/>
                </a:solidFill>
                <a:latin typeface="Calibri" pitchFamily="34" charset="0"/>
              </a:endParaRPr>
            </a:p>
          </p:txBody>
        </p:sp>
        <p:grpSp>
          <p:nvGrpSpPr>
            <p:cNvPr id="237588" name="Group 58"/>
            <p:cNvGrpSpPr>
              <a:grpSpLocks/>
            </p:cNvGrpSpPr>
            <p:nvPr/>
          </p:nvGrpSpPr>
          <p:grpSpPr bwMode="auto">
            <a:xfrm>
              <a:off x="6094189" y="305249"/>
              <a:ext cx="1447620" cy="465268"/>
              <a:chOff x="6094189" y="305249"/>
              <a:chExt cx="1447620" cy="465268"/>
            </a:xfrm>
          </p:grpSpPr>
          <p:sp>
            <p:nvSpPr>
              <p:cNvPr id="47" name="Rounded Rectangle 46"/>
              <p:cNvSpPr/>
              <p:nvPr/>
            </p:nvSpPr>
            <p:spPr>
              <a:xfrm>
                <a:off x="6094189" y="305248"/>
                <a:ext cx="1447623" cy="465268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11069A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dirty="0">
                    <a:solidFill>
                      <a:srgbClr val="1F497D"/>
                    </a:solidFill>
                    <a:latin typeface="Calibri" pitchFamily="34" charset="0"/>
                  </a:rPr>
                  <a:t>  </a:t>
                </a:r>
                <a:r>
                  <a:rPr lang="en-US" dirty="0" err="1">
                    <a:solidFill>
                      <a:srgbClr val="1F497D"/>
                    </a:solidFill>
                    <a:latin typeface="Calibri" pitchFamily="34" charset="0"/>
                  </a:rPr>
                  <a:t>Flickr</a:t>
                </a:r>
                <a:endParaRPr lang="en-US" dirty="0">
                  <a:solidFill>
                    <a:srgbClr val="1F497D"/>
                  </a:solidFill>
                  <a:latin typeface="Calibri" pitchFamily="34" charset="0"/>
                </a:endParaRPr>
              </a:p>
            </p:txBody>
          </p:sp>
          <p:pic>
            <p:nvPicPr>
              <p:cNvPr id="237590" name="Picture 48" descr="flickr.gif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05550" y="381000"/>
                <a:ext cx="323850" cy="3238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237591" name="Group 53"/>
            <p:cNvGrpSpPr>
              <a:grpSpLocks/>
            </p:cNvGrpSpPr>
            <p:nvPr/>
          </p:nvGrpSpPr>
          <p:grpSpPr bwMode="auto">
            <a:xfrm>
              <a:off x="3200400" y="2104458"/>
              <a:ext cx="1447618" cy="477377"/>
              <a:chOff x="5334000" y="961458"/>
              <a:chExt cx="1447618" cy="477377"/>
            </a:xfrm>
          </p:grpSpPr>
          <p:sp>
            <p:nvSpPr>
              <p:cNvPr id="33" name="Rounded Rectangle 32"/>
              <p:cNvSpPr/>
              <p:nvPr/>
            </p:nvSpPr>
            <p:spPr>
              <a:xfrm>
                <a:off x="5334000" y="961462"/>
                <a:ext cx="1447622" cy="457199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>
                    <a:solidFill>
                      <a:srgbClr val="1F497D"/>
                    </a:solidFill>
                    <a:latin typeface="Calibri" pitchFamily="34" charset="0"/>
                  </a:rPr>
                  <a:t>Twitter</a:t>
                </a:r>
              </a:p>
            </p:txBody>
          </p:sp>
          <p:pic>
            <p:nvPicPr>
              <p:cNvPr id="237593" name="Picture 20" descr="bird, social network, twitter icon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10200" y="1134035"/>
                <a:ext cx="304800" cy="304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83" name="Oval 82"/>
            <p:cNvSpPr/>
            <p:nvPr/>
          </p:nvSpPr>
          <p:spPr>
            <a:xfrm>
              <a:off x="7163538" y="1142999"/>
              <a:ext cx="151309" cy="1519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6" name="Oval 85"/>
            <p:cNvSpPr/>
            <p:nvPr/>
          </p:nvSpPr>
          <p:spPr>
            <a:xfrm>
              <a:off x="6933665" y="1752150"/>
              <a:ext cx="152764" cy="1532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grpSp>
          <p:nvGrpSpPr>
            <p:cNvPr id="237596" name="Group 54"/>
            <p:cNvGrpSpPr>
              <a:grpSpLocks/>
            </p:cNvGrpSpPr>
            <p:nvPr/>
          </p:nvGrpSpPr>
          <p:grpSpPr bwMode="auto">
            <a:xfrm>
              <a:off x="6401164" y="1741385"/>
              <a:ext cx="1447618" cy="466614"/>
              <a:chOff x="5258164" y="1741385"/>
              <a:chExt cx="1447618" cy="466614"/>
            </a:xfrm>
          </p:grpSpPr>
          <p:sp>
            <p:nvSpPr>
              <p:cNvPr id="32" name="Rounded Rectangle 31"/>
              <p:cNvSpPr/>
              <p:nvPr/>
            </p:nvSpPr>
            <p:spPr>
              <a:xfrm>
                <a:off x="5258172" y="1741393"/>
                <a:ext cx="1447622" cy="466612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>
                    <a:solidFill>
                      <a:srgbClr val="1F497D"/>
                    </a:solidFill>
                    <a:latin typeface="Calibri" pitchFamily="34" charset="0"/>
                  </a:rPr>
                  <a:t>  </a:t>
                </a:r>
                <a:r>
                  <a:rPr lang="ru-RU" dirty="0">
                    <a:solidFill>
                      <a:srgbClr val="1F497D"/>
                    </a:solidFill>
                    <a:latin typeface="Calibri" pitchFamily="34" charset="0"/>
                  </a:rPr>
                  <a:t>   </a:t>
                </a:r>
                <a:r>
                  <a:rPr lang="en-US" dirty="0" err="1">
                    <a:solidFill>
                      <a:srgbClr val="11069A"/>
                    </a:solidFill>
                    <a:latin typeface="Calibri" pitchFamily="34" charset="0"/>
                  </a:rPr>
                  <a:t>Facebook</a:t>
                </a:r>
                <a:endParaRPr lang="en-US" dirty="0">
                  <a:solidFill>
                    <a:srgbClr val="11069A"/>
                  </a:solidFill>
                  <a:latin typeface="Calibri" pitchFamily="34" charset="0"/>
                </a:endParaRPr>
              </a:p>
            </p:txBody>
          </p:sp>
          <p:pic>
            <p:nvPicPr>
              <p:cNvPr id="237598" name="Picture 2" descr="facebook, fb, social media icon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34000" y="1896035"/>
                <a:ext cx="304800" cy="3048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237599" name="Group 55"/>
            <p:cNvGrpSpPr>
              <a:grpSpLocks/>
            </p:cNvGrpSpPr>
            <p:nvPr/>
          </p:nvGrpSpPr>
          <p:grpSpPr bwMode="auto">
            <a:xfrm>
              <a:off x="7141719" y="991049"/>
              <a:ext cx="1447618" cy="465268"/>
              <a:chOff x="7065519" y="914849"/>
              <a:chExt cx="1447618" cy="465268"/>
            </a:xfrm>
          </p:grpSpPr>
          <p:sp>
            <p:nvSpPr>
              <p:cNvPr id="35" name="Rounded Rectangle 34"/>
              <p:cNvSpPr/>
              <p:nvPr/>
            </p:nvSpPr>
            <p:spPr>
              <a:xfrm>
                <a:off x="7065514" y="914847"/>
                <a:ext cx="1447623" cy="465268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11069A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dirty="0">
                    <a:solidFill>
                      <a:srgbClr val="1F497D"/>
                    </a:solidFill>
                    <a:latin typeface="Calibri" pitchFamily="34" charset="0"/>
                  </a:rPr>
                  <a:t>   </a:t>
                </a:r>
                <a:r>
                  <a:rPr lang="en-US" dirty="0">
                    <a:solidFill>
                      <a:srgbClr val="1F497D"/>
                    </a:solidFill>
                    <a:latin typeface="Calibri" pitchFamily="34" charset="0"/>
                  </a:rPr>
                  <a:t>Blogs</a:t>
                </a:r>
              </a:p>
            </p:txBody>
          </p:sp>
          <p:pic>
            <p:nvPicPr>
              <p:cNvPr id="237601" name="Picture 18" descr="feed, rss icon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315200" y="981636"/>
                <a:ext cx="304800" cy="3048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237602" name="Group 57"/>
            <p:cNvGrpSpPr>
              <a:grpSpLocks/>
            </p:cNvGrpSpPr>
            <p:nvPr/>
          </p:nvGrpSpPr>
          <p:grpSpPr bwMode="auto">
            <a:xfrm>
              <a:off x="4953545" y="2588555"/>
              <a:ext cx="1447620" cy="466613"/>
              <a:chOff x="6782345" y="2664755"/>
              <a:chExt cx="1447620" cy="466613"/>
            </a:xfrm>
          </p:grpSpPr>
          <p:sp>
            <p:nvSpPr>
              <p:cNvPr id="34" name="Rounded Rectangle 33"/>
              <p:cNvSpPr/>
              <p:nvPr/>
            </p:nvSpPr>
            <p:spPr>
              <a:xfrm>
                <a:off x="6782350" y="2664756"/>
                <a:ext cx="1447623" cy="466612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>
                    <a:solidFill>
                      <a:srgbClr val="11069A"/>
                    </a:solidFill>
                    <a:latin typeface="Calibri" pitchFamily="34" charset="0"/>
                  </a:rPr>
                  <a:t>Google</a:t>
                </a:r>
              </a:p>
            </p:txBody>
          </p:sp>
          <p:pic>
            <p:nvPicPr>
              <p:cNvPr id="237604" name="Picture 6" descr="google icon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58000" y="2810435"/>
                <a:ext cx="304800" cy="3048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237605" name="Group 89"/>
          <p:cNvGrpSpPr>
            <a:grpSpLocks/>
          </p:cNvGrpSpPr>
          <p:nvPr/>
        </p:nvGrpSpPr>
        <p:grpSpPr bwMode="auto">
          <a:xfrm>
            <a:off x="4391025" y="3573463"/>
            <a:ext cx="4538663" cy="3284537"/>
            <a:chOff x="4225206" y="3657600"/>
            <a:chExt cx="4710835" cy="3581400"/>
          </a:xfrm>
        </p:grpSpPr>
        <p:sp>
          <p:nvSpPr>
            <p:cNvPr id="75" name="Oval 74"/>
            <p:cNvSpPr/>
            <p:nvPr/>
          </p:nvSpPr>
          <p:spPr>
            <a:xfrm>
              <a:off x="5714746" y="5028537"/>
              <a:ext cx="153239" cy="1523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6" name="Oval 65"/>
            <p:cNvSpPr/>
            <p:nvPr/>
          </p:nvSpPr>
          <p:spPr>
            <a:xfrm>
              <a:off x="5105089" y="3657600"/>
              <a:ext cx="3582146" cy="3581400"/>
            </a:xfrm>
            <a:prstGeom prst="ellipse">
              <a:avLst/>
            </a:prstGeom>
            <a:noFill/>
            <a:ln w="7620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cxnSp>
          <p:nvCxnSpPr>
            <p:cNvPr id="72" name="Straight Connector 71"/>
            <p:cNvCxnSpPr/>
            <p:nvPr/>
          </p:nvCxnSpPr>
          <p:spPr>
            <a:xfrm flipV="1">
              <a:off x="5409918" y="5715736"/>
              <a:ext cx="914485" cy="456979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Oval 84"/>
            <p:cNvSpPr/>
            <p:nvPr/>
          </p:nvSpPr>
          <p:spPr>
            <a:xfrm>
              <a:off x="5485713" y="6020389"/>
              <a:ext cx="153238" cy="1523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6" name="Oval 105"/>
            <p:cNvSpPr/>
            <p:nvPr/>
          </p:nvSpPr>
          <p:spPr>
            <a:xfrm>
              <a:off x="5790541" y="4343069"/>
              <a:ext cx="153239" cy="1523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3" name="Oval 62"/>
            <p:cNvSpPr/>
            <p:nvPr/>
          </p:nvSpPr>
          <p:spPr>
            <a:xfrm>
              <a:off x="7924340" y="4419232"/>
              <a:ext cx="153238" cy="1523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76" name="Straight Connector 75"/>
            <p:cNvCxnSpPr>
              <a:endCxn id="51" idx="2"/>
            </p:cNvCxnSpPr>
            <p:nvPr/>
          </p:nvCxnSpPr>
          <p:spPr>
            <a:xfrm flipV="1">
              <a:off x="7311388" y="4597522"/>
              <a:ext cx="888121" cy="51237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>
              <a:stCxn id="106" idx="6"/>
            </p:cNvCxnSpPr>
            <p:nvPr/>
          </p:nvCxnSpPr>
          <p:spPr>
            <a:xfrm>
              <a:off x="5943780" y="4419232"/>
              <a:ext cx="1219314" cy="533142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Rounded Rectangle 50"/>
            <p:cNvSpPr/>
            <p:nvPr/>
          </p:nvSpPr>
          <p:spPr>
            <a:xfrm>
              <a:off x="7462978" y="3967445"/>
              <a:ext cx="1473063" cy="630077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11069A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dirty="0">
                  <a:solidFill>
                    <a:srgbClr val="11069A"/>
                  </a:solidFill>
                  <a:latin typeface="Calibri" pitchFamily="34" charset="0"/>
                </a:rPr>
                <a:t>База знаний</a:t>
              </a:r>
              <a:endParaRPr lang="en-US" dirty="0">
                <a:solidFill>
                  <a:srgbClr val="11069A"/>
                </a:solidFill>
                <a:latin typeface="Calibri" pitchFamily="34" charset="0"/>
              </a:endParaRPr>
            </a:p>
          </p:txBody>
        </p:sp>
        <p:sp>
          <p:nvSpPr>
            <p:cNvPr id="52" name="Rounded Rectangle 51"/>
            <p:cNvSpPr/>
            <p:nvPr/>
          </p:nvSpPr>
          <p:spPr>
            <a:xfrm>
              <a:off x="4225206" y="5944226"/>
              <a:ext cx="1448347" cy="46563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rgbClr val="11069A"/>
                  </a:solidFill>
                  <a:latin typeface="Calibri" pitchFamily="34" charset="0"/>
                </a:rPr>
                <a:t>Resolver</a:t>
              </a:r>
            </a:p>
          </p:txBody>
        </p:sp>
        <p:sp>
          <p:nvSpPr>
            <p:cNvPr id="53" name="Rounded Rectangle 52"/>
            <p:cNvSpPr/>
            <p:nvPr/>
          </p:nvSpPr>
          <p:spPr>
            <a:xfrm>
              <a:off x="4953499" y="4047070"/>
              <a:ext cx="1446699" cy="465635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rgbClr val="11069A"/>
                  </a:solidFill>
                  <a:latin typeface="Calibri" pitchFamily="34" charset="0"/>
                </a:rPr>
                <a:t>Discovery</a:t>
              </a:r>
            </a:p>
          </p:txBody>
        </p:sp>
        <p:cxnSp>
          <p:nvCxnSpPr>
            <p:cNvPr id="71" name="Straight Connector 70"/>
            <p:cNvCxnSpPr>
              <a:stCxn id="67" idx="3"/>
            </p:cNvCxnSpPr>
            <p:nvPr/>
          </p:nvCxnSpPr>
          <p:spPr>
            <a:xfrm>
              <a:off x="5861394" y="4980070"/>
              <a:ext cx="1370904" cy="375622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Oval 29"/>
            <p:cNvSpPr/>
            <p:nvPr/>
          </p:nvSpPr>
          <p:spPr>
            <a:xfrm>
              <a:off x="5821848" y="4434810"/>
              <a:ext cx="2026697" cy="204255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11069A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000" dirty="0">
                  <a:solidFill>
                    <a:srgbClr val="11069A"/>
                  </a:solidFill>
                  <a:latin typeface="Calibri" pitchFamily="34" charset="0"/>
                </a:rPr>
                <a:t>Облачные источники</a:t>
              </a:r>
              <a:endParaRPr lang="en-US" sz="2000" dirty="0">
                <a:solidFill>
                  <a:srgbClr val="11069A"/>
                </a:solidFill>
                <a:latin typeface="Calibri" pitchFamily="34" charset="0"/>
              </a:endParaRPr>
            </a:p>
          </p:txBody>
        </p:sp>
        <p:sp>
          <p:nvSpPr>
            <p:cNvPr id="82" name="Oval 81"/>
            <p:cNvSpPr/>
            <p:nvPr/>
          </p:nvSpPr>
          <p:spPr>
            <a:xfrm>
              <a:off x="5513724" y="4800048"/>
              <a:ext cx="151590" cy="1523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7" name="Rounded Rectangle 66"/>
            <p:cNvSpPr/>
            <p:nvPr/>
          </p:nvSpPr>
          <p:spPr>
            <a:xfrm>
              <a:off x="4413046" y="4746387"/>
              <a:ext cx="1448347" cy="46736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 err="1" smtClean="0">
                  <a:solidFill>
                    <a:srgbClr val="11069A"/>
                  </a:solidFill>
                  <a:latin typeface="Calibri" pitchFamily="34" charset="0"/>
                </a:rPr>
                <a:t>LibGuides</a:t>
              </a:r>
              <a:endParaRPr lang="en-US" dirty="0">
                <a:solidFill>
                  <a:srgbClr val="11069A"/>
                </a:solidFill>
                <a:latin typeface="Calibri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926946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618" y="152400"/>
            <a:ext cx="8852488" cy="9144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tx2"/>
                </a:solidFill>
              </a:rPr>
              <a:t>Задачи современной университетской библиотеки </a:t>
            </a:r>
            <a:endParaRPr lang="en-US" sz="40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199"/>
            <a:ext cx="9144000" cy="4796136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2"/>
                </a:solidFill>
              </a:rPr>
              <a:t>В области научных исследований:</a:t>
            </a:r>
            <a:endParaRPr lang="en-US" sz="2800" dirty="0">
              <a:solidFill>
                <a:schemeClr val="tx2"/>
              </a:solidFill>
            </a:endParaRPr>
          </a:p>
          <a:p>
            <a:pPr lvl="1"/>
            <a:r>
              <a:rPr lang="ru-RU" sz="2400" dirty="0">
                <a:solidFill>
                  <a:schemeClr val="tx2"/>
                </a:solidFill>
              </a:rPr>
              <a:t>участие в формировании и функционировании виртуальной научной среды</a:t>
            </a:r>
            <a:endParaRPr lang="en-US" sz="2400" dirty="0">
              <a:solidFill>
                <a:schemeClr val="tx2"/>
              </a:solidFill>
            </a:endParaRPr>
          </a:p>
          <a:p>
            <a:pPr lvl="1"/>
            <a:r>
              <a:rPr lang="ru-RU" sz="2400" dirty="0">
                <a:solidFill>
                  <a:schemeClr val="tx2"/>
                </a:solidFill>
              </a:rPr>
              <a:t>управление научными данными и обеспечение их сохранности</a:t>
            </a:r>
            <a:endParaRPr lang="en-US" sz="2400" dirty="0">
              <a:solidFill>
                <a:schemeClr val="tx2"/>
              </a:solidFill>
            </a:endParaRPr>
          </a:p>
          <a:p>
            <a:pPr lvl="1"/>
            <a:r>
              <a:rPr lang="ru-RU" sz="2400" dirty="0">
                <a:solidFill>
                  <a:schemeClr val="tx2"/>
                </a:solidFill>
              </a:rPr>
              <a:t>анализ контента текста и данных</a:t>
            </a:r>
            <a:endParaRPr lang="en-US" sz="2400" dirty="0">
              <a:solidFill>
                <a:schemeClr val="tx2"/>
              </a:solidFill>
            </a:endParaRPr>
          </a:p>
          <a:p>
            <a:pPr lvl="1"/>
            <a:r>
              <a:rPr lang="ru-RU" sz="2400" dirty="0">
                <a:solidFill>
                  <a:schemeClr val="tx2"/>
                </a:solidFill>
              </a:rPr>
              <a:t>защита авторских прав</a:t>
            </a:r>
            <a:endParaRPr lang="en-US" sz="2400" dirty="0">
              <a:solidFill>
                <a:schemeClr val="tx2"/>
              </a:solidFill>
            </a:endParaRPr>
          </a:p>
          <a:p>
            <a:pPr lvl="1"/>
            <a:r>
              <a:rPr lang="ru-RU" sz="2400" dirty="0">
                <a:solidFill>
                  <a:schemeClr val="tx2"/>
                </a:solidFill>
              </a:rPr>
              <a:t>сопровождение научной публикационной активности</a:t>
            </a:r>
            <a:endParaRPr lang="en-US" sz="2400" dirty="0">
              <a:solidFill>
                <a:schemeClr val="tx2"/>
              </a:solidFill>
            </a:endParaRPr>
          </a:p>
          <a:p>
            <a:pPr lvl="1"/>
            <a:r>
              <a:rPr lang="ru-RU" sz="2400" dirty="0">
                <a:solidFill>
                  <a:schemeClr val="tx2"/>
                </a:solidFill>
              </a:rPr>
              <a:t>сопровождение географических информационных систем</a:t>
            </a:r>
            <a:endParaRPr lang="en-US" sz="2400" dirty="0">
              <a:solidFill>
                <a:schemeClr val="tx2"/>
              </a:solidFill>
            </a:endParaRPr>
          </a:p>
          <a:p>
            <a:pPr lvl="1"/>
            <a:r>
              <a:rPr lang="ru-RU" sz="2400" dirty="0">
                <a:solidFill>
                  <a:schemeClr val="tx2"/>
                </a:solidFill>
              </a:rPr>
              <a:t>(другие области в настоящее время определяются в процессе их обсуждения фокусными группами с исследователями) 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1970" y="6015335"/>
            <a:ext cx="83772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i="1" dirty="0">
                <a:solidFill>
                  <a:schemeClr val="tx2"/>
                </a:solidFill>
              </a:rPr>
              <a:t>Курт де Белдер (</a:t>
            </a:r>
            <a:r>
              <a:rPr lang="en-US" sz="2200" i="1" dirty="0">
                <a:solidFill>
                  <a:schemeClr val="tx2"/>
                </a:solidFill>
              </a:rPr>
              <a:t>Kurt De</a:t>
            </a:r>
            <a:r>
              <a:rPr lang="ru-RU" sz="2200" i="1" dirty="0">
                <a:solidFill>
                  <a:schemeClr val="tx2"/>
                </a:solidFill>
              </a:rPr>
              <a:t> </a:t>
            </a:r>
            <a:r>
              <a:rPr lang="en-US" sz="2200" i="1" dirty="0" err="1">
                <a:solidFill>
                  <a:schemeClr val="tx2"/>
                </a:solidFill>
              </a:rPr>
              <a:t>Belder</a:t>
            </a:r>
            <a:r>
              <a:rPr lang="ru-RU" sz="2200" i="1" dirty="0">
                <a:solidFill>
                  <a:schemeClr val="tx2"/>
                </a:solidFill>
              </a:rPr>
              <a:t>) «Трансформация </a:t>
            </a:r>
            <a:r>
              <a:rPr lang="ru-RU" sz="2200" i="1" dirty="0" smtClean="0">
                <a:solidFill>
                  <a:schemeClr val="tx2"/>
                </a:solidFill>
              </a:rPr>
              <a:t>университетской</a:t>
            </a:r>
            <a:br>
              <a:rPr lang="ru-RU" sz="2200" i="1" dirty="0" smtClean="0">
                <a:solidFill>
                  <a:schemeClr val="tx2"/>
                </a:solidFill>
              </a:rPr>
            </a:br>
            <a:r>
              <a:rPr lang="ru-RU" sz="2200" i="1" dirty="0" smtClean="0">
                <a:solidFill>
                  <a:schemeClr val="tx2"/>
                </a:solidFill>
              </a:rPr>
              <a:t>библиотеки», </a:t>
            </a:r>
            <a:r>
              <a:rPr lang="nl-NL" sz="2200" i="1" dirty="0">
                <a:solidFill>
                  <a:schemeClr val="tx2"/>
                </a:solidFill>
              </a:rPr>
              <a:t>10 </a:t>
            </a:r>
            <a:r>
              <a:rPr lang="ru-RU" sz="2200" i="1" dirty="0" smtClean="0">
                <a:solidFill>
                  <a:schemeClr val="tx2"/>
                </a:solidFill>
              </a:rPr>
              <a:t>мая</a:t>
            </a:r>
            <a:r>
              <a:rPr lang="nl-NL" sz="2200" i="1" dirty="0" smtClean="0">
                <a:solidFill>
                  <a:schemeClr val="tx2"/>
                </a:solidFill>
              </a:rPr>
              <a:t> 2013</a:t>
            </a:r>
            <a:r>
              <a:rPr lang="ru-RU" sz="2200" i="1" dirty="0" smtClean="0">
                <a:solidFill>
                  <a:schemeClr val="tx2"/>
                </a:solidFill>
              </a:rPr>
              <a:t>г.</a:t>
            </a:r>
            <a:endParaRPr lang="en-US" sz="2400" b="1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45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618" y="0"/>
            <a:ext cx="8852488" cy="9144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tx2"/>
                </a:solidFill>
              </a:rPr>
              <a:t>Задачи современной университетской библиотеки </a:t>
            </a:r>
            <a:endParaRPr lang="en-US" sz="40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4948535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2"/>
                </a:solidFill>
              </a:rPr>
              <a:t>В области обучения:</a:t>
            </a:r>
            <a:endParaRPr lang="en-US" sz="2800" dirty="0">
              <a:solidFill>
                <a:schemeClr val="tx2"/>
              </a:solidFill>
            </a:endParaRPr>
          </a:p>
          <a:p>
            <a:pPr lvl="1"/>
            <a:r>
              <a:rPr lang="ru-RU" sz="2400" dirty="0">
                <a:solidFill>
                  <a:schemeClr val="tx2"/>
                </a:solidFill>
              </a:rPr>
              <a:t>участие в формировании и функционировании виртуальной образовательной среды</a:t>
            </a:r>
            <a:endParaRPr lang="en-US" sz="2400" dirty="0">
              <a:solidFill>
                <a:schemeClr val="tx2"/>
              </a:solidFill>
            </a:endParaRPr>
          </a:p>
          <a:p>
            <a:pPr lvl="1"/>
            <a:r>
              <a:rPr lang="ru-RU" sz="2400" dirty="0">
                <a:solidFill>
                  <a:schemeClr val="tx2"/>
                </a:solidFill>
              </a:rPr>
              <a:t>создание репозитория авторефератов и диссертаций</a:t>
            </a:r>
            <a:endParaRPr lang="en-US" sz="2400" dirty="0">
              <a:solidFill>
                <a:schemeClr val="tx2"/>
              </a:solidFill>
            </a:endParaRPr>
          </a:p>
          <a:p>
            <a:pPr lvl="1"/>
            <a:r>
              <a:rPr lang="ru-RU" sz="2400" dirty="0">
                <a:solidFill>
                  <a:schemeClr val="tx2"/>
                </a:solidFill>
              </a:rPr>
              <a:t>интеграция занятий по информационной грамотности в учебную программу вуза</a:t>
            </a:r>
            <a:endParaRPr lang="en-US" sz="2400" dirty="0">
              <a:solidFill>
                <a:schemeClr val="tx2"/>
              </a:solidFill>
            </a:endParaRPr>
          </a:p>
          <a:p>
            <a:pPr lvl="1"/>
            <a:r>
              <a:rPr lang="ru-RU" sz="2400" dirty="0">
                <a:solidFill>
                  <a:schemeClr val="tx2"/>
                </a:solidFill>
              </a:rPr>
              <a:t>участие в сопровождении хранилища открытых курсов (</a:t>
            </a:r>
            <a:r>
              <a:rPr lang="en-US" sz="2400" dirty="0" err="1" smtClean="0">
                <a:solidFill>
                  <a:schemeClr val="tx2"/>
                </a:solidFill>
              </a:rPr>
              <a:t>OpenCourseWare</a:t>
            </a:r>
            <a:r>
              <a:rPr lang="ru-RU" sz="2400" dirty="0" smtClean="0">
                <a:solidFill>
                  <a:schemeClr val="tx2"/>
                </a:solidFill>
              </a:rPr>
              <a:t>)</a:t>
            </a:r>
            <a:endParaRPr lang="en-US" sz="2400" dirty="0">
              <a:solidFill>
                <a:schemeClr val="tx2"/>
              </a:solidFill>
            </a:endParaRPr>
          </a:p>
          <a:p>
            <a:pPr lvl="1"/>
            <a:r>
              <a:rPr lang="ru-RU" sz="2400" dirty="0">
                <a:solidFill>
                  <a:schemeClr val="tx2"/>
                </a:solidFill>
              </a:rPr>
              <a:t>участие в сопровождении массовых открытых онлайновых курсов (</a:t>
            </a:r>
            <a:r>
              <a:rPr lang="en-US" sz="2400" dirty="0">
                <a:solidFill>
                  <a:schemeClr val="tx2"/>
                </a:solidFill>
              </a:rPr>
              <a:t>MOOCS</a:t>
            </a:r>
            <a:r>
              <a:rPr lang="ru-RU" sz="2400" dirty="0">
                <a:solidFill>
                  <a:schemeClr val="tx2"/>
                </a:solidFill>
              </a:rPr>
              <a:t>)</a:t>
            </a:r>
            <a:endParaRPr lang="en-US" sz="2400" dirty="0">
              <a:solidFill>
                <a:schemeClr val="tx2"/>
              </a:solidFill>
            </a:endParaRPr>
          </a:p>
          <a:p>
            <a:pPr lvl="1"/>
            <a:r>
              <a:rPr lang="ru-RU" sz="2400" dirty="0">
                <a:solidFill>
                  <a:schemeClr val="tx2"/>
                </a:solidFill>
              </a:rPr>
              <a:t>организация в читательской зоне библиотеки библиотечных центров образования (</a:t>
            </a:r>
            <a:r>
              <a:rPr lang="en-US" sz="2400" dirty="0">
                <a:solidFill>
                  <a:schemeClr val="tx2"/>
                </a:solidFill>
              </a:rPr>
              <a:t>Library Learning </a:t>
            </a:r>
            <a:r>
              <a:rPr lang="en-US" sz="2400" dirty="0" err="1">
                <a:solidFill>
                  <a:schemeClr val="tx2"/>
                </a:solidFill>
              </a:rPr>
              <a:t>Centres</a:t>
            </a:r>
            <a:r>
              <a:rPr lang="ru-RU" sz="2400" dirty="0">
                <a:solidFill>
                  <a:schemeClr val="tx2"/>
                </a:solidFill>
              </a:rPr>
              <a:t>)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1970" y="6015335"/>
            <a:ext cx="83772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i="1" dirty="0">
                <a:solidFill>
                  <a:schemeClr val="tx2"/>
                </a:solidFill>
              </a:rPr>
              <a:t>Курт де Белдер (</a:t>
            </a:r>
            <a:r>
              <a:rPr lang="en-US" sz="2200" i="1" dirty="0">
                <a:solidFill>
                  <a:schemeClr val="tx2"/>
                </a:solidFill>
              </a:rPr>
              <a:t>Kurt De</a:t>
            </a:r>
            <a:r>
              <a:rPr lang="ru-RU" sz="2200" i="1" dirty="0">
                <a:solidFill>
                  <a:schemeClr val="tx2"/>
                </a:solidFill>
              </a:rPr>
              <a:t> </a:t>
            </a:r>
            <a:r>
              <a:rPr lang="en-US" sz="2200" i="1" dirty="0" err="1">
                <a:solidFill>
                  <a:schemeClr val="tx2"/>
                </a:solidFill>
              </a:rPr>
              <a:t>Belder</a:t>
            </a:r>
            <a:r>
              <a:rPr lang="ru-RU" sz="2200" i="1" dirty="0">
                <a:solidFill>
                  <a:schemeClr val="tx2"/>
                </a:solidFill>
              </a:rPr>
              <a:t>) «Трансформация </a:t>
            </a:r>
            <a:r>
              <a:rPr lang="ru-RU" sz="2200" i="1" dirty="0" smtClean="0">
                <a:solidFill>
                  <a:schemeClr val="tx2"/>
                </a:solidFill>
              </a:rPr>
              <a:t>университетской</a:t>
            </a:r>
            <a:br>
              <a:rPr lang="ru-RU" sz="2200" i="1" dirty="0" smtClean="0">
                <a:solidFill>
                  <a:schemeClr val="tx2"/>
                </a:solidFill>
              </a:rPr>
            </a:br>
            <a:r>
              <a:rPr lang="ru-RU" sz="2200" i="1" dirty="0" smtClean="0">
                <a:solidFill>
                  <a:schemeClr val="tx2"/>
                </a:solidFill>
              </a:rPr>
              <a:t>библиотеки», </a:t>
            </a:r>
            <a:r>
              <a:rPr lang="nl-NL" sz="2200" i="1" dirty="0">
                <a:solidFill>
                  <a:schemeClr val="tx2"/>
                </a:solidFill>
              </a:rPr>
              <a:t>10 </a:t>
            </a:r>
            <a:r>
              <a:rPr lang="ru-RU" sz="2200" i="1" dirty="0" smtClean="0">
                <a:solidFill>
                  <a:schemeClr val="tx2"/>
                </a:solidFill>
              </a:rPr>
              <a:t>мая</a:t>
            </a:r>
            <a:r>
              <a:rPr lang="nl-NL" sz="2200" i="1" dirty="0" smtClean="0">
                <a:solidFill>
                  <a:schemeClr val="tx2"/>
                </a:solidFill>
              </a:rPr>
              <a:t> 2013</a:t>
            </a:r>
            <a:r>
              <a:rPr lang="ru-RU" sz="2200" i="1" dirty="0" smtClean="0">
                <a:solidFill>
                  <a:schemeClr val="tx2"/>
                </a:solidFill>
              </a:rPr>
              <a:t>г.</a:t>
            </a:r>
            <a:endParaRPr lang="en-US" sz="2400" b="1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545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618" y="152400"/>
            <a:ext cx="8852488" cy="9144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tx2"/>
                </a:solidFill>
              </a:rPr>
              <a:t>Инструменты современной университетской библиотеки </a:t>
            </a:r>
            <a:endParaRPr lang="en-US" sz="40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5486400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2"/>
                </a:solidFill>
              </a:rPr>
              <a:t>В области </a:t>
            </a:r>
            <a:r>
              <a:rPr lang="ru-RU" sz="2800" dirty="0" smtClean="0">
                <a:solidFill>
                  <a:schemeClr val="tx2"/>
                </a:solidFill>
              </a:rPr>
              <a:t>научных исследований:</a:t>
            </a:r>
            <a:endParaRPr lang="en-US" sz="2800" dirty="0">
              <a:solidFill>
                <a:schemeClr val="tx2"/>
              </a:solidFill>
            </a:endParaRPr>
          </a:p>
          <a:p>
            <a:pPr lvl="1"/>
            <a:r>
              <a:rPr lang="ru-RU" sz="2400" dirty="0" smtClean="0">
                <a:solidFill>
                  <a:schemeClr val="tx2"/>
                </a:solidFill>
              </a:rPr>
              <a:t>Платформы и БД научной информации </a:t>
            </a:r>
            <a:r>
              <a:rPr lang="en-US" sz="2400" dirty="0" err="1" smtClean="0">
                <a:solidFill>
                  <a:schemeClr val="tx2"/>
                </a:solidFill>
              </a:rPr>
              <a:t>ScienceDirect</a:t>
            </a:r>
            <a:r>
              <a:rPr lang="be-BY" sz="2400" dirty="0" smtClean="0">
                <a:solidFill>
                  <a:schemeClr val="tx2"/>
                </a:solidFill>
              </a:rPr>
              <a:t>, </a:t>
            </a:r>
            <a:r>
              <a:rPr lang="en-US" sz="2400" dirty="0" err="1" smtClean="0">
                <a:solidFill>
                  <a:schemeClr val="tx2"/>
                </a:solidFill>
              </a:rPr>
              <a:t>SpringerLink</a:t>
            </a:r>
            <a:r>
              <a:rPr lang="en-US" sz="2400" dirty="0" smtClean="0">
                <a:solidFill>
                  <a:schemeClr val="tx2"/>
                </a:solidFill>
              </a:rPr>
              <a:t>, </a:t>
            </a:r>
            <a:r>
              <a:rPr lang="en-US" sz="2400" dirty="0">
                <a:solidFill>
                  <a:schemeClr val="tx2"/>
                </a:solidFill>
              </a:rPr>
              <a:t>ProQuest Dissertations and Theses — Full </a:t>
            </a:r>
            <a:r>
              <a:rPr lang="en-US" sz="2400" dirty="0" smtClean="0">
                <a:solidFill>
                  <a:schemeClr val="tx2"/>
                </a:solidFill>
              </a:rPr>
              <a:t>Text, </a:t>
            </a:r>
            <a:r>
              <a:rPr lang="ru-RU" sz="2400" dirty="0" smtClean="0">
                <a:solidFill>
                  <a:schemeClr val="tx2"/>
                </a:solidFill>
              </a:rPr>
              <a:t>ЭБД РГБ и др.</a:t>
            </a:r>
            <a:endParaRPr lang="en-US" sz="2400" dirty="0" smtClean="0">
              <a:solidFill>
                <a:schemeClr val="tx2"/>
              </a:solidFill>
            </a:endParaRPr>
          </a:p>
          <a:p>
            <a:pPr lvl="1"/>
            <a:r>
              <a:rPr lang="ru-RU" sz="2400" dirty="0" smtClean="0">
                <a:solidFill>
                  <a:schemeClr val="tx2"/>
                </a:solidFill>
              </a:rPr>
              <a:t>инструменты </a:t>
            </a:r>
            <a:r>
              <a:rPr lang="ru-RU" sz="2400" dirty="0">
                <a:solidFill>
                  <a:schemeClr val="tx2"/>
                </a:solidFill>
              </a:rPr>
              <a:t>управления библиографической </a:t>
            </a:r>
            <a:r>
              <a:rPr lang="ru-RU" sz="2400" dirty="0" smtClean="0">
                <a:solidFill>
                  <a:schemeClr val="tx2"/>
                </a:solidFill>
              </a:rPr>
              <a:t>информацией</a:t>
            </a:r>
            <a:r>
              <a:rPr lang="en-US" sz="2400" dirty="0" smtClean="0">
                <a:solidFill>
                  <a:schemeClr val="tx2"/>
                </a:solidFill>
              </a:rPr>
              <a:t> EndNote</a:t>
            </a:r>
            <a:r>
              <a:rPr lang="ru-RU" sz="2400" dirty="0" smtClean="0">
                <a:solidFill>
                  <a:schemeClr val="tx2"/>
                </a:solidFill>
              </a:rPr>
              <a:t>, </a:t>
            </a:r>
            <a:r>
              <a:rPr lang="en-US" sz="2400" dirty="0" err="1">
                <a:solidFill>
                  <a:schemeClr val="tx2"/>
                </a:solidFill>
              </a:rPr>
              <a:t>RefWorks</a:t>
            </a:r>
            <a:r>
              <a:rPr lang="ru-RU" sz="2400" dirty="0">
                <a:solidFill>
                  <a:schemeClr val="tx2"/>
                </a:solidFill>
              </a:rPr>
              <a:t>, </a:t>
            </a:r>
            <a:r>
              <a:rPr lang="en-US" sz="2400" dirty="0" err="1">
                <a:solidFill>
                  <a:schemeClr val="tx2"/>
                </a:solidFill>
              </a:rPr>
              <a:t>Mendeley</a:t>
            </a:r>
            <a:r>
              <a:rPr lang="ru-RU" sz="2400" dirty="0">
                <a:solidFill>
                  <a:schemeClr val="tx2"/>
                </a:solidFill>
              </a:rPr>
              <a:t>, </a:t>
            </a:r>
            <a:r>
              <a:rPr lang="en-US" sz="2400" dirty="0" err="1">
                <a:solidFill>
                  <a:schemeClr val="tx2"/>
                </a:solidFill>
              </a:rPr>
              <a:t>CiteULike</a:t>
            </a:r>
            <a:r>
              <a:rPr lang="ru-RU" sz="2400" dirty="0">
                <a:solidFill>
                  <a:schemeClr val="tx2"/>
                </a:solidFill>
              </a:rPr>
              <a:t>, </a:t>
            </a:r>
            <a:r>
              <a:rPr lang="en-US" sz="2400" dirty="0" err="1">
                <a:solidFill>
                  <a:schemeClr val="tx2"/>
                </a:solidFill>
              </a:rPr>
              <a:t>Zotero</a:t>
            </a:r>
            <a:endParaRPr lang="en-US" sz="2400" dirty="0">
              <a:solidFill>
                <a:schemeClr val="tx2"/>
              </a:solidFill>
            </a:endParaRPr>
          </a:p>
          <a:p>
            <a:pPr lvl="1"/>
            <a:r>
              <a:rPr lang="ru-RU" sz="2400" dirty="0" smtClean="0">
                <a:solidFill>
                  <a:schemeClr val="tx2"/>
                </a:solidFill>
              </a:rPr>
              <a:t>Наукометрические БД </a:t>
            </a:r>
            <a:r>
              <a:rPr lang="en-US" sz="2400" dirty="0" smtClean="0">
                <a:solidFill>
                  <a:schemeClr val="tx2"/>
                </a:solidFill>
              </a:rPr>
              <a:t>Web of Science, Scopus</a:t>
            </a:r>
            <a:endParaRPr lang="en-US" sz="2400" dirty="0">
              <a:solidFill>
                <a:schemeClr val="tx2"/>
              </a:solidFill>
            </a:endParaRPr>
          </a:p>
          <a:p>
            <a:pPr lvl="1"/>
            <a:r>
              <a:rPr lang="ru-RU" sz="2400" dirty="0" smtClean="0">
                <a:solidFill>
                  <a:schemeClr val="tx2"/>
                </a:solidFill>
              </a:rPr>
              <a:t>Научно-аналитические системы </a:t>
            </a:r>
            <a:r>
              <a:rPr lang="en-US" sz="2400" dirty="0" err="1" smtClean="0">
                <a:solidFill>
                  <a:schemeClr val="tx2"/>
                </a:solidFill>
              </a:rPr>
              <a:t>InCites</a:t>
            </a:r>
            <a:r>
              <a:rPr lang="en-US" sz="2400" dirty="0" smtClean="0">
                <a:solidFill>
                  <a:schemeClr val="tx2"/>
                </a:solidFill>
              </a:rPr>
              <a:t>, </a:t>
            </a:r>
            <a:r>
              <a:rPr lang="en-US" sz="2400" dirty="0" err="1" smtClean="0">
                <a:solidFill>
                  <a:schemeClr val="tx2"/>
                </a:solidFill>
              </a:rPr>
              <a:t>SciVal</a:t>
            </a:r>
            <a:r>
              <a:rPr lang="en-US" sz="2400" dirty="0" smtClean="0">
                <a:solidFill>
                  <a:schemeClr val="tx2"/>
                </a:solidFill>
              </a:rPr>
              <a:t>, PURE</a:t>
            </a:r>
            <a:endParaRPr lang="ru-RU" sz="2400" dirty="0" smtClean="0">
              <a:solidFill>
                <a:schemeClr val="tx2"/>
              </a:solidFill>
            </a:endParaRPr>
          </a:p>
          <a:p>
            <a:pPr lvl="1"/>
            <a:r>
              <a:rPr lang="ru-RU" sz="2400" dirty="0" smtClean="0">
                <a:solidFill>
                  <a:schemeClr val="tx2"/>
                </a:solidFill>
              </a:rPr>
              <a:t>Системы поддержки виртуальных представительств научных журналов </a:t>
            </a:r>
            <a:r>
              <a:rPr lang="en-US" sz="2400" dirty="0" smtClean="0">
                <a:solidFill>
                  <a:schemeClr val="tx2"/>
                </a:solidFill>
              </a:rPr>
              <a:t>OJS </a:t>
            </a:r>
            <a:r>
              <a:rPr lang="ru-RU" sz="2400" dirty="0" smtClean="0">
                <a:solidFill>
                  <a:schemeClr val="tx2"/>
                </a:solidFill>
              </a:rPr>
              <a:t> и др.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endParaRPr lang="ru-RU" sz="2400" dirty="0" smtClean="0">
              <a:solidFill>
                <a:schemeClr val="tx2"/>
              </a:solidFill>
            </a:endParaRPr>
          </a:p>
          <a:p>
            <a:pPr lvl="1"/>
            <a:r>
              <a:rPr lang="ru-RU" sz="2400" dirty="0" smtClean="0">
                <a:solidFill>
                  <a:schemeClr val="tx2"/>
                </a:solidFill>
              </a:rPr>
              <a:t>Курсы «Академическое письмо», «Как опубликовать свою статью в престижном научном журнале»</a:t>
            </a:r>
            <a:endParaRPr lang="en-US" sz="2400" dirty="0" smtClean="0">
              <a:solidFill>
                <a:schemeClr val="tx2"/>
              </a:solidFill>
            </a:endParaRPr>
          </a:p>
          <a:p>
            <a:pPr lvl="1"/>
            <a:r>
              <a:rPr lang="ru-RU" sz="2400" dirty="0" smtClean="0">
                <a:solidFill>
                  <a:schemeClr val="tx2"/>
                </a:solidFill>
              </a:rPr>
              <a:t> и др.</a:t>
            </a:r>
            <a:endParaRPr lang="en-US" sz="2400" dirty="0">
              <a:solidFill>
                <a:schemeClr val="tx2"/>
              </a:solidFill>
            </a:endParaRPr>
          </a:p>
          <a:p>
            <a:pPr lvl="1"/>
            <a:endParaRPr lang="en-US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6893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618" y="152400"/>
            <a:ext cx="8852488" cy="9144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tx2"/>
                </a:solidFill>
              </a:rPr>
              <a:t>Инструменты современной университетской библиотеки </a:t>
            </a:r>
            <a:endParaRPr lang="en-US" sz="40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9144000" cy="4491335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2"/>
                </a:solidFill>
              </a:rPr>
              <a:t>В области </a:t>
            </a:r>
            <a:r>
              <a:rPr lang="ru-RU" sz="2800" dirty="0" smtClean="0">
                <a:solidFill>
                  <a:schemeClr val="tx2"/>
                </a:solidFill>
              </a:rPr>
              <a:t>обучения:</a:t>
            </a:r>
            <a:endParaRPr lang="en-US" sz="2800" dirty="0">
              <a:solidFill>
                <a:schemeClr val="tx2"/>
              </a:solidFill>
            </a:endParaRPr>
          </a:p>
          <a:p>
            <a:pPr lvl="1"/>
            <a:r>
              <a:rPr lang="ru-RU" sz="2400" dirty="0" smtClean="0">
                <a:solidFill>
                  <a:schemeClr val="tx2"/>
                </a:solidFill>
              </a:rPr>
              <a:t>Сопровождения институциональных репозиториев (ИР) (</a:t>
            </a:r>
            <a:r>
              <a:rPr lang="en-US" sz="2400" dirty="0" err="1" smtClean="0">
                <a:solidFill>
                  <a:schemeClr val="tx2"/>
                </a:solidFill>
              </a:rPr>
              <a:t>Dspace</a:t>
            </a:r>
            <a:r>
              <a:rPr lang="en-US" sz="2400" dirty="0" smtClean="0">
                <a:solidFill>
                  <a:schemeClr val="tx2"/>
                </a:solidFill>
              </a:rPr>
              <a:t>, FEDORA, </a:t>
            </a:r>
            <a:r>
              <a:rPr lang="en-US" sz="2400" dirty="0" err="1" smtClean="0">
                <a:solidFill>
                  <a:schemeClr val="tx2"/>
                </a:solidFill>
              </a:rPr>
              <a:t>ePrints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ru-RU" sz="2400" dirty="0" smtClean="0">
                <a:solidFill>
                  <a:schemeClr val="tx2"/>
                </a:solidFill>
              </a:rPr>
              <a:t>и др.)</a:t>
            </a:r>
            <a:endParaRPr lang="en-US" sz="2400" dirty="0" smtClean="0">
              <a:solidFill>
                <a:schemeClr val="tx2"/>
              </a:solidFill>
            </a:endParaRPr>
          </a:p>
          <a:p>
            <a:pPr lvl="1"/>
            <a:r>
              <a:rPr lang="ru-RU" sz="2400" dirty="0" smtClean="0">
                <a:solidFill>
                  <a:schemeClr val="tx2"/>
                </a:solidFill>
              </a:rPr>
              <a:t>инструменты федеративного поиска информации </a:t>
            </a:r>
            <a:r>
              <a:rPr lang="en-US" sz="2400" dirty="0" smtClean="0">
                <a:solidFill>
                  <a:schemeClr val="tx2"/>
                </a:solidFill>
              </a:rPr>
              <a:t>EDS </a:t>
            </a:r>
            <a:r>
              <a:rPr lang="en-US" sz="2400" dirty="0">
                <a:solidFill>
                  <a:schemeClr val="tx2"/>
                </a:solidFill>
              </a:rPr>
              <a:t>EBSCO</a:t>
            </a:r>
            <a:r>
              <a:rPr lang="en-US" sz="2400" dirty="0" smtClean="0">
                <a:solidFill>
                  <a:schemeClr val="tx2"/>
                </a:solidFill>
              </a:rPr>
              <a:t>, Summons  ProQuest, Primo Elsevier </a:t>
            </a:r>
            <a:r>
              <a:rPr lang="ru-RU" sz="2400" dirty="0" smtClean="0">
                <a:solidFill>
                  <a:schemeClr val="tx2"/>
                </a:solidFill>
              </a:rPr>
              <a:t>и др.</a:t>
            </a:r>
            <a:endParaRPr lang="en-US" sz="2400" dirty="0">
              <a:solidFill>
                <a:schemeClr val="tx2"/>
              </a:solidFill>
            </a:endParaRPr>
          </a:p>
          <a:p>
            <a:pPr lvl="1"/>
            <a:r>
              <a:rPr lang="ru-RU" sz="2400" dirty="0" smtClean="0">
                <a:solidFill>
                  <a:schemeClr val="tx2"/>
                </a:solidFill>
              </a:rPr>
              <a:t>Системы аутентификации и авторизации пользователя </a:t>
            </a:r>
            <a:br>
              <a:rPr lang="ru-RU" sz="2400" dirty="0" smtClean="0">
                <a:solidFill>
                  <a:schemeClr val="tx2"/>
                </a:solidFill>
              </a:rPr>
            </a:br>
            <a:r>
              <a:rPr lang="en-US" sz="2400" dirty="0" smtClean="0">
                <a:solidFill>
                  <a:schemeClr val="tx2"/>
                </a:solidFill>
              </a:rPr>
              <a:t>EZ-Proxy, Shibboleth </a:t>
            </a:r>
            <a:r>
              <a:rPr lang="ru-RU" sz="2400" dirty="0" smtClean="0">
                <a:solidFill>
                  <a:schemeClr val="tx2"/>
                </a:solidFill>
              </a:rPr>
              <a:t>и др.</a:t>
            </a:r>
            <a:endParaRPr lang="en-US" sz="2400" dirty="0">
              <a:solidFill>
                <a:schemeClr val="tx2"/>
              </a:solidFill>
            </a:endParaRPr>
          </a:p>
          <a:p>
            <a:pPr lvl="1"/>
            <a:r>
              <a:rPr lang="ru-RU" sz="2400" dirty="0" smtClean="0">
                <a:solidFill>
                  <a:schemeClr val="tx2"/>
                </a:solidFill>
              </a:rPr>
              <a:t>Системы ведения тематических путеводителей </a:t>
            </a:r>
            <a:r>
              <a:rPr lang="en-US" sz="2400" dirty="0" err="1" smtClean="0">
                <a:solidFill>
                  <a:schemeClr val="tx2"/>
                </a:solidFill>
              </a:rPr>
              <a:t>LibGuides</a:t>
            </a:r>
            <a:r>
              <a:rPr lang="en-US" sz="2400" dirty="0" smtClean="0">
                <a:solidFill>
                  <a:schemeClr val="tx2"/>
                </a:solidFill>
              </a:rPr>
              <a:t>, </a:t>
            </a:r>
            <a:r>
              <a:rPr lang="en-US" altLang="en-US" sz="2400" dirty="0" err="1" smtClean="0">
                <a:solidFill>
                  <a:schemeClr val="tx2"/>
                </a:solidFill>
              </a:rPr>
              <a:t>MyLibrary</a:t>
            </a:r>
            <a:r>
              <a:rPr lang="en-US" altLang="en-US" sz="2400" dirty="0" smtClean="0">
                <a:solidFill>
                  <a:schemeClr val="tx2"/>
                </a:solidFill>
              </a:rPr>
              <a:t>, </a:t>
            </a:r>
            <a:r>
              <a:rPr lang="en-US" altLang="en-US" sz="2400" dirty="0" err="1" smtClean="0">
                <a:solidFill>
                  <a:schemeClr val="tx2"/>
                </a:solidFill>
              </a:rPr>
              <a:t>SubjectsPlus</a:t>
            </a:r>
            <a:r>
              <a:rPr lang="en-US" altLang="en-US" sz="2400" dirty="0" smtClean="0">
                <a:solidFill>
                  <a:schemeClr val="tx2"/>
                </a:solidFill>
              </a:rPr>
              <a:t>, </a:t>
            </a:r>
            <a:r>
              <a:rPr lang="en-US" altLang="en-US" sz="2400" dirty="0" err="1" smtClean="0">
                <a:solidFill>
                  <a:schemeClr val="tx2"/>
                </a:solidFill>
              </a:rPr>
              <a:t>LibData</a:t>
            </a:r>
            <a:r>
              <a:rPr lang="en-US" altLang="en-US" sz="2400" dirty="0">
                <a:solidFill>
                  <a:schemeClr val="tx2"/>
                </a:solidFill>
              </a:rPr>
              <a:t> </a:t>
            </a:r>
            <a:r>
              <a:rPr lang="ru-RU" altLang="en-US" sz="2400" dirty="0" smtClean="0">
                <a:solidFill>
                  <a:schemeClr val="tx2"/>
                </a:solidFill>
              </a:rPr>
              <a:t>и др.</a:t>
            </a:r>
            <a:endParaRPr lang="en-US" sz="2400" dirty="0" smtClean="0">
              <a:solidFill>
                <a:schemeClr val="tx2"/>
              </a:solidFill>
            </a:endParaRPr>
          </a:p>
          <a:p>
            <a:pPr lvl="1"/>
            <a:r>
              <a:rPr lang="ru-RU" sz="2400" dirty="0" smtClean="0">
                <a:solidFill>
                  <a:schemeClr val="tx2"/>
                </a:solidFill>
              </a:rPr>
              <a:t> и др.</a:t>
            </a:r>
            <a:endParaRPr lang="en-US" sz="2400" dirty="0">
              <a:solidFill>
                <a:schemeClr val="tx2"/>
              </a:solidFill>
            </a:endParaRPr>
          </a:p>
          <a:p>
            <a:pPr lvl="1"/>
            <a:endParaRPr lang="en-US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171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618" y="152400"/>
            <a:ext cx="8852488" cy="9144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</a:rPr>
              <a:t>Библиотечное пространство</a:t>
            </a:r>
            <a:endParaRPr lang="en-US" sz="4000" b="1" dirty="0">
              <a:solidFill>
                <a:schemeClr val="tx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844" y="971550"/>
            <a:ext cx="7848600" cy="5886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485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618" y="152400"/>
            <a:ext cx="8852488" cy="9144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</a:rPr>
              <a:t>Библиотечное пространство? Да</a:t>
            </a:r>
            <a:endParaRPr lang="en-US" sz="4000" b="1" dirty="0">
              <a:solidFill>
                <a:schemeClr val="tx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5350"/>
            <a:ext cx="5715000" cy="42862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2857500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34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590800"/>
            <a:ext cx="8852488" cy="914400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chemeClr val="tx2"/>
                </a:solidFill>
              </a:rPr>
              <a:t>Спасибо за внимание! </a:t>
            </a:r>
            <a:endParaRPr lang="en-US" sz="6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02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О </a:t>
            </a:r>
            <a:r>
              <a:rPr lang="ru-RU" b="1" dirty="0">
                <a:solidFill>
                  <a:schemeClr val="tx2"/>
                </a:solidFill>
              </a:rPr>
              <a:t>ч</a:t>
            </a:r>
            <a:r>
              <a:rPr lang="ru-RU" b="1" dirty="0" smtClean="0">
                <a:solidFill>
                  <a:schemeClr val="tx2"/>
                </a:solidFill>
              </a:rPr>
              <a:t>еловеке</a:t>
            </a:r>
            <a:endParaRPr lang="ru-RU" b="1" dirty="0">
              <a:solidFill>
                <a:schemeClr val="tx2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936641"/>
              </p:ext>
            </p:extLst>
          </p:nvPr>
        </p:nvGraphicFramePr>
        <p:xfrm>
          <a:off x="76200" y="1397000"/>
          <a:ext cx="9067800" cy="421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33900"/>
                <a:gridCol w="4533900"/>
              </a:tblGrid>
              <a:tr h="75692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Хороший</a:t>
                      </a:r>
                      <a:r>
                        <a:rPr lang="ru-RU" sz="3600" baseline="0" dirty="0" smtClean="0"/>
                        <a:t> человек 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Плохой человек</a:t>
                      </a:r>
                      <a:endParaRPr lang="en-US" sz="3600" dirty="0"/>
                    </a:p>
                  </a:txBody>
                  <a:tcPr/>
                </a:tc>
              </a:tr>
              <a:tr h="756920"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Трудолюбивый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Лентяй</a:t>
                      </a:r>
                      <a:endParaRPr lang="en-US" sz="3600" dirty="0"/>
                    </a:p>
                  </a:txBody>
                  <a:tcPr/>
                </a:tc>
              </a:tr>
              <a:tr h="756920"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Отзывчивый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Эгоистичный</a:t>
                      </a:r>
                      <a:endParaRPr lang="en-US" sz="3600" dirty="0"/>
                    </a:p>
                  </a:txBody>
                  <a:tcPr/>
                </a:tc>
              </a:tr>
              <a:tr h="756920"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Наглый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Скромный</a:t>
                      </a:r>
                      <a:endParaRPr lang="en-US" sz="3600" dirty="0"/>
                    </a:p>
                  </a:txBody>
                  <a:tcPr/>
                </a:tc>
              </a:tr>
              <a:tr h="756920"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Вредные привычки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Здоровый образ жизни</a:t>
                      </a:r>
                      <a:endParaRPr lang="en-US" sz="3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793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94456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О библиотеке</a:t>
            </a:r>
            <a:endParaRPr lang="ru-RU" b="1" dirty="0">
              <a:solidFill>
                <a:schemeClr val="tx2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1703140"/>
              </p:ext>
            </p:extLst>
          </p:nvPr>
        </p:nvGraphicFramePr>
        <p:xfrm>
          <a:off x="76200" y="838200"/>
          <a:ext cx="9067800" cy="5969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33900"/>
                <a:gridCol w="4533900"/>
              </a:tblGrid>
              <a:tr h="75692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Хорошая</a:t>
                      </a:r>
                      <a:r>
                        <a:rPr lang="ru-RU" sz="3600" baseline="0" dirty="0" smtClean="0"/>
                        <a:t> библиотека 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Плохая библиотека</a:t>
                      </a:r>
                      <a:endParaRPr lang="en-US" sz="3600" dirty="0"/>
                    </a:p>
                  </a:txBody>
                  <a:tcPr/>
                </a:tc>
              </a:tr>
              <a:tr h="756920"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Объем фонда большой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dirty="0" smtClean="0"/>
                        <a:t>Объем фонда небольшой</a:t>
                      </a:r>
                      <a:endParaRPr lang="en-US" sz="3600" dirty="0" smtClean="0"/>
                    </a:p>
                    <a:p>
                      <a:endParaRPr lang="en-US" sz="3600" dirty="0"/>
                    </a:p>
                  </a:txBody>
                  <a:tcPr/>
                </a:tc>
              </a:tr>
              <a:tr h="756920"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Количество посещений большое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Количество посещений небольшое</a:t>
                      </a:r>
                      <a:endParaRPr lang="en-US" sz="3600" dirty="0"/>
                    </a:p>
                  </a:txBody>
                  <a:tcPr/>
                </a:tc>
              </a:tr>
              <a:tr h="7569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dirty="0" smtClean="0"/>
                        <a:t>Количество книговыдач большое</a:t>
                      </a:r>
                      <a:endParaRPr lang="en-US" sz="3600" dirty="0" smtClean="0"/>
                    </a:p>
                    <a:p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dirty="0" smtClean="0"/>
                        <a:t>Количество книговыдач небольшое</a:t>
                      </a:r>
                      <a:endParaRPr lang="en-US" sz="360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7830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Line 4"/>
          <p:cNvSpPr>
            <a:spLocks noChangeShapeType="1"/>
          </p:cNvSpPr>
          <p:nvPr/>
        </p:nvSpPr>
        <p:spPr bwMode="auto">
          <a:xfrm>
            <a:off x="250825" y="1196975"/>
            <a:ext cx="8324850" cy="1588"/>
          </a:xfrm>
          <a:prstGeom prst="line">
            <a:avLst/>
          </a:prstGeom>
          <a:noFill/>
          <a:ln w="19050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65891" name="Group 5"/>
          <p:cNvGrpSpPr>
            <a:grpSpLocks/>
          </p:cNvGrpSpPr>
          <p:nvPr/>
        </p:nvGrpSpPr>
        <p:grpSpPr bwMode="auto">
          <a:xfrm>
            <a:off x="7956550" y="36513"/>
            <a:ext cx="1079500" cy="1016000"/>
            <a:chOff x="4641" y="68"/>
            <a:chExt cx="852" cy="851"/>
          </a:xfrm>
        </p:grpSpPr>
        <p:pic>
          <p:nvPicPr>
            <p:cNvPr id="165892" name="Picture 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1" y="68"/>
              <a:ext cx="852" cy="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5893" name="Picture 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1" y="68"/>
              <a:ext cx="852" cy="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5894" name="Rectangle 8"/>
          <p:cNvSpPr>
            <a:spLocks noChangeArrowheads="1"/>
          </p:cNvSpPr>
          <p:nvPr/>
        </p:nvSpPr>
        <p:spPr bwMode="auto">
          <a:xfrm>
            <a:off x="500063" y="204788"/>
            <a:ext cx="3424237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en-US" sz="3200">
                <a:solidFill>
                  <a:srgbClr val="46046A"/>
                </a:solidFill>
              </a:rPr>
              <a:t>Факторы качества</a:t>
            </a:r>
            <a:endParaRPr lang="ru-RU" altLang="en-US" sz="3200"/>
          </a:p>
        </p:txBody>
      </p:sp>
      <p:sp>
        <p:nvSpPr>
          <p:cNvPr id="165895" name="Rectangle 9"/>
          <p:cNvSpPr>
            <a:spLocks noChangeArrowheads="1"/>
          </p:cNvSpPr>
          <p:nvPr/>
        </p:nvSpPr>
        <p:spPr bwMode="auto">
          <a:xfrm>
            <a:off x="539750" y="692150"/>
            <a:ext cx="5653088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en-US" sz="3200">
                <a:solidFill>
                  <a:srgbClr val="46046A"/>
                </a:solidFill>
              </a:rPr>
              <a:t>библиотечного обслуживания</a:t>
            </a:r>
            <a:endParaRPr lang="ru-RU" altLang="en-US" sz="3200"/>
          </a:p>
        </p:txBody>
      </p:sp>
      <p:sp>
        <p:nvSpPr>
          <p:cNvPr id="165896" name="Oval 10"/>
          <p:cNvSpPr>
            <a:spLocks noChangeArrowheads="1"/>
          </p:cNvSpPr>
          <p:nvPr/>
        </p:nvSpPr>
        <p:spPr bwMode="auto">
          <a:xfrm>
            <a:off x="3492500" y="1268413"/>
            <a:ext cx="2374900" cy="1584325"/>
          </a:xfrm>
          <a:prstGeom prst="ellipse">
            <a:avLst/>
          </a:prstGeom>
          <a:solidFill>
            <a:srgbClr val="FFC000"/>
          </a:solidFill>
          <a:ln w="7938" cap="rnd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5897" name="Rectangle 11"/>
          <p:cNvSpPr>
            <a:spLocks noChangeArrowheads="1"/>
          </p:cNvSpPr>
          <p:nvPr/>
        </p:nvSpPr>
        <p:spPr bwMode="auto">
          <a:xfrm>
            <a:off x="3635375" y="1773238"/>
            <a:ext cx="2016125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en-US" sz="3200">
                <a:solidFill>
                  <a:srgbClr val="46046A"/>
                </a:solidFill>
              </a:rPr>
              <a:t>Качество</a:t>
            </a:r>
          </a:p>
        </p:txBody>
      </p:sp>
      <p:sp>
        <p:nvSpPr>
          <p:cNvPr id="165898" name="Text Box 12"/>
          <p:cNvSpPr txBox="1">
            <a:spLocks noChangeArrowheads="1"/>
          </p:cNvSpPr>
          <p:nvPr/>
        </p:nvSpPr>
        <p:spPr bwMode="auto">
          <a:xfrm>
            <a:off x="250825" y="1933575"/>
            <a:ext cx="2466975" cy="774700"/>
          </a:xfrm>
          <a:prstGeom prst="rect">
            <a:avLst/>
          </a:prstGeom>
          <a:blipFill dpi="0" rotWithShape="1">
            <a:blip r:embed="rId5"/>
            <a:srcRect/>
            <a:tile tx="0" ty="0" sx="100000" sy="100000" flip="none" algn="tl"/>
          </a:blip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en-US" sz="2200">
                <a:solidFill>
                  <a:schemeClr val="bg1"/>
                </a:solidFill>
              </a:rPr>
              <a:t>Воздействие Обслуживания</a:t>
            </a:r>
          </a:p>
        </p:txBody>
      </p:sp>
      <p:sp>
        <p:nvSpPr>
          <p:cNvPr id="165899" name="Text Box 13"/>
          <p:cNvSpPr txBox="1">
            <a:spLocks noChangeArrowheads="1"/>
          </p:cNvSpPr>
          <p:nvPr/>
        </p:nvSpPr>
        <p:spPr bwMode="auto">
          <a:xfrm>
            <a:off x="3473450" y="3213100"/>
            <a:ext cx="2466975" cy="774700"/>
          </a:xfrm>
          <a:prstGeom prst="rect">
            <a:avLst/>
          </a:prstGeom>
          <a:blipFill dpi="0" rotWithShape="1">
            <a:blip r:embed="rId5"/>
            <a:srcRect/>
            <a:tile tx="0" ty="0" sx="100000" sy="100000" flip="none" algn="tl"/>
          </a:blip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en-US" sz="2200">
                <a:solidFill>
                  <a:schemeClr val="bg1"/>
                </a:solidFill>
              </a:rPr>
              <a:t>Библиотека</a:t>
            </a:r>
            <a:br>
              <a:rPr lang="ru-RU" altLang="en-US" sz="2200">
                <a:solidFill>
                  <a:schemeClr val="bg1"/>
                </a:solidFill>
              </a:rPr>
            </a:br>
            <a:r>
              <a:rPr lang="ru-RU" altLang="en-US" sz="2200">
                <a:solidFill>
                  <a:schemeClr val="bg1"/>
                </a:solidFill>
              </a:rPr>
              <a:t>как место</a:t>
            </a:r>
          </a:p>
        </p:txBody>
      </p:sp>
      <p:sp>
        <p:nvSpPr>
          <p:cNvPr id="165900" name="Text Box 14"/>
          <p:cNvSpPr txBox="1">
            <a:spLocks noChangeArrowheads="1"/>
          </p:cNvSpPr>
          <p:nvPr/>
        </p:nvSpPr>
        <p:spPr bwMode="auto">
          <a:xfrm>
            <a:off x="6426200" y="1866900"/>
            <a:ext cx="2466975" cy="774700"/>
          </a:xfrm>
          <a:prstGeom prst="rect">
            <a:avLst/>
          </a:prstGeom>
          <a:blipFill dpi="0" rotWithShape="1">
            <a:blip r:embed="rId5"/>
            <a:srcRect/>
            <a:tile tx="0" ty="0" sx="100000" sy="100000" flip="none" algn="tl"/>
          </a:blip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en-US" sz="2200">
                <a:solidFill>
                  <a:schemeClr val="bg1"/>
                </a:solidFill>
              </a:rPr>
              <a:t>Управление информацией</a:t>
            </a:r>
          </a:p>
        </p:txBody>
      </p:sp>
      <p:sp>
        <p:nvSpPr>
          <p:cNvPr id="165901" name="Rectangle 16"/>
          <p:cNvSpPr>
            <a:spLocks noChangeArrowheads="1"/>
          </p:cNvSpPr>
          <p:nvPr/>
        </p:nvSpPr>
        <p:spPr bwMode="auto">
          <a:xfrm>
            <a:off x="468313" y="2906713"/>
            <a:ext cx="2016125" cy="3746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en-US" sz="2400" i="1">
                <a:solidFill>
                  <a:srgbClr val="46046A"/>
                </a:solidFill>
                <a:latin typeface="Times New Roman" pitchFamily="18" charset="0"/>
              </a:rPr>
              <a:t>Симпатия</a:t>
            </a:r>
          </a:p>
        </p:txBody>
      </p:sp>
      <p:sp>
        <p:nvSpPr>
          <p:cNvPr id="165902" name="Rectangle 17"/>
          <p:cNvSpPr>
            <a:spLocks noChangeArrowheads="1"/>
          </p:cNvSpPr>
          <p:nvPr/>
        </p:nvSpPr>
        <p:spPr bwMode="auto">
          <a:xfrm>
            <a:off x="250825" y="3486150"/>
            <a:ext cx="2663825" cy="3746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en-US" sz="2400" i="1">
                <a:solidFill>
                  <a:srgbClr val="46046A"/>
                </a:solidFill>
                <a:latin typeface="Times New Roman" pitchFamily="18" charset="0"/>
              </a:rPr>
              <a:t>Восприимчивость</a:t>
            </a:r>
            <a:endParaRPr lang="ru-RU" altLang="en-US" sz="2400" i="1">
              <a:solidFill>
                <a:srgbClr val="46046A"/>
              </a:solidFill>
            </a:endParaRPr>
          </a:p>
        </p:txBody>
      </p:sp>
      <p:sp>
        <p:nvSpPr>
          <p:cNvPr id="165903" name="Rectangle 18"/>
          <p:cNvSpPr>
            <a:spLocks noChangeArrowheads="1"/>
          </p:cNvSpPr>
          <p:nvPr/>
        </p:nvSpPr>
        <p:spPr bwMode="auto">
          <a:xfrm>
            <a:off x="433388" y="3990975"/>
            <a:ext cx="2232025" cy="3746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en-US" sz="2400" i="1">
                <a:solidFill>
                  <a:srgbClr val="46046A"/>
                </a:solidFill>
                <a:latin typeface="Times New Roman" pitchFamily="18" charset="0"/>
              </a:rPr>
              <a:t>Уверенность</a:t>
            </a:r>
            <a:endParaRPr lang="ru-RU" altLang="en-US" sz="2400" i="1">
              <a:solidFill>
                <a:srgbClr val="46046A"/>
              </a:solidFill>
            </a:endParaRPr>
          </a:p>
        </p:txBody>
      </p:sp>
      <p:sp>
        <p:nvSpPr>
          <p:cNvPr id="165904" name="Rectangle 19"/>
          <p:cNvSpPr>
            <a:spLocks noChangeArrowheads="1"/>
          </p:cNvSpPr>
          <p:nvPr/>
        </p:nvSpPr>
        <p:spPr bwMode="auto">
          <a:xfrm>
            <a:off x="590550" y="4494213"/>
            <a:ext cx="1876425" cy="3746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en-US" sz="2400" i="1">
                <a:solidFill>
                  <a:srgbClr val="46046A"/>
                </a:solidFill>
                <a:latin typeface="Times New Roman" pitchFamily="18" charset="0"/>
              </a:rPr>
              <a:t>Надежность</a:t>
            </a:r>
            <a:endParaRPr lang="ru-RU" altLang="en-US" sz="2400" i="1">
              <a:solidFill>
                <a:srgbClr val="46046A"/>
              </a:solidFill>
            </a:endParaRPr>
          </a:p>
        </p:txBody>
      </p:sp>
      <p:sp>
        <p:nvSpPr>
          <p:cNvPr id="165905" name="Line 23"/>
          <p:cNvSpPr>
            <a:spLocks noChangeShapeType="1"/>
          </p:cNvSpPr>
          <p:nvPr/>
        </p:nvSpPr>
        <p:spPr bwMode="auto">
          <a:xfrm flipV="1">
            <a:off x="2700338" y="2133600"/>
            <a:ext cx="792162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5906" name="Line 24"/>
          <p:cNvSpPr>
            <a:spLocks noChangeShapeType="1"/>
          </p:cNvSpPr>
          <p:nvPr/>
        </p:nvSpPr>
        <p:spPr bwMode="auto">
          <a:xfrm flipH="1" flipV="1">
            <a:off x="5849938" y="2008188"/>
            <a:ext cx="576262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5907" name="Line 25"/>
          <p:cNvSpPr>
            <a:spLocks noChangeShapeType="1"/>
          </p:cNvSpPr>
          <p:nvPr/>
        </p:nvSpPr>
        <p:spPr bwMode="auto">
          <a:xfrm flipV="1">
            <a:off x="4716463" y="2835275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5908" name="Rectangle 27"/>
          <p:cNvSpPr>
            <a:spLocks noChangeArrowheads="1"/>
          </p:cNvSpPr>
          <p:nvPr/>
        </p:nvSpPr>
        <p:spPr bwMode="auto">
          <a:xfrm>
            <a:off x="3708400" y="4221163"/>
            <a:ext cx="2016125" cy="520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70000"/>
              </a:lnSpc>
            </a:pPr>
            <a:r>
              <a:rPr lang="ru-RU" altLang="en-US" sz="2400" i="1">
                <a:solidFill>
                  <a:srgbClr val="46046A"/>
                </a:solidFill>
                <a:latin typeface="Times New Roman" pitchFamily="18" charset="0"/>
              </a:rPr>
              <a:t>Полезное пространство</a:t>
            </a:r>
          </a:p>
        </p:txBody>
      </p:sp>
      <p:sp>
        <p:nvSpPr>
          <p:cNvPr id="165909" name="Rectangle 28"/>
          <p:cNvSpPr>
            <a:spLocks noChangeArrowheads="1"/>
          </p:cNvSpPr>
          <p:nvPr/>
        </p:nvSpPr>
        <p:spPr bwMode="auto">
          <a:xfrm>
            <a:off x="3708400" y="4892675"/>
            <a:ext cx="2016125" cy="2651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70000"/>
              </a:lnSpc>
            </a:pPr>
            <a:r>
              <a:rPr lang="ru-RU" altLang="en-US" sz="2400" i="1">
                <a:solidFill>
                  <a:srgbClr val="46046A"/>
                </a:solidFill>
                <a:latin typeface="Times New Roman" pitchFamily="18" charset="0"/>
              </a:rPr>
              <a:t>Символ</a:t>
            </a:r>
          </a:p>
        </p:txBody>
      </p:sp>
      <p:sp>
        <p:nvSpPr>
          <p:cNvPr id="165910" name="Rectangle 29"/>
          <p:cNvSpPr>
            <a:spLocks noChangeArrowheads="1"/>
          </p:cNvSpPr>
          <p:nvPr/>
        </p:nvSpPr>
        <p:spPr bwMode="auto">
          <a:xfrm>
            <a:off x="3779838" y="5373688"/>
            <a:ext cx="2016125" cy="2651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70000"/>
              </a:lnSpc>
            </a:pPr>
            <a:r>
              <a:rPr lang="ru-RU" altLang="en-US" sz="2400" i="1">
                <a:solidFill>
                  <a:srgbClr val="46046A"/>
                </a:solidFill>
                <a:latin typeface="Times New Roman" pitchFamily="18" charset="0"/>
              </a:rPr>
              <a:t>Убежище</a:t>
            </a:r>
          </a:p>
        </p:txBody>
      </p:sp>
      <p:sp>
        <p:nvSpPr>
          <p:cNvPr id="165911" name="Rectangle 30"/>
          <p:cNvSpPr>
            <a:spLocks noChangeArrowheads="1"/>
          </p:cNvSpPr>
          <p:nvPr/>
        </p:nvSpPr>
        <p:spPr bwMode="auto">
          <a:xfrm>
            <a:off x="6659563" y="2852738"/>
            <a:ext cx="2016125" cy="520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70000"/>
              </a:lnSpc>
            </a:pPr>
            <a:r>
              <a:rPr lang="ru-RU" altLang="en-US" sz="2400" i="1">
                <a:solidFill>
                  <a:srgbClr val="46046A"/>
                </a:solidFill>
                <a:latin typeface="Times New Roman" pitchFamily="18" charset="0"/>
              </a:rPr>
              <a:t>Охват информации</a:t>
            </a:r>
          </a:p>
        </p:txBody>
      </p:sp>
      <p:sp>
        <p:nvSpPr>
          <p:cNvPr id="165912" name="Rectangle 31"/>
          <p:cNvSpPr>
            <a:spLocks noChangeArrowheads="1"/>
          </p:cNvSpPr>
          <p:nvPr/>
        </p:nvSpPr>
        <p:spPr bwMode="auto">
          <a:xfrm>
            <a:off x="6732588" y="3482975"/>
            <a:ext cx="2016125" cy="2651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70000"/>
              </a:lnSpc>
            </a:pPr>
            <a:r>
              <a:rPr lang="ru-RU" altLang="en-US" sz="2400" i="1">
                <a:solidFill>
                  <a:srgbClr val="46046A"/>
                </a:solidFill>
                <a:latin typeface="Times New Roman" pitchFamily="18" charset="0"/>
              </a:rPr>
              <a:t>Удобство</a:t>
            </a:r>
          </a:p>
        </p:txBody>
      </p:sp>
      <p:sp>
        <p:nvSpPr>
          <p:cNvPr id="165913" name="Rectangle 32"/>
          <p:cNvSpPr>
            <a:spLocks noChangeArrowheads="1"/>
          </p:cNvSpPr>
          <p:nvPr/>
        </p:nvSpPr>
        <p:spPr bwMode="auto">
          <a:xfrm>
            <a:off x="6732588" y="3860800"/>
            <a:ext cx="2016125" cy="520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70000"/>
              </a:lnSpc>
            </a:pPr>
            <a:r>
              <a:rPr lang="ru-RU" altLang="en-US" sz="2400" i="1">
                <a:solidFill>
                  <a:srgbClr val="46046A"/>
                </a:solidFill>
                <a:latin typeface="Times New Roman" pitchFamily="18" charset="0"/>
              </a:rPr>
              <a:t>Легкость навигации</a:t>
            </a:r>
          </a:p>
        </p:txBody>
      </p:sp>
      <p:sp>
        <p:nvSpPr>
          <p:cNvPr id="165914" name="Rectangle 33"/>
          <p:cNvSpPr>
            <a:spLocks noChangeArrowheads="1"/>
          </p:cNvSpPr>
          <p:nvPr/>
        </p:nvSpPr>
        <p:spPr bwMode="auto">
          <a:xfrm>
            <a:off x="6337300" y="4508500"/>
            <a:ext cx="2771775" cy="2651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70000"/>
              </a:lnSpc>
            </a:pPr>
            <a:r>
              <a:rPr lang="ru-RU" altLang="en-US" sz="2400" i="1">
                <a:solidFill>
                  <a:srgbClr val="46046A"/>
                </a:solidFill>
                <a:latin typeface="Times New Roman" pitchFamily="18" charset="0"/>
              </a:rPr>
              <a:t>Своевременность</a:t>
            </a:r>
          </a:p>
        </p:txBody>
      </p:sp>
      <p:sp>
        <p:nvSpPr>
          <p:cNvPr id="165915" name="Rectangle 34"/>
          <p:cNvSpPr>
            <a:spLocks noChangeArrowheads="1"/>
          </p:cNvSpPr>
          <p:nvPr/>
        </p:nvSpPr>
        <p:spPr bwMode="auto">
          <a:xfrm>
            <a:off x="6804025" y="4868863"/>
            <a:ext cx="2016125" cy="520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70000"/>
              </a:lnSpc>
            </a:pPr>
            <a:r>
              <a:rPr lang="ru-RU" altLang="en-US" sz="2400" i="1">
                <a:solidFill>
                  <a:srgbClr val="46046A"/>
                </a:solidFill>
                <a:latin typeface="Times New Roman" pitchFamily="18" charset="0"/>
              </a:rPr>
              <a:t>Техническая оснащенность</a:t>
            </a:r>
          </a:p>
        </p:txBody>
      </p:sp>
      <p:sp>
        <p:nvSpPr>
          <p:cNvPr id="165916" name="Rectangle 35"/>
          <p:cNvSpPr>
            <a:spLocks noChangeArrowheads="1"/>
          </p:cNvSpPr>
          <p:nvPr/>
        </p:nvSpPr>
        <p:spPr bwMode="auto">
          <a:xfrm>
            <a:off x="6799263" y="5499100"/>
            <a:ext cx="2016125" cy="520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70000"/>
              </a:lnSpc>
            </a:pPr>
            <a:r>
              <a:rPr lang="ru-RU" altLang="en-US" sz="2400" i="1">
                <a:solidFill>
                  <a:srgbClr val="46046A"/>
                </a:solidFill>
                <a:latin typeface="Times New Roman" pitchFamily="18" charset="0"/>
              </a:rPr>
              <a:t>Уверенность в себе</a:t>
            </a:r>
          </a:p>
        </p:txBody>
      </p:sp>
    </p:spTree>
    <p:extLst>
      <p:ext uri="{BB962C8B-B14F-4D97-AF65-F5344CB8AC3E}">
        <p14:creationId xmlns:p14="http://schemas.microsoft.com/office/powerpoint/2010/main" val="3530073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</a:rPr>
              <a:t>Информационные </a:t>
            </a:r>
            <a:r>
              <a:rPr lang="ru-RU" sz="4000" b="1" dirty="0">
                <a:solidFill>
                  <a:schemeClr val="tx2"/>
                </a:solidFill>
              </a:rPr>
              <a:t>революции</a:t>
            </a:r>
            <a:endParaRPr lang="en-US" sz="40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4876800"/>
          </a:xfrm>
        </p:spPr>
        <p:txBody>
          <a:bodyPr>
            <a:noAutofit/>
          </a:bodyPr>
          <a:lstStyle/>
          <a:p>
            <a:pPr marL="514350" lvl="0" indent="-514350">
              <a:spcBef>
                <a:spcPts val="600"/>
              </a:spcBef>
              <a:buFont typeface="+mj-lt"/>
              <a:buAutoNum type="arabicPeriod"/>
            </a:pPr>
            <a:r>
              <a:rPr lang="ru-RU" sz="2800" b="1" dirty="0">
                <a:solidFill>
                  <a:schemeClr val="tx2"/>
                </a:solidFill>
              </a:rPr>
              <a:t>Появление письменности (1700 лет до </a:t>
            </a:r>
            <a:r>
              <a:rPr lang="ru-RU" sz="2800" b="1" dirty="0" smtClean="0">
                <a:solidFill>
                  <a:schemeClr val="tx2"/>
                </a:solidFill>
              </a:rPr>
              <a:t>н.э.) </a:t>
            </a:r>
            <a:endParaRPr lang="en-US" sz="2800" b="1" dirty="0">
              <a:solidFill>
                <a:schemeClr val="tx2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ru-RU" sz="2800" b="1" dirty="0">
                <a:solidFill>
                  <a:schemeClr val="tx2"/>
                </a:solidFill>
              </a:rPr>
              <a:t>Развитие книгопечатания (около 1440 г</a:t>
            </a:r>
            <a:r>
              <a:rPr lang="ru-RU" sz="2800" b="1" dirty="0" smtClean="0">
                <a:solidFill>
                  <a:schemeClr val="tx2"/>
                </a:solidFill>
              </a:rPr>
              <a:t>.) </a:t>
            </a:r>
            <a:endParaRPr lang="en-US" sz="2800" b="1" dirty="0">
              <a:solidFill>
                <a:schemeClr val="tx2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ru-RU" sz="2800" b="1" dirty="0">
                <a:solidFill>
                  <a:schemeClr val="tx2"/>
                </a:solidFill>
              </a:rPr>
              <a:t>Появление электронных средств связи (1840-е гг</a:t>
            </a:r>
            <a:r>
              <a:rPr lang="ru-RU" sz="2800" b="1" dirty="0" smtClean="0">
                <a:solidFill>
                  <a:schemeClr val="tx2"/>
                </a:solidFill>
              </a:rPr>
              <a:t>.) </a:t>
            </a:r>
            <a:endParaRPr lang="en-US" sz="2800" b="1" dirty="0">
              <a:solidFill>
                <a:schemeClr val="tx2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ru-RU" sz="2800" b="1" dirty="0">
                <a:solidFill>
                  <a:schemeClr val="tx2"/>
                </a:solidFill>
              </a:rPr>
              <a:t>Компьютеры и телевидение (середина 1940-х гг</a:t>
            </a:r>
            <a:r>
              <a:rPr lang="ru-RU" sz="2800" b="1" dirty="0" smtClean="0">
                <a:solidFill>
                  <a:schemeClr val="tx2"/>
                </a:solidFill>
              </a:rPr>
              <a:t>.) </a:t>
            </a:r>
            <a:endParaRPr lang="en-US" sz="2800" b="1" dirty="0">
              <a:solidFill>
                <a:schemeClr val="tx2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ru-RU" sz="2800" b="1" dirty="0">
                <a:solidFill>
                  <a:schemeClr val="tx2"/>
                </a:solidFill>
              </a:rPr>
              <a:t>Революция в телекоммуникациях (1990-е гг.): </a:t>
            </a:r>
            <a:endParaRPr lang="en-US" sz="2800" b="1" dirty="0">
              <a:solidFill>
                <a:schemeClr val="tx2"/>
              </a:solidFill>
            </a:endParaRPr>
          </a:p>
          <a:p>
            <a:pPr lvl="1"/>
            <a:r>
              <a:rPr lang="ru-RU" sz="2400" b="1" dirty="0">
                <a:solidFill>
                  <a:schemeClr val="tx2"/>
                </a:solidFill>
              </a:rPr>
              <a:t>Распространение персональных компьютеров </a:t>
            </a:r>
            <a:endParaRPr lang="en-US" sz="2400" b="1" dirty="0">
              <a:solidFill>
                <a:schemeClr val="tx2"/>
              </a:solidFill>
            </a:endParaRPr>
          </a:p>
          <a:p>
            <a:pPr lvl="1"/>
            <a:r>
              <a:rPr lang="ru-RU" sz="2400" b="1" dirty="0">
                <a:solidFill>
                  <a:schemeClr val="tx2"/>
                </a:solidFill>
              </a:rPr>
              <a:t>Приобщение населения к информационным технологиям</a:t>
            </a:r>
            <a:endParaRPr lang="en-US" sz="2400" b="1" dirty="0">
              <a:solidFill>
                <a:schemeClr val="tx2"/>
              </a:solidFill>
            </a:endParaRPr>
          </a:p>
          <a:p>
            <a:pPr lvl="1"/>
            <a:r>
              <a:rPr lang="ru-RU" sz="2400" b="1" dirty="0">
                <a:solidFill>
                  <a:schemeClr val="tx2"/>
                </a:solidFill>
              </a:rPr>
              <a:t>Широкое внедрение мобильной связи</a:t>
            </a:r>
            <a:endParaRPr lang="en-US" sz="2400" b="1" dirty="0">
              <a:solidFill>
                <a:schemeClr val="tx2"/>
              </a:solidFill>
            </a:endParaRPr>
          </a:p>
          <a:p>
            <a:pPr lvl="1"/>
            <a:r>
              <a:rPr lang="ru-RU" sz="2400" b="1" dirty="0">
                <a:solidFill>
                  <a:schemeClr val="tx2"/>
                </a:solidFill>
              </a:rPr>
              <a:t>Развитие сети Интернет</a:t>
            </a:r>
            <a:endParaRPr lang="en-US" sz="2400" b="1" dirty="0">
              <a:solidFill>
                <a:schemeClr val="tx2"/>
              </a:solidFill>
            </a:endParaRPr>
          </a:p>
          <a:p>
            <a:pPr lvl="1"/>
            <a:r>
              <a:rPr lang="ru-RU" sz="2400" b="1" dirty="0">
                <a:solidFill>
                  <a:schemeClr val="tx2"/>
                </a:solidFill>
              </a:rPr>
              <a:t>Взаимопроникновение сервисов </a:t>
            </a:r>
            <a:r>
              <a:rPr lang="ru-RU" sz="2400" b="1" dirty="0" smtClean="0">
                <a:solidFill>
                  <a:schemeClr val="tx2"/>
                </a:solidFill>
              </a:rPr>
              <a:t>Интернет</a:t>
            </a:r>
            <a:r>
              <a:rPr lang="en-US" sz="2400" b="1" dirty="0" smtClean="0">
                <a:solidFill>
                  <a:schemeClr val="tx2"/>
                </a:solidFill>
              </a:rPr>
              <a:t>.</a:t>
            </a:r>
            <a:endParaRPr lang="en-US" sz="2400" b="1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138143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</a:rPr>
              <a:t>6-я Информационная революция</a:t>
            </a:r>
            <a:endParaRPr lang="en-US" sz="40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4876800"/>
          </a:xfrm>
        </p:spPr>
        <p:txBody>
          <a:bodyPr>
            <a:noAutofit/>
          </a:bodyPr>
          <a:lstStyle/>
          <a:p>
            <a:pPr marL="0" lvl="0" indent="0">
              <a:spcBef>
                <a:spcPts val="600"/>
              </a:spcBef>
              <a:buNone/>
            </a:pPr>
            <a:r>
              <a:rPr lang="ru-RU" sz="2800" dirty="0" smtClean="0">
                <a:solidFill>
                  <a:schemeClr val="tx2"/>
                </a:solidFill>
              </a:rPr>
              <a:t>«Это </a:t>
            </a:r>
            <a:r>
              <a:rPr lang="ru-RU" sz="2800" dirty="0">
                <a:solidFill>
                  <a:schemeClr val="tx2"/>
                </a:solidFill>
              </a:rPr>
              <a:t>не революция в технике, оборудовании, технологии, программном обеспечении или скорости. Это революция КОНЦЕПЦИЙ. До сего дня, в течение уже пятидесяти лет, информационная революция была сосредоточена на данных - их сборе, хранении, передаче, и представлении. Она сосредоточилась на букве «Т» в ИТ. Следующая же информационная революция задает иной вопрос: Каков СМЫСЛ информации, и в чем ее НАЗНАЧЕНИЕ? Это приводит к переопределению задач, которые должны исполняться с помощью информации, а затем - и к переопределению институтов, исполняющих эти задачи»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5867400"/>
            <a:ext cx="8686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chemeClr val="tx2"/>
                </a:solidFill>
              </a:rPr>
              <a:t>(</a:t>
            </a:r>
            <a:r>
              <a:rPr lang="en-US" sz="2400" b="1" i="1" dirty="0" smtClean="0">
                <a:solidFill>
                  <a:schemeClr val="tx2"/>
                </a:solidFill>
              </a:rPr>
              <a:t>The </a:t>
            </a:r>
            <a:r>
              <a:rPr lang="en-US" sz="2400" b="1" i="1" dirty="0">
                <a:solidFill>
                  <a:schemeClr val="tx2"/>
                </a:solidFill>
              </a:rPr>
              <a:t>Next Information Revolution by Peter F. Drucker. Forbes ASAP, August 24, </a:t>
            </a:r>
            <a:r>
              <a:rPr lang="en-US" sz="2400" b="1" i="1" dirty="0" smtClean="0">
                <a:solidFill>
                  <a:schemeClr val="tx2"/>
                </a:solidFill>
              </a:rPr>
              <a:t>1998</a:t>
            </a:r>
            <a:r>
              <a:rPr lang="ru-RU" sz="2800" b="1" i="1" dirty="0" smtClean="0">
                <a:solidFill>
                  <a:schemeClr val="tx2"/>
                </a:solidFill>
              </a:rPr>
              <a:t>)</a:t>
            </a:r>
            <a:endParaRPr lang="en-US" sz="2800" b="1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193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</a:rPr>
              <a:t>6-я Информационная революция</a:t>
            </a:r>
            <a:endParaRPr lang="en-US" sz="40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28800"/>
            <a:ext cx="9144000" cy="1905000"/>
          </a:xfrm>
        </p:spPr>
        <p:txBody>
          <a:bodyPr>
            <a:noAutofit/>
          </a:bodyPr>
          <a:lstStyle/>
          <a:p>
            <a:pPr marL="0" lvl="0" indent="0" algn="ctr">
              <a:spcBef>
                <a:spcPts val="600"/>
              </a:spcBef>
              <a:buNone/>
            </a:pPr>
            <a:r>
              <a:rPr lang="ru-RU" sz="3600" b="1" dirty="0">
                <a:solidFill>
                  <a:schemeClr val="tx2"/>
                </a:solidFill>
              </a:rPr>
              <a:t>«Современная интеллектуально-информационная революция (СИИР)»</a:t>
            </a:r>
            <a:endParaRPr lang="en-US" sz="3600" b="1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1618" y="4419600"/>
            <a:ext cx="885248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chemeClr val="tx2"/>
                </a:solidFill>
              </a:rPr>
              <a:t>(</a:t>
            </a:r>
            <a:r>
              <a:rPr lang="ru-RU" sz="2400" b="1" i="1" dirty="0" smtClean="0">
                <a:solidFill>
                  <a:schemeClr val="tx2"/>
                </a:solidFill>
              </a:rPr>
              <a:t>Товстых</a:t>
            </a:r>
            <a:r>
              <a:rPr lang="ru-RU" sz="2400" b="1" i="1" dirty="0">
                <a:solidFill>
                  <a:schemeClr val="tx2"/>
                </a:solidFill>
              </a:rPr>
              <a:t> Л.Е. Современная </a:t>
            </a:r>
            <a:r>
              <a:rPr lang="ru-RU" sz="2400" b="1" i="1" dirty="0" smtClean="0">
                <a:solidFill>
                  <a:schemeClr val="tx2"/>
                </a:solidFill>
              </a:rPr>
              <a:t>интеллектуально-</a:t>
            </a:r>
            <a:endParaRPr lang="en-US" sz="2400" b="1" i="1" dirty="0" smtClean="0">
              <a:solidFill>
                <a:schemeClr val="tx2"/>
              </a:solidFill>
            </a:endParaRPr>
          </a:p>
          <a:p>
            <a:r>
              <a:rPr lang="ru-RU" sz="2400" b="1" i="1" dirty="0" smtClean="0">
                <a:solidFill>
                  <a:schemeClr val="tx2"/>
                </a:solidFill>
              </a:rPr>
              <a:t>информационная революция</a:t>
            </a:r>
            <a:r>
              <a:rPr lang="en-US" sz="2400" b="1" i="1" dirty="0" smtClean="0">
                <a:solidFill>
                  <a:schemeClr val="tx2"/>
                </a:solidFill>
              </a:rPr>
              <a:t> </a:t>
            </a:r>
            <a:r>
              <a:rPr lang="ru-RU" sz="2400" b="1" i="1" dirty="0" smtClean="0">
                <a:solidFill>
                  <a:schemeClr val="tx2"/>
                </a:solidFill>
              </a:rPr>
              <a:t>и </a:t>
            </a:r>
            <a:r>
              <a:rPr lang="ru-RU" sz="2400" b="1" i="1" dirty="0">
                <a:solidFill>
                  <a:schemeClr val="tx2"/>
                </a:solidFill>
              </a:rPr>
              <a:t>возрастание роли информации </a:t>
            </a:r>
            <a:endParaRPr lang="en-US" sz="2400" b="1" i="1" dirty="0" smtClean="0">
              <a:solidFill>
                <a:schemeClr val="tx2"/>
              </a:solidFill>
            </a:endParaRPr>
          </a:p>
          <a:p>
            <a:r>
              <a:rPr lang="ru-RU" sz="2400" b="1" i="1" dirty="0" smtClean="0">
                <a:solidFill>
                  <a:schemeClr val="tx2"/>
                </a:solidFill>
              </a:rPr>
              <a:t>и </a:t>
            </a:r>
            <a:r>
              <a:rPr lang="ru-RU" sz="2400" b="1" i="1" dirty="0">
                <a:solidFill>
                  <a:schemeClr val="tx2"/>
                </a:solidFill>
              </a:rPr>
              <a:t>знаний. // </a:t>
            </a:r>
            <a:r>
              <a:rPr lang="ru-RU" sz="2400" b="1" i="1" cap="all" dirty="0">
                <a:solidFill>
                  <a:schemeClr val="tx2"/>
                </a:solidFill>
              </a:rPr>
              <a:t>«И</a:t>
            </a:r>
            <a:r>
              <a:rPr lang="ru-RU" sz="2400" b="1" i="1" dirty="0">
                <a:solidFill>
                  <a:schemeClr val="tx2"/>
                </a:solidFill>
              </a:rPr>
              <a:t>нформационные ресурсы</a:t>
            </a:r>
            <a:r>
              <a:rPr lang="ru-RU" sz="2400" b="1" i="1" cap="all" dirty="0">
                <a:solidFill>
                  <a:schemeClr val="tx2"/>
                </a:solidFill>
              </a:rPr>
              <a:t> Р</a:t>
            </a:r>
            <a:r>
              <a:rPr lang="ru-RU" sz="2400" b="1" i="1" dirty="0">
                <a:solidFill>
                  <a:schemeClr val="tx2"/>
                </a:solidFill>
              </a:rPr>
              <a:t>оссии</a:t>
            </a:r>
            <a:r>
              <a:rPr lang="ru-RU" sz="2400" b="1" i="1" cap="all" dirty="0">
                <a:solidFill>
                  <a:schemeClr val="tx2"/>
                </a:solidFill>
              </a:rPr>
              <a:t>» №4, </a:t>
            </a:r>
            <a:r>
              <a:rPr lang="ru-RU" sz="2400" b="1" i="1" cap="all" dirty="0" smtClean="0">
                <a:solidFill>
                  <a:schemeClr val="tx2"/>
                </a:solidFill>
              </a:rPr>
              <a:t>2005</a:t>
            </a:r>
            <a:r>
              <a:rPr lang="en-US" sz="2400" b="1" i="1" cap="all" dirty="0" smtClean="0">
                <a:solidFill>
                  <a:schemeClr val="tx2"/>
                </a:solidFill>
              </a:rPr>
              <a:t>)</a:t>
            </a:r>
            <a:endParaRPr lang="en-US" sz="2400" b="1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592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30175"/>
            <a:ext cx="9144000" cy="561975"/>
          </a:xfrm>
        </p:spPr>
        <p:txBody>
          <a:bodyPr>
            <a:noAutofit/>
          </a:bodyPr>
          <a:lstStyle/>
          <a:p>
            <a:r>
              <a:rPr lang="ru-RU" altLang="en-US" sz="3600" b="1" dirty="0" smtClean="0">
                <a:solidFill>
                  <a:schemeClr val="tx2"/>
                </a:solidFill>
              </a:rPr>
              <a:t>Думать о технологиях</a:t>
            </a:r>
            <a:r>
              <a:rPr lang="en-US" altLang="en-US" sz="3600" b="1" dirty="0" smtClean="0">
                <a:solidFill>
                  <a:schemeClr val="tx2"/>
                </a:solidFill>
              </a:rPr>
              <a:t>:</a:t>
            </a:r>
            <a:r>
              <a:rPr lang="ru-RU" altLang="en-US" sz="3600" b="1" dirty="0" smtClean="0">
                <a:solidFill>
                  <a:schemeClr val="tx2"/>
                </a:solidFill>
              </a:rPr>
              <a:t> Думать по-другому</a:t>
            </a:r>
            <a:endParaRPr lang="ru-RU" altLang="en-US" sz="3600" b="1" dirty="0">
              <a:solidFill>
                <a:schemeClr val="tx2"/>
              </a:solidFill>
            </a:endParaRP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0"/>
            <a:ext cx="4168775" cy="3705225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altLang="en-US" sz="2800" dirty="0">
                <a:solidFill>
                  <a:schemeClr val="tx2"/>
                </a:solidFill>
              </a:rPr>
              <a:t>LITA </a:t>
            </a:r>
            <a:r>
              <a:rPr lang="en-US" altLang="en-US" sz="2800" dirty="0" smtClean="0">
                <a:solidFill>
                  <a:schemeClr val="tx2"/>
                </a:solidFill>
              </a:rPr>
              <a:t>(</a:t>
            </a:r>
            <a:r>
              <a:rPr lang="ru-RU" altLang="en-US" sz="2800" dirty="0" smtClean="0">
                <a:solidFill>
                  <a:schemeClr val="tx2"/>
                </a:solidFill>
              </a:rPr>
              <a:t>Ассоциация библиотечных </a:t>
            </a:r>
            <a:br>
              <a:rPr lang="ru-RU" altLang="en-US" sz="2800" dirty="0" smtClean="0">
                <a:solidFill>
                  <a:schemeClr val="tx2"/>
                </a:solidFill>
              </a:rPr>
            </a:br>
            <a:r>
              <a:rPr lang="ru-RU" altLang="en-US" sz="2800" dirty="0" smtClean="0">
                <a:solidFill>
                  <a:schemeClr val="tx2"/>
                </a:solidFill>
              </a:rPr>
              <a:t>и информ ационных технологий</a:t>
            </a:r>
            <a:r>
              <a:rPr lang="en-US" altLang="en-US" sz="2800" dirty="0" smtClean="0">
                <a:solidFill>
                  <a:schemeClr val="tx2"/>
                </a:solidFill>
              </a:rPr>
              <a:t>), </a:t>
            </a:r>
            <a:r>
              <a:rPr lang="ru-RU" altLang="en-US" sz="2800" dirty="0" smtClean="0">
                <a:solidFill>
                  <a:schemeClr val="tx2"/>
                </a:solidFill>
              </a:rPr>
              <a:t/>
            </a:r>
            <a:br>
              <a:rPr lang="ru-RU" altLang="en-US" sz="2800" dirty="0" smtClean="0">
                <a:solidFill>
                  <a:schemeClr val="tx2"/>
                </a:solidFill>
              </a:rPr>
            </a:br>
            <a:r>
              <a:rPr lang="ru-RU" altLang="en-US" sz="2800" dirty="0" smtClean="0">
                <a:solidFill>
                  <a:schemeClr val="tx2"/>
                </a:solidFill>
              </a:rPr>
              <a:t>Альбукерк</a:t>
            </a:r>
            <a:r>
              <a:rPr lang="en-US" altLang="en-US" sz="2800" dirty="0" smtClean="0">
                <a:solidFill>
                  <a:schemeClr val="tx2"/>
                </a:solidFill>
              </a:rPr>
              <a:t>,</a:t>
            </a:r>
            <a:r>
              <a:rPr lang="ru-RU" altLang="en-US" sz="2800" dirty="0" smtClean="0">
                <a:solidFill>
                  <a:schemeClr val="tx2"/>
                </a:solidFill>
              </a:rPr>
              <a:t> Нью-Мексико,</a:t>
            </a:r>
            <a:br>
              <a:rPr lang="ru-RU" altLang="en-US" sz="2800" dirty="0" smtClean="0">
                <a:solidFill>
                  <a:schemeClr val="tx2"/>
                </a:solidFill>
              </a:rPr>
            </a:br>
            <a:r>
              <a:rPr lang="ru-RU" altLang="en-US" sz="2800" dirty="0" smtClean="0">
                <a:solidFill>
                  <a:schemeClr val="tx2"/>
                </a:solidFill>
              </a:rPr>
              <a:t>США, </a:t>
            </a:r>
            <a:r>
              <a:rPr lang="en-US" altLang="en-US" sz="2800" dirty="0" smtClean="0">
                <a:solidFill>
                  <a:schemeClr val="tx2"/>
                </a:solidFill>
              </a:rPr>
              <a:t>7 </a:t>
            </a:r>
            <a:r>
              <a:rPr lang="ru-RU" altLang="en-US" sz="2800" dirty="0" smtClean="0">
                <a:solidFill>
                  <a:schemeClr val="tx2"/>
                </a:solidFill>
              </a:rPr>
              <a:t>ноября</a:t>
            </a:r>
            <a:r>
              <a:rPr lang="en-US" altLang="en-US" sz="2800" dirty="0" smtClean="0">
                <a:solidFill>
                  <a:schemeClr val="tx2"/>
                </a:solidFill>
              </a:rPr>
              <a:t> 2014</a:t>
            </a:r>
            <a:r>
              <a:rPr lang="ru-RU" altLang="en-US" sz="2800" dirty="0" smtClean="0">
                <a:solidFill>
                  <a:schemeClr val="tx2"/>
                </a:solidFill>
              </a:rPr>
              <a:t>г.</a:t>
            </a:r>
            <a:endParaRPr lang="ru-RU" altLang="en-US" sz="2800" dirty="0">
              <a:solidFill>
                <a:schemeClr val="tx2"/>
              </a:solidFill>
            </a:endParaRPr>
          </a:p>
        </p:txBody>
      </p:sp>
      <p:pic>
        <p:nvPicPr>
          <p:cNvPr id="64516" name="Picture 4" descr="Lorcan Dempse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8825" y="836613"/>
            <a:ext cx="4140200" cy="4679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4517" name="Text Box 5"/>
          <p:cNvSpPr txBox="1">
            <a:spLocks noChangeArrowheads="1"/>
          </p:cNvSpPr>
          <p:nvPr/>
        </p:nvSpPr>
        <p:spPr bwMode="auto">
          <a:xfrm>
            <a:off x="4407756" y="5608638"/>
            <a:ext cx="4507644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en-US" b="1" dirty="0" smtClean="0">
                <a:solidFill>
                  <a:schemeClr val="tx2"/>
                </a:solidFill>
              </a:rPr>
              <a:t>Лоркан Демпси (</a:t>
            </a:r>
            <a:r>
              <a:rPr lang="en-US" altLang="en-US" b="1" dirty="0" err="1" smtClean="0">
                <a:solidFill>
                  <a:schemeClr val="tx2"/>
                </a:solidFill>
              </a:rPr>
              <a:t>Lorcan</a:t>
            </a:r>
            <a:r>
              <a:rPr lang="en-US" altLang="en-US" b="1" dirty="0" smtClean="0">
                <a:solidFill>
                  <a:schemeClr val="tx2"/>
                </a:solidFill>
              </a:rPr>
              <a:t> Dempsey</a:t>
            </a:r>
            <a:r>
              <a:rPr lang="ru-RU" altLang="en-US" b="1" dirty="0" smtClean="0">
                <a:solidFill>
                  <a:schemeClr val="tx2"/>
                </a:solidFill>
              </a:rPr>
              <a:t>),</a:t>
            </a:r>
            <a:endParaRPr lang="ru-RU" altLang="en-US" b="1" dirty="0">
              <a:solidFill>
                <a:schemeClr val="tx2"/>
              </a:solidFill>
            </a:endParaRPr>
          </a:p>
          <a:p>
            <a:r>
              <a:rPr lang="ru-RU" altLang="en-US" dirty="0">
                <a:solidFill>
                  <a:schemeClr val="tx2"/>
                </a:solidFill>
              </a:rPr>
              <a:t>Вице-президент OCLC, руководитель отдела</a:t>
            </a:r>
            <a:br>
              <a:rPr lang="ru-RU" altLang="en-US" dirty="0">
                <a:solidFill>
                  <a:schemeClr val="tx2"/>
                </a:solidFill>
              </a:rPr>
            </a:br>
            <a:r>
              <a:rPr lang="ru-RU" altLang="en-US" dirty="0">
                <a:solidFill>
                  <a:schemeClr val="tx2"/>
                </a:solidFill>
              </a:rPr>
              <a:t>научных исследований и главный стратег </a:t>
            </a:r>
          </a:p>
        </p:txBody>
      </p:sp>
    </p:spTree>
    <p:extLst>
      <p:ext uri="{BB962C8B-B14F-4D97-AF65-F5344CB8AC3E}">
        <p14:creationId xmlns:p14="http://schemas.microsoft.com/office/powerpoint/2010/main" val="2800698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90538" y="2362200"/>
            <a:ext cx="7820025" cy="1600200"/>
          </a:xfrm>
          <a:prstGeom prst="rect">
            <a:avLst/>
          </a:prstGeom>
          <a:solidFill>
            <a:srgbClr val="EEECE1"/>
          </a:solidFill>
          <a:ln w="9525" cap="flat" cmpd="sng" algn="ctr">
            <a:solidFill>
              <a:srgbClr val="EEECE1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2400">
                <a:solidFill>
                  <a:srgbClr val="11069A"/>
                </a:solidFill>
                <a:latin typeface="Arial" charset="0"/>
              </a:rPr>
              <a:t>Библиотеки поддерживают это новое информационное поведение своих пользователей и работают над тем, чтобы связать свои службы с новой средой</a:t>
            </a:r>
            <a:endParaRPr lang="en-US" sz="2400">
              <a:solidFill>
                <a:srgbClr val="11069A"/>
              </a:solidFill>
              <a:latin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68313" y="4652963"/>
            <a:ext cx="8185150" cy="1219200"/>
          </a:xfrm>
          <a:prstGeom prst="rect">
            <a:avLst/>
          </a:prstGeom>
          <a:solidFill>
            <a:srgbClr val="EEECE1"/>
          </a:solidFill>
          <a:ln w="9525" cap="flat" cmpd="sng" algn="ctr">
            <a:solidFill>
              <a:srgbClr val="EEECE1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2400">
                <a:solidFill>
                  <a:srgbClr val="11069A"/>
                </a:solidFill>
                <a:latin typeface="Arial" charset="0"/>
              </a:rPr>
              <a:t>Это требует от нас думать о технологиях… особым образом</a:t>
            </a:r>
            <a:endParaRPr lang="en-US" sz="2400">
              <a:solidFill>
                <a:srgbClr val="11069A"/>
              </a:solidFill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7200" y="609600"/>
            <a:ext cx="7820025" cy="1219200"/>
          </a:xfrm>
          <a:prstGeom prst="rect">
            <a:avLst/>
          </a:prstGeom>
          <a:solidFill>
            <a:srgbClr val="EEECE1"/>
          </a:solidFill>
          <a:ln w="9525" cap="flat" cmpd="sng" algn="ctr">
            <a:solidFill>
              <a:srgbClr val="EEECE1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2400">
                <a:solidFill>
                  <a:srgbClr val="11069A"/>
                </a:solidFill>
                <a:latin typeface="Arial" charset="0"/>
              </a:rPr>
              <a:t>Наука</a:t>
            </a:r>
            <a:r>
              <a:rPr lang="en-US" sz="2400">
                <a:solidFill>
                  <a:srgbClr val="11069A"/>
                </a:solidFill>
                <a:latin typeface="Arial" charset="0"/>
              </a:rPr>
              <a:t>, </a:t>
            </a:r>
            <a:r>
              <a:rPr lang="ru-RU" sz="2400">
                <a:solidFill>
                  <a:srgbClr val="11069A"/>
                </a:solidFill>
                <a:latin typeface="Arial" charset="0"/>
              </a:rPr>
              <a:t>учеба</a:t>
            </a:r>
            <a:r>
              <a:rPr lang="en-US" sz="2400">
                <a:solidFill>
                  <a:srgbClr val="11069A"/>
                </a:solidFill>
                <a:latin typeface="Arial" charset="0"/>
              </a:rPr>
              <a:t> </a:t>
            </a:r>
            <a:r>
              <a:rPr lang="ru-RU" sz="2400">
                <a:solidFill>
                  <a:srgbClr val="11069A"/>
                </a:solidFill>
                <a:latin typeface="Arial" charset="0"/>
              </a:rPr>
              <a:t>и информационное поведение формируется и реформируется сетью</a:t>
            </a:r>
            <a:endParaRPr lang="en-US" sz="2400">
              <a:solidFill>
                <a:srgbClr val="11069A"/>
              </a:solidFill>
              <a:latin typeface="Arial" charset="0"/>
            </a:endParaRPr>
          </a:p>
        </p:txBody>
      </p:sp>
      <p:sp>
        <p:nvSpPr>
          <p:cNvPr id="32773" name="Прямоугольник 6"/>
          <p:cNvSpPr>
            <a:spLocks noChangeArrowheads="1"/>
          </p:cNvSpPr>
          <p:nvPr/>
        </p:nvSpPr>
        <p:spPr bwMode="auto">
          <a:xfrm>
            <a:off x="214313" y="6130925"/>
            <a:ext cx="75009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altLang="en-US">
                <a:solidFill>
                  <a:srgbClr val="11069A"/>
                </a:solidFill>
              </a:rPr>
              <a:t>Lorcan Dempsey,</a:t>
            </a:r>
            <a:r>
              <a:rPr lang="ru-RU" altLang="en-US"/>
              <a:t> </a:t>
            </a:r>
            <a:r>
              <a:rPr lang="ru-RU" altLang="en-US" b="1">
                <a:solidFill>
                  <a:srgbClr val="11069A"/>
                </a:solidFill>
                <a:hlinkClick r:id="rId2"/>
              </a:rPr>
              <a:t>Thinking About Technology: Differently</a:t>
            </a:r>
            <a:r>
              <a:rPr lang="ru-RU" altLang="en-US" b="1"/>
              <a:t>, </a:t>
            </a:r>
            <a:r>
              <a:rPr lang="ru-RU" altLang="en-US" b="1">
                <a:solidFill>
                  <a:srgbClr val="11069A"/>
                </a:solidFill>
              </a:rPr>
              <a:t>2014</a:t>
            </a:r>
          </a:p>
        </p:txBody>
      </p:sp>
    </p:spTree>
    <p:extLst>
      <p:ext uri="{BB962C8B-B14F-4D97-AF65-F5344CB8AC3E}">
        <p14:creationId xmlns:p14="http://schemas.microsoft.com/office/powerpoint/2010/main" val="34598106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589</TotalTime>
  <Words>703</Words>
  <Application>Microsoft Office PowerPoint</Application>
  <PresentationFormat>On-screen Show (4:3)</PresentationFormat>
  <Paragraphs>165</Paragraphs>
  <Slides>19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Современная вузовская библиотека: новая среда, новые условия, новые механизмы интеграции в научный и образовательный процессы</vt:lpstr>
      <vt:lpstr>О человеке</vt:lpstr>
      <vt:lpstr>О библиотеке</vt:lpstr>
      <vt:lpstr>PowerPoint Presentation</vt:lpstr>
      <vt:lpstr>Информационные революции</vt:lpstr>
      <vt:lpstr>6-я Информационная революция</vt:lpstr>
      <vt:lpstr>6-я Информационная революция</vt:lpstr>
      <vt:lpstr>Думать о технологиях: Думать по-другому</vt:lpstr>
      <vt:lpstr>PowerPoint Presentation</vt:lpstr>
      <vt:lpstr>PowerPoint Presentation</vt:lpstr>
      <vt:lpstr>PowerPoint Presentation</vt:lpstr>
      <vt:lpstr>PowerPoint Presentation</vt:lpstr>
      <vt:lpstr>Задачи современной университетской библиотеки </vt:lpstr>
      <vt:lpstr>Задачи современной университетской библиотеки </vt:lpstr>
      <vt:lpstr>Инструменты современной университетской библиотеки </vt:lpstr>
      <vt:lpstr>Инструменты современной университетской библиотеки </vt:lpstr>
      <vt:lpstr>Библиотечное пространство</vt:lpstr>
      <vt:lpstr>Библиотечное пространство? Да</vt:lpstr>
      <vt:lpstr>Спасибо за внимание!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Piotr Lapo</dc:creator>
  <cp:lastModifiedBy>Piotr Lapo</cp:lastModifiedBy>
  <cp:revision>21</cp:revision>
  <dcterms:created xsi:type="dcterms:W3CDTF">2015-05-26T04:59:47Z</dcterms:created>
  <dcterms:modified xsi:type="dcterms:W3CDTF">2015-06-11T01:51:14Z</dcterms:modified>
</cp:coreProperties>
</file>