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ppt/comments/comment5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  <Override PartName="/ppt/charts/colors2.xml" ContentType="application/vnd.ms-office.chartcolorstyle+xml"/>
  <Override PartName="/ppt/charts/style2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9"/>
  </p:notesMasterIdLst>
  <p:sldIdLst>
    <p:sldId id="256" r:id="rId2"/>
    <p:sldId id="257" r:id="rId3"/>
    <p:sldId id="296" r:id="rId4"/>
    <p:sldId id="273" r:id="rId5"/>
    <p:sldId id="277" r:id="rId6"/>
    <p:sldId id="293" r:id="rId7"/>
    <p:sldId id="295" r:id="rId8"/>
    <p:sldId id="286" r:id="rId9"/>
    <p:sldId id="290" r:id="rId10"/>
    <p:sldId id="276" r:id="rId11"/>
    <p:sldId id="279" r:id="rId12"/>
    <p:sldId id="297" r:id="rId13"/>
    <p:sldId id="298" r:id="rId14"/>
    <p:sldId id="299" r:id="rId15"/>
    <p:sldId id="291" r:id="rId16"/>
    <p:sldId id="275" r:id="rId17"/>
    <p:sldId id="300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Димаш Абдихан" initials="ДА" lastIdx="14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07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4853" autoAdjust="0"/>
    <p:restoredTop sz="94660"/>
  </p:normalViewPr>
  <p:slideViewPr>
    <p:cSldViewPr snapToGrid="0">
      <p:cViewPr varScale="1">
        <p:scale>
          <a:sx n="92" d="100"/>
          <a:sy n="92" d="100"/>
        </p:scale>
        <p:origin x="-98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&#1050;&#1085;&#1080;&#1075;&#1072;1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oleObject" Target="&#1050;&#1085;&#1080;&#1075;&#1072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607-421F-A78D-52CE41C1355E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607-421F-A78D-52CE41C1355E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607-421F-A78D-52CE41C1355E}"/>
              </c:ext>
            </c:extLst>
          </c:dPt>
          <c:dLbls>
            <c:dLbl>
              <c:idx val="0"/>
              <c:layout>
                <c:manualLayout>
                  <c:x val="-0.2251175960461487"/>
                  <c:y val="4.2668306098660916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D607-421F-A78D-52CE41C1355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1971500167840432E-6"/>
                  <c:y val="-0.28315379203491886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D607-421F-A78D-52CE41C1355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20687087492032966"/>
                  <c:y val="4.2668306098660916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D607-421F-A78D-52CE41C1355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Лист1!$A$1:$C$2</c:f>
              <c:strCache>
                <c:ptCount val="3"/>
                <c:pt idx="0">
                  <c:v>Государственные вузы </c:v>
                </c:pt>
                <c:pt idx="1">
                  <c:v>Международные вузы</c:v>
                </c:pt>
                <c:pt idx="2">
                  <c:v>Частные вузы </c:v>
                </c:pt>
              </c:strCache>
            </c:strRef>
          </c:cat>
          <c:val>
            <c:numRef>
              <c:f>Лист1!$A$3:$C$3</c:f>
              <c:numCache>
                <c:formatCode>General</c:formatCode>
                <c:ptCount val="3"/>
                <c:pt idx="0">
                  <c:v>13</c:v>
                </c:pt>
                <c:pt idx="1">
                  <c:v>3</c:v>
                </c:pt>
                <c:pt idx="2">
                  <c:v>13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D607-421F-A78D-52CE41C1355E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5.759861661483931E-2"/>
          <c:y val="0.82179479655409937"/>
          <c:w val="0.88780188042702246"/>
          <c:h val="0.1546683058066947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"/>
          <c:y val="7.0032171094319237E-2"/>
          <c:w val="1"/>
          <c:h val="0.54534312894082337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B4C-44DC-A5F3-9FA384A02E07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B4C-44DC-A5F3-9FA384A02E07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B4C-44DC-A5F3-9FA384A02E07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4B4C-44DC-A5F3-9FA384A02E07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4B4C-44DC-A5F3-9FA384A02E07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4B4C-44DC-A5F3-9FA384A02E07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4B4C-44DC-A5F3-9FA384A02E07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4B4C-44DC-A5F3-9FA384A02E07}"/>
              </c:ext>
            </c:extLst>
          </c:dPt>
          <c:dPt>
            <c:idx val="8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1-4B4C-44DC-A5F3-9FA384A02E07}"/>
              </c:ext>
            </c:extLst>
          </c:dPt>
          <c:dPt>
            <c:idx val="9"/>
            <c:bubble3D val="0"/>
            <c:spPr>
              <a:gradFill rotWithShape="1">
                <a:gsLst>
                  <a:gs pos="0">
                    <a:schemeClr val="accent4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3-4B4C-44DC-A5F3-9FA384A02E07}"/>
              </c:ext>
            </c:extLst>
          </c:dPt>
          <c:dLbls>
            <c:dLbl>
              <c:idx val="0"/>
              <c:layout>
                <c:manualLayout>
                  <c:x val="7.7784262981113378E-2"/>
                  <c:y val="3.5926099611245793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900" b="0" i="0" u="none" strike="noStrike" kern="1200" baseline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/>
                      <a:t>410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4B4C-44DC-A5F3-9FA384A02E07}"/>
                </c:ext>
                <c:ext xmlns:c15="http://schemas.microsoft.com/office/drawing/2012/chart" uri="{CE6537A1-D6FC-4f65-9D91-7224C49458BB}">
                  <c15:layout>
                    <c:manualLayout>
                      <c:w val="4.4535772095221186E-2"/>
                      <c:h val="6.3114782636568154E-2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4.3051043444744232E-2"/>
                  <c:y val="1.43484301835692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4B4C-44DC-A5F3-9FA384A02E07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2.087311638492741E-2"/>
                  <c:y val="9.26631994431456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4B4C-44DC-A5F3-9FA384A02E07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3378117945047079E-2"/>
                  <c:y val="2.11065988056939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4B4C-44DC-A5F3-9FA384A02E07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2.0284767725712565E-2"/>
                  <c:y val="2.01466220350964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4B4C-44DC-A5F3-9FA384A02E07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4.6759814988161445E-2"/>
                  <c:y val="5.996971493778129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4B4C-44DC-A5F3-9FA384A02E07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6.5800341390892566E-5"/>
                  <c:y val="-0.1209886200350883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4B4C-44DC-A5F3-9FA384A02E07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3.0588440430960118E-3"/>
                  <c:y val="-3.7423150976191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F-4B4C-44DC-A5F3-9FA384A02E07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4.457353669952095E-4"/>
                  <c:y val="-4.39435302993092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1-4B4C-44DC-A5F3-9FA384A02E07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2.5490611750454271E-2"/>
                  <c:y val="-1.31927267003800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3-4B4C-44DC-A5F3-9FA384A02E07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Лист1!$A$2:$J$2</c:f>
              <c:strCache>
                <c:ptCount val="10"/>
                <c:pt idx="0">
                  <c:v>КазНУ им. аль-Фараби</c:v>
                </c:pt>
                <c:pt idx="1">
                  <c:v>КарГУ им.Е.А.Букетова</c:v>
                </c:pt>
                <c:pt idx="2">
                  <c:v>ВКГУ им.С.Аманжолова</c:v>
                </c:pt>
                <c:pt idx="3">
                  <c:v>МУИТ</c:v>
                </c:pt>
                <c:pt idx="4">
                  <c:v>Университет Туран</c:v>
                </c:pt>
                <c:pt idx="5">
                  <c:v>АтГУ им.Х.Досмухамедова</c:v>
                </c:pt>
                <c:pt idx="6">
                  <c:v>КазУМОиМЯ им.Абылай хана</c:v>
                </c:pt>
                <c:pt idx="7">
                  <c:v>КГУ имени А.Байтурсынова</c:v>
                </c:pt>
                <c:pt idx="8">
                  <c:v>СДУ</c:v>
                </c:pt>
                <c:pt idx="9">
                  <c:v>Университета   Шакарима г. Семей</c:v>
                </c:pt>
              </c:strCache>
            </c:strRef>
          </c:cat>
          <c:val>
            <c:numRef>
              <c:f>Лист1!$A$3:$J$3</c:f>
              <c:numCache>
                <c:formatCode>General</c:formatCode>
                <c:ptCount val="10"/>
                <c:pt idx="0">
                  <c:v>710</c:v>
                </c:pt>
                <c:pt idx="1">
                  <c:v>215</c:v>
                </c:pt>
                <c:pt idx="2">
                  <c:v>88</c:v>
                </c:pt>
                <c:pt idx="3">
                  <c:v>200</c:v>
                </c:pt>
                <c:pt idx="4">
                  <c:v>279</c:v>
                </c:pt>
                <c:pt idx="5">
                  <c:v>160</c:v>
                </c:pt>
                <c:pt idx="6">
                  <c:v>300</c:v>
                </c:pt>
                <c:pt idx="7">
                  <c:v>170</c:v>
                </c:pt>
                <c:pt idx="8">
                  <c:v>140</c:v>
                </c:pt>
                <c:pt idx="9">
                  <c:v>165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4-4B4C-44DC-A5F3-9FA384A02E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70263956298329577"/>
          <c:w val="1"/>
          <c:h val="0.2973604370167042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6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66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10-23T23:33:19.356" idx="7">
    <p:pos x="437" y="1677"/>
    <p:text/>
    <p:extLst>
      <p:ext uri="{C676402C-5697-4E1C-873F-D02D1690AC5C}">
        <p15:threadingInfo xmlns:p15="http://schemas.microsoft.com/office/powerpoint/2012/main" timeZoneBias="-3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10-23T23:31:58.975" idx="5">
    <p:pos x="2766" y="2584"/>
    <p:text/>
    <p:extLst>
      <p:ext uri="{C676402C-5697-4E1C-873F-D02D1690AC5C}">
        <p15:threadingInfo xmlns:p15="http://schemas.microsoft.com/office/powerpoint/2012/main" timeZoneBias="-360"/>
      </p:ext>
    </p:extLst>
  </p:cm>
  <p:cm authorId="1" dt="2018-10-23T23:32:21.989" idx="6">
    <p:pos x="2741" y="2039"/>
    <p:text/>
    <p:extLst>
      <p:ext uri="{C676402C-5697-4E1C-873F-D02D1690AC5C}">
        <p15:threadingInfo xmlns:p15="http://schemas.microsoft.com/office/powerpoint/2012/main" timeZoneBias="-3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10-23T23:29:10.130" idx="1">
    <p:pos x="1809" y="1892"/>
    <p:text/>
    <p:extLst>
      <p:ext uri="{C676402C-5697-4E1C-873F-D02D1690AC5C}">
        <p15:threadingInfo xmlns:p15="http://schemas.microsoft.com/office/powerpoint/2012/main" timeZoneBias="-360"/>
      </p:ext>
    </p:extLst>
  </p:cm>
  <p:cm authorId="1" dt="2018-10-23T23:29:52.994" idx="2">
    <p:pos x="1799" y="2993"/>
    <p:text/>
    <p:extLst>
      <p:ext uri="{C676402C-5697-4E1C-873F-D02D1690AC5C}">
        <p15:threadingInfo xmlns:p15="http://schemas.microsoft.com/office/powerpoint/2012/main" timeZoneBias="-360"/>
      </p:ext>
    </p:extLst>
  </p:cm>
  <p:cm authorId="1" dt="2018-10-23T23:30:18.120" idx="3">
    <p:pos x="1801" y="2649"/>
    <p:text/>
    <p:extLst>
      <p:ext uri="{C676402C-5697-4E1C-873F-D02D1690AC5C}">
        <p15:threadingInfo xmlns:p15="http://schemas.microsoft.com/office/powerpoint/2012/main" timeZoneBias="-360"/>
      </p:ext>
    </p:extLst>
  </p:cm>
  <p:cm authorId="1" dt="2018-10-23T23:30:39.745" idx="4">
    <p:pos x="1810" y="2287"/>
    <p:text/>
    <p:extLst>
      <p:ext uri="{C676402C-5697-4E1C-873F-D02D1690AC5C}">
        <p15:threadingInfo xmlns:p15="http://schemas.microsoft.com/office/powerpoint/2012/main" timeZoneBias="-3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10-23T23:51:55.411" idx="9">
    <p:pos x="4397" y="2267"/>
    <p:text/>
    <p:extLst>
      <p:ext uri="{C676402C-5697-4E1C-873F-D02D1690AC5C}">
        <p15:threadingInfo xmlns:p15="http://schemas.microsoft.com/office/powerpoint/2012/main" timeZoneBias="-360"/>
      </p:ext>
    </p:extLst>
  </p:cm>
  <p:cm authorId="1" dt="2018-10-23T23:52:00.919" idx="10">
    <p:pos x="411" y="2802"/>
    <p:text/>
    <p:extLst>
      <p:ext uri="{C676402C-5697-4E1C-873F-D02D1690AC5C}">
        <p15:threadingInfo xmlns:p15="http://schemas.microsoft.com/office/powerpoint/2012/main" timeZoneBias="-36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10-23T23:59:57.242" idx="11">
    <p:pos x="2106" y="674"/>
    <p:text/>
    <p:extLst>
      <p:ext uri="{C676402C-5697-4E1C-873F-D02D1690AC5C}">
        <p15:threadingInfo xmlns:p15="http://schemas.microsoft.com/office/powerpoint/2012/main" timeZoneBias="-360"/>
      </p:ext>
    </p:extLst>
  </p:cm>
  <p:cm authorId="1" dt="2018-10-24T00:00:09.042" idx="12">
    <p:pos x="2126" y="1684"/>
    <p:text/>
    <p:extLst>
      <p:ext uri="{C676402C-5697-4E1C-873F-D02D1690AC5C}">
        <p15:threadingInfo xmlns:p15="http://schemas.microsoft.com/office/powerpoint/2012/main" timeZoneBias="-360"/>
      </p:ext>
    </p:extLst>
  </p:cm>
  <p:cm authorId="1" dt="2018-10-24T00:00:21.914" idx="13">
    <p:pos x="2074" y="2443"/>
    <p:text/>
    <p:extLst>
      <p:ext uri="{C676402C-5697-4E1C-873F-D02D1690AC5C}">
        <p15:threadingInfo xmlns:p15="http://schemas.microsoft.com/office/powerpoint/2012/main" timeZoneBias="-360"/>
      </p:ext>
    </p:extLst>
  </p:cm>
  <p:cm authorId="1" dt="2018-10-24T00:00:25.459" idx="14">
    <p:pos x="2066" y="3480"/>
    <p:text/>
    <p:extLst>
      <p:ext uri="{C676402C-5697-4E1C-873F-D02D1690AC5C}">
        <p15:threadingInfo xmlns:p15="http://schemas.microsoft.com/office/powerpoint/2012/main" timeZoneBias="-36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65BCA37-51D6-4953-A984-CB8C392C0A9A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6827416-7FAE-46B5-BDEA-DEA0E629E44B}">
      <dgm:prSet phldrT="[Текст]" custT="1"/>
      <dgm:spPr/>
      <dgm:t>
        <a:bodyPr/>
        <a:lstStyle/>
        <a:p>
          <a:endParaRPr lang="ru-RU" sz="3200" dirty="0"/>
        </a:p>
      </dgm:t>
    </dgm:pt>
    <dgm:pt modelId="{CF9D5CE0-7E2F-4139-8286-81A6AFF2D2BF}" type="parTrans" cxnId="{229CB893-37AD-4506-8A20-49A628FFAA32}">
      <dgm:prSet/>
      <dgm:spPr/>
      <dgm:t>
        <a:bodyPr/>
        <a:lstStyle/>
        <a:p>
          <a:endParaRPr lang="ru-RU"/>
        </a:p>
      </dgm:t>
    </dgm:pt>
    <dgm:pt modelId="{44A25CAF-E9D1-4DBD-9BC7-B41FB9A45E12}" type="sibTrans" cxnId="{229CB893-37AD-4506-8A20-49A628FFAA32}">
      <dgm:prSet/>
      <dgm:spPr/>
      <dgm:t>
        <a:bodyPr/>
        <a:lstStyle/>
        <a:p>
          <a:endParaRPr lang="ru-RU"/>
        </a:p>
      </dgm:t>
    </dgm:pt>
    <dgm:pt modelId="{ADF58031-4C77-4B9D-87A8-0EAA43EE8D0D}">
      <dgm:prSet phldrT="[Текст]" custT="1"/>
      <dgm:spPr/>
      <dgm:t>
        <a:bodyPr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ru-RU" sz="1800" dirty="0">
              <a:solidFill>
                <a:schemeClr val="tx1"/>
              </a:solidFill>
            </a:rPr>
            <a:t>Туран</a:t>
          </a:r>
        </a:p>
        <a:p>
          <a:pPr algn="ctr">
            <a:lnSpc>
              <a:spcPct val="90000"/>
            </a:lnSpc>
            <a:spcAft>
              <a:spcPct val="35000"/>
            </a:spcAft>
          </a:pPr>
          <a:r>
            <a:rPr lang="ru-RU" sz="1500" b="1" dirty="0"/>
            <a:t>Цифровая журналистика</a:t>
          </a:r>
        </a:p>
        <a:p>
          <a:pPr algn="ctr">
            <a:lnSpc>
              <a:spcPct val="90000"/>
            </a:lnSpc>
            <a:spcAft>
              <a:spcPct val="35000"/>
            </a:spcAft>
          </a:pPr>
          <a:r>
            <a:rPr lang="ru-RU" sz="1500" b="1" dirty="0"/>
            <a:t>Бизнес-журналистика</a:t>
          </a:r>
          <a:endParaRPr lang="ru-RU" sz="1500" dirty="0"/>
        </a:p>
      </dgm:t>
    </dgm:pt>
    <dgm:pt modelId="{2A699ECE-2B10-43E6-8797-AA930FA42B01}" type="parTrans" cxnId="{0FCBD5AB-42C9-4BF6-9D51-E6C64635CE99}">
      <dgm:prSet/>
      <dgm:spPr/>
      <dgm:t>
        <a:bodyPr/>
        <a:lstStyle/>
        <a:p>
          <a:endParaRPr lang="ru-RU"/>
        </a:p>
      </dgm:t>
    </dgm:pt>
    <dgm:pt modelId="{C55481EC-6F6E-4549-957D-8C6E50E70EF3}" type="sibTrans" cxnId="{0FCBD5AB-42C9-4BF6-9D51-E6C64635CE99}">
      <dgm:prSet/>
      <dgm:spPr/>
      <dgm:t>
        <a:bodyPr/>
        <a:lstStyle/>
        <a:p>
          <a:endParaRPr lang="ru-RU"/>
        </a:p>
      </dgm:t>
    </dgm:pt>
    <dgm:pt modelId="{A2BDF2BE-FB35-4856-9BC4-D3CEE47D3843}">
      <dgm:prSet phldrT="[Текст]" custT="1"/>
      <dgm:spPr/>
      <dgm:t>
        <a:bodyPr/>
        <a:lstStyle/>
        <a:p>
          <a:pPr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500" dirty="0"/>
        </a:p>
      </dgm:t>
    </dgm:pt>
    <dgm:pt modelId="{E5D28E16-EA84-45D5-888C-A928DA3D6081}" type="parTrans" cxnId="{128E4A6B-014F-4D23-86F9-CE08261B43A4}">
      <dgm:prSet/>
      <dgm:spPr/>
      <dgm:t>
        <a:bodyPr/>
        <a:lstStyle/>
        <a:p>
          <a:endParaRPr lang="ru-RU"/>
        </a:p>
      </dgm:t>
    </dgm:pt>
    <dgm:pt modelId="{291B1FBF-19F6-458F-8101-6AD89746ADC7}" type="sibTrans" cxnId="{128E4A6B-014F-4D23-86F9-CE08261B43A4}">
      <dgm:prSet/>
      <dgm:spPr/>
      <dgm:t>
        <a:bodyPr/>
        <a:lstStyle/>
        <a:p>
          <a:endParaRPr lang="ru-RU"/>
        </a:p>
      </dgm:t>
    </dgm:pt>
    <dgm:pt modelId="{81CB4F0D-C476-4798-841B-F9FD0475AC34}">
      <dgm:prSet phldrT="[Текст]" custT="1"/>
      <dgm:spPr/>
      <dgm:t>
        <a:bodyPr/>
        <a:lstStyle/>
        <a:p>
          <a:endParaRPr lang="ru-RU" sz="3200" dirty="0"/>
        </a:p>
      </dgm:t>
    </dgm:pt>
    <dgm:pt modelId="{62B9E861-9190-404E-A6A6-BA2B585D6BD4}" type="sibTrans" cxnId="{5A6C47F1-548C-4207-A125-4810031474C1}">
      <dgm:prSet/>
      <dgm:spPr/>
      <dgm:t>
        <a:bodyPr/>
        <a:lstStyle/>
        <a:p>
          <a:endParaRPr lang="ru-RU"/>
        </a:p>
      </dgm:t>
    </dgm:pt>
    <dgm:pt modelId="{2869930E-B275-44A2-A686-B1B004E3ADBA}" type="parTrans" cxnId="{5A6C47F1-548C-4207-A125-4810031474C1}">
      <dgm:prSet/>
      <dgm:spPr/>
      <dgm:t>
        <a:bodyPr/>
        <a:lstStyle/>
        <a:p>
          <a:endParaRPr lang="ru-RU"/>
        </a:p>
      </dgm:t>
    </dgm:pt>
    <dgm:pt modelId="{CB4CC1D7-D763-4681-ABE7-83506A95F9EE}">
      <dgm:prSet phldrT="[Текст]" custT="1"/>
      <dgm:spPr/>
      <dgm:t>
        <a:bodyPr/>
        <a:lstStyle/>
        <a:p>
          <a:endParaRPr lang="ru-RU" sz="1800" dirty="0"/>
        </a:p>
        <a:p>
          <a:r>
            <a:rPr lang="ru-RU" sz="1800" dirty="0">
              <a:solidFill>
                <a:schemeClr val="tx1"/>
              </a:solidFill>
            </a:rPr>
            <a:t>МУИТ</a:t>
          </a:r>
        </a:p>
        <a:p>
          <a:r>
            <a:rPr lang="ru-RU" sz="1800" dirty="0"/>
            <a:t>Цифровая журналистика</a:t>
          </a:r>
        </a:p>
        <a:p>
          <a:r>
            <a:rPr lang="ru-RU" sz="1800" dirty="0"/>
            <a:t>Медиа и </a:t>
          </a:r>
          <a:r>
            <a:rPr lang="ru-RU" sz="1800" dirty="0" err="1"/>
            <a:t>информ</a:t>
          </a:r>
          <a:r>
            <a:rPr lang="ru-RU" sz="1800" dirty="0"/>
            <a:t>.</a:t>
          </a:r>
        </a:p>
        <a:p>
          <a:r>
            <a:rPr lang="ru-RU" sz="1800" dirty="0"/>
            <a:t>безопасность</a:t>
          </a:r>
        </a:p>
        <a:p>
          <a:r>
            <a:rPr lang="ru-RU" sz="1800" dirty="0"/>
            <a:t>Бизнес -  журналистика</a:t>
          </a:r>
        </a:p>
        <a:p>
          <a:endParaRPr lang="ru-RU" sz="600" dirty="0"/>
        </a:p>
      </dgm:t>
    </dgm:pt>
    <dgm:pt modelId="{E16FAD0F-2579-4543-B512-9EBF67F8D1AB}" type="sibTrans" cxnId="{1F7990D6-8DEC-4DDA-A5FE-325F60386AA4}">
      <dgm:prSet/>
      <dgm:spPr/>
      <dgm:t>
        <a:bodyPr/>
        <a:lstStyle/>
        <a:p>
          <a:endParaRPr lang="ru-RU"/>
        </a:p>
      </dgm:t>
    </dgm:pt>
    <dgm:pt modelId="{7ACDF098-34E7-4D51-A6A6-201EA88A5D72}" type="parTrans" cxnId="{1F7990D6-8DEC-4DDA-A5FE-325F60386AA4}">
      <dgm:prSet/>
      <dgm:spPr/>
      <dgm:t>
        <a:bodyPr/>
        <a:lstStyle/>
        <a:p>
          <a:endParaRPr lang="ru-RU"/>
        </a:p>
      </dgm:t>
    </dgm:pt>
    <dgm:pt modelId="{24C6F9A1-A511-46A4-9A24-2B787F53936C}">
      <dgm:prSet custT="1"/>
      <dgm:spPr/>
      <dgm:t>
        <a:bodyPr/>
        <a:lstStyle/>
        <a:p>
          <a:r>
            <a:rPr lang="ru-RU" sz="1600" dirty="0">
              <a:solidFill>
                <a:schemeClr val="tx1"/>
              </a:solidFill>
            </a:rPr>
            <a:t>Северо-Казахстанский госуниверситет им. </a:t>
          </a:r>
        </a:p>
        <a:p>
          <a:r>
            <a:rPr lang="ru-RU" sz="1600" dirty="0">
              <a:solidFill>
                <a:schemeClr val="tx1"/>
              </a:solidFill>
            </a:rPr>
            <a:t>М. </a:t>
          </a:r>
          <a:r>
            <a:rPr lang="ru-RU" sz="1600" dirty="0" err="1">
              <a:solidFill>
                <a:schemeClr val="tx1"/>
              </a:solidFill>
            </a:rPr>
            <a:t>Козыбаева</a:t>
          </a:r>
          <a:endParaRPr lang="ru-RU" sz="1600" dirty="0">
            <a:solidFill>
              <a:schemeClr val="tx1"/>
            </a:solidFill>
          </a:endParaRPr>
        </a:p>
        <a:p>
          <a:r>
            <a:rPr lang="ru-RU" sz="1600" dirty="0"/>
            <a:t>Дата-журналистика</a:t>
          </a:r>
        </a:p>
        <a:p>
          <a:endParaRPr lang="ru-RU" sz="1600" dirty="0"/>
        </a:p>
        <a:p>
          <a:endParaRPr lang="ru-RU" sz="1600" dirty="0"/>
        </a:p>
      </dgm:t>
    </dgm:pt>
    <dgm:pt modelId="{81CD6218-0E90-49C5-8CE8-A8F89DB18AFA}" type="parTrans" cxnId="{7EEF51C1-3BA0-42A8-9457-0BF84C61031E}">
      <dgm:prSet/>
      <dgm:spPr/>
      <dgm:t>
        <a:bodyPr/>
        <a:lstStyle/>
        <a:p>
          <a:endParaRPr lang="ru-RU"/>
        </a:p>
      </dgm:t>
    </dgm:pt>
    <dgm:pt modelId="{DE1C553A-90DE-4383-9BBA-D85A87004624}" type="sibTrans" cxnId="{7EEF51C1-3BA0-42A8-9457-0BF84C61031E}">
      <dgm:prSet/>
      <dgm:spPr/>
      <dgm:t>
        <a:bodyPr/>
        <a:lstStyle/>
        <a:p>
          <a:endParaRPr lang="ru-RU"/>
        </a:p>
      </dgm:t>
    </dgm:pt>
    <dgm:pt modelId="{EE76E9D9-D7DD-43FE-AE96-9F3B78D35E33}">
      <dgm:prSet/>
      <dgm:spPr/>
      <dgm:t>
        <a:bodyPr/>
        <a:lstStyle/>
        <a:p>
          <a:r>
            <a:rPr lang="kk-KZ" b="1" dirty="0"/>
            <a:t>ВКГУ им.С.Аманжолова</a:t>
          </a:r>
        </a:p>
        <a:p>
          <a:r>
            <a:rPr lang="ru-RU" dirty="0"/>
            <a:t>Основы журналистики</a:t>
          </a:r>
        </a:p>
      </dgm:t>
    </dgm:pt>
    <dgm:pt modelId="{B12F1726-3561-4489-A60F-DBE7E3635C38}" type="parTrans" cxnId="{18B44EC4-A06D-4DC6-91D8-82E8A89C8A56}">
      <dgm:prSet/>
      <dgm:spPr/>
      <dgm:t>
        <a:bodyPr/>
        <a:lstStyle/>
        <a:p>
          <a:endParaRPr lang="ru-RU"/>
        </a:p>
      </dgm:t>
    </dgm:pt>
    <dgm:pt modelId="{2923A564-C5AE-4A28-B36A-13A78C2AE5A1}" type="sibTrans" cxnId="{18B44EC4-A06D-4DC6-91D8-82E8A89C8A56}">
      <dgm:prSet/>
      <dgm:spPr/>
      <dgm:t>
        <a:bodyPr/>
        <a:lstStyle/>
        <a:p>
          <a:endParaRPr lang="ru-RU"/>
        </a:p>
      </dgm:t>
    </dgm:pt>
    <dgm:pt modelId="{4062CC67-808D-4BE8-A123-8EC1B801086F}">
      <dgm:prSet phldrT="[Текст]" custT="1"/>
      <dgm:spPr/>
      <dgm:t>
        <a:bodyPr/>
        <a:lstStyle/>
        <a:p>
          <a:r>
            <a:rPr lang="ru-RU" sz="1800" b="1" dirty="0">
              <a:solidFill>
                <a:schemeClr val="tx1"/>
              </a:solidFill>
            </a:rPr>
            <a:t>СДУ</a:t>
          </a:r>
        </a:p>
        <a:p>
          <a:r>
            <a:rPr lang="ru-RU" sz="1800" b="1" dirty="0" err="1"/>
            <a:t>Аудиожурналистика</a:t>
          </a:r>
          <a:endParaRPr lang="ru-RU" sz="1800" b="1" dirty="0"/>
        </a:p>
        <a:p>
          <a:r>
            <a:rPr lang="ru-RU" sz="1800" b="1" dirty="0"/>
            <a:t>Видеожурналистика</a:t>
          </a:r>
          <a:r>
            <a:rPr lang="ru-RU" sz="1800" dirty="0"/>
            <a:t> </a:t>
          </a:r>
        </a:p>
        <a:p>
          <a:endParaRPr lang="ru-RU" sz="600" dirty="0"/>
        </a:p>
      </dgm:t>
    </dgm:pt>
    <dgm:pt modelId="{AB054CAC-6E8E-40A3-9C65-4A6DE93B0AB3}" type="sibTrans" cxnId="{09E067AB-9FFB-42B7-B548-F2E538308B51}">
      <dgm:prSet/>
      <dgm:spPr/>
      <dgm:t>
        <a:bodyPr/>
        <a:lstStyle/>
        <a:p>
          <a:endParaRPr lang="ru-RU"/>
        </a:p>
      </dgm:t>
    </dgm:pt>
    <dgm:pt modelId="{9C6498B4-414F-4D5F-A0DA-AAF21B703651}" type="parTrans" cxnId="{09E067AB-9FFB-42B7-B548-F2E538308B51}">
      <dgm:prSet/>
      <dgm:spPr/>
      <dgm:t>
        <a:bodyPr/>
        <a:lstStyle/>
        <a:p>
          <a:endParaRPr lang="ru-RU"/>
        </a:p>
      </dgm:t>
    </dgm:pt>
    <dgm:pt modelId="{A1183DE6-8DF4-4BAE-A523-48AF17E67EA9}" type="pres">
      <dgm:prSet presAssocID="{165BCA37-51D6-4953-A984-CB8C392C0A9A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3757444-FE77-44AA-9D11-F609ACB03593}" type="pres">
      <dgm:prSet presAssocID="{B6827416-7FAE-46B5-BDEA-DEA0E629E44B}" presName="compNode" presStyleCnt="0"/>
      <dgm:spPr/>
    </dgm:pt>
    <dgm:pt modelId="{78F4D819-9F19-4AFB-84F4-25C857954A50}" type="pres">
      <dgm:prSet presAssocID="{B6827416-7FAE-46B5-BDEA-DEA0E629E44B}" presName="aNode" presStyleLbl="bgShp" presStyleIdx="0" presStyleCnt="3" custLinFactNeighborX="-133" custLinFactNeighborY="-3101"/>
      <dgm:spPr/>
      <dgm:t>
        <a:bodyPr/>
        <a:lstStyle/>
        <a:p>
          <a:endParaRPr lang="ru-RU"/>
        </a:p>
      </dgm:t>
    </dgm:pt>
    <dgm:pt modelId="{1481AC40-ACA2-4D04-99C6-98461F20BC21}" type="pres">
      <dgm:prSet presAssocID="{B6827416-7FAE-46B5-BDEA-DEA0E629E44B}" presName="textNode" presStyleLbl="bgShp" presStyleIdx="0" presStyleCnt="3"/>
      <dgm:spPr/>
      <dgm:t>
        <a:bodyPr/>
        <a:lstStyle/>
        <a:p>
          <a:endParaRPr lang="ru-RU"/>
        </a:p>
      </dgm:t>
    </dgm:pt>
    <dgm:pt modelId="{9D10359B-E3A2-4F45-8672-66390A4727E7}" type="pres">
      <dgm:prSet presAssocID="{B6827416-7FAE-46B5-BDEA-DEA0E629E44B}" presName="compChildNode" presStyleCnt="0"/>
      <dgm:spPr/>
    </dgm:pt>
    <dgm:pt modelId="{B00340F4-DD72-4294-9A0F-C68D4918FBA7}" type="pres">
      <dgm:prSet presAssocID="{B6827416-7FAE-46B5-BDEA-DEA0E629E44B}" presName="theInnerList" presStyleCnt="0"/>
      <dgm:spPr/>
    </dgm:pt>
    <dgm:pt modelId="{EBCD8E1D-D27F-4E35-9920-AE16A1BBCAEC}" type="pres">
      <dgm:prSet presAssocID="{ADF58031-4C77-4B9D-87A8-0EAA43EE8D0D}" presName="childNode" presStyleLbl="node1" presStyleIdx="0" presStyleCnt="5" custScaleY="629410" custLinFactY="-362896" custLinFactNeighborX="-1794" custLinFactNeighborY="-4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C6A250-E990-4BAA-8662-BA8F6401C4B6}" type="pres">
      <dgm:prSet presAssocID="{ADF58031-4C77-4B9D-87A8-0EAA43EE8D0D}" presName="aSpace2" presStyleCnt="0"/>
      <dgm:spPr/>
    </dgm:pt>
    <dgm:pt modelId="{182D207B-7103-4F18-89BA-722C2A99213B}" type="pres">
      <dgm:prSet presAssocID="{24C6F9A1-A511-46A4-9A24-2B787F53936C}" presName="childNode" presStyleLbl="node1" presStyleIdx="1" presStyleCnt="5" custScaleY="1145772" custLinFactY="-116882" custLinFactNeighborY="-2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D62B21-5C62-46B7-9D5E-390BBBBE4D33}" type="pres">
      <dgm:prSet presAssocID="{B6827416-7FAE-46B5-BDEA-DEA0E629E44B}" presName="aSpace" presStyleCnt="0"/>
      <dgm:spPr/>
    </dgm:pt>
    <dgm:pt modelId="{29E28A9E-F197-4B20-914B-3F18941225C7}" type="pres">
      <dgm:prSet presAssocID="{81CB4F0D-C476-4798-841B-F9FD0475AC34}" presName="compNode" presStyleCnt="0"/>
      <dgm:spPr/>
    </dgm:pt>
    <dgm:pt modelId="{5B9F7881-2E67-4D26-A951-BA12BF83CE73}" type="pres">
      <dgm:prSet presAssocID="{81CB4F0D-C476-4798-841B-F9FD0475AC34}" presName="aNode" presStyleLbl="bgShp" presStyleIdx="1" presStyleCnt="3" custLinFactNeighborX="0" custLinFactNeighborY="1222"/>
      <dgm:spPr/>
      <dgm:t>
        <a:bodyPr/>
        <a:lstStyle/>
        <a:p>
          <a:endParaRPr lang="ru-RU"/>
        </a:p>
      </dgm:t>
    </dgm:pt>
    <dgm:pt modelId="{CB1B70C1-9AE1-404D-ACC6-17550B0C2172}" type="pres">
      <dgm:prSet presAssocID="{81CB4F0D-C476-4798-841B-F9FD0475AC34}" presName="textNode" presStyleLbl="bgShp" presStyleIdx="1" presStyleCnt="3"/>
      <dgm:spPr/>
      <dgm:t>
        <a:bodyPr/>
        <a:lstStyle/>
        <a:p>
          <a:endParaRPr lang="ru-RU"/>
        </a:p>
      </dgm:t>
    </dgm:pt>
    <dgm:pt modelId="{992FE00A-A38B-4E42-938D-59E1D6A5678B}" type="pres">
      <dgm:prSet presAssocID="{81CB4F0D-C476-4798-841B-F9FD0475AC34}" presName="compChildNode" presStyleCnt="0"/>
      <dgm:spPr/>
    </dgm:pt>
    <dgm:pt modelId="{DB9EFFF5-82C7-4F45-94A4-F05281548ABE}" type="pres">
      <dgm:prSet presAssocID="{81CB4F0D-C476-4798-841B-F9FD0475AC34}" presName="theInnerList" presStyleCnt="0"/>
      <dgm:spPr/>
    </dgm:pt>
    <dgm:pt modelId="{0358A84D-8EFD-4784-9FBA-46A03B4761E1}" type="pres">
      <dgm:prSet presAssocID="{CB4CC1D7-D763-4681-ABE7-83506A95F9EE}" presName="childNode" presStyleLbl="node1" presStyleIdx="2" presStyleCnt="5" custScaleX="105190" custScaleY="2000000" custLinFactY="-1000000" custLinFactNeighborX="0" custLinFactNeighborY="-10857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43292E-D9A7-40E4-AC91-9C9F37FC352F}" type="pres">
      <dgm:prSet presAssocID="{CB4CC1D7-D763-4681-ABE7-83506A95F9EE}" presName="aSpace2" presStyleCnt="0"/>
      <dgm:spPr/>
    </dgm:pt>
    <dgm:pt modelId="{CAA51F36-86D1-48B9-8B1C-5627610B29E2}" type="pres">
      <dgm:prSet presAssocID="{EE76E9D9-D7DD-43FE-AE96-9F3B78D35E33}" presName="childNode" presStyleLbl="node1" presStyleIdx="3" presStyleCnt="5" custScaleY="1183139" custLinFactY="-206468" custLinFactNeighborX="0" custLinFactNeighborY="-3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0F9A90-545C-4107-9DFC-812E997E8552}" type="pres">
      <dgm:prSet presAssocID="{81CB4F0D-C476-4798-841B-F9FD0475AC34}" presName="aSpace" presStyleCnt="0"/>
      <dgm:spPr/>
    </dgm:pt>
    <dgm:pt modelId="{8D123C55-CA6A-425C-BAB2-BBAF83405B90}" type="pres">
      <dgm:prSet presAssocID="{A2BDF2BE-FB35-4856-9BC4-D3CEE47D3843}" presName="compNode" presStyleCnt="0"/>
      <dgm:spPr/>
    </dgm:pt>
    <dgm:pt modelId="{DDE156E0-8756-46C9-B9BB-3008E64B09F9}" type="pres">
      <dgm:prSet presAssocID="{A2BDF2BE-FB35-4856-9BC4-D3CEE47D3843}" presName="aNode" presStyleLbl="bgShp" presStyleIdx="2" presStyleCnt="3" custLinFactNeighborX="-6285" custLinFactNeighborY="296"/>
      <dgm:spPr/>
      <dgm:t>
        <a:bodyPr/>
        <a:lstStyle/>
        <a:p>
          <a:endParaRPr lang="ru-RU"/>
        </a:p>
      </dgm:t>
    </dgm:pt>
    <dgm:pt modelId="{9C483CC0-4F58-4F05-B2E8-FE0F687121E4}" type="pres">
      <dgm:prSet presAssocID="{A2BDF2BE-FB35-4856-9BC4-D3CEE47D3843}" presName="textNode" presStyleLbl="bgShp" presStyleIdx="2" presStyleCnt="3"/>
      <dgm:spPr/>
      <dgm:t>
        <a:bodyPr/>
        <a:lstStyle/>
        <a:p>
          <a:endParaRPr lang="ru-RU"/>
        </a:p>
      </dgm:t>
    </dgm:pt>
    <dgm:pt modelId="{A48141B7-C013-45FB-AC5D-9676BDA4FF6E}" type="pres">
      <dgm:prSet presAssocID="{A2BDF2BE-FB35-4856-9BC4-D3CEE47D3843}" presName="compChildNode" presStyleCnt="0"/>
      <dgm:spPr/>
    </dgm:pt>
    <dgm:pt modelId="{34983E78-9165-4E7D-8FD9-E3D2031F61D5}" type="pres">
      <dgm:prSet presAssocID="{A2BDF2BE-FB35-4856-9BC4-D3CEE47D3843}" presName="theInnerList" presStyleCnt="0"/>
      <dgm:spPr/>
    </dgm:pt>
    <dgm:pt modelId="{133ED516-56CA-41C8-9636-54D6ADA821E4}" type="pres">
      <dgm:prSet presAssocID="{4062CC67-808D-4BE8-A123-8EC1B801086F}" presName="childNode" presStyleLbl="node1" presStyleIdx="4" presStyleCnt="5" custScaleX="88746" custScaleY="64930" custLinFactNeighborX="-17443" custLinFactNeighborY="-140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A2E8941-9EDB-4B94-B256-459A88F3F2C2}" type="presOf" srcId="{81CB4F0D-C476-4798-841B-F9FD0475AC34}" destId="{CB1B70C1-9AE1-404D-ACC6-17550B0C2172}" srcOrd="1" destOrd="0" presId="urn:microsoft.com/office/officeart/2005/8/layout/lProcess2"/>
    <dgm:cxn modelId="{B6929350-1475-45BC-9EB8-C9A02954866B}" type="presOf" srcId="{A2BDF2BE-FB35-4856-9BC4-D3CEE47D3843}" destId="{DDE156E0-8756-46C9-B9BB-3008E64B09F9}" srcOrd="0" destOrd="0" presId="urn:microsoft.com/office/officeart/2005/8/layout/lProcess2"/>
    <dgm:cxn modelId="{04270C83-963B-4602-A2D5-E72EEF221FFC}" type="presOf" srcId="{165BCA37-51D6-4953-A984-CB8C392C0A9A}" destId="{A1183DE6-8DF4-4BAE-A523-48AF17E67EA9}" srcOrd="0" destOrd="0" presId="urn:microsoft.com/office/officeart/2005/8/layout/lProcess2"/>
    <dgm:cxn modelId="{128E4A6B-014F-4D23-86F9-CE08261B43A4}" srcId="{165BCA37-51D6-4953-A984-CB8C392C0A9A}" destId="{A2BDF2BE-FB35-4856-9BC4-D3CEE47D3843}" srcOrd="2" destOrd="0" parTransId="{E5D28E16-EA84-45D5-888C-A928DA3D6081}" sibTransId="{291B1FBF-19F6-458F-8101-6AD89746ADC7}"/>
    <dgm:cxn modelId="{232DCC04-A89A-4812-B257-54014DFFB9A0}" type="presOf" srcId="{B6827416-7FAE-46B5-BDEA-DEA0E629E44B}" destId="{1481AC40-ACA2-4D04-99C6-98461F20BC21}" srcOrd="1" destOrd="0" presId="urn:microsoft.com/office/officeart/2005/8/layout/lProcess2"/>
    <dgm:cxn modelId="{18B44EC4-A06D-4DC6-91D8-82E8A89C8A56}" srcId="{81CB4F0D-C476-4798-841B-F9FD0475AC34}" destId="{EE76E9D9-D7DD-43FE-AE96-9F3B78D35E33}" srcOrd="1" destOrd="0" parTransId="{B12F1726-3561-4489-A60F-DBE7E3635C38}" sibTransId="{2923A564-C5AE-4A28-B36A-13A78C2AE5A1}"/>
    <dgm:cxn modelId="{FC97A4BC-B76F-4694-AAD0-62600D1D9820}" type="presOf" srcId="{81CB4F0D-C476-4798-841B-F9FD0475AC34}" destId="{5B9F7881-2E67-4D26-A951-BA12BF83CE73}" srcOrd="0" destOrd="0" presId="urn:microsoft.com/office/officeart/2005/8/layout/lProcess2"/>
    <dgm:cxn modelId="{0FCBD5AB-42C9-4BF6-9D51-E6C64635CE99}" srcId="{B6827416-7FAE-46B5-BDEA-DEA0E629E44B}" destId="{ADF58031-4C77-4B9D-87A8-0EAA43EE8D0D}" srcOrd="0" destOrd="0" parTransId="{2A699ECE-2B10-43E6-8797-AA930FA42B01}" sibTransId="{C55481EC-6F6E-4549-957D-8C6E50E70EF3}"/>
    <dgm:cxn modelId="{70CA8722-5FD5-4A3B-B94E-B27278A5A188}" type="presOf" srcId="{ADF58031-4C77-4B9D-87A8-0EAA43EE8D0D}" destId="{EBCD8E1D-D27F-4E35-9920-AE16A1BBCAEC}" srcOrd="0" destOrd="0" presId="urn:microsoft.com/office/officeart/2005/8/layout/lProcess2"/>
    <dgm:cxn modelId="{7FF01E57-C6E3-4AC7-B3A1-452571A423EB}" type="presOf" srcId="{A2BDF2BE-FB35-4856-9BC4-D3CEE47D3843}" destId="{9C483CC0-4F58-4F05-B2E8-FE0F687121E4}" srcOrd="1" destOrd="0" presId="urn:microsoft.com/office/officeart/2005/8/layout/lProcess2"/>
    <dgm:cxn modelId="{5A6C47F1-548C-4207-A125-4810031474C1}" srcId="{165BCA37-51D6-4953-A984-CB8C392C0A9A}" destId="{81CB4F0D-C476-4798-841B-F9FD0475AC34}" srcOrd="1" destOrd="0" parTransId="{2869930E-B275-44A2-A686-B1B004E3ADBA}" sibTransId="{62B9E861-9190-404E-A6A6-BA2B585D6BD4}"/>
    <dgm:cxn modelId="{09E067AB-9FFB-42B7-B548-F2E538308B51}" srcId="{A2BDF2BE-FB35-4856-9BC4-D3CEE47D3843}" destId="{4062CC67-808D-4BE8-A123-8EC1B801086F}" srcOrd="0" destOrd="0" parTransId="{9C6498B4-414F-4D5F-A0DA-AAF21B703651}" sibTransId="{AB054CAC-6E8E-40A3-9C65-4A6DE93B0AB3}"/>
    <dgm:cxn modelId="{36FDCC13-DC5A-4D3E-8780-A6CDFA6B2D85}" type="presOf" srcId="{EE76E9D9-D7DD-43FE-AE96-9F3B78D35E33}" destId="{CAA51F36-86D1-48B9-8B1C-5627610B29E2}" srcOrd="0" destOrd="0" presId="urn:microsoft.com/office/officeart/2005/8/layout/lProcess2"/>
    <dgm:cxn modelId="{1F7990D6-8DEC-4DDA-A5FE-325F60386AA4}" srcId="{81CB4F0D-C476-4798-841B-F9FD0475AC34}" destId="{CB4CC1D7-D763-4681-ABE7-83506A95F9EE}" srcOrd="0" destOrd="0" parTransId="{7ACDF098-34E7-4D51-A6A6-201EA88A5D72}" sibTransId="{E16FAD0F-2579-4543-B512-9EBF67F8D1AB}"/>
    <dgm:cxn modelId="{AFD71C7C-8561-48AB-A880-4E593472F6F0}" type="presOf" srcId="{CB4CC1D7-D763-4681-ABE7-83506A95F9EE}" destId="{0358A84D-8EFD-4784-9FBA-46A03B4761E1}" srcOrd="0" destOrd="0" presId="urn:microsoft.com/office/officeart/2005/8/layout/lProcess2"/>
    <dgm:cxn modelId="{7EEF51C1-3BA0-42A8-9457-0BF84C61031E}" srcId="{B6827416-7FAE-46B5-BDEA-DEA0E629E44B}" destId="{24C6F9A1-A511-46A4-9A24-2B787F53936C}" srcOrd="1" destOrd="0" parTransId="{81CD6218-0E90-49C5-8CE8-A8F89DB18AFA}" sibTransId="{DE1C553A-90DE-4383-9BBA-D85A87004624}"/>
    <dgm:cxn modelId="{06EDADDE-020F-466B-BC0F-F8990CF9C008}" type="presOf" srcId="{4062CC67-808D-4BE8-A123-8EC1B801086F}" destId="{133ED516-56CA-41C8-9636-54D6ADA821E4}" srcOrd="0" destOrd="0" presId="urn:microsoft.com/office/officeart/2005/8/layout/lProcess2"/>
    <dgm:cxn modelId="{92AFEFAC-0210-4B1D-908F-1BB6EF2314AD}" type="presOf" srcId="{24C6F9A1-A511-46A4-9A24-2B787F53936C}" destId="{182D207B-7103-4F18-89BA-722C2A99213B}" srcOrd="0" destOrd="0" presId="urn:microsoft.com/office/officeart/2005/8/layout/lProcess2"/>
    <dgm:cxn modelId="{229CB893-37AD-4506-8A20-49A628FFAA32}" srcId="{165BCA37-51D6-4953-A984-CB8C392C0A9A}" destId="{B6827416-7FAE-46B5-BDEA-DEA0E629E44B}" srcOrd="0" destOrd="0" parTransId="{CF9D5CE0-7E2F-4139-8286-81A6AFF2D2BF}" sibTransId="{44A25CAF-E9D1-4DBD-9BC7-B41FB9A45E12}"/>
    <dgm:cxn modelId="{0D9FAE0C-F88C-44E8-837D-F8C69DF8AD04}" type="presOf" srcId="{B6827416-7FAE-46B5-BDEA-DEA0E629E44B}" destId="{78F4D819-9F19-4AFB-84F4-25C857954A50}" srcOrd="0" destOrd="0" presId="urn:microsoft.com/office/officeart/2005/8/layout/lProcess2"/>
    <dgm:cxn modelId="{20A8AA0A-0E40-49E4-8AA9-394F015D18B3}" type="presParOf" srcId="{A1183DE6-8DF4-4BAE-A523-48AF17E67EA9}" destId="{B3757444-FE77-44AA-9D11-F609ACB03593}" srcOrd="0" destOrd="0" presId="urn:microsoft.com/office/officeart/2005/8/layout/lProcess2"/>
    <dgm:cxn modelId="{212E7586-71D8-4550-BDA8-AAFE29D1CF3D}" type="presParOf" srcId="{B3757444-FE77-44AA-9D11-F609ACB03593}" destId="{78F4D819-9F19-4AFB-84F4-25C857954A50}" srcOrd="0" destOrd="0" presId="urn:microsoft.com/office/officeart/2005/8/layout/lProcess2"/>
    <dgm:cxn modelId="{2A7C6E2D-D86B-43E8-974E-3FDEC4F4D498}" type="presParOf" srcId="{B3757444-FE77-44AA-9D11-F609ACB03593}" destId="{1481AC40-ACA2-4D04-99C6-98461F20BC21}" srcOrd="1" destOrd="0" presId="urn:microsoft.com/office/officeart/2005/8/layout/lProcess2"/>
    <dgm:cxn modelId="{75784425-D7AE-44CC-B92C-E13CF992B345}" type="presParOf" srcId="{B3757444-FE77-44AA-9D11-F609ACB03593}" destId="{9D10359B-E3A2-4F45-8672-66390A4727E7}" srcOrd="2" destOrd="0" presId="urn:microsoft.com/office/officeart/2005/8/layout/lProcess2"/>
    <dgm:cxn modelId="{1E2BCE5F-7309-4531-A281-F6F4DADEFADF}" type="presParOf" srcId="{9D10359B-E3A2-4F45-8672-66390A4727E7}" destId="{B00340F4-DD72-4294-9A0F-C68D4918FBA7}" srcOrd="0" destOrd="0" presId="urn:microsoft.com/office/officeart/2005/8/layout/lProcess2"/>
    <dgm:cxn modelId="{8238B441-C82B-4040-8989-79E2AB867FA6}" type="presParOf" srcId="{B00340F4-DD72-4294-9A0F-C68D4918FBA7}" destId="{EBCD8E1D-D27F-4E35-9920-AE16A1BBCAEC}" srcOrd="0" destOrd="0" presId="urn:microsoft.com/office/officeart/2005/8/layout/lProcess2"/>
    <dgm:cxn modelId="{A9342B09-E1AE-48CB-AEDC-EFD91C2380D9}" type="presParOf" srcId="{B00340F4-DD72-4294-9A0F-C68D4918FBA7}" destId="{D7C6A250-E990-4BAA-8662-BA8F6401C4B6}" srcOrd="1" destOrd="0" presId="urn:microsoft.com/office/officeart/2005/8/layout/lProcess2"/>
    <dgm:cxn modelId="{F42D4E97-DBE7-44A2-A807-B9B531BA6544}" type="presParOf" srcId="{B00340F4-DD72-4294-9A0F-C68D4918FBA7}" destId="{182D207B-7103-4F18-89BA-722C2A99213B}" srcOrd="2" destOrd="0" presId="urn:microsoft.com/office/officeart/2005/8/layout/lProcess2"/>
    <dgm:cxn modelId="{79C7F3E0-50F6-449A-9C14-E9507796199D}" type="presParOf" srcId="{A1183DE6-8DF4-4BAE-A523-48AF17E67EA9}" destId="{32D62B21-5C62-46B7-9D5E-390BBBBE4D33}" srcOrd="1" destOrd="0" presId="urn:microsoft.com/office/officeart/2005/8/layout/lProcess2"/>
    <dgm:cxn modelId="{175E1041-B015-4C54-A67F-79C161D2AB9C}" type="presParOf" srcId="{A1183DE6-8DF4-4BAE-A523-48AF17E67EA9}" destId="{29E28A9E-F197-4B20-914B-3F18941225C7}" srcOrd="2" destOrd="0" presId="urn:microsoft.com/office/officeart/2005/8/layout/lProcess2"/>
    <dgm:cxn modelId="{A68A64FB-D26F-4D35-AD23-1ED228DDBE16}" type="presParOf" srcId="{29E28A9E-F197-4B20-914B-3F18941225C7}" destId="{5B9F7881-2E67-4D26-A951-BA12BF83CE73}" srcOrd="0" destOrd="0" presId="urn:microsoft.com/office/officeart/2005/8/layout/lProcess2"/>
    <dgm:cxn modelId="{5CC7748F-E060-41FB-B51F-1423F8ED8FCA}" type="presParOf" srcId="{29E28A9E-F197-4B20-914B-3F18941225C7}" destId="{CB1B70C1-9AE1-404D-ACC6-17550B0C2172}" srcOrd="1" destOrd="0" presId="urn:microsoft.com/office/officeart/2005/8/layout/lProcess2"/>
    <dgm:cxn modelId="{BA5AC725-CDFC-4B00-8FB6-11AA64CCA682}" type="presParOf" srcId="{29E28A9E-F197-4B20-914B-3F18941225C7}" destId="{992FE00A-A38B-4E42-938D-59E1D6A5678B}" srcOrd="2" destOrd="0" presId="urn:microsoft.com/office/officeart/2005/8/layout/lProcess2"/>
    <dgm:cxn modelId="{0842D2FB-DEC5-4209-8617-06525BFDC138}" type="presParOf" srcId="{992FE00A-A38B-4E42-938D-59E1D6A5678B}" destId="{DB9EFFF5-82C7-4F45-94A4-F05281548ABE}" srcOrd="0" destOrd="0" presId="urn:microsoft.com/office/officeart/2005/8/layout/lProcess2"/>
    <dgm:cxn modelId="{B2864420-BEE3-4789-BD7C-3DB4101E60F1}" type="presParOf" srcId="{DB9EFFF5-82C7-4F45-94A4-F05281548ABE}" destId="{0358A84D-8EFD-4784-9FBA-46A03B4761E1}" srcOrd="0" destOrd="0" presId="urn:microsoft.com/office/officeart/2005/8/layout/lProcess2"/>
    <dgm:cxn modelId="{B0099EF2-8553-49F3-A088-451BE3155B79}" type="presParOf" srcId="{DB9EFFF5-82C7-4F45-94A4-F05281548ABE}" destId="{5443292E-D9A7-40E4-AC91-9C9F37FC352F}" srcOrd="1" destOrd="0" presId="urn:microsoft.com/office/officeart/2005/8/layout/lProcess2"/>
    <dgm:cxn modelId="{7CE88CFC-7CF4-4CDF-817C-EFF3E6426576}" type="presParOf" srcId="{DB9EFFF5-82C7-4F45-94A4-F05281548ABE}" destId="{CAA51F36-86D1-48B9-8B1C-5627610B29E2}" srcOrd="2" destOrd="0" presId="urn:microsoft.com/office/officeart/2005/8/layout/lProcess2"/>
    <dgm:cxn modelId="{010D6322-E595-48DC-A80F-E0D489149EF8}" type="presParOf" srcId="{A1183DE6-8DF4-4BAE-A523-48AF17E67EA9}" destId="{8C0F9A90-545C-4107-9DFC-812E997E8552}" srcOrd="3" destOrd="0" presId="urn:microsoft.com/office/officeart/2005/8/layout/lProcess2"/>
    <dgm:cxn modelId="{F8ECBDE5-13DE-4A0A-8FB9-714927582D78}" type="presParOf" srcId="{A1183DE6-8DF4-4BAE-A523-48AF17E67EA9}" destId="{8D123C55-CA6A-425C-BAB2-BBAF83405B90}" srcOrd="4" destOrd="0" presId="urn:microsoft.com/office/officeart/2005/8/layout/lProcess2"/>
    <dgm:cxn modelId="{AD55BBF6-D7BA-4200-91C6-07ECA2608D96}" type="presParOf" srcId="{8D123C55-CA6A-425C-BAB2-BBAF83405B90}" destId="{DDE156E0-8756-46C9-B9BB-3008E64B09F9}" srcOrd="0" destOrd="0" presId="urn:microsoft.com/office/officeart/2005/8/layout/lProcess2"/>
    <dgm:cxn modelId="{77513CB4-6CAA-495C-BA4A-839ADBB0EFFA}" type="presParOf" srcId="{8D123C55-CA6A-425C-BAB2-BBAF83405B90}" destId="{9C483CC0-4F58-4F05-B2E8-FE0F687121E4}" srcOrd="1" destOrd="0" presId="urn:microsoft.com/office/officeart/2005/8/layout/lProcess2"/>
    <dgm:cxn modelId="{F8A06FB2-3EB5-4898-902A-DF08C58C1AA7}" type="presParOf" srcId="{8D123C55-CA6A-425C-BAB2-BBAF83405B90}" destId="{A48141B7-C013-45FB-AC5D-9676BDA4FF6E}" srcOrd="2" destOrd="0" presId="urn:microsoft.com/office/officeart/2005/8/layout/lProcess2"/>
    <dgm:cxn modelId="{94971682-3106-4955-831B-98FF0F2CF4C1}" type="presParOf" srcId="{A48141B7-C013-45FB-AC5D-9676BDA4FF6E}" destId="{34983E78-9165-4E7D-8FD9-E3D2031F61D5}" srcOrd="0" destOrd="0" presId="urn:microsoft.com/office/officeart/2005/8/layout/lProcess2"/>
    <dgm:cxn modelId="{EA3B66B3-9FA7-47C4-BC8D-B66EAA40B253}" type="presParOf" srcId="{34983E78-9165-4E7D-8FD9-E3D2031F61D5}" destId="{133ED516-56CA-41C8-9636-54D6ADA821E4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65BCA37-51D6-4953-A984-CB8C392C0A9A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6827416-7FAE-46B5-BDEA-DEA0E629E44B}">
      <dgm:prSet phldrT="[Текст]"/>
      <dgm:spPr/>
      <dgm:t>
        <a:bodyPr/>
        <a:lstStyle/>
        <a:p>
          <a:endParaRPr lang="ru-RU" dirty="0"/>
        </a:p>
      </dgm:t>
    </dgm:pt>
    <dgm:pt modelId="{CF9D5CE0-7E2F-4139-8286-81A6AFF2D2BF}" type="parTrans" cxnId="{229CB893-37AD-4506-8A20-49A628FFAA32}">
      <dgm:prSet/>
      <dgm:spPr/>
      <dgm:t>
        <a:bodyPr/>
        <a:lstStyle/>
        <a:p>
          <a:endParaRPr lang="ru-RU"/>
        </a:p>
      </dgm:t>
    </dgm:pt>
    <dgm:pt modelId="{44A25CAF-E9D1-4DBD-9BC7-B41FB9A45E12}" type="sibTrans" cxnId="{229CB893-37AD-4506-8A20-49A628FFAA32}">
      <dgm:prSet/>
      <dgm:spPr/>
      <dgm:t>
        <a:bodyPr/>
        <a:lstStyle/>
        <a:p>
          <a:endParaRPr lang="ru-RU"/>
        </a:p>
      </dgm:t>
    </dgm:pt>
    <dgm:pt modelId="{ADF58031-4C77-4B9D-87A8-0EAA43EE8D0D}">
      <dgm:prSet phldrT="[Текст]" custT="1"/>
      <dgm:spPr/>
      <dgm:t>
        <a:bodyPr/>
        <a:lstStyle/>
        <a:p>
          <a:r>
            <a:rPr lang="ru-RU" sz="1600" dirty="0" err="1">
              <a:solidFill>
                <a:schemeClr val="tx1"/>
              </a:solidFill>
            </a:rPr>
            <a:t>КазНУ</a:t>
          </a:r>
          <a:r>
            <a:rPr lang="ru-RU" sz="1600" dirty="0">
              <a:solidFill>
                <a:schemeClr val="tx1"/>
              </a:solidFill>
            </a:rPr>
            <a:t> имени аль-</a:t>
          </a:r>
          <a:r>
            <a:rPr lang="ru-RU" sz="1600" dirty="0" err="1">
              <a:solidFill>
                <a:schemeClr val="tx1"/>
              </a:solidFill>
            </a:rPr>
            <a:t>Фараби</a:t>
          </a:r>
          <a:endParaRPr lang="ru-RU" sz="1600" dirty="0">
            <a:solidFill>
              <a:schemeClr val="tx1"/>
            </a:solidFill>
          </a:endParaRPr>
        </a:p>
        <a:p>
          <a:r>
            <a:rPr lang="kk-KZ" sz="1600" dirty="0"/>
            <a:t>Электронные медиа</a:t>
          </a:r>
        </a:p>
        <a:p>
          <a:r>
            <a:rPr lang="ru-RU" sz="1600" dirty="0"/>
            <a:t>Журналистское мастерство</a:t>
          </a:r>
        </a:p>
        <a:p>
          <a:r>
            <a:rPr lang="ru-RU" sz="1600" dirty="0"/>
            <a:t>Международные стандарты обучение журналистике</a:t>
          </a:r>
        </a:p>
        <a:p>
          <a:endParaRPr lang="ru-RU" sz="1400" dirty="0"/>
        </a:p>
        <a:p>
          <a:endParaRPr lang="ru-RU" sz="700" dirty="0"/>
        </a:p>
        <a:p>
          <a:endParaRPr lang="ru-RU" sz="700" dirty="0"/>
        </a:p>
        <a:p>
          <a:endParaRPr lang="ru-RU" sz="700" dirty="0"/>
        </a:p>
        <a:p>
          <a:endParaRPr lang="ru-RU" sz="700" dirty="0"/>
        </a:p>
      </dgm:t>
    </dgm:pt>
    <dgm:pt modelId="{2A699ECE-2B10-43E6-8797-AA930FA42B01}" type="parTrans" cxnId="{0FCBD5AB-42C9-4BF6-9D51-E6C64635CE99}">
      <dgm:prSet/>
      <dgm:spPr/>
      <dgm:t>
        <a:bodyPr/>
        <a:lstStyle/>
        <a:p>
          <a:endParaRPr lang="ru-RU"/>
        </a:p>
      </dgm:t>
    </dgm:pt>
    <dgm:pt modelId="{C55481EC-6F6E-4549-957D-8C6E50E70EF3}" type="sibTrans" cxnId="{0FCBD5AB-42C9-4BF6-9D51-E6C64635CE99}">
      <dgm:prSet/>
      <dgm:spPr/>
      <dgm:t>
        <a:bodyPr/>
        <a:lstStyle/>
        <a:p>
          <a:endParaRPr lang="ru-RU"/>
        </a:p>
      </dgm:t>
    </dgm:pt>
    <dgm:pt modelId="{1DE51DDB-FF9C-43FD-9440-D95A3851ECE1}">
      <dgm:prSet phldrT="[Текст]" custT="1"/>
      <dgm:spPr/>
      <dgm:t>
        <a:bodyPr/>
        <a:lstStyle/>
        <a:p>
          <a:r>
            <a:rPr lang="ru-RU" sz="1300" b="1" dirty="0">
              <a:solidFill>
                <a:schemeClr val="tx1"/>
              </a:solidFill>
            </a:rPr>
            <a:t>КГУ имени </a:t>
          </a:r>
          <a:r>
            <a:rPr lang="ru-RU" sz="1300" b="1" dirty="0" err="1">
              <a:solidFill>
                <a:schemeClr val="tx1"/>
              </a:solidFill>
            </a:rPr>
            <a:t>А.</a:t>
          </a:r>
          <a:r>
            <a:rPr lang="ru-RU" sz="1600" b="1" dirty="0" err="1">
              <a:solidFill>
                <a:schemeClr val="tx1"/>
              </a:solidFill>
            </a:rPr>
            <a:t>Байтурсынова</a:t>
          </a:r>
          <a:endParaRPr lang="ru-RU" sz="1600" b="1" dirty="0">
            <a:solidFill>
              <a:schemeClr val="tx1"/>
            </a:solidFill>
          </a:endParaRPr>
        </a:p>
        <a:p>
          <a:r>
            <a:rPr lang="ru-RU" sz="1600" dirty="0"/>
            <a:t>СМИ </a:t>
          </a:r>
        </a:p>
        <a:p>
          <a:r>
            <a:rPr lang="ru-RU" sz="1600" dirty="0"/>
            <a:t>PR - связи с общественностью</a:t>
          </a:r>
        </a:p>
      </dgm:t>
    </dgm:pt>
    <dgm:pt modelId="{9DEF7AA6-CCB4-4EB3-8650-4BB8761892DE}" type="parTrans" cxnId="{C14299AA-192A-4B1B-90A1-AD5BDFAEE3B1}">
      <dgm:prSet/>
      <dgm:spPr/>
      <dgm:t>
        <a:bodyPr/>
        <a:lstStyle/>
        <a:p>
          <a:endParaRPr lang="ru-RU"/>
        </a:p>
      </dgm:t>
    </dgm:pt>
    <dgm:pt modelId="{7F364D9B-FB21-4A99-B838-6A5BBA2A81B1}" type="sibTrans" cxnId="{C14299AA-192A-4B1B-90A1-AD5BDFAEE3B1}">
      <dgm:prSet/>
      <dgm:spPr/>
      <dgm:t>
        <a:bodyPr/>
        <a:lstStyle/>
        <a:p>
          <a:endParaRPr lang="ru-RU"/>
        </a:p>
      </dgm:t>
    </dgm:pt>
    <dgm:pt modelId="{81CB4F0D-C476-4798-841B-F9FD0475AC34}">
      <dgm:prSet phldrT="[Текст]"/>
      <dgm:spPr/>
      <dgm:t>
        <a:bodyPr/>
        <a:lstStyle/>
        <a:p>
          <a:endParaRPr lang="ru-RU" dirty="0"/>
        </a:p>
      </dgm:t>
    </dgm:pt>
    <dgm:pt modelId="{2869930E-B275-44A2-A686-B1B004E3ADBA}" type="parTrans" cxnId="{5A6C47F1-548C-4207-A125-4810031474C1}">
      <dgm:prSet/>
      <dgm:spPr/>
      <dgm:t>
        <a:bodyPr/>
        <a:lstStyle/>
        <a:p>
          <a:endParaRPr lang="ru-RU"/>
        </a:p>
      </dgm:t>
    </dgm:pt>
    <dgm:pt modelId="{62B9E861-9190-404E-A6A6-BA2B585D6BD4}" type="sibTrans" cxnId="{5A6C47F1-548C-4207-A125-4810031474C1}">
      <dgm:prSet/>
      <dgm:spPr/>
      <dgm:t>
        <a:bodyPr/>
        <a:lstStyle/>
        <a:p>
          <a:endParaRPr lang="ru-RU"/>
        </a:p>
      </dgm:t>
    </dgm:pt>
    <dgm:pt modelId="{CB4CC1D7-D763-4681-ABE7-83506A95F9EE}">
      <dgm:prSet phldrT="[Текст]" custT="1"/>
      <dgm:spPr/>
      <dgm:t>
        <a:bodyPr/>
        <a:lstStyle/>
        <a:p>
          <a:r>
            <a:rPr lang="ru-RU" sz="1600" dirty="0" err="1">
              <a:solidFill>
                <a:schemeClr val="tx1"/>
              </a:solidFill>
            </a:rPr>
            <a:t>КарГУ</a:t>
          </a:r>
          <a:r>
            <a:rPr lang="ru-RU" sz="1600" dirty="0">
              <a:solidFill>
                <a:schemeClr val="tx1"/>
              </a:solidFill>
            </a:rPr>
            <a:t> имени Е. </a:t>
          </a:r>
          <a:r>
            <a:rPr lang="ru-RU" sz="1600" dirty="0" err="1">
              <a:solidFill>
                <a:schemeClr val="tx1"/>
              </a:solidFill>
            </a:rPr>
            <a:t>Букетова</a:t>
          </a:r>
          <a:endParaRPr lang="ru-RU" sz="1600" dirty="0">
            <a:solidFill>
              <a:schemeClr val="tx1"/>
            </a:solidFill>
          </a:endParaRPr>
        </a:p>
        <a:p>
          <a:r>
            <a:rPr lang="ru-RU" sz="1600" dirty="0"/>
            <a:t>Региональные СМИ</a:t>
          </a:r>
        </a:p>
      </dgm:t>
    </dgm:pt>
    <dgm:pt modelId="{7ACDF098-34E7-4D51-A6A6-201EA88A5D72}" type="parTrans" cxnId="{1F7990D6-8DEC-4DDA-A5FE-325F60386AA4}">
      <dgm:prSet/>
      <dgm:spPr/>
      <dgm:t>
        <a:bodyPr/>
        <a:lstStyle/>
        <a:p>
          <a:endParaRPr lang="ru-RU"/>
        </a:p>
      </dgm:t>
    </dgm:pt>
    <dgm:pt modelId="{E16FAD0F-2579-4543-B512-9EBF67F8D1AB}" type="sibTrans" cxnId="{1F7990D6-8DEC-4DDA-A5FE-325F60386AA4}">
      <dgm:prSet/>
      <dgm:spPr/>
      <dgm:t>
        <a:bodyPr/>
        <a:lstStyle/>
        <a:p>
          <a:endParaRPr lang="ru-RU"/>
        </a:p>
      </dgm:t>
    </dgm:pt>
    <dgm:pt modelId="{C49D2391-1155-40D1-8ABB-688D052DCCEE}">
      <dgm:prSet phldrT="[Текст]" custT="1"/>
      <dgm:spPr/>
      <dgm:t>
        <a:bodyPr/>
        <a:lstStyle/>
        <a:p>
          <a:r>
            <a:rPr lang="ru-RU" sz="1600" dirty="0" err="1">
              <a:solidFill>
                <a:schemeClr val="tx1"/>
              </a:solidFill>
            </a:rPr>
            <a:t>АтГУ</a:t>
          </a:r>
          <a:r>
            <a:rPr lang="ru-RU" sz="1600" dirty="0">
              <a:solidFill>
                <a:schemeClr val="tx1"/>
              </a:solidFill>
            </a:rPr>
            <a:t> </a:t>
          </a:r>
          <a:r>
            <a:rPr lang="ru-RU" sz="1600" dirty="0" err="1">
              <a:solidFill>
                <a:schemeClr val="tx1"/>
              </a:solidFill>
            </a:rPr>
            <a:t>им.Х.Досмухамедова</a:t>
          </a:r>
          <a:endParaRPr lang="ru-RU" sz="1600" dirty="0">
            <a:solidFill>
              <a:schemeClr val="tx1"/>
            </a:solidFill>
          </a:endParaRPr>
        </a:p>
        <a:p>
          <a:r>
            <a:rPr lang="ru-RU" sz="1600" dirty="0"/>
            <a:t>Тележурналистика </a:t>
          </a:r>
        </a:p>
        <a:p>
          <a:r>
            <a:rPr lang="ru-RU" sz="1600" dirty="0"/>
            <a:t>Спортивная журналистики</a:t>
          </a:r>
        </a:p>
      </dgm:t>
    </dgm:pt>
    <dgm:pt modelId="{59303BEA-55D7-4479-9957-119BA3391735}" type="parTrans" cxnId="{3DB0DAD8-34E5-4CE8-8C7C-F057C7CC14E6}">
      <dgm:prSet/>
      <dgm:spPr/>
      <dgm:t>
        <a:bodyPr/>
        <a:lstStyle/>
        <a:p>
          <a:endParaRPr lang="ru-RU"/>
        </a:p>
      </dgm:t>
    </dgm:pt>
    <dgm:pt modelId="{7CB0E0F2-AA59-48E0-94C1-ED590453FAAA}" type="sibTrans" cxnId="{3DB0DAD8-34E5-4CE8-8C7C-F057C7CC14E6}">
      <dgm:prSet/>
      <dgm:spPr/>
      <dgm:t>
        <a:bodyPr/>
        <a:lstStyle/>
        <a:p>
          <a:endParaRPr lang="ru-RU"/>
        </a:p>
      </dgm:t>
    </dgm:pt>
    <dgm:pt modelId="{A2BDF2BE-FB35-4856-9BC4-D3CEE47D3843}">
      <dgm:prSet phldrT="[Текст]"/>
      <dgm:spPr/>
      <dgm:t>
        <a:bodyPr/>
        <a:lstStyle/>
        <a:p>
          <a:endParaRPr lang="ru-RU" dirty="0"/>
        </a:p>
      </dgm:t>
    </dgm:pt>
    <dgm:pt modelId="{E5D28E16-EA84-45D5-888C-A928DA3D6081}" type="parTrans" cxnId="{128E4A6B-014F-4D23-86F9-CE08261B43A4}">
      <dgm:prSet/>
      <dgm:spPr/>
      <dgm:t>
        <a:bodyPr/>
        <a:lstStyle/>
        <a:p>
          <a:endParaRPr lang="ru-RU"/>
        </a:p>
      </dgm:t>
    </dgm:pt>
    <dgm:pt modelId="{291B1FBF-19F6-458F-8101-6AD89746ADC7}" type="sibTrans" cxnId="{128E4A6B-014F-4D23-86F9-CE08261B43A4}">
      <dgm:prSet/>
      <dgm:spPr/>
      <dgm:t>
        <a:bodyPr/>
        <a:lstStyle/>
        <a:p>
          <a:endParaRPr lang="ru-RU"/>
        </a:p>
      </dgm:t>
    </dgm:pt>
    <dgm:pt modelId="{4062CC67-808D-4BE8-A123-8EC1B801086F}">
      <dgm:prSet phldrT="[Текст]" custT="1"/>
      <dgm:spPr/>
      <dgm:t>
        <a:bodyPr/>
        <a:lstStyle/>
        <a:p>
          <a:r>
            <a:rPr lang="kk-KZ" sz="1600" dirty="0">
              <a:solidFill>
                <a:schemeClr val="tx1"/>
              </a:solidFill>
            </a:rPr>
            <a:t>Универсиет Шакарима </a:t>
          </a:r>
        </a:p>
        <a:p>
          <a:r>
            <a:rPr lang="ru-RU" sz="1600" dirty="0"/>
            <a:t>Тележурналистика</a:t>
          </a:r>
        </a:p>
        <a:p>
          <a:r>
            <a:rPr lang="ru-RU" sz="1600" dirty="0"/>
            <a:t> Периодическая печать</a:t>
          </a:r>
        </a:p>
        <a:p>
          <a:r>
            <a:rPr lang="ru-RU" sz="1600" dirty="0"/>
            <a:t>Информационные технологии и журналистика</a:t>
          </a:r>
        </a:p>
      </dgm:t>
    </dgm:pt>
    <dgm:pt modelId="{9C6498B4-414F-4D5F-A0DA-AAF21B703651}" type="parTrans" cxnId="{09E067AB-9FFB-42B7-B548-F2E538308B51}">
      <dgm:prSet/>
      <dgm:spPr/>
      <dgm:t>
        <a:bodyPr/>
        <a:lstStyle/>
        <a:p>
          <a:endParaRPr lang="ru-RU"/>
        </a:p>
      </dgm:t>
    </dgm:pt>
    <dgm:pt modelId="{AB054CAC-6E8E-40A3-9C65-4A6DE93B0AB3}" type="sibTrans" cxnId="{09E067AB-9FFB-42B7-B548-F2E538308B51}">
      <dgm:prSet/>
      <dgm:spPr/>
      <dgm:t>
        <a:bodyPr/>
        <a:lstStyle/>
        <a:p>
          <a:endParaRPr lang="ru-RU"/>
        </a:p>
      </dgm:t>
    </dgm:pt>
    <dgm:pt modelId="{80F5AE43-C86E-491B-8B2A-82C4D0F0A225}">
      <dgm:prSet phldrT="[Текст]" custT="1"/>
      <dgm:spPr/>
      <dgm:t>
        <a:bodyPr/>
        <a:lstStyle/>
        <a:p>
          <a:r>
            <a:rPr lang="ru-RU" sz="1600" dirty="0" err="1">
              <a:solidFill>
                <a:schemeClr val="tx1"/>
              </a:solidFill>
            </a:rPr>
            <a:t>КазУМОиМЯ</a:t>
          </a:r>
          <a:r>
            <a:rPr lang="ru-RU" sz="1600" dirty="0">
              <a:solidFill>
                <a:schemeClr val="tx1"/>
              </a:solidFill>
            </a:rPr>
            <a:t> </a:t>
          </a:r>
        </a:p>
        <a:p>
          <a:r>
            <a:rPr lang="ru-RU" sz="1600" dirty="0" err="1">
              <a:solidFill>
                <a:schemeClr val="tx1"/>
              </a:solidFill>
            </a:rPr>
            <a:t>им.Абылай</a:t>
          </a:r>
          <a:r>
            <a:rPr lang="ru-RU" sz="1600" dirty="0">
              <a:solidFill>
                <a:schemeClr val="tx1"/>
              </a:solidFill>
            </a:rPr>
            <a:t> хана</a:t>
          </a:r>
        </a:p>
        <a:p>
          <a:r>
            <a:rPr lang="ru-RU" sz="1600" dirty="0"/>
            <a:t>Международная журналистика</a:t>
          </a:r>
        </a:p>
        <a:p>
          <a:r>
            <a:rPr lang="ru-RU" sz="1600" dirty="0"/>
            <a:t>Телевизионная журналистики</a:t>
          </a:r>
        </a:p>
        <a:p>
          <a:r>
            <a:rPr lang="ru-RU" sz="1600" dirty="0"/>
            <a:t>Интернет - журналистика</a:t>
          </a:r>
        </a:p>
        <a:p>
          <a:endParaRPr lang="ru-RU" sz="1600" dirty="0"/>
        </a:p>
      </dgm:t>
    </dgm:pt>
    <dgm:pt modelId="{DEB63675-2429-41E8-B674-F174B348FB3E}" type="sibTrans" cxnId="{1F5BA558-E4ED-478E-95D2-98049656DEA8}">
      <dgm:prSet/>
      <dgm:spPr/>
      <dgm:t>
        <a:bodyPr/>
        <a:lstStyle/>
        <a:p>
          <a:endParaRPr lang="ru-RU"/>
        </a:p>
      </dgm:t>
    </dgm:pt>
    <dgm:pt modelId="{B8C1D95A-F2C3-44C7-B6BA-C91284519AB2}" type="parTrans" cxnId="{1F5BA558-E4ED-478E-95D2-98049656DEA8}">
      <dgm:prSet/>
      <dgm:spPr/>
      <dgm:t>
        <a:bodyPr/>
        <a:lstStyle/>
        <a:p>
          <a:endParaRPr lang="ru-RU"/>
        </a:p>
      </dgm:t>
    </dgm:pt>
    <dgm:pt modelId="{A1183DE6-8DF4-4BAE-A523-48AF17E67EA9}" type="pres">
      <dgm:prSet presAssocID="{165BCA37-51D6-4953-A984-CB8C392C0A9A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3757444-FE77-44AA-9D11-F609ACB03593}" type="pres">
      <dgm:prSet presAssocID="{B6827416-7FAE-46B5-BDEA-DEA0E629E44B}" presName="compNode" presStyleCnt="0"/>
      <dgm:spPr/>
    </dgm:pt>
    <dgm:pt modelId="{78F4D819-9F19-4AFB-84F4-25C857954A50}" type="pres">
      <dgm:prSet presAssocID="{B6827416-7FAE-46B5-BDEA-DEA0E629E44B}" presName="aNode" presStyleLbl="bgShp" presStyleIdx="0" presStyleCnt="3" custLinFactNeighborX="2672" custLinFactNeighborY="685"/>
      <dgm:spPr/>
      <dgm:t>
        <a:bodyPr/>
        <a:lstStyle/>
        <a:p>
          <a:endParaRPr lang="ru-RU"/>
        </a:p>
      </dgm:t>
    </dgm:pt>
    <dgm:pt modelId="{1481AC40-ACA2-4D04-99C6-98461F20BC21}" type="pres">
      <dgm:prSet presAssocID="{B6827416-7FAE-46B5-BDEA-DEA0E629E44B}" presName="textNode" presStyleLbl="bgShp" presStyleIdx="0" presStyleCnt="3"/>
      <dgm:spPr/>
      <dgm:t>
        <a:bodyPr/>
        <a:lstStyle/>
        <a:p>
          <a:endParaRPr lang="ru-RU"/>
        </a:p>
      </dgm:t>
    </dgm:pt>
    <dgm:pt modelId="{9D10359B-E3A2-4F45-8672-66390A4727E7}" type="pres">
      <dgm:prSet presAssocID="{B6827416-7FAE-46B5-BDEA-DEA0E629E44B}" presName="compChildNode" presStyleCnt="0"/>
      <dgm:spPr/>
    </dgm:pt>
    <dgm:pt modelId="{B00340F4-DD72-4294-9A0F-C68D4918FBA7}" type="pres">
      <dgm:prSet presAssocID="{B6827416-7FAE-46B5-BDEA-DEA0E629E44B}" presName="theInnerList" presStyleCnt="0"/>
      <dgm:spPr/>
    </dgm:pt>
    <dgm:pt modelId="{EBCD8E1D-D27F-4E35-9920-AE16A1BBCAEC}" type="pres">
      <dgm:prSet presAssocID="{ADF58031-4C77-4B9D-87A8-0EAA43EE8D0D}" presName="childNode" presStyleLbl="node1" presStyleIdx="0" presStyleCnt="6" custScaleY="630094" custLinFactY="-323826" custLinFactNeighborX="2435" custLinFactNeighborY="-4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C6A250-E990-4BAA-8662-BA8F6401C4B6}" type="pres">
      <dgm:prSet presAssocID="{ADF58031-4C77-4B9D-87A8-0EAA43EE8D0D}" presName="aSpace2" presStyleCnt="0"/>
      <dgm:spPr/>
    </dgm:pt>
    <dgm:pt modelId="{9D403363-7F47-4BC5-AB1B-634FAE181F76}" type="pres">
      <dgm:prSet presAssocID="{1DE51DDB-FF9C-43FD-9440-D95A3851ECE1}" presName="childNode" presStyleLbl="node1" presStyleIdx="1" presStyleCnt="6" custScaleY="572941" custLinFactY="-199702" custLinFactNeighborX="0" custLinFactNeighborY="-2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D62B21-5C62-46B7-9D5E-390BBBBE4D33}" type="pres">
      <dgm:prSet presAssocID="{B6827416-7FAE-46B5-BDEA-DEA0E629E44B}" presName="aSpace" presStyleCnt="0"/>
      <dgm:spPr/>
    </dgm:pt>
    <dgm:pt modelId="{29E28A9E-F197-4B20-914B-3F18941225C7}" type="pres">
      <dgm:prSet presAssocID="{81CB4F0D-C476-4798-841B-F9FD0475AC34}" presName="compNode" presStyleCnt="0"/>
      <dgm:spPr/>
    </dgm:pt>
    <dgm:pt modelId="{5B9F7881-2E67-4D26-A951-BA12BF83CE73}" type="pres">
      <dgm:prSet presAssocID="{81CB4F0D-C476-4798-841B-F9FD0475AC34}" presName="aNode" presStyleLbl="bgShp" presStyleIdx="1" presStyleCnt="3" custLinFactNeighborY="-780"/>
      <dgm:spPr/>
      <dgm:t>
        <a:bodyPr/>
        <a:lstStyle/>
        <a:p>
          <a:endParaRPr lang="ru-RU"/>
        </a:p>
      </dgm:t>
    </dgm:pt>
    <dgm:pt modelId="{CB1B70C1-9AE1-404D-ACC6-17550B0C2172}" type="pres">
      <dgm:prSet presAssocID="{81CB4F0D-C476-4798-841B-F9FD0475AC34}" presName="textNode" presStyleLbl="bgShp" presStyleIdx="1" presStyleCnt="3"/>
      <dgm:spPr/>
      <dgm:t>
        <a:bodyPr/>
        <a:lstStyle/>
        <a:p>
          <a:endParaRPr lang="ru-RU"/>
        </a:p>
      </dgm:t>
    </dgm:pt>
    <dgm:pt modelId="{992FE00A-A38B-4E42-938D-59E1D6A5678B}" type="pres">
      <dgm:prSet presAssocID="{81CB4F0D-C476-4798-841B-F9FD0475AC34}" presName="compChildNode" presStyleCnt="0"/>
      <dgm:spPr/>
    </dgm:pt>
    <dgm:pt modelId="{DB9EFFF5-82C7-4F45-94A4-F05281548ABE}" type="pres">
      <dgm:prSet presAssocID="{81CB4F0D-C476-4798-841B-F9FD0475AC34}" presName="theInnerList" presStyleCnt="0"/>
      <dgm:spPr/>
    </dgm:pt>
    <dgm:pt modelId="{0358A84D-8EFD-4784-9FBA-46A03B4761E1}" type="pres">
      <dgm:prSet presAssocID="{CB4CC1D7-D763-4681-ABE7-83506A95F9EE}" presName="childNode" presStyleLbl="node1" presStyleIdx="2" presStyleCnt="6" custScaleY="152891" custLinFactY="-75061" custLinFactNeighborX="-2611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43292E-D9A7-40E4-AC91-9C9F37FC352F}" type="pres">
      <dgm:prSet presAssocID="{CB4CC1D7-D763-4681-ABE7-83506A95F9EE}" presName="aSpace2" presStyleCnt="0"/>
      <dgm:spPr/>
    </dgm:pt>
    <dgm:pt modelId="{00C38BFF-6BB4-4A30-99F6-00519422C026}" type="pres">
      <dgm:prSet presAssocID="{C49D2391-1155-40D1-8ABB-688D052DCCEE}" presName="childNode" presStyleLbl="node1" presStyleIdx="3" presStyleCnt="6" custScaleY="147077" custLinFactY="-43924" custLinFactNeighborX="-2611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0F9A90-545C-4107-9DFC-812E997E8552}" type="pres">
      <dgm:prSet presAssocID="{81CB4F0D-C476-4798-841B-F9FD0475AC34}" presName="aSpace" presStyleCnt="0"/>
      <dgm:spPr/>
    </dgm:pt>
    <dgm:pt modelId="{8D123C55-CA6A-425C-BAB2-BBAF83405B90}" type="pres">
      <dgm:prSet presAssocID="{A2BDF2BE-FB35-4856-9BC4-D3CEE47D3843}" presName="compNode" presStyleCnt="0"/>
      <dgm:spPr/>
    </dgm:pt>
    <dgm:pt modelId="{DDE156E0-8756-46C9-B9BB-3008E64B09F9}" type="pres">
      <dgm:prSet presAssocID="{A2BDF2BE-FB35-4856-9BC4-D3CEE47D3843}" presName="aNode" presStyleLbl="bgShp" presStyleIdx="2" presStyleCnt="3"/>
      <dgm:spPr/>
      <dgm:t>
        <a:bodyPr/>
        <a:lstStyle/>
        <a:p>
          <a:endParaRPr lang="ru-RU"/>
        </a:p>
      </dgm:t>
    </dgm:pt>
    <dgm:pt modelId="{9C483CC0-4F58-4F05-B2E8-FE0F687121E4}" type="pres">
      <dgm:prSet presAssocID="{A2BDF2BE-FB35-4856-9BC4-D3CEE47D3843}" presName="textNode" presStyleLbl="bgShp" presStyleIdx="2" presStyleCnt="3"/>
      <dgm:spPr/>
      <dgm:t>
        <a:bodyPr/>
        <a:lstStyle/>
        <a:p>
          <a:endParaRPr lang="ru-RU"/>
        </a:p>
      </dgm:t>
    </dgm:pt>
    <dgm:pt modelId="{A48141B7-C013-45FB-AC5D-9676BDA4FF6E}" type="pres">
      <dgm:prSet presAssocID="{A2BDF2BE-FB35-4856-9BC4-D3CEE47D3843}" presName="compChildNode" presStyleCnt="0"/>
      <dgm:spPr/>
    </dgm:pt>
    <dgm:pt modelId="{34983E78-9165-4E7D-8FD9-E3D2031F61D5}" type="pres">
      <dgm:prSet presAssocID="{A2BDF2BE-FB35-4856-9BC4-D3CEE47D3843}" presName="theInnerList" presStyleCnt="0"/>
      <dgm:spPr/>
    </dgm:pt>
    <dgm:pt modelId="{133ED516-56CA-41C8-9636-54D6ADA821E4}" type="pres">
      <dgm:prSet presAssocID="{4062CC67-808D-4BE8-A123-8EC1B801086F}" presName="childNode" presStyleLbl="node1" presStyleIdx="4" presStyleCnt="6" custScaleY="2000000" custLinFactY="-1262559" custLinFactNeighborX="1148" custLinFactNeighborY="-13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F88BC7-6A17-41FC-9A00-19997F1A042C}" type="pres">
      <dgm:prSet presAssocID="{4062CC67-808D-4BE8-A123-8EC1B801086F}" presName="aSpace2" presStyleCnt="0"/>
      <dgm:spPr/>
    </dgm:pt>
    <dgm:pt modelId="{A1539451-1BA9-438E-B65A-84C07011CDC1}" type="pres">
      <dgm:prSet presAssocID="{80F5AE43-C86E-491B-8B2A-82C4D0F0A225}" presName="childNode" presStyleLbl="node1" presStyleIdx="5" presStyleCnt="6" custScaleX="98190" custScaleY="2000000" custLinFactY="-695229" custLinFactNeighborX="2549" custLinFactNeighborY="-7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7530E0B-759F-415E-BFCC-140D893A5B64}" type="presOf" srcId="{B6827416-7FAE-46B5-BDEA-DEA0E629E44B}" destId="{1481AC40-ACA2-4D04-99C6-98461F20BC21}" srcOrd="1" destOrd="0" presId="urn:microsoft.com/office/officeart/2005/8/layout/lProcess2"/>
    <dgm:cxn modelId="{128E4A6B-014F-4D23-86F9-CE08261B43A4}" srcId="{165BCA37-51D6-4953-A984-CB8C392C0A9A}" destId="{A2BDF2BE-FB35-4856-9BC4-D3CEE47D3843}" srcOrd="2" destOrd="0" parTransId="{E5D28E16-EA84-45D5-888C-A928DA3D6081}" sibTransId="{291B1FBF-19F6-458F-8101-6AD89746ADC7}"/>
    <dgm:cxn modelId="{E1A60E7C-8C47-42A7-86F3-FFD8C3BB31D2}" type="presOf" srcId="{C49D2391-1155-40D1-8ABB-688D052DCCEE}" destId="{00C38BFF-6BB4-4A30-99F6-00519422C026}" srcOrd="0" destOrd="0" presId="urn:microsoft.com/office/officeart/2005/8/layout/lProcess2"/>
    <dgm:cxn modelId="{4F65397C-3CFC-4984-AF2B-749967EC2C0B}" type="presOf" srcId="{81CB4F0D-C476-4798-841B-F9FD0475AC34}" destId="{CB1B70C1-9AE1-404D-ACC6-17550B0C2172}" srcOrd="1" destOrd="0" presId="urn:microsoft.com/office/officeart/2005/8/layout/lProcess2"/>
    <dgm:cxn modelId="{0FCBD5AB-42C9-4BF6-9D51-E6C64635CE99}" srcId="{B6827416-7FAE-46B5-BDEA-DEA0E629E44B}" destId="{ADF58031-4C77-4B9D-87A8-0EAA43EE8D0D}" srcOrd="0" destOrd="0" parTransId="{2A699ECE-2B10-43E6-8797-AA930FA42B01}" sibTransId="{C55481EC-6F6E-4549-957D-8C6E50E70EF3}"/>
    <dgm:cxn modelId="{6DC22F6E-A90B-448B-BAF3-8164A582451F}" type="presOf" srcId="{A2BDF2BE-FB35-4856-9BC4-D3CEE47D3843}" destId="{9C483CC0-4F58-4F05-B2E8-FE0F687121E4}" srcOrd="1" destOrd="0" presId="urn:microsoft.com/office/officeart/2005/8/layout/lProcess2"/>
    <dgm:cxn modelId="{2747EE16-6183-4755-931F-40E1B872B9ED}" type="presOf" srcId="{CB4CC1D7-D763-4681-ABE7-83506A95F9EE}" destId="{0358A84D-8EFD-4784-9FBA-46A03B4761E1}" srcOrd="0" destOrd="0" presId="urn:microsoft.com/office/officeart/2005/8/layout/lProcess2"/>
    <dgm:cxn modelId="{EE934C2E-2304-4DD9-980D-93CE1995FA9A}" type="presOf" srcId="{ADF58031-4C77-4B9D-87A8-0EAA43EE8D0D}" destId="{EBCD8E1D-D27F-4E35-9920-AE16A1BBCAEC}" srcOrd="0" destOrd="0" presId="urn:microsoft.com/office/officeart/2005/8/layout/lProcess2"/>
    <dgm:cxn modelId="{F3DC6989-C51F-4EBD-8403-C4607CF2AB67}" type="presOf" srcId="{81CB4F0D-C476-4798-841B-F9FD0475AC34}" destId="{5B9F7881-2E67-4D26-A951-BA12BF83CE73}" srcOrd="0" destOrd="0" presId="urn:microsoft.com/office/officeart/2005/8/layout/lProcess2"/>
    <dgm:cxn modelId="{1F5BA558-E4ED-478E-95D2-98049656DEA8}" srcId="{A2BDF2BE-FB35-4856-9BC4-D3CEE47D3843}" destId="{80F5AE43-C86E-491B-8B2A-82C4D0F0A225}" srcOrd="1" destOrd="0" parTransId="{B8C1D95A-F2C3-44C7-B6BA-C91284519AB2}" sibTransId="{DEB63675-2429-41E8-B674-F174B348FB3E}"/>
    <dgm:cxn modelId="{3DB0DAD8-34E5-4CE8-8C7C-F057C7CC14E6}" srcId="{81CB4F0D-C476-4798-841B-F9FD0475AC34}" destId="{C49D2391-1155-40D1-8ABB-688D052DCCEE}" srcOrd="1" destOrd="0" parTransId="{59303BEA-55D7-4479-9957-119BA3391735}" sibTransId="{7CB0E0F2-AA59-48E0-94C1-ED590453FAAA}"/>
    <dgm:cxn modelId="{85C58F80-C139-4D5D-8B4E-0B74CD3E54F5}" type="presOf" srcId="{80F5AE43-C86E-491B-8B2A-82C4D0F0A225}" destId="{A1539451-1BA9-438E-B65A-84C07011CDC1}" srcOrd="0" destOrd="0" presId="urn:microsoft.com/office/officeart/2005/8/layout/lProcess2"/>
    <dgm:cxn modelId="{5A6C47F1-548C-4207-A125-4810031474C1}" srcId="{165BCA37-51D6-4953-A984-CB8C392C0A9A}" destId="{81CB4F0D-C476-4798-841B-F9FD0475AC34}" srcOrd="1" destOrd="0" parTransId="{2869930E-B275-44A2-A686-B1B004E3ADBA}" sibTransId="{62B9E861-9190-404E-A6A6-BA2B585D6BD4}"/>
    <dgm:cxn modelId="{C14299AA-192A-4B1B-90A1-AD5BDFAEE3B1}" srcId="{B6827416-7FAE-46B5-BDEA-DEA0E629E44B}" destId="{1DE51DDB-FF9C-43FD-9440-D95A3851ECE1}" srcOrd="1" destOrd="0" parTransId="{9DEF7AA6-CCB4-4EB3-8650-4BB8761892DE}" sibTransId="{7F364D9B-FB21-4A99-B838-6A5BBA2A81B1}"/>
    <dgm:cxn modelId="{DD35D7B6-1363-4080-9ECB-A0BEF547FAB4}" type="presOf" srcId="{165BCA37-51D6-4953-A984-CB8C392C0A9A}" destId="{A1183DE6-8DF4-4BAE-A523-48AF17E67EA9}" srcOrd="0" destOrd="0" presId="urn:microsoft.com/office/officeart/2005/8/layout/lProcess2"/>
    <dgm:cxn modelId="{76E500F8-2F09-4C04-B4F0-19E114128277}" type="presOf" srcId="{1DE51DDB-FF9C-43FD-9440-D95A3851ECE1}" destId="{9D403363-7F47-4BC5-AB1B-634FAE181F76}" srcOrd="0" destOrd="0" presId="urn:microsoft.com/office/officeart/2005/8/layout/lProcess2"/>
    <dgm:cxn modelId="{09E067AB-9FFB-42B7-B548-F2E538308B51}" srcId="{A2BDF2BE-FB35-4856-9BC4-D3CEE47D3843}" destId="{4062CC67-808D-4BE8-A123-8EC1B801086F}" srcOrd="0" destOrd="0" parTransId="{9C6498B4-414F-4D5F-A0DA-AAF21B703651}" sibTransId="{AB054CAC-6E8E-40A3-9C65-4A6DE93B0AB3}"/>
    <dgm:cxn modelId="{1F7990D6-8DEC-4DDA-A5FE-325F60386AA4}" srcId="{81CB4F0D-C476-4798-841B-F9FD0475AC34}" destId="{CB4CC1D7-D763-4681-ABE7-83506A95F9EE}" srcOrd="0" destOrd="0" parTransId="{7ACDF098-34E7-4D51-A6A6-201EA88A5D72}" sibTransId="{E16FAD0F-2579-4543-B512-9EBF67F8D1AB}"/>
    <dgm:cxn modelId="{E9DCBAF7-DE64-4860-B8DC-57D43969AA76}" type="presOf" srcId="{4062CC67-808D-4BE8-A123-8EC1B801086F}" destId="{133ED516-56CA-41C8-9636-54D6ADA821E4}" srcOrd="0" destOrd="0" presId="urn:microsoft.com/office/officeart/2005/8/layout/lProcess2"/>
    <dgm:cxn modelId="{6DF2B898-9326-42DD-9D16-A737F7F92B8F}" type="presOf" srcId="{B6827416-7FAE-46B5-BDEA-DEA0E629E44B}" destId="{78F4D819-9F19-4AFB-84F4-25C857954A50}" srcOrd="0" destOrd="0" presId="urn:microsoft.com/office/officeart/2005/8/layout/lProcess2"/>
    <dgm:cxn modelId="{229CB893-37AD-4506-8A20-49A628FFAA32}" srcId="{165BCA37-51D6-4953-A984-CB8C392C0A9A}" destId="{B6827416-7FAE-46B5-BDEA-DEA0E629E44B}" srcOrd="0" destOrd="0" parTransId="{CF9D5CE0-7E2F-4139-8286-81A6AFF2D2BF}" sibTransId="{44A25CAF-E9D1-4DBD-9BC7-B41FB9A45E12}"/>
    <dgm:cxn modelId="{BEB59E62-5DB7-4263-B2D1-409488A4B596}" type="presOf" srcId="{A2BDF2BE-FB35-4856-9BC4-D3CEE47D3843}" destId="{DDE156E0-8756-46C9-B9BB-3008E64B09F9}" srcOrd="0" destOrd="0" presId="urn:microsoft.com/office/officeart/2005/8/layout/lProcess2"/>
    <dgm:cxn modelId="{5AD5168C-1CB3-410E-B2C7-B0E8AF90807D}" type="presParOf" srcId="{A1183DE6-8DF4-4BAE-A523-48AF17E67EA9}" destId="{B3757444-FE77-44AA-9D11-F609ACB03593}" srcOrd="0" destOrd="0" presId="urn:microsoft.com/office/officeart/2005/8/layout/lProcess2"/>
    <dgm:cxn modelId="{194C05D7-40FE-412D-8A57-51F9E5592B51}" type="presParOf" srcId="{B3757444-FE77-44AA-9D11-F609ACB03593}" destId="{78F4D819-9F19-4AFB-84F4-25C857954A50}" srcOrd="0" destOrd="0" presId="urn:microsoft.com/office/officeart/2005/8/layout/lProcess2"/>
    <dgm:cxn modelId="{6D5C83EB-CBAB-4EC4-99D3-785C405BDB50}" type="presParOf" srcId="{B3757444-FE77-44AA-9D11-F609ACB03593}" destId="{1481AC40-ACA2-4D04-99C6-98461F20BC21}" srcOrd="1" destOrd="0" presId="urn:microsoft.com/office/officeart/2005/8/layout/lProcess2"/>
    <dgm:cxn modelId="{3A32494B-6B73-46EC-8D9B-6CB45BD329B1}" type="presParOf" srcId="{B3757444-FE77-44AA-9D11-F609ACB03593}" destId="{9D10359B-E3A2-4F45-8672-66390A4727E7}" srcOrd="2" destOrd="0" presId="urn:microsoft.com/office/officeart/2005/8/layout/lProcess2"/>
    <dgm:cxn modelId="{8569B0DE-5959-4CF1-9B88-2E5E04232277}" type="presParOf" srcId="{9D10359B-E3A2-4F45-8672-66390A4727E7}" destId="{B00340F4-DD72-4294-9A0F-C68D4918FBA7}" srcOrd="0" destOrd="0" presId="urn:microsoft.com/office/officeart/2005/8/layout/lProcess2"/>
    <dgm:cxn modelId="{BCA89F72-6671-4A2B-8972-CBAE46BD2EF8}" type="presParOf" srcId="{B00340F4-DD72-4294-9A0F-C68D4918FBA7}" destId="{EBCD8E1D-D27F-4E35-9920-AE16A1BBCAEC}" srcOrd="0" destOrd="0" presId="urn:microsoft.com/office/officeart/2005/8/layout/lProcess2"/>
    <dgm:cxn modelId="{70262DD6-87D9-40AF-BFE1-AB516DAD07E0}" type="presParOf" srcId="{B00340F4-DD72-4294-9A0F-C68D4918FBA7}" destId="{D7C6A250-E990-4BAA-8662-BA8F6401C4B6}" srcOrd="1" destOrd="0" presId="urn:microsoft.com/office/officeart/2005/8/layout/lProcess2"/>
    <dgm:cxn modelId="{3DE03CEE-1842-46D6-A12C-0F18081BC8F6}" type="presParOf" srcId="{B00340F4-DD72-4294-9A0F-C68D4918FBA7}" destId="{9D403363-7F47-4BC5-AB1B-634FAE181F76}" srcOrd="2" destOrd="0" presId="urn:microsoft.com/office/officeart/2005/8/layout/lProcess2"/>
    <dgm:cxn modelId="{EA052DB1-939D-4D7A-8957-1DC176F119B3}" type="presParOf" srcId="{A1183DE6-8DF4-4BAE-A523-48AF17E67EA9}" destId="{32D62B21-5C62-46B7-9D5E-390BBBBE4D33}" srcOrd="1" destOrd="0" presId="urn:microsoft.com/office/officeart/2005/8/layout/lProcess2"/>
    <dgm:cxn modelId="{5FF843F9-076C-499F-8D90-BD4886709421}" type="presParOf" srcId="{A1183DE6-8DF4-4BAE-A523-48AF17E67EA9}" destId="{29E28A9E-F197-4B20-914B-3F18941225C7}" srcOrd="2" destOrd="0" presId="urn:microsoft.com/office/officeart/2005/8/layout/lProcess2"/>
    <dgm:cxn modelId="{187501D4-85AA-41AB-8F63-A773639A2D51}" type="presParOf" srcId="{29E28A9E-F197-4B20-914B-3F18941225C7}" destId="{5B9F7881-2E67-4D26-A951-BA12BF83CE73}" srcOrd="0" destOrd="0" presId="urn:microsoft.com/office/officeart/2005/8/layout/lProcess2"/>
    <dgm:cxn modelId="{828608D9-ABD8-410F-91FD-46E5C8DEA7D2}" type="presParOf" srcId="{29E28A9E-F197-4B20-914B-3F18941225C7}" destId="{CB1B70C1-9AE1-404D-ACC6-17550B0C2172}" srcOrd="1" destOrd="0" presId="urn:microsoft.com/office/officeart/2005/8/layout/lProcess2"/>
    <dgm:cxn modelId="{10E5B80A-275D-4581-8CDF-C8229DEAC589}" type="presParOf" srcId="{29E28A9E-F197-4B20-914B-3F18941225C7}" destId="{992FE00A-A38B-4E42-938D-59E1D6A5678B}" srcOrd="2" destOrd="0" presId="urn:microsoft.com/office/officeart/2005/8/layout/lProcess2"/>
    <dgm:cxn modelId="{439E0553-7F8D-40E9-90D1-C63A9624EE3B}" type="presParOf" srcId="{992FE00A-A38B-4E42-938D-59E1D6A5678B}" destId="{DB9EFFF5-82C7-4F45-94A4-F05281548ABE}" srcOrd="0" destOrd="0" presId="urn:microsoft.com/office/officeart/2005/8/layout/lProcess2"/>
    <dgm:cxn modelId="{2C3212B6-D2A0-4EDE-9F97-4984F56BF9FF}" type="presParOf" srcId="{DB9EFFF5-82C7-4F45-94A4-F05281548ABE}" destId="{0358A84D-8EFD-4784-9FBA-46A03B4761E1}" srcOrd="0" destOrd="0" presId="urn:microsoft.com/office/officeart/2005/8/layout/lProcess2"/>
    <dgm:cxn modelId="{D8540436-87FB-4206-94EB-BC24936215B8}" type="presParOf" srcId="{DB9EFFF5-82C7-4F45-94A4-F05281548ABE}" destId="{5443292E-D9A7-40E4-AC91-9C9F37FC352F}" srcOrd="1" destOrd="0" presId="urn:microsoft.com/office/officeart/2005/8/layout/lProcess2"/>
    <dgm:cxn modelId="{2189ACB9-6500-4576-898B-C086B86D63F0}" type="presParOf" srcId="{DB9EFFF5-82C7-4F45-94A4-F05281548ABE}" destId="{00C38BFF-6BB4-4A30-99F6-00519422C026}" srcOrd="2" destOrd="0" presId="urn:microsoft.com/office/officeart/2005/8/layout/lProcess2"/>
    <dgm:cxn modelId="{9BC21B45-04D2-40EA-B158-64232107142B}" type="presParOf" srcId="{A1183DE6-8DF4-4BAE-A523-48AF17E67EA9}" destId="{8C0F9A90-545C-4107-9DFC-812E997E8552}" srcOrd="3" destOrd="0" presId="urn:microsoft.com/office/officeart/2005/8/layout/lProcess2"/>
    <dgm:cxn modelId="{7F8DF303-B905-43BD-BED5-492CC11436B6}" type="presParOf" srcId="{A1183DE6-8DF4-4BAE-A523-48AF17E67EA9}" destId="{8D123C55-CA6A-425C-BAB2-BBAF83405B90}" srcOrd="4" destOrd="0" presId="urn:microsoft.com/office/officeart/2005/8/layout/lProcess2"/>
    <dgm:cxn modelId="{4F1F4953-6017-4747-A848-5985B5CDCE22}" type="presParOf" srcId="{8D123C55-CA6A-425C-BAB2-BBAF83405B90}" destId="{DDE156E0-8756-46C9-B9BB-3008E64B09F9}" srcOrd="0" destOrd="0" presId="urn:microsoft.com/office/officeart/2005/8/layout/lProcess2"/>
    <dgm:cxn modelId="{1E2BF77B-9744-4C6F-8B7B-288C4C5183AB}" type="presParOf" srcId="{8D123C55-CA6A-425C-BAB2-BBAF83405B90}" destId="{9C483CC0-4F58-4F05-B2E8-FE0F687121E4}" srcOrd="1" destOrd="0" presId="urn:microsoft.com/office/officeart/2005/8/layout/lProcess2"/>
    <dgm:cxn modelId="{CF38528A-2B1F-4FF0-AB6C-71A7C271ABE2}" type="presParOf" srcId="{8D123C55-CA6A-425C-BAB2-BBAF83405B90}" destId="{A48141B7-C013-45FB-AC5D-9676BDA4FF6E}" srcOrd="2" destOrd="0" presId="urn:microsoft.com/office/officeart/2005/8/layout/lProcess2"/>
    <dgm:cxn modelId="{65793B4F-9789-4451-8106-A2B3A7898FFA}" type="presParOf" srcId="{A48141B7-C013-45FB-AC5D-9676BDA4FF6E}" destId="{34983E78-9165-4E7D-8FD9-E3D2031F61D5}" srcOrd="0" destOrd="0" presId="urn:microsoft.com/office/officeart/2005/8/layout/lProcess2"/>
    <dgm:cxn modelId="{E9DDB2DB-7DC0-425B-B000-80C1EBEA4165}" type="presParOf" srcId="{34983E78-9165-4E7D-8FD9-E3D2031F61D5}" destId="{133ED516-56CA-41C8-9636-54D6ADA821E4}" srcOrd="0" destOrd="0" presId="urn:microsoft.com/office/officeart/2005/8/layout/lProcess2"/>
    <dgm:cxn modelId="{89EAF874-BB55-4F01-BA2F-18901FD4133B}" type="presParOf" srcId="{34983E78-9165-4E7D-8FD9-E3D2031F61D5}" destId="{00F88BC7-6A17-41FC-9A00-19997F1A042C}" srcOrd="1" destOrd="0" presId="urn:microsoft.com/office/officeart/2005/8/layout/lProcess2"/>
    <dgm:cxn modelId="{BC2866ED-576A-4D16-A2F4-42E93AF6C42C}" type="presParOf" srcId="{34983E78-9165-4E7D-8FD9-E3D2031F61D5}" destId="{A1539451-1BA9-438E-B65A-84C07011CDC1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F4D819-9F19-4AFB-84F4-25C857954A50}">
      <dsp:nvSpPr>
        <dsp:cNvPr id="0" name=""/>
        <dsp:cNvSpPr/>
      </dsp:nvSpPr>
      <dsp:spPr>
        <a:xfrm>
          <a:off x="0" y="0"/>
          <a:ext cx="3337470" cy="435133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200" kern="1200" dirty="0"/>
        </a:p>
      </dsp:txBody>
      <dsp:txXfrm>
        <a:off x="0" y="0"/>
        <a:ext cx="3337470" cy="1305401"/>
      </dsp:txXfrm>
    </dsp:sp>
    <dsp:sp modelId="{EBCD8E1D-D27F-4E35-9920-AE16A1BBCAEC}">
      <dsp:nvSpPr>
        <dsp:cNvPr id="0" name=""/>
        <dsp:cNvSpPr/>
      </dsp:nvSpPr>
      <dsp:spPr>
        <a:xfrm>
          <a:off x="287131" y="635007"/>
          <a:ext cx="2669976" cy="99419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>
              <a:solidFill>
                <a:schemeClr val="tx1"/>
              </a:solidFill>
            </a:rPr>
            <a:t>Туран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/>
            <a:t>Цифровая журналистика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/>
            <a:t>Бизнес-журналистика</a:t>
          </a:r>
          <a:endParaRPr lang="ru-RU" sz="1500" kern="1200" dirty="0"/>
        </a:p>
      </dsp:txBody>
      <dsp:txXfrm>
        <a:off x="316250" y="664126"/>
        <a:ext cx="2611738" cy="935955"/>
      </dsp:txXfrm>
    </dsp:sp>
    <dsp:sp modelId="{182D207B-7103-4F18-89BA-722C2A99213B}">
      <dsp:nvSpPr>
        <dsp:cNvPr id="0" name=""/>
        <dsp:cNvSpPr/>
      </dsp:nvSpPr>
      <dsp:spPr>
        <a:xfrm>
          <a:off x="335030" y="2090698"/>
          <a:ext cx="2669976" cy="18098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>
              <a:solidFill>
                <a:schemeClr val="tx1"/>
              </a:solidFill>
            </a:rPr>
            <a:t>Северо-Казахстанский госуниверситет им.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>
              <a:solidFill>
                <a:schemeClr val="tx1"/>
              </a:solidFill>
            </a:rPr>
            <a:t>М. </a:t>
          </a:r>
          <a:r>
            <a:rPr lang="ru-RU" sz="1600" kern="1200" dirty="0" err="1">
              <a:solidFill>
                <a:schemeClr val="tx1"/>
              </a:solidFill>
            </a:rPr>
            <a:t>Козыбаева</a:t>
          </a:r>
          <a:endParaRPr lang="ru-RU" sz="1600" kern="1200" dirty="0">
            <a:solidFill>
              <a:schemeClr val="tx1"/>
            </a:solidFill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Дата-журналистика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/>
        </a:p>
      </dsp:txBody>
      <dsp:txXfrm>
        <a:off x="388038" y="2143706"/>
        <a:ext cx="2563960" cy="1703804"/>
      </dsp:txXfrm>
    </dsp:sp>
    <dsp:sp modelId="{5B9F7881-2E67-4D26-A951-BA12BF83CE73}">
      <dsp:nvSpPr>
        <dsp:cNvPr id="0" name=""/>
        <dsp:cNvSpPr/>
      </dsp:nvSpPr>
      <dsp:spPr>
        <a:xfrm>
          <a:off x="3589064" y="0"/>
          <a:ext cx="3337470" cy="435133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200" kern="1200" dirty="0"/>
        </a:p>
      </dsp:txBody>
      <dsp:txXfrm>
        <a:off x="3589064" y="0"/>
        <a:ext cx="3337470" cy="1305401"/>
      </dsp:txXfrm>
    </dsp:sp>
    <dsp:sp modelId="{0358A84D-8EFD-4784-9FBA-46A03B4761E1}">
      <dsp:nvSpPr>
        <dsp:cNvPr id="0" name=""/>
        <dsp:cNvSpPr/>
      </dsp:nvSpPr>
      <dsp:spPr>
        <a:xfrm>
          <a:off x="3853525" y="274546"/>
          <a:ext cx="2808548" cy="17677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>
              <a:solidFill>
                <a:schemeClr val="tx1"/>
              </a:solidFill>
            </a:rPr>
            <a:t>МУИТ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/>
            <a:t>Цифровая журналистика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/>
            <a:t>Медиа и </a:t>
          </a:r>
          <a:r>
            <a:rPr lang="ru-RU" sz="1800" kern="1200" dirty="0" err="1"/>
            <a:t>информ</a:t>
          </a:r>
          <a:r>
            <a:rPr lang="ru-RU" sz="1800" kern="1200" dirty="0"/>
            <a:t>.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/>
            <a:t>безопасность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/>
            <a:t>Бизнес -  журналистика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 dirty="0"/>
        </a:p>
      </dsp:txBody>
      <dsp:txXfrm>
        <a:off x="3905300" y="326321"/>
        <a:ext cx="2704998" cy="1664181"/>
      </dsp:txXfrm>
    </dsp:sp>
    <dsp:sp modelId="{CAA51F36-86D1-48B9-8B1C-5627610B29E2}">
      <dsp:nvSpPr>
        <dsp:cNvPr id="0" name=""/>
        <dsp:cNvSpPr/>
      </dsp:nvSpPr>
      <dsp:spPr>
        <a:xfrm>
          <a:off x="3922811" y="2864099"/>
          <a:ext cx="2669976" cy="10457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900" b="1" kern="1200" dirty="0"/>
            <a:t>ВКГУ им.С.Аманжолова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/>
            <a:t>Основы журналистики</a:t>
          </a:r>
        </a:p>
      </dsp:txBody>
      <dsp:txXfrm>
        <a:off x="3953440" y="2894728"/>
        <a:ext cx="2608718" cy="984477"/>
      </dsp:txXfrm>
    </dsp:sp>
    <dsp:sp modelId="{DDE156E0-8756-46C9-B9BB-3008E64B09F9}">
      <dsp:nvSpPr>
        <dsp:cNvPr id="0" name=""/>
        <dsp:cNvSpPr/>
      </dsp:nvSpPr>
      <dsp:spPr>
        <a:xfrm>
          <a:off x="6967085" y="0"/>
          <a:ext cx="3337470" cy="435133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500" kern="1200" dirty="0"/>
        </a:p>
      </dsp:txBody>
      <dsp:txXfrm>
        <a:off x="6967085" y="0"/>
        <a:ext cx="3337470" cy="1305401"/>
      </dsp:txXfrm>
    </dsp:sp>
    <dsp:sp modelId="{133ED516-56CA-41C8-9636-54D6ADA821E4}">
      <dsp:nvSpPr>
        <dsp:cNvPr id="0" name=""/>
        <dsp:cNvSpPr/>
      </dsp:nvSpPr>
      <dsp:spPr>
        <a:xfrm>
          <a:off x="7195108" y="1403517"/>
          <a:ext cx="2369497" cy="18364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solidFill>
                <a:schemeClr val="tx1"/>
              </a:solidFill>
            </a:rPr>
            <a:t>СДУ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/>
            <a:t>Аудиожурналистика</a:t>
          </a:r>
          <a:endParaRPr lang="ru-RU" sz="1800" b="1" kern="1200" dirty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/>
            <a:t>Видеожурналистика</a:t>
          </a:r>
          <a:r>
            <a:rPr lang="ru-RU" sz="1800" kern="1200" dirty="0"/>
            <a:t>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 dirty="0"/>
        </a:p>
      </dsp:txBody>
      <dsp:txXfrm>
        <a:off x="7248896" y="1457305"/>
        <a:ext cx="2261921" cy="172888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F4D819-9F19-4AFB-84F4-25C857954A50}">
      <dsp:nvSpPr>
        <dsp:cNvPr id="0" name=""/>
        <dsp:cNvSpPr/>
      </dsp:nvSpPr>
      <dsp:spPr>
        <a:xfrm>
          <a:off x="91676" y="0"/>
          <a:ext cx="3382313" cy="465772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lvl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400" kern="1200" dirty="0"/>
        </a:p>
      </dsp:txBody>
      <dsp:txXfrm>
        <a:off x="91676" y="0"/>
        <a:ext cx="3382313" cy="1397317"/>
      </dsp:txXfrm>
    </dsp:sp>
    <dsp:sp modelId="{EBCD8E1D-D27F-4E35-9920-AE16A1BBCAEC}">
      <dsp:nvSpPr>
        <dsp:cNvPr id="0" name=""/>
        <dsp:cNvSpPr/>
      </dsp:nvSpPr>
      <dsp:spPr>
        <a:xfrm>
          <a:off x="405419" y="441039"/>
          <a:ext cx="2705850" cy="15648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err="1">
              <a:solidFill>
                <a:schemeClr val="tx1"/>
              </a:solidFill>
            </a:rPr>
            <a:t>КазНУ</a:t>
          </a:r>
          <a:r>
            <a:rPr lang="ru-RU" sz="1600" kern="1200" dirty="0">
              <a:solidFill>
                <a:schemeClr val="tx1"/>
              </a:solidFill>
            </a:rPr>
            <a:t> имени аль-</a:t>
          </a:r>
          <a:r>
            <a:rPr lang="ru-RU" sz="1600" kern="1200" dirty="0" err="1">
              <a:solidFill>
                <a:schemeClr val="tx1"/>
              </a:solidFill>
            </a:rPr>
            <a:t>Фараби</a:t>
          </a:r>
          <a:endParaRPr lang="ru-RU" sz="1600" kern="1200" dirty="0">
            <a:solidFill>
              <a:schemeClr val="tx1"/>
            </a:solidFill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600" kern="1200" dirty="0"/>
            <a:t>Электронные медиа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Журналистское мастерство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Международные стандарты обучение журналистике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 dirty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 dirty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 dirty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 dirty="0"/>
        </a:p>
      </dsp:txBody>
      <dsp:txXfrm>
        <a:off x="451252" y="486872"/>
        <a:ext cx="2614184" cy="1473180"/>
      </dsp:txXfrm>
    </dsp:sp>
    <dsp:sp modelId="{9D403363-7F47-4BC5-AB1B-634FAE181F76}">
      <dsp:nvSpPr>
        <dsp:cNvPr id="0" name=""/>
        <dsp:cNvSpPr/>
      </dsp:nvSpPr>
      <dsp:spPr>
        <a:xfrm>
          <a:off x="339532" y="2428773"/>
          <a:ext cx="2705850" cy="14229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24765" rIns="33020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>
              <a:solidFill>
                <a:schemeClr val="tx1"/>
              </a:solidFill>
            </a:rPr>
            <a:t>КГУ имени </a:t>
          </a:r>
          <a:r>
            <a:rPr lang="ru-RU" sz="1300" b="1" kern="1200" dirty="0" err="1">
              <a:solidFill>
                <a:schemeClr val="tx1"/>
              </a:solidFill>
            </a:rPr>
            <a:t>А.</a:t>
          </a:r>
          <a:r>
            <a:rPr lang="ru-RU" sz="1600" b="1" kern="1200" dirty="0" err="1">
              <a:solidFill>
                <a:schemeClr val="tx1"/>
              </a:solidFill>
            </a:rPr>
            <a:t>Байтурсынова</a:t>
          </a:r>
          <a:endParaRPr lang="ru-RU" sz="1600" b="1" kern="1200" dirty="0">
            <a:solidFill>
              <a:schemeClr val="tx1"/>
            </a:solidFill>
          </a:endParaRP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СМИ 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PR - связи с общественностью</a:t>
          </a:r>
        </a:p>
      </dsp:txBody>
      <dsp:txXfrm>
        <a:off x="381207" y="2470448"/>
        <a:ext cx="2622500" cy="1339556"/>
      </dsp:txXfrm>
    </dsp:sp>
    <dsp:sp modelId="{5B9F7881-2E67-4D26-A951-BA12BF83CE73}">
      <dsp:nvSpPr>
        <dsp:cNvPr id="0" name=""/>
        <dsp:cNvSpPr/>
      </dsp:nvSpPr>
      <dsp:spPr>
        <a:xfrm>
          <a:off x="3637287" y="0"/>
          <a:ext cx="3382313" cy="465772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lvl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400" kern="1200" dirty="0"/>
        </a:p>
      </dsp:txBody>
      <dsp:txXfrm>
        <a:off x="3637287" y="0"/>
        <a:ext cx="3382313" cy="1397317"/>
      </dsp:txXfrm>
    </dsp:sp>
    <dsp:sp modelId="{0358A84D-8EFD-4784-9FBA-46A03B4761E1}">
      <dsp:nvSpPr>
        <dsp:cNvPr id="0" name=""/>
        <dsp:cNvSpPr/>
      </dsp:nvSpPr>
      <dsp:spPr>
        <a:xfrm>
          <a:off x="3904869" y="530584"/>
          <a:ext cx="2705850" cy="14668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err="1">
              <a:solidFill>
                <a:schemeClr val="tx1"/>
              </a:solidFill>
            </a:rPr>
            <a:t>КарГУ</a:t>
          </a:r>
          <a:r>
            <a:rPr lang="ru-RU" sz="1600" kern="1200" dirty="0">
              <a:solidFill>
                <a:schemeClr val="tx1"/>
              </a:solidFill>
            </a:rPr>
            <a:t> имени Е. </a:t>
          </a:r>
          <a:r>
            <a:rPr lang="ru-RU" sz="1600" kern="1200" dirty="0" err="1">
              <a:solidFill>
                <a:schemeClr val="tx1"/>
              </a:solidFill>
            </a:rPr>
            <a:t>Букетова</a:t>
          </a:r>
          <a:endParaRPr lang="ru-RU" sz="1600" kern="1200" dirty="0">
            <a:solidFill>
              <a:schemeClr val="tx1"/>
            </a:solidFill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Региональные СМИ</a:t>
          </a:r>
        </a:p>
      </dsp:txBody>
      <dsp:txXfrm>
        <a:off x="3947831" y="573546"/>
        <a:ext cx="2619926" cy="1380919"/>
      </dsp:txXfrm>
    </dsp:sp>
    <dsp:sp modelId="{00C38BFF-6BB4-4A30-99F6-00519422C026}">
      <dsp:nvSpPr>
        <dsp:cNvPr id="0" name=""/>
        <dsp:cNvSpPr/>
      </dsp:nvSpPr>
      <dsp:spPr>
        <a:xfrm>
          <a:off x="3904869" y="2443758"/>
          <a:ext cx="2705850" cy="141106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err="1">
              <a:solidFill>
                <a:schemeClr val="tx1"/>
              </a:solidFill>
            </a:rPr>
            <a:t>АтГУ</a:t>
          </a:r>
          <a:r>
            <a:rPr lang="ru-RU" sz="1600" kern="1200" dirty="0">
              <a:solidFill>
                <a:schemeClr val="tx1"/>
              </a:solidFill>
            </a:rPr>
            <a:t> </a:t>
          </a:r>
          <a:r>
            <a:rPr lang="ru-RU" sz="1600" kern="1200" dirty="0" err="1">
              <a:solidFill>
                <a:schemeClr val="tx1"/>
              </a:solidFill>
            </a:rPr>
            <a:t>им.Х.Досмухамедова</a:t>
          </a:r>
          <a:endParaRPr lang="ru-RU" sz="1600" kern="1200" dirty="0">
            <a:solidFill>
              <a:schemeClr val="tx1"/>
            </a:solidFill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Тележурналистика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Спортивная журналистики</a:t>
          </a:r>
        </a:p>
      </dsp:txBody>
      <dsp:txXfrm>
        <a:off x="3946198" y="2485087"/>
        <a:ext cx="2623192" cy="1328405"/>
      </dsp:txXfrm>
    </dsp:sp>
    <dsp:sp modelId="{DDE156E0-8756-46C9-B9BB-3008E64B09F9}">
      <dsp:nvSpPr>
        <dsp:cNvPr id="0" name=""/>
        <dsp:cNvSpPr/>
      </dsp:nvSpPr>
      <dsp:spPr>
        <a:xfrm>
          <a:off x="7273274" y="0"/>
          <a:ext cx="3382313" cy="465772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3840" tIns="243840" rIns="243840" bIns="243840" numCol="1" spcCol="1270" anchor="ctr" anchorCtr="0">
          <a:noAutofit/>
        </a:bodyPr>
        <a:lstStyle/>
        <a:p>
          <a:pPr lvl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400" kern="1200" dirty="0"/>
        </a:p>
      </dsp:txBody>
      <dsp:txXfrm>
        <a:off x="7273274" y="0"/>
        <a:ext cx="3382313" cy="1397317"/>
      </dsp:txXfrm>
    </dsp:sp>
    <dsp:sp modelId="{133ED516-56CA-41C8-9636-54D6ADA821E4}">
      <dsp:nvSpPr>
        <dsp:cNvPr id="0" name=""/>
        <dsp:cNvSpPr/>
      </dsp:nvSpPr>
      <dsp:spPr>
        <a:xfrm>
          <a:off x="7642568" y="294773"/>
          <a:ext cx="2705850" cy="150784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600" kern="1200" dirty="0">
              <a:solidFill>
                <a:schemeClr val="tx1"/>
              </a:solidFill>
            </a:rPr>
            <a:t>Универсиет Шакарима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Тележурналистика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 Периодическая печать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Информационные технологии и журналистика</a:t>
          </a:r>
        </a:p>
      </dsp:txBody>
      <dsp:txXfrm>
        <a:off x="7686731" y="338936"/>
        <a:ext cx="2617524" cy="1419521"/>
      </dsp:txXfrm>
    </dsp:sp>
    <dsp:sp modelId="{A1539451-1BA9-438E-B65A-84C07011CDC1}">
      <dsp:nvSpPr>
        <dsp:cNvPr id="0" name=""/>
        <dsp:cNvSpPr/>
      </dsp:nvSpPr>
      <dsp:spPr>
        <a:xfrm>
          <a:off x="7704965" y="2311536"/>
          <a:ext cx="2656874" cy="150784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err="1">
              <a:solidFill>
                <a:schemeClr val="tx1"/>
              </a:solidFill>
            </a:rPr>
            <a:t>КазУМОиМЯ</a:t>
          </a:r>
          <a:r>
            <a:rPr lang="ru-RU" sz="1600" kern="1200" dirty="0">
              <a:solidFill>
                <a:schemeClr val="tx1"/>
              </a:solidFill>
            </a:rPr>
            <a:t>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err="1">
              <a:solidFill>
                <a:schemeClr val="tx1"/>
              </a:solidFill>
            </a:rPr>
            <a:t>им.Абылай</a:t>
          </a:r>
          <a:r>
            <a:rPr lang="ru-RU" sz="1600" kern="1200" dirty="0">
              <a:solidFill>
                <a:schemeClr val="tx1"/>
              </a:solidFill>
            </a:rPr>
            <a:t> хана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Международная журналистика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Телевизионная журналистики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Интернет - журналистика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/>
        </a:p>
      </dsp:txBody>
      <dsp:txXfrm>
        <a:off x="7749128" y="2355699"/>
        <a:ext cx="2568548" cy="14195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k-KZ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3C97D-4F97-41F3-B2C3-1A21AADEF2D6}" type="datetimeFigureOut">
              <a:rPr lang="kk-KZ" smtClean="0"/>
              <a:t>26.10.2018</a:t>
            </a:fld>
            <a:endParaRPr lang="kk-KZ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k-KZ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kk-K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k-K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8E5F5C-4007-4303-B15B-FD8C4556DFF9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25198126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3C39D-D922-4E79-A9F0-F2CE7177BE6B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F9DD4-CEA8-4F49-BE0D-C59DAA2C54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06187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3C39D-D922-4E79-A9F0-F2CE7177BE6B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F9DD4-CEA8-4F49-BE0D-C59DAA2C54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8580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3C39D-D922-4E79-A9F0-F2CE7177BE6B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F9DD4-CEA8-4F49-BE0D-C59DAA2C54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458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3C39D-D922-4E79-A9F0-F2CE7177BE6B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F9DD4-CEA8-4F49-BE0D-C59DAA2C54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3689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3C39D-D922-4E79-A9F0-F2CE7177BE6B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F9DD4-CEA8-4F49-BE0D-C59DAA2C54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325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3C39D-D922-4E79-A9F0-F2CE7177BE6B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F9DD4-CEA8-4F49-BE0D-C59DAA2C54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1876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3C39D-D922-4E79-A9F0-F2CE7177BE6B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F9DD4-CEA8-4F49-BE0D-C59DAA2C54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2205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3C39D-D922-4E79-A9F0-F2CE7177BE6B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F9DD4-CEA8-4F49-BE0D-C59DAA2C54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2766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3C39D-D922-4E79-A9F0-F2CE7177BE6B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F9DD4-CEA8-4F49-BE0D-C59DAA2C54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816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3C39D-D922-4E79-A9F0-F2CE7177BE6B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F9DD4-CEA8-4F49-BE0D-C59DAA2C54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1273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3C39D-D922-4E79-A9F0-F2CE7177BE6B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F9DD4-CEA8-4F49-BE0D-C59DAA2C54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246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C3C39D-D922-4E79-A9F0-F2CE7177BE6B}" type="datetimeFigureOut">
              <a:rPr lang="ru-RU" smtClean="0"/>
              <a:t>26.10.2018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8F9DD4-CEA8-4F49-BE0D-C59DAA2C54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9706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comments" Target="../comments/comment1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4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5.xml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86" y="213302"/>
            <a:ext cx="12153014" cy="6505138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7717" y="5443201"/>
            <a:ext cx="5938283" cy="1004452"/>
          </a:xfrm>
        </p:spPr>
        <p:txBody>
          <a:bodyPr>
            <a:normAutofit/>
          </a:bodyPr>
          <a:lstStyle/>
          <a:p>
            <a:pPr algn="r"/>
            <a:r>
              <a:rPr lang="ru-RU" sz="1600" b="1" dirty="0" err="1">
                <a:solidFill>
                  <a:schemeClr val="bg1"/>
                </a:solidFill>
              </a:rPr>
              <a:t>Султанбаева</a:t>
            </a:r>
            <a:r>
              <a:rPr lang="ru-RU" sz="1600" b="1" dirty="0">
                <a:solidFill>
                  <a:schemeClr val="bg1"/>
                </a:solidFill>
              </a:rPr>
              <a:t> </a:t>
            </a:r>
            <a:r>
              <a:rPr lang="ru-RU" sz="1600" b="1" dirty="0" err="1">
                <a:solidFill>
                  <a:schemeClr val="bg1"/>
                </a:solidFill>
              </a:rPr>
              <a:t>Гульмира</a:t>
            </a:r>
            <a:endParaRPr lang="ru-RU" sz="1600" b="1" dirty="0">
              <a:solidFill>
                <a:schemeClr val="bg1"/>
              </a:solidFill>
            </a:endParaRPr>
          </a:p>
          <a:p>
            <a:pPr algn="r"/>
            <a:r>
              <a:rPr lang="ru-RU" sz="1600" b="1" dirty="0">
                <a:solidFill>
                  <a:schemeClr val="bg1"/>
                </a:solidFill>
              </a:rPr>
              <a:t>профессор </a:t>
            </a:r>
            <a:r>
              <a:rPr lang="ru-RU" sz="1600" b="1" i="1" dirty="0">
                <a:solidFill>
                  <a:schemeClr val="bg1"/>
                </a:solidFill>
              </a:rPr>
              <a:t>Казахского Национального Университета </a:t>
            </a:r>
          </a:p>
          <a:p>
            <a:pPr algn="r"/>
            <a:r>
              <a:rPr lang="ru-RU" sz="1600" b="1" i="1" dirty="0">
                <a:solidFill>
                  <a:schemeClr val="bg1"/>
                </a:solidFill>
              </a:rPr>
              <a:t>им. Аль-</a:t>
            </a:r>
            <a:r>
              <a:rPr lang="ru-RU" sz="1600" b="1" i="1" dirty="0" err="1">
                <a:solidFill>
                  <a:schemeClr val="bg1"/>
                </a:solidFill>
              </a:rPr>
              <a:t>Фараби</a:t>
            </a:r>
            <a:endParaRPr lang="ru-RU" sz="1600" dirty="0">
              <a:solidFill>
                <a:schemeClr val="bg1"/>
              </a:solidFill>
            </a:endParaRPr>
          </a:p>
          <a:p>
            <a:pPr algn="r"/>
            <a:endParaRPr lang="ru-RU" sz="1600" dirty="0"/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 flipV="1">
            <a:off x="7397578" y="2924432"/>
            <a:ext cx="0" cy="202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754" y="276447"/>
            <a:ext cx="2037080" cy="1114425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070DA169-0D68-4EA5-ACAC-521B8CC1BBE1}"/>
              </a:ext>
            </a:extLst>
          </p:cNvPr>
          <p:cNvSpPr/>
          <p:nvPr/>
        </p:nvSpPr>
        <p:spPr>
          <a:xfrm>
            <a:off x="9016421" y="6203755"/>
            <a:ext cx="306215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dirty="0"/>
              <a:t> </a:t>
            </a:r>
            <a:r>
              <a:rPr lang="ru-RU" b="1" dirty="0">
                <a:solidFill>
                  <a:schemeClr val="bg1"/>
                </a:solidFill>
              </a:rPr>
              <a:t>Астана, 2</a:t>
            </a:r>
            <a:r>
              <a:rPr lang="en-US" b="1" dirty="0">
                <a:solidFill>
                  <a:schemeClr val="bg1"/>
                </a:solidFill>
              </a:rPr>
              <a:t>4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ru-RU" b="1" dirty="0">
                <a:solidFill>
                  <a:schemeClr val="bg1"/>
                </a:solidFill>
              </a:rPr>
              <a:t>октября  2018</a:t>
            </a:r>
          </a:p>
        </p:txBody>
      </p:sp>
    </p:spTree>
    <p:extLst>
      <p:ext uri="{BB962C8B-B14F-4D97-AF65-F5344CB8AC3E}">
        <p14:creationId xmlns:p14="http://schemas.microsoft.com/office/powerpoint/2010/main" val="1968260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638" y="1247162"/>
            <a:ext cx="5345315" cy="864972"/>
          </a:xfrm>
        </p:spPr>
        <p:txBody>
          <a:bodyPr>
            <a:noAutofit/>
          </a:bodyPr>
          <a:lstStyle/>
          <a:p>
            <a:pPr>
              <a:lnSpc>
                <a:spcPct val="97000"/>
              </a:lnSpc>
              <a:spcBef>
                <a:spcPts val="1000"/>
              </a:spcBef>
            </a:pPr>
            <a:r>
              <a:rPr lang="ru-RU" sz="1500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Вузы, реализующие образовательные программы по специальности «Журналистика»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9569954"/>
              </p:ext>
            </p:extLst>
          </p:nvPr>
        </p:nvGraphicFramePr>
        <p:xfrm>
          <a:off x="876112" y="2320884"/>
          <a:ext cx="4958365" cy="31765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Объект 2"/>
          <p:cNvSpPr txBox="1">
            <a:spLocks/>
          </p:cNvSpPr>
          <p:nvPr/>
        </p:nvSpPr>
        <p:spPr>
          <a:xfrm>
            <a:off x="9417546" y="374832"/>
            <a:ext cx="2550525" cy="93162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7000"/>
              </a:lnSpc>
            </a:pPr>
            <a:r>
              <a:rPr lang="ru-RU" sz="1800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kk-KZ" sz="1800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В050400 </a:t>
            </a:r>
            <a:r>
              <a:rPr lang="ru-RU" sz="1800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kk-KZ" sz="1800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Журналистика</a:t>
            </a:r>
            <a:endParaRPr lang="ru-RU" sz="1800" b="1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</a:pPr>
            <a:r>
              <a:rPr lang="kk-KZ" sz="1800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6М</a:t>
            </a:r>
            <a:r>
              <a:rPr lang="ru-RU" sz="1800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050400 - </a:t>
            </a:r>
            <a:r>
              <a:rPr lang="kk-KZ" sz="1800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Ж</a:t>
            </a:r>
            <a:r>
              <a:rPr lang="ru-RU" sz="1800" b="1" dirty="0" err="1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урналистика</a:t>
            </a:r>
            <a:endParaRPr lang="ru-RU" sz="1800" b="1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</a:pPr>
            <a:r>
              <a:rPr lang="kk-KZ" sz="1800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n-US" sz="1800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kk-KZ" sz="1800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05040</a:t>
            </a:r>
            <a:r>
              <a:rPr lang="ru-RU" sz="1800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0 – </a:t>
            </a:r>
            <a:r>
              <a:rPr lang="kk-KZ" sz="1800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Журналистика</a:t>
            </a:r>
            <a:endParaRPr lang="ru-RU" sz="1800" b="1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82638" y="374832"/>
            <a:ext cx="8450729" cy="6635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ru-RU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Анализ  образовательных программ  10-ти вузов РК</a:t>
            </a:r>
          </a:p>
          <a:p>
            <a:pPr algn="ctr">
              <a:lnSpc>
                <a:spcPct val="107000"/>
              </a:lnSpc>
            </a:pPr>
            <a:r>
              <a:rPr lang="ru-RU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Всего 29 кафедр журналистики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183142" y="1410237"/>
            <a:ext cx="31366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Контингент обучающихся</a:t>
            </a:r>
            <a:endParaRPr lang="ru-RU" dirty="0"/>
          </a:p>
        </p:txBody>
      </p:sp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35468860"/>
              </p:ext>
            </p:extLst>
          </p:nvPr>
        </p:nvGraphicFramePr>
        <p:xfrm>
          <a:off x="6183142" y="2695355"/>
          <a:ext cx="5612028" cy="3618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3102871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C1EA7A5-E36A-4128-B174-A2A77E7353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Особенности образовательных программ</a:t>
            </a:r>
            <a:r>
              <a:rPr lang="en-US" sz="1800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аспекте </a:t>
            </a:r>
            <a:r>
              <a:rPr lang="ru-RU" sz="1800" b="1" dirty="0" err="1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внедерения</a:t>
            </a:r>
            <a:r>
              <a:rPr lang="ru-RU" sz="1800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международных стандартов обучения журналистике</a:t>
            </a:r>
            <a:endParaRPr lang="kk-KZ" sz="1800" dirty="0"/>
          </a:p>
        </p:txBody>
      </p:sp>
      <p:graphicFrame>
        <p:nvGraphicFramePr>
          <p:cNvPr id="4" name="Объект 7">
            <a:extLst>
              <a:ext uri="{FF2B5EF4-FFF2-40B4-BE49-F238E27FC236}">
                <a16:creationId xmlns="" xmlns:a16="http://schemas.microsoft.com/office/drawing/2014/main" id="{9311C70E-C02D-4429-BBEA-D24BC1AE5D0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17070341"/>
              </p:ext>
            </p:extLst>
          </p:nvPr>
        </p:nvGraphicFramePr>
        <p:xfrm>
          <a:off x="838200" y="1600587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298250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5626" y="356191"/>
            <a:ext cx="9713229" cy="701749"/>
          </a:xfrm>
        </p:spPr>
        <p:txBody>
          <a:bodyPr>
            <a:normAutofit fontScale="90000"/>
          </a:bodyPr>
          <a:lstStyle/>
          <a:p>
            <a:r>
              <a:rPr lang="ru-RU" sz="1800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br>
              <a:rPr lang="ru-RU" sz="1800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sz="2400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Особенности образовательных программ</a:t>
            </a:r>
            <a:r>
              <a:rPr lang="en-US" sz="2400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ru-RU" sz="2400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 аспекте </a:t>
            </a:r>
            <a:r>
              <a:rPr lang="ru-RU" sz="2400" b="1" dirty="0" err="1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внедерения</a:t>
            </a:r>
            <a:r>
              <a:rPr lang="ru-RU" sz="2400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международных стандартов обучения журналистике</a:t>
            </a: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5803169"/>
              </p:ext>
            </p:extLst>
          </p:nvPr>
        </p:nvGraphicFramePr>
        <p:xfrm>
          <a:off x="838200" y="1576388"/>
          <a:ext cx="10656888" cy="4657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552849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4912" y="700050"/>
            <a:ext cx="10850525" cy="1049005"/>
          </a:xfrm>
        </p:spPr>
        <p:txBody>
          <a:bodyPr>
            <a:normAutofit fontScale="90000"/>
          </a:bodyPr>
          <a:lstStyle/>
          <a:p>
            <a:pPr lvl="0"/>
            <a:r>
              <a:rPr lang="ru-RU" sz="3100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Программы подготовки по МИГ </a:t>
            </a:r>
            <a:br>
              <a:rPr lang="ru-RU" sz="3100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100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Казахского Национального </a:t>
            </a:r>
            <a:r>
              <a:rPr lang="ru-RU" sz="3100" b="1" dirty="0" smtClean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университета </a:t>
            </a:r>
            <a:r>
              <a:rPr lang="ru-RU" sz="3100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им Аль-Фараби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24" name="Объект 23" descr="Изображение выглядит как текст&#10;&#10;Описание создано с очень высокой степенью достоверности">
            <a:extLst>
              <a:ext uri="{FF2B5EF4-FFF2-40B4-BE49-F238E27FC236}">
                <a16:creationId xmlns="" xmlns:a16="http://schemas.microsoft.com/office/drawing/2014/main" id="{4D6E59A1-A5F3-4A14-A8A8-B6A44BFABF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9397" y="1589456"/>
            <a:ext cx="6753570" cy="4351338"/>
          </a:xfrm>
        </p:spPr>
      </p:pic>
      <p:pic>
        <p:nvPicPr>
          <p:cNvPr id="25" name="Объект 4">
            <a:extLst>
              <a:ext uri="{FF2B5EF4-FFF2-40B4-BE49-F238E27FC236}">
                <a16:creationId xmlns="" xmlns:a16="http://schemas.microsoft.com/office/drawing/2014/main" id="{479E81D6-4496-4515-98F1-37B8D1D9AC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429" y="2227499"/>
            <a:ext cx="2857500" cy="259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5115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4B7F8D5D-9537-4A64-A11E-FF3F921356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693" y="904260"/>
            <a:ext cx="8076848" cy="4990982"/>
          </a:xfrm>
          <a:prstGeom prst="rect">
            <a:avLst/>
          </a:prstGeom>
        </p:spPr>
      </p:pic>
      <p:pic>
        <p:nvPicPr>
          <p:cNvPr id="10" name="Объект 4">
            <a:extLst>
              <a:ext uri="{FF2B5EF4-FFF2-40B4-BE49-F238E27FC236}">
                <a16:creationId xmlns="" xmlns:a16="http://schemas.microsoft.com/office/drawing/2014/main" id="{75CDDD39-7253-4248-AE82-E44FDBC95A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527" y="675603"/>
            <a:ext cx="2507745" cy="2273689"/>
          </a:xfrm>
        </p:spPr>
      </p:pic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4552D835-8E80-4335-97B9-AA7F1D44BC2D}"/>
              </a:ext>
            </a:extLst>
          </p:cNvPr>
          <p:cNvSpPr/>
          <p:nvPr/>
        </p:nvSpPr>
        <p:spPr>
          <a:xfrm>
            <a:off x="4004787" y="426866"/>
            <a:ext cx="651081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Основной учебный план - </a:t>
            </a:r>
            <a:r>
              <a:rPr lang="kk-KZ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6М</a:t>
            </a:r>
            <a:r>
              <a:rPr lang="ru-RU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050400 - </a:t>
            </a:r>
            <a:r>
              <a:rPr lang="kk-KZ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Ж</a:t>
            </a:r>
            <a:r>
              <a:rPr lang="ru-RU" b="1" dirty="0" err="1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урналистика</a:t>
            </a:r>
            <a:r>
              <a:rPr lang="ru-RU" dirty="0"/>
              <a:t> </a:t>
            </a:r>
            <a:endParaRPr lang="kk-KZ" dirty="0"/>
          </a:p>
        </p:txBody>
      </p:sp>
    </p:spTree>
    <p:extLst>
      <p:ext uri="{BB962C8B-B14F-4D97-AF65-F5344CB8AC3E}">
        <p14:creationId xmlns:p14="http://schemas.microsoft.com/office/powerpoint/2010/main" val="8973998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Изображение выглядит как снимок экрана&#10;&#10;Описание создано с высокой степенью достоверности">
            <a:extLst>
              <a:ext uri="{FF2B5EF4-FFF2-40B4-BE49-F238E27FC236}">
                <a16:creationId xmlns="" xmlns:a16="http://schemas.microsoft.com/office/drawing/2014/main" id="{5B417528-EEDF-4EE3-A946-64242313CFB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32" y="1936874"/>
            <a:ext cx="5802543" cy="4203314"/>
          </a:xfrm>
          <a:prstGeom prst="rect">
            <a:avLst/>
          </a:prstGeom>
        </p:spPr>
      </p:pic>
      <p:pic>
        <p:nvPicPr>
          <p:cNvPr id="5" name="Рисунок 4" descr="Изображение выглядит как снимок экрана&#10;&#10;Описание создано с очень высокой степенью достоверности">
            <a:extLst>
              <a:ext uri="{FF2B5EF4-FFF2-40B4-BE49-F238E27FC236}">
                <a16:creationId xmlns="" xmlns:a16="http://schemas.microsoft.com/office/drawing/2014/main" id="{89F799B0-AD06-469E-A5F5-0E6856CE178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592" y="1999738"/>
            <a:ext cx="6301576" cy="4077586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2570386F-B3B1-4EDA-82F7-A225AC54C94E}"/>
              </a:ext>
            </a:extLst>
          </p:cNvPr>
          <p:cNvSpPr/>
          <p:nvPr/>
        </p:nvSpPr>
        <p:spPr>
          <a:xfrm>
            <a:off x="4566231" y="506450"/>
            <a:ext cx="484863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Курс материалов по МИГ - </a:t>
            </a:r>
            <a:r>
              <a:rPr lang="ru-RU" sz="2000" b="1" dirty="0" err="1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Силлабус</a:t>
            </a:r>
            <a:endParaRPr lang="kk-KZ" sz="2000" dirty="0"/>
          </a:p>
        </p:txBody>
      </p:sp>
      <p:pic>
        <p:nvPicPr>
          <p:cNvPr id="8" name="Объект 4">
            <a:extLst>
              <a:ext uri="{FF2B5EF4-FFF2-40B4-BE49-F238E27FC236}">
                <a16:creationId xmlns="" xmlns:a16="http://schemas.microsoft.com/office/drawing/2014/main" id="{08325780-E09C-4886-822C-00C4F61914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879" y="103137"/>
            <a:ext cx="1772255" cy="1606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456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36CFC861-88B2-40C8-9311-59CA8EE88145}"/>
              </a:ext>
            </a:extLst>
          </p:cNvPr>
          <p:cNvSpPr/>
          <p:nvPr/>
        </p:nvSpPr>
        <p:spPr>
          <a:xfrm>
            <a:off x="2482703" y="459512"/>
            <a:ext cx="91280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Курс материалов по МИГ – КАТАЛОГ ДИСЦИПЛИН</a:t>
            </a:r>
            <a:endParaRPr lang="kk-KZ" b="1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kk-KZ" dirty="0"/>
          </a:p>
        </p:txBody>
      </p:sp>
      <p:pic>
        <p:nvPicPr>
          <p:cNvPr id="8" name="Рисунок 7" descr="Изображение выглядит как снимок экрана, текст, газета&#10;&#10;Описание создано с высокой степенью достоверности">
            <a:extLst>
              <a:ext uri="{FF2B5EF4-FFF2-40B4-BE49-F238E27FC236}">
                <a16:creationId xmlns="" xmlns:a16="http://schemas.microsoft.com/office/drawing/2014/main" id="{023B8280-F9E2-435D-9DB2-C2EFC866FF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481" y="936309"/>
            <a:ext cx="10351109" cy="5772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0000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646D140-192F-4B4E-A608-BBE681120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14080"/>
          </a:xfrm>
        </p:spPr>
        <p:txBody>
          <a:bodyPr>
            <a:noAutofit/>
          </a:bodyPr>
          <a:lstStyle/>
          <a:p>
            <a:pPr eaLnBrk="0" hangingPunct="0"/>
            <a:r>
              <a:rPr lang="ru-RU" sz="1800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Перевод книги на казахский язык</a:t>
            </a:r>
            <a:br>
              <a:rPr lang="ru-RU" sz="1800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sz="1800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Медийная и информационная грамотность: программа обучения педагогов</a:t>
            </a:r>
            <a:endParaRPr lang="kk-KZ" sz="1800" b="1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8" name="Рисунок 17">
            <a:extLst>
              <a:ext uri="{FF2B5EF4-FFF2-40B4-BE49-F238E27FC236}">
                <a16:creationId xmlns="" xmlns:a16="http://schemas.microsoft.com/office/drawing/2014/main" id="{85C888F1-87E6-4E7A-A069-AC1C7F5374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223" y="1309465"/>
            <a:ext cx="11992640" cy="538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3303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230321_936194103084480_264918268981943210_n">
            <a:extLst>
              <a:ext uri="{FF2B5EF4-FFF2-40B4-BE49-F238E27FC236}">
                <a16:creationId xmlns="" xmlns:a16="http://schemas.microsoft.com/office/drawing/2014/main" id="{92FA4221-050B-47B1-89F7-2E47FBF095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75" r="-2" b="24762"/>
          <a:stretch/>
        </p:blipFill>
        <p:spPr bwMode="auto">
          <a:xfrm>
            <a:off x="4493436" y="243"/>
            <a:ext cx="7698564" cy="3346705"/>
          </a:xfrm>
          <a:custGeom>
            <a:avLst/>
            <a:gdLst>
              <a:gd name="connsiteX0" fmla="*/ 1549963 w 7698564"/>
              <a:gd name="connsiteY0" fmla="*/ 0 h 3346705"/>
              <a:gd name="connsiteX1" fmla="*/ 1555540 w 7698564"/>
              <a:gd name="connsiteY1" fmla="*/ 0 h 3346705"/>
              <a:gd name="connsiteX2" fmla="*/ 2621768 w 7698564"/>
              <a:gd name="connsiteY2" fmla="*/ 0 h 3346705"/>
              <a:gd name="connsiteX3" fmla="*/ 6451640 w 7698564"/>
              <a:gd name="connsiteY3" fmla="*/ 0 h 3346705"/>
              <a:gd name="connsiteX4" fmla="*/ 6451640 w 7698564"/>
              <a:gd name="connsiteY4" fmla="*/ 479 h 3346705"/>
              <a:gd name="connsiteX5" fmla="*/ 7698564 w 7698564"/>
              <a:gd name="connsiteY5" fmla="*/ 479 h 3346705"/>
              <a:gd name="connsiteX6" fmla="*/ 7698564 w 7698564"/>
              <a:gd name="connsiteY6" fmla="*/ 3346705 h 3346705"/>
              <a:gd name="connsiteX7" fmla="*/ 0 w 7698564"/>
              <a:gd name="connsiteY7" fmla="*/ 3346705 h 33467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698564" h="3346705">
                <a:moveTo>
                  <a:pt x="1549963" y="0"/>
                </a:moveTo>
                <a:lnTo>
                  <a:pt x="1555540" y="0"/>
                </a:lnTo>
                <a:lnTo>
                  <a:pt x="2621768" y="0"/>
                </a:lnTo>
                <a:lnTo>
                  <a:pt x="6451640" y="0"/>
                </a:lnTo>
                <a:lnTo>
                  <a:pt x="6451640" y="479"/>
                </a:lnTo>
                <a:lnTo>
                  <a:pt x="7698564" y="479"/>
                </a:lnTo>
                <a:lnTo>
                  <a:pt x="7698564" y="3346705"/>
                </a:lnTo>
                <a:lnTo>
                  <a:pt x="0" y="3346705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14519828_1107381909299031_5261077921092927141_n">
            <a:extLst>
              <a:ext uri="{FF2B5EF4-FFF2-40B4-BE49-F238E27FC236}">
                <a16:creationId xmlns="" xmlns:a16="http://schemas.microsoft.com/office/drawing/2014/main" id="{689A4EEA-D358-4E5D-814E-3864D4D820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" b="14435"/>
          <a:stretch/>
        </p:blipFill>
        <p:spPr bwMode="auto">
          <a:xfrm>
            <a:off x="20" y="10"/>
            <a:ext cx="5859777" cy="3346695"/>
          </a:xfrm>
          <a:custGeom>
            <a:avLst/>
            <a:gdLst>
              <a:gd name="connsiteX0" fmla="*/ 0 w 5859797"/>
              <a:gd name="connsiteY0" fmla="*/ 0 h 3346705"/>
              <a:gd name="connsiteX1" fmla="*/ 5859797 w 5859797"/>
              <a:gd name="connsiteY1" fmla="*/ 0 h 3346705"/>
              <a:gd name="connsiteX2" fmla="*/ 4309834 w 5859797"/>
              <a:gd name="connsiteY2" fmla="*/ 3346705 h 3346705"/>
              <a:gd name="connsiteX3" fmla="*/ 4304257 w 5859797"/>
              <a:gd name="connsiteY3" fmla="*/ 3346705 h 3346705"/>
              <a:gd name="connsiteX4" fmla="*/ 3238029 w 5859797"/>
              <a:gd name="connsiteY4" fmla="*/ 3346705 h 3346705"/>
              <a:gd name="connsiteX5" fmla="*/ 0 w 5859797"/>
              <a:gd name="connsiteY5" fmla="*/ 3346705 h 33467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859797" h="3346705">
                <a:moveTo>
                  <a:pt x="0" y="0"/>
                </a:moveTo>
                <a:lnTo>
                  <a:pt x="5859797" y="0"/>
                </a:lnTo>
                <a:lnTo>
                  <a:pt x="4309834" y="3346705"/>
                </a:lnTo>
                <a:lnTo>
                  <a:pt x="4304257" y="3346705"/>
                </a:lnTo>
                <a:lnTo>
                  <a:pt x="3238029" y="3346705"/>
                </a:lnTo>
                <a:lnTo>
                  <a:pt x="0" y="3346705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16508301_1228358590534695_9007564937451282987_n">
            <a:extLst>
              <a:ext uri="{FF2B5EF4-FFF2-40B4-BE49-F238E27FC236}">
                <a16:creationId xmlns="" xmlns:a16="http://schemas.microsoft.com/office/drawing/2014/main" id="{A5826B72-05B3-4DDB-B7F5-4522F17FBD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13854"/>
          <a:stretch/>
        </p:blipFill>
        <p:spPr bwMode="auto">
          <a:xfrm>
            <a:off x="6350089" y="3511295"/>
            <a:ext cx="5841911" cy="3346705"/>
          </a:xfrm>
          <a:custGeom>
            <a:avLst/>
            <a:gdLst>
              <a:gd name="connsiteX0" fmla="*/ 1549963 w 5841911"/>
              <a:gd name="connsiteY0" fmla="*/ 0 h 3346705"/>
              <a:gd name="connsiteX1" fmla="*/ 1555540 w 5841911"/>
              <a:gd name="connsiteY1" fmla="*/ 0 h 3346705"/>
              <a:gd name="connsiteX2" fmla="*/ 2621768 w 5841911"/>
              <a:gd name="connsiteY2" fmla="*/ 0 h 3346705"/>
              <a:gd name="connsiteX3" fmla="*/ 5841911 w 5841911"/>
              <a:gd name="connsiteY3" fmla="*/ 0 h 3346705"/>
              <a:gd name="connsiteX4" fmla="*/ 5841911 w 5841911"/>
              <a:gd name="connsiteY4" fmla="*/ 3346705 h 3346705"/>
              <a:gd name="connsiteX5" fmla="*/ 0 w 5841911"/>
              <a:gd name="connsiteY5" fmla="*/ 3346705 h 33467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841911" h="3346705">
                <a:moveTo>
                  <a:pt x="1549963" y="0"/>
                </a:moveTo>
                <a:lnTo>
                  <a:pt x="1555540" y="0"/>
                </a:lnTo>
                <a:lnTo>
                  <a:pt x="2621768" y="0"/>
                </a:lnTo>
                <a:lnTo>
                  <a:pt x="5841911" y="0"/>
                </a:lnTo>
                <a:lnTo>
                  <a:pt x="5841911" y="3346705"/>
                </a:lnTo>
                <a:lnTo>
                  <a:pt x="0" y="3346705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26734126_1558950250808859_1709736148775825052_n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038" r="-2" b="-2"/>
          <a:stretch/>
        </p:blipFill>
        <p:spPr bwMode="auto">
          <a:xfrm>
            <a:off x="20" y="3511295"/>
            <a:ext cx="7698544" cy="3346705"/>
          </a:xfrm>
          <a:custGeom>
            <a:avLst/>
            <a:gdLst>
              <a:gd name="connsiteX0" fmla="*/ 0 w 7698564"/>
              <a:gd name="connsiteY0" fmla="*/ 0 h 3346705"/>
              <a:gd name="connsiteX1" fmla="*/ 7698564 w 7698564"/>
              <a:gd name="connsiteY1" fmla="*/ 0 h 3346705"/>
              <a:gd name="connsiteX2" fmla="*/ 6148601 w 7698564"/>
              <a:gd name="connsiteY2" fmla="*/ 3346705 h 3346705"/>
              <a:gd name="connsiteX3" fmla="*/ 6143024 w 7698564"/>
              <a:gd name="connsiteY3" fmla="*/ 3346705 h 3346705"/>
              <a:gd name="connsiteX4" fmla="*/ 5076796 w 7698564"/>
              <a:gd name="connsiteY4" fmla="*/ 3346705 h 3346705"/>
              <a:gd name="connsiteX5" fmla="*/ 1246924 w 7698564"/>
              <a:gd name="connsiteY5" fmla="*/ 3346705 h 3346705"/>
              <a:gd name="connsiteX6" fmla="*/ 1246924 w 7698564"/>
              <a:gd name="connsiteY6" fmla="*/ 3346226 h 3346705"/>
              <a:gd name="connsiteX7" fmla="*/ 0 w 7698564"/>
              <a:gd name="connsiteY7" fmla="*/ 3346226 h 33467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698564" h="3346705">
                <a:moveTo>
                  <a:pt x="0" y="0"/>
                </a:moveTo>
                <a:lnTo>
                  <a:pt x="7698564" y="0"/>
                </a:lnTo>
                <a:lnTo>
                  <a:pt x="6148601" y="3346705"/>
                </a:lnTo>
                <a:lnTo>
                  <a:pt x="6143024" y="3346705"/>
                </a:lnTo>
                <a:lnTo>
                  <a:pt x="5076796" y="3346705"/>
                </a:lnTo>
                <a:lnTo>
                  <a:pt x="1246924" y="3346705"/>
                </a:lnTo>
                <a:lnTo>
                  <a:pt x="1246924" y="3346226"/>
                </a:lnTo>
                <a:lnTo>
                  <a:pt x="0" y="334622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45886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="" xmlns:a16="http://schemas.microsoft.com/office/drawing/2014/main" id="{6C2997EE-0889-44C3-AC0D-18F26AC9AAA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 descr="13435533_1035138123190077_9164296211358304161_n">
            <a:extLst>
              <a:ext uri="{FF2B5EF4-FFF2-40B4-BE49-F238E27FC236}">
                <a16:creationId xmlns="" xmlns:a16="http://schemas.microsoft.com/office/drawing/2014/main" id="{D1ADF1C4-8FA8-4B3E-98CA-8EFD6C26F5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07" r="-3" b="16626"/>
          <a:stretch/>
        </p:blipFill>
        <p:spPr bwMode="auto">
          <a:xfrm>
            <a:off x="20" y="10"/>
            <a:ext cx="7215381" cy="2969294"/>
          </a:xfrm>
          <a:custGeom>
            <a:avLst/>
            <a:gdLst>
              <a:gd name="connsiteX0" fmla="*/ 0 w 7215401"/>
              <a:gd name="connsiteY0" fmla="*/ 0 h 2969304"/>
              <a:gd name="connsiteX1" fmla="*/ 677334 w 7215401"/>
              <a:gd name="connsiteY1" fmla="*/ 0 h 2969304"/>
              <a:gd name="connsiteX2" fmla="*/ 1168036 w 7215401"/>
              <a:gd name="connsiteY2" fmla="*/ 0 h 2969304"/>
              <a:gd name="connsiteX3" fmla="*/ 1205499 w 7215401"/>
              <a:gd name="connsiteY3" fmla="*/ 0 h 2969304"/>
              <a:gd name="connsiteX4" fmla="*/ 1647632 w 7215401"/>
              <a:gd name="connsiteY4" fmla="*/ 0 h 2969304"/>
              <a:gd name="connsiteX5" fmla="*/ 7215401 w 7215401"/>
              <a:gd name="connsiteY5" fmla="*/ 0 h 2969304"/>
              <a:gd name="connsiteX6" fmla="*/ 5840224 w 7215401"/>
              <a:gd name="connsiteY6" fmla="*/ 2969304 h 2969304"/>
              <a:gd name="connsiteX7" fmla="*/ 0 w 7215401"/>
              <a:gd name="connsiteY7" fmla="*/ 2969304 h 2969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215401" h="2969304">
                <a:moveTo>
                  <a:pt x="0" y="0"/>
                </a:moveTo>
                <a:lnTo>
                  <a:pt x="677334" y="0"/>
                </a:lnTo>
                <a:lnTo>
                  <a:pt x="1168036" y="0"/>
                </a:lnTo>
                <a:lnTo>
                  <a:pt x="1205499" y="0"/>
                </a:lnTo>
                <a:lnTo>
                  <a:pt x="1647632" y="0"/>
                </a:lnTo>
                <a:lnTo>
                  <a:pt x="7215401" y="0"/>
                </a:lnTo>
                <a:lnTo>
                  <a:pt x="5840224" y="2969304"/>
                </a:lnTo>
                <a:lnTo>
                  <a:pt x="0" y="2969304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18301104_1317928051577748_719667571289087122_n">
            <a:extLst>
              <a:ext uri="{FF2B5EF4-FFF2-40B4-BE49-F238E27FC236}">
                <a16:creationId xmlns="" xmlns:a16="http://schemas.microsoft.com/office/drawing/2014/main" id="{C149A2AB-A351-44E0-B5EF-82F234BAD0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" b="19304"/>
          <a:stretch/>
        </p:blipFill>
        <p:spPr bwMode="auto">
          <a:xfrm>
            <a:off x="5622233" y="10"/>
            <a:ext cx="6569769" cy="3750724"/>
          </a:xfrm>
          <a:custGeom>
            <a:avLst/>
            <a:gdLst>
              <a:gd name="connsiteX0" fmla="*/ 1738471 w 6569769"/>
              <a:gd name="connsiteY0" fmla="*/ 0 h 3750734"/>
              <a:gd name="connsiteX1" fmla="*/ 6569769 w 6569769"/>
              <a:gd name="connsiteY1" fmla="*/ 0 h 3750734"/>
              <a:gd name="connsiteX2" fmla="*/ 6569769 w 6569769"/>
              <a:gd name="connsiteY2" fmla="*/ 3750734 h 3750734"/>
              <a:gd name="connsiteX3" fmla="*/ 0 w 6569769"/>
              <a:gd name="connsiteY3" fmla="*/ 3750734 h 3750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69769" h="3750734">
                <a:moveTo>
                  <a:pt x="1738471" y="0"/>
                </a:moveTo>
                <a:lnTo>
                  <a:pt x="6569769" y="0"/>
                </a:lnTo>
                <a:lnTo>
                  <a:pt x="6569769" y="3750734"/>
                </a:lnTo>
                <a:lnTo>
                  <a:pt x="0" y="3750734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13062119_1006373279399895_8321230107111275364_n">
            <a:extLst>
              <a:ext uri="{FF2B5EF4-FFF2-40B4-BE49-F238E27FC236}">
                <a16:creationId xmlns="" xmlns:a16="http://schemas.microsoft.com/office/drawing/2014/main" id="{793C552B-C83C-4EF7-B099-07B4C6A9A79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746" b="12814"/>
          <a:stretch/>
        </p:blipFill>
        <p:spPr bwMode="auto">
          <a:xfrm>
            <a:off x="4182011" y="3887894"/>
            <a:ext cx="8009991" cy="2970106"/>
          </a:xfrm>
          <a:custGeom>
            <a:avLst/>
            <a:gdLst>
              <a:gd name="connsiteX0" fmla="*/ 1376648 w 8009991"/>
              <a:gd name="connsiteY0" fmla="*/ 0 h 2970106"/>
              <a:gd name="connsiteX1" fmla="*/ 8009991 w 8009991"/>
              <a:gd name="connsiteY1" fmla="*/ 0 h 2970106"/>
              <a:gd name="connsiteX2" fmla="*/ 8009991 w 8009991"/>
              <a:gd name="connsiteY2" fmla="*/ 2970106 h 2970106"/>
              <a:gd name="connsiteX3" fmla="*/ 0 w 8009991"/>
              <a:gd name="connsiteY3" fmla="*/ 2970106 h 2970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09991" h="2970106">
                <a:moveTo>
                  <a:pt x="1376648" y="0"/>
                </a:moveTo>
                <a:lnTo>
                  <a:pt x="8009991" y="0"/>
                </a:lnTo>
                <a:lnTo>
                  <a:pt x="8009991" y="2970106"/>
                </a:lnTo>
                <a:lnTo>
                  <a:pt x="0" y="297010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15241849_1167403383296883_4384704712515549763_n">
            <a:extLst>
              <a:ext uri="{FF2B5EF4-FFF2-40B4-BE49-F238E27FC236}">
                <a16:creationId xmlns="" xmlns:a16="http://schemas.microsoft.com/office/drawing/2014/main" id="{FD90CCED-BDDA-4109-B7C9-5728DBE2CA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92" r="1" b="1"/>
          <a:stretch/>
        </p:blipFill>
        <p:spPr bwMode="auto">
          <a:xfrm>
            <a:off x="1" y="3106464"/>
            <a:ext cx="6209553" cy="3751536"/>
          </a:xfrm>
          <a:custGeom>
            <a:avLst/>
            <a:gdLst>
              <a:gd name="connsiteX0" fmla="*/ 0 w 6209553"/>
              <a:gd name="connsiteY0" fmla="*/ 0 h 3751536"/>
              <a:gd name="connsiteX1" fmla="*/ 5776701 w 6209553"/>
              <a:gd name="connsiteY1" fmla="*/ 0 h 3751536"/>
              <a:gd name="connsiteX2" fmla="*/ 4041567 w 6209553"/>
              <a:gd name="connsiteY2" fmla="*/ 3746529 h 3751536"/>
              <a:gd name="connsiteX3" fmla="*/ 6209553 w 6209553"/>
              <a:gd name="connsiteY3" fmla="*/ 3746529 h 3751536"/>
              <a:gd name="connsiteX4" fmla="*/ 6209553 w 6209553"/>
              <a:gd name="connsiteY4" fmla="*/ 3746530 h 3751536"/>
              <a:gd name="connsiteX5" fmla="*/ 1647632 w 6209553"/>
              <a:gd name="connsiteY5" fmla="*/ 3746530 h 3751536"/>
              <a:gd name="connsiteX6" fmla="*/ 1647632 w 6209553"/>
              <a:gd name="connsiteY6" fmla="*/ 3751536 h 3751536"/>
              <a:gd name="connsiteX7" fmla="*/ 0 w 6209553"/>
              <a:gd name="connsiteY7" fmla="*/ 3751536 h 375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209553" h="3751536">
                <a:moveTo>
                  <a:pt x="0" y="0"/>
                </a:moveTo>
                <a:lnTo>
                  <a:pt x="5776701" y="0"/>
                </a:lnTo>
                <a:lnTo>
                  <a:pt x="4041567" y="3746529"/>
                </a:lnTo>
                <a:lnTo>
                  <a:pt x="6209553" y="3746529"/>
                </a:lnTo>
                <a:lnTo>
                  <a:pt x="6209553" y="3746530"/>
                </a:lnTo>
                <a:lnTo>
                  <a:pt x="1647632" y="3746530"/>
                </a:lnTo>
                <a:lnTo>
                  <a:pt x="1647632" y="3751536"/>
                </a:lnTo>
                <a:lnTo>
                  <a:pt x="0" y="375153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6871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5908EAA0-845E-4812-A26C-B35E3856C560}"/>
              </a:ext>
            </a:extLst>
          </p:cNvPr>
          <p:cNvSpPr/>
          <p:nvPr/>
        </p:nvSpPr>
        <p:spPr>
          <a:xfrm>
            <a:off x="962246" y="2681133"/>
            <a:ext cx="10015868" cy="3600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  <a:tabLst>
                <a:tab pos="1962150" algn="l"/>
              </a:tabLst>
            </a:pPr>
            <a:r>
              <a:rPr lang="ru-RU" sz="1600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Резюме.</a:t>
            </a:r>
            <a:endParaRPr lang="kk-KZ" sz="1600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рамках курса повышения квалификации журналисты и студенты вузов, </a:t>
            </a:r>
            <a:r>
              <a:rPr lang="ru-RU" sz="1600" dirty="0" smtClean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обучающиеся </a:t>
            </a:r>
            <a:r>
              <a:rPr lang="ru-RU" sz="1600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 специальности </a:t>
            </a:r>
            <a:r>
              <a:rPr lang="ru-RU" sz="1600" dirty="0" smtClean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«Журналистика</a:t>
            </a:r>
            <a:r>
              <a:rPr lang="ru-RU" sz="1600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» из Казахстана, Кыргызстана и Узбекистана (из выборочных областей), приобрели новые знания и навыки, как точно и сбалансированно освещать в СМИ три темы по медийной и информационной грамотности: цифровой и новостной грамотности, грамотности по свободе информации и самовыражения.</a:t>
            </a:r>
            <a:endParaRPr lang="kk-KZ" sz="1600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 Динамика</a:t>
            </a:r>
            <a:endParaRPr lang="kk-KZ" sz="1600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600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 Проект был выполнен в относительно сжатые сроки. Повышение квалификации журналистов и студентов вузов было достигнуто.</a:t>
            </a:r>
            <a:endParaRPr lang="kk-KZ" sz="1600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1962150" algn="l"/>
              </a:tabLst>
            </a:pPr>
            <a:r>
              <a:rPr lang="ru-RU" sz="1600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 Проблемы</a:t>
            </a:r>
            <a:endParaRPr lang="kk-KZ" sz="1600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1962150" algn="l"/>
              </a:tabLst>
            </a:pPr>
            <a:r>
              <a:rPr lang="ru-RU" sz="1600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ru-RU" sz="1600" dirty="0">
                <a:ln w="9525">
                  <a:noFill/>
                </a:ln>
                <a:solidFill>
                  <a:srgbClr val="C000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Нехватка тренеров, владеющих МИГ. Нехватка консультативного совета по подготовке тренеров по МИГ. </a:t>
            </a:r>
            <a:endParaRPr lang="kk-KZ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1">
            <a:extLst>
              <a:ext uri="{FF2B5EF4-FFF2-40B4-BE49-F238E27FC236}">
                <a16:creationId xmlns="" xmlns:a16="http://schemas.microsoft.com/office/drawing/2014/main" id="{1C7D287B-534D-4194-B4F2-71F76E8341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4264" y="483805"/>
            <a:ext cx="10653823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kk-KZ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«Медийная и </a:t>
            </a:r>
            <a:r>
              <a:rPr lang="ru-RU" altLang="kk-KZ" b="1" dirty="0" smtClean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информационная грамотность населения</a:t>
            </a:r>
            <a:r>
              <a:rPr lang="ru-RU" altLang="kk-KZ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altLang="kk-KZ" b="1" dirty="0" smtClean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цель </a:t>
            </a:r>
            <a:r>
              <a:rPr lang="ru-RU" altLang="kk-KZ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или </a:t>
            </a:r>
            <a:r>
              <a:rPr lang="ru-RU" altLang="kk-KZ" b="1" dirty="0" smtClean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инструмент устойчивого развития общества</a:t>
            </a:r>
            <a:r>
              <a:rPr lang="ru-RU" altLang="kk-KZ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?», </a:t>
            </a:r>
            <a:endParaRPr lang="en-US" altLang="kk-KZ" b="1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kk-KZ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рамках 70-летия ЮНЕСКО, Глобальной недели медийной и информационной грамотности (</a:t>
            </a:r>
            <a:r>
              <a:rPr lang="en-US" altLang="kk-KZ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MIL</a:t>
            </a:r>
            <a:r>
              <a:rPr lang="ru-RU" altLang="kk-KZ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kk-KZ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(СОЛ </a:t>
            </a:r>
            <a:r>
              <a:rPr lang="ru-RU" altLang="kk-KZ" b="1" dirty="0" err="1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КазНУ</a:t>
            </a:r>
            <a:r>
              <a:rPr lang="ru-RU" altLang="kk-KZ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kk-KZ" b="1" dirty="0" err="1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им.аль</a:t>
            </a:r>
            <a:r>
              <a:rPr lang="ru-RU" altLang="kk-KZ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-Фараби на озере Иссык-Куль,  </a:t>
            </a:r>
            <a:endParaRPr lang="en-US" altLang="kk-KZ" b="1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kk-KZ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с. </a:t>
            </a:r>
            <a:r>
              <a:rPr lang="ru-RU" altLang="kk-KZ" b="1" dirty="0" err="1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Бостери</a:t>
            </a:r>
            <a:r>
              <a:rPr lang="ru-RU" altLang="kk-KZ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Кыргызская Республика, 9-12 июля 2015 г.)</a:t>
            </a:r>
          </a:p>
        </p:txBody>
      </p:sp>
    </p:spTree>
    <p:extLst>
      <p:ext uri="{BB962C8B-B14F-4D97-AF65-F5344CB8AC3E}">
        <p14:creationId xmlns:p14="http://schemas.microsoft.com/office/powerpoint/2010/main" val="33128534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4A596E8D-DF72-4399-B07B-539EF6D3CE17}"/>
              </a:ext>
            </a:extLst>
          </p:cNvPr>
          <p:cNvSpPr/>
          <p:nvPr/>
        </p:nvSpPr>
        <p:spPr>
          <a:xfrm>
            <a:off x="2387010" y="734449"/>
            <a:ext cx="8979196" cy="4704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  <a:tabLst>
                <a:tab pos="1962150" algn="l"/>
              </a:tabLst>
            </a:pPr>
            <a:endParaRPr lang="kk-KZ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200"/>
              </a:spcBef>
            </a:pPr>
            <a:r>
              <a:rPr lang="ru-RU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Рекомендации</a:t>
            </a:r>
            <a:r>
              <a:rPr lang="en-US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– 2015  - </a:t>
            </a:r>
            <a:r>
              <a:rPr lang="ru-RU" altLang="kk-KZ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І</a:t>
            </a:r>
            <a:r>
              <a:rPr lang="en-US" altLang="kk-KZ" b="1" dirty="0" smtClean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II</a:t>
            </a:r>
            <a:r>
              <a:rPr lang="ru-RU" altLang="kk-KZ" b="1" dirty="0" smtClean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kk-KZ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Международная Летняя Школа Журналистики и Коммуникации </a:t>
            </a:r>
            <a:endParaRPr lang="en-US" altLang="kk-KZ" b="1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Bef>
                <a:spcPts val="200"/>
              </a:spcBef>
              <a:spcAft>
                <a:spcPts val="0"/>
              </a:spcAft>
            </a:pPr>
            <a:endParaRPr lang="kk-KZ" b="1" dirty="0">
              <a:solidFill>
                <a:srgbClr val="243F60"/>
              </a:solidFill>
              <a:latin typeface="Cambria" panose="020405030504060302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kk-KZ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1962150" algn="l"/>
              </a:tabLst>
            </a:pPr>
            <a:r>
              <a:rPr lang="ru-RU" dirty="0">
                <a:ln w="9525">
                  <a:noFill/>
                </a:ln>
                <a:solidFill>
                  <a:srgbClr val="C000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Перевести на казах</a:t>
            </a:r>
            <a:r>
              <a:rPr lang="en-US" dirty="0">
                <a:ln w="9525">
                  <a:noFill/>
                </a:ln>
                <a:solidFill>
                  <a:srgbClr val="C000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ru-RU" dirty="0">
                <a:ln w="9525">
                  <a:noFill/>
                </a:ln>
                <a:solidFill>
                  <a:srgbClr val="C000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кий язык пособия ЮНЕСКО в области медийной и информационной грамотности.</a:t>
            </a:r>
            <a:endParaRPr lang="kk-KZ" dirty="0">
              <a:ln w="9525">
                <a:noFill/>
              </a:ln>
              <a:solidFill>
                <a:srgbClr val="C0000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1962150" algn="l"/>
              </a:tabLst>
            </a:pPr>
            <a:r>
              <a:rPr lang="ru-RU" dirty="0">
                <a:ln w="9525">
                  <a:noFill/>
                </a:ln>
                <a:solidFill>
                  <a:srgbClr val="C000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Внедрить в Основной учебный план магистратуры </a:t>
            </a:r>
            <a:r>
              <a:rPr lang="ru-RU" dirty="0" err="1">
                <a:ln w="9525">
                  <a:noFill/>
                </a:ln>
                <a:solidFill>
                  <a:srgbClr val="C000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КазНУ</a:t>
            </a:r>
            <a:r>
              <a:rPr lang="ru-RU" dirty="0">
                <a:ln w="9525">
                  <a:noFill/>
                </a:ln>
                <a:solidFill>
                  <a:srgbClr val="C000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n w="9525">
                  <a:noFill/>
                </a:ln>
                <a:solidFill>
                  <a:srgbClr val="C000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им.аль</a:t>
            </a:r>
            <a:r>
              <a:rPr lang="ru-RU" dirty="0">
                <a:ln w="9525">
                  <a:noFill/>
                </a:ln>
                <a:solidFill>
                  <a:srgbClr val="C000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-Фараби 6М050400 – Журналистика </a:t>
            </a:r>
            <a:r>
              <a:rPr lang="kk-KZ" dirty="0">
                <a:ln w="9525">
                  <a:noFill/>
                </a:ln>
                <a:solidFill>
                  <a:srgbClr val="C000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№1 Индивидуальную образовательную траекторию двух элективных модулей</a:t>
            </a:r>
            <a:r>
              <a:rPr lang="ru-RU" dirty="0">
                <a:ln w="9525">
                  <a:noFill/>
                </a:ln>
                <a:solidFill>
                  <a:srgbClr val="C000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kk-KZ" dirty="0">
              <a:ln w="9525">
                <a:noFill/>
              </a:ln>
              <a:solidFill>
                <a:srgbClr val="C0000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15000"/>
              </a:lnSpc>
              <a:spcAft>
                <a:spcPts val="0"/>
              </a:spcAft>
              <a:tabLst>
                <a:tab pos="1962150" algn="l"/>
              </a:tabLst>
            </a:pPr>
            <a:r>
              <a:rPr lang="ru-RU" dirty="0" err="1">
                <a:ln w="9525">
                  <a:noFill/>
                </a:ln>
                <a:solidFill>
                  <a:srgbClr val="C000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Концепци</a:t>
            </a:r>
            <a:r>
              <a:rPr lang="kk-KZ" dirty="0">
                <a:ln w="9525">
                  <a:noFill/>
                </a:ln>
                <a:solidFill>
                  <a:srgbClr val="C000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я </a:t>
            </a:r>
            <a:r>
              <a:rPr lang="ru-RU" dirty="0">
                <a:ln w="9525">
                  <a:noFill/>
                </a:ln>
                <a:solidFill>
                  <a:srgbClr val="C000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медийной и информационной грамотности</a:t>
            </a:r>
            <a:endParaRPr lang="kk-KZ" dirty="0">
              <a:ln w="9525">
                <a:noFill/>
              </a:ln>
              <a:solidFill>
                <a:srgbClr val="C0000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1962150" algn="l"/>
              </a:tabLst>
            </a:pPr>
            <a:r>
              <a:rPr lang="ru-RU" dirty="0">
                <a:ln w="9525">
                  <a:noFill/>
                </a:ln>
                <a:solidFill>
                  <a:srgbClr val="C000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Проводить научные исследования по МИГ в рамках данной магистерской программы. </a:t>
            </a:r>
            <a:endParaRPr lang="kk-KZ" dirty="0">
              <a:ln w="9525">
                <a:noFill/>
              </a:ln>
              <a:solidFill>
                <a:srgbClr val="C0000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algn="just">
              <a:lnSpc>
                <a:spcPct val="115000"/>
              </a:lnSpc>
              <a:spcAft>
                <a:spcPts val="0"/>
              </a:spcAft>
              <a:tabLst>
                <a:tab pos="1962150" algn="l"/>
              </a:tabLst>
            </a:pPr>
            <a:r>
              <a:rPr lang="ru-RU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kk-KZ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37675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58396BD7-8D3A-4DFA-823E-EA9E32C1A9C0}"/>
              </a:ext>
            </a:extLst>
          </p:cNvPr>
          <p:cNvSpPr/>
          <p:nvPr/>
        </p:nvSpPr>
        <p:spPr>
          <a:xfrm>
            <a:off x="1084521" y="637388"/>
            <a:ext cx="10574079" cy="5539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Проект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курса повышения квалификации журналистики по «Модельным программ ЮНЕСКО» </a:t>
            </a:r>
            <a:endParaRPr lang="kk-KZ" b="1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Факультета журналистики </a:t>
            </a:r>
            <a:r>
              <a:rPr lang="ru-RU" b="1" dirty="0" err="1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КазНУ</a:t>
            </a:r>
            <a:r>
              <a:rPr lang="ru-RU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имени аль-Фараби на базе </a:t>
            </a:r>
            <a:endParaRPr lang="kk-KZ" b="1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Института  повышения квалификации и </a:t>
            </a:r>
            <a:endParaRPr lang="kk-KZ" b="1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при поддержке Кластерного Бюро ЮНЕСКО Алматы </a:t>
            </a:r>
            <a:endParaRPr lang="kk-KZ" b="1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kk-KZ" b="1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Цель: </a:t>
            </a:r>
            <a:r>
              <a:rPr lang="ru-RU" sz="1600" dirty="0" smtClean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повышение </a:t>
            </a:r>
            <a:r>
              <a:rPr lang="ru-RU" sz="1600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квалификации преподавательского состава кафедр журналистики </a:t>
            </a:r>
            <a:r>
              <a:rPr lang="ru-RU" sz="1600" dirty="0" smtClean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вузов,  </a:t>
            </a:r>
            <a:r>
              <a:rPr lang="ru-RU" sz="1600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редакторов, корреспондентов газетных и он-</a:t>
            </a:r>
            <a:r>
              <a:rPr lang="ru-RU" sz="1600" dirty="0" err="1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лайн</a:t>
            </a:r>
            <a:r>
              <a:rPr lang="ru-RU" sz="1600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редакций, представителей СМИ и медиа компаний, сотрудников неправительственных организаций по модельным программ ЮНЕСКО.</a:t>
            </a:r>
            <a:endParaRPr lang="kk-KZ" sz="1600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kk-KZ" sz="1600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Модели программ ЮНЕСКО:</a:t>
            </a:r>
            <a:endParaRPr lang="kk-KZ" sz="1600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  <a:tabLst>
                <a:tab pos="685800" algn="l"/>
              </a:tabLst>
            </a:pPr>
            <a:r>
              <a:rPr lang="ru-RU" sz="1600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 – 9 Базовая модель</a:t>
            </a:r>
            <a:endParaRPr lang="kk-KZ" sz="1600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  <a:tabLst>
                <a:tab pos="685800" algn="l"/>
              </a:tabLst>
            </a:pPr>
            <a:r>
              <a:rPr lang="ru-RU" sz="1600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10 – 32 Факультативы базовой модели</a:t>
            </a:r>
            <a:endParaRPr lang="kk-KZ" sz="1600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  <a:tabLst>
                <a:tab pos="685800" algn="l"/>
              </a:tabLst>
            </a:pPr>
            <a:r>
              <a:rPr lang="ru-RU" sz="1600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33 – 42 Новая модель</a:t>
            </a:r>
            <a:endParaRPr lang="kk-KZ" sz="1600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  <a:tabLst>
                <a:tab pos="685800" algn="l"/>
              </a:tabLst>
            </a:pPr>
            <a:r>
              <a:rPr lang="ru-RU" sz="1600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43 – 50 Обучение журналистике в целях устойчивого развития</a:t>
            </a:r>
            <a:endParaRPr lang="kk-KZ" sz="1600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Blip>
                <a:blip r:embed="rId2"/>
              </a:buBlip>
              <a:tabLst>
                <a:tab pos="685800" algn="l"/>
              </a:tabLst>
            </a:pPr>
            <a:r>
              <a:rPr lang="ru-RU" sz="1600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51 – 57 Журналистика, «Поддельные новости» и дезинформация</a:t>
            </a:r>
            <a:endParaRPr lang="kk-KZ" sz="1600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kk-KZ" sz="1600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algn="just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Методология курса: передача и усвоение знаний, умений и навыков по обучению модели программ ЮНЕСКО.  </a:t>
            </a:r>
            <a:endParaRPr lang="kk-KZ" sz="1600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ru-RU" sz="1600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kk-KZ" sz="1600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70115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99602E22-759F-4DFE-884C-FC3176998688}"/>
              </a:ext>
            </a:extLst>
          </p:cNvPr>
          <p:cNvSpPr/>
          <p:nvPr/>
        </p:nvSpPr>
        <p:spPr>
          <a:xfrm>
            <a:off x="850209" y="724418"/>
            <a:ext cx="54190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Видение развития программ МИГ </a:t>
            </a:r>
            <a:endParaRPr lang="kk-KZ" sz="2400" b="1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691CF847-DA5E-47F2-B436-532E0F052713}"/>
              </a:ext>
            </a:extLst>
          </p:cNvPr>
          <p:cNvSpPr/>
          <p:nvPr/>
        </p:nvSpPr>
        <p:spPr>
          <a:xfrm>
            <a:off x="2897373" y="1350335"/>
            <a:ext cx="8266814" cy="5058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n w="9525">
                  <a:noFill/>
                </a:ln>
                <a:solidFill>
                  <a:srgbClr val="C000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Организовать</a:t>
            </a:r>
            <a:r>
              <a:rPr lang="ru-RU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цикл </a:t>
            </a:r>
            <a:r>
              <a:rPr lang="ru-RU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курсов повышения квалификации </a:t>
            </a:r>
            <a:r>
              <a:rPr lang="ru-RU" b="1" dirty="0" smtClean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 </a:t>
            </a:r>
            <a:r>
              <a:rPr lang="ru-RU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«Модельным программ ЮНЕСКО»  Факультета журналистики </a:t>
            </a:r>
            <a:r>
              <a:rPr lang="ru-RU" b="1" dirty="0" err="1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КазНУ</a:t>
            </a:r>
            <a:r>
              <a:rPr lang="ru-RU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имени аль-Фараби на базе  Института  повышения квалификации и при поддержке Кластерного Бюро ЮНЕСКО Алматы </a:t>
            </a:r>
            <a:endParaRPr lang="kk-KZ" b="1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15000"/>
              </a:lnSpc>
              <a:tabLst>
                <a:tab pos="1962150" algn="l"/>
              </a:tabLst>
            </a:pPr>
            <a:r>
              <a:rPr lang="ru-RU" b="1" dirty="0">
                <a:ln w="9525">
                  <a:noFill/>
                </a:ln>
                <a:solidFill>
                  <a:srgbClr val="C000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Разработать</a:t>
            </a:r>
            <a:r>
              <a:rPr lang="ru-RU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долгосрочную поэтапную программу внедрения МИГ, включая программу подготовки инструкторов МИГ для институтов повышения квалификации педагогических кадров в Центральной Азии, включая структуры национального холдинга «</a:t>
            </a:r>
            <a:r>
              <a:rPr lang="ru-RU" b="1" dirty="0" err="1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Орлеу</a:t>
            </a:r>
            <a:r>
              <a:rPr lang="ru-RU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».</a:t>
            </a:r>
            <a:endParaRPr lang="kk-KZ" b="1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15000"/>
              </a:lnSpc>
              <a:tabLst>
                <a:tab pos="1962150" algn="l"/>
              </a:tabLst>
            </a:pPr>
            <a:r>
              <a:rPr lang="ru-RU" b="1" dirty="0">
                <a:ln w="9525">
                  <a:noFill/>
                </a:ln>
                <a:solidFill>
                  <a:srgbClr val="C000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Совместно проводить </a:t>
            </a:r>
            <a:r>
              <a:rPr lang="ru-RU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информационно-разъяснительную кампанию, тренинги, </a:t>
            </a:r>
            <a:r>
              <a:rPr lang="ru-RU" b="1" dirty="0" err="1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медиашколы</a:t>
            </a:r>
            <a:r>
              <a:rPr lang="ru-RU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по медийной и информационной грамотности.</a:t>
            </a:r>
            <a:endParaRPr lang="kk-KZ" b="1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15000"/>
              </a:lnSpc>
              <a:tabLst>
                <a:tab pos="1962150" algn="l"/>
              </a:tabLst>
            </a:pPr>
            <a:r>
              <a:rPr lang="ru-RU" b="1" dirty="0">
                <a:ln w="9525">
                  <a:noFill/>
                </a:ln>
                <a:solidFill>
                  <a:srgbClr val="C000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Создать</a:t>
            </a:r>
            <a:r>
              <a:rPr lang="ru-RU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сеть журналистов из Казахстана, Кыргызстана и Узбекистана, освещающих проблемы цифровой и новостной грамотности, грамотности по свободе информации и самовыражения.</a:t>
            </a:r>
          </a:p>
          <a:p>
            <a:pPr lvl="0" algn="just">
              <a:lnSpc>
                <a:spcPct val="115000"/>
              </a:lnSpc>
              <a:tabLst>
                <a:tab pos="1962150" algn="l"/>
              </a:tabLst>
            </a:pPr>
            <a:r>
              <a:rPr lang="ru-RU" b="1" dirty="0">
                <a:ln w="9525">
                  <a:noFill/>
                </a:ln>
                <a:solidFill>
                  <a:srgbClr val="C000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Разработать</a:t>
            </a:r>
            <a:r>
              <a:rPr lang="ru-RU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Модель Образовательных программ по МИГ на кафедрах журналистики РК.</a:t>
            </a:r>
            <a:endParaRPr lang="kk-KZ" b="1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kk-KZ" dirty="0"/>
          </a:p>
        </p:txBody>
      </p:sp>
    </p:spTree>
    <p:extLst>
      <p:ext uri="{BB962C8B-B14F-4D97-AF65-F5344CB8AC3E}">
        <p14:creationId xmlns:p14="http://schemas.microsoft.com/office/powerpoint/2010/main" val="39851357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21889" y="115483"/>
            <a:ext cx="4533014" cy="543736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Вызовы и возможности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0608" y="1291855"/>
            <a:ext cx="5257799" cy="21254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0" baseline="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Внедрение образовательных программ </a:t>
            </a:r>
            <a:r>
              <a:rPr lang="en-US" b="1" i="0" baseline="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Major</a:t>
            </a:r>
            <a:r>
              <a:rPr lang="ru-RU" b="1" i="0" baseline="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-М</a:t>
            </a:r>
            <a:r>
              <a:rPr lang="en-US" b="1" i="0" baseline="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inor</a:t>
            </a:r>
            <a:r>
              <a:rPr lang="ru-RU" b="1" i="0" baseline="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:</a:t>
            </a:r>
            <a:r>
              <a:rPr lang="en-US" b="1" i="0" baseline="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endParaRPr lang="ru-RU" b="1" i="0" baseline="0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1800" b="1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Основная образовательная программа </a:t>
            </a:r>
          </a:p>
          <a:p>
            <a:pPr marL="0" indent="0">
              <a:buNone/>
            </a:pPr>
            <a:r>
              <a:rPr lang="ru-RU" sz="1800" b="1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Дополнительная образовательная программа </a:t>
            </a:r>
            <a:endParaRPr lang="ru-RU" sz="1800" b="1" i="0" baseline="0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endParaRPr lang="ru-RU" dirty="0"/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6057017" y="4003888"/>
            <a:ext cx="5257799" cy="22677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ru-RU" sz="1800" b="1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Развитие Открытого образования </a:t>
            </a:r>
          </a:p>
          <a:p>
            <a:pPr marL="0" indent="0">
              <a:buNone/>
            </a:pPr>
            <a:r>
              <a:rPr lang="ru-RU" sz="1800" b="1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Образовательные программы </a:t>
            </a:r>
          </a:p>
          <a:p>
            <a:pPr marL="0" indent="0">
              <a:buNone/>
            </a:pPr>
            <a:r>
              <a:rPr lang="ru-RU" sz="1800" b="1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новых поколений</a:t>
            </a:r>
          </a:p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0230007" y="3956489"/>
            <a:ext cx="179723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5B9BD5">
                    <a:lumMod val="50000"/>
                  </a:srgbClr>
                </a:solidFill>
              </a:rPr>
              <a:t>M - </a:t>
            </a:r>
            <a:r>
              <a:rPr lang="en-US" b="1" dirty="0">
                <a:solidFill>
                  <a:srgbClr val="5B9BD5">
                    <a:lumMod val="50000"/>
                  </a:srgbClr>
                </a:solidFill>
              </a:rPr>
              <a:t>massive</a:t>
            </a:r>
            <a:endParaRPr lang="en-US" sz="3600" b="1" dirty="0">
              <a:solidFill>
                <a:srgbClr val="5B9BD5">
                  <a:lumMod val="50000"/>
                </a:srgbClr>
              </a:solidFill>
            </a:endParaRPr>
          </a:p>
          <a:p>
            <a:r>
              <a:rPr lang="en-US" sz="2800" b="1" dirty="0">
                <a:solidFill>
                  <a:srgbClr val="FF0000"/>
                </a:solidFill>
              </a:rPr>
              <a:t>O - </a:t>
            </a:r>
            <a:r>
              <a:rPr lang="en-US" b="1" dirty="0">
                <a:solidFill>
                  <a:srgbClr val="FF0000"/>
                </a:solidFill>
              </a:rPr>
              <a:t>open</a:t>
            </a:r>
          </a:p>
          <a:p>
            <a:r>
              <a:rPr lang="en-US" sz="2800" b="1" dirty="0">
                <a:solidFill>
                  <a:srgbClr val="00B050"/>
                </a:solidFill>
              </a:rPr>
              <a:t>O - </a:t>
            </a:r>
            <a:r>
              <a:rPr lang="en-US" b="1" dirty="0">
                <a:solidFill>
                  <a:srgbClr val="00B050"/>
                </a:solidFill>
              </a:rPr>
              <a:t>online</a:t>
            </a:r>
          </a:p>
          <a:p>
            <a:r>
              <a:rPr lang="en-US" sz="2800" b="1" dirty="0">
                <a:solidFill>
                  <a:prstClr val="black"/>
                </a:solidFill>
              </a:rPr>
              <a:t>C - </a:t>
            </a:r>
            <a:r>
              <a:rPr lang="en-US" b="1" dirty="0">
                <a:solidFill>
                  <a:prstClr val="black"/>
                </a:solidFill>
              </a:rPr>
              <a:t>course</a:t>
            </a:r>
            <a:endParaRPr lang="en-US" sz="2800" b="1" dirty="0">
              <a:solidFill>
                <a:prstClr val="black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096000" y="935972"/>
            <a:ext cx="5931242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Модернизация  образовательных программ:</a:t>
            </a:r>
          </a:p>
          <a:p>
            <a:pPr algn="just"/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Цифровые медиа </a:t>
            </a:r>
          </a:p>
          <a:p>
            <a:pPr algn="just"/>
            <a:r>
              <a:rPr lang="ru-RU" b="1" dirty="0" err="1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Иммерсивная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журналистика</a:t>
            </a:r>
            <a:endParaRPr lang="ru-RU" b="1" dirty="0">
              <a:solidFill>
                <a:srgbClr val="00206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algn="just"/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Смарт журналистика</a:t>
            </a:r>
          </a:p>
          <a:p>
            <a:pPr algn="just"/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Обучение журналистике в </a:t>
            </a: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целях устойчивого развития  </a:t>
            </a:r>
            <a:endParaRPr lang="ru-RU" b="1" dirty="0">
              <a:solidFill>
                <a:srgbClr val="00206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pPr algn="just"/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Модели обучения ЮНЕСКО по журналистике </a:t>
            </a:r>
          </a:p>
          <a:p>
            <a:endParaRPr lang="ru-RU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877184" y="3714198"/>
            <a:ext cx="468541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Междисциплинарное образование:</a:t>
            </a:r>
            <a:endParaRPr lang="en-US" b="1" dirty="0">
              <a:solidFill>
                <a:srgbClr val="00206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Программа «Цифровой Казахстан»</a:t>
            </a:r>
            <a:endParaRPr lang="en-US" b="1" dirty="0">
              <a:solidFill>
                <a:srgbClr val="00206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  <a:p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Программа «</a:t>
            </a:r>
            <a:r>
              <a:rPr lang="ru-RU" b="1" dirty="0" err="1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Рухани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жаңғыру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</a:rPr>
              <a:t>»</a:t>
            </a:r>
            <a:endParaRPr lang="en-US" b="1" dirty="0">
              <a:solidFill>
                <a:srgbClr val="00206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184" y="5182230"/>
            <a:ext cx="2088190" cy="118028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52" b="32991"/>
          <a:stretch/>
        </p:blipFill>
        <p:spPr>
          <a:xfrm>
            <a:off x="2977113" y="5231218"/>
            <a:ext cx="3035237" cy="987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6679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="" xmlns:a16="http://schemas.microsoft.com/office/drawing/2014/main" id="{535B96A5-67B6-476E-B42D-6FBFCE7125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064" y="1297171"/>
            <a:ext cx="6859702" cy="4844665"/>
          </a:xfrm>
        </p:spPr>
      </p:pic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4BB69E13-8E08-410B-97B6-42162D425182}"/>
              </a:ext>
            </a:extLst>
          </p:cNvPr>
          <p:cNvSpPr/>
          <p:nvPr/>
        </p:nvSpPr>
        <p:spPr>
          <a:xfrm>
            <a:off x="3561908" y="1601602"/>
            <a:ext cx="536944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Благодарю за внимание!</a:t>
            </a:r>
          </a:p>
          <a:p>
            <a:endParaRPr lang="ru-RU" sz="2800" b="1" dirty="0">
              <a:ln w="9525">
                <a:noFill/>
              </a:ln>
              <a:solidFill>
                <a:srgbClr val="00206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1981F4B8-D1AA-48DA-9AE1-B7E0EAD9E9AA}"/>
              </a:ext>
            </a:extLst>
          </p:cNvPr>
          <p:cNvSpPr/>
          <p:nvPr/>
        </p:nvSpPr>
        <p:spPr>
          <a:xfrm>
            <a:off x="4887854" y="5482487"/>
            <a:ext cx="28841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n w="9525">
                  <a:noFill/>
                </a:ln>
                <a:solidFill>
                  <a:srgbClr val="00206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sultanbaeva@gmail.com</a:t>
            </a:r>
            <a:endParaRPr lang="kk-KZ" dirty="0"/>
          </a:p>
        </p:txBody>
      </p:sp>
    </p:spTree>
    <p:extLst>
      <p:ext uri="{BB962C8B-B14F-4D97-AF65-F5344CB8AC3E}">
        <p14:creationId xmlns:p14="http://schemas.microsoft.com/office/powerpoint/2010/main" val="312631162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511</TotalTime>
  <Words>527</Words>
  <Application>Microsoft Office PowerPoint</Application>
  <PresentationFormat>Custom</PresentationFormat>
  <Paragraphs>137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Тема Office</vt:lpstr>
      <vt:lpstr>PowerPoint Presentation</vt:lpstr>
      <vt:lpstr>Вузы, реализующие образовательные программы по специальности «Журналистика»</vt:lpstr>
      <vt:lpstr>Особенности образовательных программ в аспекте внедерения международных стандартов обучения журналистике</vt:lpstr>
      <vt:lpstr>  Особенности образовательных программ в аспекте внедерения международных стандартов обучения журналистике</vt:lpstr>
      <vt:lpstr>Программы подготовки по МИГ  Казахского Национального университета им Аль-Фараби  </vt:lpstr>
      <vt:lpstr>PowerPoint Presentation</vt:lpstr>
      <vt:lpstr>PowerPoint Presentation</vt:lpstr>
      <vt:lpstr>PowerPoint Presentation</vt:lpstr>
      <vt:lpstr>Перевод книги на казахский язык Медийная и информационная грамотность: программа обучения педагогов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Вызовы и возможности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Димаш Абдихан</dc:creator>
  <cp:lastModifiedBy>Akdana Bakirova</cp:lastModifiedBy>
  <cp:revision>18</cp:revision>
  <dcterms:created xsi:type="dcterms:W3CDTF">2018-10-23T18:15:16Z</dcterms:created>
  <dcterms:modified xsi:type="dcterms:W3CDTF">2018-10-26T04:08:08Z</dcterms:modified>
</cp:coreProperties>
</file>