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omments/modernComment_10F_FFFBF3FA.xml" ContentType="application/vnd.ms-powerpoint.comment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35"/>
  </p:notesMasterIdLst>
  <p:sldIdLst>
    <p:sldId id="256" r:id="rId2"/>
    <p:sldId id="271" r:id="rId3"/>
    <p:sldId id="274" r:id="rId4"/>
    <p:sldId id="306" r:id="rId5"/>
    <p:sldId id="301" r:id="rId6"/>
    <p:sldId id="270" r:id="rId7"/>
    <p:sldId id="273" r:id="rId8"/>
    <p:sldId id="299" r:id="rId9"/>
    <p:sldId id="296" r:id="rId10"/>
    <p:sldId id="304" r:id="rId11"/>
    <p:sldId id="307" r:id="rId12"/>
    <p:sldId id="300" r:id="rId13"/>
    <p:sldId id="265" r:id="rId14"/>
    <p:sldId id="303" r:id="rId15"/>
    <p:sldId id="278" r:id="rId16"/>
    <p:sldId id="279" r:id="rId17"/>
    <p:sldId id="280" r:id="rId18"/>
    <p:sldId id="302" r:id="rId19"/>
    <p:sldId id="282" r:id="rId20"/>
    <p:sldId id="283" r:id="rId21"/>
    <p:sldId id="275" r:id="rId22"/>
    <p:sldId id="281" r:id="rId23"/>
    <p:sldId id="285" r:id="rId24"/>
    <p:sldId id="277" r:id="rId25"/>
    <p:sldId id="286" r:id="rId26"/>
    <p:sldId id="288" r:id="rId27"/>
    <p:sldId id="276" r:id="rId28"/>
    <p:sldId id="293" r:id="rId29"/>
    <p:sldId id="290" r:id="rId30"/>
    <p:sldId id="289" r:id="rId31"/>
    <p:sldId id="298" r:id="rId32"/>
    <p:sldId id="261" r:id="rId33"/>
    <p:sldId id="291" r:id="rId3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A3D9AE-507B-CA2F-976A-E003A2A86A02}" name="Luis Rojas" initials="LR" userId="Luis Rojas"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6559"/>
    <a:srgbClr val="002855"/>
    <a:srgbClr val="006A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p:restoredTop sz="94278"/>
  </p:normalViewPr>
  <p:slideViewPr>
    <p:cSldViewPr snapToGrid="0">
      <p:cViewPr varScale="1">
        <p:scale>
          <a:sx n="161" d="100"/>
          <a:sy n="161" d="100"/>
        </p:scale>
        <p:origin x="800" y="20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comments/modernComment_10F_FFFBF3FA.xml><?xml version="1.0" encoding="utf-8"?>
<p188:cmLst xmlns:a="http://schemas.openxmlformats.org/drawingml/2006/main" xmlns:r="http://schemas.openxmlformats.org/officeDocument/2006/relationships" xmlns:p188="http://schemas.microsoft.com/office/powerpoint/2018/8/main">
  <p188:cm id="{F9D61D6A-FBAB-4B57-9635-1A23EB889A1A}" authorId="{99A3D9AE-507B-CA2F-976A-E003A2A86A02}" created="2021-11-17T13:36:22.855">
    <ac:deMkLst xmlns:ac="http://schemas.microsoft.com/office/drawing/2013/main/command">
      <pc:docMk xmlns:pc="http://schemas.microsoft.com/office/powerpoint/2013/main/command"/>
      <pc:sldMk xmlns:pc="http://schemas.microsoft.com/office/powerpoint/2013/main/command" cId="4294702074" sldId="271"/>
      <ac:spMk id="3" creationId="{00000000-0000-0000-0000-000000000000}"/>
    </ac:deMkLst>
    <p188:txBody>
      <a:bodyPr/>
      <a:lstStyle/>
      <a:p>
        <a:r>
          <a:rPr lang="en-US"/>
          <a:t>Please, follow the Scientific Method sequence:
Introduction/Literature Review/Research Gap/Hypothesis-Aim-Objectives/Methodology/Preliminary Results/ Analysis/Future Work</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E2B6D0-7956-9E4E-91BB-AF87E8E70265}" type="doc">
      <dgm:prSet loTypeId="urn:microsoft.com/office/officeart/2005/8/layout/process1" loCatId="" qsTypeId="urn:microsoft.com/office/officeart/2005/8/quickstyle/simple1" qsCatId="simple" csTypeId="urn:microsoft.com/office/officeart/2005/8/colors/accent1_2" csCatId="accent1" phldr="1"/>
      <dgm:spPr/>
    </dgm:pt>
    <dgm:pt modelId="{98D89E70-051B-064E-87D2-19B402400AAD}">
      <dgm:prSet phldrT="[Text]"/>
      <dgm:spPr/>
      <dgm:t>
        <a:bodyPr/>
        <a:lstStyle/>
        <a:p>
          <a:r>
            <a:rPr lang="en-US" dirty="0">
              <a:solidFill>
                <a:schemeClr val="tx1"/>
              </a:solidFill>
            </a:rPr>
            <a:t>Data collection</a:t>
          </a:r>
        </a:p>
      </dgm:t>
    </dgm:pt>
    <dgm:pt modelId="{926DAB8A-54AB-004D-9C57-7B71B3E316E3}" type="parTrans" cxnId="{116B6C61-3BE9-C84D-95DB-7D48D3C96F69}">
      <dgm:prSet/>
      <dgm:spPr/>
      <dgm:t>
        <a:bodyPr/>
        <a:lstStyle/>
        <a:p>
          <a:endParaRPr lang="en-US"/>
        </a:p>
      </dgm:t>
    </dgm:pt>
    <dgm:pt modelId="{46BE45D8-500B-0E48-B286-E5942273A57D}" type="sibTrans" cxnId="{116B6C61-3BE9-C84D-95DB-7D48D3C96F69}">
      <dgm:prSet/>
      <dgm:spPr/>
      <dgm:t>
        <a:bodyPr/>
        <a:lstStyle/>
        <a:p>
          <a:endParaRPr lang="en-US"/>
        </a:p>
      </dgm:t>
    </dgm:pt>
    <dgm:pt modelId="{05874148-9CDA-C242-BD2A-416245C2ED61}">
      <dgm:prSet phldrT="[Text]"/>
      <dgm:spPr/>
      <dgm:t>
        <a:bodyPr/>
        <a:lstStyle/>
        <a:p>
          <a:r>
            <a:rPr lang="en-US" dirty="0">
              <a:solidFill>
                <a:schemeClr val="tx1"/>
              </a:solidFill>
            </a:rPr>
            <a:t>FEA analysis on COMSOL Multiphysics </a:t>
          </a:r>
        </a:p>
      </dgm:t>
    </dgm:pt>
    <dgm:pt modelId="{3FFB4296-900E-D04C-9A5E-03173A581C95}" type="parTrans" cxnId="{13BFA4E2-D563-BB48-A412-D9FDB70F5C66}">
      <dgm:prSet/>
      <dgm:spPr/>
      <dgm:t>
        <a:bodyPr/>
        <a:lstStyle/>
        <a:p>
          <a:endParaRPr lang="en-US"/>
        </a:p>
      </dgm:t>
    </dgm:pt>
    <dgm:pt modelId="{AFF03CFE-6B59-6D41-A4AF-6A69AF97371B}" type="sibTrans" cxnId="{13BFA4E2-D563-BB48-A412-D9FDB70F5C66}">
      <dgm:prSet/>
      <dgm:spPr/>
      <dgm:t>
        <a:bodyPr/>
        <a:lstStyle/>
        <a:p>
          <a:endParaRPr lang="en-US"/>
        </a:p>
      </dgm:t>
    </dgm:pt>
    <dgm:pt modelId="{9515157B-540B-704B-84D4-E22A71C86D9B}">
      <dgm:prSet phldrT="[Text]"/>
      <dgm:spPr/>
      <dgm:t>
        <a:bodyPr/>
        <a:lstStyle/>
        <a:p>
          <a:r>
            <a:rPr lang="en-US" dirty="0">
              <a:solidFill>
                <a:schemeClr val="tx1"/>
              </a:solidFill>
            </a:rPr>
            <a:t>Building a lumped parameter model on MATLAB Simulink</a:t>
          </a:r>
        </a:p>
      </dgm:t>
    </dgm:pt>
    <dgm:pt modelId="{2C758D1E-B864-124D-9EBB-A743DB49D10E}" type="parTrans" cxnId="{B4980E0F-8D12-354B-9C79-7D9850B6EA94}">
      <dgm:prSet/>
      <dgm:spPr/>
      <dgm:t>
        <a:bodyPr/>
        <a:lstStyle/>
        <a:p>
          <a:endParaRPr lang="en-US"/>
        </a:p>
      </dgm:t>
    </dgm:pt>
    <dgm:pt modelId="{45C42D7E-1959-0E41-91A9-915778EB1479}" type="sibTrans" cxnId="{B4980E0F-8D12-354B-9C79-7D9850B6EA94}">
      <dgm:prSet/>
      <dgm:spPr/>
      <dgm:t>
        <a:bodyPr/>
        <a:lstStyle/>
        <a:p>
          <a:endParaRPr lang="en-US"/>
        </a:p>
      </dgm:t>
    </dgm:pt>
    <dgm:pt modelId="{068D7FC6-46C9-1C4D-81C8-950E1D083D5B}">
      <dgm:prSet/>
      <dgm:spPr/>
      <dgm:t>
        <a:bodyPr/>
        <a:lstStyle/>
        <a:p>
          <a:r>
            <a:rPr lang="en-US" dirty="0">
              <a:solidFill>
                <a:schemeClr val="tx1"/>
              </a:solidFill>
            </a:rPr>
            <a:t>Comparison with Mathematical model</a:t>
          </a:r>
        </a:p>
      </dgm:t>
    </dgm:pt>
    <dgm:pt modelId="{4532AC31-1A03-4C46-87A5-5E105414C07C}" type="parTrans" cxnId="{186851DB-628B-5A4D-8EC3-1221FBB9ABBC}">
      <dgm:prSet/>
      <dgm:spPr/>
      <dgm:t>
        <a:bodyPr/>
        <a:lstStyle/>
        <a:p>
          <a:endParaRPr lang="en-US"/>
        </a:p>
      </dgm:t>
    </dgm:pt>
    <dgm:pt modelId="{1F66F757-E5C2-724E-B130-E147EC1F79CD}" type="sibTrans" cxnId="{186851DB-628B-5A4D-8EC3-1221FBB9ABBC}">
      <dgm:prSet/>
      <dgm:spPr/>
      <dgm:t>
        <a:bodyPr/>
        <a:lstStyle/>
        <a:p>
          <a:endParaRPr lang="en-US"/>
        </a:p>
      </dgm:t>
    </dgm:pt>
    <dgm:pt modelId="{4020E52B-FB09-BC4E-9ABB-00E1CD51970B}" type="pres">
      <dgm:prSet presAssocID="{60E2B6D0-7956-9E4E-91BB-AF87E8E70265}" presName="Name0" presStyleCnt="0">
        <dgm:presLayoutVars>
          <dgm:dir/>
          <dgm:resizeHandles val="exact"/>
        </dgm:presLayoutVars>
      </dgm:prSet>
      <dgm:spPr/>
    </dgm:pt>
    <dgm:pt modelId="{B5E5341B-81AC-7649-9C27-19CB237C469C}" type="pres">
      <dgm:prSet presAssocID="{98D89E70-051B-064E-87D2-19B402400AAD}" presName="node" presStyleLbl="node1" presStyleIdx="0" presStyleCnt="4">
        <dgm:presLayoutVars>
          <dgm:bulletEnabled val="1"/>
        </dgm:presLayoutVars>
      </dgm:prSet>
      <dgm:spPr/>
    </dgm:pt>
    <dgm:pt modelId="{07827B6A-2244-CA40-9E77-27285AD7FA94}" type="pres">
      <dgm:prSet presAssocID="{46BE45D8-500B-0E48-B286-E5942273A57D}" presName="sibTrans" presStyleLbl="sibTrans2D1" presStyleIdx="0" presStyleCnt="3"/>
      <dgm:spPr/>
    </dgm:pt>
    <dgm:pt modelId="{4246AE12-927F-5841-B293-CFDCE550CF9B}" type="pres">
      <dgm:prSet presAssocID="{46BE45D8-500B-0E48-B286-E5942273A57D}" presName="connectorText" presStyleLbl="sibTrans2D1" presStyleIdx="0" presStyleCnt="3"/>
      <dgm:spPr/>
    </dgm:pt>
    <dgm:pt modelId="{1AAC6398-1F44-A448-B9C0-31FC339C0ADF}" type="pres">
      <dgm:prSet presAssocID="{05874148-9CDA-C242-BD2A-416245C2ED61}" presName="node" presStyleLbl="node1" presStyleIdx="1" presStyleCnt="4">
        <dgm:presLayoutVars>
          <dgm:bulletEnabled val="1"/>
        </dgm:presLayoutVars>
      </dgm:prSet>
      <dgm:spPr/>
    </dgm:pt>
    <dgm:pt modelId="{FC55C281-6FAD-4247-83E4-A4B18A28A596}" type="pres">
      <dgm:prSet presAssocID="{AFF03CFE-6B59-6D41-A4AF-6A69AF97371B}" presName="sibTrans" presStyleLbl="sibTrans2D1" presStyleIdx="1" presStyleCnt="3"/>
      <dgm:spPr/>
    </dgm:pt>
    <dgm:pt modelId="{43038054-2ED9-5241-A33C-151B4D67EC0E}" type="pres">
      <dgm:prSet presAssocID="{AFF03CFE-6B59-6D41-A4AF-6A69AF97371B}" presName="connectorText" presStyleLbl="sibTrans2D1" presStyleIdx="1" presStyleCnt="3"/>
      <dgm:spPr/>
    </dgm:pt>
    <dgm:pt modelId="{E7D63F67-CF38-C54A-871C-70FD899CBA0B}" type="pres">
      <dgm:prSet presAssocID="{9515157B-540B-704B-84D4-E22A71C86D9B}" presName="node" presStyleLbl="node1" presStyleIdx="2" presStyleCnt="4">
        <dgm:presLayoutVars>
          <dgm:bulletEnabled val="1"/>
        </dgm:presLayoutVars>
      </dgm:prSet>
      <dgm:spPr/>
    </dgm:pt>
    <dgm:pt modelId="{66C49781-817E-9C4D-8A45-FDCFEAED82D8}" type="pres">
      <dgm:prSet presAssocID="{45C42D7E-1959-0E41-91A9-915778EB1479}" presName="sibTrans" presStyleLbl="sibTrans2D1" presStyleIdx="2" presStyleCnt="3"/>
      <dgm:spPr/>
    </dgm:pt>
    <dgm:pt modelId="{5AA5AEA5-A9A7-8D4D-BE06-034836341F40}" type="pres">
      <dgm:prSet presAssocID="{45C42D7E-1959-0E41-91A9-915778EB1479}" presName="connectorText" presStyleLbl="sibTrans2D1" presStyleIdx="2" presStyleCnt="3"/>
      <dgm:spPr/>
    </dgm:pt>
    <dgm:pt modelId="{04E1BE1B-7401-F94C-B342-305C510FE204}" type="pres">
      <dgm:prSet presAssocID="{068D7FC6-46C9-1C4D-81C8-950E1D083D5B}" presName="node" presStyleLbl="node1" presStyleIdx="3" presStyleCnt="4">
        <dgm:presLayoutVars>
          <dgm:bulletEnabled val="1"/>
        </dgm:presLayoutVars>
      </dgm:prSet>
      <dgm:spPr/>
    </dgm:pt>
  </dgm:ptLst>
  <dgm:cxnLst>
    <dgm:cxn modelId="{B4980E0F-8D12-354B-9C79-7D9850B6EA94}" srcId="{60E2B6D0-7956-9E4E-91BB-AF87E8E70265}" destId="{9515157B-540B-704B-84D4-E22A71C86D9B}" srcOrd="2" destOrd="0" parTransId="{2C758D1E-B864-124D-9EBB-A743DB49D10E}" sibTransId="{45C42D7E-1959-0E41-91A9-915778EB1479}"/>
    <dgm:cxn modelId="{366CB01A-C4B1-F041-AC1C-17808B22FAE8}" type="presOf" srcId="{98D89E70-051B-064E-87D2-19B402400AAD}" destId="{B5E5341B-81AC-7649-9C27-19CB237C469C}" srcOrd="0" destOrd="0" presId="urn:microsoft.com/office/officeart/2005/8/layout/process1"/>
    <dgm:cxn modelId="{CD4F5440-7BBD-B94F-9D40-6F571C66F2DD}" type="presOf" srcId="{60E2B6D0-7956-9E4E-91BB-AF87E8E70265}" destId="{4020E52B-FB09-BC4E-9ABB-00E1CD51970B}" srcOrd="0" destOrd="0" presId="urn:microsoft.com/office/officeart/2005/8/layout/process1"/>
    <dgm:cxn modelId="{856FA74E-2603-D541-BC2D-18749DD51515}" type="presOf" srcId="{45C42D7E-1959-0E41-91A9-915778EB1479}" destId="{66C49781-817E-9C4D-8A45-FDCFEAED82D8}" srcOrd="0" destOrd="0" presId="urn:microsoft.com/office/officeart/2005/8/layout/process1"/>
    <dgm:cxn modelId="{C47D6A55-88E5-A149-8D30-F2499373BF12}" type="presOf" srcId="{AFF03CFE-6B59-6D41-A4AF-6A69AF97371B}" destId="{43038054-2ED9-5241-A33C-151B4D67EC0E}" srcOrd="1" destOrd="0" presId="urn:microsoft.com/office/officeart/2005/8/layout/process1"/>
    <dgm:cxn modelId="{E5A26A60-ACF4-B643-AA81-6B66ABA20F8C}" type="presOf" srcId="{05874148-9CDA-C242-BD2A-416245C2ED61}" destId="{1AAC6398-1F44-A448-B9C0-31FC339C0ADF}" srcOrd="0" destOrd="0" presId="urn:microsoft.com/office/officeart/2005/8/layout/process1"/>
    <dgm:cxn modelId="{116B6C61-3BE9-C84D-95DB-7D48D3C96F69}" srcId="{60E2B6D0-7956-9E4E-91BB-AF87E8E70265}" destId="{98D89E70-051B-064E-87D2-19B402400AAD}" srcOrd="0" destOrd="0" parTransId="{926DAB8A-54AB-004D-9C57-7B71B3E316E3}" sibTransId="{46BE45D8-500B-0E48-B286-E5942273A57D}"/>
    <dgm:cxn modelId="{49400762-8EE7-A94B-896C-704A92FDDA76}" type="presOf" srcId="{9515157B-540B-704B-84D4-E22A71C86D9B}" destId="{E7D63F67-CF38-C54A-871C-70FD899CBA0B}" srcOrd="0" destOrd="0" presId="urn:microsoft.com/office/officeart/2005/8/layout/process1"/>
    <dgm:cxn modelId="{65FA63A9-10C8-B845-AF9A-4069FFBBFDBD}" type="presOf" srcId="{46BE45D8-500B-0E48-B286-E5942273A57D}" destId="{07827B6A-2244-CA40-9E77-27285AD7FA94}" srcOrd="0" destOrd="0" presId="urn:microsoft.com/office/officeart/2005/8/layout/process1"/>
    <dgm:cxn modelId="{706FBAB4-2937-1D49-9715-496ECF32D1EE}" type="presOf" srcId="{068D7FC6-46C9-1C4D-81C8-950E1D083D5B}" destId="{04E1BE1B-7401-F94C-B342-305C510FE204}" srcOrd="0" destOrd="0" presId="urn:microsoft.com/office/officeart/2005/8/layout/process1"/>
    <dgm:cxn modelId="{DBD565CB-70BC-4645-965B-4FF74643D493}" type="presOf" srcId="{46BE45D8-500B-0E48-B286-E5942273A57D}" destId="{4246AE12-927F-5841-B293-CFDCE550CF9B}" srcOrd="1" destOrd="0" presId="urn:microsoft.com/office/officeart/2005/8/layout/process1"/>
    <dgm:cxn modelId="{A123B3D2-4A82-0746-ADA4-32BC769DD546}" type="presOf" srcId="{AFF03CFE-6B59-6D41-A4AF-6A69AF97371B}" destId="{FC55C281-6FAD-4247-83E4-A4B18A28A596}" srcOrd="0" destOrd="0" presId="urn:microsoft.com/office/officeart/2005/8/layout/process1"/>
    <dgm:cxn modelId="{186851DB-628B-5A4D-8EC3-1221FBB9ABBC}" srcId="{60E2B6D0-7956-9E4E-91BB-AF87E8E70265}" destId="{068D7FC6-46C9-1C4D-81C8-950E1D083D5B}" srcOrd="3" destOrd="0" parTransId="{4532AC31-1A03-4C46-87A5-5E105414C07C}" sibTransId="{1F66F757-E5C2-724E-B130-E147EC1F79CD}"/>
    <dgm:cxn modelId="{458E65DC-B6AD-2047-BB84-7446064CCB68}" type="presOf" srcId="{45C42D7E-1959-0E41-91A9-915778EB1479}" destId="{5AA5AEA5-A9A7-8D4D-BE06-034836341F40}" srcOrd="1" destOrd="0" presId="urn:microsoft.com/office/officeart/2005/8/layout/process1"/>
    <dgm:cxn modelId="{13BFA4E2-D563-BB48-A412-D9FDB70F5C66}" srcId="{60E2B6D0-7956-9E4E-91BB-AF87E8E70265}" destId="{05874148-9CDA-C242-BD2A-416245C2ED61}" srcOrd="1" destOrd="0" parTransId="{3FFB4296-900E-D04C-9A5E-03173A581C95}" sibTransId="{AFF03CFE-6B59-6D41-A4AF-6A69AF97371B}"/>
    <dgm:cxn modelId="{7FC63E87-9A74-9D49-B85A-19473DB9CFCD}" type="presParOf" srcId="{4020E52B-FB09-BC4E-9ABB-00E1CD51970B}" destId="{B5E5341B-81AC-7649-9C27-19CB237C469C}" srcOrd="0" destOrd="0" presId="urn:microsoft.com/office/officeart/2005/8/layout/process1"/>
    <dgm:cxn modelId="{6DC1AEC2-00F7-4E42-B723-B96313C90B48}" type="presParOf" srcId="{4020E52B-FB09-BC4E-9ABB-00E1CD51970B}" destId="{07827B6A-2244-CA40-9E77-27285AD7FA94}" srcOrd="1" destOrd="0" presId="urn:microsoft.com/office/officeart/2005/8/layout/process1"/>
    <dgm:cxn modelId="{40820FA5-50DE-294F-89F9-708850BC73A7}" type="presParOf" srcId="{07827B6A-2244-CA40-9E77-27285AD7FA94}" destId="{4246AE12-927F-5841-B293-CFDCE550CF9B}" srcOrd="0" destOrd="0" presId="urn:microsoft.com/office/officeart/2005/8/layout/process1"/>
    <dgm:cxn modelId="{77D28F74-EF5F-C74C-B914-C452BB813BD1}" type="presParOf" srcId="{4020E52B-FB09-BC4E-9ABB-00E1CD51970B}" destId="{1AAC6398-1F44-A448-B9C0-31FC339C0ADF}" srcOrd="2" destOrd="0" presId="urn:microsoft.com/office/officeart/2005/8/layout/process1"/>
    <dgm:cxn modelId="{0AC48202-D799-4649-9042-00E1D0E1D18D}" type="presParOf" srcId="{4020E52B-FB09-BC4E-9ABB-00E1CD51970B}" destId="{FC55C281-6FAD-4247-83E4-A4B18A28A596}" srcOrd="3" destOrd="0" presId="urn:microsoft.com/office/officeart/2005/8/layout/process1"/>
    <dgm:cxn modelId="{B656B29C-E69C-0B44-9AC5-51B37A3858A0}" type="presParOf" srcId="{FC55C281-6FAD-4247-83E4-A4B18A28A596}" destId="{43038054-2ED9-5241-A33C-151B4D67EC0E}" srcOrd="0" destOrd="0" presId="urn:microsoft.com/office/officeart/2005/8/layout/process1"/>
    <dgm:cxn modelId="{0530BD2A-FB50-0748-A452-1891DEC63A84}" type="presParOf" srcId="{4020E52B-FB09-BC4E-9ABB-00E1CD51970B}" destId="{E7D63F67-CF38-C54A-871C-70FD899CBA0B}" srcOrd="4" destOrd="0" presId="urn:microsoft.com/office/officeart/2005/8/layout/process1"/>
    <dgm:cxn modelId="{62E3A883-49F1-334C-A460-7C64A9E67067}" type="presParOf" srcId="{4020E52B-FB09-BC4E-9ABB-00E1CD51970B}" destId="{66C49781-817E-9C4D-8A45-FDCFEAED82D8}" srcOrd="5" destOrd="0" presId="urn:microsoft.com/office/officeart/2005/8/layout/process1"/>
    <dgm:cxn modelId="{FB23EB18-4C62-DC46-AF83-3E35164EB3EC}" type="presParOf" srcId="{66C49781-817E-9C4D-8A45-FDCFEAED82D8}" destId="{5AA5AEA5-A9A7-8D4D-BE06-034836341F40}" srcOrd="0" destOrd="0" presId="urn:microsoft.com/office/officeart/2005/8/layout/process1"/>
    <dgm:cxn modelId="{A7E6F39A-81CB-FF4F-8E70-708D3C4BA7BB}" type="presParOf" srcId="{4020E52B-FB09-BC4E-9ABB-00E1CD51970B}" destId="{04E1BE1B-7401-F94C-B342-305C510FE204}"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0C74AB-4071-5E48-8743-05F9C6112E5C}" type="doc">
      <dgm:prSet loTypeId="urn:microsoft.com/office/officeart/2005/8/layout/cycle7" loCatId="" qsTypeId="urn:microsoft.com/office/officeart/2005/8/quickstyle/simple1" qsCatId="simple" csTypeId="urn:microsoft.com/office/officeart/2005/8/colors/accent1_2" csCatId="accent1" phldr="1"/>
      <dgm:spPr/>
      <dgm:t>
        <a:bodyPr/>
        <a:lstStyle/>
        <a:p>
          <a:endParaRPr lang="en-US"/>
        </a:p>
      </dgm:t>
    </dgm:pt>
    <dgm:pt modelId="{81C9B456-E8D6-C44A-954C-B90203A9AA7B}">
      <dgm:prSet phldrT="[Text]"/>
      <dgm:spPr/>
      <dgm:t>
        <a:bodyPr/>
        <a:lstStyle/>
        <a:p>
          <a:r>
            <a:rPr lang="en-US" dirty="0">
              <a:solidFill>
                <a:schemeClr val="tx1"/>
              </a:solidFill>
            </a:rPr>
            <a:t>Availability of thermal network using heat pipe on the concept of lumped parameter model</a:t>
          </a:r>
        </a:p>
      </dgm:t>
    </dgm:pt>
    <dgm:pt modelId="{2137EC25-8318-4143-A5C0-3033A4E1078B}" type="parTrans" cxnId="{0CFBB061-8CA7-0548-A9C4-400345CF28EF}">
      <dgm:prSet/>
      <dgm:spPr/>
      <dgm:t>
        <a:bodyPr/>
        <a:lstStyle/>
        <a:p>
          <a:endParaRPr lang="en-US"/>
        </a:p>
      </dgm:t>
    </dgm:pt>
    <dgm:pt modelId="{8E7F7C6C-0673-F042-AE16-2E9B82046ACF}" type="sibTrans" cxnId="{0CFBB061-8CA7-0548-A9C4-400345CF28EF}">
      <dgm:prSet/>
      <dgm:spPr/>
      <dgm:t>
        <a:bodyPr/>
        <a:lstStyle/>
        <a:p>
          <a:endParaRPr lang="en-US"/>
        </a:p>
      </dgm:t>
    </dgm:pt>
    <dgm:pt modelId="{2AAA7D8C-936E-7F4B-89C9-A6A122A0DB1A}">
      <dgm:prSet phldrT="[Text]"/>
      <dgm:spPr/>
      <dgm:t>
        <a:bodyPr/>
        <a:lstStyle/>
        <a:p>
          <a:r>
            <a:rPr lang="en-US" dirty="0">
              <a:solidFill>
                <a:schemeClr val="tx1"/>
              </a:solidFill>
            </a:rPr>
            <a:t>Working fluid for a heat pipe </a:t>
          </a:r>
        </a:p>
      </dgm:t>
    </dgm:pt>
    <dgm:pt modelId="{BFCDDA88-6529-8148-9AF2-14862003CF7D}" type="parTrans" cxnId="{AD5327ED-5E48-114E-AA35-EF9BB76BB8B4}">
      <dgm:prSet/>
      <dgm:spPr/>
      <dgm:t>
        <a:bodyPr/>
        <a:lstStyle/>
        <a:p>
          <a:endParaRPr lang="en-US"/>
        </a:p>
      </dgm:t>
    </dgm:pt>
    <dgm:pt modelId="{9589934D-1F70-7943-B2FE-ECFDF54D28F7}" type="sibTrans" cxnId="{AD5327ED-5E48-114E-AA35-EF9BB76BB8B4}">
      <dgm:prSet/>
      <dgm:spPr/>
      <dgm:t>
        <a:bodyPr/>
        <a:lstStyle/>
        <a:p>
          <a:endParaRPr lang="en-US"/>
        </a:p>
      </dgm:t>
    </dgm:pt>
    <dgm:pt modelId="{1D6F0487-07E7-3246-B0BE-ECC1A0135619}">
      <dgm:prSet phldrT="[Text]"/>
      <dgm:spPr/>
      <dgm:t>
        <a:bodyPr/>
        <a:lstStyle/>
        <a:p>
          <a:r>
            <a:rPr lang="en-US" dirty="0">
              <a:solidFill>
                <a:schemeClr val="tx1"/>
              </a:solidFill>
            </a:rPr>
            <a:t>Transport limitations</a:t>
          </a:r>
        </a:p>
      </dgm:t>
    </dgm:pt>
    <dgm:pt modelId="{9E06EF6A-D3D2-1A47-BD51-092BBE886D15}" type="parTrans" cxnId="{B57CE997-796D-9B4E-B252-D81D3F263802}">
      <dgm:prSet/>
      <dgm:spPr/>
      <dgm:t>
        <a:bodyPr/>
        <a:lstStyle/>
        <a:p>
          <a:endParaRPr lang="en-US"/>
        </a:p>
      </dgm:t>
    </dgm:pt>
    <dgm:pt modelId="{DA80C38C-4C00-CF44-A0C5-A15A21BAAC91}" type="sibTrans" cxnId="{B57CE997-796D-9B4E-B252-D81D3F263802}">
      <dgm:prSet/>
      <dgm:spPr/>
      <dgm:t>
        <a:bodyPr/>
        <a:lstStyle/>
        <a:p>
          <a:endParaRPr lang="en-US"/>
        </a:p>
      </dgm:t>
    </dgm:pt>
    <dgm:pt modelId="{69F4FE27-B82B-6A48-8CC3-AFDA7AA8EBC2}" type="pres">
      <dgm:prSet presAssocID="{AE0C74AB-4071-5E48-8743-05F9C6112E5C}" presName="Name0" presStyleCnt="0">
        <dgm:presLayoutVars>
          <dgm:dir/>
          <dgm:resizeHandles val="exact"/>
        </dgm:presLayoutVars>
      </dgm:prSet>
      <dgm:spPr/>
    </dgm:pt>
    <dgm:pt modelId="{E9E33EE3-092C-3042-B3DC-4C522D6D2D2C}" type="pres">
      <dgm:prSet presAssocID="{81C9B456-E8D6-C44A-954C-B90203A9AA7B}" presName="node" presStyleLbl="node1" presStyleIdx="0" presStyleCnt="3">
        <dgm:presLayoutVars>
          <dgm:bulletEnabled val="1"/>
        </dgm:presLayoutVars>
      </dgm:prSet>
      <dgm:spPr/>
    </dgm:pt>
    <dgm:pt modelId="{6360497A-E078-4D49-AFA1-DA5957579C50}" type="pres">
      <dgm:prSet presAssocID="{8E7F7C6C-0673-F042-AE16-2E9B82046ACF}" presName="sibTrans" presStyleLbl="sibTrans2D1" presStyleIdx="0" presStyleCnt="3"/>
      <dgm:spPr/>
    </dgm:pt>
    <dgm:pt modelId="{1E75DC46-F9E8-A740-B271-5679B67D80F0}" type="pres">
      <dgm:prSet presAssocID="{8E7F7C6C-0673-F042-AE16-2E9B82046ACF}" presName="connectorText" presStyleLbl="sibTrans2D1" presStyleIdx="0" presStyleCnt="3"/>
      <dgm:spPr/>
    </dgm:pt>
    <dgm:pt modelId="{237930B4-1C23-FA47-9298-DABE3855EF7E}" type="pres">
      <dgm:prSet presAssocID="{2AAA7D8C-936E-7F4B-89C9-A6A122A0DB1A}" presName="node" presStyleLbl="node1" presStyleIdx="1" presStyleCnt="3">
        <dgm:presLayoutVars>
          <dgm:bulletEnabled val="1"/>
        </dgm:presLayoutVars>
      </dgm:prSet>
      <dgm:spPr/>
    </dgm:pt>
    <dgm:pt modelId="{B4E35298-714E-494B-B975-BC4C298138B4}" type="pres">
      <dgm:prSet presAssocID="{9589934D-1F70-7943-B2FE-ECFDF54D28F7}" presName="sibTrans" presStyleLbl="sibTrans2D1" presStyleIdx="1" presStyleCnt="3"/>
      <dgm:spPr/>
    </dgm:pt>
    <dgm:pt modelId="{FE01851C-6BE9-F042-89FF-22069F9C90F1}" type="pres">
      <dgm:prSet presAssocID="{9589934D-1F70-7943-B2FE-ECFDF54D28F7}" presName="connectorText" presStyleLbl="sibTrans2D1" presStyleIdx="1" presStyleCnt="3"/>
      <dgm:spPr/>
    </dgm:pt>
    <dgm:pt modelId="{189ABEA8-B1CC-0946-96A2-4D3757158F8A}" type="pres">
      <dgm:prSet presAssocID="{1D6F0487-07E7-3246-B0BE-ECC1A0135619}" presName="node" presStyleLbl="node1" presStyleIdx="2" presStyleCnt="3">
        <dgm:presLayoutVars>
          <dgm:bulletEnabled val="1"/>
        </dgm:presLayoutVars>
      </dgm:prSet>
      <dgm:spPr/>
    </dgm:pt>
    <dgm:pt modelId="{70551B8B-DC74-B94F-ADF8-8067FCF9F957}" type="pres">
      <dgm:prSet presAssocID="{DA80C38C-4C00-CF44-A0C5-A15A21BAAC91}" presName="sibTrans" presStyleLbl="sibTrans2D1" presStyleIdx="2" presStyleCnt="3"/>
      <dgm:spPr/>
    </dgm:pt>
    <dgm:pt modelId="{F836967B-CC3E-8F43-AB61-8A4E1B860BE6}" type="pres">
      <dgm:prSet presAssocID="{DA80C38C-4C00-CF44-A0C5-A15A21BAAC91}" presName="connectorText" presStyleLbl="sibTrans2D1" presStyleIdx="2" presStyleCnt="3"/>
      <dgm:spPr/>
    </dgm:pt>
  </dgm:ptLst>
  <dgm:cxnLst>
    <dgm:cxn modelId="{04C6320F-6228-884B-AA78-C42BDE372D73}" type="presOf" srcId="{8E7F7C6C-0673-F042-AE16-2E9B82046ACF}" destId="{6360497A-E078-4D49-AFA1-DA5957579C50}" srcOrd="0" destOrd="0" presId="urn:microsoft.com/office/officeart/2005/8/layout/cycle7"/>
    <dgm:cxn modelId="{8B2A191B-F5EE-7542-8ADD-977272659259}" type="presOf" srcId="{8E7F7C6C-0673-F042-AE16-2E9B82046ACF}" destId="{1E75DC46-F9E8-A740-B271-5679B67D80F0}" srcOrd="1" destOrd="0" presId="urn:microsoft.com/office/officeart/2005/8/layout/cycle7"/>
    <dgm:cxn modelId="{26CE452A-3943-6D40-BCF3-048D649A1A46}" type="presOf" srcId="{AE0C74AB-4071-5E48-8743-05F9C6112E5C}" destId="{69F4FE27-B82B-6A48-8CC3-AFDA7AA8EBC2}" srcOrd="0" destOrd="0" presId="urn:microsoft.com/office/officeart/2005/8/layout/cycle7"/>
    <dgm:cxn modelId="{4B70B62F-7566-0E46-88DD-F8C98A238215}" type="presOf" srcId="{1D6F0487-07E7-3246-B0BE-ECC1A0135619}" destId="{189ABEA8-B1CC-0946-96A2-4D3757158F8A}" srcOrd="0" destOrd="0" presId="urn:microsoft.com/office/officeart/2005/8/layout/cycle7"/>
    <dgm:cxn modelId="{0CFBB061-8CA7-0548-A9C4-400345CF28EF}" srcId="{AE0C74AB-4071-5E48-8743-05F9C6112E5C}" destId="{81C9B456-E8D6-C44A-954C-B90203A9AA7B}" srcOrd="0" destOrd="0" parTransId="{2137EC25-8318-4143-A5C0-3033A4E1078B}" sibTransId="{8E7F7C6C-0673-F042-AE16-2E9B82046ACF}"/>
    <dgm:cxn modelId="{115CE06F-B16C-B249-9E16-8D88A690FE0A}" type="presOf" srcId="{DA80C38C-4C00-CF44-A0C5-A15A21BAAC91}" destId="{70551B8B-DC74-B94F-ADF8-8067FCF9F957}" srcOrd="0" destOrd="0" presId="urn:microsoft.com/office/officeart/2005/8/layout/cycle7"/>
    <dgm:cxn modelId="{F2CC168F-DE99-4F44-9339-2F3B68AA8F60}" type="presOf" srcId="{81C9B456-E8D6-C44A-954C-B90203A9AA7B}" destId="{E9E33EE3-092C-3042-B3DC-4C522D6D2D2C}" srcOrd="0" destOrd="0" presId="urn:microsoft.com/office/officeart/2005/8/layout/cycle7"/>
    <dgm:cxn modelId="{B57CE997-796D-9B4E-B252-D81D3F263802}" srcId="{AE0C74AB-4071-5E48-8743-05F9C6112E5C}" destId="{1D6F0487-07E7-3246-B0BE-ECC1A0135619}" srcOrd="2" destOrd="0" parTransId="{9E06EF6A-D3D2-1A47-BD51-092BBE886D15}" sibTransId="{DA80C38C-4C00-CF44-A0C5-A15A21BAAC91}"/>
    <dgm:cxn modelId="{10FAF9A0-024C-AF41-AB22-30EA5CA44AB3}" type="presOf" srcId="{9589934D-1F70-7943-B2FE-ECFDF54D28F7}" destId="{FE01851C-6BE9-F042-89FF-22069F9C90F1}" srcOrd="1" destOrd="0" presId="urn:microsoft.com/office/officeart/2005/8/layout/cycle7"/>
    <dgm:cxn modelId="{D3EEBDA2-5343-2040-A394-828BF26B4654}" type="presOf" srcId="{2AAA7D8C-936E-7F4B-89C9-A6A122A0DB1A}" destId="{237930B4-1C23-FA47-9298-DABE3855EF7E}" srcOrd="0" destOrd="0" presId="urn:microsoft.com/office/officeart/2005/8/layout/cycle7"/>
    <dgm:cxn modelId="{2ACE1AE7-4EAD-5041-B215-66BF8C7DDF6B}" type="presOf" srcId="{DA80C38C-4C00-CF44-A0C5-A15A21BAAC91}" destId="{F836967B-CC3E-8F43-AB61-8A4E1B860BE6}" srcOrd="1" destOrd="0" presId="urn:microsoft.com/office/officeart/2005/8/layout/cycle7"/>
    <dgm:cxn modelId="{AD5327ED-5E48-114E-AA35-EF9BB76BB8B4}" srcId="{AE0C74AB-4071-5E48-8743-05F9C6112E5C}" destId="{2AAA7D8C-936E-7F4B-89C9-A6A122A0DB1A}" srcOrd="1" destOrd="0" parTransId="{BFCDDA88-6529-8148-9AF2-14862003CF7D}" sibTransId="{9589934D-1F70-7943-B2FE-ECFDF54D28F7}"/>
    <dgm:cxn modelId="{C86E23F4-E347-CE44-8CB2-02BEDB503281}" type="presOf" srcId="{9589934D-1F70-7943-B2FE-ECFDF54D28F7}" destId="{B4E35298-714E-494B-B975-BC4C298138B4}" srcOrd="0" destOrd="0" presId="urn:microsoft.com/office/officeart/2005/8/layout/cycle7"/>
    <dgm:cxn modelId="{1B2D2115-A238-F540-A93E-1855929BE962}" type="presParOf" srcId="{69F4FE27-B82B-6A48-8CC3-AFDA7AA8EBC2}" destId="{E9E33EE3-092C-3042-B3DC-4C522D6D2D2C}" srcOrd="0" destOrd="0" presId="urn:microsoft.com/office/officeart/2005/8/layout/cycle7"/>
    <dgm:cxn modelId="{7849CC97-A698-5846-A971-3C02AC4675C8}" type="presParOf" srcId="{69F4FE27-B82B-6A48-8CC3-AFDA7AA8EBC2}" destId="{6360497A-E078-4D49-AFA1-DA5957579C50}" srcOrd="1" destOrd="0" presId="urn:microsoft.com/office/officeart/2005/8/layout/cycle7"/>
    <dgm:cxn modelId="{0728F17B-066D-FD49-AED2-DFBC28DAD7D5}" type="presParOf" srcId="{6360497A-E078-4D49-AFA1-DA5957579C50}" destId="{1E75DC46-F9E8-A740-B271-5679B67D80F0}" srcOrd="0" destOrd="0" presId="urn:microsoft.com/office/officeart/2005/8/layout/cycle7"/>
    <dgm:cxn modelId="{B0CF20D7-8504-BF48-A9B4-9D9EB5793585}" type="presParOf" srcId="{69F4FE27-B82B-6A48-8CC3-AFDA7AA8EBC2}" destId="{237930B4-1C23-FA47-9298-DABE3855EF7E}" srcOrd="2" destOrd="0" presId="urn:microsoft.com/office/officeart/2005/8/layout/cycle7"/>
    <dgm:cxn modelId="{1EC95033-AAA0-ED42-A49C-0F2B193C5D8A}" type="presParOf" srcId="{69F4FE27-B82B-6A48-8CC3-AFDA7AA8EBC2}" destId="{B4E35298-714E-494B-B975-BC4C298138B4}" srcOrd="3" destOrd="0" presId="urn:microsoft.com/office/officeart/2005/8/layout/cycle7"/>
    <dgm:cxn modelId="{01D3128F-0847-D64A-A606-84B19B4076FA}" type="presParOf" srcId="{B4E35298-714E-494B-B975-BC4C298138B4}" destId="{FE01851C-6BE9-F042-89FF-22069F9C90F1}" srcOrd="0" destOrd="0" presId="urn:microsoft.com/office/officeart/2005/8/layout/cycle7"/>
    <dgm:cxn modelId="{59A06D8E-1727-BC4D-A717-1A259204DE8D}" type="presParOf" srcId="{69F4FE27-B82B-6A48-8CC3-AFDA7AA8EBC2}" destId="{189ABEA8-B1CC-0946-96A2-4D3757158F8A}" srcOrd="4" destOrd="0" presId="urn:microsoft.com/office/officeart/2005/8/layout/cycle7"/>
    <dgm:cxn modelId="{6ADD1762-7E84-C94A-94E4-77EBE9B1905C}" type="presParOf" srcId="{69F4FE27-B82B-6A48-8CC3-AFDA7AA8EBC2}" destId="{70551B8B-DC74-B94F-ADF8-8067FCF9F957}" srcOrd="5" destOrd="0" presId="urn:microsoft.com/office/officeart/2005/8/layout/cycle7"/>
    <dgm:cxn modelId="{8FE6AB7E-091D-4E49-8273-4CE5B5FA2F1E}" type="presParOf" srcId="{70551B8B-DC74-B94F-ADF8-8067FCF9F957}" destId="{F836967B-CC3E-8F43-AB61-8A4E1B860BE6}"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62D90A-259F-5646-B7EA-A05669723F66}" type="doc">
      <dgm:prSet loTypeId="urn:microsoft.com/office/officeart/2005/8/layout/cycle7" loCatId="" qsTypeId="urn:microsoft.com/office/officeart/2005/8/quickstyle/simple1" qsCatId="simple" csTypeId="urn:microsoft.com/office/officeart/2005/8/colors/accent1_2" csCatId="accent1" phldr="1"/>
      <dgm:spPr/>
      <dgm:t>
        <a:bodyPr/>
        <a:lstStyle/>
        <a:p>
          <a:endParaRPr lang="en-US"/>
        </a:p>
      </dgm:t>
    </dgm:pt>
    <dgm:pt modelId="{C65A791F-1FD5-FA42-8FBF-FC63F6012003}">
      <dgm:prSet phldrT="[Text]"/>
      <dgm:spPr/>
      <dgm:t>
        <a:bodyPr/>
        <a:lstStyle/>
        <a:p>
          <a:r>
            <a:rPr lang="en-US" dirty="0"/>
            <a:t>Laminar flow</a:t>
          </a:r>
        </a:p>
      </dgm:t>
    </dgm:pt>
    <dgm:pt modelId="{E2CF467A-3599-CE43-B5C1-D37B6F727534}" type="parTrans" cxnId="{5E0C4A1F-2F4E-514D-AA2C-A54196AB375C}">
      <dgm:prSet/>
      <dgm:spPr/>
      <dgm:t>
        <a:bodyPr/>
        <a:lstStyle/>
        <a:p>
          <a:endParaRPr lang="en-US"/>
        </a:p>
      </dgm:t>
    </dgm:pt>
    <dgm:pt modelId="{71B30E51-AC3C-2A4F-A3DD-D776286A4476}" type="sibTrans" cxnId="{5E0C4A1F-2F4E-514D-AA2C-A54196AB375C}">
      <dgm:prSet/>
      <dgm:spPr/>
      <dgm:t>
        <a:bodyPr/>
        <a:lstStyle/>
        <a:p>
          <a:endParaRPr lang="en-US"/>
        </a:p>
      </dgm:t>
    </dgm:pt>
    <dgm:pt modelId="{011C2347-43EB-594C-85BB-4680BD7DB61A}">
      <dgm:prSet phldrT="[Text]"/>
      <dgm:spPr/>
      <dgm:t>
        <a:bodyPr/>
        <a:lstStyle/>
        <a:p>
          <a:r>
            <a:rPr lang="en-US" dirty="0"/>
            <a:t>Heat Transfer in Porous media</a:t>
          </a:r>
        </a:p>
      </dgm:t>
    </dgm:pt>
    <dgm:pt modelId="{C5879042-29D6-6249-B300-2F92F15F37CC}" type="parTrans" cxnId="{B1DC6F1C-923E-7649-A0A8-21D45D04A5C0}">
      <dgm:prSet/>
      <dgm:spPr/>
      <dgm:t>
        <a:bodyPr/>
        <a:lstStyle/>
        <a:p>
          <a:endParaRPr lang="en-US"/>
        </a:p>
      </dgm:t>
    </dgm:pt>
    <dgm:pt modelId="{024898DF-0959-B44C-94F2-2C11EBCF37D8}" type="sibTrans" cxnId="{B1DC6F1C-923E-7649-A0A8-21D45D04A5C0}">
      <dgm:prSet/>
      <dgm:spPr/>
      <dgm:t>
        <a:bodyPr/>
        <a:lstStyle/>
        <a:p>
          <a:endParaRPr lang="en-US"/>
        </a:p>
      </dgm:t>
    </dgm:pt>
    <dgm:pt modelId="{B581E920-5CD0-354F-A375-7F53B3990DDC}">
      <dgm:prSet phldrT="[Text]"/>
      <dgm:spPr/>
      <dgm:t>
        <a:bodyPr/>
        <a:lstStyle/>
        <a:p>
          <a:r>
            <a:rPr lang="en-US" dirty="0"/>
            <a:t>Brinkman equation</a:t>
          </a:r>
        </a:p>
      </dgm:t>
    </dgm:pt>
    <dgm:pt modelId="{FE7507B5-F969-E844-BD90-32541B13D01C}" type="parTrans" cxnId="{D63A8A5B-E8FE-B044-A337-3E97B37236A0}">
      <dgm:prSet/>
      <dgm:spPr/>
      <dgm:t>
        <a:bodyPr/>
        <a:lstStyle/>
        <a:p>
          <a:endParaRPr lang="en-US"/>
        </a:p>
      </dgm:t>
    </dgm:pt>
    <dgm:pt modelId="{E5177CEE-17A6-0D40-A285-505E3E36D151}" type="sibTrans" cxnId="{D63A8A5B-E8FE-B044-A337-3E97B37236A0}">
      <dgm:prSet/>
      <dgm:spPr/>
      <dgm:t>
        <a:bodyPr/>
        <a:lstStyle/>
        <a:p>
          <a:endParaRPr lang="en-US"/>
        </a:p>
      </dgm:t>
    </dgm:pt>
    <dgm:pt modelId="{2BD63D63-7238-ED48-899A-EDB1D0A1E21A}" type="pres">
      <dgm:prSet presAssocID="{1F62D90A-259F-5646-B7EA-A05669723F66}" presName="Name0" presStyleCnt="0">
        <dgm:presLayoutVars>
          <dgm:dir/>
          <dgm:resizeHandles val="exact"/>
        </dgm:presLayoutVars>
      </dgm:prSet>
      <dgm:spPr/>
    </dgm:pt>
    <dgm:pt modelId="{58796BB8-F1ED-E543-A9AA-16DB71B6A7EC}" type="pres">
      <dgm:prSet presAssocID="{C65A791F-1FD5-FA42-8FBF-FC63F6012003}" presName="node" presStyleLbl="node1" presStyleIdx="0" presStyleCnt="3">
        <dgm:presLayoutVars>
          <dgm:bulletEnabled val="1"/>
        </dgm:presLayoutVars>
      </dgm:prSet>
      <dgm:spPr/>
    </dgm:pt>
    <dgm:pt modelId="{B3D2FEA2-229E-694E-8107-38499A9EEE4C}" type="pres">
      <dgm:prSet presAssocID="{71B30E51-AC3C-2A4F-A3DD-D776286A4476}" presName="sibTrans" presStyleLbl="sibTrans2D1" presStyleIdx="0" presStyleCnt="3"/>
      <dgm:spPr/>
    </dgm:pt>
    <dgm:pt modelId="{DC020982-C965-9F4D-81ED-D4B1C22020AF}" type="pres">
      <dgm:prSet presAssocID="{71B30E51-AC3C-2A4F-A3DD-D776286A4476}" presName="connectorText" presStyleLbl="sibTrans2D1" presStyleIdx="0" presStyleCnt="3"/>
      <dgm:spPr/>
    </dgm:pt>
    <dgm:pt modelId="{B3E45B1D-8D33-7D41-A171-9CFE05D8AF7A}" type="pres">
      <dgm:prSet presAssocID="{011C2347-43EB-594C-85BB-4680BD7DB61A}" presName="node" presStyleLbl="node1" presStyleIdx="1" presStyleCnt="3">
        <dgm:presLayoutVars>
          <dgm:bulletEnabled val="1"/>
        </dgm:presLayoutVars>
      </dgm:prSet>
      <dgm:spPr/>
    </dgm:pt>
    <dgm:pt modelId="{7C02BDFE-8382-074D-AAD4-6696205369E0}" type="pres">
      <dgm:prSet presAssocID="{024898DF-0959-B44C-94F2-2C11EBCF37D8}" presName="sibTrans" presStyleLbl="sibTrans2D1" presStyleIdx="1" presStyleCnt="3"/>
      <dgm:spPr/>
    </dgm:pt>
    <dgm:pt modelId="{41D74E42-CC93-FF4E-BCC8-7E7C53F9E50D}" type="pres">
      <dgm:prSet presAssocID="{024898DF-0959-B44C-94F2-2C11EBCF37D8}" presName="connectorText" presStyleLbl="sibTrans2D1" presStyleIdx="1" presStyleCnt="3"/>
      <dgm:spPr/>
    </dgm:pt>
    <dgm:pt modelId="{EC66F550-BCC4-EE40-AB86-9F704C4A3AB1}" type="pres">
      <dgm:prSet presAssocID="{B581E920-5CD0-354F-A375-7F53B3990DDC}" presName="node" presStyleLbl="node1" presStyleIdx="2" presStyleCnt="3">
        <dgm:presLayoutVars>
          <dgm:bulletEnabled val="1"/>
        </dgm:presLayoutVars>
      </dgm:prSet>
      <dgm:spPr/>
    </dgm:pt>
    <dgm:pt modelId="{8A76460D-1324-744C-BD68-34E7DDC5E157}" type="pres">
      <dgm:prSet presAssocID="{E5177CEE-17A6-0D40-A285-505E3E36D151}" presName="sibTrans" presStyleLbl="sibTrans2D1" presStyleIdx="2" presStyleCnt="3"/>
      <dgm:spPr/>
    </dgm:pt>
    <dgm:pt modelId="{2F98D62B-9B90-A242-9DC8-EA60BCCFBF8D}" type="pres">
      <dgm:prSet presAssocID="{E5177CEE-17A6-0D40-A285-505E3E36D151}" presName="connectorText" presStyleLbl="sibTrans2D1" presStyleIdx="2" presStyleCnt="3"/>
      <dgm:spPr/>
    </dgm:pt>
  </dgm:ptLst>
  <dgm:cxnLst>
    <dgm:cxn modelId="{B1DC6F1C-923E-7649-A0A8-21D45D04A5C0}" srcId="{1F62D90A-259F-5646-B7EA-A05669723F66}" destId="{011C2347-43EB-594C-85BB-4680BD7DB61A}" srcOrd="1" destOrd="0" parTransId="{C5879042-29D6-6249-B300-2F92F15F37CC}" sibTransId="{024898DF-0959-B44C-94F2-2C11EBCF37D8}"/>
    <dgm:cxn modelId="{5E0C4A1F-2F4E-514D-AA2C-A54196AB375C}" srcId="{1F62D90A-259F-5646-B7EA-A05669723F66}" destId="{C65A791F-1FD5-FA42-8FBF-FC63F6012003}" srcOrd="0" destOrd="0" parTransId="{E2CF467A-3599-CE43-B5C1-D37B6F727534}" sibTransId="{71B30E51-AC3C-2A4F-A3DD-D776286A4476}"/>
    <dgm:cxn modelId="{84200E3B-83BC-684F-918D-08D72066E73C}" type="presOf" srcId="{E5177CEE-17A6-0D40-A285-505E3E36D151}" destId="{2F98D62B-9B90-A242-9DC8-EA60BCCFBF8D}" srcOrd="1" destOrd="0" presId="urn:microsoft.com/office/officeart/2005/8/layout/cycle7"/>
    <dgm:cxn modelId="{BFCE734B-2BEB-0E4E-AADC-A540BAF509D2}" type="presOf" srcId="{C65A791F-1FD5-FA42-8FBF-FC63F6012003}" destId="{58796BB8-F1ED-E543-A9AA-16DB71B6A7EC}" srcOrd="0" destOrd="0" presId="urn:microsoft.com/office/officeart/2005/8/layout/cycle7"/>
    <dgm:cxn modelId="{50973853-C3DF-D541-891C-07B3AC0A7A56}" type="presOf" srcId="{024898DF-0959-B44C-94F2-2C11EBCF37D8}" destId="{7C02BDFE-8382-074D-AAD4-6696205369E0}" srcOrd="0" destOrd="0" presId="urn:microsoft.com/office/officeart/2005/8/layout/cycle7"/>
    <dgm:cxn modelId="{D63A8A5B-E8FE-B044-A337-3E97B37236A0}" srcId="{1F62D90A-259F-5646-B7EA-A05669723F66}" destId="{B581E920-5CD0-354F-A375-7F53B3990DDC}" srcOrd="2" destOrd="0" parTransId="{FE7507B5-F969-E844-BD90-32541B13D01C}" sibTransId="{E5177CEE-17A6-0D40-A285-505E3E36D151}"/>
    <dgm:cxn modelId="{0983475E-5241-3C40-93D0-0B3A2B70ED59}" type="presOf" srcId="{1F62D90A-259F-5646-B7EA-A05669723F66}" destId="{2BD63D63-7238-ED48-899A-EDB1D0A1E21A}" srcOrd="0" destOrd="0" presId="urn:microsoft.com/office/officeart/2005/8/layout/cycle7"/>
    <dgm:cxn modelId="{CC809C9B-A2C0-3146-8C3E-F8BF9D7479B6}" type="presOf" srcId="{011C2347-43EB-594C-85BB-4680BD7DB61A}" destId="{B3E45B1D-8D33-7D41-A171-9CFE05D8AF7A}" srcOrd="0" destOrd="0" presId="urn:microsoft.com/office/officeart/2005/8/layout/cycle7"/>
    <dgm:cxn modelId="{E97126AC-965D-744E-833E-1A716430E741}" type="presOf" srcId="{024898DF-0959-B44C-94F2-2C11EBCF37D8}" destId="{41D74E42-CC93-FF4E-BCC8-7E7C53F9E50D}" srcOrd="1" destOrd="0" presId="urn:microsoft.com/office/officeart/2005/8/layout/cycle7"/>
    <dgm:cxn modelId="{09938DB9-F25B-CB42-BE01-97FF12A42275}" type="presOf" srcId="{71B30E51-AC3C-2A4F-A3DD-D776286A4476}" destId="{DC020982-C965-9F4D-81ED-D4B1C22020AF}" srcOrd="1" destOrd="0" presId="urn:microsoft.com/office/officeart/2005/8/layout/cycle7"/>
    <dgm:cxn modelId="{CDEF56C2-AD78-AE43-A4C1-820E5C32550D}" type="presOf" srcId="{E5177CEE-17A6-0D40-A285-505E3E36D151}" destId="{8A76460D-1324-744C-BD68-34E7DDC5E157}" srcOrd="0" destOrd="0" presId="urn:microsoft.com/office/officeart/2005/8/layout/cycle7"/>
    <dgm:cxn modelId="{3685CFD8-93B1-7C41-A8DE-CE1FE11CC361}" type="presOf" srcId="{B581E920-5CD0-354F-A375-7F53B3990DDC}" destId="{EC66F550-BCC4-EE40-AB86-9F704C4A3AB1}" srcOrd="0" destOrd="0" presId="urn:microsoft.com/office/officeart/2005/8/layout/cycle7"/>
    <dgm:cxn modelId="{E41509DF-BBC4-4F4D-8845-6A22873C1992}" type="presOf" srcId="{71B30E51-AC3C-2A4F-A3DD-D776286A4476}" destId="{B3D2FEA2-229E-694E-8107-38499A9EEE4C}" srcOrd="0" destOrd="0" presId="urn:microsoft.com/office/officeart/2005/8/layout/cycle7"/>
    <dgm:cxn modelId="{01D9C4C6-5081-F34B-B754-10CAF6F15A3D}" type="presParOf" srcId="{2BD63D63-7238-ED48-899A-EDB1D0A1E21A}" destId="{58796BB8-F1ED-E543-A9AA-16DB71B6A7EC}" srcOrd="0" destOrd="0" presId="urn:microsoft.com/office/officeart/2005/8/layout/cycle7"/>
    <dgm:cxn modelId="{322B2775-C97E-C642-9A95-0E72B5FB7810}" type="presParOf" srcId="{2BD63D63-7238-ED48-899A-EDB1D0A1E21A}" destId="{B3D2FEA2-229E-694E-8107-38499A9EEE4C}" srcOrd="1" destOrd="0" presId="urn:microsoft.com/office/officeart/2005/8/layout/cycle7"/>
    <dgm:cxn modelId="{3508F4BF-824D-614F-B627-881B99A754B6}" type="presParOf" srcId="{B3D2FEA2-229E-694E-8107-38499A9EEE4C}" destId="{DC020982-C965-9F4D-81ED-D4B1C22020AF}" srcOrd="0" destOrd="0" presId="urn:microsoft.com/office/officeart/2005/8/layout/cycle7"/>
    <dgm:cxn modelId="{D5025040-B151-6647-ABBA-571D588D34E3}" type="presParOf" srcId="{2BD63D63-7238-ED48-899A-EDB1D0A1E21A}" destId="{B3E45B1D-8D33-7D41-A171-9CFE05D8AF7A}" srcOrd="2" destOrd="0" presId="urn:microsoft.com/office/officeart/2005/8/layout/cycle7"/>
    <dgm:cxn modelId="{DB109176-427E-3848-8EA6-DBBCCF67F3E9}" type="presParOf" srcId="{2BD63D63-7238-ED48-899A-EDB1D0A1E21A}" destId="{7C02BDFE-8382-074D-AAD4-6696205369E0}" srcOrd="3" destOrd="0" presId="urn:microsoft.com/office/officeart/2005/8/layout/cycle7"/>
    <dgm:cxn modelId="{D2C5DA1D-0FAB-9740-A60B-570A5DDE0C2A}" type="presParOf" srcId="{7C02BDFE-8382-074D-AAD4-6696205369E0}" destId="{41D74E42-CC93-FF4E-BCC8-7E7C53F9E50D}" srcOrd="0" destOrd="0" presId="urn:microsoft.com/office/officeart/2005/8/layout/cycle7"/>
    <dgm:cxn modelId="{189D590F-F4FC-1B4D-BA92-C39995DC3D3C}" type="presParOf" srcId="{2BD63D63-7238-ED48-899A-EDB1D0A1E21A}" destId="{EC66F550-BCC4-EE40-AB86-9F704C4A3AB1}" srcOrd="4" destOrd="0" presId="urn:microsoft.com/office/officeart/2005/8/layout/cycle7"/>
    <dgm:cxn modelId="{2D50424B-9563-7741-9C97-4720CC72F3AC}" type="presParOf" srcId="{2BD63D63-7238-ED48-899A-EDB1D0A1E21A}" destId="{8A76460D-1324-744C-BD68-34E7DDC5E157}" srcOrd="5" destOrd="0" presId="urn:microsoft.com/office/officeart/2005/8/layout/cycle7"/>
    <dgm:cxn modelId="{6996530D-22A5-224C-A169-BCC157F2959A}" type="presParOf" srcId="{8A76460D-1324-744C-BD68-34E7DDC5E157}" destId="{2F98D62B-9B90-A242-9DC8-EA60BCCFBF8D}"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704397-F885-8543-978D-159A5DD37610}" type="doc">
      <dgm:prSet loTypeId="urn:microsoft.com/office/officeart/2005/8/layout/arrow5" loCatId="" qsTypeId="urn:microsoft.com/office/officeart/2005/8/quickstyle/simple1" qsCatId="simple" csTypeId="urn:microsoft.com/office/officeart/2005/8/colors/accent1_2" csCatId="accent1" phldr="1"/>
      <dgm:spPr/>
      <dgm:t>
        <a:bodyPr/>
        <a:lstStyle/>
        <a:p>
          <a:endParaRPr lang="en-US"/>
        </a:p>
      </dgm:t>
    </dgm:pt>
    <dgm:pt modelId="{4C73F1DD-7D22-7944-B630-E3F02969B8E5}">
      <dgm:prSet phldrT="[Text]"/>
      <dgm:spPr/>
      <dgm:t>
        <a:bodyPr/>
        <a:lstStyle/>
        <a:p>
          <a:pPr>
            <a:buSzPts val="1200"/>
            <a:buFont typeface="Symbol" pitchFamily="2" charset="2"/>
            <a:buChar char=""/>
          </a:pPr>
          <a:r>
            <a:rPr lang="en-US" dirty="0">
              <a:solidFill>
                <a:schemeClr val="tx1"/>
              </a:solidFill>
            </a:rPr>
            <a:t>A new satellite heat transfer network was designed</a:t>
          </a:r>
        </a:p>
      </dgm:t>
    </dgm:pt>
    <dgm:pt modelId="{653CD1F1-4D9E-DA43-A1EA-12D88E723E94}" type="parTrans" cxnId="{7F774007-588A-D54B-939F-ABC3FC4DE4C9}">
      <dgm:prSet/>
      <dgm:spPr/>
      <dgm:t>
        <a:bodyPr/>
        <a:lstStyle/>
        <a:p>
          <a:endParaRPr lang="en-US"/>
        </a:p>
      </dgm:t>
    </dgm:pt>
    <dgm:pt modelId="{C3B46E44-C74A-1745-92B0-8B8756513DE4}" type="sibTrans" cxnId="{7F774007-588A-D54B-939F-ABC3FC4DE4C9}">
      <dgm:prSet/>
      <dgm:spPr/>
      <dgm:t>
        <a:bodyPr/>
        <a:lstStyle/>
        <a:p>
          <a:endParaRPr lang="en-US"/>
        </a:p>
      </dgm:t>
    </dgm:pt>
    <dgm:pt modelId="{0E2323DF-2A50-5644-AE6C-AEB6D940A666}">
      <dgm:prSet phldrT="[Text]"/>
      <dgm:spPr/>
      <dgm:t>
        <a:bodyPr/>
        <a:lstStyle/>
        <a:p>
          <a:pPr>
            <a:buSzPts val="1200"/>
            <a:buFont typeface="Symbol" pitchFamily="2" charset="2"/>
            <a:buChar char=""/>
          </a:pPr>
          <a:r>
            <a:rPr lang="en-US" dirty="0">
              <a:solidFill>
                <a:schemeClr val="tx1"/>
              </a:solidFill>
            </a:rPr>
            <a:t>A lumped parameter model for the better thermal management of the satellite was developed.</a:t>
          </a:r>
        </a:p>
      </dgm:t>
    </dgm:pt>
    <dgm:pt modelId="{7D31C8E0-8B3E-F745-A6B2-AB09D390C75C}" type="parTrans" cxnId="{24C98CE5-89CA-9E42-A655-11374A9AB43B}">
      <dgm:prSet/>
      <dgm:spPr/>
      <dgm:t>
        <a:bodyPr/>
        <a:lstStyle/>
        <a:p>
          <a:endParaRPr lang="en-US"/>
        </a:p>
      </dgm:t>
    </dgm:pt>
    <dgm:pt modelId="{089658D9-5D38-924F-AA5F-973197A2FC6B}" type="sibTrans" cxnId="{24C98CE5-89CA-9E42-A655-11374A9AB43B}">
      <dgm:prSet/>
      <dgm:spPr/>
      <dgm:t>
        <a:bodyPr/>
        <a:lstStyle/>
        <a:p>
          <a:endParaRPr lang="en-US"/>
        </a:p>
      </dgm:t>
    </dgm:pt>
    <dgm:pt modelId="{F3106A88-0057-E148-A892-8E341B54D6DA}" type="pres">
      <dgm:prSet presAssocID="{84704397-F885-8543-978D-159A5DD37610}" presName="diagram" presStyleCnt="0">
        <dgm:presLayoutVars>
          <dgm:dir/>
          <dgm:resizeHandles val="exact"/>
        </dgm:presLayoutVars>
      </dgm:prSet>
      <dgm:spPr/>
    </dgm:pt>
    <dgm:pt modelId="{1E7B3436-181F-4D4B-BDAE-A0987D255B4B}" type="pres">
      <dgm:prSet presAssocID="{4C73F1DD-7D22-7944-B630-E3F02969B8E5}" presName="arrow" presStyleLbl="node1" presStyleIdx="0" presStyleCnt="2">
        <dgm:presLayoutVars>
          <dgm:bulletEnabled val="1"/>
        </dgm:presLayoutVars>
      </dgm:prSet>
      <dgm:spPr/>
    </dgm:pt>
    <dgm:pt modelId="{CC7539E1-26F5-CD40-84F4-B56E4102814B}" type="pres">
      <dgm:prSet presAssocID="{0E2323DF-2A50-5644-AE6C-AEB6D940A666}" presName="arrow" presStyleLbl="node1" presStyleIdx="1" presStyleCnt="2">
        <dgm:presLayoutVars>
          <dgm:bulletEnabled val="1"/>
        </dgm:presLayoutVars>
      </dgm:prSet>
      <dgm:spPr/>
    </dgm:pt>
  </dgm:ptLst>
  <dgm:cxnLst>
    <dgm:cxn modelId="{7F774007-588A-D54B-939F-ABC3FC4DE4C9}" srcId="{84704397-F885-8543-978D-159A5DD37610}" destId="{4C73F1DD-7D22-7944-B630-E3F02969B8E5}" srcOrd="0" destOrd="0" parTransId="{653CD1F1-4D9E-DA43-A1EA-12D88E723E94}" sibTransId="{C3B46E44-C74A-1745-92B0-8B8756513DE4}"/>
    <dgm:cxn modelId="{FF8B427D-3FFE-C94C-AEA7-A27D04C1CCB5}" type="presOf" srcId="{84704397-F885-8543-978D-159A5DD37610}" destId="{F3106A88-0057-E148-A892-8E341B54D6DA}" srcOrd="0" destOrd="0" presId="urn:microsoft.com/office/officeart/2005/8/layout/arrow5"/>
    <dgm:cxn modelId="{24C98CE5-89CA-9E42-A655-11374A9AB43B}" srcId="{84704397-F885-8543-978D-159A5DD37610}" destId="{0E2323DF-2A50-5644-AE6C-AEB6D940A666}" srcOrd="1" destOrd="0" parTransId="{7D31C8E0-8B3E-F745-A6B2-AB09D390C75C}" sibTransId="{089658D9-5D38-924F-AA5F-973197A2FC6B}"/>
    <dgm:cxn modelId="{FD5A7EF7-5180-2242-8A78-9F037EF55C5B}" type="presOf" srcId="{0E2323DF-2A50-5644-AE6C-AEB6D940A666}" destId="{CC7539E1-26F5-CD40-84F4-B56E4102814B}" srcOrd="0" destOrd="0" presId="urn:microsoft.com/office/officeart/2005/8/layout/arrow5"/>
    <dgm:cxn modelId="{5D0EC7FB-90A9-2346-9A8C-2EB8D3D33EAB}" type="presOf" srcId="{4C73F1DD-7D22-7944-B630-E3F02969B8E5}" destId="{1E7B3436-181F-4D4B-BDAE-A0987D255B4B}" srcOrd="0" destOrd="0" presId="urn:microsoft.com/office/officeart/2005/8/layout/arrow5"/>
    <dgm:cxn modelId="{95294E13-B353-754A-A0F6-E5C62DFE79F0}" type="presParOf" srcId="{F3106A88-0057-E148-A892-8E341B54D6DA}" destId="{1E7B3436-181F-4D4B-BDAE-A0987D255B4B}" srcOrd="0" destOrd="0" presId="urn:microsoft.com/office/officeart/2005/8/layout/arrow5"/>
    <dgm:cxn modelId="{489BFE8A-0A9E-C444-B8B0-778C772016FC}" type="presParOf" srcId="{F3106A88-0057-E148-A892-8E341B54D6DA}" destId="{CC7539E1-26F5-CD40-84F4-B56E4102814B}"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2BC447D-16EB-104C-8F0A-65F0FC78ED04}" type="doc">
      <dgm:prSet loTypeId="urn:microsoft.com/office/officeart/2008/layout/VerticalCurvedList" loCatId="" qsTypeId="urn:microsoft.com/office/officeart/2005/8/quickstyle/simple1" qsCatId="simple" csTypeId="urn:microsoft.com/office/officeart/2005/8/colors/accent1_2" csCatId="accent1" phldr="1"/>
      <dgm:spPr/>
      <dgm:t>
        <a:bodyPr/>
        <a:lstStyle/>
        <a:p>
          <a:endParaRPr lang="en-US"/>
        </a:p>
      </dgm:t>
    </dgm:pt>
    <dgm:pt modelId="{5299F315-F0B1-DF40-88AD-CD36E84C91BF}">
      <dgm:prSet phldrT="[Text]"/>
      <dgm:spPr/>
      <dgm:t>
        <a:bodyPr/>
        <a:lstStyle/>
        <a:p>
          <a:r>
            <a:rPr lang="en-US" dirty="0">
              <a:solidFill>
                <a:schemeClr val="tx1"/>
              </a:solidFill>
            </a:rPr>
            <a:t>A numerical finite element model presented in order to simulate the thermal model of a heat pipe</a:t>
          </a:r>
        </a:p>
      </dgm:t>
    </dgm:pt>
    <dgm:pt modelId="{61E7448A-366A-5546-A59D-B0CB2F02F0A7}" type="parTrans" cxnId="{DAA48560-51F0-E74E-B435-026E75DF5A3B}">
      <dgm:prSet/>
      <dgm:spPr/>
      <dgm:t>
        <a:bodyPr/>
        <a:lstStyle/>
        <a:p>
          <a:endParaRPr lang="en-US"/>
        </a:p>
      </dgm:t>
    </dgm:pt>
    <dgm:pt modelId="{AE81D671-D83D-3847-8222-F39B9700957A}" type="sibTrans" cxnId="{DAA48560-51F0-E74E-B435-026E75DF5A3B}">
      <dgm:prSet/>
      <dgm:spPr/>
      <dgm:t>
        <a:bodyPr/>
        <a:lstStyle/>
        <a:p>
          <a:endParaRPr lang="en-US"/>
        </a:p>
      </dgm:t>
    </dgm:pt>
    <dgm:pt modelId="{24065255-BDBE-CD4E-9351-C048792DF423}">
      <dgm:prSet phldrT="[Text]"/>
      <dgm:spPr/>
      <dgm:t>
        <a:bodyPr/>
        <a:lstStyle/>
        <a:p>
          <a:r>
            <a:rPr lang="en-US" dirty="0">
              <a:solidFill>
                <a:schemeClr val="tx1"/>
              </a:solidFill>
            </a:rPr>
            <a:t>A lumped parameter model was developed further as an engineering-approach tool for the better thermal management of the satellite</a:t>
          </a:r>
        </a:p>
      </dgm:t>
    </dgm:pt>
    <dgm:pt modelId="{9A2DFEAA-F2D9-5B4D-A2EC-D10B987FDFF6}" type="parTrans" cxnId="{8DEC1E5F-4C88-DA46-AC64-07ADAB3F21C3}">
      <dgm:prSet/>
      <dgm:spPr/>
      <dgm:t>
        <a:bodyPr/>
        <a:lstStyle/>
        <a:p>
          <a:endParaRPr lang="en-US"/>
        </a:p>
      </dgm:t>
    </dgm:pt>
    <dgm:pt modelId="{0BDC42B4-24B6-AA41-AE75-1045BEE5369A}" type="sibTrans" cxnId="{8DEC1E5F-4C88-DA46-AC64-07ADAB3F21C3}">
      <dgm:prSet/>
      <dgm:spPr/>
      <dgm:t>
        <a:bodyPr/>
        <a:lstStyle/>
        <a:p>
          <a:endParaRPr lang="en-US"/>
        </a:p>
      </dgm:t>
    </dgm:pt>
    <dgm:pt modelId="{BBFB0585-C40B-F948-AE77-606217D65543}">
      <dgm:prSet phldrT="[Text]"/>
      <dgm:spPr/>
      <dgm:t>
        <a:bodyPr/>
        <a:lstStyle/>
        <a:p>
          <a:r>
            <a:rPr lang="en-US" dirty="0">
              <a:solidFill>
                <a:schemeClr val="tx1"/>
              </a:solidFill>
            </a:rPr>
            <a:t>There can be futuristic modification to make the model more specific by adding other parameters as pipe outer and internal diameter (D &amp; d), the wick thickness (t) and the wick porous emissivity (e).</a:t>
          </a:r>
        </a:p>
      </dgm:t>
    </dgm:pt>
    <dgm:pt modelId="{5340F02B-F977-7445-9EF9-8F360B18CFC4}" type="parTrans" cxnId="{E807AB55-9AFE-9F42-960A-34F3E2C27C83}">
      <dgm:prSet/>
      <dgm:spPr/>
      <dgm:t>
        <a:bodyPr/>
        <a:lstStyle/>
        <a:p>
          <a:endParaRPr lang="en-US"/>
        </a:p>
      </dgm:t>
    </dgm:pt>
    <dgm:pt modelId="{77A7E508-DD53-D646-8C59-203CC7EFC825}" type="sibTrans" cxnId="{E807AB55-9AFE-9F42-960A-34F3E2C27C83}">
      <dgm:prSet/>
      <dgm:spPr/>
      <dgm:t>
        <a:bodyPr/>
        <a:lstStyle/>
        <a:p>
          <a:endParaRPr lang="en-US"/>
        </a:p>
      </dgm:t>
    </dgm:pt>
    <dgm:pt modelId="{E55D0A33-EABE-1D4E-9DDB-BA818D658EC0}" type="pres">
      <dgm:prSet presAssocID="{12BC447D-16EB-104C-8F0A-65F0FC78ED04}" presName="Name0" presStyleCnt="0">
        <dgm:presLayoutVars>
          <dgm:chMax val="7"/>
          <dgm:chPref val="7"/>
          <dgm:dir/>
        </dgm:presLayoutVars>
      </dgm:prSet>
      <dgm:spPr/>
    </dgm:pt>
    <dgm:pt modelId="{3FE33E9C-639C-B34D-AA9B-5963BBB07191}" type="pres">
      <dgm:prSet presAssocID="{12BC447D-16EB-104C-8F0A-65F0FC78ED04}" presName="Name1" presStyleCnt="0"/>
      <dgm:spPr/>
    </dgm:pt>
    <dgm:pt modelId="{71426E39-B846-9D43-8AFB-0A9A05D3FA9B}" type="pres">
      <dgm:prSet presAssocID="{12BC447D-16EB-104C-8F0A-65F0FC78ED04}" presName="cycle" presStyleCnt="0"/>
      <dgm:spPr/>
    </dgm:pt>
    <dgm:pt modelId="{3C65449C-F3A4-B64B-A84C-CF33791B6E5E}" type="pres">
      <dgm:prSet presAssocID="{12BC447D-16EB-104C-8F0A-65F0FC78ED04}" presName="srcNode" presStyleLbl="node1" presStyleIdx="0" presStyleCnt="3"/>
      <dgm:spPr/>
    </dgm:pt>
    <dgm:pt modelId="{19E64060-00FF-A449-871B-B7CF5130D156}" type="pres">
      <dgm:prSet presAssocID="{12BC447D-16EB-104C-8F0A-65F0FC78ED04}" presName="conn" presStyleLbl="parChTrans1D2" presStyleIdx="0" presStyleCnt="1"/>
      <dgm:spPr/>
    </dgm:pt>
    <dgm:pt modelId="{E873B405-479B-1344-A843-677E55E4A9B6}" type="pres">
      <dgm:prSet presAssocID="{12BC447D-16EB-104C-8F0A-65F0FC78ED04}" presName="extraNode" presStyleLbl="node1" presStyleIdx="0" presStyleCnt="3"/>
      <dgm:spPr/>
    </dgm:pt>
    <dgm:pt modelId="{CB7E5A2C-5E80-6C46-AF72-4FC06D94E85D}" type="pres">
      <dgm:prSet presAssocID="{12BC447D-16EB-104C-8F0A-65F0FC78ED04}" presName="dstNode" presStyleLbl="node1" presStyleIdx="0" presStyleCnt="3"/>
      <dgm:spPr/>
    </dgm:pt>
    <dgm:pt modelId="{3C53F664-C695-2A44-8DF6-3237B2890612}" type="pres">
      <dgm:prSet presAssocID="{5299F315-F0B1-DF40-88AD-CD36E84C91BF}" presName="text_1" presStyleLbl="node1" presStyleIdx="0" presStyleCnt="3">
        <dgm:presLayoutVars>
          <dgm:bulletEnabled val="1"/>
        </dgm:presLayoutVars>
      </dgm:prSet>
      <dgm:spPr/>
    </dgm:pt>
    <dgm:pt modelId="{9B00845F-9E5D-DC41-80CC-EA7384029569}" type="pres">
      <dgm:prSet presAssocID="{5299F315-F0B1-DF40-88AD-CD36E84C91BF}" presName="accent_1" presStyleCnt="0"/>
      <dgm:spPr/>
    </dgm:pt>
    <dgm:pt modelId="{C54E3DA2-9ACD-1B4E-8CD0-4D583A51EB9F}" type="pres">
      <dgm:prSet presAssocID="{5299F315-F0B1-DF40-88AD-CD36E84C91BF}" presName="accentRepeatNode" presStyleLbl="solidFgAcc1" presStyleIdx="0" presStyleCnt="3"/>
      <dgm:spPr/>
    </dgm:pt>
    <dgm:pt modelId="{3AC6BCE8-D9D8-1C4C-89B0-95063862A7B9}" type="pres">
      <dgm:prSet presAssocID="{24065255-BDBE-CD4E-9351-C048792DF423}" presName="text_2" presStyleLbl="node1" presStyleIdx="1" presStyleCnt="3">
        <dgm:presLayoutVars>
          <dgm:bulletEnabled val="1"/>
        </dgm:presLayoutVars>
      </dgm:prSet>
      <dgm:spPr/>
    </dgm:pt>
    <dgm:pt modelId="{57EF6EE0-AF71-B542-B980-9CF33E2CAC5A}" type="pres">
      <dgm:prSet presAssocID="{24065255-BDBE-CD4E-9351-C048792DF423}" presName="accent_2" presStyleCnt="0"/>
      <dgm:spPr/>
    </dgm:pt>
    <dgm:pt modelId="{D0253796-6D31-EA4A-AE16-337EF262D1BE}" type="pres">
      <dgm:prSet presAssocID="{24065255-BDBE-CD4E-9351-C048792DF423}" presName="accentRepeatNode" presStyleLbl="solidFgAcc1" presStyleIdx="1" presStyleCnt="3"/>
      <dgm:spPr/>
    </dgm:pt>
    <dgm:pt modelId="{E7F4D3F2-F0F0-2B4B-9237-BC2A3EE2E520}" type="pres">
      <dgm:prSet presAssocID="{BBFB0585-C40B-F948-AE77-606217D65543}" presName="text_3" presStyleLbl="node1" presStyleIdx="2" presStyleCnt="3">
        <dgm:presLayoutVars>
          <dgm:bulletEnabled val="1"/>
        </dgm:presLayoutVars>
      </dgm:prSet>
      <dgm:spPr/>
    </dgm:pt>
    <dgm:pt modelId="{86C38833-9900-424E-BBE8-FF135AABF669}" type="pres">
      <dgm:prSet presAssocID="{BBFB0585-C40B-F948-AE77-606217D65543}" presName="accent_3" presStyleCnt="0"/>
      <dgm:spPr/>
    </dgm:pt>
    <dgm:pt modelId="{973D6C22-FD3B-BA4D-9DCA-C8D5EB950690}" type="pres">
      <dgm:prSet presAssocID="{BBFB0585-C40B-F948-AE77-606217D65543}" presName="accentRepeatNode" presStyleLbl="solidFgAcc1" presStyleIdx="2" presStyleCnt="3"/>
      <dgm:spPr/>
    </dgm:pt>
  </dgm:ptLst>
  <dgm:cxnLst>
    <dgm:cxn modelId="{34EAF826-3CBB-E448-9971-7A1435977FFA}" type="presOf" srcId="{24065255-BDBE-CD4E-9351-C048792DF423}" destId="{3AC6BCE8-D9D8-1C4C-89B0-95063862A7B9}" srcOrd="0" destOrd="0" presId="urn:microsoft.com/office/officeart/2008/layout/VerticalCurvedList"/>
    <dgm:cxn modelId="{F5063E53-D362-7048-B4E4-1B56639588A4}" type="presOf" srcId="{12BC447D-16EB-104C-8F0A-65F0FC78ED04}" destId="{E55D0A33-EABE-1D4E-9DDB-BA818D658EC0}" srcOrd="0" destOrd="0" presId="urn:microsoft.com/office/officeart/2008/layout/VerticalCurvedList"/>
    <dgm:cxn modelId="{E807AB55-9AFE-9F42-960A-34F3E2C27C83}" srcId="{12BC447D-16EB-104C-8F0A-65F0FC78ED04}" destId="{BBFB0585-C40B-F948-AE77-606217D65543}" srcOrd="2" destOrd="0" parTransId="{5340F02B-F977-7445-9EF9-8F360B18CFC4}" sibTransId="{77A7E508-DD53-D646-8C59-203CC7EFC825}"/>
    <dgm:cxn modelId="{8DEC1E5F-4C88-DA46-AC64-07ADAB3F21C3}" srcId="{12BC447D-16EB-104C-8F0A-65F0FC78ED04}" destId="{24065255-BDBE-CD4E-9351-C048792DF423}" srcOrd="1" destOrd="0" parTransId="{9A2DFEAA-F2D9-5B4D-A2EC-D10B987FDFF6}" sibTransId="{0BDC42B4-24B6-AA41-AE75-1045BEE5369A}"/>
    <dgm:cxn modelId="{DAA48560-51F0-E74E-B435-026E75DF5A3B}" srcId="{12BC447D-16EB-104C-8F0A-65F0FC78ED04}" destId="{5299F315-F0B1-DF40-88AD-CD36E84C91BF}" srcOrd="0" destOrd="0" parTransId="{61E7448A-366A-5546-A59D-B0CB2F02F0A7}" sibTransId="{AE81D671-D83D-3847-8222-F39B9700957A}"/>
    <dgm:cxn modelId="{9FBAFD8F-8F1A-8144-8551-CFCECCEF50BE}" type="presOf" srcId="{AE81D671-D83D-3847-8222-F39B9700957A}" destId="{19E64060-00FF-A449-871B-B7CF5130D156}" srcOrd="0" destOrd="0" presId="urn:microsoft.com/office/officeart/2008/layout/VerticalCurvedList"/>
    <dgm:cxn modelId="{1CCB14CE-4068-794C-8B53-9D22DC779ED8}" type="presOf" srcId="{5299F315-F0B1-DF40-88AD-CD36E84C91BF}" destId="{3C53F664-C695-2A44-8DF6-3237B2890612}" srcOrd="0" destOrd="0" presId="urn:microsoft.com/office/officeart/2008/layout/VerticalCurvedList"/>
    <dgm:cxn modelId="{7FB2CCDB-1E57-4345-A104-A3A724F96FA2}" type="presOf" srcId="{BBFB0585-C40B-F948-AE77-606217D65543}" destId="{E7F4D3F2-F0F0-2B4B-9237-BC2A3EE2E520}" srcOrd="0" destOrd="0" presId="urn:microsoft.com/office/officeart/2008/layout/VerticalCurvedList"/>
    <dgm:cxn modelId="{9BB04D66-C331-D14F-B203-72E84BE13A52}" type="presParOf" srcId="{E55D0A33-EABE-1D4E-9DDB-BA818D658EC0}" destId="{3FE33E9C-639C-B34D-AA9B-5963BBB07191}" srcOrd="0" destOrd="0" presId="urn:microsoft.com/office/officeart/2008/layout/VerticalCurvedList"/>
    <dgm:cxn modelId="{E200BF2C-C14D-1B4A-B7EA-F6854DB702BC}" type="presParOf" srcId="{3FE33E9C-639C-B34D-AA9B-5963BBB07191}" destId="{71426E39-B846-9D43-8AFB-0A9A05D3FA9B}" srcOrd="0" destOrd="0" presId="urn:microsoft.com/office/officeart/2008/layout/VerticalCurvedList"/>
    <dgm:cxn modelId="{2C5B045A-9727-F844-93D9-CA04A1299822}" type="presParOf" srcId="{71426E39-B846-9D43-8AFB-0A9A05D3FA9B}" destId="{3C65449C-F3A4-B64B-A84C-CF33791B6E5E}" srcOrd="0" destOrd="0" presId="urn:microsoft.com/office/officeart/2008/layout/VerticalCurvedList"/>
    <dgm:cxn modelId="{303983ED-08BA-F441-BC38-62C6C7794514}" type="presParOf" srcId="{71426E39-B846-9D43-8AFB-0A9A05D3FA9B}" destId="{19E64060-00FF-A449-871B-B7CF5130D156}" srcOrd="1" destOrd="0" presId="urn:microsoft.com/office/officeart/2008/layout/VerticalCurvedList"/>
    <dgm:cxn modelId="{20F6667A-F963-3E4B-9645-E8DBDFC2F043}" type="presParOf" srcId="{71426E39-B846-9D43-8AFB-0A9A05D3FA9B}" destId="{E873B405-479B-1344-A843-677E55E4A9B6}" srcOrd="2" destOrd="0" presId="urn:microsoft.com/office/officeart/2008/layout/VerticalCurvedList"/>
    <dgm:cxn modelId="{9DD977E9-3AD7-0847-B5A5-DABE8C6D362F}" type="presParOf" srcId="{71426E39-B846-9D43-8AFB-0A9A05D3FA9B}" destId="{CB7E5A2C-5E80-6C46-AF72-4FC06D94E85D}" srcOrd="3" destOrd="0" presId="urn:microsoft.com/office/officeart/2008/layout/VerticalCurvedList"/>
    <dgm:cxn modelId="{185E7A5B-064F-534D-BF14-87C20BB06DC1}" type="presParOf" srcId="{3FE33E9C-639C-B34D-AA9B-5963BBB07191}" destId="{3C53F664-C695-2A44-8DF6-3237B2890612}" srcOrd="1" destOrd="0" presId="urn:microsoft.com/office/officeart/2008/layout/VerticalCurvedList"/>
    <dgm:cxn modelId="{DA49D473-240D-1945-96A2-1E2507A54E63}" type="presParOf" srcId="{3FE33E9C-639C-B34D-AA9B-5963BBB07191}" destId="{9B00845F-9E5D-DC41-80CC-EA7384029569}" srcOrd="2" destOrd="0" presId="urn:microsoft.com/office/officeart/2008/layout/VerticalCurvedList"/>
    <dgm:cxn modelId="{A1299AE7-86D3-0F47-B48F-6D9D28BACFCC}" type="presParOf" srcId="{9B00845F-9E5D-DC41-80CC-EA7384029569}" destId="{C54E3DA2-9ACD-1B4E-8CD0-4D583A51EB9F}" srcOrd="0" destOrd="0" presId="urn:microsoft.com/office/officeart/2008/layout/VerticalCurvedList"/>
    <dgm:cxn modelId="{257F63A7-4127-3740-94AE-F17435B0B776}" type="presParOf" srcId="{3FE33E9C-639C-B34D-AA9B-5963BBB07191}" destId="{3AC6BCE8-D9D8-1C4C-89B0-95063862A7B9}" srcOrd="3" destOrd="0" presId="urn:microsoft.com/office/officeart/2008/layout/VerticalCurvedList"/>
    <dgm:cxn modelId="{8558C10D-E0AF-7745-8A1F-CBCFBDD0B220}" type="presParOf" srcId="{3FE33E9C-639C-B34D-AA9B-5963BBB07191}" destId="{57EF6EE0-AF71-B542-B980-9CF33E2CAC5A}" srcOrd="4" destOrd="0" presId="urn:microsoft.com/office/officeart/2008/layout/VerticalCurvedList"/>
    <dgm:cxn modelId="{2C316A00-27FB-9242-83E7-BF5823734A8A}" type="presParOf" srcId="{57EF6EE0-AF71-B542-B980-9CF33E2CAC5A}" destId="{D0253796-6D31-EA4A-AE16-337EF262D1BE}" srcOrd="0" destOrd="0" presId="urn:microsoft.com/office/officeart/2008/layout/VerticalCurvedList"/>
    <dgm:cxn modelId="{212D0B41-DC5C-184E-83B2-8D4758940BE2}" type="presParOf" srcId="{3FE33E9C-639C-B34D-AA9B-5963BBB07191}" destId="{E7F4D3F2-F0F0-2B4B-9237-BC2A3EE2E520}" srcOrd="5" destOrd="0" presId="urn:microsoft.com/office/officeart/2008/layout/VerticalCurvedList"/>
    <dgm:cxn modelId="{0F5BA149-A1BD-8040-B857-97979091D8A9}" type="presParOf" srcId="{3FE33E9C-639C-B34D-AA9B-5963BBB07191}" destId="{86C38833-9900-424E-BBE8-FF135AABF669}" srcOrd="6" destOrd="0" presId="urn:microsoft.com/office/officeart/2008/layout/VerticalCurvedList"/>
    <dgm:cxn modelId="{6E55D86A-0CF8-D04B-B71C-4B39EF18428A}" type="presParOf" srcId="{86C38833-9900-424E-BBE8-FF135AABF669}" destId="{973D6C22-FD3B-BA4D-9DCA-C8D5EB95069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E5341B-81AC-7649-9C27-19CB237C469C}">
      <dsp:nvSpPr>
        <dsp:cNvPr id="0" name=""/>
        <dsp:cNvSpPr/>
      </dsp:nvSpPr>
      <dsp:spPr>
        <a:xfrm>
          <a:off x="2797" y="129507"/>
          <a:ext cx="1222931" cy="12152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1"/>
              </a:solidFill>
            </a:rPr>
            <a:t>Data collection</a:t>
          </a:r>
        </a:p>
      </dsp:txBody>
      <dsp:txXfrm>
        <a:off x="38392" y="165102"/>
        <a:ext cx="1151741" cy="1144098"/>
      </dsp:txXfrm>
    </dsp:sp>
    <dsp:sp modelId="{07827B6A-2244-CA40-9E77-27285AD7FA94}">
      <dsp:nvSpPr>
        <dsp:cNvPr id="0" name=""/>
        <dsp:cNvSpPr/>
      </dsp:nvSpPr>
      <dsp:spPr>
        <a:xfrm>
          <a:off x="1348021" y="585508"/>
          <a:ext cx="259261" cy="3032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348021" y="646165"/>
        <a:ext cx="181483" cy="181973"/>
      </dsp:txXfrm>
    </dsp:sp>
    <dsp:sp modelId="{1AAC6398-1F44-A448-B9C0-31FC339C0ADF}">
      <dsp:nvSpPr>
        <dsp:cNvPr id="0" name=""/>
        <dsp:cNvSpPr/>
      </dsp:nvSpPr>
      <dsp:spPr>
        <a:xfrm>
          <a:off x="1714901" y="129507"/>
          <a:ext cx="1222931" cy="12152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1"/>
              </a:solidFill>
            </a:rPr>
            <a:t>FEA analysis on COMSOL Multiphysics </a:t>
          </a:r>
        </a:p>
      </dsp:txBody>
      <dsp:txXfrm>
        <a:off x="1750496" y="165102"/>
        <a:ext cx="1151741" cy="1144098"/>
      </dsp:txXfrm>
    </dsp:sp>
    <dsp:sp modelId="{FC55C281-6FAD-4247-83E4-A4B18A28A596}">
      <dsp:nvSpPr>
        <dsp:cNvPr id="0" name=""/>
        <dsp:cNvSpPr/>
      </dsp:nvSpPr>
      <dsp:spPr>
        <a:xfrm>
          <a:off x="3060125" y="585508"/>
          <a:ext cx="259261" cy="3032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060125" y="646165"/>
        <a:ext cx="181483" cy="181973"/>
      </dsp:txXfrm>
    </dsp:sp>
    <dsp:sp modelId="{E7D63F67-CF38-C54A-871C-70FD899CBA0B}">
      <dsp:nvSpPr>
        <dsp:cNvPr id="0" name=""/>
        <dsp:cNvSpPr/>
      </dsp:nvSpPr>
      <dsp:spPr>
        <a:xfrm>
          <a:off x="3427005" y="129507"/>
          <a:ext cx="1222931" cy="12152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1"/>
              </a:solidFill>
            </a:rPr>
            <a:t>Building a lumped parameter model on MATLAB Simulink</a:t>
          </a:r>
        </a:p>
      </dsp:txBody>
      <dsp:txXfrm>
        <a:off x="3462600" y="165102"/>
        <a:ext cx="1151741" cy="1144098"/>
      </dsp:txXfrm>
    </dsp:sp>
    <dsp:sp modelId="{66C49781-817E-9C4D-8A45-FDCFEAED82D8}">
      <dsp:nvSpPr>
        <dsp:cNvPr id="0" name=""/>
        <dsp:cNvSpPr/>
      </dsp:nvSpPr>
      <dsp:spPr>
        <a:xfrm>
          <a:off x="4772229" y="585508"/>
          <a:ext cx="259261" cy="3032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772229" y="646165"/>
        <a:ext cx="181483" cy="181973"/>
      </dsp:txXfrm>
    </dsp:sp>
    <dsp:sp modelId="{04E1BE1B-7401-F94C-B342-305C510FE204}">
      <dsp:nvSpPr>
        <dsp:cNvPr id="0" name=""/>
        <dsp:cNvSpPr/>
      </dsp:nvSpPr>
      <dsp:spPr>
        <a:xfrm>
          <a:off x="5139109" y="129507"/>
          <a:ext cx="1222931" cy="12152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1"/>
              </a:solidFill>
            </a:rPr>
            <a:t>Comparison with Mathematical model</a:t>
          </a:r>
        </a:p>
      </dsp:txBody>
      <dsp:txXfrm>
        <a:off x="5174704" y="165102"/>
        <a:ext cx="1151741" cy="11440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E33EE3-092C-3042-B3DC-4C522D6D2D2C}">
      <dsp:nvSpPr>
        <dsp:cNvPr id="0" name=""/>
        <dsp:cNvSpPr/>
      </dsp:nvSpPr>
      <dsp:spPr>
        <a:xfrm>
          <a:off x="2022961" y="755"/>
          <a:ext cx="1928157" cy="9640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rPr>
            <a:t>Availability of thermal network using heat pipe on the concept of lumped parameter model</a:t>
          </a:r>
        </a:p>
      </dsp:txBody>
      <dsp:txXfrm>
        <a:off x="2051198" y="28992"/>
        <a:ext cx="1871683" cy="907604"/>
      </dsp:txXfrm>
    </dsp:sp>
    <dsp:sp modelId="{6360497A-E078-4D49-AFA1-DA5957579C50}">
      <dsp:nvSpPr>
        <dsp:cNvPr id="0" name=""/>
        <dsp:cNvSpPr/>
      </dsp:nvSpPr>
      <dsp:spPr>
        <a:xfrm rot="3600000">
          <a:off x="3281025" y="1691863"/>
          <a:ext cx="1002956" cy="33742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3382253" y="1759348"/>
        <a:ext cx="800500" cy="202457"/>
      </dsp:txXfrm>
    </dsp:sp>
    <dsp:sp modelId="{237930B4-1C23-FA47-9298-DABE3855EF7E}">
      <dsp:nvSpPr>
        <dsp:cNvPr id="0" name=""/>
        <dsp:cNvSpPr/>
      </dsp:nvSpPr>
      <dsp:spPr>
        <a:xfrm>
          <a:off x="3613887" y="2756320"/>
          <a:ext cx="1928157" cy="9640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rPr>
            <a:t>Working fluid for a heat pipe </a:t>
          </a:r>
        </a:p>
      </dsp:txBody>
      <dsp:txXfrm>
        <a:off x="3642124" y="2784557"/>
        <a:ext cx="1871683" cy="907604"/>
      </dsp:txXfrm>
    </dsp:sp>
    <dsp:sp modelId="{B4E35298-714E-494B-B975-BC4C298138B4}">
      <dsp:nvSpPr>
        <dsp:cNvPr id="0" name=""/>
        <dsp:cNvSpPr/>
      </dsp:nvSpPr>
      <dsp:spPr>
        <a:xfrm rot="10800000">
          <a:off x="2485561" y="3069646"/>
          <a:ext cx="1002956" cy="33742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rot="10800000">
        <a:off x="2586789" y="3137131"/>
        <a:ext cx="800500" cy="202457"/>
      </dsp:txXfrm>
    </dsp:sp>
    <dsp:sp modelId="{189ABEA8-B1CC-0946-96A2-4D3757158F8A}">
      <dsp:nvSpPr>
        <dsp:cNvPr id="0" name=""/>
        <dsp:cNvSpPr/>
      </dsp:nvSpPr>
      <dsp:spPr>
        <a:xfrm>
          <a:off x="432034" y="2756320"/>
          <a:ext cx="1928157" cy="9640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rPr>
            <a:t>Transport limitations</a:t>
          </a:r>
        </a:p>
      </dsp:txBody>
      <dsp:txXfrm>
        <a:off x="460271" y="2784557"/>
        <a:ext cx="1871683" cy="907604"/>
      </dsp:txXfrm>
    </dsp:sp>
    <dsp:sp modelId="{70551B8B-DC74-B94F-ADF8-8067FCF9F957}">
      <dsp:nvSpPr>
        <dsp:cNvPr id="0" name=""/>
        <dsp:cNvSpPr/>
      </dsp:nvSpPr>
      <dsp:spPr>
        <a:xfrm rot="18000000">
          <a:off x="1690098" y="1691863"/>
          <a:ext cx="1002956" cy="33742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791326" y="1759348"/>
        <a:ext cx="800500" cy="2024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796BB8-F1ED-E543-A9AA-16DB71B6A7EC}">
      <dsp:nvSpPr>
        <dsp:cNvPr id="0" name=""/>
        <dsp:cNvSpPr/>
      </dsp:nvSpPr>
      <dsp:spPr>
        <a:xfrm>
          <a:off x="1859875" y="888"/>
          <a:ext cx="1944227" cy="9721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Laminar flow</a:t>
          </a:r>
        </a:p>
      </dsp:txBody>
      <dsp:txXfrm>
        <a:off x="1888347" y="29360"/>
        <a:ext cx="1887283" cy="915169"/>
      </dsp:txXfrm>
    </dsp:sp>
    <dsp:sp modelId="{B3D2FEA2-229E-694E-8107-38499A9EEE4C}">
      <dsp:nvSpPr>
        <dsp:cNvPr id="0" name=""/>
        <dsp:cNvSpPr/>
      </dsp:nvSpPr>
      <dsp:spPr>
        <a:xfrm rot="3600000">
          <a:off x="3128262" y="1706559"/>
          <a:ext cx="1012181" cy="34023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3230334" y="1774607"/>
        <a:ext cx="808037" cy="204143"/>
      </dsp:txXfrm>
    </dsp:sp>
    <dsp:sp modelId="{B3E45B1D-8D33-7D41-A171-9CFE05D8AF7A}">
      <dsp:nvSpPr>
        <dsp:cNvPr id="0" name=""/>
        <dsp:cNvSpPr/>
      </dsp:nvSpPr>
      <dsp:spPr>
        <a:xfrm>
          <a:off x="3464602" y="2780356"/>
          <a:ext cx="1944227" cy="9721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Heat Transfer in Porous media</a:t>
          </a:r>
        </a:p>
      </dsp:txBody>
      <dsp:txXfrm>
        <a:off x="3493074" y="2808828"/>
        <a:ext cx="1887283" cy="915169"/>
      </dsp:txXfrm>
    </dsp:sp>
    <dsp:sp modelId="{7C02BDFE-8382-074D-AAD4-6696205369E0}">
      <dsp:nvSpPr>
        <dsp:cNvPr id="0" name=""/>
        <dsp:cNvSpPr/>
      </dsp:nvSpPr>
      <dsp:spPr>
        <a:xfrm rot="10800000">
          <a:off x="2325898" y="3096293"/>
          <a:ext cx="1012181" cy="34023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2427970" y="3164341"/>
        <a:ext cx="808037" cy="204143"/>
      </dsp:txXfrm>
    </dsp:sp>
    <dsp:sp modelId="{EC66F550-BCC4-EE40-AB86-9F704C4A3AB1}">
      <dsp:nvSpPr>
        <dsp:cNvPr id="0" name=""/>
        <dsp:cNvSpPr/>
      </dsp:nvSpPr>
      <dsp:spPr>
        <a:xfrm>
          <a:off x="255149" y="2780356"/>
          <a:ext cx="1944227" cy="9721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Brinkman equation</a:t>
          </a:r>
        </a:p>
      </dsp:txBody>
      <dsp:txXfrm>
        <a:off x="283621" y="2808828"/>
        <a:ext cx="1887283" cy="915169"/>
      </dsp:txXfrm>
    </dsp:sp>
    <dsp:sp modelId="{8A76460D-1324-744C-BD68-34E7DDC5E157}">
      <dsp:nvSpPr>
        <dsp:cNvPr id="0" name=""/>
        <dsp:cNvSpPr/>
      </dsp:nvSpPr>
      <dsp:spPr>
        <a:xfrm rot="18000000">
          <a:off x="1523535" y="1706559"/>
          <a:ext cx="1012181" cy="34023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1625607" y="1774607"/>
        <a:ext cx="808037" cy="2041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7B3436-181F-4D4B-BDAE-A0987D255B4B}">
      <dsp:nvSpPr>
        <dsp:cNvPr id="0" name=""/>
        <dsp:cNvSpPr/>
      </dsp:nvSpPr>
      <dsp:spPr>
        <a:xfrm rot="16200000">
          <a:off x="1322" y="558601"/>
          <a:ext cx="2946796" cy="2946796"/>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SzPts val="1200"/>
            <a:buFont typeface="Symbol" pitchFamily="2" charset="2"/>
            <a:buNone/>
          </a:pPr>
          <a:r>
            <a:rPr lang="en-US" sz="1800" kern="1200" dirty="0">
              <a:solidFill>
                <a:schemeClr val="tx1"/>
              </a:solidFill>
            </a:rPr>
            <a:t>A new satellite heat transfer network was designed</a:t>
          </a:r>
        </a:p>
      </dsp:txBody>
      <dsp:txXfrm rot="5400000">
        <a:off x="1323" y="1295299"/>
        <a:ext cx="2431107" cy="1473398"/>
      </dsp:txXfrm>
    </dsp:sp>
    <dsp:sp modelId="{CC7539E1-26F5-CD40-84F4-B56E4102814B}">
      <dsp:nvSpPr>
        <dsp:cNvPr id="0" name=""/>
        <dsp:cNvSpPr/>
      </dsp:nvSpPr>
      <dsp:spPr>
        <a:xfrm rot="5400000">
          <a:off x="3147880" y="558601"/>
          <a:ext cx="2946796" cy="2946796"/>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SzPts val="1200"/>
            <a:buFont typeface="Symbol" pitchFamily="2" charset="2"/>
            <a:buNone/>
          </a:pPr>
          <a:r>
            <a:rPr lang="en-US" sz="1800" kern="1200" dirty="0">
              <a:solidFill>
                <a:schemeClr val="tx1"/>
              </a:solidFill>
            </a:rPr>
            <a:t>A lumped parameter model for the better thermal management of the satellite was developed.</a:t>
          </a:r>
        </a:p>
      </dsp:txBody>
      <dsp:txXfrm rot="-5400000">
        <a:off x="3663570" y="1295300"/>
        <a:ext cx="2431107" cy="147339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E64060-00FF-A449-871B-B7CF5130D156}">
      <dsp:nvSpPr>
        <dsp:cNvPr id="0" name=""/>
        <dsp:cNvSpPr/>
      </dsp:nvSpPr>
      <dsp:spPr>
        <a:xfrm>
          <a:off x="-4251248" y="-652249"/>
          <a:ext cx="5065253" cy="5065253"/>
        </a:xfrm>
        <a:prstGeom prst="blockArc">
          <a:avLst>
            <a:gd name="adj1" fmla="val 18900000"/>
            <a:gd name="adj2" fmla="val 2700000"/>
            <a:gd name="adj3" fmla="val 426"/>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53F664-C695-2A44-8DF6-3237B2890612}">
      <dsp:nvSpPr>
        <dsp:cNvPr id="0" name=""/>
        <dsp:cNvSpPr/>
      </dsp:nvSpPr>
      <dsp:spPr>
        <a:xfrm>
          <a:off x="523493" y="376075"/>
          <a:ext cx="7259822" cy="7521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7020"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tx1"/>
              </a:solidFill>
            </a:rPr>
            <a:t>A numerical finite element model presented in order to simulate the thermal model of a heat pipe</a:t>
          </a:r>
        </a:p>
      </dsp:txBody>
      <dsp:txXfrm>
        <a:off x="523493" y="376075"/>
        <a:ext cx="7259822" cy="752150"/>
      </dsp:txXfrm>
    </dsp:sp>
    <dsp:sp modelId="{C54E3DA2-9ACD-1B4E-8CD0-4D583A51EB9F}">
      <dsp:nvSpPr>
        <dsp:cNvPr id="0" name=""/>
        <dsp:cNvSpPr/>
      </dsp:nvSpPr>
      <dsp:spPr>
        <a:xfrm>
          <a:off x="53399" y="282056"/>
          <a:ext cx="940188" cy="940188"/>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C6BCE8-D9D8-1C4C-89B0-95063862A7B9}">
      <dsp:nvSpPr>
        <dsp:cNvPr id="0" name=""/>
        <dsp:cNvSpPr/>
      </dsp:nvSpPr>
      <dsp:spPr>
        <a:xfrm>
          <a:off x="796900" y="1504301"/>
          <a:ext cx="6986416" cy="7521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7020"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tx1"/>
              </a:solidFill>
            </a:rPr>
            <a:t>A lumped parameter model was developed further as an engineering-approach tool for the better thermal management of the satellite</a:t>
          </a:r>
        </a:p>
      </dsp:txBody>
      <dsp:txXfrm>
        <a:off x="796900" y="1504301"/>
        <a:ext cx="6986416" cy="752150"/>
      </dsp:txXfrm>
    </dsp:sp>
    <dsp:sp modelId="{D0253796-6D31-EA4A-AE16-337EF262D1BE}">
      <dsp:nvSpPr>
        <dsp:cNvPr id="0" name=""/>
        <dsp:cNvSpPr/>
      </dsp:nvSpPr>
      <dsp:spPr>
        <a:xfrm>
          <a:off x="326806" y="1410282"/>
          <a:ext cx="940188" cy="940188"/>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F4D3F2-F0F0-2B4B-9237-BC2A3EE2E520}">
      <dsp:nvSpPr>
        <dsp:cNvPr id="0" name=""/>
        <dsp:cNvSpPr/>
      </dsp:nvSpPr>
      <dsp:spPr>
        <a:xfrm>
          <a:off x="523493" y="2632527"/>
          <a:ext cx="7259822" cy="7521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7020"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tx1"/>
              </a:solidFill>
            </a:rPr>
            <a:t>There can be futuristic modification to make the model more specific by adding other parameters as pipe outer and internal diameter (D &amp; d), the wick thickness (t) and the wick porous emissivity (e).</a:t>
          </a:r>
        </a:p>
      </dsp:txBody>
      <dsp:txXfrm>
        <a:off x="523493" y="2632527"/>
        <a:ext cx="7259822" cy="752150"/>
      </dsp:txXfrm>
    </dsp:sp>
    <dsp:sp modelId="{973D6C22-FD3B-BA4D-9DCA-C8D5EB950690}">
      <dsp:nvSpPr>
        <dsp:cNvPr id="0" name=""/>
        <dsp:cNvSpPr/>
      </dsp:nvSpPr>
      <dsp:spPr>
        <a:xfrm>
          <a:off x="53399" y="2538508"/>
          <a:ext cx="940188" cy="940188"/>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06029137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09621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870213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Title slide">
    <p:spTree>
      <p:nvGrpSpPr>
        <p:cNvPr id="1" name="Shape 13"/>
        <p:cNvGrpSpPr/>
        <p:nvPr/>
      </p:nvGrpSpPr>
      <p:grpSpPr>
        <a:xfrm>
          <a:off x="0" y="0"/>
          <a:ext cx="0" cy="0"/>
          <a:chOff x="0" y="0"/>
          <a:chExt cx="0" cy="0"/>
        </a:xfrm>
      </p:grpSpPr>
      <p:pic>
        <p:nvPicPr>
          <p:cNvPr id="2" name="Рисунок 1"/>
          <p:cNvPicPr>
            <a:picLocks noChangeAspect="1"/>
          </p:cNvPicPr>
          <p:nvPr userDrawn="1"/>
        </p:nvPicPr>
        <p:blipFill rotWithShape="1">
          <a:blip r:embed="rId2">
            <a:extLst>
              <a:ext uri="{28A0092B-C50C-407E-A947-70E740481C1C}">
                <a14:useLocalDpi xmlns:a14="http://schemas.microsoft.com/office/drawing/2010/main" val="0"/>
              </a:ext>
            </a:extLst>
          </a:blip>
          <a:srcRect l="-1" r="-1" b="184"/>
          <a:stretch/>
        </p:blipFill>
        <p:spPr>
          <a:xfrm>
            <a:off x="-51155" y="1"/>
            <a:ext cx="9195155" cy="5141102"/>
          </a:xfrm>
          <a:prstGeom prst="rect">
            <a:avLst/>
          </a:prstGeom>
        </p:spPr>
      </p:pic>
      <p:sp>
        <p:nvSpPr>
          <p:cNvPr id="14" name="Google Shape;14;p3"/>
          <p:cNvSpPr txBox="1">
            <a:spLocks noGrp="1"/>
          </p:cNvSpPr>
          <p:nvPr>
            <p:ph type="title"/>
          </p:nvPr>
        </p:nvSpPr>
        <p:spPr>
          <a:xfrm>
            <a:off x="311698" y="3989079"/>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200">
                <a:solidFill>
                  <a:srgbClr val="676559"/>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userDrawn="1">
  <p:cSld name="TITLE_AND_TWO_COLUMNS">
    <p:spTree>
      <p:nvGrpSpPr>
        <p:cNvPr id="1" name="Shape 20"/>
        <p:cNvGrpSpPr/>
        <p:nvPr/>
      </p:nvGrpSpPr>
      <p:grpSpPr>
        <a:xfrm>
          <a:off x="0" y="0"/>
          <a:ext cx="0" cy="0"/>
          <a:chOff x="0" y="0"/>
          <a:chExt cx="0" cy="0"/>
        </a:xfrm>
      </p:grpSpPr>
      <p:sp>
        <p:nvSpPr>
          <p:cNvPr id="2" name="Прямоугольник 1"/>
          <p:cNvSpPr/>
          <p:nvPr userDrawn="1"/>
        </p:nvSpPr>
        <p:spPr>
          <a:xfrm>
            <a:off x="0" y="0"/>
            <a:ext cx="9144000" cy="51435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 name="Google Shape;21;p5"/>
          <p:cNvSpPr txBox="1">
            <a:spLocks noGrp="1"/>
          </p:cNvSpPr>
          <p:nvPr>
            <p:ph type="title"/>
          </p:nvPr>
        </p:nvSpPr>
        <p:spPr>
          <a:xfrm>
            <a:off x="311700" y="1007587"/>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solidFill>
                  <a:srgbClr val="676559"/>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
        <p:nvSpPr>
          <p:cNvPr id="6" name="Google Shape;65;p14"/>
          <p:cNvSpPr txBox="1">
            <a:spLocks noGrp="1"/>
          </p:cNvSpPr>
          <p:nvPr>
            <p:ph type="body" idx="13"/>
          </p:nvPr>
        </p:nvSpPr>
        <p:spPr>
          <a:xfrm>
            <a:off x="311700" y="1803575"/>
            <a:ext cx="3999900" cy="2765400"/>
          </a:xfrm>
          <a:prstGeom prst="rect">
            <a:avLst/>
          </a:prstGeom>
        </p:spPr>
        <p:txBody>
          <a:bodyPr spcFirstLastPara="1" wrap="square" lIns="91425" tIns="91425" rIns="91425" bIns="91425" anchor="t" anchorCtr="0">
            <a:noAutofit/>
          </a:bodyPr>
          <a:lstStyle>
            <a:lvl1pPr>
              <a:defRPr>
                <a:solidFill>
                  <a:schemeClr val="bg1">
                    <a:lumMod val="50000"/>
                    <a:lumOff val="50000"/>
                  </a:schemeClr>
                </a:solidFill>
              </a:defRPr>
            </a:lvl1pPr>
          </a:lstStyle>
          <a:p>
            <a:pPr marL="0" lvl="0" indent="0" algn="l" rtl="0">
              <a:spcBef>
                <a:spcPts val="0"/>
              </a:spcBef>
              <a:spcAft>
                <a:spcPts val="1600"/>
              </a:spcAft>
              <a:buNone/>
            </a:pPr>
            <a:endParaRPr dirty="0"/>
          </a:p>
        </p:txBody>
      </p:sp>
      <p:sp>
        <p:nvSpPr>
          <p:cNvPr id="9" name="Google Shape;68;p14"/>
          <p:cNvSpPr txBox="1">
            <a:spLocks noGrp="1"/>
          </p:cNvSpPr>
          <p:nvPr>
            <p:ph type="body" idx="14"/>
          </p:nvPr>
        </p:nvSpPr>
        <p:spPr>
          <a:xfrm>
            <a:off x="4832400" y="1803475"/>
            <a:ext cx="3999900" cy="2765400"/>
          </a:xfrm>
          <a:prstGeom prst="rect">
            <a:avLst/>
          </a:prstGeom>
        </p:spPr>
        <p:txBody>
          <a:bodyPr spcFirstLastPara="1" wrap="square" lIns="91425" tIns="91425" rIns="91425" bIns="91425" anchor="t" anchorCtr="0">
            <a:noAutofit/>
          </a:bodyPr>
          <a:lstStyle>
            <a:lvl1pPr>
              <a:defRPr>
                <a:solidFill>
                  <a:schemeClr val="bg1">
                    <a:lumMod val="50000"/>
                    <a:lumOff val="50000"/>
                  </a:schemeClr>
                </a:solidFill>
              </a:defRPr>
            </a:lvl1pPr>
          </a:lstStyle>
          <a:p>
            <a:pPr marL="0" lvl="0" indent="0" algn="l" rtl="0">
              <a:spcBef>
                <a:spcPts val="0"/>
              </a:spcBef>
              <a:spcAft>
                <a:spcPts val="1600"/>
              </a:spcAft>
              <a:buNone/>
            </a:pPr>
            <a:endParaRPr dirty="0"/>
          </a:p>
        </p:txBody>
      </p:sp>
      <p:pic>
        <p:nvPicPr>
          <p:cNvPr id="11" name="Рисунок 10"/>
          <p:cNvPicPr>
            <a:picLocks noChangeAspect="1"/>
          </p:cNvPicPr>
          <p:nvPr userDrawn="1"/>
        </p:nvPicPr>
        <p:blipFill rotWithShape="1">
          <a:blip r:embed="rId2">
            <a:extLst>
              <a:ext uri="{28A0092B-C50C-407E-A947-70E740481C1C}">
                <a14:useLocalDpi xmlns:a14="http://schemas.microsoft.com/office/drawing/2010/main" val="0"/>
              </a:ext>
            </a:extLst>
          </a:blip>
          <a:srcRect l="8264" t="37674" r="7129" b="37670"/>
          <a:stretch/>
        </p:blipFill>
        <p:spPr>
          <a:xfrm>
            <a:off x="233775" y="207796"/>
            <a:ext cx="1852666" cy="54004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reserve="1">
  <p:cSld name="1_Title and two columns">
    <p:spTree>
      <p:nvGrpSpPr>
        <p:cNvPr id="1" name="Shape 20"/>
        <p:cNvGrpSpPr/>
        <p:nvPr/>
      </p:nvGrpSpPr>
      <p:grpSpPr>
        <a:xfrm>
          <a:off x="0" y="0"/>
          <a:ext cx="0" cy="0"/>
          <a:chOff x="0" y="0"/>
          <a:chExt cx="0" cy="0"/>
        </a:xfrm>
      </p:grpSpPr>
      <p:sp>
        <p:nvSpPr>
          <p:cNvPr id="6" name="Прямоугольник 5"/>
          <p:cNvSpPr/>
          <p:nvPr userDrawn="1"/>
        </p:nvSpPr>
        <p:spPr>
          <a:xfrm>
            <a:off x="0" y="0"/>
            <a:ext cx="9144000" cy="51435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dirty="0"/>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3327060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reserve="1">
  <p:cSld name="Final slide">
    <p:spTree>
      <p:nvGrpSpPr>
        <p:cNvPr id="1" name="Shape 13"/>
        <p:cNvGrpSpPr/>
        <p:nvPr/>
      </p:nvGrpSpPr>
      <p:grpSpPr>
        <a:xfrm>
          <a:off x="0" y="0"/>
          <a:ext cx="0" cy="0"/>
          <a:chOff x="0" y="0"/>
          <a:chExt cx="0" cy="0"/>
        </a:xfrm>
      </p:grpSpPr>
      <p:pic>
        <p:nvPicPr>
          <p:cNvPr id="2" name="Рисунок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231" y="-57550"/>
            <a:ext cx="9233937" cy="5256201"/>
          </a:xfrm>
          <a:prstGeom prst="rect">
            <a:avLst/>
          </a:prstGeom>
        </p:spPr>
      </p:pic>
      <p:sp>
        <p:nvSpPr>
          <p:cNvPr id="14" name="Google Shape;14;p3"/>
          <p:cNvSpPr txBox="1">
            <a:spLocks noGrp="1"/>
          </p:cNvSpPr>
          <p:nvPr>
            <p:ph type="title"/>
          </p:nvPr>
        </p:nvSpPr>
        <p:spPr>
          <a:xfrm>
            <a:off x="345567" y="1608983"/>
            <a:ext cx="3847127" cy="1838643"/>
          </a:xfrm>
          <a:prstGeom prst="rect">
            <a:avLst/>
          </a:prstGeom>
        </p:spPr>
        <p:txBody>
          <a:bodyPr spcFirstLastPara="1" wrap="square" lIns="91425" tIns="91425" rIns="91425" bIns="91425" anchor="ctr" anchorCtr="0">
            <a:noAutofit/>
          </a:bodyPr>
          <a:lstStyle>
            <a:lvl1pPr lvl="0" algn="l">
              <a:spcBef>
                <a:spcPts val="0"/>
              </a:spcBef>
              <a:spcAft>
                <a:spcPts val="0"/>
              </a:spcAft>
              <a:buSzPts val="3600"/>
              <a:buNone/>
              <a:defRPr sz="3600">
                <a:solidFill>
                  <a:srgbClr val="676559"/>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dirty="0"/>
          </a:p>
        </p:txBody>
      </p:sp>
      <p:pic>
        <p:nvPicPr>
          <p:cNvPr id="8" name="Рисунок 7"/>
          <p:cNvPicPr>
            <a:picLocks noChangeAspect="1"/>
          </p:cNvPicPr>
          <p:nvPr userDrawn="1"/>
        </p:nvPicPr>
        <p:blipFill rotWithShape="1">
          <a:blip r:embed="rId3">
            <a:extLst>
              <a:ext uri="{28A0092B-C50C-407E-A947-70E740481C1C}">
                <a14:useLocalDpi xmlns:a14="http://schemas.microsoft.com/office/drawing/2010/main" val="0"/>
              </a:ext>
            </a:extLst>
          </a:blip>
          <a:srcRect l="8264" t="37674" r="7129" b="37670"/>
          <a:stretch/>
        </p:blipFill>
        <p:spPr>
          <a:xfrm>
            <a:off x="233775" y="207796"/>
            <a:ext cx="1852666" cy="540048"/>
          </a:xfrm>
          <a:prstGeom prst="rect">
            <a:avLst/>
          </a:prstGeom>
        </p:spPr>
      </p:pic>
      <p:sp>
        <p:nvSpPr>
          <p:cNvPr id="5" name="TextBox 1"/>
          <p:cNvSpPr txBox="1"/>
          <p:nvPr userDrawn="1"/>
        </p:nvSpPr>
        <p:spPr>
          <a:xfrm>
            <a:off x="3884257" y="4894868"/>
            <a:ext cx="1330960" cy="219291"/>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825" dirty="0">
                <a:solidFill>
                  <a:srgbClr val="58574B"/>
                </a:solidFill>
              </a:rPr>
              <a:t>www.nu.edu.kz</a:t>
            </a:r>
            <a:endParaRPr lang="ru-RU" sz="825" dirty="0">
              <a:solidFill>
                <a:srgbClr val="58574B"/>
              </a:solidFill>
            </a:endParaRPr>
          </a:p>
        </p:txBody>
      </p:sp>
    </p:spTree>
    <p:extLst>
      <p:ext uri="{BB962C8B-B14F-4D97-AF65-F5344CB8AC3E}">
        <p14:creationId xmlns:p14="http://schemas.microsoft.com/office/powerpoint/2010/main" val="42591505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1600"/>
              </a:spcBef>
              <a:spcAft>
                <a:spcPts val="0"/>
              </a:spcAft>
              <a:buClr>
                <a:schemeClr val="lt2"/>
              </a:buClr>
              <a:buSzPts val="1400"/>
              <a:buChar char="○"/>
              <a:defRPr>
                <a:solidFill>
                  <a:schemeClr val="lt2"/>
                </a:solidFill>
              </a:defRPr>
            </a:lvl2pPr>
            <a:lvl3pPr marL="1371600" lvl="2" indent="-317500">
              <a:lnSpc>
                <a:spcPct val="115000"/>
              </a:lnSpc>
              <a:spcBef>
                <a:spcPts val="1600"/>
              </a:spcBef>
              <a:spcAft>
                <a:spcPts val="0"/>
              </a:spcAft>
              <a:buClr>
                <a:schemeClr val="lt2"/>
              </a:buClr>
              <a:buSzPts val="1400"/>
              <a:buChar char="■"/>
              <a:defRPr>
                <a:solidFill>
                  <a:schemeClr val="lt2"/>
                </a:solidFill>
              </a:defRPr>
            </a:lvl3pPr>
            <a:lvl4pPr marL="1828800" lvl="3" indent="-317500">
              <a:lnSpc>
                <a:spcPct val="115000"/>
              </a:lnSpc>
              <a:spcBef>
                <a:spcPts val="1600"/>
              </a:spcBef>
              <a:spcAft>
                <a:spcPts val="0"/>
              </a:spcAft>
              <a:buClr>
                <a:schemeClr val="lt2"/>
              </a:buClr>
              <a:buSzPts val="1400"/>
              <a:buChar char="●"/>
              <a:defRPr>
                <a:solidFill>
                  <a:schemeClr val="lt2"/>
                </a:solidFill>
              </a:defRPr>
            </a:lvl4pPr>
            <a:lvl5pPr marL="2286000" lvl="4" indent="-317500">
              <a:lnSpc>
                <a:spcPct val="115000"/>
              </a:lnSpc>
              <a:spcBef>
                <a:spcPts val="1600"/>
              </a:spcBef>
              <a:spcAft>
                <a:spcPts val="0"/>
              </a:spcAft>
              <a:buClr>
                <a:schemeClr val="lt2"/>
              </a:buClr>
              <a:buSzPts val="1400"/>
              <a:buChar char="○"/>
              <a:defRPr>
                <a:solidFill>
                  <a:schemeClr val="lt2"/>
                </a:solidFill>
              </a:defRPr>
            </a:lvl5pPr>
            <a:lvl6pPr marL="2743200" lvl="5" indent="-317500">
              <a:lnSpc>
                <a:spcPct val="115000"/>
              </a:lnSpc>
              <a:spcBef>
                <a:spcPts val="1600"/>
              </a:spcBef>
              <a:spcAft>
                <a:spcPts val="0"/>
              </a:spcAft>
              <a:buClr>
                <a:schemeClr val="lt2"/>
              </a:buClr>
              <a:buSzPts val="1400"/>
              <a:buChar char="■"/>
              <a:defRPr>
                <a:solidFill>
                  <a:schemeClr val="lt2"/>
                </a:solidFill>
              </a:defRPr>
            </a:lvl6pPr>
            <a:lvl7pPr marL="3200400" lvl="6" indent="-317500">
              <a:lnSpc>
                <a:spcPct val="115000"/>
              </a:lnSpc>
              <a:spcBef>
                <a:spcPts val="1600"/>
              </a:spcBef>
              <a:spcAft>
                <a:spcPts val="0"/>
              </a:spcAft>
              <a:buClr>
                <a:schemeClr val="lt2"/>
              </a:buClr>
              <a:buSzPts val="1400"/>
              <a:buChar char="●"/>
              <a:defRPr>
                <a:solidFill>
                  <a:schemeClr val="lt2"/>
                </a:solidFill>
              </a:defRPr>
            </a:lvl7pPr>
            <a:lvl8pPr marL="3657600" lvl="7" indent="-317500">
              <a:lnSpc>
                <a:spcPct val="115000"/>
              </a:lnSpc>
              <a:spcBef>
                <a:spcPts val="1600"/>
              </a:spcBef>
              <a:spcAft>
                <a:spcPts val="0"/>
              </a:spcAft>
              <a:buClr>
                <a:schemeClr val="lt2"/>
              </a:buClr>
              <a:buSzPts val="1400"/>
              <a:buChar char="○"/>
              <a:defRPr>
                <a:solidFill>
                  <a:schemeClr val="lt2"/>
                </a:solidFill>
              </a:defRPr>
            </a:lvl8pPr>
            <a:lvl9pPr marL="4114800" lvl="8" indent="-31750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61" r:id="rId3"/>
    <p:sldLayoutId id="2147483660"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microsoft.com/office/2018/10/relationships/comments" Target="../comments/modernComment_10F_FFFBF3FA.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title"/>
          </p:nvPr>
        </p:nvSpPr>
        <p:spPr>
          <a:xfrm>
            <a:off x="315392" y="4169479"/>
            <a:ext cx="8520600" cy="841800"/>
          </a:xfrm>
          <a:prstGeom prst="rect">
            <a:avLst/>
          </a:prstGeom>
        </p:spPr>
        <p:txBody>
          <a:bodyPr spcFirstLastPara="1" wrap="square" lIns="91425" tIns="91425" rIns="91425" bIns="91425" anchor="ctr" anchorCtr="0">
            <a:noAutofit/>
          </a:bodyPr>
          <a:lstStyle/>
          <a:p>
            <a:r>
              <a:rPr lang="en-US" sz="2400" b="1" dirty="0">
                <a:solidFill>
                  <a:schemeClr val="tx2">
                    <a:lumMod val="50000"/>
                  </a:schemeClr>
                </a:solidFill>
              </a:rPr>
              <a:t>Development of a Thermal Design Model for a Small Spacecraft with an Integrated Heat Pipe </a:t>
            </a:r>
            <a:br>
              <a:rPr lang="en-US" sz="2400" dirty="0">
                <a:solidFill>
                  <a:schemeClr val="bg1"/>
                </a:solidFill>
              </a:rPr>
            </a:br>
            <a:r>
              <a:rPr lang="en-US" sz="1600" dirty="0">
                <a:latin typeface="Arial" panose="020B0604020202020204" pitchFamily="34" charset="0"/>
                <a:cs typeface="Arial" panose="020B0604020202020204" pitchFamily="34" charset="0"/>
              </a:rPr>
              <a:t>Medina </a:t>
            </a:r>
            <a:r>
              <a:rPr lang="en-US" sz="1600" dirty="0" err="1">
                <a:latin typeface="Arial" panose="020B0604020202020204" pitchFamily="34" charset="0"/>
                <a:cs typeface="Arial" panose="020B0604020202020204" pitchFamily="34" charset="0"/>
              </a:rPr>
              <a:t>Yensebayeva</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2</a:t>
            </a:r>
            <a:r>
              <a:rPr lang="en-US" sz="1600" baseline="30000" dirty="0">
                <a:latin typeface="Arial" panose="020B0604020202020204" pitchFamily="34" charset="0"/>
                <a:cs typeface="Arial" panose="020B0604020202020204" pitchFamily="34" charset="0"/>
              </a:rPr>
              <a:t>nd</a:t>
            </a:r>
            <a:r>
              <a:rPr lang="en-US" sz="1600" dirty="0">
                <a:latin typeface="Arial" panose="020B0604020202020204" pitchFamily="34" charset="0"/>
                <a:cs typeface="Arial" panose="020B0604020202020204" pitchFamily="34" charset="0"/>
              </a:rPr>
              <a:t> Year Master in Mechanical and Aerospace Engineering </a:t>
            </a:r>
            <a:br>
              <a:rPr lang="en-US" sz="1600" dirty="0">
                <a:latin typeface="Arial" panose="020B0604020202020204" pitchFamily="34" charset="0"/>
                <a:cs typeface="Arial" panose="020B0604020202020204" pitchFamily="34" charset="0"/>
              </a:rPr>
            </a:b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Supervisor: Professor Christos </a:t>
            </a:r>
            <a:r>
              <a:rPr lang="en-US" sz="1600" dirty="0" err="1">
                <a:latin typeface="Arial" panose="020B0604020202020204" pitchFamily="34" charset="0"/>
                <a:cs typeface="Arial" panose="020B0604020202020204" pitchFamily="34" charset="0"/>
              </a:rPr>
              <a:t>Spitas</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Co-Supervisor: Professor Michael Young Zhao</a:t>
            </a:r>
            <a:br>
              <a:rPr lang="en-US" dirty="0">
                <a:latin typeface="Arial" panose="020B0604020202020204" pitchFamily="34" charset="0"/>
                <a:cs typeface="Arial" panose="020B0604020202020204" pitchFamily="34" charset="0"/>
              </a:rPr>
            </a:br>
            <a:br>
              <a:rPr lang="en-US" b="1" dirty="0">
                <a:solidFill>
                  <a:schemeClr val="bg1"/>
                </a:solidFill>
                <a:latin typeface="Arial" panose="020B0604020202020204" pitchFamily="34" charset="0"/>
                <a:cs typeface="Arial" panose="020B0604020202020204" pitchFamily="34" charset="0"/>
              </a:rPr>
            </a:b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FCE4C-3A88-A940-B950-027A81932F02}"/>
              </a:ext>
            </a:extLst>
          </p:cNvPr>
          <p:cNvSpPr>
            <a:spLocks noGrp="1"/>
          </p:cNvSpPr>
          <p:nvPr>
            <p:ph type="title"/>
          </p:nvPr>
        </p:nvSpPr>
        <p:spPr>
          <a:xfrm>
            <a:off x="2252191" y="238540"/>
            <a:ext cx="6494617" cy="657936"/>
          </a:xfrm>
        </p:spPr>
        <p:txBody>
          <a:bodyPr/>
          <a:lstStyle/>
          <a:p>
            <a:r>
              <a:rPr lang="en-US" dirty="0"/>
              <a:t>Governing equation</a:t>
            </a:r>
          </a:p>
        </p:txBody>
      </p:sp>
      <p:sp>
        <p:nvSpPr>
          <p:cNvPr id="3" name="Slide Number Placeholder 2">
            <a:extLst>
              <a:ext uri="{FF2B5EF4-FFF2-40B4-BE49-F238E27FC236}">
                <a16:creationId xmlns:a16="http://schemas.microsoft.com/office/drawing/2014/main" id="{3EAC2045-1881-934A-85C7-CF00EA044F4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dirty="0"/>
          </a:p>
        </p:txBody>
      </p:sp>
      <p:pic>
        <p:nvPicPr>
          <p:cNvPr id="12" name="Picture 11">
            <a:extLst>
              <a:ext uri="{FF2B5EF4-FFF2-40B4-BE49-F238E27FC236}">
                <a16:creationId xmlns:a16="http://schemas.microsoft.com/office/drawing/2014/main" id="{F99C09D2-D7AE-9C44-AA86-62C2E14B53DB}"/>
              </a:ext>
            </a:extLst>
          </p:cNvPr>
          <p:cNvPicPr>
            <a:picLocks noChangeAspect="1"/>
          </p:cNvPicPr>
          <p:nvPr/>
        </p:nvPicPr>
        <p:blipFill>
          <a:blip r:embed="rId2"/>
          <a:stretch>
            <a:fillRect/>
          </a:stretch>
        </p:blipFill>
        <p:spPr>
          <a:xfrm>
            <a:off x="333828" y="1113067"/>
            <a:ext cx="4158343" cy="3151084"/>
          </a:xfrm>
          <a:prstGeom prst="rect">
            <a:avLst/>
          </a:prstGeom>
        </p:spPr>
      </p:pic>
      <p:pic>
        <p:nvPicPr>
          <p:cNvPr id="14" name="Picture 13">
            <a:extLst>
              <a:ext uri="{FF2B5EF4-FFF2-40B4-BE49-F238E27FC236}">
                <a16:creationId xmlns:a16="http://schemas.microsoft.com/office/drawing/2014/main" id="{B7807837-44F5-B04A-B40E-DE28FD865151}"/>
              </a:ext>
            </a:extLst>
          </p:cNvPr>
          <p:cNvPicPr>
            <a:picLocks noChangeAspect="1"/>
          </p:cNvPicPr>
          <p:nvPr/>
        </p:nvPicPr>
        <p:blipFill>
          <a:blip r:embed="rId3"/>
          <a:stretch>
            <a:fillRect/>
          </a:stretch>
        </p:blipFill>
        <p:spPr>
          <a:xfrm>
            <a:off x="5014686" y="1040306"/>
            <a:ext cx="3788758" cy="3218544"/>
          </a:xfrm>
          <a:prstGeom prst="rect">
            <a:avLst/>
          </a:prstGeom>
        </p:spPr>
      </p:pic>
    </p:spTree>
    <p:extLst>
      <p:ext uri="{BB962C8B-B14F-4D97-AF65-F5344CB8AC3E}">
        <p14:creationId xmlns:p14="http://schemas.microsoft.com/office/powerpoint/2010/main" val="2012104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61538-2179-024C-8ED6-6F9E5175EF55}"/>
              </a:ext>
            </a:extLst>
          </p:cNvPr>
          <p:cNvSpPr>
            <a:spLocks noGrp="1"/>
          </p:cNvSpPr>
          <p:nvPr>
            <p:ph type="title"/>
          </p:nvPr>
        </p:nvSpPr>
        <p:spPr>
          <a:xfrm>
            <a:off x="2227941" y="232227"/>
            <a:ext cx="6372129" cy="513487"/>
          </a:xfrm>
        </p:spPr>
        <p:txBody>
          <a:bodyPr/>
          <a:lstStyle/>
          <a:p>
            <a:r>
              <a:rPr lang="en-US" dirty="0"/>
              <a:t>Boundary condition</a:t>
            </a:r>
          </a:p>
        </p:txBody>
      </p:sp>
      <p:sp>
        <p:nvSpPr>
          <p:cNvPr id="3" name="Slide Number Placeholder 2">
            <a:extLst>
              <a:ext uri="{FF2B5EF4-FFF2-40B4-BE49-F238E27FC236}">
                <a16:creationId xmlns:a16="http://schemas.microsoft.com/office/drawing/2014/main" id="{58110359-F2C3-8849-8A07-F21983F6C96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dirty="0"/>
          </a:p>
        </p:txBody>
      </p:sp>
      <p:pic>
        <p:nvPicPr>
          <p:cNvPr id="11" name="Picture 10">
            <a:extLst>
              <a:ext uri="{FF2B5EF4-FFF2-40B4-BE49-F238E27FC236}">
                <a16:creationId xmlns:a16="http://schemas.microsoft.com/office/drawing/2014/main" id="{332A51AD-FAAE-BA46-BC5F-070C644245DA}"/>
              </a:ext>
            </a:extLst>
          </p:cNvPr>
          <p:cNvPicPr>
            <a:picLocks noChangeAspect="1"/>
          </p:cNvPicPr>
          <p:nvPr/>
        </p:nvPicPr>
        <p:blipFill rotWithShape="1">
          <a:blip r:embed="rId2"/>
          <a:srcRect l="233" t="709" r="868" b="16736"/>
          <a:stretch/>
        </p:blipFill>
        <p:spPr>
          <a:xfrm>
            <a:off x="580571" y="1422400"/>
            <a:ext cx="7823200" cy="2431143"/>
          </a:xfrm>
          <a:prstGeom prst="rect">
            <a:avLst/>
          </a:prstGeom>
        </p:spPr>
      </p:pic>
      <p:sp>
        <p:nvSpPr>
          <p:cNvPr id="12" name="Rectangle 11">
            <a:extLst>
              <a:ext uri="{FF2B5EF4-FFF2-40B4-BE49-F238E27FC236}">
                <a16:creationId xmlns:a16="http://schemas.microsoft.com/office/drawing/2014/main" id="{A6E2C0CC-5DAF-FA44-8A7E-697530E9FC7B}"/>
              </a:ext>
            </a:extLst>
          </p:cNvPr>
          <p:cNvSpPr/>
          <p:nvPr/>
        </p:nvSpPr>
        <p:spPr>
          <a:xfrm>
            <a:off x="3476014" y="3933372"/>
            <a:ext cx="2413482"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Table 1.</a:t>
            </a:r>
            <a:r>
              <a:rPr lang="en-US" i="1" spc="5" dirty="0">
                <a:latin typeface="Arial" panose="020B0604020202020204" pitchFamily="34" charset="0"/>
                <a:ea typeface="Calibri" panose="020F0502020204030204" pitchFamily="34" charset="0"/>
                <a:cs typeface="Arial" panose="020B0604020202020204" pitchFamily="34" charset="0"/>
              </a:rPr>
              <a:t> </a:t>
            </a:r>
            <a:r>
              <a:rPr lang="en-US" i="1" dirty="0">
                <a:latin typeface="Arial" panose="020B0604020202020204" pitchFamily="34" charset="0"/>
                <a:ea typeface="Calibri" panose="020F0502020204030204" pitchFamily="34" charset="0"/>
                <a:cs typeface="Arial" panose="020B0604020202020204" pitchFamily="34" charset="0"/>
              </a:rPr>
              <a:t>Boundary condition</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29145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3D902-5FC2-2642-9FFF-E713510C5055}"/>
              </a:ext>
            </a:extLst>
          </p:cNvPr>
          <p:cNvSpPr>
            <a:spLocks noGrp="1"/>
          </p:cNvSpPr>
          <p:nvPr>
            <p:ph type="title"/>
          </p:nvPr>
        </p:nvSpPr>
        <p:spPr>
          <a:xfrm>
            <a:off x="2377438" y="148846"/>
            <a:ext cx="3544683" cy="701546"/>
          </a:xfrm>
        </p:spPr>
        <p:txBody>
          <a:bodyPr/>
          <a:lstStyle/>
          <a:p>
            <a:r>
              <a:rPr lang="en-US" sz="2400" dirty="0"/>
              <a:t>Physical setup</a:t>
            </a:r>
          </a:p>
        </p:txBody>
      </p:sp>
      <p:sp>
        <p:nvSpPr>
          <p:cNvPr id="3" name="Slide Number Placeholder 2">
            <a:extLst>
              <a:ext uri="{FF2B5EF4-FFF2-40B4-BE49-F238E27FC236}">
                <a16:creationId xmlns:a16="http://schemas.microsoft.com/office/drawing/2014/main" id="{5BA7C4AD-3335-1C44-ADD7-C6CF6C3A085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dirty="0"/>
          </a:p>
        </p:txBody>
      </p:sp>
      <p:graphicFrame>
        <p:nvGraphicFramePr>
          <p:cNvPr id="4" name="Diagram 3">
            <a:extLst>
              <a:ext uri="{FF2B5EF4-FFF2-40B4-BE49-F238E27FC236}">
                <a16:creationId xmlns:a16="http://schemas.microsoft.com/office/drawing/2014/main" id="{8922055D-C665-444A-8815-BE6F11E47616}"/>
              </a:ext>
            </a:extLst>
          </p:cNvPr>
          <p:cNvGraphicFramePr/>
          <p:nvPr>
            <p:extLst>
              <p:ext uri="{D42A27DB-BD31-4B8C-83A1-F6EECF244321}">
                <p14:modId xmlns:p14="http://schemas.microsoft.com/office/powerpoint/2010/main" val="559455166"/>
              </p:ext>
            </p:extLst>
          </p:nvPr>
        </p:nvGraphicFramePr>
        <p:xfrm>
          <a:off x="1802296" y="993516"/>
          <a:ext cx="5663979" cy="37533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0446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0619" y="228688"/>
            <a:ext cx="3993547" cy="549188"/>
          </a:xfrm>
        </p:spPr>
        <p:txBody>
          <a:bodyPr/>
          <a:lstStyle/>
          <a:p>
            <a:r>
              <a:rPr lang="en-US" sz="2400" dirty="0"/>
              <a:t>Material setup and mesh</a:t>
            </a:r>
            <a:br>
              <a:rPr lang="en-US" sz="2400" dirty="0"/>
            </a:br>
            <a:endParaRPr lang="ru-RU" sz="2400" dirty="0"/>
          </a:p>
        </p:txBody>
      </p:sp>
      <p:sp>
        <p:nvSpPr>
          <p:cNvPr id="3" name="Текст 2"/>
          <p:cNvSpPr>
            <a:spLocks noGrp="1"/>
          </p:cNvSpPr>
          <p:nvPr>
            <p:ph type="body" idx="13"/>
          </p:nvPr>
        </p:nvSpPr>
        <p:spPr>
          <a:xfrm>
            <a:off x="263026" y="1594433"/>
            <a:ext cx="3999900" cy="2765400"/>
          </a:xfrm>
        </p:spPr>
        <p:txBody>
          <a:bodyPr/>
          <a:lstStyle/>
          <a:p>
            <a:endParaRPr lang="en-US" dirty="0">
              <a:solidFill>
                <a:schemeClr val="bg1"/>
              </a:solidFill>
            </a:endParaRPr>
          </a:p>
          <a:p>
            <a:endParaRPr lang="en-US" dirty="0">
              <a:solidFill>
                <a:schemeClr val="bg1"/>
              </a:solidFill>
            </a:endParaRPr>
          </a:p>
        </p:txBody>
      </p:sp>
      <p:sp>
        <p:nvSpPr>
          <p:cNvPr id="4" name="Текст 3"/>
          <p:cNvSpPr>
            <a:spLocks noGrp="1"/>
          </p:cNvSpPr>
          <p:nvPr>
            <p:ph type="body" idx="14"/>
          </p:nvPr>
        </p:nvSpPr>
        <p:spPr/>
        <p:txBody>
          <a:bodyPr/>
          <a:lstStyle/>
          <a:p>
            <a:pPr marL="114300" indent="0">
              <a:buNone/>
            </a:pPr>
            <a:r>
              <a:rPr lang="en-US" dirty="0"/>
              <a:t> </a:t>
            </a:r>
            <a:endParaRPr lang="ru-RU" dirty="0"/>
          </a:p>
        </p:txBody>
      </p:sp>
      <p:sp>
        <p:nvSpPr>
          <p:cNvPr id="10" name="Номер слайда 9"/>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dirty="0"/>
          </a:p>
        </p:txBody>
      </p:sp>
      <p:sp>
        <p:nvSpPr>
          <p:cNvPr id="8" name="Text Placeholder 3">
            <a:extLst>
              <a:ext uri="{FF2B5EF4-FFF2-40B4-BE49-F238E27FC236}">
                <a16:creationId xmlns:a16="http://schemas.microsoft.com/office/drawing/2014/main" id="{1577026D-BB6C-5D42-ADA0-0FBC3C72C9E0}"/>
              </a:ext>
            </a:extLst>
          </p:cNvPr>
          <p:cNvSpPr txBox="1">
            <a:spLocks/>
          </p:cNvSpPr>
          <p:nvPr/>
        </p:nvSpPr>
        <p:spPr>
          <a:xfrm>
            <a:off x="74168" y="1301310"/>
            <a:ext cx="3999900" cy="2765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r>
              <a:rPr lang="en-US" dirty="0">
                <a:solidFill>
                  <a:schemeClr val="bg1"/>
                </a:solidFill>
              </a:rPr>
              <a:t>Material properties are created using the </a:t>
            </a:r>
            <a:r>
              <a:rPr lang="en-US" b="1" dirty="0">
                <a:solidFill>
                  <a:schemeClr val="bg1"/>
                </a:solidFill>
              </a:rPr>
              <a:t>Thermodynamics </a:t>
            </a:r>
            <a:r>
              <a:rPr lang="en-US" dirty="0">
                <a:solidFill>
                  <a:schemeClr val="bg1"/>
                </a:solidFill>
              </a:rPr>
              <a:t>node. Copper from the material library is used for the properties in the tube wall. </a:t>
            </a:r>
          </a:p>
          <a:p>
            <a:pPr marL="114300" indent="0">
              <a:buNone/>
            </a:pPr>
            <a:endParaRPr lang="en-US" dirty="0">
              <a:solidFill>
                <a:schemeClr val="bg1"/>
              </a:solidFill>
            </a:endParaRPr>
          </a:p>
          <a:p>
            <a:r>
              <a:rPr lang="en-US" dirty="0" err="1">
                <a:solidFill>
                  <a:schemeClr val="bg1"/>
                </a:solidFill>
              </a:rPr>
              <a:t>Quadrilater</a:t>
            </a:r>
            <a:r>
              <a:rPr lang="ru-RU" dirty="0">
                <a:solidFill>
                  <a:schemeClr val="bg1"/>
                </a:solidFill>
              </a:rPr>
              <a:t>а</a:t>
            </a:r>
            <a:r>
              <a:rPr lang="en-US" dirty="0">
                <a:solidFill>
                  <a:schemeClr val="bg1"/>
                </a:solidFill>
              </a:rPr>
              <a:t>l mesh f</a:t>
            </a:r>
            <a:r>
              <a:rPr lang="ru-RU" dirty="0">
                <a:solidFill>
                  <a:schemeClr val="bg1"/>
                </a:solidFill>
              </a:rPr>
              <a:t>о</a:t>
            </a:r>
            <a:r>
              <a:rPr lang="en-US" dirty="0">
                <a:solidFill>
                  <a:schemeClr val="bg1"/>
                </a:solidFill>
              </a:rPr>
              <a:t>r the </a:t>
            </a:r>
            <a:r>
              <a:rPr lang="en-US" dirty="0" err="1">
                <a:solidFill>
                  <a:schemeClr val="bg1"/>
                </a:solidFill>
              </a:rPr>
              <a:t>centr</a:t>
            </a:r>
            <a:r>
              <a:rPr lang="ru-RU" dirty="0">
                <a:solidFill>
                  <a:schemeClr val="bg1"/>
                </a:solidFill>
              </a:rPr>
              <a:t>е</a:t>
            </a:r>
            <a:r>
              <a:rPr lang="en-US" dirty="0">
                <a:solidFill>
                  <a:schemeClr val="bg1"/>
                </a:solidFill>
              </a:rPr>
              <a:t> part of the h</a:t>
            </a:r>
            <a:r>
              <a:rPr lang="ru-RU" dirty="0">
                <a:solidFill>
                  <a:schemeClr val="bg1"/>
                </a:solidFill>
              </a:rPr>
              <a:t>е</a:t>
            </a:r>
            <a:r>
              <a:rPr lang="en-US" dirty="0">
                <a:solidFill>
                  <a:schemeClr val="bg1"/>
                </a:solidFill>
              </a:rPr>
              <a:t>at pipe and tri</a:t>
            </a:r>
            <a:r>
              <a:rPr lang="ru-RU" dirty="0">
                <a:solidFill>
                  <a:schemeClr val="bg1"/>
                </a:solidFill>
              </a:rPr>
              <a:t>а</a:t>
            </a:r>
            <a:r>
              <a:rPr lang="en-US" dirty="0" err="1">
                <a:solidFill>
                  <a:schemeClr val="bg1"/>
                </a:solidFill>
              </a:rPr>
              <a:t>ngular</a:t>
            </a:r>
            <a:r>
              <a:rPr lang="en-US" dirty="0">
                <a:solidFill>
                  <a:schemeClr val="bg1"/>
                </a:solidFill>
              </a:rPr>
              <a:t> meshes for the </a:t>
            </a:r>
            <a:r>
              <a:rPr lang="ru-RU" dirty="0">
                <a:solidFill>
                  <a:schemeClr val="bg1"/>
                </a:solidFill>
              </a:rPr>
              <a:t>е</a:t>
            </a:r>
            <a:r>
              <a:rPr lang="en-US" dirty="0" err="1">
                <a:solidFill>
                  <a:schemeClr val="bg1"/>
                </a:solidFill>
              </a:rPr>
              <a:t>nds</a:t>
            </a:r>
            <a:r>
              <a:rPr lang="en-US" dirty="0">
                <a:solidFill>
                  <a:schemeClr val="bg1"/>
                </a:solidFill>
              </a:rPr>
              <a:t> was used. </a:t>
            </a:r>
          </a:p>
          <a:p>
            <a:pPr marL="114300" indent="0">
              <a:buFont typeface="Arial"/>
              <a:buNone/>
            </a:pPr>
            <a:endParaRPr lang="en-US" dirty="0"/>
          </a:p>
          <a:p>
            <a:endParaRPr lang="en-US" dirty="0"/>
          </a:p>
        </p:txBody>
      </p:sp>
      <p:sp>
        <p:nvSpPr>
          <p:cNvPr id="9" name="Rectangle 8">
            <a:extLst>
              <a:ext uri="{FF2B5EF4-FFF2-40B4-BE49-F238E27FC236}">
                <a16:creationId xmlns:a16="http://schemas.microsoft.com/office/drawing/2014/main" id="{1AF84CB2-A0C3-1E46-98A0-01A5A0528D11}"/>
              </a:ext>
            </a:extLst>
          </p:cNvPr>
          <p:cNvSpPr/>
          <p:nvPr/>
        </p:nvSpPr>
        <p:spPr>
          <a:xfrm>
            <a:off x="6144021" y="4615506"/>
            <a:ext cx="1376659" cy="375552"/>
          </a:xfrm>
          <a:prstGeom prst="rect">
            <a:avLst/>
          </a:prstGeom>
        </p:spPr>
        <p:txBody>
          <a:bodyPr wrap="none">
            <a:spAutoFit/>
          </a:bodyPr>
          <a:lstStyle/>
          <a:p>
            <a:pPr algn="ctr">
              <a:lnSpc>
                <a:spcPct val="150000"/>
              </a:lnSpc>
              <a:spcAft>
                <a:spcPts val="800"/>
              </a:spcAft>
            </a:pPr>
            <a:r>
              <a:rPr lang="en-US" i="1" dirty="0">
                <a:solidFill>
                  <a:schemeClr val="bg1"/>
                </a:solidFill>
                <a:latin typeface="Arial" panose="020B0604020202020204" pitchFamily="34" charset="0"/>
                <a:ea typeface="Calibri" panose="020F0502020204030204" pitchFamily="34" charset="0"/>
                <a:cs typeface="Arial" panose="020B0604020202020204" pitchFamily="34" charset="0"/>
              </a:rPr>
              <a:t>Figure</a:t>
            </a:r>
            <a:r>
              <a:rPr lang="en-US" i="1" spc="-15" dirty="0">
                <a:solidFill>
                  <a:schemeClr val="bg1"/>
                </a:solidFill>
                <a:latin typeface="Arial" panose="020B0604020202020204" pitchFamily="34" charset="0"/>
                <a:ea typeface="Calibri" panose="020F0502020204030204" pitchFamily="34" charset="0"/>
                <a:cs typeface="Arial" panose="020B0604020202020204" pitchFamily="34" charset="0"/>
              </a:rPr>
              <a:t> 5</a:t>
            </a:r>
            <a:r>
              <a:rPr lang="en-US" i="1" dirty="0">
                <a:solidFill>
                  <a:schemeClr val="bg1"/>
                </a:solidFill>
                <a:latin typeface="Arial" panose="020B0604020202020204" pitchFamily="34" charset="0"/>
                <a:ea typeface="Calibri" panose="020F0502020204030204" pitchFamily="34" charset="0"/>
                <a:cs typeface="Arial" panose="020B0604020202020204" pitchFamily="34" charset="0"/>
              </a:rPr>
              <a:t>.</a:t>
            </a:r>
            <a:r>
              <a:rPr lang="en-US" i="1" spc="5" dirty="0">
                <a:solidFill>
                  <a:schemeClr val="bg1"/>
                </a:solidFill>
                <a:latin typeface="Arial" panose="020B0604020202020204" pitchFamily="34" charset="0"/>
                <a:ea typeface="Calibri" panose="020F0502020204030204" pitchFamily="34" charset="0"/>
                <a:cs typeface="Arial" panose="020B0604020202020204" pitchFamily="34" charset="0"/>
              </a:rPr>
              <a:t> Mesh</a:t>
            </a:r>
            <a:endParaRPr lang="en-US" sz="120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57D6896B-62D7-DF45-8350-F2898FB1C6E7}"/>
              </a:ext>
            </a:extLst>
          </p:cNvPr>
          <p:cNvPicPr>
            <a:picLocks noChangeAspect="1"/>
          </p:cNvPicPr>
          <p:nvPr/>
        </p:nvPicPr>
        <p:blipFill>
          <a:blip r:embed="rId2"/>
          <a:stretch>
            <a:fillRect/>
          </a:stretch>
        </p:blipFill>
        <p:spPr>
          <a:xfrm>
            <a:off x="4288176" y="1803475"/>
            <a:ext cx="4732982" cy="2409796"/>
          </a:xfrm>
          <a:prstGeom prst="rect">
            <a:avLst/>
          </a:prstGeom>
        </p:spPr>
      </p:pic>
    </p:spTree>
    <p:extLst>
      <p:ext uri="{BB962C8B-B14F-4D97-AF65-F5344CB8AC3E}">
        <p14:creationId xmlns:p14="http://schemas.microsoft.com/office/powerpoint/2010/main" val="1387272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23F52-81CA-3447-A9CC-85EE1242A43A}"/>
              </a:ext>
            </a:extLst>
          </p:cNvPr>
          <p:cNvSpPr>
            <a:spLocks noGrp="1"/>
          </p:cNvSpPr>
          <p:nvPr>
            <p:ph type="title"/>
          </p:nvPr>
        </p:nvSpPr>
        <p:spPr>
          <a:xfrm>
            <a:off x="2313830" y="212457"/>
            <a:ext cx="6224272" cy="375940"/>
          </a:xfrm>
        </p:spPr>
        <p:txBody>
          <a:bodyPr/>
          <a:lstStyle/>
          <a:p>
            <a:r>
              <a:rPr lang="en-US" dirty="0"/>
              <a:t>Mesh convergence </a:t>
            </a:r>
          </a:p>
        </p:txBody>
      </p:sp>
      <p:sp>
        <p:nvSpPr>
          <p:cNvPr id="3" name="Slide Number Placeholder 2">
            <a:extLst>
              <a:ext uri="{FF2B5EF4-FFF2-40B4-BE49-F238E27FC236}">
                <a16:creationId xmlns:a16="http://schemas.microsoft.com/office/drawing/2014/main" id="{7A28A20A-F6F9-E543-9397-B47DA083B1F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dirty="0"/>
          </a:p>
        </p:txBody>
      </p:sp>
      <p:sp>
        <p:nvSpPr>
          <p:cNvPr id="4" name="Text Placeholder 3">
            <a:extLst>
              <a:ext uri="{FF2B5EF4-FFF2-40B4-BE49-F238E27FC236}">
                <a16:creationId xmlns:a16="http://schemas.microsoft.com/office/drawing/2014/main" id="{A8762FEE-15B7-3D4C-8AB2-56C88EA83875}"/>
              </a:ext>
            </a:extLst>
          </p:cNvPr>
          <p:cNvSpPr>
            <a:spLocks noGrp="1"/>
          </p:cNvSpPr>
          <p:nvPr>
            <p:ph type="body" idx="13"/>
          </p:nvPr>
        </p:nvSpPr>
        <p:spPr>
          <a:xfrm>
            <a:off x="288363" y="1972997"/>
            <a:ext cx="3353851" cy="2724272"/>
          </a:xfrm>
        </p:spPr>
        <p:txBody>
          <a:bodyPr/>
          <a:lstStyle/>
          <a:p>
            <a:pPr marL="114300" indent="0">
              <a:buNone/>
            </a:pPr>
            <a:r>
              <a:rPr lang="en-US" dirty="0">
                <a:solidFill>
                  <a:schemeClr val="bg1"/>
                </a:solidFill>
              </a:rPr>
              <a:t>While increasing the number of elements, the solution outputs are converged to a specific value.</a:t>
            </a:r>
          </a:p>
        </p:txBody>
      </p:sp>
      <p:pic>
        <p:nvPicPr>
          <p:cNvPr id="11" name="Picture 10">
            <a:extLst>
              <a:ext uri="{FF2B5EF4-FFF2-40B4-BE49-F238E27FC236}">
                <a16:creationId xmlns:a16="http://schemas.microsoft.com/office/drawing/2014/main" id="{63703F27-13D1-2249-94AD-703A08ADE626}"/>
              </a:ext>
            </a:extLst>
          </p:cNvPr>
          <p:cNvPicPr>
            <a:picLocks noChangeAspect="1"/>
          </p:cNvPicPr>
          <p:nvPr/>
        </p:nvPicPr>
        <p:blipFill>
          <a:blip r:embed="rId2"/>
          <a:stretch>
            <a:fillRect/>
          </a:stretch>
        </p:blipFill>
        <p:spPr>
          <a:xfrm>
            <a:off x="3904090" y="1635125"/>
            <a:ext cx="4755212" cy="2720644"/>
          </a:xfrm>
          <a:prstGeom prst="rect">
            <a:avLst/>
          </a:prstGeom>
        </p:spPr>
      </p:pic>
      <p:sp>
        <p:nvSpPr>
          <p:cNvPr id="12" name="Rectangle 11">
            <a:extLst>
              <a:ext uri="{FF2B5EF4-FFF2-40B4-BE49-F238E27FC236}">
                <a16:creationId xmlns:a16="http://schemas.microsoft.com/office/drawing/2014/main" id="{60205C19-6F1C-FD41-B042-F0DE03E94D06}"/>
              </a:ext>
            </a:extLst>
          </p:cNvPr>
          <p:cNvSpPr/>
          <p:nvPr/>
        </p:nvSpPr>
        <p:spPr>
          <a:xfrm>
            <a:off x="5052517" y="4321717"/>
            <a:ext cx="2458365"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Figure</a:t>
            </a:r>
            <a:r>
              <a:rPr lang="en-US" i="1" spc="-15" dirty="0">
                <a:latin typeface="Arial" panose="020B0604020202020204" pitchFamily="34" charset="0"/>
                <a:ea typeface="Calibri" panose="020F0502020204030204" pitchFamily="34" charset="0"/>
                <a:cs typeface="Arial" panose="020B0604020202020204" pitchFamily="34" charset="0"/>
              </a:rPr>
              <a:t> 6</a:t>
            </a:r>
            <a:r>
              <a:rPr lang="en-US" i="1" dirty="0">
                <a:latin typeface="Arial" panose="020B0604020202020204" pitchFamily="34" charset="0"/>
                <a:ea typeface="Calibri" panose="020F0502020204030204" pitchFamily="34" charset="0"/>
                <a:cs typeface="Arial" panose="020B0604020202020204" pitchFamily="34" charset="0"/>
              </a:rPr>
              <a:t>.</a:t>
            </a:r>
            <a:r>
              <a:rPr lang="en-US" i="1" spc="5" dirty="0">
                <a:latin typeface="Arial" panose="020B0604020202020204" pitchFamily="34" charset="0"/>
                <a:ea typeface="Calibri" panose="020F0502020204030204" pitchFamily="34" charset="0"/>
                <a:cs typeface="Arial" panose="020B0604020202020204" pitchFamily="34" charset="0"/>
              </a:rPr>
              <a:t> Mesh convergence</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077836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504F0-43CE-C040-83BA-D041DB95ED11}"/>
              </a:ext>
            </a:extLst>
          </p:cNvPr>
          <p:cNvSpPr>
            <a:spLocks noGrp="1"/>
          </p:cNvSpPr>
          <p:nvPr>
            <p:ph type="title"/>
          </p:nvPr>
        </p:nvSpPr>
        <p:spPr>
          <a:xfrm>
            <a:off x="2218414" y="246491"/>
            <a:ext cx="6496216" cy="481627"/>
          </a:xfrm>
        </p:spPr>
        <p:txBody>
          <a:bodyPr/>
          <a:lstStyle/>
          <a:p>
            <a:r>
              <a:rPr lang="en-US" sz="2400" dirty="0"/>
              <a:t>Satellite heat pipe network schematic </a:t>
            </a:r>
          </a:p>
        </p:txBody>
      </p:sp>
      <p:sp>
        <p:nvSpPr>
          <p:cNvPr id="3" name="Slide Number Placeholder 2">
            <a:extLst>
              <a:ext uri="{FF2B5EF4-FFF2-40B4-BE49-F238E27FC236}">
                <a16:creationId xmlns:a16="http://schemas.microsoft.com/office/drawing/2014/main" id="{17AFD94D-5D06-B146-815A-66215F8B2CC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dirty="0"/>
          </a:p>
        </p:txBody>
      </p:sp>
      <p:sp>
        <p:nvSpPr>
          <p:cNvPr id="4" name="Text Placeholder 3">
            <a:extLst>
              <a:ext uri="{FF2B5EF4-FFF2-40B4-BE49-F238E27FC236}">
                <a16:creationId xmlns:a16="http://schemas.microsoft.com/office/drawing/2014/main" id="{70BA5CDB-9F7A-D44B-9FC8-E313B82C41BE}"/>
              </a:ext>
            </a:extLst>
          </p:cNvPr>
          <p:cNvSpPr>
            <a:spLocks noGrp="1"/>
          </p:cNvSpPr>
          <p:nvPr>
            <p:ph type="body" idx="13"/>
          </p:nvPr>
        </p:nvSpPr>
        <p:spPr>
          <a:xfrm>
            <a:off x="216655" y="832849"/>
            <a:ext cx="8530153" cy="926846"/>
          </a:xfrm>
        </p:spPr>
        <p:txBody>
          <a:bodyPr/>
          <a:lstStyle/>
          <a:p>
            <a:r>
              <a:rPr lang="en-US" dirty="0">
                <a:solidFill>
                  <a:schemeClr val="bg1"/>
                </a:solidFill>
              </a:rPr>
              <a:t>The key point for this analysis is that each subsystem in the model is at </a:t>
            </a:r>
            <a:r>
              <a:rPr lang="en-US" b="1" dirty="0">
                <a:solidFill>
                  <a:schemeClr val="bg1"/>
                </a:solidFill>
              </a:rPr>
              <a:t>thermal equilibrium </a:t>
            </a:r>
            <a:r>
              <a:rPr lang="en-US" dirty="0">
                <a:solidFill>
                  <a:schemeClr val="bg1"/>
                </a:solidFill>
              </a:rPr>
              <a:t>so the heat flow rate and temperature of them can be calculated based on that. </a:t>
            </a:r>
          </a:p>
          <a:p>
            <a:r>
              <a:rPr lang="en-US" dirty="0">
                <a:solidFill>
                  <a:schemeClr val="bg1"/>
                </a:solidFill>
              </a:rPr>
              <a:t> [3] was taken as a benchmark for future work </a:t>
            </a:r>
          </a:p>
          <a:p>
            <a:pPr marL="114300" indent="0">
              <a:buNone/>
            </a:pPr>
            <a:endParaRPr lang="en-US" dirty="0">
              <a:solidFill>
                <a:schemeClr val="bg1"/>
              </a:solidFill>
            </a:endParaRPr>
          </a:p>
        </p:txBody>
      </p:sp>
      <p:pic>
        <p:nvPicPr>
          <p:cNvPr id="6" name="Picture 5">
            <a:extLst>
              <a:ext uri="{FF2B5EF4-FFF2-40B4-BE49-F238E27FC236}">
                <a16:creationId xmlns:a16="http://schemas.microsoft.com/office/drawing/2014/main" id="{5A7F6DFF-9D48-BF40-BE3A-4BA6FD9F48D3}"/>
              </a:ext>
            </a:extLst>
          </p:cNvPr>
          <p:cNvPicPr/>
          <p:nvPr/>
        </p:nvPicPr>
        <p:blipFill rotWithShape="1">
          <a:blip r:embed="rId2">
            <a:extLst>
              <a:ext uri="{28A0092B-C50C-407E-A947-70E740481C1C}">
                <a14:useLocalDpi xmlns:a14="http://schemas.microsoft.com/office/drawing/2010/main" val="0"/>
              </a:ext>
            </a:extLst>
          </a:blip>
          <a:srcRect l="10756"/>
          <a:stretch/>
        </p:blipFill>
        <p:spPr bwMode="auto">
          <a:xfrm>
            <a:off x="166978" y="2133564"/>
            <a:ext cx="4498894" cy="2859642"/>
          </a:xfrm>
          <a:prstGeom prst="rect">
            <a:avLst/>
          </a:prstGeom>
          <a:noFill/>
          <a:ln>
            <a:noFill/>
          </a:ln>
        </p:spPr>
      </p:pic>
      <p:graphicFrame>
        <p:nvGraphicFramePr>
          <p:cNvPr id="7" name="Table 6">
            <a:extLst>
              <a:ext uri="{FF2B5EF4-FFF2-40B4-BE49-F238E27FC236}">
                <a16:creationId xmlns:a16="http://schemas.microsoft.com/office/drawing/2014/main" id="{DECAE3B1-D533-5443-B959-CE203A0B210B}"/>
              </a:ext>
            </a:extLst>
          </p:cNvPr>
          <p:cNvGraphicFramePr>
            <a:graphicFrameLocks noGrp="1"/>
          </p:cNvGraphicFramePr>
          <p:nvPr>
            <p:extLst>
              <p:ext uri="{D42A27DB-BD31-4B8C-83A1-F6EECF244321}">
                <p14:modId xmlns:p14="http://schemas.microsoft.com/office/powerpoint/2010/main" val="4137020392"/>
              </p:ext>
            </p:extLst>
          </p:nvPr>
        </p:nvGraphicFramePr>
        <p:xfrm>
          <a:off x="4795065" y="2800163"/>
          <a:ext cx="3848376" cy="1863054"/>
        </p:xfrm>
        <a:graphic>
          <a:graphicData uri="http://schemas.openxmlformats.org/drawingml/2006/table">
            <a:tbl>
              <a:tblPr firstRow="1" firstCol="1" bandRow="1">
                <a:tableStyleId>{5C22544A-7EE6-4342-B048-85BDC9FD1C3A}</a:tableStyleId>
              </a:tblPr>
              <a:tblGrid>
                <a:gridCol w="1282609">
                  <a:extLst>
                    <a:ext uri="{9D8B030D-6E8A-4147-A177-3AD203B41FA5}">
                      <a16:colId xmlns:a16="http://schemas.microsoft.com/office/drawing/2014/main" val="2755674985"/>
                    </a:ext>
                  </a:extLst>
                </a:gridCol>
                <a:gridCol w="1282609">
                  <a:extLst>
                    <a:ext uri="{9D8B030D-6E8A-4147-A177-3AD203B41FA5}">
                      <a16:colId xmlns:a16="http://schemas.microsoft.com/office/drawing/2014/main" val="932009862"/>
                    </a:ext>
                  </a:extLst>
                </a:gridCol>
                <a:gridCol w="1283158">
                  <a:extLst>
                    <a:ext uri="{9D8B030D-6E8A-4147-A177-3AD203B41FA5}">
                      <a16:colId xmlns:a16="http://schemas.microsoft.com/office/drawing/2014/main" val="2433360189"/>
                    </a:ext>
                  </a:extLst>
                </a:gridCol>
              </a:tblGrid>
              <a:tr h="554844">
                <a:tc>
                  <a:txBody>
                    <a:bodyPr/>
                    <a:lstStyle/>
                    <a:p>
                      <a:pPr algn="ctr">
                        <a:lnSpc>
                          <a:spcPct val="150000"/>
                        </a:lnSpc>
                        <a:spcAft>
                          <a:spcPts val="0"/>
                        </a:spcAft>
                      </a:pPr>
                      <a:r>
                        <a:rPr lang="en-US" sz="1200" dirty="0">
                          <a:solidFill>
                            <a:schemeClr val="tx1"/>
                          </a:solidFill>
                          <a:effectLst/>
                        </a:rPr>
                        <a:t>Subsystem</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dirty="0">
                          <a:solidFill>
                            <a:schemeClr val="tx1"/>
                          </a:solidFill>
                          <a:effectLst/>
                        </a:rPr>
                        <a:t>Min. Operating temp. (°C)</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solidFill>
                            <a:schemeClr val="tx1"/>
                          </a:solidFill>
                          <a:effectLst/>
                        </a:rPr>
                        <a:t>Max. Operating temp. (°C)</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25627479"/>
                  </a:ext>
                </a:extLst>
              </a:tr>
              <a:tr h="261642">
                <a:tc>
                  <a:txBody>
                    <a:bodyPr/>
                    <a:lstStyle/>
                    <a:p>
                      <a:pPr algn="ctr">
                        <a:lnSpc>
                          <a:spcPct val="150000"/>
                        </a:lnSpc>
                        <a:spcAft>
                          <a:spcPts val="0"/>
                        </a:spcAft>
                      </a:pPr>
                      <a:r>
                        <a:rPr lang="en-US" sz="1200">
                          <a:solidFill>
                            <a:schemeClr val="tx1"/>
                          </a:solidFill>
                          <a:effectLst/>
                        </a:rPr>
                        <a:t>Battery</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solidFill>
                            <a:schemeClr val="bg1"/>
                          </a:solidFill>
                          <a:effectLst/>
                        </a:rPr>
                        <a:t>0</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solidFill>
                            <a:schemeClr val="bg1"/>
                          </a:solidFill>
                          <a:effectLst/>
                        </a:rPr>
                        <a:t>45</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72490"/>
                  </a:ext>
                </a:extLst>
              </a:tr>
              <a:tr h="261642">
                <a:tc>
                  <a:txBody>
                    <a:bodyPr/>
                    <a:lstStyle/>
                    <a:p>
                      <a:pPr algn="ctr">
                        <a:lnSpc>
                          <a:spcPct val="150000"/>
                        </a:lnSpc>
                        <a:spcAft>
                          <a:spcPts val="0"/>
                        </a:spcAft>
                      </a:pPr>
                      <a:r>
                        <a:rPr lang="en-US" sz="1200">
                          <a:solidFill>
                            <a:schemeClr val="tx1"/>
                          </a:solidFill>
                          <a:effectLst/>
                        </a:rPr>
                        <a:t>Camera</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dirty="0">
                          <a:solidFill>
                            <a:schemeClr val="bg1"/>
                          </a:solidFill>
                          <a:effectLst/>
                        </a:rPr>
                        <a:t>0</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solidFill>
                            <a:schemeClr val="bg1"/>
                          </a:solidFill>
                          <a:effectLst/>
                        </a:rPr>
                        <a:t>45</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8842061"/>
                  </a:ext>
                </a:extLst>
              </a:tr>
              <a:tr h="261642">
                <a:tc>
                  <a:txBody>
                    <a:bodyPr/>
                    <a:lstStyle/>
                    <a:p>
                      <a:pPr algn="ctr">
                        <a:lnSpc>
                          <a:spcPct val="150000"/>
                        </a:lnSpc>
                        <a:spcAft>
                          <a:spcPts val="0"/>
                        </a:spcAft>
                      </a:pPr>
                      <a:r>
                        <a:rPr lang="en-US" sz="1200" dirty="0">
                          <a:solidFill>
                            <a:schemeClr val="tx1"/>
                          </a:solidFill>
                          <a:effectLst/>
                        </a:rPr>
                        <a:t>ADCS</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solidFill>
                            <a:schemeClr val="bg1"/>
                          </a:solidFill>
                          <a:effectLst/>
                        </a:rPr>
                        <a:t>-50</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solidFill>
                            <a:schemeClr val="bg1"/>
                          </a:solidFill>
                          <a:effectLst/>
                        </a:rPr>
                        <a:t>60</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87541981"/>
                  </a:ext>
                </a:extLst>
              </a:tr>
              <a:tr h="261642">
                <a:tc>
                  <a:txBody>
                    <a:bodyPr/>
                    <a:lstStyle/>
                    <a:p>
                      <a:pPr algn="ctr">
                        <a:lnSpc>
                          <a:spcPct val="150000"/>
                        </a:lnSpc>
                        <a:spcAft>
                          <a:spcPts val="0"/>
                        </a:spcAft>
                      </a:pPr>
                      <a:r>
                        <a:rPr lang="en-US" sz="1200" dirty="0">
                          <a:solidFill>
                            <a:schemeClr val="tx1"/>
                          </a:solidFill>
                          <a:effectLst/>
                        </a:rPr>
                        <a:t>OBC</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solidFill>
                            <a:schemeClr val="bg1"/>
                          </a:solidFill>
                          <a:effectLst/>
                        </a:rPr>
                        <a:t>-40</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dirty="0">
                          <a:solidFill>
                            <a:schemeClr val="bg1"/>
                          </a:solidFill>
                          <a:effectLst/>
                        </a:rPr>
                        <a:t>85</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19977731"/>
                  </a:ext>
                </a:extLst>
              </a:tr>
              <a:tr h="261642">
                <a:tc>
                  <a:txBody>
                    <a:bodyPr/>
                    <a:lstStyle/>
                    <a:p>
                      <a:pPr algn="ctr">
                        <a:lnSpc>
                          <a:spcPct val="150000"/>
                        </a:lnSpc>
                        <a:spcAft>
                          <a:spcPts val="0"/>
                        </a:spcAft>
                      </a:pPr>
                      <a:r>
                        <a:rPr lang="en-US" sz="1200">
                          <a:solidFill>
                            <a:schemeClr val="tx1"/>
                          </a:solidFill>
                          <a:effectLst/>
                        </a:rPr>
                        <a:t>EPS</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solidFill>
                            <a:schemeClr val="bg1"/>
                          </a:solidFill>
                          <a:effectLst/>
                        </a:rPr>
                        <a:t>-40</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dirty="0">
                          <a:solidFill>
                            <a:schemeClr val="bg1"/>
                          </a:solidFill>
                          <a:effectLst/>
                        </a:rPr>
                        <a:t>105</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66198782"/>
                  </a:ext>
                </a:extLst>
              </a:tr>
            </a:tbl>
          </a:graphicData>
        </a:graphic>
      </p:graphicFrame>
      <p:sp>
        <p:nvSpPr>
          <p:cNvPr id="9" name="Rectangle 8">
            <a:extLst>
              <a:ext uri="{FF2B5EF4-FFF2-40B4-BE49-F238E27FC236}">
                <a16:creationId xmlns:a16="http://schemas.microsoft.com/office/drawing/2014/main" id="{092E8807-5379-874A-A03F-BA25794A2F42}"/>
              </a:ext>
            </a:extLst>
          </p:cNvPr>
          <p:cNvSpPr/>
          <p:nvPr/>
        </p:nvSpPr>
        <p:spPr>
          <a:xfrm>
            <a:off x="1285830" y="4767948"/>
            <a:ext cx="2261196"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Figure</a:t>
            </a:r>
            <a:r>
              <a:rPr lang="en-US" i="1" spc="-15" dirty="0">
                <a:latin typeface="Arial" panose="020B0604020202020204" pitchFamily="34" charset="0"/>
                <a:ea typeface="Calibri" panose="020F0502020204030204" pitchFamily="34" charset="0"/>
                <a:cs typeface="Arial" panose="020B0604020202020204" pitchFamily="34" charset="0"/>
              </a:rPr>
              <a:t> 7</a:t>
            </a:r>
            <a:r>
              <a:rPr lang="en-US" i="1" dirty="0">
                <a:latin typeface="Arial" panose="020B0604020202020204" pitchFamily="34" charset="0"/>
                <a:ea typeface="Calibri" panose="020F0502020204030204" pitchFamily="34" charset="0"/>
                <a:cs typeface="Arial" panose="020B0604020202020204" pitchFamily="34" charset="0"/>
              </a:rPr>
              <a:t>.</a:t>
            </a:r>
            <a:r>
              <a:rPr lang="en-US" i="1" spc="5" dirty="0">
                <a:latin typeface="Arial" panose="020B0604020202020204" pitchFamily="34" charset="0"/>
                <a:ea typeface="Calibri" panose="020F0502020204030204" pitchFamily="34" charset="0"/>
                <a:cs typeface="Arial" panose="020B0604020202020204" pitchFamily="34" charset="0"/>
              </a:rPr>
              <a:t> Satellite scheme</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7B0CDA67-B355-E44D-8C25-B8F2486C6FEF}"/>
              </a:ext>
            </a:extLst>
          </p:cNvPr>
          <p:cNvSpPr/>
          <p:nvPr/>
        </p:nvSpPr>
        <p:spPr>
          <a:xfrm>
            <a:off x="5294767" y="4767948"/>
            <a:ext cx="3348674"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Table </a:t>
            </a:r>
            <a:r>
              <a:rPr lang="en-US" i="1" spc="-15" dirty="0">
                <a:latin typeface="Arial" panose="020B0604020202020204" pitchFamily="34" charset="0"/>
                <a:ea typeface="Calibri" panose="020F0502020204030204" pitchFamily="34" charset="0"/>
                <a:cs typeface="Arial" panose="020B0604020202020204" pitchFamily="34" charset="0"/>
              </a:rPr>
              <a:t>2</a:t>
            </a:r>
            <a:r>
              <a:rPr lang="en-US" i="1" dirty="0">
                <a:latin typeface="Arial" panose="020B0604020202020204" pitchFamily="34" charset="0"/>
                <a:ea typeface="Calibri" panose="020F0502020204030204" pitchFamily="34" charset="0"/>
                <a:cs typeface="Arial" panose="020B0604020202020204" pitchFamily="34" charset="0"/>
              </a:rPr>
              <a:t>.</a:t>
            </a:r>
            <a:r>
              <a:rPr lang="en-US" i="1" spc="5" dirty="0">
                <a:latin typeface="Arial" panose="020B0604020202020204" pitchFamily="34" charset="0"/>
                <a:ea typeface="Calibri" panose="020F0502020204030204" pitchFamily="34" charset="0"/>
                <a:cs typeface="Arial" panose="020B0604020202020204" pitchFamily="34" charset="0"/>
              </a:rPr>
              <a:t> Subsystem's operational range</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633399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5D4CD-3515-C444-A512-AD3519162850}"/>
              </a:ext>
            </a:extLst>
          </p:cNvPr>
          <p:cNvSpPr>
            <a:spLocks noGrp="1"/>
          </p:cNvSpPr>
          <p:nvPr>
            <p:ph type="title"/>
          </p:nvPr>
        </p:nvSpPr>
        <p:spPr>
          <a:xfrm>
            <a:off x="2401293" y="213811"/>
            <a:ext cx="4983867" cy="557465"/>
          </a:xfrm>
        </p:spPr>
        <p:txBody>
          <a:bodyPr/>
          <a:lstStyle/>
          <a:p>
            <a:r>
              <a:rPr lang="en-US" sz="2400" dirty="0"/>
              <a:t>Heat storage subsystem</a:t>
            </a:r>
          </a:p>
        </p:txBody>
      </p:sp>
      <p:sp>
        <p:nvSpPr>
          <p:cNvPr id="3" name="Slide Number Placeholder 2">
            <a:extLst>
              <a:ext uri="{FF2B5EF4-FFF2-40B4-BE49-F238E27FC236}">
                <a16:creationId xmlns:a16="http://schemas.microsoft.com/office/drawing/2014/main" id="{3AE0CBB4-43A5-5B4C-B88D-66F66AE88F3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58638DB5-F3E2-E748-A862-6DACF4402A29}"/>
                  </a:ext>
                </a:extLst>
              </p:cNvPr>
              <p:cNvSpPr>
                <a:spLocks noGrp="1"/>
              </p:cNvSpPr>
              <p:nvPr>
                <p:ph type="body" idx="13"/>
              </p:nvPr>
            </p:nvSpPr>
            <p:spPr>
              <a:xfrm>
                <a:off x="270345" y="1065475"/>
                <a:ext cx="8619214" cy="1836503"/>
              </a:xfrm>
            </p:spPr>
            <p:txBody>
              <a:bodyPr/>
              <a:lstStyle/>
              <a:p>
                <a:pPr marL="114300" indent="0">
                  <a:buNone/>
                </a:pPr>
                <a:r>
                  <a:rPr lang="en-US" dirty="0">
                    <a:solidFill>
                      <a:schemeClr val="bg1"/>
                    </a:solidFill>
                  </a:rPr>
                  <a:t>The schematic for the process of the heat radiation from the sun to the heat storage is representing the following equation [2]:</a:t>
                </a:r>
              </a:p>
              <a:p>
                <a:pPr marL="114300" indent="0" algn="ctr">
                  <a:buNone/>
                </a:pPr>
                <a:endParaRPr lang="en-US" dirty="0">
                  <a:solidFill>
                    <a:schemeClr val="bg1"/>
                  </a:solidFill>
                </a:endParaRPr>
              </a:p>
              <a:p>
                <a:pPr marL="114300" indent="0" algn="ctr">
                  <a:buNone/>
                </a:pPr>
                <a14:m>
                  <m:oMathPara xmlns:m="http://schemas.openxmlformats.org/officeDocument/2006/math">
                    <m:oMathParaPr>
                      <m:jc m:val="centerGroup"/>
                    </m:oMathParaPr>
                    <m:oMath xmlns:m="http://schemas.openxmlformats.org/officeDocument/2006/math">
                      <m:sSup>
                        <m:sSupPr>
                          <m:ctrlPr>
                            <a:rPr lang="en-US" i="1" smtClean="0">
                              <a:solidFill>
                                <a:schemeClr val="bg1"/>
                              </a:solidFill>
                              <a:latin typeface="Cambria Math" panose="02040503050406030204" pitchFamily="18" charset="0"/>
                            </a:rPr>
                          </m:ctrlPr>
                        </m:sSupPr>
                        <m:e>
                          <m:r>
                            <a:rPr lang="en-US" i="1">
                              <a:solidFill>
                                <a:schemeClr val="bg1"/>
                              </a:solidFill>
                              <a:latin typeface="Cambria Math" panose="02040503050406030204" pitchFamily="18" charset="0"/>
                            </a:rPr>
                            <m:t>𝑄</m:t>
                          </m:r>
                        </m:e>
                        <m:sup>
                          <m:r>
                            <a:rPr lang="en-US" i="1">
                              <a:solidFill>
                                <a:schemeClr val="bg1"/>
                              </a:solidFill>
                              <a:latin typeface="Cambria Math" panose="02040503050406030204" pitchFamily="18" charset="0"/>
                            </a:rPr>
                            <m:t>′</m:t>
                          </m:r>
                        </m:sup>
                      </m:sSup>
                      <m:r>
                        <a:rPr lang="en-US" i="1">
                          <a:solidFill>
                            <a:schemeClr val="bg1"/>
                          </a:solidFill>
                          <a:latin typeface="Cambria Math" panose="02040503050406030204" pitchFamily="18" charset="0"/>
                        </a:rPr>
                        <m:t>=</m:t>
                      </m:r>
                      <m:d>
                        <m:dPr>
                          <m:ctrlPr>
                            <a:rPr lang="en-US" i="1">
                              <a:solidFill>
                                <a:schemeClr val="bg1"/>
                              </a:solidFill>
                              <a:latin typeface="Cambria Math" panose="02040503050406030204" pitchFamily="18" charset="0"/>
                            </a:rPr>
                          </m:ctrlPr>
                        </m:dPr>
                        <m:e>
                          <m:r>
                            <a:rPr lang="en-US" i="1">
                              <a:solidFill>
                                <a:schemeClr val="bg1"/>
                              </a:solidFill>
                              <a:latin typeface="Cambria Math" panose="02040503050406030204" pitchFamily="18" charset="0"/>
                            </a:rPr>
                            <m:t>𝛼</m:t>
                          </m:r>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𝜀</m:t>
                          </m:r>
                        </m:e>
                      </m:d>
                      <m:r>
                        <a:rPr lang="en-US" i="1">
                          <a:solidFill>
                            <a:schemeClr val="bg1"/>
                          </a:solidFill>
                          <a:latin typeface="Cambria Math" panose="02040503050406030204" pitchFamily="18" charset="0"/>
                        </a:rPr>
                        <m:t>𝜎</m:t>
                      </m:r>
                      <m:r>
                        <a:rPr lang="en-US" i="1">
                          <a:solidFill>
                            <a:schemeClr val="bg1"/>
                          </a:solidFill>
                          <a:latin typeface="Cambria Math" panose="02040503050406030204" pitchFamily="18" charset="0"/>
                        </a:rPr>
                        <m:t>𝐴</m:t>
                      </m:r>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rPr>
                            <m:t>𝑇</m:t>
                          </m:r>
                        </m:e>
                        <m:sub>
                          <m:r>
                            <a:rPr lang="en-US" i="1">
                              <a:solidFill>
                                <a:schemeClr val="bg1"/>
                              </a:solidFill>
                              <a:latin typeface="Cambria Math" panose="02040503050406030204" pitchFamily="18" charset="0"/>
                            </a:rPr>
                            <m:t>h</m:t>
                          </m:r>
                        </m:sub>
                        <m:sup>
                          <m:r>
                            <a:rPr lang="en-US" i="1">
                              <a:solidFill>
                                <a:schemeClr val="bg1"/>
                              </a:solidFill>
                              <a:latin typeface="Cambria Math" panose="02040503050406030204" pitchFamily="18" charset="0"/>
                            </a:rPr>
                            <m:t>4</m:t>
                          </m:r>
                        </m:sup>
                      </m:sSubSup>
                    </m:oMath>
                  </m:oMathPara>
                </a14:m>
                <a:endParaRPr lang="en-US" dirty="0">
                  <a:solidFill>
                    <a:schemeClr val="bg1"/>
                  </a:solidFill>
                </a:endParaRPr>
              </a:p>
            </p:txBody>
          </p:sp>
        </mc:Choice>
        <mc:Fallback xmlns="">
          <p:sp>
            <p:nvSpPr>
              <p:cNvPr id="4" name="Text Placeholder 3">
                <a:extLst>
                  <a:ext uri="{FF2B5EF4-FFF2-40B4-BE49-F238E27FC236}">
                    <a16:creationId xmlns:a16="http://schemas.microsoft.com/office/drawing/2014/main" id="{58638DB5-F3E2-E748-A862-6DACF4402A29}"/>
                  </a:ext>
                </a:extLst>
              </p:cNvPr>
              <p:cNvSpPr>
                <a:spLocks noGrp="1" noRot="1" noChangeAspect="1" noMove="1" noResize="1" noEditPoints="1" noAdjustHandles="1" noChangeArrowheads="1" noChangeShapeType="1" noTextEdit="1"/>
              </p:cNvSpPr>
              <p:nvPr>
                <p:ph type="body" idx="13"/>
              </p:nvPr>
            </p:nvSpPr>
            <p:spPr>
              <a:xfrm>
                <a:off x="270345" y="1065475"/>
                <a:ext cx="8619214" cy="1836503"/>
              </a:xfrm>
              <a:blipFill>
                <a:blip r:embed="rId2"/>
                <a:stretch>
                  <a:fillRect/>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7D3DDFDC-43E3-8B47-827C-CE94B6DD8316}"/>
              </a:ext>
            </a:extLst>
          </p:cNvPr>
          <p:cNvPicPr/>
          <p:nvPr/>
        </p:nvPicPr>
        <p:blipFill>
          <a:blip r:embed="rId3">
            <a:extLst>
              <a:ext uri="{28A0092B-C50C-407E-A947-70E740481C1C}">
                <a14:useLocalDpi xmlns:a14="http://schemas.microsoft.com/office/drawing/2010/main" val="0"/>
              </a:ext>
            </a:extLst>
          </a:blip>
          <a:stretch>
            <a:fillRect/>
          </a:stretch>
        </p:blipFill>
        <p:spPr>
          <a:xfrm>
            <a:off x="1570853" y="2644203"/>
            <a:ext cx="6209030" cy="2074545"/>
          </a:xfrm>
          <a:prstGeom prst="rect">
            <a:avLst/>
          </a:prstGeom>
        </p:spPr>
      </p:pic>
      <p:sp>
        <p:nvSpPr>
          <p:cNvPr id="7" name="Rectangle 6">
            <a:extLst>
              <a:ext uri="{FF2B5EF4-FFF2-40B4-BE49-F238E27FC236}">
                <a16:creationId xmlns:a16="http://schemas.microsoft.com/office/drawing/2014/main" id="{A3913EAA-4433-F94F-BBC5-4FC497175831}"/>
              </a:ext>
            </a:extLst>
          </p:cNvPr>
          <p:cNvSpPr/>
          <p:nvPr/>
        </p:nvSpPr>
        <p:spPr>
          <a:xfrm>
            <a:off x="2873354" y="4681265"/>
            <a:ext cx="2870979"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Figure</a:t>
            </a:r>
            <a:r>
              <a:rPr lang="en-US" i="1" spc="-15" dirty="0">
                <a:latin typeface="Arial" panose="020B0604020202020204" pitchFamily="34" charset="0"/>
                <a:ea typeface="Calibri" panose="020F0502020204030204" pitchFamily="34" charset="0"/>
                <a:cs typeface="Arial" panose="020B0604020202020204" pitchFamily="34" charset="0"/>
              </a:rPr>
              <a:t> 8</a:t>
            </a:r>
            <a:r>
              <a:rPr lang="en-US" i="1" dirty="0">
                <a:latin typeface="Arial" panose="020B0604020202020204" pitchFamily="34" charset="0"/>
                <a:ea typeface="Calibri" panose="020F0502020204030204" pitchFamily="34" charset="0"/>
                <a:cs typeface="Arial" panose="020B0604020202020204" pitchFamily="34" charset="0"/>
              </a:rPr>
              <a:t>.</a:t>
            </a:r>
            <a:r>
              <a:rPr lang="en-US" i="1" spc="5" dirty="0">
                <a:latin typeface="Arial" panose="020B0604020202020204" pitchFamily="34" charset="0"/>
                <a:ea typeface="Calibri" panose="020F0502020204030204" pitchFamily="34" charset="0"/>
                <a:cs typeface="Arial" panose="020B0604020202020204" pitchFamily="34" charset="0"/>
              </a:rPr>
              <a:t> Heat source subsystem </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97214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7F93-7C74-6E47-97B9-9F61F4FAB601}"/>
              </a:ext>
            </a:extLst>
          </p:cNvPr>
          <p:cNvSpPr>
            <a:spLocks noGrp="1"/>
          </p:cNvSpPr>
          <p:nvPr>
            <p:ph type="title"/>
          </p:nvPr>
        </p:nvSpPr>
        <p:spPr>
          <a:xfrm>
            <a:off x="2514211" y="170807"/>
            <a:ext cx="4832794" cy="582674"/>
          </a:xfrm>
        </p:spPr>
        <p:txBody>
          <a:bodyPr/>
          <a:lstStyle/>
          <a:p>
            <a:r>
              <a:rPr lang="en-US" sz="2400" dirty="0"/>
              <a:t>Heat pipe subsystem coefficients </a:t>
            </a:r>
          </a:p>
        </p:txBody>
      </p:sp>
      <p:sp>
        <p:nvSpPr>
          <p:cNvPr id="3" name="Slide Number Placeholder 2">
            <a:extLst>
              <a:ext uri="{FF2B5EF4-FFF2-40B4-BE49-F238E27FC236}">
                <a16:creationId xmlns:a16="http://schemas.microsoft.com/office/drawing/2014/main" id="{670E9DCC-1F2C-424A-93E5-1E452DE3DE9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1D1441FE-C885-3144-8CB4-AFE690048261}"/>
                  </a:ext>
                </a:extLst>
              </p:cNvPr>
              <p:cNvSpPr>
                <a:spLocks noGrp="1"/>
              </p:cNvSpPr>
              <p:nvPr>
                <p:ph type="body" idx="13"/>
              </p:nvPr>
            </p:nvSpPr>
            <p:spPr>
              <a:xfrm>
                <a:off x="505252" y="832504"/>
                <a:ext cx="7967206" cy="4123319"/>
              </a:xfrm>
            </p:spPr>
            <p:txBody>
              <a:bodyPr/>
              <a:lstStyle/>
              <a:p>
                <a:pPr marL="114300" indent="0">
                  <a:buNone/>
                </a:pPr>
                <a:r>
                  <a:rPr lang="en-US" dirty="0">
                    <a:solidFill>
                      <a:schemeClr val="bg1"/>
                    </a:solidFill>
                  </a:rPr>
                  <a:t>The output equation is as follow [3]: </a:t>
                </a:r>
              </a:p>
              <a:p>
                <a:pPr marL="114300" indent="0">
                  <a:buNone/>
                </a:pPr>
                <a:endParaRPr lang="en-US" dirty="0">
                  <a:solidFill>
                    <a:schemeClr val="bg1"/>
                  </a:solidFill>
                </a:endParaRPr>
              </a:p>
              <a:p>
                <a:pPr marL="114300" indent="0">
                  <a:buNone/>
                </a:pPr>
                <a14:m>
                  <m:oMathPara xmlns:m="http://schemas.openxmlformats.org/officeDocument/2006/math">
                    <m:oMathParaPr>
                      <m:jc m:val="centerGroup"/>
                    </m:oMathParaPr>
                    <m:oMath xmlns:m="http://schemas.openxmlformats.org/officeDocument/2006/math">
                      <m:sSup>
                        <m:sSupPr>
                          <m:ctrlPr>
                            <a:rPr lang="en-US" i="1">
                              <a:solidFill>
                                <a:schemeClr val="bg1"/>
                              </a:solidFill>
                              <a:latin typeface="Cambria Math" panose="02040503050406030204" pitchFamily="18" charset="0"/>
                            </a:rPr>
                          </m:ctrlPr>
                        </m:sSupPr>
                        <m:e>
                          <m:r>
                            <a:rPr lang="en-US" i="1">
                              <a:solidFill>
                                <a:schemeClr val="bg1"/>
                              </a:solidFill>
                              <a:latin typeface="Cambria Math" panose="02040503050406030204" pitchFamily="18" charset="0"/>
                            </a:rPr>
                            <m:t>𝑄</m:t>
                          </m:r>
                        </m:e>
                        <m:sup>
                          <m:r>
                            <a:rPr lang="en-US" i="1">
                              <a:solidFill>
                                <a:schemeClr val="bg1"/>
                              </a:solidFill>
                              <a:latin typeface="Cambria Math" panose="02040503050406030204" pitchFamily="18" charset="0"/>
                            </a:rPr>
                            <m:t>′</m:t>
                          </m:r>
                        </m:sup>
                      </m:sSup>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𝐴</m:t>
                      </m:r>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𝐵</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𝑇</m:t>
                          </m:r>
                        </m:e>
                        <m:sub>
                          <m:r>
                            <a:rPr lang="en-US" i="1">
                              <a:solidFill>
                                <a:schemeClr val="bg1"/>
                              </a:solidFill>
                              <a:latin typeface="Cambria Math" panose="02040503050406030204" pitchFamily="18" charset="0"/>
                            </a:rPr>
                            <m:t>1</m:t>
                          </m:r>
                        </m:sub>
                      </m:sSub>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𝐶</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𝑇</m:t>
                          </m:r>
                        </m:e>
                        <m:sub>
                          <m:r>
                            <a:rPr lang="en-US" i="1">
                              <a:solidFill>
                                <a:schemeClr val="bg1"/>
                              </a:solidFill>
                              <a:latin typeface="Cambria Math" panose="02040503050406030204" pitchFamily="18" charset="0"/>
                            </a:rPr>
                            <m:t>2</m:t>
                          </m:r>
                        </m:sub>
                      </m:sSub>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𝐷</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𝑇</m:t>
                          </m:r>
                        </m:e>
                        <m:sub>
                          <m:r>
                            <a:rPr lang="en-US" i="1">
                              <a:solidFill>
                                <a:schemeClr val="bg1"/>
                              </a:solidFill>
                              <a:latin typeface="Cambria Math" panose="02040503050406030204" pitchFamily="18" charset="0"/>
                            </a:rPr>
                            <m:t>1</m:t>
                          </m:r>
                        </m:sub>
                      </m:sSub>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𝑇</m:t>
                          </m:r>
                        </m:e>
                        <m:sub>
                          <m:r>
                            <a:rPr lang="en-US" i="1">
                              <a:solidFill>
                                <a:schemeClr val="bg1"/>
                              </a:solidFill>
                              <a:latin typeface="Cambria Math" panose="02040503050406030204" pitchFamily="18" charset="0"/>
                            </a:rPr>
                            <m:t>2</m:t>
                          </m:r>
                        </m:sub>
                      </m:sSub>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𝐸𝐿</m:t>
                      </m:r>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𝐹𝐿</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𝑇</m:t>
                          </m:r>
                        </m:e>
                        <m:sub>
                          <m:r>
                            <a:rPr lang="en-US" i="1">
                              <a:solidFill>
                                <a:schemeClr val="bg1"/>
                              </a:solidFill>
                              <a:latin typeface="Cambria Math" panose="02040503050406030204" pitchFamily="18" charset="0"/>
                            </a:rPr>
                            <m:t>1</m:t>
                          </m:r>
                        </m:sub>
                      </m:sSub>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𝐺𝐿</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𝑇</m:t>
                          </m:r>
                        </m:e>
                        <m:sub>
                          <m:r>
                            <a:rPr lang="en-US" i="1">
                              <a:solidFill>
                                <a:schemeClr val="bg1"/>
                              </a:solidFill>
                              <a:latin typeface="Cambria Math" panose="02040503050406030204" pitchFamily="18" charset="0"/>
                            </a:rPr>
                            <m:t>2</m:t>
                          </m:r>
                        </m:sub>
                      </m:sSub>
                    </m:oMath>
                  </m:oMathPara>
                </a14:m>
                <a:endParaRPr lang="en-US" dirty="0">
                  <a:solidFill>
                    <a:schemeClr val="bg1"/>
                  </a:solidFill>
                </a:endParaRPr>
              </a:p>
              <a:p>
                <a:pPr marL="114300" indent="0">
                  <a:buNone/>
                </a:pPr>
                <a:r>
                  <a:rPr lang="en-US" dirty="0">
                    <a:solidFill>
                      <a:schemeClr val="bg1"/>
                    </a:solidFill>
                  </a:rPr>
                  <a:t>Where,</a:t>
                </a:r>
                <a:br>
                  <a:rPr lang="en-US" dirty="0">
                    <a:solidFill>
                      <a:schemeClr val="bg1"/>
                    </a:solidFill>
                  </a:rPr>
                </a:br>
                <a14:m>
                  <m:oMathPara xmlns:m="http://schemas.openxmlformats.org/officeDocument/2006/math">
                    <m:oMathParaPr>
                      <m:jc m:val="centerGroup"/>
                    </m:oMathParaPr>
                    <m:oMath xmlns:m="http://schemas.openxmlformats.org/officeDocument/2006/math">
                      <m:r>
                        <a:rPr lang="en-US" i="1">
                          <a:solidFill>
                            <a:schemeClr val="bg1"/>
                          </a:solidFill>
                          <a:latin typeface="Cambria Math" panose="02040503050406030204" pitchFamily="18" charset="0"/>
                        </a:rPr>
                        <m:t>𝐴</m:t>
                      </m:r>
                      <m:r>
                        <a:rPr lang="en-US" i="1">
                          <a:solidFill>
                            <a:schemeClr val="bg1"/>
                          </a:solidFill>
                          <a:latin typeface="Cambria Math" panose="02040503050406030204" pitchFamily="18" charset="0"/>
                        </a:rPr>
                        <m:t>=−3.7341</m:t>
                      </m:r>
                    </m:oMath>
                    <m:oMath xmlns:m="http://schemas.openxmlformats.org/officeDocument/2006/math">
                      <m:r>
                        <a:rPr lang="en-US" i="1">
                          <a:solidFill>
                            <a:schemeClr val="bg1"/>
                          </a:solidFill>
                          <a:latin typeface="Cambria Math" panose="02040503050406030204" pitchFamily="18" charset="0"/>
                        </a:rPr>
                        <m:t>𝐵</m:t>
                      </m:r>
                      <m:r>
                        <a:rPr lang="en-US" i="1">
                          <a:solidFill>
                            <a:schemeClr val="bg1"/>
                          </a:solidFill>
                          <a:latin typeface="Cambria Math" panose="02040503050406030204" pitchFamily="18" charset="0"/>
                        </a:rPr>
                        <m:t>=0.5293</m:t>
                      </m:r>
                    </m:oMath>
                    <m:oMath xmlns:m="http://schemas.openxmlformats.org/officeDocument/2006/math">
                      <m:r>
                        <a:rPr lang="en-US" i="1">
                          <a:solidFill>
                            <a:schemeClr val="bg1"/>
                          </a:solidFill>
                          <a:latin typeface="Cambria Math" panose="02040503050406030204" pitchFamily="18" charset="0"/>
                        </a:rPr>
                        <m:t>𝐶</m:t>
                      </m:r>
                      <m:r>
                        <a:rPr lang="en-US" i="1">
                          <a:solidFill>
                            <a:schemeClr val="bg1"/>
                          </a:solidFill>
                          <a:latin typeface="Cambria Math" panose="02040503050406030204" pitchFamily="18" charset="0"/>
                        </a:rPr>
                        <m:t>=−0.5053</m:t>
                      </m:r>
                    </m:oMath>
                    <m:oMath xmlns:m="http://schemas.openxmlformats.org/officeDocument/2006/math">
                      <m:r>
                        <a:rPr lang="en-US" i="1">
                          <a:solidFill>
                            <a:schemeClr val="bg1"/>
                          </a:solidFill>
                          <a:latin typeface="Cambria Math" panose="02040503050406030204" pitchFamily="18" charset="0"/>
                        </a:rPr>
                        <m:t>𝐷</m:t>
                      </m:r>
                      <m:r>
                        <a:rPr lang="en-US" i="1">
                          <a:solidFill>
                            <a:schemeClr val="bg1"/>
                          </a:solidFill>
                          <a:latin typeface="Cambria Math" panose="02040503050406030204" pitchFamily="18" charset="0"/>
                        </a:rPr>
                        <m:t>=−4.1368</m:t>
                      </m:r>
                      <m:sSup>
                        <m:sSupPr>
                          <m:ctrlPr>
                            <a:rPr lang="en-US" i="1">
                              <a:solidFill>
                                <a:schemeClr val="bg1"/>
                              </a:solidFill>
                              <a:latin typeface="Cambria Math" panose="02040503050406030204" pitchFamily="18" charset="0"/>
                            </a:rPr>
                          </m:ctrlPr>
                        </m:sSupPr>
                        <m:e>
                          <m:r>
                            <a:rPr lang="en-US" i="1">
                              <a:solidFill>
                                <a:schemeClr val="bg1"/>
                              </a:solidFill>
                              <a:latin typeface="Cambria Math" panose="02040503050406030204" pitchFamily="18" charset="0"/>
                            </a:rPr>
                            <m:t>𝐸</m:t>
                          </m:r>
                        </m:e>
                        <m:sup>
                          <m:r>
                            <a:rPr lang="en-US" i="1">
                              <a:solidFill>
                                <a:schemeClr val="bg1"/>
                              </a:solidFill>
                              <a:latin typeface="Cambria Math" panose="02040503050406030204" pitchFamily="18" charset="0"/>
                            </a:rPr>
                            <m:t>−05</m:t>
                          </m:r>
                        </m:sup>
                      </m:sSup>
                    </m:oMath>
                    <m:oMath xmlns:m="http://schemas.openxmlformats.org/officeDocument/2006/math">
                      <m:r>
                        <a:rPr lang="en-US" i="1">
                          <a:solidFill>
                            <a:schemeClr val="bg1"/>
                          </a:solidFill>
                          <a:latin typeface="Cambria Math" panose="02040503050406030204" pitchFamily="18" charset="0"/>
                        </a:rPr>
                        <m:t>𝐸</m:t>
                      </m:r>
                      <m:r>
                        <a:rPr lang="en-US" i="1">
                          <a:solidFill>
                            <a:schemeClr val="bg1"/>
                          </a:solidFill>
                          <a:latin typeface="Cambria Math" panose="02040503050406030204" pitchFamily="18" charset="0"/>
                        </a:rPr>
                        <m:t>=−3.0722</m:t>
                      </m:r>
                      <m:sSup>
                        <m:sSupPr>
                          <m:ctrlPr>
                            <a:rPr lang="en-US" i="1">
                              <a:solidFill>
                                <a:schemeClr val="bg1"/>
                              </a:solidFill>
                              <a:latin typeface="Cambria Math" panose="02040503050406030204" pitchFamily="18" charset="0"/>
                            </a:rPr>
                          </m:ctrlPr>
                        </m:sSupPr>
                        <m:e>
                          <m:r>
                            <a:rPr lang="en-US" i="1">
                              <a:solidFill>
                                <a:schemeClr val="bg1"/>
                              </a:solidFill>
                              <a:latin typeface="Cambria Math" panose="02040503050406030204" pitchFamily="18" charset="0"/>
                            </a:rPr>
                            <m:t>𝐸</m:t>
                          </m:r>
                        </m:e>
                        <m:sup>
                          <m:r>
                            <a:rPr lang="en-US" i="1">
                              <a:solidFill>
                                <a:schemeClr val="bg1"/>
                              </a:solidFill>
                              <a:latin typeface="Cambria Math" panose="02040503050406030204" pitchFamily="18" charset="0"/>
                            </a:rPr>
                            <m:t>−05</m:t>
                          </m:r>
                        </m:sup>
                      </m:sSup>
                    </m:oMath>
                    <m:oMath xmlns:m="http://schemas.openxmlformats.org/officeDocument/2006/math">
                      <m:r>
                        <a:rPr lang="en-US" i="1">
                          <a:solidFill>
                            <a:schemeClr val="bg1"/>
                          </a:solidFill>
                          <a:latin typeface="Cambria Math" panose="02040503050406030204" pitchFamily="18" charset="0"/>
                        </a:rPr>
                        <m:t>𝐹</m:t>
                      </m:r>
                      <m:r>
                        <a:rPr lang="en-US" i="1">
                          <a:solidFill>
                            <a:schemeClr val="bg1"/>
                          </a:solidFill>
                          <a:latin typeface="Cambria Math" panose="02040503050406030204" pitchFamily="18" charset="0"/>
                        </a:rPr>
                        <m:t>=3.9393</m:t>
                      </m:r>
                      <m:sSup>
                        <m:sSupPr>
                          <m:ctrlPr>
                            <a:rPr lang="en-US" i="1">
                              <a:solidFill>
                                <a:schemeClr val="bg1"/>
                              </a:solidFill>
                              <a:latin typeface="Cambria Math" panose="02040503050406030204" pitchFamily="18" charset="0"/>
                            </a:rPr>
                          </m:ctrlPr>
                        </m:sSupPr>
                        <m:e>
                          <m:r>
                            <a:rPr lang="en-US" i="1">
                              <a:solidFill>
                                <a:schemeClr val="bg1"/>
                              </a:solidFill>
                              <a:latin typeface="Cambria Math" panose="02040503050406030204" pitchFamily="18" charset="0"/>
                            </a:rPr>
                            <m:t>𝐸</m:t>
                          </m:r>
                        </m:e>
                        <m:sup>
                          <m:r>
                            <a:rPr lang="en-US" i="1">
                              <a:solidFill>
                                <a:schemeClr val="bg1"/>
                              </a:solidFill>
                              <a:latin typeface="Cambria Math" panose="02040503050406030204" pitchFamily="18" charset="0"/>
                            </a:rPr>
                            <m:t>−08</m:t>
                          </m:r>
                        </m:sup>
                      </m:sSup>
                    </m:oMath>
                    <m:oMath xmlns:m="http://schemas.openxmlformats.org/officeDocument/2006/math">
                      <m:r>
                        <a:rPr lang="en-US" i="1">
                          <a:solidFill>
                            <a:schemeClr val="bg1"/>
                          </a:solidFill>
                          <a:latin typeface="Cambria Math" panose="02040503050406030204" pitchFamily="18" charset="0"/>
                        </a:rPr>
                        <m:t>𝐺</m:t>
                      </m:r>
                      <m:r>
                        <a:rPr lang="en-US" i="1">
                          <a:solidFill>
                            <a:schemeClr val="bg1"/>
                          </a:solidFill>
                          <a:latin typeface="Cambria Math" panose="02040503050406030204" pitchFamily="18" charset="0"/>
                        </a:rPr>
                        <m:t>=6.3095</m:t>
                      </m:r>
                      <m:sSup>
                        <m:sSupPr>
                          <m:ctrlPr>
                            <a:rPr lang="en-US" i="1">
                              <a:solidFill>
                                <a:schemeClr val="bg1"/>
                              </a:solidFill>
                              <a:latin typeface="Cambria Math" panose="02040503050406030204" pitchFamily="18" charset="0"/>
                            </a:rPr>
                          </m:ctrlPr>
                        </m:sSupPr>
                        <m:e>
                          <m:r>
                            <a:rPr lang="en-US" i="1">
                              <a:solidFill>
                                <a:schemeClr val="bg1"/>
                              </a:solidFill>
                              <a:latin typeface="Cambria Math" panose="02040503050406030204" pitchFamily="18" charset="0"/>
                            </a:rPr>
                            <m:t>𝐸</m:t>
                          </m:r>
                        </m:e>
                        <m:sup>
                          <m:r>
                            <a:rPr lang="en-US" i="1">
                              <a:solidFill>
                                <a:schemeClr val="bg1"/>
                              </a:solidFill>
                              <a:latin typeface="Cambria Math" panose="02040503050406030204" pitchFamily="18" charset="0"/>
                            </a:rPr>
                            <m:t>−08</m:t>
                          </m:r>
                        </m:sup>
                      </m:sSup>
                    </m:oMath>
                  </m:oMathPara>
                </a14:m>
                <a:endParaRPr lang="en-US" dirty="0">
                  <a:solidFill>
                    <a:schemeClr val="bg1"/>
                  </a:solidFill>
                </a:endParaRPr>
              </a:p>
              <a:p>
                <a:pPr marL="114300" indent="0">
                  <a:buNone/>
                </a:pPr>
                <a:endParaRPr lang="en-US" dirty="0">
                  <a:solidFill>
                    <a:schemeClr val="bg1"/>
                  </a:solidFill>
                </a:endParaRPr>
              </a:p>
            </p:txBody>
          </p:sp>
        </mc:Choice>
        <mc:Fallback xmlns="">
          <p:sp>
            <p:nvSpPr>
              <p:cNvPr id="4" name="Text Placeholder 3">
                <a:extLst>
                  <a:ext uri="{FF2B5EF4-FFF2-40B4-BE49-F238E27FC236}">
                    <a16:creationId xmlns:a16="http://schemas.microsoft.com/office/drawing/2014/main" id="{1D1441FE-C885-3144-8CB4-AFE690048261}"/>
                  </a:ext>
                </a:extLst>
              </p:cNvPr>
              <p:cNvSpPr>
                <a:spLocks noGrp="1" noRot="1" noChangeAspect="1" noMove="1" noResize="1" noEditPoints="1" noAdjustHandles="1" noChangeArrowheads="1" noChangeShapeType="1" noTextEdit="1"/>
              </p:cNvSpPr>
              <p:nvPr>
                <p:ph type="body" idx="13"/>
              </p:nvPr>
            </p:nvSpPr>
            <p:spPr>
              <a:xfrm>
                <a:off x="505252" y="832504"/>
                <a:ext cx="7967206" cy="4123319"/>
              </a:xfr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1287358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8A45D28-D3C5-1C49-9816-5B77E45648C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dirty="0"/>
          </a:p>
        </p:txBody>
      </p:sp>
      <p:pic>
        <p:nvPicPr>
          <p:cNvPr id="6" name="Picture 5">
            <a:extLst>
              <a:ext uri="{FF2B5EF4-FFF2-40B4-BE49-F238E27FC236}">
                <a16:creationId xmlns:a16="http://schemas.microsoft.com/office/drawing/2014/main" id="{D4AEFAA3-E89B-6048-9D93-D7794FB4A1D8}"/>
              </a:ext>
            </a:extLst>
          </p:cNvPr>
          <p:cNvPicPr/>
          <p:nvPr/>
        </p:nvPicPr>
        <p:blipFill>
          <a:blip r:embed="rId2">
            <a:extLst>
              <a:ext uri="{28A0092B-C50C-407E-A947-70E740481C1C}">
                <a14:useLocalDpi xmlns:a14="http://schemas.microsoft.com/office/drawing/2010/main" val="0"/>
              </a:ext>
            </a:extLst>
          </a:blip>
          <a:stretch>
            <a:fillRect/>
          </a:stretch>
        </p:blipFill>
        <p:spPr>
          <a:xfrm>
            <a:off x="1830679" y="2142852"/>
            <a:ext cx="6177280" cy="2717165"/>
          </a:xfrm>
          <a:prstGeom prst="rect">
            <a:avLst/>
          </a:prstGeom>
        </p:spPr>
      </p:pic>
      <p:sp>
        <p:nvSpPr>
          <p:cNvPr id="7" name="Rectangle 6">
            <a:extLst>
              <a:ext uri="{FF2B5EF4-FFF2-40B4-BE49-F238E27FC236}">
                <a16:creationId xmlns:a16="http://schemas.microsoft.com/office/drawing/2014/main" id="{AB00DFA6-BBD5-ED46-966F-37EB511FC563}"/>
              </a:ext>
            </a:extLst>
          </p:cNvPr>
          <p:cNvSpPr/>
          <p:nvPr/>
        </p:nvSpPr>
        <p:spPr>
          <a:xfrm>
            <a:off x="2901820" y="4774905"/>
            <a:ext cx="2670924"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Figure</a:t>
            </a:r>
            <a:r>
              <a:rPr lang="en-US" i="1" spc="-15" dirty="0">
                <a:latin typeface="Arial" panose="020B0604020202020204" pitchFamily="34" charset="0"/>
                <a:ea typeface="Calibri" panose="020F0502020204030204" pitchFamily="34" charset="0"/>
                <a:cs typeface="Arial" panose="020B0604020202020204" pitchFamily="34" charset="0"/>
              </a:rPr>
              <a:t> 9</a:t>
            </a:r>
            <a:r>
              <a:rPr lang="en-US" i="1" dirty="0">
                <a:latin typeface="Arial" panose="020B0604020202020204" pitchFamily="34" charset="0"/>
                <a:ea typeface="Calibri" panose="020F0502020204030204" pitchFamily="34" charset="0"/>
                <a:cs typeface="Arial" panose="020B0604020202020204" pitchFamily="34" charset="0"/>
              </a:rPr>
              <a:t>.</a:t>
            </a:r>
            <a:r>
              <a:rPr lang="en-US" i="1" spc="5" dirty="0">
                <a:latin typeface="Arial" panose="020B0604020202020204" pitchFamily="34" charset="0"/>
                <a:ea typeface="Calibri" panose="020F0502020204030204" pitchFamily="34" charset="0"/>
                <a:cs typeface="Arial" panose="020B0604020202020204" pitchFamily="34" charset="0"/>
              </a:rPr>
              <a:t> Heat pipe subsystem </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sp>
        <p:nvSpPr>
          <p:cNvPr id="10" name="Title 9">
            <a:extLst>
              <a:ext uri="{FF2B5EF4-FFF2-40B4-BE49-F238E27FC236}">
                <a16:creationId xmlns:a16="http://schemas.microsoft.com/office/drawing/2014/main" id="{493B195B-FBA2-7642-97F2-D548A9417093}"/>
              </a:ext>
            </a:extLst>
          </p:cNvPr>
          <p:cNvSpPr>
            <a:spLocks noGrp="1"/>
          </p:cNvSpPr>
          <p:nvPr>
            <p:ph type="title"/>
          </p:nvPr>
        </p:nvSpPr>
        <p:spPr/>
        <p:txBody>
          <a:bodyPr/>
          <a:lstStyle/>
          <a:p>
            <a:r>
              <a:rPr lang="en-US" sz="1800" dirty="0">
                <a:solidFill>
                  <a:schemeClr val="bg1"/>
                </a:solidFill>
              </a:rPr>
              <a:t>The heat pipe is modeled in the Simulink model using estimated algebraic equation (mathematical model section), and it has 3 representations. The first, </a:t>
            </a:r>
            <a:r>
              <a:rPr lang="en-US" sz="1800" dirty="0" err="1">
                <a:solidFill>
                  <a:schemeClr val="bg1"/>
                </a:solidFill>
              </a:rPr>
              <a:t>T_in</a:t>
            </a:r>
            <a:r>
              <a:rPr lang="en-US" sz="1800" dirty="0">
                <a:solidFill>
                  <a:schemeClr val="bg1"/>
                </a:solidFill>
              </a:rPr>
              <a:t>, </a:t>
            </a:r>
            <a:r>
              <a:rPr lang="en-US" sz="1800" dirty="0" err="1">
                <a:solidFill>
                  <a:schemeClr val="bg1"/>
                </a:solidFill>
              </a:rPr>
              <a:t>T_out</a:t>
            </a:r>
            <a:r>
              <a:rPr lang="en-US" sz="1800" dirty="0">
                <a:solidFill>
                  <a:schemeClr val="bg1"/>
                </a:solidFill>
              </a:rPr>
              <a:t> and L are inputs for the model and Q’ is the output </a:t>
            </a:r>
          </a:p>
        </p:txBody>
      </p:sp>
      <p:sp>
        <p:nvSpPr>
          <p:cNvPr id="11" name="Title 1">
            <a:extLst>
              <a:ext uri="{FF2B5EF4-FFF2-40B4-BE49-F238E27FC236}">
                <a16:creationId xmlns:a16="http://schemas.microsoft.com/office/drawing/2014/main" id="{D98291C2-E7B0-7B43-BC41-E661F8192221}"/>
              </a:ext>
            </a:extLst>
          </p:cNvPr>
          <p:cNvSpPr txBox="1">
            <a:spLocks/>
          </p:cNvSpPr>
          <p:nvPr/>
        </p:nvSpPr>
        <p:spPr>
          <a:xfrm>
            <a:off x="2196523" y="193441"/>
            <a:ext cx="6415104" cy="5031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2400" dirty="0"/>
              <a:t>Heat pipe subsystem</a:t>
            </a:r>
          </a:p>
        </p:txBody>
      </p:sp>
    </p:spTree>
    <p:extLst>
      <p:ext uri="{BB962C8B-B14F-4D97-AF65-F5344CB8AC3E}">
        <p14:creationId xmlns:p14="http://schemas.microsoft.com/office/powerpoint/2010/main" val="3854688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56D9DB9-CB99-174F-BE32-E0E9CCB925C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dirty="0"/>
          </a:p>
        </p:txBody>
      </p:sp>
      <p:pic>
        <p:nvPicPr>
          <p:cNvPr id="6" name="Picture 5">
            <a:extLst>
              <a:ext uri="{FF2B5EF4-FFF2-40B4-BE49-F238E27FC236}">
                <a16:creationId xmlns:a16="http://schemas.microsoft.com/office/drawing/2014/main" id="{A4651A81-EB57-8640-92C2-CF519224D84A}"/>
              </a:ext>
            </a:extLst>
          </p:cNvPr>
          <p:cNvPicPr/>
          <p:nvPr/>
        </p:nvPicPr>
        <p:blipFill>
          <a:blip r:embed="rId2"/>
          <a:stretch>
            <a:fillRect/>
          </a:stretch>
        </p:blipFill>
        <p:spPr>
          <a:xfrm>
            <a:off x="2194560" y="1814122"/>
            <a:ext cx="4628708" cy="3045895"/>
          </a:xfrm>
          <a:prstGeom prst="rect">
            <a:avLst/>
          </a:prstGeom>
        </p:spPr>
      </p:pic>
      <p:sp>
        <p:nvSpPr>
          <p:cNvPr id="7" name="Title 1">
            <a:extLst>
              <a:ext uri="{FF2B5EF4-FFF2-40B4-BE49-F238E27FC236}">
                <a16:creationId xmlns:a16="http://schemas.microsoft.com/office/drawing/2014/main" id="{8641565F-53A8-DA4B-AF12-BA4235E647CA}"/>
              </a:ext>
            </a:extLst>
          </p:cNvPr>
          <p:cNvSpPr txBox="1">
            <a:spLocks/>
          </p:cNvSpPr>
          <p:nvPr/>
        </p:nvSpPr>
        <p:spPr>
          <a:xfrm>
            <a:off x="2512612" y="228359"/>
            <a:ext cx="6415104" cy="5031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2400" dirty="0"/>
              <a:t>Heat pipe subsystem</a:t>
            </a:r>
          </a:p>
        </p:txBody>
      </p:sp>
      <p:sp>
        <p:nvSpPr>
          <p:cNvPr id="9" name="Text Placeholder 3">
            <a:extLst>
              <a:ext uri="{FF2B5EF4-FFF2-40B4-BE49-F238E27FC236}">
                <a16:creationId xmlns:a16="http://schemas.microsoft.com/office/drawing/2014/main" id="{3B800CB7-AFEF-7E4F-A9E8-F7077DD26C8C}"/>
              </a:ext>
            </a:extLst>
          </p:cNvPr>
          <p:cNvSpPr>
            <a:spLocks noGrp="1"/>
          </p:cNvSpPr>
          <p:nvPr>
            <p:ph type="body" idx="13"/>
          </p:nvPr>
        </p:nvSpPr>
        <p:spPr>
          <a:xfrm>
            <a:off x="405517" y="1120949"/>
            <a:ext cx="7967206" cy="1153123"/>
          </a:xfrm>
        </p:spPr>
        <p:txBody>
          <a:bodyPr/>
          <a:lstStyle/>
          <a:p>
            <a:pPr marL="114300" indent="0">
              <a:buNone/>
            </a:pPr>
            <a:r>
              <a:rPr lang="en-US" dirty="0">
                <a:solidFill>
                  <a:schemeClr val="bg1"/>
                </a:solidFill>
              </a:rPr>
              <a:t>The second representation, Q’, </a:t>
            </a:r>
            <a:r>
              <a:rPr lang="en-US" dirty="0" err="1">
                <a:solidFill>
                  <a:schemeClr val="bg1"/>
                </a:solidFill>
              </a:rPr>
              <a:t>T_in</a:t>
            </a:r>
            <a:r>
              <a:rPr lang="en-US" dirty="0">
                <a:solidFill>
                  <a:schemeClr val="bg1"/>
                </a:solidFill>
              </a:rPr>
              <a:t> and L are inputs and </a:t>
            </a:r>
            <a:r>
              <a:rPr lang="en-US" dirty="0" err="1">
                <a:solidFill>
                  <a:schemeClr val="bg1"/>
                </a:solidFill>
              </a:rPr>
              <a:t>T_out</a:t>
            </a:r>
            <a:r>
              <a:rPr lang="en-US" dirty="0">
                <a:solidFill>
                  <a:schemeClr val="bg1"/>
                </a:solidFill>
              </a:rPr>
              <a:t> is the output. </a:t>
            </a:r>
          </a:p>
        </p:txBody>
      </p:sp>
      <p:sp>
        <p:nvSpPr>
          <p:cNvPr id="10" name="Rectangle 9">
            <a:extLst>
              <a:ext uri="{FF2B5EF4-FFF2-40B4-BE49-F238E27FC236}">
                <a16:creationId xmlns:a16="http://schemas.microsoft.com/office/drawing/2014/main" id="{71B0FBE3-02E9-EA47-BA0E-561028D9F2E5}"/>
              </a:ext>
            </a:extLst>
          </p:cNvPr>
          <p:cNvSpPr/>
          <p:nvPr/>
        </p:nvSpPr>
        <p:spPr>
          <a:xfrm>
            <a:off x="2853089" y="4774905"/>
            <a:ext cx="2768387"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Figure</a:t>
            </a:r>
            <a:r>
              <a:rPr lang="en-US" i="1" spc="-15" dirty="0">
                <a:latin typeface="Arial" panose="020B0604020202020204" pitchFamily="34" charset="0"/>
                <a:ea typeface="Calibri" panose="020F0502020204030204" pitchFamily="34" charset="0"/>
                <a:cs typeface="Arial" panose="020B0604020202020204" pitchFamily="34" charset="0"/>
              </a:rPr>
              <a:t> 10</a:t>
            </a:r>
            <a:r>
              <a:rPr lang="en-US" i="1" dirty="0">
                <a:latin typeface="Arial" panose="020B0604020202020204" pitchFamily="34" charset="0"/>
                <a:ea typeface="Calibri" panose="020F0502020204030204" pitchFamily="34" charset="0"/>
                <a:cs typeface="Arial" panose="020B0604020202020204" pitchFamily="34" charset="0"/>
              </a:rPr>
              <a:t>.</a:t>
            </a:r>
            <a:r>
              <a:rPr lang="en-US" i="1" spc="5" dirty="0">
                <a:latin typeface="Arial" panose="020B0604020202020204" pitchFamily="34" charset="0"/>
                <a:ea typeface="Calibri" panose="020F0502020204030204" pitchFamily="34" charset="0"/>
                <a:cs typeface="Arial" panose="020B0604020202020204" pitchFamily="34" charset="0"/>
              </a:rPr>
              <a:t> Heat pipe subsystem </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81803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99526" y="276067"/>
            <a:ext cx="8520600" cy="572700"/>
          </a:xfrm>
        </p:spPr>
        <p:txBody>
          <a:bodyPr/>
          <a:lstStyle/>
          <a:p>
            <a:r>
              <a:rPr lang="en-US" sz="2400" dirty="0"/>
              <a:t>Outline</a:t>
            </a:r>
            <a:endParaRPr lang="ru-RU" sz="2400" dirty="0"/>
          </a:p>
        </p:txBody>
      </p:sp>
      <p:sp>
        <p:nvSpPr>
          <p:cNvPr id="3" name="Текст 2"/>
          <p:cNvSpPr>
            <a:spLocks noGrp="1"/>
          </p:cNvSpPr>
          <p:nvPr>
            <p:ph type="body" idx="13"/>
          </p:nvPr>
        </p:nvSpPr>
        <p:spPr>
          <a:xfrm>
            <a:off x="311700" y="1478719"/>
            <a:ext cx="7331160" cy="2846855"/>
          </a:xfrm>
        </p:spPr>
        <p:txBody>
          <a:bodyPr/>
          <a:lstStyle/>
          <a:p>
            <a:pPr>
              <a:buFont typeface="Wingdings" panose="05000000000000000000" pitchFamily="2" charset="2"/>
              <a:buChar char="Ø"/>
            </a:pPr>
            <a:r>
              <a:rPr lang="en-US" dirty="0">
                <a:solidFill>
                  <a:schemeClr val="bg1"/>
                </a:solidFill>
              </a:rPr>
              <a:t>Background</a:t>
            </a:r>
          </a:p>
          <a:p>
            <a:pPr>
              <a:buFont typeface="Wingdings" panose="05000000000000000000" pitchFamily="2" charset="2"/>
              <a:buChar char="Ø"/>
            </a:pPr>
            <a:r>
              <a:rPr lang="en-US" dirty="0">
                <a:solidFill>
                  <a:schemeClr val="bg1"/>
                </a:solidFill>
              </a:rPr>
              <a:t>Problem statement </a:t>
            </a:r>
          </a:p>
          <a:p>
            <a:pPr>
              <a:buFont typeface="Wingdings" panose="05000000000000000000" pitchFamily="2" charset="2"/>
              <a:buChar char="Ø"/>
            </a:pPr>
            <a:r>
              <a:rPr lang="en-US" dirty="0">
                <a:solidFill>
                  <a:schemeClr val="bg1"/>
                </a:solidFill>
              </a:rPr>
              <a:t>Aim and objectives</a:t>
            </a:r>
          </a:p>
          <a:p>
            <a:pPr>
              <a:buFont typeface="Wingdings" panose="05000000000000000000" pitchFamily="2" charset="2"/>
              <a:buChar char="Ø"/>
            </a:pPr>
            <a:r>
              <a:rPr lang="en-US" dirty="0">
                <a:solidFill>
                  <a:schemeClr val="bg1"/>
                </a:solidFill>
              </a:rPr>
              <a:t>Methodology</a:t>
            </a:r>
          </a:p>
          <a:p>
            <a:pPr>
              <a:buFont typeface="Wingdings" panose="05000000000000000000" pitchFamily="2" charset="2"/>
              <a:buChar char="Ø"/>
            </a:pPr>
            <a:r>
              <a:rPr lang="en-US" dirty="0">
                <a:solidFill>
                  <a:schemeClr val="bg1"/>
                </a:solidFill>
              </a:rPr>
              <a:t>Literature review </a:t>
            </a:r>
          </a:p>
          <a:p>
            <a:pPr>
              <a:buFont typeface="Wingdings" panose="05000000000000000000" pitchFamily="2" charset="2"/>
              <a:buChar char="Ø"/>
            </a:pPr>
            <a:r>
              <a:rPr lang="en-US" dirty="0">
                <a:solidFill>
                  <a:schemeClr val="bg1"/>
                </a:solidFill>
              </a:rPr>
              <a:t>Current progress and results</a:t>
            </a:r>
          </a:p>
          <a:p>
            <a:pPr>
              <a:buFont typeface="Wingdings" panose="05000000000000000000" pitchFamily="2" charset="2"/>
              <a:buChar char="Ø"/>
            </a:pPr>
            <a:r>
              <a:rPr lang="en-US" dirty="0">
                <a:solidFill>
                  <a:schemeClr val="bg1"/>
                </a:solidFill>
              </a:rPr>
              <a:t>Contribution to knowledge</a:t>
            </a:r>
          </a:p>
          <a:p>
            <a:pPr>
              <a:buFont typeface="Wingdings" panose="05000000000000000000" pitchFamily="2" charset="2"/>
              <a:buChar char="Ø"/>
            </a:pPr>
            <a:r>
              <a:rPr lang="en-US" dirty="0">
                <a:solidFill>
                  <a:schemeClr val="bg1"/>
                </a:solidFill>
              </a:rPr>
              <a:t>Conclusion and future work</a:t>
            </a:r>
          </a:p>
          <a:p>
            <a:endParaRPr lang="en-US" dirty="0"/>
          </a:p>
          <a:p>
            <a:endParaRPr lang="ru-RU" dirty="0"/>
          </a:p>
        </p:txBody>
      </p:sp>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4294702074"/>
      </p:ext>
    </p:extLst>
  </p:cSld>
  <p:clrMapOvr>
    <a:masterClrMapping/>
  </p:clrMapOvr>
  <p:extLst mod="1">
    <p:ext uri="{6950BFC3-D8DA-4A85-94F7-54DA5524770B}">
      <p188:commentRel xmlns:p188="http://schemas.microsoft.com/office/powerpoint/2018/8/main" xmlns="" r:id="rId2"/>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815E8-7C67-3A48-8F6C-2B7F232A6F51}"/>
              </a:ext>
            </a:extLst>
          </p:cNvPr>
          <p:cNvSpPr>
            <a:spLocks noGrp="1"/>
          </p:cNvSpPr>
          <p:nvPr>
            <p:ph type="title"/>
          </p:nvPr>
        </p:nvSpPr>
        <p:spPr>
          <a:xfrm>
            <a:off x="2512612" y="228359"/>
            <a:ext cx="6415104" cy="503161"/>
          </a:xfrm>
        </p:spPr>
        <p:txBody>
          <a:bodyPr/>
          <a:lstStyle/>
          <a:p>
            <a:r>
              <a:rPr lang="en-US" sz="2400" dirty="0"/>
              <a:t>Heat pipe subsystem</a:t>
            </a:r>
          </a:p>
        </p:txBody>
      </p:sp>
      <p:sp>
        <p:nvSpPr>
          <p:cNvPr id="3" name="Slide Number Placeholder 2">
            <a:extLst>
              <a:ext uri="{FF2B5EF4-FFF2-40B4-BE49-F238E27FC236}">
                <a16:creationId xmlns:a16="http://schemas.microsoft.com/office/drawing/2014/main" id="{EE3E8320-BE5B-CD43-8C54-4BC4E424DE4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dirty="0"/>
          </a:p>
        </p:txBody>
      </p:sp>
      <p:sp>
        <p:nvSpPr>
          <p:cNvPr id="4" name="Text Placeholder 3">
            <a:extLst>
              <a:ext uri="{FF2B5EF4-FFF2-40B4-BE49-F238E27FC236}">
                <a16:creationId xmlns:a16="http://schemas.microsoft.com/office/drawing/2014/main" id="{67E81D2C-0DC2-2E49-886A-A176078613D1}"/>
              </a:ext>
            </a:extLst>
          </p:cNvPr>
          <p:cNvSpPr>
            <a:spLocks noGrp="1"/>
          </p:cNvSpPr>
          <p:nvPr>
            <p:ph type="body" idx="13"/>
          </p:nvPr>
        </p:nvSpPr>
        <p:spPr>
          <a:xfrm>
            <a:off x="216283" y="1107291"/>
            <a:ext cx="8339320" cy="1123194"/>
          </a:xfrm>
        </p:spPr>
        <p:txBody>
          <a:bodyPr/>
          <a:lstStyle/>
          <a:p>
            <a:pPr marL="114300" indent="0">
              <a:buNone/>
            </a:pPr>
            <a:r>
              <a:rPr lang="en-US" dirty="0">
                <a:solidFill>
                  <a:schemeClr val="bg1"/>
                </a:solidFill>
              </a:rPr>
              <a:t>The inputs here are </a:t>
            </a:r>
            <a:r>
              <a:rPr lang="en-US" dirty="0" err="1">
                <a:solidFill>
                  <a:schemeClr val="bg1"/>
                </a:solidFill>
              </a:rPr>
              <a:t>T_in</a:t>
            </a:r>
            <a:r>
              <a:rPr lang="en-US" dirty="0">
                <a:solidFill>
                  <a:schemeClr val="bg1"/>
                </a:solidFill>
              </a:rPr>
              <a:t>, L and Q’. similar to the first one, The mathematical operations are done on the input parameters to find the output (</a:t>
            </a:r>
            <a:r>
              <a:rPr lang="en-US" dirty="0" err="1">
                <a:solidFill>
                  <a:schemeClr val="bg1"/>
                </a:solidFill>
              </a:rPr>
              <a:t>T_out</a:t>
            </a:r>
            <a:r>
              <a:rPr lang="en-US" dirty="0">
                <a:solidFill>
                  <a:schemeClr val="bg1"/>
                </a:solidFill>
              </a:rPr>
              <a:t>).</a:t>
            </a:r>
          </a:p>
        </p:txBody>
      </p:sp>
      <p:pic>
        <p:nvPicPr>
          <p:cNvPr id="6" name="Picture 5">
            <a:extLst>
              <a:ext uri="{FF2B5EF4-FFF2-40B4-BE49-F238E27FC236}">
                <a16:creationId xmlns:a16="http://schemas.microsoft.com/office/drawing/2014/main" id="{8D0FF1EF-B268-5946-BED2-525B5C811E06}"/>
              </a:ext>
            </a:extLst>
          </p:cNvPr>
          <p:cNvPicPr/>
          <p:nvPr/>
        </p:nvPicPr>
        <p:blipFill>
          <a:blip r:embed="rId2">
            <a:extLst>
              <a:ext uri="{28A0092B-C50C-407E-A947-70E740481C1C}">
                <a14:useLocalDpi xmlns:a14="http://schemas.microsoft.com/office/drawing/2010/main" val="0"/>
              </a:ext>
            </a:extLst>
          </a:blip>
          <a:stretch>
            <a:fillRect/>
          </a:stretch>
        </p:blipFill>
        <p:spPr>
          <a:xfrm>
            <a:off x="2146851" y="1947002"/>
            <a:ext cx="4669595" cy="2913015"/>
          </a:xfrm>
          <a:prstGeom prst="rect">
            <a:avLst/>
          </a:prstGeom>
        </p:spPr>
      </p:pic>
      <p:sp>
        <p:nvSpPr>
          <p:cNvPr id="7" name="Rectangle 6">
            <a:extLst>
              <a:ext uri="{FF2B5EF4-FFF2-40B4-BE49-F238E27FC236}">
                <a16:creationId xmlns:a16="http://schemas.microsoft.com/office/drawing/2014/main" id="{FF49601A-7CAC-F04B-A3E6-AF86124EB3BF}"/>
              </a:ext>
            </a:extLst>
          </p:cNvPr>
          <p:cNvSpPr/>
          <p:nvPr/>
        </p:nvSpPr>
        <p:spPr>
          <a:xfrm>
            <a:off x="2853089" y="4774905"/>
            <a:ext cx="2768387"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Figure</a:t>
            </a:r>
            <a:r>
              <a:rPr lang="en-US" i="1" spc="-15" dirty="0">
                <a:latin typeface="Arial" panose="020B0604020202020204" pitchFamily="34" charset="0"/>
                <a:ea typeface="Calibri" panose="020F0502020204030204" pitchFamily="34" charset="0"/>
                <a:cs typeface="Arial" panose="020B0604020202020204" pitchFamily="34" charset="0"/>
              </a:rPr>
              <a:t> 11</a:t>
            </a:r>
            <a:r>
              <a:rPr lang="en-US" i="1" dirty="0">
                <a:latin typeface="Arial" panose="020B0604020202020204" pitchFamily="34" charset="0"/>
                <a:ea typeface="Calibri" panose="020F0502020204030204" pitchFamily="34" charset="0"/>
                <a:cs typeface="Arial" panose="020B0604020202020204" pitchFamily="34" charset="0"/>
              </a:rPr>
              <a:t>.</a:t>
            </a:r>
            <a:r>
              <a:rPr lang="en-US" i="1" spc="5" dirty="0">
                <a:latin typeface="Arial" panose="020B0604020202020204" pitchFamily="34" charset="0"/>
                <a:ea typeface="Calibri" panose="020F0502020204030204" pitchFamily="34" charset="0"/>
                <a:cs typeface="Arial" panose="020B0604020202020204" pitchFamily="34" charset="0"/>
              </a:rPr>
              <a:t> Heat pipe subsystem </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04052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37531" y="204834"/>
            <a:ext cx="6483627" cy="511093"/>
          </a:xfrm>
        </p:spPr>
        <p:txBody>
          <a:bodyPr/>
          <a:lstStyle/>
          <a:p>
            <a:r>
              <a:rPr lang="en-US" sz="2400" dirty="0"/>
              <a:t>Heat pipe simulation </a:t>
            </a:r>
            <a:br>
              <a:rPr lang="en-US" sz="2400" dirty="0"/>
            </a:br>
            <a:endParaRPr lang="ru-RU" sz="2400" dirty="0"/>
          </a:p>
        </p:txBody>
      </p:sp>
      <p:sp>
        <p:nvSpPr>
          <p:cNvPr id="3" name="Текст 2"/>
          <p:cNvSpPr>
            <a:spLocks noGrp="1"/>
          </p:cNvSpPr>
          <p:nvPr>
            <p:ph type="body" idx="13"/>
          </p:nvPr>
        </p:nvSpPr>
        <p:spPr>
          <a:xfrm>
            <a:off x="263026" y="1594433"/>
            <a:ext cx="3999900" cy="2765400"/>
          </a:xfrm>
        </p:spPr>
        <p:txBody>
          <a:bodyPr/>
          <a:lstStyle/>
          <a:p>
            <a:endParaRPr lang="en-US" dirty="0">
              <a:solidFill>
                <a:schemeClr val="bg1"/>
              </a:solidFill>
            </a:endParaRPr>
          </a:p>
          <a:p>
            <a:endParaRPr lang="en-US" dirty="0">
              <a:solidFill>
                <a:schemeClr val="bg1"/>
              </a:solidFill>
            </a:endParaRPr>
          </a:p>
        </p:txBody>
      </p:sp>
      <p:sp>
        <p:nvSpPr>
          <p:cNvPr id="10" name="Номер слайда 9"/>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dirty="0"/>
          </a:p>
        </p:txBody>
      </p:sp>
      <p:pic>
        <p:nvPicPr>
          <p:cNvPr id="6" name="Рисунок 6">
            <a:extLst>
              <a:ext uri="{FF2B5EF4-FFF2-40B4-BE49-F238E27FC236}">
                <a16:creationId xmlns:a16="http://schemas.microsoft.com/office/drawing/2014/main" id="{C0831F36-88B9-CB42-829B-85DBC987B5A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3092" y="1591805"/>
            <a:ext cx="4427608" cy="2566655"/>
          </a:xfrm>
          <a:prstGeom prst="rect">
            <a:avLst/>
          </a:prstGeom>
          <a:noFill/>
          <a:ln>
            <a:noFill/>
          </a:ln>
        </p:spPr>
      </p:pic>
      <p:pic>
        <p:nvPicPr>
          <p:cNvPr id="7" name="Рисунок 8">
            <a:extLst>
              <a:ext uri="{FF2B5EF4-FFF2-40B4-BE49-F238E27FC236}">
                <a16:creationId xmlns:a16="http://schemas.microsoft.com/office/drawing/2014/main" id="{8B7F4479-2CFC-CD4C-A286-D426790C20C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577909" y="1591806"/>
            <a:ext cx="4566091" cy="2566654"/>
          </a:xfrm>
          <a:prstGeom prst="rect">
            <a:avLst/>
          </a:prstGeom>
          <a:noFill/>
          <a:ln>
            <a:noFill/>
          </a:ln>
        </p:spPr>
      </p:pic>
      <p:sp>
        <p:nvSpPr>
          <p:cNvPr id="11" name="Text Placeholder 2">
            <a:extLst>
              <a:ext uri="{FF2B5EF4-FFF2-40B4-BE49-F238E27FC236}">
                <a16:creationId xmlns:a16="http://schemas.microsoft.com/office/drawing/2014/main" id="{E2F64C9C-E044-D747-8C03-E873C2D6008A}"/>
              </a:ext>
            </a:extLst>
          </p:cNvPr>
          <p:cNvSpPr txBox="1">
            <a:spLocks/>
          </p:cNvSpPr>
          <p:nvPr/>
        </p:nvSpPr>
        <p:spPr>
          <a:xfrm>
            <a:off x="263026" y="4258109"/>
            <a:ext cx="4301090" cy="30338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buFont typeface="Arial"/>
              <a:buNone/>
            </a:pPr>
            <a:r>
              <a:rPr lang="en-US" sz="1200" i="1" dirty="0">
                <a:solidFill>
                  <a:schemeClr val="bg1"/>
                </a:solidFill>
              </a:rPr>
              <a:t>Figure 12.Temperature of heat pipe with dry wick </a:t>
            </a:r>
          </a:p>
        </p:txBody>
      </p:sp>
      <p:sp>
        <p:nvSpPr>
          <p:cNvPr id="12" name="Text Placeholder 3">
            <a:extLst>
              <a:ext uri="{FF2B5EF4-FFF2-40B4-BE49-F238E27FC236}">
                <a16:creationId xmlns:a16="http://schemas.microsoft.com/office/drawing/2014/main" id="{1645B89E-4B33-F146-85AD-643F79580113}"/>
              </a:ext>
            </a:extLst>
          </p:cNvPr>
          <p:cNvSpPr>
            <a:spLocks noGrp="1"/>
          </p:cNvSpPr>
          <p:nvPr>
            <p:ph type="body" idx="14"/>
          </p:nvPr>
        </p:nvSpPr>
        <p:spPr>
          <a:xfrm>
            <a:off x="4577909" y="4258109"/>
            <a:ext cx="4254390" cy="403324"/>
          </a:xfrm>
        </p:spPr>
        <p:txBody>
          <a:bodyPr/>
          <a:lstStyle/>
          <a:p>
            <a:pPr marL="114300" indent="0">
              <a:buNone/>
            </a:pPr>
            <a:r>
              <a:rPr lang="en-US" sz="1200" i="1" dirty="0">
                <a:solidFill>
                  <a:schemeClr val="bg1"/>
                </a:solidFill>
              </a:rPr>
              <a:t>Figure 13.Temperature of heat pipe with saturated  wick</a:t>
            </a:r>
            <a:r>
              <a:rPr lang="en-US" sz="1200" dirty="0">
                <a:solidFill>
                  <a:schemeClr val="bg1"/>
                </a:solidFill>
              </a:rPr>
              <a:t>. </a:t>
            </a:r>
          </a:p>
          <a:p>
            <a:endParaRPr lang="en-US" dirty="0"/>
          </a:p>
        </p:txBody>
      </p:sp>
    </p:spTree>
    <p:extLst>
      <p:ext uri="{BB962C8B-B14F-4D97-AF65-F5344CB8AC3E}">
        <p14:creationId xmlns:p14="http://schemas.microsoft.com/office/powerpoint/2010/main" val="3286174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2ED09-1239-3D4E-8241-D2F603E2FA59}"/>
              </a:ext>
            </a:extLst>
          </p:cNvPr>
          <p:cNvSpPr>
            <a:spLocks noGrp="1"/>
          </p:cNvSpPr>
          <p:nvPr>
            <p:ph type="title"/>
          </p:nvPr>
        </p:nvSpPr>
        <p:spPr>
          <a:xfrm>
            <a:off x="2496709" y="206735"/>
            <a:ext cx="6265628" cy="594325"/>
          </a:xfrm>
        </p:spPr>
        <p:txBody>
          <a:bodyPr/>
          <a:lstStyle/>
          <a:p>
            <a:r>
              <a:rPr lang="en-US" sz="2400" dirty="0">
                <a:solidFill>
                  <a:schemeClr val="bg1"/>
                </a:solidFill>
              </a:rPr>
              <a:t>Velocity magnitude and temperature profile</a:t>
            </a:r>
          </a:p>
        </p:txBody>
      </p:sp>
      <p:sp>
        <p:nvSpPr>
          <p:cNvPr id="3" name="Slide Number Placeholder 2">
            <a:extLst>
              <a:ext uri="{FF2B5EF4-FFF2-40B4-BE49-F238E27FC236}">
                <a16:creationId xmlns:a16="http://schemas.microsoft.com/office/drawing/2014/main" id="{7D154162-73E0-BE46-A2BB-DA01CCA3B65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dirty="0"/>
          </a:p>
        </p:txBody>
      </p:sp>
      <p:pic>
        <p:nvPicPr>
          <p:cNvPr id="6" name="Picture 5">
            <a:extLst>
              <a:ext uri="{FF2B5EF4-FFF2-40B4-BE49-F238E27FC236}">
                <a16:creationId xmlns:a16="http://schemas.microsoft.com/office/drawing/2014/main" id="{1F50768E-D7EE-E74A-B0F8-EA71C4341439}"/>
              </a:ext>
            </a:extLst>
          </p:cNvPr>
          <p:cNvPicPr/>
          <p:nvPr/>
        </p:nvPicPr>
        <p:blipFill>
          <a:blip r:embed="rId2">
            <a:extLst>
              <a:ext uri="{28A0092B-C50C-407E-A947-70E740481C1C}">
                <a14:useLocalDpi xmlns:a14="http://schemas.microsoft.com/office/drawing/2010/main" val="0"/>
              </a:ext>
            </a:extLst>
          </a:blip>
          <a:stretch>
            <a:fillRect/>
          </a:stretch>
        </p:blipFill>
        <p:spPr>
          <a:xfrm>
            <a:off x="4535296" y="1345753"/>
            <a:ext cx="4485862" cy="3188260"/>
          </a:xfrm>
          <a:prstGeom prst="rect">
            <a:avLst/>
          </a:prstGeom>
        </p:spPr>
      </p:pic>
      <p:pic>
        <p:nvPicPr>
          <p:cNvPr id="7" name="Рисунок 17">
            <a:extLst>
              <a:ext uri="{FF2B5EF4-FFF2-40B4-BE49-F238E27FC236}">
                <a16:creationId xmlns:a16="http://schemas.microsoft.com/office/drawing/2014/main" id="{8F996638-E3B7-C04E-9344-6220A6DCADC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1457571"/>
            <a:ext cx="4535296" cy="2964623"/>
          </a:xfrm>
          <a:prstGeom prst="rect">
            <a:avLst/>
          </a:prstGeom>
          <a:noFill/>
          <a:ln>
            <a:noFill/>
          </a:ln>
        </p:spPr>
      </p:pic>
      <p:sp>
        <p:nvSpPr>
          <p:cNvPr id="8" name="Text Placeholder 2">
            <a:extLst>
              <a:ext uri="{FF2B5EF4-FFF2-40B4-BE49-F238E27FC236}">
                <a16:creationId xmlns:a16="http://schemas.microsoft.com/office/drawing/2014/main" id="{CEE1824F-96F8-9542-9A82-FFA5A02510DA}"/>
              </a:ext>
            </a:extLst>
          </p:cNvPr>
          <p:cNvSpPr txBox="1">
            <a:spLocks/>
          </p:cNvSpPr>
          <p:nvPr/>
        </p:nvSpPr>
        <p:spPr>
          <a:xfrm>
            <a:off x="346164" y="4697166"/>
            <a:ext cx="4301090" cy="30338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buFont typeface="Arial"/>
              <a:buNone/>
            </a:pPr>
            <a:r>
              <a:rPr lang="en-US" sz="1200" i="1" dirty="0">
                <a:solidFill>
                  <a:schemeClr val="bg1"/>
                </a:solidFill>
              </a:rPr>
              <a:t>Figure 14.Velocity magnitude profile</a:t>
            </a:r>
          </a:p>
        </p:txBody>
      </p:sp>
      <p:sp>
        <p:nvSpPr>
          <p:cNvPr id="9" name="Text Placeholder 2">
            <a:extLst>
              <a:ext uri="{FF2B5EF4-FFF2-40B4-BE49-F238E27FC236}">
                <a16:creationId xmlns:a16="http://schemas.microsoft.com/office/drawing/2014/main" id="{1630BD67-C273-C041-830A-A630435C4BBE}"/>
              </a:ext>
            </a:extLst>
          </p:cNvPr>
          <p:cNvSpPr txBox="1">
            <a:spLocks/>
          </p:cNvSpPr>
          <p:nvPr/>
        </p:nvSpPr>
        <p:spPr>
          <a:xfrm>
            <a:off x="4627682" y="4640900"/>
            <a:ext cx="4301090" cy="30338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buNone/>
            </a:pPr>
            <a:r>
              <a:rPr lang="en-US" sz="1200" i="1" dirty="0">
                <a:solidFill>
                  <a:schemeClr val="bg1"/>
                </a:solidFill>
              </a:rPr>
              <a:t>Figure 15. Fluid </a:t>
            </a:r>
            <a:r>
              <a:rPr lang="en-US" sz="1200" i="1" dirty="0" err="1">
                <a:solidFill>
                  <a:schemeClr val="bg1"/>
                </a:solidFill>
              </a:rPr>
              <a:t>vеlocities</a:t>
            </a:r>
            <a:r>
              <a:rPr lang="en-US" sz="1200" i="1" dirty="0">
                <a:solidFill>
                  <a:schemeClr val="bg1"/>
                </a:solidFill>
              </a:rPr>
              <a:t> and temperature in the </a:t>
            </a:r>
            <a:r>
              <a:rPr lang="en-US" sz="1200" i="1" dirty="0" err="1">
                <a:solidFill>
                  <a:schemeClr val="bg1"/>
                </a:solidFill>
              </a:rPr>
              <a:t>hеat</a:t>
            </a:r>
            <a:r>
              <a:rPr lang="en-US" sz="1200" i="1" dirty="0">
                <a:solidFill>
                  <a:schemeClr val="bg1"/>
                </a:solidFill>
              </a:rPr>
              <a:t> pipe running at the </a:t>
            </a:r>
            <a:r>
              <a:rPr lang="en-US" sz="1200" i="1" dirty="0" err="1">
                <a:solidFill>
                  <a:schemeClr val="bg1"/>
                </a:solidFill>
              </a:rPr>
              <a:t>dеsign</a:t>
            </a:r>
            <a:r>
              <a:rPr lang="en-US" sz="1200" i="1" dirty="0">
                <a:solidFill>
                  <a:schemeClr val="bg1"/>
                </a:solidFill>
              </a:rPr>
              <a:t> </a:t>
            </a:r>
            <a:r>
              <a:rPr lang="en-US" sz="1200" i="1" dirty="0" err="1">
                <a:solidFill>
                  <a:schemeClr val="bg1"/>
                </a:solidFill>
              </a:rPr>
              <a:t>pоint</a:t>
            </a:r>
            <a:r>
              <a:rPr lang="en-US" sz="1200" i="1" dirty="0">
                <a:solidFill>
                  <a:schemeClr val="bg1"/>
                </a:solidFill>
              </a:rPr>
              <a:t> </a:t>
            </a:r>
          </a:p>
        </p:txBody>
      </p:sp>
    </p:spTree>
    <p:extLst>
      <p:ext uri="{BB962C8B-B14F-4D97-AF65-F5344CB8AC3E}">
        <p14:creationId xmlns:p14="http://schemas.microsoft.com/office/powerpoint/2010/main" val="1032361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3E491-CEC9-2F4B-B41B-6681BC79F4C3}"/>
              </a:ext>
            </a:extLst>
          </p:cNvPr>
          <p:cNvSpPr>
            <a:spLocks noGrp="1"/>
          </p:cNvSpPr>
          <p:nvPr>
            <p:ph type="title"/>
          </p:nvPr>
        </p:nvSpPr>
        <p:spPr>
          <a:xfrm>
            <a:off x="2496709" y="220408"/>
            <a:ext cx="5707437" cy="534966"/>
          </a:xfrm>
        </p:spPr>
        <p:txBody>
          <a:bodyPr/>
          <a:lstStyle/>
          <a:p>
            <a:r>
              <a:rPr lang="en-US" sz="2400" dirty="0"/>
              <a:t>Heat flow rate vs Temperature</a:t>
            </a:r>
          </a:p>
        </p:txBody>
      </p:sp>
      <p:sp>
        <p:nvSpPr>
          <p:cNvPr id="3" name="Slide Number Placeholder 2">
            <a:extLst>
              <a:ext uri="{FF2B5EF4-FFF2-40B4-BE49-F238E27FC236}">
                <a16:creationId xmlns:a16="http://schemas.microsoft.com/office/drawing/2014/main" id="{9941DC77-C74D-6549-94BD-4E8A9720BA7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dirty="0"/>
          </a:p>
        </p:txBody>
      </p:sp>
      <p:pic>
        <p:nvPicPr>
          <p:cNvPr id="6" name="Picture 5">
            <a:extLst>
              <a:ext uri="{FF2B5EF4-FFF2-40B4-BE49-F238E27FC236}">
                <a16:creationId xmlns:a16="http://schemas.microsoft.com/office/drawing/2014/main" id="{0EA285E3-6155-9A48-8E7A-C0E0F4BF259E}"/>
              </a:ext>
            </a:extLst>
          </p:cNvPr>
          <p:cNvPicPr/>
          <p:nvPr/>
        </p:nvPicPr>
        <p:blipFill rotWithShape="1">
          <a:blip r:embed="rId2">
            <a:extLst>
              <a:ext uri="{28A0092B-C50C-407E-A947-70E740481C1C}">
                <a14:useLocalDpi xmlns:a14="http://schemas.microsoft.com/office/drawing/2010/main" val="0"/>
              </a:ext>
            </a:extLst>
          </a:blip>
          <a:srcRect l="4107" r="4545"/>
          <a:stretch/>
        </p:blipFill>
        <p:spPr bwMode="auto">
          <a:xfrm>
            <a:off x="1615549" y="813524"/>
            <a:ext cx="5844030" cy="3916162"/>
          </a:xfrm>
          <a:prstGeom prst="rect">
            <a:avLst/>
          </a:prstGeom>
          <a:noFill/>
          <a:ln>
            <a:noFill/>
          </a:ln>
        </p:spPr>
      </p:pic>
      <p:sp>
        <p:nvSpPr>
          <p:cNvPr id="8" name="Text Placeholder 2">
            <a:extLst>
              <a:ext uri="{FF2B5EF4-FFF2-40B4-BE49-F238E27FC236}">
                <a16:creationId xmlns:a16="http://schemas.microsoft.com/office/drawing/2014/main" id="{541A1E8B-5646-F94B-B610-EC899B4174E9}"/>
              </a:ext>
            </a:extLst>
          </p:cNvPr>
          <p:cNvSpPr txBox="1">
            <a:spLocks/>
          </p:cNvSpPr>
          <p:nvPr/>
        </p:nvSpPr>
        <p:spPr>
          <a:xfrm>
            <a:off x="2496709" y="4579564"/>
            <a:ext cx="4301090" cy="30338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buNone/>
            </a:pPr>
            <a:r>
              <a:rPr lang="en-US" sz="1200" i="1" dirty="0">
                <a:solidFill>
                  <a:schemeClr val="bg1"/>
                </a:solidFill>
                <a:latin typeface="Arial" panose="020B0604020202020204" pitchFamily="34" charset="0"/>
                <a:cs typeface="Arial" panose="020B0604020202020204" pitchFamily="34" charset="0"/>
              </a:rPr>
              <a:t>Figure 16.</a:t>
            </a:r>
            <a:r>
              <a:rPr lang="en-US" sz="1200" i="1" dirty="0">
                <a:solidFill>
                  <a:schemeClr val="bg1"/>
                </a:solidFill>
                <a:latin typeface="Arial" panose="020B0604020202020204" pitchFamily="34" charset="0"/>
                <a:ea typeface="Times New Roman" panose="02020603050405020304" pitchFamily="18" charset="0"/>
                <a:cs typeface="Arial" panose="020B0604020202020204" pitchFamily="34" charset="0"/>
              </a:rPr>
              <a:t> Heat flow rate vs Temperature relation</a:t>
            </a:r>
            <a:endParaRPr lang="en-US" sz="1200" i="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07380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75C5E-C226-F346-A2CC-E3DE1F565C57}"/>
              </a:ext>
            </a:extLst>
          </p:cNvPr>
          <p:cNvSpPr>
            <a:spLocks noGrp="1"/>
          </p:cNvSpPr>
          <p:nvPr>
            <p:ph type="title"/>
          </p:nvPr>
        </p:nvSpPr>
        <p:spPr>
          <a:xfrm>
            <a:off x="2369489" y="174978"/>
            <a:ext cx="6454860" cy="646284"/>
          </a:xfrm>
        </p:spPr>
        <p:txBody>
          <a:bodyPr/>
          <a:lstStyle/>
          <a:p>
            <a:r>
              <a:rPr lang="en-US" sz="2400" dirty="0"/>
              <a:t>Lumped parameter model-part 1</a:t>
            </a:r>
          </a:p>
        </p:txBody>
      </p:sp>
      <p:sp>
        <p:nvSpPr>
          <p:cNvPr id="3" name="Slide Number Placeholder 2">
            <a:extLst>
              <a:ext uri="{FF2B5EF4-FFF2-40B4-BE49-F238E27FC236}">
                <a16:creationId xmlns:a16="http://schemas.microsoft.com/office/drawing/2014/main" id="{732C780F-2916-DC49-9E3C-030D203D218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dirty="0"/>
          </a:p>
        </p:txBody>
      </p:sp>
      <p:sp>
        <p:nvSpPr>
          <p:cNvPr id="4" name="Text Placeholder 3">
            <a:extLst>
              <a:ext uri="{FF2B5EF4-FFF2-40B4-BE49-F238E27FC236}">
                <a16:creationId xmlns:a16="http://schemas.microsoft.com/office/drawing/2014/main" id="{B5AE2620-2473-514E-AD8F-4A7FAF270360}"/>
              </a:ext>
            </a:extLst>
          </p:cNvPr>
          <p:cNvSpPr>
            <a:spLocks noGrp="1"/>
          </p:cNvSpPr>
          <p:nvPr>
            <p:ph type="body" idx="13"/>
          </p:nvPr>
        </p:nvSpPr>
        <p:spPr>
          <a:xfrm>
            <a:off x="615849" y="1072054"/>
            <a:ext cx="7528287" cy="852161"/>
          </a:xfrm>
        </p:spPr>
        <p:txBody>
          <a:bodyPr/>
          <a:lstStyle/>
          <a:p>
            <a:pPr marL="114300" indent="0">
              <a:buNone/>
            </a:pPr>
            <a:r>
              <a:rPr lang="en-US" dirty="0">
                <a:solidFill>
                  <a:schemeClr val="bg1"/>
                </a:solidFill>
              </a:rPr>
              <a:t>Heat radiated to the hear storage ,it shows that this subsystem gets 24.21W from the solar radiation to keep it at 80°C. Heat is totally translated to the battery through the heat pipe. </a:t>
            </a:r>
          </a:p>
          <a:p>
            <a:endParaRPr lang="en-US" dirty="0"/>
          </a:p>
        </p:txBody>
      </p:sp>
      <p:pic>
        <p:nvPicPr>
          <p:cNvPr id="6" name="Picture 5">
            <a:extLst>
              <a:ext uri="{FF2B5EF4-FFF2-40B4-BE49-F238E27FC236}">
                <a16:creationId xmlns:a16="http://schemas.microsoft.com/office/drawing/2014/main" id="{A7A8F5AE-9C06-9C42-97A6-501FF45ED96A}"/>
              </a:ext>
            </a:extLst>
          </p:cNvPr>
          <p:cNvPicPr/>
          <p:nvPr/>
        </p:nvPicPr>
        <p:blipFill>
          <a:blip r:embed="rId2"/>
          <a:stretch>
            <a:fillRect/>
          </a:stretch>
        </p:blipFill>
        <p:spPr>
          <a:xfrm>
            <a:off x="540341" y="2425800"/>
            <a:ext cx="7603795" cy="1653220"/>
          </a:xfrm>
          <a:prstGeom prst="rect">
            <a:avLst/>
          </a:prstGeom>
        </p:spPr>
      </p:pic>
      <p:sp>
        <p:nvSpPr>
          <p:cNvPr id="7" name="Text Placeholder 2">
            <a:extLst>
              <a:ext uri="{FF2B5EF4-FFF2-40B4-BE49-F238E27FC236}">
                <a16:creationId xmlns:a16="http://schemas.microsoft.com/office/drawing/2014/main" id="{E207FFFE-3502-E547-B322-6AB40AC38EA5}"/>
              </a:ext>
            </a:extLst>
          </p:cNvPr>
          <p:cNvSpPr txBox="1">
            <a:spLocks/>
          </p:cNvSpPr>
          <p:nvPr/>
        </p:nvSpPr>
        <p:spPr>
          <a:xfrm>
            <a:off x="3093623" y="4663217"/>
            <a:ext cx="4301090" cy="30338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buNone/>
            </a:pPr>
            <a:r>
              <a:rPr lang="en-US" sz="1200" i="1" dirty="0">
                <a:solidFill>
                  <a:schemeClr val="bg1"/>
                </a:solidFill>
                <a:latin typeface="Arial" panose="020B0604020202020204" pitchFamily="34" charset="0"/>
                <a:cs typeface="Arial" panose="020B0604020202020204" pitchFamily="34" charset="0"/>
              </a:rPr>
              <a:t>Figure 17.</a:t>
            </a:r>
            <a:r>
              <a:rPr lang="en-US" sz="1200" i="1"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en-US" sz="1200" i="1" dirty="0">
                <a:solidFill>
                  <a:schemeClr val="bg1"/>
                </a:solidFill>
              </a:rPr>
              <a:t>Lumped parameter model-part 1</a:t>
            </a:r>
            <a:endParaRPr lang="en-US" sz="1200" i="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30889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CEC7093-B147-834B-A1BF-32F2F2E433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25</a:t>
            </a:fld>
            <a:endParaRPr lang="en" dirty="0"/>
          </a:p>
        </p:txBody>
      </p:sp>
      <p:pic>
        <p:nvPicPr>
          <p:cNvPr id="6" name="Picture 5">
            <a:extLst>
              <a:ext uri="{FF2B5EF4-FFF2-40B4-BE49-F238E27FC236}">
                <a16:creationId xmlns:a16="http://schemas.microsoft.com/office/drawing/2014/main" id="{BC59077D-3D53-384C-AAFD-0FDE8BFCC541}"/>
              </a:ext>
            </a:extLst>
          </p:cNvPr>
          <p:cNvPicPr/>
          <p:nvPr/>
        </p:nvPicPr>
        <p:blipFill>
          <a:blip r:embed="rId2"/>
          <a:stretch>
            <a:fillRect/>
          </a:stretch>
        </p:blipFill>
        <p:spPr>
          <a:xfrm>
            <a:off x="604299" y="1494845"/>
            <a:ext cx="7715471" cy="3279739"/>
          </a:xfrm>
          <a:prstGeom prst="rect">
            <a:avLst/>
          </a:prstGeom>
        </p:spPr>
      </p:pic>
      <p:sp>
        <p:nvSpPr>
          <p:cNvPr id="7" name="Title 1">
            <a:extLst>
              <a:ext uri="{FF2B5EF4-FFF2-40B4-BE49-F238E27FC236}">
                <a16:creationId xmlns:a16="http://schemas.microsoft.com/office/drawing/2014/main" id="{EFC39AE9-BC87-BF43-9D5F-979B96BA8C47}"/>
              </a:ext>
            </a:extLst>
          </p:cNvPr>
          <p:cNvSpPr txBox="1">
            <a:spLocks/>
          </p:cNvSpPr>
          <p:nvPr/>
        </p:nvSpPr>
        <p:spPr>
          <a:xfrm>
            <a:off x="2372195" y="172748"/>
            <a:ext cx="5947575" cy="59848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2400" dirty="0"/>
              <a:t>Lumped parameter model-part 2</a:t>
            </a:r>
          </a:p>
        </p:txBody>
      </p:sp>
      <p:sp>
        <p:nvSpPr>
          <p:cNvPr id="8" name="Rectangle 7">
            <a:extLst>
              <a:ext uri="{FF2B5EF4-FFF2-40B4-BE49-F238E27FC236}">
                <a16:creationId xmlns:a16="http://schemas.microsoft.com/office/drawing/2014/main" id="{EB1CED7D-B2D4-6A41-982C-FD772516D3BC}"/>
              </a:ext>
            </a:extLst>
          </p:cNvPr>
          <p:cNvSpPr/>
          <p:nvPr/>
        </p:nvSpPr>
        <p:spPr>
          <a:xfrm>
            <a:off x="2689304" y="4835723"/>
            <a:ext cx="3717684" cy="307777"/>
          </a:xfrm>
          <a:prstGeom prst="rect">
            <a:avLst/>
          </a:prstGeom>
        </p:spPr>
        <p:txBody>
          <a:bodyPr wrap="none">
            <a:spAutoFit/>
          </a:bodyPr>
          <a:lstStyle/>
          <a:p>
            <a:pPr marL="114300" indent="0">
              <a:buNone/>
            </a:pPr>
            <a:r>
              <a:rPr lang="en-US" i="1" dirty="0">
                <a:solidFill>
                  <a:schemeClr val="bg1"/>
                </a:solidFill>
                <a:latin typeface="Arial" panose="020B0604020202020204" pitchFamily="34" charset="0"/>
                <a:cs typeface="Arial" panose="020B0604020202020204" pitchFamily="34" charset="0"/>
              </a:rPr>
              <a:t>Figure 18.</a:t>
            </a:r>
            <a:r>
              <a:rPr lang="en-US" i="1"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en-US" i="1" dirty="0">
                <a:solidFill>
                  <a:schemeClr val="bg1"/>
                </a:solidFill>
              </a:rPr>
              <a:t>Lumped parameter model-part 2</a:t>
            </a:r>
            <a:endParaRPr lang="en-US" i="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442612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EAE8AED-880C-0C49-8B5C-58F075B87F7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26</a:t>
            </a:fld>
            <a:endParaRPr lang="en" dirty="0"/>
          </a:p>
        </p:txBody>
      </p:sp>
      <p:pic>
        <p:nvPicPr>
          <p:cNvPr id="6" name="Picture 5">
            <a:extLst>
              <a:ext uri="{FF2B5EF4-FFF2-40B4-BE49-F238E27FC236}">
                <a16:creationId xmlns:a16="http://schemas.microsoft.com/office/drawing/2014/main" id="{618F608F-4DCF-D64D-90EE-E70A9B37F6BB}"/>
              </a:ext>
            </a:extLst>
          </p:cNvPr>
          <p:cNvPicPr/>
          <p:nvPr/>
        </p:nvPicPr>
        <p:blipFill rotWithShape="1">
          <a:blip r:embed="rId2"/>
          <a:srcRect b="3512"/>
          <a:stretch/>
        </p:blipFill>
        <p:spPr>
          <a:xfrm>
            <a:off x="818986" y="1683398"/>
            <a:ext cx="7868158" cy="3238247"/>
          </a:xfrm>
          <a:prstGeom prst="rect">
            <a:avLst/>
          </a:prstGeom>
        </p:spPr>
      </p:pic>
      <p:sp>
        <p:nvSpPr>
          <p:cNvPr id="7" name="Title 1">
            <a:extLst>
              <a:ext uri="{FF2B5EF4-FFF2-40B4-BE49-F238E27FC236}">
                <a16:creationId xmlns:a16="http://schemas.microsoft.com/office/drawing/2014/main" id="{CE665F44-7B21-844C-A902-AC42D6455CE4}"/>
              </a:ext>
            </a:extLst>
          </p:cNvPr>
          <p:cNvSpPr>
            <a:spLocks noGrp="1"/>
          </p:cNvSpPr>
          <p:nvPr>
            <p:ph type="title"/>
          </p:nvPr>
        </p:nvSpPr>
        <p:spPr>
          <a:xfrm>
            <a:off x="2274073" y="196602"/>
            <a:ext cx="5947575" cy="598488"/>
          </a:xfrm>
        </p:spPr>
        <p:txBody>
          <a:bodyPr/>
          <a:lstStyle/>
          <a:p>
            <a:r>
              <a:rPr lang="en-US" sz="2400" dirty="0"/>
              <a:t>Lumped parameter model-part 3</a:t>
            </a:r>
          </a:p>
        </p:txBody>
      </p:sp>
      <p:sp>
        <p:nvSpPr>
          <p:cNvPr id="8" name="Rectangle 7">
            <a:extLst>
              <a:ext uri="{FF2B5EF4-FFF2-40B4-BE49-F238E27FC236}">
                <a16:creationId xmlns:a16="http://schemas.microsoft.com/office/drawing/2014/main" id="{DFE11FD5-769F-5A49-AA22-A9716AED6CE7}"/>
              </a:ext>
            </a:extLst>
          </p:cNvPr>
          <p:cNvSpPr/>
          <p:nvPr/>
        </p:nvSpPr>
        <p:spPr>
          <a:xfrm>
            <a:off x="2959648" y="4767756"/>
            <a:ext cx="3717684" cy="307777"/>
          </a:xfrm>
          <a:prstGeom prst="rect">
            <a:avLst/>
          </a:prstGeom>
        </p:spPr>
        <p:txBody>
          <a:bodyPr wrap="none">
            <a:spAutoFit/>
          </a:bodyPr>
          <a:lstStyle/>
          <a:p>
            <a:pPr marL="114300" indent="0">
              <a:buNone/>
            </a:pPr>
            <a:r>
              <a:rPr lang="en-US" i="1" dirty="0">
                <a:solidFill>
                  <a:schemeClr val="bg1"/>
                </a:solidFill>
                <a:latin typeface="Arial" panose="020B0604020202020204" pitchFamily="34" charset="0"/>
                <a:cs typeface="Arial" panose="020B0604020202020204" pitchFamily="34" charset="0"/>
              </a:rPr>
              <a:t>Figure 19.</a:t>
            </a:r>
            <a:r>
              <a:rPr lang="en-US" i="1"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en-US" i="1" dirty="0">
                <a:solidFill>
                  <a:schemeClr val="bg1"/>
                </a:solidFill>
              </a:rPr>
              <a:t>Lumped parameter model-part 3</a:t>
            </a:r>
            <a:endParaRPr lang="en-US" i="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00230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B8F0B-5D15-E44A-9F35-8F38458C8A74}"/>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9AF97416-4A3A-F64A-B621-EE3A0EF760E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27</a:t>
            </a:fld>
            <a:endParaRPr lang="en" dirty="0"/>
          </a:p>
        </p:txBody>
      </p:sp>
      <p:sp>
        <p:nvSpPr>
          <p:cNvPr id="5" name="Text Placeholder 4">
            <a:extLst>
              <a:ext uri="{FF2B5EF4-FFF2-40B4-BE49-F238E27FC236}">
                <a16:creationId xmlns:a16="http://schemas.microsoft.com/office/drawing/2014/main" id="{AA786B37-0002-AC43-853B-D9C34B7AA657}"/>
              </a:ext>
            </a:extLst>
          </p:cNvPr>
          <p:cNvSpPr>
            <a:spLocks noGrp="1"/>
          </p:cNvSpPr>
          <p:nvPr>
            <p:ph type="body" idx="14"/>
          </p:nvPr>
        </p:nvSpPr>
        <p:spPr/>
        <p:txBody>
          <a:bodyPr/>
          <a:lstStyle/>
          <a:p>
            <a:endParaRPr lang="en-US"/>
          </a:p>
        </p:txBody>
      </p:sp>
      <p:sp>
        <p:nvSpPr>
          <p:cNvPr id="7" name="Text Placeholder 6">
            <a:extLst>
              <a:ext uri="{FF2B5EF4-FFF2-40B4-BE49-F238E27FC236}">
                <a16:creationId xmlns:a16="http://schemas.microsoft.com/office/drawing/2014/main" id="{62E4DF7D-C421-684B-8F99-7D9E21876F28}"/>
              </a:ext>
            </a:extLst>
          </p:cNvPr>
          <p:cNvSpPr>
            <a:spLocks noGrp="1"/>
          </p:cNvSpPr>
          <p:nvPr>
            <p:ph type="body" idx="13"/>
          </p:nvPr>
        </p:nvSpPr>
        <p:spPr/>
        <p:txBody>
          <a:bodyPr/>
          <a:lstStyle/>
          <a:p>
            <a:endParaRPr lang="en-US"/>
          </a:p>
        </p:txBody>
      </p:sp>
      <p:pic>
        <p:nvPicPr>
          <p:cNvPr id="9" name="Picture 8">
            <a:extLst>
              <a:ext uri="{FF2B5EF4-FFF2-40B4-BE49-F238E27FC236}">
                <a16:creationId xmlns:a16="http://schemas.microsoft.com/office/drawing/2014/main" id="{A1D5DDC9-E3D8-6042-9EED-2E9ED86B03C5}"/>
              </a:ext>
            </a:extLst>
          </p:cNvPr>
          <p:cNvPicPr>
            <a:picLocks noChangeAspect="1"/>
          </p:cNvPicPr>
          <p:nvPr/>
        </p:nvPicPr>
        <p:blipFill rotWithShape="1">
          <a:blip r:embed="rId2"/>
          <a:srcRect/>
          <a:stretch/>
        </p:blipFill>
        <p:spPr>
          <a:xfrm>
            <a:off x="0" y="821262"/>
            <a:ext cx="9144000" cy="4343400"/>
          </a:xfrm>
          <a:prstGeom prst="rect">
            <a:avLst/>
          </a:prstGeom>
        </p:spPr>
      </p:pic>
      <p:sp>
        <p:nvSpPr>
          <p:cNvPr id="11" name="Title 1">
            <a:extLst>
              <a:ext uri="{FF2B5EF4-FFF2-40B4-BE49-F238E27FC236}">
                <a16:creationId xmlns:a16="http://schemas.microsoft.com/office/drawing/2014/main" id="{6B988615-C310-9541-82D8-C372B6B5DFBD}"/>
              </a:ext>
            </a:extLst>
          </p:cNvPr>
          <p:cNvSpPr txBox="1">
            <a:spLocks/>
          </p:cNvSpPr>
          <p:nvPr/>
        </p:nvSpPr>
        <p:spPr>
          <a:xfrm>
            <a:off x="2369489" y="174978"/>
            <a:ext cx="6454860" cy="64628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lang="en-US" dirty="0"/>
          </a:p>
        </p:txBody>
      </p:sp>
      <p:sp>
        <p:nvSpPr>
          <p:cNvPr id="12" name="Title 1">
            <a:extLst>
              <a:ext uri="{FF2B5EF4-FFF2-40B4-BE49-F238E27FC236}">
                <a16:creationId xmlns:a16="http://schemas.microsoft.com/office/drawing/2014/main" id="{4FF5176D-EF6B-634E-8C6E-96D9E5F45D46}"/>
              </a:ext>
            </a:extLst>
          </p:cNvPr>
          <p:cNvSpPr txBox="1">
            <a:spLocks/>
          </p:cNvSpPr>
          <p:nvPr/>
        </p:nvSpPr>
        <p:spPr>
          <a:xfrm>
            <a:off x="2311650" y="174978"/>
            <a:ext cx="6454860" cy="64628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rgbClr val="676559"/>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2400" dirty="0"/>
              <a:t>Lumped parameter model scheme </a:t>
            </a:r>
          </a:p>
        </p:txBody>
      </p:sp>
    </p:spTree>
    <p:extLst>
      <p:ext uri="{BB962C8B-B14F-4D97-AF65-F5344CB8AC3E}">
        <p14:creationId xmlns:p14="http://schemas.microsoft.com/office/powerpoint/2010/main" val="33976313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4F887-DF13-4F47-A9E5-D8347F7B545C}"/>
              </a:ext>
            </a:extLst>
          </p:cNvPr>
          <p:cNvSpPr>
            <a:spLocks noGrp="1"/>
          </p:cNvSpPr>
          <p:nvPr>
            <p:ph type="title"/>
          </p:nvPr>
        </p:nvSpPr>
        <p:spPr>
          <a:xfrm>
            <a:off x="2305877" y="198783"/>
            <a:ext cx="6367396" cy="713595"/>
          </a:xfrm>
        </p:spPr>
        <p:txBody>
          <a:bodyPr/>
          <a:lstStyle/>
          <a:p>
            <a:r>
              <a:rPr lang="en-US" sz="2400" dirty="0"/>
              <a:t>Temperature and Heat flow rate </a:t>
            </a:r>
          </a:p>
        </p:txBody>
      </p:sp>
      <p:sp>
        <p:nvSpPr>
          <p:cNvPr id="3" name="Slide Number Placeholder 2">
            <a:extLst>
              <a:ext uri="{FF2B5EF4-FFF2-40B4-BE49-F238E27FC236}">
                <a16:creationId xmlns:a16="http://schemas.microsoft.com/office/drawing/2014/main" id="{B663439D-5201-F547-B5D6-26E1D2DA795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28</a:t>
            </a:fld>
            <a:endParaRPr lang="en" dirty="0"/>
          </a:p>
        </p:txBody>
      </p:sp>
      <p:sp>
        <p:nvSpPr>
          <p:cNvPr id="4" name="Text Placeholder 3">
            <a:extLst>
              <a:ext uri="{FF2B5EF4-FFF2-40B4-BE49-F238E27FC236}">
                <a16:creationId xmlns:a16="http://schemas.microsoft.com/office/drawing/2014/main" id="{D2997DF5-0762-E642-BB78-05A025D6B36B}"/>
              </a:ext>
            </a:extLst>
          </p:cNvPr>
          <p:cNvSpPr>
            <a:spLocks noGrp="1"/>
          </p:cNvSpPr>
          <p:nvPr>
            <p:ph type="body" idx="13"/>
          </p:nvPr>
        </p:nvSpPr>
        <p:spPr>
          <a:xfrm>
            <a:off x="152674" y="2074231"/>
            <a:ext cx="3616244" cy="1926760"/>
          </a:xfrm>
        </p:spPr>
        <p:txBody>
          <a:bodyPr/>
          <a:lstStyle/>
          <a:p>
            <a:pPr marL="114300" indent="0">
              <a:buNone/>
            </a:pPr>
            <a:r>
              <a:rPr lang="en-US" dirty="0">
                <a:solidFill>
                  <a:schemeClr val="bg1"/>
                </a:solidFill>
              </a:rPr>
              <a:t>The temperature and heat flow rate calculated for each subsystem is represented below and based on the literature it satisfy the operational range. </a:t>
            </a:r>
          </a:p>
        </p:txBody>
      </p:sp>
      <p:graphicFrame>
        <p:nvGraphicFramePr>
          <p:cNvPr id="7" name="Table 6">
            <a:extLst>
              <a:ext uri="{FF2B5EF4-FFF2-40B4-BE49-F238E27FC236}">
                <a16:creationId xmlns:a16="http://schemas.microsoft.com/office/drawing/2014/main" id="{F514C2B0-B0B6-2148-AA6A-0EAD5A51BF1A}"/>
              </a:ext>
            </a:extLst>
          </p:cNvPr>
          <p:cNvGraphicFramePr>
            <a:graphicFrameLocks noGrp="1"/>
          </p:cNvGraphicFramePr>
          <p:nvPr>
            <p:extLst>
              <p:ext uri="{D42A27DB-BD31-4B8C-83A1-F6EECF244321}">
                <p14:modId xmlns:p14="http://schemas.microsoft.com/office/powerpoint/2010/main" val="799906330"/>
              </p:ext>
            </p:extLst>
          </p:nvPr>
        </p:nvGraphicFramePr>
        <p:xfrm>
          <a:off x="4106826" y="1803575"/>
          <a:ext cx="4914332" cy="2468072"/>
        </p:xfrm>
        <a:graphic>
          <a:graphicData uri="http://schemas.openxmlformats.org/drawingml/2006/table">
            <a:tbl>
              <a:tblPr firstRow="1" firstCol="1" bandRow="1">
                <a:tableStyleId>{5C22544A-7EE6-4342-B048-85BDC9FD1C3A}</a:tableStyleId>
              </a:tblPr>
              <a:tblGrid>
                <a:gridCol w="1637877">
                  <a:extLst>
                    <a:ext uri="{9D8B030D-6E8A-4147-A177-3AD203B41FA5}">
                      <a16:colId xmlns:a16="http://schemas.microsoft.com/office/drawing/2014/main" val="42021594"/>
                    </a:ext>
                  </a:extLst>
                </a:gridCol>
                <a:gridCol w="1637877">
                  <a:extLst>
                    <a:ext uri="{9D8B030D-6E8A-4147-A177-3AD203B41FA5}">
                      <a16:colId xmlns:a16="http://schemas.microsoft.com/office/drawing/2014/main" val="161279257"/>
                    </a:ext>
                  </a:extLst>
                </a:gridCol>
                <a:gridCol w="1638578">
                  <a:extLst>
                    <a:ext uri="{9D8B030D-6E8A-4147-A177-3AD203B41FA5}">
                      <a16:colId xmlns:a16="http://schemas.microsoft.com/office/drawing/2014/main" val="2031454122"/>
                    </a:ext>
                  </a:extLst>
                </a:gridCol>
              </a:tblGrid>
              <a:tr h="308509">
                <a:tc>
                  <a:txBody>
                    <a:bodyPr/>
                    <a:lstStyle/>
                    <a:p>
                      <a:pPr algn="ctr">
                        <a:lnSpc>
                          <a:spcPct val="107000"/>
                        </a:lnSpc>
                        <a:spcAft>
                          <a:spcPts val="0"/>
                        </a:spcAft>
                      </a:pPr>
                      <a:r>
                        <a:rPr lang="en-US" sz="1100" dirty="0">
                          <a:solidFill>
                            <a:schemeClr val="tx1"/>
                          </a:solidFill>
                          <a:effectLst/>
                        </a:rPr>
                        <a:t>Subsystem</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tx1"/>
                          </a:solidFill>
                          <a:effectLst/>
                        </a:rPr>
                        <a:t>Temperature (°C)</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dirty="0">
                          <a:solidFill>
                            <a:schemeClr val="tx1"/>
                          </a:solidFill>
                          <a:effectLst/>
                        </a:rPr>
                        <a:t>Heat Flowrate (W)</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72447623"/>
                  </a:ext>
                </a:extLst>
              </a:tr>
              <a:tr h="308509">
                <a:tc>
                  <a:txBody>
                    <a:bodyPr/>
                    <a:lstStyle/>
                    <a:p>
                      <a:pPr algn="ctr">
                        <a:lnSpc>
                          <a:spcPct val="107000"/>
                        </a:lnSpc>
                        <a:spcAft>
                          <a:spcPts val="0"/>
                        </a:spcAft>
                      </a:pPr>
                      <a:r>
                        <a:rPr lang="en-US" sz="1100" dirty="0">
                          <a:solidFill>
                            <a:schemeClr val="tx1"/>
                          </a:solidFill>
                          <a:effectLst/>
                        </a:rPr>
                        <a:t>Heat Source</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80</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24.21</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11074176"/>
                  </a:ext>
                </a:extLst>
              </a:tr>
              <a:tr h="308509">
                <a:tc>
                  <a:txBody>
                    <a:bodyPr/>
                    <a:lstStyle/>
                    <a:p>
                      <a:pPr algn="ctr">
                        <a:lnSpc>
                          <a:spcPct val="107000"/>
                        </a:lnSpc>
                        <a:spcAft>
                          <a:spcPts val="0"/>
                        </a:spcAft>
                      </a:pPr>
                      <a:r>
                        <a:rPr lang="en-US" sz="1100" dirty="0">
                          <a:solidFill>
                            <a:schemeClr val="tx1"/>
                          </a:solidFill>
                          <a:effectLst/>
                        </a:rPr>
                        <a:t>Battery</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36.64</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24.21</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13207968"/>
                  </a:ext>
                </a:extLst>
              </a:tr>
              <a:tr h="308509">
                <a:tc>
                  <a:txBody>
                    <a:bodyPr/>
                    <a:lstStyle/>
                    <a:p>
                      <a:pPr algn="ctr">
                        <a:lnSpc>
                          <a:spcPct val="107000"/>
                        </a:lnSpc>
                        <a:spcAft>
                          <a:spcPts val="0"/>
                        </a:spcAft>
                      </a:pPr>
                      <a:r>
                        <a:rPr lang="en-US" sz="1100">
                          <a:solidFill>
                            <a:schemeClr val="tx1"/>
                          </a:solidFill>
                          <a:effectLst/>
                        </a:rPr>
                        <a:t>Camera</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32.59</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3.66</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88527492"/>
                  </a:ext>
                </a:extLst>
              </a:tr>
              <a:tr h="308509">
                <a:tc>
                  <a:txBody>
                    <a:bodyPr/>
                    <a:lstStyle/>
                    <a:p>
                      <a:pPr algn="ctr">
                        <a:lnSpc>
                          <a:spcPct val="107000"/>
                        </a:lnSpc>
                        <a:spcAft>
                          <a:spcPts val="0"/>
                        </a:spcAft>
                      </a:pPr>
                      <a:r>
                        <a:rPr lang="en-US" sz="1100">
                          <a:solidFill>
                            <a:schemeClr val="tx1"/>
                          </a:solidFill>
                          <a:effectLst/>
                        </a:rPr>
                        <a:t>ADCS</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16.51</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10</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55494008"/>
                  </a:ext>
                </a:extLst>
              </a:tr>
              <a:tr h="308509">
                <a:tc>
                  <a:txBody>
                    <a:bodyPr/>
                    <a:lstStyle/>
                    <a:p>
                      <a:pPr algn="ctr">
                        <a:lnSpc>
                          <a:spcPct val="107000"/>
                        </a:lnSpc>
                        <a:spcAft>
                          <a:spcPts val="0"/>
                        </a:spcAft>
                      </a:pPr>
                      <a:r>
                        <a:rPr lang="en-US" sz="1100">
                          <a:solidFill>
                            <a:schemeClr val="tx1"/>
                          </a:solidFill>
                          <a:effectLst/>
                        </a:rPr>
                        <a:t>EPS</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3.149</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3</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10341332"/>
                  </a:ext>
                </a:extLst>
              </a:tr>
              <a:tr h="308509">
                <a:tc>
                  <a:txBody>
                    <a:bodyPr/>
                    <a:lstStyle/>
                    <a:p>
                      <a:pPr algn="ctr">
                        <a:lnSpc>
                          <a:spcPct val="107000"/>
                        </a:lnSpc>
                        <a:spcAft>
                          <a:spcPts val="0"/>
                        </a:spcAft>
                      </a:pPr>
                      <a:r>
                        <a:rPr lang="en-US" sz="1100" dirty="0">
                          <a:solidFill>
                            <a:schemeClr val="tx1"/>
                          </a:solidFill>
                          <a:effectLst/>
                        </a:rPr>
                        <a:t>OBC</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3.149</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3</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17013562"/>
                  </a:ext>
                </a:extLst>
              </a:tr>
              <a:tr h="308509">
                <a:tc>
                  <a:txBody>
                    <a:bodyPr/>
                    <a:lstStyle/>
                    <a:p>
                      <a:pPr algn="ctr">
                        <a:lnSpc>
                          <a:spcPct val="107000"/>
                        </a:lnSpc>
                        <a:spcAft>
                          <a:spcPts val="0"/>
                        </a:spcAft>
                      </a:pPr>
                      <a:r>
                        <a:rPr lang="en-US" sz="1100" dirty="0">
                          <a:solidFill>
                            <a:schemeClr val="tx1"/>
                          </a:solidFill>
                          <a:effectLst/>
                        </a:rPr>
                        <a:t>Cold Plate</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solidFill>
                            <a:schemeClr val="bg1"/>
                          </a:solidFill>
                          <a:effectLst/>
                        </a:rPr>
                        <a:t>0</a:t>
                      </a:r>
                      <a:endParaRPr lang="en-US"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dirty="0">
                          <a:solidFill>
                            <a:schemeClr val="bg1"/>
                          </a:solidFill>
                          <a:effectLst/>
                        </a:rPr>
                        <a:t>40.21</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7993699"/>
                  </a:ext>
                </a:extLst>
              </a:tr>
            </a:tbl>
          </a:graphicData>
        </a:graphic>
      </p:graphicFrame>
      <p:sp>
        <p:nvSpPr>
          <p:cNvPr id="8" name="Rectangle 7">
            <a:extLst>
              <a:ext uri="{FF2B5EF4-FFF2-40B4-BE49-F238E27FC236}">
                <a16:creationId xmlns:a16="http://schemas.microsoft.com/office/drawing/2014/main" id="{61F269DD-D5EC-4348-A424-717F61DBB37B}"/>
              </a:ext>
            </a:extLst>
          </p:cNvPr>
          <p:cNvSpPr/>
          <p:nvPr/>
        </p:nvSpPr>
        <p:spPr>
          <a:xfrm>
            <a:off x="4360504" y="4355440"/>
            <a:ext cx="4490332" cy="307777"/>
          </a:xfrm>
          <a:prstGeom prst="rect">
            <a:avLst/>
          </a:prstGeom>
        </p:spPr>
        <p:txBody>
          <a:bodyPr wrap="none">
            <a:spAutoFit/>
          </a:bodyPr>
          <a:lstStyle/>
          <a:p>
            <a:pPr marL="114300" indent="0">
              <a:buNone/>
            </a:pPr>
            <a:r>
              <a:rPr lang="en-US" i="1" dirty="0">
                <a:solidFill>
                  <a:schemeClr val="bg1"/>
                </a:solidFill>
                <a:latin typeface="Arial" panose="020B0604020202020204" pitchFamily="34" charset="0"/>
                <a:cs typeface="Arial" panose="020B0604020202020204" pitchFamily="34" charset="0"/>
              </a:rPr>
              <a:t>Table 3.</a:t>
            </a:r>
            <a:r>
              <a:rPr lang="en-US" i="1"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en-US" i="1" dirty="0">
                <a:solidFill>
                  <a:schemeClr val="bg1"/>
                </a:solidFill>
              </a:rPr>
              <a:t>Subsystem's temperature and heat flow rate</a:t>
            </a:r>
            <a:endParaRPr lang="en-US" i="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37870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D76B7-BC5B-4643-A6AB-BFE30B58B1B0}"/>
              </a:ext>
            </a:extLst>
          </p:cNvPr>
          <p:cNvSpPr>
            <a:spLocks noGrp="1"/>
          </p:cNvSpPr>
          <p:nvPr>
            <p:ph type="title"/>
          </p:nvPr>
        </p:nvSpPr>
        <p:spPr>
          <a:xfrm>
            <a:off x="2311650" y="172699"/>
            <a:ext cx="5763097" cy="590625"/>
          </a:xfrm>
        </p:spPr>
        <p:txBody>
          <a:bodyPr/>
          <a:lstStyle/>
          <a:p>
            <a:r>
              <a:rPr lang="en-US" sz="2400" dirty="0"/>
              <a:t>Mathematical model vs FE model</a:t>
            </a:r>
          </a:p>
        </p:txBody>
      </p:sp>
      <p:sp>
        <p:nvSpPr>
          <p:cNvPr id="3" name="Slide Number Placeholder 2">
            <a:extLst>
              <a:ext uri="{FF2B5EF4-FFF2-40B4-BE49-F238E27FC236}">
                <a16:creationId xmlns:a16="http://schemas.microsoft.com/office/drawing/2014/main" id="{CFDF7349-A1AB-E34B-88E5-3CC1DEE11F7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dirty="0"/>
          </a:p>
        </p:txBody>
      </p:sp>
      <p:sp>
        <p:nvSpPr>
          <p:cNvPr id="4" name="Text Placeholder 3">
            <a:extLst>
              <a:ext uri="{FF2B5EF4-FFF2-40B4-BE49-F238E27FC236}">
                <a16:creationId xmlns:a16="http://schemas.microsoft.com/office/drawing/2014/main" id="{4BDC5228-3060-3D4B-BAEE-0A145400590A}"/>
              </a:ext>
            </a:extLst>
          </p:cNvPr>
          <p:cNvSpPr>
            <a:spLocks noGrp="1"/>
          </p:cNvSpPr>
          <p:nvPr>
            <p:ph type="body" idx="13"/>
          </p:nvPr>
        </p:nvSpPr>
        <p:spPr>
          <a:xfrm>
            <a:off x="311700" y="1429864"/>
            <a:ext cx="3999900" cy="2765400"/>
          </a:xfrm>
        </p:spPr>
        <p:txBody>
          <a:bodyPr/>
          <a:lstStyle/>
          <a:p>
            <a:pPr marL="114300" indent="0">
              <a:buNone/>
            </a:pPr>
            <a:r>
              <a:rPr lang="en-US" dirty="0">
                <a:solidFill>
                  <a:schemeClr val="bg1"/>
                </a:solidFill>
              </a:rPr>
              <a:t>The simulations’ output is compared with the outputs of the mathematical model to verify that the model represents the FE model correctly. The comparison shows average error of 0.016976744% which is </a:t>
            </a:r>
            <a:r>
              <a:rPr lang="en-US" b="1" dirty="0">
                <a:solidFill>
                  <a:schemeClr val="bg1"/>
                </a:solidFill>
              </a:rPr>
              <a:t>very low </a:t>
            </a:r>
            <a:r>
              <a:rPr lang="en-US" dirty="0">
                <a:solidFill>
                  <a:schemeClr val="bg1"/>
                </a:solidFill>
              </a:rPr>
              <a:t>value. </a:t>
            </a:r>
          </a:p>
          <a:p>
            <a:endParaRPr lang="en-US" dirty="0"/>
          </a:p>
        </p:txBody>
      </p:sp>
      <p:pic>
        <p:nvPicPr>
          <p:cNvPr id="6" name="Picture 5">
            <a:extLst>
              <a:ext uri="{FF2B5EF4-FFF2-40B4-BE49-F238E27FC236}">
                <a16:creationId xmlns:a16="http://schemas.microsoft.com/office/drawing/2014/main" id="{51A1D906-42E3-564C-8BC2-6EA6CC5B0B68}"/>
              </a:ext>
            </a:extLst>
          </p:cNvPr>
          <p:cNvPicPr/>
          <p:nvPr/>
        </p:nvPicPr>
        <p:blipFill>
          <a:blip r:embed="rId2">
            <a:extLst>
              <a:ext uri="{28A0092B-C50C-407E-A947-70E740481C1C}">
                <a14:useLocalDpi xmlns:a14="http://schemas.microsoft.com/office/drawing/2010/main" val="0"/>
              </a:ext>
            </a:extLst>
          </a:blip>
          <a:stretch>
            <a:fillRect/>
          </a:stretch>
        </p:blipFill>
        <p:spPr>
          <a:xfrm>
            <a:off x="4482563" y="1548520"/>
            <a:ext cx="4538595" cy="2241840"/>
          </a:xfrm>
          <a:prstGeom prst="rect">
            <a:avLst/>
          </a:prstGeom>
        </p:spPr>
      </p:pic>
      <p:sp>
        <p:nvSpPr>
          <p:cNvPr id="7" name="Rectangle 6">
            <a:extLst>
              <a:ext uri="{FF2B5EF4-FFF2-40B4-BE49-F238E27FC236}">
                <a16:creationId xmlns:a16="http://schemas.microsoft.com/office/drawing/2014/main" id="{E92380B3-A05E-B84D-B2D5-B382475BE500}"/>
              </a:ext>
            </a:extLst>
          </p:cNvPr>
          <p:cNvSpPr/>
          <p:nvPr/>
        </p:nvSpPr>
        <p:spPr>
          <a:xfrm>
            <a:off x="4482563" y="3965178"/>
            <a:ext cx="4524293" cy="307777"/>
          </a:xfrm>
          <a:prstGeom prst="rect">
            <a:avLst/>
          </a:prstGeom>
        </p:spPr>
        <p:txBody>
          <a:bodyPr wrap="square">
            <a:spAutoFit/>
          </a:bodyPr>
          <a:lstStyle/>
          <a:p>
            <a:pPr marL="114300" indent="0">
              <a:buNone/>
            </a:pPr>
            <a:r>
              <a:rPr lang="en-US" i="1" dirty="0">
                <a:solidFill>
                  <a:schemeClr val="bg1"/>
                </a:solidFill>
                <a:latin typeface="Arial" panose="020B0604020202020204" pitchFamily="34" charset="0"/>
                <a:cs typeface="Arial" panose="020B0604020202020204" pitchFamily="34" charset="0"/>
              </a:rPr>
              <a:t>Figure 20.</a:t>
            </a:r>
            <a:r>
              <a:rPr lang="en-US" i="1"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en-US" i="1" dirty="0"/>
              <a:t>Mathematical model vs FE model. </a:t>
            </a:r>
            <a:endParaRPr lang="en-US" i="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1873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12061" y="244262"/>
            <a:ext cx="8520600" cy="572700"/>
          </a:xfrm>
        </p:spPr>
        <p:txBody>
          <a:bodyPr/>
          <a:lstStyle/>
          <a:p>
            <a:r>
              <a:rPr lang="en-US" sz="2400" dirty="0"/>
              <a:t>Background and problem statement</a:t>
            </a:r>
            <a:endParaRPr lang="ru-RU" sz="2400" dirty="0"/>
          </a:p>
        </p:txBody>
      </p:sp>
      <p:sp>
        <p:nvSpPr>
          <p:cNvPr id="3" name="Номер слайда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
        <p:nvSpPr>
          <p:cNvPr id="4" name="Rectangle 3">
            <a:extLst>
              <a:ext uri="{FF2B5EF4-FFF2-40B4-BE49-F238E27FC236}">
                <a16:creationId xmlns:a16="http://schemas.microsoft.com/office/drawing/2014/main" id="{9BFD72B6-A460-4F49-9168-8D38BDA6012B}"/>
              </a:ext>
            </a:extLst>
          </p:cNvPr>
          <p:cNvSpPr/>
          <p:nvPr/>
        </p:nvSpPr>
        <p:spPr>
          <a:xfrm>
            <a:off x="275203" y="1246897"/>
            <a:ext cx="3159956" cy="3416320"/>
          </a:xfrm>
          <a:prstGeom prst="rect">
            <a:avLst/>
          </a:prstGeom>
        </p:spPr>
        <p:txBody>
          <a:bodyPr wrap="square">
            <a:spAutoFit/>
          </a:bodyPr>
          <a:lstStyle/>
          <a:p>
            <a:pPr marL="285750" indent="-285750">
              <a:buFont typeface="Arial" panose="020B0604020202020204" pitchFamily="34" charset="0"/>
              <a:buChar char="•"/>
            </a:pPr>
            <a:r>
              <a:rPr lang="en-US" sz="1800" dirty="0">
                <a:latin typeface="Arial" panose="020B0604020202020204" pitchFamily="34" charset="0"/>
                <a:ea typeface="Calibri" panose="020F0502020204030204" pitchFamily="34" charset="0"/>
                <a:cs typeface="Arial" panose="020B0604020202020204" pitchFamily="34" charset="0"/>
              </a:rPr>
              <a:t>Temperature conditions apply to every component of the payload and spacecraft bus.</a:t>
            </a:r>
            <a:r>
              <a:rPr lang="en-US" sz="1800" spc="-285" dirty="0">
                <a:latin typeface="Arial" panose="020B0604020202020204" pitchFamily="34" charset="0"/>
                <a:ea typeface="Calibri" panose="020F0502020204030204" pitchFamily="34" charset="0"/>
                <a:cs typeface="Arial" panose="020B0604020202020204" pitchFamily="34" charset="0"/>
              </a:rPr>
              <a:t> </a:t>
            </a:r>
          </a:p>
          <a:p>
            <a:endParaRPr lang="en-US" sz="1800" spc="-285" dirty="0">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1800" dirty="0">
                <a:latin typeface="Arial" panose="020B0604020202020204" pitchFamily="34" charset="0"/>
                <a:ea typeface="Calibri" panose="020F0502020204030204" pitchFamily="34" charset="0"/>
                <a:cs typeface="Arial" panose="020B0604020202020204" pitchFamily="34" charset="0"/>
              </a:rPr>
              <a:t>These specifications might include an operation and a survival thermal gradient that, if</a:t>
            </a:r>
            <a:r>
              <a:rPr lang="en-US" sz="1800" spc="5" dirty="0">
                <a:latin typeface="Arial" panose="020B0604020202020204" pitchFamily="34" charset="0"/>
                <a:ea typeface="Calibri" panose="020F0502020204030204" pitchFamily="34" charset="0"/>
                <a:cs typeface="Arial" panose="020B0604020202020204" pitchFamily="34" charset="0"/>
              </a:rPr>
              <a:t> </a:t>
            </a:r>
            <a:r>
              <a:rPr lang="en-US" sz="1800" dirty="0">
                <a:latin typeface="Arial" panose="020B0604020202020204" pitchFamily="34" charset="0"/>
                <a:ea typeface="Calibri" panose="020F0502020204030204" pitchFamily="34" charset="0"/>
                <a:cs typeface="Arial" panose="020B0604020202020204" pitchFamily="34" charset="0"/>
              </a:rPr>
              <a:t>exceeded, could result in degraded performance of the</a:t>
            </a:r>
            <a:r>
              <a:rPr lang="en-US" sz="1800" spc="5" dirty="0">
                <a:latin typeface="Arial" panose="020B0604020202020204" pitchFamily="34" charset="0"/>
                <a:ea typeface="Calibri" panose="020F0502020204030204" pitchFamily="34" charset="0"/>
                <a:cs typeface="Arial" panose="020B0604020202020204" pitchFamily="34" charset="0"/>
              </a:rPr>
              <a:t> </a:t>
            </a:r>
            <a:r>
              <a:rPr lang="en-US" sz="1800" dirty="0">
                <a:latin typeface="Arial" panose="020B0604020202020204" pitchFamily="34" charset="0"/>
                <a:ea typeface="Calibri" panose="020F0502020204030204" pitchFamily="34" charset="0"/>
                <a:cs typeface="Arial" panose="020B0604020202020204" pitchFamily="34" charset="0"/>
              </a:rPr>
              <a:t>satellite.</a:t>
            </a:r>
            <a:r>
              <a:rPr lang="en-US" sz="1800" dirty="0">
                <a:latin typeface="Arial" panose="020B0604020202020204" pitchFamily="34" charset="0"/>
                <a:cs typeface="Arial" panose="020B0604020202020204" pitchFamily="34" charset="0"/>
              </a:rPr>
              <a:t> </a:t>
            </a:r>
          </a:p>
        </p:txBody>
      </p:sp>
      <p:sp>
        <p:nvSpPr>
          <p:cNvPr id="8" name="Rectangle 7">
            <a:extLst>
              <a:ext uri="{FF2B5EF4-FFF2-40B4-BE49-F238E27FC236}">
                <a16:creationId xmlns:a16="http://schemas.microsoft.com/office/drawing/2014/main" id="{E8C9587C-D849-394A-8148-8F65EEEDD91C}"/>
              </a:ext>
            </a:extLst>
          </p:cNvPr>
          <p:cNvSpPr/>
          <p:nvPr/>
        </p:nvSpPr>
        <p:spPr>
          <a:xfrm>
            <a:off x="4557625" y="4394597"/>
            <a:ext cx="3713517"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Figure</a:t>
            </a:r>
            <a:r>
              <a:rPr lang="en-US" i="1" spc="-15" dirty="0">
                <a:latin typeface="Arial" panose="020B0604020202020204" pitchFamily="34" charset="0"/>
                <a:ea typeface="Calibri" panose="020F0502020204030204" pitchFamily="34" charset="0"/>
                <a:cs typeface="Arial" panose="020B0604020202020204" pitchFamily="34" charset="0"/>
              </a:rPr>
              <a:t> 1</a:t>
            </a:r>
            <a:r>
              <a:rPr lang="en-US" i="1" dirty="0">
                <a:latin typeface="Arial" panose="020B0604020202020204" pitchFamily="34" charset="0"/>
                <a:ea typeface="Calibri" panose="020F0502020204030204" pitchFamily="34" charset="0"/>
                <a:cs typeface="Arial" panose="020B0604020202020204" pitchFamily="34" charset="0"/>
              </a:rPr>
              <a:t>.</a:t>
            </a:r>
            <a:r>
              <a:rPr lang="en-US" i="1" spc="5" dirty="0">
                <a:latin typeface="Arial" panose="020B0604020202020204" pitchFamily="34" charset="0"/>
                <a:ea typeface="Calibri" panose="020F0502020204030204" pitchFamily="34" charset="0"/>
                <a:cs typeface="Arial" panose="020B0604020202020204" pitchFamily="34" charset="0"/>
              </a:rPr>
              <a:t> S</a:t>
            </a:r>
            <a:r>
              <a:rPr lang="en-US" i="1" dirty="0">
                <a:latin typeface="Arial" panose="020B0604020202020204" pitchFamily="34" charset="0"/>
                <a:ea typeface="Calibri" panose="020F0502020204030204" pitchFamily="34" charset="0"/>
                <a:cs typeface="Arial" panose="020B0604020202020204" pitchFamily="34" charset="0"/>
              </a:rPr>
              <a:t>atellite in space. Adapted from [1]</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0A7E8214-09BE-414D-8B12-229D7B38FB04}"/>
              </a:ext>
            </a:extLst>
          </p:cNvPr>
          <p:cNvPicPr>
            <a:picLocks noChangeAspect="1"/>
          </p:cNvPicPr>
          <p:nvPr/>
        </p:nvPicPr>
        <p:blipFill>
          <a:blip r:embed="rId2"/>
          <a:stretch>
            <a:fillRect/>
          </a:stretch>
        </p:blipFill>
        <p:spPr>
          <a:xfrm>
            <a:off x="3605167" y="1393371"/>
            <a:ext cx="5349949" cy="3006316"/>
          </a:xfrm>
          <a:prstGeom prst="rect">
            <a:avLst/>
          </a:prstGeom>
        </p:spPr>
      </p:pic>
    </p:spTree>
    <p:extLst>
      <p:ext uri="{BB962C8B-B14F-4D97-AF65-F5344CB8AC3E}">
        <p14:creationId xmlns:p14="http://schemas.microsoft.com/office/powerpoint/2010/main" val="3961625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88877-F462-A348-ADB8-E184A1DE4AF2}"/>
              </a:ext>
            </a:extLst>
          </p:cNvPr>
          <p:cNvSpPr>
            <a:spLocks noGrp="1"/>
          </p:cNvSpPr>
          <p:nvPr>
            <p:ph type="title"/>
          </p:nvPr>
        </p:nvSpPr>
        <p:spPr>
          <a:xfrm>
            <a:off x="2186609" y="188602"/>
            <a:ext cx="5977782" cy="582674"/>
          </a:xfrm>
        </p:spPr>
        <p:txBody>
          <a:bodyPr/>
          <a:lstStyle/>
          <a:p>
            <a:r>
              <a:rPr lang="en-US" sz="2400" dirty="0"/>
              <a:t>Contribution to knowledge </a:t>
            </a:r>
          </a:p>
        </p:txBody>
      </p:sp>
      <p:sp>
        <p:nvSpPr>
          <p:cNvPr id="3" name="Slide Number Placeholder 2">
            <a:extLst>
              <a:ext uri="{FF2B5EF4-FFF2-40B4-BE49-F238E27FC236}">
                <a16:creationId xmlns:a16="http://schemas.microsoft.com/office/drawing/2014/main" id="{647A2FB2-1FAA-D149-BE4A-C941B452115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30</a:t>
            </a:fld>
            <a:endParaRPr lang="en" dirty="0"/>
          </a:p>
        </p:txBody>
      </p:sp>
      <p:graphicFrame>
        <p:nvGraphicFramePr>
          <p:cNvPr id="6" name="Diagram 5">
            <a:extLst>
              <a:ext uri="{FF2B5EF4-FFF2-40B4-BE49-F238E27FC236}">
                <a16:creationId xmlns:a16="http://schemas.microsoft.com/office/drawing/2014/main" id="{94CB6CE0-0E81-BE4A-A8C8-BCBF697B4AF4}"/>
              </a:ext>
            </a:extLst>
          </p:cNvPr>
          <p:cNvGraphicFramePr/>
          <p:nvPr>
            <p:extLst>
              <p:ext uri="{D42A27DB-BD31-4B8C-83A1-F6EECF244321}">
                <p14:modId xmlns:p14="http://schemas.microsoft.com/office/powerpoint/2010/main" val="3448258021"/>
              </p:ext>
            </p:extLst>
          </p:nvPr>
        </p:nvGraphicFramePr>
        <p:xfrm>
          <a:off x="1508098" y="796017"/>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6393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9A673-7378-0541-ADB6-C536A679F05E}"/>
              </a:ext>
            </a:extLst>
          </p:cNvPr>
          <p:cNvSpPr>
            <a:spLocks noGrp="1"/>
          </p:cNvSpPr>
          <p:nvPr>
            <p:ph type="title"/>
          </p:nvPr>
        </p:nvSpPr>
        <p:spPr>
          <a:xfrm>
            <a:off x="2319747" y="206734"/>
            <a:ext cx="6152711" cy="538666"/>
          </a:xfrm>
        </p:spPr>
        <p:txBody>
          <a:bodyPr/>
          <a:lstStyle/>
          <a:p>
            <a:r>
              <a:rPr lang="en-US" sz="2400" dirty="0"/>
              <a:t>Conclusion and future work</a:t>
            </a:r>
          </a:p>
        </p:txBody>
      </p:sp>
      <p:sp>
        <p:nvSpPr>
          <p:cNvPr id="3" name="Slide Number Placeholder 2">
            <a:extLst>
              <a:ext uri="{FF2B5EF4-FFF2-40B4-BE49-F238E27FC236}">
                <a16:creationId xmlns:a16="http://schemas.microsoft.com/office/drawing/2014/main" id="{C0B65753-D9E8-6C4D-820B-8F9154071A5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31</a:t>
            </a:fld>
            <a:endParaRPr lang="en" dirty="0"/>
          </a:p>
        </p:txBody>
      </p:sp>
      <p:graphicFrame>
        <p:nvGraphicFramePr>
          <p:cNvPr id="6" name="Diagram 5">
            <a:extLst>
              <a:ext uri="{FF2B5EF4-FFF2-40B4-BE49-F238E27FC236}">
                <a16:creationId xmlns:a16="http://schemas.microsoft.com/office/drawing/2014/main" id="{84E1ABC6-4CC0-6D4E-A805-7AD01A159B17}"/>
              </a:ext>
            </a:extLst>
          </p:cNvPr>
          <p:cNvGraphicFramePr/>
          <p:nvPr>
            <p:extLst>
              <p:ext uri="{D42A27DB-BD31-4B8C-83A1-F6EECF244321}">
                <p14:modId xmlns:p14="http://schemas.microsoft.com/office/powerpoint/2010/main" val="3692805246"/>
              </p:ext>
            </p:extLst>
          </p:nvPr>
        </p:nvGraphicFramePr>
        <p:xfrm>
          <a:off x="485031" y="1137037"/>
          <a:ext cx="7833714" cy="37607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26346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030" y="787179"/>
            <a:ext cx="7567638" cy="3935895"/>
          </a:xfrm>
        </p:spPr>
        <p:txBody>
          <a:bodyPr/>
          <a:lstStyle/>
          <a:p>
            <a:r>
              <a:rPr lang="en-US" sz="2000" dirty="0"/>
              <a:t>References</a:t>
            </a:r>
            <a:br>
              <a:rPr lang="en-US" sz="800" dirty="0"/>
            </a:br>
            <a:r>
              <a:rPr lang="en-US" sz="1050" dirty="0"/>
              <a:t>S. J. Dong, Y. Z. Li, J. Wang, and J. Wang, “Fuzzy incremental control algorithm of loop heat pipe cooling system for spacecraft applications,” </a:t>
            </a:r>
            <a:r>
              <a:rPr lang="en-US" sz="1050" i="1" dirty="0" err="1"/>
              <a:t>Comput</a:t>
            </a:r>
            <a:r>
              <a:rPr lang="en-US" sz="1050" i="1" dirty="0"/>
              <a:t>. Math. with Appl.</a:t>
            </a:r>
            <a:r>
              <a:rPr lang="en-US" sz="1050" dirty="0"/>
              <a:t>, vol. 64, no. 5, pp. 877–886, 2012, </a:t>
            </a:r>
            <a:r>
              <a:rPr lang="en-US" sz="1050" dirty="0" err="1"/>
              <a:t>doi</a:t>
            </a:r>
            <a:r>
              <a:rPr lang="en-US" sz="1050" dirty="0"/>
              <a:t>: 10.1016/j.camwa.2012.01.030.</a:t>
            </a:r>
            <a:br>
              <a:rPr lang="en-US" sz="1050" dirty="0"/>
            </a:br>
            <a:br>
              <a:rPr lang="en-US" sz="1050" dirty="0"/>
            </a:br>
            <a:r>
              <a:rPr lang="en-US" sz="1050" dirty="0"/>
              <a:t>C. </a:t>
            </a:r>
            <a:r>
              <a:rPr lang="en-US" sz="1050" dirty="0" err="1"/>
              <a:t>Hoa</a:t>
            </a:r>
            <a:r>
              <a:rPr lang="en-US" sz="1050" dirty="0"/>
              <a:t>, B. </a:t>
            </a:r>
            <a:r>
              <a:rPr lang="en-US" sz="1050" dirty="0" err="1"/>
              <a:t>Demolder</a:t>
            </a:r>
            <a:r>
              <a:rPr lang="en-US" sz="1050" dirty="0"/>
              <a:t>, and A. Alexandre, “Roadmap for developing heat pipes for ALCATEL SPACE’s satellites,” </a:t>
            </a:r>
            <a:r>
              <a:rPr lang="en-US" sz="1050" i="1" dirty="0"/>
              <a:t>Appl. Therm. Eng.</a:t>
            </a:r>
            <a:r>
              <a:rPr lang="en-US" sz="1050" dirty="0"/>
              <a:t>, vol. 23, no. 9 SPEC., pp. 1099–1108, 2003, </a:t>
            </a:r>
            <a:r>
              <a:rPr lang="en-US" sz="1050" dirty="0" err="1"/>
              <a:t>doi</a:t>
            </a:r>
            <a:r>
              <a:rPr lang="en-US" sz="1050" dirty="0"/>
              <a:t>: 10.1016/S1359-4311(03)00039-5.</a:t>
            </a:r>
            <a:br>
              <a:rPr lang="en-US" sz="1050" dirty="0"/>
            </a:br>
            <a:br>
              <a:rPr lang="en-US" sz="1050" dirty="0"/>
            </a:br>
            <a:r>
              <a:rPr lang="en-US" sz="1050" dirty="0"/>
              <a:t>[G. </a:t>
            </a:r>
            <a:r>
              <a:rPr lang="en-US" sz="1050" dirty="0" err="1"/>
              <a:t>Cluzet</a:t>
            </a:r>
            <a:r>
              <a:rPr lang="en-US" sz="1050" dirty="0"/>
              <a:t>, “(12) Patent Application Publication (10) Pub. No.: US 2004/0040691 A1,” vol. 1, no. 19, 2004.</a:t>
            </a:r>
            <a:br>
              <a:rPr lang="en-US" sz="1050" dirty="0"/>
            </a:br>
            <a:br>
              <a:rPr lang="en-US" sz="1050" dirty="0"/>
            </a:br>
            <a:r>
              <a:rPr lang="en-US" sz="1050" dirty="0"/>
              <a:t>P. D. </a:t>
            </a:r>
            <a:r>
              <a:rPr lang="en-US" sz="1050" dirty="0" err="1"/>
              <a:t>Tegenaw</a:t>
            </a:r>
            <a:r>
              <a:rPr lang="en-US" sz="1050" dirty="0"/>
              <a:t>, M. G. </a:t>
            </a:r>
            <a:r>
              <a:rPr lang="en-US" sz="1050" dirty="0" err="1"/>
              <a:t>Gebrehiwot</a:t>
            </a:r>
            <a:r>
              <a:rPr lang="en-US" sz="1050" dirty="0"/>
              <a:t>, and M. </a:t>
            </a:r>
            <a:r>
              <a:rPr lang="en-US" sz="1050" dirty="0" err="1"/>
              <a:t>Vanierschot</a:t>
            </a:r>
            <a:r>
              <a:rPr lang="en-US" sz="1050" dirty="0"/>
              <a:t>, “On the comparison between computational fluid dynamics (CFD) and lumped capacitance modeling for the simulation of transient heat transfer in solar dryers,” </a:t>
            </a:r>
            <a:r>
              <a:rPr lang="en-US" sz="1050" i="1" dirty="0"/>
              <a:t>Sol. Energy</a:t>
            </a:r>
            <a:r>
              <a:rPr lang="en-US" sz="1050" dirty="0"/>
              <a:t>, vol. 184, no. March 2018, pp. 417–425, 2019, </a:t>
            </a:r>
            <a:r>
              <a:rPr lang="en-US" sz="1050" dirty="0" err="1"/>
              <a:t>doi</a:t>
            </a:r>
            <a:r>
              <a:rPr lang="en-US" sz="1050" dirty="0"/>
              <a:t>: 10.1016/j.solener.2019.04.024.</a:t>
            </a:r>
            <a:br>
              <a:rPr lang="en-US" sz="1050" dirty="0"/>
            </a:br>
            <a:br>
              <a:rPr lang="en-US" sz="1050" dirty="0"/>
            </a:br>
            <a:r>
              <a:rPr lang="en-US" sz="1050" dirty="0"/>
              <a:t>X. Cui </a:t>
            </a:r>
            <a:r>
              <a:rPr lang="en-US" sz="1050" i="1" dirty="0"/>
              <a:t>et al.</a:t>
            </a:r>
            <a:r>
              <a:rPr lang="en-US" sz="1050" dirty="0"/>
              <a:t>, “Optimization of the lumped parameter thermal model for hard-cased li-ion batteries,” </a:t>
            </a:r>
            <a:r>
              <a:rPr lang="en-US" sz="1050" i="1" dirty="0"/>
              <a:t>J. Energy Storage</a:t>
            </a:r>
            <a:r>
              <a:rPr lang="en-US" sz="1050" dirty="0"/>
              <a:t>, vol. 32, no. March, p. 101758, 2020, </a:t>
            </a:r>
            <a:r>
              <a:rPr lang="en-US" sz="1050" dirty="0" err="1"/>
              <a:t>doi</a:t>
            </a:r>
            <a:r>
              <a:rPr lang="en-US" sz="1050" dirty="0"/>
              <a:t>: 10.1016/j.est.2020.101758.</a:t>
            </a:r>
            <a:br>
              <a:rPr lang="en-US" sz="1050" dirty="0"/>
            </a:br>
            <a:br>
              <a:rPr lang="en-US" sz="1050" dirty="0"/>
            </a:br>
            <a:r>
              <a:rPr lang="en-US" sz="1050" dirty="0"/>
              <a:t>P. </a:t>
            </a:r>
            <a:r>
              <a:rPr lang="en-US" sz="1050" dirty="0" err="1"/>
              <a:t>Nemec</a:t>
            </a:r>
            <a:r>
              <a:rPr lang="en-US" sz="1050" dirty="0"/>
              <a:t>, A. </a:t>
            </a:r>
            <a:r>
              <a:rPr lang="en-US" sz="1050" dirty="0" err="1"/>
              <a:t>Čaja</a:t>
            </a:r>
            <a:r>
              <a:rPr lang="en-US" sz="1050" dirty="0"/>
              <a:t>, and M. </a:t>
            </a:r>
            <a:r>
              <a:rPr lang="en-US" sz="1050" dirty="0" err="1"/>
              <a:t>Malcho</a:t>
            </a:r>
            <a:r>
              <a:rPr lang="en-US" sz="1050" dirty="0"/>
              <a:t>, “Mathematical model for heat transfer limitations of heat pipe,” </a:t>
            </a:r>
            <a:r>
              <a:rPr lang="en-US" sz="1050" i="1" dirty="0"/>
              <a:t>Math. </a:t>
            </a:r>
            <a:r>
              <a:rPr lang="en-US" sz="1050" i="1" dirty="0" err="1"/>
              <a:t>Comput</a:t>
            </a:r>
            <a:r>
              <a:rPr lang="en-US" sz="1050" i="1" dirty="0"/>
              <a:t>. Model.</a:t>
            </a:r>
            <a:r>
              <a:rPr lang="en-US" sz="1050" dirty="0"/>
              <a:t>, vol. 57, no. 1–2, pp. 126–136, 2013, </a:t>
            </a:r>
            <a:r>
              <a:rPr lang="en-US" sz="1050" dirty="0" err="1"/>
              <a:t>doi</a:t>
            </a:r>
            <a:r>
              <a:rPr lang="en-US" sz="1050" dirty="0"/>
              <a:t>: 10.1016/j.mcm.2011.06.047.</a:t>
            </a:r>
            <a:br>
              <a:rPr lang="en-US" sz="1050" dirty="0"/>
            </a:br>
            <a:br>
              <a:rPr lang="en-US" sz="1050" dirty="0"/>
            </a:br>
            <a:r>
              <a:rPr lang="en-US" sz="1050" dirty="0"/>
              <a:t>M. Ando </a:t>
            </a:r>
            <a:r>
              <a:rPr lang="en-US" sz="1050" i="1" dirty="0"/>
              <a:t>et al.</a:t>
            </a:r>
            <a:r>
              <a:rPr lang="en-US" sz="1050" dirty="0"/>
              <a:t>, “On-orbit demonstration of oscillating heat pipe with check valves for space application,” </a:t>
            </a:r>
            <a:r>
              <a:rPr lang="en-US" sz="1050" i="1" dirty="0"/>
              <a:t>Appl. Therm. Eng.</a:t>
            </a:r>
            <a:r>
              <a:rPr lang="en-US" sz="1050" dirty="0"/>
              <a:t>, vol. 130, pp. 552–560, 2018, </a:t>
            </a:r>
            <a:r>
              <a:rPr lang="en-US" sz="1050" dirty="0" err="1"/>
              <a:t>doi</a:t>
            </a:r>
            <a:r>
              <a:rPr lang="en-US" sz="1050" dirty="0"/>
              <a:t>: 10.1016/j.applthermaleng.2017.11.032.</a:t>
            </a:r>
            <a:br>
              <a:rPr lang="en-US" sz="1050" dirty="0"/>
            </a:br>
            <a:r>
              <a:rPr lang="en-US" sz="1050" dirty="0"/>
              <a:t> </a:t>
            </a:r>
            <a:br>
              <a:rPr lang="en-US" sz="1050" dirty="0"/>
            </a:br>
            <a:endParaRPr lang="ru-RU" sz="1050" dirty="0"/>
          </a:p>
        </p:txBody>
      </p:sp>
    </p:spTree>
    <p:extLst>
      <p:ext uri="{BB962C8B-B14F-4D97-AF65-F5344CB8AC3E}">
        <p14:creationId xmlns:p14="http://schemas.microsoft.com/office/powerpoint/2010/main" val="26729283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BD73A-DB8F-6A45-A3BD-E0615CE6B75E}"/>
              </a:ext>
            </a:extLst>
          </p:cNvPr>
          <p:cNvSpPr>
            <a:spLocks noGrp="1"/>
          </p:cNvSpPr>
          <p:nvPr>
            <p:ph type="title"/>
          </p:nvPr>
        </p:nvSpPr>
        <p:spPr>
          <a:xfrm>
            <a:off x="2961545" y="336775"/>
            <a:ext cx="4258238" cy="490161"/>
          </a:xfrm>
        </p:spPr>
        <p:txBody>
          <a:bodyPr/>
          <a:lstStyle/>
          <a:p>
            <a:r>
              <a:rPr lang="en-US" dirty="0"/>
              <a:t>Thank you!</a:t>
            </a:r>
          </a:p>
        </p:txBody>
      </p:sp>
    </p:spTree>
    <p:extLst>
      <p:ext uri="{BB962C8B-B14F-4D97-AF65-F5344CB8AC3E}">
        <p14:creationId xmlns:p14="http://schemas.microsoft.com/office/powerpoint/2010/main" val="4282315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648C6-4D7E-2B44-885F-E9A21F0B6A9B}"/>
              </a:ext>
            </a:extLst>
          </p:cNvPr>
          <p:cNvSpPr>
            <a:spLocks noGrp="1"/>
          </p:cNvSpPr>
          <p:nvPr>
            <p:ph type="title"/>
          </p:nvPr>
        </p:nvSpPr>
        <p:spPr>
          <a:xfrm>
            <a:off x="2364058" y="219567"/>
            <a:ext cx="7040671" cy="456940"/>
          </a:xfrm>
        </p:spPr>
        <p:txBody>
          <a:bodyPr/>
          <a:lstStyle/>
          <a:p>
            <a:r>
              <a:rPr lang="en-US" dirty="0"/>
              <a:t>Satellite structure </a:t>
            </a:r>
          </a:p>
        </p:txBody>
      </p:sp>
      <p:sp>
        <p:nvSpPr>
          <p:cNvPr id="3" name="Slide Number Placeholder 2">
            <a:extLst>
              <a:ext uri="{FF2B5EF4-FFF2-40B4-BE49-F238E27FC236}">
                <a16:creationId xmlns:a16="http://schemas.microsoft.com/office/drawing/2014/main" id="{39223E4E-C8AB-5340-8FF9-302D434BD6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dirty="0"/>
          </a:p>
        </p:txBody>
      </p:sp>
      <p:pic>
        <p:nvPicPr>
          <p:cNvPr id="6" name="Picture 5">
            <a:extLst>
              <a:ext uri="{FF2B5EF4-FFF2-40B4-BE49-F238E27FC236}">
                <a16:creationId xmlns:a16="http://schemas.microsoft.com/office/drawing/2014/main" id="{7E7B050B-3977-7A4A-9487-38502A426A9B}"/>
              </a:ext>
            </a:extLst>
          </p:cNvPr>
          <p:cNvPicPr>
            <a:picLocks noChangeAspect="1"/>
          </p:cNvPicPr>
          <p:nvPr/>
        </p:nvPicPr>
        <p:blipFill rotWithShape="1">
          <a:blip r:embed="rId2"/>
          <a:srcRect b="7443"/>
          <a:stretch/>
        </p:blipFill>
        <p:spPr>
          <a:xfrm>
            <a:off x="2483368" y="879010"/>
            <a:ext cx="3731577" cy="3981007"/>
          </a:xfrm>
          <a:prstGeom prst="rect">
            <a:avLst/>
          </a:prstGeom>
        </p:spPr>
      </p:pic>
      <p:sp>
        <p:nvSpPr>
          <p:cNvPr id="7" name="Rectangle 6">
            <a:extLst>
              <a:ext uri="{FF2B5EF4-FFF2-40B4-BE49-F238E27FC236}">
                <a16:creationId xmlns:a16="http://schemas.microsoft.com/office/drawing/2014/main" id="{34820C57-4354-2649-9B3A-DAE3F84C4588}"/>
              </a:ext>
            </a:extLst>
          </p:cNvPr>
          <p:cNvSpPr/>
          <p:nvPr/>
        </p:nvSpPr>
        <p:spPr>
          <a:xfrm>
            <a:off x="2422944" y="4767948"/>
            <a:ext cx="4004622"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Figure</a:t>
            </a:r>
            <a:r>
              <a:rPr lang="en-US" i="1" spc="-15" dirty="0">
                <a:latin typeface="Arial" panose="020B0604020202020204" pitchFamily="34" charset="0"/>
                <a:ea typeface="Calibri" panose="020F0502020204030204" pitchFamily="34" charset="0"/>
                <a:cs typeface="Arial" panose="020B0604020202020204" pitchFamily="34" charset="0"/>
              </a:rPr>
              <a:t> 2</a:t>
            </a:r>
            <a:r>
              <a:rPr lang="en-US" i="1" dirty="0">
                <a:latin typeface="Arial" panose="020B0604020202020204" pitchFamily="34" charset="0"/>
                <a:ea typeface="Calibri" panose="020F0502020204030204" pitchFamily="34" charset="0"/>
                <a:cs typeface="Arial" panose="020B0604020202020204" pitchFamily="34" charset="0"/>
              </a:rPr>
              <a:t>.</a:t>
            </a:r>
            <a:r>
              <a:rPr lang="en-US" i="1" spc="5" dirty="0">
                <a:latin typeface="Arial" panose="020B0604020202020204" pitchFamily="34" charset="0"/>
                <a:ea typeface="Calibri" panose="020F0502020204030204" pitchFamily="34" charset="0"/>
                <a:cs typeface="Arial" panose="020B0604020202020204" pitchFamily="34" charset="0"/>
              </a:rPr>
              <a:t> Satellite subsystems</a:t>
            </a:r>
            <a:r>
              <a:rPr lang="en-US" i="1" dirty="0">
                <a:latin typeface="Arial" panose="020B0604020202020204" pitchFamily="34" charset="0"/>
                <a:ea typeface="Calibri" panose="020F0502020204030204" pitchFamily="34" charset="0"/>
                <a:cs typeface="Arial" panose="020B0604020202020204" pitchFamily="34" charset="0"/>
              </a:rPr>
              <a:t>. Adapted from [2]</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18691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FFB76-E12C-BF44-9568-F22D0478C2EB}"/>
              </a:ext>
            </a:extLst>
          </p:cNvPr>
          <p:cNvSpPr>
            <a:spLocks noGrp="1"/>
          </p:cNvSpPr>
          <p:nvPr>
            <p:ph type="title"/>
          </p:nvPr>
        </p:nvSpPr>
        <p:spPr>
          <a:xfrm>
            <a:off x="2230811" y="138343"/>
            <a:ext cx="5840745" cy="505124"/>
          </a:xfrm>
        </p:spPr>
        <p:txBody>
          <a:bodyPr/>
          <a:lstStyle/>
          <a:p>
            <a:r>
              <a:rPr lang="en-US" dirty="0"/>
              <a:t>Heat pipe operation</a:t>
            </a:r>
          </a:p>
        </p:txBody>
      </p:sp>
      <p:sp>
        <p:nvSpPr>
          <p:cNvPr id="3" name="Slide Number Placeholder 2">
            <a:extLst>
              <a:ext uri="{FF2B5EF4-FFF2-40B4-BE49-F238E27FC236}">
                <a16:creationId xmlns:a16="http://schemas.microsoft.com/office/drawing/2014/main" id="{73378D04-4FF9-E84E-9954-83C50F49218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dirty="0"/>
          </a:p>
        </p:txBody>
      </p:sp>
      <p:sp>
        <p:nvSpPr>
          <p:cNvPr id="4" name="Text Placeholder 3">
            <a:extLst>
              <a:ext uri="{FF2B5EF4-FFF2-40B4-BE49-F238E27FC236}">
                <a16:creationId xmlns:a16="http://schemas.microsoft.com/office/drawing/2014/main" id="{CDC08D84-B171-734B-9C03-CC961772AC55}"/>
              </a:ext>
            </a:extLst>
          </p:cNvPr>
          <p:cNvSpPr>
            <a:spLocks noGrp="1"/>
          </p:cNvSpPr>
          <p:nvPr>
            <p:ph type="body" idx="13"/>
          </p:nvPr>
        </p:nvSpPr>
        <p:spPr>
          <a:xfrm>
            <a:off x="378032" y="1035930"/>
            <a:ext cx="8291835" cy="1334736"/>
          </a:xfrm>
        </p:spPr>
        <p:txBody>
          <a:bodyPr/>
          <a:lstStyle/>
          <a:p>
            <a:pPr marL="0" indent="0">
              <a:buNone/>
            </a:pPr>
            <a:r>
              <a:rPr lang="en-US" dirty="0">
                <a:solidFill>
                  <a:schemeClr val="bg1"/>
                </a:solidFill>
              </a:rPr>
              <a:t>A heat pipe is a two-phase heat transfer device with a very high effective thermal conductivity.</a:t>
            </a:r>
            <a:r>
              <a:rPr lang="en-US" dirty="0"/>
              <a:t> </a:t>
            </a:r>
            <a:r>
              <a:rPr lang="en-US" dirty="0">
                <a:solidFill>
                  <a:schemeClr val="bg1"/>
                </a:solidFill>
              </a:rPr>
              <a:t>It is a vacuum-tight device consisting of an envelope, a working fluid, and a wick structure.</a:t>
            </a:r>
          </a:p>
        </p:txBody>
      </p:sp>
      <p:pic>
        <p:nvPicPr>
          <p:cNvPr id="6" name="Picture 5">
            <a:extLst>
              <a:ext uri="{FF2B5EF4-FFF2-40B4-BE49-F238E27FC236}">
                <a16:creationId xmlns:a16="http://schemas.microsoft.com/office/drawing/2014/main" id="{C6CC9BCB-8A88-6248-A4A2-D17951C9D313}"/>
              </a:ext>
            </a:extLst>
          </p:cNvPr>
          <p:cNvPicPr>
            <a:picLocks noChangeAspect="1"/>
          </p:cNvPicPr>
          <p:nvPr/>
        </p:nvPicPr>
        <p:blipFill>
          <a:blip r:embed="rId2"/>
          <a:stretch>
            <a:fillRect/>
          </a:stretch>
        </p:blipFill>
        <p:spPr>
          <a:xfrm>
            <a:off x="979655" y="2234673"/>
            <a:ext cx="7292622" cy="2625344"/>
          </a:xfrm>
          <a:prstGeom prst="rect">
            <a:avLst/>
          </a:prstGeom>
        </p:spPr>
      </p:pic>
      <p:sp>
        <p:nvSpPr>
          <p:cNvPr id="7" name="Rectangle 6">
            <a:extLst>
              <a:ext uri="{FF2B5EF4-FFF2-40B4-BE49-F238E27FC236}">
                <a16:creationId xmlns:a16="http://schemas.microsoft.com/office/drawing/2014/main" id="{A2FF8957-6D9D-1E40-9935-0515422CD78E}"/>
              </a:ext>
            </a:extLst>
          </p:cNvPr>
          <p:cNvSpPr/>
          <p:nvPr/>
        </p:nvSpPr>
        <p:spPr>
          <a:xfrm>
            <a:off x="2636587" y="4701985"/>
            <a:ext cx="4201792"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Figure</a:t>
            </a:r>
            <a:r>
              <a:rPr lang="en-US" i="1" spc="-15" dirty="0">
                <a:latin typeface="Arial" panose="020B0604020202020204" pitchFamily="34" charset="0"/>
                <a:ea typeface="Calibri" panose="020F0502020204030204" pitchFamily="34" charset="0"/>
                <a:cs typeface="Arial" panose="020B0604020202020204" pitchFamily="34" charset="0"/>
              </a:rPr>
              <a:t> 3</a:t>
            </a:r>
            <a:r>
              <a:rPr lang="en-US" i="1" dirty="0">
                <a:latin typeface="Arial" panose="020B0604020202020204" pitchFamily="34" charset="0"/>
                <a:ea typeface="Calibri" panose="020F0502020204030204" pitchFamily="34" charset="0"/>
                <a:cs typeface="Arial" panose="020B0604020202020204" pitchFamily="34" charset="0"/>
              </a:rPr>
              <a:t>.</a:t>
            </a:r>
            <a:r>
              <a:rPr lang="en-US" i="1" spc="5" dirty="0">
                <a:latin typeface="Arial" panose="020B0604020202020204" pitchFamily="34" charset="0"/>
                <a:ea typeface="Calibri" panose="020F0502020204030204" pitchFamily="34" charset="0"/>
                <a:cs typeface="Arial" panose="020B0604020202020204" pitchFamily="34" charset="0"/>
              </a:rPr>
              <a:t> H</a:t>
            </a:r>
            <a:r>
              <a:rPr lang="en-US" i="1" dirty="0">
                <a:latin typeface="Arial" panose="020B0604020202020204" pitchFamily="34" charset="0"/>
                <a:ea typeface="Calibri" panose="020F0502020204030204" pitchFamily="34" charset="0"/>
                <a:cs typeface="Arial" panose="020B0604020202020204" pitchFamily="34" charset="0"/>
              </a:rPr>
              <a:t>eat</a:t>
            </a:r>
            <a:r>
              <a:rPr lang="en-US" i="1" spc="20" dirty="0">
                <a:latin typeface="Arial" panose="020B0604020202020204" pitchFamily="34" charset="0"/>
                <a:ea typeface="Calibri" panose="020F0502020204030204" pitchFamily="34" charset="0"/>
                <a:cs typeface="Arial" panose="020B0604020202020204" pitchFamily="34" charset="0"/>
              </a:rPr>
              <a:t> </a:t>
            </a:r>
            <a:r>
              <a:rPr lang="en-US" i="1" dirty="0">
                <a:latin typeface="Arial" panose="020B0604020202020204" pitchFamily="34" charset="0"/>
                <a:ea typeface="Calibri" panose="020F0502020204030204" pitchFamily="34" charset="0"/>
                <a:cs typeface="Arial" panose="020B0604020202020204" pitchFamily="34" charset="0"/>
              </a:rPr>
              <a:t>pipe configuration. Adapted from [3]</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62026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7741" y="215186"/>
            <a:ext cx="8520600" cy="572700"/>
          </a:xfrm>
        </p:spPr>
        <p:txBody>
          <a:bodyPr/>
          <a:lstStyle/>
          <a:p>
            <a:r>
              <a:rPr lang="en-US" sz="2400" dirty="0"/>
              <a:t>Aim and objectives </a:t>
            </a:r>
            <a:endParaRPr lang="ru-RU" sz="2400" dirty="0"/>
          </a:p>
        </p:txBody>
      </p:sp>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
        <p:nvSpPr>
          <p:cNvPr id="5" name="Rectangle 4">
            <a:extLst>
              <a:ext uri="{FF2B5EF4-FFF2-40B4-BE49-F238E27FC236}">
                <a16:creationId xmlns:a16="http://schemas.microsoft.com/office/drawing/2014/main" id="{E1024DF1-141D-A643-AA7C-E549C01BCF24}"/>
              </a:ext>
            </a:extLst>
          </p:cNvPr>
          <p:cNvSpPr/>
          <p:nvPr/>
        </p:nvSpPr>
        <p:spPr>
          <a:xfrm>
            <a:off x="425393" y="996981"/>
            <a:ext cx="7655523" cy="4249881"/>
          </a:xfrm>
          <a:prstGeom prst="rect">
            <a:avLst/>
          </a:prstGeom>
        </p:spPr>
        <p:txBody>
          <a:bodyPr wrap="square">
            <a:spAutoFit/>
          </a:bodyPr>
          <a:lstStyle/>
          <a:p>
            <a:pPr>
              <a:spcBef>
                <a:spcPts val="780"/>
              </a:spcBef>
              <a:spcAft>
                <a:spcPts val="520"/>
              </a:spcAft>
              <a:defRPr/>
            </a:pPr>
            <a:r>
              <a:rPr lang="en-US" sz="1800" b="1" dirty="0"/>
              <a:t>Research Aim: </a:t>
            </a:r>
          </a:p>
          <a:p>
            <a:pPr>
              <a:spcBef>
                <a:spcPts val="780"/>
              </a:spcBef>
              <a:spcAft>
                <a:spcPts val="520"/>
              </a:spcAft>
              <a:defRPr/>
            </a:pPr>
            <a:r>
              <a:rPr lang="en-US" sz="1800" dirty="0"/>
              <a:t>To achieve a better understanding of the heat pipe physical processes and design a network of heat pipes to transmit heat from the sun-heated side to the cold side of the structure, therefore balancing the temperature. This network can also be utilized in satellites to disperse heat generated by electronic parts </a:t>
            </a:r>
          </a:p>
          <a:p>
            <a:pPr>
              <a:spcBef>
                <a:spcPts val="780"/>
              </a:spcBef>
              <a:spcAft>
                <a:spcPts val="520"/>
              </a:spcAft>
              <a:defRPr/>
            </a:pPr>
            <a:r>
              <a:rPr lang="en-US" sz="1800" b="1" dirty="0">
                <a:solidFill>
                  <a:schemeClr val="bg1"/>
                </a:solidFill>
              </a:rPr>
              <a:t>Research </a:t>
            </a:r>
            <a:r>
              <a:rPr lang="en-US" sz="1800" b="1" dirty="0">
                <a:solidFill>
                  <a:schemeClr val="bg1"/>
                </a:solidFill>
                <a:latin typeface="Arial" charset="0"/>
                <a:ea typeface="Arial" charset="0"/>
                <a:cs typeface="Arial" charset="0"/>
              </a:rPr>
              <a:t>Objectives:</a:t>
            </a:r>
          </a:p>
          <a:p>
            <a:pPr marL="285750" indent="-285750">
              <a:spcBef>
                <a:spcPts val="780"/>
              </a:spcBef>
              <a:spcAft>
                <a:spcPts val="520"/>
              </a:spcAft>
              <a:buFont typeface="Arial" panose="020B0604020202020204" pitchFamily="34" charset="0"/>
              <a:buChar char="•"/>
              <a:defRPr/>
            </a:pPr>
            <a:r>
              <a:rPr lang="en-US" sz="1800" dirty="0"/>
              <a:t>Design a new satellite heat transfer network</a:t>
            </a:r>
          </a:p>
          <a:p>
            <a:pPr marL="285750" indent="-285750">
              <a:spcBef>
                <a:spcPts val="780"/>
              </a:spcBef>
              <a:spcAft>
                <a:spcPts val="520"/>
              </a:spcAft>
              <a:buFont typeface="Arial" panose="020B0604020202020204" pitchFamily="34" charset="0"/>
              <a:buChar char="•"/>
              <a:defRPr/>
            </a:pPr>
            <a:r>
              <a:rPr lang="en-US" sz="1800" dirty="0"/>
              <a:t>Implement a numerical finite element model in order to simulate  the thermal model of a heat pipe</a:t>
            </a:r>
          </a:p>
          <a:p>
            <a:pPr marL="285750" indent="-285750">
              <a:spcBef>
                <a:spcPts val="780"/>
              </a:spcBef>
              <a:spcAft>
                <a:spcPts val="520"/>
              </a:spcAft>
              <a:buFont typeface="Arial" panose="020B0604020202020204" pitchFamily="34" charset="0"/>
              <a:buChar char="•"/>
              <a:defRPr/>
            </a:pPr>
            <a:r>
              <a:rPr lang="en-US" sz="1800" dirty="0"/>
              <a:t>Develop a lumped parameter model for the thermal management of the satellite.</a:t>
            </a:r>
          </a:p>
        </p:txBody>
      </p:sp>
    </p:spTree>
    <p:extLst>
      <p:ext uri="{BB962C8B-B14F-4D97-AF65-F5344CB8AC3E}">
        <p14:creationId xmlns:p14="http://schemas.microsoft.com/office/powerpoint/2010/main" val="1371040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77645" y="203285"/>
            <a:ext cx="8520600" cy="572700"/>
          </a:xfrm>
        </p:spPr>
        <p:txBody>
          <a:bodyPr/>
          <a:lstStyle/>
          <a:p>
            <a:r>
              <a:rPr lang="en-US" sz="2400" dirty="0"/>
              <a:t>Methodology</a:t>
            </a:r>
            <a:endParaRPr lang="ru-RU" sz="2400" dirty="0"/>
          </a:p>
        </p:txBody>
      </p:sp>
      <p:sp>
        <p:nvSpPr>
          <p:cNvPr id="3" name="Номер слайда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graphicFrame>
        <p:nvGraphicFramePr>
          <p:cNvPr id="7" name="Diagram 6">
            <a:extLst>
              <a:ext uri="{FF2B5EF4-FFF2-40B4-BE49-F238E27FC236}">
                <a16:creationId xmlns:a16="http://schemas.microsoft.com/office/drawing/2014/main" id="{9C3504FA-34DF-3B44-94FF-DDE9E1605E35}"/>
              </a:ext>
            </a:extLst>
          </p:cNvPr>
          <p:cNvGraphicFramePr/>
          <p:nvPr>
            <p:extLst>
              <p:ext uri="{D42A27DB-BD31-4B8C-83A1-F6EECF244321}">
                <p14:modId xmlns:p14="http://schemas.microsoft.com/office/powerpoint/2010/main" val="2877004082"/>
              </p:ext>
            </p:extLst>
          </p:nvPr>
        </p:nvGraphicFramePr>
        <p:xfrm>
          <a:off x="1447138" y="3385713"/>
          <a:ext cx="6364838" cy="1474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a:extLst>
              <a:ext uri="{FF2B5EF4-FFF2-40B4-BE49-F238E27FC236}">
                <a16:creationId xmlns:a16="http://schemas.microsoft.com/office/drawing/2014/main" id="{9861D5AA-4AD6-4F4B-BA59-6E4E48871C96}"/>
              </a:ext>
            </a:extLst>
          </p:cNvPr>
          <p:cNvSpPr/>
          <p:nvPr/>
        </p:nvSpPr>
        <p:spPr>
          <a:xfrm>
            <a:off x="119270" y="775985"/>
            <a:ext cx="8901888" cy="2308324"/>
          </a:xfrm>
          <a:prstGeom prst="rect">
            <a:avLst/>
          </a:prstGeom>
        </p:spPr>
        <p:txBody>
          <a:bodyPr wrap="square">
            <a:spAutoFit/>
          </a:bodyPr>
          <a:lstStyle/>
          <a:p>
            <a:pPr marL="285750" indent="-285750">
              <a:buFont typeface="Arial" panose="020B0604020202020204" pitchFamily="34" charset="0"/>
              <a:buChar char="•"/>
            </a:pPr>
            <a:r>
              <a:rPr lang="en-US" sz="1800" dirty="0"/>
              <a:t>Data collection: literature review, conceptual design analysis</a:t>
            </a:r>
          </a:p>
          <a:p>
            <a:endParaRPr lang="en-US" sz="1800" dirty="0"/>
          </a:p>
          <a:p>
            <a:pPr marL="285750" indent="-285750">
              <a:buFont typeface="Arial" panose="020B0604020202020204" pitchFamily="34" charset="0"/>
              <a:buChar char="•"/>
            </a:pPr>
            <a:r>
              <a:rPr lang="en-US" sz="1800" dirty="0"/>
              <a:t>A numerical finite element model will be presented in order to simulate  the thermal model of a heat pipe and based on that a lumped parameter model will be developed further.</a:t>
            </a:r>
          </a:p>
          <a:p>
            <a:endParaRPr lang="en-US" sz="1800" dirty="0"/>
          </a:p>
          <a:p>
            <a:pPr marL="285750" indent="-285750">
              <a:buFont typeface="Arial" panose="020B0604020202020204" pitchFamily="34" charset="0"/>
              <a:buChar char="•"/>
            </a:pPr>
            <a:r>
              <a:rPr lang="en-US" sz="1800" dirty="0"/>
              <a:t>The simulations output will be compared with the outputs of the mathematical model to physically justify that the model represents the FE model correctly</a:t>
            </a:r>
          </a:p>
        </p:txBody>
      </p:sp>
    </p:spTree>
    <p:extLst>
      <p:ext uri="{BB962C8B-B14F-4D97-AF65-F5344CB8AC3E}">
        <p14:creationId xmlns:p14="http://schemas.microsoft.com/office/powerpoint/2010/main" val="3628150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67E13-9824-FA48-B1CD-DA680799E940}"/>
              </a:ext>
            </a:extLst>
          </p:cNvPr>
          <p:cNvSpPr>
            <a:spLocks noGrp="1"/>
          </p:cNvSpPr>
          <p:nvPr>
            <p:ph type="title"/>
          </p:nvPr>
        </p:nvSpPr>
        <p:spPr>
          <a:xfrm>
            <a:off x="2311650" y="188603"/>
            <a:ext cx="5834658" cy="527015"/>
          </a:xfrm>
        </p:spPr>
        <p:txBody>
          <a:bodyPr/>
          <a:lstStyle/>
          <a:p>
            <a:r>
              <a:rPr lang="en-US" sz="2400" dirty="0"/>
              <a:t>Literature review </a:t>
            </a:r>
          </a:p>
        </p:txBody>
      </p:sp>
      <p:sp>
        <p:nvSpPr>
          <p:cNvPr id="3" name="Slide Number Placeholder 2">
            <a:extLst>
              <a:ext uri="{FF2B5EF4-FFF2-40B4-BE49-F238E27FC236}">
                <a16:creationId xmlns:a16="http://schemas.microsoft.com/office/drawing/2014/main" id="{FDB29141-5B43-3849-A88D-B043277F228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dirty="0"/>
          </a:p>
        </p:txBody>
      </p:sp>
      <p:graphicFrame>
        <p:nvGraphicFramePr>
          <p:cNvPr id="7" name="Diagram 6">
            <a:extLst>
              <a:ext uri="{FF2B5EF4-FFF2-40B4-BE49-F238E27FC236}">
                <a16:creationId xmlns:a16="http://schemas.microsoft.com/office/drawing/2014/main" id="{E6A8379A-CC86-EE49-A579-5CD1D148A656}"/>
              </a:ext>
            </a:extLst>
          </p:cNvPr>
          <p:cNvGraphicFramePr/>
          <p:nvPr>
            <p:extLst>
              <p:ext uri="{D42A27DB-BD31-4B8C-83A1-F6EECF244321}">
                <p14:modId xmlns:p14="http://schemas.microsoft.com/office/powerpoint/2010/main" val="1201802339"/>
              </p:ext>
            </p:extLst>
          </p:nvPr>
        </p:nvGraphicFramePr>
        <p:xfrm>
          <a:off x="3047078" y="1138862"/>
          <a:ext cx="5974080" cy="37211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a:extLst>
              <a:ext uri="{FF2B5EF4-FFF2-40B4-BE49-F238E27FC236}">
                <a16:creationId xmlns:a16="http://schemas.microsoft.com/office/drawing/2014/main" id="{3FC19F39-4A4E-4C4E-882D-4A3CE667D13B}"/>
              </a:ext>
            </a:extLst>
          </p:cNvPr>
          <p:cNvSpPr/>
          <p:nvPr/>
        </p:nvSpPr>
        <p:spPr>
          <a:xfrm>
            <a:off x="210708" y="1066056"/>
            <a:ext cx="3216303" cy="4083169"/>
          </a:xfrm>
          <a:prstGeom prst="rect">
            <a:avLst/>
          </a:prstGeom>
        </p:spPr>
        <p:txBody>
          <a:bodyPr wrap="square">
            <a:spAutoFit/>
          </a:bodyPr>
          <a:lstStyle/>
          <a:p>
            <a:pPr>
              <a:spcBef>
                <a:spcPts val="780"/>
              </a:spcBef>
              <a:spcAft>
                <a:spcPts val="520"/>
              </a:spcAft>
              <a:defRPr/>
            </a:pPr>
            <a:r>
              <a:rPr lang="en-US" sz="1800" b="1" dirty="0"/>
              <a:t>Key observation:</a:t>
            </a:r>
          </a:p>
          <a:p>
            <a:pPr marL="285750" indent="-285750">
              <a:spcBef>
                <a:spcPts val="780"/>
              </a:spcBef>
              <a:spcAft>
                <a:spcPts val="520"/>
              </a:spcAft>
              <a:buFont typeface="Arial" panose="020B0604020202020204" pitchFamily="34" charset="0"/>
              <a:buChar char="•"/>
              <a:defRPr/>
            </a:pPr>
            <a:r>
              <a:rPr lang="en-US" sz="1800" dirty="0"/>
              <a:t>The working fluid in the most of heat pipes for satellite systems and electronics cooling is Ammonia or Methanol.</a:t>
            </a:r>
          </a:p>
          <a:p>
            <a:pPr marL="285750" indent="-285750">
              <a:spcBef>
                <a:spcPts val="780"/>
              </a:spcBef>
              <a:spcAft>
                <a:spcPts val="520"/>
              </a:spcAft>
              <a:buFont typeface="Arial" panose="020B0604020202020204" pitchFamily="34" charset="0"/>
              <a:buChar char="•"/>
              <a:defRPr/>
            </a:pPr>
            <a:r>
              <a:rPr lang="en-US" sz="1800" dirty="0"/>
              <a:t>The temperature of the heat pipe must be regulated based on the cooling circumstances  </a:t>
            </a:r>
            <a:endParaRPr lang="en-US" sz="1800" b="1" dirty="0"/>
          </a:p>
          <a:p>
            <a:pPr marL="285750" indent="-285750">
              <a:spcBef>
                <a:spcPts val="780"/>
              </a:spcBef>
              <a:spcAft>
                <a:spcPts val="520"/>
              </a:spcAft>
              <a:buFont typeface="Arial" panose="020B0604020202020204" pitchFamily="34" charset="0"/>
              <a:buChar char="•"/>
              <a:defRPr/>
            </a:pPr>
            <a:endParaRPr lang="en-US" sz="1800" b="1" dirty="0"/>
          </a:p>
          <a:p>
            <a:pPr>
              <a:spcBef>
                <a:spcPts val="780"/>
              </a:spcBef>
              <a:spcAft>
                <a:spcPts val="520"/>
              </a:spcAft>
              <a:defRPr/>
            </a:pPr>
            <a:endParaRPr lang="en-US" sz="1800" dirty="0"/>
          </a:p>
        </p:txBody>
      </p:sp>
    </p:spTree>
    <p:extLst>
      <p:ext uri="{BB962C8B-B14F-4D97-AF65-F5344CB8AC3E}">
        <p14:creationId xmlns:p14="http://schemas.microsoft.com/office/powerpoint/2010/main" val="3708750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D70D9-6DF0-3B40-97E3-85E1B40B8374}"/>
              </a:ext>
            </a:extLst>
          </p:cNvPr>
          <p:cNvSpPr>
            <a:spLocks noGrp="1"/>
          </p:cNvSpPr>
          <p:nvPr>
            <p:ph type="title"/>
          </p:nvPr>
        </p:nvSpPr>
        <p:spPr>
          <a:xfrm>
            <a:off x="2251819" y="236310"/>
            <a:ext cx="5794901" cy="542918"/>
          </a:xfrm>
        </p:spPr>
        <p:txBody>
          <a:bodyPr/>
          <a:lstStyle/>
          <a:p>
            <a:r>
              <a:rPr lang="en-US" sz="2400" dirty="0"/>
              <a:t>Parameters of a heat pipe</a:t>
            </a:r>
          </a:p>
        </p:txBody>
      </p:sp>
      <p:sp>
        <p:nvSpPr>
          <p:cNvPr id="3" name="Slide Number Placeholder 2">
            <a:extLst>
              <a:ext uri="{FF2B5EF4-FFF2-40B4-BE49-F238E27FC236}">
                <a16:creationId xmlns:a16="http://schemas.microsoft.com/office/drawing/2014/main" id="{A114FB1C-34D6-194A-ADCD-3D679E3BD42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dirty="0"/>
          </a:p>
        </p:txBody>
      </p:sp>
      <p:sp>
        <p:nvSpPr>
          <p:cNvPr id="4" name="Text Placeholder 3">
            <a:extLst>
              <a:ext uri="{FF2B5EF4-FFF2-40B4-BE49-F238E27FC236}">
                <a16:creationId xmlns:a16="http://schemas.microsoft.com/office/drawing/2014/main" id="{55C7FBC0-7F89-2344-B606-DB8228FA492B}"/>
              </a:ext>
            </a:extLst>
          </p:cNvPr>
          <p:cNvSpPr>
            <a:spLocks noGrp="1"/>
          </p:cNvSpPr>
          <p:nvPr>
            <p:ph type="body" idx="13"/>
          </p:nvPr>
        </p:nvSpPr>
        <p:spPr>
          <a:xfrm>
            <a:off x="-1" y="1897817"/>
            <a:ext cx="4344037" cy="2765400"/>
          </a:xfrm>
        </p:spPr>
        <p:txBody>
          <a:bodyPr/>
          <a:lstStyle/>
          <a:p>
            <a:pPr marL="114300" indent="0">
              <a:buNone/>
            </a:pPr>
            <a:r>
              <a:rPr lang="en-US" dirty="0">
                <a:solidFill>
                  <a:schemeClr val="bg1"/>
                </a:solidFill>
              </a:rPr>
              <a:t>Based on parameters, a 2D axisymmetric design of a cylindrical heat pipe was created. The dimensions of the heat pipe is  shown in Fig. 4. </a:t>
            </a:r>
          </a:p>
          <a:p>
            <a:endParaRPr lang="en-US" dirty="0"/>
          </a:p>
        </p:txBody>
      </p:sp>
      <p:pic>
        <p:nvPicPr>
          <p:cNvPr id="6" name="Рисунок 1">
            <a:extLst>
              <a:ext uri="{FF2B5EF4-FFF2-40B4-BE49-F238E27FC236}">
                <a16:creationId xmlns:a16="http://schemas.microsoft.com/office/drawing/2014/main" id="{30D42E4C-C360-2F4A-B1D0-C02CF6E693E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484534" y="1092682"/>
            <a:ext cx="4385549" cy="3570535"/>
          </a:xfrm>
          <a:prstGeom prst="rect">
            <a:avLst/>
          </a:prstGeom>
          <a:noFill/>
          <a:ln>
            <a:noFill/>
          </a:ln>
        </p:spPr>
      </p:pic>
      <p:sp>
        <p:nvSpPr>
          <p:cNvPr id="7" name="Rectangle 6">
            <a:extLst>
              <a:ext uri="{FF2B5EF4-FFF2-40B4-BE49-F238E27FC236}">
                <a16:creationId xmlns:a16="http://schemas.microsoft.com/office/drawing/2014/main" id="{DFDFA47D-B68A-744C-9F2A-04669B15C6E4}"/>
              </a:ext>
            </a:extLst>
          </p:cNvPr>
          <p:cNvSpPr/>
          <p:nvPr/>
        </p:nvSpPr>
        <p:spPr>
          <a:xfrm>
            <a:off x="5344284" y="4663217"/>
            <a:ext cx="2987677" cy="375552"/>
          </a:xfrm>
          <a:prstGeom prst="rect">
            <a:avLst/>
          </a:prstGeom>
        </p:spPr>
        <p:txBody>
          <a:bodyPr wrap="none">
            <a:spAutoFit/>
          </a:bodyPr>
          <a:lstStyle/>
          <a:p>
            <a:pPr algn="ctr">
              <a:lnSpc>
                <a:spcPct val="150000"/>
              </a:lnSpc>
              <a:spcAft>
                <a:spcPts val="800"/>
              </a:spcAft>
            </a:pPr>
            <a:r>
              <a:rPr lang="en-US" i="1" dirty="0">
                <a:latin typeface="Arial" panose="020B0604020202020204" pitchFamily="34" charset="0"/>
                <a:ea typeface="Calibri" panose="020F0502020204030204" pitchFamily="34" charset="0"/>
                <a:cs typeface="Arial" panose="020B0604020202020204" pitchFamily="34" charset="0"/>
              </a:rPr>
              <a:t>Figure</a:t>
            </a:r>
            <a:r>
              <a:rPr lang="en-US" i="1" spc="-15" dirty="0">
                <a:latin typeface="Arial" panose="020B0604020202020204" pitchFamily="34" charset="0"/>
                <a:ea typeface="Calibri" panose="020F0502020204030204" pitchFamily="34" charset="0"/>
                <a:cs typeface="Arial" panose="020B0604020202020204" pitchFamily="34" charset="0"/>
              </a:rPr>
              <a:t> 4</a:t>
            </a:r>
            <a:r>
              <a:rPr lang="en-US" i="1" dirty="0">
                <a:latin typeface="Arial" panose="020B0604020202020204" pitchFamily="34" charset="0"/>
                <a:ea typeface="Calibri" panose="020F0502020204030204" pitchFamily="34" charset="0"/>
                <a:cs typeface="Arial" panose="020B0604020202020204" pitchFamily="34" charset="0"/>
              </a:rPr>
              <a:t>.</a:t>
            </a:r>
            <a:r>
              <a:rPr lang="en-US" i="1" spc="5" dirty="0">
                <a:latin typeface="Arial" panose="020B0604020202020204" pitchFamily="34" charset="0"/>
                <a:ea typeface="Calibri" panose="020F0502020204030204" pitchFamily="34" charset="0"/>
                <a:cs typeface="Arial" panose="020B0604020202020204" pitchFamily="34" charset="0"/>
              </a:rPr>
              <a:t> </a:t>
            </a:r>
            <a:r>
              <a:rPr lang="en-US" i="1" dirty="0">
                <a:latin typeface="Arial" panose="020B0604020202020204" pitchFamily="34" charset="0"/>
                <a:ea typeface="Calibri" panose="020F0502020204030204" pitchFamily="34" charset="0"/>
                <a:cs typeface="Arial" panose="020B0604020202020204" pitchFamily="34" charset="0"/>
              </a:rPr>
              <a:t>Parameters</a:t>
            </a:r>
            <a:r>
              <a:rPr lang="en-US" i="1" spc="-15" dirty="0">
                <a:latin typeface="Arial" panose="020B0604020202020204" pitchFamily="34" charset="0"/>
                <a:ea typeface="Calibri" panose="020F0502020204030204" pitchFamily="34" charset="0"/>
                <a:cs typeface="Arial" panose="020B0604020202020204" pitchFamily="34" charset="0"/>
              </a:rPr>
              <a:t> </a:t>
            </a:r>
            <a:r>
              <a:rPr lang="en-US" i="1" dirty="0">
                <a:latin typeface="Arial" panose="020B0604020202020204" pitchFamily="34" charset="0"/>
                <a:ea typeface="Calibri" panose="020F0502020204030204" pitchFamily="34" charset="0"/>
                <a:cs typeface="Arial" panose="020B0604020202020204" pitchFamily="34" charset="0"/>
              </a:rPr>
              <a:t>of</a:t>
            </a:r>
            <a:r>
              <a:rPr lang="en-US" i="1" spc="-45" dirty="0">
                <a:latin typeface="Arial" panose="020B0604020202020204" pitchFamily="34" charset="0"/>
                <a:ea typeface="Calibri" panose="020F0502020204030204" pitchFamily="34" charset="0"/>
                <a:cs typeface="Arial" panose="020B0604020202020204" pitchFamily="34" charset="0"/>
              </a:rPr>
              <a:t> </a:t>
            </a:r>
            <a:r>
              <a:rPr lang="en-US" i="1" dirty="0">
                <a:latin typeface="Arial" panose="020B0604020202020204" pitchFamily="34" charset="0"/>
                <a:ea typeface="Calibri" panose="020F0502020204030204" pitchFamily="34" charset="0"/>
                <a:cs typeface="Arial" panose="020B0604020202020204" pitchFamily="34" charset="0"/>
              </a:rPr>
              <a:t>a</a:t>
            </a:r>
            <a:r>
              <a:rPr lang="en-US" i="1" spc="-15" dirty="0">
                <a:latin typeface="Arial" panose="020B0604020202020204" pitchFamily="34" charset="0"/>
                <a:ea typeface="Calibri" panose="020F0502020204030204" pitchFamily="34" charset="0"/>
                <a:cs typeface="Arial" panose="020B0604020202020204" pitchFamily="34" charset="0"/>
              </a:rPr>
              <a:t> </a:t>
            </a:r>
            <a:r>
              <a:rPr lang="en-US" i="1" dirty="0">
                <a:latin typeface="Arial" panose="020B0604020202020204" pitchFamily="34" charset="0"/>
                <a:ea typeface="Calibri" panose="020F0502020204030204" pitchFamily="34" charset="0"/>
                <a:cs typeface="Arial" panose="020B0604020202020204" pitchFamily="34" charset="0"/>
              </a:rPr>
              <a:t>heat</a:t>
            </a:r>
            <a:r>
              <a:rPr lang="en-US" i="1" spc="20" dirty="0">
                <a:latin typeface="Arial" panose="020B0604020202020204" pitchFamily="34" charset="0"/>
                <a:ea typeface="Calibri" panose="020F0502020204030204" pitchFamily="34" charset="0"/>
                <a:cs typeface="Arial" panose="020B0604020202020204" pitchFamily="34" charset="0"/>
              </a:rPr>
              <a:t> </a:t>
            </a:r>
            <a:r>
              <a:rPr lang="en-US" i="1" dirty="0">
                <a:latin typeface="Arial" panose="020B0604020202020204" pitchFamily="34" charset="0"/>
                <a:ea typeface="Calibri" panose="020F0502020204030204" pitchFamily="34" charset="0"/>
                <a:cs typeface="Arial" panose="020B0604020202020204" pitchFamily="34" charset="0"/>
              </a:rPr>
              <a:t>pipe</a:t>
            </a:r>
            <a:endParaRPr lang="en-US" sz="1200"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5136710"/>
      </p:ext>
    </p:extLst>
  </p:cSld>
  <p:clrMapOvr>
    <a:masterClrMapping/>
  </p:clrMapOvr>
</p:sld>
</file>

<file path=ppt/theme/theme1.xml><?xml version="1.0" encoding="utf-8"?>
<a:theme xmlns:a="http://schemas.openxmlformats.org/drawingml/2006/main" name="NU blu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7271</TotalTime>
  <Words>1704</Words>
  <Application>Microsoft Macintosh PowerPoint</Application>
  <PresentationFormat>On-screen Show (16:9)</PresentationFormat>
  <Paragraphs>190</Paragraphs>
  <Slides>33</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Calibri</vt:lpstr>
      <vt:lpstr>Cambria Math</vt:lpstr>
      <vt:lpstr>Symbol</vt:lpstr>
      <vt:lpstr>Times New Roman</vt:lpstr>
      <vt:lpstr>Wingdings</vt:lpstr>
      <vt:lpstr>NU blue theme</vt:lpstr>
      <vt:lpstr>Development of a Thermal Design Model for a Small Spacecraft with an Integrated Heat Pipe  Medina Yensebayeva 2nd Year Master in Mechanical and Aerospace Engineering   Supervisor: Professor Christos Spitas Co-Supervisor: Professor Michael Young Zhao  </vt:lpstr>
      <vt:lpstr>Outline</vt:lpstr>
      <vt:lpstr>Background and problem statement</vt:lpstr>
      <vt:lpstr>Satellite structure </vt:lpstr>
      <vt:lpstr>Heat pipe operation</vt:lpstr>
      <vt:lpstr>Aim and objectives </vt:lpstr>
      <vt:lpstr>Methodology</vt:lpstr>
      <vt:lpstr>Literature review </vt:lpstr>
      <vt:lpstr>Parameters of a heat pipe</vt:lpstr>
      <vt:lpstr>Governing equation</vt:lpstr>
      <vt:lpstr>Boundary condition</vt:lpstr>
      <vt:lpstr>Physical setup</vt:lpstr>
      <vt:lpstr>Material setup and mesh </vt:lpstr>
      <vt:lpstr>Mesh convergence </vt:lpstr>
      <vt:lpstr>Satellite heat pipe network schematic </vt:lpstr>
      <vt:lpstr>Heat storage subsystem</vt:lpstr>
      <vt:lpstr>Heat pipe subsystem coefficients </vt:lpstr>
      <vt:lpstr>The heat pipe is modeled in the Simulink model using estimated algebraic equation (mathematical model section), and it has 3 representations. The first, T_in, T_out and L are inputs for the model and Q’ is the output </vt:lpstr>
      <vt:lpstr>PowerPoint Presentation</vt:lpstr>
      <vt:lpstr>Heat pipe subsystem</vt:lpstr>
      <vt:lpstr>Heat pipe simulation  </vt:lpstr>
      <vt:lpstr>Velocity magnitude and temperature profile</vt:lpstr>
      <vt:lpstr>Heat flow rate vs Temperature</vt:lpstr>
      <vt:lpstr>Lumped parameter model-part 1</vt:lpstr>
      <vt:lpstr>PowerPoint Presentation</vt:lpstr>
      <vt:lpstr>Lumped parameter model-part 3</vt:lpstr>
      <vt:lpstr>PowerPoint Presentation</vt:lpstr>
      <vt:lpstr>Temperature and Heat flow rate </vt:lpstr>
      <vt:lpstr>Mathematical model vs FE model</vt:lpstr>
      <vt:lpstr>Contribution to knowledge </vt:lpstr>
      <vt:lpstr>Conclusion and future work</vt:lpstr>
      <vt:lpstr>References S. J. Dong, Y. Z. Li, J. Wang, and J. Wang, “Fuzzy incremental control algorithm of loop heat pipe cooling system for spacecraft applications,” Comput. Math. with Appl., vol. 64, no. 5, pp. 877–886, 2012, doi: 10.1016/j.camwa.2012.01.030.  C. Hoa, B. Demolder, and A. Alexandre, “Roadmap for developing heat pipes for ALCATEL SPACE’s satellites,” Appl. Therm. Eng., vol. 23, no. 9 SPEC., pp. 1099–1108, 2003, doi: 10.1016/S1359-4311(03)00039-5.  [G. Cluzet, “(12) Patent Application Publication (10) Pub. No.: US 2004/0040691 A1,” vol. 1, no. 19, 2004.  P. D. Tegenaw, M. G. Gebrehiwot, and M. Vanierschot, “On the comparison between computational fluid dynamics (CFD) and lumped capacitance modeling for the simulation of transient heat transfer in solar dryers,” Sol. Energy, vol. 184, no. March 2018, pp. 417–425, 2019, doi: 10.1016/j.solener.2019.04.024.  X. Cui et al., “Optimization of the lumped parameter thermal model for hard-cased li-ion batteries,” J. Energy Storage, vol. 32, no. March, p. 101758, 2020, doi: 10.1016/j.est.2020.101758.  P. Nemec, A. Čaja, and M. Malcho, “Mathematical model for heat transfer limitations of heat pipe,” Math. Comput. Model., vol. 57, no. 1–2, pp. 126–136, 2013, doi: 10.1016/j.mcm.2011.06.047.  M. Ando et al., “On-orbit demonstration of oscillating heat pipe with check valves for space application,” Appl. Therm. Eng., vol. 130, pp. 552–560, 2018, doi: 10.1016/j.applthermaleng.2017.11.032.   </vt:lpstr>
      <vt:lpstr>Thank you!</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Ainur Abikenova</dc:creator>
  <cp:lastModifiedBy>Мадина Енсебаева</cp:lastModifiedBy>
  <cp:revision>283</cp:revision>
  <dcterms:modified xsi:type="dcterms:W3CDTF">2022-05-04T22:18:10Z</dcterms:modified>
</cp:coreProperties>
</file>