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bookmarkIdSeed="3">
  <p:sldMasterIdLst>
    <p:sldMasterId id="2147483652" r:id="rId1"/>
  </p:sldMasterIdLst>
  <p:notesMasterIdLst>
    <p:notesMasterId r:id="rId33"/>
  </p:notesMasterIdLst>
  <p:sldIdLst>
    <p:sldId id="256" r:id="rId2"/>
    <p:sldId id="258" r:id="rId3"/>
    <p:sldId id="299" r:id="rId4"/>
    <p:sldId id="275" r:id="rId5"/>
    <p:sldId id="290" r:id="rId6"/>
    <p:sldId id="317" r:id="rId7"/>
    <p:sldId id="318" r:id="rId8"/>
    <p:sldId id="319" r:id="rId9"/>
    <p:sldId id="276" r:id="rId10"/>
    <p:sldId id="289" r:id="rId11"/>
    <p:sldId id="300" r:id="rId12"/>
    <p:sldId id="303" r:id="rId13"/>
    <p:sldId id="302" r:id="rId14"/>
    <p:sldId id="304" r:id="rId15"/>
    <p:sldId id="286" r:id="rId16"/>
    <p:sldId id="287" r:id="rId17"/>
    <p:sldId id="295" r:id="rId18"/>
    <p:sldId id="306" r:id="rId19"/>
    <p:sldId id="307" r:id="rId20"/>
    <p:sldId id="305" r:id="rId21"/>
    <p:sldId id="296" r:id="rId22"/>
    <p:sldId id="309" r:id="rId23"/>
    <p:sldId id="310" r:id="rId24"/>
    <p:sldId id="311" r:id="rId25"/>
    <p:sldId id="297" r:id="rId26"/>
    <p:sldId id="313" r:id="rId27"/>
    <p:sldId id="312" r:id="rId28"/>
    <p:sldId id="282" r:id="rId29"/>
    <p:sldId id="315" r:id="rId30"/>
    <p:sldId id="316" r:id="rId31"/>
    <p:sldId id="291" r:id="rId3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4D9"/>
    <a:srgbClr val="EDEDED"/>
    <a:srgbClr val="FFF2CC"/>
    <a:srgbClr val="DEEAF6"/>
    <a:srgbClr val="E2EF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1B4EF7A-B5A3-4F9C-9FA5-7CC1C040DBE8}">
  <a:tblStyle styleId="{B1B4EF7A-B5A3-4F9C-9FA5-7CC1C040DBE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54"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13279A-7724-4761-9E60-E711A32ABCC0}" type="doc">
      <dgm:prSet loTypeId="urn:microsoft.com/office/officeart/2005/8/layout/orgChart1" loCatId="hierarchy" qsTypeId="urn:microsoft.com/office/officeart/2005/8/quickstyle/simple5" qsCatId="simple" csTypeId="urn:microsoft.com/office/officeart/2005/8/colors/accent1_2" csCatId="accent1" phldr="1"/>
      <dgm:spPr/>
      <dgm:t>
        <a:bodyPr/>
        <a:lstStyle/>
        <a:p>
          <a:endParaRPr lang="en-GB"/>
        </a:p>
      </dgm:t>
    </dgm:pt>
    <dgm:pt modelId="{DEE82A94-487D-4453-9DCC-5E5E21002CF1}">
      <dgm:prSet phldrT="[Текст]"/>
      <dgm:spPr/>
      <dgm:t>
        <a:bodyPr/>
        <a:lstStyle/>
        <a:p>
          <a:r>
            <a:rPr lang="en-US" dirty="0"/>
            <a:t>Sustainability</a:t>
          </a:r>
          <a:endParaRPr lang="en-GB" dirty="0"/>
        </a:p>
      </dgm:t>
    </dgm:pt>
    <dgm:pt modelId="{E7218AB3-8EEE-40B5-97E1-30A2F88A9B4F}" type="parTrans" cxnId="{02555A66-41CA-4351-BE0D-42D8D97796F8}">
      <dgm:prSet/>
      <dgm:spPr/>
      <dgm:t>
        <a:bodyPr/>
        <a:lstStyle/>
        <a:p>
          <a:endParaRPr lang="en-GB"/>
        </a:p>
      </dgm:t>
    </dgm:pt>
    <dgm:pt modelId="{F653B2B3-A318-40FF-A671-FC67E188144B}" type="sibTrans" cxnId="{02555A66-41CA-4351-BE0D-42D8D97796F8}">
      <dgm:prSet/>
      <dgm:spPr/>
      <dgm:t>
        <a:bodyPr/>
        <a:lstStyle/>
        <a:p>
          <a:endParaRPr lang="en-GB"/>
        </a:p>
      </dgm:t>
    </dgm:pt>
    <dgm:pt modelId="{A4E2D96D-F826-40E6-8EBF-6EFC067CCD86}">
      <dgm:prSet phldrT="[Текст]"/>
      <dgm:spPr/>
      <dgm:t>
        <a:bodyPr/>
        <a:lstStyle/>
        <a:p>
          <a:r>
            <a:rPr lang="en-US" dirty="0"/>
            <a:t>Economy</a:t>
          </a:r>
          <a:endParaRPr lang="en-GB" dirty="0"/>
        </a:p>
      </dgm:t>
    </dgm:pt>
    <dgm:pt modelId="{32C6C9D6-390C-4DA3-8B59-AEECB91EFAB3}" type="parTrans" cxnId="{20A34932-8E20-447A-A49F-3FBCC7F1EBA7}">
      <dgm:prSet/>
      <dgm:spPr/>
      <dgm:t>
        <a:bodyPr/>
        <a:lstStyle/>
        <a:p>
          <a:endParaRPr lang="en-GB"/>
        </a:p>
      </dgm:t>
    </dgm:pt>
    <dgm:pt modelId="{E7551099-26E7-4038-A3DB-2ACF20E55FE6}" type="sibTrans" cxnId="{20A34932-8E20-447A-A49F-3FBCC7F1EBA7}">
      <dgm:prSet/>
      <dgm:spPr/>
      <dgm:t>
        <a:bodyPr/>
        <a:lstStyle/>
        <a:p>
          <a:endParaRPr lang="en-GB"/>
        </a:p>
      </dgm:t>
    </dgm:pt>
    <dgm:pt modelId="{84F5E48B-8D02-42D8-8E8E-596CBF978EA6}">
      <dgm:prSet phldrT="[Текст]"/>
      <dgm:spPr/>
      <dgm:t>
        <a:bodyPr/>
        <a:lstStyle/>
        <a:p>
          <a:r>
            <a:rPr lang="en-US" dirty="0"/>
            <a:t>Society</a:t>
          </a:r>
          <a:endParaRPr lang="en-GB" dirty="0"/>
        </a:p>
      </dgm:t>
    </dgm:pt>
    <dgm:pt modelId="{70FB9779-35BD-4E6F-8130-F8A1B994D709}" type="parTrans" cxnId="{82CE9D3A-771B-4C7F-9FF3-E56181725037}">
      <dgm:prSet/>
      <dgm:spPr/>
      <dgm:t>
        <a:bodyPr/>
        <a:lstStyle/>
        <a:p>
          <a:endParaRPr lang="en-GB"/>
        </a:p>
      </dgm:t>
    </dgm:pt>
    <dgm:pt modelId="{232A4E85-33C2-47DB-9035-0B20246C1D4B}" type="sibTrans" cxnId="{82CE9D3A-771B-4C7F-9FF3-E56181725037}">
      <dgm:prSet/>
      <dgm:spPr/>
      <dgm:t>
        <a:bodyPr/>
        <a:lstStyle/>
        <a:p>
          <a:endParaRPr lang="en-GB"/>
        </a:p>
      </dgm:t>
    </dgm:pt>
    <dgm:pt modelId="{BCA8C453-57F0-4B7A-970C-8F1404DA8029}">
      <dgm:prSet phldrT="[Текст]"/>
      <dgm:spPr/>
      <dgm:t>
        <a:bodyPr/>
        <a:lstStyle/>
        <a:p>
          <a:r>
            <a:rPr lang="en-US" dirty="0"/>
            <a:t>Environment</a:t>
          </a:r>
          <a:endParaRPr lang="en-GB" dirty="0"/>
        </a:p>
      </dgm:t>
    </dgm:pt>
    <dgm:pt modelId="{D8732E74-3DE6-4271-B97A-C1D476156B14}" type="sibTrans" cxnId="{E996494B-10C8-40D0-9A0F-654D71C26546}">
      <dgm:prSet/>
      <dgm:spPr/>
      <dgm:t>
        <a:bodyPr/>
        <a:lstStyle/>
        <a:p>
          <a:endParaRPr lang="en-GB"/>
        </a:p>
      </dgm:t>
    </dgm:pt>
    <dgm:pt modelId="{133A2B3B-8567-4BEC-8402-50496126C712}" type="parTrans" cxnId="{E996494B-10C8-40D0-9A0F-654D71C26546}">
      <dgm:prSet/>
      <dgm:spPr/>
      <dgm:t>
        <a:bodyPr/>
        <a:lstStyle/>
        <a:p>
          <a:endParaRPr lang="en-GB"/>
        </a:p>
      </dgm:t>
    </dgm:pt>
    <dgm:pt modelId="{320ACC67-960C-4E71-B068-159FCC682F12}">
      <dgm:prSet/>
      <dgm:spPr/>
      <dgm:t>
        <a:bodyPr/>
        <a:lstStyle/>
        <a:p>
          <a:r>
            <a:rPr lang="en-US" dirty="0"/>
            <a:t>Environmentally friendly</a:t>
          </a:r>
          <a:endParaRPr lang="en-GB" dirty="0"/>
        </a:p>
      </dgm:t>
    </dgm:pt>
    <dgm:pt modelId="{0C4CECAD-056E-4D59-BFDF-42B83488BFA1}" type="parTrans" cxnId="{276C00A9-BC62-411B-9342-13D4CBBA87A0}">
      <dgm:prSet/>
      <dgm:spPr/>
      <dgm:t>
        <a:bodyPr/>
        <a:lstStyle/>
        <a:p>
          <a:endParaRPr lang="en-GB"/>
        </a:p>
      </dgm:t>
    </dgm:pt>
    <dgm:pt modelId="{2FAB4893-B832-4EE0-92C2-15A60A9C042A}" type="sibTrans" cxnId="{276C00A9-BC62-411B-9342-13D4CBBA87A0}">
      <dgm:prSet/>
      <dgm:spPr/>
      <dgm:t>
        <a:bodyPr/>
        <a:lstStyle/>
        <a:p>
          <a:endParaRPr lang="en-GB"/>
        </a:p>
      </dgm:t>
    </dgm:pt>
    <dgm:pt modelId="{0E015EDB-235A-4609-B3E0-AA078F2AD028}">
      <dgm:prSet/>
      <dgm:spPr/>
      <dgm:t>
        <a:bodyPr/>
        <a:lstStyle/>
        <a:p>
          <a:r>
            <a:rPr lang="en-US" dirty="0"/>
            <a:t>Cost-effective</a:t>
          </a:r>
          <a:endParaRPr lang="en-GB" dirty="0"/>
        </a:p>
      </dgm:t>
    </dgm:pt>
    <dgm:pt modelId="{B14999D5-2D02-421F-8E31-815012941DAC}" type="parTrans" cxnId="{F7E47763-B9D2-47A0-B016-1D06F15ABC5E}">
      <dgm:prSet/>
      <dgm:spPr/>
      <dgm:t>
        <a:bodyPr/>
        <a:lstStyle/>
        <a:p>
          <a:endParaRPr lang="en-GB"/>
        </a:p>
      </dgm:t>
    </dgm:pt>
    <dgm:pt modelId="{A89522F8-0F77-46A9-878F-0C9EB52A56AA}" type="sibTrans" cxnId="{F7E47763-B9D2-47A0-B016-1D06F15ABC5E}">
      <dgm:prSet/>
      <dgm:spPr/>
      <dgm:t>
        <a:bodyPr/>
        <a:lstStyle/>
        <a:p>
          <a:endParaRPr lang="en-GB"/>
        </a:p>
      </dgm:t>
    </dgm:pt>
    <dgm:pt modelId="{D266E09E-BD32-4141-959F-2E52DAC685F0}">
      <dgm:prSet/>
      <dgm:spPr/>
      <dgm:t>
        <a:bodyPr/>
        <a:lstStyle/>
        <a:p>
          <a:r>
            <a:rPr lang="en-US" dirty="0"/>
            <a:t>Accepted by people</a:t>
          </a:r>
          <a:endParaRPr lang="en-GB" dirty="0"/>
        </a:p>
      </dgm:t>
    </dgm:pt>
    <dgm:pt modelId="{E858547D-120D-4C0E-9F64-E9BAF5F22C76}" type="parTrans" cxnId="{29C90E2B-53CF-47F0-8998-C954A416B50C}">
      <dgm:prSet/>
      <dgm:spPr/>
      <dgm:t>
        <a:bodyPr/>
        <a:lstStyle/>
        <a:p>
          <a:endParaRPr lang="en-GB"/>
        </a:p>
      </dgm:t>
    </dgm:pt>
    <dgm:pt modelId="{CD97C5D2-ED52-44DA-97B8-62E4BF027E9A}" type="sibTrans" cxnId="{29C90E2B-53CF-47F0-8998-C954A416B50C}">
      <dgm:prSet/>
      <dgm:spPr/>
      <dgm:t>
        <a:bodyPr/>
        <a:lstStyle/>
        <a:p>
          <a:endParaRPr lang="en-GB"/>
        </a:p>
      </dgm:t>
    </dgm:pt>
    <dgm:pt modelId="{49337ED8-230C-47B4-B8D9-09490E72759F}" type="pres">
      <dgm:prSet presAssocID="{2413279A-7724-4761-9E60-E711A32ABCC0}" presName="hierChild1" presStyleCnt="0">
        <dgm:presLayoutVars>
          <dgm:orgChart val="1"/>
          <dgm:chPref val="1"/>
          <dgm:dir/>
          <dgm:animOne val="branch"/>
          <dgm:animLvl val="lvl"/>
          <dgm:resizeHandles/>
        </dgm:presLayoutVars>
      </dgm:prSet>
      <dgm:spPr/>
    </dgm:pt>
    <dgm:pt modelId="{B7858EDD-4C8A-4EB8-A4E3-4E621F818E02}" type="pres">
      <dgm:prSet presAssocID="{DEE82A94-487D-4453-9DCC-5E5E21002CF1}" presName="hierRoot1" presStyleCnt="0">
        <dgm:presLayoutVars>
          <dgm:hierBranch val="init"/>
        </dgm:presLayoutVars>
      </dgm:prSet>
      <dgm:spPr/>
    </dgm:pt>
    <dgm:pt modelId="{6BA4C8DD-2D18-40A5-9F1F-E4BBD9C704AC}" type="pres">
      <dgm:prSet presAssocID="{DEE82A94-487D-4453-9DCC-5E5E21002CF1}" presName="rootComposite1" presStyleCnt="0"/>
      <dgm:spPr/>
    </dgm:pt>
    <dgm:pt modelId="{30F2ACCD-E88D-4FA4-AB15-8334C9D1F118}" type="pres">
      <dgm:prSet presAssocID="{DEE82A94-487D-4453-9DCC-5E5E21002CF1}" presName="rootText1" presStyleLbl="node0" presStyleIdx="0" presStyleCnt="1" custLinFactNeighborX="0" custLinFactNeighborY="-77037">
        <dgm:presLayoutVars>
          <dgm:chPref val="3"/>
        </dgm:presLayoutVars>
      </dgm:prSet>
      <dgm:spPr/>
    </dgm:pt>
    <dgm:pt modelId="{58EBE240-2326-4592-B12A-68052DB4FD6F}" type="pres">
      <dgm:prSet presAssocID="{DEE82A94-487D-4453-9DCC-5E5E21002CF1}" presName="rootConnector1" presStyleLbl="node1" presStyleIdx="0" presStyleCnt="0"/>
      <dgm:spPr/>
    </dgm:pt>
    <dgm:pt modelId="{17B43191-4EE9-444D-A7E0-8E0F84D1CC9D}" type="pres">
      <dgm:prSet presAssocID="{DEE82A94-487D-4453-9DCC-5E5E21002CF1}" presName="hierChild2" presStyleCnt="0"/>
      <dgm:spPr/>
    </dgm:pt>
    <dgm:pt modelId="{91098BCA-7AB9-4A52-840F-28782CE35B17}" type="pres">
      <dgm:prSet presAssocID="{133A2B3B-8567-4BEC-8402-50496126C712}" presName="Name37" presStyleLbl="parChTrans1D2" presStyleIdx="0" presStyleCnt="3"/>
      <dgm:spPr/>
    </dgm:pt>
    <dgm:pt modelId="{016A1DC3-A0CA-4285-98EE-40F5B369F283}" type="pres">
      <dgm:prSet presAssocID="{BCA8C453-57F0-4B7A-970C-8F1404DA8029}" presName="hierRoot2" presStyleCnt="0">
        <dgm:presLayoutVars>
          <dgm:hierBranch val="init"/>
        </dgm:presLayoutVars>
      </dgm:prSet>
      <dgm:spPr/>
    </dgm:pt>
    <dgm:pt modelId="{BC4289D7-20DF-4E9D-B12A-5525447840A9}" type="pres">
      <dgm:prSet presAssocID="{BCA8C453-57F0-4B7A-970C-8F1404DA8029}" presName="rootComposite" presStyleCnt="0"/>
      <dgm:spPr/>
    </dgm:pt>
    <dgm:pt modelId="{9881AD51-99E8-4E96-910E-14C31B632622}" type="pres">
      <dgm:prSet presAssocID="{BCA8C453-57F0-4B7A-970C-8F1404DA8029}" presName="rootText" presStyleLbl="node2" presStyleIdx="0" presStyleCnt="3" custLinFactNeighborX="-802" custLinFactNeighborY="-55315">
        <dgm:presLayoutVars>
          <dgm:chPref val="3"/>
        </dgm:presLayoutVars>
      </dgm:prSet>
      <dgm:spPr/>
    </dgm:pt>
    <dgm:pt modelId="{BCCEB03D-FB06-4D95-9E7C-1532E360534A}" type="pres">
      <dgm:prSet presAssocID="{BCA8C453-57F0-4B7A-970C-8F1404DA8029}" presName="rootConnector" presStyleLbl="node2" presStyleIdx="0" presStyleCnt="3"/>
      <dgm:spPr/>
    </dgm:pt>
    <dgm:pt modelId="{0494B5F8-0D71-4431-A935-27C514DBE9E2}" type="pres">
      <dgm:prSet presAssocID="{BCA8C453-57F0-4B7A-970C-8F1404DA8029}" presName="hierChild4" presStyleCnt="0"/>
      <dgm:spPr/>
    </dgm:pt>
    <dgm:pt modelId="{634DA646-ABAD-4EB8-85D4-52F9B99AD422}" type="pres">
      <dgm:prSet presAssocID="{0C4CECAD-056E-4D59-BFDF-42B83488BFA1}" presName="Name37" presStyleLbl="parChTrans1D3" presStyleIdx="0" presStyleCnt="3"/>
      <dgm:spPr/>
    </dgm:pt>
    <dgm:pt modelId="{D0B89BF2-367F-4A66-9560-B4E49CFDCFAA}" type="pres">
      <dgm:prSet presAssocID="{320ACC67-960C-4E71-B068-159FCC682F12}" presName="hierRoot2" presStyleCnt="0">
        <dgm:presLayoutVars>
          <dgm:hierBranch val="init"/>
        </dgm:presLayoutVars>
      </dgm:prSet>
      <dgm:spPr/>
    </dgm:pt>
    <dgm:pt modelId="{7439B141-0F06-41AC-9167-2035C69F2596}" type="pres">
      <dgm:prSet presAssocID="{320ACC67-960C-4E71-B068-159FCC682F12}" presName="rootComposite" presStyleCnt="0"/>
      <dgm:spPr/>
    </dgm:pt>
    <dgm:pt modelId="{B2459F43-00C2-4C63-8FEE-BC362F0F92A0}" type="pres">
      <dgm:prSet presAssocID="{320ACC67-960C-4E71-B068-159FCC682F12}" presName="rootText" presStyleLbl="node3" presStyleIdx="0" presStyleCnt="3">
        <dgm:presLayoutVars>
          <dgm:chPref val="3"/>
        </dgm:presLayoutVars>
      </dgm:prSet>
      <dgm:spPr/>
    </dgm:pt>
    <dgm:pt modelId="{9D876FD5-D71D-47FC-A2B5-9047742A058C}" type="pres">
      <dgm:prSet presAssocID="{320ACC67-960C-4E71-B068-159FCC682F12}" presName="rootConnector" presStyleLbl="node3" presStyleIdx="0" presStyleCnt="3"/>
      <dgm:spPr/>
    </dgm:pt>
    <dgm:pt modelId="{42246F59-13E0-4A9E-8137-0D4BA13D3E2A}" type="pres">
      <dgm:prSet presAssocID="{320ACC67-960C-4E71-B068-159FCC682F12}" presName="hierChild4" presStyleCnt="0"/>
      <dgm:spPr/>
    </dgm:pt>
    <dgm:pt modelId="{4449097F-4768-44A6-B579-986EDEAACDF6}" type="pres">
      <dgm:prSet presAssocID="{320ACC67-960C-4E71-B068-159FCC682F12}" presName="hierChild5" presStyleCnt="0"/>
      <dgm:spPr/>
    </dgm:pt>
    <dgm:pt modelId="{8AD39D6A-AEF9-4B89-8405-4EC8B172D08C}" type="pres">
      <dgm:prSet presAssocID="{BCA8C453-57F0-4B7A-970C-8F1404DA8029}" presName="hierChild5" presStyleCnt="0"/>
      <dgm:spPr/>
    </dgm:pt>
    <dgm:pt modelId="{2E1438B1-332E-4BE5-8186-D3F3F5ACB0B8}" type="pres">
      <dgm:prSet presAssocID="{32C6C9D6-390C-4DA3-8B59-AEECB91EFAB3}" presName="Name37" presStyleLbl="parChTrans1D2" presStyleIdx="1" presStyleCnt="3"/>
      <dgm:spPr/>
    </dgm:pt>
    <dgm:pt modelId="{FF640D5C-865F-43AA-A90C-E2942E75EE9D}" type="pres">
      <dgm:prSet presAssocID="{A4E2D96D-F826-40E6-8EBF-6EFC067CCD86}" presName="hierRoot2" presStyleCnt="0">
        <dgm:presLayoutVars>
          <dgm:hierBranch val="init"/>
        </dgm:presLayoutVars>
      </dgm:prSet>
      <dgm:spPr/>
    </dgm:pt>
    <dgm:pt modelId="{FCE32D71-1568-4642-AAA5-4C096FF65E1A}" type="pres">
      <dgm:prSet presAssocID="{A4E2D96D-F826-40E6-8EBF-6EFC067CCD86}" presName="rootComposite" presStyleCnt="0"/>
      <dgm:spPr/>
    </dgm:pt>
    <dgm:pt modelId="{C26EE0BD-942F-4921-A2F6-762EF94F48BA}" type="pres">
      <dgm:prSet presAssocID="{A4E2D96D-F826-40E6-8EBF-6EFC067CCD86}" presName="rootText" presStyleLbl="node2" presStyleIdx="1" presStyleCnt="3" custLinFactNeighborX="0" custLinFactNeighborY="-54514">
        <dgm:presLayoutVars>
          <dgm:chPref val="3"/>
        </dgm:presLayoutVars>
      </dgm:prSet>
      <dgm:spPr/>
    </dgm:pt>
    <dgm:pt modelId="{2D71E361-5043-40B8-8EB9-BFBADD6ADAB8}" type="pres">
      <dgm:prSet presAssocID="{A4E2D96D-F826-40E6-8EBF-6EFC067CCD86}" presName="rootConnector" presStyleLbl="node2" presStyleIdx="1" presStyleCnt="3"/>
      <dgm:spPr/>
    </dgm:pt>
    <dgm:pt modelId="{3C2AD256-2AF0-443B-97F6-1C2435CD1017}" type="pres">
      <dgm:prSet presAssocID="{A4E2D96D-F826-40E6-8EBF-6EFC067CCD86}" presName="hierChild4" presStyleCnt="0"/>
      <dgm:spPr/>
    </dgm:pt>
    <dgm:pt modelId="{39067781-4F70-42B9-8F37-96C4D8F0FB84}" type="pres">
      <dgm:prSet presAssocID="{B14999D5-2D02-421F-8E31-815012941DAC}" presName="Name37" presStyleLbl="parChTrans1D3" presStyleIdx="1" presStyleCnt="3"/>
      <dgm:spPr/>
    </dgm:pt>
    <dgm:pt modelId="{6C0D77AE-D79C-4DB7-BAB0-4E78F43E2BC6}" type="pres">
      <dgm:prSet presAssocID="{0E015EDB-235A-4609-B3E0-AA078F2AD028}" presName="hierRoot2" presStyleCnt="0">
        <dgm:presLayoutVars>
          <dgm:hierBranch val="init"/>
        </dgm:presLayoutVars>
      </dgm:prSet>
      <dgm:spPr/>
    </dgm:pt>
    <dgm:pt modelId="{931C4C6F-90F7-42CA-85E6-0D9A1E007BAF}" type="pres">
      <dgm:prSet presAssocID="{0E015EDB-235A-4609-B3E0-AA078F2AD028}" presName="rootComposite" presStyleCnt="0"/>
      <dgm:spPr/>
    </dgm:pt>
    <dgm:pt modelId="{D1D1A431-3AD0-4059-8EE3-13E912E77EA9}" type="pres">
      <dgm:prSet presAssocID="{0E015EDB-235A-4609-B3E0-AA078F2AD028}" presName="rootText" presStyleLbl="node3" presStyleIdx="1" presStyleCnt="3">
        <dgm:presLayoutVars>
          <dgm:chPref val="3"/>
        </dgm:presLayoutVars>
      </dgm:prSet>
      <dgm:spPr/>
    </dgm:pt>
    <dgm:pt modelId="{D7335B77-F60F-42F0-9E1F-A2AB3AB65295}" type="pres">
      <dgm:prSet presAssocID="{0E015EDB-235A-4609-B3E0-AA078F2AD028}" presName="rootConnector" presStyleLbl="node3" presStyleIdx="1" presStyleCnt="3"/>
      <dgm:spPr/>
    </dgm:pt>
    <dgm:pt modelId="{5D5C8CEF-00CE-4171-826B-C8FD3E9D29E4}" type="pres">
      <dgm:prSet presAssocID="{0E015EDB-235A-4609-B3E0-AA078F2AD028}" presName="hierChild4" presStyleCnt="0"/>
      <dgm:spPr/>
    </dgm:pt>
    <dgm:pt modelId="{730BFAF7-B277-46D5-AEEF-8926AB82A8CB}" type="pres">
      <dgm:prSet presAssocID="{0E015EDB-235A-4609-B3E0-AA078F2AD028}" presName="hierChild5" presStyleCnt="0"/>
      <dgm:spPr/>
    </dgm:pt>
    <dgm:pt modelId="{179501E3-8A63-4EEA-BF7E-4E74D95BF681}" type="pres">
      <dgm:prSet presAssocID="{A4E2D96D-F826-40E6-8EBF-6EFC067CCD86}" presName="hierChild5" presStyleCnt="0"/>
      <dgm:spPr/>
    </dgm:pt>
    <dgm:pt modelId="{DFC171B7-AA66-42F5-A025-F27FC8151B15}" type="pres">
      <dgm:prSet presAssocID="{70FB9779-35BD-4E6F-8130-F8A1B994D709}" presName="Name37" presStyleLbl="parChTrans1D2" presStyleIdx="2" presStyleCnt="3"/>
      <dgm:spPr/>
    </dgm:pt>
    <dgm:pt modelId="{D3FA1C60-BB12-4E9B-9E1E-501F7C1E18CE}" type="pres">
      <dgm:prSet presAssocID="{84F5E48B-8D02-42D8-8E8E-596CBF978EA6}" presName="hierRoot2" presStyleCnt="0">
        <dgm:presLayoutVars>
          <dgm:hierBranch val="init"/>
        </dgm:presLayoutVars>
      </dgm:prSet>
      <dgm:spPr/>
    </dgm:pt>
    <dgm:pt modelId="{4682ACDF-A3C5-41B4-97D1-3462F6268F69}" type="pres">
      <dgm:prSet presAssocID="{84F5E48B-8D02-42D8-8E8E-596CBF978EA6}" presName="rootComposite" presStyleCnt="0"/>
      <dgm:spPr/>
    </dgm:pt>
    <dgm:pt modelId="{776B3F52-8C81-4074-91AD-B6FFA7D0D597}" type="pres">
      <dgm:prSet presAssocID="{84F5E48B-8D02-42D8-8E8E-596CBF978EA6}" presName="rootText" presStyleLbl="node2" presStyleIdx="2" presStyleCnt="3" custLinFactNeighborX="401" custLinFactNeighborY="-55315">
        <dgm:presLayoutVars>
          <dgm:chPref val="3"/>
        </dgm:presLayoutVars>
      </dgm:prSet>
      <dgm:spPr/>
    </dgm:pt>
    <dgm:pt modelId="{1498F1D8-0EFE-4E88-A31A-A4117618256C}" type="pres">
      <dgm:prSet presAssocID="{84F5E48B-8D02-42D8-8E8E-596CBF978EA6}" presName="rootConnector" presStyleLbl="node2" presStyleIdx="2" presStyleCnt="3"/>
      <dgm:spPr/>
    </dgm:pt>
    <dgm:pt modelId="{B0E72C8A-C188-4B56-AD68-7055488BA94C}" type="pres">
      <dgm:prSet presAssocID="{84F5E48B-8D02-42D8-8E8E-596CBF978EA6}" presName="hierChild4" presStyleCnt="0"/>
      <dgm:spPr/>
    </dgm:pt>
    <dgm:pt modelId="{68612ED3-5347-4E4E-B0AE-20A032D4B920}" type="pres">
      <dgm:prSet presAssocID="{E858547D-120D-4C0E-9F64-E9BAF5F22C76}" presName="Name37" presStyleLbl="parChTrans1D3" presStyleIdx="2" presStyleCnt="3"/>
      <dgm:spPr/>
    </dgm:pt>
    <dgm:pt modelId="{ABF5AF68-41BD-45E6-8DD3-C94EC24CBD58}" type="pres">
      <dgm:prSet presAssocID="{D266E09E-BD32-4141-959F-2E52DAC685F0}" presName="hierRoot2" presStyleCnt="0">
        <dgm:presLayoutVars>
          <dgm:hierBranch val="init"/>
        </dgm:presLayoutVars>
      </dgm:prSet>
      <dgm:spPr/>
    </dgm:pt>
    <dgm:pt modelId="{9484648F-9005-4523-AD6C-6A4951772FDF}" type="pres">
      <dgm:prSet presAssocID="{D266E09E-BD32-4141-959F-2E52DAC685F0}" presName="rootComposite" presStyleCnt="0"/>
      <dgm:spPr/>
    </dgm:pt>
    <dgm:pt modelId="{3513A125-4C21-4D0F-888A-9AEC8170E116}" type="pres">
      <dgm:prSet presAssocID="{D266E09E-BD32-4141-959F-2E52DAC685F0}" presName="rootText" presStyleLbl="node3" presStyleIdx="2" presStyleCnt="3">
        <dgm:presLayoutVars>
          <dgm:chPref val="3"/>
        </dgm:presLayoutVars>
      </dgm:prSet>
      <dgm:spPr/>
    </dgm:pt>
    <dgm:pt modelId="{B70E4C6F-C48E-4FCD-B40F-03FCC5E28D9B}" type="pres">
      <dgm:prSet presAssocID="{D266E09E-BD32-4141-959F-2E52DAC685F0}" presName="rootConnector" presStyleLbl="node3" presStyleIdx="2" presStyleCnt="3"/>
      <dgm:spPr/>
    </dgm:pt>
    <dgm:pt modelId="{D8DB1FAB-2E1E-4640-B67A-926554262CBA}" type="pres">
      <dgm:prSet presAssocID="{D266E09E-BD32-4141-959F-2E52DAC685F0}" presName="hierChild4" presStyleCnt="0"/>
      <dgm:spPr/>
    </dgm:pt>
    <dgm:pt modelId="{706FF7EF-B0BD-4FF6-80D8-43E3A4D571EB}" type="pres">
      <dgm:prSet presAssocID="{D266E09E-BD32-4141-959F-2E52DAC685F0}" presName="hierChild5" presStyleCnt="0"/>
      <dgm:spPr/>
    </dgm:pt>
    <dgm:pt modelId="{0364A658-E161-434E-B5E9-140C3A10EFE2}" type="pres">
      <dgm:prSet presAssocID="{84F5E48B-8D02-42D8-8E8E-596CBF978EA6}" presName="hierChild5" presStyleCnt="0"/>
      <dgm:spPr/>
    </dgm:pt>
    <dgm:pt modelId="{4FFE3BFB-2ADF-49A0-A273-DCD59E8FEB90}" type="pres">
      <dgm:prSet presAssocID="{DEE82A94-487D-4453-9DCC-5E5E21002CF1}" presName="hierChild3" presStyleCnt="0"/>
      <dgm:spPr/>
    </dgm:pt>
  </dgm:ptLst>
  <dgm:cxnLst>
    <dgm:cxn modelId="{FA650F1A-45A7-4ABB-8CE0-5AD203C2C0D9}" type="presOf" srcId="{BCA8C453-57F0-4B7A-970C-8F1404DA8029}" destId="{9881AD51-99E8-4E96-910E-14C31B632622}" srcOrd="0" destOrd="0" presId="urn:microsoft.com/office/officeart/2005/8/layout/orgChart1"/>
    <dgm:cxn modelId="{E24E6A1E-1D85-4D36-8A0A-3A7992AC43AF}" type="presOf" srcId="{84F5E48B-8D02-42D8-8E8E-596CBF978EA6}" destId="{1498F1D8-0EFE-4E88-A31A-A4117618256C}" srcOrd="1" destOrd="0" presId="urn:microsoft.com/office/officeart/2005/8/layout/orgChart1"/>
    <dgm:cxn modelId="{29C90E2B-53CF-47F0-8998-C954A416B50C}" srcId="{84F5E48B-8D02-42D8-8E8E-596CBF978EA6}" destId="{D266E09E-BD32-4141-959F-2E52DAC685F0}" srcOrd="0" destOrd="0" parTransId="{E858547D-120D-4C0E-9F64-E9BAF5F22C76}" sibTransId="{CD97C5D2-ED52-44DA-97B8-62E4BF027E9A}"/>
    <dgm:cxn modelId="{3938CB2E-F9FC-4A66-BDD8-F297491ECA54}" type="presOf" srcId="{BCA8C453-57F0-4B7A-970C-8F1404DA8029}" destId="{BCCEB03D-FB06-4D95-9E7C-1532E360534A}" srcOrd="1" destOrd="0" presId="urn:microsoft.com/office/officeart/2005/8/layout/orgChart1"/>
    <dgm:cxn modelId="{20A34932-8E20-447A-A49F-3FBCC7F1EBA7}" srcId="{DEE82A94-487D-4453-9DCC-5E5E21002CF1}" destId="{A4E2D96D-F826-40E6-8EBF-6EFC067CCD86}" srcOrd="1" destOrd="0" parTransId="{32C6C9D6-390C-4DA3-8B59-AEECB91EFAB3}" sibTransId="{E7551099-26E7-4038-A3DB-2ACF20E55FE6}"/>
    <dgm:cxn modelId="{82CE9D3A-771B-4C7F-9FF3-E56181725037}" srcId="{DEE82A94-487D-4453-9DCC-5E5E21002CF1}" destId="{84F5E48B-8D02-42D8-8E8E-596CBF978EA6}" srcOrd="2" destOrd="0" parTransId="{70FB9779-35BD-4E6F-8130-F8A1B994D709}" sibTransId="{232A4E85-33C2-47DB-9035-0B20246C1D4B}"/>
    <dgm:cxn modelId="{7A640962-1BA4-44B9-AAB6-A458460EC5E6}" type="presOf" srcId="{0E015EDB-235A-4609-B3E0-AA078F2AD028}" destId="{D7335B77-F60F-42F0-9E1F-A2AB3AB65295}" srcOrd="1" destOrd="0" presId="urn:microsoft.com/office/officeart/2005/8/layout/orgChart1"/>
    <dgm:cxn modelId="{5C442942-F61B-4E0D-ADE9-57F197BFB934}" type="presOf" srcId="{70FB9779-35BD-4E6F-8130-F8A1B994D709}" destId="{DFC171B7-AA66-42F5-A025-F27FC8151B15}" srcOrd="0" destOrd="0" presId="urn:microsoft.com/office/officeart/2005/8/layout/orgChart1"/>
    <dgm:cxn modelId="{F7E47763-B9D2-47A0-B016-1D06F15ABC5E}" srcId="{A4E2D96D-F826-40E6-8EBF-6EFC067CCD86}" destId="{0E015EDB-235A-4609-B3E0-AA078F2AD028}" srcOrd="0" destOrd="0" parTransId="{B14999D5-2D02-421F-8E31-815012941DAC}" sibTransId="{A89522F8-0F77-46A9-878F-0C9EB52A56AA}"/>
    <dgm:cxn modelId="{02555A66-41CA-4351-BE0D-42D8D97796F8}" srcId="{2413279A-7724-4761-9E60-E711A32ABCC0}" destId="{DEE82A94-487D-4453-9DCC-5E5E21002CF1}" srcOrd="0" destOrd="0" parTransId="{E7218AB3-8EEE-40B5-97E1-30A2F88A9B4F}" sibTransId="{F653B2B3-A318-40FF-A671-FC67E188144B}"/>
    <dgm:cxn modelId="{84C37D46-17BF-4495-B014-5ED7DE704035}" type="presOf" srcId="{320ACC67-960C-4E71-B068-159FCC682F12}" destId="{9D876FD5-D71D-47FC-A2B5-9047742A058C}" srcOrd="1" destOrd="0" presId="urn:microsoft.com/office/officeart/2005/8/layout/orgChart1"/>
    <dgm:cxn modelId="{E996494B-10C8-40D0-9A0F-654D71C26546}" srcId="{DEE82A94-487D-4453-9DCC-5E5E21002CF1}" destId="{BCA8C453-57F0-4B7A-970C-8F1404DA8029}" srcOrd="0" destOrd="0" parTransId="{133A2B3B-8567-4BEC-8402-50496126C712}" sibTransId="{D8732E74-3DE6-4271-B97A-C1D476156B14}"/>
    <dgm:cxn modelId="{74F8164D-FFF2-4C5D-81D3-F817A9662C29}" type="presOf" srcId="{0C4CECAD-056E-4D59-BFDF-42B83488BFA1}" destId="{634DA646-ABAD-4EB8-85D4-52F9B99AD422}" srcOrd="0" destOrd="0" presId="urn:microsoft.com/office/officeart/2005/8/layout/orgChart1"/>
    <dgm:cxn modelId="{292FB750-356C-4050-A43D-4D7C88B584EC}" type="presOf" srcId="{D266E09E-BD32-4141-959F-2E52DAC685F0}" destId="{3513A125-4C21-4D0F-888A-9AEC8170E116}" srcOrd="0" destOrd="0" presId="urn:microsoft.com/office/officeart/2005/8/layout/orgChart1"/>
    <dgm:cxn modelId="{8E7DCC70-EACB-4745-A7E3-5E9E72BBBF14}" type="presOf" srcId="{2413279A-7724-4761-9E60-E711A32ABCC0}" destId="{49337ED8-230C-47B4-B8D9-09490E72759F}" srcOrd="0" destOrd="0" presId="urn:microsoft.com/office/officeart/2005/8/layout/orgChart1"/>
    <dgm:cxn modelId="{05C82972-FC4D-42FA-9E6D-BC7BE4C6A0B6}" type="presOf" srcId="{84F5E48B-8D02-42D8-8E8E-596CBF978EA6}" destId="{776B3F52-8C81-4074-91AD-B6FFA7D0D597}" srcOrd="0" destOrd="0" presId="urn:microsoft.com/office/officeart/2005/8/layout/orgChart1"/>
    <dgm:cxn modelId="{5B14F172-0937-4E3A-9C38-DD9E85055E96}" type="presOf" srcId="{E858547D-120D-4C0E-9F64-E9BAF5F22C76}" destId="{68612ED3-5347-4E4E-B0AE-20A032D4B920}" srcOrd="0" destOrd="0" presId="urn:microsoft.com/office/officeart/2005/8/layout/orgChart1"/>
    <dgm:cxn modelId="{4C6F3485-8155-4A0E-8446-7FBBF3530E95}" type="presOf" srcId="{32C6C9D6-390C-4DA3-8B59-AEECB91EFAB3}" destId="{2E1438B1-332E-4BE5-8186-D3F3F5ACB0B8}" srcOrd="0" destOrd="0" presId="urn:microsoft.com/office/officeart/2005/8/layout/orgChart1"/>
    <dgm:cxn modelId="{82F5D195-299B-4CC6-A08F-ABBBCBBE81EF}" type="presOf" srcId="{0E015EDB-235A-4609-B3E0-AA078F2AD028}" destId="{D1D1A431-3AD0-4059-8EE3-13E912E77EA9}" srcOrd="0" destOrd="0" presId="urn:microsoft.com/office/officeart/2005/8/layout/orgChart1"/>
    <dgm:cxn modelId="{5256FA9E-9A9C-41A7-BD92-CF343DDA5A83}" type="presOf" srcId="{320ACC67-960C-4E71-B068-159FCC682F12}" destId="{B2459F43-00C2-4C63-8FEE-BC362F0F92A0}" srcOrd="0" destOrd="0" presId="urn:microsoft.com/office/officeart/2005/8/layout/orgChart1"/>
    <dgm:cxn modelId="{E14DFDA1-29F3-4E5C-944E-3739D3036FD7}" type="presOf" srcId="{A4E2D96D-F826-40E6-8EBF-6EFC067CCD86}" destId="{C26EE0BD-942F-4921-A2F6-762EF94F48BA}" srcOrd="0" destOrd="0" presId="urn:microsoft.com/office/officeart/2005/8/layout/orgChart1"/>
    <dgm:cxn modelId="{0337FFA4-3B0F-456D-BE06-57A03425EE06}" type="presOf" srcId="{DEE82A94-487D-4453-9DCC-5E5E21002CF1}" destId="{58EBE240-2326-4592-B12A-68052DB4FD6F}" srcOrd="1" destOrd="0" presId="urn:microsoft.com/office/officeart/2005/8/layout/orgChart1"/>
    <dgm:cxn modelId="{34C06FA7-BEC8-4D1C-9998-33268E1E991C}" type="presOf" srcId="{B14999D5-2D02-421F-8E31-815012941DAC}" destId="{39067781-4F70-42B9-8F37-96C4D8F0FB84}" srcOrd="0" destOrd="0" presId="urn:microsoft.com/office/officeart/2005/8/layout/orgChart1"/>
    <dgm:cxn modelId="{276C00A9-BC62-411B-9342-13D4CBBA87A0}" srcId="{BCA8C453-57F0-4B7A-970C-8F1404DA8029}" destId="{320ACC67-960C-4E71-B068-159FCC682F12}" srcOrd="0" destOrd="0" parTransId="{0C4CECAD-056E-4D59-BFDF-42B83488BFA1}" sibTransId="{2FAB4893-B832-4EE0-92C2-15A60A9C042A}"/>
    <dgm:cxn modelId="{86FBBBC3-39C6-4BA1-B003-28A31C9F9CD5}" type="presOf" srcId="{A4E2D96D-F826-40E6-8EBF-6EFC067CCD86}" destId="{2D71E361-5043-40B8-8EB9-BFBADD6ADAB8}" srcOrd="1" destOrd="0" presId="urn:microsoft.com/office/officeart/2005/8/layout/orgChart1"/>
    <dgm:cxn modelId="{965933C8-3247-423B-88B6-94C9815C804E}" type="presOf" srcId="{133A2B3B-8567-4BEC-8402-50496126C712}" destId="{91098BCA-7AB9-4A52-840F-28782CE35B17}" srcOrd="0" destOrd="0" presId="urn:microsoft.com/office/officeart/2005/8/layout/orgChart1"/>
    <dgm:cxn modelId="{28CD94E4-85ED-4A83-B6EB-1A10BE6DCAD4}" type="presOf" srcId="{D266E09E-BD32-4141-959F-2E52DAC685F0}" destId="{B70E4C6F-C48E-4FCD-B40F-03FCC5E28D9B}" srcOrd="1" destOrd="0" presId="urn:microsoft.com/office/officeart/2005/8/layout/orgChart1"/>
    <dgm:cxn modelId="{82A105E7-BA73-4244-B829-D0E026899B38}" type="presOf" srcId="{DEE82A94-487D-4453-9DCC-5E5E21002CF1}" destId="{30F2ACCD-E88D-4FA4-AB15-8334C9D1F118}" srcOrd="0" destOrd="0" presId="urn:microsoft.com/office/officeart/2005/8/layout/orgChart1"/>
    <dgm:cxn modelId="{0D9FFB7F-135F-4638-9838-FF46459900D8}" type="presParOf" srcId="{49337ED8-230C-47B4-B8D9-09490E72759F}" destId="{B7858EDD-4C8A-4EB8-A4E3-4E621F818E02}" srcOrd="0" destOrd="0" presId="urn:microsoft.com/office/officeart/2005/8/layout/orgChart1"/>
    <dgm:cxn modelId="{23119133-9FB8-4789-984A-14D852F0D83A}" type="presParOf" srcId="{B7858EDD-4C8A-4EB8-A4E3-4E621F818E02}" destId="{6BA4C8DD-2D18-40A5-9F1F-E4BBD9C704AC}" srcOrd="0" destOrd="0" presId="urn:microsoft.com/office/officeart/2005/8/layout/orgChart1"/>
    <dgm:cxn modelId="{40C5ED93-2BC5-42C1-AD1B-B19328921736}" type="presParOf" srcId="{6BA4C8DD-2D18-40A5-9F1F-E4BBD9C704AC}" destId="{30F2ACCD-E88D-4FA4-AB15-8334C9D1F118}" srcOrd="0" destOrd="0" presId="urn:microsoft.com/office/officeart/2005/8/layout/orgChart1"/>
    <dgm:cxn modelId="{6A37C097-7F56-4337-8BDA-C5C4773BD4D5}" type="presParOf" srcId="{6BA4C8DD-2D18-40A5-9F1F-E4BBD9C704AC}" destId="{58EBE240-2326-4592-B12A-68052DB4FD6F}" srcOrd="1" destOrd="0" presId="urn:microsoft.com/office/officeart/2005/8/layout/orgChart1"/>
    <dgm:cxn modelId="{FB22B00B-9965-44A9-8171-2B5821F14DFD}" type="presParOf" srcId="{B7858EDD-4C8A-4EB8-A4E3-4E621F818E02}" destId="{17B43191-4EE9-444D-A7E0-8E0F84D1CC9D}" srcOrd="1" destOrd="0" presId="urn:microsoft.com/office/officeart/2005/8/layout/orgChart1"/>
    <dgm:cxn modelId="{0A80AA9D-7AFE-4AD7-AFFA-3B2CA466AB03}" type="presParOf" srcId="{17B43191-4EE9-444D-A7E0-8E0F84D1CC9D}" destId="{91098BCA-7AB9-4A52-840F-28782CE35B17}" srcOrd="0" destOrd="0" presId="urn:microsoft.com/office/officeart/2005/8/layout/orgChart1"/>
    <dgm:cxn modelId="{C8EB47F6-4A3E-4183-872B-A4E5C3E60303}" type="presParOf" srcId="{17B43191-4EE9-444D-A7E0-8E0F84D1CC9D}" destId="{016A1DC3-A0CA-4285-98EE-40F5B369F283}" srcOrd="1" destOrd="0" presId="urn:microsoft.com/office/officeart/2005/8/layout/orgChart1"/>
    <dgm:cxn modelId="{93A9C49B-6D04-4D6D-91D6-03B037B3460D}" type="presParOf" srcId="{016A1DC3-A0CA-4285-98EE-40F5B369F283}" destId="{BC4289D7-20DF-4E9D-B12A-5525447840A9}" srcOrd="0" destOrd="0" presId="urn:microsoft.com/office/officeart/2005/8/layout/orgChart1"/>
    <dgm:cxn modelId="{5F1E0B92-A007-4848-B338-D0686C6CC590}" type="presParOf" srcId="{BC4289D7-20DF-4E9D-B12A-5525447840A9}" destId="{9881AD51-99E8-4E96-910E-14C31B632622}" srcOrd="0" destOrd="0" presId="urn:microsoft.com/office/officeart/2005/8/layout/orgChart1"/>
    <dgm:cxn modelId="{42AB4FA9-00C3-48A6-9A18-358E059ADBA7}" type="presParOf" srcId="{BC4289D7-20DF-4E9D-B12A-5525447840A9}" destId="{BCCEB03D-FB06-4D95-9E7C-1532E360534A}" srcOrd="1" destOrd="0" presId="urn:microsoft.com/office/officeart/2005/8/layout/orgChart1"/>
    <dgm:cxn modelId="{3E934941-2434-4FE9-9126-FADE2FFD01D2}" type="presParOf" srcId="{016A1DC3-A0CA-4285-98EE-40F5B369F283}" destId="{0494B5F8-0D71-4431-A935-27C514DBE9E2}" srcOrd="1" destOrd="0" presId="urn:microsoft.com/office/officeart/2005/8/layout/orgChart1"/>
    <dgm:cxn modelId="{DFCF5050-553F-42EB-8A26-1A3F2DC7D29E}" type="presParOf" srcId="{0494B5F8-0D71-4431-A935-27C514DBE9E2}" destId="{634DA646-ABAD-4EB8-85D4-52F9B99AD422}" srcOrd="0" destOrd="0" presId="urn:microsoft.com/office/officeart/2005/8/layout/orgChart1"/>
    <dgm:cxn modelId="{125D09E2-C924-4BC7-95DD-B4C58A68BC1C}" type="presParOf" srcId="{0494B5F8-0D71-4431-A935-27C514DBE9E2}" destId="{D0B89BF2-367F-4A66-9560-B4E49CFDCFAA}" srcOrd="1" destOrd="0" presId="urn:microsoft.com/office/officeart/2005/8/layout/orgChart1"/>
    <dgm:cxn modelId="{D7C0BA86-FA84-4C2B-B5B4-FE498871D446}" type="presParOf" srcId="{D0B89BF2-367F-4A66-9560-B4E49CFDCFAA}" destId="{7439B141-0F06-41AC-9167-2035C69F2596}" srcOrd="0" destOrd="0" presId="urn:microsoft.com/office/officeart/2005/8/layout/orgChart1"/>
    <dgm:cxn modelId="{B06424CC-CADF-41A0-BE25-4B49D75E4433}" type="presParOf" srcId="{7439B141-0F06-41AC-9167-2035C69F2596}" destId="{B2459F43-00C2-4C63-8FEE-BC362F0F92A0}" srcOrd="0" destOrd="0" presId="urn:microsoft.com/office/officeart/2005/8/layout/orgChart1"/>
    <dgm:cxn modelId="{C91737FC-4719-4257-8BD8-CA989AAEFA61}" type="presParOf" srcId="{7439B141-0F06-41AC-9167-2035C69F2596}" destId="{9D876FD5-D71D-47FC-A2B5-9047742A058C}" srcOrd="1" destOrd="0" presId="urn:microsoft.com/office/officeart/2005/8/layout/orgChart1"/>
    <dgm:cxn modelId="{3B9672A4-5341-4E3E-AF61-6B1547275F96}" type="presParOf" srcId="{D0B89BF2-367F-4A66-9560-B4E49CFDCFAA}" destId="{42246F59-13E0-4A9E-8137-0D4BA13D3E2A}" srcOrd="1" destOrd="0" presId="urn:microsoft.com/office/officeart/2005/8/layout/orgChart1"/>
    <dgm:cxn modelId="{806EA74B-ED07-4C60-A5B1-140C63278DA6}" type="presParOf" srcId="{D0B89BF2-367F-4A66-9560-B4E49CFDCFAA}" destId="{4449097F-4768-44A6-B579-986EDEAACDF6}" srcOrd="2" destOrd="0" presId="urn:microsoft.com/office/officeart/2005/8/layout/orgChart1"/>
    <dgm:cxn modelId="{E62CA125-8BAC-4397-8C8F-0B263691DF7E}" type="presParOf" srcId="{016A1DC3-A0CA-4285-98EE-40F5B369F283}" destId="{8AD39D6A-AEF9-4B89-8405-4EC8B172D08C}" srcOrd="2" destOrd="0" presId="urn:microsoft.com/office/officeart/2005/8/layout/orgChart1"/>
    <dgm:cxn modelId="{315A7E79-6BD3-4A3B-B869-EF21A7402FBB}" type="presParOf" srcId="{17B43191-4EE9-444D-A7E0-8E0F84D1CC9D}" destId="{2E1438B1-332E-4BE5-8186-D3F3F5ACB0B8}" srcOrd="2" destOrd="0" presId="urn:microsoft.com/office/officeart/2005/8/layout/orgChart1"/>
    <dgm:cxn modelId="{B35F4706-F4EE-4B78-8EEF-605D48D62479}" type="presParOf" srcId="{17B43191-4EE9-444D-A7E0-8E0F84D1CC9D}" destId="{FF640D5C-865F-43AA-A90C-E2942E75EE9D}" srcOrd="3" destOrd="0" presId="urn:microsoft.com/office/officeart/2005/8/layout/orgChart1"/>
    <dgm:cxn modelId="{3543999C-BF00-4793-BB85-7F3C7BE90982}" type="presParOf" srcId="{FF640D5C-865F-43AA-A90C-E2942E75EE9D}" destId="{FCE32D71-1568-4642-AAA5-4C096FF65E1A}" srcOrd="0" destOrd="0" presId="urn:microsoft.com/office/officeart/2005/8/layout/orgChart1"/>
    <dgm:cxn modelId="{86B1C4F7-7C6F-49DE-9A37-E1CDC890E08A}" type="presParOf" srcId="{FCE32D71-1568-4642-AAA5-4C096FF65E1A}" destId="{C26EE0BD-942F-4921-A2F6-762EF94F48BA}" srcOrd="0" destOrd="0" presId="urn:microsoft.com/office/officeart/2005/8/layout/orgChart1"/>
    <dgm:cxn modelId="{675BBBCB-952B-4DA2-9296-41397FB7A911}" type="presParOf" srcId="{FCE32D71-1568-4642-AAA5-4C096FF65E1A}" destId="{2D71E361-5043-40B8-8EB9-BFBADD6ADAB8}" srcOrd="1" destOrd="0" presId="urn:microsoft.com/office/officeart/2005/8/layout/orgChart1"/>
    <dgm:cxn modelId="{3EF4EF90-4DC6-4C92-800C-80313B7EFCEB}" type="presParOf" srcId="{FF640D5C-865F-43AA-A90C-E2942E75EE9D}" destId="{3C2AD256-2AF0-443B-97F6-1C2435CD1017}" srcOrd="1" destOrd="0" presId="urn:microsoft.com/office/officeart/2005/8/layout/orgChart1"/>
    <dgm:cxn modelId="{9CC65C70-2CC9-4084-9436-4EB95E8421EB}" type="presParOf" srcId="{3C2AD256-2AF0-443B-97F6-1C2435CD1017}" destId="{39067781-4F70-42B9-8F37-96C4D8F0FB84}" srcOrd="0" destOrd="0" presId="urn:microsoft.com/office/officeart/2005/8/layout/orgChart1"/>
    <dgm:cxn modelId="{CB9F8053-25D6-4DE8-9A6E-3BC6D899974F}" type="presParOf" srcId="{3C2AD256-2AF0-443B-97F6-1C2435CD1017}" destId="{6C0D77AE-D79C-4DB7-BAB0-4E78F43E2BC6}" srcOrd="1" destOrd="0" presId="urn:microsoft.com/office/officeart/2005/8/layout/orgChart1"/>
    <dgm:cxn modelId="{1D5C755B-230E-42B8-AD44-CBBF691BFD49}" type="presParOf" srcId="{6C0D77AE-D79C-4DB7-BAB0-4E78F43E2BC6}" destId="{931C4C6F-90F7-42CA-85E6-0D9A1E007BAF}" srcOrd="0" destOrd="0" presId="urn:microsoft.com/office/officeart/2005/8/layout/orgChart1"/>
    <dgm:cxn modelId="{4A56B315-9B58-4AC3-AA47-0F03C0663697}" type="presParOf" srcId="{931C4C6F-90F7-42CA-85E6-0D9A1E007BAF}" destId="{D1D1A431-3AD0-4059-8EE3-13E912E77EA9}" srcOrd="0" destOrd="0" presId="urn:microsoft.com/office/officeart/2005/8/layout/orgChart1"/>
    <dgm:cxn modelId="{C793FE79-2F67-4717-AE5A-2703CF39FAE5}" type="presParOf" srcId="{931C4C6F-90F7-42CA-85E6-0D9A1E007BAF}" destId="{D7335B77-F60F-42F0-9E1F-A2AB3AB65295}" srcOrd="1" destOrd="0" presId="urn:microsoft.com/office/officeart/2005/8/layout/orgChart1"/>
    <dgm:cxn modelId="{6E8B8695-A68E-496B-A533-2CFD23DF3961}" type="presParOf" srcId="{6C0D77AE-D79C-4DB7-BAB0-4E78F43E2BC6}" destId="{5D5C8CEF-00CE-4171-826B-C8FD3E9D29E4}" srcOrd="1" destOrd="0" presId="urn:microsoft.com/office/officeart/2005/8/layout/orgChart1"/>
    <dgm:cxn modelId="{43691B76-C79A-466B-91B1-C7545AB9D053}" type="presParOf" srcId="{6C0D77AE-D79C-4DB7-BAB0-4E78F43E2BC6}" destId="{730BFAF7-B277-46D5-AEEF-8926AB82A8CB}" srcOrd="2" destOrd="0" presId="urn:microsoft.com/office/officeart/2005/8/layout/orgChart1"/>
    <dgm:cxn modelId="{06EDD7FE-BB25-474D-9F00-CCAB35B1922E}" type="presParOf" srcId="{FF640D5C-865F-43AA-A90C-E2942E75EE9D}" destId="{179501E3-8A63-4EEA-BF7E-4E74D95BF681}" srcOrd="2" destOrd="0" presId="urn:microsoft.com/office/officeart/2005/8/layout/orgChart1"/>
    <dgm:cxn modelId="{B5B09E0F-CAB2-4DB0-84E4-45E956121D09}" type="presParOf" srcId="{17B43191-4EE9-444D-A7E0-8E0F84D1CC9D}" destId="{DFC171B7-AA66-42F5-A025-F27FC8151B15}" srcOrd="4" destOrd="0" presId="urn:microsoft.com/office/officeart/2005/8/layout/orgChart1"/>
    <dgm:cxn modelId="{78E1C050-9073-467B-A4E1-5D9A0741F3A3}" type="presParOf" srcId="{17B43191-4EE9-444D-A7E0-8E0F84D1CC9D}" destId="{D3FA1C60-BB12-4E9B-9E1E-501F7C1E18CE}" srcOrd="5" destOrd="0" presId="urn:microsoft.com/office/officeart/2005/8/layout/orgChart1"/>
    <dgm:cxn modelId="{1EE04120-366A-4096-B451-F13E1A775D71}" type="presParOf" srcId="{D3FA1C60-BB12-4E9B-9E1E-501F7C1E18CE}" destId="{4682ACDF-A3C5-41B4-97D1-3462F6268F69}" srcOrd="0" destOrd="0" presId="urn:microsoft.com/office/officeart/2005/8/layout/orgChart1"/>
    <dgm:cxn modelId="{04BD65CE-F546-4F6C-A9E2-EB8A84F36C17}" type="presParOf" srcId="{4682ACDF-A3C5-41B4-97D1-3462F6268F69}" destId="{776B3F52-8C81-4074-91AD-B6FFA7D0D597}" srcOrd="0" destOrd="0" presId="urn:microsoft.com/office/officeart/2005/8/layout/orgChart1"/>
    <dgm:cxn modelId="{F911412F-AEFB-4B0A-998A-0166CBD6D6E3}" type="presParOf" srcId="{4682ACDF-A3C5-41B4-97D1-3462F6268F69}" destId="{1498F1D8-0EFE-4E88-A31A-A4117618256C}" srcOrd="1" destOrd="0" presId="urn:microsoft.com/office/officeart/2005/8/layout/orgChart1"/>
    <dgm:cxn modelId="{53AA5363-617C-4352-8194-D7C33149140D}" type="presParOf" srcId="{D3FA1C60-BB12-4E9B-9E1E-501F7C1E18CE}" destId="{B0E72C8A-C188-4B56-AD68-7055488BA94C}" srcOrd="1" destOrd="0" presId="urn:microsoft.com/office/officeart/2005/8/layout/orgChart1"/>
    <dgm:cxn modelId="{456A9BE5-180F-4DF0-A2BC-662E43E803D0}" type="presParOf" srcId="{B0E72C8A-C188-4B56-AD68-7055488BA94C}" destId="{68612ED3-5347-4E4E-B0AE-20A032D4B920}" srcOrd="0" destOrd="0" presId="urn:microsoft.com/office/officeart/2005/8/layout/orgChart1"/>
    <dgm:cxn modelId="{6C213FD4-9232-41DE-BAD9-30D767AEA5CC}" type="presParOf" srcId="{B0E72C8A-C188-4B56-AD68-7055488BA94C}" destId="{ABF5AF68-41BD-45E6-8DD3-C94EC24CBD58}" srcOrd="1" destOrd="0" presId="urn:microsoft.com/office/officeart/2005/8/layout/orgChart1"/>
    <dgm:cxn modelId="{FD8F9EA0-FB8C-4FFC-94CC-5B21A28F0443}" type="presParOf" srcId="{ABF5AF68-41BD-45E6-8DD3-C94EC24CBD58}" destId="{9484648F-9005-4523-AD6C-6A4951772FDF}" srcOrd="0" destOrd="0" presId="urn:microsoft.com/office/officeart/2005/8/layout/orgChart1"/>
    <dgm:cxn modelId="{884043D3-3904-4ED5-B9A3-E4A8C5E3FE18}" type="presParOf" srcId="{9484648F-9005-4523-AD6C-6A4951772FDF}" destId="{3513A125-4C21-4D0F-888A-9AEC8170E116}" srcOrd="0" destOrd="0" presId="urn:microsoft.com/office/officeart/2005/8/layout/orgChart1"/>
    <dgm:cxn modelId="{681A6B86-D864-4D01-BA13-63F4535ED271}" type="presParOf" srcId="{9484648F-9005-4523-AD6C-6A4951772FDF}" destId="{B70E4C6F-C48E-4FCD-B40F-03FCC5E28D9B}" srcOrd="1" destOrd="0" presId="urn:microsoft.com/office/officeart/2005/8/layout/orgChart1"/>
    <dgm:cxn modelId="{AC22F712-CF4F-47EA-B3EA-C4991B5BA4CC}" type="presParOf" srcId="{ABF5AF68-41BD-45E6-8DD3-C94EC24CBD58}" destId="{D8DB1FAB-2E1E-4640-B67A-926554262CBA}" srcOrd="1" destOrd="0" presId="urn:microsoft.com/office/officeart/2005/8/layout/orgChart1"/>
    <dgm:cxn modelId="{8416BE1C-FB1E-4FCC-B015-004D18E02083}" type="presParOf" srcId="{ABF5AF68-41BD-45E6-8DD3-C94EC24CBD58}" destId="{706FF7EF-B0BD-4FF6-80D8-43E3A4D571EB}" srcOrd="2" destOrd="0" presId="urn:microsoft.com/office/officeart/2005/8/layout/orgChart1"/>
    <dgm:cxn modelId="{86AB8360-DD7B-49E0-8EFE-F4BE9EFB1980}" type="presParOf" srcId="{D3FA1C60-BB12-4E9B-9E1E-501F7C1E18CE}" destId="{0364A658-E161-434E-B5E9-140C3A10EFE2}" srcOrd="2" destOrd="0" presId="urn:microsoft.com/office/officeart/2005/8/layout/orgChart1"/>
    <dgm:cxn modelId="{A213E79B-E174-46FD-97EF-C7BBBA7CE9B3}" type="presParOf" srcId="{B7858EDD-4C8A-4EB8-A4E3-4E621F818E02}" destId="{4FFE3BFB-2ADF-49A0-A273-DCD59E8FEB90}" srcOrd="2" destOrd="0" presId="urn:microsoft.com/office/officeart/2005/8/layout/orgChar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612ED3-5347-4E4E-B0AE-20A032D4B920}">
      <dsp:nvSpPr>
        <dsp:cNvPr id="0" name=""/>
        <dsp:cNvSpPr/>
      </dsp:nvSpPr>
      <dsp:spPr>
        <a:xfrm>
          <a:off x="4191366" y="1987900"/>
          <a:ext cx="242260" cy="1222297"/>
        </a:xfrm>
        <a:custGeom>
          <a:avLst/>
          <a:gdLst/>
          <a:ahLst/>
          <a:cxnLst/>
          <a:rect l="0" t="0" r="0" b="0"/>
          <a:pathLst>
            <a:path>
              <a:moveTo>
                <a:pt x="0" y="0"/>
              </a:moveTo>
              <a:lnTo>
                <a:pt x="0" y="1222297"/>
              </a:lnTo>
              <a:lnTo>
                <a:pt x="242260" y="122229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C171B7-AA66-42F5-A025-F27FC8151B15}">
      <dsp:nvSpPr>
        <dsp:cNvPr id="0" name=""/>
        <dsp:cNvSpPr/>
      </dsp:nvSpPr>
      <dsp:spPr>
        <a:xfrm>
          <a:off x="2840570" y="829716"/>
          <a:ext cx="2014568" cy="328466"/>
        </a:xfrm>
        <a:custGeom>
          <a:avLst/>
          <a:gdLst/>
          <a:ahLst/>
          <a:cxnLst/>
          <a:rect l="0" t="0" r="0" b="0"/>
          <a:pathLst>
            <a:path>
              <a:moveTo>
                <a:pt x="0" y="0"/>
              </a:moveTo>
              <a:lnTo>
                <a:pt x="0" y="154226"/>
              </a:lnTo>
              <a:lnTo>
                <a:pt x="2014568" y="154226"/>
              </a:lnTo>
              <a:lnTo>
                <a:pt x="2014568" y="32846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067781-4F70-42B9-8F37-96C4D8F0FB84}">
      <dsp:nvSpPr>
        <dsp:cNvPr id="0" name=""/>
        <dsp:cNvSpPr/>
      </dsp:nvSpPr>
      <dsp:spPr>
        <a:xfrm>
          <a:off x="2176797" y="1994546"/>
          <a:ext cx="248915" cy="1215651"/>
        </a:xfrm>
        <a:custGeom>
          <a:avLst/>
          <a:gdLst/>
          <a:ahLst/>
          <a:cxnLst/>
          <a:rect l="0" t="0" r="0" b="0"/>
          <a:pathLst>
            <a:path>
              <a:moveTo>
                <a:pt x="0" y="0"/>
              </a:moveTo>
              <a:lnTo>
                <a:pt x="0" y="1215651"/>
              </a:lnTo>
              <a:lnTo>
                <a:pt x="248915" y="12156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1438B1-332E-4BE5-8186-D3F3F5ACB0B8}">
      <dsp:nvSpPr>
        <dsp:cNvPr id="0" name=""/>
        <dsp:cNvSpPr/>
      </dsp:nvSpPr>
      <dsp:spPr>
        <a:xfrm>
          <a:off x="2794850" y="829716"/>
          <a:ext cx="91440" cy="335112"/>
        </a:xfrm>
        <a:custGeom>
          <a:avLst/>
          <a:gdLst/>
          <a:ahLst/>
          <a:cxnLst/>
          <a:rect l="0" t="0" r="0" b="0"/>
          <a:pathLst>
            <a:path>
              <a:moveTo>
                <a:pt x="45720" y="0"/>
              </a:moveTo>
              <a:lnTo>
                <a:pt x="45720" y="33511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4DA646-ABAD-4EB8-85D4-52F9B99AD422}">
      <dsp:nvSpPr>
        <dsp:cNvPr id="0" name=""/>
        <dsp:cNvSpPr/>
      </dsp:nvSpPr>
      <dsp:spPr>
        <a:xfrm>
          <a:off x="165943" y="1987900"/>
          <a:ext cx="251854" cy="1222297"/>
        </a:xfrm>
        <a:custGeom>
          <a:avLst/>
          <a:gdLst/>
          <a:ahLst/>
          <a:cxnLst/>
          <a:rect l="0" t="0" r="0" b="0"/>
          <a:pathLst>
            <a:path>
              <a:moveTo>
                <a:pt x="0" y="0"/>
              </a:moveTo>
              <a:lnTo>
                <a:pt x="0" y="1222297"/>
              </a:lnTo>
              <a:lnTo>
                <a:pt x="251854" y="122229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098BCA-7AB9-4A52-840F-28782CE35B17}">
      <dsp:nvSpPr>
        <dsp:cNvPr id="0" name=""/>
        <dsp:cNvSpPr/>
      </dsp:nvSpPr>
      <dsp:spPr>
        <a:xfrm>
          <a:off x="829716" y="829716"/>
          <a:ext cx="2010854" cy="328466"/>
        </a:xfrm>
        <a:custGeom>
          <a:avLst/>
          <a:gdLst/>
          <a:ahLst/>
          <a:cxnLst/>
          <a:rect l="0" t="0" r="0" b="0"/>
          <a:pathLst>
            <a:path>
              <a:moveTo>
                <a:pt x="2010854" y="0"/>
              </a:moveTo>
              <a:lnTo>
                <a:pt x="2010854" y="154226"/>
              </a:lnTo>
              <a:lnTo>
                <a:pt x="0" y="154226"/>
              </a:lnTo>
              <a:lnTo>
                <a:pt x="0" y="32846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F2ACCD-E88D-4FA4-AB15-8334C9D1F118}">
      <dsp:nvSpPr>
        <dsp:cNvPr id="0" name=""/>
        <dsp:cNvSpPr/>
      </dsp:nvSpPr>
      <dsp:spPr>
        <a:xfrm>
          <a:off x="2010854" y="0"/>
          <a:ext cx="1659433" cy="829716"/>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Sustainability</a:t>
          </a:r>
          <a:endParaRPr lang="en-GB" sz="1800" kern="1200" dirty="0"/>
        </a:p>
      </dsp:txBody>
      <dsp:txXfrm>
        <a:off x="2010854" y="0"/>
        <a:ext cx="1659433" cy="829716"/>
      </dsp:txXfrm>
    </dsp:sp>
    <dsp:sp modelId="{9881AD51-99E8-4E96-910E-14C31B632622}">
      <dsp:nvSpPr>
        <dsp:cNvPr id="0" name=""/>
        <dsp:cNvSpPr/>
      </dsp:nvSpPr>
      <dsp:spPr>
        <a:xfrm>
          <a:off x="0" y="1158183"/>
          <a:ext cx="1659433" cy="829716"/>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Environment</a:t>
          </a:r>
          <a:endParaRPr lang="en-GB" sz="1800" kern="1200" dirty="0"/>
        </a:p>
      </dsp:txBody>
      <dsp:txXfrm>
        <a:off x="0" y="1158183"/>
        <a:ext cx="1659433" cy="829716"/>
      </dsp:txXfrm>
    </dsp:sp>
    <dsp:sp modelId="{B2459F43-00C2-4C63-8FEE-BC362F0F92A0}">
      <dsp:nvSpPr>
        <dsp:cNvPr id="0" name=""/>
        <dsp:cNvSpPr/>
      </dsp:nvSpPr>
      <dsp:spPr>
        <a:xfrm>
          <a:off x="417797" y="2795339"/>
          <a:ext cx="1659433" cy="829716"/>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Environmentally friendly</a:t>
          </a:r>
          <a:endParaRPr lang="en-GB" sz="1800" kern="1200" dirty="0"/>
        </a:p>
      </dsp:txBody>
      <dsp:txXfrm>
        <a:off x="417797" y="2795339"/>
        <a:ext cx="1659433" cy="829716"/>
      </dsp:txXfrm>
    </dsp:sp>
    <dsp:sp modelId="{C26EE0BD-942F-4921-A2F6-762EF94F48BA}">
      <dsp:nvSpPr>
        <dsp:cNvPr id="0" name=""/>
        <dsp:cNvSpPr/>
      </dsp:nvSpPr>
      <dsp:spPr>
        <a:xfrm>
          <a:off x="2010854" y="1164829"/>
          <a:ext cx="1659433" cy="829716"/>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Economy</a:t>
          </a:r>
          <a:endParaRPr lang="en-GB" sz="1800" kern="1200" dirty="0"/>
        </a:p>
      </dsp:txBody>
      <dsp:txXfrm>
        <a:off x="2010854" y="1164829"/>
        <a:ext cx="1659433" cy="829716"/>
      </dsp:txXfrm>
    </dsp:sp>
    <dsp:sp modelId="{D1D1A431-3AD0-4059-8EE3-13E912E77EA9}">
      <dsp:nvSpPr>
        <dsp:cNvPr id="0" name=""/>
        <dsp:cNvSpPr/>
      </dsp:nvSpPr>
      <dsp:spPr>
        <a:xfrm>
          <a:off x="2425712" y="2795339"/>
          <a:ext cx="1659433" cy="829716"/>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Cost-effective</a:t>
          </a:r>
          <a:endParaRPr lang="en-GB" sz="1800" kern="1200" dirty="0"/>
        </a:p>
      </dsp:txBody>
      <dsp:txXfrm>
        <a:off x="2425712" y="2795339"/>
        <a:ext cx="1659433" cy="829716"/>
      </dsp:txXfrm>
    </dsp:sp>
    <dsp:sp modelId="{776B3F52-8C81-4074-91AD-B6FFA7D0D597}">
      <dsp:nvSpPr>
        <dsp:cNvPr id="0" name=""/>
        <dsp:cNvSpPr/>
      </dsp:nvSpPr>
      <dsp:spPr>
        <a:xfrm>
          <a:off x="4025422" y="1158183"/>
          <a:ext cx="1659433" cy="829716"/>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Society</a:t>
          </a:r>
          <a:endParaRPr lang="en-GB" sz="1800" kern="1200" dirty="0"/>
        </a:p>
      </dsp:txBody>
      <dsp:txXfrm>
        <a:off x="4025422" y="1158183"/>
        <a:ext cx="1659433" cy="829716"/>
      </dsp:txXfrm>
    </dsp:sp>
    <dsp:sp modelId="{3513A125-4C21-4D0F-888A-9AEC8170E116}">
      <dsp:nvSpPr>
        <dsp:cNvPr id="0" name=""/>
        <dsp:cNvSpPr/>
      </dsp:nvSpPr>
      <dsp:spPr>
        <a:xfrm>
          <a:off x="4433627" y="2795339"/>
          <a:ext cx="1659433" cy="829716"/>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Accepted by people</a:t>
          </a:r>
          <a:endParaRPr lang="en-GB" sz="1800" kern="1200" dirty="0"/>
        </a:p>
      </dsp:txBody>
      <dsp:txXfrm>
        <a:off x="4433627" y="2795339"/>
        <a:ext cx="1659433" cy="82971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65475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428953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34532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862091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8483710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26018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049103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645918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09015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179215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5157056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6541868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2617696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595508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195612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5120158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4681279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1907351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1941014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194744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8069558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8774695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25050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56731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966712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358830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111216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036689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8827093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
        <p:cNvGrpSpPr/>
        <p:nvPr/>
      </p:nvGrpSpPr>
      <p:grpSpPr>
        <a:xfrm>
          <a:off x="0" y="0"/>
          <a:ext cx="0" cy="0"/>
          <a:chOff x="0" y="0"/>
          <a:chExt cx="0" cy="0"/>
        </a:xfrm>
      </p:grpSpPr>
      <p:sp>
        <p:nvSpPr>
          <p:cNvPr id="10" name="Google Shape;10;p2"/>
          <p:cNvSpPr/>
          <p:nvPr/>
        </p:nvSpPr>
        <p:spPr>
          <a:xfrm>
            <a:off x="0" y="0"/>
            <a:ext cx="9144000" cy="5143500"/>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1" name="Google Shape;11;p2"/>
          <p:cNvPicPr preferRelativeResize="0"/>
          <p:nvPr/>
        </p:nvPicPr>
        <p:blipFill rotWithShape="1">
          <a:blip r:embed="rId2">
            <a:alphaModFix/>
          </a:blip>
          <a:srcRect/>
          <a:stretch/>
        </p:blipFill>
        <p:spPr>
          <a:xfrm>
            <a:off x="3845645" y="268711"/>
            <a:ext cx="1452698" cy="1025434"/>
          </a:xfrm>
          <a:prstGeom prst="rect">
            <a:avLst/>
          </a:prstGeom>
          <a:noFill/>
          <a:ln>
            <a:noFill/>
          </a:ln>
        </p:spPr>
      </p:pic>
      <p:sp>
        <p:nvSpPr>
          <p:cNvPr id="12" name="Google Shape;12;p2"/>
          <p:cNvSpPr txBox="1">
            <a:spLocks noGrp="1"/>
          </p:cNvSpPr>
          <p:nvPr>
            <p:ph type="title"/>
          </p:nvPr>
        </p:nvSpPr>
        <p:spPr>
          <a:xfrm>
            <a:off x="311694" y="173686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2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13" name="Google Shape;13;p2"/>
          <p:cNvPicPr preferRelativeResize="0"/>
          <p:nvPr/>
        </p:nvPicPr>
        <p:blipFill rotWithShape="1">
          <a:blip r:embed="rId3">
            <a:alphaModFix/>
          </a:blip>
          <a:srcRect l="3246" t="25591" r="3711" b="28319"/>
          <a:stretch/>
        </p:blipFill>
        <p:spPr>
          <a:xfrm>
            <a:off x="-549130" y="1928988"/>
            <a:ext cx="10242247" cy="358837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p:cSld name="1_Title and two columns">
    <p:spTree>
      <p:nvGrpSpPr>
        <p:cNvPr id="1" name="Shape 22"/>
        <p:cNvGrpSpPr/>
        <p:nvPr/>
      </p:nvGrpSpPr>
      <p:grpSpPr>
        <a:xfrm>
          <a:off x="0" y="0"/>
          <a:ext cx="0" cy="0"/>
          <a:chOff x="0" y="0"/>
          <a:chExt cx="0" cy="0"/>
        </a:xfrm>
      </p:grpSpPr>
      <p:sp>
        <p:nvSpPr>
          <p:cNvPr id="23" name="Google Shape;23;p4"/>
          <p:cNvSpPr/>
          <p:nvPr/>
        </p:nvSpPr>
        <p:spPr>
          <a:xfrm>
            <a:off x="0" y="0"/>
            <a:ext cx="9144000" cy="5143500"/>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 name="Google Shape;24;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5" name="Google Shape;25;p4"/>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6" name="Google Shape;26;p4"/>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7" name="Google Shape;27;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8" name="Google Shape;28;p4"/>
          <p:cNvPicPr preferRelativeResize="0"/>
          <p:nvPr/>
        </p:nvPicPr>
        <p:blipFill rotWithShape="1">
          <a:blip r:embed="rId2">
            <a:alphaModFix/>
          </a:blip>
          <a:srcRect/>
          <a:stretch/>
        </p:blipFill>
        <p:spPr>
          <a:xfrm>
            <a:off x="7142679" y="2122885"/>
            <a:ext cx="2522121" cy="330792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Final slide">
    <p:spTree>
      <p:nvGrpSpPr>
        <p:cNvPr id="1" name="Shape 29"/>
        <p:cNvGrpSpPr/>
        <p:nvPr/>
      </p:nvGrpSpPr>
      <p:grpSpPr>
        <a:xfrm>
          <a:off x="0" y="0"/>
          <a:ext cx="0" cy="0"/>
          <a:chOff x="0" y="0"/>
          <a:chExt cx="0" cy="0"/>
        </a:xfrm>
      </p:grpSpPr>
      <p:sp>
        <p:nvSpPr>
          <p:cNvPr id="30" name="Google Shape;30;p5"/>
          <p:cNvSpPr/>
          <p:nvPr/>
        </p:nvSpPr>
        <p:spPr>
          <a:xfrm>
            <a:off x="0" y="0"/>
            <a:ext cx="9144000" cy="5143500"/>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1" name="Google Shape;31;p5"/>
          <p:cNvPicPr preferRelativeResize="0"/>
          <p:nvPr/>
        </p:nvPicPr>
        <p:blipFill rotWithShape="1">
          <a:blip r:embed="rId2">
            <a:alphaModFix/>
          </a:blip>
          <a:srcRect/>
          <a:stretch/>
        </p:blipFill>
        <p:spPr>
          <a:xfrm>
            <a:off x="3845645" y="268711"/>
            <a:ext cx="1452698" cy="1025434"/>
          </a:xfrm>
          <a:prstGeom prst="rect">
            <a:avLst/>
          </a:prstGeom>
          <a:noFill/>
          <a:ln>
            <a:noFill/>
          </a:ln>
        </p:spPr>
      </p:pic>
      <p:sp>
        <p:nvSpPr>
          <p:cNvPr id="32" name="Google Shape;32;p5"/>
          <p:cNvSpPr txBox="1">
            <a:spLocks noGrp="1"/>
          </p:cNvSpPr>
          <p:nvPr>
            <p:ph type="title"/>
          </p:nvPr>
        </p:nvSpPr>
        <p:spPr>
          <a:xfrm>
            <a:off x="311694" y="173686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2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33" name="Google Shape;33;p5"/>
          <p:cNvPicPr preferRelativeResize="0"/>
          <p:nvPr/>
        </p:nvPicPr>
        <p:blipFill rotWithShape="1">
          <a:blip r:embed="rId3">
            <a:alphaModFix/>
          </a:blip>
          <a:srcRect l="3246" t="25591" r="3711" b="28319"/>
          <a:stretch/>
        </p:blipFill>
        <p:spPr>
          <a:xfrm>
            <a:off x="-549132" y="1997838"/>
            <a:ext cx="10242247" cy="3588377"/>
          </a:xfrm>
          <a:prstGeom prst="rect">
            <a:avLst/>
          </a:prstGeom>
          <a:noFill/>
          <a:ln>
            <a:noFill/>
          </a:ln>
        </p:spPr>
      </p:pic>
      <p:sp>
        <p:nvSpPr>
          <p:cNvPr id="34" name="Google Shape;34;p5"/>
          <p:cNvSpPr txBox="1"/>
          <p:nvPr/>
        </p:nvSpPr>
        <p:spPr>
          <a:xfrm>
            <a:off x="3684684" y="4881890"/>
            <a:ext cx="1774613" cy="26161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100" b="0" i="0" u="none" strike="noStrike" cap="none">
                <a:solidFill>
                  <a:srgbClr val="575757"/>
                </a:solidFill>
                <a:latin typeface="Arial"/>
                <a:ea typeface="Arial"/>
                <a:cs typeface="Arial"/>
                <a:sym typeface="Arial"/>
              </a:rPr>
              <a:t>www.nu.edu.kz</a:t>
            </a:r>
            <a:endParaRPr sz="1100" b="0" i="0" u="none" strike="noStrike" cap="none">
              <a:solidFill>
                <a:srgbClr val="575757"/>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lt2"/>
              </a:buClr>
              <a:buSzPts val="1800"/>
              <a:buFont typeface="Arial"/>
              <a:buChar char="●"/>
              <a:defRPr sz="1800" b="0" i="0" u="none" strike="noStrike" cap="none">
                <a:solidFill>
                  <a:schemeClr val="lt2"/>
                </a:solidFill>
                <a:latin typeface="Arial"/>
                <a:ea typeface="Arial"/>
                <a:cs typeface="Arial"/>
                <a:sym typeface="Arial"/>
              </a:defRPr>
            </a:lvl1pPr>
            <a:lvl2pPr marL="914400" marR="0" lvl="1"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2pPr>
            <a:lvl3pPr marL="1371600" marR="0" lvl="2"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3pPr>
            <a:lvl4pPr marL="1828800" marR="0" lvl="3"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4pPr>
            <a:lvl5pPr marL="2286000" marR="0" lvl="4"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5pPr>
            <a:lvl6pPr marL="2743200" marR="0" lvl="5"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6pPr>
            <a:lvl7pPr marL="3200400" marR="0" lvl="6"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7pPr>
            <a:lvl8pPr marL="3657600" marR="0" lvl="7"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8pPr>
            <a:lvl9pPr marL="4114800" marR="0" lvl="8" indent="-317500" algn="l" rtl="0">
              <a:lnSpc>
                <a:spcPct val="115000"/>
              </a:lnSpc>
              <a:spcBef>
                <a:spcPts val="1600"/>
              </a:spcBef>
              <a:spcAft>
                <a:spcPts val="1600"/>
              </a:spcAft>
              <a:buClr>
                <a:schemeClr val="lt2"/>
              </a:buClr>
              <a:buSzPts val="1400"/>
              <a:buFont typeface="Arial"/>
              <a:buChar char="■"/>
              <a:defRPr sz="1400" b="0" i="0" u="none" strike="noStrike" cap="none">
                <a:solidFill>
                  <a:schemeClr val="lt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jpg"/><Relationship Id="rId13" Type="http://schemas.openxmlformats.org/officeDocument/2006/relationships/image" Target="../media/image8.jpg"/><Relationship Id="rId3" Type="http://schemas.openxmlformats.org/officeDocument/2006/relationships/image" Target="../media/image12.jpg"/><Relationship Id="rId7" Type="http://schemas.openxmlformats.org/officeDocument/2006/relationships/image" Target="../media/image16.jpg"/><Relationship Id="rId12" Type="http://schemas.openxmlformats.org/officeDocument/2006/relationships/image" Target="../media/image21.jpeg"/><Relationship Id="rId2" Type="http://schemas.openxmlformats.org/officeDocument/2006/relationships/notesSlide" Target="../notesSlides/notesSlide10.xml"/><Relationship Id="rId16"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15.jpg"/><Relationship Id="rId11" Type="http://schemas.openxmlformats.org/officeDocument/2006/relationships/image" Target="../media/image20.jpeg"/><Relationship Id="rId5" Type="http://schemas.openxmlformats.org/officeDocument/2006/relationships/image" Target="../media/image14.jpg"/><Relationship Id="rId15" Type="http://schemas.openxmlformats.org/officeDocument/2006/relationships/image" Target="../media/image22.png"/><Relationship Id="rId10" Type="http://schemas.openxmlformats.org/officeDocument/2006/relationships/image" Target="../media/image19.jpg"/><Relationship Id="rId4" Type="http://schemas.openxmlformats.org/officeDocument/2006/relationships/image" Target="../media/image13.jpg"/><Relationship Id="rId9" Type="http://schemas.openxmlformats.org/officeDocument/2006/relationships/image" Target="../media/image18.jpeg"/><Relationship Id="rId1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2.sv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slides/_rels/slide21.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9.png"/><Relationship Id="rId10" Type="http://schemas.openxmlformats.org/officeDocument/2006/relationships/image" Target="../media/image54.svg"/><Relationship Id="rId4" Type="http://schemas.openxmlformats.org/officeDocument/2006/relationships/image" Target="../media/image48.svg"/><Relationship Id="rId9" Type="http://schemas.openxmlformats.org/officeDocument/2006/relationships/image" Target="../media/image53.png"/></Relationships>
</file>

<file path=ppt/slides/_rels/slide22.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8.svg"/><Relationship Id="rId5" Type="http://schemas.openxmlformats.org/officeDocument/2006/relationships/image" Target="../media/image57.png"/><Relationship Id="rId10" Type="http://schemas.openxmlformats.org/officeDocument/2006/relationships/image" Target="../media/image62.svg"/><Relationship Id="rId4" Type="http://schemas.openxmlformats.org/officeDocument/2006/relationships/image" Target="../media/image56.svg"/><Relationship Id="rId9" Type="http://schemas.openxmlformats.org/officeDocument/2006/relationships/image" Target="../media/image61.png"/></Relationships>
</file>

<file path=ppt/slides/_rels/slide23.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66.svg"/><Relationship Id="rId5" Type="http://schemas.openxmlformats.org/officeDocument/2006/relationships/image" Target="../media/image65.png"/><Relationship Id="rId10" Type="http://schemas.openxmlformats.org/officeDocument/2006/relationships/image" Target="../media/image70.svg"/><Relationship Id="rId4" Type="http://schemas.openxmlformats.org/officeDocument/2006/relationships/image" Target="../media/image64.svg"/><Relationship Id="rId9" Type="http://schemas.openxmlformats.org/officeDocument/2006/relationships/image" Target="../media/image69.png"/></Relationships>
</file>

<file path=ppt/slides/_rels/slide24.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80.sv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74.sv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svg"/><Relationship Id="rId4" Type="http://schemas.openxmlformats.org/officeDocument/2006/relationships/image" Target="../media/image72.svg"/><Relationship Id="rId9" Type="http://schemas.openxmlformats.org/officeDocument/2006/relationships/image" Target="../media/image77.png"/></Relationships>
</file>

<file path=ppt/slides/_rels/slide25.xml.rels><?xml version="1.0" encoding="UTF-8" standalone="yes"?>
<Relationships xmlns="http://schemas.openxmlformats.org/package/2006/relationships"><Relationship Id="rId8" Type="http://schemas.openxmlformats.org/officeDocument/2006/relationships/image" Target="../media/image86.svg"/><Relationship Id="rId3" Type="http://schemas.openxmlformats.org/officeDocument/2006/relationships/image" Target="../media/image81.png"/><Relationship Id="rId7" Type="http://schemas.openxmlformats.org/officeDocument/2006/relationships/image" Target="../media/image85.png"/><Relationship Id="rId12" Type="http://schemas.openxmlformats.org/officeDocument/2006/relationships/image" Target="../media/image90.sv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84.sv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svg"/><Relationship Id="rId4" Type="http://schemas.openxmlformats.org/officeDocument/2006/relationships/image" Target="../media/image82.svg"/><Relationship Id="rId9" Type="http://schemas.openxmlformats.org/officeDocument/2006/relationships/image" Target="../media/image87.png"/></Relationships>
</file>

<file path=ppt/slides/_rels/slide26.xml.rels><?xml version="1.0" encoding="UTF-8" standalone="yes"?>
<Relationships xmlns="http://schemas.openxmlformats.org/package/2006/relationships"><Relationship Id="rId8" Type="http://schemas.openxmlformats.org/officeDocument/2006/relationships/image" Target="../media/image96.svg"/><Relationship Id="rId3" Type="http://schemas.openxmlformats.org/officeDocument/2006/relationships/image" Target="../media/image91.png"/><Relationship Id="rId7" Type="http://schemas.openxmlformats.org/officeDocument/2006/relationships/image" Target="../media/image95.png"/><Relationship Id="rId12" Type="http://schemas.openxmlformats.org/officeDocument/2006/relationships/image" Target="../media/image100.sv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94.sv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svg"/><Relationship Id="rId4" Type="http://schemas.openxmlformats.org/officeDocument/2006/relationships/image" Target="../media/image92.svg"/><Relationship Id="rId9" Type="http://schemas.openxmlformats.org/officeDocument/2006/relationships/image" Target="../media/image9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304800" y="1577350"/>
            <a:ext cx="8541488" cy="2392138"/>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US" b="1" dirty="0">
                <a:solidFill>
                  <a:srgbClr val="000000"/>
                </a:solidFill>
              </a:rPr>
              <a:t>Properties of Geopolymer Mortar Containing Waste Glass Aggregates and Glass Bubbles</a:t>
            </a:r>
            <a:endParaRPr sz="2800" b="1" dirty="0">
              <a:solidFill>
                <a:srgbClr val="000000"/>
              </a:solidFill>
            </a:endParaRPr>
          </a:p>
        </p:txBody>
      </p:sp>
      <p:sp>
        <p:nvSpPr>
          <p:cNvPr id="2" name="Прямоугольник 1">
            <a:extLst>
              <a:ext uri="{FF2B5EF4-FFF2-40B4-BE49-F238E27FC236}">
                <a16:creationId xmlns:a16="http://schemas.microsoft.com/office/drawing/2014/main" id="{EDB7F2ED-BA26-673A-F7ED-C0234D0D6C45}"/>
              </a:ext>
            </a:extLst>
          </p:cNvPr>
          <p:cNvSpPr/>
          <p:nvPr/>
        </p:nvSpPr>
        <p:spPr>
          <a:xfrm>
            <a:off x="3281916" y="155944"/>
            <a:ext cx="2565991" cy="129717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336A1F5-DB4D-9B76-026B-4568DB04D33E}"/>
              </a:ext>
            </a:extLst>
          </p:cNvPr>
          <p:cNvSpPr txBox="1"/>
          <p:nvPr/>
        </p:nvSpPr>
        <p:spPr>
          <a:xfrm>
            <a:off x="556797" y="3969488"/>
            <a:ext cx="8030403" cy="307777"/>
          </a:xfrm>
          <a:prstGeom prst="rect">
            <a:avLst/>
          </a:prstGeom>
          <a:noFill/>
        </p:spPr>
        <p:txBody>
          <a:bodyPr wrap="square" rtlCol="0">
            <a:spAutoFit/>
          </a:bodyPr>
          <a:lstStyle/>
          <a:p>
            <a:r>
              <a:rPr lang="en-US" b="1" dirty="0">
                <a:latin typeface="+mj-lt"/>
                <a:cs typeface="Times New Roman" panose="02020603050405020304" pitchFamily="18" charset="0"/>
              </a:rPr>
              <a:t>Student: </a:t>
            </a:r>
            <a:r>
              <a:rPr lang="en-US" dirty="0">
                <a:latin typeface="+mj-lt"/>
                <a:cs typeface="Times New Roman" panose="02020603050405020304" pitchFamily="18" charset="0"/>
              </a:rPr>
              <a:t>Nurtay Kozhageldi 		</a:t>
            </a:r>
            <a:r>
              <a:rPr lang="en-US" b="1" dirty="0">
                <a:latin typeface="+mj-lt"/>
                <a:cs typeface="Times New Roman" panose="02020603050405020304" pitchFamily="18" charset="0"/>
              </a:rPr>
              <a:t>Research Supervisor: </a:t>
            </a:r>
            <a:r>
              <a:rPr lang="en-US" dirty="0">
                <a:latin typeface="+mj-lt"/>
                <a:cs typeface="Times New Roman" panose="02020603050405020304" pitchFamily="18" charset="0"/>
              </a:rPr>
              <a:t>Professor </a:t>
            </a:r>
            <a:r>
              <a:rPr lang="en-US" dirty="0">
                <a:latin typeface="+mj-lt"/>
                <a:ea typeface="Times New Roman" panose="02020603050405020304" pitchFamily="18" charset="0"/>
                <a:cs typeface="Times New Roman" panose="02020603050405020304" pitchFamily="18" charset="0"/>
              </a:rPr>
              <a:t>Chang-</a:t>
            </a:r>
            <a:r>
              <a:rPr lang="en-US" dirty="0" err="1">
                <a:latin typeface="+mj-lt"/>
                <a:ea typeface="Times New Roman" panose="02020603050405020304" pitchFamily="18" charset="0"/>
                <a:cs typeface="Times New Roman" panose="02020603050405020304" pitchFamily="18" charset="0"/>
              </a:rPr>
              <a:t>Seon</a:t>
            </a:r>
            <a:r>
              <a:rPr lang="en-US" dirty="0">
                <a:latin typeface="+mj-lt"/>
                <a:ea typeface="Times New Roman" panose="02020603050405020304" pitchFamily="18" charset="0"/>
                <a:cs typeface="Times New Roman" panose="02020603050405020304" pitchFamily="18" charset="0"/>
              </a:rPr>
              <a:t> Shon</a:t>
            </a:r>
            <a:endParaRPr lang="en-US" dirty="0">
              <a:latin typeface="+mj-lt"/>
              <a:cs typeface="Times New Roman" panose="02020603050405020304" pitchFamily="18" charset="0"/>
            </a:endParaRPr>
          </a:p>
        </p:txBody>
      </p:sp>
      <p:pic>
        <p:nvPicPr>
          <p:cNvPr id="6" name="Рисунок 5">
            <a:extLst>
              <a:ext uri="{FF2B5EF4-FFF2-40B4-BE49-F238E27FC236}">
                <a16:creationId xmlns:a16="http://schemas.microsoft.com/office/drawing/2014/main" id="{ACC10C25-C30C-6702-BE83-09A49F1E2091}"/>
              </a:ext>
            </a:extLst>
          </p:cNvPr>
          <p:cNvPicPr>
            <a:picLocks noChangeAspect="1"/>
          </p:cNvPicPr>
          <p:nvPr/>
        </p:nvPicPr>
        <p:blipFill>
          <a:blip r:embed="rId3"/>
          <a:stretch>
            <a:fillRect/>
          </a:stretch>
        </p:blipFill>
        <p:spPr>
          <a:xfrm>
            <a:off x="3643644" y="276130"/>
            <a:ext cx="1856711" cy="130122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Research Methodology</a:t>
            </a:r>
            <a:br>
              <a:rPr lang="en-US" b="1" dirty="0">
                <a:solidFill>
                  <a:srgbClr val="000000"/>
                </a:solidFill>
              </a:rPr>
            </a:br>
            <a:endParaRPr lang="en-US" b="1" dirty="0">
              <a:solidFill>
                <a:srgbClr val="000000"/>
              </a:solidFill>
            </a:endParaRPr>
          </a:p>
        </p:txBody>
      </p:sp>
      <p:pic>
        <p:nvPicPr>
          <p:cNvPr id="4" name="Рисунок 3">
            <a:extLst>
              <a:ext uri="{FF2B5EF4-FFF2-40B4-BE49-F238E27FC236}">
                <a16:creationId xmlns:a16="http://schemas.microsoft.com/office/drawing/2014/main" id="{E018E48B-56B1-49C5-9129-B50EE3CE8CFF}"/>
              </a:ext>
            </a:extLst>
          </p:cNvPr>
          <p:cNvPicPr>
            <a:picLocks noChangeAspect="1"/>
          </p:cNvPicPr>
          <p:nvPr/>
        </p:nvPicPr>
        <p:blipFill>
          <a:blip r:embed="rId3"/>
          <a:stretch>
            <a:fillRect/>
          </a:stretch>
        </p:blipFill>
        <p:spPr>
          <a:xfrm>
            <a:off x="2526204" y="2516648"/>
            <a:ext cx="894651" cy="700256"/>
          </a:xfrm>
          <a:prstGeom prst="rect">
            <a:avLst/>
          </a:prstGeom>
        </p:spPr>
      </p:pic>
      <p:pic>
        <p:nvPicPr>
          <p:cNvPr id="6" name="Рисунок 5">
            <a:extLst>
              <a:ext uri="{FF2B5EF4-FFF2-40B4-BE49-F238E27FC236}">
                <a16:creationId xmlns:a16="http://schemas.microsoft.com/office/drawing/2014/main" id="{66D19751-D0DA-1581-B27C-CA8133B387BC}"/>
              </a:ext>
            </a:extLst>
          </p:cNvPr>
          <p:cNvPicPr>
            <a:picLocks noChangeAspect="1"/>
          </p:cNvPicPr>
          <p:nvPr/>
        </p:nvPicPr>
        <p:blipFill>
          <a:blip r:embed="rId4"/>
          <a:stretch>
            <a:fillRect/>
          </a:stretch>
        </p:blipFill>
        <p:spPr>
          <a:xfrm>
            <a:off x="3754737" y="2502691"/>
            <a:ext cx="880501" cy="754369"/>
          </a:xfrm>
          <a:prstGeom prst="rect">
            <a:avLst/>
          </a:prstGeom>
        </p:spPr>
      </p:pic>
      <p:pic>
        <p:nvPicPr>
          <p:cNvPr id="8" name="Рисунок 7">
            <a:extLst>
              <a:ext uri="{FF2B5EF4-FFF2-40B4-BE49-F238E27FC236}">
                <a16:creationId xmlns:a16="http://schemas.microsoft.com/office/drawing/2014/main" id="{AA977842-E93E-9719-C98A-080CC6A071A8}"/>
              </a:ext>
            </a:extLst>
          </p:cNvPr>
          <p:cNvPicPr>
            <a:picLocks noChangeAspect="1"/>
          </p:cNvPicPr>
          <p:nvPr/>
        </p:nvPicPr>
        <p:blipFill>
          <a:blip r:embed="rId5"/>
          <a:stretch>
            <a:fillRect/>
          </a:stretch>
        </p:blipFill>
        <p:spPr>
          <a:xfrm>
            <a:off x="5117448" y="2516648"/>
            <a:ext cx="880500" cy="683458"/>
          </a:xfrm>
          <a:prstGeom prst="rect">
            <a:avLst/>
          </a:prstGeom>
        </p:spPr>
      </p:pic>
      <p:pic>
        <p:nvPicPr>
          <p:cNvPr id="10" name="Рисунок 9">
            <a:extLst>
              <a:ext uri="{FF2B5EF4-FFF2-40B4-BE49-F238E27FC236}">
                <a16:creationId xmlns:a16="http://schemas.microsoft.com/office/drawing/2014/main" id="{C3C9CC53-25B3-99C3-B827-948EC24A7CB2}"/>
              </a:ext>
            </a:extLst>
          </p:cNvPr>
          <p:cNvPicPr>
            <a:picLocks noChangeAspect="1"/>
          </p:cNvPicPr>
          <p:nvPr/>
        </p:nvPicPr>
        <p:blipFill>
          <a:blip r:embed="rId6"/>
          <a:stretch>
            <a:fillRect/>
          </a:stretch>
        </p:blipFill>
        <p:spPr>
          <a:xfrm>
            <a:off x="6334549" y="2541517"/>
            <a:ext cx="880500" cy="658589"/>
          </a:xfrm>
          <a:prstGeom prst="rect">
            <a:avLst/>
          </a:prstGeom>
        </p:spPr>
      </p:pic>
      <p:pic>
        <p:nvPicPr>
          <p:cNvPr id="12" name="Рисунок 11">
            <a:extLst>
              <a:ext uri="{FF2B5EF4-FFF2-40B4-BE49-F238E27FC236}">
                <a16:creationId xmlns:a16="http://schemas.microsoft.com/office/drawing/2014/main" id="{DF0EFB31-8F1C-EE0A-C835-C07864139BC5}"/>
              </a:ext>
            </a:extLst>
          </p:cNvPr>
          <p:cNvPicPr>
            <a:picLocks noChangeAspect="1"/>
          </p:cNvPicPr>
          <p:nvPr/>
        </p:nvPicPr>
        <p:blipFill>
          <a:blip r:embed="rId7"/>
          <a:stretch>
            <a:fillRect/>
          </a:stretch>
        </p:blipFill>
        <p:spPr>
          <a:xfrm>
            <a:off x="788777" y="2591428"/>
            <a:ext cx="711755" cy="1530927"/>
          </a:xfrm>
          <a:prstGeom prst="rect">
            <a:avLst/>
          </a:prstGeom>
        </p:spPr>
      </p:pic>
      <p:pic>
        <p:nvPicPr>
          <p:cNvPr id="14" name="Рисунок 13">
            <a:extLst>
              <a:ext uri="{FF2B5EF4-FFF2-40B4-BE49-F238E27FC236}">
                <a16:creationId xmlns:a16="http://schemas.microsoft.com/office/drawing/2014/main" id="{F2680C53-52B2-B900-62B6-591788235940}"/>
              </a:ext>
            </a:extLst>
          </p:cNvPr>
          <p:cNvPicPr>
            <a:picLocks noChangeAspect="1"/>
          </p:cNvPicPr>
          <p:nvPr/>
        </p:nvPicPr>
        <p:blipFill>
          <a:blip r:embed="rId8"/>
          <a:stretch>
            <a:fillRect/>
          </a:stretch>
        </p:blipFill>
        <p:spPr>
          <a:xfrm>
            <a:off x="1224317" y="1367132"/>
            <a:ext cx="879950" cy="572700"/>
          </a:xfrm>
          <a:prstGeom prst="rect">
            <a:avLst/>
          </a:prstGeom>
        </p:spPr>
      </p:pic>
      <p:pic>
        <p:nvPicPr>
          <p:cNvPr id="3074" name="Picture 2" descr="Cylinder Mold, 4&quot;x8” Lipped Plastic Concrete Cylinder Mold, 36 Molds Per  Case, Concrete Testing">
            <a:extLst>
              <a:ext uri="{FF2B5EF4-FFF2-40B4-BE49-F238E27FC236}">
                <a16:creationId xmlns:a16="http://schemas.microsoft.com/office/drawing/2014/main" id="{5C0A15EA-FAA4-5E81-E604-C9CBBF9A623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1700" y="1036545"/>
            <a:ext cx="679534" cy="1120112"/>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a:extLst>
              <a:ext uri="{FF2B5EF4-FFF2-40B4-BE49-F238E27FC236}">
                <a16:creationId xmlns:a16="http://schemas.microsoft.com/office/drawing/2014/main" id="{92F170A9-D4AF-285D-D744-CFDCD309BDAA}"/>
              </a:ext>
            </a:extLst>
          </p:cNvPr>
          <p:cNvPicPr>
            <a:picLocks noChangeAspect="1"/>
          </p:cNvPicPr>
          <p:nvPr/>
        </p:nvPicPr>
        <p:blipFill>
          <a:blip r:embed="rId10"/>
          <a:stretch>
            <a:fillRect/>
          </a:stretch>
        </p:blipFill>
        <p:spPr>
          <a:xfrm>
            <a:off x="7698715" y="2260080"/>
            <a:ext cx="1236841" cy="1184831"/>
          </a:xfrm>
          <a:prstGeom prst="rect">
            <a:avLst/>
          </a:prstGeom>
        </p:spPr>
      </p:pic>
      <p:pic>
        <p:nvPicPr>
          <p:cNvPr id="3076" name="Picture 4" descr="Study spells out fatal danger of coal pollution | Environment | All topics  from climate change to conservation | DW | 08.04.2013">
            <a:extLst>
              <a:ext uri="{FF2B5EF4-FFF2-40B4-BE49-F238E27FC236}">
                <a16:creationId xmlns:a16="http://schemas.microsoft.com/office/drawing/2014/main" id="{53A24BD2-3113-4E33-B193-410A66625A6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65360" y="1326757"/>
            <a:ext cx="1160950" cy="65344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teel mill - Wikipedia">
            <a:extLst>
              <a:ext uri="{FF2B5EF4-FFF2-40B4-BE49-F238E27FC236}">
                <a16:creationId xmlns:a16="http://schemas.microsoft.com/office/drawing/2014/main" id="{55D0EDE0-9435-FBCC-1A56-DC2AC538DA6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45340" y="1326757"/>
            <a:ext cx="899299" cy="653449"/>
          </a:xfrm>
          <a:prstGeom prst="rect">
            <a:avLst/>
          </a:prstGeom>
          <a:noFill/>
          <a:extLst>
            <a:ext uri="{909E8E84-426E-40DD-AFC4-6F175D3DCCD1}">
              <a14:hiddenFill xmlns:a14="http://schemas.microsoft.com/office/drawing/2010/main">
                <a:solidFill>
                  <a:srgbClr val="FFFFFF"/>
                </a:solidFill>
              </a14:hiddenFill>
            </a:ext>
          </a:extLst>
        </p:spPr>
      </p:pic>
      <p:pic>
        <p:nvPicPr>
          <p:cNvPr id="18" name="Рисунок 17">
            <a:extLst>
              <a:ext uri="{FF2B5EF4-FFF2-40B4-BE49-F238E27FC236}">
                <a16:creationId xmlns:a16="http://schemas.microsoft.com/office/drawing/2014/main" id="{FB630E71-A127-1D9B-BC15-E3381C4BE64B}"/>
              </a:ext>
            </a:extLst>
          </p:cNvPr>
          <p:cNvPicPr>
            <a:picLocks noChangeAspect="1"/>
          </p:cNvPicPr>
          <p:nvPr/>
        </p:nvPicPr>
        <p:blipFill>
          <a:blip r:embed="rId13"/>
          <a:stretch>
            <a:fillRect/>
          </a:stretch>
        </p:blipFill>
        <p:spPr>
          <a:xfrm>
            <a:off x="6229261" y="1383841"/>
            <a:ext cx="1078581" cy="653449"/>
          </a:xfrm>
          <a:prstGeom prst="rect">
            <a:avLst/>
          </a:prstGeom>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696D1B3D-E194-A492-EF00-B29D72F5F955}"/>
                  </a:ext>
                </a:extLst>
              </p:cNvPr>
              <p:cNvSpPr txBox="1"/>
              <p:nvPr/>
            </p:nvSpPr>
            <p:spPr>
              <a:xfrm>
                <a:off x="288798" y="2078182"/>
                <a:ext cx="702436" cy="2462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000" i="1" cap="none" dirty="0" smtClean="0">
                              <a:solidFill>
                                <a:schemeClr val="bg2"/>
                              </a:solidFill>
                              <a:latin typeface="Cambria Math" panose="02040503050406030204" pitchFamily="18" charset="0"/>
                              <a:cs typeface="Arial" panose="020B0604020202020204" pitchFamily="34" charset="0"/>
                            </a:rPr>
                          </m:ctrlPr>
                        </m:sSubPr>
                        <m:e>
                          <m:r>
                            <a:rPr lang="en-US" sz="1000" b="0" i="1" cap="none" dirty="0" smtClean="0">
                              <a:solidFill>
                                <a:schemeClr val="bg2"/>
                              </a:solidFill>
                              <a:latin typeface="Cambria Math" panose="02040503050406030204" pitchFamily="18" charset="0"/>
                              <a:cs typeface="Arial" panose="020B0604020202020204" pitchFamily="34" charset="0"/>
                            </a:rPr>
                            <m:t>𝑁𝑎</m:t>
                          </m:r>
                        </m:e>
                        <m:sub>
                          <m:r>
                            <a:rPr lang="en-US" sz="1000" b="0" i="1" cap="none" dirty="0" smtClean="0">
                              <a:solidFill>
                                <a:schemeClr val="bg2"/>
                              </a:solidFill>
                              <a:latin typeface="Cambria Math" panose="02040503050406030204" pitchFamily="18" charset="0"/>
                              <a:cs typeface="Arial" panose="020B0604020202020204" pitchFamily="34" charset="0"/>
                            </a:rPr>
                            <m:t>2</m:t>
                          </m:r>
                        </m:sub>
                      </m:sSub>
                      <m:sSub>
                        <m:sSubPr>
                          <m:ctrlPr>
                            <a:rPr lang="en-US" sz="1000" i="1" cap="none" dirty="0" smtClean="0">
                              <a:solidFill>
                                <a:schemeClr val="bg2"/>
                              </a:solidFill>
                              <a:latin typeface="Cambria Math" panose="02040503050406030204" pitchFamily="18" charset="0"/>
                              <a:cs typeface="Arial" panose="020B0604020202020204" pitchFamily="34" charset="0"/>
                            </a:rPr>
                          </m:ctrlPr>
                        </m:sSubPr>
                        <m:e>
                          <m:r>
                            <a:rPr lang="en-US" sz="1000" b="0" i="1" cap="none" dirty="0" smtClean="0">
                              <a:solidFill>
                                <a:schemeClr val="bg2"/>
                              </a:solidFill>
                              <a:latin typeface="Cambria Math" panose="02040503050406030204" pitchFamily="18" charset="0"/>
                              <a:cs typeface="Arial" panose="020B0604020202020204" pitchFamily="34" charset="0"/>
                            </a:rPr>
                            <m:t>𝑆𝑖𝑂</m:t>
                          </m:r>
                        </m:e>
                        <m:sub>
                          <m:r>
                            <a:rPr lang="en-US" sz="1000" b="0" i="1" cap="none" dirty="0" smtClean="0">
                              <a:solidFill>
                                <a:schemeClr val="bg2"/>
                              </a:solidFill>
                              <a:latin typeface="Cambria Math" panose="02040503050406030204" pitchFamily="18" charset="0"/>
                              <a:cs typeface="Arial" panose="020B0604020202020204" pitchFamily="34" charset="0"/>
                            </a:rPr>
                            <m:t>3</m:t>
                          </m:r>
                        </m:sub>
                      </m:sSub>
                    </m:oMath>
                  </m:oMathPara>
                </a14:m>
                <a:endParaRPr lang="en-US" sz="1000" dirty="0"/>
              </a:p>
            </p:txBody>
          </p:sp>
        </mc:Choice>
        <mc:Fallback xmlns="">
          <p:sp>
            <p:nvSpPr>
              <p:cNvPr id="19" name="TextBox 18">
                <a:extLst>
                  <a:ext uri="{FF2B5EF4-FFF2-40B4-BE49-F238E27FC236}">
                    <a16:creationId xmlns:a16="http://schemas.microsoft.com/office/drawing/2014/main" id="{696D1B3D-E194-A492-EF00-B29D72F5F955}"/>
                  </a:ext>
                </a:extLst>
              </p:cNvPr>
              <p:cNvSpPr txBox="1">
                <a:spLocks noRot="1" noChangeAspect="1" noMove="1" noResize="1" noEditPoints="1" noAdjustHandles="1" noChangeArrowheads="1" noChangeShapeType="1" noTextEdit="1"/>
              </p:cNvSpPr>
              <p:nvPr/>
            </p:nvSpPr>
            <p:spPr>
              <a:xfrm>
                <a:off x="288798" y="2078182"/>
                <a:ext cx="702436" cy="246221"/>
              </a:xfrm>
              <a:prstGeom prst="rect">
                <a:avLst/>
              </a:prstGeom>
              <a:blipFill>
                <a:blip r:embed="rId14"/>
                <a:stretch>
                  <a:fillRect/>
                </a:stretch>
              </a:blipFill>
            </p:spPr>
            <p:txBody>
              <a:bodyPr/>
              <a:lstStyle/>
              <a:p>
                <a:r>
                  <a:rPr lang="en-US">
                    <a:noFill/>
                  </a:rPr>
                  <a:t> </a:t>
                </a:r>
              </a:p>
            </p:txBody>
          </p:sp>
        </mc:Fallback>
      </mc:AlternateContent>
      <p:sp>
        <p:nvSpPr>
          <p:cNvPr id="24" name="TextBox 23">
            <a:extLst>
              <a:ext uri="{FF2B5EF4-FFF2-40B4-BE49-F238E27FC236}">
                <a16:creationId xmlns:a16="http://schemas.microsoft.com/office/drawing/2014/main" id="{39BA7493-9CF1-5EC8-B528-A235A9BAB273}"/>
              </a:ext>
            </a:extLst>
          </p:cNvPr>
          <p:cNvSpPr txBox="1"/>
          <p:nvPr/>
        </p:nvSpPr>
        <p:spPr>
          <a:xfrm>
            <a:off x="1394025" y="2078182"/>
            <a:ext cx="540533" cy="246221"/>
          </a:xfrm>
          <a:prstGeom prst="rect">
            <a:avLst/>
          </a:prstGeom>
          <a:noFill/>
        </p:spPr>
        <p:txBody>
          <a:bodyPr wrap="none" rtlCol="0">
            <a:spAutoFit/>
          </a:bodyPr>
          <a:lstStyle/>
          <a:p>
            <a:r>
              <a:rPr lang="en-US" sz="1000" dirty="0"/>
              <a:t>NaOH</a:t>
            </a:r>
          </a:p>
        </p:txBody>
      </p:sp>
      <p:sp>
        <p:nvSpPr>
          <p:cNvPr id="25" name="TextBox 24">
            <a:extLst>
              <a:ext uri="{FF2B5EF4-FFF2-40B4-BE49-F238E27FC236}">
                <a16:creationId xmlns:a16="http://schemas.microsoft.com/office/drawing/2014/main" id="{F2CFEBF7-7C1B-D669-713B-48BF95E32508}"/>
              </a:ext>
            </a:extLst>
          </p:cNvPr>
          <p:cNvSpPr txBox="1"/>
          <p:nvPr/>
        </p:nvSpPr>
        <p:spPr>
          <a:xfrm>
            <a:off x="924882" y="4143159"/>
            <a:ext cx="439544" cy="246221"/>
          </a:xfrm>
          <a:prstGeom prst="rect">
            <a:avLst/>
          </a:prstGeom>
          <a:noFill/>
        </p:spPr>
        <p:txBody>
          <a:bodyPr wrap="none" rtlCol="0">
            <a:spAutoFit/>
          </a:bodyPr>
          <a:lstStyle/>
          <a:p>
            <a:r>
              <a:rPr lang="en-US" sz="1000" dirty="0"/>
              <a:t>AAS</a:t>
            </a:r>
          </a:p>
        </p:txBody>
      </p:sp>
      <p:cxnSp>
        <p:nvCxnSpPr>
          <p:cNvPr id="21" name="Прямая со стрелкой 20">
            <a:extLst>
              <a:ext uri="{FF2B5EF4-FFF2-40B4-BE49-F238E27FC236}">
                <a16:creationId xmlns:a16="http://schemas.microsoft.com/office/drawing/2014/main" id="{6165113E-BD62-7A8E-8FCF-FF01163C3CA4}"/>
              </a:ext>
            </a:extLst>
          </p:cNvPr>
          <p:cNvCxnSpPr>
            <a:cxnSpLocks/>
          </p:cNvCxnSpPr>
          <p:nvPr/>
        </p:nvCxnSpPr>
        <p:spPr>
          <a:xfrm>
            <a:off x="826864" y="2285399"/>
            <a:ext cx="164370" cy="306029"/>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a:extLst>
              <a:ext uri="{FF2B5EF4-FFF2-40B4-BE49-F238E27FC236}">
                <a16:creationId xmlns:a16="http://schemas.microsoft.com/office/drawing/2014/main" id="{60AE7A03-9F6A-5811-10B1-320BEAA2DAA9}"/>
              </a:ext>
            </a:extLst>
          </p:cNvPr>
          <p:cNvCxnSpPr/>
          <p:nvPr/>
        </p:nvCxnSpPr>
        <p:spPr>
          <a:xfrm flipH="1">
            <a:off x="1295400" y="2285399"/>
            <a:ext cx="205132" cy="306029"/>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58E335D6-42F0-1C7B-E9BD-D316B721AEE4}"/>
              </a:ext>
            </a:extLst>
          </p:cNvPr>
          <p:cNvSpPr txBox="1"/>
          <p:nvPr/>
        </p:nvSpPr>
        <p:spPr>
          <a:xfrm>
            <a:off x="2388274" y="1980206"/>
            <a:ext cx="1170513" cy="246221"/>
          </a:xfrm>
          <a:prstGeom prst="rect">
            <a:avLst/>
          </a:prstGeom>
          <a:noFill/>
        </p:spPr>
        <p:txBody>
          <a:bodyPr wrap="none" rtlCol="0">
            <a:spAutoFit/>
          </a:bodyPr>
          <a:lstStyle/>
          <a:p>
            <a:r>
              <a:rPr lang="en-US" sz="1000" dirty="0"/>
              <a:t>Coal combustion</a:t>
            </a:r>
          </a:p>
        </p:txBody>
      </p:sp>
      <p:sp>
        <p:nvSpPr>
          <p:cNvPr id="32" name="TextBox 31">
            <a:extLst>
              <a:ext uri="{FF2B5EF4-FFF2-40B4-BE49-F238E27FC236}">
                <a16:creationId xmlns:a16="http://schemas.microsoft.com/office/drawing/2014/main" id="{489D62D9-2BDE-FF43-2459-3BD1C735E889}"/>
              </a:ext>
            </a:extLst>
          </p:cNvPr>
          <p:cNvSpPr txBox="1"/>
          <p:nvPr/>
        </p:nvSpPr>
        <p:spPr>
          <a:xfrm>
            <a:off x="3631372" y="1980206"/>
            <a:ext cx="1127232" cy="246221"/>
          </a:xfrm>
          <a:prstGeom prst="rect">
            <a:avLst/>
          </a:prstGeom>
          <a:noFill/>
        </p:spPr>
        <p:txBody>
          <a:bodyPr wrap="none" rtlCol="0">
            <a:spAutoFit/>
          </a:bodyPr>
          <a:lstStyle/>
          <a:p>
            <a:r>
              <a:rPr lang="en-US" sz="1000" dirty="0"/>
              <a:t>Steel processing</a:t>
            </a:r>
          </a:p>
        </p:txBody>
      </p:sp>
      <p:cxnSp>
        <p:nvCxnSpPr>
          <p:cNvPr id="28" name="Прямая со стрелкой 27">
            <a:extLst>
              <a:ext uri="{FF2B5EF4-FFF2-40B4-BE49-F238E27FC236}">
                <a16:creationId xmlns:a16="http://schemas.microsoft.com/office/drawing/2014/main" id="{ED57166A-C271-B36C-17AD-7EE183116404}"/>
              </a:ext>
            </a:extLst>
          </p:cNvPr>
          <p:cNvCxnSpPr>
            <a:stCxn id="31" idx="2"/>
            <a:endCxn id="4" idx="0"/>
          </p:cNvCxnSpPr>
          <p:nvPr/>
        </p:nvCxnSpPr>
        <p:spPr>
          <a:xfrm flipH="1">
            <a:off x="2973530" y="2226427"/>
            <a:ext cx="1" cy="290221"/>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Прямая со стрелкой 32">
            <a:extLst>
              <a:ext uri="{FF2B5EF4-FFF2-40B4-BE49-F238E27FC236}">
                <a16:creationId xmlns:a16="http://schemas.microsoft.com/office/drawing/2014/main" id="{57B5BEB9-42C9-5D4B-C954-7088E9484566}"/>
              </a:ext>
            </a:extLst>
          </p:cNvPr>
          <p:cNvCxnSpPr>
            <a:stCxn id="32" idx="2"/>
            <a:endCxn id="6" idx="0"/>
          </p:cNvCxnSpPr>
          <p:nvPr/>
        </p:nvCxnSpPr>
        <p:spPr>
          <a:xfrm>
            <a:off x="4194988" y="2226427"/>
            <a:ext cx="0" cy="276264"/>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C64EDACE-CD58-A514-0FD4-058A821A3092}"/>
              </a:ext>
            </a:extLst>
          </p:cNvPr>
          <p:cNvSpPr txBox="1"/>
          <p:nvPr/>
        </p:nvSpPr>
        <p:spPr>
          <a:xfrm>
            <a:off x="2793386" y="3216904"/>
            <a:ext cx="348172" cy="246221"/>
          </a:xfrm>
          <a:prstGeom prst="rect">
            <a:avLst/>
          </a:prstGeom>
          <a:noFill/>
        </p:spPr>
        <p:txBody>
          <a:bodyPr wrap="none" rtlCol="0">
            <a:spAutoFit/>
          </a:bodyPr>
          <a:lstStyle/>
          <a:p>
            <a:r>
              <a:rPr lang="en-US" sz="1000" dirty="0"/>
              <a:t>FA</a:t>
            </a:r>
          </a:p>
        </p:txBody>
      </p:sp>
      <p:sp>
        <p:nvSpPr>
          <p:cNvPr id="39" name="TextBox 38">
            <a:extLst>
              <a:ext uri="{FF2B5EF4-FFF2-40B4-BE49-F238E27FC236}">
                <a16:creationId xmlns:a16="http://schemas.microsoft.com/office/drawing/2014/main" id="{CFB4BD9C-FC6D-1B18-929B-B50459E50C9A}"/>
              </a:ext>
            </a:extLst>
          </p:cNvPr>
          <p:cNvSpPr txBox="1"/>
          <p:nvPr/>
        </p:nvSpPr>
        <p:spPr>
          <a:xfrm>
            <a:off x="3877629" y="3233780"/>
            <a:ext cx="631904" cy="246221"/>
          </a:xfrm>
          <a:prstGeom prst="rect">
            <a:avLst/>
          </a:prstGeom>
          <a:noFill/>
        </p:spPr>
        <p:txBody>
          <a:bodyPr wrap="none" rtlCol="0">
            <a:spAutoFit/>
          </a:bodyPr>
          <a:lstStyle/>
          <a:p>
            <a:r>
              <a:rPr lang="en-US" sz="1000" dirty="0"/>
              <a:t>GGBFS</a:t>
            </a:r>
          </a:p>
        </p:txBody>
      </p:sp>
      <p:sp>
        <p:nvSpPr>
          <p:cNvPr id="41" name="Знак ''плюс'' 40">
            <a:extLst>
              <a:ext uri="{FF2B5EF4-FFF2-40B4-BE49-F238E27FC236}">
                <a16:creationId xmlns:a16="http://schemas.microsoft.com/office/drawing/2014/main" id="{AB1E9014-0E50-C0F4-0B99-23C46E1E3FC4}"/>
              </a:ext>
            </a:extLst>
          </p:cNvPr>
          <p:cNvSpPr/>
          <p:nvPr/>
        </p:nvSpPr>
        <p:spPr>
          <a:xfrm>
            <a:off x="3486719" y="2761592"/>
            <a:ext cx="202154" cy="181808"/>
          </a:xfrm>
          <a:prstGeom prst="mathPlus">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ysClr val="windowText" lastClr="000000"/>
              </a:solidFill>
            </a:endParaRPr>
          </a:p>
        </p:txBody>
      </p:sp>
      <p:sp>
        <p:nvSpPr>
          <p:cNvPr id="43" name="Знак ''плюс'' 42">
            <a:extLst>
              <a:ext uri="{FF2B5EF4-FFF2-40B4-BE49-F238E27FC236}">
                <a16:creationId xmlns:a16="http://schemas.microsoft.com/office/drawing/2014/main" id="{BDE8ABA7-CEB8-899D-A1B9-03CBE71B1A71}"/>
              </a:ext>
            </a:extLst>
          </p:cNvPr>
          <p:cNvSpPr/>
          <p:nvPr/>
        </p:nvSpPr>
        <p:spPr>
          <a:xfrm>
            <a:off x="1902113" y="2761592"/>
            <a:ext cx="202154" cy="181808"/>
          </a:xfrm>
          <a:prstGeom prst="mathPlus">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ysClr val="windowText" lastClr="000000"/>
              </a:solidFill>
            </a:endParaRPr>
          </a:p>
        </p:txBody>
      </p:sp>
      <p:sp>
        <p:nvSpPr>
          <p:cNvPr id="44" name="Знак ''плюс'' 43">
            <a:extLst>
              <a:ext uri="{FF2B5EF4-FFF2-40B4-BE49-F238E27FC236}">
                <a16:creationId xmlns:a16="http://schemas.microsoft.com/office/drawing/2014/main" id="{F1385E89-0348-7EA2-97E3-1724FCBB3500}"/>
              </a:ext>
            </a:extLst>
          </p:cNvPr>
          <p:cNvSpPr/>
          <p:nvPr/>
        </p:nvSpPr>
        <p:spPr>
          <a:xfrm>
            <a:off x="4786318" y="2761592"/>
            <a:ext cx="202154" cy="181808"/>
          </a:xfrm>
          <a:prstGeom prst="mathPlus">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ysClr val="windowText" lastClr="000000"/>
              </a:solidFill>
            </a:endParaRPr>
          </a:p>
        </p:txBody>
      </p:sp>
      <p:sp>
        <p:nvSpPr>
          <p:cNvPr id="45" name="TextBox 44">
            <a:extLst>
              <a:ext uri="{FF2B5EF4-FFF2-40B4-BE49-F238E27FC236}">
                <a16:creationId xmlns:a16="http://schemas.microsoft.com/office/drawing/2014/main" id="{7647E32E-4DCD-61F4-CE0A-D0062BD381F8}"/>
              </a:ext>
            </a:extLst>
          </p:cNvPr>
          <p:cNvSpPr txBox="1"/>
          <p:nvPr/>
        </p:nvSpPr>
        <p:spPr>
          <a:xfrm>
            <a:off x="6307529" y="2024795"/>
            <a:ext cx="922047" cy="246221"/>
          </a:xfrm>
          <a:prstGeom prst="rect">
            <a:avLst/>
          </a:prstGeom>
          <a:noFill/>
        </p:spPr>
        <p:txBody>
          <a:bodyPr wrap="none" rtlCol="0">
            <a:spAutoFit/>
          </a:bodyPr>
          <a:lstStyle/>
          <a:p>
            <a:r>
              <a:rPr lang="en-US" sz="1000" dirty="0"/>
              <a:t>Glass bottles</a:t>
            </a:r>
          </a:p>
        </p:txBody>
      </p:sp>
      <p:cxnSp>
        <p:nvCxnSpPr>
          <p:cNvPr id="36" name="Прямая со стрелкой 35">
            <a:extLst>
              <a:ext uri="{FF2B5EF4-FFF2-40B4-BE49-F238E27FC236}">
                <a16:creationId xmlns:a16="http://schemas.microsoft.com/office/drawing/2014/main" id="{63F8E829-1064-56DB-CD32-54877499434A}"/>
              </a:ext>
            </a:extLst>
          </p:cNvPr>
          <p:cNvCxnSpPr>
            <a:stCxn id="45" idx="2"/>
            <a:endCxn id="10" idx="0"/>
          </p:cNvCxnSpPr>
          <p:nvPr/>
        </p:nvCxnSpPr>
        <p:spPr>
          <a:xfrm>
            <a:off x="6768553" y="2271016"/>
            <a:ext cx="6246" cy="270501"/>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49" name="Знак ''плюс'' 48">
            <a:extLst>
              <a:ext uri="{FF2B5EF4-FFF2-40B4-BE49-F238E27FC236}">
                <a16:creationId xmlns:a16="http://schemas.microsoft.com/office/drawing/2014/main" id="{BD200AD0-7E40-3D43-0E4F-03D83F99F3D1}"/>
              </a:ext>
            </a:extLst>
          </p:cNvPr>
          <p:cNvSpPr/>
          <p:nvPr/>
        </p:nvSpPr>
        <p:spPr>
          <a:xfrm>
            <a:off x="6064381" y="2761592"/>
            <a:ext cx="202154" cy="181808"/>
          </a:xfrm>
          <a:prstGeom prst="mathPlus">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ysClr val="windowText" lastClr="000000"/>
              </a:solidFill>
            </a:endParaRPr>
          </a:p>
        </p:txBody>
      </p:sp>
      <p:sp>
        <p:nvSpPr>
          <p:cNvPr id="50" name="TextBox 49">
            <a:extLst>
              <a:ext uri="{FF2B5EF4-FFF2-40B4-BE49-F238E27FC236}">
                <a16:creationId xmlns:a16="http://schemas.microsoft.com/office/drawing/2014/main" id="{9C1F02A3-3209-B942-C306-1CDC8DB60026}"/>
              </a:ext>
            </a:extLst>
          </p:cNvPr>
          <p:cNvSpPr txBox="1"/>
          <p:nvPr/>
        </p:nvSpPr>
        <p:spPr>
          <a:xfrm>
            <a:off x="5383787" y="3200106"/>
            <a:ext cx="362600" cy="246221"/>
          </a:xfrm>
          <a:prstGeom prst="rect">
            <a:avLst/>
          </a:prstGeom>
          <a:noFill/>
        </p:spPr>
        <p:txBody>
          <a:bodyPr wrap="none" rtlCol="0">
            <a:spAutoFit/>
          </a:bodyPr>
          <a:lstStyle/>
          <a:p>
            <a:r>
              <a:rPr lang="en-US" sz="1000" dirty="0"/>
              <a:t>RS</a:t>
            </a:r>
          </a:p>
        </p:txBody>
      </p:sp>
      <p:sp>
        <p:nvSpPr>
          <p:cNvPr id="52" name="TextBox 51">
            <a:extLst>
              <a:ext uri="{FF2B5EF4-FFF2-40B4-BE49-F238E27FC236}">
                <a16:creationId xmlns:a16="http://schemas.microsoft.com/office/drawing/2014/main" id="{6401E58C-BDDE-3A03-6E45-151A40436361}"/>
              </a:ext>
            </a:extLst>
          </p:cNvPr>
          <p:cNvSpPr txBox="1"/>
          <p:nvPr/>
        </p:nvSpPr>
        <p:spPr>
          <a:xfrm>
            <a:off x="6523131" y="3198690"/>
            <a:ext cx="490840" cy="246221"/>
          </a:xfrm>
          <a:prstGeom prst="rect">
            <a:avLst/>
          </a:prstGeom>
          <a:noFill/>
        </p:spPr>
        <p:txBody>
          <a:bodyPr wrap="none" rtlCol="0">
            <a:spAutoFit/>
          </a:bodyPr>
          <a:lstStyle/>
          <a:p>
            <a:r>
              <a:rPr lang="en-US" sz="1000" dirty="0"/>
              <a:t>WGS</a:t>
            </a:r>
          </a:p>
        </p:txBody>
      </p:sp>
      <p:sp>
        <p:nvSpPr>
          <p:cNvPr id="40" name="Равно 39">
            <a:extLst>
              <a:ext uri="{FF2B5EF4-FFF2-40B4-BE49-F238E27FC236}">
                <a16:creationId xmlns:a16="http://schemas.microsoft.com/office/drawing/2014/main" id="{F2B0FF16-2F44-7A4E-CCAF-CA8C4B17864F}"/>
              </a:ext>
            </a:extLst>
          </p:cNvPr>
          <p:cNvSpPr/>
          <p:nvPr/>
        </p:nvSpPr>
        <p:spPr>
          <a:xfrm>
            <a:off x="7293315" y="2693678"/>
            <a:ext cx="326684" cy="346195"/>
          </a:xfrm>
          <a:prstGeom prst="mathEqual">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Box 1">
            <a:extLst>
              <a:ext uri="{FF2B5EF4-FFF2-40B4-BE49-F238E27FC236}">
                <a16:creationId xmlns:a16="http://schemas.microsoft.com/office/drawing/2014/main" id="{428BA170-70B4-DE02-7886-6C50AB7EE212}"/>
              </a:ext>
            </a:extLst>
          </p:cNvPr>
          <p:cNvSpPr txBox="1"/>
          <p:nvPr/>
        </p:nvSpPr>
        <p:spPr>
          <a:xfrm>
            <a:off x="7722805" y="3443582"/>
            <a:ext cx="1212751" cy="523220"/>
          </a:xfrm>
          <a:prstGeom prst="rect">
            <a:avLst/>
          </a:prstGeom>
          <a:noFill/>
        </p:spPr>
        <p:txBody>
          <a:bodyPr wrap="square" rtlCol="0">
            <a:spAutoFit/>
          </a:bodyPr>
          <a:lstStyle/>
          <a:p>
            <a:pPr algn="ctr"/>
            <a:r>
              <a:rPr lang="en-US" dirty="0">
                <a:solidFill>
                  <a:schemeClr val="bg1"/>
                </a:solidFill>
              </a:rPr>
              <a:t>Geopolymer mortar</a:t>
            </a:r>
          </a:p>
        </p:txBody>
      </p:sp>
      <p:sp>
        <p:nvSpPr>
          <p:cNvPr id="3" name="Номер слайда 2">
            <a:extLst>
              <a:ext uri="{FF2B5EF4-FFF2-40B4-BE49-F238E27FC236}">
                <a16:creationId xmlns:a16="http://schemas.microsoft.com/office/drawing/2014/main" id="{A0A86EFE-3527-C59A-78DB-309079B27F4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10</a:t>
            </a:fld>
            <a:endParaRPr lang="en" dirty="0">
              <a:solidFill>
                <a:schemeClr val="bg1"/>
              </a:solidFill>
            </a:endParaRPr>
          </a:p>
        </p:txBody>
      </p:sp>
      <p:pic>
        <p:nvPicPr>
          <p:cNvPr id="7" name="Рисунок 6">
            <a:extLst>
              <a:ext uri="{FF2B5EF4-FFF2-40B4-BE49-F238E27FC236}">
                <a16:creationId xmlns:a16="http://schemas.microsoft.com/office/drawing/2014/main" id="{956EEDB5-435D-3952-0A79-7270FF144CAB}"/>
              </a:ext>
            </a:extLst>
          </p:cNvPr>
          <p:cNvPicPr>
            <a:picLocks noChangeAspect="1"/>
          </p:cNvPicPr>
          <p:nvPr/>
        </p:nvPicPr>
        <p:blipFill>
          <a:blip r:embed="rId15"/>
          <a:stretch>
            <a:fillRect/>
          </a:stretch>
        </p:blipFill>
        <p:spPr>
          <a:xfrm>
            <a:off x="2623158" y="3846614"/>
            <a:ext cx="4024160" cy="584624"/>
          </a:xfrm>
          <a:prstGeom prst="rect">
            <a:avLst/>
          </a:prstGeom>
        </p:spPr>
      </p:pic>
      <p:pic>
        <p:nvPicPr>
          <p:cNvPr id="11" name="Рисунок 10">
            <a:extLst>
              <a:ext uri="{FF2B5EF4-FFF2-40B4-BE49-F238E27FC236}">
                <a16:creationId xmlns:a16="http://schemas.microsoft.com/office/drawing/2014/main" id="{CAECDBAA-00C0-CB23-1E63-F15954DF228F}"/>
              </a:ext>
            </a:extLst>
          </p:cNvPr>
          <p:cNvPicPr>
            <a:picLocks noChangeAspect="1"/>
          </p:cNvPicPr>
          <p:nvPr/>
        </p:nvPicPr>
        <p:blipFill>
          <a:blip r:embed="rId16"/>
          <a:stretch>
            <a:fillRect/>
          </a:stretch>
        </p:blipFill>
        <p:spPr>
          <a:xfrm>
            <a:off x="2437691" y="4407668"/>
            <a:ext cx="4263832" cy="669211"/>
          </a:xfrm>
          <a:prstGeom prst="rect">
            <a:avLst/>
          </a:prstGeom>
        </p:spPr>
      </p:pic>
      <p:sp>
        <p:nvSpPr>
          <p:cNvPr id="13" name="TextBox 12">
            <a:extLst>
              <a:ext uri="{FF2B5EF4-FFF2-40B4-BE49-F238E27FC236}">
                <a16:creationId xmlns:a16="http://schemas.microsoft.com/office/drawing/2014/main" id="{63B64F4F-E9E1-76E8-75F2-150AC5EB7F1F}"/>
              </a:ext>
            </a:extLst>
          </p:cNvPr>
          <p:cNvSpPr txBox="1"/>
          <p:nvPr/>
        </p:nvSpPr>
        <p:spPr>
          <a:xfrm>
            <a:off x="2003190" y="3877316"/>
            <a:ext cx="356188" cy="261610"/>
          </a:xfrm>
          <a:prstGeom prst="rect">
            <a:avLst/>
          </a:prstGeom>
          <a:noFill/>
        </p:spPr>
        <p:txBody>
          <a:bodyPr wrap="none" rtlCol="0">
            <a:spAutoFit/>
          </a:bodyPr>
          <a:lstStyle/>
          <a:p>
            <a:r>
              <a:rPr lang="en-US" sz="1050" dirty="0"/>
              <a:t>(a)</a:t>
            </a:r>
            <a:endParaRPr lang="en-GB" sz="1050" dirty="0"/>
          </a:p>
        </p:txBody>
      </p:sp>
      <p:sp>
        <p:nvSpPr>
          <p:cNvPr id="17" name="TextBox 16">
            <a:extLst>
              <a:ext uri="{FF2B5EF4-FFF2-40B4-BE49-F238E27FC236}">
                <a16:creationId xmlns:a16="http://schemas.microsoft.com/office/drawing/2014/main" id="{EBF08A2B-7916-8542-7E80-FC9D70515D04}"/>
              </a:ext>
            </a:extLst>
          </p:cNvPr>
          <p:cNvSpPr txBox="1"/>
          <p:nvPr/>
        </p:nvSpPr>
        <p:spPr>
          <a:xfrm>
            <a:off x="2003190" y="4480663"/>
            <a:ext cx="349776" cy="253916"/>
          </a:xfrm>
          <a:prstGeom prst="rect">
            <a:avLst/>
          </a:prstGeom>
          <a:noFill/>
        </p:spPr>
        <p:txBody>
          <a:bodyPr wrap="none" rtlCol="0">
            <a:spAutoFit/>
          </a:bodyPr>
          <a:lstStyle/>
          <a:p>
            <a:r>
              <a:rPr lang="en-US" sz="1050" dirty="0"/>
              <a:t>(b)</a:t>
            </a:r>
            <a:endParaRPr lang="en-GB" sz="1050" dirty="0"/>
          </a:p>
        </p:txBody>
      </p:sp>
    </p:spTree>
    <p:extLst>
      <p:ext uri="{BB962C8B-B14F-4D97-AF65-F5344CB8AC3E}">
        <p14:creationId xmlns:p14="http://schemas.microsoft.com/office/powerpoint/2010/main" val="2925363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2251" y="231722"/>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Cementitious materials properties</a:t>
            </a:r>
          </a:p>
        </p:txBody>
      </p:sp>
      <p:sp>
        <p:nvSpPr>
          <p:cNvPr id="52" name="Google Shape;52;p8"/>
          <p:cNvSpPr txBox="1">
            <a:spLocks noGrp="1"/>
          </p:cNvSpPr>
          <p:nvPr>
            <p:ph type="body" idx="1"/>
          </p:nvPr>
        </p:nvSpPr>
        <p:spPr>
          <a:xfrm>
            <a:off x="651047" y="861790"/>
            <a:ext cx="7841906" cy="507207"/>
          </a:xfrm>
          <a:prstGeom prst="rect">
            <a:avLst/>
          </a:prstGeom>
          <a:noFill/>
          <a:ln>
            <a:noFill/>
          </a:ln>
        </p:spPr>
        <p:txBody>
          <a:bodyPr spcFirstLastPara="1" wrap="square" lIns="91425" tIns="91425" rIns="91425" bIns="91425" anchor="t" anchorCtr="0">
            <a:noAutofit/>
          </a:bodyPr>
          <a:lstStyle/>
          <a:p>
            <a:r>
              <a:rPr lang="en-US" sz="1600" dirty="0">
                <a:solidFill>
                  <a:schemeClr val="bg1"/>
                </a:solidFill>
                <a:latin typeface="+mn-lt"/>
                <a:ea typeface="Calibri" panose="020F0502020204030204" pitchFamily="34" charset="0"/>
              </a:rPr>
              <a:t>T</a:t>
            </a:r>
            <a:r>
              <a:rPr lang="en-US" sz="1600" dirty="0">
                <a:solidFill>
                  <a:schemeClr val="bg1"/>
                </a:solidFill>
                <a:effectLst/>
                <a:latin typeface="+mn-lt"/>
                <a:ea typeface="Calibri" panose="020F0502020204030204" pitchFamily="34" charset="0"/>
              </a:rPr>
              <a:t>he specific gravities of </a:t>
            </a:r>
            <a:r>
              <a:rPr lang="en-US" sz="1600" b="1" dirty="0">
                <a:solidFill>
                  <a:schemeClr val="bg1"/>
                </a:solidFill>
                <a:effectLst/>
                <a:latin typeface="+mn-lt"/>
                <a:ea typeface="Calibri" panose="020F0502020204030204" pitchFamily="34" charset="0"/>
              </a:rPr>
              <a:t>FA</a:t>
            </a:r>
            <a:r>
              <a:rPr lang="en-US" sz="1600" dirty="0">
                <a:solidFill>
                  <a:schemeClr val="bg1"/>
                </a:solidFill>
                <a:effectLst/>
                <a:latin typeface="+mn-lt"/>
                <a:ea typeface="Calibri" panose="020F0502020204030204" pitchFamily="34" charset="0"/>
              </a:rPr>
              <a:t> and </a:t>
            </a:r>
            <a:r>
              <a:rPr lang="en-US" sz="1600" b="1" dirty="0">
                <a:solidFill>
                  <a:schemeClr val="bg1"/>
                </a:solidFill>
                <a:effectLst/>
                <a:latin typeface="+mn-lt"/>
                <a:ea typeface="Calibri" panose="020F0502020204030204" pitchFamily="34" charset="0"/>
              </a:rPr>
              <a:t>GGBFS</a:t>
            </a:r>
            <a:r>
              <a:rPr lang="en-US" sz="1600" dirty="0">
                <a:solidFill>
                  <a:schemeClr val="bg1"/>
                </a:solidFill>
                <a:effectLst/>
                <a:latin typeface="+mn-lt"/>
                <a:ea typeface="Calibri" panose="020F0502020204030204" pitchFamily="34" charset="0"/>
              </a:rPr>
              <a:t> are </a:t>
            </a:r>
            <a:r>
              <a:rPr lang="en-US" sz="1600" b="1" dirty="0">
                <a:solidFill>
                  <a:schemeClr val="bg1"/>
                </a:solidFill>
                <a:effectLst/>
                <a:latin typeface="+mn-lt"/>
                <a:ea typeface="Calibri" panose="020F0502020204030204" pitchFamily="34" charset="0"/>
              </a:rPr>
              <a:t>1.87</a:t>
            </a:r>
            <a:r>
              <a:rPr lang="en-US" sz="1600" dirty="0">
                <a:solidFill>
                  <a:schemeClr val="bg1"/>
                </a:solidFill>
                <a:effectLst/>
                <a:latin typeface="+mn-lt"/>
                <a:ea typeface="Calibri" panose="020F0502020204030204" pitchFamily="34" charset="0"/>
              </a:rPr>
              <a:t> and </a:t>
            </a:r>
            <a:r>
              <a:rPr lang="en-US" sz="1600" b="1" dirty="0">
                <a:solidFill>
                  <a:schemeClr val="bg1"/>
                </a:solidFill>
                <a:effectLst/>
                <a:latin typeface="+mn-lt"/>
                <a:ea typeface="Calibri" panose="020F0502020204030204" pitchFamily="34" charset="0"/>
              </a:rPr>
              <a:t>2.99</a:t>
            </a:r>
            <a:r>
              <a:rPr lang="en-US" sz="1600" dirty="0">
                <a:solidFill>
                  <a:schemeClr val="bg1"/>
                </a:solidFill>
                <a:effectLst/>
                <a:latin typeface="+mn-lt"/>
                <a:ea typeface="Calibri" panose="020F0502020204030204" pitchFamily="34" charset="0"/>
              </a:rPr>
              <a:t> respectively. </a:t>
            </a:r>
            <a:endParaRPr lang="en-GB" sz="1600" dirty="0">
              <a:solidFill>
                <a:schemeClr val="bg1"/>
              </a:solidFill>
              <a:latin typeface="+mn-lt"/>
              <a:cs typeface="Arial" panose="020B0604020202020204" pitchFamily="34" charset="0"/>
            </a:endParaRPr>
          </a:p>
          <a:p>
            <a:pPr marL="139700" indent="0">
              <a:buNone/>
            </a:pPr>
            <a:endParaRPr lang="en-GB" sz="2000" cap="none" dirty="0">
              <a:solidFill>
                <a:schemeClr val="bg1"/>
              </a:solidFill>
              <a:latin typeface="+mn-lt"/>
              <a:cs typeface="Arial" panose="020B0604020202020204" pitchFamily="34" charset="0"/>
            </a:endParaRPr>
          </a:p>
        </p:txBody>
      </p:sp>
      <p:sp>
        <p:nvSpPr>
          <p:cNvPr id="5" name="Rectangle 2">
            <a:extLst>
              <a:ext uri="{FF2B5EF4-FFF2-40B4-BE49-F238E27FC236}">
                <a16:creationId xmlns:a16="http://schemas.microsoft.com/office/drawing/2014/main" id="{85EE3A7E-608B-9485-F7D8-5624091E23AF}"/>
              </a:ext>
            </a:extLst>
          </p:cNvPr>
          <p:cNvSpPr>
            <a:spLocks noChangeArrowheads="1"/>
          </p:cNvSpPr>
          <p:nvPr/>
        </p:nvSpPr>
        <p:spPr bwMode="auto">
          <a:xfrm>
            <a:off x="2811182" y="1368997"/>
            <a:ext cx="402866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bmk="_Toc129983647">
                <a:ln>
                  <a:noFill/>
                </a:ln>
                <a:solidFill>
                  <a:schemeClr val="bg1"/>
                </a:solidFill>
                <a:effectLst/>
                <a:latin typeface="+mn-lt"/>
                <a:ea typeface="Calibri" panose="020F0502020204030204" pitchFamily="34" charset="0"/>
                <a:cs typeface="Times New Roman" panose="02020603050405020304" pitchFamily="18" charset="0"/>
              </a:rPr>
              <a:t>Table 1. </a:t>
            </a:r>
            <a:r>
              <a:rPr kumimoji="0" lang="en-US" altLang="en-US" sz="1200" b="0" i="0" u="none" strike="noStrike" cap="none" normalizeH="0" baseline="0" dirty="0" bmk="_Toc129983647">
                <a:ln>
                  <a:noFill/>
                </a:ln>
                <a:solidFill>
                  <a:schemeClr val="bg1"/>
                </a:solidFill>
                <a:effectLst/>
                <a:latin typeface="+mn-lt"/>
                <a:ea typeface="Calibri" panose="020F0502020204030204" pitchFamily="34" charset="0"/>
                <a:cs typeface="Times New Roman" panose="02020603050405020304" pitchFamily="18" charset="0"/>
              </a:rPr>
              <a:t>Chemical composition of FA and GGBFS (%).</a:t>
            </a:r>
            <a:endParaRPr kumimoji="0" lang="en-US" altLang="en-US" sz="1800" b="0" i="0" u="none" strike="noStrike" cap="none" normalizeH="0" baseline="0" dirty="0">
              <a:ln>
                <a:noFill/>
              </a:ln>
              <a:solidFill>
                <a:schemeClr val="bg1"/>
              </a:solidFill>
              <a:effectLst/>
              <a:latin typeface="+mn-lt"/>
            </a:endParaRPr>
          </a:p>
        </p:txBody>
      </p:sp>
      <p:sp>
        <p:nvSpPr>
          <p:cNvPr id="8" name="TextBox 7">
            <a:extLst>
              <a:ext uri="{FF2B5EF4-FFF2-40B4-BE49-F238E27FC236}">
                <a16:creationId xmlns:a16="http://schemas.microsoft.com/office/drawing/2014/main" id="{ED99C359-02E8-6CA2-A195-A1AFF8CD5AA6}"/>
              </a:ext>
            </a:extLst>
          </p:cNvPr>
          <p:cNvSpPr txBox="1"/>
          <p:nvPr/>
        </p:nvSpPr>
        <p:spPr>
          <a:xfrm>
            <a:off x="312251" y="4808344"/>
            <a:ext cx="3938980" cy="335156"/>
          </a:xfrm>
          <a:prstGeom prst="rect">
            <a:avLst/>
          </a:prstGeom>
          <a:noFill/>
        </p:spPr>
        <p:txBody>
          <a:bodyPr wrap="square">
            <a:spAutoFit/>
          </a:bodyPr>
          <a:lstStyle/>
          <a:p>
            <a:pPr algn="ctr">
              <a:lnSpc>
                <a:spcPct val="150000"/>
              </a:lnSpc>
              <a:spcAft>
                <a:spcPts val="800"/>
              </a:spcAft>
            </a:pPr>
            <a:r>
              <a:rPr lang="en-US" sz="1200" b="1" dirty="0">
                <a:effectLst/>
                <a:latin typeface="+mn-lt"/>
                <a:ea typeface="SimSun" panose="02010600030101010101" pitchFamily="2" charset="-122"/>
              </a:rPr>
              <a:t>Figure 8. </a:t>
            </a:r>
            <a:r>
              <a:rPr lang="en-US" sz="1200" dirty="0">
                <a:effectLst/>
                <a:latin typeface="+mn-lt"/>
                <a:ea typeface="SimSun" panose="02010600030101010101" pitchFamily="2" charset="-122"/>
              </a:rPr>
              <a:t>XRD of FA and GGBFS</a:t>
            </a:r>
            <a:endParaRPr lang="en-GB" sz="1200" dirty="0">
              <a:effectLst/>
              <a:latin typeface="+mn-lt"/>
              <a:ea typeface="SimSun" panose="02010600030101010101" pitchFamily="2" charset="-122"/>
            </a:endParaRPr>
          </a:p>
        </p:txBody>
      </p:sp>
      <p:graphicFrame>
        <p:nvGraphicFramePr>
          <p:cNvPr id="11" name="Таблица 10">
            <a:extLst>
              <a:ext uri="{FF2B5EF4-FFF2-40B4-BE49-F238E27FC236}">
                <a16:creationId xmlns:a16="http://schemas.microsoft.com/office/drawing/2014/main" id="{EA65DE47-3153-DD1D-1788-2675284139ED}"/>
              </a:ext>
            </a:extLst>
          </p:cNvPr>
          <p:cNvGraphicFramePr>
            <a:graphicFrameLocks noGrp="1"/>
          </p:cNvGraphicFramePr>
          <p:nvPr>
            <p:extLst>
              <p:ext uri="{D42A27DB-BD31-4B8C-83A1-F6EECF244321}">
                <p14:modId xmlns:p14="http://schemas.microsoft.com/office/powerpoint/2010/main" val="3846937553"/>
              </p:ext>
            </p:extLst>
          </p:nvPr>
        </p:nvGraphicFramePr>
        <p:xfrm>
          <a:off x="312251" y="1645996"/>
          <a:ext cx="8521702" cy="594360"/>
        </p:xfrm>
        <a:graphic>
          <a:graphicData uri="http://schemas.openxmlformats.org/drawingml/2006/table">
            <a:tbl>
              <a:tblPr firstRow="1" firstCol="1" bandRow="1"/>
              <a:tblGrid>
                <a:gridCol w="710710">
                  <a:extLst>
                    <a:ext uri="{9D8B030D-6E8A-4147-A177-3AD203B41FA5}">
                      <a16:colId xmlns:a16="http://schemas.microsoft.com/office/drawing/2014/main" val="3688492077"/>
                    </a:ext>
                  </a:extLst>
                </a:gridCol>
                <a:gridCol w="710710">
                  <a:extLst>
                    <a:ext uri="{9D8B030D-6E8A-4147-A177-3AD203B41FA5}">
                      <a16:colId xmlns:a16="http://schemas.microsoft.com/office/drawing/2014/main" val="1591746184"/>
                    </a:ext>
                  </a:extLst>
                </a:gridCol>
                <a:gridCol w="710710">
                  <a:extLst>
                    <a:ext uri="{9D8B030D-6E8A-4147-A177-3AD203B41FA5}">
                      <a16:colId xmlns:a16="http://schemas.microsoft.com/office/drawing/2014/main" val="4286953444"/>
                    </a:ext>
                  </a:extLst>
                </a:gridCol>
                <a:gridCol w="710710">
                  <a:extLst>
                    <a:ext uri="{9D8B030D-6E8A-4147-A177-3AD203B41FA5}">
                      <a16:colId xmlns:a16="http://schemas.microsoft.com/office/drawing/2014/main" val="2551609529"/>
                    </a:ext>
                  </a:extLst>
                </a:gridCol>
                <a:gridCol w="710710">
                  <a:extLst>
                    <a:ext uri="{9D8B030D-6E8A-4147-A177-3AD203B41FA5}">
                      <a16:colId xmlns:a16="http://schemas.microsoft.com/office/drawing/2014/main" val="285556850"/>
                    </a:ext>
                  </a:extLst>
                </a:gridCol>
                <a:gridCol w="710710">
                  <a:extLst>
                    <a:ext uri="{9D8B030D-6E8A-4147-A177-3AD203B41FA5}">
                      <a16:colId xmlns:a16="http://schemas.microsoft.com/office/drawing/2014/main" val="2572646769"/>
                    </a:ext>
                  </a:extLst>
                </a:gridCol>
                <a:gridCol w="710710">
                  <a:extLst>
                    <a:ext uri="{9D8B030D-6E8A-4147-A177-3AD203B41FA5}">
                      <a16:colId xmlns:a16="http://schemas.microsoft.com/office/drawing/2014/main" val="3737137304"/>
                    </a:ext>
                  </a:extLst>
                </a:gridCol>
                <a:gridCol w="710710">
                  <a:extLst>
                    <a:ext uri="{9D8B030D-6E8A-4147-A177-3AD203B41FA5}">
                      <a16:colId xmlns:a16="http://schemas.microsoft.com/office/drawing/2014/main" val="2802161882"/>
                    </a:ext>
                  </a:extLst>
                </a:gridCol>
                <a:gridCol w="710710">
                  <a:extLst>
                    <a:ext uri="{9D8B030D-6E8A-4147-A177-3AD203B41FA5}">
                      <a16:colId xmlns:a16="http://schemas.microsoft.com/office/drawing/2014/main" val="2284012502"/>
                    </a:ext>
                  </a:extLst>
                </a:gridCol>
                <a:gridCol w="710710">
                  <a:extLst>
                    <a:ext uri="{9D8B030D-6E8A-4147-A177-3AD203B41FA5}">
                      <a16:colId xmlns:a16="http://schemas.microsoft.com/office/drawing/2014/main" val="2523893991"/>
                    </a:ext>
                  </a:extLst>
                </a:gridCol>
                <a:gridCol w="710710">
                  <a:extLst>
                    <a:ext uri="{9D8B030D-6E8A-4147-A177-3AD203B41FA5}">
                      <a16:colId xmlns:a16="http://schemas.microsoft.com/office/drawing/2014/main" val="1986077941"/>
                    </a:ext>
                  </a:extLst>
                </a:gridCol>
                <a:gridCol w="703892">
                  <a:extLst>
                    <a:ext uri="{9D8B030D-6E8A-4147-A177-3AD203B41FA5}">
                      <a16:colId xmlns:a16="http://schemas.microsoft.com/office/drawing/2014/main" val="3785638165"/>
                    </a:ext>
                  </a:extLst>
                </a:gridCol>
              </a:tblGrid>
              <a:tr h="198120">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SiO</a:t>
                      </a:r>
                      <a:r>
                        <a:rPr lang="ru-RU" sz="1200" baseline="-25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Al</a:t>
                      </a:r>
                      <a:r>
                        <a:rPr lang="ru-RU" sz="1200" baseline="-25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a:t>
                      </a:r>
                      <a:r>
                        <a:rPr lang="ru-RU" sz="1200" baseline="-25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Fe</a:t>
                      </a:r>
                      <a:r>
                        <a:rPr lang="ru-RU" sz="1200" baseline="-25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a:t>
                      </a:r>
                      <a:r>
                        <a:rPr lang="ru-RU" sz="1200" baseline="-25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CaO</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SO</a:t>
                      </a:r>
                      <a:r>
                        <a:rPr lang="ru-RU" sz="1200" baseline="-25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MgO</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TiO</a:t>
                      </a:r>
                      <a:r>
                        <a:rPr lang="ru-RU" sz="1200" baseline="-25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Na</a:t>
                      </a:r>
                      <a:r>
                        <a:rPr lang="ru-RU" sz="1200" baseline="-25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K</a:t>
                      </a:r>
                      <a:r>
                        <a:rPr lang="ru-RU" sz="1200" baseline="-25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BaO</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MnO</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1082232"/>
                  </a:ext>
                </a:extLst>
              </a:tr>
              <a:tr h="198120">
                <a:tc>
                  <a:txBody>
                    <a:bodyPr/>
                    <a:lstStyle/>
                    <a:p>
                      <a:pP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FA</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62.75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23.87</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3.85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800"/>
                        </a:spcAft>
                      </a:pPr>
                      <a:r>
                        <a:rPr lang="ru-RU"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1.78</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0.29</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0.51</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1.06</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0.50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1.30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0.11</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0.07</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15553591"/>
                  </a:ext>
                </a:extLst>
              </a:tr>
              <a:tr h="198120">
                <a:tc>
                  <a:txBody>
                    <a:bodyPr/>
                    <a:lstStyle/>
                    <a:p>
                      <a:pP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GGBFS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33.52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11.63</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0.31</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30.93</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2.50</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11.29</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1.25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0.45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1.28</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0.35</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5452589"/>
                  </a:ext>
                </a:extLst>
              </a:tr>
            </a:tbl>
          </a:graphicData>
        </a:graphic>
      </p:graphicFrame>
      <p:pic>
        <p:nvPicPr>
          <p:cNvPr id="12" name="Рисунок 11">
            <a:extLst>
              <a:ext uri="{FF2B5EF4-FFF2-40B4-BE49-F238E27FC236}">
                <a16:creationId xmlns:a16="http://schemas.microsoft.com/office/drawing/2014/main" id="{9740618E-A538-57B6-5871-392476E2CC7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92771" y="2298672"/>
            <a:ext cx="3437626" cy="2509672"/>
          </a:xfrm>
          <a:prstGeom prst="rect">
            <a:avLst/>
          </a:prstGeom>
          <a:noFill/>
          <a:ln>
            <a:noFill/>
          </a:ln>
        </p:spPr>
      </p:pic>
      <p:sp>
        <p:nvSpPr>
          <p:cNvPr id="13" name="TextBox 12">
            <a:extLst>
              <a:ext uri="{FF2B5EF4-FFF2-40B4-BE49-F238E27FC236}">
                <a16:creationId xmlns:a16="http://schemas.microsoft.com/office/drawing/2014/main" id="{5FD4F903-78A9-7955-F010-78CCD09CC8A5}"/>
              </a:ext>
            </a:extLst>
          </p:cNvPr>
          <p:cNvSpPr txBox="1"/>
          <p:nvPr/>
        </p:nvSpPr>
        <p:spPr>
          <a:xfrm>
            <a:off x="4892771" y="4744200"/>
            <a:ext cx="3437626" cy="335156"/>
          </a:xfrm>
          <a:prstGeom prst="rect">
            <a:avLst/>
          </a:prstGeom>
          <a:noFill/>
        </p:spPr>
        <p:txBody>
          <a:bodyPr wrap="square">
            <a:spAutoFit/>
          </a:bodyPr>
          <a:lstStyle/>
          <a:p>
            <a:pPr algn="ctr">
              <a:lnSpc>
                <a:spcPct val="150000"/>
              </a:lnSpc>
              <a:spcAft>
                <a:spcPts val="800"/>
              </a:spcAft>
            </a:pPr>
            <a:r>
              <a:rPr lang="en-US" sz="1200" b="1" dirty="0">
                <a:effectLst/>
                <a:latin typeface="+mn-lt"/>
                <a:ea typeface="SimSun" panose="02010600030101010101" pitchFamily="2" charset="-122"/>
              </a:rPr>
              <a:t>Figure 9. </a:t>
            </a:r>
            <a:r>
              <a:rPr lang="en-US" sz="1200" dirty="0">
                <a:latin typeface="+mn-lt"/>
                <a:ea typeface="SimSun" panose="02010600030101010101" pitchFamily="2" charset="-122"/>
              </a:rPr>
              <a:t>PSD</a:t>
            </a:r>
            <a:r>
              <a:rPr lang="en-US" sz="1200" dirty="0">
                <a:effectLst/>
                <a:latin typeface="+mn-lt"/>
                <a:ea typeface="SimSun" panose="02010600030101010101" pitchFamily="2" charset="-122"/>
              </a:rPr>
              <a:t> of FA and GGBFS</a:t>
            </a:r>
            <a:endParaRPr lang="en-GB" sz="1200" dirty="0">
              <a:effectLst/>
              <a:latin typeface="+mn-lt"/>
              <a:ea typeface="SimSun" panose="02010600030101010101" pitchFamily="2" charset="-122"/>
            </a:endParaRPr>
          </a:p>
        </p:txBody>
      </p:sp>
      <p:sp>
        <p:nvSpPr>
          <p:cNvPr id="14" name="Номер слайда 13">
            <a:extLst>
              <a:ext uri="{FF2B5EF4-FFF2-40B4-BE49-F238E27FC236}">
                <a16:creationId xmlns:a16="http://schemas.microsoft.com/office/drawing/2014/main" id="{E66769D0-2835-293E-4626-84A46C9171B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11</a:t>
            </a:fld>
            <a:endParaRPr lang="en" dirty="0">
              <a:solidFill>
                <a:schemeClr val="bg1"/>
              </a:solidFill>
            </a:endParaRPr>
          </a:p>
        </p:txBody>
      </p:sp>
      <p:pic>
        <p:nvPicPr>
          <p:cNvPr id="4" name="Рисунок 3">
            <a:extLst>
              <a:ext uri="{FF2B5EF4-FFF2-40B4-BE49-F238E27FC236}">
                <a16:creationId xmlns:a16="http://schemas.microsoft.com/office/drawing/2014/main" id="{ACE301D1-E484-50BB-6015-3982E85BBFA4}"/>
              </a:ext>
            </a:extLst>
          </p:cNvPr>
          <p:cNvPicPr>
            <a:picLocks noChangeAspect="1"/>
          </p:cNvPicPr>
          <p:nvPr/>
        </p:nvPicPr>
        <p:blipFill>
          <a:blip r:embed="rId4"/>
          <a:stretch>
            <a:fillRect/>
          </a:stretch>
        </p:blipFill>
        <p:spPr>
          <a:xfrm>
            <a:off x="335240" y="2354072"/>
            <a:ext cx="3915990" cy="2505945"/>
          </a:xfrm>
          <a:prstGeom prst="rect">
            <a:avLst/>
          </a:prstGeom>
        </p:spPr>
      </p:pic>
    </p:spTree>
    <p:extLst>
      <p:ext uri="{BB962C8B-B14F-4D97-AF65-F5344CB8AC3E}">
        <p14:creationId xmlns:p14="http://schemas.microsoft.com/office/powerpoint/2010/main" val="4198799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Fine aggregate properties</a:t>
            </a:r>
          </a:p>
        </p:txBody>
      </p:sp>
      <p:graphicFrame>
        <p:nvGraphicFramePr>
          <p:cNvPr id="11" name="Таблица 10">
            <a:extLst>
              <a:ext uri="{FF2B5EF4-FFF2-40B4-BE49-F238E27FC236}">
                <a16:creationId xmlns:a16="http://schemas.microsoft.com/office/drawing/2014/main" id="{D9B6C448-EF4C-D28D-1E49-D2E3DD1D9A4C}"/>
              </a:ext>
            </a:extLst>
          </p:cNvPr>
          <p:cNvGraphicFramePr>
            <a:graphicFrameLocks noGrp="1"/>
          </p:cNvGraphicFramePr>
          <p:nvPr>
            <p:extLst>
              <p:ext uri="{D42A27DB-BD31-4B8C-83A1-F6EECF244321}">
                <p14:modId xmlns:p14="http://schemas.microsoft.com/office/powerpoint/2010/main" val="2841027881"/>
              </p:ext>
            </p:extLst>
          </p:nvPr>
        </p:nvGraphicFramePr>
        <p:xfrm>
          <a:off x="3931126" y="2044920"/>
          <a:ext cx="4410710" cy="1182246"/>
        </p:xfrm>
        <a:graphic>
          <a:graphicData uri="http://schemas.openxmlformats.org/drawingml/2006/table">
            <a:tbl>
              <a:tblPr firstRow="1" firstCol="1" bandRow="1"/>
              <a:tblGrid>
                <a:gridCol w="2159635">
                  <a:extLst>
                    <a:ext uri="{9D8B030D-6E8A-4147-A177-3AD203B41FA5}">
                      <a16:colId xmlns:a16="http://schemas.microsoft.com/office/drawing/2014/main" val="1955192471"/>
                    </a:ext>
                  </a:extLst>
                </a:gridCol>
                <a:gridCol w="2251075">
                  <a:extLst>
                    <a:ext uri="{9D8B030D-6E8A-4147-A177-3AD203B41FA5}">
                      <a16:colId xmlns:a16="http://schemas.microsoft.com/office/drawing/2014/main" val="1291961263"/>
                    </a:ext>
                  </a:extLst>
                </a:gridCol>
              </a:tblGrid>
              <a:tr h="190500">
                <a:tc>
                  <a:txBody>
                    <a:bodyPr/>
                    <a:lstStyle/>
                    <a:p>
                      <a:pPr algn="ctr">
                        <a:lnSpc>
                          <a:spcPct val="115000"/>
                        </a:lnSpc>
                        <a:spcAft>
                          <a:spcPts val="800"/>
                        </a:spcAft>
                      </a:pPr>
                      <a:r>
                        <a:rPr lang="ru-RU" sz="1200">
                          <a:solidFill>
                            <a:schemeClr val="bg1"/>
                          </a:solidFill>
                          <a:effectLst/>
                          <a:latin typeface="Times New Roman" panose="02020603050405020304" pitchFamily="18" charset="0"/>
                          <a:ea typeface="Calibri" panose="020F0502020204030204" pitchFamily="34" charset="0"/>
                          <a:cs typeface="Arial" panose="020B0604020202020204" pitchFamily="34" charset="0"/>
                        </a:rPr>
                        <a:t>Sieve # (size)</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a:solidFill>
                            <a:schemeClr val="bg1"/>
                          </a:solidFill>
                          <a:effectLst/>
                          <a:latin typeface="Times New Roman" panose="02020603050405020304" pitchFamily="18" charset="0"/>
                          <a:ea typeface="Calibri" panose="020F0502020204030204" pitchFamily="34" charset="0"/>
                          <a:cs typeface="Arial" panose="020B0604020202020204" pitchFamily="34" charset="0"/>
                        </a:rPr>
                        <a:t>Weight (%)</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7434766"/>
                  </a:ext>
                </a:extLst>
              </a:tr>
              <a:tr h="190500">
                <a:tc>
                  <a:txBody>
                    <a:bodyPr/>
                    <a:lstStyle/>
                    <a:p>
                      <a:pPr algn="ctr">
                        <a:lnSpc>
                          <a:spcPct val="115000"/>
                        </a:lnSpc>
                        <a:spcAft>
                          <a:spcPts val="800"/>
                        </a:spcAft>
                      </a:pPr>
                      <a:r>
                        <a:rPr lang="ru-RU" sz="1200">
                          <a:solidFill>
                            <a:schemeClr val="bg1"/>
                          </a:solidFill>
                          <a:effectLst/>
                          <a:latin typeface="Times New Roman" panose="02020603050405020304" pitchFamily="18" charset="0"/>
                          <a:ea typeface="Calibri" panose="020F0502020204030204" pitchFamily="34" charset="0"/>
                          <a:cs typeface="Arial" panose="020B0604020202020204" pitchFamily="34" charset="0"/>
                        </a:rPr>
                        <a:t>#8 (2.36 mm)</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chemeClr val="bg1"/>
                          </a:solidFill>
                          <a:effectLst/>
                          <a:latin typeface="Times New Roman" panose="02020603050405020304" pitchFamily="18" charset="0"/>
                          <a:ea typeface="Calibri" panose="020F0502020204030204" pitchFamily="34" charset="0"/>
                          <a:cs typeface="Arial" panose="020B0604020202020204" pitchFamily="34" charset="0"/>
                        </a:rPr>
                        <a:t>10</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553527437"/>
                  </a:ext>
                </a:extLst>
              </a:tr>
              <a:tr h="190500">
                <a:tc>
                  <a:txBody>
                    <a:bodyPr/>
                    <a:lstStyle/>
                    <a:p>
                      <a:pPr algn="ctr">
                        <a:lnSpc>
                          <a:spcPct val="115000"/>
                        </a:lnSpc>
                        <a:spcAft>
                          <a:spcPts val="800"/>
                        </a:spcAft>
                      </a:pPr>
                      <a:r>
                        <a:rPr lang="ru-RU" sz="1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#16 (1.18 </a:t>
                      </a:r>
                      <a:r>
                        <a:rPr lang="ru-RU" sz="1200" dirty="0" err="1">
                          <a:solidFill>
                            <a:schemeClr val="bg1"/>
                          </a:solidFill>
                          <a:effectLst/>
                          <a:latin typeface="Times New Roman" panose="02020603050405020304" pitchFamily="18" charset="0"/>
                          <a:ea typeface="Calibri" panose="020F0502020204030204" pitchFamily="34" charset="0"/>
                          <a:cs typeface="Arial" panose="020B0604020202020204" pitchFamily="34" charset="0"/>
                        </a:rPr>
                        <a:t>mm</a:t>
                      </a:r>
                      <a:r>
                        <a:rPr lang="ru-RU" sz="1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a:t>
                      </a:r>
                      <a:endParaRPr lang="en-GB"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algn="ctr">
                        <a:lnSpc>
                          <a:spcPct val="115000"/>
                        </a:lnSpc>
                        <a:spcAft>
                          <a:spcPts val="800"/>
                        </a:spcAft>
                      </a:pPr>
                      <a:r>
                        <a:rPr lang="ru-RU" sz="1200">
                          <a:solidFill>
                            <a:schemeClr val="bg1"/>
                          </a:solidFill>
                          <a:effectLst/>
                          <a:latin typeface="Times New Roman" panose="02020603050405020304" pitchFamily="18" charset="0"/>
                          <a:ea typeface="Calibri" panose="020F0502020204030204" pitchFamily="34" charset="0"/>
                          <a:cs typeface="Arial" panose="020B0604020202020204" pitchFamily="34" charset="0"/>
                        </a:rPr>
                        <a:t>25</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1644941146"/>
                  </a:ext>
                </a:extLst>
              </a:tr>
              <a:tr h="190500">
                <a:tc>
                  <a:txBody>
                    <a:bodyPr/>
                    <a:lstStyle/>
                    <a:p>
                      <a:pPr algn="ctr">
                        <a:lnSpc>
                          <a:spcPct val="115000"/>
                        </a:lnSpc>
                        <a:spcAft>
                          <a:spcPts val="800"/>
                        </a:spcAft>
                      </a:pPr>
                      <a:r>
                        <a:rPr lang="ru-RU" sz="1200">
                          <a:solidFill>
                            <a:schemeClr val="bg1"/>
                          </a:solidFill>
                          <a:effectLst/>
                          <a:latin typeface="Times New Roman" panose="02020603050405020304" pitchFamily="18" charset="0"/>
                          <a:ea typeface="Calibri" panose="020F0502020204030204" pitchFamily="34" charset="0"/>
                          <a:cs typeface="Arial" panose="020B0604020202020204" pitchFamily="34" charset="0"/>
                        </a:rPr>
                        <a:t>#30 (600 μm)</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algn="ctr">
                        <a:lnSpc>
                          <a:spcPct val="115000"/>
                        </a:lnSpc>
                        <a:spcAft>
                          <a:spcPts val="800"/>
                        </a:spcAft>
                      </a:pPr>
                      <a:r>
                        <a:rPr lang="ru-RU" sz="1200">
                          <a:solidFill>
                            <a:schemeClr val="bg1"/>
                          </a:solidFill>
                          <a:effectLst/>
                          <a:latin typeface="Times New Roman" panose="02020603050405020304" pitchFamily="18" charset="0"/>
                          <a:ea typeface="Calibri" panose="020F0502020204030204" pitchFamily="34" charset="0"/>
                          <a:cs typeface="Arial" panose="020B0604020202020204" pitchFamily="34" charset="0"/>
                        </a:rPr>
                        <a:t>25</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695649056"/>
                  </a:ext>
                </a:extLst>
              </a:tr>
              <a:tr h="190500">
                <a:tc>
                  <a:txBody>
                    <a:bodyPr/>
                    <a:lstStyle/>
                    <a:p>
                      <a:pPr algn="ctr">
                        <a:lnSpc>
                          <a:spcPct val="115000"/>
                        </a:lnSpc>
                        <a:spcAft>
                          <a:spcPts val="800"/>
                        </a:spcAft>
                      </a:pPr>
                      <a:r>
                        <a:rPr lang="ru-RU" sz="1200">
                          <a:solidFill>
                            <a:schemeClr val="bg1"/>
                          </a:solidFill>
                          <a:effectLst/>
                          <a:latin typeface="Times New Roman" panose="02020603050405020304" pitchFamily="18" charset="0"/>
                          <a:ea typeface="Calibri" panose="020F0502020204030204" pitchFamily="34" charset="0"/>
                          <a:cs typeface="Arial" panose="020B0604020202020204" pitchFamily="34" charset="0"/>
                        </a:rPr>
                        <a:t>#50 (300 μm)</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algn="ctr">
                        <a:lnSpc>
                          <a:spcPct val="115000"/>
                        </a:lnSpc>
                        <a:spcAft>
                          <a:spcPts val="800"/>
                        </a:spcAft>
                      </a:pPr>
                      <a:r>
                        <a:rPr lang="ru-RU" sz="1200">
                          <a:solidFill>
                            <a:schemeClr val="bg1"/>
                          </a:solidFill>
                          <a:effectLst/>
                          <a:latin typeface="Times New Roman" panose="02020603050405020304" pitchFamily="18" charset="0"/>
                          <a:ea typeface="Calibri" panose="020F0502020204030204" pitchFamily="34" charset="0"/>
                          <a:cs typeface="Arial" panose="020B0604020202020204" pitchFamily="34" charset="0"/>
                        </a:rPr>
                        <a:t>25</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190642476"/>
                  </a:ext>
                </a:extLst>
              </a:tr>
              <a:tr h="190500">
                <a:tc>
                  <a:txBody>
                    <a:bodyPr/>
                    <a:lstStyle/>
                    <a:p>
                      <a:pPr algn="ctr">
                        <a:lnSpc>
                          <a:spcPct val="115000"/>
                        </a:lnSpc>
                        <a:spcAft>
                          <a:spcPts val="800"/>
                        </a:spcAft>
                      </a:pPr>
                      <a:r>
                        <a:rPr lang="ru-RU" sz="1200">
                          <a:solidFill>
                            <a:schemeClr val="bg1"/>
                          </a:solidFill>
                          <a:effectLst/>
                          <a:latin typeface="Times New Roman" panose="02020603050405020304" pitchFamily="18" charset="0"/>
                          <a:ea typeface="Calibri" panose="020F0502020204030204" pitchFamily="34" charset="0"/>
                          <a:cs typeface="Arial" panose="020B0604020202020204" pitchFamily="34" charset="0"/>
                        </a:rPr>
                        <a:t>#100 (150 μm)</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ru-RU" sz="1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15</a:t>
                      </a:r>
                      <a:endParaRPr lang="en-GB"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6494367"/>
                  </a:ext>
                </a:extLst>
              </a:tr>
            </a:tbl>
          </a:graphicData>
        </a:graphic>
      </p:graphicFrame>
      <p:sp>
        <p:nvSpPr>
          <p:cNvPr id="13" name="TextBox 12">
            <a:extLst>
              <a:ext uri="{FF2B5EF4-FFF2-40B4-BE49-F238E27FC236}">
                <a16:creationId xmlns:a16="http://schemas.microsoft.com/office/drawing/2014/main" id="{97EF032E-1661-A03B-2633-B2C05EC49C13}"/>
              </a:ext>
            </a:extLst>
          </p:cNvPr>
          <p:cNvSpPr txBox="1"/>
          <p:nvPr/>
        </p:nvSpPr>
        <p:spPr>
          <a:xfrm>
            <a:off x="3931126" y="1708802"/>
            <a:ext cx="4410710" cy="336118"/>
          </a:xfrm>
          <a:prstGeom prst="rect">
            <a:avLst/>
          </a:prstGeom>
          <a:noFill/>
        </p:spPr>
        <p:txBody>
          <a:bodyPr wrap="square">
            <a:spAutoFit/>
          </a:bodyPr>
          <a:lstStyle/>
          <a:p>
            <a:pPr algn="ctr">
              <a:lnSpc>
                <a:spcPct val="150000"/>
              </a:lnSpc>
              <a:spcBef>
                <a:spcPts val="1200"/>
              </a:spcBef>
              <a:spcAft>
                <a:spcPts val="800"/>
              </a:spcAft>
            </a:pPr>
            <a:r>
              <a:rPr lang="en-US" sz="1200" b="1" dirty="0">
                <a:effectLst/>
                <a:latin typeface="Times New Roman" panose="02020603050405020304" pitchFamily="18" charset="0"/>
                <a:ea typeface="Calibri" panose="020F0502020204030204" pitchFamily="34" charset="0"/>
                <a:cs typeface="Arial" panose="020B0604020202020204" pitchFamily="34" charset="0"/>
              </a:rPr>
              <a:t>Table 2. </a:t>
            </a:r>
            <a:r>
              <a:rPr lang="en-US" sz="1200" dirty="0">
                <a:effectLst/>
                <a:latin typeface="Times New Roman" panose="02020603050405020304" pitchFamily="18" charset="0"/>
                <a:ea typeface="Calibri" panose="020F0502020204030204" pitchFamily="34" charset="0"/>
                <a:cs typeface="Arial" panose="020B0604020202020204" pitchFamily="34" charset="0"/>
              </a:rPr>
              <a:t>Gradation (%) of fine aggregates</a:t>
            </a:r>
            <a:endParaRPr lang="en-GB" sz="1200" dirty="0">
              <a:effectLst/>
              <a:latin typeface="Times New Roman" panose="02020603050405020304" pitchFamily="18" charset="0"/>
              <a:ea typeface="Calibri" panose="020F0502020204030204" pitchFamily="34" charset="0"/>
              <a:cs typeface="Arial" panose="020B0604020202020204" pitchFamily="34" charset="0"/>
            </a:endParaRPr>
          </a:p>
        </p:txBody>
      </p:sp>
      <p:pic>
        <p:nvPicPr>
          <p:cNvPr id="14" name="Рисунок 13">
            <a:extLst>
              <a:ext uri="{FF2B5EF4-FFF2-40B4-BE49-F238E27FC236}">
                <a16:creationId xmlns:a16="http://schemas.microsoft.com/office/drawing/2014/main" id="{492BDDB2-01D1-946F-BEB4-B88F54DC9D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164" y="929163"/>
            <a:ext cx="2560320" cy="3413760"/>
          </a:xfrm>
          <a:prstGeom prst="rect">
            <a:avLst/>
          </a:prstGeom>
        </p:spPr>
      </p:pic>
      <p:sp>
        <p:nvSpPr>
          <p:cNvPr id="16" name="TextBox 15">
            <a:extLst>
              <a:ext uri="{FF2B5EF4-FFF2-40B4-BE49-F238E27FC236}">
                <a16:creationId xmlns:a16="http://schemas.microsoft.com/office/drawing/2014/main" id="{E1F285DC-3311-7E32-1036-E1A63A5AD46A}"/>
              </a:ext>
            </a:extLst>
          </p:cNvPr>
          <p:cNvSpPr txBox="1"/>
          <p:nvPr/>
        </p:nvSpPr>
        <p:spPr>
          <a:xfrm>
            <a:off x="802164" y="4342923"/>
            <a:ext cx="2560320" cy="336118"/>
          </a:xfrm>
          <a:prstGeom prst="rect">
            <a:avLst/>
          </a:prstGeom>
          <a:noFill/>
        </p:spPr>
        <p:txBody>
          <a:bodyPr wrap="square">
            <a:spAutoFit/>
          </a:bodyPr>
          <a:lstStyle/>
          <a:p>
            <a:pPr algn="ctr">
              <a:lnSpc>
                <a:spcPct val="150000"/>
              </a:lnSpc>
              <a:spcAft>
                <a:spcPts val="800"/>
              </a:spcAft>
            </a:pPr>
            <a:r>
              <a:rPr lang="en-US" sz="1200" b="1" dirty="0">
                <a:effectLst/>
                <a:latin typeface="Times New Roman" panose="02020603050405020304" pitchFamily="18" charset="0"/>
                <a:ea typeface="SimSun" panose="02010600030101010101" pitchFamily="2" charset="-122"/>
              </a:rPr>
              <a:t>Figure 10. </a:t>
            </a:r>
            <a:r>
              <a:rPr lang="en-US" sz="1200" dirty="0">
                <a:effectLst/>
                <a:latin typeface="Times New Roman" panose="02020603050405020304" pitchFamily="18" charset="0"/>
                <a:ea typeface="SimSun" panose="02010600030101010101" pitchFamily="2" charset="-122"/>
              </a:rPr>
              <a:t>Jaw crusher</a:t>
            </a:r>
            <a:endParaRPr lang="en-GB" sz="1200" dirty="0">
              <a:effectLst/>
              <a:latin typeface="Times New Roman" panose="02020603050405020304" pitchFamily="18" charset="0"/>
              <a:ea typeface="SimSun" panose="02010600030101010101" pitchFamily="2" charset="-122"/>
            </a:endParaRPr>
          </a:p>
        </p:txBody>
      </p:sp>
      <p:sp>
        <p:nvSpPr>
          <p:cNvPr id="17" name="Номер слайда 16">
            <a:extLst>
              <a:ext uri="{FF2B5EF4-FFF2-40B4-BE49-F238E27FC236}">
                <a16:creationId xmlns:a16="http://schemas.microsoft.com/office/drawing/2014/main" id="{FCC0870E-1113-EEA1-B7F4-24566A0CF62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12</a:t>
            </a:fld>
            <a:endParaRPr lang="en" dirty="0">
              <a:solidFill>
                <a:schemeClr val="bg1"/>
              </a:solidFill>
            </a:endParaRPr>
          </a:p>
        </p:txBody>
      </p:sp>
    </p:spTree>
    <p:extLst>
      <p:ext uri="{BB962C8B-B14F-4D97-AF65-F5344CB8AC3E}">
        <p14:creationId xmlns:p14="http://schemas.microsoft.com/office/powerpoint/2010/main" val="853188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Fine aggregate properties</a:t>
            </a:r>
          </a:p>
        </p:txBody>
      </p:sp>
      <p:graphicFrame>
        <p:nvGraphicFramePr>
          <p:cNvPr id="3" name="Таблица 2">
            <a:extLst>
              <a:ext uri="{FF2B5EF4-FFF2-40B4-BE49-F238E27FC236}">
                <a16:creationId xmlns:a16="http://schemas.microsoft.com/office/drawing/2014/main" id="{D549B09D-337F-C239-6F79-C52D0867A3E0}"/>
              </a:ext>
            </a:extLst>
          </p:cNvPr>
          <p:cNvGraphicFramePr>
            <a:graphicFrameLocks noGrp="1"/>
          </p:cNvGraphicFramePr>
          <p:nvPr>
            <p:extLst>
              <p:ext uri="{D42A27DB-BD31-4B8C-83A1-F6EECF244321}">
                <p14:modId xmlns:p14="http://schemas.microsoft.com/office/powerpoint/2010/main" val="1406995681"/>
              </p:ext>
            </p:extLst>
          </p:nvPr>
        </p:nvGraphicFramePr>
        <p:xfrm>
          <a:off x="1695450" y="1102740"/>
          <a:ext cx="5753100" cy="558357"/>
        </p:xfrm>
        <a:graphic>
          <a:graphicData uri="http://schemas.openxmlformats.org/drawingml/2006/table">
            <a:tbl>
              <a:tblPr firstRow="1" firstCol="1" bandRow="1"/>
              <a:tblGrid>
                <a:gridCol w="1917700">
                  <a:extLst>
                    <a:ext uri="{9D8B030D-6E8A-4147-A177-3AD203B41FA5}">
                      <a16:colId xmlns:a16="http://schemas.microsoft.com/office/drawing/2014/main" val="2067068327"/>
                    </a:ext>
                  </a:extLst>
                </a:gridCol>
                <a:gridCol w="1917700">
                  <a:extLst>
                    <a:ext uri="{9D8B030D-6E8A-4147-A177-3AD203B41FA5}">
                      <a16:colId xmlns:a16="http://schemas.microsoft.com/office/drawing/2014/main" val="2942722072"/>
                    </a:ext>
                  </a:extLst>
                </a:gridCol>
                <a:gridCol w="1917700">
                  <a:extLst>
                    <a:ext uri="{9D8B030D-6E8A-4147-A177-3AD203B41FA5}">
                      <a16:colId xmlns:a16="http://schemas.microsoft.com/office/drawing/2014/main" val="3501338400"/>
                    </a:ext>
                  </a:extLst>
                </a:gridCol>
              </a:tblGrid>
              <a:tr h="0">
                <a:tc>
                  <a:txBody>
                    <a:bodyPr/>
                    <a:lstStyle/>
                    <a:p>
                      <a:pPr algn="ctr">
                        <a:lnSpc>
                          <a:spcPct val="107000"/>
                        </a:lnSpc>
                        <a:spcAft>
                          <a:spcPts val="800"/>
                        </a:spcAft>
                      </a:pPr>
                      <a:r>
                        <a:rPr lang="ru-RU" sz="1200">
                          <a:solidFill>
                            <a:schemeClr val="bg1"/>
                          </a:solidFill>
                          <a:effectLst/>
                          <a:latin typeface="Times New Roman" panose="02020603050405020304" pitchFamily="18" charset="0"/>
                          <a:ea typeface="Calibri" panose="020F0502020204030204" pitchFamily="34" charset="0"/>
                          <a:cs typeface="Arial" panose="020B0604020202020204" pitchFamily="34" charset="0"/>
                        </a:rPr>
                        <a:t>Fine aggregate</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a:solidFill>
                            <a:schemeClr val="bg1"/>
                          </a:solidFill>
                          <a:effectLst/>
                          <a:latin typeface="Times New Roman" panose="02020603050405020304" pitchFamily="18" charset="0"/>
                          <a:ea typeface="Calibri" panose="020F0502020204030204" pitchFamily="34" charset="0"/>
                          <a:cs typeface="Arial" panose="020B0604020202020204" pitchFamily="34" charset="0"/>
                        </a:rPr>
                        <a:t>Specific gravity (SG)</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a:solidFill>
                            <a:schemeClr val="bg1"/>
                          </a:solidFill>
                          <a:effectLst/>
                          <a:latin typeface="Times New Roman" panose="02020603050405020304" pitchFamily="18" charset="0"/>
                          <a:ea typeface="Calibri" panose="020F0502020204030204" pitchFamily="34" charset="0"/>
                          <a:cs typeface="Arial" panose="020B0604020202020204" pitchFamily="34" charset="0"/>
                        </a:rPr>
                        <a:t>Absorption capacity (AC)</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8066661"/>
                  </a:ext>
                </a:extLst>
              </a:tr>
              <a:tr h="0">
                <a:tc>
                  <a:txBody>
                    <a:bodyPr/>
                    <a:lstStyle/>
                    <a:p>
                      <a:pPr algn="ctr">
                        <a:lnSpc>
                          <a:spcPct val="107000"/>
                        </a:lnSpc>
                        <a:spcAft>
                          <a:spcPts val="800"/>
                        </a:spcAft>
                      </a:pPr>
                      <a:r>
                        <a:rPr lang="ru-RU" sz="1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RS</a:t>
                      </a:r>
                      <a:endParaRPr lang="en-GB"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ru-RU" sz="1200">
                          <a:solidFill>
                            <a:schemeClr val="bg1"/>
                          </a:solidFill>
                          <a:effectLst/>
                          <a:latin typeface="Times New Roman" panose="02020603050405020304" pitchFamily="18" charset="0"/>
                          <a:ea typeface="Calibri" panose="020F0502020204030204" pitchFamily="34" charset="0"/>
                          <a:cs typeface="Arial" panose="020B0604020202020204" pitchFamily="34" charset="0"/>
                        </a:rPr>
                        <a:t>2.77</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ru-RU" sz="1200">
                          <a:solidFill>
                            <a:schemeClr val="bg1"/>
                          </a:solidFill>
                          <a:effectLst/>
                          <a:latin typeface="Times New Roman" panose="02020603050405020304" pitchFamily="18" charset="0"/>
                          <a:ea typeface="Calibri" panose="020F0502020204030204" pitchFamily="34" charset="0"/>
                          <a:cs typeface="Arial" panose="020B0604020202020204" pitchFamily="34" charset="0"/>
                        </a:rPr>
                        <a:t>2.68</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6242085"/>
                  </a:ext>
                </a:extLst>
              </a:tr>
              <a:tr h="0">
                <a:tc>
                  <a:txBody>
                    <a:bodyPr/>
                    <a:lstStyle/>
                    <a:p>
                      <a:pPr algn="ctr">
                        <a:lnSpc>
                          <a:spcPct val="107000"/>
                        </a:lnSpc>
                        <a:spcAft>
                          <a:spcPts val="800"/>
                        </a:spcAft>
                      </a:pPr>
                      <a:r>
                        <a:rPr lang="ru-RU" sz="1200">
                          <a:solidFill>
                            <a:schemeClr val="bg1"/>
                          </a:solidFill>
                          <a:effectLst/>
                          <a:latin typeface="Times New Roman" panose="02020603050405020304" pitchFamily="18" charset="0"/>
                          <a:ea typeface="Calibri" panose="020F0502020204030204" pitchFamily="34" charset="0"/>
                          <a:cs typeface="Arial" panose="020B0604020202020204" pitchFamily="34" charset="0"/>
                        </a:rPr>
                        <a:t>WGS</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a:solidFill>
                            <a:schemeClr val="bg1"/>
                          </a:solidFill>
                          <a:effectLst/>
                          <a:latin typeface="Times New Roman" panose="02020603050405020304" pitchFamily="18" charset="0"/>
                          <a:ea typeface="Calibri" panose="020F0502020204030204" pitchFamily="34" charset="0"/>
                          <a:cs typeface="Arial" panose="020B0604020202020204" pitchFamily="34" charset="0"/>
                        </a:rPr>
                        <a:t>2.54</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0.83</a:t>
                      </a:r>
                      <a:endParaRPr lang="en-GB"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4933424"/>
                  </a:ext>
                </a:extLst>
              </a:tr>
            </a:tbl>
          </a:graphicData>
        </a:graphic>
      </p:graphicFrame>
      <p:sp>
        <p:nvSpPr>
          <p:cNvPr id="5" name="TextBox 4">
            <a:extLst>
              <a:ext uri="{FF2B5EF4-FFF2-40B4-BE49-F238E27FC236}">
                <a16:creationId xmlns:a16="http://schemas.microsoft.com/office/drawing/2014/main" id="{1457F340-6FC5-201D-B170-99CC8BDAD51B}"/>
              </a:ext>
            </a:extLst>
          </p:cNvPr>
          <p:cNvSpPr txBox="1"/>
          <p:nvPr/>
        </p:nvSpPr>
        <p:spPr>
          <a:xfrm>
            <a:off x="2152055" y="766622"/>
            <a:ext cx="4839890" cy="336118"/>
          </a:xfrm>
          <a:prstGeom prst="rect">
            <a:avLst/>
          </a:prstGeom>
          <a:noFill/>
        </p:spPr>
        <p:txBody>
          <a:bodyPr wrap="square">
            <a:spAutoFit/>
          </a:bodyPr>
          <a:lstStyle/>
          <a:p>
            <a:pPr algn="ctr">
              <a:lnSpc>
                <a:spcPct val="150000"/>
              </a:lnSpc>
              <a:spcBef>
                <a:spcPts val="1200"/>
              </a:spcBef>
              <a:spcAft>
                <a:spcPts val="800"/>
              </a:spcAft>
            </a:pPr>
            <a:r>
              <a:rPr lang="en-US" sz="1200" b="1" dirty="0">
                <a:effectLst/>
                <a:latin typeface="+mn-lt"/>
                <a:ea typeface="Calibri" panose="020F0502020204030204" pitchFamily="34" charset="0"/>
                <a:cs typeface="Arial" panose="020B0604020202020204" pitchFamily="34" charset="0"/>
              </a:rPr>
              <a:t>Table 3. </a:t>
            </a:r>
            <a:r>
              <a:rPr lang="en-US" sz="1200" dirty="0">
                <a:effectLst/>
                <a:latin typeface="+mn-lt"/>
                <a:ea typeface="Calibri" panose="020F0502020204030204" pitchFamily="34" charset="0"/>
                <a:cs typeface="Arial" panose="020B0604020202020204" pitchFamily="34" charset="0"/>
              </a:rPr>
              <a:t>SG and AC of fine aggregates</a:t>
            </a:r>
            <a:endParaRPr lang="en-GB" sz="1200" dirty="0">
              <a:effectLst/>
              <a:latin typeface="+mn-lt"/>
              <a:ea typeface="Calibri" panose="020F0502020204030204" pitchFamily="34" charset="0"/>
              <a:cs typeface="Arial" panose="020B0604020202020204" pitchFamily="34" charset="0"/>
            </a:endParaRPr>
          </a:p>
        </p:txBody>
      </p:sp>
      <p:graphicFrame>
        <p:nvGraphicFramePr>
          <p:cNvPr id="6" name="Таблица 5">
            <a:extLst>
              <a:ext uri="{FF2B5EF4-FFF2-40B4-BE49-F238E27FC236}">
                <a16:creationId xmlns:a16="http://schemas.microsoft.com/office/drawing/2014/main" id="{4CE0D67E-A558-0CE2-5643-22CD87170A6B}"/>
              </a:ext>
            </a:extLst>
          </p:cNvPr>
          <p:cNvGraphicFramePr>
            <a:graphicFrameLocks noGrp="1"/>
          </p:cNvGraphicFramePr>
          <p:nvPr>
            <p:extLst>
              <p:ext uri="{D42A27DB-BD31-4B8C-83A1-F6EECF244321}">
                <p14:modId xmlns:p14="http://schemas.microsoft.com/office/powerpoint/2010/main" val="562755108"/>
              </p:ext>
            </p:extLst>
          </p:nvPr>
        </p:nvGraphicFramePr>
        <p:xfrm>
          <a:off x="311150" y="2277745"/>
          <a:ext cx="8521700" cy="594360"/>
        </p:xfrm>
        <a:graphic>
          <a:graphicData uri="http://schemas.openxmlformats.org/drawingml/2006/table">
            <a:tbl>
              <a:tblPr firstRow="1" firstCol="1" bandRow="1"/>
              <a:tblGrid>
                <a:gridCol w="928865">
                  <a:extLst>
                    <a:ext uri="{9D8B030D-6E8A-4147-A177-3AD203B41FA5}">
                      <a16:colId xmlns:a16="http://schemas.microsoft.com/office/drawing/2014/main" val="460121153"/>
                    </a:ext>
                  </a:extLst>
                </a:gridCol>
                <a:gridCol w="710710">
                  <a:extLst>
                    <a:ext uri="{9D8B030D-6E8A-4147-A177-3AD203B41FA5}">
                      <a16:colId xmlns:a16="http://schemas.microsoft.com/office/drawing/2014/main" val="3529204056"/>
                    </a:ext>
                  </a:extLst>
                </a:gridCol>
                <a:gridCol w="743092">
                  <a:extLst>
                    <a:ext uri="{9D8B030D-6E8A-4147-A177-3AD203B41FA5}">
                      <a16:colId xmlns:a16="http://schemas.microsoft.com/office/drawing/2014/main" val="2392074608"/>
                    </a:ext>
                  </a:extLst>
                </a:gridCol>
                <a:gridCol w="743092">
                  <a:extLst>
                    <a:ext uri="{9D8B030D-6E8A-4147-A177-3AD203B41FA5}">
                      <a16:colId xmlns:a16="http://schemas.microsoft.com/office/drawing/2014/main" val="1002896357"/>
                    </a:ext>
                  </a:extLst>
                </a:gridCol>
                <a:gridCol w="710710">
                  <a:extLst>
                    <a:ext uri="{9D8B030D-6E8A-4147-A177-3AD203B41FA5}">
                      <a16:colId xmlns:a16="http://schemas.microsoft.com/office/drawing/2014/main" val="1411596171"/>
                    </a:ext>
                  </a:extLst>
                </a:gridCol>
                <a:gridCol w="645945">
                  <a:extLst>
                    <a:ext uri="{9D8B030D-6E8A-4147-A177-3AD203B41FA5}">
                      <a16:colId xmlns:a16="http://schemas.microsoft.com/office/drawing/2014/main" val="3285724979"/>
                    </a:ext>
                  </a:extLst>
                </a:gridCol>
                <a:gridCol w="710710">
                  <a:extLst>
                    <a:ext uri="{9D8B030D-6E8A-4147-A177-3AD203B41FA5}">
                      <a16:colId xmlns:a16="http://schemas.microsoft.com/office/drawing/2014/main" val="1065258004"/>
                    </a:ext>
                  </a:extLst>
                </a:gridCol>
                <a:gridCol w="645945">
                  <a:extLst>
                    <a:ext uri="{9D8B030D-6E8A-4147-A177-3AD203B41FA5}">
                      <a16:colId xmlns:a16="http://schemas.microsoft.com/office/drawing/2014/main" val="3097585533"/>
                    </a:ext>
                  </a:extLst>
                </a:gridCol>
                <a:gridCol w="710710">
                  <a:extLst>
                    <a:ext uri="{9D8B030D-6E8A-4147-A177-3AD203B41FA5}">
                      <a16:colId xmlns:a16="http://schemas.microsoft.com/office/drawing/2014/main" val="3312763118"/>
                    </a:ext>
                  </a:extLst>
                </a:gridCol>
                <a:gridCol w="647649">
                  <a:extLst>
                    <a:ext uri="{9D8B030D-6E8A-4147-A177-3AD203B41FA5}">
                      <a16:colId xmlns:a16="http://schemas.microsoft.com/office/drawing/2014/main" val="596302071"/>
                    </a:ext>
                  </a:extLst>
                </a:gridCol>
                <a:gridCol w="647649">
                  <a:extLst>
                    <a:ext uri="{9D8B030D-6E8A-4147-A177-3AD203B41FA5}">
                      <a16:colId xmlns:a16="http://schemas.microsoft.com/office/drawing/2014/main" val="339580356"/>
                    </a:ext>
                  </a:extLst>
                </a:gridCol>
                <a:gridCol w="676623">
                  <a:extLst>
                    <a:ext uri="{9D8B030D-6E8A-4147-A177-3AD203B41FA5}">
                      <a16:colId xmlns:a16="http://schemas.microsoft.com/office/drawing/2014/main" val="914705568"/>
                    </a:ext>
                  </a:extLst>
                </a:gridCol>
              </a:tblGrid>
              <a:tr h="198120">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SiO</a:t>
                      </a:r>
                      <a:r>
                        <a:rPr lang="ru-RU" sz="1200" baseline="-25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Al</a:t>
                      </a:r>
                      <a:r>
                        <a:rPr lang="ru-RU" sz="1200" baseline="-25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a:t>
                      </a:r>
                      <a:r>
                        <a:rPr lang="ru-RU" sz="1200" baseline="-25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Fe</a:t>
                      </a:r>
                      <a:r>
                        <a:rPr lang="ru-RU" sz="1200" baseline="-25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a:t>
                      </a:r>
                      <a:r>
                        <a:rPr lang="ru-RU" sz="1200" baseline="-25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CaO</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SO</a:t>
                      </a:r>
                      <a:r>
                        <a:rPr lang="ru-RU" sz="1200" baseline="-25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MgO</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TiO</a:t>
                      </a:r>
                      <a:r>
                        <a:rPr lang="ru-RU" sz="1200" baseline="-25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Na</a:t>
                      </a:r>
                      <a:r>
                        <a:rPr lang="ru-RU" sz="1200" baseline="-25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K</a:t>
                      </a:r>
                      <a:r>
                        <a:rPr lang="ru-RU" sz="1200" baseline="-25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BaO</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MnO</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20010033"/>
                  </a:ext>
                </a:extLst>
              </a:tr>
              <a:tr h="198120">
                <a:tc>
                  <a:txBody>
                    <a:bodyPr/>
                    <a:lstStyle/>
                    <a:p>
                      <a:pPr>
                        <a:lnSpc>
                          <a:spcPct val="115000"/>
                        </a:lnSpc>
                        <a:spcAft>
                          <a:spcPts val="800"/>
                        </a:spcAft>
                      </a:pPr>
                      <a:r>
                        <a:rPr lang="ru-RU"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RS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47.08</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9.97</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5.50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13.60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0.56</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1.93</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0.65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1.27</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3.16</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0.13</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0.72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a:noFill/>
                    </a:lnB>
                  </a:tcPr>
                </a:tc>
                <a:extLst>
                  <a:ext uri="{0D108BD9-81ED-4DB2-BD59-A6C34878D82A}">
                    <a16:rowId xmlns:a16="http://schemas.microsoft.com/office/drawing/2014/main" val="3496710453"/>
                  </a:ext>
                </a:extLst>
              </a:tr>
              <a:tr h="198120">
                <a:tc>
                  <a:txBody>
                    <a:bodyPr/>
                    <a:lstStyle/>
                    <a:p>
                      <a:pP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WGS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66.20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1.78</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0.66</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8.45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0.44</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2.48</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0.06</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12.27</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1.20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0.02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algn="ctr">
                        <a:lnSpc>
                          <a:spcPct val="115000"/>
                        </a:lnSpc>
                        <a:spcAft>
                          <a:spcPts val="800"/>
                        </a:spcAft>
                      </a:pPr>
                      <a:r>
                        <a:rPr lang="ru-RU"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0.02</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388095411"/>
                  </a:ext>
                </a:extLst>
              </a:tr>
            </a:tbl>
          </a:graphicData>
        </a:graphic>
      </p:graphicFrame>
      <p:sp>
        <p:nvSpPr>
          <p:cNvPr id="9" name="TextBox 8">
            <a:extLst>
              <a:ext uri="{FF2B5EF4-FFF2-40B4-BE49-F238E27FC236}">
                <a16:creationId xmlns:a16="http://schemas.microsoft.com/office/drawing/2014/main" id="{75E88B7E-C85E-07BF-5407-12242792F991}"/>
              </a:ext>
            </a:extLst>
          </p:cNvPr>
          <p:cNvSpPr txBox="1"/>
          <p:nvPr/>
        </p:nvSpPr>
        <p:spPr>
          <a:xfrm>
            <a:off x="2152055" y="1906444"/>
            <a:ext cx="4839890" cy="336118"/>
          </a:xfrm>
          <a:prstGeom prst="rect">
            <a:avLst/>
          </a:prstGeom>
          <a:noFill/>
        </p:spPr>
        <p:txBody>
          <a:bodyPr wrap="square">
            <a:spAutoFit/>
          </a:bodyPr>
          <a:lstStyle/>
          <a:p>
            <a:pPr algn="ctr">
              <a:lnSpc>
                <a:spcPct val="150000"/>
              </a:lnSpc>
              <a:spcBef>
                <a:spcPts val="1200"/>
              </a:spcBef>
              <a:spcAft>
                <a:spcPts val="800"/>
              </a:spcAft>
            </a:pPr>
            <a:r>
              <a:rPr lang="en-US" sz="1200" b="1" dirty="0">
                <a:effectLst/>
                <a:latin typeface="Times New Roman" panose="02020603050405020304" pitchFamily="18" charset="0"/>
                <a:ea typeface="Calibri" panose="020F0502020204030204" pitchFamily="34" charset="0"/>
                <a:cs typeface="Arial" panose="020B0604020202020204" pitchFamily="34" charset="0"/>
              </a:rPr>
              <a:t>Table 4. </a:t>
            </a:r>
            <a:r>
              <a:rPr lang="en-US" sz="1200" dirty="0">
                <a:effectLst/>
                <a:latin typeface="Times New Roman" panose="02020603050405020304" pitchFamily="18" charset="0"/>
                <a:ea typeface="Calibri" panose="020F0502020204030204" pitchFamily="34" charset="0"/>
                <a:cs typeface="Arial" panose="020B0604020202020204" pitchFamily="34" charset="0"/>
              </a:rPr>
              <a:t>Chemical composition of FA, GGBFS, and WGS (%).</a:t>
            </a:r>
            <a:endParaRPr lang="en-GB" sz="1200" dirty="0">
              <a:effectLst/>
              <a:latin typeface="Times New Roman" panose="02020603050405020304" pitchFamily="18" charset="0"/>
              <a:ea typeface="Calibri" panose="020F050202020403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E54EF4BF-1DD2-C38A-AD0A-A8E967DBE65B}"/>
              </a:ext>
            </a:extLst>
          </p:cNvPr>
          <p:cNvSpPr txBox="1"/>
          <p:nvPr/>
        </p:nvSpPr>
        <p:spPr>
          <a:xfrm>
            <a:off x="661035" y="4807382"/>
            <a:ext cx="3768090" cy="336118"/>
          </a:xfrm>
          <a:prstGeom prst="rect">
            <a:avLst/>
          </a:prstGeom>
          <a:noFill/>
        </p:spPr>
        <p:txBody>
          <a:bodyPr wrap="square">
            <a:spAutoFit/>
          </a:bodyPr>
          <a:lstStyle/>
          <a:p>
            <a:pPr algn="ctr">
              <a:lnSpc>
                <a:spcPct val="150000"/>
              </a:lnSpc>
              <a:spcAft>
                <a:spcPts val="800"/>
              </a:spcAft>
            </a:pPr>
            <a:r>
              <a:rPr lang="en-US" sz="1200" b="1" dirty="0">
                <a:effectLst/>
                <a:latin typeface="Times New Roman" panose="02020603050405020304" pitchFamily="18" charset="0"/>
                <a:ea typeface="SimSun" panose="02010600030101010101" pitchFamily="2" charset="-122"/>
              </a:rPr>
              <a:t>Figure </a:t>
            </a:r>
            <a:r>
              <a:rPr lang="en-US" sz="1200" b="1" dirty="0">
                <a:latin typeface="Times New Roman" panose="02020603050405020304" pitchFamily="18" charset="0"/>
                <a:ea typeface="SimSun" panose="02010600030101010101" pitchFamily="2" charset="-122"/>
              </a:rPr>
              <a:t>11</a:t>
            </a:r>
            <a:r>
              <a:rPr lang="en-US" sz="1200" b="1" dirty="0">
                <a:effectLst/>
                <a:latin typeface="Times New Roman" panose="02020603050405020304" pitchFamily="18" charset="0"/>
                <a:ea typeface="SimSun" panose="02010600030101010101" pitchFamily="2" charset="-122"/>
              </a:rPr>
              <a:t>. </a:t>
            </a:r>
            <a:r>
              <a:rPr lang="en-US" sz="1200" dirty="0">
                <a:effectLst/>
                <a:latin typeface="Times New Roman" panose="02020603050405020304" pitchFamily="18" charset="0"/>
                <a:ea typeface="SimSun" panose="02010600030101010101" pitchFamily="2" charset="-122"/>
              </a:rPr>
              <a:t>XRD of RS</a:t>
            </a:r>
            <a:endParaRPr lang="en-GB" sz="1200" dirty="0">
              <a:effectLst/>
              <a:latin typeface="Times New Roman" panose="02020603050405020304" pitchFamily="18" charset="0"/>
              <a:ea typeface="SimSun" panose="02010600030101010101" pitchFamily="2" charset="-122"/>
            </a:endParaRPr>
          </a:p>
        </p:txBody>
      </p:sp>
      <p:pic>
        <p:nvPicPr>
          <p:cNvPr id="12" name="Рисунок 11">
            <a:extLst>
              <a:ext uri="{FF2B5EF4-FFF2-40B4-BE49-F238E27FC236}">
                <a16:creationId xmlns:a16="http://schemas.microsoft.com/office/drawing/2014/main" id="{E4B1C1AA-ADC2-015C-6509-E319FD63A03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909"/>
          <a:stretch/>
        </p:blipFill>
        <p:spPr bwMode="auto">
          <a:xfrm>
            <a:off x="4829208" y="2992970"/>
            <a:ext cx="3745884" cy="1864100"/>
          </a:xfrm>
          <a:prstGeom prst="rect">
            <a:avLst/>
          </a:prstGeom>
          <a:noFill/>
          <a:ln>
            <a:noFill/>
          </a:ln>
        </p:spPr>
      </p:pic>
      <p:sp>
        <p:nvSpPr>
          <p:cNvPr id="13" name="TextBox 12">
            <a:extLst>
              <a:ext uri="{FF2B5EF4-FFF2-40B4-BE49-F238E27FC236}">
                <a16:creationId xmlns:a16="http://schemas.microsoft.com/office/drawing/2014/main" id="{331D307A-5A0A-FABA-90A1-1F7FA7DC883D}"/>
              </a:ext>
            </a:extLst>
          </p:cNvPr>
          <p:cNvSpPr txBox="1"/>
          <p:nvPr/>
        </p:nvSpPr>
        <p:spPr>
          <a:xfrm>
            <a:off x="5000625" y="4807382"/>
            <a:ext cx="3768090" cy="336118"/>
          </a:xfrm>
          <a:prstGeom prst="rect">
            <a:avLst/>
          </a:prstGeom>
          <a:noFill/>
        </p:spPr>
        <p:txBody>
          <a:bodyPr wrap="square">
            <a:spAutoFit/>
          </a:bodyPr>
          <a:lstStyle/>
          <a:p>
            <a:pPr algn="ctr">
              <a:lnSpc>
                <a:spcPct val="150000"/>
              </a:lnSpc>
              <a:spcAft>
                <a:spcPts val="800"/>
              </a:spcAft>
            </a:pPr>
            <a:r>
              <a:rPr lang="en-US" sz="1200" b="1" dirty="0">
                <a:effectLst/>
                <a:latin typeface="Times New Roman" panose="02020603050405020304" pitchFamily="18" charset="0"/>
                <a:ea typeface="SimSun" panose="02010600030101010101" pitchFamily="2" charset="-122"/>
              </a:rPr>
              <a:t>Figure </a:t>
            </a:r>
            <a:r>
              <a:rPr lang="en-US" sz="1200" b="1" dirty="0">
                <a:latin typeface="Times New Roman" panose="02020603050405020304" pitchFamily="18" charset="0"/>
                <a:ea typeface="SimSun" panose="02010600030101010101" pitchFamily="2" charset="-122"/>
              </a:rPr>
              <a:t>12</a:t>
            </a:r>
            <a:r>
              <a:rPr lang="en-US" sz="1200" b="1" dirty="0">
                <a:effectLst/>
                <a:latin typeface="Times New Roman" panose="02020603050405020304" pitchFamily="18" charset="0"/>
                <a:ea typeface="SimSun" panose="02010600030101010101" pitchFamily="2" charset="-122"/>
              </a:rPr>
              <a:t>. </a:t>
            </a:r>
            <a:r>
              <a:rPr lang="en-US" sz="1200" dirty="0">
                <a:effectLst/>
                <a:latin typeface="Times New Roman" panose="02020603050405020304" pitchFamily="18" charset="0"/>
                <a:ea typeface="SimSun" panose="02010600030101010101" pitchFamily="2" charset="-122"/>
              </a:rPr>
              <a:t>XRD of WGS</a:t>
            </a:r>
            <a:endParaRPr lang="en-GB" sz="1200" dirty="0">
              <a:effectLst/>
              <a:latin typeface="Times New Roman" panose="02020603050405020304" pitchFamily="18" charset="0"/>
              <a:ea typeface="SimSun" panose="02010600030101010101" pitchFamily="2" charset="-122"/>
            </a:endParaRPr>
          </a:p>
        </p:txBody>
      </p:sp>
      <p:sp>
        <p:nvSpPr>
          <p:cNvPr id="14" name="Номер слайда 13">
            <a:extLst>
              <a:ext uri="{FF2B5EF4-FFF2-40B4-BE49-F238E27FC236}">
                <a16:creationId xmlns:a16="http://schemas.microsoft.com/office/drawing/2014/main" id="{31E9228B-40DB-33E6-19B2-715078B8F40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13</a:t>
            </a:fld>
            <a:endParaRPr lang="en" dirty="0">
              <a:solidFill>
                <a:schemeClr val="bg1"/>
              </a:solidFill>
            </a:endParaRPr>
          </a:p>
        </p:txBody>
      </p:sp>
      <p:pic>
        <p:nvPicPr>
          <p:cNvPr id="4" name="Рисунок 3">
            <a:extLst>
              <a:ext uri="{FF2B5EF4-FFF2-40B4-BE49-F238E27FC236}">
                <a16:creationId xmlns:a16="http://schemas.microsoft.com/office/drawing/2014/main" id="{18DE4912-62D2-5AD1-13E6-E1A54EEDC33C}"/>
              </a:ext>
            </a:extLst>
          </p:cNvPr>
          <p:cNvPicPr>
            <a:picLocks noChangeAspect="1"/>
          </p:cNvPicPr>
          <p:nvPr/>
        </p:nvPicPr>
        <p:blipFill>
          <a:blip r:embed="rId4"/>
          <a:stretch>
            <a:fillRect/>
          </a:stretch>
        </p:blipFill>
        <p:spPr>
          <a:xfrm>
            <a:off x="525680" y="3021345"/>
            <a:ext cx="3857462" cy="1899515"/>
          </a:xfrm>
          <a:prstGeom prst="rect">
            <a:avLst/>
          </a:prstGeom>
        </p:spPr>
      </p:pic>
    </p:spTree>
    <p:extLst>
      <p:ext uri="{BB962C8B-B14F-4D97-AF65-F5344CB8AC3E}">
        <p14:creationId xmlns:p14="http://schemas.microsoft.com/office/powerpoint/2010/main" val="3051661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Mix Design</a:t>
            </a:r>
          </a:p>
        </p:txBody>
      </p:sp>
      <p:graphicFrame>
        <p:nvGraphicFramePr>
          <p:cNvPr id="2" name="Таблица 1">
            <a:extLst>
              <a:ext uri="{FF2B5EF4-FFF2-40B4-BE49-F238E27FC236}">
                <a16:creationId xmlns:a16="http://schemas.microsoft.com/office/drawing/2014/main" id="{F4390955-9F03-D58F-29B8-DD024BFFB377}"/>
              </a:ext>
            </a:extLst>
          </p:cNvPr>
          <p:cNvGraphicFramePr>
            <a:graphicFrameLocks noGrp="1"/>
          </p:cNvGraphicFramePr>
          <p:nvPr>
            <p:extLst>
              <p:ext uri="{D42A27DB-BD31-4B8C-83A1-F6EECF244321}">
                <p14:modId xmlns:p14="http://schemas.microsoft.com/office/powerpoint/2010/main" val="1737361985"/>
              </p:ext>
            </p:extLst>
          </p:nvPr>
        </p:nvGraphicFramePr>
        <p:xfrm>
          <a:off x="2868667" y="951678"/>
          <a:ext cx="5963633" cy="3430215"/>
        </p:xfrm>
        <a:graphic>
          <a:graphicData uri="http://schemas.openxmlformats.org/drawingml/2006/table">
            <a:tbl>
              <a:tblPr firstRow="1" firstCol="1" bandRow="1"/>
              <a:tblGrid>
                <a:gridCol w="353047">
                  <a:extLst>
                    <a:ext uri="{9D8B030D-6E8A-4147-A177-3AD203B41FA5}">
                      <a16:colId xmlns:a16="http://schemas.microsoft.com/office/drawing/2014/main" val="3900829710"/>
                    </a:ext>
                  </a:extLst>
                </a:gridCol>
                <a:gridCol w="1414574">
                  <a:extLst>
                    <a:ext uri="{9D8B030D-6E8A-4147-A177-3AD203B41FA5}">
                      <a16:colId xmlns:a16="http://schemas.microsoft.com/office/drawing/2014/main" val="2607999182"/>
                    </a:ext>
                  </a:extLst>
                </a:gridCol>
                <a:gridCol w="530764">
                  <a:extLst>
                    <a:ext uri="{9D8B030D-6E8A-4147-A177-3AD203B41FA5}">
                      <a16:colId xmlns:a16="http://schemas.microsoft.com/office/drawing/2014/main" val="1425208351"/>
                    </a:ext>
                  </a:extLst>
                </a:gridCol>
                <a:gridCol w="707286">
                  <a:extLst>
                    <a:ext uri="{9D8B030D-6E8A-4147-A177-3AD203B41FA5}">
                      <a16:colId xmlns:a16="http://schemas.microsoft.com/office/drawing/2014/main" val="1215266539"/>
                    </a:ext>
                  </a:extLst>
                </a:gridCol>
                <a:gridCol w="520028">
                  <a:extLst>
                    <a:ext uri="{9D8B030D-6E8A-4147-A177-3AD203B41FA5}">
                      <a16:colId xmlns:a16="http://schemas.microsoft.com/office/drawing/2014/main" val="1383981974"/>
                    </a:ext>
                  </a:extLst>
                </a:gridCol>
                <a:gridCol w="541498">
                  <a:extLst>
                    <a:ext uri="{9D8B030D-6E8A-4147-A177-3AD203B41FA5}">
                      <a16:colId xmlns:a16="http://schemas.microsoft.com/office/drawing/2014/main" val="1723337516"/>
                    </a:ext>
                  </a:extLst>
                </a:gridCol>
                <a:gridCol w="740548">
                  <a:extLst>
                    <a:ext uri="{9D8B030D-6E8A-4147-A177-3AD203B41FA5}">
                      <a16:colId xmlns:a16="http://schemas.microsoft.com/office/drawing/2014/main" val="3137161620"/>
                    </a:ext>
                  </a:extLst>
                </a:gridCol>
                <a:gridCol w="497502">
                  <a:extLst>
                    <a:ext uri="{9D8B030D-6E8A-4147-A177-3AD203B41FA5}">
                      <a16:colId xmlns:a16="http://schemas.microsoft.com/office/drawing/2014/main" val="2063894198"/>
                    </a:ext>
                  </a:extLst>
                </a:gridCol>
                <a:gridCol w="658386">
                  <a:extLst>
                    <a:ext uri="{9D8B030D-6E8A-4147-A177-3AD203B41FA5}">
                      <a16:colId xmlns:a16="http://schemas.microsoft.com/office/drawing/2014/main" val="2158403684"/>
                    </a:ext>
                  </a:extLst>
                </a:gridCol>
              </a:tblGrid>
              <a:tr h="144012">
                <a:tc>
                  <a:txBody>
                    <a:bodyPr/>
                    <a:lstStyle/>
                    <a:p>
                      <a:pPr algn="ctr">
                        <a:lnSpc>
                          <a:spcPct val="115000"/>
                        </a:lnSpc>
                        <a:spcBef>
                          <a:spcPts val="1200"/>
                        </a:spcBef>
                        <a:spcAft>
                          <a:spcPts val="800"/>
                        </a:spcAft>
                      </a:pPr>
                      <a:r>
                        <a:rPr lang="en-US" sz="100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t> </a:t>
                      </a:r>
                      <a:endParaRPr lang="en-GB" sz="1000">
                        <a:solidFill>
                          <a:schemeClr val="bg1"/>
                        </a:solidFill>
                        <a:effectLst/>
                        <a:latin typeface="Times New Roman" panose="02020603050405020304" pitchFamily="18" charset="0"/>
                        <a:ea typeface="Calibri" panose="020F0502020204030204" pitchFamily="34" charset="0"/>
                        <a:cs typeface="Arial" panose="020B0604020202020204" pitchFamily="34" charset="0"/>
                      </a:endParaRPr>
                    </a:p>
                  </a:txBody>
                  <a:tcPr marL="57631" marR="57631" marT="0" marB="0">
                    <a:lnL>
                      <a:noFill/>
                    </a:lnL>
                    <a:lnR>
                      <a:noFill/>
                    </a:lnR>
                    <a:lnT>
                      <a:noFill/>
                    </a:lnT>
                    <a:lnB w="12700" cap="flat" cmpd="sng" algn="ctr">
                      <a:solidFill>
                        <a:srgbClr val="000000"/>
                      </a:solidFill>
                      <a:prstDash val="solid"/>
                      <a:round/>
                      <a:headEnd type="none" w="med" len="med"/>
                      <a:tailEnd type="none" w="med" len="med"/>
                    </a:lnB>
                  </a:tcPr>
                </a:tc>
                <a:tc gridSpan="8">
                  <a:txBody>
                    <a:bodyPr/>
                    <a:lstStyle/>
                    <a:p>
                      <a:pPr algn="ctr">
                        <a:lnSpc>
                          <a:spcPct val="115000"/>
                        </a:lnSpc>
                        <a:spcBef>
                          <a:spcPts val="1200"/>
                        </a:spcBef>
                        <a:spcAft>
                          <a:spcPts val="800"/>
                        </a:spcAft>
                      </a:pPr>
                      <a:r>
                        <a:rPr lang="en-US" sz="1200" b="1" dirty="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t>Table 5. </a:t>
                      </a:r>
                      <a:r>
                        <a:rPr lang="en-US" sz="1200" dirty="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t>Mixture Proportion of Geopolymer Mortar</a:t>
                      </a:r>
                      <a:endParaRPr lang="en-GB" sz="1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endParaRPr>
                    </a:p>
                  </a:txBody>
                  <a:tcPr marL="57631" marR="57631"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4258001"/>
                  </a:ext>
                </a:extLst>
              </a:tr>
              <a:tr h="303296">
                <a:tc>
                  <a:txBody>
                    <a:bodyPr/>
                    <a:lstStyle/>
                    <a:p>
                      <a:pPr algn="just">
                        <a:lnSpc>
                          <a:spcPct val="115000"/>
                        </a:lnSpc>
                        <a:spcAft>
                          <a:spcPts val="800"/>
                        </a:spcAft>
                      </a:pPr>
                      <a:r>
                        <a:rPr lang="en-GB"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Mix</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800"/>
                        </a:spcAft>
                      </a:pPr>
                      <a:r>
                        <a:rPr lang="ru-RU" sz="1000" dirty="0" err="1">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Mix</a:t>
                      </a:r>
                      <a:r>
                        <a:rPr lang="en-US" sz="1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 ID</a:t>
                      </a:r>
                      <a:endParaRPr lang="en-GB" sz="9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FA</a:t>
                      </a: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800"/>
                        </a:spcAft>
                      </a:pPr>
                      <a:r>
                        <a:rPr lang="ru-RU" sz="1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GGBFS</a:t>
                      </a:r>
                      <a:r>
                        <a:rPr lang="en-US" sz="1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GB" sz="9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Sand</a:t>
                      </a: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WGS</a:t>
                      </a: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Glass bubbles</a:t>
                      </a: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800"/>
                        </a:spcAft>
                      </a:pPr>
                      <a:r>
                        <a:rPr lang="ru-RU" sz="1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AAS/</a:t>
                      </a:r>
                      <a:r>
                        <a:rPr lang="en-US" sz="1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b</a:t>
                      </a:r>
                      <a:endParaRPr lang="en-GB" sz="9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800"/>
                        </a:spcAft>
                      </a:pP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w</a:t>
                      </a: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b</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5264644"/>
                  </a:ext>
                </a:extLst>
              </a:tr>
              <a:tr h="146708">
                <a:tc>
                  <a:txBody>
                    <a:bodyPr/>
                    <a:lstStyle/>
                    <a:p>
                      <a:pPr marR="0" algn="just" rtl="0">
                        <a:lnSpc>
                          <a:spcPct val="115000"/>
                        </a:lnSpc>
                        <a:spcBef>
                          <a:spcPts val="0"/>
                        </a:spcBef>
                        <a:spcAft>
                          <a:spcPts val="800"/>
                        </a:spcAft>
                        <a:buClr>
                          <a:srgbClr val="000000"/>
                        </a:buClr>
                        <a:buFont typeface="Arial"/>
                      </a:pPr>
                      <a:r>
                        <a:rPr lang="en-US" sz="1000" b="0" i="0" u="none" strike="noStrike" cap="none"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1A</a:t>
                      </a:r>
                      <a:endParaRPr lang="en-GB" sz="1000" b="0" i="0" u="none" strike="noStrike" cap="none" dirty="0">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w="12700" cap="flat" cmpd="sng" algn="ctr">
                      <a:solidFill>
                        <a:srgbClr val="000000"/>
                      </a:solidFill>
                      <a:prstDash val="solid"/>
                      <a:round/>
                      <a:headEnd type="none" w="med" len="med"/>
                      <a:tailEnd type="none" w="med" len="med"/>
                    </a:lnT>
                    <a:lnB>
                      <a:noFill/>
                    </a:lnB>
                    <a:solidFill>
                      <a:srgbClr val="E2EFD9"/>
                    </a:solidFill>
                  </a:tcPr>
                </a:tc>
                <a:tc>
                  <a:txBody>
                    <a:bodyPr/>
                    <a:lstStyle/>
                    <a:p>
                      <a:pPr marR="0" algn="just" rtl="0">
                        <a:lnSpc>
                          <a:spcPct val="115000"/>
                        </a:lnSpc>
                        <a:spcBef>
                          <a:spcPts val="0"/>
                        </a:spcBef>
                        <a:spcAft>
                          <a:spcPts val="800"/>
                        </a:spcAft>
                        <a:buClr>
                          <a:srgbClr val="000000"/>
                        </a:buClr>
                        <a:buFont typeface="Arial"/>
                      </a:pPr>
                      <a:r>
                        <a:rPr lang="ru-RU" sz="1000" b="0" i="0" u="none" strike="noStrike" cap="none"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Control 1</a:t>
                      </a:r>
                      <a:endParaRPr lang="en-GB" sz="1000" b="0" i="0" u="none" strike="noStrike" cap="none" dirty="0">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w="12700" cap="flat" cmpd="sng" algn="ctr">
                      <a:solidFill>
                        <a:srgbClr val="000000"/>
                      </a:solidFill>
                      <a:prstDash val="solid"/>
                      <a:round/>
                      <a:headEnd type="none" w="med" len="med"/>
                      <a:tailEnd type="none" w="med" len="med"/>
                    </a:lnT>
                    <a:lnB>
                      <a:noFill/>
                    </a:lnB>
                    <a:solidFill>
                      <a:srgbClr val="E2EFD9"/>
                    </a:solidFill>
                  </a:tcPr>
                </a:tc>
                <a:tc>
                  <a:txBody>
                    <a:bodyPr/>
                    <a:lstStyle/>
                    <a:p>
                      <a:pPr marR="0" algn="just" rtl="0">
                        <a:lnSpc>
                          <a:spcPct val="115000"/>
                        </a:lnSpc>
                        <a:spcBef>
                          <a:spcPts val="0"/>
                        </a:spcBef>
                        <a:spcAft>
                          <a:spcPts val="800"/>
                        </a:spcAft>
                        <a:buClr>
                          <a:srgbClr val="000000"/>
                        </a:buClr>
                        <a:buFont typeface="Arial"/>
                      </a:pPr>
                      <a:r>
                        <a:rPr lang="ru-RU" sz="1000" b="0" i="0" u="none" strike="noStrike" cap="none">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60</a:t>
                      </a:r>
                      <a:endParaRPr lang="en-GB" sz="1000" b="0" i="0" u="none" strike="noStrike" cap="none">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w="12700" cap="flat" cmpd="sng" algn="ctr">
                      <a:solidFill>
                        <a:srgbClr val="000000"/>
                      </a:solidFill>
                      <a:prstDash val="solid"/>
                      <a:round/>
                      <a:headEnd type="none" w="med" len="med"/>
                      <a:tailEnd type="none" w="med" len="med"/>
                    </a:lnT>
                    <a:lnB>
                      <a:noFill/>
                    </a:lnB>
                    <a:solidFill>
                      <a:srgbClr val="E2EFD9"/>
                    </a:solidFill>
                  </a:tcPr>
                </a:tc>
                <a:tc>
                  <a:txBody>
                    <a:bodyPr/>
                    <a:lstStyle/>
                    <a:p>
                      <a:pPr marR="0" algn="just" rtl="0">
                        <a:lnSpc>
                          <a:spcPct val="115000"/>
                        </a:lnSpc>
                        <a:spcBef>
                          <a:spcPts val="0"/>
                        </a:spcBef>
                        <a:spcAft>
                          <a:spcPts val="800"/>
                        </a:spcAft>
                        <a:buClr>
                          <a:srgbClr val="000000"/>
                        </a:buClr>
                        <a:buFont typeface="Arial"/>
                      </a:pPr>
                      <a:r>
                        <a:rPr lang="ru-RU" sz="1000" b="0" i="0" u="none" strike="noStrike" cap="none">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40</a:t>
                      </a:r>
                      <a:endParaRPr lang="en-GB" sz="1000" b="0" i="0" u="none" strike="noStrike" cap="none">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w="12700" cap="flat" cmpd="sng" algn="ctr">
                      <a:solidFill>
                        <a:srgbClr val="000000"/>
                      </a:solidFill>
                      <a:prstDash val="solid"/>
                      <a:round/>
                      <a:headEnd type="none" w="med" len="med"/>
                      <a:tailEnd type="none" w="med" len="med"/>
                    </a:lnT>
                    <a:lnB>
                      <a:noFill/>
                    </a:lnB>
                    <a:solidFill>
                      <a:srgbClr val="E2EFD9"/>
                    </a:solidFill>
                  </a:tcPr>
                </a:tc>
                <a:tc>
                  <a:txBody>
                    <a:bodyPr/>
                    <a:lstStyle/>
                    <a:p>
                      <a:pPr marR="0" algn="just" rtl="0">
                        <a:lnSpc>
                          <a:spcPct val="115000"/>
                        </a:lnSpc>
                        <a:spcBef>
                          <a:spcPts val="0"/>
                        </a:spcBef>
                        <a:spcAft>
                          <a:spcPts val="800"/>
                        </a:spcAft>
                        <a:buClr>
                          <a:srgbClr val="000000"/>
                        </a:buClr>
                        <a:buFont typeface="Arial"/>
                      </a:pPr>
                      <a:r>
                        <a:rPr lang="ru-RU" sz="1000" b="0" i="0" u="none" strike="noStrike" cap="none">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100</a:t>
                      </a:r>
                      <a:endParaRPr lang="en-GB" sz="1000" b="0" i="0" u="none" strike="noStrike" cap="none">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w="12700" cap="flat" cmpd="sng" algn="ctr">
                      <a:solidFill>
                        <a:srgbClr val="000000"/>
                      </a:solidFill>
                      <a:prstDash val="solid"/>
                      <a:round/>
                      <a:headEnd type="none" w="med" len="med"/>
                      <a:tailEnd type="none" w="med" len="med"/>
                    </a:lnT>
                    <a:lnB>
                      <a:noFill/>
                    </a:lnB>
                    <a:solidFill>
                      <a:srgbClr val="E2EFD9"/>
                    </a:solidFill>
                  </a:tcPr>
                </a:tc>
                <a:tc>
                  <a:txBody>
                    <a:bodyPr/>
                    <a:lstStyle/>
                    <a:p>
                      <a:pPr marR="0" algn="just" rtl="0">
                        <a:lnSpc>
                          <a:spcPct val="115000"/>
                        </a:lnSpc>
                        <a:spcBef>
                          <a:spcPts val="0"/>
                        </a:spcBef>
                        <a:spcAft>
                          <a:spcPts val="800"/>
                        </a:spcAft>
                        <a:buClr>
                          <a:srgbClr val="000000"/>
                        </a:buClr>
                        <a:buFont typeface="Arial"/>
                      </a:pPr>
                      <a:r>
                        <a:rPr lang="ru-RU" sz="1000" b="0" i="0" u="none" strike="noStrike" cap="none">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0</a:t>
                      </a:r>
                      <a:endParaRPr lang="en-GB" sz="1000" b="0" i="0" u="none" strike="noStrike" cap="none">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w="12700" cap="flat" cmpd="sng" algn="ctr">
                      <a:solidFill>
                        <a:srgbClr val="000000"/>
                      </a:solidFill>
                      <a:prstDash val="solid"/>
                      <a:round/>
                      <a:headEnd type="none" w="med" len="med"/>
                      <a:tailEnd type="none" w="med" len="med"/>
                    </a:lnT>
                    <a:lnB>
                      <a:noFill/>
                    </a:lnB>
                    <a:solidFill>
                      <a:srgbClr val="E2EFD9"/>
                    </a:solidFill>
                  </a:tcPr>
                </a:tc>
                <a:tc>
                  <a:txBody>
                    <a:bodyPr/>
                    <a:lstStyle/>
                    <a:p>
                      <a:pPr marR="0" algn="just" rtl="0">
                        <a:lnSpc>
                          <a:spcPct val="115000"/>
                        </a:lnSpc>
                        <a:spcBef>
                          <a:spcPts val="0"/>
                        </a:spcBef>
                        <a:spcAft>
                          <a:spcPts val="800"/>
                        </a:spcAft>
                        <a:buClr>
                          <a:srgbClr val="000000"/>
                        </a:buClr>
                        <a:buFont typeface="Arial"/>
                      </a:pPr>
                      <a:r>
                        <a:rPr lang="ru-RU" sz="1000" b="0" i="0" u="none" strike="noStrike" cap="none">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0</a:t>
                      </a:r>
                      <a:endParaRPr lang="en-GB" sz="1000" b="0" i="0" u="none" strike="noStrike" cap="none">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w="12700" cap="flat" cmpd="sng" algn="ctr">
                      <a:solidFill>
                        <a:srgbClr val="000000"/>
                      </a:solidFill>
                      <a:prstDash val="solid"/>
                      <a:round/>
                      <a:headEnd type="none" w="med" len="med"/>
                      <a:tailEnd type="none" w="med" len="med"/>
                    </a:lnT>
                    <a:lnB>
                      <a:noFill/>
                    </a:lnB>
                    <a:solidFill>
                      <a:srgbClr val="E2EFD9"/>
                    </a:solidFill>
                  </a:tcPr>
                </a:tc>
                <a:tc>
                  <a:txBody>
                    <a:bodyPr/>
                    <a:lstStyle/>
                    <a:p>
                      <a:pPr marR="0" algn="just" rtl="0">
                        <a:lnSpc>
                          <a:spcPct val="115000"/>
                        </a:lnSpc>
                        <a:spcBef>
                          <a:spcPts val="0"/>
                        </a:spcBef>
                        <a:spcAft>
                          <a:spcPts val="800"/>
                        </a:spcAft>
                        <a:buClr>
                          <a:srgbClr val="000000"/>
                        </a:buClr>
                        <a:buFont typeface="Arial"/>
                      </a:pPr>
                      <a:r>
                        <a:rPr lang="ru-RU" sz="1000" b="0" i="0" u="none" strike="noStrike" cap="none"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0.4</a:t>
                      </a:r>
                      <a:endParaRPr lang="en-GB" sz="1000" b="0" i="0" u="none" strike="noStrike" cap="none" dirty="0">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w="12700" cap="flat" cmpd="sng" algn="ctr">
                      <a:solidFill>
                        <a:srgbClr val="000000"/>
                      </a:solidFill>
                      <a:prstDash val="solid"/>
                      <a:round/>
                      <a:headEnd type="none" w="med" len="med"/>
                      <a:tailEnd type="none" w="med" len="med"/>
                    </a:lnT>
                    <a:lnB>
                      <a:noFill/>
                    </a:lnB>
                    <a:solidFill>
                      <a:srgbClr val="E2EFD9"/>
                    </a:solidFill>
                  </a:tcPr>
                </a:tc>
                <a:tc>
                  <a:txBody>
                    <a:bodyPr/>
                    <a:lstStyle/>
                    <a:p>
                      <a:pPr marR="0" algn="just" rtl="0">
                        <a:lnSpc>
                          <a:spcPct val="115000"/>
                        </a:lnSpc>
                        <a:spcBef>
                          <a:spcPts val="0"/>
                        </a:spcBef>
                        <a:spcAft>
                          <a:spcPts val="800"/>
                        </a:spcAft>
                        <a:buClr>
                          <a:srgbClr val="000000"/>
                        </a:buClr>
                        <a:buFont typeface="Arial"/>
                      </a:pPr>
                      <a:r>
                        <a:rPr lang="ru-RU" sz="1000" b="0" i="0" u="none" strike="noStrike" cap="none">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0.35</a:t>
                      </a:r>
                      <a:endParaRPr lang="en-GB" sz="1000" b="0" i="0" u="none" strike="noStrike" cap="none">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w="12700" cap="flat" cmpd="sng" algn="ctr">
                      <a:solidFill>
                        <a:srgbClr val="000000"/>
                      </a:solidFill>
                      <a:prstDash val="solid"/>
                      <a:round/>
                      <a:headEnd type="none" w="med" len="med"/>
                      <a:tailEnd type="none" w="med" len="med"/>
                    </a:lnT>
                    <a:lnB>
                      <a:noFill/>
                    </a:lnB>
                    <a:solidFill>
                      <a:srgbClr val="E2EFD9"/>
                    </a:solidFill>
                  </a:tcPr>
                </a:tc>
                <a:extLst>
                  <a:ext uri="{0D108BD9-81ED-4DB2-BD59-A6C34878D82A}">
                    <a16:rowId xmlns:a16="http://schemas.microsoft.com/office/drawing/2014/main" val="2436966676"/>
                  </a:ext>
                </a:extLst>
              </a:tr>
              <a:tr h="146708">
                <a:tc>
                  <a:txBody>
                    <a:bodyPr/>
                    <a:lstStyle/>
                    <a:p>
                      <a:pPr marR="0" algn="just" rtl="0">
                        <a:lnSpc>
                          <a:spcPct val="115000"/>
                        </a:lnSpc>
                        <a:spcBef>
                          <a:spcPts val="0"/>
                        </a:spcBef>
                        <a:spcAft>
                          <a:spcPts val="800"/>
                        </a:spcAft>
                        <a:buClr>
                          <a:srgbClr val="000000"/>
                        </a:buClr>
                        <a:buFont typeface="Arial"/>
                      </a:pPr>
                      <a:r>
                        <a:rPr lang="en-US" sz="1000" b="0" i="0" u="none" strike="noStrike" cap="none">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1B</a:t>
                      </a:r>
                      <a:endParaRPr lang="en-GB" sz="1000" b="0" i="0" u="none" strike="noStrike" cap="none">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a:noFill/>
                    </a:lnT>
                    <a:lnB>
                      <a:noFill/>
                    </a:lnB>
                    <a:solidFill>
                      <a:srgbClr val="E2EFD9"/>
                    </a:solidFill>
                  </a:tcPr>
                </a:tc>
                <a:tc>
                  <a:txBody>
                    <a:bodyPr/>
                    <a:lstStyle/>
                    <a:p>
                      <a:pPr marR="0" algn="just" rtl="0">
                        <a:lnSpc>
                          <a:spcPct val="115000"/>
                        </a:lnSpc>
                        <a:spcBef>
                          <a:spcPts val="0"/>
                        </a:spcBef>
                        <a:spcAft>
                          <a:spcPts val="800"/>
                        </a:spcAft>
                        <a:buClr>
                          <a:srgbClr val="000000"/>
                        </a:buClr>
                        <a:buFont typeface="Arial"/>
                      </a:pPr>
                      <a:r>
                        <a:rPr lang="ru-RU" sz="1000" b="0" i="0" u="none" strike="noStrike" cap="none">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Control 2</a:t>
                      </a:r>
                      <a:endParaRPr lang="en-GB" sz="1000" b="0" i="0" u="none" strike="noStrike" cap="none">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a:noFill/>
                    </a:lnT>
                    <a:lnB>
                      <a:noFill/>
                    </a:lnB>
                    <a:solidFill>
                      <a:srgbClr val="E2EFD9"/>
                    </a:solidFill>
                  </a:tcPr>
                </a:tc>
                <a:tc>
                  <a:txBody>
                    <a:bodyPr/>
                    <a:lstStyle/>
                    <a:p>
                      <a:pPr marR="0" algn="just" rtl="0">
                        <a:lnSpc>
                          <a:spcPct val="115000"/>
                        </a:lnSpc>
                        <a:spcBef>
                          <a:spcPts val="0"/>
                        </a:spcBef>
                        <a:spcAft>
                          <a:spcPts val="800"/>
                        </a:spcAft>
                        <a:buClr>
                          <a:srgbClr val="000000"/>
                        </a:buClr>
                        <a:buFont typeface="Arial"/>
                      </a:pPr>
                      <a:r>
                        <a:rPr lang="ru-RU" sz="1000" b="0" i="0" u="none" strike="noStrike" cap="none">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60</a:t>
                      </a:r>
                      <a:endParaRPr lang="en-GB" sz="1000" b="0" i="0" u="none" strike="noStrike" cap="none">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a:noFill/>
                    </a:lnT>
                    <a:lnB>
                      <a:noFill/>
                    </a:lnB>
                    <a:solidFill>
                      <a:srgbClr val="E2EFD9"/>
                    </a:solidFill>
                  </a:tcPr>
                </a:tc>
                <a:tc>
                  <a:txBody>
                    <a:bodyPr/>
                    <a:lstStyle/>
                    <a:p>
                      <a:pPr marR="0" algn="just" rtl="0">
                        <a:lnSpc>
                          <a:spcPct val="115000"/>
                        </a:lnSpc>
                        <a:spcBef>
                          <a:spcPts val="0"/>
                        </a:spcBef>
                        <a:spcAft>
                          <a:spcPts val="800"/>
                        </a:spcAft>
                        <a:buClr>
                          <a:srgbClr val="000000"/>
                        </a:buClr>
                        <a:buFont typeface="Arial"/>
                      </a:pPr>
                      <a:r>
                        <a:rPr lang="ru-RU" sz="1000" b="0" i="0" u="none" strike="noStrike" cap="none">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40</a:t>
                      </a:r>
                      <a:endParaRPr lang="en-GB" sz="1000" b="0" i="0" u="none" strike="noStrike" cap="none">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a:noFill/>
                    </a:lnT>
                    <a:lnB>
                      <a:noFill/>
                    </a:lnB>
                    <a:solidFill>
                      <a:srgbClr val="E2EFD9"/>
                    </a:solidFill>
                  </a:tcPr>
                </a:tc>
                <a:tc>
                  <a:txBody>
                    <a:bodyPr/>
                    <a:lstStyle/>
                    <a:p>
                      <a:pPr marR="0" algn="just" rtl="0">
                        <a:lnSpc>
                          <a:spcPct val="115000"/>
                        </a:lnSpc>
                        <a:spcBef>
                          <a:spcPts val="0"/>
                        </a:spcBef>
                        <a:spcAft>
                          <a:spcPts val="800"/>
                        </a:spcAft>
                        <a:buClr>
                          <a:srgbClr val="000000"/>
                        </a:buClr>
                        <a:buFont typeface="Arial"/>
                      </a:pPr>
                      <a:r>
                        <a:rPr lang="ru-RU" sz="1000" b="0" i="0" u="none" strike="noStrike" cap="none">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0</a:t>
                      </a:r>
                      <a:endParaRPr lang="en-GB" sz="1000" b="0" i="0" u="none" strike="noStrike" cap="none">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a:noFill/>
                    </a:lnT>
                    <a:lnB>
                      <a:noFill/>
                    </a:lnB>
                    <a:solidFill>
                      <a:srgbClr val="E2EFD9"/>
                    </a:solidFill>
                  </a:tcPr>
                </a:tc>
                <a:tc>
                  <a:txBody>
                    <a:bodyPr/>
                    <a:lstStyle/>
                    <a:p>
                      <a:pPr marR="0" algn="just" rtl="0">
                        <a:lnSpc>
                          <a:spcPct val="115000"/>
                        </a:lnSpc>
                        <a:spcBef>
                          <a:spcPts val="0"/>
                        </a:spcBef>
                        <a:spcAft>
                          <a:spcPts val="800"/>
                        </a:spcAft>
                        <a:buClr>
                          <a:srgbClr val="000000"/>
                        </a:buClr>
                        <a:buFont typeface="Arial"/>
                      </a:pPr>
                      <a:r>
                        <a:rPr lang="ru-RU" sz="1000" b="0" i="0" u="none" strike="noStrike" cap="none">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100</a:t>
                      </a:r>
                      <a:endParaRPr lang="en-GB" sz="1000" b="0" i="0" u="none" strike="noStrike" cap="none">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a:noFill/>
                    </a:lnT>
                    <a:lnB>
                      <a:noFill/>
                    </a:lnB>
                    <a:solidFill>
                      <a:srgbClr val="E2EFD9"/>
                    </a:solidFill>
                  </a:tcPr>
                </a:tc>
                <a:tc>
                  <a:txBody>
                    <a:bodyPr/>
                    <a:lstStyle/>
                    <a:p>
                      <a:pPr marR="0" algn="just" rtl="0">
                        <a:lnSpc>
                          <a:spcPct val="115000"/>
                        </a:lnSpc>
                        <a:spcBef>
                          <a:spcPts val="0"/>
                        </a:spcBef>
                        <a:spcAft>
                          <a:spcPts val="800"/>
                        </a:spcAft>
                        <a:buClr>
                          <a:srgbClr val="000000"/>
                        </a:buClr>
                        <a:buFont typeface="Arial"/>
                      </a:pPr>
                      <a:r>
                        <a:rPr lang="ru-RU" sz="1000" b="0" i="0" u="none" strike="noStrike" cap="none">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0</a:t>
                      </a:r>
                      <a:endParaRPr lang="en-GB" sz="1000" b="0" i="0" u="none" strike="noStrike" cap="none">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a:noFill/>
                    </a:lnT>
                    <a:lnB>
                      <a:noFill/>
                    </a:lnB>
                    <a:solidFill>
                      <a:srgbClr val="E2EFD9"/>
                    </a:solidFill>
                  </a:tcPr>
                </a:tc>
                <a:tc>
                  <a:txBody>
                    <a:bodyPr/>
                    <a:lstStyle/>
                    <a:p>
                      <a:pPr marR="0" algn="just" rtl="0">
                        <a:lnSpc>
                          <a:spcPct val="115000"/>
                        </a:lnSpc>
                        <a:spcBef>
                          <a:spcPts val="0"/>
                        </a:spcBef>
                        <a:spcAft>
                          <a:spcPts val="800"/>
                        </a:spcAft>
                        <a:buClr>
                          <a:srgbClr val="000000"/>
                        </a:buClr>
                        <a:buFont typeface="Arial"/>
                      </a:pPr>
                      <a:r>
                        <a:rPr lang="ru-RU" sz="1000" b="0" i="0" u="none" strike="noStrike" cap="none">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0.4</a:t>
                      </a:r>
                      <a:endParaRPr lang="en-GB" sz="1000" b="0" i="0" u="none" strike="noStrike" cap="none">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a:noFill/>
                    </a:lnT>
                    <a:lnB>
                      <a:noFill/>
                    </a:lnB>
                    <a:solidFill>
                      <a:srgbClr val="E2EFD9"/>
                    </a:solidFill>
                  </a:tcPr>
                </a:tc>
                <a:tc>
                  <a:txBody>
                    <a:bodyPr/>
                    <a:lstStyle/>
                    <a:p>
                      <a:pPr marR="0" algn="just" rtl="0">
                        <a:lnSpc>
                          <a:spcPct val="115000"/>
                        </a:lnSpc>
                        <a:spcBef>
                          <a:spcPts val="0"/>
                        </a:spcBef>
                        <a:spcAft>
                          <a:spcPts val="800"/>
                        </a:spcAft>
                        <a:buClr>
                          <a:srgbClr val="000000"/>
                        </a:buClr>
                        <a:buFont typeface="Arial"/>
                      </a:pPr>
                      <a:r>
                        <a:rPr lang="ru-RU" sz="1000" b="0" i="0" u="none" strike="noStrike" cap="none"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sym typeface="Arial"/>
                        </a:rPr>
                        <a:t>0.35</a:t>
                      </a:r>
                      <a:endParaRPr lang="en-GB" sz="1000" b="0" i="0" u="none" strike="noStrike" cap="none" dirty="0">
                        <a:solidFill>
                          <a:schemeClr val="bg1"/>
                        </a:solidFill>
                        <a:effectLst/>
                        <a:latin typeface="Times New Roman" panose="02020603050405020304" pitchFamily="18" charset="0"/>
                        <a:ea typeface="Calibri" panose="020F0502020204030204" pitchFamily="34" charset="0"/>
                        <a:cs typeface="Arial" panose="020B0604020202020204" pitchFamily="34" charset="0"/>
                        <a:sym typeface="Arial"/>
                      </a:endParaRPr>
                    </a:p>
                  </a:txBody>
                  <a:tcPr marL="57631" marR="57631" marT="0" marB="0">
                    <a:lnL>
                      <a:noFill/>
                    </a:lnL>
                    <a:lnR>
                      <a:noFill/>
                    </a:lnR>
                    <a:lnT>
                      <a:noFill/>
                    </a:lnT>
                    <a:lnB>
                      <a:noFill/>
                    </a:lnB>
                    <a:solidFill>
                      <a:srgbClr val="E2EFD9"/>
                    </a:solidFill>
                  </a:tcPr>
                </a:tc>
                <a:extLst>
                  <a:ext uri="{0D108BD9-81ED-4DB2-BD59-A6C34878D82A}">
                    <a16:rowId xmlns:a16="http://schemas.microsoft.com/office/drawing/2014/main" val="847921166"/>
                  </a:ext>
                </a:extLst>
              </a:tr>
              <a:tr h="146708">
                <a:tc>
                  <a:txBody>
                    <a:bodyPr/>
                    <a:lstStyle/>
                    <a:p>
                      <a:pPr algn="just">
                        <a:lnSpc>
                          <a:spcPct val="115000"/>
                        </a:lnSpc>
                        <a:spcAft>
                          <a:spcPts val="800"/>
                        </a:spcAft>
                      </a:pP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S85WGS15GB0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60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85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15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0.4</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0.35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extLst>
                  <a:ext uri="{0D108BD9-81ED-4DB2-BD59-A6C34878D82A}">
                    <a16:rowId xmlns:a16="http://schemas.microsoft.com/office/drawing/2014/main" val="1852937205"/>
                  </a:ext>
                </a:extLst>
              </a:tr>
              <a:tr h="146708">
                <a:tc>
                  <a:txBody>
                    <a:bodyPr/>
                    <a:lstStyle/>
                    <a:p>
                      <a:pPr algn="just">
                        <a:lnSpc>
                          <a:spcPct val="115000"/>
                        </a:lnSpc>
                        <a:spcAft>
                          <a:spcPts val="800"/>
                        </a:spcAft>
                      </a:pP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S70WGS30GB0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60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30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0.4</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0.35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extLst>
                  <a:ext uri="{0D108BD9-81ED-4DB2-BD59-A6C34878D82A}">
                    <a16:rowId xmlns:a16="http://schemas.microsoft.com/office/drawing/2014/main" val="3562177476"/>
                  </a:ext>
                </a:extLst>
              </a:tr>
              <a:tr h="146708">
                <a:tc>
                  <a:txBody>
                    <a:bodyPr/>
                    <a:lstStyle/>
                    <a:p>
                      <a:pPr algn="just">
                        <a:lnSpc>
                          <a:spcPct val="115000"/>
                        </a:lnSpc>
                        <a:spcAft>
                          <a:spcPts val="800"/>
                        </a:spcAft>
                      </a:pP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2C</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S55WGS45GB0</a:t>
                      </a:r>
                      <a:endParaRPr lang="en-GB" sz="9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60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55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0.4</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tc>
                  <a:txBody>
                    <a:bodyPr/>
                    <a:lstStyle/>
                    <a:p>
                      <a:pPr algn="just">
                        <a:lnSpc>
                          <a:spcPct val="115000"/>
                        </a:lnSpc>
                        <a:spcAft>
                          <a:spcPts val="800"/>
                        </a:spcAft>
                      </a:pPr>
                      <a:r>
                        <a:rPr lang="ru-RU" sz="1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0.35</a:t>
                      </a:r>
                      <a:endParaRPr lang="en-GB" sz="9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DEEAF6"/>
                    </a:solidFill>
                  </a:tcPr>
                </a:tc>
                <a:extLst>
                  <a:ext uri="{0D108BD9-81ED-4DB2-BD59-A6C34878D82A}">
                    <a16:rowId xmlns:a16="http://schemas.microsoft.com/office/drawing/2014/main" val="1928437571"/>
                  </a:ext>
                </a:extLst>
              </a:tr>
              <a:tr h="146708">
                <a:tc>
                  <a:txBody>
                    <a:bodyPr/>
                    <a:lstStyle/>
                    <a:p>
                      <a:pPr algn="just">
                        <a:lnSpc>
                          <a:spcPct val="115000"/>
                        </a:lnSpc>
                        <a:spcAft>
                          <a:spcPts val="800"/>
                        </a:spcAft>
                      </a:pP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3A</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S85WGS15GB0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60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85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15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0.4</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0.40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extLst>
                  <a:ext uri="{0D108BD9-81ED-4DB2-BD59-A6C34878D82A}">
                    <a16:rowId xmlns:a16="http://schemas.microsoft.com/office/drawing/2014/main" val="590654928"/>
                  </a:ext>
                </a:extLst>
              </a:tr>
              <a:tr h="146708">
                <a:tc>
                  <a:txBody>
                    <a:bodyPr/>
                    <a:lstStyle/>
                    <a:p>
                      <a:pPr algn="just">
                        <a:lnSpc>
                          <a:spcPct val="115000"/>
                        </a:lnSpc>
                        <a:spcAft>
                          <a:spcPts val="800"/>
                        </a:spcAft>
                      </a:pP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3B</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S70WGS30GB0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60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30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0.4</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0.40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extLst>
                  <a:ext uri="{0D108BD9-81ED-4DB2-BD59-A6C34878D82A}">
                    <a16:rowId xmlns:a16="http://schemas.microsoft.com/office/drawing/2014/main" val="1427874657"/>
                  </a:ext>
                </a:extLst>
              </a:tr>
              <a:tr h="146708">
                <a:tc>
                  <a:txBody>
                    <a:bodyPr/>
                    <a:lstStyle/>
                    <a:p>
                      <a:pPr algn="just">
                        <a:lnSpc>
                          <a:spcPct val="115000"/>
                        </a:lnSpc>
                        <a:spcAft>
                          <a:spcPts val="800"/>
                        </a:spcAft>
                      </a:pP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3C</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S55WGS45GB0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60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55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0.4</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tc>
                  <a:txBody>
                    <a:bodyPr/>
                    <a:lstStyle/>
                    <a:p>
                      <a:pPr algn="just">
                        <a:lnSpc>
                          <a:spcPct val="115000"/>
                        </a:lnSpc>
                        <a:spcAft>
                          <a:spcPts val="800"/>
                        </a:spcAft>
                      </a:pPr>
                      <a:r>
                        <a:rPr lang="ru-RU" sz="1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0.40</a:t>
                      </a:r>
                      <a:endParaRPr lang="en-GB" sz="9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FF2CC"/>
                    </a:solidFill>
                  </a:tcPr>
                </a:tc>
                <a:extLst>
                  <a:ext uri="{0D108BD9-81ED-4DB2-BD59-A6C34878D82A}">
                    <a16:rowId xmlns:a16="http://schemas.microsoft.com/office/drawing/2014/main" val="1397278382"/>
                  </a:ext>
                </a:extLst>
              </a:tr>
              <a:tr h="146708">
                <a:tc>
                  <a:txBody>
                    <a:bodyPr/>
                    <a:lstStyle/>
                    <a:p>
                      <a:pPr algn="just">
                        <a:lnSpc>
                          <a:spcPct val="115000"/>
                        </a:lnSpc>
                        <a:spcAft>
                          <a:spcPts val="800"/>
                        </a:spcAft>
                      </a:pP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4A</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S85WGS15GB0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60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85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15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0.3</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0.35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extLst>
                  <a:ext uri="{0D108BD9-81ED-4DB2-BD59-A6C34878D82A}">
                    <a16:rowId xmlns:a16="http://schemas.microsoft.com/office/drawing/2014/main" val="2535124152"/>
                  </a:ext>
                </a:extLst>
              </a:tr>
              <a:tr h="146708">
                <a:tc>
                  <a:txBody>
                    <a:bodyPr/>
                    <a:lstStyle/>
                    <a:p>
                      <a:pPr algn="just">
                        <a:lnSpc>
                          <a:spcPct val="115000"/>
                        </a:lnSpc>
                        <a:spcAft>
                          <a:spcPts val="800"/>
                        </a:spcAft>
                      </a:pP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4B</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S70WGS30GB0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60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70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30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0.3</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0.35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extLst>
                  <a:ext uri="{0D108BD9-81ED-4DB2-BD59-A6C34878D82A}">
                    <a16:rowId xmlns:a16="http://schemas.microsoft.com/office/drawing/2014/main" val="1918960765"/>
                  </a:ext>
                </a:extLst>
              </a:tr>
              <a:tr h="146708">
                <a:tc>
                  <a:txBody>
                    <a:bodyPr/>
                    <a:lstStyle/>
                    <a:p>
                      <a:pPr algn="just">
                        <a:lnSpc>
                          <a:spcPct val="115000"/>
                        </a:lnSpc>
                        <a:spcAft>
                          <a:spcPts val="800"/>
                        </a:spcAft>
                      </a:pP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4C</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S55WGS45GB0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60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55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0.3</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tc>
                  <a:txBody>
                    <a:bodyPr/>
                    <a:lstStyle/>
                    <a:p>
                      <a:pPr algn="just">
                        <a:lnSpc>
                          <a:spcPct val="115000"/>
                        </a:lnSpc>
                        <a:spcAft>
                          <a:spcPts val="800"/>
                        </a:spcAft>
                      </a:pPr>
                      <a:r>
                        <a:rPr lang="ru-RU" sz="1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0.35</a:t>
                      </a:r>
                      <a:endParaRPr lang="en-GB" sz="9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EDEDED"/>
                    </a:solidFill>
                  </a:tcPr>
                </a:tc>
                <a:extLst>
                  <a:ext uri="{0D108BD9-81ED-4DB2-BD59-A6C34878D82A}">
                    <a16:rowId xmlns:a16="http://schemas.microsoft.com/office/drawing/2014/main" val="3907422737"/>
                  </a:ext>
                </a:extLst>
              </a:tr>
              <a:tr h="146708">
                <a:tc>
                  <a:txBody>
                    <a:bodyPr/>
                    <a:lstStyle/>
                    <a:p>
                      <a:pPr algn="just">
                        <a:lnSpc>
                          <a:spcPct val="115000"/>
                        </a:lnSpc>
                        <a:spcAft>
                          <a:spcPts val="800"/>
                        </a:spcAft>
                      </a:pP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5A</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S80WGS15GB5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60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80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15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0.4</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0.35</a:t>
                      </a:r>
                      <a:endParaRPr lang="en-GB" sz="9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extLst>
                  <a:ext uri="{0D108BD9-81ED-4DB2-BD59-A6C34878D82A}">
                    <a16:rowId xmlns:a16="http://schemas.microsoft.com/office/drawing/2014/main" val="1866610213"/>
                  </a:ext>
                </a:extLst>
              </a:tr>
              <a:tr h="146708">
                <a:tc>
                  <a:txBody>
                    <a:bodyPr/>
                    <a:lstStyle/>
                    <a:p>
                      <a:pPr algn="just">
                        <a:lnSpc>
                          <a:spcPct val="115000"/>
                        </a:lnSpc>
                        <a:spcAft>
                          <a:spcPts val="800"/>
                        </a:spcAft>
                      </a:pP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5B</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S77.5WGS15GB7.5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60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77.5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15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7.5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0.4</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0.35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extLst>
                  <a:ext uri="{0D108BD9-81ED-4DB2-BD59-A6C34878D82A}">
                    <a16:rowId xmlns:a16="http://schemas.microsoft.com/office/drawing/2014/main" val="1720286928"/>
                  </a:ext>
                </a:extLst>
              </a:tr>
              <a:tr h="146708">
                <a:tc>
                  <a:txBody>
                    <a:bodyPr/>
                    <a:lstStyle/>
                    <a:p>
                      <a:pPr algn="just">
                        <a:lnSpc>
                          <a:spcPct val="115000"/>
                        </a:lnSpc>
                        <a:spcAft>
                          <a:spcPts val="800"/>
                        </a:spcAft>
                      </a:pP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5C</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S65WGS30GB5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60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65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30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0.4</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0.35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a:noFill/>
                    </a:lnB>
                    <a:solidFill>
                      <a:srgbClr val="FBE4D9"/>
                    </a:solidFill>
                  </a:tcPr>
                </a:tc>
                <a:extLst>
                  <a:ext uri="{0D108BD9-81ED-4DB2-BD59-A6C34878D82A}">
                    <a16:rowId xmlns:a16="http://schemas.microsoft.com/office/drawing/2014/main" val="638924259"/>
                  </a:ext>
                </a:extLst>
              </a:tr>
              <a:tr h="146708">
                <a:tc>
                  <a:txBody>
                    <a:bodyPr/>
                    <a:lstStyle/>
                    <a:p>
                      <a:pPr algn="just">
                        <a:lnSpc>
                          <a:spcPct val="115000"/>
                        </a:lnSpc>
                        <a:spcAft>
                          <a:spcPts val="800"/>
                        </a:spcAft>
                      </a:pPr>
                      <a:r>
                        <a:rPr lang="en-US"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5D</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w="12700" cap="flat" cmpd="sng" algn="ctr">
                      <a:solidFill>
                        <a:srgbClr val="000000"/>
                      </a:solidFill>
                      <a:prstDash val="solid"/>
                      <a:round/>
                      <a:headEnd type="none" w="med" len="med"/>
                      <a:tailEnd type="none" w="med" len="med"/>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S62.5WGS30GB7.5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w="12700" cap="flat" cmpd="sng" algn="ctr">
                      <a:solidFill>
                        <a:srgbClr val="000000"/>
                      </a:solidFill>
                      <a:prstDash val="solid"/>
                      <a:round/>
                      <a:headEnd type="none" w="med" len="med"/>
                      <a:tailEnd type="none" w="med" len="med"/>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60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w="12700" cap="flat" cmpd="sng" algn="ctr">
                      <a:solidFill>
                        <a:srgbClr val="000000"/>
                      </a:solidFill>
                      <a:prstDash val="solid"/>
                      <a:round/>
                      <a:headEnd type="none" w="med" len="med"/>
                      <a:tailEnd type="none" w="med" len="med"/>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w="12700" cap="flat" cmpd="sng" algn="ctr">
                      <a:solidFill>
                        <a:srgbClr val="000000"/>
                      </a:solidFill>
                      <a:prstDash val="solid"/>
                      <a:round/>
                      <a:headEnd type="none" w="med" len="med"/>
                      <a:tailEnd type="none" w="med" len="med"/>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62.5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w="12700" cap="flat" cmpd="sng" algn="ctr">
                      <a:solidFill>
                        <a:srgbClr val="000000"/>
                      </a:solidFill>
                      <a:prstDash val="solid"/>
                      <a:round/>
                      <a:headEnd type="none" w="med" len="med"/>
                      <a:tailEnd type="none" w="med" len="med"/>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30</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w="12700" cap="flat" cmpd="sng" algn="ctr">
                      <a:solidFill>
                        <a:srgbClr val="000000"/>
                      </a:solidFill>
                      <a:prstDash val="solid"/>
                      <a:round/>
                      <a:headEnd type="none" w="med" len="med"/>
                      <a:tailEnd type="none" w="med" len="med"/>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7.5</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w="12700" cap="flat" cmpd="sng" algn="ctr">
                      <a:solidFill>
                        <a:srgbClr val="000000"/>
                      </a:solidFill>
                      <a:prstDash val="solid"/>
                      <a:round/>
                      <a:headEnd type="none" w="med" len="med"/>
                      <a:tailEnd type="none" w="med" len="med"/>
                    </a:lnB>
                    <a:solidFill>
                      <a:srgbClr val="FBE4D9"/>
                    </a:solidFill>
                  </a:tcPr>
                </a:tc>
                <a:tc>
                  <a:txBody>
                    <a:bodyPr/>
                    <a:lstStyle/>
                    <a:p>
                      <a:pPr algn="just">
                        <a:lnSpc>
                          <a:spcPct val="115000"/>
                        </a:lnSpc>
                        <a:spcAft>
                          <a:spcPts val="800"/>
                        </a:spcAft>
                      </a:pPr>
                      <a:r>
                        <a:rPr lang="ru-RU"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0.4</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w="12700" cap="flat" cmpd="sng" algn="ctr">
                      <a:solidFill>
                        <a:srgbClr val="000000"/>
                      </a:solidFill>
                      <a:prstDash val="solid"/>
                      <a:round/>
                      <a:headEnd type="none" w="med" len="med"/>
                      <a:tailEnd type="none" w="med" len="med"/>
                    </a:lnB>
                    <a:solidFill>
                      <a:srgbClr val="FBE4D9"/>
                    </a:solidFill>
                  </a:tcPr>
                </a:tc>
                <a:tc>
                  <a:txBody>
                    <a:bodyPr/>
                    <a:lstStyle/>
                    <a:p>
                      <a:pPr algn="just">
                        <a:lnSpc>
                          <a:spcPct val="115000"/>
                        </a:lnSpc>
                        <a:spcAft>
                          <a:spcPts val="800"/>
                        </a:spcAft>
                      </a:pPr>
                      <a:r>
                        <a:rPr lang="ru-RU" sz="1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0.35</a:t>
                      </a:r>
                      <a:endParaRPr lang="en-GB" sz="9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a:noFill/>
                    </a:lnT>
                    <a:lnB w="12700" cap="flat" cmpd="sng" algn="ctr">
                      <a:solidFill>
                        <a:srgbClr val="000000"/>
                      </a:solidFill>
                      <a:prstDash val="solid"/>
                      <a:round/>
                      <a:headEnd type="none" w="med" len="med"/>
                      <a:tailEnd type="none" w="med" len="med"/>
                    </a:lnB>
                    <a:solidFill>
                      <a:srgbClr val="FBE4D9"/>
                    </a:solidFill>
                  </a:tcPr>
                </a:tc>
                <a:extLst>
                  <a:ext uri="{0D108BD9-81ED-4DB2-BD59-A6C34878D82A}">
                    <a16:rowId xmlns:a16="http://schemas.microsoft.com/office/drawing/2014/main" val="4184313003"/>
                  </a:ext>
                </a:extLst>
              </a:tr>
              <a:tr h="390736">
                <a:tc>
                  <a:txBody>
                    <a:bodyPr/>
                    <a:lstStyle/>
                    <a:p>
                      <a:pPr algn="just">
                        <a:lnSpc>
                          <a:spcPct val="115000"/>
                        </a:lnSpc>
                        <a:spcAft>
                          <a:spcPts val="800"/>
                        </a:spcAft>
                      </a:pPr>
                      <a:r>
                        <a:rPr lang="en-GB" sz="1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GB" sz="9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w="12700" cap="flat" cmpd="sng" algn="ctr">
                      <a:solidFill>
                        <a:srgbClr val="000000"/>
                      </a:solidFill>
                      <a:prstDash val="solid"/>
                      <a:round/>
                      <a:headEnd type="none" w="med" len="med"/>
                      <a:tailEnd type="none" w="med" len="med"/>
                    </a:lnT>
                    <a:lnB>
                      <a:noFill/>
                    </a:lnB>
                  </a:tcPr>
                </a:tc>
                <a:tc gridSpan="8">
                  <a:txBody>
                    <a:bodyPr/>
                    <a:lstStyle/>
                    <a:p>
                      <a:pPr algn="just">
                        <a:lnSpc>
                          <a:spcPct val="115000"/>
                        </a:lnSpc>
                        <a:spcAft>
                          <a:spcPts val="800"/>
                        </a:spcAft>
                      </a:pPr>
                      <a:r>
                        <a:rPr lang="en-GB" sz="1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Note: AAS-alkali activator solution</a:t>
                      </a:r>
                      <a:endParaRPr lang="en-GB" sz="9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r>
                        <a:rPr lang="en-GB" sz="1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GB" sz="9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7631" marR="57631" marT="0"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679117879"/>
                  </a:ext>
                </a:extLst>
              </a:tr>
            </a:tbl>
          </a:graphicData>
        </a:graphic>
      </p:graphicFrame>
      <p:sp>
        <p:nvSpPr>
          <p:cNvPr id="4" name="TextBox 3">
            <a:extLst>
              <a:ext uri="{FF2B5EF4-FFF2-40B4-BE49-F238E27FC236}">
                <a16:creationId xmlns:a16="http://schemas.microsoft.com/office/drawing/2014/main" id="{20479104-5ADA-E60E-8331-EAB9B37A635E}"/>
              </a:ext>
            </a:extLst>
          </p:cNvPr>
          <p:cNvSpPr txBox="1"/>
          <p:nvPr/>
        </p:nvSpPr>
        <p:spPr>
          <a:xfrm>
            <a:off x="111675" y="1143892"/>
            <a:ext cx="2660100" cy="1384995"/>
          </a:xfrm>
          <a:prstGeom prst="rect">
            <a:avLst/>
          </a:prstGeom>
          <a:noFill/>
        </p:spPr>
        <p:txBody>
          <a:bodyPr wrap="square" rtlCol="0">
            <a:spAutoFit/>
          </a:bodyPr>
          <a:lstStyle/>
          <a:p>
            <a:pPr marL="285750" indent="-285750">
              <a:buFont typeface="Arial" panose="020B0604020202020204" pitchFamily="34" charset="0"/>
              <a:buChar char="•"/>
            </a:pPr>
            <a:r>
              <a:rPr lang="en-US" sz="1200" dirty="0">
                <a:effectLst/>
                <a:latin typeface="+mj-lt"/>
                <a:ea typeface="Times New Roman" panose="02020603050405020304" pitchFamily="18" charset="0"/>
              </a:rPr>
              <a:t>Molarity of the NaOH is 10M </a:t>
            </a:r>
          </a:p>
          <a:p>
            <a:endParaRPr lang="en-US" sz="1200" dirty="0">
              <a:effectLst/>
              <a:latin typeface="+mj-lt"/>
              <a:ea typeface="Times New Roman" panose="02020603050405020304" pitchFamily="18" charset="0"/>
            </a:endParaRPr>
          </a:p>
          <a:p>
            <a:pPr marL="285750" indent="-285750">
              <a:buFont typeface="Arial" panose="020B0604020202020204" pitchFamily="34" charset="0"/>
              <a:buChar char="•"/>
            </a:pPr>
            <a:r>
              <a:rPr lang="en-US" sz="1200" dirty="0">
                <a:latin typeface="+mj-lt"/>
                <a:ea typeface="Times New Roman" panose="02020603050405020304" pitchFamily="18" charset="0"/>
              </a:rPr>
              <a:t>R</a:t>
            </a:r>
            <a:r>
              <a:rPr lang="en-US" sz="1200" dirty="0">
                <a:effectLst/>
                <a:latin typeface="+mj-lt"/>
                <a:ea typeface="Times New Roman" panose="02020603050405020304" pitchFamily="18" charset="0"/>
              </a:rPr>
              <a:t>atio of Na</a:t>
            </a:r>
            <a:r>
              <a:rPr lang="en-US" sz="1200" baseline="-25000" dirty="0">
                <a:effectLst/>
                <a:latin typeface="+mj-lt"/>
                <a:ea typeface="Times New Roman" panose="02020603050405020304" pitchFamily="18" charset="0"/>
              </a:rPr>
              <a:t>2</a:t>
            </a:r>
            <a:r>
              <a:rPr lang="en-US" sz="1200" dirty="0">
                <a:effectLst/>
                <a:latin typeface="+mj-lt"/>
                <a:ea typeface="Times New Roman" panose="02020603050405020304" pitchFamily="18" charset="0"/>
              </a:rPr>
              <a:t>SiO</a:t>
            </a:r>
            <a:r>
              <a:rPr lang="en-US" sz="1200" baseline="-25000" dirty="0">
                <a:effectLst/>
                <a:latin typeface="+mj-lt"/>
                <a:ea typeface="Times New Roman" panose="02020603050405020304" pitchFamily="18" charset="0"/>
              </a:rPr>
              <a:t>3</a:t>
            </a:r>
            <a:r>
              <a:rPr lang="en-US" sz="1200" dirty="0">
                <a:effectLst/>
                <a:latin typeface="+mj-lt"/>
                <a:ea typeface="Times New Roman" panose="02020603050405020304" pitchFamily="18" charset="0"/>
              </a:rPr>
              <a:t> to NaOH is 1.5</a:t>
            </a:r>
          </a:p>
          <a:p>
            <a:endParaRPr lang="en-US" sz="1200" dirty="0">
              <a:effectLst/>
              <a:latin typeface="+mj-lt"/>
              <a:ea typeface="Times New Roman" panose="02020603050405020304" pitchFamily="18" charset="0"/>
            </a:endParaRPr>
          </a:p>
          <a:p>
            <a:pPr marL="285750" indent="-285750">
              <a:buFont typeface="Arial" panose="020B0604020202020204" pitchFamily="34" charset="0"/>
              <a:buChar char="•"/>
            </a:pPr>
            <a:r>
              <a:rPr lang="en-US" sz="1200" dirty="0">
                <a:latin typeface="+mj-lt"/>
                <a:ea typeface="Calibri" panose="020F0502020204030204" pitchFamily="34" charset="0"/>
              </a:rPr>
              <a:t>W</a:t>
            </a:r>
            <a:r>
              <a:rPr lang="en-US" sz="1200" dirty="0">
                <a:effectLst/>
                <a:latin typeface="+mj-lt"/>
                <a:ea typeface="Calibri" panose="020F0502020204030204" pitchFamily="34" charset="0"/>
              </a:rPr>
              <a:t>aste glass (15%, 30%, and 45%) and glass bubbles (5% and </a:t>
            </a:r>
            <a:r>
              <a:rPr lang="en-US" sz="1200" dirty="0">
                <a:latin typeface="+mj-lt"/>
                <a:ea typeface="Calibri" panose="020F0502020204030204" pitchFamily="34" charset="0"/>
              </a:rPr>
              <a:t>7.5</a:t>
            </a:r>
            <a:r>
              <a:rPr lang="en-US" sz="1200" dirty="0">
                <a:effectLst/>
                <a:latin typeface="+mj-lt"/>
                <a:ea typeface="Calibri" panose="020F0502020204030204" pitchFamily="34" charset="0"/>
              </a:rPr>
              <a:t>%) </a:t>
            </a:r>
            <a:endParaRPr lang="en-US" sz="1050" dirty="0">
              <a:latin typeface="+mj-lt"/>
            </a:endParaRPr>
          </a:p>
        </p:txBody>
      </p:sp>
      <p:sp>
        <p:nvSpPr>
          <p:cNvPr id="5" name="Номер слайда 4">
            <a:extLst>
              <a:ext uri="{FF2B5EF4-FFF2-40B4-BE49-F238E27FC236}">
                <a16:creationId xmlns:a16="http://schemas.microsoft.com/office/drawing/2014/main" id="{2D57F28B-EF0D-89CB-3C0B-3CD4E00C94A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14</a:t>
            </a:fld>
            <a:endParaRPr lang="en" dirty="0">
              <a:solidFill>
                <a:schemeClr val="bg1"/>
              </a:solidFill>
            </a:endParaRPr>
          </a:p>
        </p:txBody>
      </p:sp>
    </p:spTree>
    <p:extLst>
      <p:ext uri="{BB962C8B-B14F-4D97-AF65-F5344CB8AC3E}">
        <p14:creationId xmlns:p14="http://schemas.microsoft.com/office/powerpoint/2010/main" val="352427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06930" y="162644"/>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Experimental Program</a:t>
            </a:r>
            <a:br>
              <a:rPr lang="en-US" b="1" dirty="0">
                <a:solidFill>
                  <a:srgbClr val="000000"/>
                </a:solidFill>
              </a:rPr>
            </a:br>
            <a:endParaRPr lang="en-US" b="1" dirty="0">
              <a:solidFill>
                <a:srgbClr val="000000"/>
              </a:solidFill>
            </a:endParaRPr>
          </a:p>
        </p:txBody>
      </p:sp>
      <p:sp>
        <p:nvSpPr>
          <p:cNvPr id="5" name="Прямоугольник: скругленные углы 4">
            <a:extLst>
              <a:ext uri="{FF2B5EF4-FFF2-40B4-BE49-F238E27FC236}">
                <a16:creationId xmlns:a16="http://schemas.microsoft.com/office/drawing/2014/main" id="{7A9F7C95-8B94-08F5-DC54-B5EC762B2454}"/>
              </a:ext>
            </a:extLst>
          </p:cNvPr>
          <p:cNvSpPr/>
          <p:nvPr/>
        </p:nvSpPr>
        <p:spPr>
          <a:xfrm>
            <a:off x="3188518" y="871984"/>
            <a:ext cx="2766797" cy="175780"/>
          </a:xfrm>
          <a:prstGeom prst="roundRect">
            <a:avLst>
              <a:gd name="adj" fmla="val 16667"/>
            </a:avLst>
          </a:prstGeom>
          <a:solidFill>
            <a:srgbClr val="A8D08C"/>
          </a:solidFill>
          <a:ln w="12700" cap="flat" cmpd="sng">
            <a:solidFill>
              <a:srgbClr val="A8D08C"/>
            </a:solidFill>
            <a:prstDash val="solid"/>
            <a:miter lim="800000"/>
            <a:headEnd type="none" w="sm" len="sm"/>
            <a:tailEnd type="none" w="sm" len="sm"/>
          </a:ln>
        </p:spPr>
        <p:txBody>
          <a:bodyPr spcFirstLastPara="1" wrap="square" lIns="91425" tIns="45700" rIns="91425" bIns="45700" anchor="ctr" anchorCtr="0">
            <a:noAutofit/>
          </a:bodyPr>
          <a:lstStyle/>
          <a:p>
            <a:pPr algn="ctr" defTabSz="457200">
              <a:lnSpc>
                <a:spcPct val="107000"/>
              </a:lnSpc>
              <a:buClrTx/>
              <a:buFontTx/>
              <a:buNone/>
            </a:pPr>
            <a:r>
              <a:rPr lang="en-US" sz="1050" kern="1200" dirty="0">
                <a:latin typeface="+mn-lt"/>
                <a:ea typeface="Times New Roman" panose="02020603050405020304" pitchFamily="18" charset="0"/>
                <a:cs typeface="Times New Roman" panose="02020603050405020304" pitchFamily="18" charset="0"/>
              </a:rPr>
              <a:t>1. Mix Design</a:t>
            </a:r>
            <a:endParaRPr lang="ru-KZ" sz="1050" kern="1200" dirty="0">
              <a:solidFill>
                <a:prstClr val="black"/>
              </a:solidFill>
              <a:latin typeface="+mn-lt"/>
              <a:ea typeface="Calibri" panose="020F0502020204030204" pitchFamily="34" charset="0"/>
              <a:cs typeface="Times New Roman" panose="02020603050405020304" pitchFamily="18" charset="0"/>
            </a:endParaRPr>
          </a:p>
        </p:txBody>
      </p:sp>
      <p:sp>
        <p:nvSpPr>
          <p:cNvPr id="6" name="Стрелка: вверх 5">
            <a:extLst>
              <a:ext uri="{FF2B5EF4-FFF2-40B4-BE49-F238E27FC236}">
                <a16:creationId xmlns:a16="http://schemas.microsoft.com/office/drawing/2014/main" id="{13BDB1EE-138E-5D0E-DA9E-B5BE39588C3E}"/>
              </a:ext>
            </a:extLst>
          </p:cNvPr>
          <p:cNvSpPr/>
          <p:nvPr/>
        </p:nvSpPr>
        <p:spPr>
          <a:xfrm rot="10800000">
            <a:off x="4511873" y="1047764"/>
            <a:ext cx="96951" cy="145294"/>
          </a:xfrm>
          <a:prstGeom prst="upArrow">
            <a:avLst>
              <a:gd name="adj1" fmla="val 50000"/>
              <a:gd name="adj2" fmla="val 50000"/>
            </a:avLst>
          </a:prstGeom>
          <a:solidFill>
            <a:srgbClr val="A8D08C"/>
          </a:solidFill>
          <a:ln w="9525" cap="flat" cmpd="sng">
            <a:solidFill>
              <a:srgbClr val="A8D08C"/>
            </a:solidFill>
            <a:prstDash val="solid"/>
            <a:miter lim="800000"/>
            <a:headEnd type="none" w="sm" len="sm"/>
            <a:tailEnd type="none" w="sm" len="sm"/>
          </a:ln>
        </p:spPr>
        <p:txBody>
          <a:bodyPr spcFirstLastPara="1" wrap="square" lIns="91425" tIns="91425" rIns="91425" bIns="91425" anchor="ctr" anchorCtr="0">
            <a:noAutofit/>
          </a:bodyPr>
          <a:lstStyle/>
          <a:p>
            <a:pPr defTabSz="457200">
              <a:buClrTx/>
              <a:buFontTx/>
              <a:buNone/>
            </a:pPr>
            <a:r>
              <a:rPr lang="en-US" sz="1100" kern="1200" dirty="0">
                <a:solidFill>
                  <a:prstClr val="black"/>
                </a:solidFill>
                <a:latin typeface="+mn-lt"/>
                <a:ea typeface="Calibri" panose="020F0502020204030204" pitchFamily="34" charset="0"/>
                <a:cs typeface="Times New Roman" panose="02020603050405020304" pitchFamily="18" charset="0"/>
              </a:rPr>
              <a:t> </a:t>
            </a:r>
            <a:endParaRPr lang="ru-KZ" sz="1100" kern="1200" dirty="0">
              <a:solidFill>
                <a:prstClr val="black"/>
              </a:solidFill>
              <a:latin typeface="+mn-lt"/>
              <a:ea typeface="Calibri" panose="020F0502020204030204" pitchFamily="34"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85C0B58B-DC3A-1308-F1B9-4A2BB3BCF2BD}"/>
              </a:ext>
            </a:extLst>
          </p:cNvPr>
          <p:cNvSpPr/>
          <p:nvPr/>
        </p:nvSpPr>
        <p:spPr>
          <a:xfrm>
            <a:off x="3617050" y="1193058"/>
            <a:ext cx="2060735" cy="986499"/>
          </a:xfrm>
          <a:prstGeom prst="rect">
            <a:avLst/>
          </a:prstGeom>
          <a:noFill/>
          <a:ln w="12700" cap="flat" cmpd="sng">
            <a:solidFill>
              <a:srgbClr val="A8D08C"/>
            </a:solidFill>
            <a:prstDash val="solid"/>
            <a:miter lim="800000"/>
            <a:headEnd type="none" w="sm" len="sm"/>
            <a:tailEnd type="none" w="sm" len="sm"/>
          </a:ln>
        </p:spPr>
        <p:txBody>
          <a:bodyPr spcFirstLastPara="1" wrap="square" lIns="91425" tIns="45700" rIns="91425" bIns="45700" anchor="ctr" anchorCtr="0">
            <a:noAutofit/>
          </a:bodyPr>
          <a:lstStyle/>
          <a:p>
            <a:pPr marL="228600" defTabSz="457200">
              <a:buClrTx/>
              <a:buFontTx/>
              <a:buNone/>
            </a:pPr>
            <a:r>
              <a:rPr lang="en-US" sz="900" kern="1200" dirty="0">
                <a:latin typeface="+mn-lt"/>
                <a:ea typeface="Times New Roman" panose="02020603050405020304" pitchFamily="18" charset="0"/>
                <a:cs typeface="Times New Roman" panose="02020603050405020304" pitchFamily="18" charset="0"/>
              </a:rPr>
              <a:t>FA/GGBFS</a:t>
            </a:r>
            <a:endParaRPr lang="ru-KZ" sz="900" kern="1200" dirty="0">
              <a:solidFill>
                <a:prstClr val="black"/>
              </a:solidFill>
              <a:latin typeface="+mn-lt"/>
              <a:ea typeface="Calibri" panose="020F0502020204030204" pitchFamily="34" charset="0"/>
              <a:cs typeface="Times New Roman" panose="02020603050405020304" pitchFamily="18" charset="0"/>
            </a:endParaRPr>
          </a:p>
          <a:p>
            <a:pPr marL="228600" defTabSz="457200">
              <a:buClrTx/>
              <a:buFontTx/>
              <a:buNone/>
            </a:pPr>
            <a:r>
              <a:rPr lang="en-US" sz="900" kern="1200" dirty="0">
                <a:latin typeface="+mn-lt"/>
                <a:ea typeface="Times New Roman" panose="02020603050405020304" pitchFamily="18" charset="0"/>
                <a:cs typeface="Times New Roman" panose="02020603050405020304" pitchFamily="18" charset="0"/>
              </a:rPr>
              <a:t>Activator (NaOH, </a:t>
            </a:r>
            <a:r>
              <a:rPr lang="en-GB" sz="900" dirty="0">
                <a:solidFill>
                  <a:srgbClr val="000000"/>
                </a:solidFill>
                <a:effectLst/>
                <a:latin typeface="+mn-lt"/>
                <a:ea typeface="Times New Roman" panose="02020603050405020304" pitchFamily="18" charset="0"/>
              </a:rPr>
              <a:t>Na</a:t>
            </a:r>
            <a:r>
              <a:rPr lang="en-GB" sz="900" baseline="-25000" dirty="0">
                <a:solidFill>
                  <a:srgbClr val="000000"/>
                </a:solidFill>
                <a:effectLst/>
                <a:latin typeface="+mn-lt"/>
                <a:ea typeface="Times New Roman" panose="02020603050405020304" pitchFamily="18" charset="0"/>
              </a:rPr>
              <a:t>2</a:t>
            </a:r>
            <a:r>
              <a:rPr lang="en-GB" sz="900" dirty="0">
                <a:solidFill>
                  <a:srgbClr val="000000"/>
                </a:solidFill>
                <a:effectLst/>
                <a:latin typeface="+mn-lt"/>
                <a:ea typeface="Times New Roman" panose="02020603050405020304" pitchFamily="18" charset="0"/>
              </a:rPr>
              <a:t>SiO</a:t>
            </a:r>
            <a:r>
              <a:rPr lang="en-GB" sz="900" baseline="-25000" dirty="0">
                <a:solidFill>
                  <a:srgbClr val="000000"/>
                </a:solidFill>
                <a:effectLst/>
                <a:latin typeface="+mn-lt"/>
                <a:ea typeface="Times New Roman" panose="02020603050405020304" pitchFamily="18" charset="0"/>
              </a:rPr>
              <a:t>3</a:t>
            </a:r>
            <a:r>
              <a:rPr lang="en-US" sz="900" kern="1200" dirty="0">
                <a:latin typeface="+mn-lt"/>
                <a:ea typeface="Times New Roman" panose="02020603050405020304" pitchFamily="18" charset="0"/>
                <a:cs typeface="Times New Roman" panose="02020603050405020304" pitchFamily="18" charset="0"/>
              </a:rPr>
              <a:t>)</a:t>
            </a:r>
          </a:p>
          <a:p>
            <a:pPr marL="228600" defTabSz="457200">
              <a:buClrTx/>
            </a:pPr>
            <a:r>
              <a:rPr lang="en-US" sz="900" kern="1200" dirty="0">
                <a:latin typeface="+mn-lt"/>
                <a:ea typeface="Times New Roman" panose="02020603050405020304" pitchFamily="18" charset="0"/>
                <a:cs typeface="Times New Roman" panose="02020603050405020304" pitchFamily="18" charset="0"/>
              </a:rPr>
              <a:t>Water to binder ratio</a:t>
            </a:r>
            <a:endParaRPr lang="ru-KZ" sz="900" kern="1200" dirty="0">
              <a:solidFill>
                <a:prstClr val="black"/>
              </a:solidFill>
              <a:latin typeface="+mn-lt"/>
              <a:ea typeface="Calibri" panose="020F0502020204030204" pitchFamily="34" charset="0"/>
              <a:cs typeface="Times New Roman" panose="02020603050405020304" pitchFamily="18" charset="0"/>
            </a:endParaRPr>
          </a:p>
          <a:p>
            <a:pPr marL="228600" defTabSz="457200">
              <a:buClrTx/>
              <a:buFontTx/>
              <a:buNone/>
            </a:pPr>
            <a:r>
              <a:rPr lang="en-US" sz="900" kern="1200" dirty="0">
                <a:latin typeface="+mn-lt"/>
                <a:ea typeface="Times New Roman" panose="02020603050405020304" pitchFamily="18" charset="0"/>
                <a:cs typeface="Times New Roman" panose="02020603050405020304" pitchFamily="18" charset="0"/>
              </a:rPr>
              <a:t>Normal river sand</a:t>
            </a:r>
            <a:endParaRPr lang="ru-KZ" sz="900" kern="1200" dirty="0">
              <a:solidFill>
                <a:prstClr val="black"/>
              </a:solidFill>
              <a:latin typeface="+mn-lt"/>
              <a:ea typeface="Calibri" panose="020F0502020204030204" pitchFamily="34" charset="0"/>
              <a:cs typeface="Times New Roman" panose="02020603050405020304" pitchFamily="18" charset="0"/>
            </a:endParaRPr>
          </a:p>
          <a:p>
            <a:pPr marL="228600" defTabSz="457200">
              <a:buClrTx/>
              <a:buFontTx/>
              <a:buNone/>
            </a:pPr>
            <a:r>
              <a:rPr lang="en-US" sz="900" kern="1200" dirty="0">
                <a:latin typeface="+mn-lt"/>
                <a:ea typeface="Times New Roman" panose="02020603050405020304" pitchFamily="18" charset="0"/>
                <a:cs typeface="Times New Roman" panose="02020603050405020304" pitchFamily="18" charset="0"/>
              </a:rPr>
              <a:t>Waste glass sand</a:t>
            </a:r>
          </a:p>
          <a:p>
            <a:pPr marL="228600" defTabSz="457200">
              <a:buClrTx/>
              <a:buFontTx/>
              <a:buNone/>
            </a:pPr>
            <a:r>
              <a:rPr lang="en-US" sz="900" kern="1200" dirty="0">
                <a:solidFill>
                  <a:prstClr val="black"/>
                </a:solidFill>
                <a:latin typeface="+mn-lt"/>
                <a:ea typeface="Calibri" panose="020F0502020204030204" pitchFamily="34" charset="0"/>
                <a:cs typeface="Times New Roman" panose="02020603050405020304" pitchFamily="18" charset="0"/>
              </a:rPr>
              <a:t>Glass bubbles</a:t>
            </a:r>
            <a:endParaRPr lang="ru-KZ" sz="900" kern="1200" dirty="0">
              <a:solidFill>
                <a:prstClr val="black"/>
              </a:solidFill>
              <a:latin typeface="+mn-lt"/>
              <a:ea typeface="Calibri" panose="020F0502020204030204" pitchFamily="34" charset="0"/>
              <a:cs typeface="Times New Roman" panose="02020603050405020304" pitchFamily="18" charset="0"/>
            </a:endParaRPr>
          </a:p>
        </p:txBody>
      </p:sp>
      <p:sp>
        <p:nvSpPr>
          <p:cNvPr id="8" name="Прямоугольник: скругленные углы 7">
            <a:extLst>
              <a:ext uri="{FF2B5EF4-FFF2-40B4-BE49-F238E27FC236}">
                <a16:creationId xmlns:a16="http://schemas.microsoft.com/office/drawing/2014/main" id="{3CC3BBD1-25F3-79D7-28D9-09BD4CF4EB0B}"/>
              </a:ext>
            </a:extLst>
          </p:cNvPr>
          <p:cNvSpPr/>
          <p:nvPr/>
        </p:nvSpPr>
        <p:spPr>
          <a:xfrm>
            <a:off x="3183832" y="2221466"/>
            <a:ext cx="2766797" cy="175781"/>
          </a:xfrm>
          <a:prstGeom prst="roundRect">
            <a:avLst>
              <a:gd name="adj" fmla="val 16667"/>
            </a:avLst>
          </a:prstGeom>
          <a:solidFill>
            <a:srgbClr val="F4B081"/>
          </a:solidFill>
          <a:ln w="12700" cap="flat" cmpd="sng">
            <a:solidFill>
              <a:srgbClr val="F4B081"/>
            </a:solidFill>
            <a:prstDash val="solid"/>
            <a:miter lim="800000"/>
            <a:headEnd type="none" w="sm" len="sm"/>
            <a:tailEnd type="none" w="sm" len="sm"/>
          </a:ln>
        </p:spPr>
        <p:txBody>
          <a:bodyPr spcFirstLastPara="1" wrap="square" lIns="91425" tIns="45700" rIns="91425" bIns="45700" anchor="ctr" anchorCtr="0">
            <a:noAutofit/>
          </a:bodyPr>
          <a:lstStyle/>
          <a:p>
            <a:pPr algn="ctr" defTabSz="457200">
              <a:lnSpc>
                <a:spcPct val="107000"/>
              </a:lnSpc>
              <a:buClrTx/>
              <a:buFontTx/>
              <a:buNone/>
            </a:pPr>
            <a:r>
              <a:rPr lang="en-US" sz="1050" kern="1200" dirty="0">
                <a:latin typeface="+mn-lt"/>
                <a:ea typeface="Times New Roman" panose="02020603050405020304" pitchFamily="18" charset="0"/>
                <a:cs typeface="Times New Roman" panose="02020603050405020304" pitchFamily="18" charset="0"/>
              </a:rPr>
              <a:t>2. Evaluation</a:t>
            </a:r>
            <a:endParaRPr lang="ru-KZ" sz="1050" kern="1200" dirty="0">
              <a:solidFill>
                <a:prstClr val="black"/>
              </a:solidFill>
              <a:latin typeface="+mn-lt"/>
              <a:ea typeface="Calibri" panose="020F0502020204030204" pitchFamily="34" charset="0"/>
              <a:cs typeface="Times New Roman" panose="02020603050405020304" pitchFamily="18" charset="0"/>
            </a:endParaRPr>
          </a:p>
        </p:txBody>
      </p:sp>
      <p:sp>
        <p:nvSpPr>
          <p:cNvPr id="9" name="Стрелка: вверх 8">
            <a:extLst>
              <a:ext uri="{FF2B5EF4-FFF2-40B4-BE49-F238E27FC236}">
                <a16:creationId xmlns:a16="http://schemas.microsoft.com/office/drawing/2014/main" id="{EBBCDE2B-A7D5-94EB-44B2-325AB51D3EEC}"/>
              </a:ext>
            </a:extLst>
          </p:cNvPr>
          <p:cNvSpPr/>
          <p:nvPr/>
        </p:nvSpPr>
        <p:spPr>
          <a:xfrm rot="10800000">
            <a:off x="3617051" y="2307141"/>
            <a:ext cx="120765" cy="180212"/>
          </a:xfrm>
          <a:prstGeom prst="upArrow">
            <a:avLst>
              <a:gd name="adj1" fmla="val 50000"/>
              <a:gd name="adj2" fmla="val 50000"/>
            </a:avLst>
          </a:prstGeom>
          <a:solidFill>
            <a:srgbClr val="F4B081"/>
          </a:solidFill>
          <a:ln w="9525" cap="flat" cmpd="sng">
            <a:solidFill>
              <a:srgbClr val="F4B081"/>
            </a:solidFill>
            <a:prstDash val="solid"/>
            <a:miter lim="800000"/>
            <a:headEnd type="none" w="sm" len="sm"/>
            <a:tailEnd type="none" w="sm" len="sm"/>
          </a:ln>
        </p:spPr>
        <p:txBody>
          <a:bodyPr spcFirstLastPara="1" wrap="square" lIns="91425" tIns="91425" rIns="91425" bIns="91425" anchor="ctr" anchorCtr="0">
            <a:noAutofit/>
          </a:bodyPr>
          <a:lstStyle/>
          <a:p>
            <a:pPr defTabSz="457200">
              <a:buClrTx/>
              <a:buFontTx/>
              <a:buNone/>
            </a:pPr>
            <a:r>
              <a:rPr lang="en-US" sz="1100" kern="1200" dirty="0">
                <a:solidFill>
                  <a:prstClr val="black"/>
                </a:solidFill>
                <a:latin typeface="+mn-lt"/>
                <a:ea typeface="Calibri" panose="020F0502020204030204" pitchFamily="34" charset="0"/>
                <a:cs typeface="Times New Roman" panose="02020603050405020304" pitchFamily="18" charset="0"/>
              </a:rPr>
              <a:t> </a:t>
            </a:r>
            <a:endParaRPr lang="ru-KZ" sz="1100" kern="1200" dirty="0">
              <a:solidFill>
                <a:prstClr val="black"/>
              </a:solidFill>
              <a:latin typeface="+mn-lt"/>
              <a:ea typeface="Calibri" panose="020F0502020204030204" pitchFamily="34" charset="0"/>
              <a:cs typeface="Times New Roman" panose="02020603050405020304" pitchFamily="18" charset="0"/>
            </a:endParaRPr>
          </a:p>
        </p:txBody>
      </p:sp>
      <p:sp>
        <p:nvSpPr>
          <p:cNvPr id="10" name="Стрелка: вверх 9">
            <a:extLst>
              <a:ext uri="{FF2B5EF4-FFF2-40B4-BE49-F238E27FC236}">
                <a16:creationId xmlns:a16="http://schemas.microsoft.com/office/drawing/2014/main" id="{01F7E66C-918D-E8FF-89E2-44220E4A4B6D}"/>
              </a:ext>
            </a:extLst>
          </p:cNvPr>
          <p:cNvSpPr/>
          <p:nvPr/>
        </p:nvSpPr>
        <p:spPr>
          <a:xfrm rot="10800000">
            <a:off x="5453333" y="2307141"/>
            <a:ext cx="120251" cy="180212"/>
          </a:xfrm>
          <a:prstGeom prst="upArrow">
            <a:avLst>
              <a:gd name="adj1" fmla="val 50000"/>
              <a:gd name="adj2" fmla="val 50000"/>
            </a:avLst>
          </a:prstGeom>
          <a:solidFill>
            <a:srgbClr val="F4B081"/>
          </a:solidFill>
          <a:ln w="9525" cap="flat" cmpd="sng">
            <a:solidFill>
              <a:srgbClr val="F4B081"/>
            </a:solidFill>
            <a:prstDash val="solid"/>
            <a:miter lim="800000"/>
            <a:headEnd type="none" w="sm" len="sm"/>
            <a:tailEnd type="none" w="sm" len="sm"/>
          </a:ln>
        </p:spPr>
        <p:txBody>
          <a:bodyPr spcFirstLastPara="1" wrap="square" lIns="91425" tIns="91425" rIns="91425" bIns="91425" anchor="ctr" anchorCtr="0">
            <a:noAutofit/>
          </a:bodyPr>
          <a:lstStyle/>
          <a:p>
            <a:pPr defTabSz="457200">
              <a:buClrTx/>
              <a:buFontTx/>
              <a:buNone/>
            </a:pPr>
            <a:r>
              <a:rPr lang="en-US" sz="1100" kern="1200" dirty="0">
                <a:solidFill>
                  <a:prstClr val="black"/>
                </a:solidFill>
                <a:latin typeface="+mn-lt"/>
                <a:ea typeface="Calibri" panose="020F0502020204030204" pitchFamily="34" charset="0"/>
                <a:cs typeface="Times New Roman" panose="02020603050405020304" pitchFamily="18" charset="0"/>
              </a:rPr>
              <a:t> </a:t>
            </a:r>
            <a:endParaRPr lang="ru-KZ" sz="1100" kern="1200" dirty="0">
              <a:solidFill>
                <a:prstClr val="black"/>
              </a:solidFill>
              <a:latin typeface="+mn-lt"/>
              <a:ea typeface="Calibri" panose="020F0502020204030204" pitchFamily="34" charset="0"/>
              <a:cs typeface="Times New Roman" panose="02020603050405020304" pitchFamily="18" charset="0"/>
            </a:endParaRPr>
          </a:p>
        </p:txBody>
      </p:sp>
      <p:sp>
        <p:nvSpPr>
          <p:cNvPr id="11" name="Прямоугольник: скругленные углы 10">
            <a:extLst>
              <a:ext uri="{FF2B5EF4-FFF2-40B4-BE49-F238E27FC236}">
                <a16:creationId xmlns:a16="http://schemas.microsoft.com/office/drawing/2014/main" id="{222E12CA-9E49-9FEF-7B1D-333B0C02358A}"/>
              </a:ext>
            </a:extLst>
          </p:cNvPr>
          <p:cNvSpPr/>
          <p:nvPr/>
        </p:nvSpPr>
        <p:spPr>
          <a:xfrm>
            <a:off x="4717930" y="2499123"/>
            <a:ext cx="1789196" cy="195723"/>
          </a:xfrm>
          <a:prstGeom prst="roundRect">
            <a:avLst>
              <a:gd name="adj" fmla="val 16667"/>
            </a:avLst>
          </a:prstGeom>
          <a:solidFill>
            <a:srgbClr val="F4B081"/>
          </a:solidFill>
          <a:ln w="12700" cap="flat" cmpd="sng">
            <a:solidFill>
              <a:srgbClr val="F4B081"/>
            </a:solidFill>
            <a:prstDash val="solid"/>
            <a:miter lim="800000"/>
            <a:headEnd type="none" w="sm" len="sm"/>
            <a:tailEnd type="none" w="sm" len="sm"/>
          </a:ln>
        </p:spPr>
        <p:txBody>
          <a:bodyPr spcFirstLastPara="1" wrap="square" lIns="91425" tIns="45700" rIns="91425" bIns="45700" anchor="ctr" anchorCtr="0">
            <a:noAutofit/>
          </a:bodyPr>
          <a:lstStyle/>
          <a:p>
            <a:pPr algn="ctr" defTabSz="457200">
              <a:lnSpc>
                <a:spcPct val="107000"/>
              </a:lnSpc>
              <a:buClrTx/>
              <a:buFontTx/>
              <a:buNone/>
            </a:pPr>
            <a:r>
              <a:rPr lang="en-US" sz="1050" kern="1200" dirty="0">
                <a:latin typeface="+mn-lt"/>
                <a:ea typeface="Times New Roman" panose="02020603050405020304" pitchFamily="18" charset="0"/>
                <a:cs typeface="Times New Roman" panose="02020603050405020304" pitchFamily="18" charset="0"/>
              </a:rPr>
              <a:t>Hardened Properties</a:t>
            </a:r>
            <a:endParaRPr lang="ru-KZ" sz="1050" kern="1200" dirty="0">
              <a:solidFill>
                <a:prstClr val="black"/>
              </a:solidFill>
              <a:latin typeface="+mn-lt"/>
              <a:ea typeface="Calibri" panose="020F0502020204030204" pitchFamily="34" charset="0"/>
              <a:cs typeface="Times New Roman" panose="02020603050405020304" pitchFamily="18" charset="0"/>
            </a:endParaRPr>
          </a:p>
        </p:txBody>
      </p:sp>
      <p:sp>
        <p:nvSpPr>
          <p:cNvPr id="12" name="Прямоугольник: скругленные углы 11">
            <a:extLst>
              <a:ext uri="{FF2B5EF4-FFF2-40B4-BE49-F238E27FC236}">
                <a16:creationId xmlns:a16="http://schemas.microsoft.com/office/drawing/2014/main" id="{1BB0A858-01AC-5A9C-140E-774333117FBB}"/>
              </a:ext>
            </a:extLst>
          </p:cNvPr>
          <p:cNvSpPr/>
          <p:nvPr/>
        </p:nvSpPr>
        <p:spPr>
          <a:xfrm>
            <a:off x="952100" y="2498258"/>
            <a:ext cx="1591056" cy="174049"/>
          </a:xfrm>
          <a:prstGeom prst="roundRect">
            <a:avLst>
              <a:gd name="adj" fmla="val 16667"/>
            </a:avLst>
          </a:prstGeom>
          <a:solidFill>
            <a:srgbClr val="F4B081"/>
          </a:solidFill>
          <a:ln w="12700" cap="flat" cmpd="sng">
            <a:solidFill>
              <a:srgbClr val="F4B081"/>
            </a:solidFill>
            <a:prstDash val="solid"/>
            <a:miter lim="800000"/>
            <a:headEnd type="none" w="sm" len="sm"/>
            <a:tailEnd type="none" w="sm" len="sm"/>
          </a:ln>
        </p:spPr>
        <p:txBody>
          <a:bodyPr spcFirstLastPara="1" wrap="square" lIns="91425" tIns="45700" rIns="91425" bIns="45700" anchor="ctr" anchorCtr="0">
            <a:noAutofit/>
          </a:bodyPr>
          <a:lstStyle/>
          <a:p>
            <a:pPr algn="ctr" defTabSz="457200">
              <a:lnSpc>
                <a:spcPct val="107000"/>
              </a:lnSpc>
              <a:buClrTx/>
              <a:buFontTx/>
              <a:buNone/>
            </a:pPr>
            <a:r>
              <a:rPr lang="en-US" sz="1050" kern="1200" dirty="0">
                <a:latin typeface="Times New Roman" panose="02020603050405020304" pitchFamily="18" charset="0"/>
                <a:ea typeface="Times New Roman" panose="02020603050405020304" pitchFamily="18" charset="0"/>
                <a:cs typeface="Times New Roman" panose="02020603050405020304" pitchFamily="18" charset="0"/>
              </a:rPr>
              <a:t>Material Characterization</a:t>
            </a:r>
            <a:endParaRPr lang="ru-KZ" sz="1050" kern="1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3" name="Прямоугольник: скругленные углы 12">
            <a:extLst>
              <a:ext uri="{FF2B5EF4-FFF2-40B4-BE49-F238E27FC236}">
                <a16:creationId xmlns:a16="http://schemas.microsoft.com/office/drawing/2014/main" id="{50C15F86-E3EC-FD16-FFF5-DD23758CDA55}"/>
              </a:ext>
            </a:extLst>
          </p:cNvPr>
          <p:cNvSpPr/>
          <p:nvPr/>
        </p:nvSpPr>
        <p:spPr>
          <a:xfrm>
            <a:off x="2835015" y="2498258"/>
            <a:ext cx="1591056" cy="175780"/>
          </a:xfrm>
          <a:prstGeom prst="roundRect">
            <a:avLst>
              <a:gd name="adj" fmla="val 16667"/>
            </a:avLst>
          </a:prstGeom>
          <a:solidFill>
            <a:srgbClr val="F4B081"/>
          </a:solidFill>
          <a:ln w="12700" cap="flat" cmpd="sng">
            <a:solidFill>
              <a:srgbClr val="F4B081"/>
            </a:solidFill>
            <a:prstDash val="solid"/>
            <a:miter lim="800000"/>
            <a:headEnd type="none" w="sm" len="sm"/>
            <a:tailEnd type="none" w="sm" len="sm"/>
          </a:ln>
        </p:spPr>
        <p:txBody>
          <a:bodyPr spcFirstLastPara="1" wrap="square" lIns="91425" tIns="45700" rIns="91425" bIns="45700" anchor="ctr" anchorCtr="0">
            <a:noAutofit/>
          </a:bodyPr>
          <a:lstStyle/>
          <a:p>
            <a:pPr algn="ctr" defTabSz="457200">
              <a:lnSpc>
                <a:spcPct val="107000"/>
              </a:lnSpc>
              <a:buClrTx/>
              <a:buFontTx/>
              <a:buNone/>
            </a:pPr>
            <a:r>
              <a:rPr lang="en-US" sz="1050" kern="1200" dirty="0">
                <a:latin typeface="+mn-lt"/>
                <a:ea typeface="Times New Roman" panose="02020603050405020304" pitchFamily="18" charset="0"/>
                <a:cs typeface="Times New Roman" panose="02020603050405020304" pitchFamily="18" charset="0"/>
              </a:rPr>
              <a:t>Fresh Properties</a:t>
            </a:r>
            <a:endParaRPr lang="ru-KZ" sz="1050" kern="1200" dirty="0">
              <a:solidFill>
                <a:prstClr val="black"/>
              </a:solidFill>
              <a:latin typeface="+mn-lt"/>
              <a:ea typeface="Calibri" panose="020F0502020204030204" pitchFamily="34" charset="0"/>
              <a:cs typeface="Times New Roman" panose="02020603050405020304" pitchFamily="18" charset="0"/>
            </a:endParaRPr>
          </a:p>
        </p:txBody>
      </p:sp>
      <p:sp>
        <p:nvSpPr>
          <p:cNvPr id="14" name="Прямоугольник: скругленные углы 13">
            <a:extLst>
              <a:ext uri="{FF2B5EF4-FFF2-40B4-BE49-F238E27FC236}">
                <a16:creationId xmlns:a16="http://schemas.microsoft.com/office/drawing/2014/main" id="{323E9E21-AFA6-EF87-B21B-EBCDECB76835}"/>
              </a:ext>
            </a:extLst>
          </p:cNvPr>
          <p:cNvSpPr/>
          <p:nvPr/>
        </p:nvSpPr>
        <p:spPr>
          <a:xfrm>
            <a:off x="6770957" y="2504074"/>
            <a:ext cx="1706728" cy="199328"/>
          </a:xfrm>
          <a:prstGeom prst="roundRect">
            <a:avLst>
              <a:gd name="adj" fmla="val 16667"/>
            </a:avLst>
          </a:prstGeom>
          <a:solidFill>
            <a:srgbClr val="F4B081"/>
          </a:solidFill>
          <a:ln w="12700" cap="flat" cmpd="sng">
            <a:solidFill>
              <a:srgbClr val="F4B081"/>
            </a:solidFill>
            <a:prstDash val="solid"/>
            <a:miter lim="800000"/>
            <a:headEnd type="none" w="sm" len="sm"/>
            <a:tailEnd type="none" w="sm" len="sm"/>
          </a:ln>
        </p:spPr>
        <p:txBody>
          <a:bodyPr spcFirstLastPara="1" wrap="square" lIns="91425" tIns="45700" rIns="91425" bIns="45700" anchor="ctr" anchorCtr="0">
            <a:noAutofit/>
          </a:bodyPr>
          <a:lstStyle/>
          <a:p>
            <a:pPr algn="ctr" defTabSz="457200">
              <a:lnSpc>
                <a:spcPct val="107000"/>
              </a:lnSpc>
              <a:buClrTx/>
              <a:buFontTx/>
              <a:buNone/>
            </a:pPr>
            <a:r>
              <a:rPr lang="en-US" sz="1050" kern="1200" dirty="0">
                <a:latin typeface="Times New Roman" panose="02020603050405020304" pitchFamily="18" charset="0"/>
                <a:ea typeface="Times New Roman" panose="02020603050405020304" pitchFamily="18" charset="0"/>
                <a:cs typeface="Times New Roman" panose="02020603050405020304" pitchFamily="18" charset="0"/>
              </a:rPr>
              <a:t>Durability</a:t>
            </a:r>
            <a:endParaRPr lang="ru-KZ" sz="1050" kern="1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5" name="Прямоугольник 14">
            <a:extLst>
              <a:ext uri="{FF2B5EF4-FFF2-40B4-BE49-F238E27FC236}">
                <a16:creationId xmlns:a16="http://schemas.microsoft.com/office/drawing/2014/main" id="{978453C0-B6A2-3190-7C5A-829DB6A3A704}"/>
              </a:ext>
            </a:extLst>
          </p:cNvPr>
          <p:cNvSpPr/>
          <p:nvPr/>
        </p:nvSpPr>
        <p:spPr>
          <a:xfrm>
            <a:off x="4717930" y="2740575"/>
            <a:ext cx="1789196" cy="1274213"/>
          </a:xfrm>
          <a:prstGeom prst="rect">
            <a:avLst/>
          </a:prstGeom>
          <a:solidFill>
            <a:sysClr val="window" lastClr="FFFFFF"/>
          </a:solidFill>
          <a:ln w="12700" cap="flat" cmpd="sng">
            <a:solidFill>
              <a:srgbClr val="F4B08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defTabSz="45720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1) Hardened density</a:t>
            </a:r>
            <a:endParaRPr kumimoji="0" lang="ru-KZ"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p>
            <a:pPr marL="0" marR="0" lvl="0" indent="0" defTabSz="45720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2) Compressive strength</a:t>
            </a:r>
            <a:endParaRPr kumimoji="0" lang="ru-KZ"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p>
            <a:pPr marL="0" marR="0" lvl="0" indent="0" defTabSz="45720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mn-lt"/>
                <a:ea typeface="Times New Roman" panose="02020603050405020304" pitchFamily="18" charset="0"/>
                <a:cs typeface="Times New Roman" panose="02020603050405020304" pitchFamily="18" charset="0"/>
              </a:rPr>
              <a:t>3) Modulus of rupture</a:t>
            </a:r>
            <a:endParaRPr kumimoji="0" lang="ru-KZ"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p>
            <a:pPr marL="0" marR="0" lvl="0" indent="0" defTabSz="457200" eaLnBrk="1" fontAlgn="auto" latinLnBrk="0" hangingPunct="1">
              <a:lnSpc>
                <a:spcPct val="150000"/>
              </a:lnSpc>
              <a:spcBef>
                <a:spcPts val="0"/>
              </a:spcBef>
              <a:spcAft>
                <a:spcPts val="0"/>
              </a:spcAft>
              <a:buClrTx/>
              <a:buSzTx/>
              <a:buFontTx/>
              <a:buNone/>
              <a:tabLst/>
              <a:defRPr/>
            </a:pPr>
            <a:r>
              <a:rPr lang="en-US" sz="900" kern="1200" dirty="0">
                <a:solidFill>
                  <a:sysClr val="windowText" lastClr="000000"/>
                </a:solidFill>
                <a:latin typeface="+mn-lt"/>
                <a:ea typeface="Times New Roman" panose="02020603050405020304" pitchFamily="18" charset="0"/>
                <a:cs typeface="Times New Roman" panose="02020603050405020304" pitchFamily="18" charset="0"/>
              </a:rPr>
              <a:t>4</a:t>
            </a:r>
            <a:r>
              <a:rPr kumimoji="0" lang="en-US" sz="900" b="0" i="0" u="none" strike="noStrike" kern="120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Thermal conductivity</a:t>
            </a:r>
            <a:endParaRPr kumimoji="0" lang="ru-KZ"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p>
            <a:pPr marL="0" marR="0" lvl="0" indent="0" defTabSz="457200" eaLnBrk="1" fontAlgn="auto" latinLnBrk="0" hangingPunct="1">
              <a:lnSpc>
                <a:spcPct val="150000"/>
              </a:lnSpc>
              <a:spcBef>
                <a:spcPts val="0"/>
              </a:spcBef>
              <a:spcAft>
                <a:spcPts val="0"/>
              </a:spcAft>
              <a:buClrTx/>
              <a:buSzTx/>
              <a:buFontTx/>
              <a:buNone/>
              <a:tabLst/>
              <a:defRPr/>
            </a:pPr>
            <a:r>
              <a:rPr lang="en-US" sz="900" kern="1200" dirty="0">
                <a:solidFill>
                  <a:sysClr val="windowText" lastClr="000000"/>
                </a:solidFill>
                <a:latin typeface="+mn-lt"/>
                <a:ea typeface="Times New Roman" panose="02020603050405020304" pitchFamily="18" charset="0"/>
                <a:cs typeface="Times New Roman" panose="02020603050405020304" pitchFamily="18" charset="0"/>
              </a:rPr>
              <a:t>5</a:t>
            </a:r>
            <a:r>
              <a:rPr kumimoji="0" lang="en-US" sz="900" b="0" i="0" u="none" strike="noStrike" kern="120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Dielectric constant</a:t>
            </a:r>
            <a:endParaRPr kumimoji="0" lang="ru-RU" sz="900" b="0" i="0" u="none" strike="noStrike" kern="120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endParaRPr>
          </a:p>
          <a:p>
            <a:pPr marL="0" marR="0" lvl="0" indent="0" defTabSz="457200" eaLnBrk="1" fontAlgn="auto" latinLnBrk="0" hangingPunct="1">
              <a:lnSpc>
                <a:spcPct val="150000"/>
              </a:lnSpc>
              <a:spcBef>
                <a:spcPts val="0"/>
              </a:spcBef>
              <a:spcAft>
                <a:spcPts val="0"/>
              </a:spcAft>
              <a:buClrTx/>
              <a:buSzTx/>
              <a:buFontTx/>
              <a:buNone/>
              <a:tabLst/>
              <a:defRPr/>
            </a:pPr>
            <a:r>
              <a:rPr lang="en-US" sz="900" kern="1200" dirty="0">
                <a:solidFill>
                  <a:sysClr val="windowText" lastClr="000000"/>
                </a:solidFill>
                <a:latin typeface="+mn-lt"/>
                <a:ea typeface="Calibri" panose="020F0502020204030204" pitchFamily="34" charset="0"/>
                <a:cs typeface="Times New Roman" panose="02020603050405020304" pitchFamily="18" charset="0"/>
              </a:rPr>
              <a:t>6</a:t>
            </a:r>
            <a:r>
              <a:rPr lang="ru-RU" sz="900" kern="1200" dirty="0">
                <a:solidFill>
                  <a:sysClr val="windowText" lastClr="000000"/>
                </a:solidFill>
                <a:latin typeface="+mn-lt"/>
                <a:ea typeface="Calibri" panose="020F0502020204030204" pitchFamily="34" charset="0"/>
                <a:cs typeface="Times New Roman" panose="02020603050405020304" pitchFamily="18" charset="0"/>
              </a:rPr>
              <a:t>) </a:t>
            </a:r>
            <a:r>
              <a:rPr lang="en-US" sz="900" kern="1200" dirty="0">
                <a:solidFill>
                  <a:sysClr val="windowText" lastClr="000000"/>
                </a:solidFill>
                <a:latin typeface="+mn-lt"/>
                <a:ea typeface="Calibri" panose="020F0502020204030204" pitchFamily="34" charset="0"/>
                <a:cs typeface="Times New Roman" panose="02020603050405020304" pitchFamily="18" charset="0"/>
              </a:rPr>
              <a:t>Ultrasonic Pulse Velocity</a:t>
            </a:r>
            <a:endParaRPr kumimoji="0" lang="ru-KZ"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p:txBody>
      </p:sp>
      <p:sp>
        <p:nvSpPr>
          <p:cNvPr id="16" name="Прямоугольник 15">
            <a:extLst>
              <a:ext uri="{FF2B5EF4-FFF2-40B4-BE49-F238E27FC236}">
                <a16:creationId xmlns:a16="http://schemas.microsoft.com/office/drawing/2014/main" id="{CF66C916-EC52-B7BD-BC3B-22056FC00DB6}"/>
              </a:ext>
            </a:extLst>
          </p:cNvPr>
          <p:cNvSpPr/>
          <p:nvPr/>
        </p:nvSpPr>
        <p:spPr>
          <a:xfrm>
            <a:off x="952100" y="2740574"/>
            <a:ext cx="1591055" cy="1809995"/>
          </a:xfrm>
          <a:prstGeom prst="rect">
            <a:avLst/>
          </a:prstGeom>
          <a:solidFill>
            <a:sysClr val="window" lastClr="FFFFFF"/>
          </a:solidFill>
          <a:ln w="12700" cap="flat" cmpd="sng">
            <a:solidFill>
              <a:srgbClr val="F4B08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defTabSz="457200" eaLnBrk="1" fontAlgn="auto" latinLnBrk="0" hangingPunct="1">
              <a:spcBef>
                <a:spcPts val="0"/>
              </a:spcBef>
              <a:spcAft>
                <a:spcPts val="600"/>
              </a:spcAft>
              <a:buClrTx/>
              <a:buSzTx/>
              <a:buFontTx/>
              <a:buNone/>
              <a:tabLst/>
              <a:defRPr/>
            </a:pPr>
            <a:r>
              <a:rPr kumimoji="0" lang="en-US" sz="900" b="0" i="0" u="none" strike="noStrike" kern="120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1) Particle size distribution</a:t>
            </a:r>
          </a:p>
          <a:p>
            <a:pPr defTabSz="457200">
              <a:spcAft>
                <a:spcPts val="600"/>
              </a:spcAft>
              <a:buClrTx/>
              <a:defRPr/>
            </a:pPr>
            <a:r>
              <a:rPr kumimoji="0" lang="en-US" sz="900" b="0" i="0" u="none" strike="noStrike" kern="120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2) </a:t>
            </a:r>
            <a:r>
              <a:rPr lang="en-US" sz="900" dirty="0">
                <a:effectLst/>
                <a:latin typeface="+mn-lt"/>
                <a:ea typeface="Times New Roman" panose="02020603050405020304" pitchFamily="18" charset="0"/>
              </a:rPr>
              <a:t>Mineralogical analysis: X-ray diffraction (XRD)</a:t>
            </a:r>
          </a:p>
          <a:p>
            <a:pPr marL="0" marR="0" lvl="0" indent="0" defTabSz="457200" eaLnBrk="1" fontAlgn="auto" latinLnBrk="0" hangingPunct="1">
              <a:spcBef>
                <a:spcPts val="0"/>
              </a:spcBef>
              <a:spcAft>
                <a:spcPts val="600"/>
              </a:spcAft>
              <a:buClrTx/>
              <a:buSzTx/>
              <a:buFontTx/>
              <a:buNone/>
              <a:tabLst/>
              <a:defRPr/>
            </a:pPr>
            <a:r>
              <a:rPr kumimoji="0" lang="en-US" sz="900" b="0" i="0" u="none" strike="noStrike" kern="120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3) </a:t>
            </a:r>
            <a:r>
              <a:rPr lang="en-US" sz="900" dirty="0">
                <a:effectLst/>
                <a:latin typeface="+mn-lt"/>
                <a:ea typeface="Times New Roman" panose="02020603050405020304" pitchFamily="18" charset="0"/>
              </a:rPr>
              <a:t>Chemical composition analysis: X-ray fluorescence (XRF)</a:t>
            </a:r>
          </a:p>
          <a:p>
            <a:pPr marL="0" marR="0" lvl="0" indent="0" defTabSz="457200" eaLnBrk="1" fontAlgn="auto" latinLnBrk="0" hangingPunct="1">
              <a:spcBef>
                <a:spcPts val="0"/>
              </a:spcBef>
              <a:spcAft>
                <a:spcPts val="600"/>
              </a:spcAft>
              <a:buClrTx/>
              <a:buSzTx/>
              <a:buFontTx/>
              <a:buNone/>
              <a:tabLst/>
              <a:defRPr/>
            </a:pPr>
            <a:r>
              <a:rPr lang="en-US" sz="900" kern="1200" dirty="0">
                <a:solidFill>
                  <a:sysClr val="windowText" lastClr="000000"/>
                </a:solidFill>
                <a:latin typeface="+mn-lt"/>
                <a:ea typeface="Times New Roman" panose="02020603050405020304" pitchFamily="18" charset="0"/>
                <a:cs typeface="Times New Roman" panose="02020603050405020304" pitchFamily="18" charset="0"/>
              </a:rPr>
              <a:t>4</a:t>
            </a:r>
            <a:r>
              <a:rPr kumimoji="0" lang="en-US" sz="900" b="0" i="0" u="none" strike="noStrike" kern="120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Microstructure analysis: Scanning electron microscope (SEM)</a:t>
            </a:r>
            <a:endParaRPr kumimoji="0" lang="ru-KZ"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p>
            <a:pPr marL="0" marR="0" lvl="0" indent="0" defTabSz="457200" eaLnBrk="1" fontAlgn="auto" latinLnBrk="0" hangingPunct="1">
              <a:spcBef>
                <a:spcPts val="0"/>
              </a:spcBef>
              <a:spcAft>
                <a:spcPts val="600"/>
              </a:spcAft>
              <a:buClrTx/>
              <a:buSzTx/>
              <a:buFontTx/>
              <a:buNone/>
              <a:tabLst/>
              <a:defRPr/>
            </a:pPr>
            <a:r>
              <a:rPr lang="en-US" sz="900" kern="1200" dirty="0">
                <a:solidFill>
                  <a:sysClr val="windowText" lastClr="000000"/>
                </a:solidFill>
                <a:latin typeface="+mn-lt"/>
                <a:ea typeface="Times New Roman" panose="02020603050405020304" pitchFamily="18" charset="0"/>
                <a:cs typeface="Times New Roman" panose="02020603050405020304" pitchFamily="18" charset="0"/>
              </a:rPr>
              <a:t>5</a:t>
            </a:r>
            <a:r>
              <a:rPr kumimoji="0" lang="en-US" sz="900" b="0" i="0" u="none" strike="noStrike" kern="120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Aggregate properties</a:t>
            </a:r>
            <a:endParaRPr kumimoji="0" lang="ru-KZ"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p:txBody>
      </p:sp>
      <p:sp>
        <p:nvSpPr>
          <p:cNvPr id="17" name="Прямоугольник: скругленные углы 16">
            <a:extLst>
              <a:ext uri="{FF2B5EF4-FFF2-40B4-BE49-F238E27FC236}">
                <a16:creationId xmlns:a16="http://schemas.microsoft.com/office/drawing/2014/main" id="{10284397-7A8D-E934-99B0-C0D3AE06F1EE}"/>
              </a:ext>
            </a:extLst>
          </p:cNvPr>
          <p:cNvSpPr/>
          <p:nvPr/>
        </p:nvSpPr>
        <p:spPr>
          <a:xfrm>
            <a:off x="1618804" y="4672526"/>
            <a:ext cx="2766797" cy="174048"/>
          </a:xfrm>
          <a:prstGeom prst="roundRect">
            <a:avLst>
              <a:gd name="adj" fmla="val 16667"/>
            </a:avLst>
          </a:prstGeom>
          <a:solidFill>
            <a:schemeClr val="accent4">
              <a:lumMod val="20000"/>
              <a:lumOff val="80000"/>
            </a:schemeClr>
          </a:solidFill>
          <a:ln w="12700" cap="flat" cmpd="sng">
            <a:solidFill>
              <a:schemeClr val="accent4">
                <a:lumMod val="40000"/>
                <a:lumOff val="60000"/>
              </a:schemeClr>
            </a:solidFill>
            <a:prstDash val="solid"/>
            <a:miter lim="800000"/>
            <a:headEnd type="none" w="sm" len="sm"/>
            <a:tailEnd type="none" w="sm" len="sm"/>
          </a:ln>
        </p:spPr>
        <p:txBody>
          <a:bodyPr spcFirstLastPara="1" wrap="square" lIns="91425" tIns="45700" rIns="91425" bIns="45700" anchor="ctr" anchorCtr="0">
            <a:noAutofit/>
          </a:bodyPr>
          <a:lstStyle/>
          <a:p>
            <a:pPr algn="ctr" defTabSz="457200">
              <a:lnSpc>
                <a:spcPct val="107000"/>
              </a:lnSpc>
              <a:buClrTx/>
              <a:buFontTx/>
              <a:buNone/>
            </a:pPr>
            <a:r>
              <a:rPr lang="en-US" sz="1050" kern="1200" dirty="0">
                <a:latin typeface="+mn-lt"/>
                <a:ea typeface="Times New Roman" panose="02020603050405020304" pitchFamily="18" charset="0"/>
                <a:cs typeface="Times New Roman" panose="02020603050405020304" pitchFamily="18" charset="0"/>
              </a:rPr>
              <a:t>3. Test Result Analysis</a:t>
            </a:r>
            <a:endParaRPr lang="ru-KZ" sz="1050" kern="1200" dirty="0">
              <a:solidFill>
                <a:prstClr val="black"/>
              </a:solidFill>
              <a:latin typeface="+mn-lt"/>
              <a:ea typeface="Calibri" panose="020F0502020204030204" pitchFamily="34" charset="0"/>
              <a:cs typeface="Times New Roman" panose="02020603050405020304" pitchFamily="18" charset="0"/>
            </a:endParaRPr>
          </a:p>
        </p:txBody>
      </p:sp>
      <p:sp>
        <p:nvSpPr>
          <p:cNvPr id="18" name="Прямоугольник 17">
            <a:extLst>
              <a:ext uri="{FF2B5EF4-FFF2-40B4-BE49-F238E27FC236}">
                <a16:creationId xmlns:a16="http://schemas.microsoft.com/office/drawing/2014/main" id="{09235D63-64E9-061B-6996-073F50F662A7}"/>
              </a:ext>
            </a:extLst>
          </p:cNvPr>
          <p:cNvSpPr/>
          <p:nvPr/>
        </p:nvSpPr>
        <p:spPr>
          <a:xfrm>
            <a:off x="2835015" y="2733151"/>
            <a:ext cx="1591055" cy="692598"/>
          </a:xfrm>
          <a:prstGeom prst="rect">
            <a:avLst/>
          </a:prstGeom>
          <a:solidFill>
            <a:sysClr val="window" lastClr="FFFFFF"/>
          </a:solidFill>
          <a:ln w="12700" cap="flat" cmpd="sng">
            <a:solidFill>
              <a:srgbClr val="F4B08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defTabSz="457200" eaLnBrk="1" fontAlgn="auto" latinLnBrk="0" hangingPunct="1">
              <a:spcBef>
                <a:spcPts val="0"/>
              </a:spcBef>
              <a:spcAft>
                <a:spcPts val="600"/>
              </a:spcAft>
              <a:buClrTx/>
              <a:buSzTx/>
              <a:buFontTx/>
              <a:buNone/>
              <a:tabLst/>
              <a:defRPr/>
            </a:pPr>
            <a:r>
              <a:rPr kumimoji="0" lang="en-US" sz="900" b="0" i="0" u="none" strike="noStrike" kern="120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1) Workability</a:t>
            </a:r>
            <a:endParaRPr kumimoji="0" lang="ru-KZ"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p>
            <a:pPr marL="0" marR="0" lvl="0" indent="0" defTabSz="457200" eaLnBrk="1" fontAlgn="auto" latinLnBrk="0" hangingPunct="1">
              <a:spcBef>
                <a:spcPts val="0"/>
              </a:spcBef>
              <a:spcAft>
                <a:spcPts val="600"/>
              </a:spcAft>
              <a:buClrTx/>
              <a:buSzTx/>
              <a:buFontTx/>
              <a:buNone/>
              <a:tabLst/>
              <a:defRPr/>
            </a:pPr>
            <a:r>
              <a:rPr kumimoji="0" lang="en-US" sz="900" b="0" i="0" u="none" strike="noStrike" kern="120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2) Fresh density</a:t>
            </a:r>
          </a:p>
          <a:p>
            <a:pPr defTabSz="457200">
              <a:spcAft>
                <a:spcPts val="600"/>
              </a:spcAft>
              <a:buClrTx/>
              <a:defRPr/>
            </a:pPr>
            <a:r>
              <a:rPr lang="en-US" sz="900" kern="1200" dirty="0">
                <a:solidFill>
                  <a:sysClr val="windowText" lastClr="000000"/>
                </a:solidFill>
                <a:latin typeface="+mn-lt"/>
                <a:ea typeface="Times New Roman" panose="02020603050405020304" pitchFamily="18" charset="0"/>
                <a:cs typeface="Times New Roman" panose="02020603050405020304" pitchFamily="18" charset="0"/>
              </a:rPr>
              <a:t>3</a:t>
            </a:r>
            <a:r>
              <a:rPr kumimoji="0" lang="en-US" sz="900" b="0" i="0" u="none" strike="noStrike" kern="120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Air content</a:t>
            </a:r>
            <a:endParaRPr kumimoji="0" lang="ru-KZ" sz="9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p:txBody>
      </p:sp>
      <p:sp>
        <p:nvSpPr>
          <p:cNvPr id="19" name="Прямоугольник 18">
            <a:extLst>
              <a:ext uri="{FF2B5EF4-FFF2-40B4-BE49-F238E27FC236}">
                <a16:creationId xmlns:a16="http://schemas.microsoft.com/office/drawing/2014/main" id="{0494C72F-670B-D5FC-0C94-5455E05C5472}"/>
              </a:ext>
            </a:extLst>
          </p:cNvPr>
          <p:cNvSpPr/>
          <p:nvPr/>
        </p:nvSpPr>
        <p:spPr>
          <a:xfrm>
            <a:off x="6770957" y="2738170"/>
            <a:ext cx="1706728" cy="476518"/>
          </a:xfrm>
          <a:prstGeom prst="rect">
            <a:avLst/>
          </a:prstGeom>
          <a:solidFill>
            <a:sysClr val="window" lastClr="FFFFFF"/>
          </a:solidFill>
          <a:ln w="12700" cap="flat" cmpd="sng">
            <a:solidFill>
              <a:srgbClr val="F4B08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defTabSz="457200" eaLnBrk="1" fontAlgn="auto" latinLnBrk="0" hangingPunct="1">
              <a:spcBef>
                <a:spcPts val="0"/>
              </a:spcBef>
              <a:spcAft>
                <a:spcPts val="600"/>
              </a:spcAft>
              <a:buClrTx/>
              <a:buSzTx/>
              <a:buFontTx/>
              <a:buNone/>
              <a:tabLst/>
              <a:defRPr/>
            </a:pPr>
            <a:r>
              <a:rPr kumimoji="0" lang="en-US" sz="9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Alkali-silica reaction (ASR)</a:t>
            </a:r>
            <a:endParaRPr kumimoji="0" lang="ru-KZ"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defTabSz="457200" eaLnBrk="1" fontAlgn="auto" latinLnBrk="0" hangingPunct="1">
              <a:spcBef>
                <a:spcPts val="0"/>
              </a:spcBef>
              <a:spcAft>
                <a:spcPts val="600"/>
              </a:spcAft>
              <a:buClrTx/>
              <a:buSzTx/>
              <a:buFontTx/>
              <a:buNone/>
              <a:tabLst/>
              <a:defRPr/>
            </a:pPr>
            <a:r>
              <a:rPr kumimoji="0" lang="en-US" sz="9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Drying shrinkage</a:t>
            </a:r>
            <a:endParaRPr kumimoji="0" lang="ru-KZ"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0" name="Прямоугольник: скругленные углы 19">
            <a:extLst>
              <a:ext uri="{FF2B5EF4-FFF2-40B4-BE49-F238E27FC236}">
                <a16:creationId xmlns:a16="http://schemas.microsoft.com/office/drawing/2014/main" id="{3CD797E8-0CD9-EE1E-7737-C5AF30E7BA4D}"/>
              </a:ext>
            </a:extLst>
          </p:cNvPr>
          <p:cNvSpPr/>
          <p:nvPr/>
        </p:nvSpPr>
        <p:spPr>
          <a:xfrm>
            <a:off x="4743496" y="4672526"/>
            <a:ext cx="2766797" cy="174048"/>
          </a:xfrm>
          <a:prstGeom prst="roundRect">
            <a:avLst>
              <a:gd name="adj" fmla="val 16667"/>
            </a:avLst>
          </a:prstGeom>
          <a:solidFill>
            <a:schemeClr val="accent5">
              <a:lumMod val="20000"/>
              <a:lumOff val="80000"/>
            </a:schemeClr>
          </a:solidFill>
          <a:ln w="12700" cap="flat" cmpd="sng">
            <a:solidFill>
              <a:schemeClr val="accent5">
                <a:lumMod val="40000"/>
                <a:lumOff val="60000"/>
              </a:schemeClr>
            </a:solidFill>
            <a:prstDash val="solid"/>
            <a:miter lim="800000"/>
            <a:headEnd type="none" w="sm" len="sm"/>
            <a:tailEnd type="none" w="sm" len="sm"/>
          </a:ln>
        </p:spPr>
        <p:txBody>
          <a:bodyPr spcFirstLastPara="1" wrap="square" lIns="91425" tIns="45700" rIns="91425" bIns="45700" anchor="ctr" anchorCtr="0">
            <a:noAutofit/>
          </a:bodyPr>
          <a:lstStyle/>
          <a:p>
            <a:pPr algn="ctr" defTabSz="457200">
              <a:lnSpc>
                <a:spcPct val="107000"/>
              </a:lnSpc>
              <a:buClrTx/>
              <a:buFontTx/>
              <a:buNone/>
            </a:pPr>
            <a:r>
              <a:rPr lang="en-US" sz="1050" kern="1200" dirty="0">
                <a:latin typeface="+mn-lt"/>
                <a:ea typeface="Times New Roman" panose="02020603050405020304" pitchFamily="18" charset="0"/>
                <a:cs typeface="Times New Roman" panose="02020603050405020304" pitchFamily="18" charset="0"/>
              </a:rPr>
              <a:t>4. Documentation</a:t>
            </a:r>
            <a:endParaRPr lang="ru-KZ" sz="1050" kern="1200" dirty="0">
              <a:solidFill>
                <a:prstClr val="black"/>
              </a:solidFill>
              <a:latin typeface="+mn-lt"/>
              <a:ea typeface="Calibri" panose="020F0502020204030204" pitchFamily="34" charset="0"/>
              <a:cs typeface="Times New Roman" panose="02020603050405020304" pitchFamily="18" charset="0"/>
            </a:endParaRPr>
          </a:p>
        </p:txBody>
      </p:sp>
      <p:sp>
        <p:nvSpPr>
          <p:cNvPr id="2" name="Номер слайда 1">
            <a:extLst>
              <a:ext uri="{FF2B5EF4-FFF2-40B4-BE49-F238E27FC236}">
                <a16:creationId xmlns:a16="http://schemas.microsoft.com/office/drawing/2014/main" id="{E2D25B2F-3600-31CB-C7CF-5FB2E99E08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15</a:t>
            </a:fld>
            <a:endParaRPr lang="en" dirty="0">
              <a:solidFill>
                <a:schemeClr val="bg1"/>
              </a:solidFill>
            </a:endParaRPr>
          </a:p>
        </p:txBody>
      </p:sp>
      <p:sp>
        <p:nvSpPr>
          <p:cNvPr id="4" name="TextBox 3">
            <a:extLst>
              <a:ext uri="{FF2B5EF4-FFF2-40B4-BE49-F238E27FC236}">
                <a16:creationId xmlns:a16="http://schemas.microsoft.com/office/drawing/2014/main" id="{307E09D5-28EC-5394-B38D-56F448F5EA86}"/>
              </a:ext>
            </a:extLst>
          </p:cNvPr>
          <p:cNvSpPr txBox="1"/>
          <p:nvPr/>
        </p:nvSpPr>
        <p:spPr>
          <a:xfrm>
            <a:off x="2140403" y="4823340"/>
            <a:ext cx="4839890" cy="336118"/>
          </a:xfrm>
          <a:prstGeom prst="rect">
            <a:avLst/>
          </a:prstGeom>
          <a:noFill/>
        </p:spPr>
        <p:txBody>
          <a:bodyPr wrap="square">
            <a:spAutoFit/>
          </a:bodyPr>
          <a:lstStyle/>
          <a:p>
            <a:pPr algn="ctr">
              <a:lnSpc>
                <a:spcPct val="150000"/>
              </a:lnSpc>
              <a:spcAft>
                <a:spcPts val="800"/>
              </a:spcAft>
            </a:pPr>
            <a:r>
              <a:rPr lang="en-US" sz="1200" b="1" dirty="0">
                <a:effectLst/>
                <a:latin typeface="Times New Roman" panose="02020603050405020304" pitchFamily="18" charset="0"/>
                <a:ea typeface="SimSun" panose="02010600030101010101" pitchFamily="2" charset="-122"/>
              </a:rPr>
              <a:t>Figure 13. </a:t>
            </a:r>
            <a:r>
              <a:rPr lang="en-US" sz="1200" dirty="0">
                <a:effectLst/>
                <a:latin typeface="Times New Roman" panose="02020603050405020304" pitchFamily="18" charset="0"/>
                <a:ea typeface="SimSun" panose="02010600030101010101" pitchFamily="2" charset="-122"/>
              </a:rPr>
              <a:t>Experimental program</a:t>
            </a:r>
            <a:endParaRPr lang="en-GB"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203264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Research Methodology</a:t>
            </a:r>
            <a:br>
              <a:rPr lang="en-US" b="1" dirty="0">
                <a:solidFill>
                  <a:srgbClr val="000000"/>
                </a:solidFill>
              </a:rPr>
            </a:br>
            <a:endParaRPr lang="en-US" b="1" dirty="0">
              <a:solidFill>
                <a:srgbClr val="000000"/>
              </a:solidFill>
            </a:endParaRPr>
          </a:p>
        </p:txBody>
      </p:sp>
      <p:sp>
        <p:nvSpPr>
          <p:cNvPr id="2" name="Номер слайда 1">
            <a:extLst>
              <a:ext uri="{FF2B5EF4-FFF2-40B4-BE49-F238E27FC236}">
                <a16:creationId xmlns:a16="http://schemas.microsoft.com/office/drawing/2014/main" id="{AFC3200D-01CB-90DD-FC87-005C060E4D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16</a:t>
            </a:fld>
            <a:endParaRPr lang="en" dirty="0">
              <a:solidFill>
                <a:schemeClr val="bg1"/>
              </a:solidFill>
            </a:endParaRPr>
          </a:p>
        </p:txBody>
      </p:sp>
      <p:graphicFrame>
        <p:nvGraphicFramePr>
          <p:cNvPr id="3" name="Таблица 2">
            <a:extLst>
              <a:ext uri="{FF2B5EF4-FFF2-40B4-BE49-F238E27FC236}">
                <a16:creationId xmlns:a16="http://schemas.microsoft.com/office/drawing/2014/main" id="{D014813D-FB9A-988E-FEEA-6C06000A454B}"/>
              </a:ext>
            </a:extLst>
          </p:cNvPr>
          <p:cNvGraphicFramePr>
            <a:graphicFrameLocks noGrp="1"/>
          </p:cNvGraphicFramePr>
          <p:nvPr>
            <p:extLst>
              <p:ext uri="{D42A27DB-BD31-4B8C-83A1-F6EECF244321}">
                <p14:modId xmlns:p14="http://schemas.microsoft.com/office/powerpoint/2010/main" val="2577830054"/>
              </p:ext>
            </p:extLst>
          </p:nvPr>
        </p:nvGraphicFramePr>
        <p:xfrm>
          <a:off x="1692275" y="1748121"/>
          <a:ext cx="5759450" cy="2225108"/>
        </p:xfrm>
        <a:graphic>
          <a:graphicData uri="http://schemas.openxmlformats.org/drawingml/2006/table">
            <a:tbl>
              <a:tblPr firstRow="1" firstCol="1" bandRow="1"/>
              <a:tblGrid>
                <a:gridCol w="1733550">
                  <a:extLst>
                    <a:ext uri="{9D8B030D-6E8A-4147-A177-3AD203B41FA5}">
                      <a16:colId xmlns:a16="http://schemas.microsoft.com/office/drawing/2014/main" val="1205431376"/>
                    </a:ext>
                  </a:extLst>
                </a:gridCol>
                <a:gridCol w="1016000">
                  <a:extLst>
                    <a:ext uri="{9D8B030D-6E8A-4147-A177-3AD203B41FA5}">
                      <a16:colId xmlns:a16="http://schemas.microsoft.com/office/drawing/2014/main" val="3599975526"/>
                    </a:ext>
                  </a:extLst>
                </a:gridCol>
                <a:gridCol w="1456690">
                  <a:extLst>
                    <a:ext uri="{9D8B030D-6E8A-4147-A177-3AD203B41FA5}">
                      <a16:colId xmlns:a16="http://schemas.microsoft.com/office/drawing/2014/main" val="2070796561"/>
                    </a:ext>
                  </a:extLst>
                </a:gridCol>
                <a:gridCol w="654050">
                  <a:extLst>
                    <a:ext uri="{9D8B030D-6E8A-4147-A177-3AD203B41FA5}">
                      <a16:colId xmlns:a16="http://schemas.microsoft.com/office/drawing/2014/main" val="3289308913"/>
                    </a:ext>
                  </a:extLst>
                </a:gridCol>
                <a:gridCol w="899160">
                  <a:extLst>
                    <a:ext uri="{9D8B030D-6E8A-4147-A177-3AD203B41FA5}">
                      <a16:colId xmlns:a16="http://schemas.microsoft.com/office/drawing/2014/main" val="2943306036"/>
                    </a:ext>
                  </a:extLst>
                </a:gridCol>
              </a:tblGrid>
              <a:tr h="0">
                <a:tc gridSpan="5">
                  <a:txBody>
                    <a:bodyPr/>
                    <a:lstStyle/>
                    <a:p>
                      <a:pPr algn="ctr">
                        <a:lnSpc>
                          <a:spcPct val="150000"/>
                        </a:lnSpc>
                        <a:spcAft>
                          <a:spcPts val="1200"/>
                        </a:spcAft>
                      </a:pPr>
                      <a:r>
                        <a:rPr lang="en-US" sz="1200" b="1" dirty="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t>Table 6. </a:t>
                      </a:r>
                      <a:r>
                        <a:rPr lang="en-US" sz="1200" dirty="0">
                          <a:solidFill>
                            <a:schemeClr val="bg1"/>
                          </a:solidFill>
                          <a:effectLst/>
                          <a:latin typeface="Times New Roman" panose="02020603050405020304" pitchFamily="18" charset="0"/>
                          <a:ea typeface="Calibri" panose="020F0502020204030204" pitchFamily="34" charset="0"/>
                          <a:cs typeface="Calibri" panose="020F0502020204030204" pitchFamily="34" charset="0"/>
                        </a:rPr>
                        <a:t>Samples’ testing plan</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08663172"/>
                  </a:ext>
                </a:extLst>
              </a:tr>
              <a:tr h="0">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Test name</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ru-RU" sz="12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Test </a:t>
                      </a:r>
                      <a:r>
                        <a:rPr lang="ru-RU" sz="1200" dirty="0" err="1">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methods</a:t>
                      </a:r>
                      <a:endParaRPr lang="en-GB"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Testing ages</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No. of samples</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ru-RU" sz="1200" dirty="0" err="1">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Sample</a:t>
                      </a:r>
                      <a:r>
                        <a:rPr lang="ru-RU" sz="12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 </a:t>
                      </a:r>
                      <a:r>
                        <a:rPr lang="ru-RU" sz="1200" dirty="0" err="1">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dimensions</a:t>
                      </a:r>
                      <a:endParaRPr lang="en-GB"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8079108"/>
                  </a:ext>
                </a:extLst>
              </a:tr>
              <a:tr h="0">
                <a:tc>
                  <a:txBody>
                    <a:bodyPr/>
                    <a:lstStyle/>
                    <a:p>
                      <a:pPr>
                        <a:lnSpc>
                          <a:spcPct val="115000"/>
                        </a:lnSpc>
                        <a:spcAft>
                          <a:spcPts val="800"/>
                        </a:spcAft>
                      </a:pPr>
                      <a:r>
                        <a:rPr lang="en-US"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ASR</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ASTM C1567</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3- and 4- day interval</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25x25x285</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86976338"/>
                  </a:ext>
                </a:extLst>
              </a:tr>
              <a:tr h="0">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Drying shrinkage</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ASTM C596</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3- and 4- day interval</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25x25x285</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735131235"/>
                  </a:ext>
                </a:extLst>
              </a:tr>
              <a:tr h="0">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Compressive strength</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ASTM C109</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7/14/28 day</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12</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50x50x50</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66256056"/>
                  </a:ext>
                </a:extLst>
              </a:tr>
              <a:tr h="0">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Flexural strength</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ASTM C348</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7/14/28 day</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12</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40x40x160</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540311473"/>
                  </a:ext>
                </a:extLst>
              </a:tr>
              <a:tr h="0">
                <a:tc>
                  <a:txBody>
                    <a:bodyPr/>
                    <a:lstStyle/>
                    <a:p>
                      <a:pPr>
                        <a:lnSpc>
                          <a:spcPct val="115000"/>
                        </a:lnSpc>
                        <a:spcAft>
                          <a:spcPts val="800"/>
                        </a:spcAft>
                      </a:pPr>
                      <a:r>
                        <a:rPr lang="ru-RU" sz="1200" dirty="0" err="1">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Thermal</a:t>
                      </a:r>
                      <a:r>
                        <a:rPr lang="ru-RU" sz="12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 </a:t>
                      </a:r>
                      <a:r>
                        <a:rPr lang="ru-RU" sz="1200" dirty="0" err="1">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conductivity</a:t>
                      </a:r>
                      <a:endParaRPr lang="en-GB"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07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ASTM E1530 </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7/14/28 day</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3</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150x150x30</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811502780"/>
                  </a:ext>
                </a:extLst>
              </a:tr>
              <a:tr h="0">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Dielectric constant</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3- </a:t>
                      </a:r>
                      <a:r>
                        <a:rPr lang="ru-RU" sz="1200" dirty="0" err="1">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and</a:t>
                      </a:r>
                      <a:r>
                        <a:rPr lang="ru-RU" sz="12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 4- </a:t>
                      </a:r>
                      <a:r>
                        <a:rPr lang="ru-RU" sz="1200" dirty="0" err="1">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day</a:t>
                      </a:r>
                      <a:r>
                        <a:rPr lang="ru-RU" sz="12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 </a:t>
                      </a:r>
                      <a:r>
                        <a:rPr lang="ru-RU" sz="1200" dirty="0" err="1">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interval</a:t>
                      </a:r>
                      <a:endParaRPr lang="en-GB"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2</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70x70x70</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1193667483"/>
                  </a:ext>
                </a:extLst>
              </a:tr>
              <a:tr h="0">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Ultrasonic pulse velocity</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ASTM C597</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7/14/28 day</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50x50x50</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2824741584"/>
                  </a:ext>
                </a:extLst>
              </a:tr>
              <a:tr h="0">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Hardened density </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ASTM C642</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7/14/28 day</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ru-RU" sz="12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4</a:t>
                      </a:r>
                      <a:endParaRPr lang="en-GB"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ru-RU" sz="12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50x50x50</a:t>
                      </a:r>
                      <a:endParaRPr lang="en-GB"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6715397"/>
                  </a:ext>
                </a:extLst>
              </a:tr>
            </a:tbl>
          </a:graphicData>
        </a:graphic>
      </p:graphicFrame>
    </p:spTree>
    <p:extLst>
      <p:ext uri="{BB962C8B-B14F-4D97-AF65-F5344CB8AC3E}">
        <p14:creationId xmlns:p14="http://schemas.microsoft.com/office/powerpoint/2010/main" val="2233874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Results and Discussion: Fresh density</a:t>
            </a:r>
            <a:br>
              <a:rPr lang="en-US" b="1" dirty="0">
                <a:solidFill>
                  <a:srgbClr val="000000"/>
                </a:solidFill>
              </a:rPr>
            </a:br>
            <a:endParaRPr lang="en-US" b="1" dirty="0">
              <a:solidFill>
                <a:srgbClr val="000000"/>
              </a:solidFill>
            </a:endParaRPr>
          </a:p>
        </p:txBody>
      </p:sp>
      <p:sp>
        <p:nvSpPr>
          <p:cNvPr id="8" name="TextBox 7">
            <a:extLst>
              <a:ext uri="{FF2B5EF4-FFF2-40B4-BE49-F238E27FC236}">
                <a16:creationId xmlns:a16="http://schemas.microsoft.com/office/drawing/2014/main" id="{A78C9D73-93EC-9A47-DD97-6504429D373C}"/>
              </a:ext>
            </a:extLst>
          </p:cNvPr>
          <p:cNvSpPr txBox="1"/>
          <p:nvPr/>
        </p:nvSpPr>
        <p:spPr>
          <a:xfrm>
            <a:off x="2052735" y="4764378"/>
            <a:ext cx="4837814" cy="335156"/>
          </a:xfrm>
          <a:prstGeom prst="rect">
            <a:avLst/>
          </a:prstGeom>
          <a:noFill/>
        </p:spPr>
        <p:txBody>
          <a:bodyPr wrap="square">
            <a:spAutoFit/>
          </a:bodyPr>
          <a:lstStyle/>
          <a:p>
            <a:pPr algn="ctr">
              <a:lnSpc>
                <a:spcPct val="150000"/>
              </a:lnSpc>
            </a:pPr>
            <a:r>
              <a:rPr lang="en-US" sz="1200" b="1" dirty="0">
                <a:effectLst/>
                <a:latin typeface="Arial" panose="020B0604020202020204" pitchFamily="34" charset="0"/>
                <a:ea typeface="Calibri" panose="020F0502020204030204" pitchFamily="34" charset="0"/>
                <a:cs typeface="Arial" panose="020B0604020202020204" pitchFamily="34" charset="0"/>
              </a:rPr>
              <a:t>Figure 14.</a:t>
            </a:r>
            <a:r>
              <a:rPr lang="en-US" sz="1200" dirty="0">
                <a:effectLst/>
                <a:latin typeface="Arial" panose="020B0604020202020204" pitchFamily="34" charset="0"/>
                <a:ea typeface="Calibri" panose="020F0502020204030204" pitchFamily="34" charset="0"/>
                <a:cs typeface="Arial" panose="020B0604020202020204" pitchFamily="34" charset="0"/>
              </a:rPr>
              <a:t> Fresh density</a:t>
            </a:r>
            <a:endParaRPr lang="ru-KZ"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Номер слайда 4">
            <a:extLst>
              <a:ext uri="{FF2B5EF4-FFF2-40B4-BE49-F238E27FC236}">
                <a16:creationId xmlns:a16="http://schemas.microsoft.com/office/drawing/2014/main" id="{F00FD814-E39E-4483-09D6-47BD59380D5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17</a:t>
            </a:fld>
            <a:endParaRPr lang="en" dirty="0">
              <a:solidFill>
                <a:schemeClr val="bg1"/>
              </a:solidFill>
            </a:endParaRPr>
          </a:p>
        </p:txBody>
      </p:sp>
      <p:pic>
        <p:nvPicPr>
          <p:cNvPr id="12" name="Рисунок 11">
            <a:extLst>
              <a:ext uri="{FF2B5EF4-FFF2-40B4-BE49-F238E27FC236}">
                <a16:creationId xmlns:a16="http://schemas.microsoft.com/office/drawing/2014/main" id="{81620FC8-1134-D1B7-0BDF-23C698E5378F}"/>
              </a:ext>
            </a:extLst>
          </p:cNvPr>
          <p:cNvPicPr>
            <a:picLocks noChangeAspect="1"/>
          </p:cNvPicPr>
          <p:nvPr/>
        </p:nvPicPr>
        <p:blipFill>
          <a:blip r:embed="rId3"/>
          <a:stretch>
            <a:fillRect/>
          </a:stretch>
        </p:blipFill>
        <p:spPr>
          <a:xfrm>
            <a:off x="729382" y="807025"/>
            <a:ext cx="3465647" cy="1962437"/>
          </a:xfrm>
          <a:prstGeom prst="rect">
            <a:avLst/>
          </a:prstGeom>
        </p:spPr>
      </p:pic>
      <p:pic>
        <p:nvPicPr>
          <p:cNvPr id="19" name="Рисунок 18">
            <a:extLst>
              <a:ext uri="{FF2B5EF4-FFF2-40B4-BE49-F238E27FC236}">
                <a16:creationId xmlns:a16="http://schemas.microsoft.com/office/drawing/2014/main" id="{B581D155-C686-5910-827D-2E57A17F0823}"/>
              </a:ext>
            </a:extLst>
          </p:cNvPr>
          <p:cNvPicPr>
            <a:picLocks noChangeAspect="1"/>
          </p:cNvPicPr>
          <p:nvPr/>
        </p:nvPicPr>
        <p:blipFill>
          <a:blip r:embed="rId4"/>
          <a:stretch>
            <a:fillRect/>
          </a:stretch>
        </p:blipFill>
        <p:spPr>
          <a:xfrm>
            <a:off x="4672360" y="807024"/>
            <a:ext cx="3465645" cy="2013200"/>
          </a:xfrm>
          <a:prstGeom prst="rect">
            <a:avLst/>
          </a:prstGeom>
        </p:spPr>
      </p:pic>
      <p:pic>
        <p:nvPicPr>
          <p:cNvPr id="24" name="Рисунок 23">
            <a:extLst>
              <a:ext uri="{FF2B5EF4-FFF2-40B4-BE49-F238E27FC236}">
                <a16:creationId xmlns:a16="http://schemas.microsoft.com/office/drawing/2014/main" id="{BFF7D4F2-162A-4722-8049-0F976E8910E3}"/>
              </a:ext>
            </a:extLst>
          </p:cNvPr>
          <p:cNvPicPr>
            <a:picLocks noChangeAspect="1"/>
          </p:cNvPicPr>
          <p:nvPr/>
        </p:nvPicPr>
        <p:blipFill>
          <a:blip r:embed="rId5"/>
          <a:stretch>
            <a:fillRect/>
          </a:stretch>
        </p:blipFill>
        <p:spPr>
          <a:xfrm>
            <a:off x="4672359" y="2879648"/>
            <a:ext cx="3465646" cy="1980369"/>
          </a:xfrm>
          <a:prstGeom prst="rect">
            <a:avLst/>
          </a:prstGeom>
        </p:spPr>
      </p:pic>
      <p:pic>
        <p:nvPicPr>
          <p:cNvPr id="25" name="Рисунок 24">
            <a:extLst>
              <a:ext uri="{FF2B5EF4-FFF2-40B4-BE49-F238E27FC236}">
                <a16:creationId xmlns:a16="http://schemas.microsoft.com/office/drawing/2014/main" id="{2F942C1D-DF61-1A45-ED9D-B23521CFA888}"/>
              </a:ext>
            </a:extLst>
          </p:cNvPr>
          <p:cNvPicPr>
            <a:picLocks noChangeAspect="1"/>
          </p:cNvPicPr>
          <p:nvPr/>
        </p:nvPicPr>
        <p:blipFill>
          <a:blip r:embed="rId6"/>
          <a:stretch>
            <a:fillRect/>
          </a:stretch>
        </p:blipFill>
        <p:spPr>
          <a:xfrm>
            <a:off x="729382" y="2879648"/>
            <a:ext cx="3465646" cy="1980369"/>
          </a:xfrm>
          <a:prstGeom prst="rect">
            <a:avLst/>
          </a:prstGeom>
        </p:spPr>
      </p:pic>
      <p:sp>
        <p:nvSpPr>
          <p:cNvPr id="2" name="TextBox 1">
            <a:extLst>
              <a:ext uri="{FF2B5EF4-FFF2-40B4-BE49-F238E27FC236}">
                <a16:creationId xmlns:a16="http://schemas.microsoft.com/office/drawing/2014/main" id="{7ABFDFED-1E9B-7922-814F-28C712732FF5}"/>
              </a:ext>
            </a:extLst>
          </p:cNvPr>
          <p:cNvSpPr txBox="1"/>
          <p:nvPr/>
        </p:nvSpPr>
        <p:spPr>
          <a:xfrm>
            <a:off x="2526499" y="2635093"/>
            <a:ext cx="295274" cy="200055"/>
          </a:xfrm>
          <a:prstGeom prst="rect">
            <a:avLst/>
          </a:prstGeom>
          <a:noFill/>
        </p:spPr>
        <p:txBody>
          <a:bodyPr wrap="none" rtlCol="0">
            <a:spAutoFit/>
          </a:bodyPr>
          <a:lstStyle/>
          <a:p>
            <a:r>
              <a:rPr lang="en-US" sz="700" dirty="0"/>
              <a:t>(a)</a:t>
            </a:r>
            <a:endParaRPr lang="en-GB" sz="700" dirty="0"/>
          </a:p>
        </p:txBody>
      </p:sp>
      <p:sp>
        <p:nvSpPr>
          <p:cNvPr id="3" name="TextBox 2">
            <a:extLst>
              <a:ext uri="{FF2B5EF4-FFF2-40B4-BE49-F238E27FC236}">
                <a16:creationId xmlns:a16="http://schemas.microsoft.com/office/drawing/2014/main" id="{2974486A-5AF9-3E77-D731-CC12E7E5D2CA}"/>
              </a:ext>
            </a:extLst>
          </p:cNvPr>
          <p:cNvSpPr txBox="1"/>
          <p:nvPr/>
        </p:nvSpPr>
        <p:spPr>
          <a:xfrm>
            <a:off x="6457562" y="2649881"/>
            <a:ext cx="295274" cy="200055"/>
          </a:xfrm>
          <a:prstGeom prst="rect">
            <a:avLst/>
          </a:prstGeom>
          <a:noFill/>
        </p:spPr>
        <p:txBody>
          <a:bodyPr wrap="none" rtlCol="0">
            <a:spAutoFit/>
          </a:bodyPr>
          <a:lstStyle/>
          <a:p>
            <a:r>
              <a:rPr lang="en-US" sz="700" dirty="0"/>
              <a:t>(b)</a:t>
            </a:r>
            <a:endParaRPr lang="en-GB" sz="700" dirty="0"/>
          </a:p>
        </p:txBody>
      </p:sp>
      <p:sp>
        <p:nvSpPr>
          <p:cNvPr id="4" name="TextBox 3">
            <a:extLst>
              <a:ext uri="{FF2B5EF4-FFF2-40B4-BE49-F238E27FC236}">
                <a16:creationId xmlns:a16="http://schemas.microsoft.com/office/drawing/2014/main" id="{EE682C0E-8F57-9E99-9743-879B0F78F7F3}"/>
              </a:ext>
            </a:extLst>
          </p:cNvPr>
          <p:cNvSpPr txBox="1"/>
          <p:nvPr/>
        </p:nvSpPr>
        <p:spPr>
          <a:xfrm>
            <a:off x="2526499" y="4731901"/>
            <a:ext cx="290464" cy="200055"/>
          </a:xfrm>
          <a:prstGeom prst="rect">
            <a:avLst/>
          </a:prstGeom>
          <a:noFill/>
        </p:spPr>
        <p:txBody>
          <a:bodyPr wrap="none" rtlCol="0">
            <a:spAutoFit/>
          </a:bodyPr>
          <a:lstStyle/>
          <a:p>
            <a:r>
              <a:rPr lang="en-US" sz="700" dirty="0"/>
              <a:t>(c)</a:t>
            </a:r>
            <a:endParaRPr lang="en-GB" sz="700" dirty="0"/>
          </a:p>
        </p:txBody>
      </p:sp>
      <p:sp>
        <p:nvSpPr>
          <p:cNvPr id="6" name="TextBox 5">
            <a:extLst>
              <a:ext uri="{FF2B5EF4-FFF2-40B4-BE49-F238E27FC236}">
                <a16:creationId xmlns:a16="http://schemas.microsoft.com/office/drawing/2014/main" id="{A57CE2E6-9799-B8C5-E019-513866BA6511}"/>
              </a:ext>
            </a:extLst>
          </p:cNvPr>
          <p:cNvSpPr txBox="1"/>
          <p:nvPr/>
        </p:nvSpPr>
        <p:spPr>
          <a:xfrm>
            <a:off x="6457562" y="4731451"/>
            <a:ext cx="295274" cy="200055"/>
          </a:xfrm>
          <a:prstGeom prst="rect">
            <a:avLst/>
          </a:prstGeom>
          <a:noFill/>
        </p:spPr>
        <p:txBody>
          <a:bodyPr wrap="none" rtlCol="0">
            <a:spAutoFit/>
          </a:bodyPr>
          <a:lstStyle/>
          <a:p>
            <a:r>
              <a:rPr lang="en-US" sz="700" dirty="0"/>
              <a:t>(d)</a:t>
            </a:r>
            <a:endParaRPr lang="en-GB" sz="700" dirty="0"/>
          </a:p>
        </p:txBody>
      </p:sp>
    </p:spTree>
    <p:extLst>
      <p:ext uri="{BB962C8B-B14F-4D97-AF65-F5344CB8AC3E}">
        <p14:creationId xmlns:p14="http://schemas.microsoft.com/office/powerpoint/2010/main" val="211902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Results and Discussion: Flowability</a:t>
            </a:r>
            <a:br>
              <a:rPr lang="en-US" b="1" dirty="0">
                <a:solidFill>
                  <a:srgbClr val="000000"/>
                </a:solidFill>
              </a:rPr>
            </a:br>
            <a:endParaRPr lang="en-US" b="1" dirty="0">
              <a:solidFill>
                <a:srgbClr val="000000"/>
              </a:solidFill>
            </a:endParaRPr>
          </a:p>
        </p:txBody>
      </p:sp>
      <p:sp>
        <p:nvSpPr>
          <p:cNvPr id="8" name="TextBox 7">
            <a:extLst>
              <a:ext uri="{FF2B5EF4-FFF2-40B4-BE49-F238E27FC236}">
                <a16:creationId xmlns:a16="http://schemas.microsoft.com/office/drawing/2014/main" id="{A78C9D73-93EC-9A47-DD97-6504429D373C}"/>
              </a:ext>
            </a:extLst>
          </p:cNvPr>
          <p:cNvSpPr txBox="1"/>
          <p:nvPr/>
        </p:nvSpPr>
        <p:spPr>
          <a:xfrm>
            <a:off x="2095876" y="3599234"/>
            <a:ext cx="4837814" cy="335156"/>
          </a:xfrm>
          <a:prstGeom prst="rect">
            <a:avLst/>
          </a:prstGeom>
          <a:noFill/>
        </p:spPr>
        <p:txBody>
          <a:bodyPr wrap="square">
            <a:spAutoFit/>
          </a:bodyPr>
          <a:lstStyle/>
          <a:p>
            <a:pPr algn="ctr">
              <a:lnSpc>
                <a:spcPct val="150000"/>
              </a:lnSpc>
            </a:pPr>
            <a:r>
              <a:rPr lang="en-US" sz="1200" b="1" dirty="0">
                <a:effectLst/>
                <a:latin typeface="Arial" panose="020B0604020202020204" pitchFamily="34" charset="0"/>
                <a:ea typeface="Calibri" panose="020F0502020204030204" pitchFamily="34" charset="0"/>
                <a:cs typeface="Arial" panose="020B0604020202020204" pitchFamily="34" charset="0"/>
              </a:rPr>
              <a:t>Figure 15.</a:t>
            </a:r>
            <a:r>
              <a:rPr lang="en-US" sz="1200" dirty="0">
                <a:effectLst/>
                <a:latin typeface="Arial" panose="020B0604020202020204" pitchFamily="34" charset="0"/>
                <a:ea typeface="Calibri" panose="020F0502020204030204" pitchFamily="34" charset="0"/>
                <a:cs typeface="Arial" panose="020B0604020202020204" pitchFamily="34" charset="0"/>
              </a:rPr>
              <a:t> Flowability</a:t>
            </a:r>
            <a:endParaRPr lang="ru-KZ"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Номер слайда 4">
            <a:extLst>
              <a:ext uri="{FF2B5EF4-FFF2-40B4-BE49-F238E27FC236}">
                <a16:creationId xmlns:a16="http://schemas.microsoft.com/office/drawing/2014/main" id="{F00FD814-E39E-4483-09D6-47BD59380D5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18</a:t>
            </a:fld>
            <a:endParaRPr lang="en" dirty="0">
              <a:solidFill>
                <a:schemeClr val="bg1"/>
              </a:solidFill>
            </a:endParaRPr>
          </a:p>
        </p:txBody>
      </p:sp>
      <p:pic>
        <p:nvPicPr>
          <p:cNvPr id="2" name="Рисунок 1">
            <a:extLst>
              <a:ext uri="{FF2B5EF4-FFF2-40B4-BE49-F238E27FC236}">
                <a16:creationId xmlns:a16="http://schemas.microsoft.com/office/drawing/2014/main" id="{1470CCF0-07C4-AD7C-C52D-9AE74752E0B1}"/>
              </a:ext>
            </a:extLst>
          </p:cNvPr>
          <p:cNvPicPr>
            <a:picLocks noChangeAspect="1"/>
          </p:cNvPicPr>
          <p:nvPr/>
        </p:nvPicPr>
        <p:blipFill>
          <a:blip r:embed="rId3"/>
          <a:stretch>
            <a:fillRect/>
          </a:stretch>
        </p:blipFill>
        <p:spPr>
          <a:xfrm>
            <a:off x="557108" y="1209110"/>
            <a:ext cx="3856582" cy="2419916"/>
          </a:xfrm>
          <a:prstGeom prst="rect">
            <a:avLst/>
          </a:prstGeom>
        </p:spPr>
      </p:pic>
      <p:pic>
        <p:nvPicPr>
          <p:cNvPr id="4" name="Рисунок 3">
            <a:extLst>
              <a:ext uri="{FF2B5EF4-FFF2-40B4-BE49-F238E27FC236}">
                <a16:creationId xmlns:a16="http://schemas.microsoft.com/office/drawing/2014/main" id="{F5FB07F6-9803-A96E-E9CD-0FC22C069AB9}"/>
              </a:ext>
            </a:extLst>
          </p:cNvPr>
          <p:cNvPicPr>
            <a:picLocks noChangeAspect="1"/>
          </p:cNvPicPr>
          <p:nvPr/>
        </p:nvPicPr>
        <p:blipFill>
          <a:blip r:embed="rId4"/>
          <a:stretch>
            <a:fillRect/>
          </a:stretch>
        </p:blipFill>
        <p:spPr>
          <a:xfrm>
            <a:off x="4615876" y="1209110"/>
            <a:ext cx="3856582" cy="2425011"/>
          </a:xfrm>
          <a:prstGeom prst="rect">
            <a:avLst/>
          </a:prstGeom>
        </p:spPr>
      </p:pic>
      <p:sp>
        <p:nvSpPr>
          <p:cNvPr id="3" name="TextBox 2">
            <a:extLst>
              <a:ext uri="{FF2B5EF4-FFF2-40B4-BE49-F238E27FC236}">
                <a16:creationId xmlns:a16="http://schemas.microsoft.com/office/drawing/2014/main" id="{F971F3B5-CFCE-A68D-3921-91D812B8F2FE}"/>
              </a:ext>
            </a:extLst>
          </p:cNvPr>
          <p:cNvSpPr txBox="1"/>
          <p:nvPr/>
        </p:nvSpPr>
        <p:spPr>
          <a:xfrm>
            <a:off x="2485399" y="3481625"/>
            <a:ext cx="295274" cy="200055"/>
          </a:xfrm>
          <a:prstGeom prst="rect">
            <a:avLst/>
          </a:prstGeom>
          <a:noFill/>
        </p:spPr>
        <p:txBody>
          <a:bodyPr wrap="none" rtlCol="0">
            <a:spAutoFit/>
          </a:bodyPr>
          <a:lstStyle/>
          <a:p>
            <a:r>
              <a:rPr lang="en-US" sz="700" dirty="0"/>
              <a:t>(a)</a:t>
            </a:r>
            <a:endParaRPr lang="en-GB" sz="700" dirty="0"/>
          </a:p>
        </p:txBody>
      </p:sp>
      <p:sp>
        <p:nvSpPr>
          <p:cNvPr id="6" name="TextBox 5">
            <a:extLst>
              <a:ext uri="{FF2B5EF4-FFF2-40B4-BE49-F238E27FC236}">
                <a16:creationId xmlns:a16="http://schemas.microsoft.com/office/drawing/2014/main" id="{4FCED419-704C-B1F1-061D-F80F257ECAD0}"/>
              </a:ext>
            </a:extLst>
          </p:cNvPr>
          <p:cNvSpPr txBox="1"/>
          <p:nvPr/>
        </p:nvSpPr>
        <p:spPr>
          <a:xfrm>
            <a:off x="6544167" y="3481625"/>
            <a:ext cx="295274" cy="200055"/>
          </a:xfrm>
          <a:prstGeom prst="rect">
            <a:avLst/>
          </a:prstGeom>
          <a:noFill/>
        </p:spPr>
        <p:txBody>
          <a:bodyPr wrap="none" rtlCol="0">
            <a:spAutoFit/>
          </a:bodyPr>
          <a:lstStyle/>
          <a:p>
            <a:r>
              <a:rPr lang="en-US" sz="700" dirty="0"/>
              <a:t>(b)</a:t>
            </a:r>
            <a:endParaRPr lang="en-GB" sz="700" dirty="0"/>
          </a:p>
        </p:txBody>
      </p:sp>
    </p:spTree>
    <p:extLst>
      <p:ext uri="{BB962C8B-B14F-4D97-AF65-F5344CB8AC3E}">
        <p14:creationId xmlns:p14="http://schemas.microsoft.com/office/powerpoint/2010/main" val="1211928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Results and Discussion: Air content</a:t>
            </a:r>
            <a:br>
              <a:rPr lang="en-US" b="1" dirty="0">
                <a:solidFill>
                  <a:srgbClr val="000000"/>
                </a:solidFill>
              </a:rPr>
            </a:br>
            <a:endParaRPr lang="en-US" b="1" dirty="0">
              <a:solidFill>
                <a:srgbClr val="000000"/>
              </a:solidFill>
            </a:endParaRPr>
          </a:p>
        </p:txBody>
      </p:sp>
      <p:sp>
        <p:nvSpPr>
          <p:cNvPr id="8" name="TextBox 7">
            <a:extLst>
              <a:ext uri="{FF2B5EF4-FFF2-40B4-BE49-F238E27FC236}">
                <a16:creationId xmlns:a16="http://schemas.microsoft.com/office/drawing/2014/main" id="{A78C9D73-93EC-9A47-DD97-6504429D373C}"/>
              </a:ext>
            </a:extLst>
          </p:cNvPr>
          <p:cNvSpPr txBox="1"/>
          <p:nvPr/>
        </p:nvSpPr>
        <p:spPr>
          <a:xfrm>
            <a:off x="2153093" y="4599648"/>
            <a:ext cx="4837814" cy="335156"/>
          </a:xfrm>
          <a:prstGeom prst="rect">
            <a:avLst/>
          </a:prstGeom>
          <a:noFill/>
        </p:spPr>
        <p:txBody>
          <a:bodyPr wrap="square">
            <a:spAutoFit/>
          </a:bodyPr>
          <a:lstStyle/>
          <a:p>
            <a:pPr algn="ctr">
              <a:lnSpc>
                <a:spcPct val="150000"/>
              </a:lnSpc>
            </a:pPr>
            <a:r>
              <a:rPr lang="en-US" sz="1200" b="1" dirty="0">
                <a:effectLst/>
                <a:latin typeface="Arial" panose="020B0604020202020204" pitchFamily="34" charset="0"/>
                <a:ea typeface="Calibri" panose="020F0502020204030204" pitchFamily="34" charset="0"/>
                <a:cs typeface="Arial" panose="020B0604020202020204" pitchFamily="34" charset="0"/>
              </a:rPr>
              <a:t>Figure 16.</a:t>
            </a:r>
            <a:r>
              <a:rPr lang="en-US" sz="1200" dirty="0">
                <a:effectLst/>
                <a:latin typeface="Arial" panose="020B0604020202020204" pitchFamily="34" charset="0"/>
                <a:ea typeface="Calibri" panose="020F0502020204030204" pitchFamily="34" charset="0"/>
                <a:cs typeface="Arial" panose="020B0604020202020204" pitchFamily="34" charset="0"/>
              </a:rPr>
              <a:t> Air content</a:t>
            </a:r>
            <a:endParaRPr lang="ru-KZ"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Номер слайда 4">
            <a:extLst>
              <a:ext uri="{FF2B5EF4-FFF2-40B4-BE49-F238E27FC236}">
                <a16:creationId xmlns:a16="http://schemas.microsoft.com/office/drawing/2014/main" id="{F00FD814-E39E-4483-09D6-47BD59380D5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19</a:t>
            </a:fld>
            <a:endParaRPr lang="en" dirty="0">
              <a:solidFill>
                <a:schemeClr val="bg1"/>
              </a:solidFill>
            </a:endParaRPr>
          </a:p>
        </p:txBody>
      </p:sp>
      <p:pic>
        <p:nvPicPr>
          <p:cNvPr id="3" name="Рисунок 2">
            <a:extLst>
              <a:ext uri="{FF2B5EF4-FFF2-40B4-BE49-F238E27FC236}">
                <a16:creationId xmlns:a16="http://schemas.microsoft.com/office/drawing/2014/main" id="{6D37C413-14CF-3A9F-267C-62E867001BC2}"/>
              </a:ext>
            </a:extLst>
          </p:cNvPr>
          <p:cNvPicPr>
            <a:picLocks noChangeAspect="1"/>
          </p:cNvPicPr>
          <p:nvPr/>
        </p:nvPicPr>
        <p:blipFill>
          <a:blip r:embed="rId3"/>
          <a:stretch>
            <a:fillRect/>
          </a:stretch>
        </p:blipFill>
        <p:spPr>
          <a:xfrm>
            <a:off x="1056151" y="824311"/>
            <a:ext cx="3144317" cy="1878206"/>
          </a:xfrm>
          <a:prstGeom prst="rect">
            <a:avLst/>
          </a:prstGeom>
        </p:spPr>
      </p:pic>
      <p:pic>
        <p:nvPicPr>
          <p:cNvPr id="4" name="Рисунок 3">
            <a:extLst>
              <a:ext uri="{FF2B5EF4-FFF2-40B4-BE49-F238E27FC236}">
                <a16:creationId xmlns:a16="http://schemas.microsoft.com/office/drawing/2014/main" id="{2239196C-7854-2DE7-7CCF-4E15CE305E5F}"/>
              </a:ext>
            </a:extLst>
          </p:cNvPr>
          <p:cNvPicPr>
            <a:picLocks noChangeAspect="1"/>
          </p:cNvPicPr>
          <p:nvPr/>
        </p:nvPicPr>
        <p:blipFill>
          <a:blip r:embed="rId4"/>
          <a:stretch>
            <a:fillRect/>
          </a:stretch>
        </p:blipFill>
        <p:spPr>
          <a:xfrm>
            <a:off x="4857039" y="824311"/>
            <a:ext cx="2917741" cy="1879025"/>
          </a:xfrm>
          <a:prstGeom prst="rect">
            <a:avLst/>
          </a:prstGeom>
        </p:spPr>
      </p:pic>
      <p:pic>
        <p:nvPicPr>
          <p:cNvPr id="6" name="Рисунок 5">
            <a:extLst>
              <a:ext uri="{FF2B5EF4-FFF2-40B4-BE49-F238E27FC236}">
                <a16:creationId xmlns:a16="http://schemas.microsoft.com/office/drawing/2014/main" id="{41872403-9830-F6A5-ED76-930F743C4D96}"/>
              </a:ext>
            </a:extLst>
          </p:cNvPr>
          <p:cNvPicPr>
            <a:picLocks noChangeAspect="1"/>
          </p:cNvPicPr>
          <p:nvPr/>
        </p:nvPicPr>
        <p:blipFill>
          <a:blip r:embed="rId5"/>
          <a:stretch>
            <a:fillRect/>
          </a:stretch>
        </p:blipFill>
        <p:spPr>
          <a:xfrm>
            <a:off x="4944923" y="2720623"/>
            <a:ext cx="2829857" cy="1879025"/>
          </a:xfrm>
          <a:prstGeom prst="rect">
            <a:avLst/>
          </a:prstGeom>
        </p:spPr>
      </p:pic>
      <p:pic>
        <p:nvPicPr>
          <p:cNvPr id="7" name="Рисунок 6">
            <a:extLst>
              <a:ext uri="{FF2B5EF4-FFF2-40B4-BE49-F238E27FC236}">
                <a16:creationId xmlns:a16="http://schemas.microsoft.com/office/drawing/2014/main" id="{86753B1B-413A-6CBE-915E-C0DB20F18BF0}"/>
              </a:ext>
            </a:extLst>
          </p:cNvPr>
          <p:cNvPicPr>
            <a:picLocks noChangeAspect="1"/>
          </p:cNvPicPr>
          <p:nvPr/>
        </p:nvPicPr>
        <p:blipFill>
          <a:blip r:embed="rId6"/>
          <a:stretch>
            <a:fillRect/>
          </a:stretch>
        </p:blipFill>
        <p:spPr>
          <a:xfrm>
            <a:off x="1175456" y="2721442"/>
            <a:ext cx="2905709" cy="1879025"/>
          </a:xfrm>
          <a:prstGeom prst="rect">
            <a:avLst/>
          </a:prstGeom>
        </p:spPr>
      </p:pic>
      <p:sp>
        <p:nvSpPr>
          <p:cNvPr id="2" name="TextBox 1">
            <a:extLst>
              <a:ext uri="{FF2B5EF4-FFF2-40B4-BE49-F238E27FC236}">
                <a16:creationId xmlns:a16="http://schemas.microsoft.com/office/drawing/2014/main" id="{EE153158-FA40-BDDB-6D64-3BD90E3E33FE}"/>
              </a:ext>
            </a:extLst>
          </p:cNvPr>
          <p:cNvSpPr txBox="1"/>
          <p:nvPr/>
        </p:nvSpPr>
        <p:spPr>
          <a:xfrm>
            <a:off x="2627718" y="2569603"/>
            <a:ext cx="295274" cy="200055"/>
          </a:xfrm>
          <a:prstGeom prst="rect">
            <a:avLst/>
          </a:prstGeom>
          <a:noFill/>
        </p:spPr>
        <p:txBody>
          <a:bodyPr wrap="none" rtlCol="0">
            <a:spAutoFit/>
          </a:bodyPr>
          <a:lstStyle/>
          <a:p>
            <a:r>
              <a:rPr lang="en-US" sz="700" dirty="0"/>
              <a:t>(a)</a:t>
            </a:r>
            <a:endParaRPr lang="en-GB" sz="700" dirty="0"/>
          </a:p>
        </p:txBody>
      </p:sp>
      <p:sp>
        <p:nvSpPr>
          <p:cNvPr id="9" name="TextBox 8">
            <a:extLst>
              <a:ext uri="{FF2B5EF4-FFF2-40B4-BE49-F238E27FC236}">
                <a16:creationId xmlns:a16="http://schemas.microsoft.com/office/drawing/2014/main" id="{8C9C56E0-411D-6AC7-2099-0B6BD123B422}"/>
              </a:ext>
            </a:extLst>
          </p:cNvPr>
          <p:cNvSpPr txBox="1"/>
          <p:nvPr/>
        </p:nvSpPr>
        <p:spPr>
          <a:xfrm>
            <a:off x="6315806" y="2569602"/>
            <a:ext cx="295274" cy="200055"/>
          </a:xfrm>
          <a:prstGeom prst="rect">
            <a:avLst/>
          </a:prstGeom>
          <a:noFill/>
        </p:spPr>
        <p:txBody>
          <a:bodyPr wrap="none" rtlCol="0">
            <a:spAutoFit/>
          </a:bodyPr>
          <a:lstStyle/>
          <a:p>
            <a:r>
              <a:rPr lang="en-US" sz="700" dirty="0"/>
              <a:t>(b)</a:t>
            </a:r>
            <a:endParaRPr lang="en-GB" sz="700" dirty="0"/>
          </a:p>
        </p:txBody>
      </p:sp>
      <p:sp>
        <p:nvSpPr>
          <p:cNvPr id="10" name="TextBox 9">
            <a:extLst>
              <a:ext uri="{FF2B5EF4-FFF2-40B4-BE49-F238E27FC236}">
                <a16:creationId xmlns:a16="http://schemas.microsoft.com/office/drawing/2014/main" id="{67B868CF-E217-16E6-F6AB-BBCF38E449DB}"/>
              </a:ext>
            </a:extLst>
          </p:cNvPr>
          <p:cNvSpPr txBox="1"/>
          <p:nvPr/>
        </p:nvSpPr>
        <p:spPr>
          <a:xfrm>
            <a:off x="2627718" y="4498801"/>
            <a:ext cx="290464" cy="200055"/>
          </a:xfrm>
          <a:prstGeom prst="rect">
            <a:avLst/>
          </a:prstGeom>
          <a:noFill/>
        </p:spPr>
        <p:txBody>
          <a:bodyPr wrap="none" rtlCol="0">
            <a:spAutoFit/>
          </a:bodyPr>
          <a:lstStyle/>
          <a:p>
            <a:r>
              <a:rPr lang="en-US" sz="700" dirty="0"/>
              <a:t>(c)</a:t>
            </a:r>
            <a:endParaRPr lang="en-GB" sz="700" dirty="0"/>
          </a:p>
        </p:txBody>
      </p:sp>
      <p:sp>
        <p:nvSpPr>
          <p:cNvPr id="11" name="TextBox 10">
            <a:extLst>
              <a:ext uri="{FF2B5EF4-FFF2-40B4-BE49-F238E27FC236}">
                <a16:creationId xmlns:a16="http://schemas.microsoft.com/office/drawing/2014/main" id="{D979C717-07D0-B5DC-3AB3-D9017C363C63}"/>
              </a:ext>
            </a:extLst>
          </p:cNvPr>
          <p:cNvSpPr txBox="1"/>
          <p:nvPr/>
        </p:nvSpPr>
        <p:spPr>
          <a:xfrm>
            <a:off x="6359851" y="4498800"/>
            <a:ext cx="295274" cy="200055"/>
          </a:xfrm>
          <a:prstGeom prst="rect">
            <a:avLst/>
          </a:prstGeom>
          <a:noFill/>
        </p:spPr>
        <p:txBody>
          <a:bodyPr wrap="none" rtlCol="0">
            <a:spAutoFit/>
          </a:bodyPr>
          <a:lstStyle/>
          <a:p>
            <a:r>
              <a:rPr lang="en-US" sz="700" dirty="0"/>
              <a:t>(d)</a:t>
            </a:r>
            <a:endParaRPr lang="en-GB" sz="700" dirty="0"/>
          </a:p>
        </p:txBody>
      </p:sp>
    </p:spTree>
    <p:extLst>
      <p:ext uri="{BB962C8B-B14F-4D97-AF65-F5344CB8AC3E}">
        <p14:creationId xmlns:p14="http://schemas.microsoft.com/office/powerpoint/2010/main" val="4028294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Outline</a:t>
            </a:r>
            <a:br>
              <a:rPr lang="en-US" b="1" dirty="0">
                <a:solidFill>
                  <a:srgbClr val="000000"/>
                </a:solidFill>
              </a:rPr>
            </a:br>
            <a:endParaRPr lang="en-US" b="1" dirty="0">
              <a:solidFill>
                <a:srgbClr val="000000"/>
              </a:solidFill>
            </a:endParaRPr>
          </a:p>
        </p:txBody>
      </p:sp>
      <p:sp>
        <p:nvSpPr>
          <p:cNvPr id="52" name="Google Shape;52;p8"/>
          <p:cNvSpPr txBox="1">
            <a:spLocks noGrp="1"/>
          </p:cNvSpPr>
          <p:nvPr>
            <p:ph type="body" idx="1"/>
          </p:nvPr>
        </p:nvSpPr>
        <p:spPr>
          <a:xfrm>
            <a:off x="607150" y="1044629"/>
            <a:ext cx="7841906" cy="3842400"/>
          </a:xfrm>
          <a:prstGeom prst="rect">
            <a:avLst/>
          </a:prstGeom>
          <a:noFill/>
          <a:ln>
            <a:noFill/>
          </a:ln>
        </p:spPr>
        <p:txBody>
          <a:bodyPr spcFirstLastPara="1" wrap="square" lIns="91425" tIns="91425" rIns="91425" bIns="91425" anchor="t" anchorCtr="0">
            <a:noAutofit/>
          </a:bodyPr>
          <a:lstStyle/>
          <a:p>
            <a:pPr>
              <a:buClr>
                <a:schemeClr val="bg1"/>
              </a:buClr>
            </a:pPr>
            <a:r>
              <a:rPr lang="en-US" sz="2400" dirty="0">
                <a:solidFill>
                  <a:schemeClr val="bg1"/>
                </a:solidFill>
              </a:rPr>
              <a:t>Introduction</a:t>
            </a:r>
          </a:p>
          <a:p>
            <a:pPr>
              <a:buClr>
                <a:schemeClr val="bg1"/>
              </a:buClr>
            </a:pPr>
            <a:r>
              <a:rPr lang="en-US" sz="2400" dirty="0">
                <a:solidFill>
                  <a:schemeClr val="bg1"/>
                </a:solidFill>
              </a:rPr>
              <a:t>Research Objectives</a:t>
            </a:r>
          </a:p>
          <a:p>
            <a:pPr>
              <a:buClr>
                <a:schemeClr val="bg1"/>
              </a:buClr>
            </a:pPr>
            <a:r>
              <a:rPr lang="en-US" sz="2400" dirty="0">
                <a:solidFill>
                  <a:schemeClr val="bg1"/>
                </a:solidFill>
              </a:rPr>
              <a:t>Research Methodology</a:t>
            </a:r>
          </a:p>
          <a:p>
            <a:pPr>
              <a:buClr>
                <a:schemeClr val="bg1"/>
              </a:buClr>
            </a:pPr>
            <a:r>
              <a:rPr lang="en-US" sz="2400" dirty="0">
                <a:solidFill>
                  <a:schemeClr val="bg1"/>
                </a:solidFill>
              </a:rPr>
              <a:t>Results and Discussion</a:t>
            </a:r>
          </a:p>
          <a:p>
            <a:pPr>
              <a:buClr>
                <a:schemeClr val="bg1"/>
              </a:buClr>
            </a:pPr>
            <a:r>
              <a:rPr lang="en-US" sz="2400" dirty="0">
                <a:solidFill>
                  <a:schemeClr val="bg1"/>
                </a:solidFill>
              </a:rPr>
              <a:t>Conclusion</a:t>
            </a:r>
          </a:p>
          <a:p>
            <a:pPr>
              <a:buClr>
                <a:schemeClr val="bg1"/>
              </a:buClr>
            </a:pPr>
            <a:r>
              <a:rPr lang="en-US" sz="2400" dirty="0">
                <a:solidFill>
                  <a:schemeClr val="bg1"/>
                </a:solidFill>
              </a:rPr>
              <a:t>Limitations and Recommendations</a:t>
            </a:r>
          </a:p>
          <a:p>
            <a:pPr>
              <a:buClr>
                <a:schemeClr val="bg1"/>
              </a:buClr>
            </a:pPr>
            <a:r>
              <a:rPr lang="en-US" sz="2400" dirty="0">
                <a:solidFill>
                  <a:schemeClr val="bg1"/>
                </a:solidFill>
              </a:rPr>
              <a:t>References</a:t>
            </a:r>
          </a:p>
          <a:p>
            <a:pPr lvl="0" algn="l" rtl="0">
              <a:lnSpc>
                <a:spcPct val="115000"/>
              </a:lnSpc>
              <a:spcBef>
                <a:spcPts val="0"/>
              </a:spcBef>
              <a:spcAft>
                <a:spcPts val="0"/>
              </a:spcAft>
              <a:buSzPts val="1400"/>
              <a:buFont typeface="Arial" panose="020B0604020202020204" pitchFamily="34" charset="0"/>
              <a:buChar char="•"/>
            </a:pPr>
            <a:endParaRPr lang="en-US" sz="2400" dirty="0">
              <a:solidFill>
                <a:schemeClr val="bg1"/>
              </a:solidFill>
            </a:endParaRPr>
          </a:p>
          <a:p>
            <a:pPr lvl="0" algn="l" rtl="0">
              <a:lnSpc>
                <a:spcPct val="115000"/>
              </a:lnSpc>
              <a:spcBef>
                <a:spcPts val="0"/>
              </a:spcBef>
              <a:spcAft>
                <a:spcPts val="0"/>
              </a:spcAft>
              <a:buSzPts val="1400"/>
              <a:buFont typeface="Arial" panose="020B0604020202020204" pitchFamily="34" charset="0"/>
              <a:buChar char="•"/>
            </a:pPr>
            <a:endParaRPr lang="en-US" sz="2400" dirty="0">
              <a:solidFill>
                <a:schemeClr val="bg1"/>
              </a:solidFill>
            </a:endParaRPr>
          </a:p>
          <a:p>
            <a:pPr lvl="0" algn="l" rtl="0">
              <a:lnSpc>
                <a:spcPct val="115000"/>
              </a:lnSpc>
              <a:spcBef>
                <a:spcPts val="0"/>
              </a:spcBef>
              <a:spcAft>
                <a:spcPts val="0"/>
              </a:spcAft>
              <a:buSzPts val="1400"/>
              <a:buFont typeface="Arial" panose="020B0604020202020204" pitchFamily="34" charset="0"/>
              <a:buChar char="•"/>
            </a:pPr>
            <a:endParaRPr sz="2400" dirty="0">
              <a:solidFill>
                <a:schemeClr val="bg1"/>
              </a:solidFill>
            </a:endParaRPr>
          </a:p>
        </p:txBody>
      </p:sp>
      <p:sp>
        <p:nvSpPr>
          <p:cNvPr id="2" name="Номер слайда 1">
            <a:extLst>
              <a:ext uri="{FF2B5EF4-FFF2-40B4-BE49-F238E27FC236}">
                <a16:creationId xmlns:a16="http://schemas.microsoft.com/office/drawing/2014/main" id="{5E50690F-8FD8-E16B-F30D-C71DA8AA822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2</a:t>
            </a:fld>
            <a:endParaRPr lang="en"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Results and Discussion: Compressive Strength</a:t>
            </a:r>
            <a:br>
              <a:rPr lang="en-US" b="1" dirty="0">
                <a:solidFill>
                  <a:srgbClr val="000000"/>
                </a:solidFill>
              </a:rPr>
            </a:br>
            <a:endParaRPr lang="en-US" b="1" dirty="0">
              <a:solidFill>
                <a:srgbClr val="000000"/>
              </a:solidFill>
            </a:endParaRPr>
          </a:p>
        </p:txBody>
      </p:sp>
      <p:sp>
        <p:nvSpPr>
          <p:cNvPr id="8" name="TextBox 7">
            <a:extLst>
              <a:ext uri="{FF2B5EF4-FFF2-40B4-BE49-F238E27FC236}">
                <a16:creationId xmlns:a16="http://schemas.microsoft.com/office/drawing/2014/main" id="{A78C9D73-93EC-9A47-DD97-6504429D373C}"/>
              </a:ext>
            </a:extLst>
          </p:cNvPr>
          <p:cNvSpPr txBox="1"/>
          <p:nvPr/>
        </p:nvSpPr>
        <p:spPr>
          <a:xfrm>
            <a:off x="3331464" y="4821922"/>
            <a:ext cx="2552450" cy="335156"/>
          </a:xfrm>
          <a:prstGeom prst="rect">
            <a:avLst/>
          </a:prstGeom>
          <a:noFill/>
        </p:spPr>
        <p:txBody>
          <a:bodyPr wrap="square">
            <a:spAutoFit/>
          </a:bodyPr>
          <a:lstStyle/>
          <a:p>
            <a:pPr algn="ctr">
              <a:lnSpc>
                <a:spcPct val="150000"/>
              </a:lnSpc>
            </a:pPr>
            <a:r>
              <a:rPr lang="en-US" sz="1200" b="1" dirty="0">
                <a:effectLst/>
                <a:latin typeface="Arial" panose="020B0604020202020204" pitchFamily="34" charset="0"/>
                <a:ea typeface="Calibri" panose="020F0502020204030204" pitchFamily="34" charset="0"/>
                <a:cs typeface="Arial" panose="020B0604020202020204" pitchFamily="34" charset="0"/>
              </a:rPr>
              <a:t>Fig. </a:t>
            </a:r>
            <a:r>
              <a:rPr lang="en-US" sz="1200" b="1" dirty="0">
                <a:latin typeface="Arial" panose="020B0604020202020204" pitchFamily="34" charset="0"/>
                <a:ea typeface="Calibri" panose="020F0502020204030204" pitchFamily="34" charset="0"/>
                <a:cs typeface="Arial" panose="020B0604020202020204" pitchFamily="34" charset="0"/>
              </a:rPr>
              <a:t>17</a:t>
            </a:r>
            <a:r>
              <a:rPr lang="en-US" sz="1200" b="1" dirty="0">
                <a:effectLst/>
                <a:latin typeface="Arial" panose="020B0604020202020204" pitchFamily="34" charset="0"/>
                <a:ea typeface="Calibri" panose="020F0502020204030204" pitchFamily="34" charset="0"/>
                <a:cs typeface="Arial" panose="020B0604020202020204" pitchFamily="34" charset="0"/>
              </a:rPr>
              <a:t>.</a:t>
            </a:r>
            <a:r>
              <a:rPr lang="en-US" sz="1200" dirty="0">
                <a:effectLst/>
                <a:latin typeface="Arial" panose="020B0604020202020204" pitchFamily="34" charset="0"/>
                <a:ea typeface="Calibri" panose="020F0502020204030204" pitchFamily="34" charset="0"/>
                <a:cs typeface="Arial" panose="020B0604020202020204" pitchFamily="34" charset="0"/>
              </a:rPr>
              <a:t> Compressive strength</a:t>
            </a:r>
            <a:endParaRPr lang="ru-KZ"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Номер слайда 4">
            <a:extLst>
              <a:ext uri="{FF2B5EF4-FFF2-40B4-BE49-F238E27FC236}">
                <a16:creationId xmlns:a16="http://schemas.microsoft.com/office/drawing/2014/main" id="{F00FD814-E39E-4483-09D6-47BD59380D5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20</a:t>
            </a:fld>
            <a:endParaRPr lang="en" dirty="0">
              <a:solidFill>
                <a:schemeClr val="bg1"/>
              </a:solidFill>
            </a:endParaRPr>
          </a:p>
        </p:txBody>
      </p:sp>
      <p:pic>
        <p:nvPicPr>
          <p:cNvPr id="18" name="Рисунок 17">
            <a:extLst>
              <a:ext uri="{FF2B5EF4-FFF2-40B4-BE49-F238E27FC236}">
                <a16:creationId xmlns:a16="http://schemas.microsoft.com/office/drawing/2014/main" id="{0DB2453D-BEE2-7A90-CB4E-E9CA5EA9EC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07689" y="2793490"/>
            <a:ext cx="3864769" cy="1926879"/>
          </a:xfrm>
          <a:prstGeom prst="rect">
            <a:avLst/>
          </a:prstGeom>
        </p:spPr>
      </p:pic>
      <p:pic>
        <p:nvPicPr>
          <p:cNvPr id="19" name="Рисунок 18">
            <a:extLst>
              <a:ext uri="{FF2B5EF4-FFF2-40B4-BE49-F238E27FC236}">
                <a16:creationId xmlns:a16="http://schemas.microsoft.com/office/drawing/2014/main" id="{19A4EAF9-AEA9-F362-E50C-A0884AF992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2614" y="2774923"/>
            <a:ext cx="3864770" cy="1951904"/>
          </a:xfrm>
          <a:prstGeom prst="rect">
            <a:avLst/>
          </a:prstGeom>
        </p:spPr>
      </p:pic>
      <p:pic>
        <p:nvPicPr>
          <p:cNvPr id="21" name="Рисунок 20">
            <a:extLst>
              <a:ext uri="{FF2B5EF4-FFF2-40B4-BE49-F238E27FC236}">
                <a16:creationId xmlns:a16="http://schemas.microsoft.com/office/drawing/2014/main" id="{A3F8D107-351B-0E6C-EC39-52D8C3BFAEC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1542" y="752948"/>
            <a:ext cx="3766915" cy="1926880"/>
          </a:xfrm>
          <a:prstGeom prst="rect">
            <a:avLst/>
          </a:prstGeom>
        </p:spPr>
      </p:pic>
      <p:sp>
        <p:nvSpPr>
          <p:cNvPr id="23" name="TextBox 22">
            <a:extLst>
              <a:ext uri="{FF2B5EF4-FFF2-40B4-BE49-F238E27FC236}">
                <a16:creationId xmlns:a16="http://schemas.microsoft.com/office/drawing/2014/main" id="{CEE97E7F-48B4-5E27-05F9-88CADAF0F5AF}"/>
              </a:ext>
            </a:extLst>
          </p:cNvPr>
          <p:cNvSpPr txBox="1"/>
          <p:nvPr/>
        </p:nvSpPr>
        <p:spPr>
          <a:xfrm>
            <a:off x="2368890" y="2541328"/>
            <a:ext cx="295274" cy="200055"/>
          </a:xfrm>
          <a:prstGeom prst="rect">
            <a:avLst/>
          </a:prstGeom>
          <a:noFill/>
        </p:spPr>
        <p:txBody>
          <a:bodyPr wrap="none" rtlCol="0">
            <a:spAutoFit/>
          </a:bodyPr>
          <a:lstStyle/>
          <a:p>
            <a:r>
              <a:rPr lang="en-US" sz="700" dirty="0"/>
              <a:t>(a)</a:t>
            </a:r>
            <a:endParaRPr lang="en-GB" sz="700" dirty="0"/>
          </a:p>
        </p:txBody>
      </p:sp>
      <p:sp>
        <p:nvSpPr>
          <p:cNvPr id="29" name="TextBox 28">
            <a:extLst>
              <a:ext uri="{FF2B5EF4-FFF2-40B4-BE49-F238E27FC236}">
                <a16:creationId xmlns:a16="http://schemas.microsoft.com/office/drawing/2014/main" id="{6CE08056-5932-4F87-21EF-A44502544C80}"/>
              </a:ext>
            </a:extLst>
          </p:cNvPr>
          <p:cNvSpPr txBox="1"/>
          <p:nvPr/>
        </p:nvSpPr>
        <p:spPr>
          <a:xfrm>
            <a:off x="2379810" y="4601559"/>
            <a:ext cx="350378" cy="215444"/>
          </a:xfrm>
          <a:prstGeom prst="rect">
            <a:avLst/>
          </a:prstGeom>
          <a:noFill/>
        </p:spPr>
        <p:txBody>
          <a:bodyPr wrap="square">
            <a:spAutoFit/>
          </a:bodyPr>
          <a:lstStyle/>
          <a:p>
            <a:r>
              <a:rPr lang="en-US" sz="800" dirty="0"/>
              <a:t>(c)</a:t>
            </a:r>
            <a:endParaRPr lang="en-GB" sz="800" dirty="0"/>
          </a:p>
        </p:txBody>
      </p:sp>
      <p:pic>
        <p:nvPicPr>
          <p:cNvPr id="30" name="Рисунок 29">
            <a:extLst>
              <a:ext uri="{FF2B5EF4-FFF2-40B4-BE49-F238E27FC236}">
                <a16:creationId xmlns:a16="http://schemas.microsoft.com/office/drawing/2014/main" id="{1917A957-B8DB-D548-DC7E-554BAFE08AB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93400" y="783217"/>
            <a:ext cx="3864769" cy="1951904"/>
          </a:xfrm>
          <a:prstGeom prst="rect">
            <a:avLst/>
          </a:prstGeom>
        </p:spPr>
      </p:pic>
      <p:pic>
        <p:nvPicPr>
          <p:cNvPr id="2" name="Рисунок 1">
            <a:extLst>
              <a:ext uri="{FF2B5EF4-FFF2-40B4-BE49-F238E27FC236}">
                <a16:creationId xmlns:a16="http://schemas.microsoft.com/office/drawing/2014/main" id="{1665B0A7-2066-3FBC-2415-5FDEF006B42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07689" y="789479"/>
            <a:ext cx="3864769" cy="1951904"/>
          </a:xfrm>
          <a:prstGeom prst="rect">
            <a:avLst/>
          </a:prstGeom>
        </p:spPr>
      </p:pic>
      <p:pic>
        <p:nvPicPr>
          <p:cNvPr id="4" name="Рисунок 3">
            <a:extLst>
              <a:ext uri="{FF2B5EF4-FFF2-40B4-BE49-F238E27FC236}">
                <a16:creationId xmlns:a16="http://schemas.microsoft.com/office/drawing/2014/main" id="{6A999BE2-CC65-A7F7-D837-CF60806BA4E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07689" y="767475"/>
            <a:ext cx="3864769" cy="1951904"/>
          </a:xfrm>
          <a:prstGeom prst="rect">
            <a:avLst/>
          </a:prstGeom>
        </p:spPr>
      </p:pic>
      <p:sp>
        <p:nvSpPr>
          <p:cNvPr id="6" name="TextBox 5">
            <a:extLst>
              <a:ext uri="{FF2B5EF4-FFF2-40B4-BE49-F238E27FC236}">
                <a16:creationId xmlns:a16="http://schemas.microsoft.com/office/drawing/2014/main" id="{32950E17-7288-41FB-ED2D-ADCA2BFB8711}"/>
              </a:ext>
            </a:extLst>
          </p:cNvPr>
          <p:cNvSpPr txBox="1"/>
          <p:nvPr/>
        </p:nvSpPr>
        <p:spPr>
          <a:xfrm>
            <a:off x="6367693" y="2585842"/>
            <a:ext cx="295274" cy="200055"/>
          </a:xfrm>
          <a:prstGeom prst="rect">
            <a:avLst/>
          </a:prstGeom>
          <a:noFill/>
        </p:spPr>
        <p:txBody>
          <a:bodyPr wrap="none" rtlCol="0">
            <a:spAutoFit/>
          </a:bodyPr>
          <a:lstStyle/>
          <a:p>
            <a:r>
              <a:rPr lang="en-US" sz="700" dirty="0"/>
              <a:t>(b)</a:t>
            </a:r>
            <a:endParaRPr lang="en-GB" sz="700" dirty="0"/>
          </a:p>
        </p:txBody>
      </p:sp>
      <p:sp>
        <p:nvSpPr>
          <p:cNvPr id="7" name="TextBox 6">
            <a:extLst>
              <a:ext uri="{FF2B5EF4-FFF2-40B4-BE49-F238E27FC236}">
                <a16:creationId xmlns:a16="http://schemas.microsoft.com/office/drawing/2014/main" id="{C8588CDD-94F8-B47C-6B05-DF62A2318B47}"/>
              </a:ext>
            </a:extLst>
          </p:cNvPr>
          <p:cNvSpPr txBox="1"/>
          <p:nvPr/>
        </p:nvSpPr>
        <p:spPr>
          <a:xfrm>
            <a:off x="6372164" y="4609253"/>
            <a:ext cx="295274" cy="200055"/>
          </a:xfrm>
          <a:prstGeom prst="rect">
            <a:avLst/>
          </a:prstGeom>
          <a:noFill/>
        </p:spPr>
        <p:txBody>
          <a:bodyPr wrap="none" rtlCol="0">
            <a:spAutoFit/>
          </a:bodyPr>
          <a:lstStyle/>
          <a:p>
            <a:r>
              <a:rPr lang="en-US" sz="700" dirty="0"/>
              <a:t>(d)</a:t>
            </a:r>
            <a:endParaRPr lang="en-GB" sz="700" dirty="0"/>
          </a:p>
        </p:txBody>
      </p:sp>
    </p:spTree>
    <p:extLst>
      <p:ext uri="{BB962C8B-B14F-4D97-AF65-F5344CB8AC3E}">
        <p14:creationId xmlns:p14="http://schemas.microsoft.com/office/powerpoint/2010/main" val="2767061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Results and Discussion: Flexural Strength</a:t>
            </a:r>
            <a:br>
              <a:rPr lang="en-US" b="1" dirty="0">
                <a:solidFill>
                  <a:srgbClr val="000000"/>
                </a:solidFill>
              </a:rPr>
            </a:br>
            <a:endParaRPr lang="en-US" b="1" dirty="0">
              <a:solidFill>
                <a:srgbClr val="000000"/>
              </a:solidFill>
            </a:endParaRPr>
          </a:p>
        </p:txBody>
      </p:sp>
      <p:sp>
        <p:nvSpPr>
          <p:cNvPr id="8" name="TextBox 7">
            <a:extLst>
              <a:ext uri="{FF2B5EF4-FFF2-40B4-BE49-F238E27FC236}">
                <a16:creationId xmlns:a16="http://schemas.microsoft.com/office/drawing/2014/main" id="{6B51304C-87C5-6E2E-6B8C-C2075171F617}"/>
              </a:ext>
            </a:extLst>
          </p:cNvPr>
          <p:cNvSpPr txBox="1"/>
          <p:nvPr/>
        </p:nvSpPr>
        <p:spPr>
          <a:xfrm>
            <a:off x="2153093" y="4741597"/>
            <a:ext cx="4837814" cy="335156"/>
          </a:xfrm>
          <a:prstGeom prst="rect">
            <a:avLst/>
          </a:prstGeom>
          <a:noFill/>
        </p:spPr>
        <p:txBody>
          <a:bodyPr wrap="square">
            <a:spAutoFit/>
          </a:bodyPr>
          <a:lstStyle/>
          <a:p>
            <a:pPr algn="ctr">
              <a:lnSpc>
                <a:spcPct val="150000"/>
              </a:lnSpc>
            </a:pPr>
            <a:r>
              <a:rPr lang="en-US" sz="1200" b="1" dirty="0">
                <a:effectLst/>
                <a:latin typeface="Arial" panose="020B0604020202020204" pitchFamily="34" charset="0"/>
                <a:ea typeface="Calibri" panose="020F0502020204030204" pitchFamily="34" charset="0"/>
                <a:cs typeface="Arial" panose="020B0604020202020204" pitchFamily="34" charset="0"/>
              </a:rPr>
              <a:t>Fig. 18.</a:t>
            </a:r>
            <a:r>
              <a:rPr lang="en-US" sz="1200" dirty="0">
                <a:effectLst/>
                <a:latin typeface="Arial" panose="020B0604020202020204" pitchFamily="34" charset="0"/>
                <a:ea typeface="Calibri" panose="020F0502020204030204" pitchFamily="34" charset="0"/>
                <a:cs typeface="Arial" panose="020B0604020202020204" pitchFamily="34" charset="0"/>
              </a:rPr>
              <a:t> Flexural strength</a:t>
            </a:r>
            <a:endParaRPr lang="ru-KZ"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Номер слайда 2">
            <a:extLst>
              <a:ext uri="{FF2B5EF4-FFF2-40B4-BE49-F238E27FC236}">
                <a16:creationId xmlns:a16="http://schemas.microsoft.com/office/drawing/2014/main" id="{6B61DD39-F466-EE33-49B3-9C67507599D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21</a:t>
            </a:fld>
            <a:endParaRPr lang="en" dirty="0">
              <a:solidFill>
                <a:schemeClr val="bg1"/>
              </a:solidFill>
            </a:endParaRPr>
          </a:p>
        </p:txBody>
      </p:sp>
      <p:pic>
        <p:nvPicPr>
          <p:cNvPr id="5" name="Рисунок 4">
            <a:extLst>
              <a:ext uri="{FF2B5EF4-FFF2-40B4-BE49-F238E27FC236}">
                <a16:creationId xmlns:a16="http://schemas.microsoft.com/office/drawing/2014/main" id="{5EB6FB93-A05A-B06C-FD90-59A42C62DC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0156" y="894302"/>
            <a:ext cx="3114676" cy="1630820"/>
          </a:xfrm>
          <a:prstGeom prst="rect">
            <a:avLst/>
          </a:prstGeom>
        </p:spPr>
      </p:pic>
      <p:pic>
        <p:nvPicPr>
          <p:cNvPr id="10" name="Рисунок 9">
            <a:extLst>
              <a:ext uri="{FF2B5EF4-FFF2-40B4-BE49-F238E27FC236}">
                <a16:creationId xmlns:a16="http://schemas.microsoft.com/office/drawing/2014/main" id="{56FB247B-BBAD-5AB6-103B-A96747F5795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79169" y="877969"/>
            <a:ext cx="3464719" cy="1734926"/>
          </a:xfrm>
          <a:prstGeom prst="rect">
            <a:avLst/>
          </a:prstGeom>
        </p:spPr>
      </p:pic>
      <p:pic>
        <p:nvPicPr>
          <p:cNvPr id="12" name="Рисунок 11">
            <a:extLst>
              <a:ext uri="{FF2B5EF4-FFF2-40B4-BE49-F238E27FC236}">
                <a16:creationId xmlns:a16="http://schemas.microsoft.com/office/drawing/2014/main" id="{1C1E3CFB-138D-1796-6FB7-A9DCA87C0B6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07281" y="2839582"/>
            <a:ext cx="3464719" cy="1734926"/>
          </a:xfrm>
          <a:prstGeom prst="rect">
            <a:avLst/>
          </a:prstGeom>
        </p:spPr>
      </p:pic>
      <p:pic>
        <p:nvPicPr>
          <p:cNvPr id="13" name="Рисунок 12">
            <a:extLst>
              <a:ext uri="{FF2B5EF4-FFF2-40B4-BE49-F238E27FC236}">
                <a16:creationId xmlns:a16="http://schemas.microsoft.com/office/drawing/2014/main" id="{C74EFAF4-1751-F919-2C14-E49CAF3AA39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779169" y="2839582"/>
            <a:ext cx="3464719" cy="1734926"/>
          </a:xfrm>
          <a:prstGeom prst="rect">
            <a:avLst/>
          </a:prstGeom>
        </p:spPr>
      </p:pic>
      <p:sp>
        <p:nvSpPr>
          <p:cNvPr id="2" name="TextBox 1">
            <a:extLst>
              <a:ext uri="{FF2B5EF4-FFF2-40B4-BE49-F238E27FC236}">
                <a16:creationId xmlns:a16="http://schemas.microsoft.com/office/drawing/2014/main" id="{5E9661AE-163A-F063-48A0-5B241FF1F468}"/>
              </a:ext>
            </a:extLst>
          </p:cNvPr>
          <p:cNvSpPr txBox="1"/>
          <p:nvPr/>
        </p:nvSpPr>
        <p:spPr>
          <a:xfrm>
            <a:off x="2659857" y="2471722"/>
            <a:ext cx="295274" cy="200055"/>
          </a:xfrm>
          <a:prstGeom prst="rect">
            <a:avLst/>
          </a:prstGeom>
          <a:noFill/>
        </p:spPr>
        <p:txBody>
          <a:bodyPr wrap="none" rtlCol="0">
            <a:spAutoFit/>
          </a:bodyPr>
          <a:lstStyle/>
          <a:p>
            <a:r>
              <a:rPr lang="en-US" sz="700" dirty="0"/>
              <a:t>(a)</a:t>
            </a:r>
            <a:endParaRPr lang="en-GB" sz="700" dirty="0"/>
          </a:p>
        </p:txBody>
      </p:sp>
      <p:sp>
        <p:nvSpPr>
          <p:cNvPr id="4" name="TextBox 3">
            <a:extLst>
              <a:ext uri="{FF2B5EF4-FFF2-40B4-BE49-F238E27FC236}">
                <a16:creationId xmlns:a16="http://schemas.microsoft.com/office/drawing/2014/main" id="{9DAED857-C52B-6E32-3D0C-967187F09831}"/>
              </a:ext>
            </a:extLst>
          </p:cNvPr>
          <p:cNvSpPr txBox="1"/>
          <p:nvPr/>
        </p:nvSpPr>
        <p:spPr>
          <a:xfrm>
            <a:off x="6363891" y="2512867"/>
            <a:ext cx="295274" cy="200055"/>
          </a:xfrm>
          <a:prstGeom prst="rect">
            <a:avLst/>
          </a:prstGeom>
          <a:noFill/>
        </p:spPr>
        <p:txBody>
          <a:bodyPr wrap="none" rtlCol="0">
            <a:spAutoFit/>
          </a:bodyPr>
          <a:lstStyle/>
          <a:p>
            <a:r>
              <a:rPr lang="en-US" sz="700" dirty="0"/>
              <a:t>(b)</a:t>
            </a:r>
            <a:endParaRPr lang="en-GB" sz="700" dirty="0"/>
          </a:p>
        </p:txBody>
      </p:sp>
      <p:sp>
        <p:nvSpPr>
          <p:cNvPr id="6" name="TextBox 5">
            <a:extLst>
              <a:ext uri="{FF2B5EF4-FFF2-40B4-BE49-F238E27FC236}">
                <a16:creationId xmlns:a16="http://schemas.microsoft.com/office/drawing/2014/main" id="{B420BDA5-5BA9-663D-6E48-D4E0B338B617}"/>
              </a:ext>
            </a:extLst>
          </p:cNvPr>
          <p:cNvSpPr txBox="1"/>
          <p:nvPr/>
        </p:nvSpPr>
        <p:spPr>
          <a:xfrm>
            <a:off x="2692003" y="4457651"/>
            <a:ext cx="290464" cy="200055"/>
          </a:xfrm>
          <a:prstGeom prst="rect">
            <a:avLst/>
          </a:prstGeom>
          <a:noFill/>
        </p:spPr>
        <p:txBody>
          <a:bodyPr wrap="none" rtlCol="0">
            <a:spAutoFit/>
          </a:bodyPr>
          <a:lstStyle/>
          <a:p>
            <a:r>
              <a:rPr lang="en-US" sz="700" dirty="0"/>
              <a:t>(c)</a:t>
            </a:r>
            <a:endParaRPr lang="en-GB" sz="700" dirty="0"/>
          </a:p>
        </p:txBody>
      </p:sp>
      <p:sp>
        <p:nvSpPr>
          <p:cNvPr id="7" name="TextBox 6">
            <a:extLst>
              <a:ext uri="{FF2B5EF4-FFF2-40B4-BE49-F238E27FC236}">
                <a16:creationId xmlns:a16="http://schemas.microsoft.com/office/drawing/2014/main" id="{9716C435-2E3E-E2AA-3477-1F86F0F5AC15}"/>
              </a:ext>
            </a:extLst>
          </p:cNvPr>
          <p:cNvSpPr txBox="1"/>
          <p:nvPr/>
        </p:nvSpPr>
        <p:spPr>
          <a:xfrm>
            <a:off x="6363891" y="4474480"/>
            <a:ext cx="295274" cy="200055"/>
          </a:xfrm>
          <a:prstGeom prst="rect">
            <a:avLst/>
          </a:prstGeom>
          <a:noFill/>
        </p:spPr>
        <p:txBody>
          <a:bodyPr wrap="none" rtlCol="0">
            <a:spAutoFit/>
          </a:bodyPr>
          <a:lstStyle/>
          <a:p>
            <a:r>
              <a:rPr lang="en-US" sz="700" dirty="0"/>
              <a:t>(d)</a:t>
            </a:r>
            <a:endParaRPr lang="en-GB" sz="700" dirty="0"/>
          </a:p>
        </p:txBody>
      </p:sp>
    </p:spTree>
    <p:extLst>
      <p:ext uri="{BB962C8B-B14F-4D97-AF65-F5344CB8AC3E}">
        <p14:creationId xmlns:p14="http://schemas.microsoft.com/office/powerpoint/2010/main" val="1541598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120496"/>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Results and Discussion: Thermal conductivity</a:t>
            </a:r>
            <a:br>
              <a:rPr lang="en-US" b="1" dirty="0">
                <a:solidFill>
                  <a:srgbClr val="000000"/>
                </a:solidFill>
              </a:rPr>
            </a:br>
            <a:endParaRPr lang="en-US" b="1" dirty="0">
              <a:solidFill>
                <a:srgbClr val="000000"/>
              </a:solidFill>
            </a:endParaRPr>
          </a:p>
        </p:txBody>
      </p:sp>
      <p:sp>
        <p:nvSpPr>
          <p:cNvPr id="8" name="TextBox 7">
            <a:extLst>
              <a:ext uri="{FF2B5EF4-FFF2-40B4-BE49-F238E27FC236}">
                <a16:creationId xmlns:a16="http://schemas.microsoft.com/office/drawing/2014/main" id="{A78C9D73-93EC-9A47-DD97-6504429D373C}"/>
              </a:ext>
            </a:extLst>
          </p:cNvPr>
          <p:cNvSpPr txBox="1"/>
          <p:nvPr/>
        </p:nvSpPr>
        <p:spPr>
          <a:xfrm>
            <a:off x="2153093" y="4808344"/>
            <a:ext cx="4837814" cy="335156"/>
          </a:xfrm>
          <a:prstGeom prst="rect">
            <a:avLst/>
          </a:prstGeom>
          <a:noFill/>
        </p:spPr>
        <p:txBody>
          <a:bodyPr wrap="square">
            <a:spAutoFit/>
          </a:bodyPr>
          <a:lstStyle/>
          <a:p>
            <a:pPr algn="ctr">
              <a:lnSpc>
                <a:spcPct val="150000"/>
              </a:lnSpc>
            </a:pPr>
            <a:r>
              <a:rPr lang="en-US" sz="1200" b="1" dirty="0">
                <a:effectLst/>
                <a:latin typeface="Arial" panose="020B0604020202020204" pitchFamily="34" charset="0"/>
                <a:ea typeface="Calibri" panose="020F0502020204030204" pitchFamily="34" charset="0"/>
                <a:cs typeface="Arial" panose="020B0604020202020204" pitchFamily="34" charset="0"/>
              </a:rPr>
              <a:t>Figure 19.</a:t>
            </a:r>
            <a:r>
              <a:rPr lang="en-US" sz="1200" dirty="0">
                <a:effectLst/>
                <a:latin typeface="Arial" panose="020B0604020202020204" pitchFamily="34" charset="0"/>
                <a:ea typeface="Calibri" panose="020F0502020204030204" pitchFamily="34" charset="0"/>
                <a:cs typeface="Arial" panose="020B0604020202020204" pitchFamily="34" charset="0"/>
              </a:rPr>
              <a:t> Thermal conductivity</a:t>
            </a:r>
            <a:endParaRPr lang="ru-KZ"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Номер слайда 4">
            <a:extLst>
              <a:ext uri="{FF2B5EF4-FFF2-40B4-BE49-F238E27FC236}">
                <a16:creationId xmlns:a16="http://schemas.microsoft.com/office/drawing/2014/main" id="{F00FD814-E39E-4483-09D6-47BD59380D5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22</a:t>
            </a:fld>
            <a:endParaRPr lang="en" dirty="0">
              <a:solidFill>
                <a:schemeClr val="bg1"/>
              </a:solidFill>
            </a:endParaRPr>
          </a:p>
        </p:txBody>
      </p:sp>
      <p:pic>
        <p:nvPicPr>
          <p:cNvPr id="3" name="Рисунок 2">
            <a:extLst>
              <a:ext uri="{FF2B5EF4-FFF2-40B4-BE49-F238E27FC236}">
                <a16:creationId xmlns:a16="http://schemas.microsoft.com/office/drawing/2014/main" id="{C8EC6778-7520-9A4A-0B6C-DA76771BED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5776" y="770095"/>
            <a:ext cx="3608029" cy="1881751"/>
          </a:xfrm>
          <a:prstGeom prst="rect">
            <a:avLst/>
          </a:prstGeom>
        </p:spPr>
      </p:pic>
      <p:pic>
        <p:nvPicPr>
          <p:cNvPr id="2" name="Рисунок 1">
            <a:extLst>
              <a:ext uri="{FF2B5EF4-FFF2-40B4-BE49-F238E27FC236}">
                <a16:creationId xmlns:a16="http://schemas.microsoft.com/office/drawing/2014/main" id="{1CF4A238-34A2-B9F3-7F2B-F603A0A60BD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72000" y="713891"/>
            <a:ext cx="3836224" cy="1994161"/>
          </a:xfrm>
          <a:prstGeom prst="rect">
            <a:avLst/>
          </a:prstGeom>
        </p:spPr>
      </p:pic>
      <p:pic>
        <p:nvPicPr>
          <p:cNvPr id="4" name="Рисунок 3">
            <a:extLst>
              <a:ext uri="{FF2B5EF4-FFF2-40B4-BE49-F238E27FC236}">
                <a16:creationId xmlns:a16="http://schemas.microsoft.com/office/drawing/2014/main" id="{2D0F0F1A-2756-E88A-0DB7-69514273292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72000" y="2761117"/>
            <a:ext cx="3836224" cy="1994161"/>
          </a:xfrm>
          <a:prstGeom prst="rect">
            <a:avLst/>
          </a:prstGeom>
        </p:spPr>
      </p:pic>
      <p:pic>
        <p:nvPicPr>
          <p:cNvPr id="6" name="Рисунок 5">
            <a:extLst>
              <a:ext uri="{FF2B5EF4-FFF2-40B4-BE49-F238E27FC236}">
                <a16:creationId xmlns:a16="http://schemas.microsoft.com/office/drawing/2014/main" id="{C2097DCA-C6E0-BE8E-45B7-0FB46C6F5F5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1677" y="2761117"/>
            <a:ext cx="3836225" cy="1994161"/>
          </a:xfrm>
          <a:prstGeom prst="rect">
            <a:avLst/>
          </a:prstGeom>
        </p:spPr>
      </p:pic>
      <p:sp>
        <p:nvSpPr>
          <p:cNvPr id="7" name="TextBox 6">
            <a:extLst>
              <a:ext uri="{FF2B5EF4-FFF2-40B4-BE49-F238E27FC236}">
                <a16:creationId xmlns:a16="http://schemas.microsoft.com/office/drawing/2014/main" id="{4BE51530-2B49-A6BA-D6DA-CED0244AC195}"/>
              </a:ext>
            </a:extLst>
          </p:cNvPr>
          <p:cNvSpPr txBox="1"/>
          <p:nvPr/>
        </p:nvSpPr>
        <p:spPr>
          <a:xfrm>
            <a:off x="2392152" y="2547185"/>
            <a:ext cx="295274" cy="200055"/>
          </a:xfrm>
          <a:prstGeom prst="rect">
            <a:avLst/>
          </a:prstGeom>
          <a:noFill/>
        </p:spPr>
        <p:txBody>
          <a:bodyPr wrap="none" rtlCol="0">
            <a:spAutoFit/>
          </a:bodyPr>
          <a:lstStyle/>
          <a:p>
            <a:r>
              <a:rPr lang="en-US" sz="700" dirty="0"/>
              <a:t>(a)</a:t>
            </a:r>
            <a:endParaRPr lang="en-GB" sz="700" dirty="0"/>
          </a:p>
        </p:txBody>
      </p:sp>
      <p:sp>
        <p:nvSpPr>
          <p:cNvPr id="9" name="TextBox 8">
            <a:extLst>
              <a:ext uri="{FF2B5EF4-FFF2-40B4-BE49-F238E27FC236}">
                <a16:creationId xmlns:a16="http://schemas.microsoft.com/office/drawing/2014/main" id="{9717A42F-243C-6745-1470-24743B664C17}"/>
              </a:ext>
            </a:extLst>
          </p:cNvPr>
          <p:cNvSpPr txBox="1"/>
          <p:nvPr/>
        </p:nvSpPr>
        <p:spPr>
          <a:xfrm>
            <a:off x="6342475" y="2571750"/>
            <a:ext cx="295274" cy="200055"/>
          </a:xfrm>
          <a:prstGeom prst="rect">
            <a:avLst/>
          </a:prstGeom>
          <a:noFill/>
        </p:spPr>
        <p:txBody>
          <a:bodyPr wrap="none" rtlCol="0">
            <a:spAutoFit/>
          </a:bodyPr>
          <a:lstStyle/>
          <a:p>
            <a:r>
              <a:rPr lang="en-US" sz="700" dirty="0"/>
              <a:t>(b)</a:t>
            </a:r>
            <a:endParaRPr lang="en-GB" sz="700" dirty="0"/>
          </a:p>
        </p:txBody>
      </p:sp>
      <p:sp>
        <p:nvSpPr>
          <p:cNvPr id="10" name="TextBox 9">
            <a:extLst>
              <a:ext uri="{FF2B5EF4-FFF2-40B4-BE49-F238E27FC236}">
                <a16:creationId xmlns:a16="http://schemas.microsoft.com/office/drawing/2014/main" id="{79416352-A6DE-105B-2686-8AABA37BA156}"/>
              </a:ext>
            </a:extLst>
          </p:cNvPr>
          <p:cNvSpPr txBox="1"/>
          <p:nvPr/>
        </p:nvSpPr>
        <p:spPr>
          <a:xfrm>
            <a:off x="2395708" y="4608289"/>
            <a:ext cx="290464" cy="200055"/>
          </a:xfrm>
          <a:prstGeom prst="rect">
            <a:avLst/>
          </a:prstGeom>
          <a:noFill/>
        </p:spPr>
        <p:txBody>
          <a:bodyPr wrap="none" rtlCol="0">
            <a:spAutoFit/>
          </a:bodyPr>
          <a:lstStyle/>
          <a:p>
            <a:r>
              <a:rPr lang="en-US" sz="700" dirty="0"/>
              <a:t>(c)</a:t>
            </a:r>
            <a:endParaRPr lang="en-GB" sz="700" dirty="0"/>
          </a:p>
        </p:txBody>
      </p:sp>
      <p:sp>
        <p:nvSpPr>
          <p:cNvPr id="11" name="TextBox 10">
            <a:extLst>
              <a:ext uri="{FF2B5EF4-FFF2-40B4-BE49-F238E27FC236}">
                <a16:creationId xmlns:a16="http://schemas.microsoft.com/office/drawing/2014/main" id="{20131440-5087-F2B3-74D2-A43A8D5D8292}"/>
              </a:ext>
            </a:extLst>
          </p:cNvPr>
          <p:cNvSpPr txBox="1"/>
          <p:nvPr/>
        </p:nvSpPr>
        <p:spPr>
          <a:xfrm>
            <a:off x="6342597" y="4608288"/>
            <a:ext cx="295274" cy="200055"/>
          </a:xfrm>
          <a:prstGeom prst="rect">
            <a:avLst/>
          </a:prstGeom>
          <a:noFill/>
        </p:spPr>
        <p:txBody>
          <a:bodyPr wrap="none" rtlCol="0">
            <a:spAutoFit/>
          </a:bodyPr>
          <a:lstStyle/>
          <a:p>
            <a:r>
              <a:rPr lang="en-US" sz="700" dirty="0"/>
              <a:t>(d)</a:t>
            </a:r>
            <a:endParaRPr lang="en-GB" sz="700" dirty="0"/>
          </a:p>
        </p:txBody>
      </p:sp>
    </p:spTree>
    <p:extLst>
      <p:ext uri="{BB962C8B-B14F-4D97-AF65-F5344CB8AC3E}">
        <p14:creationId xmlns:p14="http://schemas.microsoft.com/office/powerpoint/2010/main" val="2223609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107476"/>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Results and Discussion: UPV</a:t>
            </a:r>
          </a:p>
        </p:txBody>
      </p:sp>
      <p:sp>
        <p:nvSpPr>
          <p:cNvPr id="8" name="TextBox 7">
            <a:extLst>
              <a:ext uri="{FF2B5EF4-FFF2-40B4-BE49-F238E27FC236}">
                <a16:creationId xmlns:a16="http://schemas.microsoft.com/office/drawing/2014/main" id="{A78C9D73-93EC-9A47-DD97-6504429D373C}"/>
              </a:ext>
            </a:extLst>
          </p:cNvPr>
          <p:cNvSpPr txBox="1"/>
          <p:nvPr/>
        </p:nvSpPr>
        <p:spPr>
          <a:xfrm>
            <a:off x="2153093" y="4808344"/>
            <a:ext cx="4837814" cy="335156"/>
          </a:xfrm>
          <a:prstGeom prst="rect">
            <a:avLst/>
          </a:prstGeom>
          <a:noFill/>
        </p:spPr>
        <p:txBody>
          <a:bodyPr wrap="square">
            <a:spAutoFit/>
          </a:bodyPr>
          <a:lstStyle/>
          <a:p>
            <a:pPr algn="ctr">
              <a:lnSpc>
                <a:spcPct val="150000"/>
              </a:lnSpc>
            </a:pPr>
            <a:r>
              <a:rPr lang="en-US" sz="1200" b="1" dirty="0">
                <a:effectLst/>
                <a:latin typeface="Arial" panose="020B0604020202020204" pitchFamily="34" charset="0"/>
                <a:ea typeface="Calibri" panose="020F0502020204030204" pitchFamily="34" charset="0"/>
                <a:cs typeface="Arial" panose="020B0604020202020204" pitchFamily="34" charset="0"/>
              </a:rPr>
              <a:t>Figure </a:t>
            </a:r>
            <a:r>
              <a:rPr lang="en-US" sz="1200" b="1" dirty="0">
                <a:latin typeface="Arial" panose="020B0604020202020204" pitchFamily="34" charset="0"/>
                <a:ea typeface="Calibri" panose="020F0502020204030204" pitchFamily="34" charset="0"/>
                <a:cs typeface="Arial" panose="020B0604020202020204" pitchFamily="34" charset="0"/>
              </a:rPr>
              <a:t>20</a:t>
            </a:r>
            <a:r>
              <a:rPr lang="en-US" sz="1200" b="1" dirty="0">
                <a:effectLst/>
                <a:latin typeface="Arial" panose="020B0604020202020204" pitchFamily="34" charset="0"/>
                <a:ea typeface="Calibri" panose="020F0502020204030204" pitchFamily="34" charset="0"/>
                <a:cs typeface="Arial" panose="020B0604020202020204" pitchFamily="34" charset="0"/>
              </a:rPr>
              <a:t>.</a:t>
            </a:r>
            <a:r>
              <a:rPr lang="en-US" sz="1200" dirty="0">
                <a:effectLst/>
                <a:latin typeface="Arial" panose="020B0604020202020204" pitchFamily="34" charset="0"/>
                <a:ea typeface="Calibri" panose="020F0502020204030204" pitchFamily="34" charset="0"/>
                <a:cs typeface="Arial" panose="020B0604020202020204" pitchFamily="34" charset="0"/>
              </a:rPr>
              <a:t> UPV</a:t>
            </a:r>
            <a:endParaRPr lang="ru-KZ"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Номер слайда 4">
            <a:extLst>
              <a:ext uri="{FF2B5EF4-FFF2-40B4-BE49-F238E27FC236}">
                <a16:creationId xmlns:a16="http://schemas.microsoft.com/office/drawing/2014/main" id="{F00FD814-E39E-4483-09D6-47BD59380D5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23</a:t>
            </a:fld>
            <a:endParaRPr lang="en" dirty="0">
              <a:solidFill>
                <a:schemeClr val="bg1"/>
              </a:solidFill>
            </a:endParaRPr>
          </a:p>
        </p:txBody>
      </p:sp>
      <p:pic>
        <p:nvPicPr>
          <p:cNvPr id="2" name="Рисунок 1">
            <a:extLst>
              <a:ext uri="{FF2B5EF4-FFF2-40B4-BE49-F238E27FC236}">
                <a16:creationId xmlns:a16="http://schemas.microsoft.com/office/drawing/2014/main" id="{38914846-FD24-4E6A-DB1D-93D8BAA9CE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2480" y="667083"/>
            <a:ext cx="3625454" cy="1879865"/>
          </a:xfrm>
          <a:prstGeom prst="rect">
            <a:avLst/>
          </a:prstGeom>
        </p:spPr>
      </p:pic>
      <p:pic>
        <p:nvPicPr>
          <p:cNvPr id="3" name="Рисунок 2">
            <a:extLst>
              <a:ext uri="{FF2B5EF4-FFF2-40B4-BE49-F238E27FC236}">
                <a16:creationId xmlns:a16="http://schemas.microsoft.com/office/drawing/2014/main" id="{38E76436-FF33-421C-7A2C-C492AF1E41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50564" y="667083"/>
            <a:ext cx="3721894" cy="1986098"/>
          </a:xfrm>
          <a:prstGeom prst="rect">
            <a:avLst/>
          </a:prstGeom>
        </p:spPr>
      </p:pic>
      <p:pic>
        <p:nvPicPr>
          <p:cNvPr id="4" name="Рисунок 3">
            <a:extLst>
              <a:ext uri="{FF2B5EF4-FFF2-40B4-BE49-F238E27FC236}">
                <a16:creationId xmlns:a16="http://schemas.microsoft.com/office/drawing/2014/main" id="{F941488B-3920-9250-308A-234C33931A3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45128" y="2698159"/>
            <a:ext cx="3721895" cy="1977766"/>
          </a:xfrm>
          <a:prstGeom prst="rect">
            <a:avLst/>
          </a:prstGeom>
        </p:spPr>
      </p:pic>
      <p:pic>
        <p:nvPicPr>
          <p:cNvPr id="6" name="Рисунок 5">
            <a:extLst>
              <a:ext uri="{FF2B5EF4-FFF2-40B4-BE49-F238E27FC236}">
                <a16:creationId xmlns:a16="http://schemas.microsoft.com/office/drawing/2014/main" id="{723C2870-1348-42EA-FC69-1269D62DF8B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6977" y="2695309"/>
            <a:ext cx="3716461" cy="1977766"/>
          </a:xfrm>
          <a:prstGeom prst="rect">
            <a:avLst/>
          </a:prstGeom>
        </p:spPr>
      </p:pic>
      <p:sp>
        <p:nvSpPr>
          <p:cNvPr id="7" name="TextBox 6">
            <a:extLst>
              <a:ext uri="{FF2B5EF4-FFF2-40B4-BE49-F238E27FC236}">
                <a16:creationId xmlns:a16="http://schemas.microsoft.com/office/drawing/2014/main" id="{D2C3BC7B-DADA-36A3-F036-327639E4CA8C}"/>
              </a:ext>
            </a:extLst>
          </p:cNvPr>
          <p:cNvSpPr txBox="1"/>
          <p:nvPr/>
        </p:nvSpPr>
        <p:spPr>
          <a:xfrm>
            <a:off x="2387570" y="2453126"/>
            <a:ext cx="295274" cy="200055"/>
          </a:xfrm>
          <a:prstGeom prst="rect">
            <a:avLst/>
          </a:prstGeom>
          <a:noFill/>
        </p:spPr>
        <p:txBody>
          <a:bodyPr wrap="none" rtlCol="0">
            <a:spAutoFit/>
          </a:bodyPr>
          <a:lstStyle/>
          <a:p>
            <a:r>
              <a:rPr lang="en-US" sz="700" dirty="0"/>
              <a:t>(a)</a:t>
            </a:r>
            <a:endParaRPr lang="en-GB" sz="700" dirty="0"/>
          </a:p>
        </p:txBody>
      </p:sp>
      <p:sp>
        <p:nvSpPr>
          <p:cNvPr id="9" name="TextBox 8">
            <a:extLst>
              <a:ext uri="{FF2B5EF4-FFF2-40B4-BE49-F238E27FC236}">
                <a16:creationId xmlns:a16="http://schemas.microsoft.com/office/drawing/2014/main" id="{CC8078C3-69C4-2058-BE45-C638AE59E9AE}"/>
              </a:ext>
            </a:extLst>
          </p:cNvPr>
          <p:cNvSpPr txBox="1"/>
          <p:nvPr/>
        </p:nvSpPr>
        <p:spPr>
          <a:xfrm>
            <a:off x="6461158" y="2498104"/>
            <a:ext cx="295274" cy="200055"/>
          </a:xfrm>
          <a:prstGeom prst="rect">
            <a:avLst/>
          </a:prstGeom>
          <a:noFill/>
        </p:spPr>
        <p:txBody>
          <a:bodyPr wrap="none" rtlCol="0">
            <a:spAutoFit/>
          </a:bodyPr>
          <a:lstStyle/>
          <a:p>
            <a:r>
              <a:rPr lang="en-US" sz="700" dirty="0"/>
              <a:t>(b)</a:t>
            </a:r>
            <a:endParaRPr lang="en-GB" sz="700" dirty="0"/>
          </a:p>
        </p:txBody>
      </p:sp>
      <p:sp>
        <p:nvSpPr>
          <p:cNvPr id="10" name="TextBox 9">
            <a:extLst>
              <a:ext uri="{FF2B5EF4-FFF2-40B4-BE49-F238E27FC236}">
                <a16:creationId xmlns:a16="http://schemas.microsoft.com/office/drawing/2014/main" id="{B3978EBD-8D1A-8009-6CFC-98108D7394F9}"/>
              </a:ext>
            </a:extLst>
          </p:cNvPr>
          <p:cNvSpPr txBox="1"/>
          <p:nvPr/>
        </p:nvSpPr>
        <p:spPr>
          <a:xfrm>
            <a:off x="2387570" y="4561719"/>
            <a:ext cx="290464" cy="200055"/>
          </a:xfrm>
          <a:prstGeom prst="rect">
            <a:avLst/>
          </a:prstGeom>
          <a:noFill/>
        </p:spPr>
        <p:txBody>
          <a:bodyPr wrap="none" rtlCol="0">
            <a:spAutoFit/>
          </a:bodyPr>
          <a:lstStyle/>
          <a:p>
            <a:r>
              <a:rPr lang="en-US" sz="700" dirty="0"/>
              <a:t>(c)</a:t>
            </a:r>
            <a:endParaRPr lang="en-GB" sz="700" dirty="0"/>
          </a:p>
        </p:txBody>
      </p:sp>
      <p:sp>
        <p:nvSpPr>
          <p:cNvPr id="11" name="TextBox 10">
            <a:extLst>
              <a:ext uri="{FF2B5EF4-FFF2-40B4-BE49-F238E27FC236}">
                <a16:creationId xmlns:a16="http://schemas.microsoft.com/office/drawing/2014/main" id="{12E0840D-D71C-8059-39A3-7B37427535FC}"/>
              </a:ext>
            </a:extLst>
          </p:cNvPr>
          <p:cNvSpPr txBox="1"/>
          <p:nvPr/>
        </p:nvSpPr>
        <p:spPr>
          <a:xfrm>
            <a:off x="6461158" y="4608288"/>
            <a:ext cx="295274" cy="200055"/>
          </a:xfrm>
          <a:prstGeom prst="rect">
            <a:avLst/>
          </a:prstGeom>
          <a:noFill/>
        </p:spPr>
        <p:txBody>
          <a:bodyPr wrap="none" rtlCol="0">
            <a:spAutoFit/>
          </a:bodyPr>
          <a:lstStyle/>
          <a:p>
            <a:r>
              <a:rPr lang="en-US" sz="700" dirty="0"/>
              <a:t>(d)</a:t>
            </a:r>
            <a:endParaRPr lang="en-GB" sz="700" dirty="0"/>
          </a:p>
        </p:txBody>
      </p:sp>
    </p:spTree>
    <p:extLst>
      <p:ext uri="{BB962C8B-B14F-4D97-AF65-F5344CB8AC3E}">
        <p14:creationId xmlns:p14="http://schemas.microsoft.com/office/powerpoint/2010/main" val="3303279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115259"/>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Results and Discussion: Dielectric constant</a:t>
            </a:r>
          </a:p>
        </p:txBody>
      </p:sp>
      <p:sp>
        <p:nvSpPr>
          <p:cNvPr id="8" name="TextBox 7">
            <a:extLst>
              <a:ext uri="{FF2B5EF4-FFF2-40B4-BE49-F238E27FC236}">
                <a16:creationId xmlns:a16="http://schemas.microsoft.com/office/drawing/2014/main" id="{A78C9D73-93EC-9A47-DD97-6504429D373C}"/>
              </a:ext>
            </a:extLst>
          </p:cNvPr>
          <p:cNvSpPr txBox="1"/>
          <p:nvPr/>
        </p:nvSpPr>
        <p:spPr>
          <a:xfrm>
            <a:off x="2153093" y="4729760"/>
            <a:ext cx="4837814" cy="335156"/>
          </a:xfrm>
          <a:prstGeom prst="rect">
            <a:avLst/>
          </a:prstGeom>
          <a:noFill/>
        </p:spPr>
        <p:txBody>
          <a:bodyPr wrap="square">
            <a:spAutoFit/>
          </a:bodyPr>
          <a:lstStyle/>
          <a:p>
            <a:pPr algn="ctr">
              <a:lnSpc>
                <a:spcPct val="150000"/>
              </a:lnSpc>
            </a:pPr>
            <a:r>
              <a:rPr lang="en-US" sz="1200" b="1" dirty="0">
                <a:effectLst/>
                <a:latin typeface="Arial" panose="020B0604020202020204" pitchFamily="34" charset="0"/>
                <a:ea typeface="Calibri" panose="020F0502020204030204" pitchFamily="34" charset="0"/>
                <a:cs typeface="Arial" panose="020B0604020202020204" pitchFamily="34" charset="0"/>
              </a:rPr>
              <a:t>Figure 21.</a:t>
            </a:r>
            <a:r>
              <a:rPr lang="en-US" sz="1200" dirty="0">
                <a:effectLst/>
                <a:latin typeface="Arial" panose="020B0604020202020204" pitchFamily="34" charset="0"/>
                <a:ea typeface="Calibri" panose="020F0502020204030204" pitchFamily="34" charset="0"/>
                <a:cs typeface="Arial" panose="020B0604020202020204" pitchFamily="34" charset="0"/>
              </a:rPr>
              <a:t> Dielectric constant</a:t>
            </a:r>
            <a:endParaRPr lang="ru-KZ"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Номер слайда 4">
            <a:extLst>
              <a:ext uri="{FF2B5EF4-FFF2-40B4-BE49-F238E27FC236}">
                <a16:creationId xmlns:a16="http://schemas.microsoft.com/office/drawing/2014/main" id="{F00FD814-E39E-4483-09D6-47BD59380D5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24</a:t>
            </a:fld>
            <a:endParaRPr lang="en" dirty="0">
              <a:solidFill>
                <a:schemeClr val="bg1"/>
              </a:solidFill>
            </a:endParaRPr>
          </a:p>
        </p:txBody>
      </p:sp>
      <p:pic>
        <p:nvPicPr>
          <p:cNvPr id="2" name="Рисунок 1">
            <a:extLst>
              <a:ext uri="{FF2B5EF4-FFF2-40B4-BE49-F238E27FC236}">
                <a16:creationId xmlns:a16="http://schemas.microsoft.com/office/drawing/2014/main" id="{AF2DE6DD-C235-F637-915C-EF0B1C2140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1700" y="907190"/>
            <a:ext cx="2817263" cy="1648437"/>
          </a:xfrm>
          <a:prstGeom prst="rect">
            <a:avLst/>
          </a:prstGeom>
        </p:spPr>
      </p:pic>
      <p:pic>
        <p:nvPicPr>
          <p:cNvPr id="3" name="Рисунок 2">
            <a:extLst>
              <a:ext uri="{FF2B5EF4-FFF2-40B4-BE49-F238E27FC236}">
                <a16:creationId xmlns:a16="http://schemas.microsoft.com/office/drawing/2014/main" id="{FC2AC500-093E-DD2F-F468-E908E6708BF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28963" y="907189"/>
            <a:ext cx="2874014" cy="1648437"/>
          </a:xfrm>
          <a:prstGeom prst="rect">
            <a:avLst/>
          </a:prstGeom>
        </p:spPr>
      </p:pic>
      <p:pic>
        <p:nvPicPr>
          <p:cNvPr id="4" name="Рисунок 3">
            <a:extLst>
              <a:ext uri="{FF2B5EF4-FFF2-40B4-BE49-F238E27FC236}">
                <a16:creationId xmlns:a16="http://schemas.microsoft.com/office/drawing/2014/main" id="{041E454D-ED4E-981F-76B9-6C7A0930EB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02977" y="907188"/>
            <a:ext cx="2817263" cy="1648438"/>
          </a:xfrm>
          <a:prstGeom prst="rect">
            <a:avLst/>
          </a:prstGeom>
        </p:spPr>
      </p:pic>
      <p:pic>
        <p:nvPicPr>
          <p:cNvPr id="6" name="Рисунок 5">
            <a:extLst>
              <a:ext uri="{FF2B5EF4-FFF2-40B4-BE49-F238E27FC236}">
                <a16:creationId xmlns:a16="http://schemas.microsoft.com/office/drawing/2014/main" id="{E8DA002C-1A0B-18B9-E4E6-79082BFC5AB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20331" y="2847975"/>
            <a:ext cx="2874014" cy="1644373"/>
          </a:xfrm>
          <a:prstGeom prst="rect">
            <a:avLst/>
          </a:prstGeom>
        </p:spPr>
      </p:pic>
      <p:pic>
        <p:nvPicPr>
          <p:cNvPr id="7" name="Рисунок 6">
            <a:extLst>
              <a:ext uri="{FF2B5EF4-FFF2-40B4-BE49-F238E27FC236}">
                <a16:creationId xmlns:a16="http://schemas.microsoft.com/office/drawing/2014/main" id="{98CCD8AE-8339-A9F2-6C6E-D1D4C1F0EF5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565970" y="2847975"/>
            <a:ext cx="2817264" cy="1644373"/>
          </a:xfrm>
          <a:prstGeom prst="rect">
            <a:avLst/>
          </a:prstGeom>
        </p:spPr>
      </p:pic>
      <p:sp>
        <p:nvSpPr>
          <p:cNvPr id="9" name="TextBox 8">
            <a:extLst>
              <a:ext uri="{FF2B5EF4-FFF2-40B4-BE49-F238E27FC236}">
                <a16:creationId xmlns:a16="http://schemas.microsoft.com/office/drawing/2014/main" id="{68E3848E-A3B8-3656-0984-EC5BE2F69A6C}"/>
              </a:ext>
            </a:extLst>
          </p:cNvPr>
          <p:cNvSpPr txBox="1"/>
          <p:nvPr/>
        </p:nvSpPr>
        <p:spPr>
          <a:xfrm>
            <a:off x="1572695" y="2471722"/>
            <a:ext cx="295274" cy="200055"/>
          </a:xfrm>
          <a:prstGeom prst="rect">
            <a:avLst/>
          </a:prstGeom>
          <a:noFill/>
        </p:spPr>
        <p:txBody>
          <a:bodyPr wrap="none" rtlCol="0">
            <a:spAutoFit/>
          </a:bodyPr>
          <a:lstStyle/>
          <a:p>
            <a:r>
              <a:rPr lang="en-US" sz="700" dirty="0"/>
              <a:t>(a)</a:t>
            </a:r>
            <a:endParaRPr lang="en-GB" sz="700" dirty="0"/>
          </a:p>
        </p:txBody>
      </p:sp>
      <p:sp>
        <p:nvSpPr>
          <p:cNvPr id="10" name="TextBox 9">
            <a:extLst>
              <a:ext uri="{FF2B5EF4-FFF2-40B4-BE49-F238E27FC236}">
                <a16:creationId xmlns:a16="http://schemas.microsoft.com/office/drawing/2014/main" id="{48A60CDE-E439-BB0E-5E81-13ADC3F2845A}"/>
              </a:ext>
            </a:extLst>
          </p:cNvPr>
          <p:cNvSpPr txBox="1"/>
          <p:nvPr/>
        </p:nvSpPr>
        <p:spPr>
          <a:xfrm>
            <a:off x="4418333" y="2455599"/>
            <a:ext cx="295274" cy="200055"/>
          </a:xfrm>
          <a:prstGeom prst="rect">
            <a:avLst/>
          </a:prstGeom>
          <a:noFill/>
        </p:spPr>
        <p:txBody>
          <a:bodyPr wrap="none" rtlCol="0">
            <a:spAutoFit/>
          </a:bodyPr>
          <a:lstStyle/>
          <a:p>
            <a:r>
              <a:rPr lang="en-US" sz="700" dirty="0"/>
              <a:t>(b)</a:t>
            </a:r>
            <a:endParaRPr lang="en-GB" sz="700" dirty="0"/>
          </a:p>
        </p:txBody>
      </p:sp>
      <p:sp>
        <p:nvSpPr>
          <p:cNvPr id="11" name="TextBox 10">
            <a:extLst>
              <a:ext uri="{FF2B5EF4-FFF2-40B4-BE49-F238E27FC236}">
                <a16:creationId xmlns:a16="http://schemas.microsoft.com/office/drawing/2014/main" id="{06B58235-8599-E3FF-C6EA-3B91720AAC70}"/>
              </a:ext>
            </a:extLst>
          </p:cNvPr>
          <p:cNvSpPr txBox="1"/>
          <p:nvPr/>
        </p:nvSpPr>
        <p:spPr>
          <a:xfrm>
            <a:off x="7292347" y="2455599"/>
            <a:ext cx="290464" cy="200055"/>
          </a:xfrm>
          <a:prstGeom prst="rect">
            <a:avLst/>
          </a:prstGeom>
          <a:noFill/>
        </p:spPr>
        <p:txBody>
          <a:bodyPr wrap="none" rtlCol="0">
            <a:spAutoFit/>
          </a:bodyPr>
          <a:lstStyle/>
          <a:p>
            <a:r>
              <a:rPr lang="en-US" sz="700" dirty="0"/>
              <a:t>(c)</a:t>
            </a:r>
            <a:endParaRPr lang="en-GB" sz="700" dirty="0"/>
          </a:p>
        </p:txBody>
      </p:sp>
      <p:sp>
        <p:nvSpPr>
          <p:cNvPr id="12" name="TextBox 11">
            <a:extLst>
              <a:ext uri="{FF2B5EF4-FFF2-40B4-BE49-F238E27FC236}">
                <a16:creationId xmlns:a16="http://schemas.microsoft.com/office/drawing/2014/main" id="{ABEF84F2-03A3-5003-2EBF-E45E185C3CBA}"/>
              </a:ext>
            </a:extLst>
          </p:cNvPr>
          <p:cNvSpPr txBox="1"/>
          <p:nvPr/>
        </p:nvSpPr>
        <p:spPr>
          <a:xfrm>
            <a:off x="3009701" y="4410998"/>
            <a:ext cx="295274" cy="200055"/>
          </a:xfrm>
          <a:prstGeom prst="rect">
            <a:avLst/>
          </a:prstGeom>
          <a:noFill/>
        </p:spPr>
        <p:txBody>
          <a:bodyPr wrap="none" rtlCol="0">
            <a:spAutoFit/>
          </a:bodyPr>
          <a:lstStyle/>
          <a:p>
            <a:r>
              <a:rPr lang="en-US" sz="700" dirty="0"/>
              <a:t>(d)</a:t>
            </a:r>
            <a:endParaRPr lang="en-GB" sz="700" dirty="0"/>
          </a:p>
        </p:txBody>
      </p:sp>
      <p:sp>
        <p:nvSpPr>
          <p:cNvPr id="13" name="TextBox 12">
            <a:extLst>
              <a:ext uri="{FF2B5EF4-FFF2-40B4-BE49-F238E27FC236}">
                <a16:creationId xmlns:a16="http://schemas.microsoft.com/office/drawing/2014/main" id="{5523A45F-2BB6-6D93-3634-0994B88293F4}"/>
              </a:ext>
            </a:extLst>
          </p:cNvPr>
          <p:cNvSpPr txBox="1"/>
          <p:nvPr/>
        </p:nvSpPr>
        <p:spPr>
          <a:xfrm>
            <a:off x="5855340" y="4410998"/>
            <a:ext cx="295274" cy="200055"/>
          </a:xfrm>
          <a:prstGeom prst="rect">
            <a:avLst/>
          </a:prstGeom>
          <a:noFill/>
        </p:spPr>
        <p:txBody>
          <a:bodyPr wrap="none" rtlCol="0">
            <a:spAutoFit/>
          </a:bodyPr>
          <a:lstStyle/>
          <a:p>
            <a:r>
              <a:rPr lang="en-US" sz="700" dirty="0"/>
              <a:t>(e)</a:t>
            </a:r>
            <a:endParaRPr lang="en-GB" sz="700" dirty="0"/>
          </a:p>
        </p:txBody>
      </p:sp>
    </p:spTree>
    <p:extLst>
      <p:ext uri="{BB962C8B-B14F-4D97-AF65-F5344CB8AC3E}">
        <p14:creationId xmlns:p14="http://schemas.microsoft.com/office/powerpoint/2010/main" val="2650815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75812"/>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Results and Discussion: ASR Expansion</a:t>
            </a:r>
            <a:br>
              <a:rPr lang="en-US" b="1" dirty="0">
                <a:solidFill>
                  <a:srgbClr val="000000"/>
                </a:solidFill>
              </a:rPr>
            </a:br>
            <a:endParaRPr lang="en-US" b="1" dirty="0">
              <a:solidFill>
                <a:srgbClr val="000000"/>
              </a:solidFill>
            </a:endParaRPr>
          </a:p>
        </p:txBody>
      </p:sp>
      <p:sp>
        <p:nvSpPr>
          <p:cNvPr id="4" name="TextBox 3">
            <a:extLst>
              <a:ext uri="{FF2B5EF4-FFF2-40B4-BE49-F238E27FC236}">
                <a16:creationId xmlns:a16="http://schemas.microsoft.com/office/drawing/2014/main" id="{7AF28F56-E9AF-AFAF-EA4B-5AEAF9196009}"/>
              </a:ext>
            </a:extLst>
          </p:cNvPr>
          <p:cNvSpPr txBox="1"/>
          <p:nvPr/>
        </p:nvSpPr>
        <p:spPr>
          <a:xfrm>
            <a:off x="2153093" y="4741597"/>
            <a:ext cx="4837814" cy="335156"/>
          </a:xfrm>
          <a:prstGeom prst="rect">
            <a:avLst/>
          </a:prstGeom>
          <a:noFill/>
        </p:spPr>
        <p:txBody>
          <a:bodyPr wrap="square">
            <a:spAutoFit/>
          </a:bodyPr>
          <a:lstStyle/>
          <a:p>
            <a:pPr algn="ctr">
              <a:lnSpc>
                <a:spcPct val="150000"/>
              </a:lnSpc>
            </a:pPr>
            <a:r>
              <a:rPr lang="en-US" sz="1200" b="1" dirty="0">
                <a:effectLst/>
                <a:latin typeface="Arial" panose="020B0604020202020204" pitchFamily="34" charset="0"/>
                <a:ea typeface="Calibri" panose="020F0502020204030204" pitchFamily="34" charset="0"/>
                <a:cs typeface="Arial" panose="020B0604020202020204" pitchFamily="34" charset="0"/>
              </a:rPr>
              <a:t>Figure 22.</a:t>
            </a:r>
            <a:r>
              <a:rPr lang="en-US" sz="1200" dirty="0">
                <a:effectLst/>
                <a:latin typeface="Arial" panose="020B0604020202020204" pitchFamily="34" charset="0"/>
                <a:ea typeface="Calibri" panose="020F0502020204030204" pitchFamily="34" charset="0"/>
                <a:cs typeface="Arial" panose="020B0604020202020204" pitchFamily="34" charset="0"/>
              </a:rPr>
              <a:t> ASR test</a:t>
            </a:r>
            <a:endParaRPr lang="ru-KZ"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7" name="Номер слайда 6">
            <a:extLst>
              <a:ext uri="{FF2B5EF4-FFF2-40B4-BE49-F238E27FC236}">
                <a16:creationId xmlns:a16="http://schemas.microsoft.com/office/drawing/2014/main" id="{99F4080F-291D-EEAA-300A-C4C8D5E70E9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25</a:t>
            </a:fld>
            <a:endParaRPr lang="en" dirty="0">
              <a:solidFill>
                <a:schemeClr val="bg1"/>
              </a:solidFill>
            </a:endParaRPr>
          </a:p>
        </p:txBody>
      </p:sp>
      <p:pic>
        <p:nvPicPr>
          <p:cNvPr id="9" name="Рисунок 8">
            <a:extLst>
              <a:ext uri="{FF2B5EF4-FFF2-40B4-BE49-F238E27FC236}">
                <a16:creationId xmlns:a16="http://schemas.microsoft.com/office/drawing/2014/main" id="{554853CD-71E7-0FBE-4DBC-8411C1310D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0260" y="748482"/>
            <a:ext cx="2842101" cy="1907381"/>
          </a:xfrm>
          <a:prstGeom prst="rect">
            <a:avLst/>
          </a:prstGeom>
        </p:spPr>
      </p:pic>
      <p:pic>
        <p:nvPicPr>
          <p:cNvPr id="10" name="Рисунок 9">
            <a:extLst>
              <a:ext uri="{FF2B5EF4-FFF2-40B4-BE49-F238E27FC236}">
                <a16:creationId xmlns:a16="http://schemas.microsoft.com/office/drawing/2014/main" id="{C24F7E03-3032-1799-7D89-3A4AD550F1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44638" y="748483"/>
            <a:ext cx="2842101" cy="1907381"/>
          </a:xfrm>
          <a:prstGeom prst="rect">
            <a:avLst/>
          </a:prstGeom>
        </p:spPr>
      </p:pic>
      <p:pic>
        <p:nvPicPr>
          <p:cNvPr id="11" name="Рисунок 10">
            <a:extLst>
              <a:ext uri="{FF2B5EF4-FFF2-40B4-BE49-F238E27FC236}">
                <a16:creationId xmlns:a16="http://schemas.microsoft.com/office/drawing/2014/main" id="{6AB618AD-7685-F580-2234-ED528F3E561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10306" y="748481"/>
            <a:ext cx="2842100" cy="1907381"/>
          </a:xfrm>
          <a:prstGeom prst="rect">
            <a:avLst/>
          </a:prstGeom>
        </p:spPr>
      </p:pic>
      <p:pic>
        <p:nvPicPr>
          <p:cNvPr id="12" name="Рисунок 11">
            <a:extLst>
              <a:ext uri="{FF2B5EF4-FFF2-40B4-BE49-F238E27FC236}">
                <a16:creationId xmlns:a16="http://schemas.microsoft.com/office/drawing/2014/main" id="{15B2954F-6AB8-EA73-E006-9B1883D10A4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35230" y="2762774"/>
            <a:ext cx="2842100" cy="1907381"/>
          </a:xfrm>
          <a:prstGeom prst="rect">
            <a:avLst/>
          </a:prstGeom>
        </p:spPr>
      </p:pic>
      <p:pic>
        <p:nvPicPr>
          <p:cNvPr id="14" name="Рисунок 13">
            <a:extLst>
              <a:ext uri="{FF2B5EF4-FFF2-40B4-BE49-F238E27FC236}">
                <a16:creationId xmlns:a16="http://schemas.microsoft.com/office/drawing/2014/main" id="{EC4F0DB8-BA7A-D257-3931-A1546942F88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769227" y="2762774"/>
            <a:ext cx="2842100" cy="1907381"/>
          </a:xfrm>
          <a:prstGeom prst="rect">
            <a:avLst/>
          </a:prstGeom>
        </p:spPr>
      </p:pic>
      <p:sp>
        <p:nvSpPr>
          <p:cNvPr id="2" name="TextBox 1">
            <a:extLst>
              <a:ext uri="{FF2B5EF4-FFF2-40B4-BE49-F238E27FC236}">
                <a16:creationId xmlns:a16="http://schemas.microsoft.com/office/drawing/2014/main" id="{57B3F55E-B333-D2D8-2A29-B67C988CDCA6}"/>
              </a:ext>
            </a:extLst>
          </p:cNvPr>
          <p:cNvSpPr txBox="1"/>
          <p:nvPr/>
        </p:nvSpPr>
        <p:spPr>
          <a:xfrm>
            <a:off x="1587593" y="2509264"/>
            <a:ext cx="295274" cy="200055"/>
          </a:xfrm>
          <a:prstGeom prst="rect">
            <a:avLst/>
          </a:prstGeom>
          <a:noFill/>
        </p:spPr>
        <p:txBody>
          <a:bodyPr wrap="none" rtlCol="0">
            <a:spAutoFit/>
          </a:bodyPr>
          <a:lstStyle/>
          <a:p>
            <a:r>
              <a:rPr lang="en-US" sz="700" dirty="0"/>
              <a:t>(a)</a:t>
            </a:r>
            <a:endParaRPr lang="en-GB" sz="700" dirty="0"/>
          </a:p>
        </p:txBody>
      </p:sp>
      <p:sp>
        <p:nvSpPr>
          <p:cNvPr id="3" name="TextBox 2">
            <a:extLst>
              <a:ext uri="{FF2B5EF4-FFF2-40B4-BE49-F238E27FC236}">
                <a16:creationId xmlns:a16="http://schemas.microsoft.com/office/drawing/2014/main" id="{B6411010-B111-DB42-FF16-F4CC5734EDF3}"/>
              </a:ext>
            </a:extLst>
          </p:cNvPr>
          <p:cNvSpPr txBox="1"/>
          <p:nvPr/>
        </p:nvSpPr>
        <p:spPr>
          <a:xfrm>
            <a:off x="4525641" y="2503838"/>
            <a:ext cx="295274" cy="200055"/>
          </a:xfrm>
          <a:prstGeom prst="rect">
            <a:avLst/>
          </a:prstGeom>
          <a:noFill/>
        </p:spPr>
        <p:txBody>
          <a:bodyPr wrap="none" rtlCol="0">
            <a:spAutoFit/>
          </a:bodyPr>
          <a:lstStyle/>
          <a:p>
            <a:r>
              <a:rPr lang="en-US" sz="700" dirty="0"/>
              <a:t>(b)</a:t>
            </a:r>
            <a:endParaRPr lang="en-GB" sz="700" dirty="0"/>
          </a:p>
        </p:txBody>
      </p:sp>
      <p:pic>
        <p:nvPicPr>
          <p:cNvPr id="5" name="Рисунок 4">
            <a:extLst>
              <a:ext uri="{FF2B5EF4-FFF2-40B4-BE49-F238E27FC236}">
                <a16:creationId xmlns:a16="http://schemas.microsoft.com/office/drawing/2014/main" id="{C551429A-64E5-EAFC-1713-F9B64DF2BC5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98542" y="748481"/>
            <a:ext cx="2842100" cy="1907381"/>
          </a:xfrm>
          <a:prstGeom prst="rect">
            <a:avLst/>
          </a:prstGeom>
        </p:spPr>
      </p:pic>
      <p:sp>
        <p:nvSpPr>
          <p:cNvPr id="6" name="TextBox 5">
            <a:extLst>
              <a:ext uri="{FF2B5EF4-FFF2-40B4-BE49-F238E27FC236}">
                <a16:creationId xmlns:a16="http://schemas.microsoft.com/office/drawing/2014/main" id="{3079CB84-4B3C-CFCF-BC35-95C96510CBFD}"/>
              </a:ext>
            </a:extLst>
          </p:cNvPr>
          <p:cNvSpPr txBox="1"/>
          <p:nvPr/>
        </p:nvSpPr>
        <p:spPr>
          <a:xfrm>
            <a:off x="7463690" y="2503839"/>
            <a:ext cx="290464" cy="200055"/>
          </a:xfrm>
          <a:prstGeom prst="rect">
            <a:avLst/>
          </a:prstGeom>
          <a:noFill/>
        </p:spPr>
        <p:txBody>
          <a:bodyPr wrap="none" rtlCol="0">
            <a:spAutoFit/>
          </a:bodyPr>
          <a:lstStyle/>
          <a:p>
            <a:r>
              <a:rPr lang="en-US" sz="700" dirty="0"/>
              <a:t>(c)</a:t>
            </a:r>
            <a:endParaRPr lang="en-GB" sz="700" dirty="0"/>
          </a:p>
        </p:txBody>
      </p:sp>
      <p:sp>
        <p:nvSpPr>
          <p:cNvPr id="8" name="TextBox 7">
            <a:extLst>
              <a:ext uri="{FF2B5EF4-FFF2-40B4-BE49-F238E27FC236}">
                <a16:creationId xmlns:a16="http://schemas.microsoft.com/office/drawing/2014/main" id="{49091DC7-6576-1F20-D379-46E0377901E6}"/>
              </a:ext>
            </a:extLst>
          </p:cNvPr>
          <p:cNvSpPr txBox="1"/>
          <p:nvPr/>
        </p:nvSpPr>
        <p:spPr>
          <a:xfrm>
            <a:off x="3144638" y="4532583"/>
            <a:ext cx="295274" cy="200055"/>
          </a:xfrm>
          <a:prstGeom prst="rect">
            <a:avLst/>
          </a:prstGeom>
          <a:noFill/>
        </p:spPr>
        <p:txBody>
          <a:bodyPr wrap="none" rtlCol="0">
            <a:spAutoFit/>
          </a:bodyPr>
          <a:lstStyle/>
          <a:p>
            <a:r>
              <a:rPr lang="en-US" sz="700" dirty="0"/>
              <a:t>(d)</a:t>
            </a:r>
            <a:endParaRPr lang="en-GB" sz="700" dirty="0"/>
          </a:p>
        </p:txBody>
      </p:sp>
      <p:sp>
        <p:nvSpPr>
          <p:cNvPr id="13" name="TextBox 12">
            <a:extLst>
              <a:ext uri="{FF2B5EF4-FFF2-40B4-BE49-F238E27FC236}">
                <a16:creationId xmlns:a16="http://schemas.microsoft.com/office/drawing/2014/main" id="{8A97F50C-99D9-8753-8AA3-3B6C511048ED}"/>
              </a:ext>
            </a:extLst>
          </p:cNvPr>
          <p:cNvSpPr txBox="1"/>
          <p:nvPr/>
        </p:nvSpPr>
        <p:spPr>
          <a:xfrm>
            <a:off x="6190277" y="4484590"/>
            <a:ext cx="295274" cy="200055"/>
          </a:xfrm>
          <a:prstGeom prst="rect">
            <a:avLst/>
          </a:prstGeom>
          <a:noFill/>
        </p:spPr>
        <p:txBody>
          <a:bodyPr wrap="none" rtlCol="0">
            <a:spAutoFit/>
          </a:bodyPr>
          <a:lstStyle/>
          <a:p>
            <a:r>
              <a:rPr lang="en-US" sz="700" dirty="0"/>
              <a:t>(e)</a:t>
            </a:r>
            <a:endParaRPr lang="en-GB" sz="700" dirty="0"/>
          </a:p>
        </p:txBody>
      </p:sp>
    </p:spTree>
    <p:extLst>
      <p:ext uri="{BB962C8B-B14F-4D97-AF65-F5344CB8AC3E}">
        <p14:creationId xmlns:p14="http://schemas.microsoft.com/office/powerpoint/2010/main" val="3696461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12833"/>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Results and Discussion: Drying Shrinkage</a:t>
            </a:r>
            <a:br>
              <a:rPr lang="en-US" b="1" dirty="0">
                <a:solidFill>
                  <a:srgbClr val="000000"/>
                </a:solidFill>
              </a:rPr>
            </a:br>
            <a:endParaRPr lang="en-US" b="1" dirty="0">
              <a:solidFill>
                <a:srgbClr val="000000"/>
              </a:solidFill>
            </a:endParaRPr>
          </a:p>
        </p:txBody>
      </p:sp>
      <p:sp>
        <p:nvSpPr>
          <p:cNvPr id="4" name="TextBox 3">
            <a:extLst>
              <a:ext uri="{FF2B5EF4-FFF2-40B4-BE49-F238E27FC236}">
                <a16:creationId xmlns:a16="http://schemas.microsoft.com/office/drawing/2014/main" id="{7AF28F56-E9AF-AFAF-EA4B-5AEAF9196009}"/>
              </a:ext>
            </a:extLst>
          </p:cNvPr>
          <p:cNvSpPr txBox="1"/>
          <p:nvPr/>
        </p:nvSpPr>
        <p:spPr>
          <a:xfrm>
            <a:off x="2153093" y="4805893"/>
            <a:ext cx="4837814" cy="335156"/>
          </a:xfrm>
          <a:prstGeom prst="rect">
            <a:avLst/>
          </a:prstGeom>
          <a:noFill/>
        </p:spPr>
        <p:txBody>
          <a:bodyPr wrap="square">
            <a:spAutoFit/>
          </a:bodyPr>
          <a:lstStyle/>
          <a:p>
            <a:pPr algn="ctr">
              <a:lnSpc>
                <a:spcPct val="150000"/>
              </a:lnSpc>
            </a:pPr>
            <a:r>
              <a:rPr lang="en-US" sz="1200" b="1" dirty="0">
                <a:effectLst/>
                <a:latin typeface="Arial" panose="020B0604020202020204" pitchFamily="34" charset="0"/>
                <a:ea typeface="Calibri" panose="020F0502020204030204" pitchFamily="34" charset="0"/>
                <a:cs typeface="Arial" panose="020B0604020202020204" pitchFamily="34" charset="0"/>
              </a:rPr>
              <a:t>Figure </a:t>
            </a:r>
            <a:r>
              <a:rPr lang="en-US" sz="1200" b="1" dirty="0">
                <a:latin typeface="Arial" panose="020B0604020202020204" pitchFamily="34" charset="0"/>
                <a:ea typeface="Calibri" panose="020F0502020204030204" pitchFamily="34" charset="0"/>
                <a:cs typeface="Arial" panose="020B0604020202020204" pitchFamily="34" charset="0"/>
              </a:rPr>
              <a:t>23</a:t>
            </a:r>
            <a:r>
              <a:rPr lang="en-US" sz="1200" b="1" dirty="0">
                <a:effectLst/>
                <a:latin typeface="Arial" panose="020B0604020202020204" pitchFamily="34" charset="0"/>
                <a:ea typeface="Calibri" panose="020F0502020204030204" pitchFamily="34" charset="0"/>
                <a:cs typeface="Arial" panose="020B0604020202020204" pitchFamily="34" charset="0"/>
              </a:rPr>
              <a:t>.</a:t>
            </a:r>
            <a:r>
              <a:rPr lang="en-US" sz="1200" dirty="0">
                <a:effectLst/>
                <a:latin typeface="Arial" panose="020B0604020202020204" pitchFamily="34" charset="0"/>
                <a:ea typeface="Calibri" panose="020F0502020204030204" pitchFamily="34" charset="0"/>
                <a:cs typeface="Arial" panose="020B0604020202020204" pitchFamily="34" charset="0"/>
              </a:rPr>
              <a:t> Drying shrinkage</a:t>
            </a:r>
            <a:endParaRPr lang="ru-KZ"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8" name="Номер слайда 7">
            <a:extLst>
              <a:ext uri="{FF2B5EF4-FFF2-40B4-BE49-F238E27FC236}">
                <a16:creationId xmlns:a16="http://schemas.microsoft.com/office/drawing/2014/main" id="{845BFC81-295D-A180-0428-2D4FDDF1E6F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26</a:t>
            </a:fld>
            <a:endParaRPr lang="en" dirty="0">
              <a:solidFill>
                <a:schemeClr val="bg1"/>
              </a:solidFill>
            </a:endParaRPr>
          </a:p>
        </p:txBody>
      </p:sp>
      <p:pic>
        <p:nvPicPr>
          <p:cNvPr id="12" name="Рисунок 11">
            <a:extLst>
              <a:ext uri="{FF2B5EF4-FFF2-40B4-BE49-F238E27FC236}">
                <a16:creationId xmlns:a16="http://schemas.microsoft.com/office/drawing/2014/main" id="{09CB8D09-2128-50A3-D38D-D72E4DA219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2251" y="585531"/>
            <a:ext cx="2716932" cy="2093373"/>
          </a:xfrm>
          <a:prstGeom prst="rect">
            <a:avLst/>
          </a:prstGeom>
        </p:spPr>
      </p:pic>
      <p:pic>
        <p:nvPicPr>
          <p:cNvPr id="13" name="Рисунок 12">
            <a:extLst>
              <a:ext uri="{FF2B5EF4-FFF2-40B4-BE49-F238E27FC236}">
                <a16:creationId xmlns:a16="http://schemas.microsoft.com/office/drawing/2014/main" id="{7B35E06F-6899-D1A1-5A7B-38FB10D30E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53997" y="585531"/>
            <a:ext cx="2716931" cy="2093373"/>
          </a:xfrm>
          <a:prstGeom prst="rect">
            <a:avLst/>
          </a:prstGeom>
        </p:spPr>
      </p:pic>
      <p:pic>
        <p:nvPicPr>
          <p:cNvPr id="14" name="Рисунок 13">
            <a:extLst>
              <a:ext uri="{FF2B5EF4-FFF2-40B4-BE49-F238E27FC236}">
                <a16:creationId xmlns:a16="http://schemas.microsoft.com/office/drawing/2014/main" id="{D3CD35C1-1D84-0384-0969-F5D319AA79A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85742" y="585532"/>
            <a:ext cx="2716931" cy="2093373"/>
          </a:xfrm>
          <a:prstGeom prst="rect">
            <a:avLst/>
          </a:prstGeom>
        </p:spPr>
      </p:pic>
      <p:pic>
        <p:nvPicPr>
          <p:cNvPr id="15" name="Рисунок 14">
            <a:extLst>
              <a:ext uri="{FF2B5EF4-FFF2-40B4-BE49-F238E27FC236}">
                <a16:creationId xmlns:a16="http://schemas.microsoft.com/office/drawing/2014/main" id="{BCD4D039-2F9A-5D2B-5E9B-0A09ACFF5DD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80717" y="2745720"/>
            <a:ext cx="2716930" cy="2093373"/>
          </a:xfrm>
          <a:prstGeom prst="rect">
            <a:avLst/>
          </a:prstGeom>
        </p:spPr>
      </p:pic>
      <p:pic>
        <p:nvPicPr>
          <p:cNvPr id="17" name="Рисунок 16">
            <a:extLst>
              <a:ext uri="{FF2B5EF4-FFF2-40B4-BE49-F238E27FC236}">
                <a16:creationId xmlns:a16="http://schemas.microsoft.com/office/drawing/2014/main" id="{5D771054-2A90-74C4-74DD-1258140AA3A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469868" y="2728912"/>
            <a:ext cx="2716930" cy="2093373"/>
          </a:xfrm>
          <a:prstGeom prst="rect">
            <a:avLst/>
          </a:prstGeom>
        </p:spPr>
      </p:pic>
      <p:sp>
        <p:nvSpPr>
          <p:cNvPr id="2" name="TextBox 1">
            <a:extLst>
              <a:ext uri="{FF2B5EF4-FFF2-40B4-BE49-F238E27FC236}">
                <a16:creationId xmlns:a16="http://schemas.microsoft.com/office/drawing/2014/main" id="{260A3583-D251-65F7-022F-D975B352E506}"/>
              </a:ext>
            </a:extLst>
          </p:cNvPr>
          <p:cNvSpPr txBox="1"/>
          <p:nvPr/>
        </p:nvSpPr>
        <p:spPr>
          <a:xfrm>
            <a:off x="1490485" y="2571750"/>
            <a:ext cx="295274" cy="200055"/>
          </a:xfrm>
          <a:prstGeom prst="rect">
            <a:avLst/>
          </a:prstGeom>
          <a:noFill/>
        </p:spPr>
        <p:txBody>
          <a:bodyPr wrap="none" rtlCol="0">
            <a:spAutoFit/>
          </a:bodyPr>
          <a:lstStyle/>
          <a:p>
            <a:r>
              <a:rPr lang="en-US" sz="700" dirty="0"/>
              <a:t>(a)</a:t>
            </a:r>
            <a:endParaRPr lang="en-GB" sz="700" dirty="0"/>
          </a:p>
        </p:txBody>
      </p:sp>
      <p:sp>
        <p:nvSpPr>
          <p:cNvPr id="3" name="TextBox 2">
            <a:extLst>
              <a:ext uri="{FF2B5EF4-FFF2-40B4-BE49-F238E27FC236}">
                <a16:creationId xmlns:a16="http://schemas.microsoft.com/office/drawing/2014/main" id="{8C0713C9-CDEC-1439-4264-9F2CE3E7775C}"/>
              </a:ext>
            </a:extLst>
          </p:cNvPr>
          <p:cNvSpPr txBox="1"/>
          <p:nvPr/>
        </p:nvSpPr>
        <p:spPr>
          <a:xfrm>
            <a:off x="4325938" y="2578876"/>
            <a:ext cx="295274" cy="200055"/>
          </a:xfrm>
          <a:prstGeom prst="rect">
            <a:avLst/>
          </a:prstGeom>
          <a:noFill/>
        </p:spPr>
        <p:txBody>
          <a:bodyPr wrap="none" rtlCol="0">
            <a:spAutoFit/>
          </a:bodyPr>
          <a:lstStyle/>
          <a:p>
            <a:r>
              <a:rPr lang="en-US" sz="700" dirty="0"/>
              <a:t>(b)</a:t>
            </a:r>
            <a:endParaRPr lang="en-GB" sz="700" dirty="0"/>
          </a:p>
        </p:txBody>
      </p:sp>
      <p:sp>
        <p:nvSpPr>
          <p:cNvPr id="5" name="TextBox 4">
            <a:extLst>
              <a:ext uri="{FF2B5EF4-FFF2-40B4-BE49-F238E27FC236}">
                <a16:creationId xmlns:a16="http://schemas.microsoft.com/office/drawing/2014/main" id="{AE363ACA-C459-EC19-0630-35162A2821D1}"/>
              </a:ext>
            </a:extLst>
          </p:cNvPr>
          <p:cNvSpPr txBox="1"/>
          <p:nvPr/>
        </p:nvSpPr>
        <p:spPr>
          <a:xfrm>
            <a:off x="7153975" y="2571749"/>
            <a:ext cx="290464" cy="200055"/>
          </a:xfrm>
          <a:prstGeom prst="rect">
            <a:avLst/>
          </a:prstGeom>
          <a:noFill/>
        </p:spPr>
        <p:txBody>
          <a:bodyPr wrap="none" rtlCol="0">
            <a:spAutoFit/>
          </a:bodyPr>
          <a:lstStyle/>
          <a:p>
            <a:r>
              <a:rPr lang="en-US" sz="700" dirty="0"/>
              <a:t>(c)</a:t>
            </a:r>
            <a:endParaRPr lang="en-GB" sz="700" dirty="0"/>
          </a:p>
        </p:txBody>
      </p:sp>
      <p:sp>
        <p:nvSpPr>
          <p:cNvPr id="6" name="TextBox 5">
            <a:extLst>
              <a:ext uri="{FF2B5EF4-FFF2-40B4-BE49-F238E27FC236}">
                <a16:creationId xmlns:a16="http://schemas.microsoft.com/office/drawing/2014/main" id="{F9E5DB75-6FC0-8CA6-D3BA-33F7E358E8C0}"/>
              </a:ext>
            </a:extLst>
          </p:cNvPr>
          <p:cNvSpPr txBox="1"/>
          <p:nvPr/>
        </p:nvSpPr>
        <p:spPr>
          <a:xfrm>
            <a:off x="2840680" y="4705866"/>
            <a:ext cx="295274" cy="200055"/>
          </a:xfrm>
          <a:prstGeom prst="rect">
            <a:avLst/>
          </a:prstGeom>
          <a:noFill/>
        </p:spPr>
        <p:txBody>
          <a:bodyPr wrap="none" rtlCol="0">
            <a:spAutoFit/>
          </a:bodyPr>
          <a:lstStyle/>
          <a:p>
            <a:r>
              <a:rPr lang="en-US" sz="700" dirty="0"/>
              <a:t>(d)</a:t>
            </a:r>
            <a:endParaRPr lang="en-GB" sz="700" dirty="0"/>
          </a:p>
        </p:txBody>
      </p:sp>
      <p:sp>
        <p:nvSpPr>
          <p:cNvPr id="7" name="TextBox 6">
            <a:extLst>
              <a:ext uri="{FF2B5EF4-FFF2-40B4-BE49-F238E27FC236}">
                <a16:creationId xmlns:a16="http://schemas.microsoft.com/office/drawing/2014/main" id="{197DB633-12FB-B981-9000-6E2840102A04}"/>
              </a:ext>
            </a:extLst>
          </p:cNvPr>
          <p:cNvSpPr txBox="1"/>
          <p:nvPr/>
        </p:nvSpPr>
        <p:spPr>
          <a:xfrm>
            <a:off x="5712774" y="4705852"/>
            <a:ext cx="295274" cy="200055"/>
          </a:xfrm>
          <a:prstGeom prst="rect">
            <a:avLst/>
          </a:prstGeom>
          <a:noFill/>
        </p:spPr>
        <p:txBody>
          <a:bodyPr wrap="none" rtlCol="0">
            <a:spAutoFit/>
          </a:bodyPr>
          <a:lstStyle/>
          <a:p>
            <a:r>
              <a:rPr lang="en-US" sz="700" dirty="0"/>
              <a:t>(e)</a:t>
            </a:r>
            <a:endParaRPr lang="en-GB" sz="700" dirty="0"/>
          </a:p>
        </p:txBody>
      </p:sp>
    </p:spTree>
    <p:extLst>
      <p:ext uri="{BB962C8B-B14F-4D97-AF65-F5344CB8AC3E}">
        <p14:creationId xmlns:p14="http://schemas.microsoft.com/office/powerpoint/2010/main" val="11880478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Results and Discussion: Summary</a:t>
            </a:r>
          </a:p>
        </p:txBody>
      </p:sp>
      <p:sp>
        <p:nvSpPr>
          <p:cNvPr id="8" name="TextBox 7">
            <a:extLst>
              <a:ext uri="{FF2B5EF4-FFF2-40B4-BE49-F238E27FC236}">
                <a16:creationId xmlns:a16="http://schemas.microsoft.com/office/drawing/2014/main" id="{A78C9D73-93EC-9A47-DD97-6504429D373C}"/>
              </a:ext>
            </a:extLst>
          </p:cNvPr>
          <p:cNvSpPr txBox="1"/>
          <p:nvPr/>
        </p:nvSpPr>
        <p:spPr>
          <a:xfrm>
            <a:off x="2153093" y="4495639"/>
            <a:ext cx="4837814" cy="335156"/>
          </a:xfrm>
          <a:prstGeom prst="rect">
            <a:avLst/>
          </a:prstGeom>
          <a:noFill/>
        </p:spPr>
        <p:txBody>
          <a:bodyPr wrap="square">
            <a:spAutoFit/>
          </a:bodyPr>
          <a:lstStyle/>
          <a:p>
            <a:pPr algn="ctr">
              <a:lnSpc>
                <a:spcPct val="150000"/>
              </a:lnSpc>
            </a:pPr>
            <a:r>
              <a:rPr lang="en-US" sz="1200" b="1" dirty="0">
                <a:effectLst/>
                <a:latin typeface="Arial" panose="020B0604020202020204" pitchFamily="34" charset="0"/>
                <a:ea typeface="Calibri" panose="020F0502020204030204" pitchFamily="34" charset="0"/>
                <a:cs typeface="Arial" panose="020B0604020202020204" pitchFamily="34" charset="0"/>
              </a:rPr>
              <a:t>Figure 25.</a:t>
            </a:r>
            <a:r>
              <a:rPr lang="en-US" sz="1200" dirty="0">
                <a:effectLst/>
                <a:latin typeface="Arial" panose="020B0604020202020204" pitchFamily="34" charset="0"/>
                <a:ea typeface="Calibri" panose="020F0502020204030204" pitchFamily="34" charset="0"/>
                <a:cs typeface="Arial" panose="020B0604020202020204" pitchFamily="34" charset="0"/>
              </a:rPr>
              <a:t> Summary</a:t>
            </a:r>
            <a:endParaRPr lang="ru-KZ"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Номер слайда 4">
            <a:extLst>
              <a:ext uri="{FF2B5EF4-FFF2-40B4-BE49-F238E27FC236}">
                <a16:creationId xmlns:a16="http://schemas.microsoft.com/office/drawing/2014/main" id="{F00FD814-E39E-4483-09D6-47BD59380D5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27</a:t>
            </a:fld>
            <a:endParaRPr lang="en" dirty="0">
              <a:solidFill>
                <a:schemeClr val="bg1"/>
              </a:solidFill>
            </a:endParaRPr>
          </a:p>
        </p:txBody>
      </p:sp>
      <p:graphicFrame>
        <p:nvGraphicFramePr>
          <p:cNvPr id="3" name="Таблица 3">
            <a:extLst>
              <a:ext uri="{FF2B5EF4-FFF2-40B4-BE49-F238E27FC236}">
                <a16:creationId xmlns:a16="http://schemas.microsoft.com/office/drawing/2014/main" id="{FB66DD0C-EDA1-1BE6-91FA-549BE5BA6CBD}"/>
              </a:ext>
            </a:extLst>
          </p:cNvPr>
          <p:cNvGraphicFramePr>
            <a:graphicFrameLocks noGrp="1"/>
          </p:cNvGraphicFramePr>
          <p:nvPr>
            <p:extLst>
              <p:ext uri="{D42A27DB-BD31-4B8C-83A1-F6EECF244321}">
                <p14:modId xmlns:p14="http://schemas.microsoft.com/office/powerpoint/2010/main" val="954643767"/>
              </p:ext>
            </p:extLst>
          </p:nvPr>
        </p:nvGraphicFramePr>
        <p:xfrm>
          <a:off x="250031" y="1459230"/>
          <a:ext cx="8582268" cy="2743200"/>
        </p:xfrm>
        <a:graphic>
          <a:graphicData uri="http://schemas.openxmlformats.org/drawingml/2006/table">
            <a:tbl>
              <a:tblPr firstRow="1" bandRow="1">
                <a:tableStyleId>{B1B4EF7A-B5A3-4F9C-9FA5-7CC1C040DBE8}</a:tableStyleId>
              </a:tblPr>
              <a:tblGrid>
                <a:gridCol w="1391368">
                  <a:extLst>
                    <a:ext uri="{9D8B030D-6E8A-4147-A177-3AD203B41FA5}">
                      <a16:colId xmlns:a16="http://schemas.microsoft.com/office/drawing/2014/main" val="902613266"/>
                    </a:ext>
                  </a:extLst>
                </a:gridCol>
                <a:gridCol w="1093709">
                  <a:extLst>
                    <a:ext uri="{9D8B030D-6E8A-4147-A177-3AD203B41FA5}">
                      <a16:colId xmlns:a16="http://schemas.microsoft.com/office/drawing/2014/main" val="2330907368"/>
                    </a:ext>
                  </a:extLst>
                </a:gridCol>
                <a:gridCol w="1036145">
                  <a:extLst>
                    <a:ext uri="{9D8B030D-6E8A-4147-A177-3AD203B41FA5}">
                      <a16:colId xmlns:a16="http://schemas.microsoft.com/office/drawing/2014/main" val="830327515"/>
                    </a:ext>
                  </a:extLst>
                </a:gridCol>
                <a:gridCol w="1036145">
                  <a:extLst>
                    <a:ext uri="{9D8B030D-6E8A-4147-A177-3AD203B41FA5}">
                      <a16:colId xmlns:a16="http://schemas.microsoft.com/office/drawing/2014/main" val="1228611858"/>
                    </a:ext>
                  </a:extLst>
                </a:gridCol>
                <a:gridCol w="1000168">
                  <a:extLst>
                    <a:ext uri="{9D8B030D-6E8A-4147-A177-3AD203B41FA5}">
                      <a16:colId xmlns:a16="http://schemas.microsoft.com/office/drawing/2014/main" val="139862342"/>
                    </a:ext>
                  </a:extLst>
                </a:gridCol>
                <a:gridCol w="1028950">
                  <a:extLst>
                    <a:ext uri="{9D8B030D-6E8A-4147-A177-3AD203B41FA5}">
                      <a16:colId xmlns:a16="http://schemas.microsoft.com/office/drawing/2014/main" val="3202007615"/>
                    </a:ext>
                  </a:extLst>
                </a:gridCol>
                <a:gridCol w="1057732">
                  <a:extLst>
                    <a:ext uri="{9D8B030D-6E8A-4147-A177-3AD203B41FA5}">
                      <a16:colId xmlns:a16="http://schemas.microsoft.com/office/drawing/2014/main" val="249330495"/>
                    </a:ext>
                  </a:extLst>
                </a:gridCol>
                <a:gridCol w="938051">
                  <a:extLst>
                    <a:ext uri="{9D8B030D-6E8A-4147-A177-3AD203B41FA5}">
                      <a16:colId xmlns:a16="http://schemas.microsoft.com/office/drawing/2014/main" val="2275842686"/>
                    </a:ext>
                  </a:extLst>
                </a:gridCol>
              </a:tblGrid>
              <a:tr h="370840">
                <a:tc>
                  <a:txBody>
                    <a:bodyPr/>
                    <a:lstStyle/>
                    <a:p>
                      <a:pPr algn="ctr"/>
                      <a:endParaRPr lang="en-GB" sz="1200"/>
                    </a:p>
                  </a:txBody>
                  <a:tcPr/>
                </a:tc>
                <a:tc>
                  <a:txBody>
                    <a:bodyPr/>
                    <a:lstStyle/>
                    <a:p>
                      <a:pPr algn="ctr"/>
                      <a:r>
                        <a:rPr lang="en-US" sz="1200" dirty="0"/>
                        <a:t>Compressive strength</a:t>
                      </a:r>
                      <a:endParaRPr lang="en-GB" sz="1200" dirty="0"/>
                    </a:p>
                  </a:txBody>
                  <a:tcPr/>
                </a:tc>
                <a:tc>
                  <a:txBody>
                    <a:bodyPr/>
                    <a:lstStyle/>
                    <a:p>
                      <a:pPr algn="ctr"/>
                      <a:r>
                        <a:rPr lang="en-US" sz="1200" dirty="0"/>
                        <a:t>Flexural strength</a:t>
                      </a:r>
                      <a:endParaRPr lang="en-GB" sz="1200" dirty="0"/>
                    </a:p>
                  </a:txBody>
                  <a:tcPr/>
                </a:tc>
                <a:tc>
                  <a:txBody>
                    <a:bodyPr/>
                    <a:lstStyle/>
                    <a:p>
                      <a:pPr algn="ctr"/>
                      <a:r>
                        <a:rPr lang="en-US" sz="1200" dirty="0"/>
                        <a:t>Thermal conductivity</a:t>
                      </a:r>
                      <a:endParaRPr lang="en-GB" sz="1200" dirty="0"/>
                    </a:p>
                  </a:txBody>
                  <a:tcPr/>
                </a:tc>
                <a:tc>
                  <a:txBody>
                    <a:bodyPr/>
                    <a:lstStyle/>
                    <a:p>
                      <a:pPr algn="ctr"/>
                      <a:r>
                        <a:rPr lang="en-US" sz="1200" dirty="0"/>
                        <a:t>UPV</a:t>
                      </a:r>
                      <a:endParaRPr lang="en-GB" sz="1200" dirty="0"/>
                    </a:p>
                  </a:txBody>
                  <a:tcPr/>
                </a:tc>
                <a:tc>
                  <a:txBody>
                    <a:bodyPr/>
                    <a:lstStyle/>
                    <a:p>
                      <a:pPr algn="ctr"/>
                      <a:r>
                        <a:rPr lang="en-US" sz="1200" dirty="0"/>
                        <a:t>Dielectric constant</a:t>
                      </a:r>
                      <a:endParaRPr lang="en-GB" sz="1200" dirty="0"/>
                    </a:p>
                  </a:txBody>
                  <a:tcPr/>
                </a:tc>
                <a:tc>
                  <a:txBody>
                    <a:bodyPr/>
                    <a:lstStyle/>
                    <a:p>
                      <a:pPr algn="ctr"/>
                      <a:r>
                        <a:rPr lang="en-US" sz="1200" dirty="0"/>
                        <a:t>ASR expansion</a:t>
                      </a:r>
                      <a:endParaRPr lang="en-GB" sz="1200" dirty="0"/>
                    </a:p>
                  </a:txBody>
                  <a:tcPr/>
                </a:tc>
                <a:tc>
                  <a:txBody>
                    <a:bodyPr/>
                    <a:lstStyle/>
                    <a:p>
                      <a:pPr algn="ctr"/>
                      <a:r>
                        <a:rPr lang="en-US" sz="1200" dirty="0"/>
                        <a:t>Drying shrinkage</a:t>
                      </a:r>
                      <a:endParaRPr lang="en-GB" sz="1200" dirty="0"/>
                    </a:p>
                  </a:txBody>
                  <a:tcPr/>
                </a:tc>
                <a:extLst>
                  <a:ext uri="{0D108BD9-81ED-4DB2-BD59-A6C34878D82A}">
                    <a16:rowId xmlns:a16="http://schemas.microsoft.com/office/drawing/2014/main" val="3167265853"/>
                  </a:ext>
                </a:extLst>
              </a:tr>
              <a:tr h="370840">
                <a:tc>
                  <a:txBody>
                    <a:bodyPr/>
                    <a:lstStyle/>
                    <a:p>
                      <a:pPr algn="ctr"/>
                      <a:r>
                        <a:rPr lang="en-US" sz="1200" dirty="0"/>
                        <a:t>Group 1</a:t>
                      </a:r>
                    </a:p>
                    <a:p>
                      <a:pPr algn="ctr"/>
                      <a:r>
                        <a:rPr lang="en-US" sz="1200" dirty="0"/>
                        <a:t>(C1     C2)</a:t>
                      </a:r>
                      <a:endParaRPr lang="en-GB" sz="1200"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lnSpc>
                          <a:spcPct val="150000"/>
                        </a:lnSpc>
                      </a:pPr>
                      <a:r>
                        <a:rPr lang="en-US" dirty="0"/>
                        <a:t>OK</a:t>
                      </a:r>
                      <a:endParaRPr lang="en-GB" dirty="0"/>
                    </a:p>
                  </a:txBody>
                  <a:tcPr/>
                </a:tc>
                <a:tc>
                  <a:txBody>
                    <a:bodyPr/>
                    <a:lstStyle/>
                    <a:p>
                      <a:pPr algn="ctr"/>
                      <a:endParaRPr lang="en-GB" dirty="0"/>
                    </a:p>
                  </a:txBody>
                  <a:tcPr/>
                </a:tc>
                <a:extLst>
                  <a:ext uri="{0D108BD9-81ED-4DB2-BD59-A6C34878D82A}">
                    <a16:rowId xmlns:a16="http://schemas.microsoft.com/office/drawing/2014/main" val="947816216"/>
                  </a:ext>
                </a:extLst>
              </a:tr>
              <a:tr h="370840">
                <a:tc>
                  <a:txBody>
                    <a:bodyPr/>
                    <a:lstStyle/>
                    <a:p>
                      <a:pPr algn="ctr"/>
                      <a:r>
                        <a:rPr lang="en-US" sz="1200" dirty="0"/>
                        <a:t>Group 2</a:t>
                      </a:r>
                    </a:p>
                    <a:p>
                      <a:pPr algn="ctr"/>
                      <a:r>
                        <a:rPr lang="en-US" sz="1200" dirty="0"/>
                        <a:t>(partial WGS)</a:t>
                      </a:r>
                      <a:endParaRPr lang="en-GB" sz="1200"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lang="en-US" dirty="0"/>
                        <a:t>OK</a:t>
                      </a:r>
                      <a:endParaRPr lang="en-GB" dirty="0"/>
                    </a:p>
                  </a:txBody>
                  <a:tcPr/>
                </a:tc>
                <a:tc>
                  <a:txBody>
                    <a:bodyPr/>
                    <a:lstStyle/>
                    <a:p>
                      <a:pPr algn="ctr"/>
                      <a:endParaRPr lang="en-GB" dirty="0"/>
                    </a:p>
                  </a:txBody>
                  <a:tcPr/>
                </a:tc>
                <a:extLst>
                  <a:ext uri="{0D108BD9-81ED-4DB2-BD59-A6C34878D82A}">
                    <a16:rowId xmlns:a16="http://schemas.microsoft.com/office/drawing/2014/main" val="3568760909"/>
                  </a:ext>
                </a:extLst>
              </a:tr>
              <a:tr h="370840">
                <a:tc>
                  <a:txBody>
                    <a:bodyPr/>
                    <a:lstStyle/>
                    <a:p>
                      <a:pPr algn="ctr"/>
                      <a:r>
                        <a:rPr lang="en-US" sz="1200" dirty="0"/>
                        <a:t>Group 3</a:t>
                      </a:r>
                    </a:p>
                    <a:p>
                      <a:pPr algn="ctr"/>
                      <a:r>
                        <a:rPr lang="en-US" sz="1200" dirty="0"/>
                        <a:t>(w/b increase)</a:t>
                      </a:r>
                      <a:endParaRPr lang="en-GB" sz="1200"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lang="en-US" dirty="0"/>
                        <a:t>OK</a:t>
                      </a:r>
                      <a:endParaRPr lang="en-GB" dirty="0"/>
                    </a:p>
                  </a:txBody>
                  <a:tcPr/>
                </a:tc>
                <a:tc>
                  <a:txBody>
                    <a:bodyPr/>
                    <a:lstStyle/>
                    <a:p>
                      <a:pPr algn="ctr"/>
                      <a:endParaRPr lang="en-GB" dirty="0"/>
                    </a:p>
                  </a:txBody>
                  <a:tcPr/>
                </a:tc>
                <a:extLst>
                  <a:ext uri="{0D108BD9-81ED-4DB2-BD59-A6C34878D82A}">
                    <a16:rowId xmlns:a16="http://schemas.microsoft.com/office/drawing/2014/main" val="2661838204"/>
                  </a:ext>
                </a:extLst>
              </a:tr>
              <a:tr h="370840">
                <a:tc>
                  <a:txBody>
                    <a:bodyPr/>
                    <a:lstStyle/>
                    <a:p>
                      <a:pPr algn="ctr"/>
                      <a:r>
                        <a:rPr lang="en-US" sz="1200" dirty="0"/>
                        <a:t>Group 4</a:t>
                      </a:r>
                    </a:p>
                    <a:p>
                      <a:pPr algn="ctr"/>
                      <a:r>
                        <a:rPr lang="en-US" sz="1200" dirty="0"/>
                        <a:t>(ASS/b decrease)</a:t>
                      </a:r>
                      <a:endParaRPr lang="en-GB" sz="1200"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lang="en-US" dirty="0"/>
                        <a:t>OK</a:t>
                      </a:r>
                      <a:endParaRPr lang="en-GB" dirty="0"/>
                    </a:p>
                  </a:txBody>
                  <a:tcPr/>
                </a:tc>
                <a:tc>
                  <a:txBody>
                    <a:bodyPr/>
                    <a:lstStyle/>
                    <a:p>
                      <a:pPr algn="ctr"/>
                      <a:endParaRPr lang="en-GB" dirty="0"/>
                    </a:p>
                  </a:txBody>
                  <a:tcPr/>
                </a:tc>
                <a:extLst>
                  <a:ext uri="{0D108BD9-81ED-4DB2-BD59-A6C34878D82A}">
                    <a16:rowId xmlns:a16="http://schemas.microsoft.com/office/drawing/2014/main" val="1991538878"/>
                  </a:ext>
                </a:extLst>
              </a:tr>
              <a:tr h="370840">
                <a:tc>
                  <a:txBody>
                    <a:bodyPr/>
                    <a:lstStyle/>
                    <a:p>
                      <a:pPr algn="ctr"/>
                      <a:r>
                        <a:rPr lang="en-US" sz="1200" dirty="0"/>
                        <a:t>Group 5</a:t>
                      </a:r>
                    </a:p>
                    <a:p>
                      <a:pPr algn="ctr"/>
                      <a:r>
                        <a:rPr lang="en-US" sz="1200" dirty="0"/>
                        <a:t>(GB addition)</a:t>
                      </a:r>
                      <a:endParaRPr lang="en-GB" sz="1200"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lang="en-US" dirty="0"/>
                        <a:t>OK</a:t>
                      </a:r>
                      <a:endParaRPr lang="en-GB" dirty="0"/>
                    </a:p>
                  </a:txBody>
                  <a:tcPr/>
                </a:tc>
                <a:tc>
                  <a:txBody>
                    <a:bodyPr/>
                    <a:lstStyle/>
                    <a:p>
                      <a:pPr algn="ctr"/>
                      <a:endParaRPr lang="en-GB" dirty="0"/>
                    </a:p>
                  </a:txBody>
                  <a:tcPr/>
                </a:tc>
                <a:extLst>
                  <a:ext uri="{0D108BD9-81ED-4DB2-BD59-A6C34878D82A}">
                    <a16:rowId xmlns:a16="http://schemas.microsoft.com/office/drawing/2014/main" val="4222500879"/>
                  </a:ext>
                </a:extLst>
              </a:tr>
            </a:tbl>
          </a:graphicData>
        </a:graphic>
      </p:graphicFrame>
      <p:sp>
        <p:nvSpPr>
          <p:cNvPr id="4" name="Стрелка: вниз 3">
            <a:extLst>
              <a:ext uri="{FF2B5EF4-FFF2-40B4-BE49-F238E27FC236}">
                <a16:creationId xmlns:a16="http://schemas.microsoft.com/office/drawing/2014/main" id="{6631F754-6C20-A5B8-4A73-5C4D51C469E4}"/>
              </a:ext>
            </a:extLst>
          </p:cNvPr>
          <p:cNvSpPr/>
          <p:nvPr/>
        </p:nvSpPr>
        <p:spPr>
          <a:xfrm>
            <a:off x="2174525" y="2007394"/>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Стрелка: вниз 5">
            <a:extLst>
              <a:ext uri="{FF2B5EF4-FFF2-40B4-BE49-F238E27FC236}">
                <a16:creationId xmlns:a16="http://schemas.microsoft.com/office/drawing/2014/main" id="{33E75AB2-C2C1-EA55-D207-2EEBB6DEA9F9}"/>
              </a:ext>
            </a:extLst>
          </p:cNvPr>
          <p:cNvSpPr/>
          <p:nvPr/>
        </p:nvSpPr>
        <p:spPr>
          <a:xfrm rot="10800000">
            <a:off x="3234180" y="3387326"/>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Стрелка: вниз 6">
            <a:extLst>
              <a:ext uri="{FF2B5EF4-FFF2-40B4-BE49-F238E27FC236}">
                <a16:creationId xmlns:a16="http://schemas.microsoft.com/office/drawing/2014/main" id="{07694506-EAC2-F403-DD51-E0E8609C0A6A}"/>
              </a:ext>
            </a:extLst>
          </p:cNvPr>
          <p:cNvSpPr/>
          <p:nvPr/>
        </p:nvSpPr>
        <p:spPr>
          <a:xfrm rot="10800000">
            <a:off x="2174523" y="2446734"/>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Стрелка: вниз 8">
            <a:extLst>
              <a:ext uri="{FF2B5EF4-FFF2-40B4-BE49-F238E27FC236}">
                <a16:creationId xmlns:a16="http://schemas.microsoft.com/office/drawing/2014/main" id="{69FE9CBB-45ED-7CEC-4219-EC6B24B087C5}"/>
              </a:ext>
            </a:extLst>
          </p:cNvPr>
          <p:cNvSpPr/>
          <p:nvPr/>
        </p:nvSpPr>
        <p:spPr>
          <a:xfrm>
            <a:off x="2179505" y="2921493"/>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Стрелка: вниз 9">
            <a:extLst>
              <a:ext uri="{FF2B5EF4-FFF2-40B4-BE49-F238E27FC236}">
                <a16:creationId xmlns:a16="http://schemas.microsoft.com/office/drawing/2014/main" id="{3B1C76F2-6BFD-B22A-9F8D-9A8D2597E79C}"/>
              </a:ext>
            </a:extLst>
          </p:cNvPr>
          <p:cNvSpPr/>
          <p:nvPr/>
        </p:nvSpPr>
        <p:spPr>
          <a:xfrm>
            <a:off x="2174523" y="3387326"/>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Стрелка: вниз 10">
            <a:extLst>
              <a:ext uri="{FF2B5EF4-FFF2-40B4-BE49-F238E27FC236}">
                <a16:creationId xmlns:a16="http://schemas.microsoft.com/office/drawing/2014/main" id="{E07C4B55-AB77-422B-C122-9518069521F8}"/>
              </a:ext>
            </a:extLst>
          </p:cNvPr>
          <p:cNvSpPr/>
          <p:nvPr/>
        </p:nvSpPr>
        <p:spPr>
          <a:xfrm>
            <a:off x="2177346" y="3841624"/>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Стрелка: вниз 11">
            <a:extLst>
              <a:ext uri="{FF2B5EF4-FFF2-40B4-BE49-F238E27FC236}">
                <a16:creationId xmlns:a16="http://schemas.microsoft.com/office/drawing/2014/main" id="{27525971-53D1-616F-511C-FFED2BA10BA3}"/>
              </a:ext>
            </a:extLst>
          </p:cNvPr>
          <p:cNvSpPr/>
          <p:nvPr/>
        </p:nvSpPr>
        <p:spPr>
          <a:xfrm>
            <a:off x="3234180" y="2007394"/>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Стрелка: вниз 12">
            <a:extLst>
              <a:ext uri="{FF2B5EF4-FFF2-40B4-BE49-F238E27FC236}">
                <a16:creationId xmlns:a16="http://schemas.microsoft.com/office/drawing/2014/main" id="{34385C66-E019-D4C7-E042-CB2CA3A77F42}"/>
              </a:ext>
            </a:extLst>
          </p:cNvPr>
          <p:cNvSpPr/>
          <p:nvPr/>
        </p:nvSpPr>
        <p:spPr>
          <a:xfrm>
            <a:off x="3234179" y="2446734"/>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Стрелка: вниз 13">
            <a:extLst>
              <a:ext uri="{FF2B5EF4-FFF2-40B4-BE49-F238E27FC236}">
                <a16:creationId xmlns:a16="http://schemas.microsoft.com/office/drawing/2014/main" id="{0C754C09-D8E2-65AB-B2E3-30BFF5AEA83D}"/>
              </a:ext>
            </a:extLst>
          </p:cNvPr>
          <p:cNvSpPr/>
          <p:nvPr/>
        </p:nvSpPr>
        <p:spPr>
          <a:xfrm>
            <a:off x="3234179" y="2918504"/>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Стрелка: вниз 14">
            <a:extLst>
              <a:ext uri="{FF2B5EF4-FFF2-40B4-BE49-F238E27FC236}">
                <a16:creationId xmlns:a16="http://schemas.microsoft.com/office/drawing/2014/main" id="{861AF158-77AF-5C9D-A7ED-FCD2BB1D9722}"/>
              </a:ext>
            </a:extLst>
          </p:cNvPr>
          <p:cNvSpPr/>
          <p:nvPr/>
        </p:nvSpPr>
        <p:spPr>
          <a:xfrm>
            <a:off x="3234180" y="3840077"/>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Прямая со стрелкой 16">
            <a:extLst>
              <a:ext uri="{FF2B5EF4-FFF2-40B4-BE49-F238E27FC236}">
                <a16:creationId xmlns:a16="http://schemas.microsoft.com/office/drawing/2014/main" id="{F4CD6CCE-B6E0-32D7-213F-2BFC92EFE174}"/>
              </a:ext>
            </a:extLst>
          </p:cNvPr>
          <p:cNvCxnSpPr/>
          <p:nvPr/>
        </p:nvCxnSpPr>
        <p:spPr>
          <a:xfrm>
            <a:off x="850106" y="2240732"/>
            <a:ext cx="17859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Стрелка: вниз 18">
            <a:extLst>
              <a:ext uri="{FF2B5EF4-FFF2-40B4-BE49-F238E27FC236}">
                <a16:creationId xmlns:a16="http://schemas.microsoft.com/office/drawing/2014/main" id="{C90EBCEC-CDC2-03DB-ED80-39CAA9391F10}"/>
              </a:ext>
            </a:extLst>
          </p:cNvPr>
          <p:cNvSpPr/>
          <p:nvPr/>
        </p:nvSpPr>
        <p:spPr>
          <a:xfrm>
            <a:off x="4255921" y="2006843"/>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Стрелка: вниз 19">
            <a:extLst>
              <a:ext uri="{FF2B5EF4-FFF2-40B4-BE49-F238E27FC236}">
                <a16:creationId xmlns:a16="http://schemas.microsoft.com/office/drawing/2014/main" id="{49DF1784-E37F-3C38-DC7E-85F95F659122}"/>
              </a:ext>
            </a:extLst>
          </p:cNvPr>
          <p:cNvSpPr/>
          <p:nvPr/>
        </p:nvSpPr>
        <p:spPr>
          <a:xfrm>
            <a:off x="4089514" y="2446735"/>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Стрелка: вниз 20">
            <a:extLst>
              <a:ext uri="{FF2B5EF4-FFF2-40B4-BE49-F238E27FC236}">
                <a16:creationId xmlns:a16="http://schemas.microsoft.com/office/drawing/2014/main" id="{073D95E8-6429-A1F6-75CC-EAE6654260B9}"/>
              </a:ext>
            </a:extLst>
          </p:cNvPr>
          <p:cNvSpPr/>
          <p:nvPr/>
        </p:nvSpPr>
        <p:spPr>
          <a:xfrm>
            <a:off x="4256327" y="2925261"/>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Стрелка: вниз 21">
            <a:extLst>
              <a:ext uri="{FF2B5EF4-FFF2-40B4-BE49-F238E27FC236}">
                <a16:creationId xmlns:a16="http://schemas.microsoft.com/office/drawing/2014/main" id="{DEBD73FF-8618-D974-B4F1-49F695AC3D05}"/>
              </a:ext>
            </a:extLst>
          </p:cNvPr>
          <p:cNvSpPr/>
          <p:nvPr/>
        </p:nvSpPr>
        <p:spPr>
          <a:xfrm rot="10800000">
            <a:off x="4422325" y="2449370"/>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Стрелка: вниз 22">
            <a:extLst>
              <a:ext uri="{FF2B5EF4-FFF2-40B4-BE49-F238E27FC236}">
                <a16:creationId xmlns:a16="http://schemas.microsoft.com/office/drawing/2014/main" id="{38761871-A1B4-2F09-BD67-4B67A0AE50CF}"/>
              </a:ext>
            </a:extLst>
          </p:cNvPr>
          <p:cNvSpPr/>
          <p:nvPr/>
        </p:nvSpPr>
        <p:spPr>
          <a:xfrm rot="10800000">
            <a:off x="4255920" y="3387326"/>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Стрелка: вниз 23">
            <a:extLst>
              <a:ext uri="{FF2B5EF4-FFF2-40B4-BE49-F238E27FC236}">
                <a16:creationId xmlns:a16="http://schemas.microsoft.com/office/drawing/2014/main" id="{9A280162-CB60-A4AD-58A1-097E1F8D8AE2}"/>
              </a:ext>
            </a:extLst>
          </p:cNvPr>
          <p:cNvSpPr/>
          <p:nvPr/>
        </p:nvSpPr>
        <p:spPr>
          <a:xfrm rot="10800000">
            <a:off x="4255921" y="3840077"/>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Стрелка: вниз 24">
            <a:extLst>
              <a:ext uri="{FF2B5EF4-FFF2-40B4-BE49-F238E27FC236}">
                <a16:creationId xmlns:a16="http://schemas.microsoft.com/office/drawing/2014/main" id="{ECAC4F10-A134-D6B0-DAC0-015C9181B9CB}"/>
              </a:ext>
            </a:extLst>
          </p:cNvPr>
          <p:cNvSpPr/>
          <p:nvPr/>
        </p:nvSpPr>
        <p:spPr>
          <a:xfrm>
            <a:off x="5277663" y="2006843"/>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Стрелка: вниз 25">
            <a:extLst>
              <a:ext uri="{FF2B5EF4-FFF2-40B4-BE49-F238E27FC236}">
                <a16:creationId xmlns:a16="http://schemas.microsoft.com/office/drawing/2014/main" id="{D30B8434-12E0-7307-FEA2-37CBBA8CC060}"/>
              </a:ext>
            </a:extLst>
          </p:cNvPr>
          <p:cNvSpPr/>
          <p:nvPr/>
        </p:nvSpPr>
        <p:spPr>
          <a:xfrm rot="10800000">
            <a:off x="5283305" y="2453879"/>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Стрелка: вниз 26">
            <a:extLst>
              <a:ext uri="{FF2B5EF4-FFF2-40B4-BE49-F238E27FC236}">
                <a16:creationId xmlns:a16="http://schemas.microsoft.com/office/drawing/2014/main" id="{B339047C-6514-FF36-7545-8BB36428D7F9}"/>
              </a:ext>
            </a:extLst>
          </p:cNvPr>
          <p:cNvSpPr/>
          <p:nvPr/>
        </p:nvSpPr>
        <p:spPr>
          <a:xfrm>
            <a:off x="5283305" y="2923793"/>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Стрелка: вниз 27">
            <a:extLst>
              <a:ext uri="{FF2B5EF4-FFF2-40B4-BE49-F238E27FC236}">
                <a16:creationId xmlns:a16="http://schemas.microsoft.com/office/drawing/2014/main" id="{AB2A6376-1C06-EDCA-0BFB-82313ED16A5D}"/>
              </a:ext>
            </a:extLst>
          </p:cNvPr>
          <p:cNvSpPr/>
          <p:nvPr/>
        </p:nvSpPr>
        <p:spPr>
          <a:xfrm>
            <a:off x="5277663" y="3393194"/>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Стрелка: вниз 28">
            <a:extLst>
              <a:ext uri="{FF2B5EF4-FFF2-40B4-BE49-F238E27FC236}">
                <a16:creationId xmlns:a16="http://schemas.microsoft.com/office/drawing/2014/main" id="{64F53103-158F-F06B-A792-1C62690891E3}"/>
              </a:ext>
            </a:extLst>
          </p:cNvPr>
          <p:cNvSpPr/>
          <p:nvPr/>
        </p:nvSpPr>
        <p:spPr>
          <a:xfrm>
            <a:off x="5277663" y="3840230"/>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Стрелка: вниз 29">
            <a:extLst>
              <a:ext uri="{FF2B5EF4-FFF2-40B4-BE49-F238E27FC236}">
                <a16:creationId xmlns:a16="http://schemas.microsoft.com/office/drawing/2014/main" id="{925A8D7D-7C54-35BE-D2B7-C6E41C08A9FF}"/>
              </a:ext>
            </a:extLst>
          </p:cNvPr>
          <p:cNvSpPr/>
          <p:nvPr/>
        </p:nvSpPr>
        <p:spPr>
          <a:xfrm>
            <a:off x="6278890" y="2006843"/>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Стрелка: вниз 30">
            <a:extLst>
              <a:ext uri="{FF2B5EF4-FFF2-40B4-BE49-F238E27FC236}">
                <a16:creationId xmlns:a16="http://schemas.microsoft.com/office/drawing/2014/main" id="{AA29EEE7-F550-5F87-F58E-5C818C7DFEBA}"/>
              </a:ext>
            </a:extLst>
          </p:cNvPr>
          <p:cNvSpPr/>
          <p:nvPr/>
        </p:nvSpPr>
        <p:spPr>
          <a:xfrm>
            <a:off x="6278890" y="2446734"/>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Стрелка: вниз 31">
            <a:extLst>
              <a:ext uri="{FF2B5EF4-FFF2-40B4-BE49-F238E27FC236}">
                <a16:creationId xmlns:a16="http://schemas.microsoft.com/office/drawing/2014/main" id="{3D874215-3860-053D-4B1E-C5FF63D90ADF}"/>
              </a:ext>
            </a:extLst>
          </p:cNvPr>
          <p:cNvSpPr/>
          <p:nvPr/>
        </p:nvSpPr>
        <p:spPr>
          <a:xfrm>
            <a:off x="6290298" y="3387326"/>
            <a:ext cx="81516"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Стрелка: вниз 32">
            <a:extLst>
              <a:ext uri="{FF2B5EF4-FFF2-40B4-BE49-F238E27FC236}">
                <a16:creationId xmlns:a16="http://schemas.microsoft.com/office/drawing/2014/main" id="{548C8BA7-6447-2FB3-FE8A-E3FE1870C945}"/>
              </a:ext>
            </a:extLst>
          </p:cNvPr>
          <p:cNvSpPr/>
          <p:nvPr/>
        </p:nvSpPr>
        <p:spPr>
          <a:xfrm>
            <a:off x="6301706" y="3840077"/>
            <a:ext cx="81516"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Стрелка: вниз 33">
            <a:extLst>
              <a:ext uri="{FF2B5EF4-FFF2-40B4-BE49-F238E27FC236}">
                <a16:creationId xmlns:a16="http://schemas.microsoft.com/office/drawing/2014/main" id="{6B6515D2-E8A0-C855-EA66-F975BB9A31EC}"/>
              </a:ext>
            </a:extLst>
          </p:cNvPr>
          <p:cNvSpPr/>
          <p:nvPr/>
        </p:nvSpPr>
        <p:spPr>
          <a:xfrm>
            <a:off x="8323915" y="2006843"/>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Стрелка: вниз 34">
            <a:extLst>
              <a:ext uri="{FF2B5EF4-FFF2-40B4-BE49-F238E27FC236}">
                <a16:creationId xmlns:a16="http://schemas.microsoft.com/office/drawing/2014/main" id="{026728D6-50D5-BB14-8C4F-3203EA7DBC95}"/>
              </a:ext>
            </a:extLst>
          </p:cNvPr>
          <p:cNvSpPr/>
          <p:nvPr/>
        </p:nvSpPr>
        <p:spPr>
          <a:xfrm>
            <a:off x="8323915" y="2446734"/>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Стрелка: вниз 35">
            <a:extLst>
              <a:ext uri="{FF2B5EF4-FFF2-40B4-BE49-F238E27FC236}">
                <a16:creationId xmlns:a16="http://schemas.microsoft.com/office/drawing/2014/main" id="{B2286478-3BD7-A55B-E540-1E569F26167D}"/>
              </a:ext>
            </a:extLst>
          </p:cNvPr>
          <p:cNvSpPr/>
          <p:nvPr/>
        </p:nvSpPr>
        <p:spPr>
          <a:xfrm rot="10800000">
            <a:off x="8314789" y="2925261"/>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Стрелка: вниз 36">
            <a:extLst>
              <a:ext uri="{FF2B5EF4-FFF2-40B4-BE49-F238E27FC236}">
                <a16:creationId xmlns:a16="http://schemas.microsoft.com/office/drawing/2014/main" id="{77E46787-D71E-CB68-20B6-6B24D12973EE}"/>
              </a:ext>
            </a:extLst>
          </p:cNvPr>
          <p:cNvSpPr/>
          <p:nvPr/>
        </p:nvSpPr>
        <p:spPr>
          <a:xfrm>
            <a:off x="8319060" y="3387326"/>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Стрелка: вниз 37">
            <a:extLst>
              <a:ext uri="{FF2B5EF4-FFF2-40B4-BE49-F238E27FC236}">
                <a16:creationId xmlns:a16="http://schemas.microsoft.com/office/drawing/2014/main" id="{89A35B0D-E721-7551-4914-C4E3B42D3DC0}"/>
              </a:ext>
            </a:extLst>
          </p:cNvPr>
          <p:cNvSpPr/>
          <p:nvPr/>
        </p:nvSpPr>
        <p:spPr>
          <a:xfrm>
            <a:off x="8314789" y="3840077"/>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Стрелка: вниз 1">
            <a:extLst>
              <a:ext uri="{FF2B5EF4-FFF2-40B4-BE49-F238E27FC236}">
                <a16:creationId xmlns:a16="http://schemas.microsoft.com/office/drawing/2014/main" id="{FA8C7A4D-E1F9-0E50-590D-C4EAD048BF4D}"/>
              </a:ext>
            </a:extLst>
          </p:cNvPr>
          <p:cNvSpPr/>
          <p:nvPr/>
        </p:nvSpPr>
        <p:spPr>
          <a:xfrm rot="10800000">
            <a:off x="6282267" y="2920111"/>
            <a:ext cx="104332" cy="250032"/>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292204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Conclusion</a:t>
            </a:r>
          </a:p>
        </p:txBody>
      </p:sp>
      <p:sp>
        <p:nvSpPr>
          <p:cNvPr id="52" name="Google Shape;52;p8"/>
          <p:cNvSpPr txBox="1">
            <a:spLocks noGrp="1"/>
          </p:cNvSpPr>
          <p:nvPr>
            <p:ph type="body" idx="1"/>
          </p:nvPr>
        </p:nvSpPr>
        <p:spPr>
          <a:xfrm>
            <a:off x="607150" y="867425"/>
            <a:ext cx="7841906" cy="3842400"/>
          </a:xfrm>
          <a:prstGeom prst="rect">
            <a:avLst/>
          </a:prstGeom>
          <a:noFill/>
          <a:ln>
            <a:noFill/>
          </a:ln>
        </p:spPr>
        <p:txBody>
          <a:bodyPr spcFirstLastPara="1" wrap="square" lIns="91425" tIns="91425" rIns="91425" bIns="91425" anchor="t" anchorCtr="0">
            <a:noAutofit/>
          </a:bodyPr>
          <a:lstStyle/>
          <a:p>
            <a:pPr algn="just"/>
            <a:r>
              <a:rPr lang="en-US" sz="1200" dirty="0">
                <a:solidFill>
                  <a:schemeClr val="bg1"/>
                </a:solidFill>
                <a:effectLst/>
                <a:latin typeface="+mn-lt"/>
                <a:ea typeface="Calibri" panose="020F0502020204030204" pitchFamily="34" charset="0"/>
              </a:rPr>
              <a:t>The high glass content caused detrimental result on the strength growth, but the partial replacement of RS by WGS increased the strength of the mortar compared to the mortar without WGS. </a:t>
            </a:r>
          </a:p>
          <a:p>
            <a:pPr algn="just"/>
            <a:endParaRPr lang="en-US" sz="1200" dirty="0">
              <a:solidFill>
                <a:schemeClr val="bg1"/>
              </a:solidFill>
              <a:latin typeface="+mn-lt"/>
              <a:ea typeface="Calibri" panose="020F0502020204030204" pitchFamily="34" charset="0"/>
            </a:endParaRPr>
          </a:p>
          <a:p>
            <a:pPr algn="just"/>
            <a:r>
              <a:rPr lang="en-US" sz="1200" dirty="0">
                <a:solidFill>
                  <a:schemeClr val="bg1"/>
                </a:solidFill>
                <a:effectLst/>
                <a:latin typeface="+mn-lt"/>
                <a:ea typeface="Calibri" panose="020F0502020204030204" pitchFamily="34" charset="0"/>
              </a:rPr>
              <a:t>The partial replacement by WGS decreases the drying shrinkage and thermal conductivity of the geopolymer mortar even though the w/b and AAS/b were changing.</a:t>
            </a:r>
          </a:p>
          <a:p>
            <a:pPr algn="just"/>
            <a:endParaRPr lang="en-US" sz="1200" dirty="0">
              <a:solidFill>
                <a:schemeClr val="bg1"/>
              </a:solidFill>
              <a:latin typeface="+mn-lt"/>
              <a:ea typeface="Calibri" panose="020F0502020204030204" pitchFamily="34" charset="0"/>
            </a:endParaRPr>
          </a:p>
          <a:p>
            <a:pPr algn="just"/>
            <a:r>
              <a:rPr lang="en-US" sz="1200" dirty="0">
                <a:solidFill>
                  <a:schemeClr val="bg1"/>
                </a:solidFill>
                <a:effectLst/>
                <a:latin typeface="+mn-lt"/>
                <a:ea typeface="Calibri" panose="020F0502020204030204" pitchFamily="34" charset="0"/>
              </a:rPr>
              <a:t>The rise of the w/b ratio in the geopolymer mixture declines the strength and increases the drying shrinkage, but it enhances the thermal insulation properties.</a:t>
            </a:r>
          </a:p>
          <a:p>
            <a:pPr algn="just"/>
            <a:endParaRPr lang="en-US" sz="1200" dirty="0">
              <a:solidFill>
                <a:schemeClr val="bg1"/>
              </a:solidFill>
              <a:latin typeface="+mn-lt"/>
              <a:ea typeface="Calibri" panose="020F0502020204030204" pitchFamily="34" charset="0"/>
            </a:endParaRPr>
          </a:p>
          <a:p>
            <a:pPr algn="just"/>
            <a:r>
              <a:rPr lang="en-US" sz="1200" dirty="0">
                <a:solidFill>
                  <a:schemeClr val="bg1"/>
                </a:solidFill>
                <a:effectLst/>
                <a:latin typeface="+mn-lt"/>
                <a:ea typeface="Calibri" panose="020F0502020204030204" pitchFamily="34" charset="0"/>
              </a:rPr>
              <a:t>The application of the glass bubbles reduced the strength and increased the thermal conductivity even though it was expected that the conductivity will decrease.</a:t>
            </a:r>
          </a:p>
          <a:p>
            <a:pPr algn="just"/>
            <a:endParaRPr lang="en-US" sz="1200" dirty="0">
              <a:solidFill>
                <a:schemeClr val="bg1"/>
              </a:solidFill>
              <a:latin typeface="+mn-lt"/>
              <a:ea typeface="Calibri" panose="020F0502020204030204" pitchFamily="34" charset="0"/>
            </a:endParaRPr>
          </a:p>
          <a:p>
            <a:pPr algn="just"/>
            <a:r>
              <a:rPr lang="en-US" sz="1200" dirty="0">
                <a:solidFill>
                  <a:schemeClr val="bg1"/>
                </a:solidFill>
                <a:effectLst/>
                <a:latin typeface="+mn-lt"/>
                <a:ea typeface="Calibri" panose="020F0502020204030204" pitchFamily="34" charset="0"/>
              </a:rPr>
              <a:t>All geopolymer mortars have low expansion due to the ASR despite aggregate replacement by WGS and glass bubbles, AAS concentration, and water content change. Therefore, the application of the FA and GGBFS helps to mitigate the expansion behavior. </a:t>
            </a:r>
          </a:p>
          <a:p>
            <a:pPr marL="139700" indent="0" algn="just">
              <a:buNone/>
            </a:pPr>
            <a:endParaRPr lang="en-US" sz="1200" dirty="0">
              <a:solidFill>
                <a:schemeClr val="bg1"/>
              </a:solidFill>
              <a:effectLst/>
              <a:latin typeface="+mn-lt"/>
              <a:ea typeface="Calibri" panose="020F0502020204030204" pitchFamily="34" charset="0"/>
            </a:endParaRPr>
          </a:p>
          <a:p>
            <a:pPr algn="just"/>
            <a:r>
              <a:rPr lang="en-US" sz="1200" dirty="0">
                <a:solidFill>
                  <a:schemeClr val="bg1"/>
                </a:solidFill>
                <a:effectLst/>
                <a:latin typeface="+mn-lt"/>
                <a:ea typeface="Calibri" panose="020F0502020204030204" pitchFamily="34" charset="0"/>
              </a:rPr>
              <a:t>Application of geopolymer helps to reduce ASR because</a:t>
            </a:r>
            <a:r>
              <a:rPr lang="en-US" sz="1200" dirty="0">
                <a:solidFill>
                  <a:schemeClr val="bg1"/>
                </a:solidFill>
                <a:effectLst/>
                <a:latin typeface="+mn-lt"/>
                <a:ea typeface="Times New Roman" panose="02020603050405020304" pitchFamily="18" charset="0"/>
              </a:rPr>
              <a:t> part of the reactive silica from aggregates is consumed during the alkali activation process</a:t>
            </a:r>
          </a:p>
        </p:txBody>
      </p:sp>
      <p:sp>
        <p:nvSpPr>
          <p:cNvPr id="2" name="Номер слайда 1">
            <a:extLst>
              <a:ext uri="{FF2B5EF4-FFF2-40B4-BE49-F238E27FC236}">
                <a16:creationId xmlns:a16="http://schemas.microsoft.com/office/drawing/2014/main" id="{CC53EE9F-9B08-816A-C97A-F73D905C23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28</a:t>
            </a:fld>
            <a:endParaRPr lang="en" dirty="0">
              <a:solidFill>
                <a:schemeClr val="bg1"/>
              </a:solidFill>
            </a:endParaRPr>
          </a:p>
        </p:txBody>
      </p:sp>
    </p:spTree>
    <p:extLst>
      <p:ext uri="{BB962C8B-B14F-4D97-AF65-F5344CB8AC3E}">
        <p14:creationId xmlns:p14="http://schemas.microsoft.com/office/powerpoint/2010/main" val="29209778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Limitations and Recommendations</a:t>
            </a:r>
          </a:p>
        </p:txBody>
      </p:sp>
      <p:sp>
        <p:nvSpPr>
          <p:cNvPr id="52" name="Google Shape;52;p8"/>
          <p:cNvSpPr txBox="1">
            <a:spLocks noGrp="1"/>
          </p:cNvSpPr>
          <p:nvPr>
            <p:ph type="body" idx="1"/>
          </p:nvPr>
        </p:nvSpPr>
        <p:spPr>
          <a:xfrm>
            <a:off x="607150" y="867425"/>
            <a:ext cx="7841906" cy="3842400"/>
          </a:xfrm>
          <a:prstGeom prst="rect">
            <a:avLst/>
          </a:prstGeom>
          <a:noFill/>
          <a:ln>
            <a:noFill/>
          </a:ln>
        </p:spPr>
        <p:txBody>
          <a:bodyPr spcFirstLastPara="1" wrap="square" lIns="91425" tIns="91425" rIns="91425" bIns="91425" anchor="t" anchorCtr="0">
            <a:noAutofit/>
          </a:bodyPr>
          <a:lstStyle/>
          <a:p>
            <a:pPr algn="just">
              <a:spcAft>
                <a:spcPts val="1200"/>
              </a:spcAft>
              <a:buClr>
                <a:schemeClr val="bg1"/>
              </a:buClr>
            </a:pPr>
            <a:r>
              <a:rPr lang="en-US" dirty="0">
                <a:solidFill>
                  <a:schemeClr val="bg1"/>
                </a:solidFill>
                <a:latin typeface="Arial" panose="020B0604020202020204" pitchFamily="34" charset="0"/>
                <a:ea typeface="Calibri" panose="020F0502020204030204" pitchFamily="34" charset="0"/>
                <a:cs typeface="Arial" panose="020B0604020202020204" pitchFamily="34" charset="0"/>
              </a:rPr>
              <a:t>Only 1 curing method was used (air curing at room temperature).</a:t>
            </a:r>
          </a:p>
          <a:p>
            <a:pPr algn="just">
              <a:spcAft>
                <a:spcPts val="1200"/>
              </a:spcAft>
              <a:buClr>
                <a:schemeClr val="bg1"/>
              </a:buClr>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One combination of FA and GGBFS was used. Response surface method (RSM) can be used to determine </a:t>
            </a:r>
            <a:r>
              <a:rPr lang="en-US" dirty="0">
                <a:solidFill>
                  <a:schemeClr val="bg1"/>
                </a:solidFill>
                <a:latin typeface="Arial" panose="020B0604020202020204" pitchFamily="34" charset="0"/>
                <a:ea typeface="Calibri" panose="020F0502020204030204" pitchFamily="34" charset="0"/>
                <a:cs typeface="Arial" panose="020B0604020202020204" pitchFamily="34" charset="0"/>
              </a:rPr>
              <a:t>optimum mix combination.</a:t>
            </a:r>
            <a:endPar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just">
              <a:spcAft>
                <a:spcPts val="1200"/>
              </a:spcAft>
              <a:buClr>
                <a:schemeClr val="bg1"/>
              </a:buClr>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It is recommended to conduct Scanning Electron </a:t>
            </a:r>
            <a:r>
              <a:rPr lang="en-US" dirty="0">
                <a:solidFill>
                  <a:schemeClr val="bg1"/>
                </a:solidFill>
                <a:latin typeface="Arial" panose="020B0604020202020204" pitchFamily="34" charset="0"/>
                <a:ea typeface="Calibri" panose="020F0502020204030204" pitchFamily="34" charset="0"/>
                <a:cs typeface="Arial" panose="020B0604020202020204" pitchFamily="34" charset="0"/>
              </a:rPr>
              <a:t>M</a:t>
            </a: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icroscope (SEM) and Fourier Transform Infrared (FTIR) spectroscopy tests to evaluate the phases and compounds in microstructure of mortar samples.</a:t>
            </a:r>
          </a:p>
          <a:p>
            <a:pPr algn="just">
              <a:spcAft>
                <a:spcPts val="1200"/>
              </a:spcAft>
              <a:buClr>
                <a:schemeClr val="bg1"/>
              </a:buClr>
            </a:pPr>
            <a:r>
              <a:rPr lang="en-US" dirty="0">
                <a:solidFill>
                  <a:schemeClr val="bg1"/>
                </a:solidFill>
                <a:latin typeface="Arial" panose="020B0604020202020204" pitchFamily="34" charset="0"/>
                <a:ea typeface="Calibri" panose="020F0502020204030204" pitchFamily="34" charset="0"/>
                <a:cs typeface="Arial" panose="020B0604020202020204" pitchFamily="34" charset="0"/>
              </a:rPr>
              <a:t>Further investigation of glass bubble is required.</a:t>
            </a:r>
            <a:endPar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just"/>
            <a:endParaRPr lang="en-US" sz="1800" dirty="0">
              <a:solidFill>
                <a:schemeClr val="bg1"/>
              </a:solidFill>
              <a:effectLst/>
              <a:latin typeface="+mj-lt"/>
              <a:ea typeface="Calibri" panose="020F0502020204030204" pitchFamily="34" charset="0"/>
            </a:endParaRPr>
          </a:p>
          <a:p>
            <a:pPr algn="just"/>
            <a:endParaRPr sz="2400" dirty="0">
              <a:solidFill>
                <a:schemeClr val="bg1"/>
              </a:solidFill>
              <a:latin typeface="+mj-lt"/>
            </a:endParaRPr>
          </a:p>
        </p:txBody>
      </p:sp>
      <p:sp>
        <p:nvSpPr>
          <p:cNvPr id="2" name="Номер слайда 1">
            <a:extLst>
              <a:ext uri="{FF2B5EF4-FFF2-40B4-BE49-F238E27FC236}">
                <a16:creationId xmlns:a16="http://schemas.microsoft.com/office/drawing/2014/main" id="{CC53EE9F-9B08-816A-C97A-F73D905C23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29</a:t>
            </a:fld>
            <a:endParaRPr lang="en" dirty="0">
              <a:solidFill>
                <a:schemeClr val="bg1"/>
              </a:solidFill>
            </a:endParaRPr>
          </a:p>
        </p:txBody>
      </p:sp>
    </p:spTree>
    <p:extLst>
      <p:ext uri="{BB962C8B-B14F-4D97-AF65-F5344CB8AC3E}">
        <p14:creationId xmlns:p14="http://schemas.microsoft.com/office/powerpoint/2010/main" val="3938316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Introduction</a:t>
            </a:r>
            <a:br>
              <a:rPr lang="en-US" b="1" dirty="0">
                <a:solidFill>
                  <a:srgbClr val="000000"/>
                </a:solidFill>
              </a:rPr>
            </a:br>
            <a:endParaRPr lang="en-US" b="1" dirty="0">
              <a:solidFill>
                <a:srgbClr val="000000"/>
              </a:solidFill>
            </a:endParaRPr>
          </a:p>
        </p:txBody>
      </p:sp>
      <p:graphicFrame>
        <p:nvGraphicFramePr>
          <p:cNvPr id="7" name="Схема 6">
            <a:extLst>
              <a:ext uri="{FF2B5EF4-FFF2-40B4-BE49-F238E27FC236}">
                <a16:creationId xmlns:a16="http://schemas.microsoft.com/office/drawing/2014/main" id="{02703458-6054-F5C1-1B2A-329BC084FB7B}"/>
              </a:ext>
            </a:extLst>
          </p:cNvPr>
          <p:cNvGraphicFramePr/>
          <p:nvPr>
            <p:extLst>
              <p:ext uri="{D42A27DB-BD31-4B8C-83A1-F6EECF244321}">
                <p14:modId xmlns:p14="http://schemas.microsoft.com/office/powerpoint/2010/main" val="3054100395"/>
              </p:ext>
            </p:extLst>
          </p:nvPr>
        </p:nvGraphicFramePr>
        <p:xfrm>
          <a:off x="1524000" y="807025"/>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Номер слайда 1">
            <a:extLst>
              <a:ext uri="{FF2B5EF4-FFF2-40B4-BE49-F238E27FC236}">
                <a16:creationId xmlns:a16="http://schemas.microsoft.com/office/drawing/2014/main" id="{F4DB2E60-FFC4-2305-9B83-658A9D589E0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3</a:t>
            </a:fld>
            <a:endParaRPr lang="en" dirty="0">
              <a:solidFill>
                <a:schemeClr val="bg1"/>
              </a:solidFill>
            </a:endParaRPr>
          </a:p>
        </p:txBody>
      </p:sp>
      <p:sp>
        <p:nvSpPr>
          <p:cNvPr id="4" name="TextBox 3">
            <a:extLst>
              <a:ext uri="{FF2B5EF4-FFF2-40B4-BE49-F238E27FC236}">
                <a16:creationId xmlns:a16="http://schemas.microsoft.com/office/drawing/2014/main" id="{81BF0D4F-2E0C-504F-7F43-2B00691FBE3F}"/>
              </a:ext>
            </a:extLst>
          </p:cNvPr>
          <p:cNvSpPr txBox="1"/>
          <p:nvPr/>
        </p:nvSpPr>
        <p:spPr>
          <a:xfrm>
            <a:off x="2152055" y="4663217"/>
            <a:ext cx="4839890" cy="376834"/>
          </a:xfrm>
          <a:prstGeom prst="rect">
            <a:avLst/>
          </a:prstGeom>
          <a:noFill/>
        </p:spPr>
        <p:txBody>
          <a:bodyPr wrap="square">
            <a:spAutoFit/>
          </a:bodyPr>
          <a:lstStyle/>
          <a:p>
            <a:pPr algn="ctr">
              <a:lnSpc>
                <a:spcPct val="150000"/>
              </a:lnSpc>
              <a:spcAft>
                <a:spcPts val="800"/>
              </a:spcAft>
            </a:pPr>
            <a:r>
              <a:rPr lang="en-US" sz="1400" b="1" dirty="0">
                <a:effectLst/>
                <a:latin typeface="Times New Roman" panose="02020603050405020304" pitchFamily="18" charset="0"/>
                <a:ea typeface="SimSun" panose="02010600030101010101" pitchFamily="2" charset="-122"/>
              </a:rPr>
              <a:t>Figure </a:t>
            </a:r>
            <a:r>
              <a:rPr lang="ru-RU" sz="1400" b="1" dirty="0">
                <a:effectLst/>
                <a:latin typeface="Times New Roman" panose="02020603050405020304" pitchFamily="18" charset="0"/>
                <a:ea typeface="SimSun" panose="02010600030101010101" pitchFamily="2" charset="-122"/>
              </a:rPr>
              <a:t>1</a:t>
            </a:r>
            <a:r>
              <a:rPr lang="en-US" sz="1400" b="1" dirty="0">
                <a:effectLst/>
                <a:latin typeface="Times New Roman" panose="02020603050405020304" pitchFamily="18" charset="0"/>
                <a:ea typeface="SimSun" panose="02010600030101010101" pitchFamily="2" charset="-122"/>
              </a:rPr>
              <a:t>. </a:t>
            </a:r>
            <a:r>
              <a:rPr lang="en-US" dirty="0">
                <a:latin typeface="Times New Roman" panose="02020603050405020304" pitchFamily="18" charset="0"/>
                <a:ea typeface="SimSun" panose="02010600030101010101" pitchFamily="2" charset="-122"/>
              </a:rPr>
              <a:t>Sustainability definition</a:t>
            </a:r>
            <a:endParaRPr lang="en-GB" sz="1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7605400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6189"/>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References</a:t>
            </a:r>
          </a:p>
        </p:txBody>
      </p:sp>
      <p:sp>
        <p:nvSpPr>
          <p:cNvPr id="52" name="Google Shape;52;p8"/>
          <p:cNvSpPr txBox="1">
            <a:spLocks noGrp="1"/>
          </p:cNvSpPr>
          <p:nvPr>
            <p:ph type="body" idx="1"/>
          </p:nvPr>
        </p:nvSpPr>
        <p:spPr>
          <a:xfrm>
            <a:off x="311699" y="464344"/>
            <a:ext cx="8467969" cy="4679156"/>
          </a:xfrm>
          <a:prstGeom prst="rect">
            <a:avLst/>
          </a:prstGeom>
          <a:noFill/>
          <a:ln>
            <a:noFill/>
          </a:ln>
        </p:spPr>
        <p:txBody>
          <a:bodyPr spcFirstLastPara="1" wrap="square" lIns="91425" tIns="91425" rIns="91425" bIns="91425" anchor="t" anchorCtr="0">
            <a:noAutofit/>
          </a:bodyPr>
          <a:lstStyle/>
          <a:p>
            <a:pPr marL="152400" indent="0" algn="just">
              <a:lnSpc>
                <a:spcPct val="100000"/>
              </a:lnSpc>
              <a:spcAft>
                <a:spcPts val="600"/>
              </a:spcAft>
              <a:buNone/>
            </a:pPr>
            <a:r>
              <a:rPr lang="en-GB" sz="800" dirty="0">
                <a:solidFill>
                  <a:schemeClr val="bg1"/>
                </a:solidFill>
                <a:effectLst/>
                <a:latin typeface="+mn-lt"/>
                <a:ea typeface="Times New Roman" panose="02020603050405020304" pitchFamily="18" charset="0"/>
                <a:cs typeface="Arial" panose="020B0604020202020204" pitchFamily="34" charset="0"/>
              </a:rPr>
              <a:t>al Bakri, A. M. M., </a:t>
            </a:r>
            <a:r>
              <a:rPr lang="en-GB" sz="800" dirty="0" err="1">
                <a:solidFill>
                  <a:schemeClr val="bg1"/>
                </a:solidFill>
                <a:effectLst/>
                <a:latin typeface="+mn-lt"/>
                <a:ea typeface="Times New Roman" panose="02020603050405020304" pitchFamily="18" charset="0"/>
                <a:cs typeface="Arial" panose="020B0604020202020204" pitchFamily="34" charset="0"/>
              </a:rPr>
              <a:t>Kamarudin</a:t>
            </a:r>
            <a:r>
              <a:rPr lang="en-GB" sz="800" dirty="0">
                <a:solidFill>
                  <a:schemeClr val="bg1"/>
                </a:solidFill>
                <a:effectLst/>
                <a:latin typeface="+mn-lt"/>
                <a:ea typeface="Times New Roman" panose="02020603050405020304" pitchFamily="18" charset="0"/>
                <a:cs typeface="Arial" panose="020B0604020202020204" pitchFamily="34" charset="0"/>
              </a:rPr>
              <a:t>, H., </a:t>
            </a:r>
            <a:r>
              <a:rPr lang="en-GB" sz="800" dirty="0" err="1">
                <a:solidFill>
                  <a:schemeClr val="bg1"/>
                </a:solidFill>
                <a:effectLst/>
                <a:latin typeface="+mn-lt"/>
                <a:ea typeface="Times New Roman" panose="02020603050405020304" pitchFamily="18" charset="0"/>
                <a:cs typeface="Arial" panose="020B0604020202020204" pitchFamily="34" charset="0"/>
              </a:rPr>
              <a:t>Bnhussain</a:t>
            </a:r>
            <a:r>
              <a:rPr lang="en-GB" sz="800" dirty="0">
                <a:solidFill>
                  <a:schemeClr val="bg1"/>
                </a:solidFill>
                <a:effectLst/>
                <a:latin typeface="+mn-lt"/>
                <a:ea typeface="Times New Roman" panose="02020603050405020304" pitchFamily="18" charset="0"/>
                <a:cs typeface="Arial" panose="020B0604020202020204" pitchFamily="34" charset="0"/>
              </a:rPr>
              <a:t>, M., Khairul Nizar, I., </a:t>
            </a:r>
            <a:r>
              <a:rPr lang="en-GB" sz="800" dirty="0" err="1">
                <a:solidFill>
                  <a:schemeClr val="bg1"/>
                </a:solidFill>
                <a:effectLst/>
                <a:latin typeface="+mn-lt"/>
                <a:ea typeface="Times New Roman" panose="02020603050405020304" pitchFamily="18" charset="0"/>
                <a:cs typeface="Arial" panose="020B0604020202020204" pitchFamily="34" charset="0"/>
              </a:rPr>
              <a:t>Rafiza</a:t>
            </a:r>
            <a:r>
              <a:rPr lang="en-GB" sz="800" dirty="0">
                <a:solidFill>
                  <a:schemeClr val="bg1"/>
                </a:solidFill>
                <a:effectLst/>
                <a:latin typeface="+mn-lt"/>
                <a:ea typeface="Times New Roman" panose="02020603050405020304" pitchFamily="18" charset="0"/>
                <a:cs typeface="Arial" panose="020B0604020202020204" pitchFamily="34" charset="0"/>
              </a:rPr>
              <a:t>, A. R., Zarina, Y., Mustafa, A. M., Bakri, A., &amp; al Bakri, A. M. M. (2012). </a:t>
            </a:r>
            <a:r>
              <a:rPr lang="en-GB" sz="800" i="1" dirty="0">
                <a:solidFill>
                  <a:schemeClr val="bg1"/>
                </a:solidFill>
                <a:effectLst/>
                <a:latin typeface="+mn-lt"/>
                <a:ea typeface="Times New Roman" panose="02020603050405020304" pitchFamily="18" charset="0"/>
                <a:cs typeface="Arial" panose="020B0604020202020204" pitchFamily="34" charset="0"/>
              </a:rPr>
              <a:t>THE PROCESSING, CHARACTERIZATION, AND PROPERTIES OF FLY ASH BASED GEOPOLYMER CONCRETE</a:t>
            </a:r>
            <a:r>
              <a:rPr lang="en-GB" sz="800" dirty="0">
                <a:solidFill>
                  <a:schemeClr val="bg1"/>
                </a:solidFill>
                <a:effectLst/>
                <a:latin typeface="+mn-lt"/>
                <a:ea typeface="Times New Roman" panose="02020603050405020304" pitchFamily="18" charset="0"/>
                <a:cs typeface="Arial" panose="020B0604020202020204" pitchFamily="34" charset="0"/>
              </a:rPr>
              <a:t>.</a:t>
            </a:r>
            <a:endParaRPr lang="en-GB" sz="800" dirty="0">
              <a:solidFill>
                <a:schemeClr val="bg1"/>
              </a:solidFill>
              <a:effectLst/>
              <a:latin typeface="+mn-lt"/>
              <a:ea typeface="Calibri" panose="020F0502020204030204" pitchFamily="34" charset="0"/>
              <a:cs typeface="Arial" panose="020B0604020202020204" pitchFamily="34" charset="0"/>
            </a:endParaRPr>
          </a:p>
          <a:p>
            <a:pPr marL="152400" indent="0" algn="just">
              <a:lnSpc>
                <a:spcPct val="100000"/>
              </a:lnSpc>
              <a:spcAft>
                <a:spcPts val="600"/>
              </a:spcAft>
              <a:buNone/>
            </a:pPr>
            <a:r>
              <a:rPr lang="en-GB" sz="800" dirty="0">
                <a:solidFill>
                  <a:schemeClr val="bg1"/>
                </a:solidFill>
                <a:effectLst/>
                <a:latin typeface="+mn-lt"/>
                <a:ea typeface="Times New Roman" panose="02020603050405020304" pitchFamily="18" charset="0"/>
                <a:cs typeface="Arial" panose="020B0604020202020204" pitchFamily="34" charset="0"/>
              </a:rPr>
              <a:t>Chen, W., Shen, P., &amp; Shui, Z. (2012). Determination of water content in fresh concrete mix based on relative dielectric constant measurement. </a:t>
            </a:r>
            <a:r>
              <a:rPr lang="en-GB" sz="800" i="1" dirty="0">
                <a:solidFill>
                  <a:schemeClr val="bg1"/>
                </a:solidFill>
                <a:effectLst/>
                <a:latin typeface="+mn-lt"/>
                <a:ea typeface="Times New Roman" panose="02020603050405020304" pitchFamily="18" charset="0"/>
                <a:cs typeface="Arial" panose="020B0604020202020204" pitchFamily="34" charset="0"/>
              </a:rPr>
              <a:t>Construction and Building Materials</a:t>
            </a:r>
            <a:r>
              <a:rPr lang="en-GB" sz="800" dirty="0">
                <a:solidFill>
                  <a:schemeClr val="bg1"/>
                </a:solidFill>
                <a:effectLst/>
                <a:latin typeface="+mn-lt"/>
                <a:ea typeface="Times New Roman" panose="02020603050405020304" pitchFamily="18" charset="0"/>
                <a:cs typeface="Arial" panose="020B0604020202020204" pitchFamily="34" charset="0"/>
              </a:rPr>
              <a:t>, </a:t>
            </a:r>
            <a:r>
              <a:rPr lang="en-GB" sz="800" i="1" dirty="0">
                <a:solidFill>
                  <a:schemeClr val="bg1"/>
                </a:solidFill>
                <a:effectLst/>
                <a:latin typeface="+mn-lt"/>
                <a:ea typeface="Times New Roman" panose="02020603050405020304" pitchFamily="18" charset="0"/>
                <a:cs typeface="Arial" panose="020B0604020202020204" pitchFamily="34" charset="0"/>
              </a:rPr>
              <a:t>34</a:t>
            </a:r>
            <a:r>
              <a:rPr lang="en-GB" sz="800" dirty="0">
                <a:solidFill>
                  <a:schemeClr val="bg1"/>
                </a:solidFill>
                <a:effectLst/>
                <a:latin typeface="+mn-lt"/>
                <a:ea typeface="Times New Roman" panose="02020603050405020304" pitchFamily="18" charset="0"/>
                <a:cs typeface="Arial" panose="020B0604020202020204" pitchFamily="34" charset="0"/>
              </a:rPr>
              <a:t>, 306–312. https://doi.org/10.1016/j.conbuildmat.2012.02.073</a:t>
            </a:r>
            <a:endParaRPr lang="en-GB" sz="800" dirty="0">
              <a:solidFill>
                <a:schemeClr val="bg1"/>
              </a:solidFill>
              <a:effectLst/>
              <a:latin typeface="+mn-lt"/>
              <a:ea typeface="Calibri" panose="020F0502020204030204" pitchFamily="34" charset="0"/>
              <a:cs typeface="Arial" panose="020B0604020202020204" pitchFamily="34" charset="0"/>
            </a:endParaRPr>
          </a:p>
          <a:p>
            <a:pPr marL="152400" indent="0" algn="just">
              <a:lnSpc>
                <a:spcPct val="100000"/>
              </a:lnSpc>
              <a:spcAft>
                <a:spcPts val="600"/>
              </a:spcAft>
              <a:buNone/>
            </a:pPr>
            <a:r>
              <a:rPr lang="en-GB" sz="800" dirty="0">
                <a:solidFill>
                  <a:schemeClr val="bg1"/>
                </a:solidFill>
                <a:effectLst/>
                <a:latin typeface="+mn-lt"/>
                <a:ea typeface="Times New Roman" panose="02020603050405020304" pitchFamily="18" charset="0"/>
                <a:cs typeface="Arial" panose="020B0604020202020204" pitchFamily="34" charset="0"/>
              </a:rPr>
              <a:t>Cong, P., &amp; Cheng, Y. (2021). Advances in geopolymer materials: A comprehensive review. In </a:t>
            </a:r>
            <a:r>
              <a:rPr lang="en-GB" sz="800" i="1" dirty="0">
                <a:solidFill>
                  <a:schemeClr val="bg1"/>
                </a:solidFill>
                <a:effectLst/>
                <a:latin typeface="+mn-lt"/>
                <a:ea typeface="Times New Roman" panose="02020603050405020304" pitchFamily="18" charset="0"/>
                <a:cs typeface="Arial" panose="020B0604020202020204" pitchFamily="34" charset="0"/>
              </a:rPr>
              <a:t>Journal of Traffic and Transportation Engineering (English Edition)</a:t>
            </a:r>
            <a:r>
              <a:rPr lang="en-GB" sz="800" dirty="0">
                <a:solidFill>
                  <a:schemeClr val="bg1"/>
                </a:solidFill>
                <a:effectLst/>
                <a:latin typeface="+mn-lt"/>
                <a:ea typeface="Times New Roman" panose="02020603050405020304" pitchFamily="18" charset="0"/>
                <a:cs typeface="Arial" panose="020B0604020202020204" pitchFamily="34" charset="0"/>
              </a:rPr>
              <a:t> (Vol. 8, Issue 3, pp. 283–314). </a:t>
            </a:r>
            <a:r>
              <a:rPr lang="en-GB" sz="800" dirty="0" err="1">
                <a:solidFill>
                  <a:schemeClr val="bg1"/>
                </a:solidFill>
                <a:effectLst/>
                <a:latin typeface="+mn-lt"/>
                <a:ea typeface="Times New Roman" panose="02020603050405020304" pitchFamily="18" charset="0"/>
                <a:cs typeface="Arial" panose="020B0604020202020204" pitchFamily="34" charset="0"/>
              </a:rPr>
              <a:t>Chang’an</a:t>
            </a:r>
            <a:r>
              <a:rPr lang="en-GB" sz="800" dirty="0">
                <a:solidFill>
                  <a:schemeClr val="bg1"/>
                </a:solidFill>
                <a:effectLst/>
                <a:latin typeface="+mn-lt"/>
                <a:ea typeface="Times New Roman" panose="02020603050405020304" pitchFamily="18" charset="0"/>
                <a:cs typeface="Arial" panose="020B0604020202020204" pitchFamily="34" charset="0"/>
              </a:rPr>
              <a:t> University. https://doi.org/10.1016/j.jtte.2021.03.004</a:t>
            </a:r>
            <a:endParaRPr lang="en-GB" sz="800" dirty="0">
              <a:solidFill>
                <a:schemeClr val="bg1"/>
              </a:solidFill>
              <a:effectLst/>
              <a:latin typeface="+mn-lt"/>
              <a:ea typeface="Calibri" panose="020F0502020204030204" pitchFamily="34" charset="0"/>
              <a:cs typeface="Arial" panose="020B0604020202020204" pitchFamily="34" charset="0"/>
            </a:endParaRPr>
          </a:p>
          <a:p>
            <a:pPr marL="152400" indent="0" algn="just">
              <a:lnSpc>
                <a:spcPct val="100000"/>
              </a:lnSpc>
              <a:spcAft>
                <a:spcPts val="600"/>
              </a:spcAft>
              <a:buNone/>
            </a:pPr>
            <a:r>
              <a:rPr lang="en-GB" sz="800" dirty="0" err="1">
                <a:solidFill>
                  <a:schemeClr val="bg1"/>
                </a:solidFill>
                <a:effectLst/>
                <a:latin typeface="+mn-lt"/>
                <a:ea typeface="Times New Roman" panose="02020603050405020304" pitchFamily="18" charset="0"/>
                <a:cs typeface="Arial" panose="020B0604020202020204" pitchFamily="34" charset="0"/>
              </a:rPr>
              <a:t>Dineshkumar</a:t>
            </a:r>
            <a:r>
              <a:rPr lang="en-GB" sz="800" dirty="0">
                <a:solidFill>
                  <a:schemeClr val="bg1"/>
                </a:solidFill>
                <a:effectLst/>
                <a:latin typeface="+mn-lt"/>
                <a:ea typeface="Times New Roman" panose="02020603050405020304" pitchFamily="18" charset="0"/>
                <a:cs typeface="Arial" panose="020B0604020202020204" pitchFamily="34" charset="0"/>
              </a:rPr>
              <a:t>, M., &amp; </a:t>
            </a:r>
            <a:r>
              <a:rPr lang="en-GB" sz="800" dirty="0" err="1">
                <a:solidFill>
                  <a:schemeClr val="bg1"/>
                </a:solidFill>
                <a:effectLst/>
                <a:latin typeface="+mn-lt"/>
                <a:ea typeface="Times New Roman" panose="02020603050405020304" pitchFamily="18" charset="0"/>
                <a:cs typeface="Arial" panose="020B0604020202020204" pitchFamily="34" charset="0"/>
              </a:rPr>
              <a:t>Umarani</a:t>
            </a:r>
            <a:r>
              <a:rPr lang="en-GB" sz="800" dirty="0">
                <a:solidFill>
                  <a:schemeClr val="bg1"/>
                </a:solidFill>
                <a:effectLst/>
                <a:latin typeface="+mn-lt"/>
                <a:ea typeface="Times New Roman" panose="02020603050405020304" pitchFamily="18" charset="0"/>
                <a:cs typeface="Arial" panose="020B0604020202020204" pitchFamily="34" charset="0"/>
              </a:rPr>
              <a:t>, C. (2020). Effect of Alkali Activator on the Standard Consistency and Setting Times of Fly Ash and GGBS-Based Sustainable Geopolymer Pastes. </a:t>
            </a:r>
            <a:r>
              <a:rPr lang="en-GB" sz="800" i="1" dirty="0">
                <a:solidFill>
                  <a:schemeClr val="bg1"/>
                </a:solidFill>
                <a:effectLst/>
                <a:latin typeface="+mn-lt"/>
                <a:ea typeface="Times New Roman" panose="02020603050405020304" pitchFamily="18" charset="0"/>
                <a:cs typeface="Arial" panose="020B0604020202020204" pitchFamily="34" charset="0"/>
              </a:rPr>
              <a:t>Advances in Civil Engineering</a:t>
            </a:r>
            <a:r>
              <a:rPr lang="en-GB" sz="800" dirty="0">
                <a:solidFill>
                  <a:schemeClr val="bg1"/>
                </a:solidFill>
                <a:effectLst/>
                <a:latin typeface="+mn-lt"/>
                <a:ea typeface="Times New Roman" panose="02020603050405020304" pitchFamily="18" charset="0"/>
                <a:cs typeface="Arial" panose="020B0604020202020204" pitchFamily="34" charset="0"/>
              </a:rPr>
              <a:t>, </a:t>
            </a:r>
            <a:r>
              <a:rPr lang="en-GB" sz="800" i="1" dirty="0">
                <a:solidFill>
                  <a:schemeClr val="bg1"/>
                </a:solidFill>
                <a:effectLst/>
                <a:latin typeface="+mn-lt"/>
                <a:ea typeface="Times New Roman" panose="02020603050405020304" pitchFamily="18" charset="0"/>
                <a:cs typeface="Arial" panose="020B0604020202020204" pitchFamily="34" charset="0"/>
              </a:rPr>
              <a:t>2020</a:t>
            </a:r>
            <a:r>
              <a:rPr lang="en-GB" sz="800" dirty="0">
                <a:solidFill>
                  <a:schemeClr val="bg1"/>
                </a:solidFill>
                <a:effectLst/>
                <a:latin typeface="+mn-lt"/>
                <a:ea typeface="Times New Roman" panose="02020603050405020304" pitchFamily="18" charset="0"/>
                <a:cs typeface="Arial" panose="020B0604020202020204" pitchFamily="34" charset="0"/>
              </a:rPr>
              <a:t>. https://doi.org/10.1155/2020/2593207</a:t>
            </a:r>
            <a:endParaRPr lang="en-GB" sz="800" dirty="0">
              <a:solidFill>
                <a:schemeClr val="bg1"/>
              </a:solidFill>
              <a:effectLst/>
              <a:latin typeface="+mn-lt"/>
              <a:ea typeface="Calibri" panose="020F0502020204030204" pitchFamily="34" charset="0"/>
              <a:cs typeface="Arial" panose="020B0604020202020204" pitchFamily="34" charset="0"/>
            </a:endParaRPr>
          </a:p>
          <a:p>
            <a:pPr marL="152400" indent="0" algn="just">
              <a:lnSpc>
                <a:spcPct val="100000"/>
              </a:lnSpc>
              <a:spcAft>
                <a:spcPts val="600"/>
              </a:spcAft>
              <a:buNone/>
            </a:pPr>
            <a:r>
              <a:rPr lang="en-GB" sz="800" dirty="0">
                <a:solidFill>
                  <a:schemeClr val="bg1"/>
                </a:solidFill>
                <a:effectLst/>
                <a:latin typeface="+mn-lt"/>
                <a:ea typeface="Times New Roman" panose="02020603050405020304" pitchFamily="18" charset="0"/>
                <a:cs typeface="Arial" panose="020B0604020202020204" pitchFamily="34" charset="0"/>
              </a:rPr>
              <a:t>Du, H., &amp; Tan, K. H. (2014). Effect of particle size on alkali-silica reaction in recycled glass mortars. </a:t>
            </a:r>
            <a:r>
              <a:rPr lang="en-GB" sz="800" i="1" dirty="0">
                <a:solidFill>
                  <a:schemeClr val="bg1"/>
                </a:solidFill>
                <a:effectLst/>
                <a:latin typeface="+mn-lt"/>
                <a:ea typeface="Times New Roman" panose="02020603050405020304" pitchFamily="18" charset="0"/>
                <a:cs typeface="Arial" panose="020B0604020202020204" pitchFamily="34" charset="0"/>
              </a:rPr>
              <a:t>Construction and Building Materials</a:t>
            </a:r>
            <a:r>
              <a:rPr lang="en-GB" sz="800" dirty="0">
                <a:solidFill>
                  <a:schemeClr val="bg1"/>
                </a:solidFill>
                <a:effectLst/>
                <a:latin typeface="+mn-lt"/>
                <a:ea typeface="Times New Roman" panose="02020603050405020304" pitchFamily="18" charset="0"/>
                <a:cs typeface="Arial" panose="020B0604020202020204" pitchFamily="34" charset="0"/>
              </a:rPr>
              <a:t>, </a:t>
            </a:r>
            <a:r>
              <a:rPr lang="en-GB" sz="800" i="1" dirty="0">
                <a:solidFill>
                  <a:schemeClr val="bg1"/>
                </a:solidFill>
                <a:effectLst/>
                <a:latin typeface="+mn-lt"/>
                <a:ea typeface="Times New Roman" panose="02020603050405020304" pitchFamily="18" charset="0"/>
                <a:cs typeface="Arial" panose="020B0604020202020204" pitchFamily="34" charset="0"/>
              </a:rPr>
              <a:t>66</a:t>
            </a:r>
            <a:r>
              <a:rPr lang="en-GB" sz="800" dirty="0">
                <a:solidFill>
                  <a:schemeClr val="bg1"/>
                </a:solidFill>
                <a:effectLst/>
                <a:latin typeface="+mn-lt"/>
                <a:ea typeface="Times New Roman" panose="02020603050405020304" pitchFamily="18" charset="0"/>
                <a:cs typeface="Arial" panose="020B0604020202020204" pitchFamily="34" charset="0"/>
              </a:rPr>
              <a:t>, 275–285. https://doi.org/10.1016/j.conbuildmat.2014.05.092</a:t>
            </a:r>
            <a:endParaRPr lang="en-GB" sz="800" dirty="0">
              <a:solidFill>
                <a:schemeClr val="bg1"/>
              </a:solidFill>
              <a:effectLst/>
              <a:latin typeface="+mn-lt"/>
              <a:ea typeface="Calibri" panose="020F0502020204030204" pitchFamily="34" charset="0"/>
              <a:cs typeface="Arial" panose="020B0604020202020204" pitchFamily="34" charset="0"/>
            </a:endParaRPr>
          </a:p>
          <a:p>
            <a:pPr marL="152400" indent="0" algn="just">
              <a:lnSpc>
                <a:spcPct val="100000"/>
              </a:lnSpc>
              <a:spcAft>
                <a:spcPts val="600"/>
              </a:spcAft>
              <a:buNone/>
            </a:pPr>
            <a:r>
              <a:rPr lang="en-GB" sz="800" dirty="0" err="1">
                <a:solidFill>
                  <a:schemeClr val="bg1"/>
                </a:solidFill>
                <a:effectLst/>
                <a:latin typeface="+mn-lt"/>
                <a:ea typeface="Times New Roman" panose="02020603050405020304" pitchFamily="18" charset="0"/>
                <a:cs typeface="Arial" panose="020B0604020202020204" pitchFamily="34" charset="0"/>
              </a:rPr>
              <a:t>Figueira</a:t>
            </a:r>
            <a:r>
              <a:rPr lang="en-GB" sz="800" dirty="0">
                <a:solidFill>
                  <a:schemeClr val="bg1"/>
                </a:solidFill>
                <a:effectLst/>
                <a:latin typeface="+mn-lt"/>
                <a:ea typeface="Times New Roman" panose="02020603050405020304" pitchFamily="18" charset="0"/>
                <a:cs typeface="Arial" panose="020B0604020202020204" pitchFamily="34" charset="0"/>
              </a:rPr>
              <a:t>, R. B., Sousa, R., Coelho, L., </a:t>
            </a:r>
            <a:r>
              <a:rPr lang="en-GB" sz="800" dirty="0" err="1">
                <a:solidFill>
                  <a:schemeClr val="bg1"/>
                </a:solidFill>
                <a:effectLst/>
                <a:latin typeface="+mn-lt"/>
                <a:ea typeface="Times New Roman" panose="02020603050405020304" pitchFamily="18" charset="0"/>
                <a:cs typeface="Arial" panose="020B0604020202020204" pitchFamily="34" charset="0"/>
              </a:rPr>
              <a:t>Azenha</a:t>
            </a:r>
            <a:r>
              <a:rPr lang="en-GB" sz="800" dirty="0">
                <a:solidFill>
                  <a:schemeClr val="bg1"/>
                </a:solidFill>
                <a:effectLst/>
                <a:latin typeface="+mn-lt"/>
                <a:ea typeface="Times New Roman" panose="02020603050405020304" pitchFamily="18" charset="0"/>
                <a:cs typeface="Arial" panose="020B0604020202020204" pitchFamily="34" charset="0"/>
              </a:rPr>
              <a:t>, M., de Almeida, J. M., Jorge, P. A. S., &amp; Silva, C. J. R. (2019). Alkali-silica reaction in concrete: Mechanisms, mitigation and test methods. In </a:t>
            </a:r>
            <a:r>
              <a:rPr lang="en-GB" sz="800" i="1" dirty="0">
                <a:solidFill>
                  <a:schemeClr val="bg1"/>
                </a:solidFill>
                <a:effectLst/>
                <a:latin typeface="+mn-lt"/>
                <a:ea typeface="Times New Roman" panose="02020603050405020304" pitchFamily="18" charset="0"/>
                <a:cs typeface="Arial" panose="020B0604020202020204" pitchFamily="34" charset="0"/>
              </a:rPr>
              <a:t>Construction and Building Materials</a:t>
            </a:r>
            <a:r>
              <a:rPr lang="en-GB" sz="800" dirty="0">
                <a:solidFill>
                  <a:schemeClr val="bg1"/>
                </a:solidFill>
                <a:effectLst/>
                <a:latin typeface="+mn-lt"/>
                <a:ea typeface="Times New Roman" panose="02020603050405020304" pitchFamily="18" charset="0"/>
                <a:cs typeface="Arial" panose="020B0604020202020204" pitchFamily="34" charset="0"/>
              </a:rPr>
              <a:t> (Vol. 222, pp. 903–931). Elsevier Ltd. https://doi.org/10.1016/j.conbuildmat.2019.07.230</a:t>
            </a:r>
            <a:endParaRPr lang="en-GB" sz="800" dirty="0">
              <a:solidFill>
                <a:schemeClr val="bg1"/>
              </a:solidFill>
              <a:effectLst/>
              <a:latin typeface="+mn-lt"/>
              <a:ea typeface="Calibri" panose="020F0502020204030204" pitchFamily="34" charset="0"/>
              <a:cs typeface="Arial" panose="020B0604020202020204" pitchFamily="34" charset="0"/>
            </a:endParaRPr>
          </a:p>
          <a:p>
            <a:pPr marL="152400" indent="0" algn="just">
              <a:lnSpc>
                <a:spcPct val="100000"/>
              </a:lnSpc>
              <a:spcAft>
                <a:spcPts val="600"/>
              </a:spcAft>
              <a:buNone/>
            </a:pPr>
            <a:r>
              <a:rPr lang="en-GB" sz="800" dirty="0">
                <a:solidFill>
                  <a:schemeClr val="bg1"/>
                </a:solidFill>
                <a:effectLst/>
                <a:latin typeface="+mn-lt"/>
                <a:ea typeface="Times New Roman" panose="02020603050405020304" pitchFamily="18" charset="0"/>
                <a:cs typeface="Arial" panose="020B0604020202020204" pitchFamily="34" charset="0"/>
              </a:rPr>
              <a:t>Hassan, A., Arif, M., &amp; Shariq, M. (2019). Use of geopolymer concrete for a cleaner and sustainable environment – A review of mechanical properties and microstructure. In </a:t>
            </a:r>
            <a:r>
              <a:rPr lang="en-GB" sz="800" i="1" dirty="0">
                <a:solidFill>
                  <a:schemeClr val="bg1"/>
                </a:solidFill>
                <a:effectLst/>
                <a:latin typeface="+mn-lt"/>
                <a:ea typeface="Times New Roman" panose="02020603050405020304" pitchFamily="18" charset="0"/>
                <a:cs typeface="Arial" panose="020B0604020202020204" pitchFamily="34" charset="0"/>
              </a:rPr>
              <a:t>Journal of Cleaner Production</a:t>
            </a:r>
            <a:r>
              <a:rPr lang="en-GB" sz="800" dirty="0">
                <a:solidFill>
                  <a:schemeClr val="bg1"/>
                </a:solidFill>
                <a:effectLst/>
                <a:latin typeface="+mn-lt"/>
                <a:ea typeface="Times New Roman" panose="02020603050405020304" pitchFamily="18" charset="0"/>
                <a:cs typeface="Arial" panose="020B0604020202020204" pitchFamily="34" charset="0"/>
              </a:rPr>
              <a:t> (Vol. 223, pp. 704–728). Elsevier Ltd. https://doi.org/10.1016/j.jclepro.2019.03.051</a:t>
            </a:r>
            <a:endParaRPr lang="en-GB" sz="800" dirty="0">
              <a:solidFill>
                <a:schemeClr val="bg1"/>
              </a:solidFill>
              <a:effectLst/>
              <a:latin typeface="+mn-lt"/>
              <a:ea typeface="Calibri" panose="020F0502020204030204" pitchFamily="34" charset="0"/>
              <a:cs typeface="Arial" panose="020B0604020202020204" pitchFamily="34" charset="0"/>
            </a:endParaRPr>
          </a:p>
          <a:p>
            <a:pPr marL="152400" indent="0" algn="just">
              <a:lnSpc>
                <a:spcPct val="100000"/>
              </a:lnSpc>
              <a:spcAft>
                <a:spcPts val="600"/>
              </a:spcAft>
              <a:buNone/>
            </a:pPr>
            <a:r>
              <a:rPr lang="en-GB" sz="800" dirty="0">
                <a:solidFill>
                  <a:schemeClr val="bg1"/>
                </a:solidFill>
                <a:effectLst/>
                <a:latin typeface="+mn-lt"/>
                <a:ea typeface="Times New Roman" panose="02020603050405020304" pitchFamily="18" charset="0"/>
                <a:cs typeface="Arial" panose="020B0604020202020204" pitchFamily="34" charset="0"/>
              </a:rPr>
              <a:t>He, Z., Zhu, X., Wang, J., Mu, M., &amp; Wang, Y. (2019). Comparison of CO 2 emissions from OPC and recycled cement production. </a:t>
            </a:r>
            <a:r>
              <a:rPr lang="en-GB" sz="800" i="1" dirty="0">
                <a:solidFill>
                  <a:schemeClr val="bg1"/>
                </a:solidFill>
                <a:effectLst/>
                <a:latin typeface="+mn-lt"/>
                <a:ea typeface="Times New Roman" panose="02020603050405020304" pitchFamily="18" charset="0"/>
                <a:cs typeface="Arial" panose="020B0604020202020204" pitchFamily="34" charset="0"/>
              </a:rPr>
              <a:t>Construction and Building Materials</a:t>
            </a:r>
            <a:r>
              <a:rPr lang="en-GB" sz="800" dirty="0">
                <a:solidFill>
                  <a:schemeClr val="bg1"/>
                </a:solidFill>
                <a:effectLst/>
                <a:latin typeface="+mn-lt"/>
                <a:ea typeface="Times New Roman" panose="02020603050405020304" pitchFamily="18" charset="0"/>
                <a:cs typeface="Arial" panose="020B0604020202020204" pitchFamily="34" charset="0"/>
              </a:rPr>
              <a:t>, </a:t>
            </a:r>
            <a:r>
              <a:rPr lang="en-GB" sz="800" i="1" dirty="0">
                <a:solidFill>
                  <a:schemeClr val="bg1"/>
                </a:solidFill>
                <a:effectLst/>
                <a:latin typeface="+mn-lt"/>
                <a:ea typeface="Times New Roman" panose="02020603050405020304" pitchFamily="18" charset="0"/>
                <a:cs typeface="Arial" panose="020B0604020202020204" pitchFamily="34" charset="0"/>
              </a:rPr>
              <a:t>211</a:t>
            </a:r>
            <a:r>
              <a:rPr lang="en-GB" sz="800" dirty="0">
                <a:solidFill>
                  <a:schemeClr val="bg1"/>
                </a:solidFill>
                <a:effectLst/>
                <a:latin typeface="+mn-lt"/>
                <a:ea typeface="Times New Roman" panose="02020603050405020304" pitchFamily="18" charset="0"/>
                <a:cs typeface="Arial" panose="020B0604020202020204" pitchFamily="34" charset="0"/>
              </a:rPr>
              <a:t>, 965–973. https://doi.org/10.1016/j.conbuildmat.2019.03.289</a:t>
            </a:r>
            <a:endParaRPr lang="en-GB" sz="800" dirty="0">
              <a:solidFill>
                <a:schemeClr val="bg1"/>
              </a:solidFill>
              <a:effectLst/>
              <a:latin typeface="+mn-lt"/>
              <a:ea typeface="Calibri" panose="020F0502020204030204" pitchFamily="34" charset="0"/>
              <a:cs typeface="Arial" panose="020B0604020202020204" pitchFamily="34" charset="0"/>
            </a:endParaRPr>
          </a:p>
          <a:p>
            <a:pPr marL="152400" indent="0" algn="just">
              <a:lnSpc>
                <a:spcPct val="100000"/>
              </a:lnSpc>
              <a:spcAft>
                <a:spcPts val="600"/>
              </a:spcAft>
              <a:buNone/>
            </a:pPr>
            <a:r>
              <a:rPr lang="en-GB" sz="800" dirty="0">
                <a:solidFill>
                  <a:schemeClr val="bg1"/>
                </a:solidFill>
                <a:effectLst/>
                <a:latin typeface="+mn-lt"/>
                <a:ea typeface="Times New Roman" panose="02020603050405020304" pitchFamily="18" charset="0"/>
                <a:cs typeface="Arial" panose="020B0604020202020204" pitchFamily="34" charset="0"/>
              </a:rPr>
              <a:t>Khan, M. N. N., &amp; </a:t>
            </a:r>
            <a:r>
              <a:rPr lang="en-GB" sz="800" dirty="0" err="1">
                <a:solidFill>
                  <a:schemeClr val="bg1"/>
                </a:solidFill>
                <a:effectLst/>
                <a:latin typeface="+mn-lt"/>
                <a:ea typeface="Times New Roman" panose="02020603050405020304" pitchFamily="18" charset="0"/>
                <a:cs typeface="Arial" panose="020B0604020202020204" pitchFamily="34" charset="0"/>
              </a:rPr>
              <a:t>Sarker</a:t>
            </a:r>
            <a:r>
              <a:rPr lang="en-GB" sz="800" dirty="0">
                <a:solidFill>
                  <a:schemeClr val="bg1"/>
                </a:solidFill>
                <a:effectLst/>
                <a:latin typeface="+mn-lt"/>
                <a:ea typeface="Times New Roman" panose="02020603050405020304" pitchFamily="18" charset="0"/>
                <a:cs typeface="Arial" panose="020B0604020202020204" pitchFamily="34" charset="0"/>
              </a:rPr>
              <a:t>, P. K. (2020). Effect of waste glass fine aggregate on the strength, durability and high temperature resistance of alkali-activated fly ash and GGBFS blended mortar. </a:t>
            </a:r>
            <a:r>
              <a:rPr lang="en-GB" sz="800" i="1" dirty="0">
                <a:solidFill>
                  <a:schemeClr val="bg1"/>
                </a:solidFill>
                <a:effectLst/>
                <a:latin typeface="+mn-lt"/>
                <a:ea typeface="Times New Roman" panose="02020603050405020304" pitchFamily="18" charset="0"/>
                <a:cs typeface="Arial" panose="020B0604020202020204" pitchFamily="34" charset="0"/>
              </a:rPr>
              <a:t>Construction and Building Materials</a:t>
            </a:r>
            <a:r>
              <a:rPr lang="en-GB" sz="800" dirty="0">
                <a:solidFill>
                  <a:schemeClr val="bg1"/>
                </a:solidFill>
                <a:effectLst/>
                <a:latin typeface="+mn-lt"/>
                <a:ea typeface="Times New Roman" panose="02020603050405020304" pitchFamily="18" charset="0"/>
                <a:cs typeface="Arial" panose="020B0604020202020204" pitchFamily="34" charset="0"/>
              </a:rPr>
              <a:t>, </a:t>
            </a:r>
            <a:r>
              <a:rPr lang="en-GB" sz="800" i="1" dirty="0">
                <a:solidFill>
                  <a:schemeClr val="bg1"/>
                </a:solidFill>
                <a:effectLst/>
                <a:latin typeface="+mn-lt"/>
                <a:ea typeface="Times New Roman" panose="02020603050405020304" pitchFamily="18" charset="0"/>
                <a:cs typeface="Arial" panose="020B0604020202020204" pitchFamily="34" charset="0"/>
              </a:rPr>
              <a:t>263</a:t>
            </a:r>
            <a:r>
              <a:rPr lang="en-GB" sz="800" dirty="0">
                <a:solidFill>
                  <a:schemeClr val="bg1"/>
                </a:solidFill>
                <a:effectLst/>
                <a:latin typeface="+mn-lt"/>
                <a:ea typeface="Times New Roman" panose="02020603050405020304" pitchFamily="18" charset="0"/>
                <a:cs typeface="Arial" panose="020B0604020202020204" pitchFamily="34" charset="0"/>
              </a:rPr>
              <a:t>. https://doi.org/10.1016/j.conbuildmat.2020.120177</a:t>
            </a:r>
            <a:endParaRPr lang="en-GB" sz="800" dirty="0">
              <a:solidFill>
                <a:schemeClr val="bg1"/>
              </a:solidFill>
              <a:effectLst/>
              <a:latin typeface="+mn-lt"/>
              <a:ea typeface="Calibri" panose="020F0502020204030204" pitchFamily="34" charset="0"/>
              <a:cs typeface="Arial" panose="020B0604020202020204" pitchFamily="34" charset="0"/>
            </a:endParaRPr>
          </a:p>
          <a:p>
            <a:pPr marL="152400" indent="0" algn="just">
              <a:lnSpc>
                <a:spcPct val="100000"/>
              </a:lnSpc>
              <a:spcAft>
                <a:spcPts val="600"/>
              </a:spcAft>
              <a:buNone/>
            </a:pPr>
            <a:r>
              <a:rPr lang="en-GB" sz="800" dirty="0">
                <a:solidFill>
                  <a:schemeClr val="bg1"/>
                </a:solidFill>
                <a:effectLst/>
                <a:latin typeface="+mn-lt"/>
                <a:ea typeface="Times New Roman" panose="02020603050405020304" pitchFamily="18" charset="0"/>
                <a:cs typeface="Arial" panose="020B0604020202020204" pitchFamily="34" charset="0"/>
              </a:rPr>
              <a:t>Lima, L., Trindade, E., </a:t>
            </a:r>
            <a:r>
              <a:rPr lang="en-GB" sz="800" dirty="0" err="1">
                <a:solidFill>
                  <a:schemeClr val="bg1"/>
                </a:solidFill>
                <a:effectLst/>
                <a:latin typeface="+mn-lt"/>
                <a:ea typeface="Times New Roman" panose="02020603050405020304" pitchFamily="18" charset="0"/>
                <a:cs typeface="Arial" panose="020B0604020202020204" pitchFamily="34" charset="0"/>
              </a:rPr>
              <a:t>Alencar</a:t>
            </a:r>
            <a:r>
              <a:rPr lang="en-GB" sz="800" dirty="0">
                <a:solidFill>
                  <a:schemeClr val="bg1"/>
                </a:solidFill>
                <a:effectLst/>
                <a:latin typeface="+mn-lt"/>
                <a:ea typeface="Times New Roman" panose="02020603050405020304" pitchFamily="18" charset="0"/>
                <a:cs typeface="Arial" panose="020B0604020202020204" pitchFamily="34" charset="0"/>
              </a:rPr>
              <a:t>, L., </a:t>
            </a:r>
            <a:r>
              <a:rPr lang="en-GB" sz="800" dirty="0" err="1">
                <a:solidFill>
                  <a:schemeClr val="bg1"/>
                </a:solidFill>
                <a:effectLst/>
                <a:latin typeface="+mn-lt"/>
                <a:ea typeface="Times New Roman" panose="02020603050405020304" pitchFamily="18" charset="0"/>
                <a:cs typeface="Arial" panose="020B0604020202020204" pitchFamily="34" charset="0"/>
              </a:rPr>
              <a:t>Alencar</a:t>
            </a:r>
            <a:r>
              <a:rPr lang="en-GB" sz="800" dirty="0">
                <a:solidFill>
                  <a:schemeClr val="bg1"/>
                </a:solidFill>
                <a:effectLst/>
                <a:latin typeface="+mn-lt"/>
                <a:ea typeface="Times New Roman" panose="02020603050405020304" pitchFamily="18" charset="0"/>
                <a:cs typeface="Arial" panose="020B0604020202020204" pitchFamily="34" charset="0"/>
              </a:rPr>
              <a:t>, M., &amp; Silva, L. (2021). Sustainability in the construction industry: A systematic review of the literature. In </a:t>
            </a:r>
            <a:r>
              <a:rPr lang="en-GB" sz="800" i="1" dirty="0">
                <a:solidFill>
                  <a:schemeClr val="bg1"/>
                </a:solidFill>
                <a:effectLst/>
                <a:latin typeface="+mn-lt"/>
                <a:ea typeface="Times New Roman" panose="02020603050405020304" pitchFamily="18" charset="0"/>
                <a:cs typeface="Arial" panose="020B0604020202020204" pitchFamily="34" charset="0"/>
              </a:rPr>
              <a:t>Journal of Cleaner Production</a:t>
            </a:r>
            <a:r>
              <a:rPr lang="en-GB" sz="800" dirty="0">
                <a:solidFill>
                  <a:schemeClr val="bg1"/>
                </a:solidFill>
                <a:effectLst/>
                <a:latin typeface="+mn-lt"/>
                <a:ea typeface="Times New Roman" panose="02020603050405020304" pitchFamily="18" charset="0"/>
                <a:cs typeface="Arial" panose="020B0604020202020204" pitchFamily="34" charset="0"/>
              </a:rPr>
              <a:t> (Vol. 289). Elsevier Ltd. https://doi.org/10.1016/j.jclepro.2020.125730</a:t>
            </a:r>
            <a:endParaRPr lang="en-GB" sz="800" dirty="0">
              <a:solidFill>
                <a:schemeClr val="bg1"/>
              </a:solidFill>
              <a:effectLst/>
              <a:latin typeface="+mn-lt"/>
              <a:ea typeface="Calibri" panose="020F0502020204030204" pitchFamily="34" charset="0"/>
              <a:cs typeface="Arial" panose="020B0604020202020204" pitchFamily="34" charset="0"/>
            </a:endParaRPr>
          </a:p>
          <a:p>
            <a:pPr marL="152400" indent="0" algn="just">
              <a:lnSpc>
                <a:spcPct val="100000"/>
              </a:lnSpc>
              <a:spcAft>
                <a:spcPts val="600"/>
              </a:spcAft>
              <a:buNone/>
            </a:pPr>
            <a:r>
              <a:rPr lang="en-GB" sz="800" dirty="0" err="1">
                <a:solidFill>
                  <a:schemeClr val="bg1"/>
                </a:solidFill>
                <a:effectLst/>
                <a:latin typeface="+mn-lt"/>
                <a:ea typeface="Times New Roman" panose="02020603050405020304" pitchFamily="18" charset="0"/>
                <a:cs typeface="Arial" panose="020B0604020202020204" pitchFamily="34" charset="0"/>
              </a:rPr>
              <a:t>Oreshkin</a:t>
            </a:r>
            <a:r>
              <a:rPr lang="en-GB" sz="800" dirty="0">
                <a:solidFill>
                  <a:schemeClr val="bg1"/>
                </a:solidFill>
                <a:effectLst/>
                <a:latin typeface="+mn-lt"/>
                <a:ea typeface="Times New Roman" panose="02020603050405020304" pitchFamily="18" charset="0"/>
                <a:cs typeface="Arial" panose="020B0604020202020204" pitchFamily="34" charset="0"/>
              </a:rPr>
              <a:t>, D., Semenov, V., &amp; </a:t>
            </a:r>
            <a:r>
              <a:rPr lang="en-GB" sz="800" dirty="0" err="1">
                <a:solidFill>
                  <a:schemeClr val="bg1"/>
                </a:solidFill>
                <a:effectLst/>
                <a:latin typeface="+mn-lt"/>
                <a:ea typeface="Times New Roman" panose="02020603050405020304" pitchFamily="18" charset="0"/>
                <a:cs typeface="Arial" panose="020B0604020202020204" pitchFamily="34" charset="0"/>
              </a:rPr>
              <a:t>Rozovskaya</a:t>
            </a:r>
            <a:r>
              <a:rPr lang="en-GB" sz="800" dirty="0">
                <a:solidFill>
                  <a:schemeClr val="bg1"/>
                </a:solidFill>
                <a:effectLst/>
                <a:latin typeface="+mn-lt"/>
                <a:ea typeface="Times New Roman" panose="02020603050405020304" pitchFamily="18" charset="0"/>
                <a:cs typeface="Arial" panose="020B0604020202020204" pitchFamily="34" charset="0"/>
              </a:rPr>
              <a:t>, T. (2016). Properties of Light-weight Extruded Concrete with Hollow Glass Microspheres. </a:t>
            </a:r>
            <a:r>
              <a:rPr lang="en-GB" sz="800" i="1" dirty="0">
                <a:solidFill>
                  <a:schemeClr val="bg1"/>
                </a:solidFill>
                <a:effectLst/>
                <a:latin typeface="+mn-lt"/>
                <a:ea typeface="Times New Roman" panose="02020603050405020304" pitchFamily="18" charset="0"/>
                <a:cs typeface="Arial" panose="020B0604020202020204" pitchFamily="34" charset="0"/>
              </a:rPr>
              <a:t>Procedia Engineering</a:t>
            </a:r>
            <a:r>
              <a:rPr lang="en-GB" sz="800" dirty="0">
                <a:solidFill>
                  <a:schemeClr val="bg1"/>
                </a:solidFill>
                <a:effectLst/>
                <a:latin typeface="+mn-lt"/>
                <a:ea typeface="Times New Roman" panose="02020603050405020304" pitchFamily="18" charset="0"/>
                <a:cs typeface="Arial" panose="020B0604020202020204" pitchFamily="34" charset="0"/>
              </a:rPr>
              <a:t>, </a:t>
            </a:r>
            <a:r>
              <a:rPr lang="en-GB" sz="800" i="1" dirty="0">
                <a:solidFill>
                  <a:schemeClr val="bg1"/>
                </a:solidFill>
                <a:effectLst/>
                <a:latin typeface="+mn-lt"/>
                <a:ea typeface="Times New Roman" panose="02020603050405020304" pitchFamily="18" charset="0"/>
                <a:cs typeface="Arial" panose="020B0604020202020204" pitchFamily="34" charset="0"/>
              </a:rPr>
              <a:t>153</a:t>
            </a:r>
            <a:r>
              <a:rPr lang="en-GB" sz="800" dirty="0">
                <a:solidFill>
                  <a:schemeClr val="bg1"/>
                </a:solidFill>
                <a:effectLst/>
                <a:latin typeface="+mn-lt"/>
                <a:ea typeface="Times New Roman" panose="02020603050405020304" pitchFamily="18" charset="0"/>
                <a:cs typeface="Arial" panose="020B0604020202020204" pitchFamily="34" charset="0"/>
              </a:rPr>
              <a:t>, 638–643. https://doi.org/10.1016/j.proeng.2016.08.214</a:t>
            </a:r>
            <a:endParaRPr lang="en-GB" sz="800" dirty="0">
              <a:solidFill>
                <a:schemeClr val="bg1"/>
              </a:solidFill>
              <a:effectLst/>
              <a:latin typeface="+mn-lt"/>
              <a:ea typeface="Calibri" panose="020F0502020204030204" pitchFamily="34" charset="0"/>
              <a:cs typeface="Arial" panose="020B0604020202020204" pitchFamily="34" charset="0"/>
            </a:endParaRPr>
          </a:p>
          <a:p>
            <a:pPr marL="152400" indent="0" algn="just">
              <a:lnSpc>
                <a:spcPct val="100000"/>
              </a:lnSpc>
              <a:spcAft>
                <a:spcPts val="600"/>
              </a:spcAft>
              <a:buNone/>
            </a:pPr>
            <a:r>
              <a:rPr lang="en-GB" sz="800" dirty="0">
                <a:solidFill>
                  <a:schemeClr val="bg1"/>
                </a:solidFill>
                <a:effectLst/>
                <a:latin typeface="+mn-lt"/>
                <a:ea typeface="Times New Roman" panose="02020603050405020304" pitchFamily="18" charset="0"/>
                <a:cs typeface="Arial" panose="020B0604020202020204" pitchFamily="34" charset="0"/>
              </a:rPr>
              <a:t>Salim, M. U., &amp; </a:t>
            </a:r>
            <a:r>
              <a:rPr lang="en-GB" sz="800" dirty="0" err="1">
                <a:solidFill>
                  <a:schemeClr val="bg1"/>
                </a:solidFill>
                <a:effectLst/>
                <a:latin typeface="+mn-lt"/>
                <a:ea typeface="Times New Roman" panose="02020603050405020304" pitchFamily="18" charset="0"/>
                <a:cs typeface="Arial" panose="020B0604020202020204" pitchFamily="34" charset="0"/>
              </a:rPr>
              <a:t>Mosaberpanah</a:t>
            </a:r>
            <a:r>
              <a:rPr lang="en-GB" sz="800" dirty="0">
                <a:solidFill>
                  <a:schemeClr val="bg1"/>
                </a:solidFill>
                <a:effectLst/>
                <a:latin typeface="+mn-lt"/>
                <a:ea typeface="Times New Roman" panose="02020603050405020304" pitchFamily="18" charset="0"/>
                <a:cs typeface="Arial" panose="020B0604020202020204" pitchFamily="34" charset="0"/>
              </a:rPr>
              <a:t>, M. A. (2022). The mechanism of alkali-aggregate reaction in concrete/mortar and its mitigation by using geopolymer materials and mineral admixtures: a comprehensive review. In </a:t>
            </a:r>
            <a:r>
              <a:rPr lang="en-GB" sz="800" i="1" dirty="0">
                <a:solidFill>
                  <a:schemeClr val="bg1"/>
                </a:solidFill>
                <a:effectLst/>
                <a:latin typeface="+mn-lt"/>
                <a:ea typeface="Times New Roman" panose="02020603050405020304" pitchFamily="18" charset="0"/>
                <a:cs typeface="Arial" panose="020B0604020202020204" pitchFamily="34" charset="0"/>
              </a:rPr>
              <a:t>European Journal of Environmental and Civil Engineering</a:t>
            </a:r>
            <a:r>
              <a:rPr lang="en-GB" sz="800" dirty="0">
                <a:solidFill>
                  <a:schemeClr val="bg1"/>
                </a:solidFill>
                <a:effectLst/>
                <a:latin typeface="+mn-lt"/>
                <a:ea typeface="Times New Roman" panose="02020603050405020304" pitchFamily="18" charset="0"/>
                <a:cs typeface="Arial" panose="020B0604020202020204" pitchFamily="34" charset="0"/>
              </a:rPr>
              <a:t> (Vol. 26, Issue 14, pp. 6766–6806). Taylor and Francis Ltd. https://doi.org/10.1080/19648189.2021.1960899</a:t>
            </a:r>
            <a:endParaRPr lang="en-GB" sz="800" dirty="0">
              <a:solidFill>
                <a:schemeClr val="bg1"/>
              </a:solidFill>
              <a:effectLst/>
              <a:latin typeface="+mn-lt"/>
              <a:ea typeface="Calibri" panose="020F0502020204030204" pitchFamily="34" charset="0"/>
              <a:cs typeface="Arial" panose="020B0604020202020204" pitchFamily="34" charset="0"/>
            </a:endParaRPr>
          </a:p>
          <a:p>
            <a:pPr marL="152400" indent="0" algn="just">
              <a:lnSpc>
                <a:spcPct val="100000"/>
              </a:lnSpc>
              <a:spcAft>
                <a:spcPts val="600"/>
              </a:spcAft>
              <a:buNone/>
            </a:pPr>
            <a:r>
              <a:rPr lang="en-GB" sz="800" dirty="0" err="1">
                <a:solidFill>
                  <a:schemeClr val="bg1"/>
                </a:solidFill>
                <a:effectLst/>
                <a:latin typeface="+mn-lt"/>
                <a:ea typeface="Times New Roman" panose="02020603050405020304" pitchFamily="18" charset="0"/>
                <a:cs typeface="Arial" panose="020B0604020202020204" pitchFamily="34" charset="0"/>
              </a:rPr>
              <a:t>Shahedan</a:t>
            </a:r>
            <a:r>
              <a:rPr lang="en-GB" sz="800" dirty="0">
                <a:solidFill>
                  <a:schemeClr val="bg1"/>
                </a:solidFill>
                <a:effectLst/>
                <a:latin typeface="+mn-lt"/>
                <a:ea typeface="Times New Roman" panose="02020603050405020304" pitchFamily="18" charset="0"/>
                <a:cs typeface="Arial" panose="020B0604020202020204" pitchFamily="34" charset="0"/>
              </a:rPr>
              <a:t>, N. F., Abdullah, M. M. A. B., </a:t>
            </a:r>
            <a:r>
              <a:rPr lang="en-GB" sz="800" dirty="0" err="1">
                <a:solidFill>
                  <a:schemeClr val="bg1"/>
                </a:solidFill>
                <a:effectLst/>
                <a:latin typeface="+mn-lt"/>
                <a:ea typeface="Times New Roman" panose="02020603050405020304" pitchFamily="18" charset="0"/>
                <a:cs typeface="Arial" panose="020B0604020202020204" pitchFamily="34" charset="0"/>
              </a:rPr>
              <a:t>Mahmed</a:t>
            </a:r>
            <a:r>
              <a:rPr lang="en-GB" sz="800" dirty="0">
                <a:solidFill>
                  <a:schemeClr val="bg1"/>
                </a:solidFill>
                <a:effectLst/>
                <a:latin typeface="+mn-lt"/>
                <a:ea typeface="Times New Roman" panose="02020603050405020304" pitchFamily="18" charset="0"/>
                <a:cs typeface="Arial" panose="020B0604020202020204" pitchFamily="34" charset="0"/>
              </a:rPr>
              <a:t>, N., </a:t>
            </a:r>
            <a:r>
              <a:rPr lang="en-GB" sz="800" dirty="0" err="1">
                <a:solidFill>
                  <a:schemeClr val="bg1"/>
                </a:solidFill>
                <a:effectLst/>
                <a:latin typeface="+mn-lt"/>
                <a:ea typeface="Times New Roman" panose="02020603050405020304" pitchFamily="18" charset="0"/>
                <a:cs typeface="Arial" panose="020B0604020202020204" pitchFamily="34" charset="0"/>
              </a:rPr>
              <a:t>Kusbiantoro</a:t>
            </a:r>
            <a:r>
              <a:rPr lang="en-GB" sz="800" dirty="0">
                <a:solidFill>
                  <a:schemeClr val="bg1"/>
                </a:solidFill>
                <a:effectLst/>
                <a:latin typeface="+mn-lt"/>
                <a:ea typeface="Times New Roman" panose="02020603050405020304" pitchFamily="18" charset="0"/>
                <a:cs typeface="Arial" panose="020B0604020202020204" pitchFamily="34" charset="0"/>
              </a:rPr>
              <a:t>, A., </a:t>
            </a:r>
            <a:r>
              <a:rPr lang="en-GB" sz="800" dirty="0" err="1">
                <a:solidFill>
                  <a:schemeClr val="bg1"/>
                </a:solidFill>
                <a:effectLst/>
                <a:latin typeface="+mn-lt"/>
                <a:ea typeface="Times New Roman" panose="02020603050405020304" pitchFamily="18" charset="0"/>
                <a:cs typeface="Arial" panose="020B0604020202020204" pitchFamily="34" charset="0"/>
              </a:rPr>
              <a:t>Tammas</a:t>
            </a:r>
            <a:r>
              <a:rPr lang="en-GB" sz="800" dirty="0">
                <a:solidFill>
                  <a:schemeClr val="bg1"/>
                </a:solidFill>
                <a:effectLst/>
                <a:latin typeface="+mn-lt"/>
                <a:ea typeface="Times New Roman" panose="02020603050405020304" pitchFamily="18" charset="0"/>
                <a:cs typeface="Arial" panose="020B0604020202020204" pitchFamily="34" charset="0"/>
              </a:rPr>
              <a:t>-Williams, S., Li, L. Y., Aziz, I. H., </a:t>
            </a:r>
            <a:r>
              <a:rPr lang="en-GB" sz="800" dirty="0" err="1">
                <a:solidFill>
                  <a:schemeClr val="bg1"/>
                </a:solidFill>
                <a:effectLst/>
                <a:latin typeface="+mn-lt"/>
                <a:ea typeface="Times New Roman" panose="02020603050405020304" pitchFamily="18" charset="0"/>
                <a:cs typeface="Arial" panose="020B0604020202020204" pitchFamily="34" charset="0"/>
              </a:rPr>
              <a:t>Vizureanu</a:t>
            </a:r>
            <a:r>
              <a:rPr lang="en-GB" sz="800" dirty="0">
                <a:solidFill>
                  <a:schemeClr val="bg1"/>
                </a:solidFill>
                <a:effectLst/>
                <a:latin typeface="+mn-lt"/>
                <a:ea typeface="Times New Roman" panose="02020603050405020304" pitchFamily="18" charset="0"/>
                <a:cs typeface="Arial" panose="020B0604020202020204" pitchFamily="34" charset="0"/>
              </a:rPr>
              <a:t>, P., </a:t>
            </a:r>
            <a:r>
              <a:rPr lang="en-GB" sz="800" dirty="0" err="1">
                <a:solidFill>
                  <a:schemeClr val="bg1"/>
                </a:solidFill>
                <a:effectLst/>
                <a:latin typeface="+mn-lt"/>
                <a:ea typeface="Times New Roman" panose="02020603050405020304" pitchFamily="18" charset="0"/>
                <a:cs typeface="Arial" panose="020B0604020202020204" pitchFamily="34" charset="0"/>
              </a:rPr>
              <a:t>Wysłocki</a:t>
            </a:r>
            <a:r>
              <a:rPr lang="en-GB" sz="800" dirty="0">
                <a:solidFill>
                  <a:schemeClr val="bg1"/>
                </a:solidFill>
                <a:effectLst/>
                <a:latin typeface="+mn-lt"/>
                <a:ea typeface="Times New Roman" panose="02020603050405020304" pitchFamily="18" charset="0"/>
                <a:cs typeface="Arial" panose="020B0604020202020204" pitchFamily="34" charset="0"/>
              </a:rPr>
              <a:t>, J. J., </a:t>
            </a:r>
            <a:r>
              <a:rPr lang="en-GB" sz="800" dirty="0" err="1">
                <a:solidFill>
                  <a:schemeClr val="bg1"/>
                </a:solidFill>
                <a:effectLst/>
                <a:latin typeface="+mn-lt"/>
                <a:ea typeface="Times New Roman" panose="02020603050405020304" pitchFamily="18" charset="0"/>
                <a:cs typeface="Arial" panose="020B0604020202020204" pitchFamily="34" charset="0"/>
              </a:rPr>
              <a:t>Błoch</a:t>
            </a:r>
            <a:r>
              <a:rPr lang="en-GB" sz="800" dirty="0">
                <a:solidFill>
                  <a:schemeClr val="bg1"/>
                </a:solidFill>
                <a:effectLst/>
                <a:latin typeface="+mn-lt"/>
                <a:ea typeface="Times New Roman" panose="02020603050405020304" pitchFamily="18" charset="0"/>
                <a:cs typeface="Arial" panose="020B0604020202020204" pitchFamily="34" charset="0"/>
              </a:rPr>
              <a:t>, K., &amp; </a:t>
            </a:r>
            <a:r>
              <a:rPr lang="en-GB" sz="800" dirty="0" err="1">
                <a:solidFill>
                  <a:schemeClr val="bg1"/>
                </a:solidFill>
                <a:effectLst/>
                <a:latin typeface="+mn-lt"/>
                <a:ea typeface="Times New Roman" panose="02020603050405020304" pitchFamily="18" charset="0"/>
                <a:cs typeface="Arial" panose="020B0604020202020204" pitchFamily="34" charset="0"/>
              </a:rPr>
              <a:t>Nabiałek</a:t>
            </a:r>
            <a:r>
              <a:rPr lang="en-GB" sz="800" dirty="0">
                <a:solidFill>
                  <a:schemeClr val="bg1"/>
                </a:solidFill>
                <a:effectLst/>
                <a:latin typeface="+mn-lt"/>
                <a:ea typeface="Times New Roman" panose="02020603050405020304" pitchFamily="18" charset="0"/>
                <a:cs typeface="Arial" panose="020B0604020202020204" pitchFamily="34" charset="0"/>
              </a:rPr>
              <a:t>, M. (2021). Properties of a new insulation material glass bubble in geo-polymer concrete. </a:t>
            </a:r>
            <a:r>
              <a:rPr lang="en-GB" sz="800" i="1" dirty="0">
                <a:solidFill>
                  <a:schemeClr val="bg1"/>
                </a:solidFill>
                <a:effectLst/>
                <a:latin typeface="+mn-lt"/>
                <a:ea typeface="Times New Roman" panose="02020603050405020304" pitchFamily="18" charset="0"/>
                <a:cs typeface="Arial" panose="020B0604020202020204" pitchFamily="34" charset="0"/>
              </a:rPr>
              <a:t>Materials</a:t>
            </a:r>
            <a:r>
              <a:rPr lang="en-GB" sz="800" dirty="0">
                <a:solidFill>
                  <a:schemeClr val="bg1"/>
                </a:solidFill>
                <a:effectLst/>
                <a:latin typeface="+mn-lt"/>
                <a:ea typeface="Times New Roman" panose="02020603050405020304" pitchFamily="18" charset="0"/>
                <a:cs typeface="Arial" panose="020B0604020202020204" pitchFamily="34" charset="0"/>
              </a:rPr>
              <a:t>, </a:t>
            </a:r>
            <a:r>
              <a:rPr lang="en-GB" sz="800" i="1" dirty="0">
                <a:solidFill>
                  <a:schemeClr val="bg1"/>
                </a:solidFill>
                <a:effectLst/>
                <a:latin typeface="+mn-lt"/>
                <a:ea typeface="Times New Roman" panose="02020603050405020304" pitchFamily="18" charset="0"/>
                <a:cs typeface="Arial" panose="020B0604020202020204" pitchFamily="34" charset="0"/>
              </a:rPr>
              <a:t>14</a:t>
            </a:r>
            <a:r>
              <a:rPr lang="en-GB" sz="800" dirty="0">
                <a:solidFill>
                  <a:schemeClr val="bg1"/>
                </a:solidFill>
                <a:effectLst/>
                <a:latin typeface="+mn-lt"/>
                <a:ea typeface="Times New Roman" panose="02020603050405020304" pitchFamily="18" charset="0"/>
                <a:cs typeface="Arial" panose="020B0604020202020204" pitchFamily="34" charset="0"/>
              </a:rPr>
              <a:t>(4), 1–17. https://doi.org/10.3390/ma14040809</a:t>
            </a:r>
            <a:endParaRPr lang="en-GB" sz="800" dirty="0">
              <a:solidFill>
                <a:schemeClr val="bg1"/>
              </a:solidFill>
              <a:effectLst/>
              <a:latin typeface="+mn-lt"/>
              <a:ea typeface="Calibri" panose="020F0502020204030204" pitchFamily="34" charset="0"/>
              <a:cs typeface="Arial" panose="020B0604020202020204" pitchFamily="34" charset="0"/>
            </a:endParaRPr>
          </a:p>
          <a:p>
            <a:pPr marL="152400" indent="0" algn="just">
              <a:lnSpc>
                <a:spcPct val="100000"/>
              </a:lnSpc>
              <a:spcAft>
                <a:spcPts val="600"/>
              </a:spcAft>
              <a:buNone/>
            </a:pPr>
            <a:r>
              <a:rPr lang="en-GB" sz="800" dirty="0">
                <a:solidFill>
                  <a:schemeClr val="bg1"/>
                </a:solidFill>
                <a:effectLst/>
                <a:latin typeface="+mn-lt"/>
                <a:ea typeface="Times New Roman" panose="02020603050405020304" pitchFamily="18" charset="0"/>
                <a:cs typeface="Arial" panose="020B0604020202020204" pitchFamily="34" charset="0"/>
              </a:rPr>
              <a:t>Xu, G., &amp; Shi, X. (2018a). Characteristics and applications of fly ash as a sustainable construction material: A state-of-the-art review. In </a:t>
            </a:r>
            <a:r>
              <a:rPr lang="en-GB" sz="800" i="1" dirty="0">
                <a:solidFill>
                  <a:schemeClr val="bg1"/>
                </a:solidFill>
                <a:effectLst/>
                <a:latin typeface="+mn-lt"/>
                <a:ea typeface="Times New Roman" panose="02020603050405020304" pitchFamily="18" charset="0"/>
                <a:cs typeface="Arial" panose="020B0604020202020204" pitchFamily="34" charset="0"/>
              </a:rPr>
              <a:t>Resources, Conservation and Recycling</a:t>
            </a:r>
            <a:r>
              <a:rPr lang="en-GB" sz="800" dirty="0">
                <a:solidFill>
                  <a:schemeClr val="bg1"/>
                </a:solidFill>
                <a:effectLst/>
                <a:latin typeface="+mn-lt"/>
                <a:ea typeface="Times New Roman" panose="02020603050405020304" pitchFamily="18" charset="0"/>
                <a:cs typeface="Arial" panose="020B0604020202020204" pitchFamily="34" charset="0"/>
              </a:rPr>
              <a:t> (Vol. 136, pp. 95–109). Elsevier B.V. https://doi.org/10.1016/j.resconrec.2018.04.010</a:t>
            </a:r>
            <a:endParaRPr lang="en-GB" sz="800" dirty="0">
              <a:solidFill>
                <a:schemeClr val="bg1"/>
              </a:solidFill>
              <a:effectLst/>
              <a:latin typeface="+mn-lt"/>
              <a:ea typeface="Calibri" panose="020F0502020204030204" pitchFamily="34" charset="0"/>
              <a:cs typeface="Arial" panose="020B0604020202020204" pitchFamily="34" charset="0"/>
            </a:endParaRPr>
          </a:p>
        </p:txBody>
      </p:sp>
      <p:sp>
        <p:nvSpPr>
          <p:cNvPr id="2" name="Номер слайда 1">
            <a:extLst>
              <a:ext uri="{FF2B5EF4-FFF2-40B4-BE49-F238E27FC236}">
                <a16:creationId xmlns:a16="http://schemas.microsoft.com/office/drawing/2014/main" id="{FD7C8F73-9C45-48D4-8F5A-B8A1E79C334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30</a:t>
            </a:fld>
            <a:endParaRPr lang="en" dirty="0">
              <a:solidFill>
                <a:schemeClr val="bg1"/>
              </a:solidFill>
            </a:endParaRPr>
          </a:p>
        </p:txBody>
      </p:sp>
    </p:spTree>
    <p:extLst>
      <p:ext uri="{BB962C8B-B14F-4D97-AF65-F5344CB8AC3E}">
        <p14:creationId xmlns:p14="http://schemas.microsoft.com/office/powerpoint/2010/main" val="19862640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2" name="Google Shape;52;p8"/>
          <p:cNvSpPr txBox="1">
            <a:spLocks noGrp="1"/>
          </p:cNvSpPr>
          <p:nvPr>
            <p:ph type="body" idx="1"/>
          </p:nvPr>
        </p:nvSpPr>
        <p:spPr>
          <a:xfrm>
            <a:off x="651047" y="1524000"/>
            <a:ext cx="7841906" cy="2472316"/>
          </a:xfrm>
          <a:prstGeom prst="rect">
            <a:avLst/>
          </a:prstGeom>
          <a:noFill/>
          <a:ln>
            <a:noFill/>
          </a:ln>
        </p:spPr>
        <p:txBody>
          <a:bodyPr spcFirstLastPara="1" wrap="square" lIns="91425" tIns="91425" rIns="91425" bIns="91425" anchor="t" anchorCtr="0">
            <a:noAutofit/>
          </a:bodyPr>
          <a:lstStyle/>
          <a:p>
            <a:pPr marL="139700" lvl="0" indent="0" algn="ctr" rtl="0">
              <a:lnSpc>
                <a:spcPct val="115000"/>
              </a:lnSpc>
              <a:spcBef>
                <a:spcPts val="0"/>
              </a:spcBef>
              <a:spcAft>
                <a:spcPts val="0"/>
              </a:spcAft>
              <a:buSzPts val="1400"/>
              <a:buNone/>
            </a:pPr>
            <a:endParaRPr lang="kk-KZ" sz="2400" b="1" dirty="0">
              <a:solidFill>
                <a:schemeClr val="accent4">
                  <a:lumMod val="50000"/>
                </a:schemeClr>
              </a:solidFill>
            </a:endParaRPr>
          </a:p>
          <a:p>
            <a:pPr marL="139700" indent="0" algn="ctr">
              <a:buNone/>
            </a:pPr>
            <a:r>
              <a:rPr lang="en-US" sz="2400" b="1" dirty="0">
                <a:solidFill>
                  <a:schemeClr val="accent4">
                    <a:lumMod val="50000"/>
                  </a:schemeClr>
                </a:solidFill>
              </a:rPr>
              <a:t>Thank You!</a:t>
            </a:r>
          </a:p>
          <a:p>
            <a:pPr marL="139700" lvl="0" indent="0" algn="ctr" rtl="0">
              <a:lnSpc>
                <a:spcPct val="115000"/>
              </a:lnSpc>
              <a:spcBef>
                <a:spcPts val="0"/>
              </a:spcBef>
              <a:spcAft>
                <a:spcPts val="0"/>
              </a:spcAft>
              <a:buSzPts val="1400"/>
              <a:buNone/>
            </a:pPr>
            <a:endParaRPr sz="2400" b="1" dirty="0">
              <a:solidFill>
                <a:schemeClr val="accent4">
                  <a:lumMod val="50000"/>
                </a:schemeClr>
              </a:solidFill>
            </a:endParaRPr>
          </a:p>
        </p:txBody>
      </p:sp>
      <p:sp>
        <p:nvSpPr>
          <p:cNvPr id="2" name="Номер слайда 1">
            <a:extLst>
              <a:ext uri="{FF2B5EF4-FFF2-40B4-BE49-F238E27FC236}">
                <a16:creationId xmlns:a16="http://schemas.microsoft.com/office/drawing/2014/main" id="{CF5B15B2-6D0A-8D96-BAEA-711CBBEDEA5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31</a:t>
            </a:fld>
            <a:endParaRPr lang="en" dirty="0">
              <a:solidFill>
                <a:schemeClr val="bg1"/>
              </a:solidFill>
            </a:endParaRPr>
          </a:p>
        </p:txBody>
      </p:sp>
    </p:spTree>
    <p:extLst>
      <p:ext uri="{BB962C8B-B14F-4D97-AF65-F5344CB8AC3E}">
        <p14:creationId xmlns:p14="http://schemas.microsoft.com/office/powerpoint/2010/main" val="10541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Introduction</a:t>
            </a:r>
            <a:br>
              <a:rPr lang="en-US" b="1" dirty="0">
                <a:solidFill>
                  <a:srgbClr val="000000"/>
                </a:solidFill>
              </a:rPr>
            </a:br>
            <a:endParaRPr lang="en-US" b="1" dirty="0">
              <a:solidFill>
                <a:srgbClr val="000000"/>
              </a:solidFill>
            </a:endParaRPr>
          </a:p>
        </p:txBody>
      </p:sp>
      <mc:AlternateContent xmlns:mc="http://schemas.openxmlformats.org/markup-compatibility/2006">
        <mc:Choice xmlns:a14="http://schemas.microsoft.com/office/drawing/2010/main" Requires="a14">
          <p:sp>
            <p:nvSpPr>
              <p:cNvPr id="52" name="Google Shape;52;p8"/>
              <p:cNvSpPr txBox="1">
                <a:spLocks noGrp="1"/>
              </p:cNvSpPr>
              <p:nvPr>
                <p:ph type="body" idx="1"/>
              </p:nvPr>
            </p:nvSpPr>
            <p:spPr>
              <a:xfrm>
                <a:off x="607150" y="973745"/>
                <a:ext cx="4657794" cy="3842400"/>
              </a:xfrm>
              <a:prstGeom prst="rect">
                <a:avLst/>
              </a:prstGeom>
              <a:noFill/>
              <a:ln>
                <a:noFill/>
              </a:ln>
            </p:spPr>
            <p:txBody>
              <a:bodyPr spcFirstLastPara="1" wrap="square" lIns="91425" tIns="91425" rIns="91425" bIns="91425" anchor="t" anchorCtr="0">
                <a:noAutofit/>
              </a:bodyPr>
              <a:lstStyle/>
              <a:p>
                <a:pPr>
                  <a:lnSpc>
                    <a:spcPct val="100000"/>
                  </a:lnSpc>
                  <a:spcAft>
                    <a:spcPts val="600"/>
                  </a:spcAft>
                </a:pPr>
                <a:r>
                  <a:rPr lang="en-US" sz="1600" cap="none" dirty="0">
                    <a:solidFill>
                      <a:schemeClr val="bg2"/>
                    </a:solidFill>
                    <a:latin typeface="Arial" panose="020B0604020202020204" pitchFamily="34" charset="0"/>
                    <a:cs typeface="Arial" panose="020B0604020202020204" pitchFamily="34" charset="0"/>
                  </a:rPr>
                  <a:t>The demand for sand utilization increased by about 5-10%.</a:t>
                </a:r>
              </a:p>
              <a:p>
                <a:pPr lvl="1">
                  <a:lnSpc>
                    <a:spcPct val="100000"/>
                  </a:lnSpc>
                  <a:spcAft>
                    <a:spcPts val="600"/>
                  </a:spcAft>
                </a:pPr>
                <a:r>
                  <a:rPr lang="en-US" sz="1400" dirty="0">
                    <a:solidFill>
                      <a:schemeClr val="bg2"/>
                    </a:solidFill>
                    <a:latin typeface="Arial" panose="020B0604020202020204" pitchFamily="34" charset="0"/>
                    <a:cs typeface="Arial" panose="020B0604020202020204" pitchFamily="34" charset="0"/>
                  </a:rPr>
                  <a:t>Harm to the ecosystem, erosion of riverbanks, and water quality deterioration.</a:t>
                </a:r>
                <a:endParaRPr lang="en-US" sz="1400" cap="none" dirty="0">
                  <a:solidFill>
                    <a:schemeClr val="bg2"/>
                  </a:solidFill>
                  <a:latin typeface="Arial" panose="020B0604020202020204" pitchFamily="34" charset="0"/>
                  <a:cs typeface="Arial" panose="020B0604020202020204" pitchFamily="34" charset="0"/>
                </a:endParaRPr>
              </a:p>
              <a:p>
                <a:pPr>
                  <a:lnSpc>
                    <a:spcPct val="100000"/>
                  </a:lnSpc>
                  <a:spcAft>
                    <a:spcPts val="600"/>
                  </a:spcAft>
                </a:pPr>
                <a:endParaRPr lang="en-US" sz="1600" cap="none" dirty="0">
                  <a:solidFill>
                    <a:schemeClr val="bg2"/>
                  </a:solidFill>
                  <a:latin typeface="Arial" panose="020B0604020202020204" pitchFamily="34" charset="0"/>
                  <a:cs typeface="Arial" panose="020B0604020202020204" pitchFamily="34" charset="0"/>
                </a:endParaRPr>
              </a:p>
              <a:p>
                <a:pPr>
                  <a:lnSpc>
                    <a:spcPct val="100000"/>
                  </a:lnSpc>
                  <a:spcAft>
                    <a:spcPts val="600"/>
                  </a:spcAft>
                </a:pPr>
                <a:r>
                  <a:rPr lang="en-US" sz="1600" cap="none" dirty="0">
                    <a:solidFill>
                      <a:schemeClr val="bg2"/>
                    </a:solidFill>
                    <a:latin typeface="Arial" panose="020B0604020202020204" pitchFamily="34" charset="0"/>
                    <a:cs typeface="Arial" panose="020B0604020202020204" pitchFamily="34" charset="0"/>
                  </a:rPr>
                  <a:t>Glass bottle waste accumulation in landfills.</a:t>
                </a:r>
              </a:p>
              <a:p>
                <a:pPr>
                  <a:lnSpc>
                    <a:spcPct val="100000"/>
                  </a:lnSpc>
                  <a:spcAft>
                    <a:spcPts val="600"/>
                  </a:spcAft>
                </a:pPr>
                <a:endParaRPr lang="en-US" sz="1600" cap="none" dirty="0">
                  <a:solidFill>
                    <a:schemeClr val="bg2"/>
                  </a:solidFill>
                  <a:latin typeface="Arial" panose="020B0604020202020204" pitchFamily="34" charset="0"/>
                  <a:cs typeface="Arial" panose="020B0604020202020204" pitchFamily="34" charset="0"/>
                </a:endParaRPr>
              </a:p>
              <a:p>
                <a:pPr>
                  <a:lnSpc>
                    <a:spcPct val="100000"/>
                  </a:lnSpc>
                  <a:spcAft>
                    <a:spcPts val="600"/>
                  </a:spcAft>
                </a:pPr>
                <a:r>
                  <a:rPr lang="en-US" sz="1600" cap="none" dirty="0">
                    <a:solidFill>
                      <a:schemeClr val="bg2"/>
                    </a:solidFill>
                    <a:latin typeface="Arial" panose="020B0604020202020204" pitchFamily="34" charset="0"/>
                    <a:cs typeface="Arial" panose="020B0604020202020204" pitchFamily="34" charset="0"/>
                  </a:rPr>
                  <a:t>Cement is the source of about 5 to 7% of total carbon dioxide (</a:t>
                </a:r>
                <a14:m>
                  <m:oMath xmlns:m="http://schemas.openxmlformats.org/officeDocument/2006/math">
                    <m:sSub>
                      <m:sSubPr>
                        <m:ctrlPr>
                          <a:rPr lang="en-US" sz="1600" i="1" cap="none" dirty="0" smtClean="0">
                            <a:solidFill>
                              <a:schemeClr val="bg2"/>
                            </a:solidFill>
                            <a:latin typeface="Cambria Math" panose="02040503050406030204" pitchFamily="18" charset="0"/>
                            <a:cs typeface="Arial" panose="020B0604020202020204" pitchFamily="34" charset="0"/>
                          </a:rPr>
                        </m:ctrlPr>
                      </m:sSubPr>
                      <m:e>
                        <m:r>
                          <a:rPr lang="en-US" sz="1600" b="0" i="1" cap="none" dirty="0" smtClean="0">
                            <a:solidFill>
                              <a:schemeClr val="bg2"/>
                            </a:solidFill>
                            <a:latin typeface="Cambria Math" panose="02040503050406030204" pitchFamily="18" charset="0"/>
                            <a:cs typeface="Arial" panose="020B0604020202020204" pitchFamily="34" charset="0"/>
                          </a:rPr>
                          <m:t>𝐶𝑂</m:t>
                        </m:r>
                      </m:e>
                      <m:sub>
                        <m:r>
                          <a:rPr lang="en-US" sz="1600" b="0" i="1" cap="none" dirty="0" smtClean="0">
                            <a:solidFill>
                              <a:schemeClr val="bg2"/>
                            </a:solidFill>
                            <a:latin typeface="Cambria Math" panose="02040503050406030204" pitchFamily="18" charset="0"/>
                            <a:cs typeface="Arial" panose="020B0604020202020204" pitchFamily="34" charset="0"/>
                          </a:rPr>
                          <m:t>2</m:t>
                        </m:r>
                      </m:sub>
                    </m:sSub>
                  </m:oMath>
                </a14:m>
                <a:r>
                  <a:rPr lang="en-US" sz="1600" cap="none" dirty="0">
                    <a:solidFill>
                      <a:schemeClr val="bg2"/>
                    </a:solidFill>
                    <a:latin typeface="Arial" panose="020B0604020202020204" pitchFamily="34" charset="0"/>
                    <a:cs typeface="Arial" panose="020B0604020202020204" pitchFamily="34" charset="0"/>
                  </a:rPr>
                  <a:t>) emissions in the world.</a:t>
                </a:r>
              </a:p>
              <a:p>
                <a:pPr marL="139700" indent="0">
                  <a:buNone/>
                </a:pPr>
                <a:endParaRPr lang="en-US" sz="2000" cap="none" dirty="0">
                  <a:solidFill>
                    <a:schemeClr val="bg2"/>
                  </a:solidFill>
                  <a:latin typeface="Arial" panose="020B0604020202020204" pitchFamily="34" charset="0"/>
                  <a:cs typeface="Arial" panose="020B0604020202020204" pitchFamily="34" charset="0"/>
                </a:endParaRPr>
              </a:p>
              <a:p>
                <a:pPr marL="139700" indent="0">
                  <a:buNone/>
                </a:pPr>
                <a:endParaRPr lang="en-US" sz="2000" cap="none" dirty="0">
                  <a:solidFill>
                    <a:schemeClr val="bg2"/>
                  </a:solidFill>
                  <a:latin typeface="Arial" panose="020B0604020202020204" pitchFamily="34" charset="0"/>
                  <a:cs typeface="Arial" panose="020B0604020202020204" pitchFamily="34" charset="0"/>
                </a:endParaRPr>
              </a:p>
            </p:txBody>
          </p:sp>
        </mc:Choice>
        <mc:Fallback>
          <p:sp>
            <p:nvSpPr>
              <p:cNvPr id="52" name="Google Shape;52;p8"/>
              <p:cNvSpPr txBox="1">
                <a:spLocks noGrp="1" noRot="1" noChangeAspect="1" noMove="1" noResize="1" noEditPoints="1" noAdjustHandles="1" noChangeArrowheads="1" noChangeShapeType="1" noTextEdit="1"/>
              </p:cNvSpPr>
              <p:nvPr>
                <p:ph type="body" idx="1"/>
              </p:nvPr>
            </p:nvSpPr>
            <p:spPr>
              <a:xfrm>
                <a:off x="607150" y="973745"/>
                <a:ext cx="4657794" cy="3842400"/>
              </a:xfrm>
              <a:prstGeom prst="rect">
                <a:avLst/>
              </a:prstGeom>
              <a:blipFill>
                <a:blip r:embed="rId3"/>
                <a:stretch>
                  <a:fillRect/>
                </a:stretch>
              </a:blipFill>
              <a:ln>
                <a:noFill/>
              </a:ln>
            </p:spPr>
            <p:txBody>
              <a:bodyPr/>
              <a:lstStyle/>
              <a:p>
                <a:r>
                  <a:rPr lang="en-GB">
                    <a:noFill/>
                  </a:rPr>
                  <a:t> </a:t>
                </a:r>
              </a:p>
            </p:txBody>
          </p:sp>
        </mc:Fallback>
      </mc:AlternateContent>
      <p:pic>
        <p:nvPicPr>
          <p:cNvPr id="2" name="Рисунок 1" descr="Изображение выглядит как внутренний, загроможденный, элементы, беспорядочный&#10;&#10;Автоматически созданное описание">
            <a:extLst>
              <a:ext uri="{FF2B5EF4-FFF2-40B4-BE49-F238E27FC236}">
                <a16:creationId xmlns:a16="http://schemas.microsoft.com/office/drawing/2014/main" id="{6B3E3B5A-72B2-10D6-8D94-3F44F3DCF644}"/>
              </a:ext>
            </a:extLst>
          </p:cNvPr>
          <p:cNvPicPr>
            <a:picLocks noChangeAspect="1"/>
          </p:cNvPicPr>
          <p:nvPr/>
        </p:nvPicPr>
        <p:blipFill>
          <a:blip r:embed="rId4"/>
          <a:stretch>
            <a:fillRect/>
          </a:stretch>
        </p:blipFill>
        <p:spPr>
          <a:xfrm>
            <a:off x="6089100" y="2894945"/>
            <a:ext cx="2743200" cy="1807769"/>
          </a:xfrm>
          <a:prstGeom prst="rect">
            <a:avLst/>
          </a:prstGeom>
        </p:spPr>
      </p:pic>
      <p:pic>
        <p:nvPicPr>
          <p:cNvPr id="3" name="Рисунок 2" descr="Изображение выглядит как небо, внешний, природа, пустыня&#10;&#10;Автоматически созданное описание">
            <a:extLst>
              <a:ext uri="{FF2B5EF4-FFF2-40B4-BE49-F238E27FC236}">
                <a16:creationId xmlns:a16="http://schemas.microsoft.com/office/drawing/2014/main" id="{68AA46F4-4E7F-964E-D935-3CE080A8BD98}"/>
              </a:ext>
            </a:extLst>
          </p:cNvPr>
          <p:cNvPicPr>
            <a:picLocks noChangeAspect="1"/>
          </p:cNvPicPr>
          <p:nvPr/>
        </p:nvPicPr>
        <p:blipFill>
          <a:blip r:embed="rId5"/>
          <a:stretch>
            <a:fillRect/>
          </a:stretch>
        </p:blipFill>
        <p:spPr>
          <a:xfrm>
            <a:off x="6003608" y="621117"/>
            <a:ext cx="2743200" cy="1829189"/>
          </a:xfrm>
          <a:prstGeom prst="rect">
            <a:avLst/>
          </a:prstGeom>
        </p:spPr>
      </p:pic>
      <p:sp>
        <p:nvSpPr>
          <p:cNvPr id="4" name="Номер слайда 3">
            <a:extLst>
              <a:ext uri="{FF2B5EF4-FFF2-40B4-BE49-F238E27FC236}">
                <a16:creationId xmlns:a16="http://schemas.microsoft.com/office/drawing/2014/main" id="{93AF0094-54A9-BE24-185C-73DC73FA100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4</a:t>
            </a:fld>
            <a:endParaRPr lang="en" dirty="0">
              <a:solidFill>
                <a:schemeClr val="bg1"/>
              </a:solidFill>
            </a:endParaRPr>
          </a:p>
        </p:txBody>
      </p:sp>
      <p:sp>
        <p:nvSpPr>
          <p:cNvPr id="6" name="TextBox 5">
            <a:extLst>
              <a:ext uri="{FF2B5EF4-FFF2-40B4-BE49-F238E27FC236}">
                <a16:creationId xmlns:a16="http://schemas.microsoft.com/office/drawing/2014/main" id="{E3A333C3-FCA4-562A-0224-9F33914FA6C9}"/>
              </a:ext>
            </a:extLst>
          </p:cNvPr>
          <p:cNvSpPr txBox="1"/>
          <p:nvPr/>
        </p:nvSpPr>
        <p:spPr>
          <a:xfrm>
            <a:off x="5900242" y="2352425"/>
            <a:ext cx="2932058" cy="376834"/>
          </a:xfrm>
          <a:prstGeom prst="rect">
            <a:avLst/>
          </a:prstGeom>
          <a:noFill/>
        </p:spPr>
        <p:txBody>
          <a:bodyPr wrap="square">
            <a:spAutoFit/>
          </a:bodyPr>
          <a:lstStyle/>
          <a:p>
            <a:pPr algn="ctr">
              <a:lnSpc>
                <a:spcPct val="150000"/>
              </a:lnSpc>
              <a:spcAft>
                <a:spcPts val="800"/>
              </a:spcAft>
            </a:pPr>
            <a:r>
              <a:rPr lang="en-US" sz="1400" b="1" dirty="0">
                <a:effectLst/>
                <a:latin typeface="Times New Roman" panose="02020603050405020304" pitchFamily="18" charset="0"/>
                <a:ea typeface="SimSun" panose="02010600030101010101" pitchFamily="2" charset="-122"/>
              </a:rPr>
              <a:t>Figure </a:t>
            </a:r>
            <a:r>
              <a:rPr lang="en-US" b="1" dirty="0">
                <a:latin typeface="Times New Roman" panose="02020603050405020304" pitchFamily="18" charset="0"/>
                <a:ea typeface="SimSun" panose="02010600030101010101" pitchFamily="2" charset="-122"/>
              </a:rPr>
              <a:t>2</a:t>
            </a:r>
            <a:r>
              <a:rPr lang="en-US" sz="1400" b="1" dirty="0">
                <a:effectLst/>
                <a:latin typeface="Times New Roman" panose="02020603050405020304" pitchFamily="18" charset="0"/>
                <a:ea typeface="SimSun" panose="02010600030101010101" pitchFamily="2" charset="-122"/>
              </a:rPr>
              <a:t>. </a:t>
            </a:r>
            <a:r>
              <a:rPr lang="en-US" sz="1400" dirty="0">
                <a:effectLst/>
                <a:latin typeface="Times New Roman" panose="02020603050405020304" pitchFamily="18" charset="0"/>
                <a:ea typeface="SimSun" panose="02010600030101010101" pitchFamily="2" charset="-122"/>
              </a:rPr>
              <a:t>Extraction of raw materials</a:t>
            </a:r>
            <a:endParaRPr lang="en-GB" sz="1400" dirty="0">
              <a:effectLst/>
              <a:latin typeface="Times New Roman" panose="02020603050405020304" pitchFamily="18" charset="0"/>
              <a:ea typeface="SimSun" panose="02010600030101010101" pitchFamily="2" charset="-122"/>
            </a:endParaRPr>
          </a:p>
        </p:txBody>
      </p:sp>
      <p:sp>
        <p:nvSpPr>
          <p:cNvPr id="8" name="TextBox 7">
            <a:extLst>
              <a:ext uri="{FF2B5EF4-FFF2-40B4-BE49-F238E27FC236}">
                <a16:creationId xmlns:a16="http://schemas.microsoft.com/office/drawing/2014/main" id="{BFFFDA36-31FC-D9EC-244F-E42ED4767A33}"/>
              </a:ext>
            </a:extLst>
          </p:cNvPr>
          <p:cNvSpPr txBox="1"/>
          <p:nvPr/>
        </p:nvSpPr>
        <p:spPr>
          <a:xfrm>
            <a:off x="4955263" y="4616363"/>
            <a:ext cx="4839890" cy="376834"/>
          </a:xfrm>
          <a:prstGeom prst="rect">
            <a:avLst/>
          </a:prstGeom>
          <a:noFill/>
        </p:spPr>
        <p:txBody>
          <a:bodyPr wrap="square">
            <a:spAutoFit/>
          </a:bodyPr>
          <a:lstStyle/>
          <a:p>
            <a:pPr algn="ctr">
              <a:lnSpc>
                <a:spcPct val="150000"/>
              </a:lnSpc>
              <a:spcAft>
                <a:spcPts val="800"/>
              </a:spcAft>
            </a:pPr>
            <a:r>
              <a:rPr lang="en-US" sz="1400" b="1" dirty="0">
                <a:effectLst/>
                <a:latin typeface="Times New Roman" panose="02020603050405020304" pitchFamily="18" charset="0"/>
                <a:ea typeface="SimSun" panose="02010600030101010101" pitchFamily="2" charset="-122"/>
              </a:rPr>
              <a:t>Figure 3. </a:t>
            </a:r>
            <a:r>
              <a:rPr lang="en-US" dirty="0">
                <a:latin typeface="Times New Roman" panose="02020603050405020304" pitchFamily="18" charset="0"/>
                <a:ea typeface="SimSun" panose="02010600030101010101" pitchFamily="2" charset="-122"/>
              </a:rPr>
              <a:t>Glass bottle waste</a:t>
            </a:r>
            <a:endParaRPr lang="en-GB" sz="1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207477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Introduction</a:t>
            </a:r>
            <a:br>
              <a:rPr lang="en-US" b="1" dirty="0">
                <a:solidFill>
                  <a:srgbClr val="000000"/>
                </a:solidFill>
              </a:rPr>
            </a:br>
            <a:endParaRPr lang="en-US" b="1" dirty="0">
              <a:solidFill>
                <a:srgbClr val="000000"/>
              </a:solidFill>
            </a:endParaRPr>
          </a:p>
        </p:txBody>
      </p:sp>
      <p:sp>
        <p:nvSpPr>
          <p:cNvPr id="4" name="Google Shape;52;p8">
            <a:extLst>
              <a:ext uri="{FF2B5EF4-FFF2-40B4-BE49-F238E27FC236}">
                <a16:creationId xmlns:a16="http://schemas.microsoft.com/office/drawing/2014/main" id="{F91D572E-8105-FEC6-7440-039BABE7D9D6}"/>
              </a:ext>
            </a:extLst>
          </p:cNvPr>
          <p:cNvSpPr txBox="1">
            <a:spLocks/>
          </p:cNvSpPr>
          <p:nvPr/>
        </p:nvSpPr>
        <p:spPr>
          <a:xfrm>
            <a:off x="311700" y="966662"/>
            <a:ext cx="8332428" cy="3842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1pPr>
            <a:lvl2pPr marL="914400" marR="0" lvl="1"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2pPr>
            <a:lvl3pPr marL="1371600" marR="0" lvl="2"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3pPr>
            <a:lvl4pPr marL="1828800" marR="0" lvl="3"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4pPr>
            <a:lvl5pPr marL="2286000" marR="0" lvl="4"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5pPr>
            <a:lvl6pPr marL="2743200" marR="0" lvl="5"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6pPr>
            <a:lvl7pPr marL="3200400" marR="0" lvl="6"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7pPr>
            <a:lvl8pPr marL="3657600" marR="0" lvl="7"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8pPr>
            <a:lvl9pPr marL="4114800" marR="0" lvl="8" indent="-304800" algn="l" rtl="0">
              <a:lnSpc>
                <a:spcPct val="115000"/>
              </a:lnSpc>
              <a:spcBef>
                <a:spcPts val="1600"/>
              </a:spcBef>
              <a:spcAft>
                <a:spcPts val="1600"/>
              </a:spcAft>
              <a:buClr>
                <a:schemeClr val="lt2"/>
              </a:buClr>
              <a:buSzPts val="1200"/>
              <a:buFont typeface="Arial"/>
              <a:buChar char="■"/>
              <a:defRPr sz="1200" b="0" i="0" u="none" strike="noStrike" cap="none">
                <a:solidFill>
                  <a:schemeClr val="lt2"/>
                </a:solidFill>
                <a:latin typeface="Arial"/>
                <a:ea typeface="Arial"/>
                <a:cs typeface="Arial"/>
                <a:sym typeface="Arial"/>
              </a:defRPr>
            </a:lvl9pPr>
          </a:lstStyle>
          <a:p>
            <a:pPr marL="139700" indent="0">
              <a:spcAft>
                <a:spcPts val="1200"/>
              </a:spcAft>
              <a:buNone/>
            </a:pPr>
            <a:r>
              <a:rPr lang="en-US" sz="2000" b="1" dirty="0">
                <a:solidFill>
                  <a:schemeClr val="bg2"/>
                </a:solidFill>
                <a:latin typeface="Arial" panose="020B0604020202020204" pitchFamily="34" charset="0"/>
                <a:cs typeface="Arial" panose="020B0604020202020204" pitchFamily="34" charset="0"/>
              </a:rPr>
              <a:t>Waste glass sand: </a:t>
            </a:r>
          </a:p>
          <a:p>
            <a:pPr>
              <a:spcAft>
                <a:spcPts val="1200"/>
              </a:spcAft>
            </a:pPr>
            <a:r>
              <a:rPr lang="en-US" sz="1600" cap="none" dirty="0">
                <a:solidFill>
                  <a:schemeClr val="bg1"/>
                </a:solidFill>
                <a:latin typeface="Arial" panose="020B0604020202020204" pitchFamily="34" charset="0"/>
                <a:cs typeface="Arial" panose="020B0604020202020204" pitchFamily="34" charset="0"/>
              </a:rPr>
              <a:t>G</a:t>
            </a:r>
            <a:r>
              <a:rPr lang="en-US" sz="1600" dirty="0">
                <a:solidFill>
                  <a:schemeClr val="bg1"/>
                </a:solidFill>
                <a:latin typeface="Arial" panose="020B0604020202020204" pitchFamily="34" charset="0"/>
                <a:cs typeface="Arial" panose="020B0604020202020204" pitchFamily="34" charset="0"/>
              </a:rPr>
              <a:t>lass is single use material, for example glass bottle.</a:t>
            </a:r>
          </a:p>
          <a:p>
            <a:pPr>
              <a:spcAft>
                <a:spcPts val="1200"/>
              </a:spcAft>
            </a:pPr>
            <a:r>
              <a:rPr lang="en-US" sz="1600" cap="none" dirty="0">
                <a:solidFill>
                  <a:schemeClr val="bg1"/>
                </a:solidFill>
                <a:latin typeface="Arial" panose="020B0604020202020204" pitchFamily="34" charset="0"/>
                <a:cs typeface="Arial" panose="020B0604020202020204" pitchFamily="34" charset="0"/>
              </a:rPr>
              <a:t>Glass is silica-rich material and has similar chemical composition and physical properties as sand.</a:t>
            </a:r>
          </a:p>
          <a:p>
            <a:pPr>
              <a:spcAft>
                <a:spcPts val="1200"/>
              </a:spcAft>
            </a:pPr>
            <a:r>
              <a:rPr lang="en-US" sz="1600" cap="none" dirty="0">
                <a:solidFill>
                  <a:schemeClr val="bg2"/>
                </a:solidFill>
                <a:latin typeface="Arial" panose="020B0604020202020204" pitchFamily="34" charset="0"/>
                <a:cs typeface="Arial" panose="020B0604020202020204" pitchFamily="34" charset="0"/>
              </a:rPr>
              <a:t>Concrete expansion due to the Alkali-Silica Reaction (ASR) between alkalis in cement and reactive silica in glass.</a:t>
            </a:r>
            <a:endParaRPr lang="ru-KZ" sz="1600" cap="none" dirty="0">
              <a:solidFill>
                <a:schemeClr val="bg2"/>
              </a:solidFill>
              <a:latin typeface="Arial" panose="020B0604020202020204" pitchFamily="34" charset="0"/>
              <a:cs typeface="Arial" panose="020B0604020202020204" pitchFamily="34" charset="0"/>
            </a:endParaRPr>
          </a:p>
          <a:p>
            <a:pPr lvl="1"/>
            <a:endParaRPr lang="en-US" sz="1600" cap="none" dirty="0">
              <a:solidFill>
                <a:schemeClr val="bg1"/>
              </a:solidFill>
              <a:latin typeface="Arial" panose="020B0604020202020204" pitchFamily="34" charset="0"/>
              <a:cs typeface="Arial" panose="020B0604020202020204" pitchFamily="34" charset="0"/>
            </a:endParaRPr>
          </a:p>
          <a:p>
            <a:pPr>
              <a:buFont typeface="Arial"/>
              <a:buChar char="❏"/>
            </a:pPr>
            <a:endParaRPr lang="en-US" sz="2000" dirty="0">
              <a:solidFill>
                <a:schemeClr val="bg2"/>
              </a:solidFill>
            </a:endParaRPr>
          </a:p>
        </p:txBody>
      </p:sp>
      <p:pic>
        <p:nvPicPr>
          <p:cNvPr id="5" name="Рисунок 4">
            <a:extLst>
              <a:ext uri="{FF2B5EF4-FFF2-40B4-BE49-F238E27FC236}">
                <a16:creationId xmlns:a16="http://schemas.microsoft.com/office/drawing/2014/main" id="{6050BF7E-6CB1-FD53-0F1D-0BE1DF1F73E0}"/>
              </a:ext>
            </a:extLst>
          </p:cNvPr>
          <p:cNvPicPr>
            <a:picLocks noChangeAspect="1"/>
          </p:cNvPicPr>
          <p:nvPr/>
        </p:nvPicPr>
        <p:blipFill>
          <a:blip r:embed="rId3"/>
          <a:stretch>
            <a:fillRect/>
          </a:stretch>
        </p:blipFill>
        <p:spPr>
          <a:xfrm>
            <a:off x="3392952" y="3380430"/>
            <a:ext cx="2358096" cy="1428632"/>
          </a:xfrm>
          <a:prstGeom prst="rect">
            <a:avLst/>
          </a:prstGeom>
        </p:spPr>
      </p:pic>
      <p:sp>
        <p:nvSpPr>
          <p:cNvPr id="2" name="Номер слайда 1">
            <a:extLst>
              <a:ext uri="{FF2B5EF4-FFF2-40B4-BE49-F238E27FC236}">
                <a16:creationId xmlns:a16="http://schemas.microsoft.com/office/drawing/2014/main" id="{C80C646E-EB27-68E7-4E80-FF5BD643B9B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5</a:t>
            </a:fld>
            <a:endParaRPr lang="en" dirty="0">
              <a:solidFill>
                <a:schemeClr val="bg1"/>
              </a:solidFill>
            </a:endParaRPr>
          </a:p>
        </p:txBody>
      </p:sp>
      <p:sp>
        <p:nvSpPr>
          <p:cNvPr id="6" name="TextBox 5">
            <a:extLst>
              <a:ext uri="{FF2B5EF4-FFF2-40B4-BE49-F238E27FC236}">
                <a16:creationId xmlns:a16="http://schemas.microsoft.com/office/drawing/2014/main" id="{70BABD29-B8EF-9982-1BF9-54CAEE958293}"/>
              </a:ext>
            </a:extLst>
          </p:cNvPr>
          <p:cNvSpPr txBox="1"/>
          <p:nvPr/>
        </p:nvSpPr>
        <p:spPr>
          <a:xfrm>
            <a:off x="2152055" y="4720758"/>
            <a:ext cx="4839890" cy="376834"/>
          </a:xfrm>
          <a:prstGeom prst="rect">
            <a:avLst/>
          </a:prstGeom>
          <a:noFill/>
        </p:spPr>
        <p:txBody>
          <a:bodyPr wrap="square">
            <a:spAutoFit/>
          </a:bodyPr>
          <a:lstStyle/>
          <a:p>
            <a:pPr algn="ctr">
              <a:lnSpc>
                <a:spcPct val="150000"/>
              </a:lnSpc>
              <a:spcAft>
                <a:spcPts val="800"/>
              </a:spcAft>
            </a:pPr>
            <a:r>
              <a:rPr lang="en-US" sz="1400" b="1" dirty="0">
                <a:effectLst/>
                <a:latin typeface="Times New Roman" panose="02020603050405020304" pitchFamily="18" charset="0"/>
                <a:ea typeface="SimSun" panose="02010600030101010101" pitchFamily="2" charset="-122"/>
              </a:rPr>
              <a:t>Figure 4. </a:t>
            </a:r>
            <a:r>
              <a:rPr lang="en-US" sz="1400" dirty="0">
                <a:effectLst/>
                <a:latin typeface="Times New Roman" panose="02020603050405020304" pitchFamily="18" charset="0"/>
                <a:ea typeface="SimSun" panose="02010600030101010101" pitchFamily="2" charset="-122"/>
              </a:rPr>
              <a:t>Glass bottle waste</a:t>
            </a:r>
            <a:endParaRPr lang="en-GB" sz="1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160476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Introduction</a:t>
            </a:r>
            <a:br>
              <a:rPr lang="en-US" b="1" dirty="0">
                <a:solidFill>
                  <a:srgbClr val="000000"/>
                </a:solidFill>
              </a:rPr>
            </a:br>
            <a:endParaRPr lang="en-US" b="1" dirty="0">
              <a:solidFill>
                <a:srgbClr val="000000"/>
              </a:solidFill>
            </a:endParaRPr>
          </a:p>
        </p:txBody>
      </p:sp>
      <p:sp>
        <p:nvSpPr>
          <p:cNvPr id="4" name="Google Shape;52;p8">
            <a:extLst>
              <a:ext uri="{FF2B5EF4-FFF2-40B4-BE49-F238E27FC236}">
                <a16:creationId xmlns:a16="http://schemas.microsoft.com/office/drawing/2014/main" id="{F91D572E-8105-FEC6-7440-039BABE7D9D6}"/>
              </a:ext>
            </a:extLst>
          </p:cNvPr>
          <p:cNvSpPr txBox="1">
            <a:spLocks/>
          </p:cNvSpPr>
          <p:nvPr/>
        </p:nvSpPr>
        <p:spPr>
          <a:xfrm>
            <a:off x="311700" y="966662"/>
            <a:ext cx="8520600" cy="199599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1pPr>
            <a:lvl2pPr marL="914400" marR="0" lvl="1"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2pPr>
            <a:lvl3pPr marL="1371600" marR="0" lvl="2"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3pPr>
            <a:lvl4pPr marL="1828800" marR="0" lvl="3"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4pPr>
            <a:lvl5pPr marL="2286000" marR="0" lvl="4"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5pPr>
            <a:lvl6pPr marL="2743200" marR="0" lvl="5"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6pPr>
            <a:lvl7pPr marL="3200400" marR="0" lvl="6"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7pPr>
            <a:lvl8pPr marL="3657600" marR="0" lvl="7"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8pPr>
            <a:lvl9pPr marL="4114800" marR="0" lvl="8" indent="-304800" algn="l" rtl="0">
              <a:lnSpc>
                <a:spcPct val="115000"/>
              </a:lnSpc>
              <a:spcBef>
                <a:spcPts val="1600"/>
              </a:spcBef>
              <a:spcAft>
                <a:spcPts val="1600"/>
              </a:spcAft>
              <a:buClr>
                <a:schemeClr val="lt2"/>
              </a:buClr>
              <a:buSzPts val="1200"/>
              <a:buFont typeface="Arial"/>
              <a:buChar char="■"/>
              <a:defRPr sz="1200" b="0" i="0" u="none" strike="noStrike" cap="none">
                <a:solidFill>
                  <a:schemeClr val="lt2"/>
                </a:solidFill>
                <a:latin typeface="Arial"/>
                <a:ea typeface="Arial"/>
                <a:cs typeface="Arial"/>
                <a:sym typeface="Arial"/>
              </a:defRPr>
            </a:lvl9pPr>
          </a:lstStyle>
          <a:p>
            <a:pPr marL="139700" indent="0">
              <a:spcAft>
                <a:spcPts val="1200"/>
              </a:spcAft>
              <a:buNone/>
            </a:pPr>
            <a:r>
              <a:rPr lang="en-US" sz="2000" b="1" dirty="0">
                <a:solidFill>
                  <a:schemeClr val="bg2"/>
                </a:solidFill>
                <a:latin typeface="Arial" panose="020B0604020202020204" pitchFamily="34" charset="0"/>
                <a:cs typeface="Arial" panose="020B0604020202020204" pitchFamily="34" charset="0"/>
              </a:rPr>
              <a:t>Glass bubble: </a:t>
            </a:r>
          </a:p>
          <a:p>
            <a:pPr>
              <a:spcAft>
                <a:spcPts val="1200"/>
              </a:spcAft>
            </a:pPr>
            <a:r>
              <a:rPr lang="en-US" sz="1600" dirty="0">
                <a:solidFill>
                  <a:schemeClr val="bg1"/>
                </a:solidFill>
                <a:latin typeface="Arial" panose="020B0604020202020204" pitchFamily="34" charset="0"/>
                <a:cs typeface="Arial" panose="020B0604020202020204" pitchFamily="34" charset="0"/>
              </a:rPr>
              <a:t>Very lightweight white powder made from chemically stable soda-lime-borosilicate glass</a:t>
            </a:r>
          </a:p>
          <a:p>
            <a:pPr>
              <a:spcAft>
                <a:spcPts val="1200"/>
              </a:spcAft>
            </a:pPr>
            <a:r>
              <a:rPr lang="en-US" sz="1600" dirty="0">
                <a:solidFill>
                  <a:schemeClr val="bg1"/>
                </a:solidFill>
                <a:latin typeface="Arial" panose="020B0604020202020204" pitchFamily="34" charset="0"/>
                <a:cs typeface="Arial" panose="020B0604020202020204" pitchFamily="34" charset="0"/>
              </a:rPr>
              <a:t>H</a:t>
            </a:r>
            <a:r>
              <a:rPr lang="en-US" sz="1600" cap="none" dirty="0">
                <a:solidFill>
                  <a:schemeClr val="bg1"/>
                </a:solidFill>
                <a:latin typeface="Arial" panose="020B0604020202020204" pitchFamily="34" charset="0"/>
                <a:cs typeface="Arial" panose="020B0604020202020204" pitchFamily="34" charset="0"/>
              </a:rPr>
              <a:t>igh crush strength, low thermal conductivity and low density.</a:t>
            </a:r>
          </a:p>
          <a:p>
            <a:pPr marL="609600" lvl="1" indent="0">
              <a:buNone/>
            </a:pPr>
            <a:endParaRPr lang="en-US" sz="1600" cap="none" dirty="0">
              <a:solidFill>
                <a:schemeClr val="bg1"/>
              </a:solidFill>
              <a:latin typeface="Arial" panose="020B0604020202020204" pitchFamily="34" charset="0"/>
              <a:cs typeface="Arial" panose="020B0604020202020204" pitchFamily="34" charset="0"/>
            </a:endParaRPr>
          </a:p>
          <a:p>
            <a:pPr>
              <a:buFont typeface="Arial"/>
              <a:buChar char="❏"/>
            </a:pPr>
            <a:endParaRPr lang="en-US" sz="2000" dirty="0">
              <a:solidFill>
                <a:schemeClr val="bg2"/>
              </a:solidFill>
            </a:endParaRPr>
          </a:p>
        </p:txBody>
      </p:sp>
      <p:sp>
        <p:nvSpPr>
          <p:cNvPr id="2" name="Номер слайда 1">
            <a:extLst>
              <a:ext uri="{FF2B5EF4-FFF2-40B4-BE49-F238E27FC236}">
                <a16:creationId xmlns:a16="http://schemas.microsoft.com/office/drawing/2014/main" id="{C80C646E-EB27-68E7-4E80-FF5BD643B9B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6</a:t>
            </a:fld>
            <a:endParaRPr lang="en" dirty="0">
              <a:solidFill>
                <a:schemeClr val="bg1"/>
              </a:solidFill>
            </a:endParaRPr>
          </a:p>
        </p:txBody>
      </p:sp>
      <p:pic>
        <p:nvPicPr>
          <p:cNvPr id="5" name="Рисунок 4">
            <a:extLst>
              <a:ext uri="{FF2B5EF4-FFF2-40B4-BE49-F238E27FC236}">
                <a16:creationId xmlns:a16="http://schemas.microsoft.com/office/drawing/2014/main" id="{5D545EAE-AB34-E42D-AAB1-92579BA47680}"/>
              </a:ext>
            </a:extLst>
          </p:cNvPr>
          <p:cNvPicPr>
            <a:picLocks noChangeAspect="1"/>
          </p:cNvPicPr>
          <p:nvPr/>
        </p:nvPicPr>
        <p:blipFill>
          <a:blip r:embed="rId3"/>
          <a:stretch>
            <a:fillRect/>
          </a:stretch>
        </p:blipFill>
        <p:spPr>
          <a:xfrm>
            <a:off x="3409459" y="2571750"/>
            <a:ext cx="2325081" cy="2160239"/>
          </a:xfrm>
          <a:prstGeom prst="rect">
            <a:avLst/>
          </a:prstGeom>
        </p:spPr>
      </p:pic>
      <p:sp>
        <p:nvSpPr>
          <p:cNvPr id="8" name="TextBox 7">
            <a:extLst>
              <a:ext uri="{FF2B5EF4-FFF2-40B4-BE49-F238E27FC236}">
                <a16:creationId xmlns:a16="http://schemas.microsoft.com/office/drawing/2014/main" id="{E56FAADA-CC6C-2660-CEC1-7F209A46C8B1}"/>
              </a:ext>
            </a:extLst>
          </p:cNvPr>
          <p:cNvSpPr txBox="1"/>
          <p:nvPr/>
        </p:nvSpPr>
        <p:spPr>
          <a:xfrm>
            <a:off x="2152054" y="4671600"/>
            <a:ext cx="4839890" cy="376834"/>
          </a:xfrm>
          <a:prstGeom prst="rect">
            <a:avLst/>
          </a:prstGeom>
          <a:noFill/>
        </p:spPr>
        <p:txBody>
          <a:bodyPr wrap="square">
            <a:spAutoFit/>
          </a:bodyPr>
          <a:lstStyle/>
          <a:p>
            <a:pPr algn="ctr">
              <a:lnSpc>
                <a:spcPct val="150000"/>
              </a:lnSpc>
              <a:spcAft>
                <a:spcPts val="800"/>
              </a:spcAft>
            </a:pPr>
            <a:r>
              <a:rPr lang="en-US" sz="1400" b="1" dirty="0">
                <a:effectLst/>
                <a:latin typeface="Times New Roman" panose="02020603050405020304" pitchFamily="18" charset="0"/>
                <a:ea typeface="SimSun" panose="02010600030101010101" pitchFamily="2" charset="-122"/>
              </a:rPr>
              <a:t>Figure 5</a:t>
            </a:r>
            <a:r>
              <a:rPr lang="en-US" sz="1400" dirty="0">
                <a:effectLst/>
                <a:latin typeface="Times New Roman" panose="02020603050405020304" pitchFamily="18" charset="0"/>
                <a:ea typeface="SimSun" panose="02010600030101010101" pitchFamily="2" charset="-122"/>
              </a:rPr>
              <a:t>. Glass bubbles</a:t>
            </a:r>
            <a:endParaRPr lang="en-GB" sz="1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202328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Introduction</a:t>
            </a:r>
            <a:br>
              <a:rPr lang="en-US" b="1" dirty="0">
                <a:solidFill>
                  <a:srgbClr val="000000"/>
                </a:solidFill>
              </a:rPr>
            </a:br>
            <a:endParaRPr lang="en-US" b="1" dirty="0">
              <a:solidFill>
                <a:srgbClr val="000000"/>
              </a:solidFill>
            </a:endParaRPr>
          </a:p>
        </p:txBody>
      </p:sp>
      <mc:AlternateContent xmlns:mc="http://schemas.openxmlformats.org/markup-compatibility/2006" xmlns:a14="http://schemas.microsoft.com/office/drawing/2010/main">
        <mc:Choice Requires="a14">
          <p:sp>
            <p:nvSpPr>
              <p:cNvPr id="52" name="Google Shape;52;p8"/>
              <p:cNvSpPr txBox="1">
                <a:spLocks noGrp="1"/>
              </p:cNvSpPr>
              <p:nvPr>
                <p:ph type="body" idx="1"/>
              </p:nvPr>
            </p:nvSpPr>
            <p:spPr>
              <a:xfrm>
                <a:off x="311700" y="966662"/>
                <a:ext cx="8449527" cy="3842400"/>
              </a:xfrm>
              <a:prstGeom prst="rect">
                <a:avLst/>
              </a:prstGeom>
              <a:noFill/>
              <a:ln>
                <a:noFill/>
              </a:ln>
            </p:spPr>
            <p:txBody>
              <a:bodyPr spcFirstLastPara="1" wrap="square" lIns="91425" tIns="91425" rIns="91425" bIns="91425" anchor="t" anchorCtr="0">
                <a:noAutofit/>
              </a:bodyPr>
              <a:lstStyle/>
              <a:p>
                <a:pPr marL="139700" indent="0">
                  <a:spcAft>
                    <a:spcPts val="1200"/>
                  </a:spcAft>
                  <a:buNone/>
                </a:pPr>
                <a:r>
                  <a:rPr lang="en-US" sz="2000" b="1" cap="none" dirty="0">
                    <a:solidFill>
                      <a:schemeClr val="bg2"/>
                    </a:solidFill>
                    <a:latin typeface="Arial" panose="020B0604020202020204" pitchFamily="34" charset="0"/>
                    <a:cs typeface="Arial" panose="020B0604020202020204" pitchFamily="34" charset="0"/>
                  </a:rPr>
                  <a:t>Geopolymer: </a:t>
                </a:r>
              </a:p>
              <a:p>
                <a:pPr>
                  <a:spcAft>
                    <a:spcPts val="1200"/>
                  </a:spcAft>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Binder made up of aluminosilicate precursor and alkali activators.</a:t>
                </a:r>
                <a:endParaRPr lang="en-US" sz="1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spcAft>
                    <a:spcPts val="1200"/>
                  </a:spcAft>
                </a:pPr>
                <a:r>
                  <a:rPr lang="en-US"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Depending on the type of precursor and alkali activator, up to 80% reduction of CO</a:t>
                </a:r>
                <a:r>
                  <a:rPr lang="en-US" sz="1600" baseline="-25000" dirty="0">
                    <a:solidFill>
                      <a:schemeClr val="bg1"/>
                    </a:solidFill>
                    <a:effectLst/>
                    <a:latin typeface="Arial" panose="020B0604020202020204" pitchFamily="34" charset="0"/>
                    <a:ea typeface="Calibri" panose="020F0502020204030204" pitchFamily="34" charset="0"/>
                    <a:cs typeface="Arial" panose="020B0604020202020204" pitchFamily="34" charset="0"/>
                  </a:rPr>
                  <a:t>2</a:t>
                </a:r>
                <a:r>
                  <a:rPr lang="en-US"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 emission was observed when geopolymer concrete was used.</a:t>
                </a:r>
                <a:endParaRPr lang="en-US" sz="1600" dirty="0">
                  <a:solidFill>
                    <a:schemeClr val="bg1"/>
                  </a:solidFill>
                  <a:latin typeface="Arial" panose="020B0604020202020204" pitchFamily="34" charset="0"/>
                  <a:cs typeface="Arial" panose="020B0604020202020204" pitchFamily="34" charset="0"/>
                </a:endParaRPr>
              </a:p>
              <a:p>
                <a:pPr>
                  <a:spcAft>
                    <a:spcPts val="1200"/>
                  </a:spcAft>
                </a:pPr>
                <a:r>
                  <a:rPr lang="en-US" sz="1600" dirty="0">
                    <a:solidFill>
                      <a:schemeClr val="bg1"/>
                    </a:solidFill>
                    <a:latin typeface="Arial" panose="020B0604020202020204" pitchFamily="34" charset="0"/>
                    <a:cs typeface="Arial" panose="020B0604020202020204" pitchFamily="34" charset="0"/>
                  </a:rPr>
                  <a:t>Sustainable material.</a:t>
                </a:r>
                <a:endParaRPr lang="en-US" sz="1600" cap="none" dirty="0">
                  <a:solidFill>
                    <a:schemeClr val="bg1"/>
                  </a:solidFill>
                  <a:latin typeface="Arial" panose="020B0604020202020204" pitchFamily="34" charset="0"/>
                  <a:cs typeface="Arial" panose="020B0604020202020204" pitchFamily="34" charset="0"/>
                </a:endParaRPr>
              </a:p>
              <a:p>
                <a:pPr>
                  <a:spcAft>
                    <a:spcPts val="1200"/>
                  </a:spcAft>
                </a:pPr>
                <a:r>
                  <a:rPr lang="en-US" sz="1600" cap="none" dirty="0">
                    <a:solidFill>
                      <a:schemeClr val="bg1"/>
                    </a:solidFill>
                    <a:latin typeface="Arial" panose="020B0604020202020204" pitchFamily="34" charset="0"/>
                    <a:cs typeface="Arial" panose="020B0604020202020204" pitchFamily="34" charset="0"/>
                  </a:rPr>
                  <a:t>Fly ash (FA), Ground Granulated Blast Furnace Slag (GGBFS), Metakaolin (MK), Silica Fume (SF).</a:t>
                </a:r>
                <a:endParaRPr lang="en-US" sz="1600" dirty="0">
                  <a:solidFill>
                    <a:schemeClr val="bg1"/>
                  </a:solidFill>
                  <a:latin typeface="Arial" panose="020B0604020202020204" pitchFamily="34" charset="0"/>
                  <a:cs typeface="Arial" panose="020B0604020202020204" pitchFamily="34" charset="0"/>
                </a:endParaRPr>
              </a:p>
              <a:p>
                <a:pPr>
                  <a:spcAft>
                    <a:spcPts val="1200"/>
                  </a:spcAft>
                </a:pPr>
                <a:r>
                  <a:rPr lang="en-US" sz="1600" cap="none" dirty="0">
                    <a:solidFill>
                      <a:schemeClr val="bg1"/>
                    </a:solidFill>
                    <a:latin typeface="Arial" panose="020B0604020202020204" pitchFamily="34" charset="0"/>
                    <a:cs typeface="Arial" panose="020B0604020202020204" pitchFamily="34" charset="0"/>
                  </a:rPr>
                  <a:t>Alkaline activators: </a:t>
                </a:r>
                <a:r>
                  <a:rPr lang="en-US" sz="1600" i="1" cap="none" dirty="0">
                    <a:solidFill>
                      <a:schemeClr val="bg1"/>
                    </a:solidFill>
                    <a:latin typeface="Arial" panose="020B0604020202020204" pitchFamily="34" charset="0"/>
                    <a:cs typeface="Arial" panose="020B0604020202020204" pitchFamily="34" charset="0"/>
                  </a:rPr>
                  <a:t>NaOH</a:t>
                </a:r>
                <a:r>
                  <a:rPr lang="en-US" sz="1600" cap="none" dirty="0">
                    <a:solidFill>
                      <a:schemeClr val="bg1"/>
                    </a:solidFill>
                    <a:latin typeface="Arial" panose="020B0604020202020204" pitchFamily="34" charset="0"/>
                    <a:cs typeface="Arial" panose="020B0604020202020204" pitchFamily="34" charset="0"/>
                  </a:rPr>
                  <a:t>, </a:t>
                </a:r>
                <a14:m>
                  <m:oMath xmlns:m="http://schemas.openxmlformats.org/officeDocument/2006/math">
                    <m:sSub>
                      <m:sSubPr>
                        <m:ctrlPr>
                          <a:rPr lang="en-US" sz="1600" i="1" cap="none" dirty="0" smtClean="0">
                            <a:solidFill>
                              <a:schemeClr val="bg1"/>
                            </a:solidFill>
                            <a:latin typeface="Cambria Math" panose="02040503050406030204" pitchFamily="18" charset="0"/>
                            <a:cs typeface="Arial" panose="020B0604020202020204" pitchFamily="34" charset="0"/>
                          </a:rPr>
                        </m:ctrlPr>
                      </m:sSubPr>
                      <m:e>
                        <m:r>
                          <a:rPr lang="en-US" sz="1600" b="0" i="1" cap="none" dirty="0" smtClean="0">
                            <a:solidFill>
                              <a:schemeClr val="bg1"/>
                            </a:solidFill>
                            <a:latin typeface="Cambria Math" panose="02040503050406030204" pitchFamily="18" charset="0"/>
                            <a:cs typeface="Arial" panose="020B0604020202020204" pitchFamily="34" charset="0"/>
                          </a:rPr>
                          <m:t>𝑁𝑎</m:t>
                        </m:r>
                      </m:e>
                      <m:sub>
                        <m:r>
                          <a:rPr lang="en-US" sz="1600" b="0" i="1" cap="none" dirty="0" smtClean="0">
                            <a:solidFill>
                              <a:schemeClr val="bg1"/>
                            </a:solidFill>
                            <a:latin typeface="Cambria Math" panose="02040503050406030204" pitchFamily="18" charset="0"/>
                            <a:cs typeface="Arial" panose="020B0604020202020204" pitchFamily="34" charset="0"/>
                          </a:rPr>
                          <m:t>2</m:t>
                        </m:r>
                      </m:sub>
                    </m:sSub>
                    <m:sSub>
                      <m:sSubPr>
                        <m:ctrlPr>
                          <a:rPr lang="en-US" sz="1600" i="1" cap="none" dirty="0" smtClean="0">
                            <a:solidFill>
                              <a:schemeClr val="bg1"/>
                            </a:solidFill>
                            <a:latin typeface="Cambria Math" panose="02040503050406030204" pitchFamily="18" charset="0"/>
                            <a:cs typeface="Arial" panose="020B0604020202020204" pitchFamily="34" charset="0"/>
                          </a:rPr>
                        </m:ctrlPr>
                      </m:sSubPr>
                      <m:e>
                        <m:r>
                          <a:rPr lang="en-US" sz="1600" b="0" i="1" cap="none" dirty="0" smtClean="0">
                            <a:solidFill>
                              <a:schemeClr val="bg1"/>
                            </a:solidFill>
                            <a:latin typeface="Cambria Math" panose="02040503050406030204" pitchFamily="18" charset="0"/>
                            <a:cs typeface="Arial" panose="020B0604020202020204" pitchFamily="34" charset="0"/>
                          </a:rPr>
                          <m:t>𝑆𝑖𝑂</m:t>
                        </m:r>
                      </m:e>
                      <m:sub>
                        <m:r>
                          <a:rPr lang="en-US" sz="1600" b="0" i="1" cap="none" dirty="0" smtClean="0">
                            <a:solidFill>
                              <a:schemeClr val="bg1"/>
                            </a:solidFill>
                            <a:latin typeface="Cambria Math" panose="02040503050406030204" pitchFamily="18" charset="0"/>
                            <a:cs typeface="Arial" panose="020B0604020202020204" pitchFamily="34" charset="0"/>
                          </a:rPr>
                          <m:t>3</m:t>
                        </m:r>
                      </m:sub>
                    </m:sSub>
                  </m:oMath>
                </a14:m>
                <a:r>
                  <a:rPr lang="en-US" sz="1600" cap="none" dirty="0">
                    <a:solidFill>
                      <a:schemeClr val="bg1"/>
                    </a:solidFill>
                    <a:latin typeface="Arial" panose="020B0604020202020204" pitchFamily="34" charset="0"/>
                    <a:cs typeface="Arial" panose="020B0604020202020204" pitchFamily="34" charset="0"/>
                  </a:rPr>
                  <a:t>.</a:t>
                </a:r>
              </a:p>
              <a:p>
                <a:pPr marL="457200" lvl="0" indent="-317500" algn="l" rtl="0">
                  <a:lnSpc>
                    <a:spcPct val="115000"/>
                  </a:lnSpc>
                  <a:spcBef>
                    <a:spcPts val="0"/>
                  </a:spcBef>
                  <a:spcAft>
                    <a:spcPts val="0"/>
                  </a:spcAft>
                  <a:buSzPts val="1400"/>
                  <a:buChar char="❏"/>
                </a:pPr>
                <a:endParaRPr lang="en-US" sz="2000" dirty="0">
                  <a:solidFill>
                    <a:schemeClr val="bg2"/>
                  </a:solidFill>
                </a:endParaRPr>
              </a:p>
            </p:txBody>
          </p:sp>
        </mc:Choice>
        <mc:Fallback xmlns="">
          <p:sp>
            <p:nvSpPr>
              <p:cNvPr id="52" name="Google Shape;52;p8"/>
              <p:cNvSpPr txBox="1">
                <a:spLocks noGrp="1" noRot="1" noChangeAspect="1" noMove="1" noResize="1" noEditPoints="1" noAdjustHandles="1" noChangeArrowheads="1" noChangeShapeType="1" noTextEdit="1"/>
              </p:cNvSpPr>
              <p:nvPr>
                <p:ph type="body" idx="1"/>
              </p:nvPr>
            </p:nvSpPr>
            <p:spPr>
              <a:xfrm>
                <a:off x="311700" y="966662"/>
                <a:ext cx="8449527" cy="3842400"/>
              </a:xfrm>
              <a:prstGeom prst="rect">
                <a:avLst/>
              </a:prstGeom>
              <a:blipFill>
                <a:blip r:embed="rId3"/>
                <a:stretch>
                  <a:fillRect/>
                </a:stretch>
              </a:blipFill>
              <a:ln>
                <a:noFill/>
              </a:ln>
            </p:spPr>
            <p:txBody>
              <a:bodyPr/>
              <a:lstStyle/>
              <a:p>
                <a:r>
                  <a:rPr lang="en-GB">
                    <a:noFill/>
                  </a:rPr>
                  <a:t> </a:t>
                </a:r>
              </a:p>
            </p:txBody>
          </p:sp>
        </mc:Fallback>
      </mc:AlternateContent>
      <p:sp>
        <p:nvSpPr>
          <p:cNvPr id="2" name="Номер слайда 1">
            <a:extLst>
              <a:ext uri="{FF2B5EF4-FFF2-40B4-BE49-F238E27FC236}">
                <a16:creationId xmlns:a16="http://schemas.microsoft.com/office/drawing/2014/main" id="{C80C646E-EB27-68E7-4E80-FF5BD643B9B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7</a:t>
            </a:fld>
            <a:endParaRPr lang="en" dirty="0">
              <a:solidFill>
                <a:schemeClr val="bg1"/>
              </a:solidFill>
            </a:endParaRPr>
          </a:p>
        </p:txBody>
      </p:sp>
    </p:spTree>
    <p:extLst>
      <p:ext uri="{BB962C8B-B14F-4D97-AF65-F5344CB8AC3E}">
        <p14:creationId xmlns:p14="http://schemas.microsoft.com/office/powerpoint/2010/main" val="793184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Introduction</a:t>
            </a:r>
            <a:br>
              <a:rPr lang="en-US" b="1" dirty="0">
                <a:solidFill>
                  <a:srgbClr val="000000"/>
                </a:solidFill>
              </a:rPr>
            </a:br>
            <a:endParaRPr lang="en-US" b="1" dirty="0">
              <a:solidFill>
                <a:srgbClr val="000000"/>
              </a:solidFill>
            </a:endParaRPr>
          </a:p>
        </p:txBody>
      </p:sp>
      <p:sp>
        <p:nvSpPr>
          <p:cNvPr id="52" name="Google Shape;52;p8"/>
          <p:cNvSpPr txBox="1">
            <a:spLocks noGrp="1"/>
          </p:cNvSpPr>
          <p:nvPr>
            <p:ph type="body" idx="1"/>
          </p:nvPr>
        </p:nvSpPr>
        <p:spPr>
          <a:xfrm>
            <a:off x="311700" y="802597"/>
            <a:ext cx="4260300" cy="3842400"/>
          </a:xfrm>
          <a:prstGeom prst="rect">
            <a:avLst/>
          </a:prstGeom>
          <a:noFill/>
          <a:ln>
            <a:noFill/>
          </a:ln>
        </p:spPr>
        <p:txBody>
          <a:bodyPr spcFirstLastPara="1" wrap="square" lIns="91425" tIns="91425" rIns="91425" bIns="91425" anchor="t" anchorCtr="0">
            <a:noAutofit/>
          </a:bodyPr>
          <a:lstStyle/>
          <a:p>
            <a:pPr marL="139700" indent="0">
              <a:spcAft>
                <a:spcPts val="1200"/>
              </a:spcAft>
              <a:buNone/>
            </a:pPr>
            <a:r>
              <a:rPr lang="en-US" sz="1800" b="1" cap="none" dirty="0">
                <a:solidFill>
                  <a:schemeClr val="bg1"/>
                </a:solidFill>
                <a:latin typeface="Arial" panose="020B0604020202020204" pitchFamily="34" charset="0"/>
                <a:cs typeface="Arial" panose="020B0604020202020204" pitchFamily="34" charset="0"/>
              </a:rPr>
              <a:t>FA</a:t>
            </a:r>
            <a:endParaRPr lang="en-US" sz="1800" b="1" dirty="0">
              <a:solidFill>
                <a:schemeClr val="bg1"/>
              </a:solidFill>
              <a:latin typeface="Arial" panose="020B0604020202020204" pitchFamily="34" charset="0"/>
              <a:cs typeface="Arial" panose="020B0604020202020204" pitchFamily="34" charset="0"/>
            </a:endParaRPr>
          </a:p>
          <a:p>
            <a:pPr>
              <a:spcAft>
                <a:spcPts val="1200"/>
              </a:spcAft>
              <a:buClr>
                <a:schemeClr val="bg1"/>
              </a:buClr>
            </a:pPr>
            <a:r>
              <a:rPr lang="en-US" sz="1400" dirty="0">
                <a:solidFill>
                  <a:schemeClr val="bg1"/>
                </a:solidFill>
                <a:latin typeface="Arial" panose="020B0604020202020204" pitchFamily="34" charset="0"/>
                <a:ea typeface="Calibri" panose="020F0502020204030204" pitchFamily="34" charset="0"/>
                <a:cs typeface="Arial" panose="020B0604020202020204" pitchFamily="34" charset="0"/>
              </a:rPr>
              <a:t>B</a:t>
            </a:r>
            <a:r>
              <a:rPr lang="en-US" sz="1400" dirty="0">
                <a:solidFill>
                  <a:schemeClr val="bg1"/>
                </a:solidFill>
                <a:effectLst/>
                <a:latin typeface="Arial" panose="020B0604020202020204" pitchFamily="34" charset="0"/>
                <a:ea typeface="Calibri" panose="020F0502020204030204" pitchFamily="34" charset="0"/>
                <a:cs typeface="Arial" panose="020B0604020202020204" pitchFamily="34" charset="0"/>
              </a:rPr>
              <a:t>y-product generated from coal combustion plants for electricity and heat production</a:t>
            </a:r>
            <a:r>
              <a:rPr lang="en-US"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14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spcAft>
                <a:spcPts val="1200"/>
              </a:spcAft>
              <a:buClr>
                <a:schemeClr val="bg1"/>
              </a:buClr>
            </a:pPr>
            <a:r>
              <a:rPr lang="en-US" sz="1400" dirty="0">
                <a:solidFill>
                  <a:schemeClr val="bg1"/>
                </a:solidFill>
                <a:latin typeface="Arial" panose="020B0604020202020204" pitchFamily="34" charset="0"/>
                <a:ea typeface="Calibri" panose="020F0502020204030204" pitchFamily="34" charset="0"/>
                <a:cs typeface="Arial" panose="020B0604020202020204" pitchFamily="34" charset="0"/>
              </a:rPr>
              <a:t>P</a:t>
            </a:r>
            <a:r>
              <a:rPr lang="en-US" sz="1400" dirty="0">
                <a:solidFill>
                  <a:schemeClr val="bg1"/>
                </a:solidFill>
                <a:effectLst/>
                <a:latin typeface="Arial" panose="020B0604020202020204" pitchFamily="34" charset="0"/>
                <a:ea typeface="Calibri" panose="020F0502020204030204" pitchFamily="34" charset="0"/>
                <a:cs typeface="Arial" panose="020B0604020202020204" pitchFamily="34" charset="0"/>
              </a:rPr>
              <a:t>roduces less heat during the hydration and suppresses reactions in concrete which may help to reduce alkali-silica reactions</a:t>
            </a:r>
            <a:endParaRPr lang="en-US" sz="14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spcAft>
                <a:spcPts val="1200"/>
              </a:spcAft>
              <a:buClr>
                <a:schemeClr val="bg1"/>
              </a:buClr>
              <a:buFont typeface="Arial" panose="020B0604020202020204" pitchFamily="34" charset="0"/>
              <a:buChar char="●"/>
            </a:pPr>
            <a:r>
              <a:rPr lang="en-US" sz="1400" dirty="0">
                <a:solidFill>
                  <a:schemeClr val="bg1"/>
                </a:solidFill>
                <a:latin typeface="Arial" panose="020B0604020202020204" pitchFamily="34" charset="0"/>
                <a:cs typeface="Arial" panose="020B0604020202020204" pitchFamily="34" charset="0"/>
              </a:rPr>
              <a:t>Low calcium and high calcium </a:t>
            </a:r>
            <a:r>
              <a:rPr lang="en-US" dirty="0">
                <a:solidFill>
                  <a:schemeClr val="bg1"/>
                </a:solidFill>
                <a:latin typeface="Arial" panose="020B0604020202020204" pitchFamily="34" charset="0"/>
                <a:cs typeface="Arial" panose="020B0604020202020204" pitchFamily="34" charset="0"/>
              </a:rPr>
              <a:t>FA</a:t>
            </a:r>
            <a:endParaRPr lang="en-US" sz="1400" cap="none" dirty="0">
              <a:solidFill>
                <a:schemeClr val="bg1"/>
              </a:solidFill>
              <a:latin typeface="Arial" panose="020B0604020202020204" pitchFamily="34" charset="0"/>
              <a:cs typeface="Arial" panose="020B0604020202020204" pitchFamily="34" charset="0"/>
            </a:endParaRPr>
          </a:p>
          <a:p>
            <a:pPr lvl="1"/>
            <a:endParaRPr lang="en-US" sz="1400" cap="none" dirty="0">
              <a:solidFill>
                <a:schemeClr val="bg1"/>
              </a:solidFill>
              <a:latin typeface="Arial" panose="020B0604020202020204" pitchFamily="34" charset="0"/>
              <a:cs typeface="Arial" panose="020B0604020202020204" pitchFamily="34" charset="0"/>
            </a:endParaRPr>
          </a:p>
        </p:txBody>
      </p:sp>
      <p:sp>
        <p:nvSpPr>
          <p:cNvPr id="2" name="Номер слайда 1">
            <a:extLst>
              <a:ext uri="{FF2B5EF4-FFF2-40B4-BE49-F238E27FC236}">
                <a16:creationId xmlns:a16="http://schemas.microsoft.com/office/drawing/2014/main" id="{C80C646E-EB27-68E7-4E80-FF5BD643B9B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8</a:t>
            </a:fld>
            <a:endParaRPr lang="en" dirty="0">
              <a:solidFill>
                <a:schemeClr val="bg1"/>
              </a:solidFill>
            </a:endParaRPr>
          </a:p>
        </p:txBody>
      </p:sp>
      <p:sp>
        <p:nvSpPr>
          <p:cNvPr id="3" name="Google Shape;52;p8">
            <a:extLst>
              <a:ext uri="{FF2B5EF4-FFF2-40B4-BE49-F238E27FC236}">
                <a16:creationId xmlns:a16="http://schemas.microsoft.com/office/drawing/2014/main" id="{6253938C-8EB1-CB59-13B9-E35228D77A4C}"/>
              </a:ext>
            </a:extLst>
          </p:cNvPr>
          <p:cNvSpPr txBox="1">
            <a:spLocks/>
          </p:cNvSpPr>
          <p:nvPr/>
        </p:nvSpPr>
        <p:spPr>
          <a:xfrm>
            <a:off x="4571998" y="811707"/>
            <a:ext cx="4336257" cy="3842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1pPr>
            <a:lvl2pPr marL="914400" marR="0" lvl="1"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2pPr>
            <a:lvl3pPr marL="1371600" marR="0" lvl="2"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3pPr>
            <a:lvl4pPr marL="1828800" marR="0" lvl="3"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4pPr>
            <a:lvl5pPr marL="2286000" marR="0" lvl="4"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5pPr>
            <a:lvl6pPr marL="2743200" marR="0" lvl="5"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6pPr>
            <a:lvl7pPr marL="3200400" marR="0" lvl="6"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7pPr>
            <a:lvl8pPr marL="3657600" marR="0" lvl="7" indent="-304800" algn="l" rtl="0">
              <a:lnSpc>
                <a:spcPct val="115000"/>
              </a:lnSpc>
              <a:spcBef>
                <a:spcPts val="1600"/>
              </a:spcBef>
              <a:spcAft>
                <a:spcPts val="0"/>
              </a:spcAft>
              <a:buClr>
                <a:schemeClr val="lt2"/>
              </a:buClr>
              <a:buSzPts val="1200"/>
              <a:buFont typeface="Arial"/>
              <a:buChar char="○"/>
              <a:defRPr sz="1200" b="0" i="0" u="none" strike="noStrike" cap="none">
                <a:solidFill>
                  <a:schemeClr val="lt2"/>
                </a:solidFill>
                <a:latin typeface="Arial"/>
                <a:ea typeface="Arial"/>
                <a:cs typeface="Arial"/>
                <a:sym typeface="Arial"/>
              </a:defRPr>
            </a:lvl8pPr>
            <a:lvl9pPr marL="4114800" marR="0" lvl="8" indent="-304800" algn="l" rtl="0">
              <a:lnSpc>
                <a:spcPct val="115000"/>
              </a:lnSpc>
              <a:spcBef>
                <a:spcPts val="1600"/>
              </a:spcBef>
              <a:spcAft>
                <a:spcPts val="1600"/>
              </a:spcAft>
              <a:buClr>
                <a:schemeClr val="lt2"/>
              </a:buClr>
              <a:buSzPts val="1200"/>
              <a:buFont typeface="Arial"/>
              <a:buChar char="■"/>
              <a:defRPr sz="1200" b="0" i="0" u="none" strike="noStrike" cap="none">
                <a:solidFill>
                  <a:schemeClr val="lt2"/>
                </a:solidFill>
                <a:latin typeface="Arial"/>
                <a:ea typeface="Arial"/>
                <a:cs typeface="Arial"/>
                <a:sym typeface="Arial"/>
              </a:defRPr>
            </a:lvl9pPr>
          </a:lstStyle>
          <a:p>
            <a:pPr marL="139700" indent="0">
              <a:spcAft>
                <a:spcPts val="1200"/>
              </a:spcAft>
              <a:buNone/>
            </a:pPr>
            <a:r>
              <a:rPr lang="en-US" sz="1800" b="1" dirty="0">
                <a:solidFill>
                  <a:schemeClr val="bg1"/>
                </a:solidFill>
                <a:latin typeface="Arial" panose="020B0604020202020204" pitchFamily="34" charset="0"/>
                <a:cs typeface="Arial" panose="020B0604020202020204" pitchFamily="34" charset="0"/>
              </a:rPr>
              <a:t>GGBFS</a:t>
            </a:r>
          </a:p>
          <a:p>
            <a:pPr>
              <a:spcAft>
                <a:spcPts val="1200"/>
              </a:spcAft>
              <a:buClr>
                <a:schemeClr val="bg1"/>
              </a:buClr>
            </a:pPr>
            <a:r>
              <a:rPr lang="en-US" sz="1400" dirty="0">
                <a:solidFill>
                  <a:schemeClr val="bg1"/>
                </a:solidFill>
                <a:latin typeface="Arial" panose="020B0604020202020204" pitchFamily="34" charset="0"/>
                <a:ea typeface="Calibri" panose="020F0502020204030204" pitchFamily="34" charset="0"/>
                <a:cs typeface="Arial" panose="020B0604020202020204" pitchFamily="34" charset="0"/>
              </a:rPr>
              <a:t>B</a:t>
            </a:r>
            <a:r>
              <a:rPr lang="en-US" sz="1400" dirty="0">
                <a:solidFill>
                  <a:schemeClr val="bg1"/>
                </a:solidFill>
                <a:effectLst/>
                <a:latin typeface="Arial" panose="020B0604020202020204" pitchFamily="34" charset="0"/>
                <a:ea typeface="Calibri" panose="020F0502020204030204" pitchFamily="34" charset="0"/>
                <a:cs typeface="Arial" panose="020B0604020202020204" pitchFamily="34" charset="0"/>
              </a:rPr>
              <a:t>y-product from steel-making processes or iron extraction from its ore in the blast furnace.</a:t>
            </a:r>
            <a:endParaRPr lang="en-US"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spcAft>
                <a:spcPts val="1200"/>
              </a:spcAft>
              <a:buClr>
                <a:schemeClr val="bg1"/>
              </a:buClr>
            </a:pPr>
            <a:r>
              <a:rPr lang="en-US" sz="1400" dirty="0">
                <a:solidFill>
                  <a:schemeClr val="bg1"/>
                </a:solidFill>
                <a:effectLst/>
                <a:latin typeface="Arial" panose="020B0604020202020204" pitchFamily="34" charset="0"/>
                <a:ea typeface="Calibri" panose="020F0502020204030204" pitchFamily="34" charset="0"/>
                <a:cs typeface="Arial" panose="020B0604020202020204" pitchFamily="34" charset="0"/>
              </a:rPr>
              <a:t>Approximately 300 kg of slag is produced per ton of iron extracted. </a:t>
            </a:r>
          </a:p>
          <a:p>
            <a:pPr>
              <a:spcAft>
                <a:spcPts val="1200"/>
              </a:spcAft>
              <a:buClr>
                <a:schemeClr val="bg1"/>
              </a:buClr>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The chemical composition of GGBFS is same as OPC including compounds like lime, silica, and alumina.</a:t>
            </a:r>
            <a:r>
              <a:rPr lang="en-US" sz="14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US" sz="1400" dirty="0">
              <a:solidFill>
                <a:schemeClr val="bg1"/>
              </a:solidFill>
              <a:latin typeface="Arial" panose="020B0604020202020204" pitchFamily="34" charset="0"/>
              <a:cs typeface="Arial" panose="020B0604020202020204" pitchFamily="34" charset="0"/>
            </a:endParaRPr>
          </a:p>
          <a:p>
            <a:pPr>
              <a:buFont typeface="Arial"/>
              <a:buChar char="❏"/>
            </a:pPr>
            <a:endParaRPr lang="en-US" dirty="0">
              <a:solidFill>
                <a:schemeClr val="bg1"/>
              </a:solidFill>
              <a:latin typeface="Arial" panose="020B0604020202020204" pitchFamily="34" charset="0"/>
              <a:cs typeface="Arial" panose="020B0604020202020204" pitchFamily="34" charset="0"/>
            </a:endParaRPr>
          </a:p>
        </p:txBody>
      </p:sp>
      <p:pic>
        <p:nvPicPr>
          <p:cNvPr id="4" name="Рисунок 3" descr="Изображение выглядит как в помещении&#10;&#10;Автоматически созданное описание">
            <a:extLst>
              <a:ext uri="{FF2B5EF4-FFF2-40B4-BE49-F238E27FC236}">
                <a16:creationId xmlns:a16="http://schemas.microsoft.com/office/drawing/2014/main" id="{E6BB820C-5FAC-77A0-CF25-C9A55FE4214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680" t="3814" r="5366"/>
          <a:stretch/>
        </p:blipFill>
        <p:spPr bwMode="auto">
          <a:xfrm rot="5400000">
            <a:off x="1859148" y="3758204"/>
            <a:ext cx="1165405" cy="1255585"/>
          </a:xfrm>
          <a:prstGeom prst="rect">
            <a:avLst/>
          </a:prstGeom>
          <a:noFill/>
          <a:ln>
            <a:noFill/>
          </a:ln>
          <a:extLst>
            <a:ext uri="{53640926-AAD7-44D8-BBD7-CCE9431645EC}">
              <a14:shadowObscured xmlns:a14="http://schemas.microsoft.com/office/drawing/2010/main"/>
            </a:ext>
          </a:extLst>
        </p:spPr>
      </p:pic>
      <p:pic>
        <p:nvPicPr>
          <p:cNvPr id="5" name="Рисунок 4" descr="Изображение выглядит как белый&#10;&#10;Автоматически созданное описание">
            <a:extLst>
              <a:ext uri="{FF2B5EF4-FFF2-40B4-BE49-F238E27FC236}">
                <a16:creationId xmlns:a16="http://schemas.microsoft.com/office/drawing/2014/main" id="{55569E11-4D7E-3F08-AB1D-506B33269BC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5618" t="2580" r="1894" b="2422"/>
          <a:stretch/>
        </p:blipFill>
        <p:spPr bwMode="auto">
          <a:xfrm rot="5400000">
            <a:off x="6189595" y="3748885"/>
            <a:ext cx="1101065" cy="1255584"/>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BB13AEE8-4CAE-5F74-4372-5341AE2D056E}"/>
              </a:ext>
            </a:extLst>
          </p:cNvPr>
          <p:cNvSpPr txBox="1"/>
          <p:nvPr/>
        </p:nvSpPr>
        <p:spPr>
          <a:xfrm>
            <a:off x="21905" y="4860017"/>
            <a:ext cx="4839890" cy="336118"/>
          </a:xfrm>
          <a:prstGeom prst="rect">
            <a:avLst/>
          </a:prstGeom>
          <a:noFill/>
        </p:spPr>
        <p:txBody>
          <a:bodyPr wrap="square">
            <a:spAutoFit/>
          </a:bodyPr>
          <a:lstStyle/>
          <a:p>
            <a:pPr algn="ctr">
              <a:lnSpc>
                <a:spcPct val="150000"/>
              </a:lnSpc>
              <a:spcAft>
                <a:spcPts val="800"/>
              </a:spcAft>
            </a:pPr>
            <a:r>
              <a:rPr lang="en-US" sz="1200" b="1" dirty="0">
                <a:effectLst/>
                <a:latin typeface="Times New Roman" panose="02020603050405020304" pitchFamily="18" charset="0"/>
                <a:ea typeface="SimSun" panose="02010600030101010101" pitchFamily="2" charset="-122"/>
              </a:rPr>
              <a:t>Figure 6. </a:t>
            </a:r>
            <a:r>
              <a:rPr lang="en-US" sz="1200" dirty="0">
                <a:effectLst/>
                <a:latin typeface="Times New Roman" panose="02020603050405020304" pitchFamily="18" charset="0"/>
                <a:ea typeface="SimSun" panose="02010600030101010101" pitchFamily="2" charset="-122"/>
              </a:rPr>
              <a:t>FA</a:t>
            </a:r>
            <a:endParaRPr lang="en-GB" sz="1200" dirty="0">
              <a:effectLst/>
              <a:latin typeface="Times New Roman" panose="02020603050405020304" pitchFamily="18" charset="0"/>
              <a:ea typeface="SimSun" panose="02010600030101010101" pitchFamily="2" charset="-122"/>
            </a:endParaRPr>
          </a:p>
        </p:txBody>
      </p:sp>
      <p:sp>
        <p:nvSpPr>
          <p:cNvPr id="9" name="TextBox 8">
            <a:extLst>
              <a:ext uri="{FF2B5EF4-FFF2-40B4-BE49-F238E27FC236}">
                <a16:creationId xmlns:a16="http://schemas.microsoft.com/office/drawing/2014/main" id="{3FC44817-C957-DD19-7CFE-FA47DD28DDCF}"/>
              </a:ext>
            </a:extLst>
          </p:cNvPr>
          <p:cNvSpPr txBox="1"/>
          <p:nvPr/>
        </p:nvSpPr>
        <p:spPr>
          <a:xfrm>
            <a:off x="4320182" y="4827283"/>
            <a:ext cx="4839890" cy="336118"/>
          </a:xfrm>
          <a:prstGeom prst="rect">
            <a:avLst/>
          </a:prstGeom>
          <a:noFill/>
        </p:spPr>
        <p:txBody>
          <a:bodyPr wrap="square">
            <a:spAutoFit/>
          </a:bodyPr>
          <a:lstStyle/>
          <a:p>
            <a:pPr algn="ctr">
              <a:lnSpc>
                <a:spcPct val="150000"/>
              </a:lnSpc>
              <a:spcAft>
                <a:spcPts val="800"/>
              </a:spcAft>
            </a:pPr>
            <a:r>
              <a:rPr lang="en-US" sz="1200" b="1" dirty="0">
                <a:effectLst/>
                <a:latin typeface="Times New Roman" panose="02020603050405020304" pitchFamily="18" charset="0"/>
                <a:ea typeface="SimSun" panose="02010600030101010101" pitchFamily="2" charset="-122"/>
              </a:rPr>
              <a:t>Figure 7.</a:t>
            </a:r>
            <a:r>
              <a:rPr lang="en-US" sz="1200" dirty="0">
                <a:effectLst/>
                <a:latin typeface="Times New Roman" panose="02020603050405020304" pitchFamily="18" charset="0"/>
                <a:ea typeface="SimSun" panose="02010600030101010101" pitchFamily="2" charset="-122"/>
              </a:rPr>
              <a:t> </a:t>
            </a:r>
            <a:r>
              <a:rPr lang="en-US" sz="1200" dirty="0">
                <a:latin typeface="Times New Roman" panose="02020603050405020304" pitchFamily="18" charset="0"/>
                <a:ea typeface="SimSun" panose="02010600030101010101" pitchFamily="2" charset="-122"/>
              </a:rPr>
              <a:t>GGBFS</a:t>
            </a:r>
            <a:endParaRPr lang="en-GB" sz="12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749020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00778"/>
        </a:solidFill>
        <a:effectLst/>
      </p:bgPr>
    </p:bg>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dirty="0">
                <a:solidFill>
                  <a:srgbClr val="000000"/>
                </a:solidFill>
              </a:rPr>
              <a:t>Research Objectives</a:t>
            </a:r>
            <a:br>
              <a:rPr lang="en-US" b="1" dirty="0">
                <a:solidFill>
                  <a:srgbClr val="000000"/>
                </a:solidFill>
              </a:rPr>
            </a:br>
            <a:endParaRPr lang="en-US" b="1" dirty="0">
              <a:solidFill>
                <a:srgbClr val="000000"/>
              </a:solidFill>
            </a:endParaRPr>
          </a:p>
        </p:txBody>
      </p:sp>
      <p:sp>
        <p:nvSpPr>
          <p:cNvPr id="52" name="Google Shape;52;p8"/>
          <p:cNvSpPr txBox="1">
            <a:spLocks noGrp="1"/>
          </p:cNvSpPr>
          <p:nvPr>
            <p:ph type="body" idx="1"/>
          </p:nvPr>
        </p:nvSpPr>
        <p:spPr>
          <a:xfrm>
            <a:off x="607150" y="867425"/>
            <a:ext cx="7841906" cy="3842400"/>
          </a:xfrm>
          <a:prstGeom prst="rect">
            <a:avLst/>
          </a:prstGeom>
          <a:noFill/>
          <a:ln>
            <a:noFill/>
          </a:ln>
        </p:spPr>
        <p:txBody>
          <a:bodyPr spcFirstLastPara="1" wrap="square" lIns="91425" tIns="91425" rIns="91425" bIns="91425" anchor="t" anchorCtr="0">
            <a:noAutofit/>
          </a:bodyPr>
          <a:lstStyle/>
          <a:p>
            <a:r>
              <a:rPr lang="en-US" sz="2000" dirty="0">
                <a:solidFill>
                  <a:schemeClr val="bg1"/>
                </a:solidFill>
                <a:latin typeface="Arial" panose="020B0604020202020204" pitchFamily="34" charset="0"/>
                <a:cs typeface="Arial" panose="020B0604020202020204" pitchFamily="34" charset="0"/>
              </a:rPr>
              <a:t>To prove the efficiency of using waste glass sand (WGS) in geopolymer concrete for thermal insulation purposes</a:t>
            </a:r>
            <a:endParaRPr lang="en-US" sz="2000" cap="none" dirty="0">
              <a:solidFill>
                <a:schemeClr val="bg1"/>
              </a:solidFill>
              <a:latin typeface="Arial" panose="020B0604020202020204" pitchFamily="34" charset="0"/>
              <a:cs typeface="Arial" panose="020B0604020202020204" pitchFamily="34" charset="0"/>
            </a:endParaRPr>
          </a:p>
          <a:p>
            <a:endParaRPr lang="en-US" sz="2000" dirty="0">
              <a:solidFill>
                <a:schemeClr val="bg1"/>
              </a:solidFill>
              <a:latin typeface="Arial" panose="020B0604020202020204" pitchFamily="34" charset="0"/>
              <a:cs typeface="Arial" panose="020B0604020202020204" pitchFamily="34" charset="0"/>
            </a:endParaRPr>
          </a:p>
          <a:p>
            <a:r>
              <a:rPr lang="en-US" sz="2000" dirty="0">
                <a:solidFill>
                  <a:schemeClr val="bg1"/>
                </a:solidFill>
                <a:latin typeface="Arial" panose="020B0604020202020204" pitchFamily="34" charset="0"/>
                <a:cs typeface="Arial" panose="020B0604020202020204" pitchFamily="34" charset="0"/>
              </a:rPr>
              <a:t>To investigate whether geopolymer concrete can </a:t>
            </a:r>
            <a:r>
              <a:rPr lang="en-US" sz="2000" cap="none" dirty="0">
                <a:solidFill>
                  <a:schemeClr val="bg1"/>
                </a:solidFill>
                <a:latin typeface="Arial" panose="020B0604020202020204" pitchFamily="34" charset="0"/>
                <a:cs typeface="Arial" panose="020B0604020202020204" pitchFamily="34" charset="0"/>
              </a:rPr>
              <a:t>mitigate alkali-silica reaction (ASR) expansion for the mixture containing </a:t>
            </a:r>
            <a:r>
              <a:rPr lang="en-US" sz="2000" dirty="0">
                <a:solidFill>
                  <a:schemeClr val="bg1"/>
                </a:solidFill>
                <a:latin typeface="Arial" panose="020B0604020202020204" pitchFamily="34" charset="0"/>
                <a:cs typeface="Arial" panose="020B0604020202020204" pitchFamily="34" charset="0"/>
              </a:rPr>
              <a:t>waste glass sand (WGS) </a:t>
            </a:r>
            <a:endParaRPr lang="en-US" sz="2000" cap="none" dirty="0">
              <a:solidFill>
                <a:schemeClr val="bg1"/>
              </a:solidFill>
              <a:latin typeface="Arial" panose="020B0604020202020204" pitchFamily="34" charset="0"/>
              <a:cs typeface="Arial" panose="020B0604020202020204" pitchFamily="34" charset="0"/>
            </a:endParaRPr>
          </a:p>
          <a:p>
            <a:endParaRPr lang="en-US" sz="2000" dirty="0">
              <a:solidFill>
                <a:schemeClr val="bg1"/>
              </a:solidFill>
              <a:latin typeface="Arial" panose="020B0604020202020204" pitchFamily="34" charset="0"/>
              <a:cs typeface="Arial" panose="020B0604020202020204" pitchFamily="34" charset="0"/>
            </a:endParaRPr>
          </a:p>
          <a:p>
            <a:r>
              <a:rPr lang="en-US" sz="2000" cap="none" dirty="0">
                <a:solidFill>
                  <a:schemeClr val="bg1"/>
                </a:solidFill>
                <a:latin typeface="Arial" panose="020B0604020202020204" pitchFamily="34" charset="0"/>
                <a:cs typeface="Arial" panose="020B0604020202020204" pitchFamily="34" charset="0"/>
              </a:rPr>
              <a:t>To examine </a:t>
            </a:r>
            <a:r>
              <a:rPr lang="en-US" sz="2000" dirty="0">
                <a:solidFill>
                  <a:schemeClr val="bg1"/>
                </a:solidFill>
                <a:latin typeface="Arial" panose="020B0604020202020204" pitchFamily="34" charset="0"/>
                <a:cs typeface="Arial" panose="020B0604020202020204" pitchFamily="34" charset="0"/>
              </a:rPr>
              <a:t>whether glass bubbles </a:t>
            </a:r>
            <a:r>
              <a:rPr lang="en-US" sz="2000" cap="none" dirty="0">
                <a:solidFill>
                  <a:schemeClr val="bg1"/>
                </a:solidFill>
                <a:latin typeface="Arial" panose="020B0604020202020204" pitchFamily="34" charset="0"/>
                <a:cs typeface="Arial" panose="020B0604020202020204" pitchFamily="34" charset="0"/>
              </a:rPr>
              <a:t>can decrease the thermal conductivity of the geopolymer concrete</a:t>
            </a:r>
          </a:p>
          <a:p>
            <a:endParaRPr lang="en-US" sz="2000" dirty="0">
              <a:solidFill>
                <a:schemeClr val="bg1"/>
              </a:solidFill>
              <a:latin typeface="Arial" panose="020B0604020202020204" pitchFamily="34" charset="0"/>
              <a:cs typeface="Arial" panose="020B0604020202020204" pitchFamily="34" charset="0"/>
            </a:endParaRPr>
          </a:p>
          <a:p>
            <a:endParaRPr lang="en-US" sz="2000" cap="none" dirty="0">
              <a:solidFill>
                <a:schemeClr val="bg1"/>
              </a:solidFill>
              <a:latin typeface="Arial" panose="020B0604020202020204" pitchFamily="34" charset="0"/>
              <a:cs typeface="Arial" panose="020B0604020202020204" pitchFamily="34" charset="0"/>
            </a:endParaRPr>
          </a:p>
          <a:p>
            <a:pPr marL="139700" indent="0">
              <a:buNone/>
            </a:pPr>
            <a:endParaRPr lang="en-US" sz="2000" cap="none" dirty="0">
              <a:solidFill>
                <a:schemeClr val="bg1"/>
              </a:solidFill>
              <a:latin typeface="Arial" panose="020B0604020202020204" pitchFamily="34" charset="0"/>
              <a:cs typeface="Arial" panose="020B0604020202020204" pitchFamily="34" charset="0"/>
            </a:endParaRPr>
          </a:p>
          <a:p>
            <a:pPr marL="457200" lvl="0" indent="-317500" algn="l" rtl="0">
              <a:lnSpc>
                <a:spcPct val="115000"/>
              </a:lnSpc>
              <a:spcBef>
                <a:spcPts val="0"/>
              </a:spcBef>
              <a:spcAft>
                <a:spcPts val="0"/>
              </a:spcAft>
              <a:buSzPts val="1400"/>
              <a:buChar char="❏"/>
            </a:pPr>
            <a:endParaRPr sz="2400" dirty="0">
              <a:solidFill>
                <a:schemeClr val="bg1"/>
              </a:solidFill>
            </a:endParaRPr>
          </a:p>
        </p:txBody>
      </p:sp>
      <p:sp>
        <p:nvSpPr>
          <p:cNvPr id="2" name="Номер слайда 1">
            <a:extLst>
              <a:ext uri="{FF2B5EF4-FFF2-40B4-BE49-F238E27FC236}">
                <a16:creationId xmlns:a16="http://schemas.microsoft.com/office/drawing/2014/main" id="{578CC0F5-B5AE-62D2-0E44-5C881D24B40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bg1"/>
                </a:solidFill>
              </a:rPr>
              <a:t>9</a:t>
            </a:fld>
            <a:endParaRPr lang="en" dirty="0">
              <a:solidFill>
                <a:schemeClr val="bg1"/>
              </a:solidFill>
            </a:endParaRPr>
          </a:p>
        </p:txBody>
      </p:sp>
    </p:spTree>
    <p:extLst>
      <p:ext uri="{BB962C8B-B14F-4D97-AF65-F5344CB8AC3E}">
        <p14:creationId xmlns:p14="http://schemas.microsoft.com/office/powerpoint/2010/main" val="1629619414"/>
      </p:ext>
    </p:extLst>
  </p:cSld>
  <p:clrMapOvr>
    <a:masterClrMapping/>
  </p:clrMapOvr>
</p:sld>
</file>

<file path=ppt/theme/theme1.xml><?xml version="1.0" encoding="utf-8"?>
<a:theme xmlns:a="http://schemas.openxmlformats.org/drawingml/2006/main" name="NU white  theme">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3549</TotalTime>
  <Words>2608</Words>
  <Application>Microsoft Office PowerPoint</Application>
  <PresentationFormat>Экран (16:9)</PresentationFormat>
  <Paragraphs>570</Paragraphs>
  <Slides>31</Slides>
  <Notes>31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31</vt:i4>
      </vt:variant>
    </vt:vector>
  </HeadingPairs>
  <TitlesOfParts>
    <vt:vector size="36" baseType="lpstr">
      <vt:lpstr>Arial</vt:lpstr>
      <vt:lpstr>Calibri</vt:lpstr>
      <vt:lpstr>Cambria Math</vt:lpstr>
      <vt:lpstr>Times New Roman</vt:lpstr>
      <vt:lpstr>NU white  theme</vt:lpstr>
      <vt:lpstr>Properties of Geopolymer Mortar Containing Waste Glass Aggregates and Glass Bubbles</vt:lpstr>
      <vt:lpstr>Outline </vt:lpstr>
      <vt:lpstr>Introduction </vt:lpstr>
      <vt:lpstr>Introduction </vt:lpstr>
      <vt:lpstr>Introduction </vt:lpstr>
      <vt:lpstr>Introduction </vt:lpstr>
      <vt:lpstr>Introduction </vt:lpstr>
      <vt:lpstr>Introduction </vt:lpstr>
      <vt:lpstr>Research Objectives </vt:lpstr>
      <vt:lpstr>Research Methodology </vt:lpstr>
      <vt:lpstr>Cementitious materials properties</vt:lpstr>
      <vt:lpstr>Fine aggregate properties</vt:lpstr>
      <vt:lpstr>Fine aggregate properties</vt:lpstr>
      <vt:lpstr>Mix Design</vt:lpstr>
      <vt:lpstr>Experimental Program </vt:lpstr>
      <vt:lpstr>Research Methodology </vt:lpstr>
      <vt:lpstr>Results and Discussion: Fresh density </vt:lpstr>
      <vt:lpstr>Results and Discussion: Flowability </vt:lpstr>
      <vt:lpstr>Results and Discussion: Air content </vt:lpstr>
      <vt:lpstr>Results and Discussion: Compressive Strength </vt:lpstr>
      <vt:lpstr>Results and Discussion: Flexural Strength </vt:lpstr>
      <vt:lpstr>Results and Discussion: Thermal conductivity </vt:lpstr>
      <vt:lpstr>Results and Discussion: UPV</vt:lpstr>
      <vt:lpstr>Results and Discussion: Dielectric constant</vt:lpstr>
      <vt:lpstr>Results and Discussion: ASR Expansion </vt:lpstr>
      <vt:lpstr>Results and Discussion: Drying Shrinkage </vt:lpstr>
      <vt:lpstr>Results and Discussion: Summary</vt:lpstr>
      <vt:lpstr>Conclusion</vt:lpstr>
      <vt:lpstr>Limitations and Recommendations</vt:lpstr>
      <vt:lpstr>References</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 Geopolymer concrete become a key material to utilize Basic oxygen furnace slag (BOFS)?</dc:title>
  <dc:creator>Gulfairuz Kareken</dc:creator>
  <cp:lastModifiedBy>nurtay kozhageldi</cp:lastModifiedBy>
  <cp:revision>159</cp:revision>
  <dcterms:modified xsi:type="dcterms:W3CDTF">2023-04-25T13:20:19Z</dcterms:modified>
</cp:coreProperties>
</file>