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bookmarkIdSeed="3">
  <p:sldMasterIdLst>
    <p:sldMasterId id="2147483652" r:id="rId1"/>
  </p:sldMasterIdLst>
  <p:notesMasterIdLst>
    <p:notesMasterId r:id="rId33"/>
  </p:notesMasterIdLst>
  <p:sldIdLst>
    <p:sldId id="256" r:id="rId2"/>
    <p:sldId id="258" r:id="rId3"/>
    <p:sldId id="299" r:id="rId4"/>
    <p:sldId id="275" r:id="rId5"/>
    <p:sldId id="290" r:id="rId6"/>
    <p:sldId id="317" r:id="rId7"/>
    <p:sldId id="318" r:id="rId8"/>
    <p:sldId id="319" r:id="rId9"/>
    <p:sldId id="276" r:id="rId10"/>
    <p:sldId id="289" r:id="rId11"/>
    <p:sldId id="300" r:id="rId12"/>
    <p:sldId id="303" r:id="rId13"/>
    <p:sldId id="302" r:id="rId14"/>
    <p:sldId id="304" r:id="rId15"/>
    <p:sldId id="286" r:id="rId16"/>
    <p:sldId id="287" r:id="rId17"/>
    <p:sldId id="295" r:id="rId18"/>
    <p:sldId id="306" r:id="rId19"/>
    <p:sldId id="307" r:id="rId20"/>
    <p:sldId id="305" r:id="rId21"/>
    <p:sldId id="296" r:id="rId22"/>
    <p:sldId id="309" r:id="rId23"/>
    <p:sldId id="310" r:id="rId24"/>
    <p:sldId id="311" r:id="rId25"/>
    <p:sldId id="297" r:id="rId26"/>
    <p:sldId id="313" r:id="rId27"/>
    <p:sldId id="312" r:id="rId28"/>
    <p:sldId id="282" r:id="rId29"/>
    <p:sldId id="315" r:id="rId30"/>
    <p:sldId id="316" r:id="rId31"/>
    <p:sldId id="291" r:id="rId32"/>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E4D9"/>
    <a:srgbClr val="EDEDED"/>
    <a:srgbClr val="FFF2CC"/>
    <a:srgbClr val="DEEAF6"/>
    <a:srgbClr val="E2EF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B1B4EF7A-B5A3-4F9C-9FA5-7CC1C040DBE8}">
  <a:tblStyle styleId="{B1B4EF7A-B5A3-4F9C-9FA5-7CC1C040DBE8}"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7" d="100"/>
          <a:sy n="107" d="100"/>
        </p:scale>
        <p:origin x="754" y="7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413279A-7724-4761-9E60-E711A32ABCC0}" type="doc">
      <dgm:prSet loTypeId="urn:microsoft.com/office/officeart/2005/8/layout/orgChart1" loCatId="hierarchy" qsTypeId="urn:microsoft.com/office/officeart/2005/8/quickstyle/simple5" qsCatId="simple" csTypeId="urn:microsoft.com/office/officeart/2005/8/colors/accent1_2" csCatId="accent1" phldr="1"/>
      <dgm:spPr/>
      <dgm:t>
        <a:bodyPr/>
        <a:lstStyle/>
        <a:p>
          <a:endParaRPr lang="en-GB"/>
        </a:p>
      </dgm:t>
    </dgm:pt>
    <dgm:pt modelId="{DEE82A94-487D-4453-9DCC-5E5E21002CF1}">
      <dgm:prSet phldrT="[Текст]"/>
      <dgm:spPr/>
      <dgm:t>
        <a:bodyPr/>
        <a:lstStyle/>
        <a:p>
          <a:r>
            <a:rPr lang="en-US" dirty="0"/>
            <a:t>Sustainability</a:t>
          </a:r>
          <a:endParaRPr lang="en-GB" dirty="0"/>
        </a:p>
      </dgm:t>
    </dgm:pt>
    <dgm:pt modelId="{E7218AB3-8EEE-40B5-97E1-30A2F88A9B4F}" type="parTrans" cxnId="{02555A66-41CA-4351-BE0D-42D8D97796F8}">
      <dgm:prSet/>
      <dgm:spPr/>
      <dgm:t>
        <a:bodyPr/>
        <a:lstStyle/>
        <a:p>
          <a:endParaRPr lang="en-GB"/>
        </a:p>
      </dgm:t>
    </dgm:pt>
    <dgm:pt modelId="{F653B2B3-A318-40FF-A671-FC67E188144B}" type="sibTrans" cxnId="{02555A66-41CA-4351-BE0D-42D8D97796F8}">
      <dgm:prSet/>
      <dgm:spPr/>
      <dgm:t>
        <a:bodyPr/>
        <a:lstStyle/>
        <a:p>
          <a:endParaRPr lang="en-GB"/>
        </a:p>
      </dgm:t>
    </dgm:pt>
    <dgm:pt modelId="{A4E2D96D-F826-40E6-8EBF-6EFC067CCD86}">
      <dgm:prSet phldrT="[Текст]"/>
      <dgm:spPr/>
      <dgm:t>
        <a:bodyPr/>
        <a:lstStyle/>
        <a:p>
          <a:r>
            <a:rPr lang="en-US" dirty="0"/>
            <a:t>Economy</a:t>
          </a:r>
          <a:endParaRPr lang="en-GB" dirty="0"/>
        </a:p>
      </dgm:t>
    </dgm:pt>
    <dgm:pt modelId="{32C6C9D6-390C-4DA3-8B59-AEECB91EFAB3}" type="parTrans" cxnId="{20A34932-8E20-447A-A49F-3FBCC7F1EBA7}">
      <dgm:prSet/>
      <dgm:spPr/>
      <dgm:t>
        <a:bodyPr/>
        <a:lstStyle/>
        <a:p>
          <a:endParaRPr lang="en-GB"/>
        </a:p>
      </dgm:t>
    </dgm:pt>
    <dgm:pt modelId="{E7551099-26E7-4038-A3DB-2ACF20E55FE6}" type="sibTrans" cxnId="{20A34932-8E20-447A-A49F-3FBCC7F1EBA7}">
      <dgm:prSet/>
      <dgm:spPr/>
      <dgm:t>
        <a:bodyPr/>
        <a:lstStyle/>
        <a:p>
          <a:endParaRPr lang="en-GB"/>
        </a:p>
      </dgm:t>
    </dgm:pt>
    <dgm:pt modelId="{84F5E48B-8D02-42D8-8E8E-596CBF978EA6}">
      <dgm:prSet phldrT="[Текст]"/>
      <dgm:spPr/>
      <dgm:t>
        <a:bodyPr/>
        <a:lstStyle/>
        <a:p>
          <a:r>
            <a:rPr lang="en-US" dirty="0"/>
            <a:t>Society</a:t>
          </a:r>
          <a:endParaRPr lang="en-GB" dirty="0"/>
        </a:p>
      </dgm:t>
    </dgm:pt>
    <dgm:pt modelId="{70FB9779-35BD-4E6F-8130-F8A1B994D709}" type="parTrans" cxnId="{82CE9D3A-771B-4C7F-9FF3-E56181725037}">
      <dgm:prSet/>
      <dgm:spPr/>
      <dgm:t>
        <a:bodyPr/>
        <a:lstStyle/>
        <a:p>
          <a:endParaRPr lang="en-GB"/>
        </a:p>
      </dgm:t>
    </dgm:pt>
    <dgm:pt modelId="{232A4E85-33C2-47DB-9035-0B20246C1D4B}" type="sibTrans" cxnId="{82CE9D3A-771B-4C7F-9FF3-E56181725037}">
      <dgm:prSet/>
      <dgm:spPr/>
      <dgm:t>
        <a:bodyPr/>
        <a:lstStyle/>
        <a:p>
          <a:endParaRPr lang="en-GB"/>
        </a:p>
      </dgm:t>
    </dgm:pt>
    <dgm:pt modelId="{BCA8C453-57F0-4B7A-970C-8F1404DA8029}">
      <dgm:prSet phldrT="[Текст]"/>
      <dgm:spPr/>
      <dgm:t>
        <a:bodyPr/>
        <a:lstStyle/>
        <a:p>
          <a:r>
            <a:rPr lang="en-US" dirty="0"/>
            <a:t>Environment</a:t>
          </a:r>
          <a:endParaRPr lang="en-GB" dirty="0"/>
        </a:p>
      </dgm:t>
    </dgm:pt>
    <dgm:pt modelId="{D8732E74-3DE6-4271-B97A-C1D476156B14}" type="sibTrans" cxnId="{E996494B-10C8-40D0-9A0F-654D71C26546}">
      <dgm:prSet/>
      <dgm:spPr/>
      <dgm:t>
        <a:bodyPr/>
        <a:lstStyle/>
        <a:p>
          <a:endParaRPr lang="en-GB"/>
        </a:p>
      </dgm:t>
    </dgm:pt>
    <dgm:pt modelId="{133A2B3B-8567-4BEC-8402-50496126C712}" type="parTrans" cxnId="{E996494B-10C8-40D0-9A0F-654D71C26546}">
      <dgm:prSet/>
      <dgm:spPr/>
      <dgm:t>
        <a:bodyPr/>
        <a:lstStyle/>
        <a:p>
          <a:endParaRPr lang="en-GB"/>
        </a:p>
      </dgm:t>
    </dgm:pt>
    <dgm:pt modelId="{320ACC67-960C-4E71-B068-159FCC682F12}">
      <dgm:prSet/>
      <dgm:spPr/>
      <dgm:t>
        <a:bodyPr/>
        <a:lstStyle/>
        <a:p>
          <a:r>
            <a:rPr lang="en-US" dirty="0"/>
            <a:t>Environmentally friendly</a:t>
          </a:r>
          <a:endParaRPr lang="en-GB" dirty="0"/>
        </a:p>
      </dgm:t>
    </dgm:pt>
    <dgm:pt modelId="{0C4CECAD-056E-4D59-BFDF-42B83488BFA1}" type="parTrans" cxnId="{276C00A9-BC62-411B-9342-13D4CBBA87A0}">
      <dgm:prSet/>
      <dgm:spPr/>
      <dgm:t>
        <a:bodyPr/>
        <a:lstStyle/>
        <a:p>
          <a:endParaRPr lang="en-GB"/>
        </a:p>
      </dgm:t>
    </dgm:pt>
    <dgm:pt modelId="{2FAB4893-B832-4EE0-92C2-15A60A9C042A}" type="sibTrans" cxnId="{276C00A9-BC62-411B-9342-13D4CBBA87A0}">
      <dgm:prSet/>
      <dgm:spPr/>
      <dgm:t>
        <a:bodyPr/>
        <a:lstStyle/>
        <a:p>
          <a:endParaRPr lang="en-GB"/>
        </a:p>
      </dgm:t>
    </dgm:pt>
    <dgm:pt modelId="{0E015EDB-235A-4609-B3E0-AA078F2AD028}">
      <dgm:prSet/>
      <dgm:spPr/>
      <dgm:t>
        <a:bodyPr/>
        <a:lstStyle/>
        <a:p>
          <a:r>
            <a:rPr lang="en-US" dirty="0"/>
            <a:t>Cost-effective</a:t>
          </a:r>
          <a:endParaRPr lang="en-GB" dirty="0"/>
        </a:p>
      </dgm:t>
    </dgm:pt>
    <dgm:pt modelId="{B14999D5-2D02-421F-8E31-815012941DAC}" type="parTrans" cxnId="{F7E47763-B9D2-47A0-B016-1D06F15ABC5E}">
      <dgm:prSet/>
      <dgm:spPr/>
      <dgm:t>
        <a:bodyPr/>
        <a:lstStyle/>
        <a:p>
          <a:endParaRPr lang="en-GB"/>
        </a:p>
      </dgm:t>
    </dgm:pt>
    <dgm:pt modelId="{A89522F8-0F77-46A9-878F-0C9EB52A56AA}" type="sibTrans" cxnId="{F7E47763-B9D2-47A0-B016-1D06F15ABC5E}">
      <dgm:prSet/>
      <dgm:spPr/>
      <dgm:t>
        <a:bodyPr/>
        <a:lstStyle/>
        <a:p>
          <a:endParaRPr lang="en-GB"/>
        </a:p>
      </dgm:t>
    </dgm:pt>
    <dgm:pt modelId="{D266E09E-BD32-4141-959F-2E52DAC685F0}">
      <dgm:prSet/>
      <dgm:spPr/>
      <dgm:t>
        <a:bodyPr/>
        <a:lstStyle/>
        <a:p>
          <a:r>
            <a:rPr lang="en-US" dirty="0"/>
            <a:t>Accepted by people</a:t>
          </a:r>
          <a:endParaRPr lang="en-GB" dirty="0"/>
        </a:p>
      </dgm:t>
    </dgm:pt>
    <dgm:pt modelId="{E858547D-120D-4C0E-9F64-E9BAF5F22C76}" type="parTrans" cxnId="{29C90E2B-53CF-47F0-8998-C954A416B50C}">
      <dgm:prSet/>
      <dgm:spPr/>
      <dgm:t>
        <a:bodyPr/>
        <a:lstStyle/>
        <a:p>
          <a:endParaRPr lang="en-GB"/>
        </a:p>
      </dgm:t>
    </dgm:pt>
    <dgm:pt modelId="{CD97C5D2-ED52-44DA-97B8-62E4BF027E9A}" type="sibTrans" cxnId="{29C90E2B-53CF-47F0-8998-C954A416B50C}">
      <dgm:prSet/>
      <dgm:spPr/>
      <dgm:t>
        <a:bodyPr/>
        <a:lstStyle/>
        <a:p>
          <a:endParaRPr lang="en-GB"/>
        </a:p>
      </dgm:t>
    </dgm:pt>
    <dgm:pt modelId="{49337ED8-230C-47B4-B8D9-09490E72759F}" type="pres">
      <dgm:prSet presAssocID="{2413279A-7724-4761-9E60-E711A32ABCC0}" presName="hierChild1" presStyleCnt="0">
        <dgm:presLayoutVars>
          <dgm:orgChart val="1"/>
          <dgm:chPref val="1"/>
          <dgm:dir/>
          <dgm:animOne val="branch"/>
          <dgm:animLvl val="lvl"/>
          <dgm:resizeHandles/>
        </dgm:presLayoutVars>
      </dgm:prSet>
      <dgm:spPr/>
    </dgm:pt>
    <dgm:pt modelId="{B7858EDD-4C8A-4EB8-A4E3-4E621F818E02}" type="pres">
      <dgm:prSet presAssocID="{DEE82A94-487D-4453-9DCC-5E5E21002CF1}" presName="hierRoot1" presStyleCnt="0">
        <dgm:presLayoutVars>
          <dgm:hierBranch val="init"/>
        </dgm:presLayoutVars>
      </dgm:prSet>
      <dgm:spPr/>
    </dgm:pt>
    <dgm:pt modelId="{6BA4C8DD-2D18-40A5-9F1F-E4BBD9C704AC}" type="pres">
      <dgm:prSet presAssocID="{DEE82A94-487D-4453-9DCC-5E5E21002CF1}" presName="rootComposite1" presStyleCnt="0"/>
      <dgm:spPr/>
    </dgm:pt>
    <dgm:pt modelId="{30F2ACCD-E88D-4FA4-AB15-8334C9D1F118}" type="pres">
      <dgm:prSet presAssocID="{DEE82A94-487D-4453-9DCC-5E5E21002CF1}" presName="rootText1" presStyleLbl="node0" presStyleIdx="0" presStyleCnt="1" custLinFactNeighborX="0" custLinFactNeighborY="-77037">
        <dgm:presLayoutVars>
          <dgm:chPref val="3"/>
        </dgm:presLayoutVars>
      </dgm:prSet>
      <dgm:spPr/>
    </dgm:pt>
    <dgm:pt modelId="{58EBE240-2326-4592-B12A-68052DB4FD6F}" type="pres">
      <dgm:prSet presAssocID="{DEE82A94-487D-4453-9DCC-5E5E21002CF1}" presName="rootConnector1" presStyleLbl="node1" presStyleIdx="0" presStyleCnt="0"/>
      <dgm:spPr/>
    </dgm:pt>
    <dgm:pt modelId="{17B43191-4EE9-444D-A7E0-8E0F84D1CC9D}" type="pres">
      <dgm:prSet presAssocID="{DEE82A94-487D-4453-9DCC-5E5E21002CF1}" presName="hierChild2" presStyleCnt="0"/>
      <dgm:spPr/>
    </dgm:pt>
    <dgm:pt modelId="{91098BCA-7AB9-4A52-840F-28782CE35B17}" type="pres">
      <dgm:prSet presAssocID="{133A2B3B-8567-4BEC-8402-50496126C712}" presName="Name37" presStyleLbl="parChTrans1D2" presStyleIdx="0" presStyleCnt="3"/>
      <dgm:spPr/>
    </dgm:pt>
    <dgm:pt modelId="{016A1DC3-A0CA-4285-98EE-40F5B369F283}" type="pres">
      <dgm:prSet presAssocID="{BCA8C453-57F0-4B7A-970C-8F1404DA8029}" presName="hierRoot2" presStyleCnt="0">
        <dgm:presLayoutVars>
          <dgm:hierBranch val="init"/>
        </dgm:presLayoutVars>
      </dgm:prSet>
      <dgm:spPr/>
    </dgm:pt>
    <dgm:pt modelId="{BC4289D7-20DF-4E9D-B12A-5525447840A9}" type="pres">
      <dgm:prSet presAssocID="{BCA8C453-57F0-4B7A-970C-8F1404DA8029}" presName="rootComposite" presStyleCnt="0"/>
      <dgm:spPr/>
    </dgm:pt>
    <dgm:pt modelId="{9881AD51-99E8-4E96-910E-14C31B632622}" type="pres">
      <dgm:prSet presAssocID="{BCA8C453-57F0-4B7A-970C-8F1404DA8029}" presName="rootText" presStyleLbl="node2" presStyleIdx="0" presStyleCnt="3" custLinFactNeighborX="-802" custLinFactNeighborY="-55315">
        <dgm:presLayoutVars>
          <dgm:chPref val="3"/>
        </dgm:presLayoutVars>
      </dgm:prSet>
      <dgm:spPr/>
    </dgm:pt>
    <dgm:pt modelId="{BCCEB03D-FB06-4D95-9E7C-1532E360534A}" type="pres">
      <dgm:prSet presAssocID="{BCA8C453-57F0-4B7A-970C-8F1404DA8029}" presName="rootConnector" presStyleLbl="node2" presStyleIdx="0" presStyleCnt="3"/>
      <dgm:spPr/>
    </dgm:pt>
    <dgm:pt modelId="{0494B5F8-0D71-4431-A935-27C514DBE9E2}" type="pres">
      <dgm:prSet presAssocID="{BCA8C453-57F0-4B7A-970C-8F1404DA8029}" presName="hierChild4" presStyleCnt="0"/>
      <dgm:spPr/>
    </dgm:pt>
    <dgm:pt modelId="{634DA646-ABAD-4EB8-85D4-52F9B99AD422}" type="pres">
      <dgm:prSet presAssocID="{0C4CECAD-056E-4D59-BFDF-42B83488BFA1}" presName="Name37" presStyleLbl="parChTrans1D3" presStyleIdx="0" presStyleCnt="3"/>
      <dgm:spPr/>
    </dgm:pt>
    <dgm:pt modelId="{D0B89BF2-367F-4A66-9560-B4E49CFDCFAA}" type="pres">
      <dgm:prSet presAssocID="{320ACC67-960C-4E71-B068-159FCC682F12}" presName="hierRoot2" presStyleCnt="0">
        <dgm:presLayoutVars>
          <dgm:hierBranch val="init"/>
        </dgm:presLayoutVars>
      </dgm:prSet>
      <dgm:spPr/>
    </dgm:pt>
    <dgm:pt modelId="{7439B141-0F06-41AC-9167-2035C69F2596}" type="pres">
      <dgm:prSet presAssocID="{320ACC67-960C-4E71-B068-159FCC682F12}" presName="rootComposite" presStyleCnt="0"/>
      <dgm:spPr/>
    </dgm:pt>
    <dgm:pt modelId="{B2459F43-00C2-4C63-8FEE-BC362F0F92A0}" type="pres">
      <dgm:prSet presAssocID="{320ACC67-960C-4E71-B068-159FCC682F12}" presName="rootText" presStyleLbl="node3" presStyleIdx="0" presStyleCnt="3">
        <dgm:presLayoutVars>
          <dgm:chPref val="3"/>
        </dgm:presLayoutVars>
      </dgm:prSet>
      <dgm:spPr/>
    </dgm:pt>
    <dgm:pt modelId="{9D876FD5-D71D-47FC-A2B5-9047742A058C}" type="pres">
      <dgm:prSet presAssocID="{320ACC67-960C-4E71-B068-159FCC682F12}" presName="rootConnector" presStyleLbl="node3" presStyleIdx="0" presStyleCnt="3"/>
      <dgm:spPr/>
    </dgm:pt>
    <dgm:pt modelId="{42246F59-13E0-4A9E-8137-0D4BA13D3E2A}" type="pres">
      <dgm:prSet presAssocID="{320ACC67-960C-4E71-B068-159FCC682F12}" presName="hierChild4" presStyleCnt="0"/>
      <dgm:spPr/>
    </dgm:pt>
    <dgm:pt modelId="{4449097F-4768-44A6-B579-986EDEAACDF6}" type="pres">
      <dgm:prSet presAssocID="{320ACC67-960C-4E71-B068-159FCC682F12}" presName="hierChild5" presStyleCnt="0"/>
      <dgm:spPr/>
    </dgm:pt>
    <dgm:pt modelId="{8AD39D6A-AEF9-4B89-8405-4EC8B172D08C}" type="pres">
      <dgm:prSet presAssocID="{BCA8C453-57F0-4B7A-970C-8F1404DA8029}" presName="hierChild5" presStyleCnt="0"/>
      <dgm:spPr/>
    </dgm:pt>
    <dgm:pt modelId="{2E1438B1-332E-4BE5-8186-D3F3F5ACB0B8}" type="pres">
      <dgm:prSet presAssocID="{32C6C9D6-390C-4DA3-8B59-AEECB91EFAB3}" presName="Name37" presStyleLbl="parChTrans1D2" presStyleIdx="1" presStyleCnt="3"/>
      <dgm:spPr/>
    </dgm:pt>
    <dgm:pt modelId="{FF640D5C-865F-43AA-A90C-E2942E75EE9D}" type="pres">
      <dgm:prSet presAssocID="{A4E2D96D-F826-40E6-8EBF-6EFC067CCD86}" presName="hierRoot2" presStyleCnt="0">
        <dgm:presLayoutVars>
          <dgm:hierBranch val="init"/>
        </dgm:presLayoutVars>
      </dgm:prSet>
      <dgm:spPr/>
    </dgm:pt>
    <dgm:pt modelId="{FCE32D71-1568-4642-AAA5-4C096FF65E1A}" type="pres">
      <dgm:prSet presAssocID="{A4E2D96D-F826-40E6-8EBF-6EFC067CCD86}" presName="rootComposite" presStyleCnt="0"/>
      <dgm:spPr/>
    </dgm:pt>
    <dgm:pt modelId="{C26EE0BD-942F-4921-A2F6-762EF94F48BA}" type="pres">
      <dgm:prSet presAssocID="{A4E2D96D-F826-40E6-8EBF-6EFC067CCD86}" presName="rootText" presStyleLbl="node2" presStyleIdx="1" presStyleCnt="3" custLinFactNeighborX="0" custLinFactNeighborY="-54514">
        <dgm:presLayoutVars>
          <dgm:chPref val="3"/>
        </dgm:presLayoutVars>
      </dgm:prSet>
      <dgm:spPr/>
    </dgm:pt>
    <dgm:pt modelId="{2D71E361-5043-40B8-8EB9-BFBADD6ADAB8}" type="pres">
      <dgm:prSet presAssocID="{A4E2D96D-F826-40E6-8EBF-6EFC067CCD86}" presName="rootConnector" presStyleLbl="node2" presStyleIdx="1" presStyleCnt="3"/>
      <dgm:spPr/>
    </dgm:pt>
    <dgm:pt modelId="{3C2AD256-2AF0-443B-97F6-1C2435CD1017}" type="pres">
      <dgm:prSet presAssocID="{A4E2D96D-F826-40E6-8EBF-6EFC067CCD86}" presName="hierChild4" presStyleCnt="0"/>
      <dgm:spPr/>
    </dgm:pt>
    <dgm:pt modelId="{39067781-4F70-42B9-8F37-96C4D8F0FB84}" type="pres">
      <dgm:prSet presAssocID="{B14999D5-2D02-421F-8E31-815012941DAC}" presName="Name37" presStyleLbl="parChTrans1D3" presStyleIdx="1" presStyleCnt="3"/>
      <dgm:spPr/>
    </dgm:pt>
    <dgm:pt modelId="{6C0D77AE-D79C-4DB7-BAB0-4E78F43E2BC6}" type="pres">
      <dgm:prSet presAssocID="{0E015EDB-235A-4609-B3E0-AA078F2AD028}" presName="hierRoot2" presStyleCnt="0">
        <dgm:presLayoutVars>
          <dgm:hierBranch val="init"/>
        </dgm:presLayoutVars>
      </dgm:prSet>
      <dgm:spPr/>
    </dgm:pt>
    <dgm:pt modelId="{931C4C6F-90F7-42CA-85E6-0D9A1E007BAF}" type="pres">
      <dgm:prSet presAssocID="{0E015EDB-235A-4609-B3E0-AA078F2AD028}" presName="rootComposite" presStyleCnt="0"/>
      <dgm:spPr/>
    </dgm:pt>
    <dgm:pt modelId="{D1D1A431-3AD0-4059-8EE3-13E912E77EA9}" type="pres">
      <dgm:prSet presAssocID="{0E015EDB-235A-4609-B3E0-AA078F2AD028}" presName="rootText" presStyleLbl="node3" presStyleIdx="1" presStyleCnt="3">
        <dgm:presLayoutVars>
          <dgm:chPref val="3"/>
        </dgm:presLayoutVars>
      </dgm:prSet>
      <dgm:spPr/>
    </dgm:pt>
    <dgm:pt modelId="{D7335B77-F60F-42F0-9E1F-A2AB3AB65295}" type="pres">
      <dgm:prSet presAssocID="{0E015EDB-235A-4609-B3E0-AA078F2AD028}" presName="rootConnector" presStyleLbl="node3" presStyleIdx="1" presStyleCnt="3"/>
      <dgm:spPr/>
    </dgm:pt>
    <dgm:pt modelId="{5D5C8CEF-00CE-4171-826B-C8FD3E9D29E4}" type="pres">
      <dgm:prSet presAssocID="{0E015EDB-235A-4609-B3E0-AA078F2AD028}" presName="hierChild4" presStyleCnt="0"/>
      <dgm:spPr/>
    </dgm:pt>
    <dgm:pt modelId="{730BFAF7-B277-46D5-AEEF-8926AB82A8CB}" type="pres">
      <dgm:prSet presAssocID="{0E015EDB-235A-4609-B3E0-AA078F2AD028}" presName="hierChild5" presStyleCnt="0"/>
      <dgm:spPr/>
    </dgm:pt>
    <dgm:pt modelId="{179501E3-8A63-4EEA-BF7E-4E74D95BF681}" type="pres">
      <dgm:prSet presAssocID="{A4E2D96D-F826-40E6-8EBF-6EFC067CCD86}" presName="hierChild5" presStyleCnt="0"/>
      <dgm:spPr/>
    </dgm:pt>
    <dgm:pt modelId="{DFC171B7-AA66-42F5-A025-F27FC8151B15}" type="pres">
      <dgm:prSet presAssocID="{70FB9779-35BD-4E6F-8130-F8A1B994D709}" presName="Name37" presStyleLbl="parChTrans1D2" presStyleIdx="2" presStyleCnt="3"/>
      <dgm:spPr/>
    </dgm:pt>
    <dgm:pt modelId="{D3FA1C60-BB12-4E9B-9E1E-501F7C1E18CE}" type="pres">
      <dgm:prSet presAssocID="{84F5E48B-8D02-42D8-8E8E-596CBF978EA6}" presName="hierRoot2" presStyleCnt="0">
        <dgm:presLayoutVars>
          <dgm:hierBranch val="init"/>
        </dgm:presLayoutVars>
      </dgm:prSet>
      <dgm:spPr/>
    </dgm:pt>
    <dgm:pt modelId="{4682ACDF-A3C5-41B4-97D1-3462F6268F69}" type="pres">
      <dgm:prSet presAssocID="{84F5E48B-8D02-42D8-8E8E-596CBF978EA6}" presName="rootComposite" presStyleCnt="0"/>
      <dgm:spPr/>
    </dgm:pt>
    <dgm:pt modelId="{776B3F52-8C81-4074-91AD-B6FFA7D0D597}" type="pres">
      <dgm:prSet presAssocID="{84F5E48B-8D02-42D8-8E8E-596CBF978EA6}" presName="rootText" presStyleLbl="node2" presStyleIdx="2" presStyleCnt="3" custLinFactNeighborX="401" custLinFactNeighborY="-55315">
        <dgm:presLayoutVars>
          <dgm:chPref val="3"/>
        </dgm:presLayoutVars>
      </dgm:prSet>
      <dgm:spPr/>
    </dgm:pt>
    <dgm:pt modelId="{1498F1D8-0EFE-4E88-A31A-A4117618256C}" type="pres">
      <dgm:prSet presAssocID="{84F5E48B-8D02-42D8-8E8E-596CBF978EA6}" presName="rootConnector" presStyleLbl="node2" presStyleIdx="2" presStyleCnt="3"/>
      <dgm:spPr/>
    </dgm:pt>
    <dgm:pt modelId="{B0E72C8A-C188-4B56-AD68-7055488BA94C}" type="pres">
      <dgm:prSet presAssocID="{84F5E48B-8D02-42D8-8E8E-596CBF978EA6}" presName="hierChild4" presStyleCnt="0"/>
      <dgm:spPr/>
    </dgm:pt>
    <dgm:pt modelId="{68612ED3-5347-4E4E-B0AE-20A032D4B920}" type="pres">
      <dgm:prSet presAssocID="{E858547D-120D-4C0E-9F64-E9BAF5F22C76}" presName="Name37" presStyleLbl="parChTrans1D3" presStyleIdx="2" presStyleCnt="3"/>
      <dgm:spPr/>
    </dgm:pt>
    <dgm:pt modelId="{ABF5AF68-41BD-45E6-8DD3-C94EC24CBD58}" type="pres">
      <dgm:prSet presAssocID="{D266E09E-BD32-4141-959F-2E52DAC685F0}" presName="hierRoot2" presStyleCnt="0">
        <dgm:presLayoutVars>
          <dgm:hierBranch val="init"/>
        </dgm:presLayoutVars>
      </dgm:prSet>
      <dgm:spPr/>
    </dgm:pt>
    <dgm:pt modelId="{9484648F-9005-4523-AD6C-6A4951772FDF}" type="pres">
      <dgm:prSet presAssocID="{D266E09E-BD32-4141-959F-2E52DAC685F0}" presName="rootComposite" presStyleCnt="0"/>
      <dgm:spPr/>
    </dgm:pt>
    <dgm:pt modelId="{3513A125-4C21-4D0F-888A-9AEC8170E116}" type="pres">
      <dgm:prSet presAssocID="{D266E09E-BD32-4141-959F-2E52DAC685F0}" presName="rootText" presStyleLbl="node3" presStyleIdx="2" presStyleCnt="3">
        <dgm:presLayoutVars>
          <dgm:chPref val="3"/>
        </dgm:presLayoutVars>
      </dgm:prSet>
      <dgm:spPr/>
    </dgm:pt>
    <dgm:pt modelId="{B70E4C6F-C48E-4FCD-B40F-03FCC5E28D9B}" type="pres">
      <dgm:prSet presAssocID="{D266E09E-BD32-4141-959F-2E52DAC685F0}" presName="rootConnector" presStyleLbl="node3" presStyleIdx="2" presStyleCnt="3"/>
      <dgm:spPr/>
    </dgm:pt>
    <dgm:pt modelId="{D8DB1FAB-2E1E-4640-B67A-926554262CBA}" type="pres">
      <dgm:prSet presAssocID="{D266E09E-BD32-4141-959F-2E52DAC685F0}" presName="hierChild4" presStyleCnt="0"/>
      <dgm:spPr/>
    </dgm:pt>
    <dgm:pt modelId="{706FF7EF-B0BD-4FF6-80D8-43E3A4D571EB}" type="pres">
      <dgm:prSet presAssocID="{D266E09E-BD32-4141-959F-2E52DAC685F0}" presName="hierChild5" presStyleCnt="0"/>
      <dgm:spPr/>
    </dgm:pt>
    <dgm:pt modelId="{0364A658-E161-434E-B5E9-140C3A10EFE2}" type="pres">
      <dgm:prSet presAssocID="{84F5E48B-8D02-42D8-8E8E-596CBF978EA6}" presName="hierChild5" presStyleCnt="0"/>
      <dgm:spPr/>
    </dgm:pt>
    <dgm:pt modelId="{4FFE3BFB-2ADF-49A0-A273-DCD59E8FEB90}" type="pres">
      <dgm:prSet presAssocID="{DEE82A94-487D-4453-9DCC-5E5E21002CF1}" presName="hierChild3" presStyleCnt="0"/>
      <dgm:spPr/>
    </dgm:pt>
  </dgm:ptLst>
  <dgm:cxnLst>
    <dgm:cxn modelId="{FA650F1A-45A7-4ABB-8CE0-5AD203C2C0D9}" type="presOf" srcId="{BCA8C453-57F0-4B7A-970C-8F1404DA8029}" destId="{9881AD51-99E8-4E96-910E-14C31B632622}" srcOrd="0" destOrd="0" presId="urn:microsoft.com/office/officeart/2005/8/layout/orgChart1"/>
    <dgm:cxn modelId="{E24E6A1E-1D85-4D36-8A0A-3A7992AC43AF}" type="presOf" srcId="{84F5E48B-8D02-42D8-8E8E-596CBF978EA6}" destId="{1498F1D8-0EFE-4E88-A31A-A4117618256C}" srcOrd="1" destOrd="0" presId="urn:microsoft.com/office/officeart/2005/8/layout/orgChart1"/>
    <dgm:cxn modelId="{29C90E2B-53CF-47F0-8998-C954A416B50C}" srcId="{84F5E48B-8D02-42D8-8E8E-596CBF978EA6}" destId="{D266E09E-BD32-4141-959F-2E52DAC685F0}" srcOrd="0" destOrd="0" parTransId="{E858547D-120D-4C0E-9F64-E9BAF5F22C76}" sibTransId="{CD97C5D2-ED52-44DA-97B8-62E4BF027E9A}"/>
    <dgm:cxn modelId="{3938CB2E-F9FC-4A66-BDD8-F297491ECA54}" type="presOf" srcId="{BCA8C453-57F0-4B7A-970C-8F1404DA8029}" destId="{BCCEB03D-FB06-4D95-9E7C-1532E360534A}" srcOrd="1" destOrd="0" presId="urn:microsoft.com/office/officeart/2005/8/layout/orgChart1"/>
    <dgm:cxn modelId="{20A34932-8E20-447A-A49F-3FBCC7F1EBA7}" srcId="{DEE82A94-487D-4453-9DCC-5E5E21002CF1}" destId="{A4E2D96D-F826-40E6-8EBF-6EFC067CCD86}" srcOrd="1" destOrd="0" parTransId="{32C6C9D6-390C-4DA3-8B59-AEECB91EFAB3}" sibTransId="{E7551099-26E7-4038-A3DB-2ACF20E55FE6}"/>
    <dgm:cxn modelId="{82CE9D3A-771B-4C7F-9FF3-E56181725037}" srcId="{DEE82A94-487D-4453-9DCC-5E5E21002CF1}" destId="{84F5E48B-8D02-42D8-8E8E-596CBF978EA6}" srcOrd="2" destOrd="0" parTransId="{70FB9779-35BD-4E6F-8130-F8A1B994D709}" sibTransId="{232A4E85-33C2-47DB-9035-0B20246C1D4B}"/>
    <dgm:cxn modelId="{7A640962-1BA4-44B9-AAB6-A458460EC5E6}" type="presOf" srcId="{0E015EDB-235A-4609-B3E0-AA078F2AD028}" destId="{D7335B77-F60F-42F0-9E1F-A2AB3AB65295}" srcOrd="1" destOrd="0" presId="urn:microsoft.com/office/officeart/2005/8/layout/orgChart1"/>
    <dgm:cxn modelId="{5C442942-F61B-4E0D-ADE9-57F197BFB934}" type="presOf" srcId="{70FB9779-35BD-4E6F-8130-F8A1B994D709}" destId="{DFC171B7-AA66-42F5-A025-F27FC8151B15}" srcOrd="0" destOrd="0" presId="urn:microsoft.com/office/officeart/2005/8/layout/orgChart1"/>
    <dgm:cxn modelId="{F7E47763-B9D2-47A0-B016-1D06F15ABC5E}" srcId="{A4E2D96D-F826-40E6-8EBF-6EFC067CCD86}" destId="{0E015EDB-235A-4609-B3E0-AA078F2AD028}" srcOrd="0" destOrd="0" parTransId="{B14999D5-2D02-421F-8E31-815012941DAC}" sibTransId="{A89522F8-0F77-46A9-878F-0C9EB52A56AA}"/>
    <dgm:cxn modelId="{02555A66-41CA-4351-BE0D-42D8D97796F8}" srcId="{2413279A-7724-4761-9E60-E711A32ABCC0}" destId="{DEE82A94-487D-4453-9DCC-5E5E21002CF1}" srcOrd="0" destOrd="0" parTransId="{E7218AB3-8EEE-40B5-97E1-30A2F88A9B4F}" sibTransId="{F653B2B3-A318-40FF-A671-FC67E188144B}"/>
    <dgm:cxn modelId="{84C37D46-17BF-4495-B014-5ED7DE704035}" type="presOf" srcId="{320ACC67-960C-4E71-B068-159FCC682F12}" destId="{9D876FD5-D71D-47FC-A2B5-9047742A058C}" srcOrd="1" destOrd="0" presId="urn:microsoft.com/office/officeart/2005/8/layout/orgChart1"/>
    <dgm:cxn modelId="{E996494B-10C8-40D0-9A0F-654D71C26546}" srcId="{DEE82A94-487D-4453-9DCC-5E5E21002CF1}" destId="{BCA8C453-57F0-4B7A-970C-8F1404DA8029}" srcOrd="0" destOrd="0" parTransId="{133A2B3B-8567-4BEC-8402-50496126C712}" sibTransId="{D8732E74-3DE6-4271-B97A-C1D476156B14}"/>
    <dgm:cxn modelId="{74F8164D-FFF2-4C5D-81D3-F817A9662C29}" type="presOf" srcId="{0C4CECAD-056E-4D59-BFDF-42B83488BFA1}" destId="{634DA646-ABAD-4EB8-85D4-52F9B99AD422}" srcOrd="0" destOrd="0" presId="urn:microsoft.com/office/officeart/2005/8/layout/orgChart1"/>
    <dgm:cxn modelId="{292FB750-356C-4050-A43D-4D7C88B584EC}" type="presOf" srcId="{D266E09E-BD32-4141-959F-2E52DAC685F0}" destId="{3513A125-4C21-4D0F-888A-9AEC8170E116}" srcOrd="0" destOrd="0" presId="urn:microsoft.com/office/officeart/2005/8/layout/orgChart1"/>
    <dgm:cxn modelId="{8E7DCC70-EACB-4745-A7E3-5E9E72BBBF14}" type="presOf" srcId="{2413279A-7724-4761-9E60-E711A32ABCC0}" destId="{49337ED8-230C-47B4-B8D9-09490E72759F}" srcOrd="0" destOrd="0" presId="urn:microsoft.com/office/officeart/2005/8/layout/orgChart1"/>
    <dgm:cxn modelId="{05C82972-FC4D-42FA-9E6D-BC7BE4C6A0B6}" type="presOf" srcId="{84F5E48B-8D02-42D8-8E8E-596CBF978EA6}" destId="{776B3F52-8C81-4074-91AD-B6FFA7D0D597}" srcOrd="0" destOrd="0" presId="urn:microsoft.com/office/officeart/2005/8/layout/orgChart1"/>
    <dgm:cxn modelId="{5B14F172-0937-4E3A-9C38-DD9E85055E96}" type="presOf" srcId="{E858547D-120D-4C0E-9F64-E9BAF5F22C76}" destId="{68612ED3-5347-4E4E-B0AE-20A032D4B920}" srcOrd="0" destOrd="0" presId="urn:microsoft.com/office/officeart/2005/8/layout/orgChart1"/>
    <dgm:cxn modelId="{4C6F3485-8155-4A0E-8446-7FBBF3530E95}" type="presOf" srcId="{32C6C9D6-390C-4DA3-8B59-AEECB91EFAB3}" destId="{2E1438B1-332E-4BE5-8186-D3F3F5ACB0B8}" srcOrd="0" destOrd="0" presId="urn:microsoft.com/office/officeart/2005/8/layout/orgChart1"/>
    <dgm:cxn modelId="{82F5D195-299B-4CC6-A08F-ABBBCBBE81EF}" type="presOf" srcId="{0E015EDB-235A-4609-B3E0-AA078F2AD028}" destId="{D1D1A431-3AD0-4059-8EE3-13E912E77EA9}" srcOrd="0" destOrd="0" presId="urn:microsoft.com/office/officeart/2005/8/layout/orgChart1"/>
    <dgm:cxn modelId="{5256FA9E-9A9C-41A7-BD92-CF343DDA5A83}" type="presOf" srcId="{320ACC67-960C-4E71-B068-159FCC682F12}" destId="{B2459F43-00C2-4C63-8FEE-BC362F0F92A0}" srcOrd="0" destOrd="0" presId="urn:microsoft.com/office/officeart/2005/8/layout/orgChart1"/>
    <dgm:cxn modelId="{E14DFDA1-29F3-4E5C-944E-3739D3036FD7}" type="presOf" srcId="{A4E2D96D-F826-40E6-8EBF-6EFC067CCD86}" destId="{C26EE0BD-942F-4921-A2F6-762EF94F48BA}" srcOrd="0" destOrd="0" presId="urn:microsoft.com/office/officeart/2005/8/layout/orgChart1"/>
    <dgm:cxn modelId="{0337FFA4-3B0F-456D-BE06-57A03425EE06}" type="presOf" srcId="{DEE82A94-487D-4453-9DCC-5E5E21002CF1}" destId="{58EBE240-2326-4592-B12A-68052DB4FD6F}" srcOrd="1" destOrd="0" presId="urn:microsoft.com/office/officeart/2005/8/layout/orgChart1"/>
    <dgm:cxn modelId="{34C06FA7-BEC8-4D1C-9998-33268E1E991C}" type="presOf" srcId="{B14999D5-2D02-421F-8E31-815012941DAC}" destId="{39067781-4F70-42B9-8F37-96C4D8F0FB84}" srcOrd="0" destOrd="0" presId="urn:microsoft.com/office/officeart/2005/8/layout/orgChart1"/>
    <dgm:cxn modelId="{276C00A9-BC62-411B-9342-13D4CBBA87A0}" srcId="{BCA8C453-57F0-4B7A-970C-8F1404DA8029}" destId="{320ACC67-960C-4E71-B068-159FCC682F12}" srcOrd="0" destOrd="0" parTransId="{0C4CECAD-056E-4D59-BFDF-42B83488BFA1}" sibTransId="{2FAB4893-B832-4EE0-92C2-15A60A9C042A}"/>
    <dgm:cxn modelId="{86FBBBC3-39C6-4BA1-B003-28A31C9F9CD5}" type="presOf" srcId="{A4E2D96D-F826-40E6-8EBF-6EFC067CCD86}" destId="{2D71E361-5043-40B8-8EB9-BFBADD6ADAB8}" srcOrd="1" destOrd="0" presId="urn:microsoft.com/office/officeart/2005/8/layout/orgChart1"/>
    <dgm:cxn modelId="{965933C8-3247-423B-88B6-94C9815C804E}" type="presOf" srcId="{133A2B3B-8567-4BEC-8402-50496126C712}" destId="{91098BCA-7AB9-4A52-840F-28782CE35B17}" srcOrd="0" destOrd="0" presId="urn:microsoft.com/office/officeart/2005/8/layout/orgChart1"/>
    <dgm:cxn modelId="{28CD94E4-85ED-4A83-B6EB-1A10BE6DCAD4}" type="presOf" srcId="{D266E09E-BD32-4141-959F-2E52DAC685F0}" destId="{B70E4C6F-C48E-4FCD-B40F-03FCC5E28D9B}" srcOrd="1" destOrd="0" presId="urn:microsoft.com/office/officeart/2005/8/layout/orgChart1"/>
    <dgm:cxn modelId="{82A105E7-BA73-4244-B829-D0E026899B38}" type="presOf" srcId="{DEE82A94-487D-4453-9DCC-5E5E21002CF1}" destId="{30F2ACCD-E88D-4FA4-AB15-8334C9D1F118}" srcOrd="0" destOrd="0" presId="urn:microsoft.com/office/officeart/2005/8/layout/orgChart1"/>
    <dgm:cxn modelId="{0D9FFB7F-135F-4638-9838-FF46459900D8}" type="presParOf" srcId="{49337ED8-230C-47B4-B8D9-09490E72759F}" destId="{B7858EDD-4C8A-4EB8-A4E3-4E621F818E02}" srcOrd="0" destOrd="0" presId="urn:microsoft.com/office/officeart/2005/8/layout/orgChart1"/>
    <dgm:cxn modelId="{23119133-9FB8-4789-984A-14D852F0D83A}" type="presParOf" srcId="{B7858EDD-4C8A-4EB8-A4E3-4E621F818E02}" destId="{6BA4C8DD-2D18-40A5-9F1F-E4BBD9C704AC}" srcOrd="0" destOrd="0" presId="urn:microsoft.com/office/officeart/2005/8/layout/orgChart1"/>
    <dgm:cxn modelId="{40C5ED93-2BC5-42C1-AD1B-B19328921736}" type="presParOf" srcId="{6BA4C8DD-2D18-40A5-9F1F-E4BBD9C704AC}" destId="{30F2ACCD-E88D-4FA4-AB15-8334C9D1F118}" srcOrd="0" destOrd="0" presId="urn:microsoft.com/office/officeart/2005/8/layout/orgChart1"/>
    <dgm:cxn modelId="{6A37C097-7F56-4337-8BDA-C5C4773BD4D5}" type="presParOf" srcId="{6BA4C8DD-2D18-40A5-9F1F-E4BBD9C704AC}" destId="{58EBE240-2326-4592-B12A-68052DB4FD6F}" srcOrd="1" destOrd="0" presId="urn:microsoft.com/office/officeart/2005/8/layout/orgChart1"/>
    <dgm:cxn modelId="{FB22B00B-9965-44A9-8171-2B5821F14DFD}" type="presParOf" srcId="{B7858EDD-4C8A-4EB8-A4E3-4E621F818E02}" destId="{17B43191-4EE9-444D-A7E0-8E0F84D1CC9D}" srcOrd="1" destOrd="0" presId="urn:microsoft.com/office/officeart/2005/8/layout/orgChart1"/>
    <dgm:cxn modelId="{0A80AA9D-7AFE-4AD7-AFFA-3B2CA466AB03}" type="presParOf" srcId="{17B43191-4EE9-444D-A7E0-8E0F84D1CC9D}" destId="{91098BCA-7AB9-4A52-840F-28782CE35B17}" srcOrd="0" destOrd="0" presId="urn:microsoft.com/office/officeart/2005/8/layout/orgChart1"/>
    <dgm:cxn modelId="{C8EB47F6-4A3E-4183-872B-A4E5C3E60303}" type="presParOf" srcId="{17B43191-4EE9-444D-A7E0-8E0F84D1CC9D}" destId="{016A1DC3-A0CA-4285-98EE-40F5B369F283}" srcOrd="1" destOrd="0" presId="urn:microsoft.com/office/officeart/2005/8/layout/orgChart1"/>
    <dgm:cxn modelId="{93A9C49B-6D04-4D6D-91D6-03B037B3460D}" type="presParOf" srcId="{016A1DC3-A0CA-4285-98EE-40F5B369F283}" destId="{BC4289D7-20DF-4E9D-B12A-5525447840A9}" srcOrd="0" destOrd="0" presId="urn:microsoft.com/office/officeart/2005/8/layout/orgChart1"/>
    <dgm:cxn modelId="{5F1E0B92-A007-4848-B338-D0686C6CC590}" type="presParOf" srcId="{BC4289D7-20DF-4E9D-B12A-5525447840A9}" destId="{9881AD51-99E8-4E96-910E-14C31B632622}" srcOrd="0" destOrd="0" presId="urn:microsoft.com/office/officeart/2005/8/layout/orgChart1"/>
    <dgm:cxn modelId="{42AB4FA9-00C3-48A6-9A18-358E059ADBA7}" type="presParOf" srcId="{BC4289D7-20DF-4E9D-B12A-5525447840A9}" destId="{BCCEB03D-FB06-4D95-9E7C-1532E360534A}" srcOrd="1" destOrd="0" presId="urn:microsoft.com/office/officeart/2005/8/layout/orgChart1"/>
    <dgm:cxn modelId="{3E934941-2434-4FE9-9126-FADE2FFD01D2}" type="presParOf" srcId="{016A1DC3-A0CA-4285-98EE-40F5B369F283}" destId="{0494B5F8-0D71-4431-A935-27C514DBE9E2}" srcOrd="1" destOrd="0" presId="urn:microsoft.com/office/officeart/2005/8/layout/orgChart1"/>
    <dgm:cxn modelId="{DFCF5050-553F-42EB-8A26-1A3F2DC7D29E}" type="presParOf" srcId="{0494B5F8-0D71-4431-A935-27C514DBE9E2}" destId="{634DA646-ABAD-4EB8-85D4-52F9B99AD422}" srcOrd="0" destOrd="0" presId="urn:microsoft.com/office/officeart/2005/8/layout/orgChart1"/>
    <dgm:cxn modelId="{125D09E2-C924-4BC7-95DD-B4C58A68BC1C}" type="presParOf" srcId="{0494B5F8-0D71-4431-A935-27C514DBE9E2}" destId="{D0B89BF2-367F-4A66-9560-B4E49CFDCFAA}" srcOrd="1" destOrd="0" presId="urn:microsoft.com/office/officeart/2005/8/layout/orgChart1"/>
    <dgm:cxn modelId="{D7C0BA86-FA84-4C2B-B5B4-FE498871D446}" type="presParOf" srcId="{D0B89BF2-367F-4A66-9560-B4E49CFDCFAA}" destId="{7439B141-0F06-41AC-9167-2035C69F2596}" srcOrd="0" destOrd="0" presId="urn:microsoft.com/office/officeart/2005/8/layout/orgChart1"/>
    <dgm:cxn modelId="{B06424CC-CADF-41A0-BE25-4B49D75E4433}" type="presParOf" srcId="{7439B141-0F06-41AC-9167-2035C69F2596}" destId="{B2459F43-00C2-4C63-8FEE-BC362F0F92A0}" srcOrd="0" destOrd="0" presId="urn:microsoft.com/office/officeart/2005/8/layout/orgChart1"/>
    <dgm:cxn modelId="{C91737FC-4719-4257-8BD8-CA989AAEFA61}" type="presParOf" srcId="{7439B141-0F06-41AC-9167-2035C69F2596}" destId="{9D876FD5-D71D-47FC-A2B5-9047742A058C}" srcOrd="1" destOrd="0" presId="urn:microsoft.com/office/officeart/2005/8/layout/orgChart1"/>
    <dgm:cxn modelId="{3B9672A4-5341-4E3E-AF61-6B1547275F96}" type="presParOf" srcId="{D0B89BF2-367F-4A66-9560-B4E49CFDCFAA}" destId="{42246F59-13E0-4A9E-8137-0D4BA13D3E2A}" srcOrd="1" destOrd="0" presId="urn:microsoft.com/office/officeart/2005/8/layout/orgChart1"/>
    <dgm:cxn modelId="{806EA74B-ED07-4C60-A5B1-140C63278DA6}" type="presParOf" srcId="{D0B89BF2-367F-4A66-9560-B4E49CFDCFAA}" destId="{4449097F-4768-44A6-B579-986EDEAACDF6}" srcOrd="2" destOrd="0" presId="urn:microsoft.com/office/officeart/2005/8/layout/orgChart1"/>
    <dgm:cxn modelId="{E62CA125-8BAC-4397-8C8F-0B263691DF7E}" type="presParOf" srcId="{016A1DC3-A0CA-4285-98EE-40F5B369F283}" destId="{8AD39D6A-AEF9-4B89-8405-4EC8B172D08C}" srcOrd="2" destOrd="0" presId="urn:microsoft.com/office/officeart/2005/8/layout/orgChart1"/>
    <dgm:cxn modelId="{315A7E79-6BD3-4A3B-B869-EF21A7402FBB}" type="presParOf" srcId="{17B43191-4EE9-444D-A7E0-8E0F84D1CC9D}" destId="{2E1438B1-332E-4BE5-8186-D3F3F5ACB0B8}" srcOrd="2" destOrd="0" presId="urn:microsoft.com/office/officeart/2005/8/layout/orgChart1"/>
    <dgm:cxn modelId="{B35F4706-F4EE-4B78-8EEF-605D48D62479}" type="presParOf" srcId="{17B43191-4EE9-444D-A7E0-8E0F84D1CC9D}" destId="{FF640D5C-865F-43AA-A90C-E2942E75EE9D}" srcOrd="3" destOrd="0" presId="urn:microsoft.com/office/officeart/2005/8/layout/orgChart1"/>
    <dgm:cxn modelId="{3543999C-BF00-4793-BB85-7F3C7BE90982}" type="presParOf" srcId="{FF640D5C-865F-43AA-A90C-E2942E75EE9D}" destId="{FCE32D71-1568-4642-AAA5-4C096FF65E1A}" srcOrd="0" destOrd="0" presId="urn:microsoft.com/office/officeart/2005/8/layout/orgChart1"/>
    <dgm:cxn modelId="{86B1C4F7-7C6F-49DE-9A37-E1CDC890E08A}" type="presParOf" srcId="{FCE32D71-1568-4642-AAA5-4C096FF65E1A}" destId="{C26EE0BD-942F-4921-A2F6-762EF94F48BA}" srcOrd="0" destOrd="0" presId="urn:microsoft.com/office/officeart/2005/8/layout/orgChart1"/>
    <dgm:cxn modelId="{675BBBCB-952B-4DA2-9296-41397FB7A911}" type="presParOf" srcId="{FCE32D71-1568-4642-AAA5-4C096FF65E1A}" destId="{2D71E361-5043-40B8-8EB9-BFBADD6ADAB8}" srcOrd="1" destOrd="0" presId="urn:microsoft.com/office/officeart/2005/8/layout/orgChart1"/>
    <dgm:cxn modelId="{3EF4EF90-4DC6-4C92-800C-80313B7EFCEB}" type="presParOf" srcId="{FF640D5C-865F-43AA-A90C-E2942E75EE9D}" destId="{3C2AD256-2AF0-443B-97F6-1C2435CD1017}" srcOrd="1" destOrd="0" presId="urn:microsoft.com/office/officeart/2005/8/layout/orgChart1"/>
    <dgm:cxn modelId="{9CC65C70-2CC9-4084-9436-4EB95E8421EB}" type="presParOf" srcId="{3C2AD256-2AF0-443B-97F6-1C2435CD1017}" destId="{39067781-4F70-42B9-8F37-96C4D8F0FB84}" srcOrd="0" destOrd="0" presId="urn:microsoft.com/office/officeart/2005/8/layout/orgChart1"/>
    <dgm:cxn modelId="{CB9F8053-25D6-4DE8-9A6E-3BC6D899974F}" type="presParOf" srcId="{3C2AD256-2AF0-443B-97F6-1C2435CD1017}" destId="{6C0D77AE-D79C-4DB7-BAB0-4E78F43E2BC6}" srcOrd="1" destOrd="0" presId="urn:microsoft.com/office/officeart/2005/8/layout/orgChart1"/>
    <dgm:cxn modelId="{1D5C755B-230E-42B8-AD44-CBBF691BFD49}" type="presParOf" srcId="{6C0D77AE-D79C-4DB7-BAB0-4E78F43E2BC6}" destId="{931C4C6F-90F7-42CA-85E6-0D9A1E007BAF}" srcOrd="0" destOrd="0" presId="urn:microsoft.com/office/officeart/2005/8/layout/orgChart1"/>
    <dgm:cxn modelId="{4A56B315-9B58-4AC3-AA47-0F03C0663697}" type="presParOf" srcId="{931C4C6F-90F7-42CA-85E6-0D9A1E007BAF}" destId="{D1D1A431-3AD0-4059-8EE3-13E912E77EA9}" srcOrd="0" destOrd="0" presId="urn:microsoft.com/office/officeart/2005/8/layout/orgChart1"/>
    <dgm:cxn modelId="{C793FE79-2F67-4717-AE5A-2703CF39FAE5}" type="presParOf" srcId="{931C4C6F-90F7-42CA-85E6-0D9A1E007BAF}" destId="{D7335B77-F60F-42F0-9E1F-A2AB3AB65295}" srcOrd="1" destOrd="0" presId="urn:microsoft.com/office/officeart/2005/8/layout/orgChart1"/>
    <dgm:cxn modelId="{6E8B8695-A68E-496B-A533-2CFD23DF3961}" type="presParOf" srcId="{6C0D77AE-D79C-4DB7-BAB0-4E78F43E2BC6}" destId="{5D5C8CEF-00CE-4171-826B-C8FD3E9D29E4}" srcOrd="1" destOrd="0" presId="urn:microsoft.com/office/officeart/2005/8/layout/orgChart1"/>
    <dgm:cxn modelId="{43691B76-C79A-466B-91B1-C7545AB9D053}" type="presParOf" srcId="{6C0D77AE-D79C-4DB7-BAB0-4E78F43E2BC6}" destId="{730BFAF7-B277-46D5-AEEF-8926AB82A8CB}" srcOrd="2" destOrd="0" presId="urn:microsoft.com/office/officeart/2005/8/layout/orgChart1"/>
    <dgm:cxn modelId="{06EDD7FE-BB25-474D-9F00-CCAB35B1922E}" type="presParOf" srcId="{FF640D5C-865F-43AA-A90C-E2942E75EE9D}" destId="{179501E3-8A63-4EEA-BF7E-4E74D95BF681}" srcOrd="2" destOrd="0" presId="urn:microsoft.com/office/officeart/2005/8/layout/orgChart1"/>
    <dgm:cxn modelId="{B5B09E0F-CAB2-4DB0-84E4-45E956121D09}" type="presParOf" srcId="{17B43191-4EE9-444D-A7E0-8E0F84D1CC9D}" destId="{DFC171B7-AA66-42F5-A025-F27FC8151B15}" srcOrd="4" destOrd="0" presId="urn:microsoft.com/office/officeart/2005/8/layout/orgChart1"/>
    <dgm:cxn modelId="{78E1C050-9073-467B-A4E1-5D9A0741F3A3}" type="presParOf" srcId="{17B43191-4EE9-444D-A7E0-8E0F84D1CC9D}" destId="{D3FA1C60-BB12-4E9B-9E1E-501F7C1E18CE}" srcOrd="5" destOrd="0" presId="urn:microsoft.com/office/officeart/2005/8/layout/orgChart1"/>
    <dgm:cxn modelId="{1EE04120-366A-4096-B451-F13E1A775D71}" type="presParOf" srcId="{D3FA1C60-BB12-4E9B-9E1E-501F7C1E18CE}" destId="{4682ACDF-A3C5-41B4-97D1-3462F6268F69}" srcOrd="0" destOrd="0" presId="urn:microsoft.com/office/officeart/2005/8/layout/orgChart1"/>
    <dgm:cxn modelId="{04BD65CE-F546-4F6C-A9E2-EB8A84F36C17}" type="presParOf" srcId="{4682ACDF-A3C5-41B4-97D1-3462F6268F69}" destId="{776B3F52-8C81-4074-91AD-B6FFA7D0D597}" srcOrd="0" destOrd="0" presId="urn:microsoft.com/office/officeart/2005/8/layout/orgChart1"/>
    <dgm:cxn modelId="{F911412F-AEFB-4B0A-998A-0166CBD6D6E3}" type="presParOf" srcId="{4682ACDF-A3C5-41B4-97D1-3462F6268F69}" destId="{1498F1D8-0EFE-4E88-A31A-A4117618256C}" srcOrd="1" destOrd="0" presId="urn:microsoft.com/office/officeart/2005/8/layout/orgChart1"/>
    <dgm:cxn modelId="{53AA5363-617C-4352-8194-D7C33149140D}" type="presParOf" srcId="{D3FA1C60-BB12-4E9B-9E1E-501F7C1E18CE}" destId="{B0E72C8A-C188-4B56-AD68-7055488BA94C}" srcOrd="1" destOrd="0" presId="urn:microsoft.com/office/officeart/2005/8/layout/orgChart1"/>
    <dgm:cxn modelId="{456A9BE5-180F-4DF0-A2BC-662E43E803D0}" type="presParOf" srcId="{B0E72C8A-C188-4B56-AD68-7055488BA94C}" destId="{68612ED3-5347-4E4E-B0AE-20A032D4B920}" srcOrd="0" destOrd="0" presId="urn:microsoft.com/office/officeart/2005/8/layout/orgChart1"/>
    <dgm:cxn modelId="{6C213FD4-9232-41DE-BAD9-30D767AEA5CC}" type="presParOf" srcId="{B0E72C8A-C188-4B56-AD68-7055488BA94C}" destId="{ABF5AF68-41BD-45E6-8DD3-C94EC24CBD58}" srcOrd="1" destOrd="0" presId="urn:microsoft.com/office/officeart/2005/8/layout/orgChart1"/>
    <dgm:cxn modelId="{FD8F9EA0-FB8C-4FFC-94CC-5B21A28F0443}" type="presParOf" srcId="{ABF5AF68-41BD-45E6-8DD3-C94EC24CBD58}" destId="{9484648F-9005-4523-AD6C-6A4951772FDF}" srcOrd="0" destOrd="0" presId="urn:microsoft.com/office/officeart/2005/8/layout/orgChart1"/>
    <dgm:cxn modelId="{884043D3-3904-4ED5-B9A3-E4A8C5E3FE18}" type="presParOf" srcId="{9484648F-9005-4523-AD6C-6A4951772FDF}" destId="{3513A125-4C21-4D0F-888A-9AEC8170E116}" srcOrd="0" destOrd="0" presId="urn:microsoft.com/office/officeart/2005/8/layout/orgChart1"/>
    <dgm:cxn modelId="{681A6B86-D864-4D01-BA13-63F4535ED271}" type="presParOf" srcId="{9484648F-9005-4523-AD6C-6A4951772FDF}" destId="{B70E4C6F-C48E-4FCD-B40F-03FCC5E28D9B}" srcOrd="1" destOrd="0" presId="urn:microsoft.com/office/officeart/2005/8/layout/orgChart1"/>
    <dgm:cxn modelId="{AC22F712-CF4F-47EA-B3EA-C4991B5BA4CC}" type="presParOf" srcId="{ABF5AF68-41BD-45E6-8DD3-C94EC24CBD58}" destId="{D8DB1FAB-2E1E-4640-B67A-926554262CBA}" srcOrd="1" destOrd="0" presId="urn:microsoft.com/office/officeart/2005/8/layout/orgChart1"/>
    <dgm:cxn modelId="{8416BE1C-FB1E-4FCC-B015-004D18E02083}" type="presParOf" srcId="{ABF5AF68-41BD-45E6-8DD3-C94EC24CBD58}" destId="{706FF7EF-B0BD-4FF6-80D8-43E3A4D571EB}" srcOrd="2" destOrd="0" presId="urn:microsoft.com/office/officeart/2005/8/layout/orgChart1"/>
    <dgm:cxn modelId="{86AB8360-DD7B-49E0-8EFE-F4BE9EFB1980}" type="presParOf" srcId="{D3FA1C60-BB12-4E9B-9E1E-501F7C1E18CE}" destId="{0364A658-E161-434E-B5E9-140C3A10EFE2}" srcOrd="2" destOrd="0" presId="urn:microsoft.com/office/officeart/2005/8/layout/orgChart1"/>
    <dgm:cxn modelId="{A213E79B-E174-46FD-97EF-C7BBBA7CE9B3}" type="presParOf" srcId="{B7858EDD-4C8A-4EB8-A4E3-4E621F818E02}" destId="{4FFE3BFB-2ADF-49A0-A273-DCD59E8FEB90}" srcOrd="2" destOrd="0" presId="urn:microsoft.com/office/officeart/2005/8/layout/orgChart1"/>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612ED3-5347-4E4E-B0AE-20A032D4B920}">
      <dsp:nvSpPr>
        <dsp:cNvPr id="0" name=""/>
        <dsp:cNvSpPr/>
      </dsp:nvSpPr>
      <dsp:spPr>
        <a:xfrm>
          <a:off x="4191366" y="1987900"/>
          <a:ext cx="242260" cy="1222297"/>
        </a:xfrm>
        <a:custGeom>
          <a:avLst/>
          <a:gdLst/>
          <a:ahLst/>
          <a:cxnLst/>
          <a:rect l="0" t="0" r="0" b="0"/>
          <a:pathLst>
            <a:path>
              <a:moveTo>
                <a:pt x="0" y="0"/>
              </a:moveTo>
              <a:lnTo>
                <a:pt x="0" y="1222297"/>
              </a:lnTo>
              <a:lnTo>
                <a:pt x="242260" y="122229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FC171B7-AA66-42F5-A025-F27FC8151B15}">
      <dsp:nvSpPr>
        <dsp:cNvPr id="0" name=""/>
        <dsp:cNvSpPr/>
      </dsp:nvSpPr>
      <dsp:spPr>
        <a:xfrm>
          <a:off x="2840570" y="829716"/>
          <a:ext cx="2014568" cy="328466"/>
        </a:xfrm>
        <a:custGeom>
          <a:avLst/>
          <a:gdLst/>
          <a:ahLst/>
          <a:cxnLst/>
          <a:rect l="0" t="0" r="0" b="0"/>
          <a:pathLst>
            <a:path>
              <a:moveTo>
                <a:pt x="0" y="0"/>
              </a:moveTo>
              <a:lnTo>
                <a:pt x="0" y="154226"/>
              </a:lnTo>
              <a:lnTo>
                <a:pt x="2014568" y="154226"/>
              </a:lnTo>
              <a:lnTo>
                <a:pt x="2014568" y="32846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9067781-4F70-42B9-8F37-96C4D8F0FB84}">
      <dsp:nvSpPr>
        <dsp:cNvPr id="0" name=""/>
        <dsp:cNvSpPr/>
      </dsp:nvSpPr>
      <dsp:spPr>
        <a:xfrm>
          <a:off x="2176797" y="1994546"/>
          <a:ext cx="248915" cy="1215651"/>
        </a:xfrm>
        <a:custGeom>
          <a:avLst/>
          <a:gdLst/>
          <a:ahLst/>
          <a:cxnLst/>
          <a:rect l="0" t="0" r="0" b="0"/>
          <a:pathLst>
            <a:path>
              <a:moveTo>
                <a:pt x="0" y="0"/>
              </a:moveTo>
              <a:lnTo>
                <a:pt x="0" y="1215651"/>
              </a:lnTo>
              <a:lnTo>
                <a:pt x="248915" y="121565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E1438B1-332E-4BE5-8186-D3F3F5ACB0B8}">
      <dsp:nvSpPr>
        <dsp:cNvPr id="0" name=""/>
        <dsp:cNvSpPr/>
      </dsp:nvSpPr>
      <dsp:spPr>
        <a:xfrm>
          <a:off x="2794850" y="829716"/>
          <a:ext cx="91440" cy="335112"/>
        </a:xfrm>
        <a:custGeom>
          <a:avLst/>
          <a:gdLst/>
          <a:ahLst/>
          <a:cxnLst/>
          <a:rect l="0" t="0" r="0" b="0"/>
          <a:pathLst>
            <a:path>
              <a:moveTo>
                <a:pt x="45720" y="0"/>
              </a:moveTo>
              <a:lnTo>
                <a:pt x="45720" y="33511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34DA646-ABAD-4EB8-85D4-52F9B99AD422}">
      <dsp:nvSpPr>
        <dsp:cNvPr id="0" name=""/>
        <dsp:cNvSpPr/>
      </dsp:nvSpPr>
      <dsp:spPr>
        <a:xfrm>
          <a:off x="165943" y="1987900"/>
          <a:ext cx="251854" cy="1222297"/>
        </a:xfrm>
        <a:custGeom>
          <a:avLst/>
          <a:gdLst/>
          <a:ahLst/>
          <a:cxnLst/>
          <a:rect l="0" t="0" r="0" b="0"/>
          <a:pathLst>
            <a:path>
              <a:moveTo>
                <a:pt x="0" y="0"/>
              </a:moveTo>
              <a:lnTo>
                <a:pt x="0" y="1222297"/>
              </a:lnTo>
              <a:lnTo>
                <a:pt x="251854" y="122229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1098BCA-7AB9-4A52-840F-28782CE35B17}">
      <dsp:nvSpPr>
        <dsp:cNvPr id="0" name=""/>
        <dsp:cNvSpPr/>
      </dsp:nvSpPr>
      <dsp:spPr>
        <a:xfrm>
          <a:off x="829716" y="829716"/>
          <a:ext cx="2010854" cy="328466"/>
        </a:xfrm>
        <a:custGeom>
          <a:avLst/>
          <a:gdLst/>
          <a:ahLst/>
          <a:cxnLst/>
          <a:rect l="0" t="0" r="0" b="0"/>
          <a:pathLst>
            <a:path>
              <a:moveTo>
                <a:pt x="2010854" y="0"/>
              </a:moveTo>
              <a:lnTo>
                <a:pt x="2010854" y="154226"/>
              </a:lnTo>
              <a:lnTo>
                <a:pt x="0" y="154226"/>
              </a:lnTo>
              <a:lnTo>
                <a:pt x="0" y="32846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0F2ACCD-E88D-4FA4-AB15-8334C9D1F118}">
      <dsp:nvSpPr>
        <dsp:cNvPr id="0" name=""/>
        <dsp:cNvSpPr/>
      </dsp:nvSpPr>
      <dsp:spPr>
        <a:xfrm>
          <a:off x="2010854" y="0"/>
          <a:ext cx="1659433" cy="829716"/>
        </a:xfrm>
        <a:prstGeom prst="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t>Sustainability</a:t>
          </a:r>
          <a:endParaRPr lang="en-GB" sz="1800" kern="1200" dirty="0"/>
        </a:p>
      </dsp:txBody>
      <dsp:txXfrm>
        <a:off x="2010854" y="0"/>
        <a:ext cx="1659433" cy="829716"/>
      </dsp:txXfrm>
    </dsp:sp>
    <dsp:sp modelId="{9881AD51-99E8-4E96-910E-14C31B632622}">
      <dsp:nvSpPr>
        <dsp:cNvPr id="0" name=""/>
        <dsp:cNvSpPr/>
      </dsp:nvSpPr>
      <dsp:spPr>
        <a:xfrm>
          <a:off x="0" y="1158183"/>
          <a:ext cx="1659433" cy="829716"/>
        </a:xfrm>
        <a:prstGeom prst="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t>Environment</a:t>
          </a:r>
          <a:endParaRPr lang="en-GB" sz="1800" kern="1200" dirty="0"/>
        </a:p>
      </dsp:txBody>
      <dsp:txXfrm>
        <a:off x="0" y="1158183"/>
        <a:ext cx="1659433" cy="829716"/>
      </dsp:txXfrm>
    </dsp:sp>
    <dsp:sp modelId="{B2459F43-00C2-4C63-8FEE-BC362F0F92A0}">
      <dsp:nvSpPr>
        <dsp:cNvPr id="0" name=""/>
        <dsp:cNvSpPr/>
      </dsp:nvSpPr>
      <dsp:spPr>
        <a:xfrm>
          <a:off x="417797" y="2795339"/>
          <a:ext cx="1659433" cy="829716"/>
        </a:xfrm>
        <a:prstGeom prst="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t>Environmentally friendly</a:t>
          </a:r>
          <a:endParaRPr lang="en-GB" sz="1800" kern="1200" dirty="0"/>
        </a:p>
      </dsp:txBody>
      <dsp:txXfrm>
        <a:off x="417797" y="2795339"/>
        <a:ext cx="1659433" cy="829716"/>
      </dsp:txXfrm>
    </dsp:sp>
    <dsp:sp modelId="{C26EE0BD-942F-4921-A2F6-762EF94F48BA}">
      <dsp:nvSpPr>
        <dsp:cNvPr id="0" name=""/>
        <dsp:cNvSpPr/>
      </dsp:nvSpPr>
      <dsp:spPr>
        <a:xfrm>
          <a:off x="2010854" y="1164829"/>
          <a:ext cx="1659433" cy="829716"/>
        </a:xfrm>
        <a:prstGeom prst="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t>Economy</a:t>
          </a:r>
          <a:endParaRPr lang="en-GB" sz="1800" kern="1200" dirty="0"/>
        </a:p>
      </dsp:txBody>
      <dsp:txXfrm>
        <a:off x="2010854" y="1164829"/>
        <a:ext cx="1659433" cy="829716"/>
      </dsp:txXfrm>
    </dsp:sp>
    <dsp:sp modelId="{D1D1A431-3AD0-4059-8EE3-13E912E77EA9}">
      <dsp:nvSpPr>
        <dsp:cNvPr id="0" name=""/>
        <dsp:cNvSpPr/>
      </dsp:nvSpPr>
      <dsp:spPr>
        <a:xfrm>
          <a:off x="2425712" y="2795339"/>
          <a:ext cx="1659433" cy="829716"/>
        </a:xfrm>
        <a:prstGeom prst="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t>Cost-effective</a:t>
          </a:r>
          <a:endParaRPr lang="en-GB" sz="1800" kern="1200" dirty="0"/>
        </a:p>
      </dsp:txBody>
      <dsp:txXfrm>
        <a:off x="2425712" y="2795339"/>
        <a:ext cx="1659433" cy="829716"/>
      </dsp:txXfrm>
    </dsp:sp>
    <dsp:sp modelId="{776B3F52-8C81-4074-91AD-B6FFA7D0D597}">
      <dsp:nvSpPr>
        <dsp:cNvPr id="0" name=""/>
        <dsp:cNvSpPr/>
      </dsp:nvSpPr>
      <dsp:spPr>
        <a:xfrm>
          <a:off x="4025422" y="1158183"/>
          <a:ext cx="1659433" cy="829716"/>
        </a:xfrm>
        <a:prstGeom prst="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t>Society</a:t>
          </a:r>
          <a:endParaRPr lang="en-GB" sz="1800" kern="1200" dirty="0"/>
        </a:p>
      </dsp:txBody>
      <dsp:txXfrm>
        <a:off x="4025422" y="1158183"/>
        <a:ext cx="1659433" cy="829716"/>
      </dsp:txXfrm>
    </dsp:sp>
    <dsp:sp modelId="{3513A125-4C21-4D0F-888A-9AEC8170E116}">
      <dsp:nvSpPr>
        <dsp:cNvPr id="0" name=""/>
        <dsp:cNvSpPr/>
      </dsp:nvSpPr>
      <dsp:spPr>
        <a:xfrm>
          <a:off x="4433627" y="2795339"/>
          <a:ext cx="1659433" cy="829716"/>
        </a:xfrm>
        <a:prstGeom prst="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t>Accepted by people</a:t>
          </a:r>
          <a:endParaRPr lang="en-GB" sz="1800" kern="1200" dirty="0"/>
        </a:p>
      </dsp:txBody>
      <dsp:txXfrm>
        <a:off x="4433627" y="2795339"/>
        <a:ext cx="1659433" cy="829716"/>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
        <p:cNvGrpSpPr/>
        <p:nvPr/>
      </p:nvGrpSpPr>
      <p:grpSpPr>
        <a:xfrm>
          <a:off x="0" y="0"/>
          <a:ext cx="0" cy="0"/>
          <a:chOff x="0" y="0"/>
          <a:chExt cx="0" cy="0"/>
        </a:xfrm>
      </p:grpSpPr>
      <p:sp>
        <p:nvSpPr>
          <p:cNvPr id="36" name="Google Shape;36;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 name="Google Shape;37;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
        <p:cNvGrpSpPr/>
        <p:nvPr/>
      </p:nvGrpSpPr>
      <p:grpSpPr>
        <a:xfrm>
          <a:off x="0" y="0"/>
          <a:ext cx="0" cy="0"/>
          <a:chOff x="0" y="0"/>
          <a:chExt cx="0" cy="0"/>
        </a:xfrm>
      </p:grpSpPr>
      <p:sp>
        <p:nvSpPr>
          <p:cNvPr id="48" name="Google Shape;4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 name="Google Shape;4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38654756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
        <p:cNvGrpSpPr/>
        <p:nvPr/>
      </p:nvGrpSpPr>
      <p:grpSpPr>
        <a:xfrm>
          <a:off x="0" y="0"/>
          <a:ext cx="0" cy="0"/>
          <a:chOff x="0" y="0"/>
          <a:chExt cx="0" cy="0"/>
        </a:xfrm>
      </p:grpSpPr>
      <p:sp>
        <p:nvSpPr>
          <p:cNvPr id="48" name="Google Shape;4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 name="Google Shape;4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24289530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
        <p:cNvGrpSpPr/>
        <p:nvPr/>
      </p:nvGrpSpPr>
      <p:grpSpPr>
        <a:xfrm>
          <a:off x="0" y="0"/>
          <a:ext cx="0" cy="0"/>
          <a:chOff x="0" y="0"/>
          <a:chExt cx="0" cy="0"/>
        </a:xfrm>
      </p:grpSpPr>
      <p:sp>
        <p:nvSpPr>
          <p:cNvPr id="48" name="Google Shape;4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 name="Google Shape;4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15345322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
        <p:cNvGrpSpPr/>
        <p:nvPr/>
      </p:nvGrpSpPr>
      <p:grpSpPr>
        <a:xfrm>
          <a:off x="0" y="0"/>
          <a:ext cx="0" cy="0"/>
          <a:chOff x="0" y="0"/>
          <a:chExt cx="0" cy="0"/>
        </a:xfrm>
      </p:grpSpPr>
      <p:sp>
        <p:nvSpPr>
          <p:cNvPr id="48" name="Google Shape;4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 name="Google Shape;4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862091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
        <p:cNvGrpSpPr/>
        <p:nvPr/>
      </p:nvGrpSpPr>
      <p:grpSpPr>
        <a:xfrm>
          <a:off x="0" y="0"/>
          <a:ext cx="0" cy="0"/>
          <a:chOff x="0" y="0"/>
          <a:chExt cx="0" cy="0"/>
        </a:xfrm>
      </p:grpSpPr>
      <p:sp>
        <p:nvSpPr>
          <p:cNvPr id="48" name="Google Shape;4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 name="Google Shape;4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28483710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
        <p:cNvGrpSpPr/>
        <p:nvPr/>
      </p:nvGrpSpPr>
      <p:grpSpPr>
        <a:xfrm>
          <a:off x="0" y="0"/>
          <a:ext cx="0" cy="0"/>
          <a:chOff x="0" y="0"/>
          <a:chExt cx="0" cy="0"/>
        </a:xfrm>
      </p:grpSpPr>
      <p:sp>
        <p:nvSpPr>
          <p:cNvPr id="48" name="Google Shape;4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 name="Google Shape;4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27260181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
        <p:cNvGrpSpPr/>
        <p:nvPr/>
      </p:nvGrpSpPr>
      <p:grpSpPr>
        <a:xfrm>
          <a:off x="0" y="0"/>
          <a:ext cx="0" cy="0"/>
          <a:chOff x="0" y="0"/>
          <a:chExt cx="0" cy="0"/>
        </a:xfrm>
      </p:grpSpPr>
      <p:sp>
        <p:nvSpPr>
          <p:cNvPr id="48" name="Google Shape;4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 name="Google Shape;4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26049103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
        <p:cNvGrpSpPr/>
        <p:nvPr/>
      </p:nvGrpSpPr>
      <p:grpSpPr>
        <a:xfrm>
          <a:off x="0" y="0"/>
          <a:ext cx="0" cy="0"/>
          <a:chOff x="0" y="0"/>
          <a:chExt cx="0" cy="0"/>
        </a:xfrm>
      </p:grpSpPr>
      <p:sp>
        <p:nvSpPr>
          <p:cNvPr id="48" name="Google Shape;4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 name="Google Shape;4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11645918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
        <p:cNvGrpSpPr/>
        <p:nvPr/>
      </p:nvGrpSpPr>
      <p:grpSpPr>
        <a:xfrm>
          <a:off x="0" y="0"/>
          <a:ext cx="0" cy="0"/>
          <a:chOff x="0" y="0"/>
          <a:chExt cx="0" cy="0"/>
        </a:xfrm>
      </p:grpSpPr>
      <p:sp>
        <p:nvSpPr>
          <p:cNvPr id="48" name="Google Shape;4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 name="Google Shape;4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7090154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
        <p:cNvGrpSpPr/>
        <p:nvPr/>
      </p:nvGrpSpPr>
      <p:grpSpPr>
        <a:xfrm>
          <a:off x="0" y="0"/>
          <a:ext cx="0" cy="0"/>
          <a:chOff x="0" y="0"/>
          <a:chExt cx="0" cy="0"/>
        </a:xfrm>
      </p:grpSpPr>
      <p:sp>
        <p:nvSpPr>
          <p:cNvPr id="48" name="Google Shape;4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 name="Google Shape;4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41792154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
        <p:cNvGrpSpPr/>
        <p:nvPr/>
      </p:nvGrpSpPr>
      <p:grpSpPr>
        <a:xfrm>
          <a:off x="0" y="0"/>
          <a:ext cx="0" cy="0"/>
          <a:chOff x="0" y="0"/>
          <a:chExt cx="0" cy="0"/>
        </a:xfrm>
      </p:grpSpPr>
      <p:sp>
        <p:nvSpPr>
          <p:cNvPr id="48" name="Google Shape;4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 name="Google Shape;4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
        <p:cNvGrpSpPr/>
        <p:nvPr/>
      </p:nvGrpSpPr>
      <p:grpSpPr>
        <a:xfrm>
          <a:off x="0" y="0"/>
          <a:ext cx="0" cy="0"/>
          <a:chOff x="0" y="0"/>
          <a:chExt cx="0" cy="0"/>
        </a:xfrm>
      </p:grpSpPr>
      <p:sp>
        <p:nvSpPr>
          <p:cNvPr id="48" name="Google Shape;4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 name="Google Shape;4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351570563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
        <p:cNvGrpSpPr/>
        <p:nvPr/>
      </p:nvGrpSpPr>
      <p:grpSpPr>
        <a:xfrm>
          <a:off x="0" y="0"/>
          <a:ext cx="0" cy="0"/>
          <a:chOff x="0" y="0"/>
          <a:chExt cx="0" cy="0"/>
        </a:xfrm>
      </p:grpSpPr>
      <p:sp>
        <p:nvSpPr>
          <p:cNvPr id="48" name="Google Shape;4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 name="Google Shape;4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16541868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
        <p:cNvGrpSpPr/>
        <p:nvPr/>
      </p:nvGrpSpPr>
      <p:grpSpPr>
        <a:xfrm>
          <a:off x="0" y="0"/>
          <a:ext cx="0" cy="0"/>
          <a:chOff x="0" y="0"/>
          <a:chExt cx="0" cy="0"/>
        </a:xfrm>
      </p:grpSpPr>
      <p:sp>
        <p:nvSpPr>
          <p:cNvPr id="48" name="Google Shape;4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 name="Google Shape;4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426176960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
        <p:cNvGrpSpPr/>
        <p:nvPr/>
      </p:nvGrpSpPr>
      <p:grpSpPr>
        <a:xfrm>
          <a:off x="0" y="0"/>
          <a:ext cx="0" cy="0"/>
          <a:chOff x="0" y="0"/>
          <a:chExt cx="0" cy="0"/>
        </a:xfrm>
      </p:grpSpPr>
      <p:sp>
        <p:nvSpPr>
          <p:cNvPr id="48" name="Google Shape;4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 name="Google Shape;4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5595508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
        <p:cNvGrpSpPr/>
        <p:nvPr/>
      </p:nvGrpSpPr>
      <p:grpSpPr>
        <a:xfrm>
          <a:off x="0" y="0"/>
          <a:ext cx="0" cy="0"/>
          <a:chOff x="0" y="0"/>
          <a:chExt cx="0" cy="0"/>
        </a:xfrm>
      </p:grpSpPr>
      <p:sp>
        <p:nvSpPr>
          <p:cNvPr id="48" name="Google Shape;4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 name="Google Shape;4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291956128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
        <p:cNvGrpSpPr/>
        <p:nvPr/>
      </p:nvGrpSpPr>
      <p:grpSpPr>
        <a:xfrm>
          <a:off x="0" y="0"/>
          <a:ext cx="0" cy="0"/>
          <a:chOff x="0" y="0"/>
          <a:chExt cx="0" cy="0"/>
        </a:xfrm>
      </p:grpSpPr>
      <p:sp>
        <p:nvSpPr>
          <p:cNvPr id="48" name="Google Shape;4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 name="Google Shape;4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351201584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
        <p:cNvGrpSpPr/>
        <p:nvPr/>
      </p:nvGrpSpPr>
      <p:grpSpPr>
        <a:xfrm>
          <a:off x="0" y="0"/>
          <a:ext cx="0" cy="0"/>
          <a:chOff x="0" y="0"/>
          <a:chExt cx="0" cy="0"/>
        </a:xfrm>
      </p:grpSpPr>
      <p:sp>
        <p:nvSpPr>
          <p:cNvPr id="48" name="Google Shape;4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 name="Google Shape;4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346812799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
        <p:cNvGrpSpPr/>
        <p:nvPr/>
      </p:nvGrpSpPr>
      <p:grpSpPr>
        <a:xfrm>
          <a:off x="0" y="0"/>
          <a:ext cx="0" cy="0"/>
          <a:chOff x="0" y="0"/>
          <a:chExt cx="0" cy="0"/>
        </a:xfrm>
      </p:grpSpPr>
      <p:sp>
        <p:nvSpPr>
          <p:cNvPr id="48" name="Google Shape;4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 name="Google Shape;4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319073514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
        <p:cNvGrpSpPr/>
        <p:nvPr/>
      </p:nvGrpSpPr>
      <p:grpSpPr>
        <a:xfrm>
          <a:off x="0" y="0"/>
          <a:ext cx="0" cy="0"/>
          <a:chOff x="0" y="0"/>
          <a:chExt cx="0" cy="0"/>
        </a:xfrm>
      </p:grpSpPr>
      <p:sp>
        <p:nvSpPr>
          <p:cNvPr id="48" name="Google Shape;4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 name="Google Shape;4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319410143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
        <p:cNvGrpSpPr/>
        <p:nvPr/>
      </p:nvGrpSpPr>
      <p:grpSpPr>
        <a:xfrm>
          <a:off x="0" y="0"/>
          <a:ext cx="0" cy="0"/>
          <a:chOff x="0" y="0"/>
          <a:chExt cx="0" cy="0"/>
        </a:xfrm>
      </p:grpSpPr>
      <p:sp>
        <p:nvSpPr>
          <p:cNvPr id="48" name="Google Shape;4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 name="Google Shape;4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41947443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
        <p:cNvGrpSpPr/>
        <p:nvPr/>
      </p:nvGrpSpPr>
      <p:grpSpPr>
        <a:xfrm>
          <a:off x="0" y="0"/>
          <a:ext cx="0" cy="0"/>
          <a:chOff x="0" y="0"/>
          <a:chExt cx="0" cy="0"/>
        </a:xfrm>
      </p:grpSpPr>
      <p:sp>
        <p:nvSpPr>
          <p:cNvPr id="48" name="Google Shape;4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 name="Google Shape;4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80695585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
        <p:cNvGrpSpPr/>
        <p:nvPr/>
      </p:nvGrpSpPr>
      <p:grpSpPr>
        <a:xfrm>
          <a:off x="0" y="0"/>
          <a:ext cx="0" cy="0"/>
          <a:chOff x="0" y="0"/>
          <a:chExt cx="0" cy="0"/>
        </a:xfrm>
      </p:grpSpPr>
      <p:sp>
        <p:nvSpPr>
          <p:cNvPr id="48" name="Google Shape;4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 name="Google Shape;4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287746952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
        <p:cNvGrpSpPr/>
        <p:nvPr/>
      </p:nvGrpSpPr>
      <p:grpSpPr>
        <a:xfrm>
          <a:off x="0" y="0"/>
          <a:ext cx="0" cy="0"/>
          <a:chOff x="0" y="0"/>
          <a:chExt cx="0" cy="0"/>
        </a:xfrm>
      </p:grpSpPr>
      <p:sp>
        <p:nvSpPr>
          <p:cNvPr id="48" name="Google Shape;4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 name="Google Shape;4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29250507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
        <p:cNvGrpSpPr/>
        <p:nvPr/>
      </p:nvGrpSpPr>
      <p:grpSpPr>
        <a:xfrm>
          <a:off x="0" y="0"/>
          <a:ext cx="0" cy="0"/>
          <a:chOff x="0" y="0"/>
          <a:chExt cx="0" cy="0"/>
        </a:xfrm>
      </p:grpSpPr>
      <p:sp>
        <p:nvSpPr>
          <p:cNvPr id="48" name="Google Shape;4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 name="Google Shape;4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7567315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
        <p:cNvGrpSpPr/>
        <p:nvPr/>
      </p:nvGrpSpPr>
      <p:grpSpPr>
        <a:xfrm>
          <a:off x="0" y="0"/>
          <a:ext cx="0" cy="0"/>
          <a:chOff x="0" y="0"/>
          <a:chExt cx="0" cy="0"/>
        </a:xfrm>
      </p:grpSpPr>
      <p:sp>
        <p:nvSpPr>
          <p:cNvPr id="48" name="Google Shape;4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 name="Google Shape;4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19667128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
        <p:cNvGrpSpPr/>
        <p:nvPr/>
      </p:nvGrpSpPr>
      <p:grpSpPr>
        <a:xfrm>
          <a:off x="0" y="0"/>
          <a:ext cx="0" cy="0"/>
          <a:chOff x="0" y="0"/>
          <a:chExt cx="0" cy="0"/>
        </a:xfrm>
      </p:grpSpPr>
      <p:sp>
        <p:nvSpPr>
          <p:cNvPr id="48" name="Google Shape;4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 name="Google Shape;4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33588309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
        <p:cNvGrpSpPr/>
        <p:nvPr/>
      </p:nvGrpSpPr>
      <p:grpSpPr>
        <a:xfrm>
          <a:off x="0" y="0"/>
          <a:ext cx="0" cy="0"/>
          <a:chOff x="0" y="0"/>
          <a:chExt cx="0" cy="0"/>
        </a:xfrm>
      </p:grpSpPr>
      <p:sp>
        <p:nvSpPr>
          <p:cNvPr id="48" name="Google Shape;4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 name="Google Shape;4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31112166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
        <p:cNvGrpSpPr/>
        <p:nvPr/>
      </p:nvGrpSpPr>
      <p:grpSpPr>
        <a:xfrm>
          <a:off x="0" y="0"/>
          <a:ext cx="0" cy="0"/>
          <a:chOff x="0" y="0"/>
          <a:chExt cx="0" cy="0"/>
        </a:xfrm>
      </p:grpSpPr>
      <p:sp>
        <p:nvSpPr>
          <p:cNvPr id="48" name="Google Shape;4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 name="Google Shape;4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10366896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
        <p:cNvGrpSpPr/>
        <p:nvPr/>
      </p:nvGrpSpPr>
      <p:grpSpPr>
        <a:xfrm>
          <a:off x="0" y="0"/>
          <a:ext cx="0" cy="0"/>
          <a:chOff x="0" y="0"/>
          <a:chExt cx="0" cy="0"/>
        </a:xfrm>
      </p:grpSpPr>
      <p:sp>
        <p:nvSpPr>
          <p:cNvPr id="48" name="Google Shape;4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 name="Google Shape;4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288270936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9"/>
        <p:cNvGrpSpPr/>
        <p:nvPr/>
      </p:nvGrpSpPr>
      <p:grpSpPr>
        <a:xfrm>
          <a:off x="0" y="0"/>
          <a:ext cx="0" cy="0"/>
          <a:chOff x="0" y="0"/>
          <a:chExt cx="0" cy="0"/>
        </a:xfrm>
      </p:grpSpPr>
      <p:sp>
        <p:nvSpPr>
          <p:cNvPr id="10" name="Google Shape;10;p2"/>
          <p:cNvSpPr/>
          <p:nvPr/>
        </p:nvSpPr>
        <p:spPr>
          <a:xfrm>
            <a:off x="0" y="0"/>
            <a:ext cx="9144000" cy="5143500"/>
          </a:xfrm>
          <a:prstGeom prst="rect">
            <a:avLst/>
          </a:prstGeom>
          <a:solidFill>
            <a:schemeClr val="dk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pic>
        <p:nvPicPr>
          <p:cNvPr id="11" name="Google Shape;11;p2"/>
          <p:cNvPicPr preferRelativeResize="0"/>
          <p:nvPr/>
        </p:nvPicPr>
        <p:blipFill rotWithShape="1">
          <a:blip r:embed="rId2">
            <a:alphaModFix/>
          </a:blip>
          <a:srcRect/>
          <a:stretch/>
        </p:blipFill>
        <p:spPr>
          <a:xfrm>
            <a:off x="3845645" y="268711"/>
            <a:ext cx="1452698" cy="1025434"/>
          </a:xfrm>
          <a:prstGeom prst="rect">
            <a:avLst/>
          </a:prstGeom>
          <a:noFill/>
          <a:ln>
            <a:noFill/>
          </a:ln>
        </p:spPr>
      </p:pic>
      <p:sp>
        <p:nvSpPr>
          <p:cNvPr id="12" name="Google Shape;12;p2"/>
          <p:cNvSpPr txBox="1">
            <a:spLocks noGrp="1"/>
          </p:cNvSpPr>
          <p:nvPr>
            <p:ph type="title"/>
          </p:nvPr>
        </p:nvSpPr>
        <p:spPr>
          <a:xfrm>
            <a:off x="311694" y="1736860"/>
            <a:ext cx="8520600" cy="8418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600"/>
              <a:buNone/>
              <a:defRPr sz="32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pic>
        <p:nvPicPr>
          <p:cNvPr id="13" name="Google Shape;13;p2"/>
          <p:cNvPicPr preferRelativeResize="0"/>
          <p:nvPr/>
        </p:nvPicPr>
        <p:blipFill rotWithShape="1">
          <a:blip r:embed="rId3">
            <a:alphaModFix/>
          </a:blip>
          <a:srcRect l="3246" t="25591" r="3711" b="28319"/>
          <a:stretch/>
        </p:blipFill>
        <p:spPr>
          <a:xfrm>
            <a:off x="-549130" y="1928988"/>
            <a:ext cx="10242247" cy="3588377"/>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wo columns">
  <p:cSld name="1_Title and two columns">
    <p:spTree>
      <p:nvGrpSpPr>
        <p:cNvPr id="1" name="Shape 22"/>
        <p:cNvGrpSpPr/>
        <p:nvPr/>
      </p:nvGrpSpPr>
      <p:grpSpPr>
        <a:xfrm>
          <a:off x="0" y="0"/>
          <a:ext cx="0" cy="0"/>
          <a:chOff x="0" y="0"/>
          <a:chExt cx="0" cy="0"/>
        </a:xfrm>
      </p:grpSpPr>
      <p:sp>
        <p:nvSpPr>
          <p:cNvPr id="23" name="Google Shape;23;p4"/>
          <p:cNvSpPr/>
          <p:nvPr/>
        </p:nvSpPr>
        <p:spPr>
          <a:xfrm>
            <a:off x="0" y="0"/>
            <a:ext cx="9144000" cy="5143500"/>
          </a:xfrm>
          <a:prstGeom prst="rect">
            <a:avLst/>
          </a:prstGeom>
          <a:solidFill>
            <a:schemeClr val="dk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4" name="Google Shape;24;p4"/>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5" name="Google Shape;25;p4"/>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26" name="Google Shape;26;p4"/>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27" name="Google Shape;27;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pic>
        <p:nvPicPr>
          <p:cNvPr id="28" name="Google Shape;28;p4"/>
          <p:cNvPicPr preferRelativeResize="0"/>
          <p:nvPr/>
        </p:nvPicPr>
        <p:blipFill rotWithShape="1">
          <a:blip r:embed="rId2">
            <a:alphaModFix/>
          </a:blip>
          <a:srcRect/>
          <a:stretch/>
        </p:blipFill>
        <p:spPr>
          <a:xfrm>
            <a:off x="7142679" y="2122885"/>
            <a:ext cx="2522121" cy="3307927"/>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p:cSld name="Final slide">
    <p:spTree>
      <p:nvGrpSpPr>
        <p:cNvPr id="1" name="Shape 29"/>
        <p:cNvGrpSpPr/>
        <p:nvPr/>
      </p:nvGrpSpPr>
      <p:grpSpPr>
        <a:xfrm>
          <a:off x="0" y="0"/>
          <a:ext cx="0" cy="0"/>
          <a:chOff x="0" y="0"/>
          <a:chExt cx="0" cy="0"/>
        </a:xfrm>
      </p:grpSpPr>
      <p:sp>
        <p:nvSpPr>
          <p:cNvPr id="30" name="Google Shape;30;p5"/>
          <p:cNvSpPr/>
          <p:nvPr/>
        </p:nvSpPr>
        <p:spPr>
          <a:xfrm>
            <a:off x="0" y="0"/>
            <a:ext cx="9144000" cy="5143500"/>
          </a:xfrm>
          <a:prstGeom prst="rect">
            <a:avLst/>
          </a:prstGeom>
          <a:solidFill>
            <a:schemeClr val="dk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pic>
        <p:nvPicPr>
          <p:cNvPr id="31" name="Google Shape;31;p5"/>
          <p:cNvPicPr preferRelativeResize="0"/>
          <p:nvPr/>
        </p:nvPicPr>
        <p:blipFill rotWithShape="1">
          <a:blip r:embed="rId2">
            <a:alphaModFix/>
          </a:blip>
          <a:srcRect/>
          <a:stretch/>
        </p:blipFill>
        <p:spPr>
          <a:xfrm>
            <a:off x="3845645" y="268711"/>
            <a:ext cx="1452698" cy="1025434"/>
          </a:xfrm>
          <a:prstGeom prst="rect">
            <a:avLst/>
          </a:prstGeom>
          <a:noFill/>
          <a:ln>
            <a:noFill/>
          </a:ln>
        </p:spPr>
      </p:pic>
      <p:sp>
        <p:nvSpPr>
          <p:cNvPr id="32" name="Google Shape;32;p5"/>
          <p:cNvSpPr txBox="1">
            <a:spLocks noGrp="1"/>
          </p:cNvSpPr>
          <p:nvPr>
            <p:ph type="title"/>
          </p:nvPr>
        </p:nvSpPr>
        <p:spPr>
          <a:xfrm>
            <a:off x="311694" y="1736860"/>
            <a:ext cx="8520600" cy="8418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600"/>
              <a:buNone/>
              <a:defRPr sz="32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pic>
        <p:nvPicPr>
          <p:cNvPr id="33" name="Google Shape;33;p5"/>
          <p:cNvPicPr preferRelativeResize="0"/>
          <p:nvPr/>
        </p:nvPicPr>
        <p:blipFill rotWithShape="1">
          <a:blip r:embed="rId3">
            <a:alphaModFix/>
          </a:blip>
          <a:srcRect l="3246" t="25591" r="3711" b="28319"/>
          <a:stretch/>
        </p:blipFill>
        <p:spPr>
          <a:xfrm>
            <a:off x="-549132" y="1997838"/>
            <a:ext cx="10242247" cy="3588377"/>
          </a:xfrm>
          <a:prstGeom prst="rect">
            <a:avLst/>
          </a:prstGeom>
          <a:noFill/>
          <a:ln>
            <a:noFill/>
          </a:ln>
        </p:spPr>
      </p:pic>
      <p:sp>
        <p:nvSpPr>
          <p:cNvPr id="34" name="Google Shape;34;p5"/>
          <p:cNvSpPr txBox="1"/>
          <p:nvPr/>
        </p:nvSpPr>
        <p:spPr>
          <a:xfrm>
            <a:off x="3684684" y="4881890"/>
            <a:ext cx="1774613" cy="26161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r>
              <a:rPr lang="en" sz="1100" b="0" i="0" u="none" strike="noStrike" cap="none">
                <a:solidFill>
                  <a:srgbClr val="575757"/>
                </a:solidFill>
                <a:latin typeface="Arial"/>
                <a:ea typeface="Arial"/>
                <a:cs typeface="Arial"/>
                <a:sym typeface="Arial"/>
              </a:rPr>
              <a:t>www.nu.edu.kz</a:t>
            </a:r>
            <a:endParaRPr sz="1100" b="0" i="0" u="none" strike="noStrike" cap="none">
              <a:solidFill>
                <a:srgbClr val="575757"/>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dark-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lt2"/>
              </a:buClr>
              <a:buSzPts val="1800"/>
              <a:buFont typeface="Arial"/>
              <a:buChar char="●"/>
              <a:defRPr sz="1800" b="0" i="0" u="none" strike="noStrike" cap="none">
                <a:solidFill>
                  <a:schemeClr val="lt2"/>
                </a:solidFill>
                <a:latin typeface="Arial"/>
                <a:ea typeface="Arial"/>
                <a:cs typeface="Arial"/>
                <a:sym typeface="Arial"/>
              </a:defRPr>
            </a:lvl1pPr>
            <a:lvl2pPr marL="914400" marR="0" lvl="1"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2pPr>
            <a:lvl3pPr marL="1371600" marR="0" lvl="2"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3pPr>
            <a:lvl4pPr marL="1828800" marR="0" lvl="3"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4pPr>
            <a:lvl5pPr marL="2286000" marR="0" lvl="4"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5pPr>
            <a:lvl6pPr marL="2743200" marR="0" lvl="5"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6pPr>
            <a:lvl7pPr marL="3200400" marR="0" lvl="6"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7pPr>
            <a:lvl8pPr marL="3657600" marR="0" lvl="7"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8pPr>
            <a:lvl9pPr marL="4114800" marR="0" lvl="8" indent="-317500" algn="l" rtl="0">
              <a:lnSpc>
                <a:spcPct val="115000"/>
              </a:lnSpc>
              <a:spcBef>
                <a:spcPts val="1600"/>
              </a:spcBef>
              <a:spcAft>
                <a:spcPts val="1600"/>
              </a:spcAft>
              <a:buClr>
                <a:schemeClr val="lt2"/>
              </a:buClr>
              <a:buSzPts val="1400"/>
              <a:buFont typeface="Arial"/>
              <a:buChar char="■"/>
              <a:defRPr sz="1400" b="0" i="0" u="none" strike="noStrike" cap="none">
                <a:solidFill>
                  <a:schemeClr val="lt2"/>
                </a:solidFill>
                <a:latin typeface="Arial"/>
                <a:ea typeface="Arial"/>
                <a:cs typeface="Arial"/>
                <a:sym typeface="Aria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7.jpg"/><Relationship Id="rId13" Type="http://schemas.openxmlformats.org/officeDocument/2006/relationships/image" Target="../media/image8.jpg"/><Relationship Id="rId3" Type="http://schemas.openxmlformats.org/officeDocument/2006/relationships/image" Target="../media/image12.jpg"/><Relationship Id="rId7" Type="http://schemas.openxmlformats.org/officeDocument/2006/relationships/image" Target="../media/image16.jpg"/><Relationship Id="rId12" Type="http://schemas.openxmlformats.org/officeDocument/2006/relationships/image" Target="../media/image21.jpeg"/><Relationship Id="rId2" Type="http://schemas.openxmlformats.org/officeDocument/2006/relationships/notesSlide" Target="../notesSlides/notesSlide10.xml"/><Relationship Id="rId16" Type="http://schemas.openxmlformats.org/officeDocument/2006/relationships/image" Target="../media/image23.png"/><Relationship Id="rId1" Type="http://schemas.openxmlformats.org/officeDocument/2006/relationships/slideLayout" Target="../slideLayouts/slideLayout2.xml"/><Relationship Id="rId6" Type="http://schemas.openxmlformats.org/officeDocument/2006/relationships/image" Target="../media/image15.jpg"/><Relationship Id="rId11" Type="http://schemas.openxmlformats.org/officeDocument/2006/relationships/image" Target="../media/image20.jpeg"/><Relationship Id="rId5" Type="http://schemas.openxmlformats.org/officeDocument/2006/relationships/image" Target="../media/image14.jpg"/><Relationship Id="rId15" Type="http://schemas.openxmlformats.org/officeDocument/2006/relationships/image" Target="../media/image22.png"/><Relationship Id="rId10" Type="http://schemas.openxmlformats.org/officeDocument/2006/relationships/image" Target="../media/image19.jpg"/><Relationship Id="rId4" Type="http://schemas.openxmlformats.org/officeDocument/2006/relationships/image" Target="../media/image13.jpg"/><Relationship Id="rId9" Type="http://schemas.openxmlformats.org/officeDocument/2006/relationships/image" Target="../media/image18.jpeg"/><Relationship Id="rId1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5.emf"/></Relationships>
</file>

<file path=ppt/slides/_rels/slide1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8.emf"/></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1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44.svg"/><Relationship Id="rId3" Type="http://schemas.openxmlformats.org/officeDocument/2006/relationships/image" Target="../media/image39.png"/><Relationship Id="rId7" Type="http://schemas.openxmlformats.org/officeDocument/2006/relationships/image" Target="../media/image43.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42.svg"/><Relationship Id="rId5" Type="http://schemas.openxmlformats.org/officeDocument/2006/relationships/image" Target="../media/image41.png"/><Relationship Id="rId10" Type="http://schemas.openxmlformats.org/officeDocument/2006/relationships/image" Target="../media/image46.svg"/><Relationship Id="rId4" Type="http://schemas.openxmlformats.org/officeDocument/2006/relationships/image" Target="../media/image40.svg"/><Relationship Id="rId9" Type="http://schemas.openxmlformats.org/officeDocument/2006/relationships/image" Target="../media/image45.png"/></Relationships>
</file>

<file path=ppt/slides/_rels/slide21.xml.rels><?xml version="1.0" encoding="UTF-8" standalone="yes"?>
<Relationships xmlns="http://schemas.openxmlformats.org/package/2006/relationships"><Relationship Id="rId8" Type="http://schemas.openxmlformats.org/officeDocument/2006/relationships/image" Target="../media/image52.svg"/><Relationship Id="rId3" Type="http://schemas.openxmlformats.org/officeDocument/2006/relationships/image" Target="../media/image47.png"/><Relationship Id="rId7" Type="http://schemas.openxmlformats.org/officeDocument/2006/relationships/image" Target="../media/image51.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50.svg"/><Relationship Id="rId5" Type="http://schemas.openxmlformats.org/officeDocument/2006/relationships/image" Target="../media/image49.png"/><Relationship Id="rId10" Type="http://schemas.openxmlformats.org/officeDocument/2006/relationships/image" Target="../media/image54.svg"/><Relationship Id="rId4" Type="http://schemas.openxmlformats.org/officeDocument/2006/relationships/image" Target="../media/image48.svg"/><Relationship Id="rId9" Type="http://schemas.openxmlformats.org/officeDocument/2006/relationships/image" Target="../media/image53.png"/></Relationships>
</file>

<file path=ppt/slides/_rels/slide22.xml.rels><?xml version="1.0" encoding="UTF-8" standalone="yes"?>
<Relationships xmlns="http://schemas.openxmlformats.org/package/2006/relationships"><Relationship Id="rId8" Type="http://schemas.openxmlformats.org/officeDocument/2006/relationships/image" Target="../media/image60.svg"/><Relationship Id="rId3" Type="http://schemas.openxmlformats.org/officeDocument/2006/relationships/image" Target="../media/image55.png"/><Relationship Id="rId7" Type="http://schemas.openxmlformats.org/officeDocument/2006/relationships/image" Target="../media/image59.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58.svg"/><Relationship Id="rId5" Type="http://schemas.openxmlformats.org/officeDocument/2006/relationships/image" Target="../media/image57.png"/><Relationship Id="rId10" Type="http://schemas.openxmlformats.org/officeDocument/2006/relationships/image" Target="../media/image62.svg"/><Relationship Id="rId4" Type="http://schemas.openxmlformats.org/officeDocument/2006/relationships/image" Target="../media/image56.svg"/><Relationship Id="rId9" Type="http://schemas.openxmlformats.org/officeDocument/2006/relationships/image" Target="../media/image61.png"/></Relationships>
</file>

<file path=ppt/slides/_rels/slide23.xml.rels><?xml version="1.0" encoding="UTF-8" standalone="yes"?>
<Relationships xmlns="http://schemas.openxmlformats.org/package/2006/relationships"><Relationship Id="rId8" Type="http://schemas.openxmlformats.org/officeDocument/2006/relationships/image" Target="../media/image68.svg"/><Relationship Id="rId3" Type="http://schemas.openxmlformats.org/officeDocument/2006/relationships/image" Target="../media/image63.png"/><Relationship Id="rId7" Type="http://schemas.openxmlformats.org/officeDocument/2006/relationships/image" Target="../media/image67.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66.svg"/><Relationship Id="rId5" Type="http://schemas.openxmlformats.org/officeDocument/2006/relationships/image" Target="../media/image65.png"/><Relationship Id="rId10" Type="http://schemas.openxmlformats.org/officeDocument/2006/relationships/image" Target="../media/image70.svg"/><Relationship Id="rId4" Type="http://schemas.openxmlformats.org/officeDocument/2006/relationships/image" Target="../media/image64.svg"/><Relationship Id="rId9" Type="http://schemas.openxmlformats.org/officeDocument/2006/relationships/image" Target="../media/image69.png"/></Relationships>
</file>

<file path=ppt/slides/_rels/slide24.xml.rels><?xml version="1.0" encoding="UTF-8" standalone="yes"?>
<Relationships xmlns="http://schemas.openxmlformats.org/package/2006/relationships"><Relationship Id="rId8" Type="http://schemas.openxmlformats.org/officeDocument/2006/relationships/image" Target="../media/image76.svg"/><Relationship Id="rId3" Type="http://schemas.openxmlformats.org/officeDocument/2006/relationships/image" Target="../media/image71.png"/><Relationship Id="rId7" Type="http://schemas.openxmlformats.org/officeDocument/2006/relationships/image" Target="../media/image75.png"/><Relationship Id="rId12" Type="http://schemas.openxmlformats.org/officeDocument/2006/relationships/image" Target="../media/image80.sv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74.svg"/><Relationship Id="rId11" Type="http://schemas.openxmlformats.org/officeDocument/2006/relationships/image" Target="../media/image79.png"/><Relationship Id="rId5" Type="http://schemas.openxmlformats.org/officeDocument/2006/relationships/image" Target="../media/image73.png"/><Relationship Id="rId10" Type="http://schemas.openxmlformats.org/officeDocument/2006/relationships/image" Target="../media/image78.svg"/><Relationship Id="rId4" Type="http://schemas.openxmlformats.org/officeDocument/2006/relationships/image" Target="../media/image72.svg"/><Relationship Id="rId9" Type="http://schemas.openxmlformats.org/officeDocument/2006/relationships/image" Target="../media/image77.png"/></Relationships>
</file>

<file path=ppt/slides/_rels/slide25.xml.rels><?xml version="1.0" encoding="UTF-8" standalone="yes"?>
<Relationships xmlns="http://schemas.openxmlformats.org/package/2006/relationships"><Relationship Id="rId8" Type="http://schemas.openxmlformats.org/officeDocument/2006/relationships/image" Target="../media/image86.svg"/><Relationship Id="rId3" Type="http://schemas.openxmlformats.org/officeDocument/2006/relationships/image" Target="../media/image81.png"/><Relationship Id="rId7" Type="http://schemas.openxmlformats.org/officeDocument/2006/relationships/image" Target="../media/image85.png"/><Relationship Id="rId12" Type="http://schemas.openxmlformats.org/officeDocument/2006/relationships/image" Target="../media/image90.sv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84.svg"/><Relationship Id="rId11" Type="http://schemas.openxmlformats.org/officeDocument/2006/relationships/image" Target="../media/image89.png"/><Relationship Id="rId5" Type="http://schemas.openxmlformats.org/officeDocument/2006/relationships/image" Target="../media/image83.png"/><Relationship Id="rId10" Type="http://schemas.openxmlformats.org/officeDocument/2006/relationships/image" Target="../media/image88.svg"/><Relationship Id="rId4" Type="http://schemas.openxmlformats.org/officeDocument/2006/relationships/image" Target="../media/image82.svg"/><Relationship Id="rId9" Type="http://schemas.openxmlformats.org/officeDocument/2006/relationships/image" Target="../media/image87.png"/></Relationships>
</file>

<file path=ppt/slides/_rels/slide26.xml.rels><?xml version="1.0" encoding="UTF-8" standalone="yes"?>
<Relationships xmlns="http://schemas.openxmlformats.org/package/2006/relationships"><Relationship Id="rId8" Type="http://schemas.openxmlformats.org/officeDocument/2006/relationships/image" Target="../media/image96.svg"/><Relationship Id="rId3" Type="http://schemas.openxmlformats.org/officeDocument/2006/relationships/image" Target="../media/image91.png"/><Relationship Id="rId7" Type="http://schemas.openxmlformats.org/officeDocument/2006/relationships/image" Target="../media/image95.png"/><Relationship Id="rId12" Type="http://schemas.openxmlformats.org/officeDocument/2006/relationships/image" Target="../media/image100.sv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94.svg"/><Relationship Id="rId11" Type="http://schemas.openxmlformats.org/officeDocument/2006/relationships/image" Target="../media/image99.png"/><Relationship Id="rId5" Type="http://schemas.openxmlformats.org/officeDocument/2006/relationships/image" Target="../media/image93.png"/><Relationship Id="rId10" Type="http://schemas.openxmlformats.org/officeDocument/2006/relationships/image" Target="../media/image98.svg"/><Relationship Id="rId4" Type="http://schemas.openxmlformats.org/officeDocument/2006/relationships/image" Target="../media/image92.svg"/><Relationship Id="rId9" Type="http://schemas.openxmlformats.org/officeDocument/2006/relationships/image" Target="../media/image97.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7.jp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38"/>
        <p:cNvGrpSpPr/>
        <p:nvPr/>
      </p:nvGrpSpPr>
      <p:grpSpPr>
        <a:xfrm>
          <a:off x="0" y="0"/>
          <a:ext cx="0" cy="0"/>
          <a:chOff x="0" y="0"/>
          <a:chExt cx="0" cy="0"/>
        </a:xfrm>
      </p:grpSpPr>
      <p:sp>
        <p:nvSpPr>
          <p:cNvPr id="39" name="Google Shape;39;p6"/>
          <p:cNvSpPr txBox="1">
            <a:spLocks noGrp="1"/>
          </p:cNvSpPr>
          <p:nvPr>
            <p:ph type="title"/>
          </p:nvPr>
        </p:nvSpPr>
        <p:spPr>
          <a:xfrm>
            <a:off x="304800" y="1577350"/>
            <a:ext cx="8541488" cy="2392138"/>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3600"/>
              <a:buNone/>
            </a:pPr>
            <a:r>
              <a:rPr lang="en-US" b="1" dirty="0">
                <a:solidFill>
                  <a:srgbClr val="000000"/>
                </a:solidFill>
              </a:rPr>
              <a:t>Properties of Geopolymer Mortar Containing Waste Glass Aggregates and Glass Bubbles</a:t>
            </a:r>
            <a:endParaRPr sz="2800" b="1" dirty="0">
              <a:solidFill>
                <a:srgbClr val="000000"/>
              </a:solidFill>
            </a:endParaRPr>
          </a:p>
        </p:txBody>
      </p:sp>
      <p:sp>
        <p:nvSpPr>
          <p:cNvPr id="2" name="Прямоугольник 1">
            <a:extLst>
              <a:ext uri="{FF2B5EF4-FFF2-40B4-BE49-F238E27FC236}">
                <a16:creationId xmlns:a16="http://schemas.microsoft.com/office/drawing/2014/main" id="{EDB7F2ED-BA26-673A-F7ED-C0234D0D6C45}"/>
              </a:ext>
            </a:extLst>
          </p:cNvPr>
          <p:cNvSpPr/>
          <p:nvPr/>
        </p:nvSpPr>
        <p:spPr>
          <a:xfrm>
            <a:off x="3281916" y="155944"/>
            <a:ext cx="2565991" cy="129717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1336A1F5-DB4D-9B76-026B-4568DB04D33E}"/>
              </a:ext>
            </a:extLst>
          </p:cNvPr>
          <p:cNvSpPr txBox="1"/>
          <p:nvPr/>
        </p:nvSpPr>
        <p:spPr>
          <a:xfrm>
            <a:off x="556797" y="3969488"/>
            <a:ext cx="8030403" cy="307777"/>
          </a:xfrm>
          <a:prstGeom prst="rect">
            <a:avLst/>
          </a:prstGeom>
          <a:noFill/>
        </p:spPr>
        <p:txBody>
          <a:bodyPr wrap="square" rtlCol="0">
            <a:spAutoFit/>
          </a:bodyPr>
          <a:lstStyle/>
          <a:p>
            <a:r>
              <a:rPr lang="en-US" b="1" dirty="0">
                <a:latin typeface="+mj-lt"/>
                <a:cs typeface="Times New Roman" panose="02020603050405020304" pitchFamily="18" charset="0"/>
              </a:rPr>
              <a:t>Student: </a:t>
            </a:r>
            <a:r>
              <a:rPr lang="en-US" dirty="0">
                <a:latin typeface="+mj-lt"/>
                <a:cs typeface="Times New Roman" panose="02020603050405020304" pitchFamily="18" charset="0"/>
              </a:rPr>
              <a:t>Nurtay Kozhageldi 		</a:t>
            </a:r>
            <a:r>
              <a:rPr lang="en-US" b="1" dirty="0">
                <a:latin typeface="+mj-lt"/>
                <a:cs typeface="Times New Roman" panose="02020603050405020304" pitchFamily="18" charset="0"/>
              </a:rPr>
              <a:t>Research Supervisor: </a:t>
            </a:r>
            <a:r>
              <a:rPr lang="en-US" dirty="0">
                <a:latin typeface="+mj-lt"/>
                <a:cs typeface="Times New Roman" panose="02020603050405020304" pitchFamily="18" charset="0"/>
              </a:rPr>
              <a:t>Professor </a:t>
            </a:r>
            <a:r>
              <a:rPr lang="en-US" dirty="0">
                <a:latin typeface="+mj-lt"/>
                <a:ea typeface="Times New Roman" panose="02020603050405020304" pitchFamily="18" charset="0"/>
                <a:cs typeface="Times New Roman" panose="02020603050405020304" pitchFamily="18" charset="0"/>
              </a:rPr>
              <a:t>Chang-</a:t>
            </a:r>
            <a:r>
              <a:rPr lang="en-US" dirty="0" err="1">
                <a:latin typeface="+mj-lt"/>
                <a:ea typeface="Times New Roman" panose="02020603050405020304" pitchFamily="18" charset="0"/>
                <a:cs typeface="Times New Roman" panose="02020603050405020304" pitchFamily="18" charset="0"/>
              </a:rPr>
              <a:t>Seon</a:t>
            </a:r>
            <a:r>
              <a:rPr lang="en-US" dirty="0">
                <a:latin typeface="+mj-lt"/>
                <a:ea typeface="Times New Roman" panose="02020603050405020304" pitchFamily="18" charset="0"/>
                <a:cs typeface="Times New Roman" panose="02020603050405020304" pitchFamily="18" charset="0"/>
              </a:rPr>
              <a:t> Shon</a:t>
            </a:r>
            <a:endParaRPr lang="en-US" dirty="0">
              <a:latin typeface="+mj-lt"/>
              <a:cs typeface="Times New Roman" panose="02020603050405020304" pitchFamily="18" charset="0"/>
            </a:endParaRPr>
          </a:p>
        </p:txBody>
      </p:sp>
      <p:pic>
        <p:nvPicPr>
          <p:cNvPr id="6" name="Рисунок 5">
            <a:extLst>
              <a:ext uri="{FF2B5EF4-FFF2-40B4-BE49-F238E27FC236}">
                <a16:creationId xmlns:a16="http://schemas.microsoft.com/office/drawing/2014/main" id="{ACC10C25-C30C-6702-BE83-09A49F1E2091}"/>
              </a:ext>
            </a:extLst>
          </p:cNvPr>
          <p:cNvPicPr>
            <a:picLocks noChangeAspect="1"/>
          </p:cNvPicPr>
          <p:nvPr/>
        </p:nvPicPr>
        <p:blipFill>
          <a:blip r:embed="rId3"/>
          <a:stretch>
            <a:fillRect/>
          </a:stretch>
        </p:blipFill>
        <p:spPr>
          <a:xfrm>
            <a:off x="3643644" y="276130"/>
            <a:ext cx="1856711" cy="130122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500778"/>
        </a:solidFill>
        <a:effectLst/>
      </p:bgPr>
    </p:bg>
    <p:spTree>
      <p:nvGrpSpPr>
        <p:cNvPr id="1" name="Shape 50"/>
        <p:cNvGrpSpPr/>
        <p:nvPr/>
      </p:nvGrpSpPr>
      <p:grpSpPr>
        <a:xfrm>
          <a:off x="0" y="0"/>
          <a:ext cx="0" cy="0"/>
          <a:chOff x="0" y="0"/>
          <a:chExt cx="0" cy="0"/>
        </a:xfrm>
      </p:grpSpPr>
      <p:sp>
        <p:nvSpPr>
          <p:cNvPr id="51" name="Google Shape;51;p8"/>
          <p:cNvSpPr txBox="1">
            <a:spLocks noGrp="1"/>
          </p:cNvSpPr>
          <p:nvPr>
            <p:ph type="title"/>
          </p:nvPr>
        </p:nvSpPr>
        <p:spPr>
          <a:xfrm>
            <a:off x="311700" y="2343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b="1" dirty="0">
                <a:solidFill>
                  <a:srgbClr val="000000"/>
                </a:solidFill>
              </a:rPr>
              <a:t>Research Methodology</a:t>
            </a:r>
            <a:br>
              <a:rPr lang="en-US" b="1" dirty="0">
                <a:solidFill>
                  <a:srgbClr val="000000"/>
                </a:solidFill>
              </a:rPr>
            </a:br>
            <a:endParaRPr lang="en-US" b="1" dirty="0">
              <a:solidFill>
                <a:srgbClr val="000000"/>
              </a:solidFill>
            </a:endParaRPr>
          </a:p>
        </p:txBody>
      </p:sp>
      <p:pic>
        <p:nvPicPr>
          <p:cNvPr id="4" name="Рисунок 3">
            <a:extLst>
              <a:ext uri="{FF2B5EF4-FFF2-40B4-BE49-F238E27FC236}">
                <a16:creationId xmlns:a16="http://schemas.microsoft.com/office/drawing/2014/main" id="{E018E48B-56B1-49C5-9129-B50EE3CE8CFF}"/>
              </a:ext>
            </a:extLst>
          </p:cNvPr>
          <p:cNvPicPr>
            <a:picLocks noChangeAspect="1"/>
          </p:cNvPicPr>
          <p:nvPr/>
        </p:nvPicPr>
        <p:blipFill>
          <a:blip r:embed="rId3"/>
          <a:stretch>
            <a:fillRect/>
          </a:stretch>
        </p:blipFill>
        <p:spPr>
          <a:xfrm>
            <a:off x="2526204" y="2516648"/>
            <a:ext cx="894651" cy="700256"/>
          </a:xfrm>
          <a:prstGeom prst="rect">
            <a:avLst/>
          </a:prstGeom>
        </p:spPr>
      </p:pic>
      <p:pic>
        <p:nvPicPr>
          <p:cNvPr id="6" name="Рисунок 5">
            <a:extLst>
              <a:ext uri="{FF2B5EF4-FFF2-40B4-BE49-F238E27FC236}">
                <a16:creationId xmlns:a16="http://schemas.microsoft.com/office/drawing/2014/main" id="{66D19751-D0DA-1581-B27C-CA8133B387BC}"/>
              </a:ext>
            </a:extLst>
          </p:cNvPr>
          <p:cNvPicPr>
            <a:picLocks noChangeAspect="1"/>
          </p:cNvPicPr>
          <p:nvPr/>
        </p:nvPicPr>
        <p:blipFill>
          <a:blip r:embed="rId4"/>
          <a:stretch>
            <a:fillRect/>
          </a:stretch>
        </p:blipFill>
        <p:spPr>
          <a:xfrm>
            <a:off x="3754737" y="2502691"/>
            <a:ext cx="880501" cy="754369"/>
          </a:xfrm>
          <a:prstGeom prst="rect">
            <a:avLst/>
          </a:prstGeom>
        </p:spPr>
      </p:pic>
      <p:pic>
        <p:nvPicPr>
          <p:cNvPr id="8" name="Рисунок 7">
            <a:extLst>
              <a:ext uri="{FF2B5EF4-FFF2-40B4-BE49-F238E27FC236}">
                <a16:creationId xmlns:a16="http://schemas.microsoft.com/office/drawing/2014/main" id="{AA977842-E93E-9719-C98A-080CC6A071A8}"/>
              </a:ext>
            </a:extLst>
          </p:cNvPr>
          <p:cNvPicPr>
            <a:picLocks noChangeAspect="1"/>
          </p:cNvPicPr>
          <p:nvPr/>
        </p:nvPicPr>
        <p:blipFill>
          <a:blip r:embed="rId5"/>
          <a:stretch>
            <a:fillRect/>
          </a:stretch>
        </p:blipFill>
        <p:spPr>
          <a:xfrm>
            <a:off x="5117448" y="2516648"/>
            <a:ext cx="880500" cy="683458"/>
          </a:xfrm>
          <a:prstGeom prst="rect">
            <a:avLst/>
          </a:prstGeom>
        </p:spPr>
      </p:pic>
      <p:pic>
        <p:nvPicPr>
          <p:cNvPr id="10" name="Рисунок 9">
            <a:extLst>
              <a:ext uri="{FF2B5EF4-FFF2-40B4-BE49-F238E27FC236}">
                <a16:creationId xmlns:a16="http://schemas.microsoft.com/office/drawing/2014/main" id="{C3C9CC53-25B3-99C3-B827-948EC24A7CB2}"/>
              </a:ext>
            </a:extLst>
          </p:cNvPr>
          <p:cNvPicPr>
            <a:picLocks noChangeAspect="1"/>
          </p:cNvPicPr>
          <p:nvPr/>
        </p:nvPicPr>
        <p:blipFill>
          <a:blip r:embed="rId6"/>
          <a:stretch>
            <a:fillRect/>
          </a:stretch>
        </p:blipFill>
        <p:spPr>
          <a:xfrm>
            <a:off x="6334549" y="2541517"/>
            <a:ext cx="880500" cy="658589"/>
          </a:xfrm>
          <a:prstGeom prst="rect">
            <a:avLst/>
          </a:prstGeom>
        </p:spPr>
      </p:pic>
      <p:pic>
        <p:nvPicPr>
          <p:cNvPr id="12" name="Рисунок 11">
            <a:extLst>
              <a:ext uri="{FF2B5EF4-FFF2-40B4-BE49-F238E27FC236}">
                <a16:creationId xmlns:a16="http://schemas.microsoft.com/office/drawing/2014/main" id="{DF0EFB31-8F1C-EE0A-C835-C07864139BC5}"/>
              </a:ext>
            </a:extLst>
          </p:cNvPr>
          <p:cNvPicPr>
            <a:picLocks noChangeAspect="1"/>
          </p:cNvPicPr>
          <p:nvPr/>
        </p:nvPicPr>
        <p:blipFill>
          <a:blip r:embed="rId7"/>
          <a:stretch>
            <a:fillRect/>
          </a:stretch>
        </p:blipFill>
        <p:spPr>
          <a:xfrm>
            <a:off x="788777" y="2591428"/>
            <a:ext cx="711755" cy="1530927"/>
          </a:xfrm>
          <a:prstGeom prst="rect">
            <a:avLst/>
          </a:prstGeom>
        </p:spPr>
      </p:pic>
      <p:pic>
        <p:nvPicPr>
          <p:cNvPr id="14" name="Рисунок 13">
            <a:extLst>
              <a:ext uri="{FF2B5EF4-FFF2-40B4-BE49-F238E27FC236}">
                <a16:creationId xmlns:a16="http://schemas.microsoft.com/office/drawing/2014/main" id="{F2680C53-52B2-B900-62B6-591788235940}"/>
              </a:ext>
            </a:extLst>
          </p:cNvPr>
          <p:cNvPicPr>
            <a:picLocks noChangeAspect="1"/>
          </p:cNvPicPr>
          <p:nvPr/>
        </p:nvPicPr>
        <p:blipFill>
          <a:blip r:embed="rId8"/>
          <a:stretch>
            <a:fillRect/>
          </a:stretch>
        </p:blipFill>
        <p:spPr>
          <a:xfrm>
            <a:off x="1224317" y="1367132"/>
            <a:ext cx="879950" cy="572700"/>
          </a:xfrm>
          <a:prstGeom prst="rect">
            <a:avLst/>
          </a:prstGeom>
        </p:spPr>
      </p:pic>
      <p:pic>
        <p:nvPicPr>
          <p:cNvPr id="3074" name="Picture 2" descr="Cylinder Mold, 4&quot;x8” Lipped Plastic Concrete Cylinder Mold, 36 Molds Per  Case, Concrete Testing">
            <a:extLst>
              <a:ext uri="{FF2B5EF4-FFF2-40B4-BE49-F238E27FC236}">
                <a16:creationId xmlns:a16="http://schemas.microsoft.com/office/drawing/2014/main" id="{5C0A15EA-FAA4-5E81-E604-C9CBBF9A6230}"/>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11700" y="1036545"/>
            <a:ext cx="679534" cy="1120112"/>
          </a:xfrm>
          <a:prstGeom prst="rect">
            <a:avLst/>
          </a:prstGeom>
          <a:noFill/>
          <a:extLst>
            <a:ext uri="{909E8E84-426E-40DD-AFC4-6F175D3DCCD1}">
              <a14:hiddenFill xmlns:a14="http://schemas.microsoft.com/office/drawing/2010/main">
                <a:solidFill>
                  <a:srgbClr val="FFFFFF"/>
                </a:solidFill>
              </a14:hiddenFill>
            </a:ext>
          </a:extLst>
        </p:spPr>
      </p:pic>
      <p:pic>
        <p:nvPicPr>
          <p:cNvPr id="16" name="Рисунок 15">
            <a:extLst>
              <a:ext uri="{FF2B5EF4-FFF2-40B4-BE49-F238E27FC236}">
                <a16:creationId xmlns:a16="http://schemas.microsoft.com/office/drawing/2014/main" id="{92F170A9-D4AF-285D-D744-CFDCD309BDAA}"/>
              </a:ext>
            </a:extLst>
          </p:cNvPr>
          <p:cNvPicPr>
            <a:picLocks noChangeAspect="1"/>
          </p:cNvPicPr>
          <p:nvPr/>
        </p:nvPicPr>
        <p:blipFill>
          <a:blip r:embed="rId10"/>
          <a:stretch>
            <a:fillRect/>
          </a:stretch>
        </p:blipFill>
        <p:spPr>
          <a:xfrm>
            <a:off x="7698715" y="2260080"/>
            <a:ext cx="1236841" cy="1184831"/>
          </a:xfrm>
          <a:prstGeom prst="rect">
            <a:avLst/>
          </a:prstGeom>
        </p:spPr>
      </p:pic>
      <p:pic>
        <p:nvPicPr>
          <p:cNvPr id="3076" name="Picture 4" descr="Study spells out fatal danger of coal pollution | Environment | All topics  from climate change to conservation | DW | 08.04.2013">
            <a:extLst>
              <a:ext uri="{FF2B5EF4-FFF2-40B4-BE49-F238E27FC236}">
                <a16:creationId xmlns:a16="http://schemas.microsoft.com/office/drawing/2014/main" id="{53A24BD2-3113-4E33-B193-410A66625A68}"/>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365360" y="1326757"/>
            <a:ext cx="1160950" cy="653449"/>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Steel mill - Wikipedia">
            <a:extLst>
              <a:ext uri="{FF2B5EF4-FFF2-40B4-BE49-F238E27FC236}">
                <a16:creationId xmlns:a16="http://schemas.microsoft.com/office/drawing/2014/main" id="{55D0EDE0-9435-FBCC-1A56-DC2AC538DA65}"/>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745340" y="1326757"/>
            <a:ext cx="899299" cy="653449"/>
          </a:xfrm>
          <a:prstGeom prst="rect">
            <a:avLst/>
          </a:prstGeom>
          <a:noFill/>
          <a:extLst>
            <a:ext uri="{909E8E84-426E-40DD-AFC4-6F175D3DCCD1}">
              <a14:hiddenFill xmlns:a14="http://schemas.microsoft.com/office/drawing/2010/main">
                <a:solidFill>
                  <a:srgbClr val="FFFFFF"/>
                </a:solidFill>
              </a14:hiddenFill>
            </a:ext>
          </a:extLst>
        </p:spPr>
      </p:pic>
      <p:pic>
        <p:nvPicPr>
          <p:cNvPr id="18" name="Рисунок 17">
            <a:extLst>
              <a:ext uri="{FF2B5EF4-FFF2-40B4-BE49-F238E27FC236}">
                <a16:creationId xmlns:a16="http://schemas.microsoft.com/office/drawing/2014/main" id="{FB630E71-A127-1D9B-BC15-E3381C4BE64B}"/>
              </a:ext>
            </a:extLst>
          </p:cNvPr>
          <p:cNvPicPr>
            <a:picLocks noChangeAspect="1"/>
          </p:cNvPicPr>
          <p:nvPr/>
        </p:nvPicPr>
        <p:blipFill>
          <a:blip r:embed="rId13"/>
          <a:stretch>
            <a:fillRect/>
          </a:stretch>
        </p:blipFill>
        <p:spPr>
          <a:xfrm>
            <a:off x="6229261" y="1383841"/>
            <a:ext cx="1078581" cy="653449"/>
          </a:xfrm>
          <a:prstGeom prst="rect">
            <a:avLst/>
          </a:prstGeom>
        </p:spPr>
      </p:pic>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696D1B3D-E194-A492-EF00-B29D72F5F955}"/>
                  </a:ext>
                </a:extLst>
              </p:cNvPr>
              <p:cNvSpPr txBox="1"/>
              <p:nvPr/>
            </p:nvSpPr>
            <p:spPr>
              <a:xfrm>
                <a:off x="288798" y="2078182"/>
                <a:ext cx="702436" cy="24622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000" i="1" cap="none" dirty="0" smtClean="0">
                              <a:solidFill>
                                <a:schemeClr val="bg2"/>
                              </a:solidFill>
                              <a:latin typeface="Cambria Math" panose="02040503050406030204" pitchFamily="18" charset="0"/>
                              <a:cs typeface="Arial" panose="020B0604020202020204" pitchFamily="34" charset="0"/>
                            </a:rPr>
                          </m:ctrlPr>
                        </m:sSubPr>
                        <m:e>
                          <m:r>
                            <a:rPr lang="en-US" sz="1000" b="0" i="1" cap="none" dirty="0" smtClean="0">
                              <a:solidFill>
                                <a:schemeClr val="bg2"/>
                              </a:solidFill>
                              <a:latin typeface="Cambria Math" panose="02040503050406030204" pitchFamily="18" charset="0"/>
                              <a:cs typeface="Arial" panose="020B0604020202020204" pitchFamily="34" charset="0"/>
                            </a:rPr>
                            <m:t>𝑁𝑎</m:t>
                          </m:r>
                        </m:e>
                        <m:sub>
                          <m:r>
                            <a:rPr lang="en-US" sz="1000" b="0" i="1" cap="none" dirty="0" smtClean="0">
                              <a:solidFill>
                                <a:schemeClr val="bg2"/>
                              </a:solidFill>
                              <a:latin typeface="Cambria Math" panose="02040503050406030204" pitchFamily="18" charset="0"/>
                              <a:cs typeface="Arial" panose="020B0604020202020204" pitchFamily="34" charset="0"/>
                            </a:rPr>
                            <m:t>2</m:t>
                          </m:r>
                        </m:sub>
                      </m:sSub>
                      <m:sSub>
                        <m:sSubPr>
                          <m:ctrlPr>
                            <a:rPr lang="en-US" sz="1000" i="1" cap="none" dirty="0" smtClean="0">
                              <a:solidFill>
                                <a:schemeClr val="bg2"/>
                              </a:solidFill>
                              <a:latin typeface="Cambria Math" panose="02040503050406030204" pitchFamily="18" charset="0"/>
                              <a:cs typeface="Arial" panose="020B0604020202020204" pitchFamily="34" charset="0"/>
                            </a:rPr>
                          </m:ctrlPr>
                        </m:sSubPr>
                        <m:e>
                          <m:r>
                            <a:rPr lang="en-US" sz="1000" b="0" i="1" cap="none" dirty="0" smtClean="0">
                              <a:solidFill>
                                <a:schemeClr val="bg2"/>
                              </a:solidFill>
                              <a:latin typeface="Cambria Math" panose="02040503050406030204" pitchFamily="18" charset="0"/>
                              <a:cs typeface="Arial" panose="020B0604020202020204" pitchFamily="34" charset="0"/>
                            </a:rPr>
                            <m:t>𝑆𝑖𝑂</m:t>
                          </m:r>
                        </m:e>
                        <m:sub>
                          <m:r>
                            <a:rPr lang="en-US" sz="1000" b="0" i="1" cap="none" dirty="0" smtClean="0">
                              <a:solidFill>
                                <a:schemeClr val="bg2"/>
                              </a:solidFill>
                              <a:latin typeface="Cambria Math" panose="02040503050406030204" pitchFamily="18" charset="0"/>
                              <a:cs typeface="Arial" panose="020B0604020202020204" pitchFamily="34" charset="0"/>
                            </a:rPr>
                            <m:t>3</m:t>
                          </m:r>
                        </m:sub>
                      </m:sSub>
                    </m:oMath>
                  </m:oMathPara>
                </a14:m>
                <a:endParaRPr lang="en-US" sz="1000" dirty="0"/>
              </a:p>
            </p:txBody>
          </p:sp>
        </mc:Choice>
        <mc:Fallback xmlns="">
          <p:sp>
            <p:nvSpPr>
              <p:cNvPr id="19" name="TextBox 18">
                <a:extLst>
                  <a:ext uri="{FF2B5EF4-FFF2-40B4-BE49-F238E27FC236}">
                    <a16:creationId xmlns:a16="http://schemas.microsoft.com/office/drawing/2014/main" id="{696D1B3D-E194-A492-EF00-B29D72F5F955}"/>
                  </a:ext>
                </a:extLst>
              </p:cNvPr>
              <p:cNvSpPr txBox="1">
                <a:spLocks noRot="1" noChangeAspect="1" noMove="1" noResize="1" noEditPoints="1" noAdjustHandles="1" noChangeArrowheads="1" noChangeShapeType="1" noTextEdit="1"/>
              </p:cNvSpPr>
              <p:nvPr/>
            </p:nvSpPr>
            <p:spPr>
              <a:xfrm>
                <a:off x="288798" y="2078182"/>
                <a:ext cx="702436" cy="246221"/>
              </a:xfrm>
              <a:prstGeom prst="rect">
                <a:avLst/>
              </a:prstGeom>
              <a:blipFill>
                <a:blip r:embed="rId14"/>
                <a:stretch>
                  <a:fillRect/>
                </a:stretch>
              </a:blipFill>
            </p:spPr>
            <p:txBody>
              <a:bodyPr/>
              <a:lstStyle/>
              <a:p>
                <a:r>
                  <a:rPr lang="en-US">
                    <a:noFill/>
                  </a:rPr>
                  <a:t> </a:t>
                </a:r>
              </a:p>
            </p:txBody>
          </p:sp>
        </mc:Fallback>
      </mc:AlternateContent>
      <p:sp>
        <p:nvSpPr>
          <p:cNvPr id="24" name="TextBox 23">
            <a:extLst>
              <a:ext uri="{FF2B5EF4-FFF2-40B4-BE49-F238E27FC236}">
                <a16:creationId xmlns:a16="http://schemas.microsoft.com/office/drawing/2014/main" id="{39BA7493-9CF1-5EC8-B528-A235A9BAB273}"/>
              </a:ext>
            </a:extLst>
          </p:cNvPr>
          <p:cNvSpPr txBox="1"/>
          <p:nvPr/>
        </p:nvSpPr>
        <p:spPr>
          <a:xfrm>
            <a:off x="1394025" y="2078182"/>
            <a:ext cx="540533" cy="246221"/>
          </a:xfrm>
          <a:prstGeom prst="rect">
            <a:avLst/>
          </a:prstGeom>
          <a:noFill/>
        </p:spPr>
        <p:txBody>
          <a:bodyPr wrap="none" rtlCol="0">
            <a:spAutoFit/>
          </a:bodyPr>
          <a:lstStyle/>
          <a:p>
            <a:r>
              <a:rPr lang="en-US" sz="1000" dirty="0"/>
              <a:t>NaOH</a:t>
            </a:r>
          </a:p>
        </p:txBody>
      </p:sp>
      <p:sp>
        <p:nvSpPr>
          <p:cNvPr id="25" name="TextBox 24">
            <a:extLst>
              <a:ext uri="{FF2B5EF4-FFF2-40B4-BE49-F238E27FC236}">
                <a16:creationId xmlns:a16="http://schemas.microsoft.com/office/drawing/2014/main" id="{F2CFEBF7-7C1B-D669-713B-48BF95E32508}"/>
              </a:ext>
            </a:extLst>
          </p:cNvPr>
          <p:cNvSpPr txBox="1"/>
          <p:nvPr/>
        </p:nvSpPr>
        <p:spPr>
          <a:xfrm>
            <a:off x="924882" y="4143159"/>
            <a:ext cx="439544" cy="246221"/>
          </a:xfrm>
          <a:prstGeom prst="rect">
            <a:avLst/>
          </a:prstGeom>
          <a:noFill/>
        </p:spPr>
        <p:txBody>
          <a:bodyPr wrap="none" rtlCol="0">
            <a:spAutoFit/>
          </a:bodyPr>
          <a:lstStyle/>
          <a:p>
            <a:r>
              <a:rPr lang="en-US" sz="1000" dirty="0"/>
              <a:t>AAS</a:t>
            </a:r>
          </a:p>
        </p:txBody>
      </p:sp>
      <p:cxnSp>
        <p:nvCxnSpPr>
          <p:cNvPr id="21" name="Прямая со стрелкой 20">
            <a:extLst>
              <a:ext uri="{FF2B5EF4-FFF2-40B4-BE49-F238E27FC236}">
                <a16:creationId xmlns:a16="http://schemas.microsoft.com/office/drawing/2014/main" id="{6165113E-BD62-7A8E-8FCF-FF01163C3CA4}"/>
              </a:ext>
            </a:extLst>
          </p:cNvPr>
          <p:cNvCxnSpPr>
            <a:cxnSpLocks/>
          </p:cNvCxnSpPr>
          <p:nvPr/>
        </p:nvCxnSpPr>
        <p:spPr>
          <a:xfrm>
            <a:off x="826864" y="2285399"/>
            <a:ext cx="164370" cy="306029"/>
          </a:xfrm>
          <a:prstGeom prst="straightConnector1">
            <a:avLst/>
          </a:prstGeom>
          <a:ln>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6" name="Прямая со стрелкой 25">
            <a:extLst>
              <a:ext uri="{FF2B5EF4-FFF2-40B4-BE49-F238E27FC236}">
                <a16:creationId xmlns:a16="http://schemas.microsoft.com/office/drawing/2014/main" id="{60AE7A03-9F6A-5811-10B1-320BEAA2DAA9}"/>
              </a:ext>
            </a:extLst>
          </p:cNvPr>
          <p:cNvCxnSpPr/>
          <p:nvPr/>
        </p:nvCxnSpPr>
        <p:spPr>
          <a:xfrm flipH="1">
            <a:off x="1295400" y="2285399"/>
            <a:ext cx="205132" cy="306029"/>
          </a:xfrm>
          <a:prstGeom prst="straightConnector1">
            <a:avLst/>
          </a:prstGeom>
          <a:ln>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58E335D6-42F0-1C7B-E9BD-D316B721AEE4}"/>
              </a:ext>
            </a:extLst>
          </p:cNvPr>
          <p:cNvSpPr txBox="1"/>
          <p:nvPr/>
        </p:nvSpPr>
        <p:spPr>
          <a:xfrm>
            <a:off x="2388274" y="1980206"/>
            <a:ext cx="1170513" cy="246221"/>
          </a:xfrm>
          <a:prstGeom prst="rect">
            <a:avLst/>
          </a:prstGeom>
          <a:noFill/>
        </p:spPr>
        <p:txBody>
          <a:bodyPr wrap="none" rtlCol="0">
            <a:spAutoFit/>
          </a:bodyPr>
          <a:lstStyle/>
          <a:p>
            <a:r>
              <a:rPr lang="en-US" sz="1000" dirty="0"/>
              <a:t>Coal combustion</a:t>
            </a:r>
          </a:p>
        </p:txBody>
      </p:sp>
      <p:sp>
        <p:nvSpPr>
          <p:cNvPr id="32" name="TextBox 31">
            <a:extLst>
              <a:ext uri="{FF2B5EF4-FFF2-40B4-BE49-F238E27FC236}">
                <a16:creationId xmlns:a16="http://schemas.microsoft.com/office/drawing/2014/main" id="{489D62D9-2BDE-FF43-2459-3BD1C735E889}"/>
              </a:ext>
            </a:extLst>
          </p:cNvPr>
          <p:cNvSpPr txBox="1"/>
          <p:nvPr/>
        </p:nvSpPr>
        <p:spPr>
          <a:xfrm>
            <a:off x="3631372" y="1980206"/>
            <a:ext cx="1127232" cy="246221"/>
          </a:xfrm>
          <a:prstGeom prst="rect">
            <a:avLst/>
          </a:prstGeom>
          <a:noFill/>
        </p:spPr>
        <p:txBody>
          <a:bodyPr wrap="none" rtlCol="0">
            <a:spAutoFit/>
          </a:bodyPr>
          <a:lstStyle/>
          <a:p>
            <a:r>
              <a:rPr lang="en-US" sz="1000" dirty="0"/>
              <a:t>Steel processing</a:t>
            </a:r>
          </a:p>
        </p:txBody>
      </p:sp>
      <p:cxnSp>
        <p:nvCxnSpPr>
          <p:cNvPr id="28" name="Прямая со стрелкой 27">
            <a:extLst>
              <a:ext uri="{FF2B5EF4-FFF2-40B4-BE49-F238E27FC236}">
                <a16:creationId xmlns:a16="http://schemas.microsoft.com/office/drawing/2014/main" id="{ED57166A-C271-B36C-17AD-7EE183116404}"/>
              </a:ext>
            </a:extLst>
          </p:cNvPr>
          <p:cNvCxnSpPr>
            <a:stCxn id="31" idx="2"/>
            <a:endCxn id="4" idx="0"/>
          </p:cNvCxnSpPr>
          <p:nvPr/>
        </p:nvCxnSpPr>
        <p:spPr>
          <a:xfrm flipH="1">
            <a:off x="2973530" y="2226427"/>
            <a:ext cx="1" cy="290221"/>
          </a:xfrm>
          <a:prstGeom prst="straightConnector1">
            <a:avLst/>
          </a:prstGeom>
          <a:ln>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33" name="Прямая со стрелкой 32">
            <a:extLst>
              <a:ext uri="{FF2B5EF4-FFF2-40B4-BE49-F238E27FC236}">
                <a16:creationId xmlns:a16="http://schemas.microsoft.com/office/drawing/2014/main" id="{57B5BEB9-42C9-5D4B-C954-7088E9484566}"/>
              </a:ext>
            </a:extLst>
          </p:cNvPr>
          <p:cNvCxnSpPr>
            <a:stCxn id="32" idx="2"/>
            <a:endCxn id="6" idx="0"/>
          </p:cNvCxnSpPr>
          <p:nvPr/>
        </p:nvCxnSpPr>
        <p:spPr>
          <a:xfrm>
            <a:off x="4194988" y="2226427"/>
            <a:ext cx="0" cy="276264"/>
          </a:xfrm>
          <a:prstGeom prst="straightConnector1">
            <a:avLst/>
          </a:prstGeom>
          <a:ln>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C64EDACE-CD58-A514-0FD4-058A821A3092}"/>
              </a:ext>
            </a:extLst>
          </p:cNvPr>
          <p:cNvSpPr txBox="1"/>
          <p:nvPr/>
        </p:nvSpPr>
        <p:spPr>
          <a:xfrm>
            <a:off x="2793386" y="3216904"/>
            <a:ext cx="348172" cy="246221"/>
          </a:xfrm>
          <a:prstGeom prst="rect">
            <a:avLst/>
          </a:prstGeom>
          <a:noFill/>
        </p:spPr>
        <p:txBody>
          <a:bodyPr wrap="none" rtlCol="0">
            <a:spAutoFit/>
          </a:bodyPr>
          <a:lstStyle/>
          <a:p>
            <a:r>
              <a:rPr lang="en-US" sz="1000" dirty="0"/>
              <a:t>FA</a:t>
            </a:r>
          </a:p>
        </p:txBody>
      </p:sp>
      <p:sp>
        <p:nvSpPr>
          <p:cNvPr id="39" name="TextBox 38">
            <a:extLst>
              <a:ext uri="{FF2B5EF4-FFF2-40B4-BE49-F238E27FC236}">
                <a16:creationId xmlns:a16="http://schemas.microsoft.com/office/drawing/2014/main" id="{CFB4BD9C-FC6D-1B18-929B-B50459E50C9A}"/>
              </a:ext>
            </a:extLst>
          </p:cNvPr>
          <p:cNvSpPr txBox="1"/>
          <p:nvPr/>
        </p:nvSpPr>
        <p:spPr>
          <a:xfrm>
            <a:off x="3877629" y="3233780"/>
            <a:ext cx="631904" cy="246221"/>
          </a:xfrm>
          <a:prstGeom prst="rect">
            <a:avLst/>
          </a:prstGeom>
          <a:noFill/>
        </p:spPr>
        <p:txBody>
          <a:bodyPr wrap="none" rtlCol="0">
            <a:spAutoFit/>
          </a:bodyPr>
          <a:lstStyle/>
          <a:p>
            <a:r>
              <a:rPr lang="en-US" sz="1000" dirty="0"/>
              <a:t>GGBFS</a:t>
            </a:r>
          </a:p>
        </p:txBody>
      </p:sp>
      <p:sp>
        <p:nvSpPr>
          <p:cNvPr id="41" name="Знак ''плюс'' 40">
            <a:extLst>
              <a:ext uri="{FF2B5EF4-FFF2-40B4-BE49-F238E27FC236}">
                <a16:creationId xmlns:a16="http://schemas.microsoft.com/office/drawing/2014/main" id="{AB1E9014-0E50-C0F4-0B99-23C46E1E3FC4}"/>
              </a:ext>
            </a:extLst>
          </p:cNvPr>
          <p:cNvSpPr/>
          <p:nvPr/>
        </p:nvSpPr>
        <p:spPr>
          <a:xfrm>
            <a:off x="3486719" y="2761592"/>
            <a:ext cx="202154" cy="181808"/>
          </a:xfrm>
          <a:prstGeom prst="mathPlus">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ysClr val="windowText" lastClr="000000"/>
                </a:solidFill>
              </a:ln>
              <a:solidFill>
                <a:sysClr val="windowText" lastClr="000000"/>
              </a:solidFill>
            </a:endParaRPr>
          </a:p>
        </p:txBody>
      </p:sp>
      <p:sp>
        <p:nvSpPr>
          <p:cNvPr id="43" name="Знак ''плюс'' 42">
            <a:extLst>
              <a:ext uri="{FF2B5EF4-FFF2-40B4-BE49-F238E27FC236}">
                <a16:creationId xmlns:a16="http://schemas.microsoft.com/office/drawing/2014/main" id="{BDE8ABA7-CEB8-899D-A1B9-03CBE71B1A71}"/>
              </a:ext>
            </a:extLst>
          </p:cNvPr>
          <p:cNvSpPr/>
          <p:nvPr/>
        </p:nvSpPr>
        <p:spPr>
          <a:xfrm>
            <a:off x="1902113" y="2761592"/>
            <a:ext cx="202154" cy="181808"/>
          </a:xfrm>
          <a:prstGeom prst="mathPlus">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ysClr val="windowText" lastClr="000000"/>
                </a:solidFill>
              </a:ln>
              <a:solidFill>
                <a:sysClr val="windowText" lastClr="000000"/>
              </a:solidFill>
            </a:endParaRPr>
          </a:p>
        </p:txBody>
      </p:sp>
      <p:sp>
        <p:nvSpPr>
          <p:cNvPr id="44" name="Знак ''плюс'' 43">
            <a:extLst>
              <a:ext uri="{FF2B5EF4-FFF2-40B4-BE49-F238E27FC236}">
                <a16:creationId xmlns:a16="http://schemas.microsoft.com/office/drawing/2014/main" id="{F1385E89-0348-7EA2-97E3-1724FCBB3500}"/>
              </a:ext>
            </a:extLst>
          </p:cNvPr>
          <p:cNvSpPr/>
          <p:nvPr/>
        </p:nvSpPr>
        <p:spPr>
          <a:xfrm>
            <a:off x="4786318" y="2761592"/>
            <a:ext cx="202154" cy="181808"/>
          </a:xfrm>
          <a:prstGeom prst="mathPlus">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ysClr val="windowText" lastClr="000000"/>
                </a:solidFill>
              </a:ln>
              <a:solidFill>
                <a:sysClr val="windowText" lastClr="000000"/>
              </a:solidFill>
            </a:endParaRPr>
          </a:p>
        </p:txBody>
      </p:sp>
      <p:sp>
        <p:nvSpPr>
          <p:cNvPr id="45" name="TextBox 44">
            <a:extLst>
              <a:ext uri="{FF2B5EF4-FFF2-40B4-BE49-F238E27FC236}">
                <a16:creationId xmlns:a16="http://schemas.microsoft.com/office/drawing/2014/main" id="{7647E32E-4DCD-61F4-CE0A-D0062BD381F8}"/>
              </a:ext>
            </a:extLst>
          </p:cNvPr>
          <p:cNvSpPr txBox="1"/>
          <p:nvPr/>
        </p:nvSpPr>
        <p:spPr>
          <a:xfrm>
            <a:off x="6307529" y="2024795"/>
            <a:ext cx="922047" cy="246221"/>
          </a:xfrm>
          <a:prstGeom prst="rect">
            <a:avLst/>
          </a:prstGeom>
          <a:noFill/>
        </p:spPr>
        <p:txBody>
          <a:bodyPr wrap="none" rtlCol="0">
            <a:spAutoFit/>
          </a:bodyPr>
          <a:lstStyle/>
          <a:p>
            <a:r>
              <a:rPr lang="en-US" sz="1000" dirty="0"/>
              <a:t>Glass bottles</a:t>
            </a:r>
          </a:p>
        </p:txBody>
      </p:sp>
      <p:cxnSp>
        <p:nvCxnSpPr>
          <p:cNvPr id="36" name="Прямая со стрелкой 35">
            <a:extLst>
              <a:ext uri="{FF2B5EF4-FFF2-40B4-BE49-F238E27FC236}">
                <a16:creationId xmlns:a16="http://schemas.microsoft.com/office/drawing/2014/main" id="{63F8E829-1064-56DB-CD32-54877499434A}"/>
              </a:ext>
            </a:extLst>
          </p:cNvPr>
          <p:cNvCxnSpPr>
            <a:stCxn id="45" idx="2"/>
            <a:endCxn id="10" idx="0"/>
          </p:cNvCxnSpPr>
          <p:nvPr/>
        </p:nvCxnSpPr>
        <p:spPr>
          <a:xfrm>
            <a:off x="6768553" y="2271016"/>
            <a:ext cx="6246" cy="270501"/>
          </a:xfrm>
          <a:prstGeom prst="straightConnector1">
            <a:avLst/>
          </a:prstGeom>
          <a:ln>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49" name="Знак ''плюс'' 48">
            <a:extLst>
              <a:ext uri="{FF2B5EF4-FFF2-40B4-BE49-F238E27FC236}">
                <a16:creationId xmlns:a16="http://schemas.microsoft.com/office/drawing/2014/main" id="{BD200AD0-7E40-3D43-0E4F-03D83F99F3D1}"/>
              </a:ext>
            </a:extLst>
          </p:cNvPr>
          <p:cNvSpPr/>
          <p:nvPr/>
        </p:nvSpPr>
        <p:spPr>
          <a:xfrm>
            <a:off x="6064381" y="2761592"/>
            <a:ext cx="202154" cy="181808"/>
          </a:xfrm>
          <a:prstGeom prst="mathPlus">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ysClr val="windowText" lastClr="000000"/>
                </a:solidFill>
              </a:ln>
              <a:solidFill>
                <a:sysClr val="windowText" lastClr="000000"/>
              </a:solidFill>
            </a:endParaRPr>
          </a:p>
        </p:txBody>
      </p:sp>
      <p:sp>
        <p:nvSpPr>
          <p:cNvPr id="50" name="TextBox 49">
            <a:extLst>
              <a:ext uri="{FF2B5EF4-FFF2-40B4-BE49-F238E27FC236}">
                <a16:creationId xmlns:a16="http://schemas.microsoft.com/office/drawing/2014/main" id="{9C1F02A3-3209-B942-C306-1CDC8DB60026}"/>
              </a:ext>
            </a:extLst>
          </p:cNvPr>
          <p:cNvSpPr txBox="1"/>
          <p:nvPr/>
        </p:nvSpPr>
        <p:spPr>
          <a:xfrm>
            <a:off x="5383787" y="3200106"/>
            <a:ext cx="362600" cy="246221"/>
          </a:xfrm>
          <a:prstGeom prst="rect">
            <a:avLst/>
          </a:prstGeom>
          <a:noFill/>
        </p:spPr>
        <p:txBody>
          <a:bodyPr wrap="none" rtlCol="0">
            <a:spAutoFit/>
          </a:bodyPr>
          <a:lstStyle/>
          <a:p>
            <a:r>
              <a:rPr lang="en-US" sz="1000" dirty="0"/>
              <a:t>RS</a:t>
            </a:r>
          </a:p>
        </p:txBody>
      </p:sp>
      <p:sp>
        <p:nvSpPr>
          <p:cNvPr id="52" name="TextBox 51">
            <a:extLst>
              <a:ext uri="{FF2B5EF4-FFF2-40B4-BE49-F238E27FC236}">
                <a16:creationId xmlns:a16="http://schemas.microsoft.com/office/drawing/2014/main" id="{6401E58C-BDDE-3A03-6E45-151A40436361}"/>
              </a:ext>
            </a:extLst>
          </p:cNvPr>
          <p:cNvSpPr txBox="1"/>
          <p:nvPr/>
        </p:nvSpPr>
        <p:spPr>
          <a:xfrm>
            <a:off x="6523131" y="3198690"/>
            <a:ext cx="490840" cy="246221"/>
          </a:xfrm>
          <a:prstGeom prst="rect">
            <a:avLst/>
          </a:prstGeom>
          <a:noFill/>
        </p:spPr>
        <p:txBody>
          <a:bodyPr wrap="none" rtlCol="0">
            <a:spAutoFit/>
          </a:bodyPr>
          <a:lstStyle/>
          <a:p>
            <a:r>
              <a:rPr lang="en-US" sz="1000" dirty="0"/>
              <a:t>WGS</a:t>
            </a:r>
          </a:p>
        </p:txBody>
      </p:sp>
      <p:sp>
        <p:nvSpPr>
          <p:cNvPr id="40" name="Равно 39">
            <a:extLst>
              <a:ext uri="{FF2B5EF4-FFF2-40B4-BE49-F238E27FC236}">
                <a16:creationId xmlns:a16="http://schemas.microsoft.com/office/drawing/2014/main" id="{F2B0FF16-2F44-7A4E-CCAF-CA8C4B17864F}"/>
              </a:ext>
            </a:extLst>
          </p:cNvPr>
          <p:cNvSpPr/>
          <p:nvPr/>
        </p:nvSpPr>
        <p:spPr>
          <a:xfrm>
            <a:off x="7293315" y="2693678"/>
            <a:ext cx="326684" cy="346195"/>
          </a:xfrm>
          <a:prstGeom prst="mathEqual">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extBox 1">
            <a:extLst>
              <a:ext uri="{FF2B5EF4-FFF2-40B4-BE49-F238E27FC236}">
                <a16:creationId xmlns:a16="http://schemas.microsoft.com/office/drawing/2014/main" id="{428BA170-70B4-DE02-7886-6C50AB7EE212}"/>
              </a:ext>
            </a:extLst>
          </p:cNvPr>
          <p:cNvSpPr txBox="1"/>
          <p:nvPr/>
        </p:nvSpPr>
        <p:spPr>
          <a:xfrm>
            <a:off x="7722805" y="3443582"/>
            <a:ext cx="1212751" cy="523220"/>
          </a:xfrm>
          <a:prstGeom prst="rect">
            <a:avLst/>
          </a:prstGeom>
          <a:noFill/>
        </p:spPr>
        <p:txBody>
          <a:bodyPr wrap="square" rtlCol="0">
            <a:spAutoFit/>
          </a:bodyPr>
          <a:lstStyle/>
          <a:p>
            <a:pPr algn="ctr"/>
            <a:r>
              <a:rPr lang="en-US" dirty="0">
                <a:solidFill>
                  <a:schemeClr val="bg1"/>
                </a:solidFill>
              </a:rPr>
              <a:t>Geopolymer mortar</a:t>
            </a:r>
          </a:p>
        </p:txBody>
      </p:sp>
      <p:sp>
        <p:nvSpPr>
          <p:cNvPr id="3" name="Номер слайда 2">
            <a:extLst>
              <a:ext uri="{FF2B5EF4-FFF2-40B4-BE49-F238E27FC236}">
                <a16:creationId xmlns:a16="http://schemas.microsoft.com/office/drawing/2014/main" id="{A0A86EFE-3527-C59A-78DB-309079B27F4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solidFill>
                  <a:schemeClr val="bg1"/>
                </a:solidFill>
              </a:rPr>
              <a:t>10</a:t>
            </a:fld>
            <a:endParaRPr lang="en" dirty="0">
              <a:solidFill>
                <a:schemeClr val="bg1"/>
              </a:solidFill>
            </a:endParaRPr>
          </a:p>
        </p:txBody>
      </p:sp>
      <p:pic>
        <p:nvPicPr>
          <p:cNvPr id="7" name="Рисунок 6">
            <a:extLst>
              <a:ext uri="{FF2B5EF4-FFF2-40B4-BE49-F238E27FC236}">
                <a16:creationId xmlns:a16="http://schemas.microsoft.com/office/drawing/2014/main" id="{956EEDB5-435D-3952-0A79-7270FF144CAB}"/>
              </a:ext>
            </a:extLst>
          </p:cNvPr>
          <p:cNvPicPr>
            <a:picLocks noChangeAspect="1"/>
          </p:cNvPicPr>
          <p:nvPr/>
        </p:nvPicPr>
        <p:blipFill>
          <a:blip r:embed="rId15"/>
          <a:stretch>
            <a:fillRect/>
          </a:stretch>
        </p:blipFill>
        <p:spPr>
          <a:xfrm>
            <a:off x="2623158" y="3846614"/>
            <a:ext cx="4024160" cy="584624"/>
          </a:xfrm>
          <a:prstGeom prst="rect">
            <a:avLst/>
          </a:prstGeom>
        </p:spPr>
      </p:pic>
      <p:pic>
        <p:nvPicPr>
          <p:cNvPr id="11" name="Рисунок 10">
            <a:extLst>
              <a:ext uri="{FF2B5EF4-FFF2-40B4-BE49-F238E27FC236}">
                <a16:creationId xmlns:a16="http://schemas.microsoft.com/office/drawing/2014/main" id="{CAECDBAA-00C0-CB23-1E63-F15954DF228F}"/>
              </a:ext>
            </a:extLst>
          </p:cNvPr>
          <p:cNvPicPr>
            <a:picLocks noChangeAspect="1"/>
          </p:cNvPicPr>
          <p:nvPr/>
        </p:nvPicPr>
        <p:blipFill>
          <a:blip r:embed="rId16"/>
          <a:stretch>
            <a:fillRect/>
          </a:stretch>
        </p:blipFill>
        <p:spPr>
          <a:xfrm>
            <a:off x="2437691" y="4407668"/>
            <a:ext cx="4263832" cy="669211"/>
          </a:xfrm>
          <a:prstGeom prst="rect">
            <a:avLst/>
          </a:prstGeom>
        </p:spPr>
      </p:pic>
      <p:sp>
        <p:nvSpPr>
          <p:cNvPr id="13" name="TextBox 12">
            <a:extLst>
              <a:ext uri="{FF2B5EF4-FFF2-40B4-BE49-F238E27FC236}">
                <a16:creationId xmlns:a16="http://schemas.microsoft.com/office/drawing/2014/main" id="{63B64F4F-E9E1-76E8-75F2-150AC5EB7F1F}"/>
              </a:ext>
            </a:extLst>
          </p:cNvPr>
          <p:cNvSpPr txBox="1"/>
          <p:nvPr/>
        </p:nvSpPr>
        <p:spPr>
          <a:xfrm>
            <a:off x="2003190" y="3877316"/>
            <a:ext cx="356188" cy="261610"/>
          </a:xfrm>
          <a:prstGeom prst="rect">
            <a:avLst/>
          </a:prstGeom>
          <a:noFill/>
        </p:spPr>
        <p:txBody>
          <a:bodyPr wrap="none" rtlCol="0">
            <a:spAutoFit/>
          </a:bodyPr>
          <a:lstStyle/>
          <a:p>
            <a:r>
              <a:rPr lang="en-US" sz="1050" dirty="0"/>
              <a:t>(a)</a:t>
            </a:r>
            <a:endParaRPr lang="en-GB" sz="1050" dirty="0"/>
          </a:p>
        </p:txBody>
      </p:sp>
      <p:sp>
        <p:nvSpPr>
          <p:cNvPr id="17" name="TextBox 16">
            <a:extLst>
              <a:ext uri="{FF2B5EF4-FFF2-40B4-BE49-F238E27FC236}">
                <a16:creationId xmlns:a16="http://schemas.microsoft.com/office/drawing/2014/main" id="{EBF08A2B-7916-8542-7E80-FC9D70515D04}"/>
              </a:ext>
            </a:extLst>
          </p:cNvPr>
          <p:cNvSpPr txBox="1"/>
          <p:nvPr/>
        </p:nvSpPr>
        <p:spPr>
          <a:xfrm>
            <a:off x="2003190" y="4480663"/>
            <a:ext cx="349776" cy="253916"/>
          </a:xfrm>
          <a:prstGeom prst="rect">
            <a:avLst/>
          </a:prstGeom>
          <a:noFill/>
        </p:spPr>
        <p:txBody>
          <a:bodyPr wrap="none" rtlCol="0">
            <a:spAutoFit/>
          </a:bodyPr>
          <a:lstStyle/>
          <a:p>
            <a:r>
              <a:rPr lang="en-US" sz="1050" dirty="0"/>
              <a:t>(b)</a:t>
            </a:r>
            <a:endParaRPr lang="en-GB" sz="1050" dirty="0"/>
          </a:p>
        </p:txBody>
      </p:sp>
    </p:spTree>
    <p:extLst>
      <p:ext uri="{BB962C8B-B14F-4D97-AF65-F5344CB8AC3E}">
        <p14:creationId xmlns:p14="http://schemas.microsoft.com/office/powerpoint/2010/main" val="29253632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500778"/>
        </a:solidFill>
        <a:effectLst/>
      </p:bgPr>
    </p:bg>
    <p:spTree>
      <p:nvGrpSpPr>
        <p:cNvPr id="1" name="Shape 50"/>
        <p:cNvGrpSpPr/>
        <p:nvPr/>
      </p:nvGrpSpPr>
      <p:grpSpPr>
        <a:xfrm>
          <a:off x="0" y="0"/>
          <a:ext cx="0" cy="0"/>
          <a:chOff x="0" y="0"/>
          <a:chExt cx="0" cy="0"/>
        </a:xfrm>
      </p:grpSpPr>
      <p:sp>
        <p:nvSpPr>
          <p:cNvPr id="51" name="Google Shape;51;p8"/>
          <p:cNvSpPr txBox="1">
            <a:spLocks noGrp="1"/>
          </p:cNvSpPr>
          <p:nvPr>
            <p:ph type="title"/>
          </p:nvPr>
        </p:nvSpPr>
        <p:spPr>
          <a:xfrm>
            <a:off x="312251" y="231722"/>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b="1" dirty="0">
                <a:solidFill>
                  <a:srgbClr val="000000"/>
                </a:solidFill>
              </a:rPr>
              <a:t>Cementitious materials properties</a:t>
            </a:r>
          </a:p>
        </p:txBody>
      </p:sp>
      <p:sp>
        <p:nvSpPr>
          <p:cNvPr id="52" name="Google Shape;52;p8"/>
          <p:cNvSpPr txBox="1">
            <a:spLocks noGrp="1"/>
          </p:cNvSpPr>
          <p:nvPr>
            <p:ph type="body" idx="1"/>
          </p:nvPr>
        </p:nvSpPr>
        <p:spPr>
          <a:xfrm>
            <a:off x="651047" y="861790"/>
            <a:ext cx="7841906" cy="507207"/>
          </a:xfrm>
          <a:prstGeom prst="rect">
            <a:avLst/>
          </a:prstGeom>
          <a:noFill/>
          <a:ln>
            <a:noFill/>
          </a:ln>
        </p:spPr>
        <p:txBody>
          <a:bodyPr spcFirstLastPara="1" wrap="square" lIns="91425" tIns="91425" rIns="91425" bIns="91425" anchor="t" anchorCtr="0">
            <a:noAutofit/>
          </a:bodyPr>
          <a:lstStyle/>
          <a:p>
            <a:r>
              <a:rPr lang="en-US" sz="1600" dirty="0">
                <a:solidFill>
                  <a:schemeClr val="bg1"/>
                </a:solidFill>
                <a:latin typeface="+mn-lt"/>
                <a:ea typeface="Calibri" panose="020F0502020204030204" pitchFamily="34" charset="0"/>
              </a:rPr>
              <a:t>T</a:t>
            </a:r>
            <a:r>
              <a:rPr lang="en-US" sz="1600" dirty="0">
                <a:solidFill>
                  <a:schemeClr val="bg1"/>
                </a:solidFill>
                <a:effectLst/>
                <a:latin typeface="+mn-lt"/>
                <a:ea typeface="Calibri" panose="020F0502020204030204" pitchFamily="34" charset="0"/>
              </a:rPr>
              <a:t>he specific gravities of </a:t>
            </a:r>
            <a:r>
              <a:rPr lang="en-US" sz="1600" b="1" dirty="0">
                <a:solidFill>
                  <a:schemeClr val="bg1"/>
                </a:solidFill>
                <a:effectLst/>
                <a:latin typeface="+mn-lt"/>
                <a:ea typeface="Calibri" panose="020F0502020204030204" pitchFamily="34" charset="0"/>
              </a:rPr>
              <a:t>FA</a:t>
            </a:r>
            <a:r>
              <a:rPr lang="en-US" sz="1600" dirty="0">
                <a:solidFill>
                  <a:schemeClr val="bg1"/>
                </a:solidFill>
                <a:effectLst/>
                <a:latin typeface="+mn-lt"/>
                <a:ea typeface="Calibri" panose="020F0502020204030204" pitchFamily="34" charset="0"/>
              </a:rPr>
              <a:t> and </a:t>
            </a:r>
            <a:r>
              <a:rPr lang="en-US" sz="1600" b="1" dirty="0">
                <a:solidFill>
                  <a:schemeClr val="bg1"/>
                </a:solidFill>
                <a:effectLst/>
                <a:latin typeface="+mn-lt"/>
                <a:ea typeface="Calibri" panose="020F0502020204030204" pitchFamily="34" charset="0"/>
              </a:rPr>
              <a:t>GGBFS</a:t>
            </a:r>
            <a:r>
              <a:rPr lang="en-US" sz="1600" dirty="0">
                <a:solidFill>
                  <a:schemeClr val="bg1"/>
                </a:solidFill>
                <a:effectLst/>
                <a:latin typeface="+mn-lt"/>
                <a:ea typeface="Calibri" panose="020F0502020204030204" pitchFamily="34" charset="0"/>
              </a:rPr>
              <a:t> are </a:t>
            </a:r>
            <a:r>
              <a:rPr lang="en-US" sz="1600" b="1" dirty="0">
                <a:solidFill>
                  <a:schemeClr val="bg1"/>
                </a:solidFill>
                <a:effectLst/>
                <a:latin typeface="+mn-lt"/>
                <a:ea typeface="Calibri" panose="020F0502020204030204" pitchFamily="34" charset="0"/>
              </a:rPr>
              <a:t>1.87</a:t>
            </a:r>
            <a:r>
              <a:rPr lang="en-US" sz="1600" dirty="0">
                <a:solidFill>
                  <a:schemeClr val="bg1"/>
                </a:solidFill>
                <a:effectLst/>
                <a:latin typeface="+mn-lt"/>
                <a:ea typeface="Calibri" panose="020F0502020204030204" pitchFamily="34" charset="0"/>
              </a:rPr>
              <a:t> and </a:t>
            </a:r>
            <a:r>
              <a:rPr lang="en-US" sz="1600" b="1" dirty="0">
                <a:solidFill>
                  <a:schemeClr val="bg1"/>
                </a:solidFill>
                <a:effectLst/>
                <a:latin typeface="+mn-lt"/>
                <a:ea typeface="Calibri" panose="020F0502020204030204" pitchFamily="34" charset="0"/>
              </a:rPr>
              <a:t>2.99</a:t>
            </a:r>
            <a:r>
              <a:rPr lang="en-US" sz="1600" dirty="0">
                <a:solidFill>
                  <a:schemeClr val="bg1"/>
                </a:solidFill>
                <a:effectLst/>
                <a:latin typeface="+mn-lt"/>
                <a:ea typeface="Calibri" panose="020F0502020204030204" pitchFamily="34" charset="0"/>
              </a:rPr>
              <a:t> respectively. </a:t>
            </a:r>
            <a:endParaRPr lang="en-GB" sz="1600" dirty="0">
              <a:solidFill>
                <a:schemeClr val="bg1"/>
              </a:solidFill>
              <a:latin typeface="+mn-lt"/>
              <a:cs typeface="Arial" panose="020B0604020202020204" pitchFamily="34" charset="0"/>
            </a:endParaRPr>
          </a:p>
          <a:p>
            <a:pPr marL="139700" indent="0">
              <a:buNone/>
            </a:pPr>
            <a:endParaRPr lang="en-GB" sz="2000" cap="none" dirty="0">
              <a:solidFill>
                <a:schemeClr val="bg1"/>
              </a:solidFill>
              <a:latin typeface="+mn-lt"/>
              <a:cs typeface="Arial" panose="020B0604020202020204" pitchFamily="34" charset="0"/>
            </a:endParaRPr>
          </a:p>
        </p:txBody>
      </p:sp>
      <p:sp>
        <p:nvSpPr>
          <p:cNvPr id="5" name="Rectangle 2">
            <a:extLst>
              <a:ext uri="{FF2B5EF4-FFF2-40B4-BE49-F238E27FC236}">
                <a16:creationId xmlns:a16="http://schemas.microsoft.com/office/drawing/2014/main" id="{85EE3A7E-608B-9485-F7D8-5624091E23AF}"/>
              </a:ext>
            </a:extLst>
          </p:cNvPr>
          <p:cNvSpPr>
            <a:spLocks noChangeArrowheads="1"/>
          </p:cNvSpPr>
          <p:nvPr/>
        </p:nvSpPr>
        <p:spPr bwMode="auto">
          <a:xfrm>
            <a:off x="2811182" y="1368997"/>
            <a:ext cx="4028667"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bmk="_Toc129983647">
                <a:ln>
                  <a:noFill/>
                </a:ln>
                <a:solidFill>
                  <a:schemeClr val="bg1"/>
                </a:solidFill>
                <a:effectLst/>
                <a:latin typeface="+mn-lt"/>
                <a:ea typeface="Calibri" panose="020F0502020204030204" pitchFamily="34" charset="0"/>
                <a:cs typeface="Times New Roman" panose="02020603050405020304" pitchFamily="18" charset="0"/>
              </a:rPr>
              <a:t>Table 1. </a:t>
            </a:r>
            <a:r>
              <a:rPr kumimoji="0" lang="en-US" altLang="en-US" sz="1200" b="0" i="0" u="none" strike="noStrike" cap="none" normalizeH="0" baseline="0" dirty="0" bmk="_Toc129983647">
                <a:ln>
                  <a:noFill/>
                </a:ln>
                <a:solidFill>
                  <a:schemeClr val="bg1"/>
                </a:solidFill>
                <a:effectLst/>
                <a:latin typeface="+mn-lt"/>
                <a:ea typeface="Calibri" panose="020F0502020204030204" pitchFamily="34" charset="0"/>
                <a:cs typeface="Times New Roman" panose="02020603050405020304" pitchFamily="18" charset="0"/>
              </a:rPr>
              <a:t>Chemical composition of FA and GGBFS (%).</a:t>
            </a:r>
            <a:endParaRPr kumimoji="0" lang="en-US" altLang="en-US" sz="1800" b="0" i="0" u="none" strike="noStrike" cap="none" normalizeH="0" baseline="0" dirty="0">
              <a:ln>
                <a:noFill/>
              </a:ln>
              <a:solidFill>
                <a:schemeClr val="bg1"/>
              </a:solidFill>
              <a:effectLst/>
              <a:latin typeface="+mn-lt"/>
            </a:endParaRPr>
          </a:p>
        </p:txBody>
      </p:sp>
      <p:sp>
        <p:nvSpPr>
          <p:cNvPr id="8" name="TextBox 7">
            <a:extLst>
              <a:ext uri="{FF2B5EF4-FFF2-40B4-BE49-F238E27FC236}">
                <a16:creationId xmlns:a16="http://schemas.microsoft.com/office/drawing/2014/main" id="{ED99C359-02E8-6CA2-A195-A1AFF8CD5AA6}"/>
              </a:ext>
            </a:extLst>
          </p:cNvPr>
          <p:cNvSpPr txBox="1"/>
          <p:nvPr/>
        </p:nvSpPr>
        <p:spPr>
          <a:xfrm>
            <a:off x="312251" y="4808344"/>
            <a:ext cx="3938980" cy="335156"/>
          </a:xfrm>
          <a:prstGeom prst="rect">
            <a:avLst/>
          </a:prstGeom>
          <a:noFill/>
        </p:spPr>
        <p:txBody>
          <a:bodyPr wrap="square">
            <a:spAutoFit/>
          </a:bodyPr>
          <a:lstStyle/>
          <a:p>
            <a:pPr algn="ctr">
              <a:lnSpc>
                <a:spcPct val="150000"/>
              </a:lnSpc>
              <a:spcAft>
                <a:spcPts val="800"/>
              </a:spcAft>
            </a:pPr>
            <a:r>
              <a:rPr lang="en-US" sz="1200" b="1" dirty="0">
                <a:effectLst/>
                <a:latin typeface="+mn-lt"/>
                <a:ea typeface="SimSun" panose="02010600030101010101" pitchFamily="2" charset="-122"/>
              </a:rPr>
              <a:t>Figure 8. </a:t>
            </a:r>
            <a:r>
              <a:rPr lang="en-US" sz="1200" dirty="0">
                <a:effectLst/>
                <a:latin typeface="+mn-lt"/>
                <a:ea typeface="SimSun" panose="02010600030101010101" pitchFamily="2" charset="-122"/>
              </a:rPr>
              <a:t>XRD of FA and GGBFS</a:t>
            </a:r>
            <a:endParaRPr lang="en-GB" sz="1200" dirty="0">
              <a:effectLst/>
              <a:latin typeface="+mn-lt"/>
              <a:ea typeface="SimSun" panose="02010600030101010101" pitchFamily="2" charset="-122"/>
            </a:endParaRPr>
          </a:p>
        </p:txBody>
      </p:sp>
      <p:graphicFrame>
        <p:nvGraphicFramePr>
          <p:cNvPr id="11" name="Таблица 10">
            <a:extLst>
              <a:ext uri="{FF2B5EF4-FFF2-40B4-BE49-F238E27FC236}">
                <a16:creationId xmlns:a16="http://schemas.microsoft.com/office/drawing/2014/main" id="{EA65DE47-3153-DD1D-1788-2675284139ED}"/>
              </a:ext>
            </a:extLst>
          </p:cNvPr>
          <p:cNvGraphicFramePr>
            <a:graphicFrameLocks noGrp="1"/>
          </p:cNvGraphicFramePr>
          <p:nvPr>
            <p:extLst>
              <p:ext uri="{D42A27DB-BD31-4B8C-83A1-F6EECF244321}">
                <p14:modId xmlns:p14="http://schemas.microsoft.com/office/powerpoint/2010/main" val="3846937553"/>
              </p:ext>
            </p:extLst>
          </p:nvPr>
        </p:nvGraphicFramePr>
        <p:xfrm>
          <a:off x="312251" y="1645996"/>
          <a:ext cx="8521702" cy="594360"/>
        </p:xfrm>
        <a:graphic>
          <a:graphicData uri="http://schemas.openxmlformats.org/drawingml/2006/table">
            <a:tbl>
              <a:tblPr firstRow="1" firstCol="1" bandRow="1"/>
              <a:tblGrid>
                <a:gridCol w="710710">
                  <a:extLst>
                    <a:ext uri="{9D8B030D-6E8A-4147-A177-3AD203B41FA5}">
                      <a16:colId xmlns:a16="http://schemas.microsoft.com/office/drawing/2014/main" val="3688492077"/>
                    </a:ext>
                  </a:extLst>
                </a:gridCol>
                <a:gridCol w="710710">
                  <a:extLst>
                    <a:ext uri="{9D8B030D-6E8A-4147-A177-3AD203B41FA5}">
                      <a16:colId xmlns:a16="http://schemas.microsoft.com/office/drawing/2014/main" val="1591746184"/>
                    </a:ext>
                  </a:extLst>
                </a:gridCol>
                <a:gridCol w="710710">
                  <a:extLst>
                    <a:ext uri="{9D8B030D-6E8A-4147-A177-3AD203B41FA5}">
                      <a16:colId xmlns:a16="http://schemas.microsoft.com/office/drawing/2014/main" val="4286953444"/>
                    </a:ext>
                  </a:extLst>
                </a:gridCol>
                <a:gridCol w="710710">
                  <a:extLst>
                    <a:ext uri="{9D8B030D-6E8A-4147-A177-3AD203B41FA5}">
                      <a16:colId xmlns:a16="http://schemas.microsoft.com/office/drawing/2014/main" val="2551609529"/>
                    </a:ext>
                  </a:extLst>
                </a:gridCol>
                <a:gridCol w="710710">
                  <a:extLst>
                    <a:ext uri="{9D8B030D-6E8A-4147-A177-3AD203B41FA5}">
                      <a16:colId xmlns:a16="http://schemas.microsoft.com/office/drawing/2014/main" val="285556850"/>
                    </a:ext>
                  </a:extLst>
                </a:gridCol>
                <a:gridCol w="710710">
                  <a:extLst>
                    <a:ext uri="{9D8B030D-6E8A-4147-A177-3AD203B41FA5}">
                      <a16:colId xmlns:a16="http://schemas.microsoft.com/office/drawing/2014/main" val="2572646769"/>
                    </a:ext>
                  </a:extLst>
                </a:gridCol>
                <a:gridCol w="710710">
                  <a:extLst>
                    <a:ext uri="{9D8B030D-6E8A-4147-A177-3AD203B41FA5}">
                      <a16:colId xmlns:a16="http://schemas.microsoft.com/office/drawing/2014/main" val="3737137304"/>
                    </a:ext>
                  </a:extLst>
                </a:gridCol>
                <a:gridCol w="710710">
                  <a:extLst>
                    <a:ext uri="{9D8B030D-6E8A-4147-A177-3AD203B41FA5}">
                      <a16:colId xmlns:a16="http://schemas.microsoft.com/office/drawing/2014/main" val="2802161882"/>
                    </a:ext>
                  </a:extLst>
                </a:gridCol>
                <a:gridCol w="710710">
                  <a:extLst>
                    <a:ext uri="{9D8B030D-6E8A-4147-A177-3AD203B41FA5}">
                      <a16:colId xmlns:a16="http://schemas.microsoft.com/office/drawing/2014/main" val="2284012502"/>
                    </a:ext>
                  </a:extLst>
                </a:gridCol>
                <a:gridCol w="710710">
                  <a:extLst>
                    <a:ext uri="{9D8B030D-6E8A-4147-A177-3AD203B41FA5}">
                      <a16:colId xmlns:a16="http://schemas.microsoft.com/office/drawing/2014/main" val="2523893991"/>
                    </a:ext>
                  </a:extLst>
                </a:gridCol>
                <a:gridCol w="710710">
                  <a:extLst>
                    <a:ext uri="{9D8B030D-6E8A-4147-A177-3AD203B41FA5}">
                      <a16:colId xmlns:a16="http://schemas.microsoft.com/office/drawing/2014/main" val="1986077941"/>
                    </a:ext>
                  </a:extLst>
                </a:gridCol>
                <a:gridCol w="703892">
                  <a:extLst>
                    <a:ext uri="{9D8B030D-6E8A-4147-A177-3AD203B41FA5}">
                      <a16:colId xmlns:a16="http://schemas.microsoft.com/office/drawing/2014/main" val="3785638165"/>
                    </a:ext>
                  </a:extLst>
                </a:gridCol>
              </a:tblGrid>
              <a:tr h="198120">
                <a:tc>
                  <a:txBody>
                    <a:bodyPr/>
                    <a:lstStyle/>
                    <a:p>
                      <a:pPr>
                        <a:lnSpc>
                          <a:spcPct val="107000"/>
                        </a:lnSpc>
                      </a:pPr>
                      <a:endParaRPr lang="en-GB" sz="1100">
                        <a:effectLst/>
                        <a:latin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800"/>
                        </a:spcAft>
                      </a:pPr>
                      <a:r>
                        <a:rPr lang="ru-RU"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SiO</a:t>
                      </a:r>
                      <a:r>
                        <a:rPr lang="ru-RU" sz="1200" baseline="-25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2</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800"/>
                        </a:spcAft>
                      </a:pPr>
                      <a:r>
                        <a:rPr lang="ru-RU"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Al</a:t>
                      </a:r>
                      <a:r>
                        <a:rPr lang="ru-RU" sz="1200" baseline="-25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2</a:t>
                      </a:r>
                      <a:r>
                        <a:rPr lang="ru-RU"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O</a:t>
                      </a:r>
                      <a:r>
                        <a:rPr lang="ru-RU" sz="1200" baseline="-25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3</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800"/>
                        </a:spcAft>
                      </a:pPr>
                      <a:r>
                        <a:rPr lang="ru-RU"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Fe</a:t>
                      </a:r>
                      <a:r>
                        <a:rPr lang="ru-RU" sz="1200" baseline="-25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2</a:t>
                      </a:r>
                      <a:r>
                        <a:rPr lang="ru-RU"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O</a:t>
                      </a:r>
                      <a:r>
                        <a:rPr lang="ru-RU" sz="1200" baseline="-25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3</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800"/>
                        </a:spcAft>
                      </a:pPr>
                      <a:r>
                        <a:rPr lang="ru-RU" sz="1200" dirty="0" err="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CaO</a:t>
                      </a:r>
                      <a:endParaRPr lang="en-GB"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800"/>
                        </a:spcAft>
                      </a:pPr>
                      <a:r>
                        <a:rPr lang="ru-RU"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SO</a:t>
                      </a:r>
                      <a:r>
                        <a:rPr lang="ru-RU" sz="1200" baseline="-250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3</a:t>
                      </a:r>
                      <a:endParaRPr lang="en-GB"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800"/>
                        </a:spcAft>
                      </a:pPr>
                      <a:r>
                        <a:rPr lang="ru-RU"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MgO</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800"/>
                        </a:spcAft>
                      </a:pPr>
                      <a:r>
                        <a:rPr lang="ru-RU"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TiO</a:t>
                      </a:r>
                      <a:r>
                        <a:rPr lang="ru-RU" sz="1200" baseline="-25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2</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800"/>
                        </a:spcAft>
                      </a:pPr>
                      <a:r>
                        <a:rPr lang="ru-RU"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Na</a:t>
                      </a:r>
                      <a:r>
                        <a:rPr lang="ru-RU" sz="1200" baseline="-25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2</a:t>
                      </a:r>
                      <a:r>
                        <a:rPr lang="ru-RU"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O</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800"/>
                        </a:spcAft>
                      </a:pPr>
                      <a:r>
                        <a:rPr lang="ru-RU"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K</a:t>
                      </a:r>
                      <a:r>
                        <a:rPr lang="ru-RU" sz="1200" baseline="-25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2</a:t>
                      </a:r>
                      <a:r>
                        <a:rPr lang="ru-RU"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O</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800"/>
                        </a:spcAft>
                      </a:pPr>
                      <a:r>
                        <a:rPr lang="ru-RU"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BaO</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800"/>
                        </a:spcAft>
                      </a:pPr>
                      <a:r>
                        <a:rPr lang="ru-RU"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MnO</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61082232"/>
                  </a:ext>
                </a:extLst>
              </a:tr>
              <a:tr h="198120">
                <a:tc>
                  <a:txBody>
                    <a:bodyPr/>
                    <a:lstStyle/>
                    <a:p>
                      <a:pPr>
                        <a:lnSpc>
                          <a:spcPct val="115000"/>
                        </a:lnSpc>
                        <a:spcAft>
                          <a:spcPts val="800"/>
                        </a:spcAft>
                      </a:pPr>
                      <a:r>
                        <a:rPr lang="ru-RU"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FA</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800"/>
                        </a:spcAft>
                      </a:pPr>
                      <a:r>
                        <a:rPr lang="ru-RU"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62.75</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800"/>
                        </a:spcAft>
                      </a:pPr>
                      <a:r>
                        <a:rPr lang="ru-RU"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23.87</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800"/>
                        </a:spcAft>
                      </a:pPr>
                      <a:r>
                        <a:rPr lang="ru-RU"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3.85</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800"/>
                        </a:spcAft>
                      </a:pPr>
                      <a:r>
                        <a:rPr lang="ru-RU"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1.78</a:t>
                      </a:r>
                      <a:endParaRPr lang="en-GB"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800"/>
                        </a:spcAft>
                      </a:pPr>
                      <a:r>
                        <a:rPr lang="ru-RU"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0.29</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800"/>
                        </a:spcAft>
                      </a:pPr>
                      <a:r>
                        <a:rPr lang="ru-RU"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0.51</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800"/>
                        </a:spcAft>
                      </a:pPr>
                      <a:r>
                        <a:rPr lang="ru-RU"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1.06</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800"/>
                        </a:spcAft>
                      </a:pPr>
                      <a:r>
                        <a:rPr lang="ru-RU"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0.50</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800"/>
                        </a:spcAft>
                      </a:pPr>
                      <a:r>
                        <a:rPr lang="ru-RU"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1.30</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800"/>
                        </a:spcAft>
                      </a:pPr>
                      <a:r>
                        <a:rPr lang="ru-RU"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0.11</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800"/>
                        </a:spcAft>
                      </a:pPr>
                      <a:r>
                        <a:rPr lang="ru-RU"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0.07</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15553591"/>
                  </a:ext>
                </a:extLst>
              </a:tr>
              <a:tr h="198120">
                <a:tc>
                  <a:txBody>
                    <a:bodyPr/>
                    <a:lstStyle/>
                    <a:p>
                      <a:pPr>
                        <a:lnSpc>
                          <a:spcPct val="115000"/>
                        </a:lnSpc>
                        <a:spcAft>
                          <a:spcPts val="800"/>
                        </a:spcAft>
                      </a:pPr>
                      <a:r>
                        <a:rPr lang="ru-RU"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GGBFS</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800"/>
                        </a:spcAft>
                      </a:pPr>
                      <a:r>
                        <a:rPr lang="ru-RU"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33.52</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800"/>
                        </a:spcAft>
                      </a:pPr>
                      <a:r>
                        <a:rPr lang="ru-RU"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11.63</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800"/>
                        </a:spcAft>
                      </a:pPr>
                      <a:r>
                        <a:rPr lang="ru-RU"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0.31</a:t>
                      </a:r>
                      <a:endParaRPr lang="en-GB"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800"/>
                        </a:spcAft>
                      </a:pPr>
                      <a:r>
                        <a:rPr lang="ru-RU"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30.93</a:t>
                      </a:r>
                      <a:endParaRPr lang="en-GB"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800"/>
                        </a:spcAft>
                      </a:pPr>
                      <a:r>
                        <a:rPr lang="ru-RU"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2.50</a:t>
                      </a:r>
                      <a:endParaRPr lang="en-GB"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800"/>
                        </a:spcAft>
                      </a:pPr>
                      <a:r>
                        <a:rPr lang="ru-RU"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11.29</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800"/>
                        </a:spcAft>
                      </a:pPr>
                      <a:r>
                        <a:rPr lang="ru-RU"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1.25</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800"/>
                        </a:spcAft>
                      </a:pPr>
                      <a:r>
                        <a:rPr lang="ru-RU"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0.45</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800"/>
                        </a:spcAft>
                      </a:pPr>
                      <a:r>
                        <a:rPr lang="ru-RU"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1.28</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800"/>
                        </a:spcAft>
                      </a:pPr>
                      <a:r>
                        <a:rPr lang="ru-RU"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800"/>
                        </a:spcAft>
                      </a:pPr>
                      <a:r>
                        <a:rPr lang="ru-RU"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0.35</a:t>
                      </a:r>
                      <a:endParaRPr lang="en-GB"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05452589"/>
                  </a:ext>
                </a:extLst>
              </a:tr>
            </a:tbl>
          </a:graphicData>
        </a:graphic>
      </p:graphicFrame>
      <p:pic>
        <p:nvPicPr>
          <p:cNvPr id="12" name="Рисунок 11">
            <a:extLst>
              <a:ext uri="{FF2B5EF4-FFF2-40B4-BE49-F238E27FC236}">
                <a16:creationId xmlns:a16="http://schemas.microsoft.com/office/drawing/2014/main" id="{9740618E-A538-57B6-5871-392476E2CC7E}"/>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92771" y="2298672"/>
            <a:ext cx="3437626" cy="2509672"/>
          </a:xfrm>
          <a:prstGeom prst="rect">
            <a:avLst/>
          </a:prstGeom>
          <a:noFill/>
          <a:ln>
            <a:noFill/>
          </a:ln>
        </p:spPr>
      </p:pic>
      <p:sp>
        <p:nvSpPr>
          <p:cNvPr id="13" name="TextBox 12">
            <a:extLst>
              <a:ext uri="{FF2B5EF4-FFF2-40B4-BE49-F238E27FC236}">
                <a16:creationId xmlns:a16="http://schemas.microsoft.com/office/drawing/2014/main" id="{5FD4F903-78A9-7955-F010-78CCD09CC8A5}"/>
              </a:ext>
            </a:extLst>
          </p:cNvPr>
          <p:cNvSpPr txBox="1"/>
          <p:nvPr/>
        </p:nvSpPr>
        <p:spPr>
          <a:xfrm>
            <a:off x="4892771" y="4744200"/>
            <a:ext cx="3437626" cy="335156"/>
          </a:xfrm>
          <a:prstGeom prst="rect">
            <a:avLst/>
          </a:prstGeom>
          <a:noFill/>
        </p:spPr>
        <p:txBody>
          <a:bodyPr wrap="square">
            <a:spAutoFit/>
          </a:bodyPr>
          <a:lstStyle/>
          <a:p>
            <a:pPr algn="ctr">
              <a:lnSpc>
                <a:spcPct val="150000"/>
              </a:lnSpc>
              <a:spcAft>
                <a:spcPts val="800"/>
              </a:spcAft>
            </a:pPr>
            <a:r>
              <a:rPr lang="en-US" sz="1200" b="1" dirty="0">
                <a:effectLst/>
                <a:latin typeface="+mn-lt"/>
                <a:ea typeface="SimSun" panose="02010600030101010101" pitchFamily="2" charset="-122"/>
              </a:rPr>
              <a:t>Figure 9. </a:t>
            </a:r>
            <a:r>
              <a:rPr lang="en-US" sz="1200" dirty="0">
                <a:latin typeface="+mn-lt"/>
                <a:ea typeface="SimSun" panose="02010600030101010101" pitchFamily="2" charset="-122"/>
              </a:rPr>
              <a:t>PSD</a:t>
            </a:r>
            <a:r>
              <a:rPr lang="en-US" sz="1200" dirty="0">
                <a:effectLst/>
                <a:latin typeface="+mn-lt"/>
                <a:ea typeface="SimSun" panose="02010600030101010101" pitchFamily="2" charset="-122"/>
              </a:rPr>
              <a:t> of FA and GGBFS</a:t>
            </a:r>
            <a:endParaRPr lang="en-GB" sz="1200" dirty="0">
              <a:effectLst/>
              <a:latin typeface="+mn-lt"/>
              <a:ea typeface="SimSun" panose="02010600030101010101" pitchFamily="2" charset="-122"/>
            </a:endParaRPr>
          </a:p>
        </p:txBody>
      </p:sp>
      <p:sp>
        <p:nvSpPr>
          <p:cNvPr id="14" name="Номер слайда 13">
            <a:extLst>
              <a:ext uri="{FF2B5EF4-FFF2-40B4-BE49-F238E27FC236}">
                <a16:creationId xmlns:a16="http://schemas.microsoft.com/office/drawing/2014/main" id="{E66769D0-2835-293E-4626-84A46C9171B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solidFill>
                  <a:schemeClr val="bg1"/>
                </a:solidFill>
              </a:rPr>
              <a:t>11</a:t>
            </a:fld>
            <a:endParaRPr lang="en" dirty="0">
              <a:solidFill>
                <a:schemeClr val="bg1"/>
              </a:solidFill>
            </a:endParaRPr>
          </a:p>
        </p:txBody>
      </p:sp>
      <p:pic>
        <p:nvPicPr>
          <p:cNvPr id="4" name="Рисунок 3">
            <a:extLst>
              <a:ext uri="{FF2B5EF4-FFF2-40B4-BE49-F238E27FC236}">
                <a16:creationId xmlns:a16="http://schemas.microsoft.com/office/drawing/2014/main" id="{ACE301D1-E484-50BB-6015-3982E85BBFA4}"/>
              </a:ext>
            </a:extLst>
          </p:cNvPr>
          <p:cNvPicPr>
            <a:picLocks noChangeAspect="1"/>
          </p:cNvPicPr>
          <p:nvPr/>
        </p:nvPicPr>
        <p:blipFill>
          <a:blip r:embed="rId4"/>
          <a:stretch>
            <a:fillRect/>
          </a:stretch>
        </p:blipFill>
        <p:spPr>
          <a:xfrm>
            <a:off x="335240" y="2354072"/>
            <a:ext cx="3915990" cy="2505945"/>
          </a:xfrm>
          <a:prstGeom prst="rect">
            <a:avLst/>
          </a:prstGeom>
        </p:spPr>
      </p:pic>
    </p:spTree>
    <p:extLst>
      <p:ext uri="{BB962C8B-B14F-4D97-AF65-F5344CB8AC3E}">
        <p14:creationId xmlns:p14="http://schemas.microsoft.com/office/powerpoint/2010/main" val="41987994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500778"/>
        </a:solidFill>
        <a:effectLst/>
      </p:bgPr>
    </p:bg>
    <p:spTree>
      <p:nvGrpSpPr>
        <p:cNvPr id="1" name="Shape 50"/>
        <p:cNvGrpSpPr/>
        <p:nvPr/>
      </p:nvGrpSpPr>
      <p:grpSpPr>
        <a:xfrm>
          <a:off x="0" y="0"/>
          <a:ext cx="0" cy="0"/>
          <a:chOff x="0" y="0"/>
          <a:chExt cx="0" cy="0"/>
        </a:xfrm>
      </p:grpSpPr>
      <p:sp>
        <p:nvSpPr>
          <p:cNvPr id="51" name="Google Shape;51;p8"/>
          <p:cNvSpPr txBox="1">
            <a:spLocks noGrp="1"/>
          </p:cNvSpPr>
          <p:nvPr>
            <p:ph type="title"/>
          </p:nvPr>
        </p:nvSpPr>
        <p:spPr>
          <a:xfrm>
            <a:off x="311700" y="2343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b="1" dirty="0">
                <a:solidFill>
                  <a:srgbClr val="000000"/>
                </a:solidFill>
              </a:rPr>
              <a:t>Fine aggregate properties</a:t>
            </a:r>
          </a:p>
        </p:txBody>
      </p:sp>
      <p:graphicFrame>
        <p:nvGraphicFramePr>
          <p:cNvPr id="11" name="Таблица 10">
            <a:extLst>
              <a:ext uri="{FF2B5EF4-FFF2-40B4-BE49-F238E27FC236}">
                <a16:creationId xmlns:a16="http://schemas.microsoft.com/office/drawing/2014/main" id="{D9B6C448-EF4C-D28D-1E49-D2E3DD1D9A4C}"/>
              </a:ext>
            </a:extLst>
          </p:cNvPr>
          <p:cNvGraphicFramePr>
            <a:graphicFrameLocks noGrp="1"/>
          </p:cNvGraphicFramePr>
          <p:nvPr>
            <p:extLst>
              <p:ext uri="{D42A27DB-BD31-4B8C-83A1-F6EECF244321}">
                <p14:modId xmlns:p14="http://schemas.microsoft.com/office/powerpoint/2010/main" val="2841027881"/>
              </p:ext>
            </p:extLst>
          </p:nvPr>
        </p:nvGraphicFramePr>
        <p:xfrm>
          <a:off x="3931126" y="2044920"/>
          <a:ext cx="4410710" cy="1182246"/>
        </p:xfrm>
        <a:graphic>
          <a:graphicData uri="http://schemas.openxmlformats.org/drawingml/2006/table">
            <a:tbl>
              <a:tblPr firstRow="1" firstCol="1" bandRow="1"/>
              <a:tblGrid>
                <a:gridCol w="2159635">
                  <a:extLst>
                    <a:ext uri="{9D8B030D-6E8A-4147-A177-3AD203B41FA5}">
                      <a16:colId xmlns:a16="http://schemas.microsoft.com/office/drawing/2014/main" val="1955192471"/>
                    </a:ext>
                  </a:extLst>
                </a:gridCol>
                <a:gridCol w="2251075">
                  <a:extLst>
                    <a:ext uri="{9D8B030D-6E8A-4147-A177-3AD203B41FA5}">
                      <a16:colId xmlns:a16="http://schemas.microsoft.com/office/drawing/2014/main" val="1291961263"/>
                    </a:ext>
                  </a:extLst>
                </a:gridCol>
              </a:tblGrid>
              <a:tr h="190500">
                <a:tc>
                  <a:txBody>
                    <a:bodyPr/>
                    <a:lstStyle/>
                    <a:p>
                      <a:pPr algn="ctr">
                        <a:lnSpc>
                          <a:spcPct val="115000"/>
                        </a:lnSpc>
                        <a:spcAft>
                          <a:spcPts val="800"/>
                        </a:spcAft>
                      </a:pPr>
                      <a:r>
                        <a:rPr lang="ru-RU" sz="1200">
                          <a:solidFill>
                            <a:schemeClr val="bg1"/>
                          </a:solidFill>
                          <a:effectLst/>
                          <a:latin typeface="Times New Roman" panose="02020603050405020304" pitchFamily="18" charset="0"/>
                          <a:ea typeface="Calibri" panose="020F0502020204030204" pitchFamily="34" charset="0"/>
                          <a:cs typeface="Arial" panose="020B0604020202020204" pitchFamily="34" charset="0"/>
                        </a:rPr>
                        <a:t>Sieve # (size)</a:t>
                      </a:r>
                      <a:endParaRPr lang="en-GB" sz="11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800"/>
                        </a:spcAft>
                      </a:pPr>
                      <a:r>
                        <a:rPr lang="ru-RU" sz="1200">
                          <a:solidFill>
                            <a:schemeClr val="bg1"/>
                          </a:solidFill>
                          <a:effectLst/>
                          <a:latin typeface="Times New Roman" panose="02020603050405020304" pitchFamily="18" charset="0"/>
                          <a:ea typeface="Calibri" panose="020F0502020204030204" pitchFamily="34" charset="0"/>
                          <a:cs typeface="Arial" panose="020B0604020202020204" pitchFamily="34" charset="0"/>
                        </a:rPr>
                        <a:t>Weight (%)</a:t>
                      </a:r>
                      <a:endParaRPr lang="en-GB" sz="11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17434766"/>
                  </a:ext>
                </a:extLst>
              </a:tr>
              <a:tr h="190500">
                <a:tc>
                  <a:txBody>
                    <a:bodyPr/>
                    <a:lstStyle/>
                    <a:p>
                      <a:pPr algn="ctr">
                        <a:lnSpc>
                          <a:spcPct val="115000"/>
                        </a:lnSpc>
                        <a:spcAft>
                          <a:spcPts val="800"/>
                        </a:spcAft>
                      </a:pPr>
                      <a:r>
                        <a:rPr lang="ru-RU" sz="1200">
                          <a:solidFill>
                            <a:schemeClr val="bg1"/>
                          </a:solidFill>
                          <a:effectLst/>
                          <a:latin typeface="Times New Roman" panose="02020603050405020304" pitchFamily="18" charset="0"/>
                          <a:ea typeface="Calibri" panose="020F0502020204030204" pitchFamily="34" charset="0"/>
                          <a:cs typeface="Arial" panose="020B0604020202020204" pitchFamily="34" charset="0"/>
                        </a:rPr>
                        <a:t>#8 (2.36 mm)</a:t>
                      </a:r>
                      <a:endParaRPr lang="en-GB" sz="11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800"/>
                        </a:spcAft>
                      </a:pPr>
                      <a:r>
                        <a:rPr lang="ru-RU" sz="1200">
                          <a:solidFill>
                            <a:schemeClr val="bg1"/>
                          </a:solidFill>
                          <a:effectLst/>
                          <a:latin typeface="Times New Roman" panose="02020603050405020304" pitchFamily="18" charset="0"/>
                          <a:ea typeface="Calibri" panose="020F0502020204030204" pitchFamily="34" charset="0"/>
                          <a:cs typeface="Arial" panose="020B0604020202020204" pitchFamily="34" charset="0"/>
                        </a:rPr>
                        <a:t>10</a:t>
                      </a:r>
                      <a:endParaRPr lang="en-GB" sz="11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553527437"/>
                  </a:ext>
                </a:extLst>
              </a:tr>
              <a:tr h="190500">
                <a:tc>
                  <a:txBody>
                    <a:bodyPr/>
                    <a:lstStyle/>
                    <a:p>
                      <a:pPr algn="ctr">
                        <a:lnSpc>
                          <a:spcPct val="115000"/>
                        </a:lnSpc>
                        <a:spcAft>
                          <a:spcPts val="800"/>
                        </a:spcAft>
                      </a:pPr>
                      <a:r>
                        <a:rPr lang="ru-RU" sz="1200"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#16 (1.18 </a:t>
                      </a:r>
                      <a:r>
                        <a:rPr lang="ru-RU" sz="1200" dirty="0" err="1">
                          <a:solidFill>
                            <a:schemeClr val="bg1"/>
                          </a:solidFill>
                          <a:effectLst/>
                          <a:latin typeface="Times New Roman" panose="02020603050405020304" pitchFamily="18" charset="0"/>
                          <a:ea typeface="Calibri" panose="020F0502020204030204" pitchFamily="34" charset="0"/>
                          <a:cs typeface="Arial" panose="020B0604020202020204" pitchFamily="34" charset="0"/>
                        </a:rPr>
                        <a:t>mm</a:t>
                      </a:r>
                      <a:r>
                        <a:rPr lang="ru-RU" sz="1200"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a:t>
                      </a:r>
                      <a:endParaRPr lang="en-GB" sz="11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tcPr>
                </a:tc>
                <a:tc>
                  <a:txBody>
                    <a:bodyPr/>
                    <a:lstStyle/>
                    <a:p>
                      <a:pPr algn="ctr">
                        <a:lnSpc>
                          <a:spcPct val="115000"/>
                        </a:lnSpc>
                        <a:spcAft>
                          <a:spcPts val="800"/>
                        </a:spcAft>
                      </a:pPr>
                      <a:r>
                        <a:rPr lang="ru-RU" sz="1200">
                          <a:solidFill>
                            <a:schemeClr val="bg1"/>
                          </a:solidFill>
                          <a:effectLst/>
                          <a:latin typeface="Times New Roman" panose="02020603050405020304" pitchFamily="18" charset="0"/>
                          <a:ea typeface="Calibri" panose="020F0502020204030204" pitchFamily="34" charset="0"/>
                          <a:cs typeface="Arial" panose="020B0604020202020204" pitchFamily="34" charset="0"/>
                        </a:rPr>
                        <a:t>25</a:t>
                      </a:r>
                      <a:endParaRPr lang="en-GB" sz="11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tcPr>
                </a:tc>
                <a:extLst>
                  <a:ext uri="{0D108BD9-81ED-4DB2-BD59-A6C34878D82A}">
                    <a16:rowId xmlns:a16="http://schemas.microsoft.com/office/drawing/2014/main" val="1644941146"/>
                  </a:ext>
                </a:extLst>
              </a:tr>
              <a:tr h="190500">
                <a:tc>
                  <a:txBody>
                    <a:bodyPr/>
                    <a:lstStyle/>
                    <a:p>
                      <a:pPr algn="ctr">
                        <a:lnSpc>
                          <a:spcPct val="115000"/>
                        </a:lnSpc>
                        <a:spcAft>
                          <a:spcPts val="800"/>
                        </a:spcAft>
                      </a:pPr>
                      <a:r>
                        <a:rPr lang="ru-RU" sz="1200">
                          <a:solidFill>
                            <a:schemeClr val="bg1"/>
                          </a:solidFill>
                          <a:effectLst/>
                          <a:latin typeface="Times New Roman" panose="02020603050405020304" pitchFamily="18" charset="0"/>
                          <a:ea typeface="Calibri" panose="020F0502020204030204" pitchFamily="34" charset="0"/>
                          <a:cs typeface="Arial" panose="020B0604020202020204" pitchFamily="34" charset="0"/>
                        </a:rPr>
                        <a:t>#30 (600 μm)</a:t>
                      </a:r>
                      <a:endParaRPr lang="en-GB" sz="11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tcPr>
                </a:tc>
                <a:tc>
                  <a:txBody>
                    <a:bodyPr/>
                    <a:lstStyle/>
                    <a:p>
                      <a:pPr algn="ctr">
                        <a:lnSpc>
                          <a:spcPct val="115000"/>
                        </a:lnSpc>
                        <a:spcAft>
                          <a:spcPts val="800"/>
                        </a:spcAft>
                      </a:pPr>
                      <a:r>
                        <a:rPr lang="ru-RU" sz="1200">
                          <a:solidFill>
                            <a:schemeClr val="bg1"/>
                          </a:solidFill>
                          <a:effectLst/>
                          <a:latin typeface="Times New Roman" panose="02020603050405020304" pitchFamily="18" charset="0"/>
                          <a:ea typeface="Calibri" panose="020F0502020204030204" pitchFamily="34" charset="0"/>
                          <a:cs typeface="Arial" panose="020B0604020202020204" pitchFamily="34" charset="0"/>
                        </a:rPr>
                        <a:t>25</a:t>
                      </a:r>
                      <a:endParaRPr lang="en-GB" sz="11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tcPr>
                </a:tc>
                <a:extLst>
                  <a:ext uri="{0D108BD9-81ED-4DB2-BD59-A6C34878D82A}">
                    <a16:rowId xmlns:a16="http://schemas.microsoft.com/office/drawing/2014/main" val="695649056"/>
                  </a:ext>
                </a:extLst>
              </a:tr>
              <a:tr h="190500">
                <a:tc>
                  <a:txBody>
                    <a:bodyPr/>
                    <a:lstStyle/>
                    <a:p>
                      <a:pPr algn="ctr">
                        <a:lnSpc>
                          <a:spcPct val="115000"/>
                        </a:lnSpc>
                        <a:spcAft>
                          <a:spcPts val="800"/>
                        </a:spcAft>
                      </a:pPr>
                      <a:r>
                        <a:rPr lang="ru-RU" sz="1200">
                          <a:solidFill>
                            <a:schemeClr val="bg1"/>
                          </a:solidFill>
                          <a:effectLst/>
                          <a:latin typeface="Times New Roman" panose="02020603050405020304" pitchFamily="18" charset="0"/>
                          <a:ea typeface="Calibri" panose="020F0502020204030204" pitchFamily="34" charset="0"/>
                          <a:cs typeface="Arial" panose="020B0604020202020204" pitchFamily="34" charset="0"/>
                        </a:rPr>
                        <a:t>#50 (300 μm)</a:t>
                      </a:r>
                      <a:endParaRPr lang="en-GB" sz="11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tcPr>
                </a:tc>
                <a:tc>
                  <a:txBody>
                    <a:bodyPr/>
                    <a:lstStyle/>
                    <a:p>
                      <a:pPr algn="ctr">
                        <a:lnSpc>
                          <a:spcPct val="115000"/>
                        </a:lnSpc>
                        <a:spcAft>
                          <a:spcPts val="800"/>
                        </a:spcAft>
                      </a:pPr>
                      <a:r>
                        <a:rPr lang="ru-RU" sz="1200">
                          <a:solidFill>
                            <a:schemeClr val="bg1"/>
                          </a:solidFill>
                          <a:effectLst/>
                          <a:latin typeface="Times New Roman" panose="02020603050405020304" pitchFamily="18" charset="0"/>
                          <a:ea typeface="Calibri" panose="020F0502020204030204" pitchFamily="34" charset="0"/>
                          <a:cs typeface="Arial" panose="020B0604020202020204" pitchFamily="34" charset="0"/>
                        </a:rPr>
                        <a:t>25</a:t>
                      </a:r>
                      <a:endParaRPr lang="en-GB" sz="11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tcPr>
                </a:tc>
                <a:extLst>
                  <a:ext uri="{0D108BD9-81ED-4DB2-BD59-A6C34878D82A}">
                    <a16:rowId xmlns:a16="http://schemas.microsoft.com/office/drawing/2014/main" val="190642476"/>
                  </a:ext>
                </a:extLst>
              </a:tr>
              <a:tr h="190500">
                <a:tc>
                  <a:txBody>
                    <a:bodyPr/>
                    <a:lstStyle/>
                    <a:p>
                      <a:pPr algn="ctr">
                        <a:lnSpc>
                          <a:spcPct val="115000"/>
                        </a:lnSpc>
                        <a:spcAft>
                          <a:spcPts val="800"/>
                        </a:spcAft>
                      </a:pPr>
                      <a:r>
                        <a:rPr lang="ru-RU" sz="1200">
                          <a:solidFill>
                            <a:schemeClr val="bg1"/>
                          </a:solidFill>
                          <a:effectLst/>
                          <a:latin typeface="Times New Roman" panose="02020603050405020304" pitchFamily="18" charset="0"/>
                          <a:ea typeface="Calibri" panose="020F0502020204030204" pitchFamily="34" charset="0"/>
                          <a:cs typeface="Arial" panose="020B0604020202020204" pitchFamily="34" charset="0"/>
                        </a:rPr>
                        <a:t>#100 (150 μm)</a:t>
                      </a:r>
                      <a:endParaRPr lang="en-GB" sz="11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800"/>
                        </a:spcAft>
                      </a:pPr>
                      <a:r>
                        <a:rPr lang="ru-RU" sz="1200"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15</a:t>
                      </a:r>
                      <a:endParaRPr lang="en-GB" sz="11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86494367"/>
                  </a:ext>
                </a:extLst>
              </a:tr>
            </a:tbl>
          </a:graphicData>
        </a:graphic>
      </p:graphicFrame>
      <p:sp>
        <p:nvSpPr>
          <p:cNvPr id="13" name="TextBox 12">
            <a:extLst>
              <a:ext uri="{FF2B5EF4-FFF2-40B4-BE49-F238E27FC236}">
                <a16:creationId xmlns:a16="http://schemas.microsoft.com/office/drawing/2014/main" id="{97EF032E-1661-A03B-2633-B2C05EC49C13}"/>
              </a:ext>
            </a:extLst>
          </p:cNvPr>
          <p:cNvSpPr txBox="1"/>
          <p:nvPr/>
        </p:nvSpPr>
        <p:spPr>
          <a:xfrm>
            <a:off x="3931126" y="1708802"/>
            <a:ext cx="4410710" cy="336118"/>
          </a:xfrm>
          <a:prstGeom prst="rect">
            <a:avLst/>
          </a:prstGeom>
          <a:noFill/>
        </p:spPr>
        <p:txBody>
          <a:bodyPr wrap="square">
            <a:spAutoFit/>
          </a:bodyPr>
          <a:lstStyle/>
          <a:p>
            <a:pPr algn="ctr">
              <a:lnSpc>
                <a:spcPct val="150000"/>
              </a:lnSpc>
              <a:spcBef>
                <a:spcPts val="1200"/>
              </a:spcBef>
              <a:spcAft>
                <a:spcPts val="800"/>
              </a:spcAft>
            </a:pPr>
            <a:r>
              <a:rPr lang="en-US" sz="1200" b="1" dirty="0">
                <a:effectLst/>
                <a:latin typeface="Times New Roman" panose="02020603050405020304" pitchFamily="18" charset="0"/>
                <a:ea typeface="Calibri" panose="020F0502020204030204" pitchFamily="34" charset="0"/>
                <a:cs typeface="Arial" panose="020B0604020202020204" pitchFamily="34" charset="0"/>
              </a:rPr>
              <a:t>Table 2. </a:t>
            </a:r>
            <a:r>
              <a:rPr lang="en-US" sz="1200" dirty="0">
                <a:effectLst/>
                <a:latin typeface="Times New Roman" panose="02020603050405020304" pitchFamily="18" charset="0"/>
                <a:ea typeface="Calibri" panose="020F0502020204030204" pitchFamily="34" charset="0"/>
                <a:cs typeface="Arial" panose="020B0604020202020204" pitchFamily="34" charset="0"/>
              </a:rPr>
              <a:t>Gradation (%) of fine aggregates</a:t>
            </a:r>
            <a:endParaRPr lang="en-GB" sz="1200" dirty="0">
              <a:effectLst/>
              <a:latin typeface="Times New Roman" panose="02020603050405020304" pitchFamily="18" charset="0"/>
              <a:ea typeface="Calibri" panose="020F0502020204030204" pitchFamily="34" charset="0"/>
              <a:cs typeface="Arial" panose="020B0604020202020204" pitchFamily="34" charset="0"/>
            </a:endParaRPr>
          </a:p>
        </p:txBody>
      </p:sp>
      <p:pic>
        <p:nvPicPr>
          <p:cNvPr id="14" name="Рисунок 13">
            <a:extLst>
              <a:ext uri="{FF2B5EF4-FFF2-40B4-BE49-F238E27FC236}">
                <a16:creationId xmlns:a16="http://schemas.microsoft.com/office/drawing/2014/main" id="{492BDDB2-01D1-946F-BEB4-B88F54DC9DE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2164" y="929163"/>
            <a:ext cx="2560320" cy="3413760"/>
          </a:xfrm>
          <a:prstGeom prst="rect">
            <a:avLst/>
          </a:prstGeom>
        </p:spPr>
      </p:pic>
      <p:sp>
        <p:nvSpPr>
          <p:cNvPr id="16" name="TextBox 15">
            <a:extLst>
              <a:ext uri="{FF2B5EF4-FFF2-40B4-BE49-F238E27FC236}">
                <a16:creationId xmlns:a16="http://schemas.microsoft.com/office/drawing/2014/main" id="{E1F285DC-3311-7E32-1036-E1A63A5AD46A}"/>
              </a:ext>
            </a:extLst>
          </p:cNvPr>
          <p:cNvSpPr txBox="1"/>
          <p:nvPr/>
        </p:nvSpPr>
        <p:spPr>
          <a:xfrm>
            <a:off x="802164" y="4342923"/>
            <a:ext cx="2560320" cy="336118"/>
          </a:xfrm>
          <a:prstGeom prst="rect">
            <a:avLst/>
          </a:prstGeom>
          <a:noFill/>
        </p:spPr>
        <p:txBody>
          <a:bodyPr wrap="square">
            <a:spAutoFit/>
          </a:bodyPr>
          <a:lstStyle/>
          <a:p>
            <a:pPr algn="ctr">
              <a:lnSpc>
                <a:spcPct val="150000"/>
              </a:lnSpc>
              <a:spcAft>
                <a:spcPts val="800"/>
              </a:spcAft>
            </a:pPr>
            <a:r>
              <a:rPr lang="en-US" sz="1200" b="1" dirty="0">
                <a:effectLst/>
                <a:latin typeface="Times New Roman" panose="02020603050405020304" pitchFamily="18" charset="0"/>
                <a:ea typeface="SimSun" panose="02010600030101010101" pitchFamily="2" charset="-122"/>
              </a:rPr>
              <a:t>Figure 10. </a:t>
            </a:r>
            <a:r>
              <a:rPr lang="en-US" sz="1200" dirty="0">
                <a:effectLst/>
                <a:latin typeface="Times New Roman" panose="02020603050405020304" pitchFamily="18" charset="0"/>
                <a:ea typeface="SimSun" panose="02010600030101010101" pitchFamily="2" charset="-122"/>
              </a:rPr>
              <a:t>Jaw crusher</a:t>
            </a:r>
            <a:endParaRPr lang="en-GB" sz="1200" dirty="0">
              <a:effectLst/>
              <a:latin typeface="Times New Roman" panose="02020603050405020304" pitchFamily="18" charset="0"/>
              <a:ea typeface="SimSun" panose="02010600030101010101" pitchFamily="2" charset="-122"/>
            </a:endParaRPr>
          </a:p>
        </p:txBody>
      </p:sp>
      <p:sp>
        <p:nvSpPr>
          <p:cNvPr id="17" name="Номер слайда 16">
            <a:extLst>
              <a:ext uri="{FF2B5EF4-FFF2-40B4-BE49-F238E27FC236}">
                <a16:creationId xmlns:a16="http://schemas.microsoft.com/office/drawing/2014/main" id="{FCC0870E-1113-EEA1-B7F4-24566A0CF62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solidFill>
                  <a:schemeClr val="bg1"/>
                </a:solidFill>
              </a:rPr>
              <a:t>12</a:t>
            </a:fld>
            <a:endParaRPr lang="en" dirty="0">
              <a:solidFill>
                <a:schemeClr val="bg1"/>
              </a:solidFill>
            </a:endParaRPr>
          </a:p>
        </p:txBody>
      </p:sp>
    </p:spTree>
    <p:extLst>
      <p:ext uri="{BB962C8B-B14F-4D97-AF65-F5344CB8AC3E}">
        <p14:creationId xmlns:p14="http://schemas.microsoft.com/office/powerpoint/2010/main" val="8531882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500778"/>
        </a:solidFill>
        <a:effectLst/>
      </p:bgPr>
    </p:bg>
    <p:spTree>
      <p:nvGrpSpPr>
        <p:cNvPr id="1" name="Shape 50"/>
        <p:cNvGrpSpPr/>
        <p:nvPr/>
      </p:nvGrpSpPr>
      <p:grpSpPr>
        <a:xfrm>
          <a:off x="0" y="0"/>
          <a:ext cx="0" cy="0"/>
          <a:chOff x="0" y="0"/>
          <a:chExt cx="0" cy="0"/>
        </a:xfrm>
      </p:grpSpPr>
      <p:sp>
        <p:nvSpPr>
          <p:cNvPr id="51" name="Google Shape;51;p8"/>
          <p:cNvSpPr txBox="1">
            <a:spLocks noGrp="1"/>
          </p:cNvSpPr>
          <p:nvPr>
            <p:ph type="title"/>
          </p:nvPr>
        </p:nvSpPr>
        <p:spPr>
          <a:xfrm>
            <a:off x="311700" y="2343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b="1" dirty="0">
                <a:solidFill>
                  <a:srgbClr val="000000"/>
                </a:solidFill>
              </a:rPr>
              <a:t>Fine aggregate properties</a:t>
            </a:r>
          </a:p>
        </p:txBody>
      </p:sp>
      <p:graphicFrame>
        <p:nvGraphicFramePr>
          <p:cNvPr id="3" name="Таблица 2">
            <a:extLst>
              <a:ext uri="{FF2B5EF4-FFF2-40B4-BE49-F238E27FC236}">
                <a16:creationId xmlns:a16="http://schemas.microsoft.com/office/drawing/2014/main" id="{D549B09D-337F-C239-6F79-C52D0867A3E0}"/>
              </a:ext>
            </a:extLst>
          </p:cNvPr>
          <p:cNvGraphicFramePr>
            <a:graphicFrameLocks noGrp="1"/>
          </p:cNvGraphicFramePr>
          <p:nvPr>
            <p:extLst>
              <p:ext uri="{D42A27DB-BD31-4B8C-83A1-F6EECF244321}">
                <p14:modId xmlns:p14="http://schemas.microsoft.com/office/powerpoint/2010/main" val="1406995681"/>
              </p:ext>
            </p:extLst>
          </p:nvPr>
        </p:nvGraphicFramePr>
        <p:xfrm>
          <a:off x="1695450" y="1102740"/>
          <a:ext cx="5753100" cy="558357"/>
        </p:xfrm>
        <a:graphic>
          <a:graphicData uri="http://schemas.openxmlformats.org/drawingml/2006/table">
            <a:tbl>
              <a:tblPr firstRow="1" firstCol="1" bandRow="1"/>
              <a:tblGrid>
                <a:gridCol w="1917700">
                  <a:extLst>
                    <a:ext uri="{9D8B030D-6E8A-4147-A177-3AD203B41FA5}">
                      <a16:colId xmlns:a16="http://schemas.microsoft.com/office/drawing/2014/main" val="2067068327"/>
                    </a:ext>
                  </a:extLst>
                </a:gridCol>
                <a:gridCol w="1917700">
                  <a:extLst>
                    <a:ext uri="{9D8B030D-6E8A-4147-A177-3AD203B41FA5}">
                      <a16:colId xmlns:a16="http://schemas.microsoft.com/office/drawing/2014/main" val="2942722072"/>
                    </a:ext>
                  </a:extLst>
                </a:gridCol>
                <a:gridCol w="1917700">
                  <a:extLst>
                    <a:ext uri="{9D8B030D-6E8A-4147-A177-3AD203B41FA5}">
                      <a16:colId xmlns:a16="http://schemas.microsoft.com/office/drawing/2014/main" val="3501338400"/>
                    </a:ext>
                  </a:extLst>
                </a:gridCol>
              </a:tblGrid>
              <a:tr h="0">
                <a:tc>
                  <a:txBody>
                    <a:bodyPr/>
                    <a:lstStyle/>
                    <a:p>
                      <a:pPr algn="ctr">
                        <a:lnSpc>
                          <a:spcPct val="107000"/>
                        </a:lnSpc>
                        <a:spcAft>
                          <a:spcPts val="800"/>
                        </a:spcAft>
                      </a:pPr>
                      <a:r>
                        <a:rPr lang="ru-RU" sz="1200">
                          <a:solidFill>
                            <a:schemeClr val="bg1"/>
                          </a:solidFill>
                          <a:effectLst/>
                          <a:latin typeface="Times New Roman" panose="02020603050405020304" pitchFamily="18" charset="0"/>
                          <a:ea typeface="Calibri" panose="020F0502020204030204" pitchFamily="34" charset="0"/>
                          <a:cs typeface="Arial" panose="020B0604020202020204" pitchFamily="34" charset="0"/>
                        </a:rPr>
                        <a:t>Fine aggregate</a:t>
                      </a:r>
                      <a:endParaRPr lang="en-GB" sz="11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ru-RU" sz="1200">
                          <a:solidFill>
                            <a:schemeClr val="bg1"/>
                          </a:solidFill>
                          <a:effectLst/>
                          <a:latin typeface="Times New Roman" panose="02020603050405020304" pitchFamily="18" charset="0"/>
                          <a:ea typeface="Calibri" panose="020F0502020204030204" pitchFamily="34" charset="0"/>
                          <a:cs typeface="Arial" panose="020B0604020202020204" pitchFamily="34" charset="0"/>
                        </a:rPr>
                        <a:t>Specific gravity (SG)</a:t>
                      </a:r>
                      <a:endParaRPr lang="en-GB" sz="11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ru-RU" sz="1200">
                          <a:solidFill>
                            <a:schemeClr val="bg1"/>
                          </a:solidFill>
                          <a:effectLst/>
                          <a:latin typeface="Times New Roman" panose="02020603050405020304" pitchFamily="18" charset="0"/>
                          <a:ea typeface="Calibri" panose="020F0502020204030204" pitchFamily="34" charset="0"/>
                          <a:cs typeface="Arial" panose="020B0604020202020204" pitchFamily="34" charset="0"/>
                        </a:rPr>
                        <a:t>Absorption capacity (AC)</a:t>
                      </a:r>
                      <a:endParaRPr lang="en-GB" sz="11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48066661"/>
                  </a:ext>
                </a:extLst>
              </a:tr>
              <a:tr h="0">
                <a:tc>
                  <a:txBody>
                    <a:bodyPr/>
                    <a:lstStyle/>
                    <a:p>
                      <a:pPr algn="ctr">
                        <a:lnSpc>
                          <a:spcPct val="107000"/>
                        </a:lnSpc>
                        <a:spcAft>
                          <a:spcPts val="800"/>
                        </a:spcAft>
                      </a:pPr>
                      <a:r>
                        <a:rPr lang="ru-RU" sz="1200"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RS</a:t>
                      </a:r>
                      <a:endParaRPr lang="en-GB" sz="11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07000"/>
                        </a:lnSpc>
                        <a:spcAft>
                          <a:spcPts val="800"/>
                        </a:spcAft>
                      </a:pPr>
                      <a:r>
                        <a:rPr lang="ru-RU" sz="1200">
                          <a:solidFill>
                            <a:schemeClr val="bg1"/>
                          </a:solidFill>
                          <a:effectLst/>
                          <a:latin typeface="Times New Roman" panose="02020603050405020304" pitchFamily="18" charset="0"/>
                          <a:ea typeface="Calibri" panose="020F0502020204030204" pitchFamily="34" charset="0"/>
                          <a:cs typeface="Arial" panose="020B0604020202020204" pitchFamily="34" charset="0"/>
                        </a:rPr>
                        <a:t>2.77</a:t>
                      </a:r>
                      <a:endParaRPr lang="en-GB" sz="11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07000"/>
                        </a:lnSpc>
                        <a:spcAft>
                          <a:spcPts val="800"/>
                        </a:spcAft>
                      </a:pPr>
                      <a:r>
                        <a:rPr lang="ru-RU" sz="1200">
                          <a:solidFill>
                            <a:schemeClr val="bg1"/>
                          </a:solidFill>
                          <a:effectLst/>
                          <a:latin typeface="Times New Roman" panose="02020603050405020304" pitchFamily="18" charset="0"/>
                          <a:ea typeface="Calibri" panose="020F0502020204030204" pitchFamily="34" charset="0"/>
                          <a:cs typeface="Arial" panose="020B0604020202020204" pitchFamily="34" charset="0"/>
                        </a:rPr>
                        <a:t>2.68</a:t>
                      </a:r>
                      <a:endParaRPr lang="en-GB" sz="11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6242085"/>
                  </a:ext>
                </a:extLst>
              </a:tr>
              <a:tr h="0">
                <a:tc>
                  <a:txBody>
                    <a:bodyPr/>
                    <a:lstStyle/>
                    <a:p>
                      <a:pPr algn="ctr">
                        <a:lnSpc>
                          <a:spcPct val="107000"/>
                        </a:lnSpc>
                        <a:spcAft>
                          <a:spcPts val="800"/>
                        </a:spcAft>
                      </a:pPr>
                      <a:r>
                        <a:rPr lang="ru-RU" sz="1200">
                          <a:solidFill>
                            <a:schemeClr val="bg1"/>
                          </a:solidFill>
                          <a:effectLst/>
                          <a:latin typeface="Times New Roman" panose="02020603050405020304" pitchFamily="18" charset="0"/>
                          <a:ea typeface="Calibri" panose="020F0502020204030204" pitchFamily="34" charset="0"/>
                          <a:cs typeface="Arial" panose="020B0604020202020204" pitchFamily="34" charset="0"/>
                        </a:rPr>
                        <a:t>WGS</a:t>
                      </a:r>
                      <a:endParaRPr lang="en-GB" sz="11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ru-RU" sz="1200">
                          <a:solidFill>
                            <a:schemeClr val="bg1"/>
                          </a:solidFill>
                          <a:effectLst/>
                          <a:latin typeface="Times New Roman" panose="02020603050405020304" pitchFamily="18" charset="0"/>
                          <a:ea typeface="Calibri" panose="020F0502020204030204" pitchFamily="34" charset="0"/>
                          <a:cs typeface="Arial" panose="020B0604020202020204" pitchFamily="34" charset="0"/>
                        </a:rPr>
                        <a:t>2.54</a:t>
                      </a:r>
                      <a:endParaRPr lang="en-GB" sz="11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ru-RU" sz="1200"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0.83</a:t>
                      </a:r>
                      <a:endParaRPr lang="en-GB" sz="11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24933424"/>
                  </a:ext>
                </a:extLst>
              </a:tr>
            </a:tbl>
          </a:graphicData>
        </a:graphic>
      </p:graphicFrame>
      <p:sp>
        <p:nvSpPr>
          <p:cNvPr id="5" name="TextBox 4">
            <a:extLst>
              <a:ext uri="{FF2B5EF4-FFF2-40B4-BE49-F238E27FC236}">
                <a16:creationId xmlns:a16="http://schemas.microsoft.com/office/drawing/2014/main" id="{1457F340-6FC5-201D-B170-99CC8BDAD51B}"/>
              </a:ext>
            </a:extLst>
          </p:cNvPr>
          <p:cNvSpPr txBox="1"/>
          <p:nvPr/>
        </p:nvSpPr>
        <p:spPr>
          <a:xfrm>
            <a:off x="2152055" y="766622"/>
            <a:ext cx="4839890" cy="336118"/>
          </a:xfrm>
          <a:prstGeom prst="rect">
            <a:avLst/>
          </a:prstGeom>
          <a:noFill/>
        </p:spPr>
        <p:txBody>
          <a:bodyPr wrap="square">
            <a:spAutoFit/>
          </a:bodyPr>
          <a:lstStyle/>
          <a:p>
            <a:pPr algn="ctr">
              <a:lnSpc>
                <a:spcPct val="150000"/>
              </a:lnSpc>
              <a:spcBef>
                <a:spcPts val="1200"/>
              </a:spcBef>
              <a:spcAft>
                <a:spcPts val="800"/>
              </a:spcAft>
            </a:pPr>
            <a:r>
              <a:rPr lang="en-US" sz="1200" b="1" dirty="0">
                <a:effectLst/>
                <a:latin typeface="+mn-lt"/>
                <a:ea typeface="Calibri" panose="020F0502020204030204" pitchFamily="34" charset="0"/>
                <a:cs typeface="Arial" panose="020B0604020202020204" pitchFamily="34" charset="0"/>
              </a:rPr>
              <a:t>Table 3. </a:t>
            </a:r>
            <a:r>
              <a:rPr lang="en-US" sz="1200" dirty="0">
                <a:effectLst/>
                <a:latin typeface="+mn-lt"/>
                <a:ea typeface="Calibri" panose="020F0502020204030204" pitchFamily="34" charset="0"/>
                <a:cs typeface="Arial" panose="020B0604020202020204" pitchFamily="34" charset="0"/>
              </a:rPr>
              <a:t>SG and AC of fine aggregates</a:t>
            </a:r>
            <a:endParaRPr lang="en-GB" sz="1200" dirty="0">
              <a:effectLst/>
              <a:latin typeface="+mn-lt"/>
              <a:ea typeface="Calibri" panose="020F0502020204030204" pitchFamily="34" charset="0"/>
              <a:cs typeface="Arial" panose="020B0604020202020204" pitchFamily="34" charset="0"/>
            </a:endParaRPr>
          </a:p>
        </p:txBody>
      </p:sp>
      <p:graphicFrame>
        <p:nvGraphicFramePr>
          <p:cNvPr id="6" name="Таблица 5">
            <a:extLst>
              <a:ext uri="{FF2B5EF4-FFF2-40B4-BE49-F238E27FC236}">
                <a16:creationId xmlns:a16="http://schemas.microsoft.com/office/drawing/2014/main" id="{4CE0D67E-A558-0CE2-5643-22CD87170A6B}"/>
              </a:ext>
            </a:extLst>
          </p:cNvPr>
          <p:cNvGraphicFramePr>
            <a:graphicFrameLocks noGrp="1"/>
          </p:cNvGraphicFramePr>
          <p:nvPr>
            <p:extLst>
              <p:ext uri="{D42A27DB-BD31-4B8C-83A1-F6EECF244321}">
                <p14:modId xmlns:p14="http://schemas.microsoft.com/office/powerpoint/2010/main" val="562755108"/>
              </p:ext>
            </p:extLst>
          </p:nvPr>
        </p:nvGraphicFramePr>
        <p:xfrm>
          <a:off x="311150" y="2277745"/>
          <a:ext cx="8521700" cy="594360"/>
        </p:xfrm>
        <a:graphic>
          <a:graphicData uri="http://schemas.openxmlformats.org/drawingml/2006/table">
            <a:tbl>
              <a:tblPr firstRow="1" firstCol="1" bandRow="1"/>
              <a:tblGrid>
                <a:gridCol w="928865">
                  <a:extLst>
                    <a:ext uri="{9D8B030D-6E8A-4147-A177-3AD203B41FA5}">
                      <a16:colId xmlns:a16="http://schemas.microsoft.com/office/drawing/2014/main" val="460121153"/>
                    </a:ext>
                  </a:extLst>
                </a:gridCol>
                <a:gridCol w="710710">
                  <a:extLst>
                    <a:ext uri="{9D8B030D-6E8A-4147-A177-3AD203B41FA5}">
                      <a16:colId xmlns:a16="http://schemas.microsoft.com/office/drawing/2014/main" val="3529204056"/>
                    </a:ext>
                  </a:extLst>
                </a:gridCol>
                <a:gridCol w="743092">
                  <a:extLst>
                    <a:ext uri="{9D8B030D-6E8A-4147-A177-3AD203B41FA5}">
                      <a16:colId xmlns:a16="http://schemas.microsoft.com/office/drawing/2014/main" val="2392074608"/>
                    </a:ext>
                  </a:extLst>
                </a:gridCol>
                <a:gridCol w="743092">
                  <a:extLst>
                    <a:ext uri="{9D8B030D-6E8A-4147-A177-3AD203B41FA5}">
                      <a16:colId xmlns:a16="http://schemas.microsoft.com/office/drawing/2014/main" val="1002896357"/>
                    </a:ext>
                  </a:extLst>
                </a:gridCol>
                <a:gridCol w="710710">
                  <a:extLst>
                    <a:ext uri="{9D8B030D-6E8A-4147-A177-3AD203B41FA5}">
                      <a16:colId xmlns:a16="http://schemas.microsoft.com/office/drawing/2014/main" val="1411596171"/>
                    </a:ext>
                  </a:extLst>
                </a:gridCol>
                <a:gridCol w="645945">
                  <a:extLst>
                    <a:ext uri="{9D8B030D-6E8A-4147-A177-3AD203B41FA5}">
                      <a16:colId xmlns:a16="http://schemas.microsoft.com/office/drawing/2014/main" val="3285724979"/>
                    </a:ext>
                  </a:extLst>
                </a:gridCol>
                <a:gridCol w="710710">
                  <a:extLst>
                    <a:ext uri="{9D8B030D-6E8A-4147-A177-3AD203B41FA5}">
                      <a16:colId xmlns:a16="http://schemas.microsoft.com/office/drawing/2014/main" val="1065258004"/>
                    </a:ext>
                  </a:extLst>
                </a:gridCol>
                <a:gridCol w="645945">
                  <a:extLst>
                    <a:ext uri="{9D8B030D-6E8A-4147-A177-3AD203B41FA5}">
                      <a16:colId xmlns:a16="http://schemas.microsoft.com/office/drawing/2014/main" val="3097585533"/>
                    </a:ext>
                  </a:extLst>
                </a:gridCol>
                <a:gridCol w="710710">
                  <a:extLst>
                    <a:ext uri="{9D8B030D-6E8A-4147-A177-3AD203B41FA5}">
                      <a16:colId xmlns:a16="http://schemas.microsoft.com/office/drawing/2014/main" val="3312763118"/>
                    </a:ext>
                  </a:extLst>
                </a:gridCol>
                <a:gridCol w="647649">
                  <a:extLst>
                    <a:ext uri="{9D8B030D-6E8A-4147-A177-3AD203B41FA5}">
                      <a16:colId xmlns:a16="http://schemas.microsoft.com/office/drawing/2014/main" val="596302071"/>
                    </a:ext>
                  </a:extLst>
                </a:gridCol>
                <a:gridCol w="647649">
                  <a:extLst>
                    <a:ext uri="{9D8B030D-6E8A-4147-A177-3AD203B41FA5}">
                      <a16:colId xmlns:a16="http://schemas.microsoft.com/office/drawing/2014/main" val="339580356"/>
                    </a:ext>
                  </a:extLst>
                </a:gridCol>
                <a:gridCol w="676623">
                  <a:extLst>
                    <a:ext uri="{9D8B030D-6E8A-4147-A177-3AD203B41FA5}">
                      <a16:colId xmlns:a16="http://schemas.microsoft.com/office/drawing/2014/main" val="914705568"/>
                    </a:ext>
                  </a:extLst>
                </a:gridCol>
              </a:tblGrid>
              <a:tr h="198120">
                <a:tc>
                  <a:txBody>
                    <a:bodyPr/>
                    <a:lstStyle/>
                    <a:p>
                      <a:pPr>
                        <a:lnSpc>
                          <a:spcPct val="107000"/>
                        </a:lnSpc>
                      </a:pPr>
                      <a:endParaRPr lang="en-GB" sz="1100">
                        <a:effectLst/>
                        <a:latin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15000"/>
                        </a:lnSpc>
                        <a:spcAft>
                          <a:spcPts val="800"/>
                        </a:spcAft>
                      </a:pPr>
                      <a:r>
                        <a:rPr lang="ru-RU"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SiO</a:t>
                      </a:r>
                      <a:r>
                        <a:rPr lang="ru-RU" sz="1200" baseline="-25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2</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15000"/>
                        </a:lnSpc>
                        <a:spcAft>
                          <a:spcPts val="800"/>
                        </a:spcAft>
                      </a:pPr>
                      <a:r>
                        <a:rPr lang="ru-RU"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Al</a:t>
                      </a:r>
                      <a:r>
                        <a:rPr lang="ru-RU" sz="1200" baseline="-25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2</a:t>
                      </a:r>
                      <a:r>
                        <a:rPr lang="ru-RU"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O</a:t>
                      </a:r>
                      <a:r>
                        <a:rPr lang="ru-RU" sz="1200" baseline="-25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3</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15000"/>
                        </a:lnSpc>
                        <a:spcAft>
                          <a:spcPts val="800"/>
                        </a:spcAft>
                      </a:pPr>
                      <a:r>
                        <a:rPr lang="ru-RU"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Fe</a:t>
                      </a:r>
                      <a:r>
                        <a:rPr lang="ru-RU" sz="1200" baseline="-25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2</a:t>
                      </a:r>
                      <a:r>
                        <a:rPr lang="ru-RU"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O</a:t>
                      </a:r>
                      <a:r>
                        <a:rPr lang="ru-RU" sz="1200" baseline="-25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3</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15000"/>
                        </a:lnSpc>
                        <a:spcAft>
                          <a:spcPts val="800"/>
                        </a:spcAft>
                      </a:pPr>
                      <a:r>
                        <a:rPr lang="ru-RU"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CaO</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15000"/>
                        </a:lnSpc>
                        <a:spcAft>
                          <a:spcPts val="800"/>
                        </a:spcAft>
                      </a:pPr>
                      <a:r>
                        <a:rPr lang="ru-RU"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SO</a:t>
                      </a:r>
                      <a:r>
                        <a:rPr lang="ru-RU" sz="1200" baseline="-25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3</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15000"/>
                        </a:lnSpc>
                        <a:spcAft>
                          <a:spcPts val="800"/>
                        </a:spcAft>
                      </a:pPr>
                      <a:r>
                        <a:rPr lang="ru-RU"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MgO</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15000"/>
                        </a:lnSpc>
                        <a:spcAft>
                          <a:spcPts val="800"/>
                        </a:spcAft>
                      </a:pPr>
                      <a:r>
                        <a:rPr lang="ru-RU"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TiO</a:t>
                      </a:r>
                      <a:r>
                        <a:rPr lang="ru-RU" sz="1200" baseline="-25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2</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15000"/>
                        </a:lnSpc>
                        <a:spcAft>
                          <a:spcPts val="800"/>
                        </a:spcAft>
                      </a:pPr>
                      <a:r>
                        <a:rPr lang="ru-RU"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Na</a:t>
                      </a:r>
                      <a:r>
                        <a:rPr lang="ru-RU" sz="1200" baseline="-25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2</a:t>
                      </a:r>
                      <a:r>
                        <a:rPr lang="ru-RU"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O</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15000"/>
                        </a:lnSpc>
                        <a:spcAft>
                          <a:spcPts val="800"/>
                        </a:spcAft>
                      </a:pPr>
                      <a:r>
                        <a:rPr lang="ru-RU"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K</a:t>
                      </a:r>
                      <a:r>
                        <a:rPr lang="ru-RU" sz="1200" baseline="-25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2</a:t>
                      </a:r>
                      <a:r>
                        <a:rPr lang="ru-RU"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O</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15000"/>
                        </a:lnSpc>
                        <a:spcAft>
                          <a:spcPts val="800"/>
                        </a:spcAft>
                      </a:pPr>
                      <a:r>
                        <a:rPr lang="ru-RU"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BaO</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15000"/>
                        </a:lnSpc>
                        <a:spcAft>
                          <a:spcPts val="800"/>
                        </a:spcAft>
                      </a:pPr>
                      <a:r>
                        <a:rPr lang="ru-RU"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MnO</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extLst>
                  <a:ext uri="{0D108BD9-81ED-4DB2-BD59-A6C34878D82A}">
                    <a16:rowId xmlns:a16="http://schemas.microsoft.com/office/drawing/2014/main" val="1020010033"/>
                  </a:ext>
                </a:extLst>
              </a:tr>
              <a:tr h="198120">
                <a:tc>
                  <a:txBody>
                    <a:bodyPr/>
                    <a:lstStyle/>
                    <a:p>
                      <a:pPr>
                        <a:lnSpc>
                          <a:spcPct val="115000"/>
                        </a:lnSpc>
                        <a:spcAft>
                          <a:spcPts val="800"/>
                        </a:spcAft>
                      </a:pPr>
                      <a:r>
                        <a:rPr lang="ru-RU"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RS</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a:noFill/>
                    </a:lnB>
                  </a:tcPr>
                </a:tc>
                <a:tc>
                  <a:txBody>
                    <a:bodyPr/>
                    <a:lstStyle/>
                    <a:p>
                      <a:pPr algn="ctr">
                        <a:lnSpc>
                          <a:spcPct val="115000"/>
                        </a:lnSpc>
                        <a:spcAft>
                          <a:spcPts val="800"/>
                        </a:spcAft>
                      </a:pPr>
                      <a:r>
                        <a:rPr lang="ru-RU"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47.08</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a:noFill/>
                    </a:lnB>
                  </a:tcPr>
                </a:tc>
                <a:tc>
                  <a:txBody>
                    <a:bodyPr/>
                    <a:lstStyle/>
                    <a:p>
                      <a:pPr algn="ctr">
                        <a:lnSpc>
                          <a:spcPct val="115000"/>
                        </a:lnSpc>
                        <a:spcAft>
                          <a:spcPts val="800"/>
                        </a:spcAft>
                      </a:pPr>
                      <a:r>
                        <a:rPr lang="ru-RU"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9.97</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a:noFill/>
                    </a:lnB>
                  </a:tcPr>
                </a:tc>
                <a:tc>
                  <a:txBody>
                    <a:bodyPr/>
                    <a:lstStyle/>
                    <a:p>
                      <a:pPr algn="ctr">
                        <a:lnSpc>
                          <a:spcPct val="115000"/>
                        </a:lnSpc>
                        <a:spcAft>
                          <a:spcPts val="800"/>
                        </a:spcAft>
                      </a:pPr>
                      <a:r>
                        <a:rPr lang="ru-RU"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5.50</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a:noFill/>
                    </a:lnB>
                  </a:tcPr>
                </a:tc>
                <a:tc>
                  <a:txBody>
                    <a:bodyPr/>
                    <a:lstStyle/>
                    <a:p>
                      <a:pPr algn="ctr">
                        <a:lnSpc>
                          <a:spcPct val="115000"/>
                        </a:lnSpc>
                        <a:spcAft>
                          <a:spcPts val="800"/>
                        </a:spcAft>
                      </a:pPr>
                      <a:r>
                        <a:rPr lang="ru-RU"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13.60</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a:noFill/>
                    </a:lnB>
                  </a:tcPr>
                </a:tc>
                <a:tc>
                  <a:txBody>
                    <a:bodyPr/>
                    <a:lstStyle/>
                    <a:p>
                      <a:pPr algn="ctr">
                        <a:lnSpc>
                          <a:spcPct val="115000"/>
                        </a:lnSpc>
                        <a:spcAft>
                          <a:spcPts val="800"/>
                        </a:spcAft>
                      </a:pPr>
                      <a:r>
                        <a:rPr lang="ru-RU"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0.56</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a:noFill/>
                    </a:lnB>
                  </a:tcPr>
                </a:tc>
                <a:tc>
                  <a:txBody>
                    <a:bodyPr/>
                    <a:lstStyle/>
                    <a:p>
                      <a:pPr algn="ctr">
                        <a:lnSpc>
                          <a:spcPct val="115000"/>
                        </a:lnSpc>
                        <a:spcAft>
                          <a:spcPts val="800"/>
                        </a:spcAft>
                      </a:pPr>
                      <a:r>
                        <a:rPr lang="ru-RU"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1.93</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a:noFill/>
                    </a:lnB>
                  </a:tcPr>
                </a:tc>
                <a:tc>
                  <a:txBody>
                    <a:bodyPr/>
                    <a:lstStyle/>
                    <a:p>
                      <a:pPr algn="ctr">
                        <a:lnSpc>
                          <a:spcPct val="115000"/>
                        </a:lnSpc>
                        <a:spcAft>
                          <a:spcPts val="800"/>
                        </a:spcAft>
                      </a:pPr>
                      <a:r>
                        <a:rPr lang="ru-RU"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0.65</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a:noFill/>
                    </a:lnB>
                  </a:tcPr>
                </a:tc>
                <a:tc>
                  <a:txBody>
                    <a:bodyPr/>
                    <a:lstStyle/>
                    <a:p>
                      <a:pPr algn="ctr">
                        <a:lnSpc>
                          <a:spcPct val="115000"/>
                        </a:lnSpc>
                        <a:spcAft>
                          <a:spcPts val="800"/>
                        </a:spcAft>
                      </a:pPr>
                      <a:r>
                        <a:rPr lang="ru-RU"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1.27</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a:noFill/>
                    </a:lnB>
                  </a:tcPr>
                </a:tc>
                <a:tc>
                  <a:txBody>
                    <a:bodyPr/>
                    <a:lstStyle/>
                    <a:p>
                      <a:pPr algn="ctr">
                        <a:lnSpc>
                          <a:spcPct val="115000"/>
                        </a:lnSpc>
                        <a:spcAft>
                          <a:spcPts val="800"/>
                        </a:spcAft>
                      </a:pPr>
                      <a:r>
                        <a:rPr lang="ru-RU"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3.16</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a:noFill/>
                    </a:lnB>
                  </a:tcPr>
                </a:tc>
                <a:tc>
                  <a:txBody>
                    <a:bodyPr/>
                    <a:lstStyle/>
                    <a:p>
                      <a:pPr algn="ctr">
                        <a:lnSpc>
                          <a:spcPct val="115000"/>
                        </a:lnSpc>
                        <a:spcAft>
                          <a:spcPts val="800"/>
                        </a:spcAft>
                      </a:pPr>
                      <a:r>
                        <a:rPr lang="ru-RU"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0.13</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a:noFill/>
                    </a:lnB>
                  </a:tcPr>
                </a:tc>
                <a:tc>
                  <a:txBody>
                    <a:bodyPr/>
                    <a:lstStyle/>
                    <a:p>
                      <a:pPr algn="ctr">
                        <a:lnSpc>
                          <a:spcPct val="115000"/>
                        </a:lnSpc>
                        <a:spcAft>
                          <a:spcPts val="800"/>
                        </a:spcAft>
                      </a:pPr>
                      <a:r>
                        <a:rPr lang="ru-RU"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0.72</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a:noFill/>
                    </a:lnB>
                  </a:tcPr>
                </a:tc>
                <a:extLst>
                  <a:ext uri="{0D108BD9-81ED-4DB2-BD59-A6C34878D82A}">
                    <a16:rowId xmlns:a16="http://schemas.microsoft.com/office/drawing/2014/main" val="3496710453"/>
                  </a:ext>
                </a:extLst>
              </a:tr>
              <a:tr h="198120">
                <a:tc>
                  <a:txBody>
                    <a:bodyPr/>
                    <a:lstStyle/>
                    <a:p>
                      <a:pPr>
                        <a:lnSpc>
                          <a:spcPct val="115000"/>
                        </a:lnSpc>
                        <a:spcAft>
                          <a:spcPts val="800"/>
                        </a:spcAft>
                      </a:pPr>
                      <a:r>
                        <a:rPr lang="ru-RU"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WGS</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w="12700" cap="flat" cmpd="sng" algn="ctr">
                      <a:solidFill>
                        <a:srgbClr val="7F7F7F"/>
                      </a:solidFill>
                      <a:prstDash val="solid"/>
                      <a:round/>
                      <a:headEnd type="none" w="med" len="med"/>
                      <a:tailEnd type="none" w="med" len="med"/>
                    </a:lnB>
                  </a:tcPr>
                </a:tc>
                <a:tc>
                  <a:txBody>
                    <a:bodyPr/>
                    <a:lstStyle/>
                    <a:p>
                      <a:pPr algn="ctr">
                        <a:lnSpc>
                          <a:spcPct val="115000"/>
                        </a:lnSpc>
                        <a:spcAft>
                          <a:spcPts val="800"/>
                        </a:spcAft>
                      </a:pPr>
                      <a:r>
                        <a:rPr lang="ru-RU"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66.20</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w="12700" cap="flat" cmpd="sng" algn="ctr">
                      <a:solidFill>
                        <a:srgbClr val="7F7F7F"/>
                      </a:solidFill>
                      <a:prstDash val="solid"/>
                      <a:round/>
                      <a:headEnd type="none" w="med" len="med"/>
                      <a:tailEnd type="none" w="med" len="med"/>
                    </a:lnB>
                  </a:tcPr>
                </a:tc>
                <a:tc>
                  <a:txBody>
                    <a:bodyPr/>
                    <a:lstStyle/>
                    <a:p>
                      <a:pPr algn="ctr">
                        <a:lnSpc>
                          <a:spcPct val="115000"/>
                        </a:lnSpc>
                        <a:spcAft>
                          <a:spcPts val="800"/>
                        </a:spcAft>
                      </a:pPr>
                      <a:r>
                        <a:rPr lang="ru-RU"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1.78</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w="12700" cap="flat" cmpd="sng" algn="ctr">
                      <a:solidFill>
                        <a:srgbClr val="7F7F7F"/>
                      </a:solidFill>
                      <a:prstDash val="solid"/>
                      <a:round/>
                      <a:headEnd type="none" w="med" len="med"/>
                      <a:tailEnd type="none" w="med" len="med"/>
                    </a:lnB>
                  </a:tcPr>
                </a:tc>
                <a:tc>
                  <a:txBody>
                    <a:bodyPr/>
                    <a:lstStyle/>
                    <a:p>
                      <a:pPr algn="ctr">
                        <a:lnSpc>
                          <a:spcPct val="115000"/>
                        </a:lnSpc>
                        <a:spcAft>
                          <a:spcPts val="800"/>
                        </a:spcAft>
                      </a:pPr>
                      <a:r>
                        <a:rPr lang="ru-RU"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0.66</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w="12700" cap="flat" cmpd="sng" algn="ctr">
                      <a:solidFill>
                        <a:srgbClr val="7F7F7F"/>
                      </a:solidFill>
                      <a:prstDash val="solid"/>
                      <a:round/>
                      <a:headEnd type="none" w="med" len="med"/>
                      <a:tailEnd type="none" w="med" len="med"/>
                    </a:lnB>
                  </a:tcPr>
                </a:tc>
                <a:tc>
                  <a:txBody>
                    <a:bodyPr/>
                    <a:lstStyle/>
                    <a:p>
                      <a:pPr algn="ctr">
                        <a:lnSpc>
                          <a:spcPct val="115000"/>
                        </a:lnSpc>
                        <a:spcAft>
                          <a:spcPts val="800"/>
                        </a:spcAft>
                      </a:pPr>
                      <a:r>
                        <a:rPr lang="ru-RU"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8.45</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w="12700" cap="flat" cmpd="sng" algn="ctr">
                      <a:solidFill>
                        <a:srgbClr val="7F7F7F"/>
                      </a:solidFill>
                      <a:prstDash val="solid"/>
                      <a:round/>
                      <a:headEnd type="none" w="med" len="med"/>
                      <a:tailEnd type="none" w="med" len="med"/>
                    </a:lnB>
                  </a:tcPr>
                </a:tc>
                <a:tc>
                  <a:txBody>
                    <a:bodyPr/>
                    <a:lstStyle/>
                    <a:p>
                      <a:pPr algn="ctr">
                        <a:lnSpc>
                          <a:spcPct val="115000"/>
                        </a:lnSpc>
                        <a:spcAft>
                          <a:spcPts val="800"/>
                        </a:spcAft>
                      </a:pPr>
                      <a:r>
                        <a:rPr lang="ru-RU"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0.44</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w="12700" cap="flat" cmpd="sng" algn="ctr">
                      <a:solidFill>
                        <a:srgbClr val="7F7F7F"/>
                      </a:solidFill>
                      <a:prstDash val="solid"/>
                      <a:round/>
                      <a:headEnd type="none" w="med" len="med"/>
                      <a:tailEnd type="none" w="med" len="med"/>
                    </a:lnB>
                  </a:tcPr>
                </a:tc>
                <a:tc>
                  <a:txBody>
                    <a:bodyPr/>
                    <a:lstStyle/>
                    <a:p>
                      <a:pPr algn="ctr">
                        <a:lnSpc>
                          <a:spcPct val="115000"/>
                        </a:lnSpc>
                        <a:spcAft>
                          <a:spcPts val="800"/>
                        </a:spcAft>
                      </a:pPr>
                      <a:r>
                        <a:rPr lang="ru-RU"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2.48</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w="12700" cap="flat" cmpd="sng" algn="ctr">
                      <a:solidFill>
                        <a:srgbClr val="7F7F7F"/>
                      </a:solidFill>
                      <a:prstDash val="solid"/>
                      <a:round/>
                      <a:headEnd type="none" w="med" len="med"/>
                      <a:tailEnd type="none" w="med" len="med"/>
                    </a:lnB>
                  </a:tcPr>
                </a:tc>
                <a:tc>
                  <a:txBody>
                    <a:bodyPr/>
                    <a:lstStyle/>
                    <a:p>
                      <a:pPr algn="ctr">
                        <a:lnSpc>
                          <a:spcPct val="115000"/>
                        </a:lnSpc>
                        <a:spcAft>
                          <a:spcPts val="800"/>
                        </a:spcAft>
                      </a:pPr>
                      <a:r>
                        <a:rPr lang="ru-RU"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0.06</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w="12700" cap="flat" cmpd="sng" algn="ctr">
                      <a:solidFill>
                        <a:srgbClr val="7F7F7F"/>
                      </a:solidFill>
                      <a:prstDash val="solid"/>
                      <a:round/>
                      <a:headEnd type="none" w="med" len="med"/>
                      <a:tailEnd type="none" w="med" len="med"/>
                    </a:lnB>
                  </a:tcPr>
                </a:tc>
                <a:tc>
                  <a:txBody>
                    <a:bodyPr/>
                    <a:lstStyle/>
                    <a:p>
                      <a:pPr algn="ctr">
                        <a:lnSpc>
                          <a:spcPct val="115000"/>
                        </a:lnSpc>
                        <a:spcAft>
                          <a:spcPts val="800"/>
                        </a:spcAft>
                      </a:pPr>
                      <a:r>
                        <a:rPr lang="ru-RU"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12.27</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w="12700" cap="flat" cmpd="sng" algn="ctr">
                      <a:solidFill>
                        <a:srgbClr val="7F7F7F"/>
                      </a:solidFill>
                      <a:prstDash val="solid"/>
                      <a:round/>
                      <a:headEnd type="none" w="med" len="med"/>
                      <a:tailEnd type="none" w="med" len="med"/>
                    </a:lnB>
                  </a:tcPr>
                </a:tc>
                <a:tc>
                  <a:txBody>
                    <a:bodyPr/>
                    <a:lstStyle/>
                    <a:p>
                      <a:pPr algn="ctr">
                        <a:lnSpc>
                          <a:spcPct val="115000"/>
                        </a:lnSpc>
                        <a:spcAft>
                          <a:spcPts val="800"/>
                        </a:spcAft>
                      </a:pPr>
                      <a:r>
                        <a:rPr lang="ru-RU"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1.20</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w="12700" cap="flat" cmpd="sng" algn="ctr">
                      <a:solidFill>
                        <a:srgbClr val="7F7F7F"/>
                      </a:solidFill>
                      <a:prstDash val="solid"/>
                      <a:round/>
                      <a:headEnd type="none" w="med" len="med"/>
                      <a:tailEnd type="none" w="med" len="med"/>
                    </a:lnB>
                  </a:tcPr>
                </a:tc>
                <a:tc>
                  <a:txBody>
                    <a:bodyPr/>
                    <a:lstStyle/>
                    <a:p>
                      <a:pPr algn="ctr">
                        <a:lnSpc>
                          <a:spcPct val="115000"/>
                        </a:lnSpc>
                        <a:spcAft>
                          <a:spcPts val="800"/>
                        </a:spcAft>
                      </a:pPr>
                      <a:r>
                        <a:rPr lang="ru-RU"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0.02</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w="12700" cap="flat" cmpd="sng" algn="ctr">
                      <a:solidFill>
                        <a:srgbClr val="7F7F7F"/>
                      </a:solidFill>
                      <a:prstDash val="solid"/>
                      <a:round/>
                      <a:headEnd type="none" w="med" len="med"/>
                      <a:tailEnd type="none" w="med" len="med"/>
                    </a:lnB>
                  </a:tcPr>
                </a:tc>
                <a:tc>
                  <a:txBody>
                    <a:bodyPr/>
                    <a:lstStyle/>
                    <a:p>
                      <a:pPr algn="ctr">
                        <a:lnSpc>
                          <a:spcPct val="115000"/>
                        </a:lnSpc>
                        <a:spcAft>
                          <a:spcPts val="800"/>
                        </a:spcAft>
                      </a:pPr>
                      <a:r>
                        <a:rPr lang="ru-RU"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0.02</a:t>
                      </a:r>
                      <a:endParaRPr lang="en-GB"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w="12700" cap="flat" cmpd="sng" algn="ctr">
                      <a:solidFill>
                        <a:srgbClr val="7F7F7F"/>
                      </a:solidFill>
                      <a:prstDash val="solid"/>
                      <a:round/>
                      <a:headEnd type="none" w="med" len="med"/>
                      <a:tailEnd type="none" w="med" len="med"/>
                    </a:lnB>
                  </a:tcPr>
                </a:tc>
                <a:extLst>
                  <a:ext uri="{0D108BD9-81ED-4DB2-BD59-A6C34878D82A}">
                    <a16:rowId xmlns:a16="http://schemas.microsoft.com/office/drawing/2014/main" val="2388095411"/>
                  </a:ext>
                </a:extLst>
              </a:tr>
            </a:tbl>
          </a:graphicData>
        </a:graphic>
      </p:graphicFrame>
      <p:sp>
        <p:nvSpPr>
          <p:cNvPr id="9" name="TextBox 8">
            <a:extLst>
              <a:ext uri="{FF2B5EF4-FFF2-40B4-BE49-F238E27FC236}">
                <a16:creationId xmlns:a16="http://schemas.microsoft.com/office/drawing/2014/main" id="{75E88B7E-C85E-07BF-5407-12242792F991}"/>
              </a:ext>
            </a:extLst>
          </p:cNvPr>
          <p:cNvSpPr txBox="1"/>
          <p:nvPr/>
        </p:nvSpPr>
        <p:spPr>
          <a:xfrm>
            <a:off x="2152055" y="1906444"/>
            <a:ext cx="4839890" cy="336118"/>
          </a:xfrm>
          <a:prstGeom prst="rect">
            <a:avLst/>
          </a:prstGeom>
          <a:noFill/>
        </p:spPr>
        <p:txBody>
          <a:bodyPr wrap="square">
            <a:spAutoFit/>
          </a:bodyPr>
          <a:lstStyle/>
          <a:p>
            <a:pPr algn="ctr">
              <a:lnSpc>
                <a:spcPct val="150000"/>
              </a:lnSpc>
              <a:spcBef>
                <a:spcPts val="1200"/>
              </a:spcBef>
              <a:spcAft>
                <a:spcPts val="800"/>
              </a:spcAft>
            </a:pPr>
            <a:r>
              <a:rPr lang="en-US" sz="1200" b="1" dirty="0">
                <a:effectLst/>
                <a:latin typeface="Times New Roman" panose="02020603050405020304" pitchFamily="18" charset="0"/>
                <a:ea typeface="Calibri" panose="020F0502020204030204" pitchFamily="34" charset="0"/>
                <a:cs typeface="Arial" panose="020B0604020202020204" pitchFamily="34" charset="0"/>
              </a:rPr>
              <a:t>Table 4. </a:t>
            </a:r>
            <a:r>
              <a:rPr lang="en-US" sz="1200" dirty="0">
                <a:effectLst/>
                <a:latin typeface="Times New Roman" panose="02020603050405020304" pitchFamily="18" charset="0"/>
                <a:ea typeface="Calibri" panose="020F0502020204030204" pitchFamily="34" charset="0"/>
                <a:cs typeface="Arial" panose="020B0604020202020204" pitchFamily="34" charset="0"/>
              </a:rPr>
              <a:t>Chemical composition of FA, GGBFS, and WGS (%).</a:t>
            </a:r>
            <a:endParaRPr lang="en-GB" sz="1200" dirty="0">
              <a:effectLst/>
              <a:latin typeface="Times New Roman" panose="02020603050405020304" pitchFamily="18" charset="0"/>
              <a:ea typeface="Calibri" panose="020F050202020403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E54EF4BF-1DD2-C38A-AD0A-A8E967DBE65B}"/>
              </a:ext>
            </a:extLst>
          </p:cNvPr>
          <p:cNvSpPr txBox="1"/>
          <p:nvPr/>
        </p:nvSpPr>
        <p:spPr>
          <a:xfrm>
            <a:off x="661035" y="4807382"/>
            <a:ext cx="3768090" cy="336118"/>
          </a:xfrm>
          <a:prstGeom prst="rect">
            <a:avLst/>
          </a:prstGeom>
          <a:noFill/>
        </p:spPr>
        <p:txBody>
          <a:bodyPr wrap="square">
            <a:spAutoFit/>
          </a:bodyPr>
          <a:lstStyle/>
          <a:p>
            <a:pPr algn="ctr">
              <a:lnSpc>
                <a:spcPct val="150000"/>
              </a:lnSpc>
              <a:spcAft>
                <a:spcPts val="800"/>
              </a:spcAft>
            </a:pPr>
            <a:r>
              <a:rPr lang="en-US" sz="1200" b="1" dirty="0">
                <a:effectLst/>
                <a:latin typeface="Times New Roman" panose="02020603050405020304" pitchFamily="18" charset="0"/>
                <a:ea typeface="SimSun" panose="02010600030101010101" pitchFamily="2" charset="-122"/>
              </a:rPr>
              <a:t>Figure </a:t>
            </a:r>
            <a:r>
              <a:rPr lang="en-US" sz="1200" b="1" dirty="0">
                <a:latin typeface="Times New Roman" panose="02020603050405020304" pitchFamily="18" charset="0"/>
                <a:ea typeface="SimSun" panose="02010600030101010101" pitchFamily="2" charset="-122"/>
              </a:rPr>
              <a:t>11</a:t>
            </a:r>
            <a:r>
              <a:rPr lang="en-US" sz="1200" b="1" dirty="0">
                <a:effectLst/>
                <a:latin typeface="Times New Roman" panose="02020603050405020304" pitchFamily="18" charset="0"/>
                <a:ea typeface="SimSun" panose="02010600030101010101" pitchFamily="2" charset="-122"/>
              </a:rPr>
              <a:t>. </a:t>
            </a:r>
            <a:r>
              <a:rPr lang="en-US" sz="1200" dirty="0">
                <a:effectLst/>
                <a:latin typeface="Times New Roman" panose="02020603050405020304" pitchFamily="18" charset="0"/>
                <a:ea typeface="SimSun" panose="02010600030101010101" pitchFamily="2" charset="-122"/>
              </a:rPr>
              <a:t>XRD of RS</a:t>
            </a:r>
            <a:endParaRPr lang="en-GB" sz="1200" dirty="0">
              <a:effectLst/>
              <a:latin typeface="Times New Roman" panose="02020603050405020304" pitchFamily="18" charset="0"/>
              <a:ea typeface="SimSun" panose="02010600030101010101" pitchFamily="2" charset="-122"/>
            </a:endParaRPr>
          </a:p>
        </p:txBody>
      </p:sp>
      <p:pic>
        <p:nvPicPr>
          <p:cNvPr id="12" name="Рисунок 11">
            <a:extLst>
              <a:ext uri="{FF2B5EF4-FFF2-40B4-BE49-F238E27FC236}">
                <a16:creationId xmlns:a16="http://schemas.microsoft.com/office/drawing/2014/main" id="{E4B1C1AA-ADC2-015C-6509-E319FD63A03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2909"/>
          <a:stretch/>
        </p:blipFill>
        <p:spPr bwMode="auto">
          <a:xfrm>
            <a:off x="4829208" y="2992970"/>
            <a:ext cx="3745884" cy="1864100"/>
          </a:xfrm>
          <a:prstGeom prst="rect">
            <a:avLst/>
          </a:prstGeom>
          <a:noFill/>
          <a:ln>
            <a:noFill/>
          </a:ln>
        </p:spPr>
      </p:pic>
      <p:sp>
        <p:nvSpPr>
          <p:cNvPr id="13" name="TextBox 12">
            <a:extLst>
              <a:ext uri="{FF2B5EF4-FFF2-40B4-BE49-F238E27FC236}">
                <a16:creationId xmlns:a16="http://schemas.microsoft.com/office/drawing/2014/main" id="{331D307A-5A0A-FABA-90A1-1F7FA7DC883D}"/>
              </a:ext>
            </a:extLst>
          </p:cNvPr>
          <p:cNvSpPr txBox="1"/>
          <p:nvPr/>
        </p:nvSpPr>
        <p:spPr>
          <a:xfrm>
            <a:off x="5000625" y="4807382"/>
            <a:ext cx="3768090" cy="336118"/>
          </a:xfrm>
          <a:prstGeom prst="rect">
            <a:avLst/>
          </a:prstGeom>
          <a:noFill/>
        </p:spPr>
        <p:txBody>
          <a:bodyPr wrap="square">
            <a:spAutoFit/>
          </a:bodyPr>
          <a:lstStyle/>
          <a:p>
            <a:pPr algn="ctr">
              <a:lnSpc>
                <a:spcPct val="150000"/>
              </a:lnSpc>
              <a:spcAft>
                <a:spcPts val="800"/>
              </a:spcAft>
            </a:pPr>
            <a:r>
              <a:rPr lang="en-US" sz="1200" b="1" dirty="0">
                <a:effectLst/>
                <a:latin typeface="Times New Roman" panose="02020603050405020304" pitchFamily="18" charset="0"/>
                <a:ea typeface="SimSun" panose="02010600030101010101" pitchFamily="2" charset="-122"/>
              </a:rPr>
              <a:t>Figure </a:t>
            </a:r>
            <a:r>
              <a:rPr lang="en-US" sz="1200" b="1" dirty="0">
                <a:latin typeface="Times New Roman" panose="02020603050405020304" pitchFamily="18" charset="0"/>
                <a:ea typeface="SimSun" panose="02010600030101010101" pitchFamily="2" charset="-122"/>
              </a:rPr>
              <a:t>12</a:t>
            </a:r>
            <a:r>
              <a:rPr lang="en-US" sz="1200" b="1" dirty="0">
                <a:effectLst/>
                <a:latin typeface="Times New Roman" panose="02020603050405020304" pitchFamily="18" charset="0"/>
                <a:ea typeface="SimSun" panose="02010600030101010101" pitchFamily="2" charset="-122"/>
              </a:rPr>
              <a:t>. </a:t>
            </a:r>
            <a:r>
              <a:rPr lang="en-US" sz="1200" dirty="0">
                <a:effectLst/>
                <a:latin typeface="Times New Roman" panose="02020603050405020304" pitchFamily="18" charset="0"/>
                <a:ea typeface="SimSun" panose="02010600030101010101" pitchFamily="2" charset="-122"/>
              </a:rPr>
              <a:t>XRD of WGS</a:t>
            </a:r>
            <a:endParaRPr lang="en-GB" sz="1200" dirty="0">
              <a:effectLst/>
              <a:latin typeface="Times New Roman" panose="02020603050405020304" pitchFamily="18" charset="0"/>
              <a:ea typeface="SimSun" panose="02010600030101010101" pitchFamily="2" charset="-122"/>
            </a:endParaRPr>
          </a:p>
        </p:txBody>
      </p:sp>
      <p:sp>
        <p:nvSpPr>
          <p:cNvPr id="14" name="Номер слайда 13">
            <a:extLst>
              <a:ext uri="{FF2B5EF4-FFF2-40B4-BE49-F238E27FC236}">
                <a16:creationId xmlns:a16="http://schemas.microsoft.com/office/drawing/2014/main" id="{31E9228B-40DB-33E6-19B2-715078B8F40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solidFill>
                  <a:schemeClr val="bg1"/>
                </a:solidFill>
              </a:rPr>
              <a:t>13</a:t>
            </a:fld>
            <a:endParaRPr lang="en" dirty="0">
              <a:solidFill>
                <a:schemeClr val="bg1"/>
              </a:solidFill>
            </a:endParaRPr>
          </a:p>
        </p:txBody>
      </p:sp>
      <p:pic>
        <p:nvPicPr>
          <p:cNvPr id="4" name="Рисунок 3">
            <a:extLst>
              <a:ext uri="{FF2B5EF4-FFF2-40B4-BE49-F238E27FC236}">
                <a16:creationId xmlns:a16="http://schemas.microsoft.com/office/drawing/2014/main" id="{18DE4912-62D2-5AD1-13E6-E1A54EEDC33C}"/>
              </a:ext>
            </a:extLst>
          </p:cNvPr>
          <p:cNvPicPr>
            <a:picLocks noChangeAspect="1"/>
          </p:cNvPicPr>
          <p:nvPr/>
        </p:nvPicPr>
        <p:blipFill>
          <a:blip r:embed="rId4"/>
          <a:stretch>
            <a:fillRect/>
          </a:stretch>
        </p:blipFill>
        <p:spPr>
          <a:xfrm>
            <a:off x="525680" y="3021345"/>
            <a:ext cx="3857462" cy="1899515"/>
          </a:xfrm>
          <a:prstGeom prst="rect">
            <a:avLst/>
          </a:prstGeom>
        </p:spPr>
      </p:pic>
    </p:spTree>
    <p:extLst>
      <p:ext uri="{BB962C8B-B14F-4D97-AF65-F5344CB8AC3E}">
        <p14:creationId xmlns:p14="http://schemas.microsoft.com/office/powerpoint/2010/main" val="30516616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500778"/>
        </a:solidFill>
        <a:effectLst/>
      </p:bgPr>
    </p:bg>
    <p:spTree>
      <p:nvGrpSpPr>
        <p:cNvPr id="1" name="Shape 50"/>
        <p:cNvGrpSpPr/>
        <p:nvPr/>
      </p:nvGrpSpPr>
      <p:grpSpPr>
        <a:xfrm>
          <a:off x="0" y="0"/>
          <a:ext cx="0" cy="0"/>
          <a:chOff x="0" y="0"/>
          <a:chExt cx="0" cy="0"/>
        </a:xfrm>
      </p:grpSpPr>
      <p:sp>
        <p:nvSpPr>
          <p:cNvPr id="51" name="Google Shape;51;p8"/>
          <p:cNvSpPr txBox="1">
            <a:spLocks noGrp="1"/>
          </p:cNvSpPr>
          <p:nvPr>
            <p:ph type="title"/>
          </p:nvPr>
        </p:nvSpPr>
        <p:spPr>
          <a:xfrm>
            <a:off x="311700" y="2343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b="1" dirty="0">
                <a:solidFill>
                  <a:srgbClr val="000000"/>
                </a:solidFill>
              </a:rPr>
              <a:t>Mix Design</a:t>
            </a:r>
          </a:p>
        </p:txBody>
      </p:sp>
      <p:graphicFrame>
        <p:nvGraphicFramePr>
          <p:cNvPr id="2" name="Таблица 1">
            <a:extLst>
              <a:ext uri="{FF2B5EF4-FFF2-40B4-BE49-F238E27FC236}">
                <a16:creationId xmlns:a16="http://schemas.microsoft.com/office/drawing/2014/main" id="{F4390955-9F03-D58F-29B8-DD024BFFB377}"/>
              </a:ext>
            </a:extLst>
          </p:cNvPr>
          <p:cNvGraphicFramePr>
            <a:graphicFrameLocks noGrp="1"/>
          </p:cNvGraphicFramePr>
          <p:nvPr>
            <p:extLst>
              <p:ext uri="{D42A27DB-BD31-4B8C-83A1-F6EECF244321}">
                <p14:modId xmlns:p14="http://schemas.microsoft.com/office/powerpoint/2010/main" val="1737361985"/>
              </p:ext>
            </p:extLst>
          </p:nvPr>
        </p:nvGraphicFramePr>
        <p:xfrm>
          <a:off x="2868667" y="951678"/>
          <a:ext cx="5963633" cy="3430215"/>
        </p:xfrm>
        <a:graphic>
          <a:graphicData uri="http://schemas.openxmlformats.org/drawingml/2006/table">
            <a:tbl>
              <a:tblPr firstRow="1" firstCol="1" bandRow="1"/>
              <a:tblGrid>
                <a:gridCol w="353047">
                  <a:extLst>
                    <a:ext uri="{9D8B030D-6E8A-4147-A177-3AD203B41FA5}">
                      <a16:colId xmlns:a16="http://schemas.microsoft.com/office/drawing/2014/main" val="3900829710"/>
                    </a:ext>
                  </a:extLst>
                </a:gridCol>
                <a:gridCol w="1414574">
                  <a:extLst>
                    <a:ext uri="{9D8B030D-6E8A-4147-A177-3AD203B41FA5}">
                      <a16:colId xmlns:a16="http://schemas.microsoft.com/office/drawing/2014/main" val="2607999182"/>
                    </a:ext>
                  </a:extLst>
                </a:gridCol>
                <a:gridCol w="530764">
                  <a:extLst>
                    <a:ext uri="{9D8B030D-6E8A-4147-A177-3AD203B41FA5}">
                      <a16:colId xmlns:a16="http://schemas.microsoft.com/office/drawing/2014/main" val="1425208351"/>
                    </a:ext>
                  </a:extLst>
                </a:gridCol>
                <a:gridCol w="707286">
                  <a:extLst>
                    <a:ext uri="{9D8B030D-6E8A-4147-A177-3AD203B41FA5}">
                      <a16:colId xmlns:a16="http://schemas.microsoft.com/office/drawing/2014/main" val="1215266539"/>
                    </a:ext>
                  </a:extLst>
                </a:gridCol>
                <a:gridCol w="520028">
                  <a:extLst>
                    <a:ext uri="{9D8B030D-6E8A-4147-A177-3AD203B41FA5}">
                      <a16:colId xmlns:a16="http://schemas.microsoft.com/office/drawing/2014/main" val="1383981974"/>
                    </a:ext>
                  </a:extLst>
                </a:gridCol>
                <a:gridCol w="541498">
                  <a:extLst>
                    <a:ext uri="{9D8B030D-6E8A-4147-A177-3AD203B41FA5}">
                      <a16:colId xmlns:a16="http://schemas.microsoft.com/office/drawing/2014/main" val="1723337516"/>
                    </a:ext>
                  </a:extLst>
                </a:gridCol>
                <a:gridCol w="740548">
                  <a:extLst>
                    <a:ext uri="{9D8B030D-6E8A-4147-A177-3AD203B41FA5}">
                      <a16:colId xmlns:a16="http://schemas.microsoft.com/office/drawing/2014/main" val="3137161620"/>
                    </a:ext>
                  </a:extLst>
                </a:gridCol>
                <a:gridCol w="497502">
                  <a:extLst>
                    <a:ext uri="{9D8B030D-6E8A-4147-A177-3AD203B41FA5}">
                      <a16:colId xmlns:a16="http://schemas.microsoft.com/office/drawing/2014/main" val="2063894198"/>
                    </a:ext>
                  </a:extLst>
                </a:gridCol>
                <a:gridCol w="658386">
                  <a:extLst>
                    <a:ext uri="{9D8B030D-6E8A-4147-A177-3AD203B41FA5}">
                      <a16:colId xmlns:a16="http://schemas.microsoft.com/office/drawing/2014/main" val="2158403684"/>
                    </a:ext>
                  </a:extLst>
                </a:gridCol>
              </a:tblGrid>
              <a:tr h="144012">
                <a:tc>
                  <a:txBody>
                    <a:bodyPr/>
                    <a:lstStyle/>
                    <a:p>
                      <a:pPr algn="ctr">
                        <a:lnSpc>
                          <a:spcPct val="115000"/>
                        </a:lnSpc>
                        <a:spcBef>
                          <a:spcPts val="1200"/>
                        </a:spcBef>
                        <a:spcAft>
                          <a:spcPts val="800"/>
                        </a:spcAft>
                      </a:pPr>
                      <a:r>
                        <a:rPr lang="en-US" sz="1000">
                          <a:solidFill>
                            <a:schemeClr val="bg1"/>
                          </a:solidFill>
                          <a:effectLst/>
                          <a:latin typeface="Times New Roman" panose="02020603050405020304" pitchFamily="18" charset="0"/>
                          <a:ea typeface="Calibri" panose="020F0502020204030204" pitchFamily="34" charset="0"/>
                          <a:cs typeface="Calibri" panose="020F0502020204030204" pitchFamily="34" charset="0"/>
                        </a:rPr>
                        <a:t> </a:t>
                      </a:r>
                      <a:endParaRPr lang="en-GB" sz="1000">
                        <a:solidFill>
                          <a:schemeClr val="bg1"/>
                        </a:solidFill>
                        <a:effectLst/>
                        <a:latin typeface="Times New Roman" panose="02020603050405020304" pitchFamily="18" charset="0"/>
                        <a:ea typeface="Calibri" panose="020F0502020204030204" pitchFamily="34" charset="0"/>
                        <a:cs typeface="Arial" panose="020B0604020202020204" pitchFamily="34" charset="0"/>
                      </a:endParaRPr>
                    </a:p>
                  </a:txBody>
                  <a:tcPr marL="57631" marR="57631" marT="0" marB="0">
                    <a:lnL>
                      <a:noFill/>
                    </a:lnL>
                    <a:lnR>
                      <a:noFill/>
                    </a:lnR>
                    <a:lnT>
                      <a:noFill/>
                    </a:lnT>
                    <a:lnB w="12700" cap="flat" cmpd="sng" algn="ctr">
                      <a:solidFill>
                        <a:srgbClr val="000000"/>
                      </a:solidFill>
                      <a:prstDash val="solid"/>
                      <a:round/>
                      <a:headEnd type="none" w="med" len="med"/>
                      <a:tailEnd type="none" w="med" len="med"/>
                    </a:lnB>
                  </a:tcPr>
                </a:tc>
                <a:tc gridSpan="8">
                  <a:txBody>
                    <a:bodyPr/>
                    <a:lstStyle/>
                    <a:p>
                      <a:pPr algn="ctr">
                        <a:lnSpc>
                          <a:spcPct val="115000"/>
                        </a:lnSpc>
                        <a:spcBef>
                          <a:spcPts val="1200"/>
                        </a:spcBef>
                        <a:spcAft>
                          <a:spcPts val="800"/>
                        </a:spcAft>
                      </a:pPr>
                      <a:r>
                        <a:rPr lang="en-US" sz="1200" b="1" dirty="0">
                          <a:solidFill>
                            <a:schemeClr val="bg1"/>
                          </a:solidFill>
                          <a:effectLst/>
                          <a:latin typeface="Times New Roman" panose="02020603050405020304" pitchFamily="18" charset="0"/>
                          <a:ea typeface="Calibri" panose="020F0502020204030204" pitchFamily="34" charset="0"/>
                          <a:cs typeface="Calibri" panose="020F0502020204030204" pitchFamily="34" charset="0"/>
                        </a:rPr>
                        <a:t>Table 5. </a:t>
                      </a:r>
                      <a:r>
                        <a:rPr lang="en-US" sz="1200" dirty="0">
                          <a:solidFill>
                            <a:schemeClr val="bg1"/>
                          </a:solidFill>
                          <a:effectLst/>
                          <a:latin typeface="Times New Roman" panose="02020603050405020304" pitchFamily="18" charset="0"/>
                          <a:ea typeface="Calibri" panose="020F0502020204030204" pitchFamily="34" charset="0"/>
                          <a:cs typeface="Calibri" panose="020F0502020204030204" pitchFamily="34" charset="0"/>
                        </a:rPr>
                        <a:t>Mixture Proportion of Geopolymer Mortar</a:t>
                      </a:r>
                      <a:endParaRPr lang="en-GB" sz="1200" dirty="0">
                        <a:solidFill>
                          <a:schemeClr val="bg1"/>
                        </a:solidFill>
                        <a:effectLst/>
                        <a:latin typeface="Times New Roman" panose="02020603050405020304" pitchFamily="18" charset="0"/>
                        <a:ea typeface="Calibri" panose="020F0502020204030204" pitchFamily="34" charset="0"/>
                        <a:cs typeface="Arial" panose="020B0604020202020204" pitchFamily="34" charset="0"/>
                      </a:endParaRPr>
                    </a:p>
                  </a:txBody>
                  <a:tcPr marL="57631" marR="57631" marT="0" marB="0">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44258001"/>
                  </a:ext>
                </a:extLst>
              </a:tr>
              <a:tr h="303296">
                <a:tc>
                  <a:txBody>
                    <a:bodyPr/>
                    <a:lstStyle/>
                    <a:p>
                      <a:pPr algn="just">
                        <a:lnSpc>
                          <a:spcPct val="115000"/>
                        </a:lnSpc>
                        <a:spcAft>
                          <a:spcPts val="800"/>
                        </a:spcAft>
                      </a:pPr>
                      <a:r>
                        <a:rPr lang="en-GB"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Mix</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800"/>
                        </a:spcAft>
                      </a:pPr>
                      <a:r>
                        <a:rPr lang="ru-RU" sz="1000" dirty="0" err="1">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Mix</a:t>
                      </a:r>
                      <a:r>
                        <a:rPr lang="en-US" sz="1000" dirty="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 ID</a:t>
                      </a:r>
                      <a:endParaRPr lang="en-GB" sz="9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FA</a:t>
                      </a:r>
                      <a:r>
                        <a:rPr lang="en-US"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800"/>
                        </a:spcAft>
                      </a:pPr>
                      <a:r>
                        <a:rPr lang="ru-RU" sz="1000" dirty="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GGBFS</a:t>
                      </a:r>
                      <a:r>
                        <a:rPr lang="en-US" sz="1000" dirty="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GB" sz="9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Sand</a:t>
                      </a:r>
                      <a:r>
                        <a:rPr lang="en-US"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WGS</a:t>
                      </a:r>
                      <a:r>
                        <a:rPr lang="en-US"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Glass bubbles</a:t>
                      </a:r>
                      <a:r>
                        <a:rPr lang="en-US"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800"/>
                        </a:spcAft>
                      </a:pPr>
                      <a:r>
                        <a:rPr lang="ru-RU" sz="1000" dirty="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AAS/</a:t>
                      </a:r>
                      <a:r>
                        <a:rPr lang="en-US" sz="1000" dirty="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b</a:t>
                      </a:r>
                      <a:endParaRPr lang="en-GB" sz="9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800"/>
                        </a:spcAft>
                      </a:pPr>
                      <a:r>
                        <a:rPr lang="en-US"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w</a:t>
                      </a: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a:t>
                      </a:r>
                      <a:r>
                        <a:rPr lang="en-US"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b</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65264644"/>
                  </a:ext>
                </a:extLst>
              </a:tr>
              <a:tr h="146708">
                <a:tc>
                  <a:txBody>
                    <a:bodyPr/>
                    <a:lstStyle/>
                    <a:p>
                      <a:pPr marR="0" algn="just" rtl="0">
                        <a:lnSpc>
                          <a:spcPct val="115000"/>
                        </a:lnSpc>
                        <a:spcBef>
                          <a:spcPts val="0"/>
                        </a:spcBef>
                        <a:spcAft>
                          <a:spcPts val="800"/>
                        </a:spcAft>
                        <a:buClr>
                          <a:srgbClr val="000000"/>
                        </a:buClr>
                        <a:buFont typeface="Arial"/>
                      </a:pPr>
                      <a:r>
                        <a:rPr lang="en-US" sz="1000" b="0" i="0" u="none" strike="noStrike" cap="none" dirty="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sym typeface="Arial"/>
                        </a:rPr>
                        <a:t>1A</a:t>
                      </a:r>
                      <a:endParaRPr lang="en-GB" sz="1000" b="0" i="0" u="none" strike="noStrike" cap="none" dirty="0">
                        <a:solidFill>
                          <a:schemeClr val="bg1"/>
                        </a:solidFill>
                        <a:effectLst/>
                        <a:latin typeface="Times New Roman" panose="02020603050405020304" pitchFamily="18" charset="0"/>
                        <a:ea typeface="Calibri" panose="020F0502020204030204" pitchFamily="34" charset="0"/>
                        <a:cs typeface="Arial" panose="020B0604020202020204" pitchFamily="34" charset="0"/>
                        <a:sym typeface="Arial"/>
                      </a:endParaRPr>
                    </a:p>
                  </a:txBody>
                  <a:tcPr marL="57631" marR="57631" marT="0" marB="0">
                    <a:lnL>
                      <a:noFill/>
                    </a:lnL>
                    <a:lnR>
                      <a:noFill/>
                    </a:lnR>
                    <a:lnT w="12700" cap="flat" cmpd="sng" algn="ctr">
                      <a:solidFill>
                        <a:srgbClr val="000000"/>
                      </a:solidFill>
                      <a:prstDash val="solid"/>
                      <a:round/>
                      <a:headEnd type="none" w="med" len="med"/>
                      <a:tailEnd type="none" w="med" len="med"/>
                    </a:lnT>
                    <a:lnB>
                      <a:noFill/>
                    </a:lnB>
                    <a:solidFill>
                      <a:srgbClr val="E2EFD9"/>
                    </a:solidFill>
                  </a:tcPr>
                </a:tc>
                <a:tc>
                  <a:txBody>
                    <a:bodyPr/>
                    <a:lstStyle/>
                    <a:p>
                      <a:pPr marR="0" algn="just" rtl="0">
                        <a:lnSpc>
                          <a:spcPct val="115000"/>
                        </a:lnSpc>
                        <a:spcBef>
                          <a:spcPts val="0"/>
                        </a:spcBef>
                        <a:spcAft>
                          <a:spcPts val="800"/>
                        </a:spcAft>
                        <a:buClr>
                          <a:srgbClr val="000000"/>
                        </a:buClr>
                        <a:buFont typeface="Arial"/>
                      </a:pPr>
                      <a:r>
                        <a:rPr lang="ru-RU" sz="1000" b="0" i="0" u="none" strike="noStrike" cap="none" dirty="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sym typeface="Arial"/>
                        </a:rPr>
                        <a:t>Control 1</a:t>
                      </a:r>
                      <a:endParaRPr lang="en-GB" sz="1000" b="0" i="0" u="none" strike="noStrike" cap="none" dirty="0">
                        <a:solidFill>
                          <a:schemeClr val="bg1"/>
                        </a:solidFill>
                        <a:effectLst/>
                        <a:latin typeface="Times New Roman" panose="02020603050405020304" pitchFamily="18" charset="0"/>
                        <a:ea typeface="Calibri" panose="020F0502020204030204" pitchFamily="34" charset="0"/>
                        <a:cs typeface="Arial" panose="020B0604020202020204" pitchFamily="34" charset="0"/>
                        <a:sym typeface="Arial"/>
                      </a:endParaRPr>
                    </a:p>
                  </a:txBody>
                  <a:tcPr marL="57631" marR="57631" marT="0" marB="0">
                    <a:lnL>
                      <a:noFill/>
                    </a:lnL>
                    <a:lnR>
                      <a:noFill/>
                    </a:lnR>
                    <a:lnT w="12700" cap="flat" cmpd="sng" algn="ctr">
                      <a:solidFill>
                        <a:srgbClr val="000000"/>
                      </a:solidFill>
                      <a:prstDash val="solid"/>
                      <a:round/>
                      <a:headEnd type="none" w="med" len="med"/>
                      <a:tailEnd type="none" w="med" len="med"/>
                    </a:lnT>
                    <a:lnB>
                      <a:noFill/>
                    </a:lnB>
                    <a:solidFill>
                      <a:srgbClr val="E2EFD9"/>
                    </a:solidFill>
                  </a:tcPr>
                </a:tc>
                <a:tc>
                  <a:txBody>
                    <a:bodyPr/>
                    <a:lstStyle/>
                    <a:p>
                      <a:pPr marR="0" algn="just" rtl="0">
                        <a:lnSpc>
                          <a:spcPct val="115000"/>
                        </a:lnSpc>
                        <a:spcBef>
                          <a:spcPts val="0"/>
                        </a:spcBef>
                        <a:spcAft>
                          <a:spcPts val="800"/>
                        </a:spcAft>
                        <a:buClr>
                          <a:srgbClr val="000000"/>
                        </a:buClr>
                        <a:buFont typeface="Arial"/>
                      </a:pPr>
                      <a:r>
                        <a:rPr lang="ru-RU" sz="1000" b="0" i="0" u="none" strike="noStrike" cap="none">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sym typeface="Arial"/>
                        </a:rPr>
                        <a:t>60</a:t>
                      </a:r>
                      <a:endParaRPr lang="en-GB" sz="1000" b="0" i="0" u="none" strike="noStrike" cap="none">
                        <a:solidFill>
                          <a:schemeClr val="bg1"/>
                        </a:solidFill>
                        <a:effectLst/>
                        <a:latin typeface="Times New Roman" panose="02020603050405020304" pitchFamily="18" charset="0"/>
                        <a:ea typeface="Calibri" panose="020F0502020204030204" pitchFamily="34" charset="0"/>
                        <a:cs typeface="Arial" panose="020B0604020202020204" pitchFamily="34" charset="0"/>
                        <a:sym typeface="Arial"/>
                      </a:endParaRPr>
                    </a:p>
                  </a:txBody>
                  <a:tcPr marL="57631" marR="57631" marT="0" marB="0">
                    <a:lnL>
                      <a:noFill/>
                    </a:lnL>
                    <a:lnR>
                      <a:noFill/>
                    </a:lnR>
                    <a:lnT w="12700" cap="flat" cmpd="sng" algn="ctr">
                      <a:solidFill>
                        <a:srgbClr val="000000"/>
                      </a:solidFill>
                      <a:prstDash val="solid"/>
                      <a:round/>
                      <a:headEnd type="none" w="med" len="med"/>
                      <a:tailEnd type="none" w="med" len="med"/>
                    </a:lnT>
                    <a:lnB>
                      <a:noFill/>
                    </a:lnB>
                    <a:solidFill>
                      <a:srgbClr val="E2EFD9"/>
                    </a:solidFill>
                  </a:tcPr>
                </a:tc>
                <a:tc>
                  <a:txBody>
                    <a:bodyPr/>
                    <a:lstStyle/>
                    <a:p>
                      <a:pPr marR="0" algn="just" rtl="0">
                        <a:lnSpc>
                          <a:spcPct val="115000"/>
                        </a:lnSpc>
                        <a:spcBef>
                          <a:spcPts val="0"/>
                        </a:spcBef>
                        <a:spcAft>
                          <a:spcPts val="800"/>
                        </a:spcAft>
                        <a:buClr>
                          <a:srgbClr val="000000"/>
                        </a:buClr>
                        <a:buFont typeface="Arial"/>
                      </a:pPr>
                      <a:r>
                        <a:rPr lang="ru-RU" sz="1000" b="0" i="0" u="none" strike="noStrike" cap="none">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sym typeface="Arial"/>
                        </a:rPr>
                        <a:t>40</a:t>
                      </a:r>
                      <a:endParaRPr lang="en-GB" sz="1000" b="0" i="0" u="none" strike="noStrike" cap="none">
                        <a:solidFill>
                          <a:schemeClr val="bg1"/>
                        </a:solidFill>
                        <a:effectLst/>
                        <a:latin typeface="Times New Roman" panose="02020603050405020304" pitchFamily="18" charset="0"/>
                        <a:ea typeface="Calibri" panose="020F0502020204030204" pitchFamily="34" charset="0"/>
                        <a:cs typeface="Arial" panose="020B0604020202020204" pitchFamily="34" charset="0"/>
                        <a:sym typeface="Arial"/>
                      </a:endParaRPr>
                    </a:p>
                  </a:txBody>
                  <a:tcPr marL="57631" marR="57631" marT="0" marB="0">
                    <a:lnL>
                      <a:noFill/>
                    </a:lnL>
                    <a:lnR>
                      <a:noFill/>
                    </a:lnR>
                    <a:lnT w="12700" cap="flat" cmpd="sng" algn="ctr">
                      <a:solidFill>
                        <a:srgbClr val="000000"/>
                      </a:solidFill>
                      <a:prstDash val="solid"/>
                      <a:round/>
                      <a:headEnd type="none" w="med" len="med"/>
                      <a:tailEnd type="none" w="med" len="med"/>
                    </a:lnT>
                    <a:lnB>
                      <a:noFill/>
                    </a:lnB>
                    <a:solidFill>
                      <a:srgbClr val="E2EFD9"/>
                    </a:solidFill>
                  </a:tcPr>
                </a:tc>
                <a:tc>
                  <a:txBody>
                    <a:bodyPr/>
                    <a:lstStyle/>
                    <a:p>
                      <a:pPr marR="0" algn="just" rtl="0">
                        <a:lnSpc>
                          <a:spcPct val="115000"/>
                        </a:lnSpc>
                        <a:spcBef>
                          <a:spcPts val="0"/>
                        </a:spcBef>
                        <a:spcAft>
                          <a:spcPts val="800"/>
                        </a:spcAft>
                        <a:buClr>
                          <a:srgbClr val="000000"/>
                        </a:buClr>
                        <a:buFont typeface="Arial"/>
                      </a:pPr>
                      <a:r>
                        <a:rPr lang="ru-RU" sz="1000" b="0" i="0" u="none" strike="noStrike" cap="none">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sym typeface="Arial"/>
                        </a:rPr>
                        <a:t>100</a:t>
                      </a:r>
                      <a:endParaRPr lang="en-GB" sz="1000" b="0" i="0" u="none" strike="noStrike" cap="none">
                        <a:solidFill>
                          <a:schemeClr val="bg1"/>
                        </a:solidFill>
                        <a:effectLst/>
                        <a:latin typeface="Times New Roman" panose="02020603050405020304" pitchFamily="18" charset="0"/>
                        <a:ea typeface="Calibri" panose="020F0502020204030204" pitchFamily="34" charset="0"/>
                        <a:cs typeface="Arial" panose="020B0604020202020204" pitchFamily="34" charset="0"/>
                        <a:sym typeface="Arial"/>
                      </a:endParaRPr>
                    </a:p>
                  </a:txBody>
                  <a:tcPr marL="57631" marR="57631" marT="0" marB="0">
                    <a:lnL>
                      <a:noFill/>
                    </a:lnL>
                    <a:lnR>
                      <a:noFill/>
                    </a:lnR>
                    <a:lnT w="12700" cap="flat" cmpd="sng" algn="ctr">
                      <a:solidFill>
                        <a:srgbClr val="000000"/>
                      </a:solidFill>
                      <a:prstDash val="solid"/>
                      <a:round/>
                      <a:headEnd type="none" w="med" len="med"/>
                      <a:tailEnd type="none" w="med" len="med"/>
                    </a:lnT>
                    <a:lnB>
                      <a:noFill/>
                    </a:lnB>
                    <a:solidFill>
                      <a:srgbClr val="E2EFD9"/>
                    </a:solidFill>
                  </a:tcPr>
                </a:tc>
                <a:tc>
                  <a:txBody>
                    <a:bodyPr/>
                    <a:lstStyle/>
                    <a:p>
                      <a:pPr marR="0" algn="just" rtl="0">
                        <a:lnSpc>
                          <a:spcPct val="115000"/>
                        </a:lnSpc>
                        <a:spcBef>
                          <a:spcPts val="0"/>
                        </a:spcBef>
                        <a:spcAft>
                          <a:spcPts val="800"/>
                        </a:spcAft>
                        <a:buClr>
                          <a:srgbClr val="000000"/>
                        </a:buClr>
                        <a:buFont typeface="Arial"/>
                      </a:pPr>
                      <a:r>
                        <a:rPr lang="ru-RU" sz="1000" b="0" i="0" u="none" strike="noStrike" cap="none">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sym typeface="Arial"/>
                        </a:rPr>
                        <a:t>0</a:t>
                      </a:r>
                      <a:endParaRPr lang="en-GB" sz="1000" b="0" i="0" u="none" strike="noStrike" cap="none">
                        <a:solidFill>
                          <a:schemeClr val="bg1"/>
                        </a:solidFill>
                        <a:effectLst/>
                        <a:latin typeface="Times New Roman" panose="02020603050405020304" pitchFamily="18" charset="0"/>
                        <a:ea typeface="Calibri" panose="020F0502020204030204" pitchFamily="34" charset="0"/>
                        <a:cs typeface="Arial" panose="020B0604020202020204" pitchFamily="34" charset="0"/>
                        <a:sym typeface="Arial"/>
                      </a:endParaRPr>
                    </a:p>
                  </a:txBody>
                  <a:tcPr marL="57631" marR="57631" marT="0" marB="0">
                    <a:lnL>
                      <a:noFill/>
                    </a:lnL>
                    <a:lnR>
                      <a:noFill/>
                    </a:lnR>
                    <a:lnT w="12700" cap="flat" cmpd="sng" algn="ctr">
                      <a:solidFill>
                        <a:srgbClr val="000000"/>
                      </a:solidFill>
                      <a:prstDash val="solid"/>
                      <a:round/>
                      <a:headEnd type="none" w="med" len="med"/>
                      <a:tailEnd type="none" w="med" len="med"/>
                    </a:lnT>
                    <a:lnB>
                      <a:noFill/>
                    </a:lnB>
                    <a:solidFill>
                      <a:srgbClr val="E2EFD9"/>
                    </a:solidFill>
                  </a:tcPr>
                </a:tc>
                <a:tc>
                  <a:txBody>
                    <a:bodyPr/>
                    <a:lstStyle/>
                    <a:p>
                      <a:pPr marR="0" algn="just" rtl="0">
                        <a:lnSpc>
                          <a:spcPct val="115000"/>
                        </a:lnSpc>
                        <a:spcBef>
                          <a:spcPts val="0"/>
                        </a:spcBef>
                        <a:spcAft>
                          <a:spcPts val="800"/>
                        </a:spcAft>
                        <a:buClr>
                          <a:srgbClr val="000000"/>
                        </a:buClr>
                        <a:buFont typeface="Arial"/>
                      </a:pPr>
                      <a:r>
                        <a:rPr lang="ru-RU" sz="1000" b="0" i="0" u="none" strike="noStrike" cap="none">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sym typeface="Arial"/>
                        </a:rPr>
                        <a:t>0</a:t>
                      </a:r>
                      <a:endParaRPr lang="en-GB" sz="1000" b="0" i="0" u="none" strike="noStrike" cap="none">
                        <a:solidFill>
                          <a:schemeClr val="bg1"/>
                        </a:solidFill>
                        <a:effectLst/>
                        <a:latin typeface="Times New Roman" panose="02020603050405020304" pitchFamily="18" charset="0"/>
                        <a:ea typeface="Calibri" panose="020F0502020204030204" pitchFamily="34" charset="0"/>
                        <a:cs typeface="Arial" panose="020B0604020202020204" pitchFamily="34" charset="0"/>
                        <a:sym typeface="Arial"/>
                      </a:endParaRPr>
                    </a:p>
                  </a:txBody>
                  <a:tcPr marL="57631" marR="57631" marT="0" marB="0">
                    <a:lnL>
                      <a:noFill/>
                    </a:lnL>
                    <a:lnR>
                      <a:noFill/>
                    </a:lnR>
                    <a:lnT w="12700" cap="flat" cmpd="sng" algn="ctr">
                      <a:solidFill>
                        <a:srgbClr val="000000"/>
                      </a:solidFill>
                      <a:prstDash val="solid"/>
                      <a:round/>
                      <a:headEnd type="none" w="med" len="med"/>
                      <a:tailEnd type="none" w="med" len="med"/>
                    </a:lnT>
                    <a:lnB>
                      <a:noFill/>
                    </a:lnB>
                    <a:solidFill>
                      <a:srgbClr val="E2EFD9"/>
                    </a:solidFill>
                  </a:tcPr>
                </a:tc>
                <a:tc>
                  <a:txBody>
                    <a:bodyPr/>
                    <a:lstStyle/>
                    <a:p>
                      <a:pPr marR="0" algn="just" rtl="0">
                        <a:lnSpc>
                          <a:spcPct val="115000"/>
                        </a:lnSpc>
                        <a:spcBef>
                          <a:spcPts val="0"/>
                        </a:spcBef>
                        <a:spcAft>
                          <a:spcPts val="800"/>
                        </a:spcAft>
                        <a:buClr>
                          <a:srgbClr val="000000"/>
                        </a:buClr>
                        <a:buFont typeface="Arial"/>
                      </a:pPr>
                      <a:r>
                        <a:rPr lang="ru-RU" sz="1000" b="0" i="0" u="none" strike="noStrike" cap="none" dirty="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sym typeface="Arial"/>
                        </a:rPr>
                        <a:t>0.4</a:t>
                      </a:r>
                      <a:endParaRPr lang="en-GB" sz="1000" b="0" i="0" u="none" strike="noStrike" cap="none" dirty="0">
                        <a:solidFill>
                          <a:schemeClr val="bg1"/>
                        </a:solidFill>
                        <a:effectLst/>
                        <a:latin typeface="Times New Roman" panose="02020603050405020304" pitchFamily="18" charset="0"/>
                        <a:ea typeface="Calibri" panose="020F0502020204030204" pitchFamily="34" charset="0"/>
                        <a:cs typeface="Arial" panose="020B0604020202020204" pitchFamily="34" charset="0"/>
                        <a:sym typeface="Arial"/>
                      </a:endParaRPr>
                    </a:p>
                  </a:txBody>
                  <a:tcPr marL="57631" marR="57631" marT="0" marB="0">
                    <a:lnL>
                      <a:noFill/>
                    </a:lnL>
                    <a:lnR>
                      <a:noFill/>
                    </a:lnR>
                    <a:lnT w="12700" cap="flat" cmpd="sng" algn="ctr">
                      <a:solidFill>
                        <a:srgbClr val="000000"/>
                      </a:solidFill>
                      <a:prstDash val="solid"/>
                      <a:round/>
                      <a:headEnd type="none" w="med" len="med"/>
                      <a:tailEnd type="none" w="med" len="med"/>
                    </a:lnT>
                    <a:lnB>
                      <a:noFill/>
                    </a:lnB>
                    <a:solidFill>
                      <a:srgbClr val="E2EFD9"/>
                    </a:solidFill>
                  </a:tcPr>
                </a:tc>
                <a:tc>
                  <a:txBody>
                    <a:bodyPr/>
                    <a:lstStyle/>
                    <a:p>
                      <a:pPr marR="0" algn="just" rtl="0">
                        <a:lnSpc>
                          <a:spcPct val="115000"/>
                        </a:lnSpc>
                        <a:spcBef>
                          <a:spcPts val="0"/>
                        </a:spcBef>
                        <a:spcAft>
                          <a:spcPts val="800"/>
                        </a:spcAft>
                        <a:buClr>
                          <a:srgbClr val="000000"/>
                        </a:buClr>
                        <a:buFont typeface="Arial"/>
                      </a:pPr>
                      <a:r>
                        <a:rPr lang="ru-RU" sz="1000" b="0" i="0" u="none" strike="noStrike" cap="none">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sym typeface="Arial"/>
                        </a:rPr>
                        <a:t>0.35</a:t>
                      </a:r>
                      <a:endParaRPr lang="en-GB" sz="1000" b="0" i="0" u="none" strike="noStrike" cap="none">
                        <a:solidFill>
                          <a:schemeClr val="bg1"/>
                        </a:solidFill>
                        <a:effectLst/>
                        <a:latin typeface="Times New Roman" panose="02020603050405020304" pitchFamily="18" charset="0"/>
                        <a:ea typeface="Calibri" panose="020F0502020204030204" pitchFamily="34" charset="0"/>
                        <a:cs typeface="Arial" panose="020B0604020202020204" pitchFamily="34" charset="0"/>
                        <a:sym typeface="Arial"/>
                      </a:endParaRPr>
                    </a:p>
                  </a:txBody>
                  <a:tcPr marL="57631" marR="57631" marT="0" marB="0">
                    <a:lnL>
                      <a:noFill/>
                    </a:lnL>
                    <a:lnR>
                      <a:noFill/>
                    </a:lnR>
                    <a:lnT w="12700" cap="flat" cmpd="sng" algn="ctr">
                      <a:solidFill>
                        <a:srgbClr val="000000"/>
                      </a:solidFill>
                      <a:prstDash val="solid"/>
                      <a:round/>
                      <a:headEnd type="none" w="med" len="med"/>
                      <a:tailEnd type="none" w="med" len="med"/>
                    </a:lnT>
                    <a:lnB>
                      <a:noFill/>
                    </a:lnB>
                    <a:solidFill>
                      <a:srgbClr val="E2EFD9"/>
                    </a:solidFill>
                  </a:tcPr>
                </a:tc>
                <a:extLst>
                  <a:ext uri="{0D108BD9-81ED-4DB2-BD59-A6C34878D82A}">
                    <a16:rowId xmlns:a16="http://schemas.microsoft.com/office/drawing/2014/main" val="2436966676"/>
                  </a:ext>
                </a:extLst>
              </a:tr>
              <a:tr h="146708">
                <a:tc>
                  <a:txBody>
                    <a:bodyPr/>
                    <a:lstStyle/>
                    <a:p>
                      <a:pPr marR="0" algn="just" rtl="0">
                        <a:lnSpc>
                          <a:spcPct val="115000"/>
                        </a:lnSpc>
                        <a:spcBef>
                          <a:spcPts val="0"/>
                        </a:spcBef>
                        <a:spcAft>
                          <a:spcPts val="800"/>
                        </a:spcAft>
                        <a:buClr>
                          <a:srgbClr val="000000"/>
                        </a:buClr>
                        <a:buFont typeface="Arial"/>
                      </a:pPr>
                      <a:r>
                        <a:rPr lang="en-US" sz="1000" b="0" i="0" u="none" strike="noStrike" cap="none">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sym typeface="Arial"/>
                        </a:rPr>
                        <a:t>1B</a:t>
                      </a:r>
                      <a:endParaRPr lang="en-GB" sz="1000" b="0" i="0" u="none" strike="noStrike" cap="none">
                        <a:solidFill>
                          <a:schemeClr val="bg1"/>
                        </a:solidFill>
                        <a:effectLst/>
                        <a:latin typeface="Times New Roman" panose="02020603050405020304" pitchFamily="18" charset="0"/>
                        <a:ea typeface="Calibri" panose="020F0502020204030204" pitchFamily="34" charset="0"/>
                        <a:cs typeface="Arial" panose="020B0604020202020204" pitchFamily="34" charset="0"/>
                        <a:sym typeface="Arial"/>
                      </a:endParaRPr>
                    </a:p>
                  </a:txBody>
                  <a:tcPr marL="57631" marR="57631" marT="0" marB="0">
                    <a:lnL>
                      <a:noFill/>
                    </a:lnL>
                    <a:lnR>
                      <a:noFill/>
                    </a:lnR>
                    <a:lnT>
                      <a:noFill/>
                    </a:lnT>
                    <a:lnB>
                      <a:noFill/>
                    </a:lnB>
                    <a:solidFill>
                      <a:srgbClr val="E2EFD9"/>
                    </a:solidFill>
                  </a:tcPr>
                </a:tc>
                <a:tc>
                  <a:txBody>
                    <a:bodyPr/>
                    <a:lstStyle/>
                    <a:p>
                      <a:pPr marR="0" algn="just" rtl="0">
                        <a:lnSpc>
                          <a:spcPct val="115000"/>
                        </a:lnSpc>
                        <a:spcBef>
                          <a:spcPts val="0"/>
                        </a:spcBef>
                        <a:spcAft>
                          <a:spcPts val="800"/>
                        </a:spcAft>
                        <a:buClr>
                          <a:srgbClr val="000000"/>
                        </a:buClr>
                        <a:buFont typeface="Arial"/>
                      </a:pPr>
                      <a:r>
                        <a:rPr lang="ru-RU" sz="1000" b="0" i="0" u="none" strike="noStrike" cap="none">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sym typeface="Arial"/>
                        </a:rPr>
                        <a:t>Control 2</a:t>
                      </a:r>
                      <a:endParaRPr lang="en-GB" sz="1000" b="0" i="0" u="none" strike="noStrike" cap="none">
                        <a:solidFill>
                          <a:schemeClr val="bg1"/>
                        </a:solidFill>
                        <a:effectLst/>
                        <a:latin typeface="Times New Roman" panose="02020603050405020304" pitchFamily="18" charset="0"/>
                        <a:ea typeface="Calibri" panose="020F0502020204030204" pitchFamily="34" charset="0"/>
                        <a:cs typeface="Arial" panose="020B0604020202020204" pitchFamily="34" charset="0"/>
                        <a:sym typeface="Arial"/>
                      </a:endParaRPr>
                    </a:p>
                  </a:txBody>
                  <a:tcPr marL="57631" marR="57631" marT="0" marB="0">
                    <a:lnL>
                      <a:noFill/>
                    </a:lnL>
                    <a:lnR>
                      <a:noFill/>
                    </a:lnR>
                    <a:lnT>
                      <a:noFill/>
                    </a:lnT>
                    <a:lnB>
                      <a:noFill/>
                    </a:lnB>
                    <a:solidFill>
                      <a:srgbClr val="E2EFD9"/>
                    </a:solidFill>
                  </a:tcPr>
                </a:tc>
                <a:tc>
                  <a:txBody>
                    <a:bodyPr/>
                    <a:lstStyle/>
                    <a:p>
                      <a:pPr marR="0" algn="just" rtl="0">
                        <a:lnSpc>
                          <a:spcPct val="115000"/>
                        </a:lnSpc>
                        <a:spcBef>
                          <a:spcPts val="0"/>
                        </a:spcBef>
                        <a:spcAft>
                          <a:spcPts val="800"/>
                        </a:spcAft>
                        <a:buClr>
                          <a:srgbClr val="000000"/>
                        </a:buClr>
                        <a:buFont typeface="Arial"/>
                      </a:pPr>
                      <a:r>
                        <a:rPr lang="ru-RU" sz="1000" b="0" i="0" u="none" strike="noStrike" cap="none">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sym typeface="Arial"/>
                        </a:rPr>
                        <a:t>60</a:t>
                      </a:r>
                      <a:endParaRPr lang="en-GB" sz="1000" b="0" i="0" u="none" strike="noStrike" cap="none">
                        <a:solidFill>
                          <a:schemeClr val="bg1"/>
                        </a:solidFill>
                        <a:effectLst/>
                        <a:latin typeface="Times New Roman" panose="02020603050405020304" pitchFamily="18" charset="0"/>
                        <a:ea typeface="Calibri" panose="020F0502020204030204" pitchFamily="34" charset="0"/>
                        <a:cs typeface="Arial" panose="020B0604020202020204" pitchFamily="34" charset="0"/>
                        <a:sym typeface="Arial"/>
                      </a:endParaRPr>
                    </a:p>
                  </a:txBody>
                  <a:tcPr marL="57631" marR="57631" marT="0" marB="0">
                    <a:lnL>
                      <a:noFill/>
                    </a:lnL>
                    <a:lnR>
                      <a:noFill/>
                    </a:lnR>
                    <a:lnT>
                      <a:noFill/>
                    </a:lnT>
                    <a:lnB>
                      <a:noFill/>
                    </a:lnB>
                    <a:solidFill>
                      <a:srgbClr val="E2EFD9"/>
                    </a:solidFill>
                  </a:tcPr>
                </a:tc>
                <a:tc>
                  <a:txBody>
                    <a:bodyPr/>
                    <a:lstStyle/>
                    <a:p>
                      <a:pPr marR="0" algn="just" rtl="0">
                        <a:lnSpc>
                          <a:spcPct val="115000"/>
                        </a:lnSpc>
                        <a:spcBef>
                          <a:spcPts val="0"/>
                        </a:spcBef>
                        <a:spcAft>
                          <a:spcPts val="800"/>
                        </a:spcAft>
                        <a:buClr>
                          <a:srgbClr val="000000"/>
                        </a:buClr>
                        <a:buFont typeface="Arial"/>
                      </a:pPr>
                      <a:r>
                        <a:rPr lang="ru-RU" sz="1000" b="0" i="0" u="none" strike="noStrike" cap="none">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sym typeface="Arial"/>
                        </a:rPr>
                        <a:t>40</a:t>
                      </a:r>
                      <a:endParaRPr lang="en-GB" sz="1000" b="0" i="0" u="none" strike="noStrike" cap="none">
                        <a:solidFill>
                          <a:schemeClr val="bg1"/>
                        </a:solidFill>
                        <a:effectLst/>
                        <a:latin typeface="Times New Roman" panose="02020603050405020304" pitchFamily="18" charset="0"/>
                        <a:ea typeface="Calibri" panose="020F0502020204030204" pitchFamily="34" charset="0"/>
                        <a:cs typeface="Arial" panose="020B0604020202020204" pitchFamily="34" charset="0"/>
                        <a:sym typeface="Arial"/>
                      </a:endParaRPr>
                    </a:p>
                  </a:txBody>
                  <a:tcPr marL="57631" marR="57631" marT="0" marB="0">
                    <a:lnL>
                      <a:noFill/>
                    </a:lnL>
                    <a:lnR>
                      <a:noFill/>
                    </a:lnR>
                    <a:lnT>
                      <a:noFill/>
                    </a:lnT>
                    <a:lnB>
                      <a:noFill/>
                    </a:lnB>
                    <a:solidFill>
                      <a:srgbClr val="E2EFD9"/>
                    </a:solidFill>
                  </a:tcPr>
                </a:tc>
                <a:tc>
                  <a:txBody>
                    <a:bodyPr/>
                    <a:lstStyle/>
                    <a:p>
                      <a:pPr marR="0" algn="just" rtl="0">
                        <a:lnSpc>
                          <a:spcPct val="115000"/>
                        </a:lnSpc>
                        <a:spcBef>
                          <a:spcPts val="0"/>
                        </a:spcBef>
                        <a:spcAft>
                          <a:spcPts val="800"/>
                        </a:spcAft>
                        <a:buClr>
                          <a:srgbClr val="000000"/>
                        </a:buClr>
                        <a:buFont typeface="Arial"/>
                      </a:pPr>
                      <a:r>
                        <a:rPr lang="ru-RU" sz="1000" b="0" i="0" u="none" strike="noStrike" cap="none">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sym typeface="Arial"/>
                        </a:rPr>
                        <a:t>0</a:t>
                      </a:r>
                      <a:endParaRPr lang="en-GB" sz="1000" b="0" i="0" u="none" strike="noStrike" cap="none">
                        <a:solidFill>
                          <a:schemeClr val="bg1"/>
                        </a:solidFill>
                        <a:effectLst/>
                        <a:latin typeface="Times New Roman" panose="02020603050405020304" pitchFamily="18" charset="0"/>
                        <a:ea typeface="Calibri" panose="020F0502020204030204" pitchFamily="34" charset="0"/>
                        <a:cs typeface="Arial" panose="020B0604020202020204" pitchFamily="34" charset="0"/>
                        <a:sym typeface="Arial"/>
                      </a:endParaRPr>
                    </a:p>
                  </a:txBody>
                  <a:tcPr marL="57631" marR="57631" marT="0" marB="0">
                    <a:lnL>
                      <a:noFill/>
                    </a:lnL>
                    <a:lnR>
                      <a:noFill/>
                    </a:lnR>
                    <a:lnT>
                      <a:noFill/>
                    </a:lnT>
                    <a:lnB>
                      <a:noFill/>
                    </a:lnB>
                    <a:solidFill>
                      <a:srgbClr val="E2EFD9"/>
                    </a:solidFill>
                  </a:tcPr>
                </a:tc>
                <a:tc>
                  <a:txBody>
                    <a:bodyPr/>
                    <a:lstStyle/>
                    <a:p>
                      <a:pPr marR="0" algn="just" rtl="0">
                        <a:lnSpc>
                          <a:spcPct val="115000"/>
                        </a:lnSpc>
                        <a:spcBef>
                          <a:spcPts val="0"/>
                        </a:spcBef>
                        <a:spcAft>
                          <a:spcPts val="800"/>
                        </a:spcAft>
                        <a:buClr>
                          <a:srgbClr val="000000"/>
                        </a:buClr>
                        <a:buFont typeface="Arial"/>
                      </a:pPr>
                      <a:r>
                        <a:rPr lang="ru-RU" sz="1000" b="0" i="0" u="none" strike="noStrike" cap="none">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sym typeface="Arial"/>
                        </a:rPr>
                        <a:t>100</a:t>
                      </a:r>
                      <a:endParaRPr lang="en-GB" sz="1000" b="0" i="0" u="none" strike="noStrike" cap="none">
                        <a:solidFill>
                          <a:schemeClr val="bg1"/>
                        </a:solidFill>
                        <a:effectLst/>
                        <a:latin typeface="Times New Roman" panose="02020603050405020304" pitchFamily="18" charset="0"/>
                        <a:ea typeface="Calibri" panose="020F0502020204030204" pitchFamily="34" charset="0"/>
                        <a:cs typeface="Arial" panose="020B0604020202020204" pitchFamily="34" charset="0"/>
                        <a:sym typeface="Arial"/>
                      </a:endParaRPr>
                    </a:p>
                  </a:txBody>
                  <a:tcPr marL="57631" marR="57631" marT="0" marB="0">
                    <a:lnL>
                      <a:noFill/>
                    </a:lnL>
                    <a:lnR>
                      <a:noFill/>
                    </a:lnR>
                    <a:lnT>
                      <a:noFill/>
                    </a:lnT>
                    <a:lnB>
                      <a:noFill/>
                    </a:lnB>
                    <a:solidFill>
                      <a:srgbClr val="E2EFD9"/>
                    </a:solidFill>
                  </a:tcPr>
                </a:tc>
                <a:tc>
                  <a:txBody>
                    <a:bodyPr/>
                    <a:lstStyle/>
                    <a:p>
                      <a:pPr marR="0" algn="just" rtl="0">
                        <a:lnSpc>
                          <a:spcPct val="115000"/>
                        </a:lnSpc>
                        <a:spcBef>
                          <a:spcPts val="0"/>
                        </a:spcBef>
                        <a:spcAft>
                          <a:spcPts val="800"/>
                        </a:spcAft>
                        <a:buClr>
                          <a:srgbClr val="000000"/>
                        </a:buClr>
                        <a:buFont typeface="Arial"/>
                      </a:pPr>
                      <a:r>
                        <a:rPr lang="ru-RU" sz="1000" b="0" i="0" u="none" strike="noStrike" cap="none">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sym typeface="Arial"/>
                        </a:rPr>
                        <a:t>0</a:t>
                      </a:r>
                      <a:endParaRPr lang="en-GB" sz="1000" b="0" i="0" u="none" strike="noStrike" cap="none">
                        <a:solidFill>
                          <a:schemeClr val="bg1"/>
                        </a:solidFill>
                        <a:effectLst/>
                        <a:latin typeface="Times New Roman" panose="02020603050405020304" pitchFamily="18" charset="0"/>
                        <a:ea typeface="Calibri" panose="020F0502020204030204" pitchFamily="34" charset="0"/>
                        <a:cs typeface="Arial" panose="020B0604020202020204" pitchFamily="34" charset="0"/>
                        <a:sym typeface="Arial"/>
                      </a:endParaRPr>
                    </a:p>
                  </a:txBody>
                  <a:tcPr marL="57631" marR="57631" marT="0" marB="0">
                    <a:lnL>
                      <a:noFill/>
                    </a:lnL>
                    <a:lnR>
                      <a:noFill/>
                    </a:lnR>
                    <a:lnT>
                      <a:noFill/>
                    </a:lnT>
                    <a:lnB>
                      <a:noFill/>
                    </a:lnB>
                    <a:solidFill>
                      <a:srgbClr val="E2EFD9"/>
                    </a:solidFill>
                  </a:tcPr>
                </a:tc>
                <a:tc>
                  <a:txBody>
                    <a:bodyPr/>
                    <a:lstStyle/>
                    <a:p>
                      <a:pPr marR="0" algn="just" rtl="0">
                        <a:lnSpc>
                          <a:spcPct val="115000"/>
                        </a:lnSpc>
                        <a:spcBef>
                          <a:spcPts val="0"/>
                        </a:spcBef>
                        <a:spcAft>
                          <a:spcPts val="800"/>
                        </a:spcAft>
                        <a:buClr>
                          <a:srgbClr val="000000"/>
                        </a:buClr>
                        <a:buFont typeface="Arial"/>
                      </a:pPr>
                      <a:r>
                        <a:rPr lang="ru-RU" sz="1000" b="0" i="0" u="none" strike="noStrike" cap="none">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sym typeface="Arial"/>
                        </a:rPr>
                        <a:t>0.4</a:t>
                      </a:r>
                      <a:endParaRPr lang="en-GB" sz="1000" b="0" i="0" u="none" strike="noStrike" cap="none">
                        <a:solidFill>
                          <a:schemeClr val="bg1"/>
                        </a:solidFill>
                        <a:effectLst/>
                        <a:latin typeface="Times New Roman" panose="02020603050405020304" pitchFamily="18" charset="0"/>
                        <a:ea typeface="Calibri" panose="020F0502020204030204" pitchFamily="34" charset="0"/>
                        <a:cs typeface="Arial" panose="020B0604020202020204" pitchFamily="34" charset="0"/>
                        <a:sym typeface="Arial"/>
                      </a:endParaRPr>
                    </a:p>
                  </a:txBody>
                  <a:tcPr marL="57631" marR="57631" marT="0" marB="0">
                    <a:lnL>
                      <a:noFill/>
                    </a:lnL>
                    <a:lnR>
                      <a:noFill/>
                    </a:lnR>
                    <a:lnT>
                      <a:noFill/>
                    </a:lnT>
                    <a:lnB>
                      <a:noFill/>
                    </a:lnB>
                    <a:solidFill>
                      <a:srgbClr val="E2EFD9"/>
                    </a:solidFill>
                  </a:tcPr>
                </a:tc>
                <a:tc>
                  <a:txBody>
                    <a:bodyPr/>
                    <a:lstStyle/>
                    <a:p>
                      <a:pPr marR="0" algn="just" rtl="0">
                        <a:lnSpc>
                          <a:spcPct val="115000"/>
                        </a:lnSpc>
                        <a:spcBef>
                          <a:spcPts val="0"/>
                        </a:spcBef>
                        <a:spcAft>
                          <a:spcPts val="800"/>
                        </a:spcAft>
                        <a:buClr>
                          <a:srgbClr val="000000"/>
                        </a:buClr>
                        <a:buFont typeface="Arial"/>
                      </a:pPr>
                      <a:r>
                        <a:rPr lang="ru-RU" sz="1000" b="0" i="0" u="none" strike="noStrike" cap="none" dirty="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sym typeface="Arial"/>
                        </a:rPr>
                        <a:t>0.35</a:t>
                      </a:r>
                      <a:endParaRPr lang="en-GB" sz="1000" b="0" i="0" u="none" strike="noStrike" cap="none" dirty="0">
                        <a:solidFill>
                          <a:schemeClr val="bg1"/>
                        </a:solidFill>
                        <a:effectLst/>
                        <a:latin typeface="Times New Roman" panose="02020603050405020304" pitchFamily="18" charset="0"/>
                        <a:ea typeface="Calibri" panose="020F0502020204030204" pitchFamily="34" charset="0"/>
                        <a:cs typeface="Arial" panose="020B0604020202020204" pitchFamily="34" charset="0"/>
                        <a:sym typeface="Arial"/>
                      </a:endParaRPr>
                    </a:p>
                  </a:txBody>
                  <a:tcPr marL="57631" marR="57631" marT="0" marB="0">
                    <a:lnL>
                      <a:noFill/>
                    </a:lnL>
                    <a:lnR>
                      <a:noFill/>
                    </a:lnR>
                    <a:lnT>
                      <a:noFill/>
                    </a:lnT>
                    <a:lnB>
                      <a:noFill/>
                    </a:lnB>
                    <a:solidFill>
                      <a:srgbClr val="E2EFD9"/>
                    </a:solidFill>
                  </a:tcPr>
                </a:tc>
                <a:extLst>
                  <a:ext uri="{0D108BD9-81ED-4DB2-BD59-A6C34878D82A}">
                    <a16:rowId xmlns:a16="http://schemas.microsoft.com/office/drawing/2014/main" val="847921166"/>
                  </a:ext>
                </a:extLst>
              </a:tr>
              <a:tr h="146708">
                <a:tc>
                  <a:txBody>
                    <a:bodyPr/>
                    <a:lstStyle/>
                    <a:p>
                      <a:pPr algn="just">
                        <a:lnSpc>
                          <a:spcPct val="115000"/>
                        </a:lnSpc>
                        <a:spcAft>
                          <a:spcPts val="800"/>
                        </a:spcAft>
                      </a:pPr>
                      <a:r>
                        <a:rPr lang="en-US"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2A</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DEEAF6"/>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S85WGS15GB0</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DEEAF6"/>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60</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DEEAF6"/>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40</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DEEAF6"/>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85</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DEEAF6"/>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15</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DEEAF6"/>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0</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DEEAF6"/>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0.4</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DEEAF6"/>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0.35</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DEEAF6"/>
                    </a:solidFill>
                  </a:tcPr>
                </a:tc>
                <a:extLst>
                  <a:ext uri="{0D108BD9-81ED-4DB2-BD59-A6C34878D82A}">
                    <a16:rowId xmlns:a16="http://schemas.microsoft.com/office/drawing/2014/main" val="1852937205"/>
                  </a:ext>
                </a:extLst>
              </a:tr>
              <a:tr h="146708">
                <a:tc>
                  <a:txBody>
                    <a:bodyPr/>
                    <a:lstStyle/>
                    <a:p>
                      <a:pPr algn="just">
                        <a:lnSpc>
                          <a:spcPct val="115000"/>
                        </a:lnSpc>
                        <a:spcAft>
                          <a:spcPts val="800"/>
                        </a:spcAft>
                      </a:pPr>
                      <a:r>
                        <a:rPr lang="en-US"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2B</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DEEAF6"/>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S70WGS30GB0</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DEEAF6"/>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60</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DEEAF6"/>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40</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DEEAF6"/>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70</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DEEAF6"/>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30</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DEEAF6"/>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0</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DEEAF6"/>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0.4</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DEEAF6"/>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0.35</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DEEAF6"/>
                    </a:solidFill>
                  </a:tcPr>
                </a:tc>
                <a:extLst>
                  <a:ext uri="{0D108BD9-81ED-4DB2-BD59-A6C34878D82A}">
                    <a16:rowId xmlns:a16="http://schemas.microsoft.com/office/drawing/2014/main" val="3562177476"/>
                  </a:ext>
                </a:extLst>
              </a:tr>
              <a:tr h="146708">
                <a:tc>
                  <a:txBody>
                    <a:bodyPr/>
                    <a:lstStyle/>
                    <a:p>
                      <a:pPr algn="just">
                        <a:lnSpc>
                          <a:spcPct val="115000"/>
                        </a:lnSpc>
                        <a:spcAft>
                          <a:spcPts val="800"/>
                        </a:spcAft>
                      </a:pPr>
                      <a:r>
                        <a:rPr lang="en-US"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2C</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DEEAF6"/>
                    </a:solidFill>
                  </a:tcPr>
                </a:tc>
                <a:tc>
                  <a:txBody>
                    <a:bodyPr/>
                    <a:lstStyle/>
                    <a:p>
                      <a:pPr algn="just">
                        <a:lnSpc>
                          <a:spcPct val="115000"/>
                        </a:lnSpc>
                        <a:spcAft>
                          <a:spcPts val="800"/>
                        </a:spcAft>
                      </a:pPr>
                      <a:r>
                        <a:rPr lang="ru-RU" sz="1000" dirty="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S55WGS45GB0</a:t>
                      </a:r>
                      <a:endParaRPr lang="en-GB" sz="9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DEEAF6"/>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60</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DEEAF6"/>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40</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DEEAF6"/>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55</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DEEAF6"/>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45</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DEEAF6"/>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0</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DEEAF6"/>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0.4</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DEEAF6"/>
                    </a:solidFill>
                  </a:tcPr>
                </a:tc>
                <a:tc>
                  <a:txBody>
                    <a:bodyPr/>
                    <a:lstStyle/>
                    <a:p>
                      <a:pPr algn="just">
                        <a:lnSpc>
                          <a:spcPct val="115000"/>
                        </a:lnSpc>
                        <a:spcAft>
                          <a:spcPts val="800"/>
                        </a:spcAft>
                      </a:pPr>
                      <a:r>
                        <a:rPr lang="ru-RU" sz="1000" dirty="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0.35</a:t>
                      </a:r>
                      <a:endParaRPr lang="en-GB" sz="9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DEEAF6"/>
                    </a:solidFill>
                  </a:tcPr>
                </a:tc>
                <a:extLst>
                  <a:ext uri="{0D108BD9-81ED-4DB2-BD59-A6C34878D82A}">
                    <a16:rowId xmlns:a16="http://schemas.microsoft.com/office/drawing/2014/main" val="1928437571"/>
                  </a:ext>
                </a:extLst>
              </a:tr>
              <a:tr h="146708">
                <a:tc>
                  <a:txBody>
                    <a:bodyPr/>
                    <a:lstStyle/>
                    <a:p>
                      <a:pPr algn="just">
                        <a:lnSpc>
                          <a:spcPct val="115000"/>
                        </a:lnSpc>
                        <a:spcAft>
                          <a:spcPts val="800"/>
                        </a:spcAft>
                      </a:pPr>
                      <a:r>
                        <a:rPr lang="en-US"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3A</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FFF2CC"/>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S85WGS15GB0</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FFF2CC"/>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60</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FFF2CC"/>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40</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FFF2CC"/>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85</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FFF2CC"/>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15</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FFF2CC"/>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0</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FFF2CC"/>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0.4</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FFF2CC"/>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0.40</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FFF2CC"/>
                    </a:solidFill>
                  </a:tcPr>
                </a:tc>
                <a:extLst>
                  <a:ext uri="{0D108BD9-81ED-4DB2-BD59-A6C34878D82A}">
                    <a16:rowId xmlns:a16="http://schemas.microsoft.com/office/drawing/2014/main" val="590654928"/>
                  </a:ext>
                </a:extLst>
              </a:tr>
              <a:tr h="146708">
                <a:tc>
                  <a:txBody>
                    <a:bodyPr/>
                    <a:lstStyle/>
                    <a:p>
                      <a:pPr algn="just">
                        <a:lnSpc>
                          <a:spcPct val="115000"/>
                        </a:lnSpc>
                        <a:spcAft>
                          <a:spcPts val="800"/>
                        </a:spcAft>
                      </a:pPr>
                      <a:r>
                        <a:rPr lang="en-US"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3B</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FFF2CC"/>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S70WGS30GB0</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FFF2CC"/>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60</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FFF2CC"/>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40</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FFF2CC"/>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70</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FFF2CC"/>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30</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FFF2CC"/>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0</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FFF2CC"/>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0.4</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FFF2CC"/>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0.40</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FFF2CC"/>
                    </a:solidFill>
                  </a:tcPr>
                </a:tc>
                <a:extLst>
                  <a:ext uri="{0D108BD9-81ED-4DB2-BD59-A6C34878D82A}">
                    <a16:rowId xmlns:a16="http://schemas.microsoft.com/office/drawing/2014/main" val="1427874657"/>
                  </a:ext>
                </a:extLst>
              </a:tr>
              <a:tr h="146708">
                <a:tc>
                  <a:txBody>
                    <a:bodyPr/>
                    <a:lstStyle/>
                    <a:p>
                      <a:pPr algn="just">
                        <a:lnSpc>
                          <a:spcPct val="115000"/>
                        </a:lnSpc>
                        <a:spcAft>
                          <a:spcPts val="800"/>
                        </a:spcAft>
                      </a:pPr>
                      <a:r>
                        <a:rPr lang="en-US"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3C</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FFF2CC"/>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S55WGS45GB0</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FFF2CC"/>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60</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FFF2CC"/>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40</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FFF2CC"/>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55</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FFF2CC"/>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45</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FFF2CC"/>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0</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FFF2CC"/>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0.4</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FFF2CC"/>
                    </a:solidFill>
                  </a:tcPr>
                </a:tc>
                <a:tc>
                  <a:txBody>
                    <a:bodyPr/>
                    <a:lstStyle/>
                    <a:p>
                      <a:pPr algn="just">
                        <a:lnSpc>
                          <a:spcPct val="115000"/>
                        </a:lnSpc>
                        <a:spcAft>
                          <a:spcPts val="800"/>
                        </a:spcAft>
                      </a:pPr>
                      <a:r>
                        <a:rPr lang="ru-RU" sz="1000" dirty="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0.40</a:t>
                      </a:r>
                      <a:endParaRPr lang="en-GB" sz="9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FFF2CC"/>
                    </a:solidFill>
                  </a:tcPr>
                </a:tc>
                <a:extLst>
                  <a:ext uri="{0D108BD9-81ED-4DB2-BD59-A6C34878D82A}">
                    <a16:rowId xmlns:a16="http://schemas.microsoft.com/office/drawing/2014/main" val="1397278382"/>
                  </a:ext>
                </a:extLst>
              </a:tr>
              <a:tr h="146708">
                <a:tc>
                  <a:txBody>
                    <a:bodyPr/>
                    <a:lstStyle/>
                    <a:p>
                      <a:pPr algn="just">
                        <a:lnSpc>
                          <a:spcPct val="115000"/>
                        </a:lnSpc>
                        <a:spcAft>
                          <a:spcPts val="800"/>
                        </a:spcAft>
                      </a:pPr>
                      <a:r>
                        <a:rPr lang="en-US"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4A</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EDEDED"/>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S85WGS15GB0</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EDEDED"/>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60</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EDEDED"/>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40</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EDEDED"/>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85</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EDEDED"/>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15</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EDEDED"/>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0</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EDEDED"/>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0.3</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EDEDED"/>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0.35</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EDEDED"/>
                    </a:solidFill>
                  </a:tcPr>
                </a:tc>
                <a:extLst>
                  <a:ext uri="{0D108BD9-81ED-4DB2-BD59-A6C34878D82A}">
                    <a16:rowId xmlns:a16="http://schemas.microsoft.com/office/drawing/2014/main" val="2535124152"/>
                  </a:ext>
                </a:extLst>
              </a:tr>
              <a:tr h="146708">
                <a:tc>
                  <a:txBody>
                    <a:bodyPr/>
                    <a:lstStyle/>
                    <a:p>
                      <a:pPr algn="just">
                        <a:lnSpc>
                          <a:spcPct val="115000"/>
                        </a:lnSpc>
                        <a:spcAft>
                          <a:spcPts val="800"/>
                        </a:spcAft>
                      </a:pPr>
                      <a:r>
                        <a:rPr lang="en-US"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4B</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EDEDED"/>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S70WGS30GB0</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EDEDED"/>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60</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EDEDED"/>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40</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EDEDED"/>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70</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EDEDED"/>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30</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EDEDED"/>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0</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EDEDED"/>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0.3</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EDEDED"/>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0.35</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EDEDED"/>
                    </a:solidFill>
                  </a:tcPr>
                </a:tc>
                <a:extLst>
                  <a:ext uri="{0D108BD9-81ED-4DB2-BD59-A6C34878D82A}">
                    <a16:rowId xmlns:a16="http://schemas.microsoft.com/office/drawing/2014/main" val="1918960765"/>
                  </a:ext>
                </a:extLst>
              </a:tr>
              <a:tr h="146708">
                <a:tc>
                  <a:txBody>
                    <a:bodyPr/>
                    <a:lstStyle/>
                    <a:p>
                      <a:pPr algn="just">
                        <a:lnSpc>
                          <a:spcPct val="115000"/>
                        </a:lnSpc>
                        <a:spcAft>
                          <a:spcPts val="800"/>
                        </a:spcAft>
                      </a:pPr>
                      <a:r>
                        <a:rPr lang="en-US"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4C</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EDEDED"/>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S55WGS45GB0</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EDEDED"/>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60</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EDEDED"/>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40</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EDEDED"/>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55</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EDEDED"/>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45</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EDEDED"/>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0</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EDEDED"/>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0.3</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EDEDED"/>
                    </a:solidFill>
                  </a:tcPr>
                </a:tc>
                <a:tc>
                  <a:txBody>
                    <a:bodyPr/>
                    <a:lstStyle/>
                    <a:p>
                      <a:pPr algn="just">
                        <a:lnSpc>
                          <a:spcPct val="115000"/>
                        </a:lnSpc>
                        <a:spcAft>
                          <a:spcPts val="800"/>
                        </a:spcAft>
                      </a:pPr>
                      <a:r>
                        <a:rPr lang="ru-RU" sz="1000" dirty="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0.35</a:t>
                      </a:r>
                      <a:endParaRPr lang="en-GB" sz="9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EDEDED"/>
                    </a:solidFill>
                  </a:tcPr>
                </a:tc>
                <a:extLst>
                  <a:ext uri="{0D108BD9-81ED-4DB2-BD59-A6C34878D82A}">
                    <a16:rowId xmlns:a16="http://schemas.microsoft.com/office/drawing/2014/main" val="3907422737"/>
                  </a:ext>
                </a:extLst>
              </a:tr>
              <a:tr h="146708">
                <a:tc>
                  <a:txBody>
                    <a:bodyPr/>
                    <a:lstStyle/>
                    <a:p>
                      <a:pPr algn="just">
                        <a:lnSpc>
                          <a:spcPct val="115000"/>
                        </a:lnSpc>
                        <a:spcAft>
                          <a:spcPts val="800"/>
                        </a:spcAft>
                      </a:pPr>
                      <a:r>
                        <a:rPr lang="en-US"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5A</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FBE4D9"/>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S80WGS15GB5</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FBE4D9"/>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60</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FBE4D9"/>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40</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FBE4D9"/>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80</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FBE4D9"/>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15</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FBE4D9"/>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5</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FBE4D9"/>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0.4</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FBE4D9"/>
                    </a:solidFill>
                  </a:tcPr>
                </a:tc>
                <a:tc>
                  <a:txBody>
                    <a:bodyPr/>
                    <a:lstStyle/>
                    <a:p>
                      <a:pPr algn="just">
                        <a:lnSpc>
                          <a:spcPct val="115000"/>
                        </a:lnSpc>
                        <a:spcAft>
                          <a:spcPts val="800"/>
                        </a:spcAft>
                      </a:pPr>
                      <a:r>
                        <a:rPr lang="ru-RU" sz="1000" dirty="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0.35</a:t>
                      </a:r>
                      <a:endParaRPr lang="en-GB" sz="9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FBE4D9"/>
                    </a:solidFill>
                  </a:tcPr>
                </a:tc>
                <a:extLst>
                  <a:ext uri="{0D108BD9-81ED-4DB2-BD59-A6C34878D82A}">
                    <a16:rowId xmlns:a16="http://schemas.microsoft.com/office/drawing/2014/main" val="1866610213"/>
                  </a:ext>
                </a:extLst>
              </a:tr>
              <a:tr h="146708">
                <a:tc>
                  <a:txBody>
                    <a:bodyPr/>
                    <a:lstStyle/>
                    <a:p>
                      <a:pPr algn="just">
                        <a:lnSpc>
                          <a:spcPct val="115000"/>
                        </a:lnSpc>
                        <a:spcAft>
                          <a:spcPts val="800"/>
                        </a:spcAft>
                      </a:pPr>
                      <a:r>
                        <a:rPr lang="en-US"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5B</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FBE4D9"/>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S77.5WGS15GB7.5</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FBE4D9"/>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60</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FBE4D9"/>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40</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FBE4D9"/>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77.5</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FBE4D9"/>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15</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FBE4D9"/>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7.5</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FBE4D9"/>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0.4</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FBE4D9"/>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0.35</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FBE4D9"/>
                    </a:solidFill>
                  </a:tcPr>
                </a:tc>
                <a:extLst>
                  <a:ext uri="{0D108BD9-81ED-4DB2-BD59-A6C34878D82A}">
                    <a16:rowId xmlns:a16="http://schemas.microsoft.com/office/drawing/2014/main" val="1720286928"/>
                  </a:ext>
                </a:extLst>
              </a:tr>
              <a:tr h="146708">
                <a:tc>
                  <a:txBody>
                    <a:bodyPr/>
                    <a:lstStyle/>
                    <a:p>
                      <a:pPr algn="just">
                        <a:lnSpc>
                          <a:spcPct val="115000"/>
                        </a:lnSpc>
                        <a:spcAft>
                          <a:spcPts val="800"/>
                        </a:spcAft>
                      </a:pPr>
                      <a:r>
                        <a:rPr lang="en-US"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5C</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FBE4D9"/>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S65WGS30GB5</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FBE4D9"/>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60</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FBE4D9"/>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40</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FBE4D9"/>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65</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FBE4D9"/>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30</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FBE4D9"/>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5</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FBE4D9"/>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0.4</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FBE4D9"/>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0.35</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a:noFill/>
                    </a:lnB>
                    <a:solidFill>
                      <a:srgbClr val="FBE4D9"/>
                    </a:solidFill>
                  </a:tcPr>
                </a:tc>
                <a:extLst>
                  <a:ext uri="{0D108BD9-81ED-4DB2-BD59-A6C34878D82A}">
                    <a16:rowId xmlns:a16="http://schemas.microsoft.com/office/drawing/2014/main" val="638924259"/>
                  </a:ext>
                </a:extLst>
              </a:tr>
              <a:tr h="146708">
                <a:tc>
                  <a:txBody>
                    <a:bodyPr/>
                    <a:lstStyle/>
                    <a:p>
                      <a:pPr algn="just">
                        <a:lnSpc>
                          <a:spcPct val="115000"/>
                        </a:lnSpc>
                        <a:spcAft>
                          <a:spcPts val="800"/>
                        </a:spcAft>
                      </a:pPr>
                      <a:r>
                        <a:rPr lang="en-US"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5D</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w="12700" cap="flat" cmpd="sng" algn="ctr">
                      <a:solidFill>
                        <a:srgbClr val="000000"/>
                      </a:solidFill>
                      <a:prstDash val="solid"/>
                      <a:round/>
                      <a:headEnd type="none" w="med" len="med"/>
                      <a:tailEnd type="none" w="med" len="med"/>
                    </a:lnB>
                    <a:solidFill>
                      <a:srgbClr val="FBE4D9"/>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S62.5WGS30GB7.5</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w="12700" cap="flat" cmpd="sng" algn="ctr">
                      <a:solidFill>
                        <a:srgbClr val="000000"/>
                      </a:solidFill>
                      <a:prstDash val="solid"/>
                      <a:round/>
                      <a:headEnd type="none" w="med" len="med"/>
                      <a:tailEnd type="none" w="med" len="med"/>
                    </a:lnB>
                    <a:solidFill>
                      <a:srgbClr val="FBE4D9"/>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60</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w="12700" cap="flat" cmpd="sng" algn="ctr">
                      <a:solidFill>
                        <a:srgbClr val="000000"/>
                      </a:solidFill>
                      <a:prstDash val="solid"/>
                      <a:round/>
                      <a:headEnd type="none" w="med" len="med"/>
                      <a:tailEnd type="none" w="med" len="med"/>
                    </a:lnB>
                    <a:solidFill>
                      <a:srgbClr val="FBE4D9"/>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40</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w="12700" cap="flat" cmpd="sng" algn="ctr">
                      <a:solidFill>
                        <a:srgbClr val="000000"/>
                      </a:solidFill>
                      <a:prstDash val="solid"/>
                      <a:round/>
                      <a:headEnd type="none" w="med" len="med"/>
                      <a:tailEnd type="none" w="med" len="med"/>
                    </a:lnB>
                    <a:solidFill>
                      <a:srgbClr val="FBE4D9"/>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62.5</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w="12700" cap="flat" cmpd="sng" algn="ctr">
                      <a:solidFill>
                        <a:srgbClr val="000000"/>
                      </a:solidFill>
                      <a:prstDash val="solid"/>
                      <a:round/>
                      <a:headEnd type="none" w="med" len="med"/>
                      <a:tailEnd type="none" w="med" len="med"/>
                    </a:lnB>
                    <a:solidFill>
                      <a:srgbClr val="FBE4D9"/>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30</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w="12700" cap="flat" cmpd="sng" algn="ctr">
                      <a:solidFill>
                        <a:srgbClr val="000000"/>
                      </a:solidFill>
                      <a:prstDash val="solid"/>
                      <a:round/>
                      <a:headEnd type="none" w="med" len="med"/>
                      <a:tailEnd type="none" w="med" len="med"/>
                    </a:lnB>
                    <a:solidFill>
                      <a:srgbClr val="FBE4D9"/>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7.5</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w="12700" cap="flat" cmpd="sng" algn="ctr">
                      <a:solidFill>
                        <a:srgbClr val="000000"/>
                      </a:solidFill>
                      <a:prstDash val="solid"/>
                      <a:round/>
                      <a:headEnd type="none" w="med" len="med"/>
                      <a:tailEnd type="none" w="med" len="med"/>
                    </a:lnB>
                    <a:solidFill>
                      <a:srgbClr val="FBE4D9"/>
                    </a:solidFill>
                  </a:tcPr>
                </a:tc>
                <a:tc>
                  <a:txBody>
                    <a:bodyPr/>
                    <a:lstStyle/>
                    <a:p>
                      <a:pPr algn="just">
                        <a:lnSpc>
                          <a:spcPct val="115000"/>
                        </a:lnSpc>
                        <a:spcAft>
                          <a:spcPts val="800"/>
                        </a:spcAft>
                      </a:pPr>
                      <a:r>
                        <a:rPr lang="ru-RU"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0.4</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w="12700" cap="flat" cmpd="sng" algn="ctr">
                      <a:solidFill>
                        <a:srgbClr val="000000"/>
                      </a:solidFill>
                      <a:prstDash val="solid"/>
                      <a:round/>
                      <a:headEnd type="none" w="med" len="med"/>
                      <a:tailEnd type="none" w="med" len="med"/>
                    </a:lnB>
                    <a:solidFill>
                      <a:srgbClr val="FBE4D9"/>
                    </a:solidFill>
                  </a:tcPr>
                </a:tc>
                <a:tc>
                  <a:txBody>
                    <a:bodyPr/>
                    <a:lstStyle/>
                    <a:p>
                      <a:pPr algn="just">
                        <a:lnSpc>
                          <a:spcPct val="115000"/>
                        </a:lnSpc>
                        <a:spcAft>
                          <a:spcPts val="800"/>
                        </a:spcAft>
                      </a:pPr>
                      <a:r>
                        <a:rPr lang="ru-RU" sz="1000" dirty="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0.35</a:t>
                      </a:r>
                      <a:endParaRPr lang="en-GB" sz="9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a:noFill/>
                    </a:lnT>
                    <a:lnB w="12700" cap="flat" cmpd="sng" algn="ctr">
                      <a:solidFill>
                        <a:srgbClr val="000000"/>
                      </a:solidFill>
                      <a:prstDash val="solid"/>
                      <a:round/>
                      <a:headEnd type="none" w="med" len="med"/>
                      <a:tailEnd type="none" w="med" len="med"/>
                    </a:lnB>
                    <a:solidFill>
                      <a:srgbClr val="FBE4D9"/>
                    </a:solidFill>
                  </a:tcPr>
                </a:tc>
                <a:extLst>
                  <a:ext uri="{0D108BD9-81ED-4DB2-BD59-A6C34878D82A}">
                    <a16:rowId xmlns:a16="http://schemas.microsoft.com/office/drawing/2014/main" val="4184313003"/>
                  </a:ext>
                </a:extLst>
              </a:tr>
              <a:tr h="390736">
                <a:tc>
                  <a:txBody>
                    <a:bodyPr/>
                    <a:lstStyle/>
                    <a:p>
                      <a:pPr algn="just">
                        <a:lnSpc>
                          <a:spcPct val="115000"/>
                        </a:lnSpc>
                        <a:spcAft>
                          <a:spcPts val="800"/>
                        </a:spcAft>
                      </a:pPr>
                      <a:r>
                        <a:rPr lang="en-GB" sz="10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w="12700" cap="flat" cmpd="sng" algn="ctr">
                      <a:solidFill>
                        <a:srgbClr val="000000"/>
                      </a:solidFill>
                      <a:prstDash val="solid"/>
                      <a:round/>
                      <a:headEnd type="none" w="med" len="med"/>
                      <a:tailEnd type="none" w="med" len="med"/>
                    </a:lnT>
                    <a:lnB>
                      <a:noFill/>
                    </a:lnB>
                  </a:tcPr>
                </a:tc>
                <a:tc gridSpan="8">
                  <a:txBody>
                    <a:bodyPr/>
                    <a:lstStyle/>
                    <a:p>
                      <a:pPr algn="just">
                        <a:lnSpc>
                          <a:spcPct val="115000"/>
                        </a:lnSpc>
                        <a:spcAft>
                          <a:spcPts val="800"/>
                        </a:spcAft>
                      </a:pPr>
                      <a:r>
                        <a:rPr lang="en-GB" sz="1000" dirty="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Note: AAS-alkali activator solution</a:t>
                      </a:r>
                      <a:endParaRPr lang="en-GB" sz="9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800"/>
                        </a:spcAft>
                      </a:pPr>
                      <a:r>
                        <a:rPr lang="en-GB" sz="1000" dirty="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GB" sz="9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7631" marR="57631" marT="0" marB="0">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679117879"/>
                  </a:ext>
                </a:extLst>
              </a:tr>
            </a:tbl>
          </a:graphicData>
        </a:graphic>
      </p:graphicFrame>
      <p:sp>
        <p:nvSpPr>
          <p:cNvPr id="4" name="TextBox 3">
            <a:extLst>
              <a:ext uri="{FF2B5EF4-FFF2-40B4-BE49-F238E27FC236}">
                <a16:creationId xmlns:a16="http://schemas.microsoft.com/office/drawing/2014/main" id="{20479104-5ADA-E60E-8331-EAB9B37A635E}"/>
              </a:ext>
            </a:extLst>
          </p:cNvPr>
          <p:cNvSpPr txBox="1"/>
          <p:nvPr/>
        </p:nvSpPr>
        <p:spPr>
          <a:xfrm>
            <a:off x="111675" y="1143892"/>
            <a:ext cx="2660100" cy="1384995"/>
          </a:xfrm>
          <a:prstGeom prst="rect">
            <a:avLst/>
          </a:prstGeom>
          <a:noFill/>
        </p:spPr>
        <p:txBody>
          <a:bodyPr wrap="square" rtlCol="0">
            <a:spAutoFit/>
          </a:bodyPr>
          <a:lstStyle/>
          <a:p>
            <a:pPr marL="285750" indent="-285750">
              <a:buFont typeface="Arial" panose="020B0604020202020204" pitchFamily="34" charset="0"/>
              <a:buChar char="•"/>
            </a:pPr>
            <a:r>
              <a:rPr lang="en-US" sz="1200" dirty="0">
                <a:effectLst/>
                <a:latin typeface="+mj-lt"/>
                <a:ea typeface="Times New Roman" panose="02020603050405020304" pitchFamily="18" charset="0"/>
              </a:rPr>
              <a:t>Molarity of the NaOH is 10M </a:t>
            </a:r>
          </a:p>
          <a:p>
            <a:endParaRPr lang="en-US" sz="1200" dirty="0">
              <a:effectLst/>
              <a:latin typeface="+mj-lt"/>
              <a:ea typeface="Times New Roman" panose="02020603050405020304" pitchFamily="18" charset="0"/>
            </a:endParaRPr>
          </a:p>
          <a:p>
            <a:pPr marL="285750" indent="-285750">
              <a:buFont typeface="Arial" panose="020B0604020202020204" pitchFamily="34" charset="0"/>
              <a:buChar char="•"/>
            </a:pPr>
            <a:r>
              <a:rPr lang="en-US" sz="1200" dirty="0">
                <a:latin typeface="+mj-lt"/>
                <a:ea typeface="Times New Roman" panose="02020603050405020304" pitchFamily="18" charset="0"/>
              </a:rPr>
              <a:t>R</a:t>
            </a:r>
            <a:r>
              <a:rPr lang="en-US" sz="1200" dirty="0">
                <a:effectLst/>
                <a:latin typeface="+mj-lt"/>
                <a:ea typeface="Times New Roman" panose="02020603050405020304" pitchFamily="18" charset="0"/>
              </a:rPr>
              <a:t>atio of Na</a:t>
            </a:r>
            <a:r>
              <a:rPr lang="en-US" sz="1200" baseline="-25000" dirty="0">
                <a:effectLst/>
                <a:latin typeface="+mj-lt"/>
                <a:ea typeface="Times New Roman" panose="02020603050405020304" pitchFamily="18" charset="0"/>
              </a:rPr>
              <a:t>2</a:t>
            </a:r>
            <a:r>
              <a:rPr lang="en-US" sz="1200" dirty="0">
                <a:effectLst/>
                <a:latin typeface="+mj-lt"/>
                <a:ea typeface="Times New Roman" panose="02020603050405020304" pitchFamily="18" charset="0"/>
              </a:rPr>
              <a:t>SiO</a:t>
            </a:r>
            <a:r>
              <a:rPr lang="en-US" sz="1200" baseline="-25000" dirty="0">
                <a:effectLst/>
                <a:latin typeface="+mj-lt"/>
                <a:ea typeface="Times New Roman" panose="02020603050405020304" pitchFamily="18" charset="0"/>
              </a:rPr>
              <a:t>3</a:t>
            </a:r>
            <a:r>
              <a:rPr lang="en-US" sz="1200" dirty="0">
                <a:effectLst/>
                <a:latin typeface="+mj-lt"/>
                <a:ea typeface="Times New Roman" panose="02020603050405020304" pitchFamily="18" charset="0"/>
              </a:rPr>
              <a:t> to NaOH is 1.5</a:t>
            </a:r>
          </a:p>
          <a:p>
            <a:endParaRPr lang="en-US" sz="1200" dirty="0">
              <a:effectLst/>
              <a:latin typeface="+mj-lt"/>
              <a:ea typeface="Times New Roman" panose="02020603050405020304" pitchFamily="18" charset="0"/>
            </a:endParaRPr>
          </a:p>
          <a:p>
            <a:pPr marL="285750" indent="-285750">
              <a:buFont typeface="Arial" panose="020B0604020202020204" pitchFamily="34" charset="0"/>
              <a:buChar char="•"/>
            </a:pPr>
            <a:r>
              <a:rPr lang="en-US" sz="1200" dirty="0">
                <a:latin typeface="+mj-lt"/>
                <a:ea typeface="Calibri" panose="020F0502020204030204" pitchFamily="34" charset="0"/>
              </a:rPr>
              <a:t>W</a:t>
            </a:r>
            <a:r>
              <a:rPr lang="en-US" sz="1200" dirty="0">
                <a:effectLst/>
                <a:latin typeface="+mj-lt"/>
                <a:ea typeface="Calibri" panose="020F0502020204030204" pitchFamily="34" charset="0"/>
              </a:rPr>
              <a:t>aste glass (15%, 30%, and 45%) and glass bubbles (5% and </a:t>
            </a:r>
            <a:r>
              <a:rPr lang="en-US" sz="1200" dirty="0">
                <a:latin typeface="+mj-lt"/>
                <a:ea typeface="Calibri" panose="020F0502020204030204" pitchFamily="34" charset="0"/>
              </a:rPr>
              <a:t>7.5</a:t>
            </a:r>
            <a:r>
              <a:rPr lang="en-US" sz="1200" dirty="0">
                <a:effectLst/>
                <a:latin typeface="+mj-lt"/>
                <a:ea typeface="Calibri" panose="020F0502020204030204" pitchFamily="34" charset="0"/>
              </a:rPr>
              <a:t>%) </a:t>
            </a:r>
            <a:endParaRPr lang="en-US" sz="1050" dirty="0">
              <a:latin typeface="+mj-lt"/>
            </a:endParaRPr>
          </a:p>
        </p:txBody>
      </p:sp>
      <p:sp>
        <p:nvSpPr>
          <p:cNvPr id="5" name="Номер слайда 4">
            <a:extLst>
              <a:ext uri="{FF2B5EF4-FFF2-40B4-BE49-F238E27FC236}">
                <a16:creationId xmlns:a16="http://schemas.microsoft.com/office/drawing/2014/main" id="{2D57F28B-EF0D-89CB-3C0B-3CD4E00C94A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solidFill>
                  <a:schemeClr val="bg1"/>
                </a:solidFill>
              </a:rPr>
              <a:t>14</a:t>
            </a:fld>
            <a:endParaRPr lang="en" dirty="0">
              <a:solidFill>
                <a:schemeClr val="bg1"/>
              </a:solidFill>
            </a:endParaRPr>
          </a:p>
        </p:txBody>
      </p:sp>
    </p:spTree>
    <p:extLst>
      <p:ext uri="{BB962C8B-B14F-4D97-AF65-F5344CB8AC3E}">
        <p14:creationId xmlns:p14="http://schemas.microsoft.com/office/powerpoint/2010/main" val="3524279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500778"/>
        </a:solidFill>
        <a:effectLst/>
      </p:bgPr>
    </p:bg>
    <p:spTree>
      <p:nvGrpSpPr>
        <p:cNvPr id="1" name="Shape 50"/>
        <p:cNvGrpSpPr/>
        <p:nvPr/>
      </p:nvGrpSpPr>
      <p:grpSpPr>
        <a:xfrm>
          <a:off x="0" y="0"/>
          <a:ext cx="0" cy="0"/>
          <a:chOff x="0" y="0"/>
          <a:chExt cx="0" cy="0"/>
        </a:xfrm>
      </p:grpSpPr>
      <p:sp>
        <p:nvSpPr>
          <p:cNvPr id="51" name="Google Shape;51;p8"/>
          <p:cNvSpPr txBox="1">
            <a:spLocks noGrp="1"/>
          </p:cNvSpPr>
          <p:nvPr>
            <p:ph type="title"/>
          </p:nvPr>
        </p:nvSpPr>
        <p:spPr>
          <a:xfrm>
            <a:off x="306930" y="162644"/>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b="1" dirty="0">
                <a:solidFill>
                  <a:srgbClr val="000000"/>
                </a:solidFill>
              </a:rPr>
              <a:t>Experimental Program</a:t>
            </a:r>
            <a:br>
              <a:rPr lang="en-US" b="1" dirty="0">
                <a:solidFill>
                  <a:srgbClr val="000000"/>
                </a:solidFill>
              </a:rPr>
            </a:br>
            <a:endParaRPr lang="en-US" b="1" dirty="0">
              <a:solidFill>
                <a:srgbClr val="000000"/>
              </a:solidFill>
            </a:endParaRPr>
          </a:p>
        </p:txBody>
      </p:sp>
      <p:sp>
        <p:nvSpPr>
          <p:cNvPr id="5" name="Прямоугольник: скругленные углы 4">
            <a:extLst>
              <a:ext uri="{FF2B5EF4-FFF2-40B4-BE49-F238E27FC236}">
                <a16:creationId xmlns:a16="http://schemas.microsoft.com/office/drawing/2014/main" id="{7A9F7C95-8B94-08F5-DC54-B5EC762B2454}"/>
              </a:ext>
            </a:extLst>
          </p:cNvPr>
          <p:cNvSpPr/>
          <p:nvPr/>
        </p:nvSpPr>
        <p:spPr>
          <a:xfrm>
            <a:off x="3188518" y="871984"/>
            <a:ext cx="2766797" cy="175780"/>
          </a:xfrm>
          <a:prstGeom prst="roundRect">
            <a:avLst>
              <a:gd name="adj" fmla="val 16667"/>
            </a:avLst>
          </a:prstGeom>
          <a:solidFill>
            <a:srgbClr val="A8D08C"/>
          </a:solidFill>
          <a:ln w="12700" cap="flat" cmpd="sng">
            <a:solidFill>
              <a:srgbClr val="A8D08C"/>
            </a:solidFill>
            <a:prstDash val="solid"/>
            <a:miter lim="800000"/>
            <a:headEnd type="none" w="sm" len="sm"/>
            <a:tailEnd type="none" w="sm" len="sm"/>
          </a:ln>
        </p:spPr>
        <p:txBody>
          <a:bodyPr spcFirstLastPara="1" wrap="square" lIns="91425" tIns="45700" rIns="91425" bIns="45700" anchor="ctr" anchorCtr="0">
            <a:noAutofit/>
          </a:bodyPr>
          <a:lstStyle/>
          <a:p>
            <a:pPr algn="ctr" defTabSz="457200">
              <a:lnSpc>
                <a:spcPct val="107000"/>
              </a:lnSpc>
              <a:buClrTx/>
              <a:buFontTx/>
              <a:buNone/>
            </a:pPr>
            <a:r>
              <a:rPr lang="en-US" sz="1050" kern="1200" dirty="0">
                <a:latin typeface="+mn-lt"/>
                <a:ea typeface="Times New Roman" panose="02020603050405020304" pitchFamily="18" charset="0"/>
                <a:cs typeface="Times New Roman" panose="02020603050405020304" pitchFamily="18" charset="0"/>
              </a:rPr>
              <a:t>1. Mix Design</a:t>
            </a:r>
            <a:endParaRPr lang="ru-KZ" sz="1050" kern="1200" dirty="0">
              <a:solidFill>
                <a:prstClr val="black"/>
              </a:solidFill>
              <a:latin typeface="+mn-lt"/>
              <a:ea typeface="Calibri" panose="020F0502020204030204" pitchFamily="34" charset="0"/>
              <a:cs typeface="Times New Roman" panose="02020603050405020304" pitchFamily="18" charset="0"/>
            </a:endParaRPr>
          </a:p>
        </p:txBody>
      </p:sp>
      <p:sp>
        <p:nvSpPr>
          <p:cNvPr id="6" name="Стрелка: вверх 5">
            <a:extLst>
              <a:ext uri="{FF2B5EF4-FFF2-40B4-BE49-F238E27FC236}">
                <a16:creationId xmlns:a16="http://schemas.microsoft.com/office/drawing/2014/main" id="{13BDB1EE-138E-5D0E-DA9E-B5BE39588C3E}"/>
              </a:ext>
            </a:extLst>
          </p:cNvPr>
          <p:cNvSpPr/>
          <p:nvPr/>
        </p:nvSpPr>
        <p:spPr>
          <a:xfrm rot="10800000">
            <a:off x="4511873" y="1047764"/>
            <a:ext cx="96951" cy="145294"/>
          </a:xfrm>
          <a:prstGeom prst="upArrow">
            <a:avLst>
              <a:gd name="adj1" fmla="val 50000"/>
              <a:gd name="adj2" fmla="val 50000"/>
            </a:avLst>
          </a:prstGeom>
          <a:solidFill>
            <a:srgbClr val="A8D08C"/>
          </a:solidFill>
          <a:ln w="9525" cap="flat" cmpd="sng">
            <a:solidFill>
              <a:srgbClr val="A8D08C"/>
            </a:solidFill>
            <a:prstDash val="solid"/>
            <a:miter lim="800000"/>
            <a:headEnd type="none" w="sm" len="sm"/>
            <a:tailEnd type="none" w="sm" len="sm"/>
          </a:ln>
        </p:spPr>
        <p:txBody>
          <a:bodyPr spcFirstLastPara="1" wrap="square" lIns="91425" tIns="91425" rIns="91425" bIns="91425" anchor="ctr" anchorCtr="0">
            <a:noAutofit/>
          </a:bodyPr>
          <a:lstStyle/>
          <a:p>
            <a:pPr defTabSz="457200">
              <a:buClrTx/>
              <a:buFontTx/>
              <a:buNone/>
            </a:pPr>
            <a:r>
              <a:rPr lang="en-US" sz="1100" kern="1200" dirty="0">
                <a:solidFill>
                  <a:prstClr val="black"/>
                </a:solidFill>
                <a:latin typeface="+mn-lt"/>
                <a:ea typeface="Calibri" panose="020F0502020204030204" pitchFamily="34" charset="0"/>
                <a:cs typeface="Times New Roman" panose="02020603050405020304" pitchFamily="18" charset="0"/>
              </a:rPr>
              <a:t> </a:t>
            </a:r>
            <a:endParaRPr lang="ru-KZ" sz="1100" kern="1200" dirty="0">
              <a:solidFill>
                <a:prstClr val="black"/>
              </a:solidFill>
              <a:latin typeface="+mn-lt"/>
              <a:ea typeface="Calibri" panose="020F0502020204030204" pitchFamily="34" charset="0"/>
              <a:cs typeface="Times New Roman" panose="02020603050405020304" pitchFamily="18" charset="0"/>
            </a:endParaRPr>
          </a:p>
        </p:txBody>
      </p:sp>
      <p:sp>
        <p:nvSpPr>
          <p:cNvPr id="7" name="Прямоугольник 6">
            <a:extLst>
              <a:ext uri="{FF2B5EF4-FFF2-40B4-BE49-F238E27FC236}">
                <a16:creationId xmlns:a16="http://schemas.microsoft.com/office/drawing/2014/main" id="{85C0B58B-DC3A-1308-F1B9-4A2BB3BCF2BD}"/>
              </a:ext>
            </a:extLst>
          </p:cNvPr>
          <p:cNvSpPr/>
          <p:nvPr/>
        </p:nvSpPr>
        <p:spPr>
          <a:xfrm>
            <a:off x="3617050" y="1193058"/>
            <a:ext cx="2060735" cy="986499"/>
          </a:xfrm>
          <a:prstGeom prst="rect">
            <a:avLst/>
          </a:prstGeom>
          <a:noFill/>
          <a:ln w="12700" cap="flat" cmpd="sng">
            <a:solidFill>
              <a:srgbClr val="A8D08C"/>
            </a:solidFill>
            <a:prstDash val="solid"/>
            <a:miter lim="800000"/>
            <a:headEnd type="none" w="sm" len="sm"/>
            <a:tailEnd type="none" w="sm" len="sm"/>
          </a:ln>
        </p:spPr>
        <p:txBody>
          <a:bodyPr spcFirstLastPara="1" wrap="square" lIns="91425" tIns="45700" rIns="91425" bIns="45700" anchor="ctr" anchorCtr="0">
            <a:noAutofit/>
          </a:bodyPr>
          <a:lstStyle/>
          <a:p>
            <a:pPr marL="228600" defTabSz="457200">
              <a:buClrTx/>
              <a:buFontTx/>
              <a:buNone/>
            </a:pPr>
            <a:r>
              <a:rPr lang="en-US" sz="900" kern="1200" dirty="0">
                <a:latin typeface="+mn-lt"/>
                <a:ea typeface="Times New Roman" panose="02020603050405020304" pitchFamily="18" charset="0"/>
                <a:cs typeface="Times New Roman" panose="02020603050405020304" pitchFamily="18" charset="0"/>
              </a:rPr>
              <a:t>FA/GGBFS</a:t>
            </a:r>
            <a:endParaRPr lang="ru-KZ" sz="900" kern="1200" dirty="0">
              <a:solidFill>
                <a:prstClr val="black"/>
              </a:solidFill>
              <a:latin typeface="+mn-lt"/>
              <a:ea typeface="Calibri" panose="020F0502020204030204" pitchFamily="34" charset="0"/>
              <a:cs typeface="Times New Roman" panose="02020603050405020304" pitchFamily="18" charset="0"/>
            </a:endParaRPr>
          </a:p>
          <a:p>
            <a:pPr marL="228600" defTabSz="457200">
              <a:buClrTx/>
              <a:buFontTx/>
              <a:buNone/>
            </a:pPr>
            <a:r>
              <a:rPr lang="en-US" sz="900" kern="1200" dirty="0">
                <a:latin typeface="+mn-lt"/>
                <a:ea typeface="Times New Roman" panose="02020603050405020304" pitchFamily="18" charset="0"/>
                <a:cs typeface="Times New Roman" panose="02020603050405020304" pitchFamily="18" charset="0"/>
              </a:rPr>
              <a:t>Activator (NaOH, </a:t>
            </a:r>
            <a:r>
              <a:rPr lang="en-GB" sz="900" dirty="0">
                <a:solidFill>
                  <a:srgbClr val="000000"/>
                </a:solidFill>
                <a:effectLst/>
                <a:latin typeface="+mn-lt"/>
                <a:ea typeface="Times New Roman" panose="02020603050405020304" pitchFamily="18" charset="0"/>
              </a:rPr>
              <a:t>Na</a:t>
            </a:r>
            <a:r>
              <a:rPr lang="en-GB" sz="900" baseline="-25000" dirty="0">
                <a:solidFill>
                  <a:srgbClr val="000000"/>
                </a:solidFill>
                <a:effectLst/>
                <a:latin typeface="+mn-lt"/>
                <a:ea typeface="Times New Roman" panose="02020603050405020304" pitchFamily="18" charset="0"/>
              </a:rPr>
              <a:t>2</a:t>
            </a:r>
            <a:r>
              <a:rPr lang="en-GB" sz="900" dirty="0">
                <a:solidFill>
                  <a:srgbClr val="000000"/>
                </a:solidFill>
                <a:effectLst/>
                <a:latin typeface="+mn-lt"/>
                <a:ea typeface="Times New Roman" panose="02020603050405020304" pitchFamily="18" charset="0"/>
              </a:rPr>
              <a:t>SiO</a:t>
            </a:r>
            <a:r>
              <a:rPr lang="en-GB" sz="900" baseline="-25000" dirty="0">
                <a:solidFill>
                  <a:srgbClr val="000000"/>
                </a:solidFill>
                <a:effectLst/>
                <a:latin typeface="+mn-lt"/>
                <a:ea typeface="Times New Roman" panose="02020603050405020304" pitchFamily="18" charset="0"/>
              </a:rPr>
              <a:t>3</a:t>
            </a:r>
            <a:r>
              <a:rPr lang="en-US" sz="900" kern="1200" dirty="0">
                <a:latin typeface="+mn-lt"/>
                <a:ea typeface="Times New Roman" panose="02020603050405020304" pitchFamily="18" charset="0"/>
                <a:cs typeface="Times New Roman" panose="02020603050405020304" pitchFamily="18" charset="0"/>
              </a:rPr>
              <a:t>)</a:t>
            </a:r>
          </a:p>
          <a:p>
            <a:pPr marL="228600" defTabSz="457200">
              <a:buClrTx/>
            </a:pPr>
            <a:r>
              <a:rPr lang="en-US" sz="900" kern="1200" dirty="0">
                <a:latin typeface="+mn-lt"/>
                <a:ea typeface="Times New Roman" panose="02020603050405020304" pitchFamily="18" charset="0"/>
                <a:cs typeface="Times New Roman" panose="02020603050405020304" pitchFamily="18" charset="0"/>
              </a:rPr>
              <a:t>Water to binder ratio</a:t>
            </a:r>
            <a:endParaRPr lang="ru-KZ" sz="900" kern="1200" dirty="0">
              <a:solidFill>
                <a:prstClr val="black"/>
              </a:solidFill>
              <a:latin typeface="+mn-lt"/>
              <a:ea typeface="Calibri" panose="020F0502020204030204" pitchFamily="34" charset="0"/>
              <a:cs typeface="Times New Roman" panose="02020603050405020304" pitchFamily="18" charset="0"/>
            </a:endParaRPr>
          </a:p>
          <a:p>
            <a:pPr marL="228600" defTabSz="457200">
              <a:buClrTx/>
              <a:buFontTx/>
              <a:buNone/>
            </a:pPr>
            <a:r>
              <a:rPr lang="en-US" sz="900" kern="1200" dirty="0">
                <a:latin typeface="+mn-lt"/>
                <a:ea typeface="Times New Roman" panose="02020603050405020304" pitchFamily="18" charset="0"/>
                <a:cs typeface="Times New Roman" panose="02020603050405020304" pitchFamily="18" charset="0"/>
              </a:rPr>
              <a:t>Normal river sand</a:t>
            </a:r>
            <a:endParaRPr lang="ru-KZ" sz="900" kern="1200" dirty="0">
              <a:solidFill>
                <a:prstClr val="black"/>
              </a:solidFill>
              <a:latin typeface="+mn-lt"/>
              <a:ea typeface="Calibri" panose="020F0502020204030204" pitchFamily="34" charset="0"/>
              <a:cs typeface="Times New Roman" panose="02020603050405020304" pitchFamily="18" charset="0"/>
            </a:endParaRPr>
          </a:p>
          <a:p>
            <a:pPr marL="228600" defTabSz="457200">
              <a:buClrTx/>
              <a:buFontTx/>
              <a:buNone/>
            </a:pPr>
            <a:r>
              <a:rPr lang="en-US" sz="900" kern="1200" dirty="0">
                <a:latin typeface="+mn-lt"/>
                <a:ea typeface="Times New Roman" panose="02020603050405020304" pitchFamily="18" charset="0"/>
                <a:cs typeface="Times New Roman" panose="02020603050405020304" pitchFamily="18" charset="0"/>
              </a:rPr>
              <a:t>Waste glass sand</a:t>
            </a:r>
          </a:p>
          <a:p>
            <a:pPr marL="228600" defTabSz="457200">
              <a:buClrTx/>
              <a:buFontTx/>
              <a:buNone/>
            </a:pPr>
            <a:r>
              <a:rPr lang="en-US" sz="900" kern="1200" dirty="0">
                <a:solidFill>
                  <a:prstClr val="black"/>
                </a:solidFill>
                <a:latin typeface="+mn-lt"/>
                <a:ea typeface="Calibri" panose="020F0502020204030204" pitchFamily="34" charset="0"/>
                <a:cs typeface="Times New Roman" panose="02020603050405020304" pitchFamily="18" charset="0"/>
              </a:rPr>
              <a:t>Glass bubbles</a:t>
            </a:r>
            <a:endParaRPr lang="ru-KZ" sz="900" kern="1200" dirty="0">
              <a:solidFill>
                <a:prstClr val="black"/>
              </a:solidFill>
              <a:latin typeface="+mn-lt"/>
              <a:ea typeface="Calibri" panose="020F0502020204030204" pitchFamily="34" charset="0"/>
              <a:cs typeface="Times New Roman" panose="02020603050405020304" pitchFamily="18" charset="0"/>
            </a:endParaRPr>
          </a:p>
        </p:txBody>
      </p:sp>
      <p:sp>
        <p:nvSpPr>
          <p:cNvPr id="8" name="Прямоугольник: скругленные углы 7">
            <a:extLst>
              <a:ext uri="{FF2B5EF4-FFF2-40B4-BE49-F238E27FC236}">
                <a16:creationId xmlns:a16="http://schemas.microsoft.com/office/drawing/2014/main" id="{3CC3BBD1-25F3-79D7-28D9-09BD4CF4EB0B}"/>
              </a:ext>
            </a:extLst>
          </p:cNvPr>
          <p:cNvSpPr/>
          <p:nvPr/>
        </p:nvSpPr>
        <p:spPr>
          <a:xfrm>
            <a:off x="3183832" y="2221466"/>
            <a:ext cx="2766797" cy="175781"/>
          </a:xfrm>
          <a:prstGeom prst="roundRect">
            <a:avLst>
              <a:gd name="adj" fmla="val 16667"/>
            </a:avLst>
          </a:prstGeom>
          <a:solidFill>
            <a:srgbClr val="F4B081"/>
          </a:solidFill>
          <a:ln w="12700" cap="flat" cmpd="sng">
            <a:solidFill>
              <a:srgbClr val="F4B081"/>
            </a:solidFill>
            <a:prstDash val="solid"/>
            <a:miter lim="800000"/>
            <a:headEnd type="none" w="sm" len="sm"/>
            <a:tailEnd type="none" w="sm" len="sm"/>
          </a:ln>
        </p:spPr>
        <p:txBody>
          <a:bodyPr spcFirstLastPara="1" wrap="square" lIns="91425" tIns="45700" rIns="91425" bIns="45700" anchor="ctr" anchorCtr="0">
            <a:noAutofit/>
          </a:bodyPr>
          <a:lstStyle/>
          <a:p>
            <a:pPr algn="ctr" defTabSz="457200">
              <a:lnSpc>
                <a:spcPct val="107000"/>
              </a:lnSpc>
              <a:buClrTx/>
              <a:buFontTx/>
              <a:buNone/>
            </a:pPr>
            <a:r>
              <a:rPr lang="en-US" sz="1050" kern="1200" dirty="0">
                <a:latin typeface="+mn-lt"/>
                <a:ea typeface="Times New Roman" panose="02020603050405020304" pitchFamily="18" charset="0"/>
                <a:cs typeface="Times New Roman" panose="02020603050405020304" pitchFamily="18" charset="0"/>
              </a:rPr>
              <a:t>2. Evaluation</a:t>
            </a:r>
            <a:endParaRPr lang="ru-KZ" sz="1050" kern="1200" dirty="0">
              <a:solidFill>
                <a:prstClr val="black"/>
              </a:solidFill>
              <a:latin typeface="+mn-lt"/>
              <a:ea typeface="Calibri" panose="020F0502020204030204" pitchFamily="34" charset="0"/>
              <a:cs typeface="Times New Roman" panose="02020603050405020304" pitchFamily="18" charset="0"/>
            </a:endParaRPr>
          </a:p>
        </p:txBody>
      </p:sp>
      <p:sp>
        <p:nvSpPr>
          <p:cNvPr id="9" name="Стрелка: вверх 8">
            <a:extLst>
              <a:ext uri="{FF2B5EF4-FFF2-40B4-BE49-F238E27FC236}">
                <a16:creationId xmlns:a16="http://schemas.microsoft.com/office/drawing/2014/main" id="{EBBCDE2B-A7D5-94EB-44B2-325AB51D3EEC}"/>
              </a:ext>
            </a:extLst>
          </p:cNvPr>
          <p:cNvSpPr/>
          <p:nvPr/>
        </p:nvSpPr>
        <p:spPr>
          <a:xfrm rot="10800000">
            <a:off x="3617051" y="2307141"/>
            <a:ext cx="120765" cy="180212"/>
          </a:xfrm>
          <a:prstGeom prst="upArrow">
            <a:avLst>
              <a:gd name="adj1" fmla="val 50000"/>
              <a:gd name="adj2" fmla="val 50000"/>
            </a:avLst>
          </a:prstGeom>
          <a:solidFill>
            <a:srgbClr val="F4B081"/>
          </a:solidFill>
          <a:ln w="9525" cap="flat" cmpd="sng">
            <a:solidFill>
              <a:srgbClr val="F4B081"/>
            </a:solidFill>
            <a:prstDash val="solid"/>
            <a:miter lim="800000"/>
            <a:headEnd type="none" w="sm" len="sm"/>
            <a:tailEnd type="none" w="sm" len="sm"/>
          </a:ln>
        </p:spPr>
        <p:txBody>
          <a:bodyPr spcFirstLastPara="1" wrap="square" lIns="91425" tIns="91425" rIns="91425" bIns="91425" anchor="ctr" anchorCtr="0">
            <a:noAutofit/>
          </a:bodyPr>
          <a:lstStyle/>
          <a:p>
            <a:pPr defTabSz="457200">
              <a:buClrTx/>
              <a:buFontTx/>
              <a:buNone/>
            </a:pPr>
            <a:r>
              <a:rPr lang="en-US" sz="1100" kern="1200" dirty="0">
                <a:solidFill>
                  <a:prstClr val="black"/>
                </a:solidFill>
                <a:latin typeface="+mn-lt"/>
                <a:ea typeface="Calibri" panose="020F0502020204030204" pitchFamily="34" charset="0"/>
                <a:cs typeface="Times New Roman" panose="02020603050405020304" pitchFamily="18" charset="0"/>
              </a:rPr>
              <a:t> </a:t>
            </a:r>
            <a:endParaRPr lang="ru-KZ" sz="1100" kern="1200" dirty="0">
              <a:solidFill>
                <a:prstClr val="black"/>
              </a:solidFill>
              <a:latin typeface="+mn-lt"/>
              <a:ea typeface="Calibri" panose="020F0502020204030204" pitchFamily="34" charset="0"/>
              <a:cs typeface="Times New Roman" panose="02020603050405020304" pitchFamily="18" charset="0"/>
            </a:endParaRPr>
          </a:p>
        </p:txBody>
      </p:sp>
      <p:sp>
        <p:nvSpPr>
          <p:cNvPr id="10" name="Стрелка: вверх 9">
            <a:extLst>
              <a:ext uri="{FF2B5EF4-FFF2-40B4-BE49-F238E27FC236}">
                <a16:creationId xmlns:a16="http://schemas.microsoft.com/office/drawing/2014/main" id="{01F7E66C-918D-E8FF-89E2-44220E4A4B6D}"/>
              </a:ext>
            </a:extLst>
          </p:cNvPr>
          <p:cNvSpPr/>
          <p:nvPr/>
        </p:nvSpPr>
        <p:spPr>
          <a:xfrm rot="10800000">
            <a:off x="5453333" y="2307141"/>
            <a:ext cx="120251" cy="180212"/>
          </a:xfrm>
          <a:prstGeom prst="upArrow">
            <a:avLst>
              <a:gd name="adj1" fmla="val 50000"/>
              <a:gd name="adj2" fmla="val 50000"/>
            </a:avLst>
          </a:prstGeom>
          <a:solidFill>
            <a:srgbClr val="F4B081"/>
          </a:solidFill>
          <a:ln w="9525" cap="flat" cmpd="sng">
            <a:solidFill>
              <a:srgbClr val="F4B081"/>
            </a:solidFill>
            <a:prstDash val="solid"/>
            <a:miter lim="800000"/>
            <a:headEnd type="none" w="sm" len="sm"/>
            <a:tailEnd type="none" w="sm" len="sm"/>
          </a:ln>
        </p:spPr>
        <p:txBody>
          <a:bodyPr spcFirstLastPara="1" wrap="square" lIns="91425" tIns="91425" rIns="91425" bIns="91425" anchor="ctr" anchorCtr="0">
            <a:noAutofit/>
          </a:bodyPr>
          <a:lstStyle/>
          <a:p>
            <a:pPr defTabSz="457200">
              <a:buClrTx/>
              <a:buFontTx/>
              <a:buNone/>
            </a:pPr>
            <a:r>
              <a:rPr lang="en-US" sz="1100" kern="1200" dirty="0">
                <a:solidFill>
                  <a:prstClr val="black"/>
                </a:solidFill>
                <a:latin typeface="+mn-lt"/>
                <a:ea typeface="Calibri" panose="020F0502020204030204" pitchFamily="34" charset="0"/>
                <a:cs typeface="Times New Roman" panose="02020603050405020304" pitchFamily="18" charset="0"/>
              </a:rPr>
              <a:t> </a:t>
            </a:r>
            <a:endParaRPr lang="ru-KZ" sz="1100" kern="1200" dirty="0">
              <a:solidFill>
                <a:prstClr val="black"/>
              </a:solidFill>
              <a:latin typeface="+mn-lt"/>
              <a:ea typeface="Calibri" panose="020F0502020204030204" pitchFamily="34" charset="0"/>
              <a:cs typeface="Times New Roman" panose="02020603050405020304" pitchFamily="18" charset="0"/>
            </a:endParaRPr>
          </a:p>
        </p:txBody>
      </p:sp>
      <p:sp>
        <p:nvSpPr>
          <p:cNvPr id="11" name="Прямоугольник: скругленные углы 10">
            <a:extLst>
              <a:ext uri="{FF2B5EF4-FFF2-40B4-BE49-F238E27FC236}">
                <a16:creationId xmlns:a16="http://schemas.microsoft.com/office/drawing/2014/main" id="{222E12CA-9E49-9FEF-7B1D-333B0C02358A}"/>
              </a:ext>
            </a:extLst>
          </p:cNvPr>
          <p:cNvSpPr/>
          <p:nvPr/>
        </p:nvSpPr>
        <p:spPr>
          <a:xfrm>
            <a:off x="4717930" y="2499123"/>
            <a:ext cx="1789196" cy="195723"/>
          </a:xfrm>
          <a:prstGeom prst="roundRect">
            <a:avLst>
              <a:gd name="adj" fmla="val 16667"/>
            </a:avLst>
          </a:prstGeom>
          <a:solidFill>
            <a:srgbClr val="F4B081"/>
          </a:solidFill>
          <a:ln w="12700" cap="flat" cmpd="sng">
            <a:solidFill>
              <a:srgbClr val="F4B081"/>
            </a:solidFill>
            <a:prstDash val="solid"/>
            <a:miter lim="800000"/>
            <a:headEnd type="none" w="sm" len="sm"/>
            <a:tailEnd type="none" w="sm" len="sm"/>
          </a:ln>
        </p:spPr>
        <p:txBody>
          <a:bodyPr spcFirstLastPara="1" wrap="square" lIns="91425" tIns="45700" rIns="91425" bIns="45700" anchor="ctr" anchorCtr="0">
            <a:noAutofit/>
          </a:bodyPr>
          <a:lstStyle/>
          <a:p>
            <a:pPr algn="ctr" defTabSz="457200">
              <a:lnSpc>
                <a:spcPct val="107000"/>
              </a:lnSpc>
              <a:buClrTx/>
              <a:buFontTx/>
              <a:buNone/>
            </a:pPr>
            <a:r>
              <a:rPr lang="en-US" sz="1050" kern="1200" dirty="0">
                <a:latin typeface="+mn-lt"/>
                <a:ea typeface="Times New Roman" panose="02020603050405020304" pitchFamily="18" charset="0"/>
                <a:cs typeface="Times New Roman" panose="02020603050405020304" pitchFamily="18" charset="0"/>
              </a:rPr>
              <a:t>Hardened Properties</a:t>
            </a:r>
            <a:endParaRPr lang="ru-KZ" sz="1050" kern="1200" dirty="0">
              <a:solidFill>
                <a:prstClr val="black"/>
              </a:solidFill>
              <a:latin typeface="+mn-lt"/>
              <a:ea typeface="Calibri" panose="020F0502020204030204" pitchFamily="34" charset="0"/>
              <a:cs typeface="Times New Roman" panose="02020603050405020304" pitchFamily="18" charset="0"/>
            </a:endParaRPr>
          </a:p>
        </p:txBody>
      </p:sp>
      <p:sp>
        <p:nvSpPr>
          <p:cNvPr id="12" name="Прямоугольник: скругленные углы 11">
            <a:extLst>
              <a:ext uri="{FF2B5EF4-FFF2-40B4-BE49-F238E27FC236}">
                <a16:creationId xmlns:a16="http://schemas.microsoft.com/office/drawing/2014/main" id="{1BB0A858-01AC-5A9C-140E-774333117FBB}"/>
              </a:ext>
            </a:extLst>
          </p:cNvPr>
          <p:cNvSpPr/>
          <p:nvPr/>
        </p:nvSpPr>
        <p:spPr>
          <a:xfrm>
            <a:off x="952100" y="2498258"/>
            <a:ext cx="1591056" cy="174049"/>
          </a:xfrm>
          <a:prstGeom prst="roundRect">
            <a:avLst>
              <a:gd name="adj" fmla="val 16667"/>
            </a:avLst>
          </a:prstGeom>
          <a:solidFill>
            <a:srgbClr val="F4B081"/>
          </a:solidFill>
          <a:ln w="12700" cap="flat" cmpd="sng">
            <a:solidFill>
              <a:srgbClr val="F4B081"/>
            </a:solidFill>
            <a:prstDash val="solid"/>
            <a:miter lim="800000"/>
            <a:headEnd type="none" w="sm" len="sm"/>
            <a:tailEnd type="none" w="sm" len="sm"/>
          </a:ln>
        </p:spPr>
        <p:txBody>
          <a:bodyPr spcFirstLastPara="1" wrap="square" lIns="91425" tIns="45700" rIns="91425" bIns="45700" anchor="ctr" anchorCtr="0">
            <a:noAutofit/>
          </a:bodyPr>
          <a:lstStyle/>
          <a:p>
            <a:pPr algn="ctr" defTabSz="457200">
              <a:lnSpc>
                <a:spcPct val="107000"/>
              </a:lnSpc>
              <a:buClrTx/>
              <a:buFontTx/>
              <a:buNone/>
            </a:pPr>
            <a:r>
              <a:rPr lang="en-US" sz="1050" kern="1200" dirty="0">
                <a:latin typeface="Times New Roman" panose="02020603050405020304" pitchFamily="18" charset="0"/>
                <a:ea typeface="Times New Roman" panose="02020603050405020304" pitchFamily="18" charset="0"/>
                <a:cs typeface="Times New Roman" panose="02020603050405020304" pitchFamily="18" charset="0"/>
              </a:rPr>
              <a:t>Material Characterization</a:t>
            </a:r>
            <a:endParaRPr lang="ru-KZ" sz="1050" kern="12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13" name="Прямоугольник: скругленные углы 12">
            <a:extLst>
              <a:ext uri="{FF2B5EF4-FFF2-40B4-BE49-F238E27FC236}">
                <a16:creationId xmlns:a16="http://schemas.microsoft.com/office/drawing/2014/main" id="{50C15F86-E3EC-FD16-FFF5-DD23758CDA55}"/>
              </a:ext>
            </a:extLst>
          </p:cNvPr>
          <p:cNvSpPr/>
          <p:nvPr/>
        </p:nvSpPr>
        <p:spPr>
          <a:xfrm>
            <a:off x="2835015" y="2498258"/>
            <a:ext cx="1591056" cy="175780"/>
          </a:xfrm>
          <a:prstGeom prst="roundRect">
            <a:avLst>
              <a:gd name="adj" fmla="val 16667"/>
            </a:avLst>
          </a:prstGeom>
          <a:solidFill>
            <a:srgbClr val="F4B081"/>
          </a:solidFill>
          <a:ln w="12700" cap="flat" cmpd="sng">
            <a:solidFill>
              <a:srgbClr val="F4B081"/>
            </a:solidFill>
            <a:prstDash val="solid"/>
            <a:miter lim="800000"/>
            <a:headEnd type="none" w="sm" len="sm"/>
            <a:tailEnd type="none" w="sm" len="sm"/>
          </a:ln>
        </p:spPr>
        <p:txBody>
          <a:bodyPr spcFirstLastPara="1" wrap="square" lIns="91425" tIns="45700" rIns="91425" bIns="45700" anchor="ctr" anchorCtr="0">
            <a:noAutofit/>
          </a:bodyPr>
          <a:lstStyle/>
          <a:p>
            <a:pPr algn="ctr" defTabSz="457200">
              <a:lnSpc>
                <a:spcPct val="107000"/>
              </a:lnSpc>
              <a:buClrTx/>
              <a:buFontTx/>
              <a:buNone/>
            </a:pPr>
            <a:r>
              <a:rPr lang="en-US" sz="1050" kern="1200" dirty="0">
                <a:latin typeface="+mn-lt"/>
                <a:ea typeface="Times New Roman" panose="02020603050405020304" pitchFamily="18" charset="0"/>
                <a:cs typeface="Times New Roman" panose="02020603050405020304" pitchFamily="18" charset="0"/>
              </a:rPr>
              <a:t>Fresh Properties</a:t>
            </a:r>
            <a:endParaRPr lang="ru-KZ" sz="1050" kern="1200" dirty="0">
              <a:solidFill>
                <a:prstClr val="black"/>
              </a:solidFill>
              <a:latin typeface="+mn-lt"/>
              <a:ea typeface="Calibri" panose="020F0502020204030204" pitchFamily="34" charset="0"/>
              <a:cs typeface="Times New Roman" panose="02020603050405020304" pitchFamily="18" charset="0"/>
            </a:endParaRPr>
          </a:p>
        </p:txBody>
      </p:sp>
      <p:sp>
        <p:nvSpPr>
          <p:cNvPr id="14" name="Прямоугольник: скругленные углы 13">
            <a:extLst>
              <a:ext uri="{FF2B5EF4-FFF2-40B4-BE49-F238E27FC236}">
                <a16:creationId xmlns:a16="http://schemas.microsoft.com/office/drawing/2014/main" id="{323E9E21-AFA6-EF87-B21B-EBCDECB76835}"/>
              </a:ext>
            </a:extLst>
          </p:cNvPr>
          <p:cNvSpPr/>
          <p:nvPr/>
        </p:nvSpPr>
        <p:spPr>
          <a:xfrm>
            <a:off x="6770957" y="2504074"/>
            <a:ext cx="1706728" cy="199328"/>
          </a:xfrm>
          <a:prstGeom prst="roundRect">
            <a:avLst>
              <a:gd name="adj" fmla="val 16667"/>
            </a:avLst>
          </a:prstGeom>
          <a:solidFill>
            <a:srgbClr val="F4B081"/>
          </a:solidFill>
          <a:ln w="12700" cap="flat" cmpd="sng">
            <a:solidFill>
              <a:srgbClr val="F4B081"/>
            </a:solidFill>
            <a:prstDash val="solid"/>
            <a:miter lim="800000"/>
            <a:headEnd type="none" w="sm" len="sm"/>
            <a:tailEnd type="none" w="sm" len="sm"/>
          </a:ln>
        </p:spPr>
        <p:txBody>
          <a:bodyPr spcFirstLastPara="1" wrap="square" lIns="91425" tIns="45700" rIns="91425" bIns="45700" anchor="ctr" anchorCtr="0">
            <a:noAutofit/>
          </a:bodyPr>
          <a:lstStyle/>
          <a:p>
            <a:pPr algn="ctr" defTabSz="457200">
              <a:lnSpc>
                <a:spcPct val="107000"/>
              </a:lnSpc>
              <a:buClrTx/>
              <a:buFontTx/>
              <a:buNone/>
            </a:pPr>
            <a:r>
              <a:rPr lang="en-US" sz="1050" kern="1200" dirty="0">
                <a:latin typeface="Times New Roman" panose="02020603050405020304" pitchFamily="18" charset="0"/>
                <a:ea typeface="Times New Roman" panose="02020603050405020304" pitchFamily="18" charset="0"/>
                <a:cs typeface="Times New Roman" panose="02020603050405020304" pitchFamily="18" charset="0"/>
              </a:rPr>
              <a:t>Durability</a:t>
            </a:r>
            <a:endParaRPr lang="ru-KZ" sz="1050" kern="12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15" name="Прямоугольник 14">
            <a:extLst>
              <a:ext uri="{FF2B5EF4-FFF2-40B4-BE49-F238E27FC236}">
                <a16:creationId xmlns:a16="http://schemas.microsoft.com/office/drawing/2014/main" id="{978453C0-B6A2-3190-7C5A-829DB6A3A704}"/>
              </a:ext>
            </a:extLst>
          </p:cNvPr>
          <p:cNvSpPr/>
          <p:nvPr/>
        </p:nvSpPr>
        <p:spPr>
          <a:xfrm>
            <a:off x="4717930" y="2740575"/>
            <a:ext cx="1789196" cy="1274213"/>
          </a:xfrm>
          <a:prstGeom prst="rect">
            <a:avLst/>
          </a:prstGeom>
          <a:solidFill>
            <a:sysClr val="window" lastClr="FFFFFF"/>
          </a:solidFill>
          <a:ln w="12700" cap="flat" cmpd="sng">
            <a:solidFill>
              <a:srgbClr val="F4B08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defTabSz="457200" eaLnBrk="1" fontAlgn="auto" latinLnBrk="0" hangingPunct="1">
              <a:lnSpc>
                <a:spcPct val="150000"/>
              </a:lnSpc>
              <a:spcBef>
                <a:spcPts val="0"/>
              </a:spcBef>
              <a:spcAft>
                <a:spcPts val="0"/>
              </a:spcAft>
              <a:buClrTx/>
              <a:buSzTx/>
              <a:buFontTx/>
              <a:buNone/>
              <a:tabLst/>
              <a:defRPr/>
            </a:pPr>
            <a:r>
              <a:rPr kumimoji="0" lang="en-US" sz="900" b="0" i="0" u="none" strike="noStrike" kern="1200" cap="none" spc="0" normalizeH="0" baseline="0" noProof="0" dirty="0">
                <a:ln>
                  <a:noFill/>
                </a:ln>
                <a:solidFill>
                  <a:sysClr val="windowText" lastClr="000000"/>
                </a:solidFill>
                <a:effectLst/>
                <a:uLnTx/>
                <a:uFillTx/>
                <a:latin typeface="+mn-lt"/>
                <a:ea typeface="Times New Roman" panose="02020603050405020304" pitchFamily="18" charset="0"/>
                <a:cs typeface="Times New Roman" panose="02020603050405020304" pitchFamily="18" charset="0"/>
              </a:rPr>
              <a:t>1) Hardened density</a:t>
            </a:r>
            <a:endParaRPr kumimoji="0" lang="ru-KZ" sz="1100" b="0" i="0" u="none" strike="noStrike" kern="1200" cap="none" spc="0" normalizeH="0" baseline="0" noProof="0" dirty="0">
              <a:ln>
                <a:noFill/>
              </a:ln>
              <a:solidFill>
                <a:prstClr val="black"/>
              </a:solidFill>
              <a:effectLst/>
              <a:uLnTx/>
              <a:uFillTx/>
              <a:latin typeface="+mn-lt"/>
              <a:ea typeface="Calibri" panose="020F0502020204030204" pitchFamily="34" charset="0"/>
              <a:cs typeface="Times New Roman" panose="02020603050405020304" pitchFamily="18" charset="0"/>
            </a:endParaRPr>
          </a:p>
          <a:p>
            <a:pPr marL="0" marR="0" lvl="0" indent="0" defTabSz="457200" eaLnBrk="1" fontAlgn="auto" latinLnBrk="0" hangingPunct="1">
              <a:lnSpc>
                <a:spcPct val="150000"/>
              </a:lnSpc>
              <a:spcBef>
                <a:spcPts val="0"/>
              </a:spcBef>
              <a:spcAft>
                <a:spcPts val="0"/>
              </a:spcAft>
              <a:buClrTx/>
              <a:buSzTx/>
              <a:buFontTx/>
              <a:buNone/>
              <a:tabLst/>
              <a:defRPr/>
            </a:pPr>
            <a:r>
              <a:rPr kumimoji="0" lang="en-US" sz="900" b="0" i="0" u="none" strike="noStrike" kern="1200" cap="none" spc="0" normalizeH="0" baseline="0" noProof="0" dirty="0">
                <a:ln>
                  <a:noFill/>
                </a:ln>
                <a:solidFill>
                  <a:sysClr val="windowText" lastClr="000000"/>
                </a:solidFill>
                <a:effectLst/>
                <a:uLnTx/>
                <a:uFillTx/>
                <a:latin typeface="+mn-lt"/>
                <a:ea typeface="Times New Roman" panose="02020603050405020304" pitchFamily="18" charset="0"/>
                <a:cs typeface="Times New Roman" panose="02020603050405020304" pitchFamily="18" charset="0"/>
              </a:rPr>
              <a:t>2) Compressive strength</a:t>
            </a:r>
            <a:endParaRPr kumimoji="0" lang="ru-KZ" sz="1100" b="0" i="0" u="none" strike="noStrike" kern="1200" cap="none" spc="0" normalizeH="0" baseline="0" noProof="0" dirty="0">
              <a:ln>
                <a:noFill/>
              </a:ln>
              <a:solidFill>
                <a:prstClr val="black"/>
              </a:solidFill>
              <a:effectLst/>
              <a:uLnTx/>
              <a:uFillTx/>
              <a:latin typeface="+mn-lt"/>
              <a:ea typeface="Calibri" panose="020F0502020204030204" pitchFamily="34" charset="0"/>
              <a:cs typeface="Times New Roman" panose="02020603050405020304" pitchFamily="18" charset="0"/>
            </a:endParaRPr>
          </a:p>
          <a:p>
            <a:pPr marL="0" marR="0" lvl="0" indent="0" defTabSz="457200" eaLnBrk="1" fontAlgn="auto" latinLnBrk="0" hangingPunct="1">
              <a:lnSpc>
                <a:spcPct val="15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black"/>
                </a:solidFill>
                <a:effectLst/>
                <a:uLnTx/>
                <a:uFillTx/>
                <a:latin typeface="+mn-lt"/>
                <a:ea typeface="Times New Roman" panose="02020603050405020304" pitchFamily="18" charset="0"/>
                <a:cs typeface="Times New Roman" panose="02020603050405020304" pitchFamily="18" charset="0"/>
              </a:rPr>
              <a:t>3) Modulus of rupture</a:t>
            </a:r>
            <a:endParaRPr kumimoji="0" lang="ru-KZ" sz="1100" b="0" i="0" u="none" strike="noStrike" kern="1200" cap="none" spc="0" normalizeH="0" baseline="0" noProof="0" dirty="0">
              <a:ln>
                <a:noFill/>
              </a:ln>
              <a:solidFill>
                <a:prstClr val="black"/>
              </a:solidFill>
              <a:effectLst/>
              <a:uLnTx/>
              <a:uFillTx/>
              <a:latin typeface="+mn-lt"/>
              <a:ea typeface="Calibri" panose="020F0502020204030204" pitchFamily="34" charset="0"/>
              <a:cs typeface="Times New Roman" panose="02020603050405020304" pitchFamily="18" charset="0"/>
            </a:endParaRPr>
          </a:p>
          <a:p>
            <a:pPr marL="0" marR="0" lvl="0" indent="0" defTabSz="457200" eaLnBrk="1" fontAlgn="auto" latinLnBrk="0" hangingPunct="1">
              <a:lnSpc>
                <a:spcPct val="150000"/>
              </a:lnSpc>
              <a:spcBef>
                <a:spcPts val="0"/>
              </a:spcBef>
              <a:spcAft>
                <a:spcPts val="0"/>
              </a:spcAft>
              <a:buClrTx/>
              <a:buSzTx/>
              <a:buFontTx/>
              <a:buNone/>
              <a:tabLst/>
              <a:defRPr/>
            </a:pPr>
            <a:r>
              <a:rPr lang="en-US" sz="900" kern="1200" dirty="0">
                <a:solidFill>
                  <a:sysClr val="windowText" lastClr="000000"/>
                </a:solidFill>
                <a:latin typeface="+mn-lt"/>
                <a:ea typeface="Times New Roman" panose="02020603050405020304" pitchFamily="18" charset="0"/>
                <a:cs typeface="Times New Roman" panose="02020603050405020304" pitchFamily="18" charset="0"/>
              </a:rPr>
              <a:t>4</a:t>
            </a:r>
            <a:r>
              <a:rPr kumimoji="0" lang="en-US" sz="900" b="0" i="0" u="none" strike="noStrike" kern="1200" cap="none" spc="0" normalizeH="0" baseline="0" noProof="0" dirty="0">
                <a:ln>
                  <a:noFill/>
                </a:ln>
                <a:solidFill>
                  <a:sysClr val="windowText" lastClr="000000"/>
                </a:solidFill>
                <a:effectLst/>
                <a:uLnTx/>
                <a:uFillTx/>
                <a:latin typeface="+mn-lt"/>
                <a:ea typeface="Times New Roman" panose="02020603050405020304" pitchFamily="18" charset="0"/>
                <a:cs typeface="Times New Roman" panose="02020603050405020304" pitchFamily="18" charset="0"/>
              </a:rPr>
              <a:t>) Thermal conductivity</a:t>
            </a:r>
            <a:endParaRPr kumimoji="0" lang="ru-KZ" sz="1100" b="0" i="0" u="none" strike="noStrike" kern="1200" cap="none" spc="0" normalizeH="0" baseline="0" noProof="0" dirty="0">
              <a:ln>
                <a:noFill/>
              </a:ln>
              <a:solidFill>
                <a:prstClr val="black"/>
              </a:solidFill>
              <a:effectLst/>
              <a:uLnTx/>
              <a:uFillTx/>
              <a:latin typeface="+mn-lt"/>
              <a:ea typeface="Calibri" panose="020F0502020204030204" pitchFamily="34" charset="0"/>
              <a:cs typeface="Times New Roman" panose="02020603050405020304" pitchFamily="18" charset="0"/>
            </a:endParaRPr>
          </a:p>
          <a:p>
            <a:pPr marL="0" marR="0" lvl="0" indent="0" defTabSz="457200" eaLnBrk="1" fontAlgn="auto" latinLnBrk="0" hangingPunct="1">
              <a:lnSpc>
                <a:spcPct val="150000"/>
              </a:lnSpc>
              <a:spcBef>
                <a:spcPts val="0"/>
              </a:spcBef>
              <a:spcAft>
                <a:spcPts val="0"/>
              </a:spcAft>
              <a:buClrTx/>
              <a:buSzTx/>
              <a:buFontTx/>
              <a:buNone/>
              <a:tabLst/>
              <a:defRPr/>
            </a:pPr>
            <a:r>
              <a:rPr lang="en-US" sz="900" kern="1200" dirty="0">
                <a:solidFill>
                  <a:sysClr val="windowText" lastClr="000000"/>
                </a:solidFill>
                <a:latin typeface="+mn-lt"/>
                <a:ea typeface="Times New Roman" panose="02020603050405020304" pitchFamily="18" charset="0"/>
                <a:cs typeface="Times New Roman" panose="02020603050405020304" pitchFamily="18" charset="0"/>
              </a:rPr>
              <a:t>5</a:t>
            </a:r>
            <a:r>
              <a:rPr kumimoji="0" lang="en-US" sz="900" b="0" i="0" u="none" strike="noStrike" kern="1200" cap="none" spc="0" normalizeH="0" baseline="0" noProof="0" dirty="0">
                <a:ln>
                  <a:noFill/>
                </a:ln>
                <a:solidFill>
                  <a:sysClr val="windowText" lastClr="000000"/>
                </a:solidFill>
                <a:effectLst/>
                <a:uLnTx/>
                <a:uFillTx/>
                <a:latin typeface="+mn-lt"/>
                <a:ea typeface="Times New Roman" panose="02020603050405020304" pitchFamily="18" charset="0"/>
                <a:cs typeface="Times New Roman" panose="02020603050405020304" pitchFamily="18" charset="0"/>
              </a:rPr>
              <a:t>) Dielectric constant</a:t>
            </a:r>
            <a:endParaRPr kumimoji="0" lang="ru-RU" sz="900" b="0" i="0" u="none" strike="noStrike" kern="1200" cap="none" spc="0" normalizeH="0" baseline="0" noProof="0" dirty="0">
              <a:ln>
                <a:noFill/>
              </a:ln>
              <a:solidFill>
                <a:sysClr val="windowText" lastClr="000000"/>
              </a:solidFill>
              <a:effectLst/>
              <a:uLnTx/>
              <a:uFillTx/>
              <a:latin typeface="+mn-lt"/>
              <a:ea typeface="Times New Roman" panose="02020603050405020304" pitchFamily="18" charset="0"/>
              <a:cs typeface="Times New Roman" panose="02020603050405020304" pitchFamily="18" charset="0"/>
            </a:endParaRPr>
          </a:p>
          <a:p>
            <a:pPr marL="0" marR="0" lvl="0" indent="0" defTabSz="457200" eaLnBrk="1" fontAlgn="auto" latinLnBrk="0" hangingPunct="1">
              <a:lnSpc>
                <a:spcPct val="150000"/>
              </a:lnSpc>
              <a:spcBef>
                <a:spcPts val="0"/>
              </a:spcBef>
              <a:spcAft>
                <a:spcPts val="0"/>
              </a:spcAft>
              <a:buClrTx/>
              <a:buSzTx/>
              <a:buFontTx/>
              <a:buNone/>
              <a:tabLst/>
              <a:defRPr/>
            </a:pPr>
            <a:r>
              <a:rPr lang="en-US" sz="900" kern="1200" dirty="0">
                <a:solidFill>
                  <a:sysClr val="windowText" lastClr="000000"/>
                </a:solidFill>
                <a:latin typeface="+mn-lt"/>
                <a:ea typeface="Calibri" panose="020F0502020204030204" pitchFamily="34" charset="0"/>
                <a:cs typeface="Times New Roman" panose="02020603050405020304" pitchFamily="18" charset="0"/>
              </a:rPr>
              <a:t>6</a:t>
            </a:r>
            <a:r>
              <a:rPr lang="ru-RU" sz="900" kern="1200" dirty="0">
                <a:solidFill>
                  <a:sysClr val="windowText" lastClr="000000"/>
                </a:solidFill>
                <a:latin typeface="+mn-lt"/>
                <a:ea typeface="Calibri" panose="020F0502020204030204" pitchFamily="34" charset="0"/>
                <a:cs typeface="Times New Roman" panose="02020603050405020304" pitchFamily="18" charset="0"/>
              </a:rPr>
              <a:t>) </a:t>
            </a:r>
            <a:r>
              <a:rPr lang="en-US" sz="900" kern="1200" dirty="0">
                <a:solidFill>
                  <a:sysClr val="windowText" lastClr="000000"/>
                </a:solidFill>
                <a:latin typeface="+mn-lt"/>
                <a:ea typeface="Calibri" panose="020F0502020204030204" pitchFamily="34" charset="0"/>
                <a:cs typeface="Times New Roman" panose="02020603050405020304" pitchFamily="18" charset="0"/>
              </a:rPr>
              <a:t>Ultrasonic Pulse Velocity</a:t>
            </a:r>
            <a:endParaRPr kumimoji="0" lang="ru-KZ" sz="1100" b="0" i="0" u="none" strike="noStrike" kern="1200" cap="none" spc="0" normalizeH="0" baseline="0" noProof="0" dirty="0">
              <a:ln>
                <a:noFill/>
              </a:ln>
              <a:solidFill>
                <a:prstClr val="black"/>
              </a:solidFill>
              <a:effectLst/>
              <a:uLnTx/>
              <a:uFillTx/>
              <a:latin typeface="+mn-lt"/>
              <a:ea typeface="Calibri" panose="020F0502020204030204" pitchFamily="34" charset="0"/>
              <a:cs typeface="Times New Roman" panose="02020603050405020304" pitchFamily="18" charset="0"/>
            </a:endParaRPr>
          </a:p>
        </p:txBody>
      </p:sp>
      <p:sp>
        <p:nvSpPr>
          <p:cNvPr id="16" name="Прямоугольник 15">
            <a:extLst>
              <a:ext uri="{FF2B5EF4-FFF2-40B4-BE49-F238E27FC236}">
                <a16:creationId xmlns:a16="http://schemas.microsoft.com/office/drawing/2014/main" id="{CF66C916-EC52-B7BD-BC3B-22056FC00DB6}"/>
              </a:ext>
            </a:extLst>
          </p:cNvPr>
          <p:cNvSpPr/>
          <p:nvPr/>
        </p:nvSpPr>
        <p:spPr>
          <a:xfrm>
            <a:off x="952100" y="2740574"/>
            <a:ext cx="1591055" cy="1809995"/>
          </a:xfrm>
          <a:prstGeom prst="rect">
            <a:avLst/>
          </a:prstGeom>
          <a:solidFill>
            <a:sysClr val="window" lastClr="FFFFFF"/>
          </a:solidFill>
          <a:ln w="12700" cap="flat" cmpd="sng">
            <a:solidFill>
              <a:srgbClr val="F4B08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defTabSz="457200" eaLnBrk="1" fontAlgn="auto" latinLnBrk="0" hangingPunct="1">
              <a:spcBef>
                <a:spcPts val="0"/>
              </a:spcBef>
              <a:spcAft>
                <a:spcPts val="600"/>
              </a:spcAft>
              <a:buClrTx/>
              <a:buSzTx/>
              <a:buFontTx/>
              <a:buNone/>
              <a:tabLst/>
              <a:defRPr/>
            </a:pPr>
            <a:r>
              <a:rPr kumimoji="0" lang="en-US" sz="900" b="0" i="0" u="none" strike="noStrike" kern="1200" cap="none" spc="0" normalizeH="0" baseline="0" noProof="0" dirty="0">
                <a:ln>
                  <a:noFill/>
                </a:ln>
                <a:solidFill>
                  <a:sysClr val="windowText" lastClr="000000"/>
                </a:solidFill>
                <a:effectLst/>
                <a:uLnTx/>
                <a:uFillTx/>
                <a:latin typeface="+mn-lt"/>
                <a:ea typeface="Times New Roman" panose="02020603050405020304" pitchFamily="18" charset="0"/>
                <a:cs typeface="Times New Roman" panose="02020603050405020304" pitchFamily="18" charset="0"/>
              </a:rPr>
              <a:t>1) Particle size distribution</a:t>
            </a:r>
          </a:p>
          <a:p>
            <a:pPr defTabSz="457200">
              <a:spcAft>
                <a:spcPts val="600"/>
              </a:spcAft>
              <a:buClrTx/>
              <a:defRPr/>
            </a:pPr>
            <a:r>
              <a:rPr kumimoji="0" lang="en-US" sz="900" b="0" i="0" u="none" strike="noStrike" kern="1200" cap="none" spc="0" normalizeH="0" baseline="0" noProof="0" dirty="0">
                <a:ln>
                  <a:noFill/>
                </a:ln>
                <a:solidFill>
                  <a:sysClr val="windowText" lastClr="000000"/>
                </a:solidFill>
                <a:effectLst/>
                <a:uLnTx/>
                <a:uFillTx/>
                <a:latin typeface="+mn-lt"/>
                <a:ea typeface="Times New Roman" panose="02020603050405020304" pitchFamily="18" charset="0"/>
                <a:cs typeface="Times New Roman" panose="02020603050405020304" pitchFamily="18" charset="0"/>
              </a:rPr>
              <a:t>2) </a:t>
            </a:r>
            <a:r>
              <a:rPr lang="en-US" sz="900" dirty="0">
                <a:effectLst/>
                <a:latin typeface="+mn-lt"/>
                <a:ea typeface="Times New Roman" panose="02020603050405020304" pitchFamily="18" charset="0"/>
              </a:rPr>
              <a:t>Mineralogical analysis: X-ray diffraction (XRD)</a:t>
            </a:r>
          </a:p>
          <a:p>
            <a:pPr marL="0" marR="0" lvl="0" indent="0" defTabSz="457200" eaLnBrk="1" fontAlgn="auto" latinLnBrk="0" hangingPunct="1">
              <a:spcBef>
                <a:spcPts val="0"/>
              </a:spcBef>
              <a:spcAft>
                <a:spcPts val="600"/>
              </a:spcAft>
              <a:buClrTx/>
              <a:buSzTx/>
              <a:buFontTx/>
              <a:buNone/>
              <a:tabLst/>
              <a:defRPr/>
            </a:pPr>
            <a:r>
              <a:rPr kumimoji="0" lang="en-US" sz="900" b="0" i="0" u="none" strike="noStrike" kern="1200" cap="none" spc="0" normalizeH="0" baseline="0" noProof="0" dirty="0">
                <a:ln>
                  <a:noFill/>
                </a:ln>
                <a:solidFill>
                  <a:sysClr val="windowText" lastClr="000000"/>
                </a:solidFill>
                <a:effectLst/>
                <a:uLnTx/>
                <a:uFillTx/>
                <a:latin typeface="+mn-lt"/>
                <a:ea typeface="Times New Roman" panose="02020603050405020304" pitchFamily="18" charset="0"/>
                <a:cs typeface="Times New Roman" panose="02020603050405020304" pitchFamily="18" charset="0"/>
              </a:rPr>
              <a:t>3) </a:t>
            </a:r>
            <a:r>
              <a:rPr lang="en-US" sz="900" dirty="0">
                <a:effectLst/>
                <a:latin typeface="+mn-lt"/>
                <a:ea typeface="Times New Roman" panose="02020603050405020304" pitchFamily="18" charset="0"/>
              </a:rPr>
              <a:t>Chemical composition analysis: X-ray fluorescence (XRF)</a:t>
            </a:r>
          </a:p>
          <a:p>
            <a:pPr marL="0" marR="0" lvl="0" indent="0" defTabSz="457200" eaLnBrk="1" fontAlgn="auto" latinLnBrk="0" hangingPunct="1">
              <a:spcBef>
                <a:spcPts val="0"/>
              </a:spcBef>
              <a:spcAft>
                <a:spcPts val="600"/>
              </a:spcAft>
              <a:buClrTx/>
              <a:buSzTx/>
              <a:buFontTx/>
              <a:buNone/>
              <a:tabLst/>
              <a:defRPr/>
            </a:pPr>
            <a:r>
              <a:rPr lang="en-US" sz="900" kern="1200" dirty="0">
                <a:solidFill>
                  <a:sysClr val="windowText" lastClr="000000"/>
                </a:solidFill>
                <a:latin typeface="+mn-lt"/>
                <a:ea typeface="Times New Roman" panose="02020603050405020304" pitchFamily="18" charset="0"/>
                <a:cs typeface="Times New Roman" panose="02020603050405020304" pitchFamily="18" charset="0"/>
              </a:rPr>
              <a:t>4</a:t>
            </a:r>
            <a:r>
              <a:rPr kumimoji="0" lang="en-US" sz="900" b="0" i="0" u="none" strike="noStrike" kern="1200" cap="none" spc="0" normalizeH="0" baseline="0" noProof="0" dirty="0">
                <a:ln>
                  <a:noFill/>
                </a:ln>
                <a:solidFill>
                  <a:sysClr val="windowText" lastClr="000000"/>
                </a:solidFill>
                <a:effectLst/>
                <a:uLnTx/>
                <a:uFillTx/>
                <a:latin typeface="+mn-lt"/>
                <a:ea typeface="Times New Roman" panose="02020603050405020304" pitchFamily="18" charset="0"/>
                <a:cs typeface="Times New Roman" panose="02020603050405020304" pitchFamily="18" charset="0"/>
              </a:rPr>
              <a:t>) Microstructure analysis: Scanning electron microscope (SEM)</a:t>
            </a:r>
            <a:endParaRPr kumimoji="0" lang="ru-KZ" sz="1100" b="0" i="0" u="none" strike="noStrike" kern="1200" cap="none" spc="0" normalizeH="0" baseline="0" noProof="0" dirty="0">
              <a:ln>
                <a:noFill/>
              </a:ln>
              <a:solidFill>
                <a:prstClr val="black"/>
              </a:solidFill>
              <a:effectLst/>
              <a:uLnTx/>
              <a:uFillTx/>
              <a:latin typeface="+mn-lt"/>
              <a:ea typeface="Calibri" panose="020F0502020204030204" pitchFamily="34" charset="0"/>
              <a:cs typeface="Times New Roman" panose="02020603050405020304" pitchFamily="18" charset="0"/>
            </a:endParaRPr>
          </a:p>
          <a:p>
            <a:pPr marL="0" marR="0" lvl="0" indent="0" defTabSz="457200" eaLnBrk="1" fontAlgn="auto" latinLnBrk="0" hangingPunct="1">
              <a:spcBef>
                <a:spcPts val="0"/>
              </a:spcBef>
              <a:spcAft>
                <a:spcPts val="600"/>
              </a:spcAft>
              <a:buClrTx/>
              <a:buSzTx/>
              <a:buFontTx/>
              <a:buNone/>
              <a:tabLst/>
              <a:defRPr/>
            </a:pPr>
            <a:r>
              <a:rPr lang="en-US" sz="900" kern="1200" dirty="0">
                <a:solidFill>
                  <a:sysClr val="windowText" lastClr="000000"/>
                </a:solidFill>
                <a:latin typeface="+mn-lt"/>
                <a:ea typeface="Times New Roman" panose="02020603050405020304" pitchFamily="18" charset="0"/>
                <a:cs typeface="Times New Roman" panose="02020603050405020304" pitchFamily="18" charset="0"/>
              </a:rPr>
              <a:t>5</a:t>
            </a:r>
            <a:r>
              <a:rPr kumimoji="0" lang="en-US" sz="900" b="0" i="0" u="none" strike="noStrike" kern="1200" cap="none" spc="0" normalizeH="0" baseline="0" noProof="0" dirty="0">
                <a:ln>
                  <a:noFill/>
                </a:ln>
                <a:solidFill>
                  <a:sysClr val="windowText" lastClr="000000"/>
                </a:solidFill>
                <a:effectLst/>
                <a:uLnTx/>
                <a:uFillTx/>
                <a:latin typeface="+mn-lt"/>
                <a:ea typeface="Times New Roman" panose="02020603050405020304" pitchFamily="18" charset="0"/>
                <a:cs typeface="Times New Roman" panose="02020603050405020304" pitchFamily="18" charset="0"/>
              </a:rPr>
              <a:t>) Aggregate properties</a:t>
            </a:r>
            <a:endParaRPr kumimoji="0" lang="ru-KZ" sz="1100" b="0" i="0" u="none" strike="noStrike" kern="1200" cap="none" spc="0" normalizeH="0" baseline="0" noProof="0" dirty="0">
              <a:ln>
                <a:noFill/>
              </a:ln>
              <a:solidFill>
                <a:prstClr val="black"/>
              </a:solidFill>
              <a:effectLst/>
              <a:uLnTx/>
              <a:uFillTx/>
              <a:latin typeface="+mn-lt"/>
              <a:ea typeface="Calibri" panose="020F0502020204030204" pitchFamily="34" charset="0"/>
              <a:cs typeface="Times New Roman" panose="02020603050405020304" pitchFamily="18" charset="0"/>
            </a:endParaRPr>
          </a:p>
        </p:txBody>
      </p:sp>
      <p:sp>
        <p:nvSpPr>
          <p:cNvPr id="17" name="Прямоугольник: скругленные углы 16">
            <a:extLst>
              <a:ext uri="{FF2B5EF4-FFF2-40B4-BE49-F238E27FC236}">
                <a16:creationId xmlns:a16="http://schemas.microsoft.com/office/drawing/2014/main" id="{10284397-7A8D-E934-99B0-C0D3AE06F1EE}"/>
              </a:ext>
            </a:extLst>
          </p:cNvPr>
          <p:cNvSpPr/>
          <p:nvPr/>
        </p:nvSpPr>
        <p:spPr>
          <a:xfrm>
            <a:off x="1618804" y="4672526"/>
            <a:ext cx="2766797" cy="174048"/>
          </a:xfrm>
          <a:prstGeom prst="roundRect">
            <a:avLst>
              <a:gd name="adj" fmla="val 16667"/>
            </a:avLst>
          </a:prstGeom>
          <a:solidFill>
            <a:schemeClr val="accent4">
              <a:lumMod val="20000"/>
              <a:lumOff val="80000"/>
            </a:schemeClr>
          </a:solidFill>
          <a:ln w="12700" cap="flat" cmpd="sng">
            <a:solidFill>
              <a:schemeClr val="accent4">
                <a:lumMod val="40000"/>
                <a:lumOff val="60000"/>
              </a:schemeClr>
            </a:solidFill>
            <a:prstDash val="solid"/>
            <a:miter lim="800000"/>
            <a:headEnd type="none" w="sm" len="sm"/>
            <a:tailEnd type="none" w="sm" len="sm"/>
          </a:ln>
        </p:spPr>
        <p:txBody>
          <a:bodyPr spcFirstLastPara="1" wrap="square" lIns="91425" tIns="45700" rIns="91425" bIns="45700" anchor="ctr" anchorCtr="0">
            <a:noAutofit/>
          </a:bodyPr>
          <a:lstStyle/>
          <a:p>
            <a:pPr algn="ctr" defTabSz="457200">
              <a:lnSpc>
                <a:spcPct val="107000"/>
              </a:lnSpc>
              <a:buClrTx/>
              <a:buFontTx/>
              <a:buNone/>
            </a:pPr>
            <a:r>
              <a:rPr lang="en-US" sz="1050" kern="1200" dirty="0">
                <a:latin typeface="+mn-lt"/>
                <a:ea typeface="Times New Roman" panose="02020603050405020304" pitchFamily="18" charset="0"/>
                <a:cs typeface="Times New Roman" panose="02020603050405020304" pitchFamily="18" charset="0"/>
              </a:rPr>
              <a:t>3. Test Result Analysis</a:t>
            </a:r>
            <a:endParaRPr lang="ru-KZ" sz="1050" kern="1200" dirty="0">
              <a:solidFill>
                <a:prstClr val="black"/>
              </a:solidFill>
              <a:latin typeface="+mn-lt"/>
              <a:ea typeface="Calibri" panose="020F0502020204030204" pitchFamily="34" charset="0"/>
              <a:cs typeface="Times New Roman" panose="02020603050405020304" pitchFamily="18" charset="0"/>
            </a:endParaRPr>
          </a:p>
        </p:txBody>
      </p:sp>
      <p:sp>
        <p:nvSpPr>
          <p:cNvPr id="18" name="Прямоугольник 17">
            <a:extLst>
              <a:ext uri="{FF2B5EF4-FFF2-40B4-BE49-F238E27FC236}">
                <a16:creationId xmlns:a16="http://schemas.microsoft.com/office/drawing/2014/main" id="{09235D63-64E9-061B-6996-073F50F662A7}"/>
              </a:ext>
            </a:extLst>
          </p:cNvPr>
          <p:cNvSpPr/>
          <p:nvPr/>
        </p:nvSpPr>
        <p:spPr>
          <a:xfrm>
            <a:off x="2835015" y="2733151"/>
            <a:ext cx="1591055" cy="692598"/>
          </a:xfrm>
          <a:prstGeom prst="rect">
            <a:avLst/>
          </a:prstGeom>
          <a:solidFill>
            <a:sysClr val="window" lastClr="FFFFFF"/>
          </a:solidFill>
          <a:ln w="12700" cap="flat" cmpd="sng">
            <a:solidFill>
              <a:srgbClr val="F4B08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defTabSz="457200" eaLnBrk="1" fontAlgn="auto" latinLnBrk="0" hangingPunct="1">
              <a:spcBef>
                <a:spcPts val="0"/>
              </a:spcBef>
              <a:spcAft>
                <a:spcPts val="600"/>
              </a:spcAft>
              <a:buClrTx/>
              <a:buSzTx/>
              <a:buFontTx/>
              <a:buNone/>
              <a:tabLst/>
              <a:defRPr/>
            </a:pPr>
            <a:r>
              <a:rPr kumimoji="0" lang="en-US" sz="900" b="0" i="0" u="none" strike="noStrike" kern="1200" cap="none" spc="0" normalizeH="0" baseline="0" noProof="0" dirty="0">
                <a:ln>
                  <a:noFill/>
                </a:ln>
                <a:solidFill>
                  <a:sysClr val="windowText" lastClr="000000"/>
                </a:solidFill>
                <a:effectLst/>
                <a:uLnTx/>
                <a:uFillTx/>
                <a:latin typeface="+mn-lt"/>
                <a:ea typeface="Times New Roman" panose="02020603050405020304" pitchFamily="18" charset="0"/>
                <a:cs typeface="Times New Roman" panose="02020603050405020304" pitchFamily="18" charset="0"/>
              </a:rPr>
              <a:t>1) Workability</a:t>
            </a:r>
            <a:endParaRPr kumimoji="0" lang="ru-KZ" sz="1100" b="0" i="0" u="none" strike="noStrike" kern="1200" cap="none" spc="0" normalizeH="0" baseline="0" noProof="0" dirty="0">
              <a:ln>
                <a:noFill/>
              </a:ln>
              <a:solidFill>
                <a:prstClr val="black"/>
              </a:solidFill>
              <a:effectLst/>
              <a:uLnTx/>
              <a:uFillTx/>
              <a:latin typeface="+mn-lt"/>
              <a:ea typeface="Calibri" panose="020F0502020204030204" pitchFamily="34" charset="0"/>
              <a:cs typeface="Times New Roman" panose="02020603050405020304" pitchFamily="18" charset="0"/>
            </a:endParaRPr>
          </a:p>
          <a:p>
            <a:pPr marL="0" marR="0" lvl="0" indent="0" defTabSz="457200" eaLnBrk="1" fontAlgn="auto" latinLnBrk="0" hangingPunct="1">
              <a:spcBef>
                <a:spcPts val="0"/>
              </a:spcBef>
              <a:spcAft>
                <a:spcPts val="600"/>
              </a:spcAft>
              <a:buClrTx/>
              <a:buSzTx/>
              <a:buFontTx/>
              <a:buNone/>
              <a:tabLst/>
              <a:defRPr/>
            </a:pPr>
            <a:r>
              <a:rPr kumimoji="0" lang="en-US" sz="900" b="0" i="0" u="none" strike="noStrike" kern="1200" cap="none" spc="0" normalizeH="0" baseline="0" noProof="0" dirty="0">
                <a:ln>
                  <a:noFill/>
                </a:ln>
                <a:solidFill>
                  <a:sysClr val="windowText" lastClr="000000"/>
                </a:solidFill>
                <a:effectLst/>
                <a:uLnTx/>
                <a:uFillTx/>
                <a:latin typeface="+mn-lt"/>
                <a:ea typeface="Times New Roman" panose="02020603050405020304" pitchFamily="18" charset="0"/>
                <a:cs typeface="Times New Roman" panose="02020603050405020304" pitchFamily="18" charset="0"/>
              </a:rPr>
              <a:t>2) Fresh density</a:t>
            </a:r>
          </a:p>
          <a:p>
            <a:pPr defTabSz="457200">
              <a:spcAft>
                <a:spcPts val="600"/>
              </a:spcAft>
              <a:buClrTx/>
              <a:defRPr/>
            </a:pPr>
            <a:r>
              <a:rPr lang="en-US" sz="900" kern="1200" dirty="0">
                <a:solidFill>
                  <a:sysClr val="windowText" lastClr="000000"/>
                </a:solidFill>
                <a:latin typeface="+mn-lt"/>
                <a:ea typeface="Times New Roman" panose="02020603050405020304" pitchFamily="18" charset="0"/>
                <a:cs typeface="Times New Roman" panose="02020603050405020304" pitchFamily="18" charset="0"/>
              </a:rPr>
              <a:t>3</a:t>
            </a:r>
            <a:r>
              <a:rPr kumimoji="0" lang="en-US" sz="900" b="0" i="0" u="none" strike="noStrike" kern="1200" cap="none" spc="0" normalizeH="0" baseline="0" noProof="0" dirty="0">
                <a:ln>
                  <a:noFill/>
                </a:ln>
                <a:solidFill>
                  <a:sysClr val="windowText" lastClr="000000"/>
                </a:solidFill>
                <a:effectLst/>
                <a:uLnTx/>
                <a:uFillTx/>
                <a:latin typeface="+mn-lt"/>
                <a:ea typeface="Times New Roman" panose="02020603050405020304" pitchFamily="18" charset="0"/>
                <a:cs typeface="Times New Roman" panose="02020603050405020304" pitchFamily="18" charset="0"/>
              </a:rPr>
              <a:t>) Air content</a:t>
            </a:r>
            <a:endParaRPr kumimoji="0" lang="ru-KZ" sz="900" b="0" i="0" u="none" strike="noStrike" kern="1200" cap="none" spc="0" normalizeH="0" baseline="0" noProof="0" dirty="0">
              <a:ln>
                <a:noFill/>
              </a:ln>
              <a:solidFill>
                <a:prstClr val="black"/>
              </a:solidFill>
              <a:effectLst/>
              <a:uLnTx/>
              <a:uFillTx/>
              <a:latin typeface="+mn-lt"/>
              <a:ea typeface="Calibri" panose="020F0502020204030204" pitchFamily="34" charset="0"/>
              <a:cs typeface="Times New Roman" panose="02020603050405020304" pitchFamily="18" charset="0"/>
            </a:endParaRPr>
          </a:p>
        </p:txBody>
      </p:sp>
      <p:sp>
        <p:nvSpPr>
          <p:cNvPr id="19" name="Прямоугольник 18">
            <a:extLst>
              <a:ext uri="{FF2B5EF4-FFF2-40B4-BE49-F238E27FC236}">
                <a16:creationId xmlns:a16="http://schemas.microsoft.com/office/drawing/2014/main" id="{0494C72F-670B-D5FC-0C94-5455E05C5472}"/>
              </a:ext>
            </a:extLst>
          </p:cNvPr>
          <p:cNvSpPr/>
          <p:nvPr/>
        </p:nvSpPr>
        <p:spPr>
          <a:xfrm>
            <a:off x="6770957" y="2738170"/>
            <a:ext cx="1706728" cy="476518"/>
          </a:xfrm>
          <a:prstGeom prst="rect">
            <a:avLst/>
          </a:prstGeom>
          <a:solidFill>
            <a:sysClr val="window" lastClr="FFFFFF"/>
          </a:solidFill>
          <a:ln w="12700" cap="flat" cmpd="sng">
            <a:solidFill>
              <a:srgbClr val="F4B08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defTabSz="457200" eaLnBrk="1" fontAlgn="auto" latinLnBrk="0" hangingPunct="1">
              <a:spcBef>
                <a:spcPts val="0"/>
              </a:spcBef>
              <a:spcAft>
                <a:spcPts val="600"/>
              </a:spcAft>
              <a:buClrTx/>
              <a:buSzTx/>
              <a:buFontTx/>
              <a:buNone/>
              <a:tabLst/>
              <a:defRPr/>
            </a:pPr>
            <a:r>
              <a:rPr kumimoji="0" lang="en-US" sz="900" b="0" i="0" u="none" strike="noStrike" kern="1200" cap="none" spc="0" normalizeH="0" baseline="0" noProof="0" dirty="0">
                <a:ln>
                  <a:noFill/>
                </a:ln>
                <a:solidFill>
                  <a:sysClr val="windowText" lastClr="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1) Alkali-silica reaction (ASR)</a:t>
            </a:r>
            <a:endParaRPr kumimoji="0" lang="ru-KZ" sz="11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defTabSz="457200" eaLnBrk="1" fontAlgn="auto" latinLnBrk="0" hangingPunct="1">
              <a:spcBef>
                <a:spcPts val="0"/>
              </a:spcBef>
              <a:spcAft>
                <a:spcPts val="600"/>
              </a:spcAft>
              <a:buClrTx/>
              <a:buSzTx/>
              <a:buFontTx/>
              <a:buNone/>
              <a:tabLst/>
              <a:defRPr/>
            </a:pPr>
            <a:r>
              <a:rPr kumimoji="0" lang="en-US" sz="900" b="0" i="0" u="none" strike="noStrike" kern="1200" cap="none" spc="0" normalizeH="0" baseline="0" noProof="0" dirty="0">
                <a:ln>
                  <a:noFill/>
                </a:ln>
                <a:solidFill>
                  <a:sysClr val="windowText" lastClr="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2) Drying shrinkage</a:t>
            </a:r>
            <a:endParaRPr kumimoji="0" lang="ru-KZ" sz="11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20" name="Прямоугольник: скругленные углы 19">
            <a:extLst>
              <a:ext uri="{FF2B5EF4-FFF2-40B4-BE49-F238E27FC236}">
                <a16:creationId xmlns:a16="http://schemas.microsoft.com/office/drawing/2014/main" id="{3CD797E8-0CD9-EE1E-7737-C5AF30E7BA4D}"/>
              </a:ext>
            </a:extLst>
          </p:cNvPr>
          <p:cNvSpPr/>
          <p:nvPr/>
        </p:nvSpPr>
        <p:spPr>
          <a:xfrm>
            <a:off x="4743496" y="4672526"/>
            <a:ext cx="2766797" cy="174048"/>
          </a:xfrm>
          <a:prstGeom prst="roundRect">
            <a:avLst>
              <a:gd name="adj" fmla="val 16667"/>
            </a:avLst>
          </a:prstGeom>
          <a:solidFill>
            <a:schemeClr val="accent5">
              <a:lumMod val="20000"/>
              <a:lumOff val="80000"/>
            </a:schemeClr>
          </a:solidFill>
          <a:ln w="12700" cap="flat" cmpd="sng">
            <a:solidFill>
              <a:schemeClr val="accent5">
                <a:lumMod val="40000"/>
                <a:lumOff val="60000"/>
              </a:schemeClr>
            </a:solidFill>
            <a:prstDash val="solid"/>
            <a:miter lim="800000"/>
            <a:headEnd type="none" w="sm" len="sm"/>
            <a:tailEnd type="none" w="sm" len="sm"/>
          </a:ln>
        </p:spPr>
        <p:txBody>
          <a:bodyPr spcFirstLastPara="1" wrap="square" lIns="91425" tIns="45700" rIns="91425" bIns="45700" anchor="ctr" anchorCtr="0">
            <a:noAutofit/>
          </a:bodyPr>
          <a:lstStyle/>
          <a:p>
            <a:pPr algn="ctr" defTabSz="457200">
              <a:lnSpc>
                <a:spcPct val="107000"/>
              </a:lnSpc>
              <a:buClrTx/>
              <a:buFontTx/>
              <a:buNone/>
            </a:pPr>
            <a:r>
              <a:rPr lang="en-US" sz="1050" kern="1200" dirty="0">
                <a:latin typeface="+mn-lt"/>
                <a:ea typeface="Times New Roman" panose="02020603050405020304" pitchFamily="18" charset="0"/>
                <a:cs typeface="Times New Roman" panose="02020603050405020304" pitchFamily="18" charset="0"/>
              </a:rPr>
              <a:t>4. Documentation</a:t>
            </a:r>
            <a:endParaRPr lang="ru-KZ" sz="1050" kern="1200" dirty="0">
              <a:solidFill>
                <a:prstClr val="black"/>
              </a:solidFill>
              <a:latin typeface="+mn-lt"/>
              <a:ea typeface="Calibri" panose="020F0502020204030204" pitchFamily="34" charset="0"/>
              <a:cs typeface="Times New Roman" panose="02020603050405020304" pitchFamily="18" charset="0"/>
            </a:endParaRPr>
          </a:p>
        </p:txBody>
      </p:sp>
      <p:sp>
        <p:nvSpPr>
          <p:cNvPr id="2" name="Номер слайда 1">
            <a:extLst>
              <a:ext uri="{FF2B5EF4-FFF2-40B4-BE49-F238E27FC236}">
                <a16:creationId xmlns:a16="http://schemas.microsoft.com/office/drawing/2014/main" id="{E2D25B2F-3600-31CB-C7CF-5FB2E99E084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solidFill>
                  <a:schemeClr val="bg1"/>
                </a:solidFill>
              </a:rPr>
              <a:t>15</a:t>
            </a:fld>
            <a:endParaRPr lang="en" dirty="0">
              <a:solidFill>
                <a:schemeClr val="bg1"/>
              </a:solidFill>
            </a:endParaRPr>
          </a:p>
        </p:txBody>
      </p:sp>
      <p:sp>
        <p:nvSpPr>
          <p:cNvPr id="4" name="TextBox 3">
            <a:extLst>
              <a:ext uri="{FF2B5EF4-FFF2-40B4-BE49-F238E27FC236}">
                <a16:creationId xmlns:a16="http://schemas.microsoft.com/office/drawing/2014/main" id="{307E09D5-28EC-5394-B38D-56F448F5EA86}"/>
              </a:ext>
            </a:extLst>
          </p:cNvPr>
          <p:cNvSpPr txBox="1"/>
          <p:nvPr/>
        </p:nvSpPr>
        <p:spPr>
          <a:xfrm>
            <a:off x="2140403" y="4823340"/>
            <a:ext cx="4839890" cy="336118"/>
          </a:xfrm>
          <a:prstGeom prst="rect">
            <a:avLst/>
          </a:prstGeom>
          <a:noFill/>
        </p:spPr>
        <p:txBody>
          <a:bodyPr wrap="square">
            <a:spAutoFit/>
          </a:bodyPr>
          <a:lstStyle/>
          <a:p>
            <a:pPr algn="ctr">
              <a:lnSpc>
                <a:spcPct val="150000"/>
              </a:lnSpc>
              <a:spcAft>
                <a:spcPts val="800"/>
              </a:spcAft>
            </a:pPr>
            <a:r>
              <a:rPr lang="en-US" sz="1200" b="1" dirty="0">
                <a:effectLst/>
                <a:latin typeface="Times New Roman" panose="02020603050405020304" pitchFamily="18" charset="0"/>
                <a:ea typeface="SimSun" panose="02010600030101010101" pitchFamily="2" charset="-122"/>
              </a:rPr>
              <a:t>Figure 13. </a:t>
            </a:r>
            <a:r>
              <a:rPr lang="en-US" sz="1200" dirty="0">
                <a:effectLst/>
                <a:latin typeface="Times New Roman" panose="02020603050405020304" pitchFamily="18" charset="0"/>
                <a:ea typeface="SimSun" panose="02010600030101010101" pitchFamily="2" charset="-122"/>
              </a:rPr>
              <a:t>Experimental program</a:t>
            </a:r>
            <a:endParaRPr lang="en-GB" sz="1200" dirty="0">
              <a:effectLst/>
              <a:latin typeface="Times New Roman" panose="02020603050405020304" pitchFamily="18" charset="0"/>
              <a:ea typeface="SimSun" panose="02010600030101010101" pitchFamily="2" charset="-122"/>
            </a:endParaRPr>
          </a:p>
        </p:txBody>
      </p:sp>
    </p:spTree>
    <p:extLst>
      <p:ext uri="{BB962C8B-B14F-4D97-AF65-F5344CB8AC3E}">
        <p14:creationId xmlns:p14="http://schemas.microsoft.com/office/powerpoint/2010/main" val="42032644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500778"/>
        </a:solidFill>
        <a:effectLst/>
      </p:bgPr>
    </p:bg>
    <p:spTree>
      <p:nvGrpSpPr>
        <p:cNvPr id="1" name="Shape 50"/>
        <p:cNvGrpSpPr/>
        <p:nvPr/>
      </p:nvGrpSpPr>
      <p:grpSpPr>
        <a:xfrm>
          <a:off x="0" y="0"/>
          <a:ext cx="0" cy="0"/>
          <a:chOff x="0" y="0"/>
          <a:chExt cx="0" cy="0"/>
        </a:xfrm>
      </p:grpSpPr>
      <p:sp>
        <p:nvSpPr>
          <p:cNvPr id="51" name="Google Shape;51;p8"/>
          <p:cNvSpPr txBox="1">
            <a:spLocks noGrp="1"/>
          </p:cNvSpPr>
          <p:nvPr>
            <p:ph type="title"/>
          </p:nvPr>
        </p:nvSpPr>
        <p:spPr>
          <a:xfrm>
            <a:off x="311700" y="2343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b="1" dirty="0">
                <a:solidFill>
                  <a:srgbClr val="000000"/>
                </a:solidFill>
              </a:rPr>
              <a:t>Research Methodology</a:t>
            </a:r>
            <a:br>
              <a:rPr lang="en-US" b="1" dirty="0">
                <a:solidFill>
                  <a:srgbClr val="000000"/>
                </a:solidFill>
              </a:rPr>
            </a:br>
            <a:endParaRPr lang="en-US" b="1" dirty="0">
              <a:solidFill>
                <a:srgbClr val="000000"/>
              </a:solidFill>
            </a:endParaRPr>
          </a:p>
        </p:txBody>
      </p:sp>
      <p:sp>
        <p:nvSpPr>
          <p:cNvPr id="2" name="Номер слайда 1">
            <a:extLst>
              <a:ext uri="{FF2B5EF4-FFF2-40B4-BE49-F238E27FC236}">
                <a16:creationId xmlns:a16="http://schemas.microsoft.com/office/drawing/2014/main" id="{AFC3200D-01CB-90DD-FC87-005C060E4DC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solidFill>
                  <a:schemeClr val="bg1"/>
                </a:solidFill>
              </a:rPr>
              <a:t>16</a:t>
            </a:fld>
            <a:endParaRPr lang="en" dirty="0">
              <a:solidFill>
                <a:schemeClr val="bg1"/>
              </a:solidFill>
            </a:endParaRPr>
          </a:p>
        </p:txBody>
      </p:sp>
      <p:graphicFrame>
        <p:nvGraphicFramePr>
          <p:cNvPr id="3" name="Таблица 2">
            <a:extLst>
              <a:ext uri="{FF2B5EF4-FFF2-40B4-BE49-F238E27FC236}">
                <a16:creationId xmlns:a16="http://schemas.microsoft.com/office/drawing/2014/main" id="{D014813D-FB9A-988E-FEEA-6C06000A454B}"/>
              </a:ext>
            </a:extLst>
          </p:cNvPr>
          <p:cNvGraphicFramePr>
            <a:graphicFrameLocks noGrp="1"/>
          </p:cNvGraphicFramePr>
          <p:nvPr>
            <p:extLst>
              <p:ext uri="{D42A27DB-BD31-4B8C-83A1-F6EECF244321}">
                <p14:modId xmlns:p14="http://schemas.microsoft.com/office/powerpoint/2010/main" val="2577830054"/>
              </p:ext>
            </p:extLst>
          </p:nvPr>
        </p:nvGraphicFramePr>
        <p:xfrm>
          <a:off x="1692275" y="1748121"/>
          <a:ext cx="5759450" cy="2225108"/>
        </p:xfrm>
        <a:graphic>
          <a:graphicData uri="http://schemas.openxmlformats.org/drawingml/2006/table">
            <a:tbl>
              <a:tblPr firstRow="1" firstCol="1" bandRow="1"/>
              <a:tblGrid>
                <a:gridCol w="1733550">
                  <a:extLst>
                    <a:ext uri="{9D8B030D-6E8A-4147-A177-3AD203B41FA5}">
                      <a16:colId xmlns:a16="http://schemas.microsoft.com/office/drawing/2014/main" val="1205431376"/>
                    </a:ext>
                  </a:extLst>
                </a:gridCol>
                <a:gridCol w="1016000">
                  <a:extLst>
                    <a:ext uri="{9D8B030D-6E8A-4147-A177-3AD203B41FA5}">
                      <a16:colId xmlns:a16="http://schemas.microsoft.com/office/drawing/2014/main" val="3599975526"/>
                    </a:ext>
                  </a:extLst>
                </a:gridCol>
                <a:gridCol w="1456690">
                  <a:extLst>
                    <a:ext uri="{9D8B030D-6E8A-4147-A177-3AD203B41FA5}">
                      <a16:colId xmlns:a16="http://schemas.microsoft.com/office/drawing/2014/main" val="2070796561"/>
                    </a:ext>
                  </a:extLst>
                </a:gridCol>
                <a:gridCol w="654050">
                  <a:extLst>
                    <a:ext uri="{9D8B030D-6E8A-4147-A177-3AD203B41FA5}">
                      <a16:colId xmlns:a16="http://schemas.microsoft.com/office/drawing/2014/main" val="3289308913"/>
                    </a:ext>
                  </a:extLst>
                </a:gridCol>
                <a:gridCol w="899160">
                  <a:extLst>
                    <a:ext uri="{9D8B030D-6E8A-4147-A177-3AD203B41FA5}">
                      <a16:colId xmlns:a16="http://schemas.microsoft.com/office/drawing/2014/main" val="2943306036"/>
                    </a:ext>
                  </a:extLst>
                </a:gridCol>
              </a:tblGrid>
              <a:tr h="0">
                <a:tc gridSpan="5">
                  <a:txBody>
                    <a:bodyPr/>
                    <a:lstStyle/>
                    <a:p>
                      <a:pPr algn="ctr">
                        <a:lnSpc>
                          <a:spcPct val="150000"/>
                        </a:lnSpc>
                        <a:spcAft>
                          <a:spcPts val="1200"/>
                        </a:spcAft>
                      </a:pPr>
                      <a:r>
                        <a:rPr lang="en-US" sz="1200" b="1" dirty="0">
                          <a:solidFill>
                            <a:schemeClr val="bg1"/>
                          </a:solidFill>
                          <a:effectLst/>
                          <a:latin typeface="Times New Roman" panose="02020603050405020304" pitchFamily="18" charset="0"/>
                          <a:ea typeface="Calibri" panose="020F0502020204030204" pitchFamily="34" charset="0"/>
                          <a:cs typeface="Calibri" panose="020F0502020204030204" pitchFamily="34" charset="0"/>
                        </a:rPr>
                        <a:t>Table 6. </a:t>
                      </a:r>
                      <a:r>
                        <a:rPr lang="en-US" sz="1200" dirty="0">
                          <a:solidFill>
                            <a:schemeClr val="bg1"/>
                          </a:solidFill>
                          <a:effectLst/>
                          <a:latin typeface="Times New Roman" panose="02020603050405020304" pitchFamily="18" charset="0"/>
                          <a:ea typeface="Calibri" panose="020F0502020204030204" pitchFamily="34" charset="0"/>
                          <a:cs typeface="Calibri" panose="020F0502020204030204" pitchFamily="34" charset="0"/>
                        </a:rPr>
                        <a:t>Samples’ testing plan</a:t>
                      </a: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908663172"/>
                  </a:ext>
                </a:extLst>
              </a:tr>
              <a:tr h="0">
                <a:tc>
                  <a:txBody>
                    <a:bodyPr/>
                    <a:lstStyle/>
                    <a:p>
                      <a:pPr>
                        <a:lnSpc>
                          <a:spcPct val="115000"/>
                        </a:lnSpc>
                        <a:spcAft>
                          <a:spcPts val="800"/>
                        </a:spcAft>
                      </a:pPr>
                      <a:r>
                        <a:rPr lang="ru-RU" sz="12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Test name</a:t>
                      </a:r>
                      <a:endParaRPr lang="en-GB" sz="11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800"/>
                        </a:spcAft>
                      </a:pPr>
                      <a:r>
                        <a:rPr lang="ru-RU" sz="1200" dirty="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Test </a:t>
                      </a:r>
                      <a:r>
                        <a:rPr lang="ru-RU" sz="1200" dirty="0" err="1">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methods</a:t>
                      </a:r>
                      <a:endParaRPr lang="en-GB" sz="11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800"/>
                        </a:spcAft>
                      </a:pPr>
                      <a:r>
                        <a:rPr lang="ru-RU" sz="12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Testing ages</a:t>
                      </a:r>
                      <a:endParaRPr lang="en-GB" sz="11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800"/>
                        </a:spcAft>
                      </a:pPr>
                      <a:r>
                        <a:rPr lang="ru-RU" sz="12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No. of samples</a:t>
                      </a:r>
                      <a:endParaRPr lang="en-GB" sz="11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800"/>
                        </a:spcAft>
                      </a:pPr>
                      <a:r>
                        <a:rPr lang="ru-RU" sz="1200" dirty="0" err="1">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Sample</a:t>
                      </a:r>
                      <a:r>
                        <a:rPr lang="ru-RU" sz="1200" dirty="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 </a:t>
                      </a:r>
                      <a:r>
                        <a:rPr lang="ru-RU" sz="1200" dirty="0" err="1">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dimensions</a:t>
                      </a:r>
                      <a:endParaRPr lang="en-GB" sz="11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18079108"/>
                  </a:ext>
                </a:extLst>
              </a:tr>
              <a:tr h="0">
                <a:tc>
                  <a:txBody>
                    <a:bodyPr/>
                    <a:lstStyle/>
                    <a:p>
                      <a:pPr>
                        <a:lnSpc>
                          <a:spcPct val="115000"/>
                        </a:lnSpc>
                        <a:spcAft>
                          <a:spcPts val="800"/>
                        </a:spcAft>
                      </a:pPr>
                      <a:r>
                        <a:rPr lang="en-US" sz="12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ASR</a:t>
                      </a:r>
                      <a:endParaRPr lang="en-GB" sz="11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800"/>
                        </a:spcAft>
                      </a:pPr>
                      <a:r>
                        <a:rPr lang="ru-RU" sz="12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ASTM C1567</a:t>
                      </a:r>
                      <a:endParaRPr lang="en-GB" sz="11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800"/>
                        </a:spcAft>
                      </a:pPr>
                      <a:r>
                        <a:rPr lang="ru-RU" sz="12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3- and 4- day interval</a:t>
                      </a:r>
                      <a:endParaRPr lang="en-GB" sz="11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800"/>
                        </a:spcAft>
                      </a:pPr>
                      <a:r>
                        <a:rPr lang="ru-RU" sz="12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4</a:t>
                      </a:r>
                      <a:endParaRPr lang="en-GB" sz="11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800"/>
                        </a:spcAft>
                      </a:pPr>
                      <a:r>
                        <a:rPr lang="ru-RU" sz="12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25x25x285</a:t>
                      </a:r>
                      <a:endParaRPr lang="en-GB" sz="11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486976338"/>
                  </a:ext>
                </a:extLst>
              </a:tr>
              <a:tr h="0">
                <a:tc>
                  <a:txBody>
                    <a:bodyPr/>
                    <a:lstStyle/>
                    <a:p>
                      <a:pPr>
                        <a:lnSpc>
                          <a:spcPct val="115000"/>
                        </a:lnSpc>
                        <a:spcAft>
                          <a:spcPts val="800"/>
                        </a:spcAft>
                      </a:pPr>
                      <a:r>
                        <a:rPr lang="ru-RU" sz="12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Drying shrinkage</a:t>
                      </a:r>
                      <a:endParaRPr lang="en-GB" sz="11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tcPr>
                </a:tc>
                <a:tc>
                  <a:txBody>
                    <a:bodyPr/>
                    <a:lstStyle/>
                    <a:p>
                      <a:pPr>
                        <a:lnSpc>
                          <a:spcPct val="115000"/>
                        </a:lnSpc>
                        <a:spcAft>
                          <a:spcPts val="800"/>
                        </a:spcAft>
                      </a:pPr>
                      <a:r>
                        <a:rPr lang="ru-RU" sz="12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ASTM C596</a:t>
                      </a:r>
                      <a:endParaRPr lang="en-GB" sz="11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tcPr>
                </a:tc>
                <a:tc>
                  <a:txBody>
                    <a:bodyPr/>
                    <a:lstStyle/>
                    <a:p>
                      <a:pPr>
                        <a:lnSpc>
                          <a:spcPct val="115000"/>
                        </a:lnSpc>
                        <a:spcAft>
                          <a:spcPts val="800"/>
                        </a:spcAft>
                      </a:pPr>
                      <a:r>
                        <a:rPr lang="ru-RU" sz="12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3- and 4- day interval</a:t>
                      </a:r>
                      <a:endParaRPr lang="en-GB" sz="11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tcPr>
                </a:tc>
                <a:tc>
                  <a:txBody>
                    <a:bodyPr/>
                    <a:lstStyle/>
                    <a:p>
                      <a:pPr>
                        <a:lnSpc>
                          <a:spcPct val="115000"/>
                        </a:lnSpc>
                        <a:spcAft>
                          <a:spcPts val="800"/>
                        </a:spcAft>
                      </a:pPr>
                      <a:r>
                        <a:rPr lang="ru-RU" sz="12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4</a:t>
                      </a:r>
                      <a:endParaRPr lang="en-GB" sz="11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tcPr>
                </a:tc>
                <a:tc>
                  <a:txBody>
                    <a:bodyPr/>
                    <a:lstStyle/>
                    <a:p>
                      <a:pPr>
                        <a:lnSpc>
                          <a:spcPct val="115000"/>
                        </a:lnSpc>
                        <a:spcAft>
                          <a:spcPts val="800"/>
                        </a:spcAft>
                      </a:pPr>
                      <a:r>
                        <a:rPr lang="ru-RU" sz="12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25x25x285</a:t>
                      </a:r>
                      <a:endParaRPr lang="en-GB" sz="11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tcPr>
                </a:tc>
                <a:extLst>
                  <a:ext uri="{0D108BD9-81ED-4DB2-BD59-A6C34878D82A}">
                    <a16:rowId xmlns:a16="http://schemas.microsoft.com/office/drawing/2014/main" val="3735131235"/>
                  </a:ext>
                </a:extLst>
              </a:tr>
              <a:tr h="0">
                <a:tc>
                  <a:txBody>
                    <a:bodyPr/>
                    <a:lstStyle/>
                    <a:p>
                      <a:pPr>
                        <a:lnSpc>
                          <a:spcPct val="115000"/>
                        </a:lnSpc>
                        <a:spcAft>
                          <a:spcPts val="800"/>
                        </a:spcAft>
                      </a:pPr>
                      <a:r>
                        <a:rPr lang="ru-RU" sz="12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Compressive strength</a:t>
                      </a:r>
                      <a:endParaRPr lang="en-GB" sz="11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tcPr>
                </a:tc>
                <a:tc>
                  <a:txBody>
                    <a:bodyPr/>
                    <a:lstStyle/>
                    <a:p>
                      <a:pPr>
                        <a:lnSpc>
                          <a:spcPct val="115000"/>
                        </a:lnSpc>
                        <a:spcAft>
                          <a:spcPts val="800"/>
                        </a:spcAft>
                      </a:pPr>
                      <a:r>
                        <a:rPr lang="ru-RU" sz="12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ASTM C109</a:t>
                      </a:r>
                      <a:endParaRPr lang="en-GB" sz="11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tcPr>
                </a:tc>
                <a:tc>
                  <a:txBody>
                    <a:bodyPr/>
                    <a:lstStyle/>
                    <a:p>
                      <a:pPr>
                        <a:lnSpc>
                          <a:spcPct val="115000"/>
                        </a:lnSpc>
                        <a:spcAft>
                          <a:spcPts val="800"/>
                        </a:spcAft>
                      </a:pPr>
                      <a:r>
                        <a:rPr lang="ru-RU" sz="12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7/14/28 day</a:t>
                      </a:r>
                      <a:endParaRPr lang="en-GB" sz="11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tcPr>
                </a:tc>
                <a:tc>
                  <a:txBody>
                    <a:bodyPr/>
                    <a:lstStyle/>
                    <a:p>
                      <a:pPr>
                        <a:lnSpc>
                          <a:spcPct val="115000"/>
                        </a:lnSpc>
                        <a:spcAft>
                          <a:spcPts val="800"/>
                        </a:spcAft>
                      </a:pPr>
                      <a:r>
                        <a:rPr lang="ru-RU" sz="12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12</a:t>
                      </a:r>
                      <a:endParaRPr lang="en-GB" sz="11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tcPr>
                </a:tc>
                <a:tc>
                  <a:txBody>
                    <a:bodyPr/>
                    <a:lstStyle/>
                    <a:p>
                      <a:pPr>
                        <a:lnSpc>
                          <a:spcPct val="115000"/>
                        </a:lnSpc>
                        <a:spcAft>
                          <a:spcPts val="800"/>
                        </a:spcAft>
                      </a:pPr>
                      <a:r>
                        <a:rPr lang="ru-RU" sz="12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50x50x50</a:t>
                      </a:r>
                      <a:endParaRPr lang="en-GB" sz="11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tcPr>
                </a:tc>
                <a:extLst>
                  <a:ext uri="{0D108BD9-81ED-4DB2-BD59-A6C34878D82A}">
                    <a16:rowId xmlns:a16="http://schemas.microsoft.com/office/drawing/2014/main" val="3266256056"/>
                  </a:ext>
                </a:extLst>
              </a:tr>
              <a:tr h="0">
                <a:tc>
                  <a:txBody>
                    <a:bodyPr/>
                    <a:lstStyle/>
                    <a:p>
                      <a:pPr>
                        <a:lnSpc>
                          <a:spcPct val="115000"/>
                        </a:lnSpc>
                        <a:spcAft>
                          <a:spcPts val="800"/>
                        </a:spcAft>
                      </a:pPr>
                      <a:r>
                        <a:rPr lang="ru-RU" sz="12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Flexural strength</a:t>
                      </a:r>
                      <a:endParaRPr lang="en-GB" sz="11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tcPr>
                </a:tc>
                <a:tc>
                  <a:txBody>
                    <a:bodyPr/>
                    <a:lstStyle/>
                    <a:p>
                      <a:pPr>
                        <a:lnSpc>
                          <a:spcPct val="115000"/>
                        </a:lnSpc>
                        <a:spcAft>
                          <a:spcPts val="800"/>
                        </a:spcAft>
                      </a:pPr>
                      <a:r>
                        <a:rPr lang="ru-RU" sz="12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ASTM C348</a:t>
                      </a:r>
                      <a:endParaRPr lang="en-GB" sz="11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tcPr>
                </a:tc>
                <a:tc>
                  <a:txBody>
                    <a:bodyPr/>
                    <a:lstStyle/>
                    <a:p>
                      <a:pPr>
                        <a:lnSpc>
                          <a:spcPct val="115000"/>
                        </a:lnSpc>
                        <a:spcAft>
                          <a:spcPts val="800"/>
                        </a:spcAft>
                      </a:pPr>
                      <a:r>
                        <a:rPr lang="ru-RU" sz="12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7/14/28 day</a:t>
                      </a:r>
                      <a:endParaRPr lang="en-GB" sz="11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tcPr>
                </a:tc>
                <a:tc>
                  <a:txBody>
                    <a:bodyPr/>
                    <a:lstStyle/>
                    <a:p>
                      <a:pPr>
                        <a:lnSpc>
                          <a:spcPct val="115000"/>
                        </a:lnSpc>
                        <a:spcAft>
                          <a:spcPts val="800"/>
                        </a:spcAft>
                      </a:pPr>
                      <a:r>
                        <a:rPr lang="ru-RU" sz="12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12</a:t>
                      </a:r>
                      <a:endParaRPr lang="en-GB" sz="11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tcPr>
                </a:tc>
                <a:tc>
                  <a:txBody>
                    <a:bodyPr/>
                    <a:lstStyle/>
                    <a:p>
                      <a:pPr>
                        <a:lnSpc>
                          <a:spcPct val="115000"/>
                        </a:lnSpc>
                        <a:spcAft>
                          <a:spcPts val="800"/>
                        </a:spcAft>
                      </a:pPr>
                      <a:r>
                        <a:rPr lang="ru-RU" sz="12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40x40x160</a:t>
                      </a:r>
                      <a:endParaRPr lang="en-GB" sz="11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tcPr>
                </a:tc>
                <a:extLst>
                  <a:ext uri="{0D108BD9-81ED-4DB2-BD59-A6C34878D82A}">
                    <a16:rowId xmlns:a16="http://schemas.microsoft.com/office/drawing/2014/main" val="3540311473"/>
                  </a:ext>
                </a:extLst>
              </a:tr>
              <a:tr h="0">
                <a:tc>
                  <a:txBody>
                    <a:bodyPr/>
                    <a:lstStyle/>
                    <a:p>
                      <a:pPr>
                        <a:lnSpc>
                          <a:spcPct val="115000"/>
                        </a:lnSpc>
                        <a:spcAft>
                          <a:spcPts val="800"/>
                        </a:spcAft>
                      </a:pPr>
                      <a:r>
                        <a:rPr lang="ru-RU" sz="1200" dirty="0" err="1">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Thermal</a:t>
                      </a:r>
                      <a:r>
                        <a:rPr lang="ru-RU" sz="1200" dirty="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 </a:t>
                      </a:r>
                      <a:r>
                        <a:rPr lang="ru-RU" sz="1200" dirty="0" err="1">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conductivity</a:t>
                      </a:r>
                      <a:endParaRPr lang="en-GB" sz="11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tcPr>
                </a:tc>
                <a:tc>
                  <a:txBody>
                    <a:bodyPr/>
                    <a:lstStyle/>
                    <a:p>
                      <a:pPr>
                        <a:lnSpc>
                          <a:spcPct val="107000"/>
                        </a:lnSpc>
                        <a:spcAft>
                          <a:spcPts val="800"/>
                        </a:spcAft>
                      </a:pPr>
                      <a:r>
                        <a:rPr lang="ru-RU" sz="12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ASTM E1530 </a:t>
                      </a:r>
                      <a:endParaRPr lang="en-GB" sz="11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tcPr>
                </a:tc>
                <a:tc>
                  <a:txBody>
                    <a:bodyPr/>
                    <a:lstStyle/>
                    <a:p>
                      <a:pPr>
                        <a:lnSpc>
                          <a:spcPct val="115000"/>
                        </a:lnSpc>
                        <a:spcAft>
                          <a:spcPts val="800"/>
                        </a:spcAft>
                      </a:pPr>
                      <a:r>
                        <a:rPr lang="ru-RU" sz="12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7/14/28 day</a:t>
                      </a:r>
                      <a:endParaRPr lang="en-GB" sz="11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tcPr>
                </a:tc>
                <a:tc>
                  <a:txBody>
                    <a:bodyPr/>
                    <a:lstStyle/>
                    <a:p>
                      <a:pPr>
                        <a:lnSpc>
                          <a:spcPct val="115000"/>
                        </a:lnSpc>
                        <a:spcAft>
                          <a:spcPts val="800"/>
                        </a:spcAft>
                      </a:pPr>
                      <a:r>
                        <a:rPr lang="ru-RU" sz="12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3</a:t>
                      </a:r>
                      <a:endParaRPr lang="en-GB" sz="11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tcPr>
                </a:tc>
                <a:tc>
                  <a:txBody>
                    <a:bodyPr/>
                    <a:lstStyle/>
                    <a:p>
                      <a:pPr>
                        <a:lnSpc>
                          <a:spcPct val="115000"/>
                        </a:lnSpc>
                        <a:spcAft>
                          <a:spcPts val="800"/>
                        </a:spcAft>
                      </a:pPr>
                      <a:r>
                        <a:rPr lang="ru-RU" sz="12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150x150x30</a:t>
                      </a:r>
                      <a:endParaRPr lang="en-GB" sz="11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tcPr>
                </a:tc>
                <a:extLst>
                  <a:ext uri="{0D108BD9-81ED-4DB2-BD59-A6C34878D82A}">
                    <a16:rowId xmlns:a16="http://schemas.microsoft.com/office/drawing/2014/main" val="811502780"/>
                  </a:ext>
                </a:extLst>
              </a:tr>
              <a:tr h="0">
                <a:tc>
                  <a:txBody>
                    <a:bodyPr/>
                    <a:lstStyle/>
                    <a:p>
                      <a:pPr>
                        <a:lnSpc>
                          <a:spcPct val="115000"/>
                        </a:lnSpc>
                        <a:spcAft>
                          <a:spcPts val="800"/>
                        </a:spcAft>
                      </a:pPr>
                      <a:r>
                        <a:rPr lang="ru-RU" sz="12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Dielectric constant</a:t>
                      </a:r>
                      <a:endParaRPr lang="en-GB" sz="11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tcPr>
                </a:tc>
                <a:tc>
                  <a:txBody>
                    <a:bodyPr/>
                    <a:lstStyle/>
                    <a:p>
                      <a:pPr>
                        <a:lnSpc>
                          <a:spcPct val="115000"/>
                        </a:lnSpc>
                        <a:spcAft>
                          <a:spcPts val="800"/>
                        </a:spcAft>
                      </a:pPr>
                      <a:r>
                        <a:rPr lang="ru-RU" sz="12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GB" sz="11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tcPr>
                </a:tc>
                <a:tc>
                  <a:txBody>
                    <a:bodyPr/>
                    <a:lstStyle/>
                    <a:p>
                      <a:pPr>
                        <a:lnSpc>
                          <a:spcPct val="115000"/>
                        </a:lnSpc>
                        <a:spcAft>
                          <a:spcPts val="800"/>
                        </a:spcAft>
                      </a:pPr>
                      <a:r>
                        <a:rPr lang="ru-RU" sz="1200" dirty="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3- </a:t>
                      </a:r>
                      <a:r>
                        <a:rPr lang="ru-RU" sz="1200" dirty="0" err="1">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and</a:t>
                      </a:r>
                      <a:r>
                        <a:rPr lang="ru-RU" sz="1200" dirty="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 4- </a:t>
                      </a:r>
                      <a:r>
                        <a:rPr lang="ru-RU" sz="1200" dirty="0" err="1">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day</a:t>
                      </a:r>
                      <a:r>
                        <a:rPr lang="ru-RU" sz="1200" dirty="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 </a:t>
                      </a:r>
                      <a:r>
                        <a:rPr lang="ru-RU" sz="1200" dirty="0" err="1">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interval</a:t>
                      </a:r>
                      <a:endParaRPr lang="en-GB" sz="11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tcPr>
                </a:tc>
                <a:tc>
                  <a:txBody>
                    <a:bodyPr/>
                    <a:lstStyle/>
                    <a:p>
                      <a:pPr>
                        <a:lnSpc>
                          <a:spcPct val="115000"/>
                        </a:lnSpc>
                        <a:spcAft>
                          <a:spcPts val="800"/>
                        </a:spcAft>
                      </a:pPr>
                      <a:r>
                        <a:rPr lang="ru-RU" sz="12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2</a:t>
                      </a:r>
                      <a:endParaRPr lang="en-GB" sz="11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tcPr>
                </a:tc>
                <a:tc>
                  <a:txBody>
                    <a:bodyPr/>
                    <a:lstStyle/>
                    <a:p>
                      <a:pPr>
                        <a:lnSpc>
                          <a:spcPct val="115000"/>
                        </a:lnSpc>
                        <a:spcAft>
                          <a:spcPts val="800"/>
                        </a:spcAft>
                      </a:pPr>
                      <a:r>
                        <a:rPr lang="ru-RU" sz="12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70x70x70</a:t>
                      </a:r>
                      <a:endParaRPr lang="en-GB" sz="11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tcPr>
                </a:tc>
                <a:extLst>
                  <a:ext uri="{0D108BD9-81ED-4DB2-BD59-A6C34878D82A}">
                    <a16:rowId xmlns:a16="http://schemas.microsoft.com/office/drawing/2014/main" val="1193667483"/>
                  </a:ext>
                </a:extLst>
              </a:tr>
              <a:tr h="0">
                <a:tc>
                  <a:txBody>
                    <a:bodyPr/>
                    <a:lstStyle/>
                    <a:p>
                      <a:pPr>
                        <a:lnSpc>
                          <a:spcPct val="115000"/>
                        </a:lnSpc>
                        <a:spcAft>
                          <a:spcPts val="800"/>
                        </a:spcAft>
                      </a:pPr>
                      <a:r>
                        <a:rPr lang="ru-RU" sz="12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Ultrasonic pulse velocity</a:t>
                      </a:r>
                      <a:endParaRPr lang="en-GB" sz="11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tcPr>
                </a:tc>
                <a:tc>
                  <a:txBody>
                    <a:bodyPr/>
                    <a:lstStyle/>
                    <a:p>
                      <a:pPr>
                        <a:lnSpc>
                          <a:spcPct val="115000"/>
                        </a:lnSpc>
                        <a:spcAft>
                          <a:spcPts val="800"/>
                        </a:spcAft>
                      </a:pPr>
                      <a:r>
                        <a:rPr lang="ru-RU" sz="12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ASTM C597</a:t>
                      </a:r>
                      <a:endParaRPr lang="en-GB" sz="11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tcPr>
                </a:tc>
                <a:tc>
                  <a:txBody>
                    <a:bodyPr/>
                    <a:lstStyle/>
                    <a:p>
                      <a:pPr>
                        <a:lnSpc>
                          <a:spcPct val="115000"/>
                        </a:lnSpc>
                        <a:spcAft>
                          <a:spcPts val="800"/>
                        </a:spcAft>
                      </a:pPr>
                      <a:r>
                        <a:rPr lang="ru-RU" sz="12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7/14/28 day</a:t>
                      </a:r>
                      <a:endParaRPr lang="en-GB" sz="11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tcPr>
                </a:tc>
                <a:tc>
                  <a:txBody>
                    <a:bodyPr/>
                    <a:lstStyle/>
                    <a:p>
                      <a:pPr>
                        <a:lnSpc>
                          <a:spcPct val="115000"/>
                        </a:lnSpc>
                        <a:spcAft>
                          <a:spcPts val="800"/>
                        </a:spcAft>
                      </a:pPr>
                      <a:r>
                        <a:rPr lang="ru-RU" sz="12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4</a:t>
                      </a:r>
                      <a:endParaRPr lang="en-GB" sz="11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tcPr>
                </a:tc>
                <a:tc>
                  <a:txBody>
                    <a:bodyPr/>
                    <a:lstStyle/>
                    <a:p>
                      <a:pPr>
                        <a:lnSpc>
                          <a:spcPct val="115000"/>
                        </a:lnSpc>
                        <a:spcAft>
                          <a:spcPts val="800"/>
                        </a:spcAft>
                      </a:pPr>
                      <a:r>
                        <a:rPr lang="ru-RU" sz="12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50x50x50</a:t>
                      </a:r>
                      <a:endParaRPr lang="en-GB" sz="11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tcPr>
                </a:tc>
                <a:extLst>
                  <a:ext uri="{0D108BD9-81ED-4DB2-BD59-A6C34878D82A}">
                    <a16:rowId xmlns:a16="http://schemas.microsoft.com/office/drawing/2014/main" val="2824741584"/>
                  </a:ext>
                </a:extLst>
              </a:tr>
              <a:tr h="0">
                <a:tc>
                  <a:txBody>
                    <a:bodyPr/>
                    <a:lstStyle/>
                    <a:p>
                      <a:pPr>
                        <a:lnSpc>
                          <a:spcPct val="115000"/>
                        </a:lnSpc>
                        <a:spcAft>
                          <a:spcPts val="800"/>
                        </a:spcAft>
                      </a:pPr>
                      <a:r>
                        <a:rPr lang="ru-RU" sz="12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Hardened density </a:t>
                      </a:r>
                      <a:endParaRPr lang="en-GB" sz="11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800"/>
                        </a:spcAft>
                      </a:pPr>
                      <a:r>
                        <a:rPr lang="ru-RU" sz="12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ASTM C642</a:t>
                      </a:r>
                      <a:endParaRPr lang="en-GB" sz="11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800"/>
                        </a:spcAft>
                      </a:pPr>
                      <a:r>
                        <a:rPr lang="ru-RU" sz="12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7/14/28 day</a:t>
                      </a:r>
                      <a:endParaRPr lang="en-GB" sz="11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800"/>
                        </a:spcAft>
                      </a:pPr>
                      <a:r>
                        <a:rPr lang="ru-RU" sz="120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4</a:t>
                      </a:r>
                      <a:endParaRPr lang="en-GB" sz="11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800"/>
                        </a:spcAft>
                      </a:pPr>
                      <a:r>
                        <a:rPr lang="ru-RU" sz="1200" dirty="0">
                          <a:solidFill>
                            <a:schemeClr val="bg1"/>
                          </a:solidFill>
                          <a:effectLst/>
                          <a:latin typeface="Times New Roman" panose="02020603050405020304" pitchFamily="18" charset="0"/>
                          <a:ea typeface="Times New Roman" panose="02020603050405020304" pitchFamily="18" charset="0"/>
                          <a:cs typeface="Arial" panose="020B0604020202020204" pitchFamily="34" charset="0"/>
                        </a:rPr>
                        <a:t>50x50x50</a:t>
                      </a:r>
                      <a:endParaRPr lang="en-GB" sz="11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96715397"/>
                  </a:ext>
                </a:extLst>
              </a:tr>
            </a:tbl>
          </a:graphicData>
        </a:graphic>
      </p:graphicFrame>
    </p:spTree>
    <p:extLst>
      <p:ext uri="{BB962C8B-B14F-4D97-AF65-F5344CB8AC3E}">
        <p14:creationId xmlns:p14="http://schemas.microsoft.com/office/powerpoint/2010/main" val="22338746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500778"/>
        </a:solidFill>
        <a:effectLst/>
      </p:bgPr>
    </p:bg>
    <p:spTree>
      <p:nvGrpSpPr>
        <p:cNvPr id="1" name="Shape 50"/>
        <p:cNvGrpSpPr/>
        <p:nvPr/>
      </p:nvGrpSpPr>
      <p:grpSpPr>
        <a:xfrm>
          <a:off x="0" y="0"/>
          <a:ext cx="0" cy="0"/>
          <a:chOff x="0" y="0"/>
          <a:chExt cx="0" cy="0"/>
        </a:xfrm>
      </p:grpSpPr>
      <p:sp>
        <p:nvSpPr>
          <p:cNvPr id="51" name="Google Shape;51;p8"/>
          <p:cNvSpPr txBox="1">
            <a:spLocks noGrp="1"/>
          </p:cNvSpPr>
          <p:nvPr>
            <p:ph type="title"/>
          </p:nvPr>
        </p:nvSpPr>
        <p:spPr>
          <a:xfrm>
            <a:off x="311700" y="2343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b="1" dirty="0">
                <a:solidFill>
                  <a:srgbClr val="000000"/>
                </a:solidFill>
              </a:rPr>
              <a:t>Results and Discussion: Fresh density</a:t>
            </a:r>
            <a:br>
              <a:rPr lang="en-US" b="1" dirty="0">
                <a:solidFill>
                  <a:srgbClr val="000000"/>
                </a:solidFill>
              </a:rPr>
            </a:br>
            <a:endParaRPr lang="en-US" b="1" dirty="0">
              <a:solidFill>
                <a:srgbClr val="000000"/>
              </a:solidFill>
            </a:endParaRPr>
          </a:p>
        </p:txBody>
      </p:sp>
      <p:sp>
        <p:nvSpPr>
          <p:cNvPr id="8" name="TextBox 7">
            <a:extLst>
              <a:ext uri="{FF2B5EF4-FFF2-40B4-BE49-F238E27FC236}">
                <a16:creationId xmlns:a16="http://schemas.microsoft.com/office/drawing/2014/main" id="{A78C9D73-93EC-9A47-DD97-6504429D373C}"/>
              </a:ext>
            </a:extLst>
          </p:cNvPr>
          <p:cNvSpPr txBox="1"/>
          <p:nvPr/>
        </p:nvSpPr>
        <p:spPr>
          <a:xfrm>
            <a:off x="2052735" y="4764378"/>
            <a:ext cx="4837814" cy="335156"/>
          </a:xfrm>
          <a:prstGeom prst="rect">
            <a:avLst/>
          </a:prstGeom>
          <a:noFill/>
        </p:spPr>
        <p:txBody>
          <a:bodyPr wrap="square">
            <a:spAutoFit/>
          </a:bodyPr>
          <a:lstStyle/>
          <a:p>
            <a:pPr algn="ctr">
              <a:lnSpc>
                <a:spcPct val="150000"/>
              </a:lnSpc>
            </a:pPr>
            <a:r>
              <a:rPr lang="en-US" sz="1200" b="1" dirty="0">
                <a:effectLst/>
                <a:latin typeface="Arial" panose="020B0604020202020204" pitchFamily="34" charset="0"/>
                <a:ea typeface="Calibri" panose="020F0502020204030204" pitchFamily="34" charset="0"/>
                <a:cs typeface="Arial" panose="020B0604020202020204" pitchFamily="34" charset="0"/>
              </a:rPr>
              <a:t>Figure 14.</a:t>
            </a:r>
            <a:r>
              <a:rPr lang="en-US" sz="1200" dirty="0">
                <a:effectLst/>
                <a:latin typeface="Arial" panose="020B0604020202020204" pitchFamily="34" charset="0"/>
                <a:ea typeface="Calibri" panose="020F0502020204030204" pitchFamily="34" charset="0"/>
                <a:cs typeface="Arial" panose="020B0604020202020204" pitchFamily="34" charset="0"/>
              </a:rPr>
              <a:t> Fresh density</a:t>
            </a:r>
            <a:endParaRPr lang="ru-KZ" sz="1200" dirty="0">
              <a:effectLst/>
              <a:latin typeface="Arial" panose="020B0604020202020204" pitchFamily="34" charset="0"/>
              <a:ea typeface="Calibri" panose="020F0502020204030204" pitchFamily="34" charset="0"/>
              <a:cs typeface="Arial" panose="020B0604020202020204" pitchFamily="34" charset="0"/>
            </a:endParaRPr>
          </a:p>
        </p:txBody>
      </p:sp>
      <p:sp>
        <p:nvSpPr>
          <p:cNvPr id="5" name="Номер слайда 4">
            <a:extLst>
              <a:ext uri="{FF2B5EF4-FFF2-40B4-BE49-F238E27FC236}">
                <a16:creationId xmlns:a16="http://schemas.microsoft.com/office/drawing/2014/main" id="{F00FD814-E39E-4483-09D6-47BD59380D5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solidFill>
                  <a:schemeClr val="bg1"/>
                </a:solidFill>
              </a:rPr>
              <a:t>17</a:t>
            </a:fld>
            <a:endParaRPr lang="en" dirty="0">
              <a:solidFill>
                <a:schemeClr val="bg1"/>
              </a:solidFill>
            </a:endParaRPr>
          </a:p>
        </p:txBody>
      </p:sp>
      <p:pic>
        <p:nvPicPr>
          <p:cNvPr id="12" name="Рисунок 11">
            <a:extLst>
              <a:ext uri="{FF2B5EF4-FFF2-40B4-BE49-F238E27FC236}">
                <a16:creationId xmlns:a16="http://schemas.microsoft.com/office/drawing/2014/main" id="{81620FC8-1134-D1B7-0BDF-23C698E5378F}"/>
              </a:ext>
            </a:extLst>
          </p:cNvPr>
          <p:cNvPicPr>
            <a:picLocks noChangeAspect="1"/>
          </p:cNvPicPr>
          <p:nvPr/>
        </p:nvPicPr>
        <p:blipFill>
          <a:blip r:embed="rId3"/>
          <a:stretch>
            <a:fillRect/>
          </a:stretch>
        </p:blipFill>
        <p:spPr>
          <a:xfrm>
            <a:off x="729382" y="807025"/>
            <a:ext cx="3465647" cy="1962437"/>
          </a:xfrm>
          <a:prstGeom prst="rect">
            <a:avLst/>
          </a:prstGeom>
        </p:spPr>
      </p:pic>
      <p:pic>
        <p:nvPicPr>
          <p:cNvPr id="19" name="Рисунок 18">
            <a:extLst>
              <a:ext uri="{FF2B5EF4-FFF2-40B4-BE49-F238E27FC236}">
                <a16:creationId xmlns:a16="http://schemas.microsoft.com/office/drawing/2014/main" id="{B581D155-C686-5910-827D-2E57A17F0823}"/>
              </a:ext>
            </a:extLst>
          </p:cNvPr>
          <p:cNvPicPr>
            <a:picLocks noChangeAspect="1"/>
          </p:cNvPicPr>
          <p:nvPr/>
        </p:nvPicPr>
        <p:blipFill>
          <a:blip r:embed="rId4"/>
          <a:stretch>
            <a:fillRect/>
          </a:stretch>
        </p:blipFill>
        <p:spPr>
          <a:xfrm>
            <a:off x="4672360" y="807024"/>
            <a:ext cx="3465645" cy="2013200"/>
          </a:xfrm>
          <a:prstGeom prst="rect">
            <a:avLst/>
          </a:prstGeom>
        </p:spPr>
      </p:pic>
      <p:pic>
        <p:nvPicPr>
          <p:cNvPr id="24" name="Рисунок 23">
            <a:extLst>
              <a:ext uri="{FF2B5EF4-FFF2-40B4-BE49-F238E27FC236}">
                <a16:creationId xmlns:a16="http://schemas.microsoft.com/office/drawing/2014/main" id="{BFF7D4F2-162A-4722-8049-0F976E8910E3}"/>
              </a:ext>
            </a:extLst>
          </p:cNvPr>
          <p:cNvPicPr>
            <a:picLocks noChangeAspect="1"/>
          </p:cNvPicPr>
          <p:nvPr/>
        </p:nvPicPr>
        <p:blipFill>
          <a:blip r:embed="rId5"/>
          <a:stretch>
            <a:fillRect/>
          </a:stretch>
        </p:blipFill>
        <p:spPr>
          <a:xfrm>
            <a:off x="4672359" y="2879648"/>
            <a:ext cx="3465646" cy="1980369"/>
          </a:xfrm>
          <a:prstGeom prst="rect">
            <a:avLst/>
          </a:prstGeom>
        </p:spPr>
      </p:pic>
      <p:pic>
        <p:nvPicPr>
          <p:cNvPr id="25" name="Рисунок 24">
            <a:extLst>
              <a:ext uri="{FF2B5EF4-FFF2-40B4-BE49-F238E27FC236}">
                <a16:creationId xmlns:a16="http://schemas.microsoft.com/office/drawing/2014/main" id="{2F942C1D-DF61-1A45-ED9D-B23521CFA888}"/>
              </a:ext>
            </a:extLst>
          </p:cNvPr>
          <p:cNvPicPr>
            <a:picLocks noChangeAspect="1"/>
          </p:cNvPicPr>
          <p:nvPr/>
        </p:nvPicPr>
        <p:blipFill>
          <a:blip r:embed="rId6"/>
          <a:stretch>
            <a:fillRect/>
          </a:stretch>
        </p:blipFill>
        <p:spPr>
          <a:xfrm>
            <a:off x="729382" y="2879648"/>
            <a:ext cx="3465646" cy="1980369"/>
          </a:xfrm>
          <a:prstGeom prst="rect">
            <a:avLst/>
          </a:prstGeom>
        </p:spPr>
      </p:pic>
      <p:sp>
        <p:nvSpPr>
          <p:cNvPr id="2" name="TextBox 1">
            <a:extLst>
              <a:ext uri="{FF2B5EF4-FFF2-40B4-BE49-F238E27FC236}">
                <a16:creationId xmlns:a16="http://schemas.microsoft.com/office/drawing/2014/main" id="{7ABFDFED-1E9B-7922-814F-28C712732FF5}"/>
              </a:ext>
            </a:extLst>
          </p:cNvPr>
          <p:cNvSpPr txBox="1"/>
          <p:nvPr/>
        </p:nvSpPr>
        <p:spPr>
          <a:xfrm>
            <a:off x="2526499" y="2635093"/>
            <a:ext cx="295274" cy="200055"/>
          </a:xfrm>
          <a:prstGeom prst="rect">
            <a:avLst/>
          </a:prstGeom>
          <a:noFill/>
        </p:spPr>
        <p:txBody>
          <a:bodyPr wrap="none" rtlCol="0">
            <a:spAutoFit/>
          </a:bodyPr>
          <a:lstStyle/>
          <a:p>
            <a:r>
              <a:rPr lang="en-US" sz="700" dirty="0"/>
              <a:t>(a)</a:t>
            </a:r>
            <a:endParaRPr lang="en-GB" sz="700" dirty="0"/>
          </a:p>
        </p:txBody>
      </p:sp>
      <p:sp>
        <p:nvSpPr>
          <p:cNvPr id="3" name="TextBox 2">
            <a:extLst>
              <a:ext uri="{FF2B5EF4-FFF2-40B4-BE49-F238E27FC236}">
                <a16:creationId xmlns:a16="http://schemas.microsoft.com/office/drawing/2014/main" id="{2974486A-5AF9-3E77-D731-CC12E7E5D2CA}"/>
              </a:ext>
            </a:extLst>
          </p:cNvPr>
          <p:cNvSpPr txBox="1"/>
          <p:nvPr/>
        </p:nvSpPr>
        <p:spPr>
          <a:xfrm>
            <a:off x="6457562" y="2649881"/>
            <a:ext cx="295274" cy="200055"/>
          </a:xfrm>
          <a:prstGeom prst="rect">
            <a:avLst/>
          </a:prstGeom>
          <a:noFill/>
        </p:spPr>
        <p:txBody>
          <a:bodyPr wrap="none" rtlCol="0">
            <a:spAutoFit/>
          </a:bodyPr>
          <a:lstStyle/>
          <a:p>
            <a:r>
              <a:rPr lang="en-US" sz="700" dirty="0"/>
              <a:t>(b)</a:t>
            </a:r>
            <a:endParaRPr lang="en-GB" sz="700" dirty="0"/>
          </a:p>
        </p:txBody>
      </p:sp>
      <p:sp>
        <p:nvSpPr>
          <p:cNvPr id="4" name="TextBox 3">
            <a:extLst>
              <a:ext uri="{FF2B5EF4-FFF2-40B4-BE49-F238E27FC236}">
                <a16:creationId xmlns:a16="http://schemas.microsoft.com/office/drawing/2014/main" id="{EE682C0E-8F57-9E99-9743-879B0F78F7F3}"/>
              </a:ext>
            </a:extLst>
          </p:cNvPr>
          <p:cNvSpPr txBox="1"/>
          <p:nvPr/>
        </p:nvSpPr>
        <p:spPr>
          <a:xfrm>
            <a:off x="2526499" y="4731901"/>
            <a:ext cx="290464" cy="200055"/>
          </a:xfrm>
          <a:prstGeom prst="rect">
            <a:avLst/>
          </a:prstGeom>
          <a:noFill/>
        </p:spPr>
        <p:txBody>
          <a:bodyPr wrap="none" rtlCol="0">
            <a:spAutoFit/>
          </a:bodyPr>
          <a:lstStyle/>
          <a:p>
            <a:r>
              <a:rPr lang="en-US" sz="700" dirty="0"/>
              <a:t>(c)</a:t>
            </a:r>
            <a:endParaRPr lang="en-GB" sz="700" dirty="0"/>
          </a:p>
        </p:txBody>
      </p:sp>
      <p:sp>
        <p:nvSpPr>
          <p:cNvPr id="6" name="TextBox 5">
            <a:extLst>
              <a:ext uri="{FF2B5EF4-FFF2-40B4-BE49-F238E27FC236}">
                <a16:creationId xmlns:a16="http://schemas.microsoft.com/office/drawing/2014/main" id="{A57CE2E6-9799-B8C5-E019-513866BA6511}"/>
              </a:ext>
            </a:extLst>
          </p:cNvPr>
          <p:cNvSpPr txBox="1"/>
          <p:nvPr/>
        </p:nvSpPr>
        <p:spPr>
          <a:xfrm>
            <a:off x="6457562" y="4731451"/>
            <a:ext cx="295274" cy="200055"/>
          </a:xfrm>
          <a:prstGeom prst="rect">
            <a:avLst/>
          </a:prstGeom>
          <a:noFill/>
        </p:spPr>
        <p:txBody>
          <a:bodyPr wrap="none" rtlCol="0">
            <a:spAutoFit/>
          </a:bodyPr>
          <a:lstStyle/>
          <a:p>
            <a:r>
              <a:rPr lang="en-US" sz="700" dirty="0"/>
              <a:t>(d)</a:t>
            </a:r>
            <a:endParaRPr lang="en-GB" sz="700" dirty="0"/>
          </a:p>
        </p:txBody>
      </p:sp>
    </p:spTree>
    <p:extLst>
      <p:ext uri="{BB962C8B-B14F-4D97-AF65-F5344CB8AC3E}">
        <p14:creationId xmlns:p14="http://schemas.microsoft.com/office/powerpoint/2010/main" val="2119026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500778"/>
        </a:solidFill>
        <a:effectLst/>
      </p:bgPr>
    </p:bg>
    <p:spTree>
      <p:nvGrpSpPr>
        <p:cNvPr id="1" name="Shape 50"/>
        <p:cNvGrpSpPr/>
        <p:nvPr/>
      </p:nvGrpSpPr>
      <p:grpSpPr>
        <a:xfrm>
          <a:off x="0" y="0"/>
          <a:ext cx="0" cy="0"/>
          <a:chOff x="0" y="0"/>
          <a:chExt cx="0" cy="0"/>
        </a:xfrm>
      </p:grpSpPr>
      <p:sp>
        <p:nvSpPr>
          <p:cNvPr id="51" name="Google Shape;51;p8"/>
          <p:cNvSpPr txBox="1">
            <a:spLocks noGrp="1"/>
          </p:cNvSpPr>
          <p:nvPr>
            <p:ph type="title"/>
          </p:nvPr>
        </p:nvSpPr>
        <p:spPr>
          <a:xfrm>
            <a:off x="311700" y="2343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b="1" dirty="0">
                <a:solidFill>
                  <a:srgbClr val="000000"/>
                </a:solidFill>
              </a:rPr>
              <a:t>Results and Discussion: Flowability</a:t>
            </a:r>
            <a:br>
              <a:rPr lang="en-US" b="1" dirty="0">
                <a:solidFill>
                  <a:srgbClr val="000000"/>
                </a:solidFill>
              </a:rPr>
            </a:br>
            <a:endParaRPr lang="en-US" b="1" dirty="0">
              <a:solidFill>
                <a:srgbClr val="000000"/>
              </a:solidFill>
            </a:endParaRPr>
          </a:p>
        </p:txBody>
      </p:sp>
      <p:sp>
        <p:nvSpPr>
          <p:cNvPr id="8" name="TextBox 7">
            <a:extLst>
              <a:ext uri="{FF2B5EF4-FFF2-40B4-BE49-F238E27FC236}">
                <a16:creationId xmlns:a16="http://schemas.microsoft.com/office/drawing/2014/main" id="{A78C9D73-93EC-9A47-DD97-6504429D373C}"/>
              </a:ext>
            </a:extLst>
          </p:cNvPr>
          <p:cNvSpPr txBox="1"/>
          <p:nvPr/>
        </p:nvSpPr>
        <p:spPr>
          <a:xfrm>
            <a:off x="2095876" y="3599234"/>
            <a:ext cx="4837814" cy="335156"/>
          </a:xfrm>
          <a:prstGeom prst="rect">
            <a:avLst/>
          </a:prstGeom>
          <a:noFill/>
        </p:spPr>
        <p:txBody>
          <a:bodyPr wrap="square">
            <a:spAutoFit/>
          </a:bodyPr>
          <a:lstStyle/>
          <a:p>
            <a:pPr algn="ctr">
              <a:lnSpc>
                <a:spcPct val="150000"/>
              </a:lnSpc>
            </a:pPr>
            <a:r>
              <a:rPr lang="en-US" sz="1200" b="1" dirty="0">
                <a:effectLst/>
                <a:latin typeface="Arial" panose="020B0604020202020204" pitchFamily="34" charset="0"/>
                <a:ea typeface="Calibri" panose="020F0502020204030204" pitchFamily="34" charset="0"/>
                <a:cs typeface="Arial" panose="020B0604020202020204" pitchFamily="34" charset="0"/>
              </a:rPr>
              <a:t>Figure 15.</a:t>
            </a:r>
            <a:r>
              <a:rPr lang="en-US" sz="1200" dirty="0">
                <a:effectLst/>
                <a:latin typeface="Arial" panose="020B0604020202020204" pitchFamily="34" charset="0"/>
                <a:ea typeface="Calibri" panose="020F0502020204030204" pitchFamily="34" charset="0"/>
                <a:cs typeface="Arial" panose="020B0604020202020204" pitchFamily="34" charset="0"/>
              </a:rPr>
              <a:t> Flowability</a:t>
            </a:r>
            <a:endParaRPr lang="ru-KZ" sz="1200" dirty="0">
              <a:effectLst/>
              <a:latin typeface="Arial" panose="020B0604020202020204" pitchFamily="34" charset="0"/>
              <a:ea typeface="Calibri" panose="020F0502020204030204" pitchFamily="34" charset="0"/>
              <a:cs typeface="Arial" panose="020B0604020202020204" pitchFamily="34" charset="0"/>
            </a:endParaRPr>
          </a:p>
        </p:txBody>
      </p:sp>
      <p:sp>
        <p:nvSpPr>
          <p:cNvPr id="5" name="Номер слайда 4">
            <a:extLst>
              <a:ext uri="{FF2B5EF4-FFF2-40B4-BE49-F238E27FC236}">
                <a16:creationId xmlns:a16="http://schemas.microsoft.com/office/drawing/2014/main" id="{F00FD814-E39E-4483-09D6-47BD59380D5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solidFill>
                  <a:schemeClr val="bg1"/>
                </a:solidFill>
              </a:rPr>
              <a:t>18</a:t>
            </a:fld>
            <a:endParaRPr lang="en" dirty="0">
              <a:solidFill>
                <a:schemeClr val="bg1"/>
              </a:solidFill>
            </a:endParaRPr>
          </a:p>
        </p:txBody>
      </p:sp>
      <p:pic>
        <p:nvPicPr>
          <p:cNvPr id="2" name="Рисунок 1">
            <a:extLst>
              <a:ext uri="{FF2B5EF4-FFF2-40B4-BE49-F238E27FC236}">
                <a16:creationId xmlns:a16="http://schemas.microsoft.com/office/drawing/2014/main" id="{1470CCF0-07C4-AD7C-C52D-9AE74752E0B1}"/>
              </a:ext>
            </a:extLst>
          </p:cNvPr>
          <p:cNvPicPr>
            <a:picLocks noChangeAspect="1"/>
          </p:cNvPicPr>
          <p:nvPr/>
        </p:nvPicPr>
        <p:blipFill>
          <a:blip r:embed="rId3"/>
          <a:stretch>
            <a:fillRect/>
          </a:stretch>
        </p:blipFill>
        <p:spPr>
          <a:xfrm>
            <a:off x="557108" y="1209110"/>
            <a:ext cx="3856582" cy="2419916"/>
          </a:xfrm>
          <a:prstGeom prst="rect">
            <a:avLst/>
          </a:prstGeom>
        </p:spPr>
      </p:pic>
      <p:pic>
        <p:nvPicPr>
          <p:cNvPr id="4" name="Рисунок 3">
            <a:extLst>
              <a:ext uri="{FF2B5EF4-FFF2-40B4-BE49-F238E27FC236}">
                <a16:creationId xmlns:a16="http://schemas.microsoft.com/office/drawing/2014/main" id="{F5FB07F6-9803-A96E-E9CD-0FC22C069AB9}"/>
              </a:ext>
            </a:extLst>
          </p:cNvPr>
          <p:cNvPicPr>
            <a:picLocks noChangeAspect="1"/>
          </p:cNvPicPr>
          <p:nvPr/>
        </p:nvPicPr>
        <p:blipFill>
          <a:blip r:embed="rId4"/>
          <a:stretch>
            <a:fillRect/>
          </a:stretch>
        </p:blipFill>
        <p:spPr>
          <a:xfrm>
            <a:off x="4615876" y="1209110"/>
            <a:ext cx="3856582" cy="2425011"/>
          </a:xfrm>
          <a:prstGeom prst="rect">
            <a:avLst/>
          </a:prstGeom>
        </p:spPr>
      </p:pic>
      <p:sp>
        <p:nvSpPr>
          <p:cNvPr id="3" name="TextBox 2">
            <a:extLst>
              <a:ext uri="{FF2B5EF4-FFF2-40B4-BE49-F238E27FC236}">
                <a16:creationId xmlns:a16="http://schemas.microsoft.com/office/drawing/2014/main" id="{F971F3B5-CFCE-A68D-3921-91D812B8F2FE}"/>
              </a:ext>
            </a:extLst>
          </p:cNvPr>
          <p:cNvSpPr txBox="1"/>
          <p:nvPr/>
        </p:nvSpPr>
        <p:spPr>
          <a:xfrm>
            <a:off x="2485399" y="3481625"/>
            <a:ext cx="295274" cy="200055"/>
          </a:xfrm>
          <a:prstGeom prst="rect">
            <a:avLst/>
          </a:prstGeom>
          <a:noFill/>
        </p:spPr>
        <p:txBody>
          <a:bodyPr wrap="none" rtlCol="0">
            <a:spAutoFit/>
          </a:bodyPr>
          <a:lstStyle/>
          <a:p>
            <a:r>
              <a:rPr lang="en-US" sz="700" dirty="0"/>
              <a:t>(a)</a:t>
            </a:r>
            <a:endParaRPr lang="en-GB" sz="700" dirty="0"/>
          </a:p>
        </p:txBody>
      </p:sp>
      <p:sp>
        <p:nvSpPr>
          <p:cNvPr id="6" name="TextBox 5">
            <a:extLst>
              <a:ext uri="{FF2B5EF4-FFF2-40B4-BE49-F238E27FC236}">
                <a16:creationId xmlns:a16="http://schemas.microsoft.com/office/drawing/2014/main" id="{4FCED419-704C-B1F1-061D-F80F257ECAD0}"/>
              </a:ext>
            </a:extLst>
          </p:cNvPr>
          <p:cNvSpPr txBox="1"/>
          <p:nvPr/>
        </p:nvSpPr>
        <p:spPr>
          <a:xfrm>
            <a:off x="6544167" y="3481625"/>
            <a:ext cx="295274" cy="200055"/>
          </a:xfrm>
          <a:prstGeom prst="rect">
            <a:avLst/>
          </a:prstGeom>
          <a:noFill/>
        </p:spPr>
        <p:txBody>
          <a:bodyPr wrap="none" rtlCol="0">
            <a:spAutoFit/>
          </a:bodyPr>
          <a:lstStyle/>
          <a:p>
            <a:r>
              <a:rPr lang="en-US" sz="700" dirty="0"/>
              <a:t>(b)</a:t>
            </a:r>
            <a:endParaRPr lang="en-GB" sz="700" dirty="0"/>
          </a:p>
        </p:txBody>
      </p:sp>
    </p:spTree>
    <p:extLst>
      <p:ext uri="{BB962C8B-B14F-4D97-AF65-F5344CB8AC3E}">
        <p14:creationId xmlns:p14="http://schemas.microsoft.com/office/powerpoint/2010/main" val="12119289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500778"/>
        </a:solidFill>
        <a:effectLst/>
      </p:bgPr>
    </p:bg>
    <p:spTree>
      <p:nvGrpSpPr>
        <p:cNvPr id="1" name="Shape 50"/>
        <p:cNvGrpSpPr/>
        <p:nvPr/>
      </p:nvGrpSpPr>
      <p:grpSpPr>
        <a:xfrm>
          <a:off x="0" y="0"/>
          <a:ext cx="0" cy="0"/>
          <a:chOff x="0" y="0"/>
          <a:chExt cx="0" cy="0"/>
        </a:xfrm>
      </p:grpSpPr>
      <p:sp>
        <p:nvSpPr>
          <p:cNvPr id="51" name="Google Shape;51;p8"/>
          <p:cNvSpPr txBox="1">
            <a:spLocks noGrp="1"/>
          </p:cNvSpPr>
          <p:nvPr>
            <p:ph type="title"/>
          </p:nvPr>
        </p:nvSpPr>
        <p:spPr>
          <a:xfrm>
            <a:off x="311700" y="2343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b="1" dirty="0">
                <a:solidFill>
                  <a:srgbClr val="000000"/>
                </a:solidFill>
              </a:rPr>
              <a:t>Results and Discussion: Air content</a:t>
            </a:r>
            <a:br>
              <a:rPr lang="en-US" b="1" dirty="0">
                <a:solidFill>
                  <a:srgbClr val="000000"/>
                </a:solidFill>
              </a:rPr>
            </a:br>
            <a:endParaRPr lang="en-US" b="1" dirty="0">
              <a:solidFill>
                <a:srgbClr val="000000"/>
              </a:solidFill>
            </a:endParaRPr>
          </a:p>
        </p:txBody>
      </p:sp>
      <p:sp>
        <p:nvSpPr>
          <p:cNvPr id="8" name="TextBox 7">
            <a:extLst>
              <a:ext uri="{FF2B5EF4-FFF2-40B4-BE49-F238E27FC236}">
                <a16:creationId xmlns:a16="http://schemas.microsoft.com/office/drawing/2014/main" id="{A78C9D73-93EC-9A47-DD97-6504429D373C}"/>
              </a:ext>
            </a:extLst>
          </p:cNvPr>
          <p:cNvSpPr txBox="1"/>
          <p:nvPr/>
        </p:nvSpPr>
        <p:spPr>
          <a:xfrm>
            <a:off x="2153093" y="4599648"/>
            <a:ext cx="4837814" cy="335156"/>
          </a:xfrm>
          <a:prstGeom prst="rect">
            <a:avLst/>
          </a:prstGeom>
          <a:noFill/>
        </p:spPr>
        <p:txBody>
          <a:bodyPr wrap="square">
            <a:spAutoFit/>
          </a:bodyPr>
          <a:lstStyle/>
          <a:p>
            <a:pPr algn="ctr">
              <a:lnSpc>
                <a:spcPct val="150000"/>
              </a:lnSpc>
            </a:pPr>
            <a:r>
              <a:rPr lang="en-US" sz="1200" b="1" dirty="0">
                <a:effectLst/>
                <a:latin typeface="Arial" panose="020B0604020202020204" pitchFamily="34" charset="0"/>
                <a:ea typeface="Calibri" panose="020F0502020204030204" pitchFamily="34" charset="0"/>
                <a:cs typeface="Arial" panose="020B0604020202020204" pitchFamily="34" charset="0"/>
              </a:rPr>
              <a:t>Figure 16.</a:t>
            </a:r>
            <a:r>
              <a:rPr lang="en-US" sz="1200" dirty="0">
                <a:effectLst/>
                <a:latin typeface="Arial" panose="020B0604020202020204" pitchFamily="34" charset="0"/>
                <a:ea typeface="Calibri" panose="020F0502020204030204" pitchFamily="34" charset="0"/>
                <a:cs typeface="Arial" panose="020B0604020202020204" pitchFamily="34" charset="0"/>
              </a:rPr>
              <a:t> Air content</a:t>
            </a:r>
            <a:endParaRPr lang="ru-KZ" sz="1200" dirty="0">
              <a:effectLst/>
              <a:latin typeface="Arial" panose="020B0604020202020204" pitchFamily="34" charset="0"/>
              <a:ea typeface="Calibri" panose="020F0502020204030204" pitchFamily="34" charset="0"/>
              <a:cs typeface="Arial" panose="020B0604020202020204" pitchFamily="34" charset="0"/>
            </a:endParaRPr>
          </a:p>
        </p:txBody>
      </p:sp>
      <p:sp>
        <p:nvSpPr>
          <p:cNvPr id="5" name="Номер слайда 4">
            <a:extLst>
              <a:ext uri="{FF2B5EF4-FFF2-40B4-BE49-F238E27FC236}">
                <a16:creationId xmlns:a16="http://schemas.microsoft.com/office/drawing/2014/main" id="{F00FD814-E39E-4483-09D6-47BD59380D5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solidFill>
                  <a:schemeClr val="bg1"/>
                </a:solidFill>
              </a:rPr>
              <a:t>19</a:t>
            </a:fld>
            <a:endParaRPr lang="en" dirty="0">
              <a:solidFill>
                <a:schemeClr val="bg1"/>
              </a:solidFill>
            </a:endParaRPr>
          </a:p>
        </p:txBody>
      </p:sp>
      <p:pic>
        <p:nvPicPr>
          <p:cNvPr id="3" name="Рисунок 2">
            <a:extLst>
              <a:ext uri="{FF2B5EF4-FFF2-40B4-BE49-F238E27FC236}">
                <a16:creationId xmlns:a16="http://schemas.microsoft.com/office/drawing/2014/main" id="{6D37C413-14CF-3A9F-267C-62E867001BC2}"/>
              </a:ext>
            </a:extLst>
          </p:cNvPr>
          <p:cNvPicPr>
            <a:picLocks noChangeAspect="1"/>
          </p:cNvPicPr>
          <p:nvPr/>
        </p:nvPicPr>
        <p:blipFill>
          <a:blip r:embed="rId3"/>
          <a:stretch>
            <a:fillRect/>
          </a:stretch>
        </p:blipFill>
        <p:spPr>
          <a:xfrm>
            <a:off x="1056151" y="824311"/>
            <a:ext cx="3144317" cy="1878206"/>
          </a:xfrm>
          <a:prstGeom prst="rect">
            <a:avLst/>
          </a:prstGeom>
        </p:spPr>
      </p:pic>
      <p:pic>
        <p:nvPicPr>
          <p:cNvPr id="4" name="Рисунок 3">
            <a:extLst>
              <a:ext uri="{FF2B5EF4-FFF2-40B4-BE49-F238E27FC236}">
                <a16:creationId xmlns:a16="http://schemas.microsoft.com/office/drawing/2014/main" id="{2239196C-7854-2DE7-7CCF-4E15CE305E5F}"/>
              </a:ext>
            </a:extLst>
          </p:cNvPr>
          <p:cNvPicPr>
            <a:picLocks noChangeAspect="1"/>
          </p:cNvPicPr>
          <p:nvPr/>
        </p:nvPicPr>
        <p:blipFill>
          <a:blip r:embed="rId4"/>
          <a:stretch>
            <a:fillRect/>
          </a:stretch>
        </p:blipFill>
        <p:spPr>
          <a:xfrm>
            <a:off x="4857039" y="824311"/>
            <a:ext cx="2917741" cy="1879025"/>
          </a:xfrm>
          <a:prstGeom prst="rect">
            <a:avLst/>
          </a:prstGeom>
        </p:spPr>
      </p:pic>
      <p:pic>
        <p:nvPicPr>
          <p:cNvPr id="6" name="Рисунок 5">
            <a:extLst>
              <a:ext uri="{FF2B5EF4-FFF2-40B4-BE49-F238E27FC236}">
                <a16:creationId xmlns:a16="http://schemas.microsoft.com/office/drawing/2014/main" id="{41872403-9830-F6A5-ED76-930F743C4D96}"/>
              </a:ext>
            </a:extLst>
          </p:cNvPr>
          <p:cNvPicPr>
            <a:picLocks noChangeAspect="1"/>
          </p:cNvPicPr>
          <p:nvPr/>
        </p:nvPicPr>
        <p:blipFill>
          <a:blip r:embed="rId5"/>
          <a:stretch>
            <a:fillRect/>
          </a:stretch>
        </p:blipFill>
        <p:spPr>
          <a:xfrm>
            <a:off x="4944923" y="2720623"/>
            <a:ext cx="2829857" cy="1879025"/>
          </a:xfrm>
          <a:prstGeom prst="rect">
            <a:avLst/>
          </a:prstGeom>
        </p:spPr>
      </p:pic>
      <p:pic>
        <p:nvPicPr>
          <p:cNvPr id="7" name="Рисунок 6">
            <a:extLst>
              <a:ext uri="{FF2B5EF4-FFF2-40B4-BE49-F238E27FC236}">
                <a16:creationId xmlns:a16="http://schemas.microsoft.com/office/drawing/2014/main" id="{86753B1B-413A-6CBE-915E-C0DB20F18BF0}"/>
              </a:ext>
            </a:extLst>
          </p:cNvPr>
          <p:cNvPicPr>
            <a:picLocks noChangeAspect="1"/>
          </p:cNvPicPr>
          <p:nvPr/>
        </p:nvPicPr>
        <p:blipFill>
          <a:blip r:embed="rId6"/>
          <a:stretch>
            <a:fillRect/>
          </a:stretch>
        </p:blipFill>
        <p:spPr>
          <a:xfrm>
            <a:off x="1175456" y="2721442"/>
            <a:ext cx="2905709" cy="1879025"/>
          </a:xfrm>
          <a:prstGeom prst="rect">
            <a:avLst/>
          </a:prstGeom>
        </p:spPr>
      </p:pic>
      <p:sp>
        <p:nvSpPr>
          <p:cNvPr id="2" name="TextBox 1">
            <a:extLst>
              <a:ext uri="{FF2B5EF4-FFF2-40B4-BE49-F238E27FC236}">
                <a16:creationId xmlns:a16="http://schemas.microsoft.com/office/drawing/2014/main" id="{EE153158-FA40-BDDB-6D64-3BD90E3E33FE}"/>
              </a:ext>
            </a:extLst>
          </p:cNvPr>
          <p:cNvSpPr txBox="1"/>
          <p:nvPr/>
        </p:nvSpPr>
        <p:spPr>
          <a:xfrm>
            <a:off x="2627718" y="2569603"/>
            <a:ext cx="295274" cy="200055"/>
          </a:xfrm>
          <a:prstGeom prst="rect">
            <a:avLst/>
          </a:prstGeom>
          <a:noFill/>
        </p:spPr>
        <p:txBody>
          <a:bodyPr wrap="none" rtlCol="0">
            <a:spAutoFit/>
          </a:bodyPr>
          <a:lstStyle/>
          <a:p>
            <a:r>
              <a:rPr lang="en-US" sz="700" dirty="0"/>
              <a:t>(a)</a:t>
            </a:r>
            <a:endParaRPr lang="en-GB" sz="700" dirty="0"/>
          </a:p>
        </p:txBody>
      </p:sp>
      <p:sp>
        <p:nvSpPr>
          <p:cNvPr id="9" name="TextBox 8">
            <a:extLst>
              <a:ext uri="{FF2B5EF4-FFF2-40B4-BE49-F238E27FC236}">
                <a16:creationId xmlns:a16="http://schemas.microsoft.com/office/drawing/2014/main" id="{8C9C56E0-411D-6AC7-2099-0B6BD123B422}"/>
              </a:ext>
            </a:extLst>
          </p:cNvPr>
          <p:cNvSpPr txBox="1"/>
          <p:nvPr/>
        </p:nvSpPr>
        <p:spPr>
          <a:xfrm>
            <a:off x="6315806" y="2569602"/>
            <a:ext cx="295274" cy="200055"/>
          </a:xfrm>
          <a:prstGeom prst="rect">
            <a:avLst/>
          </a:prstGeom>
          <a:noFill/>
        </p:spPr>
        <p:txBody>
          <a:bodyPr wrap="none" rtlCol="0">
            <a:spAutoFit/>
          </a:bodyPr>
          <a:lstStyle/>
          <a:p>
            <a:r>
              <a:rPr lang="en-US" sz="700" dirty="0"/>
              <a:t>(b)</a:t>
            </a:r>
            <a:endParaRPr lang="en-GB" sz="700" dirty="0"/>
          </a:p>
        </p:txBody>
      </p:sp>
      <p:sp>
        <p:nvSpPr>
          <p:cNvPr id="10" name="TextBox 9">
            <a:extLst>
              <a:ext uri="{FF2B5EF4-FFF2-40B4-BE49-F238E27FC236}">
                <a16:creationId xmlns:a16="http://schemas.microsoft.com/office/drawing/2014/main" id="{67B868CF-E217-16E6-F6AB-BBCF38E449DB}"/>
              </a:ext>
            </a:extLst>
          </p:cNvPr>
          <p:cNvSpPr txBox="1"/>
          <p:nvPr/>
        </p:nvSpPr>
        <p:spPr>
          <a:xfrm>
            <a:off x="2627718" y="4498801"/>
            <a:ext cx="290464" cy="200055"/>
          </a:xfrm>
          <a:prstGeom prst="rect">
            <a:avLst/>
          </a:prstGeom>
          <a:noFill/>
        </p:spPr>
        <p:txBody>
          <a:bodyPr wrap="none" rtlCol="0">
            <a:spAutoFit/>
          </a:bodyPr>
          <a:lstStyle/>
          <a:p>
            <a:r>
              <a:rPr lang="en-US" sz="700" dirty="0"/>
              <a:t>(c)</a:t>
            </a:r>
            <a:endParaRPr lang="en-GB" sz="700" dirty="0"/>
          </a:p>
        </p:txBody>
      </p:sp>
      <p:sp>
        <p:nvSpPr>
          <p:cNvPr id="11" name="TextBox 10">
            <a:extLst>
              <a:ext uri="{FF2B5EF4-FFF2-40B4-BE49-F238E27FC236}">
                <a16:creationId xmlns:a16="http://schemas.microsoft.com/office/drawing/2014/main" id="{D979C717-07D0-B5DC-3AB3-D9017C363C63}"/>
              </a:ext>
            </a:extLst>
          </p:cNvPr>
          <p:cNvSpPr txBox="1"/>
          <p:nvPr/>
        </p:nvSpPr>
        <p:spPr>
          <a:xfrm>
            <a:off x="6359851" y="4498800"/>
            <a:ext cx="295274" cy="200055"/>
          </a:xfrm>
          <a:prstGeom prst="rect">
            <a:avLst/>
          </a:prstGeom>
          <a:noFill/>
        </p:spPr>
        <p:txBody>
          <a:bodyPr wrap="none" rtlCol="0">
            <a:spAutoFit/>
          </a:bodyPr>
          <a:lstStyle/>
          <a:p>
            <a:r>
              <a:rPr lang="en-US" sz="700" dirty="0"/>
              <a:t>(d)</a:t>
            </a:r>
            <a:endParaRPr lang="en-GB" sz="700" dirty="0"/>
          </a:p>
        </p:txBody>
      </p:sp>
    </p:spTree>
    <p:extLst>
      <p:ext uri="{BB962C8B-B14F-4D97-AF65-F5344CB8AC3E}">
        <p14:creationId xmlns:p14="http://schemas.microsoft.com/office/powerpoint/2010/main" val="40282945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500778"/>
        </a:solidFill>
        <a:effectLst/>
      </p:bgPr>
    </p:bg>
    <p:spTree>
      <p:nvGrpSpPr>
        <p:cNvPr id="1" name="Shape 50"/>
        <p:cNvGrpSpPr/>
        <p:nvPr/>
      </p:nvGrpSpPr>
      <p:grpSpPr>
        <a:xfrm>
          <a:off x="0" y="0"/>
          <a:ext cx="0" cy="0"/>
          <a:chOff x="0" y="0"/>
          <a:chExt cx="0" cy="0"/>
        </a:xfrm>
      </p:grpSpPr>
      <p:sp>
        <p:nvSpPr>
          <p:cNvPr id="51" name="Google Shape;51;p8"/>
          <p:cNvSpPr txBox="1">
            <a:spLocks noGrp="1"/>
          </p:cNvSpPr>
          <p:nvPr>
            <p:ph type="title"/>
          </p:nvPr>
        </p:nvSpPr>
        <p:spPr>
          <a:xfrm>
            <a:off x="311700" y="2343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b="1" dirty="0">
                <a:solidFill>
                  <a:srgbClr val="000000"/>
                </a:solidFill>
              </a:rPr>
              <a:t>Outline</a:t>
            </a:r>
            <a:br>
              <a:rPr lang="en-US" b="1" dirty="0">
                <a:solidFill>
                  <a:srgbClr val="000000"/>
                </a:solidFill>
              </a:rPr>
            </a:br>
            <a:endParaRPr lang="en-US" b="1" dirty="0">
              <a:solidFill>
                <a:srgbClr val="000000"/>
              </a:solidFill>
            </a:endParaRPr>
          </a:p>
        </p:txBody>
      </p:sp>
      <p:sp>
        <p:nvSpPr>
          <p:cNvPr id="52" name="Google Shape;52;p8"/>
          <p:cNvSpPr txBox="1">
            <a:spLocks noGrp="1"/>
          </p:cNvSpPr>
          <p:nvPr>
            <p:ph type="body" idx="1"/>
          </p:nvPr>
        </p:nvSpPr>
        <p:spPr>
          <a:xfrm>
            <a:off x="607150" y="1044629"/>
            <a:ext cx="7841906" cy="3842400"/>
          </a:xfrm>
          <a:prstGeom prst="rect">
            <a:avLst/>
          </a:prstGeom>
          <a:noFill/>
          <a:ln>
            <a:noFill/>
          </a:ln>
        </p:spPr>
        <p:txBody>
          <a:bodyPr spcFirstLastPara="1" wrap="square" lIns="91425" tIns="91425" rIns="91425" bIns="91425" anchor="t" anchorCtr="0">
            <a:noAutofit/>
          </a:bodyPr>
          <a:lstStyle/>
          <a:p>
            <a:pPr>
              <a:buClr>
                <a:schemeClr val="bg1"/>
              </a:buClr>
            </a:pPr>
            <a:r>
              <a:rPr lang="en-US" sz="2400" dirty="0">
                <a:solidFill>
                  <a:schemeClr val="bg1"/>
                </a:solidFill>
              </a:rPr>
              <a:t>Introduction</a:t>
            </a:r>
          </a:p>
          <a:p>
            <a:pPr>
              <a:buClr>
                <a:schemeClr val="bg1"/>
              </a:buClr>
            </a:pPr>
            <a:r>
              <a:rPr lang="en-US" sz="2400" dirty="0">
                <a:solidFill>
                  <a:schemeClr val="bg1"/>
                </a:solidFill>
              </a:rPr>
              <a:t>Research Objectives</a:t>
            </a:r>
          </a:p>
          <a:p>
            <a:pPr>
              <a:buClr>
                <a:schemeClr val="bg1"/>
              </a:buClr>
            </a:pPr>
            <a:r>
              <a:rPr lang="en-US" sz="2400" dirty="0">
                <a:solidFill>
                  <a:schemeClr val="bg1"/>
                </a:solidFill>
              </a:rPr>
              <a:t>Research Methodology</a:t>
            </a:r>
          </a:p>
          <a:p>
            <a:pPr>
              <a:buClr>
                <a:schemeClr val="bg1"/>
              </a:buClr>
            </a:pPr>
            <a:r>
              <a:rPr lang="en-US" sz="2400" dirty="0">
                <a:solidFill>
                  <a:schemeClr val="bg1"/>
                </a:solidFill>
              </a:rPr>
              <a:t>Results and Discussion</a:t>
            </a:r>
          </a:p>
          <a:p>
            <a:pPr>
              <a:buClr>
                <a:schemeClr val="bg1"/>
              </a:buClr>
            </a:pPr>
            <a:r>
              <a:rPr lang="en-US" sz="2400" dirty="0">
                <a:solidFill>
                  <a:schemeClr val="bg1"/>
                </a:solidFill>
              </a:rPr>
              <a:t>Conclusion</a:t>
            </a:r>
          </a:p>
          <a:p>
            <a:pPr>
              <a:buClr>
                <a:schemeClr val="bg1"/>
              </a:buClr>
            </a:pPr>
            <a:r>
              <a:rPr lang="en-US" sz="2400" dirty="0">
                <a:solidFill>
                  <a:schemeClr val="bg1"/>
                </a:solidFill>
              </a:rPr>
              <a:t>Limitations and Recommendations</a:t>
            </a:r>
          </a:p>
          <a:p>
            <a:pPr>
              <a:buClr>
                <a:schemeClr val="bg1"/>
              </a:buClr>
            </a:pPr>
            <a:r>
              <a:rPr lang="en-US" sz="2400" dirty="0">
                <a:solidFill>
                  <a:schemeClr val="bg1"/>
                </a:solidFill>
              </a:rPr>
              <a:t>References</a:t>
            </a:r>
          </a:p>
          <a:p>
            <a:pPr lvl="0" algn="l" rtl="0">
              <a:lnSpc>
                <a:spcPct val="115000"/>
              </a:lnSpc>
              <a:spcBef>
                <a:spcPts val="0"/>
              </a:spcBef>
              <a:spcAft>
                <a:spcPts val="0"/>
              </a:spcAft>
              <a:buSzPts val="1400"/>
              <a:buFont typeface="Arial" panose="020B0604020202020204" pitchFamily="34" charset="0"/>
              <a:buChar char="•"/>
            </a:pPr>
            <a:endParaRPr lang="en-US" sz="2400" dirty="0">
              <a:solidFill>
                <a:schemeClr val="bg1"/>
              </a:solidFill>
            </a:endParaRPr>
          </a:p>
          <a:p>
            <a:pPr lvl="0" algn="l" rtl="0">
              <a:lnSpc>
                <a:spcPct val="115000"/>
              </a:lnSpc>
              <a:spcBef>
                <a:spcPts val="0"/>
              </a:spcBef>
              <a:spcAft>
                <a:spcPts val="0"/>
              </a:spcAft>
              <a:buSzPts val="1400"/>
              <a:buFont typeface="Arial" panose="020B0604020202020204" pitchFamily="34" charset="0"/>
              <a:buChar char="•"/>
            </a:pPr>
            <a:endParaRPr lang="en-US" sz="2400" dirty="0">
              <a:solidFill>
                <a:schemeClr val="bg1"/>
              </a:solidFill>
            </a:endParaRPr>
          </a:p>
          <a:p>
            <a:pPr lvl="0" algn="l" rtl="0">
              <a:lnSpc>
                <a:spcPct val="115000"/>
              </a:lnSpc>
              <a:spcBef>
                <a:spcPts val="0"/>
              </a:spcBef>
              <a:spcAft>
                <a:spcPts val="0"/>
              </a:spcAft>
              <a:buSzPts val="1400"/>
              <a:buFont typeface="Arial" panose="020B0604020202020204" pitchFamily="34" charset="0"/>
              <a:buChar char="•"/>
            </a:pPr>
            <a:endParaRPr sz="2400" dirty="0">
              <a:solidFill>
                <a:schemeClr val="bg1"/>
              </a:solidFill>
            </a:endParaRPr>
          </a:p>
        </p:txBody>
      </p:sp>
      <p:sp>
        <p:nvSpPr>
          <p:cNvPr id="2" name="Номер слайда 1">
            <a:extLst>
              <a:ext uri="{FF2B5EF4-FFF2-40B4-BE49-F238E27FC236}">
                <a16:creationId xmlns:a16="http://schemas.microsoft.com/office/drawing/2014/main" id="{5E50690F-8FD8-E16B-F30D-C71DA8AA822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solidFill>
                  <a:schemeClr val="bg1"/>
                </a:solidFill>
              </a:rPr>
              <a:t>2</a:t>
            </a:fld>
            <a:endParaRPr lang="en" dirty="0">
              <a:solidFill>
                <a:schemeClr val="bg1"/>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500778"/>
        </a:solidFill>
        <a:effectLst/>
      </p:bgPr>
    </p:bg>
    <p:spTree>
      <p:nvGrpSpPr>
        <p:cNvPr id="1" name="Shape 50"/>
        <p:cNvGrpSpPr/>
        <p:nvPr/>
      </p:nvGrpSpPr>
      <p:grpSpPr>
        <a:xfrm>
          <a:off x="0" y="0"/>
          <a:ext cx="0" cy="0"/>
          <a:chOff x="0" y="0"/>
          <a:chExt cx="0" cy="0"/>
        </a:xfrm>
      </p:grpSpPr>
      <p:sp>
        <p:nvSpPr>
          <p:cNvPr id="51" name="Google Shape;51;p8"/>
          <p:cNvSpPr txBox="1">
            <a:spLocks noGrp="1"/>
          </p:cNvSpPr>
          <p:nvPr>
            <p:ph type="title"/>
          </p:nvPr>
        </p:nvSpPr>
        <p:spPr>
          <a:xfrm>
            <a:off x="311700" y="2343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b="1" dirty="0">
                <a:solidFill>
                  <a:srgbClr val="000000"/>
                </a:solidFill>
              </a:rPr>
              <a:t>Results and Discussion: Compressive Strength</a:t>
            </a:r>
            <a:br>
              <a:rPr lang="en-US" b="1" dirty="0">
                <a:solidFill>
                  <a:srgbClr val="000000"/>
                </a:solidFill>
              </a:rPr>
            </a:br>
            <a:endParaRPr lang="en-US" b="1" dirty="0">
              <a:solidFill>
                <a:srgbClr val="000000"/>
              </a:solidFill>
            </a:endParaRPr>
          </a:p>
        </p:txBody>
      </p:sp>
      <p:sp>
        <p:nvSpPr>
          <p:cNvPr id="8" name="TextBox 7">
            <a:extLst>
              <a:ext uri="{FF2B5EF4-FFF2-40B4-BE49-F238E27FC236}">
                <a16:creationId xmlns:a16="http://schemas.microsoft.com/office/drawing/2014/main" id="{A78C9D73-93EC-9A47-DD97-6504429D373C}"/>
              </a:ext>
            </a:extLst>
          </p:cNvPr>
          <p:cNvSpPr txBox="1"/>
          <p:nvPr/>
        </p:nvSpPr>
        <p:spPr>
          <a:xfrm>
            <a:off x="3331464" y="4821922"/>
            <a:ext cx="2552450" cy="335156"/>
          </a:xfrm>
          <a:prstGeom prst="rect">
            <a:avLst/>
          </a:prstGeom>
          <a:noFill/>
        </p:spPr>
        <p:txBody>
          <a:bodyPr wrap="square">
            <a:spAutoFit/>
          </a:bodyPr>
          <a:lstStyle/>
          <a:p>
            <a:pPr algn="ctr">
              <a:lnSpc>
                <a:spcPct val="150000"/>
              </a:lnSpc>
            </a:pPr>
            <a:r>
              <a:rPr lang="en-US" sz="1200" b="1" dirty="0">
                <a:effectLst/>
                <a:latin typeface="Arial" panose="020B0604020202020204" pitchFamily="34" charset="0"/>
                <a:ea typeface="Calibri" panose="020F0502020204030204" pitchFamily="34" charset="0"/>
                <a:cs typeface="Arial" panose="020B0604020202020204" pitchFamily="34" charset="0"/>
              </a:rPr>
              <a:t>Fig. </a:t>
            </a:r>
            <a:r>
              <a:rPr lang="en-US" sz="1200" b="1" dirty="0">
                <a:latin typeface="Arial" panose="020B0604020202020204" pitchFamily="34" charset="0"/>
                <a:ea typeface="Calibri" panose="020F0502020204030204" pitchFamily="34" charset="0"/>
                <a:cs typeface="Arial" panose="020B0604020202020204" pitchFamily="34" charset="0"/>
              </a:rPr>
              <a:t>17</a:t>
            </a:r>
            <a:r>
              <a:rPr lang="en-US" sz="1200" b="1" dirty="0">
                <a:effectLst/>
                <a:latin typeface="Arial" panose="020B0604020202020204" pitchFamily="34" charset="0"/>
                <a:ea typeface="Calibri" panose="020F0502020204030204" pitchFamily="34" charset="0"/>
                <a:cs typeface="Arial" panose="020B0604020202020204" pitchFamily="34" charset="0"/>
              </a:rPr>
              <a:t>.</a:t>
            </a:r>
            <a:r>
              <a:rPr lang="en-US" sz="1200" dirty="0">
                <a:effectLst/>
                <a:latin typeface="Arial" panose="020B0604020202020204" pitchFamily="34" charset="0"/>
                <a:ea typeface="Calibri" panose="020F0502020204030204" pitchFamily="34" charset="0"/>
                <a:cs typeface="Arial" panose="020B0604020202020204" pitchFamily="34" charset="0"/>
              </a:rPr>
              <a:t> Compressive strength</a:t>
            </a:r>
            <a:endParaRPr lang="ru-KZ" sz="1200" dirty="0">
              <a:effectLst/>
              <a:latin typeface="Arial" panose="020B0604020202020204" pitchFamily="34" charset="0"/>
              <a:ea typeface="Calibri" panose="020F0502020204030204" pitchFamily="34" charset="0"/>
              <a:cs typeface="Arial" panose="020B0604020202020204" pitchFamily="34" charset="0"/>
            </a:endParaRPr>
          </a:p>
        </p:txBody>
      </p:sp>
      <p:sp>
        <p:nvSpPr>
          <p:cNvPr id="5" name="Номер слайда 4">
            <a:extLst>
              <a:ext uri="{FF2B5EF4-FFF2-40B4-BE49-F238E27FC236}">
                <a16:creationId xmlns:a16="http://schemas.microsoft.com/office/drawing/2014/main" id="{F00FD814-E39E-4483-09D6-47BD59380D5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solidFill>
                  <a:schemeClr val="bg1"/>
                </a:solidFill>
              </a:rPr>
              <a:t>20</a:t>
            </a:fld>
            <a:endParaRPr lang="en" dirty="0">
              <a:solidFill>
                <a:schemeClr val="bg1"/>
              </a:solidFill>
            </a:endParaRPr>
          </a:p>
        </p:txBody>
      </p:sp>
      <p:pic>
        <p:nvPicPr>
          <p:cNvPr id="18" name="Рисунок 17">
            <a:extLst>
              <a:ext uri="{FF2B5EF4-FFF2-40B4-BE49-F238E27FC236}">
                <a16:creationId xmlns:a16="http://schemas.microsoft.com/office/drawing/2014/main" id="{0DB2453D-BEE2-7A90-CB4E-E9CA5EA9EC7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607689" y="2793490"/>
            <a:ext cx="3864769" cy="1926879"/>
          </a:xfrm>
          <a:prstGeom prst="rect">
            <a:avLst/>
          </a:prstGeom>
        </p:spPr>
      </p:pic>
      <p:pic>
        <p:nvPicPr>
          <p:cNvPr id="19" name="Рисунок 18">
            <a:extLst>
              <a:ext uri="{FF2B5EF4-FFF2-40B4-BE49-F238E27FC236}">
                <a16:creationId xmlns:a16="http://schemas.microsoft.com/office/drawing/2014/main" id="{19A4EAF9-AEA9-F362-E50C-A0884AF992D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22614" y="2774923"/>
            <a:ext cx="3864770" cy="1951904"/>
          </a:xfrm>
          <a:prstGeom prst="rect">
            <a:avLst/>
          </a:prstGeom>
        </p:spPr>
      </p:pic>
      <p:pic>
        <p:nvPicPr>
          <p:cNvPr id="21" name="Рисунок 20">
            <a:extLst>
              <a:ext uri="{FF2B5EF4-FFF2-40B4-BE49-F238E27FC236}">
                <a16:creationId xmlns:a16="http://schemas.microsoft.com/office/drawing/2014/main" id="{A3F8D107-351B-0E6C-EC39-52D8C3BFAEC3}"/>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71542" y="752948"/>
            <a:ext cx="3766915" cy="1926880"/>
          </a:xfrm>
          <a:prstGeom prst="rect">
            <a:avLst/>
          </a:prstGeom>
        </p:spPr>
      </p:pic>
      <p:sp>
        <p:nvSpPr>
          <p:cNvPr id="23" name="TextBox 22">
            <a:extLst>
              <a:ext uri="{FF2B5EF4-FFF2-40B4-BE49-F238E27FC236}">
                <a16:creationId xmlns:a16="http://schemas.microsoft.com/office/drawing/2014/main" id="{CEE97E7F-48B4-5E27-05F9-88CADAF0F5AF}"/>
              </a:ext>
            </a:extLst>
          </p:cNvPr>
          <p:cNvSpPr txBox="1"/>
          <p:nvPr/>
        </p:nvSpPr>
        <p:spPr>
          <a:xfrm>
            <a:off x="2368890" y="2541328"/>
            <a:ext cx="295274" cy="200055"/>
          </a:xfrm>
          <a:prstGeom prst="rect">
            <a:avLst/>
          </a:prstGeom>
          <a:noFill/>
        </p:spPr>
        <p:txBody>
          <a:bodyPr wrap="none" rtlCol="0">
            <a:spAutoFit/>
          </a:bodyPr>
          <a:lstStyle/>
          <a:p>
            <a:r>
              <a:rPr lang="en-US" sz="700" dirty="0"/>
              <a:t>(a)</a:t>
            </a:r>
            <a:endParaRPr lang="en-GB" sz="700" dirty="0"/>
          </a:p>
        </p:txBody>
      </p:sp>
      <p:sp>
        <p:nvSpPr>
          <p:cNvPr id="29" name="TextBox 28">
            <a:extLst>
              <a:ext uri="{FF2B5EF4-FFF2-40B4-BE49-F238E27FC236}">
                <a16:creationId xmlns:a16="http://schemas.microsoft.com/office/drawing/2014/main" id="{6CE08056-5932-4F87-21EF-A44502544C80}"/>
              </a:ext>
            </a:extLst>
          </p:cNvPr>
          <p:cNvSpPr txBox="1"/>
          <p:nvPr/>
        </p:nvSpPr>
        <p:spPr>
          <a:xfrm>
            <a:off x="2379810" y="4601559"/>
            <a:ext cx="350378" cy="215444"/>
          </a:xfrm>
          <a:prstGeom prst="rect">
            <a:avLst/>
          </a:prstGeom>
          <a:noFill/>
        </p:spPr>
        <p:txBody>
          <a:bodyPr wrap="square">
            <a:spAutoFit/>
          </a:bodyPr>
          <a:lstStyle/>
          <a:p>
            <a:r>
              <a:rPr lang="en-US" sz="800" dirty="0"/>
              <a:t>(c)</a:t>
            </a:r>
            <a:endParaRPr lang="en-GB" sz="800" dirty="0"/>
          </a:p>
        </p:txBody>
      </p:sp>
      <p:pic>
        <p:nvPicPr>
          <p:cNvPr id="30" name="Рисунок 29">
            <a:extLst>
              <a:ext uri="{FF2B5EF4-FFF2-40B4-BE49-F238E27FC236}">
                <a16:creationId xmlns:a16="http://schemas.microsoft.com/office/drawing/2014/main" id="{1917A957-B8DB-D548-DC7E-554BAFE08AB3}"/>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593400" y="783217"/>
            <a:ext cx="3864769" cy="1951904"/>
          </a:xfrm>
          <a:prstGeom prst="rect">
            <a:avLst/>
          </a:prstGeom>
        </p:spPr>
      </p:pic>
      <p:pic>
        <p:nvPicPr>
          <p:cNvPr id="2" name="Рисунок 1">
            <a:extLst>
              <a:ext uri="{FF2B5EF4-FFF2-40B4-BE49-F238E27FC236}">
                <a16:creationId xmlns:a16="http://schemas.microsoft.com/office/drawing/2014/main" id="{1665B0A7-2066-3FBC-2415-5FDEF006B429}"/>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607689" y="789479"/>
            <a:ext cx="3864769" cy="1951904"/>
          </a:xfrm>
          <a:prstGeom prst="rect">
            <a:avLst/>
          </a:prstGeom>
        </p:spPr>
      </p:pic>
      <p:pic>
        <p:nvPicPr>
          <p:cNvPr id="4" name="Рисунок 3">
            <a:extLst>
              <a:ext uri="{FF2B5EF4-FFF2-40B4-BE49-F238E27FC236}">
                <a16:creationId xmlns:a16="http://schemas.microsoft.com/office/drawing/2014/main" id="{6A999BE2-CC65-A7F7-D837-CF60806BA4ED}"/>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607689" y="767475"/>
            <a:ext cx="3864769" cy="1951904"/>
          </a:xfrm>
          <a:prstGeom prst="rect">
            <a:avLst/>
          </a:prstGeom>
        </p:spPr>
      </p:pic>
      <p:sp>
        <p:nvSpPr>
          <p:cNvPr id="6" name="TextBox 5">
            <a:extLst>
              <a:ext uri="{FF2B5EF4-FFF2-40B4-BE49-F238E27FC236}">
                <a16:creationId xmlns:a16="http://schemas.microsoft.com/office/drawing/2014/main" id="{32950E17-7288-41FB-ED2D-ADCA2BFB8711}"/>
              </a:ext>
            </a:extLst>
          </p:cNvPr>
          <p:cNvSpPr txBox="1"/>
          <p:nvPr/>
        </p:nvSpPr>
        <p:spPr>
          <a:xfrm>
            <a:off x="6367693" y="2585842"/>
            <a:ext cx="295274" cy="200055"/>
          </a:xfrm>
          <a:prstGeom prst="rect">
            <a:avLst/>
          </a:prstGeom>
          <a:noFill/>
        </p:spPr>
        <p:txBody>
          <a:bodyPr wrap="none" rtlCol="0">
            <a:spAutoFit/>
          </a:bodyPr>
          <a:lstStyle/>
          <a:p>
            <a:r>
              <a:rPr lang="en-US" sz="700" dirty="0"/>
              <a:t>(b)</a:t>
            </a:r>
            <a:endParaRPr lang="en-GB" sz="700" dirty="0"/>
          </a:p>
        </p:txBody>
      </p:sp>
      <p:sp>
        <p:nvSpPr>
          <p:cNvPr id="7" name="TextBox 6">
            <a:extLst>
              <a:ext uri="{FF2B5EF4-FFF2-40B4-BE49-F238E27FC236}">
                <a16:creationId xmlns:a16="http://schemas.microsoft.com/office/drawing/2014/main" id="{C8588CDD-94F8-B47C-6B05-DF62A2318B47}"/>
              </a:ext>
            </a:extLst>
          </p:cNvPr>
          <p:cNvSpPr txBox="1"/>
          <p:nvPr/>
        </p:nvSpPr>
        <p:spPr>
          <a:xfrm>
            <a:off x="6372164" y="4609253"/>
            <a:ext cx="295274" cy="200055"/>
          </a:xfrm>
          <a:prstGeom prst="rect">
            <a:avLst/>
          </a:prstGeom>
          <a:noFill/>
        </p:spPr>
        <p:txBody>
          <a:bodyPr wrap="none" rtlCol="0">
            <a:spAutoFit/>
          </a:bodyPr>
          <a:lstStyle/>
          <a:p>
            <a:r>
              <a:rPr lang="en-US" sz="700" dirty="0"/>
              <a:t>(d)</a:t>
            </a:r>
            <a:endParaRPr lang="en-GB" sz="700" dirty="0"/>
          </a:p>
        </p:txBody>
      </p:sp>
    </p:spTree>
    <p:extLst>
      <p:ext uri="{BB962C8B-B14F-4D97-AF65-F5344CB8AC3E}">
        <p14:creationId xmlns:p14="http://schemas.microsoft.com/office/powerpoint/2010/main" val="27670617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500778"/>
        </a:solidFill>
        <a:effectLst/>
      </p:bgPr>
    </p:bg>
    <p:spTree>
      <p:nvGrpSpPr>
        <p:cNvPr id="1" name="Shape 50"/>
        <p:cNvGrpSpPr/>
        <p:nvPr/>
      </p:nvGrpSpPr>
      <p:grpSpPr>
        <a:xfrm>
          <a:off x="0" y="0"/>
          <a:ext cx="0" cy="0"/>
          <a:chOff x="0" y="0"/>
          <a:chExt cx="0" cy="0"/>
        </a:xfrm>
      </p:grpSpPr>
      <p:sp>
        <p:nvSpPr>
          <p:cNvPr id="51" name="Google Shape;51;p8"/>
          <p:cNvSpPr txBox="1">
            <a:spLocks noGrp="1"/>
          </p:cNvSpPr>
          <p:nvPr>
            <p:ph type="title"/>
          </p:nvPr>
        </p:nvSpPr>
        <p:spPr>
          <a:xfrm>
            <a:off x="311700" y="2343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b="1" dirty="0">
                <a:solidFill>
                  <a:srgbClr val="000000"/>
                </a:solidFill>
              </a:rPr>
              <a:t>Results and Discussion: Flexural Strength</a:t>
            </a:r>
            <a:br>
              <a:rPr lang="en-US" b="1" dirty="0">
                <a:solidFill>
                  <a:srgbClr val="000000"/>
                </a:solidFill>
              </a:rPr>
            </a:br>
            <a:endParaRPr lang="en-US" b="1" dirty="0">
              <a:solidFill>
                <a:srgbClr val="000000"/>
              </a:solidFill>
            </a:endParaRPr>
          </a:p>
        </p:txBody>
      </p:sp>
      <p:sp>
        <p:nvSpPr>
          <p:cNvPr id="8" name="TextBox 7">
            <a:extLst>
              <a:ext uri="{FF2B5EF4-FFF2-40B4-BE49-F238E27FC236}">
                <a16:creationId xmlns:a16="http://schemas.microsoft.com/office/drawing/2014/main" id="{6B51304C-87C5-6E2E-6B8C-C2075171F617}"/>
              </a:ext>
            </a:extLst>
          </p:cNvPr>
          <p:cNvSpPr txBox="1"/>
          <p:nvPr/>
        </p:nvSpPr>
        <p:spPr>
          <a:xfrm>
            <a:off x="2153093" y="4741597"/>
            <a:ext cx="4837814" cy="335156"/>
          </a:xfrm>
          <a:prstGeom prst="rect">
            <a:avLst/>
          </a:prstGeom>
          <a:noFill/>
        </p:spPr>
        <p:txBody>
          <a:bodyPr wrap="square">
            <a:spAutoFit/>
          </a:bodyPr>
          <a:lstStyle/>
          <a:p>
            <a:pPr algn="ctr">
              <a:lnSpc>
                <a:spcPct val="150000"/>
              </a:lnSpc>
            </a:pPr>
            <a:r>
              <a:rPr lang="en-US" sz="1200" b="1" dirty="0">
                <a:effectLst/>
                <a:latin typeface="Arial" panose="020B0604020202020204" pitchFamily="34" charset="0"/>
                <a:ea typeface="Calibri" panose="020F0502020204030204" pitchFamily="34" charset="0"/>
                <a:cs typeface="Arial" panose="020B0604020202020204" pitchFamily="34" charset="0"/>
              </a:rPr>
              <a:t>Fig. 18.</a:t>
            </a:r>
            <a:r>
              <a:rPr lang="en-US" sz="1200" dirty="0">
                <a:effectLst/>
                <a:latin typeface="Arial" panose="020B0604020202020204" pitchFamily="34" charset="0"/>
                <a:ea typeface="Calibri" panose="020F0502020204030204" pitchFamily="34" charset="0"/>
                <a:cs typeface="Arial" panose="020B0604020202020204" pitchFamily="34" charset="0"/>
              </a:rPr>
              <a:t> Flexural strength</a:t>
            </a:r>
            <a:endParaRPr lang="ru-KZ" sz="1200"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Номер слайда 2">
            <a:extLst>
              <a:ext uri="{FF2B5EF4-FFF2-40B4-BE49-F238E27FC236}">
                <a16:creationId xmlns:a16="http://schemas.microsoft.com/office/drawing/2014/main" id="{6B61DD39-F466-EE33-49B3-9C67507599D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solidFill>
                  <a:schemeClr val="bg1"/>
                </a:solidFill>
              </a:rPr>
              <a:t>21</a:t>
            </a:fld>
            <a:endParaRPr lang="en" dirty="0">
              <a:solidFill>
                <a:schemeClr val="bg1"/>
              </a:solidFill>
            </a:endParaRPr>
          </a:p>
        </p:txBody>
      </p:sp>
      <p:pic>
        <p:nvPicPr>
          <p:cNvPr id="5" name="Рисунок 4">
            <a:extLst>
              <a:ext uri="{FF2B5EF4-FFF2-40B4-BE49-F238E27FC236}">
                <a16:creationId xmlns:a16="http://schemas.microsoft.com/office/drawing/2014/main" id="{5EB6FB93-A05A-B06C-FD90-59A42C62DC7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250156" y="894302"/>
            <a:ext cx="3114676" cy="1630820"/>
          </a:xfrm>
          <a:prstGeom prst="rect">
            <a:avLst/>
          </a:prstGeom>
        </p:spPr>
      </p:pic>
      <p:pic>
        <p:nvPicPr>
          <p:cNvPr id="10" name="Рисунок 9">
            <a:extLst>
              <a:ext uri="{FF2B5EF4-FFF2-40B4-BE49-F238E27FC236}">
                <a16:creationId xmlns:a16="http://schemas.microsoft.com/office/drawing/2014/main" id="{56FB247B-BBAD-5AB6-103B-A96747F5795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779169" y="877969"/>
            <a:ext cx="3464719" cy="1734926"/>
          </a:xfrm>
          <a:prstGeom prst="rect">
            <a:avLst/>
          </a:prstGeom>
        </p:spPr>
      </p:pic>
      <p:pic>
        <p:nvPicPr>
          <p:cNvPr id="12" name="Рисунок 11">
            <a:extLst>
              <a:ext uri="{FF2B5EF4-FFF2-40B4-BE49-F238E27FC236}">
                <a16:creationId xmlns:a16="http://schemas.microsoft.com/office/drawing/2014/main" id="{1C1E3CFB-138D-1796-6FB7-A9DCA87C0B66}"/>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107281" y="2839582"/>
            <a:ext cx="3464719" cy="1734926"/>
          </a:xfrm>
          <a:prstGeom prst="rect">
            <a:avLst/>
          </a:prstGeom>
        </p:spPr>
      </p:pic>
      <p:pic>
        <p:nvPicPr>
          <p:cNvPr id="13" name="Рисунок 12">
            <a:extLst>
              <a:ext uri="{FF2B5EF4-FFF2-40B4-BE49-F238E27FC236}">
                <a16:creationId xmlns:a16="http://schemas.microsoft.com/office/drawing/2014/main" id="{C74EFAF4-1751-F919-2C14-E49CAF3AA39F}"/>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779169" y="2839582"/>
            <a:ext cx="3464719" cy="1734926"/>
          </a:xfrm>
          <a:prstGeom prst="rect">
            <a:avLst/>
          </a:prstGeom>
        </p:spPr>
      </p:pic>
      <p:sp>
        <p:nvSpPr>
          <p:cNvPr id="2" name="TextBox 1">
            <a:extLst>
              <a:ext uri="{FF2B5EF4-FFF2-40B4-BE49-F238E27FC236}">
                <a16:creationId xmlns:a16="http://schemas.microsoft.com/office/drawing/2014/main" id="{5E9661AE-163A-F063-48A0-5B241FF1F468}"/>
              </a:ext>
            </a:extLst>
          </p:cNvPr>
          <p:cNvSpPr txBox="1"/>
          <p:nvPr/>
        </p:nvSpPr>
        <p:spPr>
          <a:xfrm>
            <a:off x="2659857" y="2471722"/>
            <a:ext cx="295274" cy="200055"/>
          </a:xfrm>
          <a:prstGeom prst="rect">
            <a:avLst/>
          </a:prstGeom>
          <a:noFill/>
        </p:spPr>
        <p:txBody>
          <a:bodyPr wrap="none" rtlCol="0">
            <a:spAutoFit/>
          </a:bodyPr>
          <a:lstStyle/>
          <a:p>
            <a:r>
              <a:rPr lang="en-US" sz="700" dirty="0"/>
              <a:t>(a)</a:t>
            </a:r>
            <a:endParaRPr lang="en-GB" sz="700" dirty="0"/>
          </a:p>
        </p:txBody>
      </p:sp>
      <p:sp>
        <p:nvSpPr>
          <p:cNvPr id="4" name="TextBox 3">
            <a:extLst>
              <a:ext uri="{FF2B5EF4-FFF2-40B4-BE49-F238E27FC236}">
                <a16:creationId xmlns:a16="http://schemas.microsoft.com/office/drawing/2014/main" id="{9DAED857-C52B-6E32-3D0C-967187F09831}"/>
              </a:ext>
            </a:extLst>
          </p:cNvPr>
          <p:cNvSpPr txBox="1"/>
          <p:nvPr/>
        </p:nvSpPr>
        <p:spPr>
          <a:xfrm>
            <a:off x="6363891" y="2512867"/>
            <a:ext cx="295274" cy="200055"/>
          </a:xfrm>
          <a:prstGeom prst="rect">
            <a:avLst/>
          </a:prstGeom>
          <a:noFill/>
        </p:spPr>
        <p:txBody>
          <a:bodyPr wrap="none" rtlCol="0">
            <a:spAutoFit/>
          </a:bodyPr>
          <a:lstStyle/>
          <a:p>
            <a:r>
              <a:rPr lang="en-US" sz="700" dirty="0"/>
              <a:t>(b)</a:t>
            </a:r>
            <a:endParaRPr lang="en-GB" sz="700" dirty="0"/>
          </a:p>
        </p:txBody>
      </p:sp>
      <p:sp>
        <p:nvSpPr>
          <p:cNvPr id="6" name="TextBox 5">
            <a:extLst>
              <a:ext uri="{FF2B5EF4-FFF2-40B4-BE49-F238E27FC236}">
                <a16:creationId xmlns:a16="http://schemas.microsoft.com/office/drawing/2014/main" id="{B420BDA5-5BA9-663D-6E48-D4E0B338B617}"/>
              </a:ext>
            </a:extLst>
          </p:cNvPr>
          <p:cNvSpPr txBox="1"/>
          <p:nvPr/>
        </p:nvSpPr>
        <p:spPr>
          <a:xfrm>
            <a:off x="2692003" y="4457651"/>
            <a:ext cx="290464" cy="200055"/>
          </a:xfrm>
          <a:prstGeom prst="rect">
            <a:avLst/>
          </a:prstGeom>
          <a:noFill/>
        </p:spPr>
        <p:txBody>
          <a:bodyPr wrap="none" rtlCol="0">
            <a:spAutoFit/>
          </a:bodyPr>
          <a:lstStyle/>
          <a:p>
            <a:r>
              <a:rPr lang="en-US" sz="700" dirty="0"/>
              <a:t>(c)</a:t>
            </a:r>
            <a:endParaRPr lang="en-GB" sz="700" dirty="0"/>
          </a:p>
        </p:txBody>
      </p:sp>
      <p:sp>
        <p:nvSpPr>
          <p:cNvPr id="7" name="TextBox 6">
            <a:extLst>
              <a:ext uri="{FF2B5EF4-FFF2-40B4-BE49-F238E27FC236}">
                <a16:creationId xmlns:a16="http://schemas.microsoft.com/office/drawing/2014/main" id="{9716C435-2E3E-E2AA-3477-1F86F0F5AC15}"/>
              </a:ext>
            </a:extLst>
          </p:cNvPr>
          <p:cNvSpPr txBox="1"/>
          <p:nvPr/>
        </p:nvSpPr>
        <p:spPr>
          <a:xfrm>
            <a:off x="6363891" y="4474480"/>
            <a:ext cx="295274" cy="200055"/>
          </a:xfrm>
          <a:prstGeom prst="rect">
            <a:avLst/>
          </a:prstGeom>
          <a:noFill/>
        </p:spPr>
        <p:txBody>
          <a:bodyPr wrap="none" rtlCol="0">
            <a:spAutoFit/>
          </a:bodyPr>
          <a:lstStyle/>
          <a:p>
            <a:r>
              <a:rPr lang="en-US" sz="700" dirty="0"/>
              <a:t>(d)</a:t>
            </a:r>
            <a:endParaRPr lang="en-GB" sz="700" dirty="0"/>
          </a:p>
        </p:txBody>
      </p:sp>
    </p:spTree>
    <p:extLst>
      <p:ext uri="{BB962C8B-B14F-4D97-AF65-F5344CB8AC3E}">
        <p14:creationId xmlns:p14="http://schemas.microsoft.com/office/powerpoint/2010/main" val="15415982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500778"/>
        </a:solidFill>
        <a:effectLst/>
      </p:bgPr>
    </p:bg>
    <p:spTree>
      <p:nvGrpSpPr>
        <p:cNvPr id="1" name="Shape 50"/>
        <p:cNvGrpSpPr/>
        <p:nvPr/>
      </p:nvGrpSpPr>
      <p:grpSpPr>
        <a:xfrm>
          <a:off x="0" y="0"/>
          <a:ext cx="0" cy="0"/>
          <a:chOff x="0" y="0"/>
          <a:chExt cx="0" cy="0"/>
        </a:xfrm>
      </p:grpSpPr>
      <p:sp>
        <p:nvSpPr>
          <p:cNvPr id="51" name="Google Shape;51;p8"/>
          <p:cNvSpPr txBox="1">
            <a:spLocks noGrp="1"/>
          </p:cNvSpPr>
          <p:nvPr>
            <p:ph type="title"/>
          </p:nvPr>
        </p:nvSpPr>
        <p:spPr>
          <a:xfrm>
            <a:off x="311700" y="120496"/>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b="1" dirty="0">
                <a:solidFill>
                  <a:srgbClr val="000000"/>
                </a:solidFill>
              </a:rPr>
              <a:t>Results and Discussion: Thermal conductivity</a:t>
            </a:r>
            <a:br>
              <a:rPr lang="en-US" b="1" dirty="0">
                <a:solidFill>
                  <a:srgbClr val="000000"/>
                </a:solidFill>
              </a:rPr>
            </a:br>
            <a:endParaRPr lang="en-US" b="1" dirty="0">
              <a:solidFill>
                <a:srgbClr val="000000"/>
              </a:solidFill>
            </a:endParaRPr>
          </a:p>
        </p:txBody>
      </p:sp>
      <p:sp>
        <p:nvSpPr>
          <p:cNvPr id="8" name="TextBox 7">
            <a:extLst>
              <a:ext uri="{FF2B5EF4-FFF2-40B4-BE49-F238E27FC236}">
                <a16:creationId xmlns:a16="http://schemas.microsoft.com/office/drawing/2014/main" id="{A78C9D73-93EC-9A47-DD97-6504429D373C}"/>
              </a:ext>
            </a:extLst>
          </p:cNvPr>
          <p:cNvSpPr txBox="1"/>
          <p:nvPr/>
        </p:nvSpPr>
        <p:spPr>
          <a:xfrm>
            <a:off x="2153093" y="4808344"/>
            <a:ext cx="4837814" cy="335156"/>
          </a:xfrm>
          <a:prstGeom prst="rect">
            <a:avLst/>
          </a:prstGeom>
          <a:noFill/>
        </p:spPr>
        <p:txBody>
          <a:bodyPr wrap="square">
            <a:spAutoFit/>
          </a:bodyPr>
          <a:lstStyle/>
          <a:p>
            <a:pPr algn="ctr">
              <a:lnSpc>
                <a:spcPct val="150000"/>
              </a:lnSpc>
            </a:pPr>
            <a:r>
              <a:rPr lang="en-US" sz="1200" b="1" dirty="0">
                <a:effectLst/>
                <a:latin typeface="Arial" panose="020B0604020202020204" pitchFamily="34" charset="0"/>
                <a:ea typeface="Calibri" panose="020F0502020204030204" pitchFamily="34" charset="0"/>
                <a:cs typeface="Arial" panose="020B0604020202020204" pitchFamily="34" charset="0"/>
              </a:rPr>
              <a:t>Figure 19.</a:t>
            </a:r>
            <a:r>
              <a:rPr lang="en-US" sz="1200" dirty="0">
                <a:effectLst/>
                <a:latin typeface="Arial" panose="020B0604020202020204" pitchFamily="34" charset="0"/>
                <a:ea typeface="Calibri" panose="020F0502020204030204" pitchFamily="34" charset="0"/>
                <a:cs typeface="Arial" panose="020B0604020202020204" pitchFamily="34" charset="0"/>
              </a:rPr>
              <a:t> Thermal conductivity</a:t>
            </a:r>
            <a:endParaRPr lang="ru-KZ" sz="1200" dirty="0">
              <a:effectLst/>
              <a:latin typeface="Arial" panose="020B0604020202020204" pitchFamily="34" charset="0"/>
              <a:ea typeface="Calibri" panose="020F0502020204030204" pitchFamily="34" charset="0"/>
              <a:cs typeface="Arial" panose="020B0604020202020204" pitchFamily="34" charset="0"/>
            </a:endParaRPr>
          </a:p>
        </p:txBody>
      </p:sp>
      <p:sp>
        <p:nvSpPr>
          <p:cNvPr id="5" name="Номер слайда 4">
            <a:extLst>
              <a:ext uri="{FF2B5EF4-FFF2-40B4-BE49-F238E27FC236}">
                <a16:creationId xmlns:a16="http://schemas.microsoft.com/office/drawing/2014/main" id="{F00FD814-E39E-4483-09D6-47BD59380D5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solidFill>
                  <a:schemeClr val="bg1"/>
                </a:solidFill>
              </a:rPr>
              <a:t>22</a:t>
            </a:fld>
            <a:endParaRPr lang="en" dirty="0">
              <a:solidFill>
                <a:schemeClr val="bg1"/>
              </a:solidFill>
            </a:endParaRPr>
          </a:p>
        </p:txBody>
      </p:sp>
      <p:pic>
        <p:nvPicPr>
          <p:cNvPr id="3" name="Рисунок 2">
            <a:extLst>
              <a:ext uri="{FF2B5EF4-FFF2-40B4-BE49-F238E27FC236}">
                <a16:creationId xmlns:a16="http://schemas.microsoft.com/office/drawing/2014/main" id="{C8EC6778-7520-9A4A-0B6C-DA76771BED8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35776" y="770095"/>
            <a:ext cx="3608029" cy="1881751"/>
          </a:xfrm>
          <a:prstGeom prst="rect">
            <a:avLst/>
          </a:prstGeom>
        </p:spPr>
      </p:pic>
      <p:pic>
        <p:nvPicPr>
          <p:cNvPr id="2" name="Рисунок 1">
            <a:extLst>
              <a:ext uri="{FF2B5EF4-FFF2-40B4-BE49-F238E27FC236}">
                <a16:creationId xmlns:a16="http://schemas.microsoft.com/office/drawing/2014/main" id="{1CF4A238-34A2-B9F3-7F2B-F603A0A60BD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572000" y="713891"/>
            <a:ext cx="3836224" cy="1994161"/>
          </a:xfrm>
          <a:prstGeom prst="rect">
            <a:avLst/>
          </a:prstGeom>
        </p:spPr>
      </p:pic>
      <p:pic>
        <p:nvPicPr>
          <p:cNvPr id="4" name="Рисунок 3">
            <a:extLst>
              <a:ext uri="{FF2B5EF4-FFF2-40B4-BE49-F238E27FC236}">
                <a16:creationId xmlns:a16="http://schemas.microsoft.com/office/drawing/2014/main" id="{2D0F0F1A-2756-E88A-0DB7-69514273292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572000" y="2761117"/>
            <a:ext cx="3836224" cy="1994161"/>
          </a:xfrm>
          <a:prstGeom prst="rect">
            <a:avLst/>
          </a:prstGeom>
        </p:spPr>
      </p:pic>
      <p:pic>
        <p:nvPicPr>
          <p:cNvPr id="6" name="Рисунок 5">
            <a:extLst>
              <a:ext uri="{FF2B5EF4-FFF2-40B4-BE49-F238E27FC236}">
                <a16:creationId xmlns:a16="http://schemas.microsoft.com/office/drawing/2014/main" id="{C2097DCA-C6E0-BE8E-45B7-0FB46C6F5F59}"/>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621677" y="2761117"/>
            <a:ext cx="3836225" cy="1994161"/>
          </a:xfrm>
          <a:prstGeom prst="rect">
            <a:avLst/>
          </a:prstGeom>
        </p:spPr>
      </p:pic>
      <p:sp>
        <p:nvSpPr>
          <p:cNvPr id="7" name="TextBox 6">
            <a:extLst>
              <a:ext uri="{FF2B5EF4-FFF2-40B4-BE49-F238E27FC236}">
                <a16:creationId xmlns:a16="http://schemas.microsoft.com/office/drawing/2014/main" id="{4BE51530-2B49-A6BA-D6DA-CED0244AC195}"/>
              </a:ext>
            </a:extLst>
          </p:cNvPr>
          <p:cNvSpPr txBox="1"/>
          <p:nvPr/>
        </p:nvSpPr>
        <p:spPr>
          <a:xfrm>
            <a:off x="2392152" y="2547185"/>
            <a:ext cx="295274" cy="200055"/>
          </a:xfrm>
          <a:prstGeom prst="rect">
            <a:avLst/>
          </a:prstGeom>
          <a:noFill/>
        </p:spPr>
        <p:txBody>
          <a:bodyPr wrap="none" rtlCol="0">
            <a:spAutoFit/>
          </a:bodyPr>
          <a:lstStyle/>
          <a:p>
            <a:r>
              <a:rPr lang="en-US" sz="700" dirty="0"/>
              <a:t>(a)</a:t>
            </a:r>
            <a:endParaRPr lang="en-GB" sz="700" dirty="0"/>
          </a:p>
        </p:txBody>
      </p:sp>
      <p:sp>
        <p:nvSpPr>
          <p:cNvPr id="9" name="TextBox 8">
            <a:extLst>
              <a:ext uri="{FF2B5EF4-FFF2-40B4-BE49-F238E27FC236}">
                <a16:creationId xmlns:a16="http://schemas.microsoft.com/office/drawing/2014/main" id="{9717A42F-243C-6745-1470-24743B664C17}"/>
              </a:ext>
            </a:extLst>
          </p:cNvPr>
          <p:cNvSpPr txBox="1"/>
          <p:nvPr/>
        </p:nvSpPr>
        <p:spPr>
          <a:xfrm>
            <a:off x="6342475" y="2571750"/>
            <a:ext cx="295274" cy="200055"/>
          </a:xfrm>
          <a:prstGeom prst="rect">
            <a:avLst/>
          </a:prstGeom>
          <a:noFill/>
        </p:spPr>
        <p:txBody>
          <a:bodyPr wrap="none" rtlCol="0">
            <a:spAutoFit/>
          </a:bodyPr>
          <a:lstStyle/>
          <a:p>
            <a:r>
              <a:rPr lang="en-US" sz="700" dirty="0"/>
              <a:t>(b)</a:t>
            </a:r>
            <a:endParaRPr lang="en-GB" sz="700" dirty="0"/>
          </a:p>
        </p:txBody>
      </p:sp>
      <p:sp>
        <p:nvSpPr>
          <p:cNvPr id="10" name="TextBox 9">
            <a:extLst>
              <a:ext uri="{FF2B5EF4-FFF2-40B4-BE49-F238E27FC236}">
                <a16:creationId xmlns:a16="http://schemas.microsoft.com/office/drawing/2014/main" id="{79416352-A6DE-105B-2686-8AABA37BA156}"/>
              </a:ext>
            </a:extLst>
          </p:cNvPr>
          <p:cNvSpPr txBox="1"/>
          <p:nvPr/>
        </p:nvSpPr>
        <p:spPr>
          <a:xfrm>
            <a:off x="2395708" y="4608289"/>
            <a:ext cx="290464" cy="200055"/>
          </a:xfrm>
          <a:prstGeom prst="rect">
            <a:avLst/>
          </a:prstGeom>
          <a:noFill/>
        </p:spPr>
        <p:txBody>
          <a:bodyPr wrap="none" rtlCol="0">
            <a:spAutoFit/>
          </a:bodyPr>
          <a:lstStyle/>
          <a:p>
            <a:r>
              <a:rPr lang="en-US" sz="700" dirty="0"/>
              <a:t>(c)</a:t>
            </a:r>
            <a:endParaRPr lang="en-GB" sz="700" dirty="0"/>
          </a:p>
        </p:txBody>
      </p:sp>
      <p:sp>
        <p:nvSpPr>
          <p:cNvPr id="11" name="TextBox 10">
            <a:extLst>
              <a:ext uri="{FF2B5EF4-FFF2-40B4-BE49-F238E27FC236}">
                <a16:creationId xmlns:a16="http://schemas.microsoft.com/office/drawing/2014/main" id="{20131440-5087-F2B3-74D2-A43A8D5D8292}"/>
              </a:ext>
            </a:extLst>
          </p:cNvPr>
          <p:cNvSpPr txBox="1"/>
          <p:nvPr/>
        </p:nvSpPr>
        <p:spPr>
          <a:xfrm>
            <a:off x="6342597" y="4608288"/>
            <a:ext cx="295274" cy="200055"/>
          </a:xfrm>
          <a:prstGeom prst="rect">
            <a:avLst/>
          </a:prstGeom>
          <a:noFill/>
        </p:spPr>
        <p:txBody>
          <a:bodyPr wrap="none" rtlCol="0">
            <a:spAutoFit/>
          </a:bodyPr>
          <a:lstStyle/>
          <a:p>
            <a:r>
              <a:rPr lang="en-US" sz="700" dirty="0"/>
              <a:t>(d)</a:t>
            </a:r>
            <a:endParaRPr lang="en-GB" sz="700" dirty="0"/>
          </a:p>
        </p:txBody>
      </p:sp>
    </p:spTree>
    <p:extLst>
      <p:ext uri="{BB962C8B-B14F-4D97-AF65-F5344CB8AC3E}">
        <p14:creationId xmlns:p14="http://schemas.microsoft.com/office/powerpoint/2010/main" val="22236099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500778"/>
        </a:solidFill>
        <a:effectLst/>
      </p:bgPr>
    </p:bg>
    <p:spTree>
      <p:nvGrpSpPr>
        <p:cNvPr id="1" name="Shape 50"/>
        <p:cNvGrpSpPr/>
        <p:nvPr/>
      </p:nvGrpSpPr>
      <p:grpSpPr>
        <a:xfrm>
          <a:off x="0" y="0"/>
          <a:ext cx="0" cy="0"/>
          <a:chOff x="0" y="0"/>
          <a:chExt cx="0" cy="0"/>
        </a:xfrm>
      </p:grpSpPr>
      <p:sp>
        <p:nvSpPr>
          <p:cNvPr id="51" name="Google Shape;51;p8"/>
          <p:cNvSpPr txBox="1">
            <a:spLocks noGrp="1"/>
          </p:cNvSpPr>
          <p:nvPr>
            <p:ph type="title"/>
          </p:nvPr>
        </p:nvSpPr>
        <p:spPr>
          <a:xfrm>
            <a:off x="311700" y="107476"/>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b="1" dirty="0">
                <a:solidFill>
                  <a:srgbClr val="000000"/>
                </a:solidFill>
              </a:rPr>
              <a:t>Results and Discussion: UPV</a:t>
            </a:r>
          </a:p>
        </p:txBody>
      </p:sp>
      <p:sp>
        <p:nvSpPr>
          <p:cNvPr id="8" name="TextBox 7">
            <a:extLst>
              <a:ext uri="{FF2B5EF4-FFF2-40B4-BE49-F238E27FC236}">
                <a16:creationId xmlns:a16="http://schemas.microsoft.com/office/drawing/2014/main" id="{A78C9D73-93EC-9A47-DD97-6504429D373C}"/>
              </a:ext>
            </a:extLst>
          </p:cNvPr>
          <p:cNvSpPr txBox="1"/>
          <p:nvPr/>
        </p:nvSpPr>
        <p:spPr>
          <a:xfrm>
            <a:off x="2153093" y="4808344"/>
            <a:ext cx="4837814" cy="335156"/>
          </a:xfrm>
          <a:prstGeom prst="rect">
            <a:avLst/>
          </a:prstGeom>
          <a:noFill/>
        </p:spPr>
        <p:txBody>
          <a:bodyPr wrap="square">
            <a:spAutoFit/>
          </a:bodyPr>
          <a:lstStyle/>
          <a:p>
            <a:pPr algn="ctr">
              <a:lnSpc>
                <a:spcPct val="150000"/>
              </a:lnSpc>
            </a:pPr>
            <a:r>
              <a:rPr lang="en-US" sz="1200" b="1" dirty="0">
                <a:effectLst/>
                <a:latin typeface="Arial" panose="020B0604020202020204" pitchFamily="34" charset="0"/>
                <a:ea typeface="Calibri" panose="020F0502020204030204" pitchFamily="34" charset="0"/>
                <a:cs typeface="Arial" panose="020B0604020202020204" pitchFamily="34" charset="0"/>
              </a:rPr>
              <a:t>Figure </a:t>
            </a:r>
            <a:r>
              <a:rPr lang="en-US" sz="1200" b="1" dirty="0">
                <a:latin typeface="Arial" panose="020B0604020202020204" pitchFamily="34" charset="0"/>
                <a:ea typeface="Calibri" panose="020F0502020204030204" pitchFamily="34" charset="0"/>
                <a:cs typeface="Arial" panose="020B0604020202020204" pitchFamily="34" charset="0"/>
              </a:rPr>
              <a:t>20</a:t>
            </a:r>
            <a:r>
              <a:rPr lang="en-US" sz="1200" b="1" dirty="0">
                <a:effectLst/>
                <a:latin typeface="Arial" panose="020B0604020202020204" pitchFamily="34" charset="0"/>
                <a:ea typeface="Calibri" panose="020F0502020204030204" pitchFamily="34" charset="0"/>
                <a:cs typeface="Arial" panose="020B0604020202020204" pitchFamily="34" charset="0"/>
              </a:rPr>
              <a:t>.</a:t>
            </a:r>
            <a:r>
              <a:rPr lang="en-US" sz="1200" dirty="0">
                <a:effectLst/>
                <a:latin typeface="Arial" panose="020B0604020202020204" pitchFamily="34" charset="0"/>
                <a:ea typeface="Calibri" panose="020F0502020204030204" pitchFamily="34" charset="0"/>
                <a:cs typeface="Arial" panose="020B0604020202020204" pitchFamily="34" charset="0"/>
              </a:rPr>
              <a:t> UPV</a:t>
            </a:r>
            <a:endParaRPr lang="ru-KZ" sz="1200" dirty="0">
              <a:effectLst/>
              <a:latin typeface="Arial" panose="020B0604020202020204" pitchFamily="34" charset="0"/>
              <a:ea typeface="Calibri" panose="020F0502020204030204" pitchFamily="34" charset="0"/>
              <a:cs typeface="Arial" panose="020B0604020202020204" pitchFamily="34" charset="0"/>
            </a:endParaRPr>
          </a:p>
        </p:txBody>
      </p:sp>
      <p:sp>
        <p:nvSpPr>
          <p:cNvPr id="5" name="Номер слайда 4">
            <a:extLst>
              <a:ext uri="{FF2B5EF4-FFF2-40B4-BE49-F238E27FC236}">
                <a16:creationId xmlns:a16="http://schemas.microsoft.com/office/drawing/2014/main" id="{F00FD814-E39E-4483-09D6-47BD59380D5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solidFill>
                  <a:schemeClr val="bg1"/>
                </a:solidFill>
              </a:rPr>
              <a:t>23</a:t>
            </a:fld>
            <a:endParaRPr lang="en" dirty="0">
              <a:solidFill>
                <a:schemeClr val="bg1"/>
              </a:solidFill>
            </a:endParaRPr>
          </a:p>
        </p:txBody>
      </p:sp>
      <p:pic>
        <p:nvPicPr>
          <p:cNvPr id="2" name="Рисунок 1">
            <a:extLst>
              <a:ext uri="{FF2B5EF4-FFF2-40B4-BE49-F238E27FC236}">
                <a16:creationId xmlns:a16="http://schemas.microsoft.com/office/drawing/2014/main" id="{38914846-FD24-4E6A-DB1D-93D8BAA9CE1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22480" y="667083"/>
            <a:ext cx="3625454" cy="1879865"/>
          </a:xfrm>
          <a:prstGeom prst="rect">
            <a:avLst/>
          </a:prstGeom>
        </p:spPr>
      </p:pic>
      <p:pic>
        <p:nvPicPr>
          <p:cNvPr id="3" name="Рисунок 2">
            <a:extLst>
              <a:ext uri="{FF2B5EF4-FFF2-40B4-BE49-F238E27FC236}">
                <a16:creationId xmlns:a16="http://schemas.microsoft.com/office/drawing/2014/main" id="{38E76436-FF33-421C-7A2C-C492AF1E412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750564" y="667083"/>
            <a:ext cx="3721894" cy="1986098"/>
          </a:xfrm>
          <a:prstGeom prst="rect">
            <a:avLst/>
          </a:prstGeom>
        </p:spPr>
      </p:pic>
      <p:pic>
        <p:nvPicPr>
          <p:cNvPr id="4" name="Рисунок 3">
            <a:extLst>
              <a:ext uri="{FF2B5EF4-FFF2-40B4-BE49-F238E27FC236}">
                <a16:creationId xmlns:a16="http://schemas.microsoft.com/office/drawing/2014/main" id="{F941488B-3920-9250-308A-234C33931A39}"/>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745128" y="2698159"/>
            <a:ext cx="3721895" cy="1977766"/>
          </a:xfrm>
          <a:prstGeom prst="rect">
            <a:avLst/>
          </a:prstGeom>
        </p:spPr>
      </p:pic>
      <p:pic>
        <p:nvPicPr>
          <p:cNvPr id="6" name="Рисунок 5">
            <a:extLst>
              <a:ext uri="{FF2B5EF4-FFF2-40B4-BE49-F238E27FC236}">
                <a16:creationId xmlns:a16="http://schemas.microsoft.com/office/drawing/2014/main" id="{723C2870-1348-42EA-FC69-1269D62DF8BB}"/>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676977" y="2695309"/>
            <a:ext cx="3716461" cy="1977766"/>
          </a:xfrm>
          <a:prstGeom prst="rect">
            <a:avLst/>
          </a:prstGeom>
        </p:spPr>
      </p:pic>
      <p:sp>
        <p:nvSpPr>
          <p:cNvPr id="7" name="TextBox 6">
            <a:extLst>
              <a:ext uri="{FF2B5EF4-FFF2-40B4-BE49-F238E27FC236}">
                <a16:creationId xmlns:a16="http://schemas.microsoft.com/office/drawing/2014/main" id="{D2C3BC7B-DADA-36A3-F036-327639E4CA8C}"/>
              </a:ext>
            </a:extLst>
          </p:cNvPr>
          <p:cNvSpPr txBox="1"/>
          <p:nvPr/>
        </p:nvSpPr>
        <p:spPr>
          <a:xfrm>
            <a:off x="2387570" y="2453126"/>
            <a:ext cx="295274" cy="200055"/>
          </a:xfrm>
          <a:prstGeom prst="rect">
            <a:avLst/>
          </a:prstGeom>
          <a:noFill/>
        </p:spPr>
        <p:txBody>
          <a:bodyPr wrap="none" rtlCol="0">
            <a:spAutoFit/>
          </a:bodyPr>
          <a:lstStyle/>
          <a:p>
            <a:r>
              <a:rPr lang="en-US" sz="700" dirty="0"/>
              <a:t>(a)</a:t>
            </a:r>
            <a:endParaRPr lang="en-GB" sz="700" dirty="0"/>
          </a:p>
        </p:txBody>
      </p:sp>
      <p:sp>
        <p:nvSpPr>
          <p:cNvPr id="9" name="TextBox 8">
            <a:extLst>
              <a:ext uri="{FF2B5EF4-FFF2-40B4-BE49-F238E27FC236}">
                <a16:creationId xmlns:a16="http://schemas.microsoft.com/office/drawing/2014/main" id="{CC8078C3-69C4-2058-BE45-C638AE59E9AE}"/>
              </a:ext>
            </a:extLst>
          </p:cNvPr>
          <p:cNvSpPr txBox="1"/>
          <p:nvPr/>
        </p:nvSpPr>
        <p:spPr>
          <a:xfrm>
            <a:off x="6461158" y="2498104"/>
            <a:ext cx="295274" cy="200055"/>
          </a:xfrm>
          <a:prstGeom prst="rect">
            <a:avLst/>
          </a:prstGeom>
          <a:noFill/>
        </p:spPr>
        <p:txBody>
          <a:bodyPr wrap="none" rtlCol="0">
            <a:spAutoFit/>
          </a:bodyPr>
          <a:lstStyle/>
          <a:p>
            <a:r>
              <a:rPr lang="en-US" sz="700" dirty="0"/>
              <a:t>(b)</a:t>
            </a:r>
            <a:endParaRPr lang="en-GB" sz="700" dirty="0"/>
          </a:p>
        </p:txBody>
      </p:sp>
      <p:sp>
        <p:nvSpPr>
          <p:cNvPr id="10" name="TextBox 9">
            <a:extLst>
              <a:ext uri="{FF2B5EF4-FFF2-40B4-BE49-F238E27FC236}">
                <a16:creationId xmlns:a16="http://schemas.microsoft.com/office/drawing/2014/main" id="{B3978EBD-8D1A-8009-6CFC-98108D7394F9}"/>
              </a:ext>
            </a:extLst>
          </p:cNvPr>
          <p:cNvSpPr txBox="1"/>
          <p:nvPr/>
        </p:nvSpPr>
        <p:spPr>
          <a:xfrm>
            <a:off x="2387570" y="4561719"/>
            <a:ext cx="290464" cy="200055"/>
          </a:xfrm>
          <a:prstGeom prst="rect">
            <a:avLst/>
          </a:prstGeom>
          <a:noFill/>
        </p:spPr>
        <p:txBody>
          <a:bodyPr wrap="none" rtlCol="0">
            <a:spAutoFit/>
          </a:bodyPr>
          <a:lstStyle/>
          <a:p>
            <a:r>
              <a:rPr lang="en-US" sz="700" dirty="0"/>
              <a:t>(c)</a:t>
            </a:r>
            <a:endParaRPr lang="en-GB" sz="700" dirty="0"/>
          </a:p>
        </p:txBody>
      </p:sp>
      <p:sp>
        <p:nvSpPr>
          <p:cNvPr id="11" name="TextBox 10">
            <a:extLst>
              <a:ext uri="{FF2B5EF4-FFF2-40B4-BE49-F238E27FC236}">
                <a16:creationId xmlns:a16="http://schemas.microsoft.com/office/drawing/2014/main" id="{12E0840D-D71C-8059-39A3-7B37427535FC}"/>
              </a:ext>
            </a:extLst>
          </p:cNvPr>
          <p:cNvSpPr txBox="1"/>
          <p:nvPr/>
        </p:nvSpPr>
        <p:spPr>
          <a:xfrm>
            <a:off x="6461158" y="4608288"/>
            <a:ext cx="295274" cy="200055"/>
          </a:xfrm>
          <a:prstGeom prst="rect">
            <a:avLst/>
          </a:prstGeom>
          <a:noFill/>
        </p:spPr>
        <p:txBody>
          <a:bodyPr wrap="none" rtlCol="0">
            <a:spAutoFit/>
          </a:bodyPr>
          <a:lstStyle/>
          <a:p>
            <a:r>
              <a:rPr lang="en-US" sz="700" dirty="0"/>
              <a:t>(d)</a:t>
            </a:r>
            <a:endParaRPr lang="en-GB" sz="700" dirty="0"/>
          </a:p>
        </p:txBody>
      </p:sp>
    </p:spTree>
    <p:extLst>
      <p:ext uri="{BB962C8B-B14F-4D97-AF65-F5344CB8AC3E}">
        <p14:creationId xmlns:p14="http://schemas.microsoft.com/office/powerpoint/2010/main" val="33032797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500778"/>
        </a:solidFill>
        <a:effectLst/>
      </p:bgPr>
    </p:bg>
    <p:spTree>
      <p:nvGrpSpPr>
        <p:cNvPr id="1" name="Shape 50"/>
        <p:cNvGrpSpPr/>
        <p:nvPr/>
      </p:nvGrpSpPr>
      <p:grpSpPr>
        <a:xfrm>
          <a:off x="0" y="0"/>
          <a:ext cx="0" cy="0"/>
          <a:chOff x="0" y="0"/>
          <a:chExt cx="0" cy="0"/>
        </a:xfrm>
      </p:grpSpPr>
      <p:sp>
        <p:nvSpPr>
          <p:cNvPr id="51" name="Google Shape;51;p8"/>
          <p:cNvSpPr txBox="1">
            <a:spLocks noGrp="1"/>
          </p:cNvSpPr>
          <p:nvPr>
            <p:ph type="title"/>
          </p:nvPr>
        </p:nvSpPr>
        <p:spPr>
          <a:xfrm>
            <a:off x="311700" y="115259"/>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b="1" dirty="0">
                <a:solidFill>
                  <a:srgbClr val="000000"/>
                </a:solidFill>
              </a:rPr>
              <a:t>Results and Discussion: Dielectric constant</a:t>
            </a:r>
          </a:p>
        </p:txBody>
      </p:sp>
      <p:sp>
        <p:nvSpPr>
          <p:cNvPr id="8" name="TextBox 7">
            <a:extLst>
              <a:ext uri="{FF2B5EF4-FFF2-40B4-BE49-F238E27FC236}">
                <a16:creationId xmlns:a16="http://schemas.microsoft.com/office/drawing/2014/main" id="{A78C9D73-93EC-9A47-DD97-6504429D373C}"/>
              </a:ext>
            </a:extLst>
          </p:cNvPr>
          <p:cNvSpPr txBox="1"/>
          <p:nvPr/>
        </p:nvSpPr>
        <p:spPr>
          <a:xfrm>
            <a:off x="2153093" y="4729760"/>
            <a:ext cx="4837814" cy="335156"/>
          </a:xfrm>
          <a:prstGeom prst="rect">
            <a:avLst/>
          </a:prstGeom>
          <a:noFill/>
        </p:spPr>
        <p:txBody>
          <a:bodyPr wrap="square">
            <a:spAutoFit/>
          </a:bodyPr>
          <a:lstStyle/>
          <a:p>
            <a:pPr algn="ctr">
              <a:lnSpc>
                <a:spcPct val="150000"/>
              </a:lnSpc>
            </a:pPr>
            <a:r>
              <a:rPr lang="en-US" sz="1200" b="1" dirty="0">
                <a:effectLst/>
                <a:latin typeface="Arial" panose="020B0604020202020204" pitchFamily="34" charset="0"/>
                <a:ea typeface="Calibri" panose="020F0502020204030204" pitchFamily="34" charset="0"/>
                <a:cs typeface="Arial" panose="020B0604020202020204" pitchFamily="34" charset="0"/>
              </a:rPr>
              <a:t>Figure 21.</a:t>
            </a:r>
            <a:r>
              <a:rPr lang="en-US" sz="1200" dirty="0">
                <a:effectLst/>
                <a:latin typeface="Arial" panose="020B0604020202020204" pitchFamily="34" charset="0"/>
                <a:ea typeface="Calibri" panose="020F0502020204030204" pitchFamily="34" charset="0"/>
                <a:cs typeface="Arial" panose="020B0604020202020204" pitchFamily="34" charset="0"/>
              </a:rPr>
              <a:t> Dielectric constant</a:t>
            </a:r>
            <a:endParaRPr lang="ru-KZ" sz="1200" dirty="0">
              <a:effectLst/>
              <a:latin typeface="Arial" panose="020B0604020202020204" pitchFamily="34" charset="0"/>
              <a:ea typeface="Calibri" panose="020F0502020204030204" pitchFamily="34" charset="0"/>
              <a:cs typeface="Arial" panose="020B0604020202020204" pitchFamily="34" charset="0"/>
            </a:endParaRPr>
          </a:p>
        </p:txBody>
      </p:sp>
      <p:sp>
        <p:nvSpPr>
          <p:cNvPr id="5" name="Номер слайда 4">
            <a:extLst>
              <a:ext uri="{FF2B5EF4-FFF2-40B4-BE49-F238E27FC236}">
                <a16:creationId xmlns:a16="http://schemas.microsoft.com/office/drawing/2014/main" id="{F00FD814-E39E-4483-09D6-47BD59380D5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solidFill>
                  <a:schemeClr val="bg1"/>
                </a:solidFill>
              </a:rPr>
              <a:t>24</a:t>
            </a:fld>
            <a:endParaRPr lang="en" dirty="0">
              <a:solidFill>
                <a:schemeClr val="bg1"/>
              </a:solidFill>
            </a:endParaRPr>
          </a:p>
        </p:txBody>
      </p:sp>
      <p:pic>
        <p:nvPicPr>
          <p:cNvPr id="2" name="Рисунок 1">
            <a:extLst>
              <a:ext uri="{FF2B5EF4-FFF2-40B4-BE49-F238E27FC236}">
                <a16:creationId xmlns:a16="http://schemas.microsoft.com/office/drawing/2014/main" id="{AF2DE6DD-C235-F637-915C-EF0B1C2140A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11700" y="907190"/>
            <a:ext cx="2817263" cy="1648437"/>
          </a:xfrm>
          <a:prstGeom prst="rect">
            <a:avLst/>
          </a:prstGeom>
        </p:spPr>
      </p:pic>
      <p:pic>
        <p:nvPicPr>
          <p:cNvPr id="3" name="Рисунок 2">
            <a:extLst>
              <a:ext uri="{FF2B5EF4-FFF2-40B4-BE49-F238E27FC236}">
                <a16:creationId xmlns:a16="http://schemas.microsoft.com/office/drawing/2014/main" id="{FC2AC500-093E-DD2F-F468-E908E6708BF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128963" y="907189"/>
            <a:ext cx="2874014" cy="1648437"/>
          </a:xfrm>
          <a:prstGeom prst="rect">
            <a:avLst/>
          </a:prstGeom>
        </p:spPr>
      </p:pic>
      <p:pic>
        <p:nvPicPr>
          <p:cNvPr id="4" name="Рисунок 3">
            <a:extLst>
              <a:ext uri="{FF2B5EF4-FFF2-40B4-BE49-F238E27FC236}">
                <a16:creationId xmlns:a16="http://schemas.microsoft.com/office/drawing/2014/main" id="{041E454D-ED4E-981F-76B9-6C7A0930EB17}"/>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002977" y="907188"/>
            <a:ext cx="2817263" cy="1648438"/>
          </a:xfrm>
          <a:prstGeom prst="rect">
            <a:avLst/>
          </a:prstGeom>
        </p:spPr>
      </p:pic>
      <p:pic>
        <p:nvPicPr>
          <p:cNvPr id="6" name="Рисунок 5">
            <a:extLst>
              <a:ext uri="{FF2B5EF4-FFF2-40B4-BE49-F238E27FC236}">
                <a16:creationId xmlns:a16="http://schemas.microsoft.com/office/drawing/2014/main" id="{E8DA002C-1A0B-18B9-E4E6-79082BFC5AB3}"/>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720331" y="2847975"/>
            <a:ext cx="2874014" cy="1644373"/>
          </a:xfrm>
          <a:prstGeom prst="rect">
            <a:avLst/>
          </a:prstGeom>
        </p:spPr>
      </p:pic>
      <p:pic>
        <p:nvPicPr>
          <p:cNvPr id="7" name="Рисунок 6">
            <a:extLst>
              <a:ext uri="{FF2B5EF4-FFF2-40B4-BE49-F238E27FC236}">
                <a16:creationId xmlns:a16="http://schemas.microsoft.com/office/drawing/2014/main" id="{98CCD8AE-8339-A9F2-6C6E-D1D4C1F0EF5E}"/>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4565970" y="2847975"/>
            <a:ext cx="2817264" cy="1644373"/>
          </a:xfrm>
          <a:prstGeom prst="rect">
            <a:avLst/>
          </a:prstGeom>
        </p:spPr>
      </p:pic>
      <p:sp>
        <p:nvSpPr>
          <p:cNvPr id="9" name="TextBox 8">
            <a:extLst>
              <a:ext uri="{FF2B5EF4-FFF2-40B4-BE49-F238E27FC236}">
                <a16:creationId xmlns:a16="http://schemas.microsoft.com/office/drawing/2014/main" id="{68E3848E-A3B8-3656-0984-EC5BE2F69A6C}"/>
              </a:ext>
            </a:extLst>
          </p:cNvPr>
          <p:cNvSpPr txBox="1"/>
          <p:nvPr/>
        </p:nvSpPr>
        <p:spPr>
          <a:xfrm>
            <a:off x="1572695" y="2471722"/>
            <a:ext cx="295274" cy="200055"/>
          </a:xfrm>
          <a:prstGeom prst="rect">
            <a:avLst/>
          </a:prstGeom>
          <a:noFill/>
        </p:spPr>
        <p:txBody>
          <a:bodyPr wrap="none" rtlCol="0">
            <a:spAutoFit/>
          </a:bodyPr>
          <a:lstStyle/>
          <a:p>
            <a:r>
              <a:rPr lang="en-US" sz="700" dirty="0"/>
              <a:t>(a)</a:t>
            </a:r>
            <a:endParaRPr lang="en-GB" sz="700" dirty="0"/>
          </a:p>
        </p:txBody>
      </p:sp>
      <p:sp>
        <p:nvSpPr>
          <p:cNvPr id="10" name="TextBox 9">
            <a:extLst>
              <a:ext uri="{FF2B5EF4-FFF2-40B4-BE49-F238E27FC236}">
                <a16:creationId xmlns:a16="http://schemas.microsoft.com/office/drawing/2014/main" id="{48A60CDE-E439-BB0E-5E81-13ADC3F2845A}"/>
              </a:ext>
            </a:extLst>
          </p:cNvPr>
          <p:cNvSpPr txBox="1"/>
          <p:nvPr/>
        </p:nvSpPr>
        <p:spPr>
          <a:xfrm>
            <a:off x="4418333" y="2455599"/>
            <a:ext cx="295274" cy="200055"/>
          </a:xfrm>
          <a:prstGeom prst="rect">
            <a:avLst/>
          </a:prstGeom>
          <a:noFill/>
        </p:spPr>
        <p:txBody>
          <a:bodyPr wrap="none" rtlCol="0">
            <a:spAutoFit/>
          </a:bodyPr>
          <a:lstStyle/>
          <a:p>
            <a:r>
              <a:rPr lang="en-US" sz="700" dirty="0"/>
              <a:t>(b)</a:t>
            </a:r>
            <a:endParaRPr lang="en-GB" sz="700" dirty="0"/>
          </a:p>
        </p:txBody>
      </p:sp>
      <p:sp>
        <p:nvSpPr>
          <p:cNvPr id="11" name="TextBox 10">
            <a:extLst>
              <a:ext uri="{FF2B5EF4-FFF2-40B4-BE49-F238E27FC236}">
                <a16:creationId xmlns:a16="http://schemas.microsoft.com/office/drawing/2014/main" id="{06B58235-8599-E3FF-C6EA-3B91720AAC70}"/>
              </a:ext>
            </a:extLst>
          </p:cNvPr>
          <p:cNvSpPr txBox="1"/>
          <p:nvPr/>
        </p:nvSpPr>
        <p:spPr>
          <a:xfrm>
            <a:off x="7292347" y="2455599"/>
            <a:ext cx="290464" cy="200055"/>
          </a:xfrm>
          <a:prstGeom prst="rect">
            <a:avLst/>
          </a:prstGeom>
          <a:noFill/>
        </p:spPr>
        <p:txBody>
          <a:bodyPr wrap="none" rtlCol="0">
            <a:spAutoFit/>
          </a:bodyPr>
          <a:lstStyle/>
          <a:p>
            <a:r>
              <a:rPr lang="en-US" sz="700" dirty="0"/>
              <a:t>(c)</a:t>
            </a:r>
            <a:endParaRPr lang="en-GB" sz="700" dirty="0"/>
          </a:p>
        </p:txBody>
      </p:sp>
      <p:sp>
        <p:nvSpPr>
          <p:cNvPr id="12" name="TextBox 11">
            <a:extLst>
              <a:ext uri="{FF2B5EF4-FFF2-40B4-BE49-F238E27FC236}">
                <a16:creationId xmlns:a16="http://schemas.microsoft.com/office/drawing/2014/main" id="{ABEF84F2-03A3-5003-2EBF-E45E185C3CBA}"/>
              </a:ext>
            </a:extLst>
          </p:cNvPr>
          <p:cNvSpPr txBox="1"/>
          <p:nvPr/>
        </p:nvSpPr>
        <p:spPr>
          <a:xfrm>
            <a:off x="3009701" y="4410998"/>
            <a:ext cx="295274" cy="200055"/>
          </a:xfrm>
          <a:prstGeom prst="rect">
            <a:avLst/>
          </a:prstGeom>
          <a:noFill/>
        </p:spPr>
        <p:txBody>
          <a:bodyPr wrap="none" rtlCol="0">
            <a:spAutoFit/>
          </a:bodyPr>
          <a:lstStyle/>
          <a:p>
            <a:r>
              <a:rPr lang="en-US" sz="700" dirty="0"/>
              <a:t>(d)</a:t>
            </a:r>
            <a:endParaRPr lang="en-GB" sz="700" dirty="0"/>
          </a:p>
        </p:txBody>
      </p:sp>
      <p:sp>
        <p:nvSpPr>
          <p:cNvPr id="13" name="TextBox 12">
            <a:extLst>
              <a:ext uri="{FF2B5EF4-FFF2-40B4-BE49-F238E27FC236}">
                <a16:creationId xmlns:a16="http://schemas.microsoft.com/office/drawing/2014/main" id="{5523A45F-2BB6-6D93-3634-0994B88293F4}"/>
              </a:ext>
            </a:extLst>
          </p:cNvPr>
          <p:cNvSpPr txBox="1"/>
          <p:nvPr/>
        </p:nvSpPr>
        <p:spPr>
          <a:xfrm>
            <a:off x="5855340" y="4410998"/>
            <a:ext cx="295274" cy="200055"/>
          </a:xfrm>
          <a:prstGeom prst="rect">
            <a:avLst/>
          </a:prstGeom>
          <a:noFill/>
        </p:spPr>
        <p:txBody>
          <a:bodyPr wrap="none" rtlCol="0">
            <a:spAutoFit/>
          </a:bodyPr>
          <a:lstStyle/>
          <a:p>
            <a:r>
              <a:rPr lang="en-US" sz="700" dirty="0"/>
              <a:t>(e)</a:t>
            </a:r>
            <a:endParaRPr lang="en-GB" sz="700" dirty="0"/>
          </a:p>
        </p:txBody>
      </p:sp>
    </p:spTree>
    <p:extLst>
      <p:ext uri="{BB962C8B-B14F-4D97-AF65-F5344CB8AC3E}">
        <p14:creationId xmlns:p14="http://schemas.microsoft.com/office/powerpoint/2010/main" val="26508152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500778"/>
        </a:solidFill>
        <a:effectLst/>
      </p:bgPr>
    </p:bg>
    <p:spTree>
      <p:nvGrpSpPr>
        <p:cNvPr id="1" name="Shape 50"/>
        <p:cNvGrpSpPr/>
        <p:nvPr/>
      </p:nvGrpSpPr>
      <p:grpSpPr>
        <a:xfrm>
          <a:off x="0" y="0"/>
          <a:ext cx="0" cy="0"/>
          <a:chOff x="0" y="0"/>
          <a:chExt cx="0" cy="0"/>
        </a:xfrm>
      </p:grpSpPr>
      <p:sp>
        <p:nvSpPr>
          <p:cNvPr id="51" name="Google Shape;51;p8"/>
          <p:cNvSpPr txBox="1">
            <a:spLocks noGrp="1"/>
          </p:cNvSpPr>
          <p:nvPr>
            <p:ph type="title"/>
          </p:nvPr>
        </p:nvSpPr>
        <p:spPr>
          <a:xfrm>
            <a:off x="311700" y="75812"/>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b="1" dirty="0">
                <a:solidFill>
                  <a:srgbClr val="000000"/>
                </a:solidFill>
              </a:rPr>
              <a:t>Results and Discussion: ASR Expansion</a:t>
            </a:r>
            <a:br>
              <a:rPr lang="en-US" b="1" dirty="0">
                <a:solidFill>
                  <a:srgbClr val="000000"/>
                </a:solidFill>
              </a:rPr>
            </a:br>
            <a:endParaRPr lang="en-US" b="1" dirty="0">
              <a:solidFill>
                <a:srgbClr val="000000"/>
              </a:solidFill>
            </a:endParaRPr>
          </a:p>
        </p:txBody>
      </p:sp>
      <p:sp>
        <p:nvSpPr>
          <p:cNvPr id="4" name="TextBox 3">
            <a:extLst>
              <a:ext uri="{FF2B5EF4-FFF2-40B4-BE49-F238E27FC236}">
                <a16:creationId xmlns:a16="http://schemas.microsoft.com/office/drawing/2014/main" id="{7AF28F56-E9AF-AFAF-EA4B-5AEAF9196009}"/>
              </a:ext>
            </a:extLst>
          </p:cNvPr>
          <p:cNvSpPr txBox="1"/>
          <p:nvPr/>
        </p:nvSpPr>
        <p:spPr>
          <a:xfrm>
            <a:off x="2153093" y="4741597"/>
            <a:ext cx="4837814" cy="335156"/>
          </a:xfrm>
          <a:prstGeom prst="rect">
            <a:avLst/>
          </a:prstGeom>
          <a:noFill/>
        </p:spPr>
        <p:txBody>
          <a:bodyPr wrap="square">
            <a:spAutoFit/>
          </a:bodyPr>
          <a:lstStyle/>
          <a:p>
            <a:pPr algn="ctr">
              <a:lnSpc>
                <a:spcPct val="150000"/>
              </a:lnSpc>
            </a:pPr>
            <a:r>
              <a:rPr lang="en-US" sz="1200" b="1" dirty="0">
                <a:effectLst/>
                <a:latin typeface="Arial" panose="020B0604020202020204" pitchFamily="34" charset="0"/>
                <a:ea typeface="Calibri" panose="020F0502020204030204" pitchFamily="34" charset="0"/>
                <a:cs typeface="Arial" panose="020B0604020202020204" pitchFamily="34" charset="0"/>
              </a:rPr>
              <a:t>Figure 22.</a:t>
            </a:r>
            <a:r>
              <a:rPr lang="en-US" sz="1200" dirty="0">
                <a:effectLst/>
                <a:latin typeface="Arial" panose="020B0604020202020204" pitchFamily="34" charset="0"/>
                <a:ea typeface="Calibri" panose="020F0502020204030204" pitchFamily="34" charset="0"/>
                <a:cs typeface="Arial" panose="020B0604020202020204" pitchFamily="34" charset="0"/>
              </a:rPr>
              <a:t> ASR test</a:t>
            </a:r>
            <a:endParaRPr lang="ru-KZ" sz="1200" dirty="0">
              <a:effectLst/>
              <a:latin typeface="Arial" panose="020B0604020202020204" pitchFamily="34" charset="0"/>
              <a:ea typeface="Calibri" panose="020F0502020204030204" pitchFamily="34" charset="0"/>
              <a:cs typeface="Arial" panose="020B0604020202020204" pitchFamily="34" charset="0"/>
            </a:endParaRPr>
          </a:p>
        </p:txBody>
      </p:sp>
      <p:sp>
        <p:nvSpPr>
          <p:cNvPr id="7" name="Номер слайда 6">
            <a:extLst>
              <a:ext uri="{FF2B5EF4-FFF2-40B4-BE49-F238E27FC236}">
                <a16:creationId xmlns:a16="http://schemas.microsoft.com/office/drawing/2014/main" id="{99F4080F-291D-EEAA-300A-C4C8D5E70E9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solidFill>
                  <a:schemeClr val="bg1"/>
                </a:solidFill>
              </a:rPr>
              <a:t>25</a:t>
            </a:fld>
            <a:endParaRPr lang="en" dirty="0">
              <a:solidFill>
                <a:schemeClr val="bg1"/>
              </a:solidFill>
            </a:endParaRPr>
          </a:p>
        </p:txBody>
      </p:sp>
      <p:pic>
        <p:nvPicPr>
          <p:cNvPr id="9" name="Рисунок 8">
            <a:extLst>
              <a:ext uri="{FF2B5EF4-FFF2-40B4-BE49-F238E27FC236}">
                <a16:creationId xmlns:a16="http://schemas.microsoft.com/office/drawing/2014/main" id="{554853CD-71E7-0FBE-4DBC-8411C1310DE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40260" y="748482"/>
            <a:ext cx="2842101" cy="1907381"/>
          </a:xfrm>
          <a:prstGeom prst="rect">
            <a:avLst/>
          </a:prstGeom>
        </p:spPr>
      </p:pic>
      <p:pic>
        <p:nvPicPr>
          <p:cNvPr id="10" name="Рисунок 9">
            <a:extLst>
              <a:ext uri="{FF2B5EF4-FFF2-40B4-BE49-F238E27FC236}">
                <a16:creationId xmlns:a16="http://schemas.microsoft.com/office/drawing/2014/main" id="{C24F7E03-3032-1799-7D89-3A4AD550F1F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144638" y="748483"/>
            <a:ext cx="2842101" cy="1907381"/>
          </a:xfrm>
          <a:prstGeom prst="rect">
            <a:avLst/>
          </a:prstGeom>
        </p:spPr>
      </p:pic>
      <p:pic>
        <p:nvPicPr>
          <p:cNvPr id="11" name="Рисунок 10">
            <a:extLst>
              <a:ext uri="{FF2B5EF4-FFF2-40B4-BE49-F238E27FC236}">
                <a16:creationId xmlns:a16="http://schemas.microsoft.com/office/drawing/2014/main" id="{6AB618AD-7685-F580-2234-ED528F3E5610}"/>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110306" y="748481"/>
            <a:ext cx="2842100" cy="1907381"/>
          </a:xfrm>
          <a:prstGeom prst="rect">
            <a:avLst/>
          </a:prstGeom>
        </p:spPr>
      </p:pic>
      <p:pic>
        <p:nvPicPr>
          <p:cNvPr id="12" name="Рисунок 11">
            <a:extLst>
              <a:ext uri="{FF2B5EF4-FFF2-40B4-BE49-F238E27FC236}">
                <a16:creationId xmlns:a16="http://schemas.microsoft.com/office/drawing/2014/main" id="{15B2954F-6AB8-EA73-E006-9B1883D10A45}"/>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735230" y="2762774"/>
            <a:ext cx="2842100" cy="1907381"/>
          </a:xfrm>
          <a:prstGeom prst="rect">
            <a:avLst/>
          </a:prstGeom>
        </p:spPr>
      </p:pic>
      <p:pic>
        <p:nvPicPr>
          <p:cNvPr id="14" name="Рисунок 13">
            <a:extLst>
              <a:ext uri="{FF2B5EF4-FFF2-40B4-BE49-F238E27FC236}">
                <a16:creationId xmlns:a16="http://schemas.microsoft.com/office/drawing/2014/main" id="{EC4F0DB8-BA7A-D257-3931-A1546942F88A}"/>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4769227" y="2762774"/>
            <a:ext cx="2842100" cy="1907381"/>
          </a:xfrm>
          <a:prstGeom prst="rect">
            <a:avLst/>
          </a:prstGeom>
        </p:spPr>
      </p:pic>
      <p:sp>
        <p:nvSpPr>
          <p:cNvPr id="2" name="TextBox 1">
            <a:extLst>
              <a:ext uri="{FF2B5EF4-FFF2-40B4-BE49-F238E27FC236}">
                <a16:creationId xmlns:a16="http://schemas.microsoft.com/office/drawing/2014/main" id="{57B3F55E-B333-D2D8-2A29-B67C988CDCA6}"/>
              </a:ext>
            </a:extLst>
          </p:cNvPr>
          <p:cNvSpPr txBox="1"/>
          <p:nvPr/>
        </p:nvSpPr>
        <p:spPr>
          <a:xfrm>
            <a:off x="1587593" y="2509264"/>
            <a:ext cx="295274" cy="200055"/>
          </a:xfrm>
          <a:prstGeom prst="rect">
            <a:avLst/>
          </a:prstGeom>
          <a:noFill/>
        </p:spPr>
        <p:txBody>
          <a:bodyPr wrap="none" rtlCol="0">
            <a:spAutoFit/>
          </a:bodyPr>
          <a:lstStyle/>
          <a:p>
            <a:r>
              <a:rPr lang="en-US" sz="700" dirty="0"/>
              <a:t>(a)</a:t>
            </a:r>
            <a:endParaRPr lang="en-GB" sz="700" dirty="0"/>
          </a:p>
        </p:txBody>
      </p:sp>
      <p:sp>
        <p:nvSpPr>
          <p:cNvPr id="3" name="TextBox 2">
            <a:extLst>
              <a:ext uri="{FF2B5EF4-FFF2-40B4-BE49-F238E27FC236}">
                <a16:creationId xmlns:a16="http://schemas.microsoft.com/office/drawing/2014/main" id="{B6411010-B111-DB42-FF16-F4CC5734EDF3}"/>
              </a:ext>
            </a:extLst>
          </p:cNvPr>
          <p:cNvSpPr txBox="1"/>
          <p:nvPr/>
        </p:nvSpPr>
        <p:spPr>
          <a:xfrm>
            <a:off x="4525641" y="2503838"/>
            <a:ext cx="295274" cy="200055"/>
          </a:xfrm>
          <a:prstGeom prst="rect">
            <a:avLst/>
          </a:prstGeom>
          <a:noFill/>
        </p:spPr>
        <p:txBody>
          <a:bodyPr wrap="none" rtlCol="0">
            <a:spAutoFit/>
          </a:bodyPr>
          <a:lstStyle/>
          <a:p>
            <a:r>
              <a:rPr lang="en-US" sz="700" dirty="0"/>
              <a:t>(b)</a:t>
            </a:r>
            <a:endParaRPr lang="en-GB" sz="700" dirty="0"/>
          </a:p>
        </p:txBody>
      </p:sp>
      <p:pic>
        <p:nvPicPr>
          <p:cNvPr id="5" name="Рисунок 4">
            <a:extLst>
              <a:ext uri="{FF2B5EF4-FFF2-40B4-BE49-F238E27FC236}">
                <a16:creationId xmlns:a16="http://schemas.microsoft.com/office/drawing/2014/main" id="{C551429A-64E5-EAFC-1713-F9B64DF2BC50}"/>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098542" y="748481"/>
            <a:ext cx="2842100" cy="1907381"/>
          </a:xfrm>
          <a:prstGeom prst="rect">
            <a:avLst/>
          </a:prstGeom>
        </p:spPr>
      </p:pic>
      <p:sp>
        <p:nvSpPr>
          <p:cNvPr id="6" name="TextBox 5">
            <a:extLst>
              <a:ext uri="{FF2B5EF4-FFF2-40B4-BE49-F238E27FC236}">
                <a16:creationId xmlns:a16="http://schemas.microsoft.com/office/drawing/2014/main" id="{3079CB84-4B3C-CFCF-BC35-95C96510CBFD}"/>
              </a:ext>
            </a:extLst>
          </p:cNvPr>
          <p:cNvSpPr txBox="1"/>
          <p:nvPr/>
        </p:nvSpPr>
        <p:spPr>
          <a:xfrm>
            <a:off x="7463690" y="2503839"/>
            <a:ext cx="290464" cy="200055"/>
          </a:xfrm>
          <a:prstGeom prst="rect">
            <a:avLst/>
          </a:prstGeom>
          <a:noFill/>
        </p:spPr>
        <p:txBody>
          <a:bodyPr wrap="none" rtlCol="0">
            <a:spAutoFit/>
          </a:bodyPr>
          <a:lstStyle/>
          <a:p>
            <a:r>
              <a:rPr lang="en-US" sz="700" dirty="0"/>
              <a:t>(c)</a:t>
            </a:r>
            <a:endParaRPr lang="en-GB" sz="700" dirty="0"/>
          </a:p>
        </p:txBody>
      </p:sp>
      <p:sp>
        <p:nvSpPr>
          <p:cNvPr id="8" name="TextBox 7">
            <a:extLst>
              <a:ext uri="{FF2B5EF4-FFF2-40B4-BE49-F238E27FC236}">
                <a16:creationId xmlns:a16="http://schemas.microsoft.com/office/drawing/2014/main" id="{49091DC7-6576-1F20-D379-46E0377901E6}"/>
              </a:ext>
            </a:extLst>
          </p:cNvPr>
          <p:cNvSpPr txBox="1"/>
          <p:nvPr/>
        </p:nvSpPr>
        <p:spPr>
          <a:xfrm>
            <a:off x="3144638" y="4532583"/>
            <a:ext cx="295274" cy="200055"/>
          </a:xfrm>
          <a:prstGeom prst="rect">
            <a:avLst/>
          </a:prstGeom>
          <a:noFill/>
        </p:spPr>
        <p:txBody>
          <a:bodyPr wrap="none" rtlCol="0">
            <a:spAutoFit/>
          </a:bodyPr>
          <a:lstStyle/>
          <a:p>
            <a:r>
              <a:rPr lang="en-US" sz="700" dirty="0"/>
              <a:t>(d)</a:t>
            </a:r>
            <a:endParaRPr lang="en-GB" sz="700" dirty="0"/>
          </a:p>
        </p:txBody>
      </p:sp>
      <p:sp>
        <p:nvSpPr>
          <p:cNvPr id="13" name="TextBox 12">
            <a:extLst>
              <a:ext uri="{FF2B5EF4-FFF2-40B4-BE49-F238E27FC236}">
                <a16:creationId xmlns:a16="http://schemas.microsoft.com/office/drawing/2014/main" id="{8A97F50C-99D9-8753-8AA3-3B6C511048ED}"/>
              </a:ext>
            </a:extLst>
          </p:cNvPr>
          <p:cNvSpPr txBox="1"/>
          <p:nvPr/>
        </p:nvSpPr>
        <p:spPr>
          <a:xfrm>
            <a:off x="6190277" y="4484590"/>
            <a:ext cx="295274" cy="200055"/>
          </a:xfrm>
          <a:prstGeom prst="rect">
            <a:avLst/>
          </a:prstGeom>
          <a:noFill/>
        </p:spPr>
        <p:txBody>
          <a:bodyPr wrap="none" rtlCol="0">
            <a:spAutoFit/>
          </a:bodyPr>
          <a:lstStyle/>
          <a:p>
            <a:r>
              <a:rPr lang="en-US" sz="700" dirty="0"/>
              <a:t>(e)</a:t>
            </a:r>
            <a:endParaRPr lang="en-GB" sz="700" dirty="0"/>
          </a:p>
        </p:txBody>
      </p:sp>
    </p:spTree>
    <p:extLst>
      <p:ext uri="{BB962C8B-B14F-4D97-AF65-F5344CB8AC3E}">
        <p14:creationId xmlns:p14="http://schemas.microsoft.com/office/powerpoint/2010/main" val="36964617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500778"/>
        </a:solidFill>
        <a:effectLst/>
      </p:bgPr>
    </p:bg>
    <p:spTree>
      <p:nvGrpSpPr>
        <p:cNvPr id="1" name="Shape 50"/>
        <p:cNvGrpSpPr/>
        <p:nvPr/>
      </p:nvGrpSpPr>
      <p:grpSpPr>
        <a:xfrm>
          <a:off x="0" y="0"/>
          <a:ext cx="0" cy="0"/>
          <a:chOff x="0" y="0"/>
          <a:chExt cx="0" cy="0"/>
        </a:xfrm>
      </p:grpSpPr>
      <p:sp>
        <p:nvSpPr>
          <p:cNvPr id="51" name="Google Shape;51;p8"/>
          <p:cNvSpPr txBox="1">
            <a:spLocks noGrp="1"/>
          </p:cNvSpPr>
          <p:nvPr>
            <p:ph type="title"/>
          </p:nvPr>
        </p:nvSpPr>
        <p:spPr>
          <a:xfrm>
            <a:off x="311700" y="12833"/>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b="1" dirty="0">
                <a:solidFill>
                  <a:srgbClr val="000000"/>
                </a:solidFill>
              </a:rPr>
              <a:t>Results and Discussion: Drying Shrinkage</a:t>
            </a:r>
            <a:br>
              <a:rPr lang="en-US" b="1" dirty="0">
                <a:solidFill>
                  <a:srgbClr val="000000"/>
                </a:solidFill>
              </a:rPr>
            </a:br>
            <a:endParaRPr lang="en-US" b="1" dirty="0">
              <a:solidFill>
                <a:srgbClr val="000000"/>
              </a:solidFill>
            </a:endParaRPr>
          </a:p>
        </p:txBody>
      </p:sp>
      <p:sp>
        <p:nvSpPr>
          <p:cNvPr id="4" name="TextBox 3">
            <a:extLst>
              <a:ext uri="{FF2B5EF4-FFF2-40B4-BE49-F238E27FC236}">
                <a16:creationId xmlns:a16="http://schemas.microsoft.com/office/drawing/2014/main" id="{7AF28F56-E9AF-AFAF-EA4B-5AEAF9196009}"/>
              </a:ext>
            </a:extLst>
          </p:cNvPr>
          <p:cNvSpPr txBox="1"/>
          <p:nvPr/>
        </p:nvSpPr>
        <p:spPr>
          <a:xfrm>
            <a:off x="2153093" y="4805893"/>
            <a:ext cx="4837814" cy="335156"/>
          </a:xfrm>
          <a:prstGeom prst="rect">
            <a:avLst/>
          </a:prstGeom>
          <a:noFill/>
        </p:spPr>
        <p:txBody>
          <a:bodyPr wrap="square">
            <a:spAutoFit/>
          </a:bodyPr>
          <a:lstStyle/>
          <a:p>
            <a:pPr algn="ctr">
              <a:lnSpc>
                <a:spcPct val="150000"/>
              </a:lnSpc>
            </a:pPr>
            <a:r>
              <a:rPr lang="en-US" sz="1200" b="1" dirty="0">
                <a:effectLst/>
                <a:latin typeface="Arial" panose="020B0604020202020204" pitchFamily="34" charset="0"/>
                <a:ea typeface="Calibri" panose="020F0502020204030204" pitchFamily="34" charset="0"/>
                <a:cs typeface="Arial" panose="020B0604020202020204" pitchFamily="34" charset="0"/>
              </a:rPr>
              <a:t>Figure </a:t>
            </a:r>
            <a:r>
              <a:rPr lang="en-US" sz="1200" b="1" dirty="0">
                <a:latin typeface="Arial" panose="020B0604020202020204" pitchFamily="34" charset="0"/>
                <a:ea typeface="Calibri" panose="020F0502020204030204" pitchFamily="34" charset="0"/>
                <a:cs typeface="Arial" panose="020B0604020202020204" pitchFamily="34" charset="0"/>
              </a:rPr>
              <a:t>23</a:t>
            </a:r>
            <a:r>
              <a:rPr lang="en-US" sz="1200" b="1" dirty="0">
                <a:effectLst/>
                <a:latin typeface="Arial" panose="020B0604020202020204" pitchFamily="34" charset="0"/>
                <a:ea typeface="Calibri" panose="020F0502020204030204" pitchFamily="34" charset="0"/>
                <a:cs typeface="Arial" panose="020B0604020202020204" pitchFamily="34" charset="0"/>
              </a:rPr>
              <a:t>.</a:t>
            </a:r>
            <a:r>
              <a:rPr lang="en-US" sz="1200" dirty="0">
                <a:effectLst/>
                <a:latin typeface="Arial" panose="020B0604020202020204" pitchFamily="34" charset="0"/>
                <a:ea typeface="Calibri" panose="020F0502020204030204" pitchFamily="34" charset="0"/>
                <a:cs typeface="Arial" panose="020B0604020202020204" pitchFamily="34" charset="0"/>
              </a:rPr>
              <a:t> Drying shrinkage</a:t>
            </a:r>
            <a:endParaRPr lang="ru-KZ" sz="1200" dirty="0">
              <a:effectLst/>
              <a:latin typeface="Arial" panose="020B0604020202020204" pitchFamily="34" charset="0"/>
              <a:ea typeface="Calibri" panose="020F0502020204030204" pitchFamily="34" charset="0"/>
              <a:cs typeface="Arial" panose="020B0604020202020204" pitchFamily="34" charset="0"/>
            </a:endParaRPr>
          </a:p>
        </p:txBody>
      </p:sp>
      <p:sp>
        <p:nvSpPr>
          <p:cNvPr id="8" name="Номер слайда 7">
            <a:extLst>
              <a:ext uri="{FF2B5EF4-FFF2-40B4-BE49-F238E27FC236}">
                <a16:creationId xmlns:a16="http://schemas.microsoft.com/office/drawing/2014/main" id="{845BFC81-295D-A180-0428-2D4FDDF1E6F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solidFill>
                  <a:schemeClr val="bg1"/>
                </a:solidFill>
              </a:rPr>
              <a:t>26</a:t>
            </a:fld>
            <a:endParaRPr lang="en" dirty="0">
              <a:solidFill>
                <a:schemeClr val="bg1"/>
              </a:solidFill>
            </a:endParaRPr>
          </a:p>
        </p:txBody>
      </p:sp>
      <p:pic>
        <p:nvPicPr>
          <p:cNvPr id="12" name="Рисунок 11">
            <a:extLst>
              <a:ext uri="{FF2B5EF4-FFF2-40B4-BE49-F238E27FC236}">
                <a16:creationId xmlns:a16="http://schemas.microsoft.com/office/drawing/2014/main" id="{09CB8D09-2128-50A3-D38D-D72E4DA2199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22251" y="585531"/>
            <a:ext cx="2716932" cy="2093373"/>
          </a:xfrm>
          <a:prstGeom prst="rect">
            <a:avLst/>
          </a:prstGeom>
        </p:spPr>
      </p:pic>
      <p:pic>
        <p:nvPicPr>
          <p:cNvPr id="13" name="Рисунок 12">
            <a:extLst>
              <a:ext uri="{FF2B5EF4-FFF2-40B4-BE49-F238E27FC236}">
                <a16:creationId xmlns:a16="http://schemas.microsoft.com/office/drawing/2014/main" id="{7B35E06F-6899-D1A1-5A7B-38FB10D30E0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053997" y="585531"/>
            <a:ext cx="2716931" cy="2093373"/>
          </a:xfrm>
          <a:prstGeom prst="rect">
            <a:avLst/>
          </a:prstGeom>
        </p:spPr>
      </p:pic>
      <p:pic>
        <p:nvPicPr>
          <p:cNvPr id="14" name="Рисунок 13">
            <a:extLst>
              <a:ext uri="{FF2B5EF4-FFF2-40B4-BE49-F238E27FC236}">
                <a16:creationId xmlns:a16="http://schemas.microsoft.com/office/drawing/2014/main" id="{D3CD35C1-1D84-0384-0969-F5D319AA79A0}"/>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885742" y="585532"/>
            <a:ext cx="2716931" cy="2093373"/>
          </a:xfrm>
          <a:prstGeom prst="rect">
            <a:avLst/>
          </a:prstGeom>
        </p:spPr>
      </p:pic>
      <p:pic>
        <p:nvPicPr>
          <p:cNvPr id="15" name="Рисунок 14">
            <a:extLst>
              <a:ext uri="{FF2B5EF4-FFF2-40B4-BE49-F238E27FC236}">
                <a16:creationId xmlns:a16="http://schemas.microsoft.com/office/drawing/2014/main" id="{BCD4D039-2F9A-5D2B-5E9B-0A09ACFF5DD4}"/>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580717" y="2745720"/>
            <a:ext cx="2716930" cy="2093373"/>
          </a:xfrm>
          <a:prstGeom prst="rect">
            <a:avLst/>
          </a:prstGeom>
        </p:spPr>
      </p:pic>
      <p:pic>
        <p:nvPicPr>
          <p:cNvPr id="17" name="Рисунок 16">
            <a:extLst>
              <a:ext uri="{FF2B5EF4-FFF2-40B4-BE49-F238E27FC236}">
                <a16:creationId xmlns:a16="http://schemas.microsoft.com/office/drawing/2014/main" id="{5D771054-2A90-74C4-74DD-1258140AA3A8}"/>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4469868" y="2728912"/>
            <a:ext cx="2716930" cy="2093373"/>
          </a:xfrm>
          <a:prstGeom prst="rect">
            <a:avLst/>
          </a:prstGeom>
        </p:spPr>
      </p:pic>
      <p:sp>
        <p:nvSpPr>
          <p:cNvPr id="2" name="TextBox 1">
            <a:extLst>
              <a:ext uri="{FF2B5EF4-FFF2-40B4-BE49-F238E27FC236}">
                <a16:creationId xmlns:a16="http://schemas.microsoft.com/office/drawing/2014/main" id="{260A3583-D251-65F7-022F-D975B352E506}"/>
              </a:ext>
            </a:extLst>
          </p:cNvPr>
          <p:cNvSpPr txBox="1"/>
          <p:nvPr/>
        </p:nvSpPr>
        <p:spPr>
          <a:xfrm>
            <a:off x="1490485" y="2571750"/>
            <a:ext cx="295274" cy="200055"/>
          </a:xfrm>
          <a:prstGeom prst="rect">
            <a:avLst/>
          </a:prstGeom>
          <a:noFill/>
        </p:spPr>
        <p:txBody>
          <a:bodyPr wrap="none" rtlCol="0">
            <a:spAutoFit/>
          </a:bodyPr>
          <a:lstStyle/>
          <a:p>
            <a:r>
              <a:rPr lang="en-US" sz="700" dirty="0"/>
              <a:t>(a)</a:t>
            </a:r>
            <a:endParaRPr lang="en-GB" sz="700" dirty="0"/>
          </a:p>
        </p:txBody>
      </p:sp>
      <p:sp>
        <p:nvSpPr>
          <p:cNvPr id="3" name="TextBox 2">
            <a:extLst>
              <a:ext uri="{FF2B5EF4-FFF2-40B4-BE49-F238E27FC236}">
                <a16:creationId xmlns:a16="http://schemas.microsoft.com/office/drawing/2014/main" id="{8C0713C9-CDEC-1439-4264-9F2CE3E7775C}"/>
              </a:ext>
            </a:extLst>
          </p:cNvPr>
          <p:cNvSpPr txBox="1"/>
          <p:nvPr/>
        </p:nvSpPr>
        <p:spPr>
          <a:xfrm>
            <a:off x="4325938" y="2578876"/>
            <a:ext cx="295274" cy="200055"/>
          </a:xfrm>
          <a:prstGeom prst="rect">
            <a:avLst/>
          </a:prstGeom>
          <a:noFill/>
        </p:spPr>
        <p:txBody>
          <a:bodyPr wrap="none" rtlCol="0">
            <a:spAutoFit/>
          </a:bodyPr>
          <a:lstStyle/>
          <a:p>
            <a:r>
              <a:rPr lang="en-US" sz="700" dirty="0"/>
              <a:t>(b)</a:t>
            </a:r>
            <a:endParaRPr lang="en-GB" sz="700" dirty="0"/>
          </a:p>
        </p:txBody>
      </p:sp>
      <p:sp>
        <p:nvSpPr>
          <p:cNvPr id="5" name="TextBox 4">
            <a:extLst>
              <a:ext uri="{FF2B5EF4-FFF2-40B4-BE49-F238E27FC236}">
                <a16:creationId xmlns:a16="http://schemas.microsoft.com/office/drawing/2014/main" id="{AE363ACA-C459-EC19-0630-35162A2821D1}"/>
              </a:ext>
            </a:extLst>
          </p:cNvPr>
          <p:cNvSpPr txBox="1"/>
          <p:nvPr/>
        </p:nvSpPr>
        <p:spPr>
          <a:xfrm>
            <a:off x="7153975" y="2571749"/>
            <a:ext cx="290464" cy="200055"/>
          </a:xfrm>
          <a:prstGeom prst="rect">
            <a:avLst/>
          </a:prstGeom>
          <a:noFill/>
        </p:spPr>
        <p:txBody>
          <a:bodyPr wrap="none" rtlCol="0">
            <a:spAutoFit/>
          </a:bodyPr>
          <a:lstStyle/>
          <a:p>
            <a:r>
              <a:rPr lang="en-US" sz="700" dirty="0"/>
              <a:t>(c)</a:t>
            </a:r>
            <a:endParaRPr lang="en-GB" sz="700" dirty="0"/>
          </a:p>
        </p:txBody>
      </p:sp>
      <p:sp>
        <p:nvSpPr>
          <p:cNvPr id="6" name="TextBox 5">
            <a:extLst>
              <a:ext uri="{FF2B5EF4-FFF2-40B4-BE49-F238E27FC236}">
                <a16:creationId xmlns:a16="http://schemas.microsoft.com/office/drawing/2014/main" id="{F9E5DB75-6FC0-8CA6-D3BA-33F7E358E8C0}"/>
              </a:ext>
            </a:extLst>
          </p:cNvPr>
          <p:cNvSpPr txBox="1"/>
          <p:nvPr/>
        </p:nvSpPr>
        <p:spPr>
          <a:xfrm>
            <a:off x="2840680" y="4705866"/>
            <a:ext cx="295274" cy="200055"/>
          </a:xfrm>
          <a:prstGeom prst="rect">
            <a:avLst/>
          </a:prstGeom>
          <a:noFill/>
        </p:spPr>
        <p:txBody>
          <a:bodyPr wrap="none" rtlCol="0">
            <a:spAutoFit/>
          </a:bodyPr>
          <a:lstStyle/>
          <a:p>
            <a:r>
              <a:rPr lang="en-US" sz="700" dirty="0"/>
              <a:t>(d)</a:t>
            </a:r>
            <a:endParaRPr lang="en-GB" sz="700" dirty="0"/>
          </a:p>
        </p:txBody>
      </p:sp>
      <p:sp>
        <p:nvSpPr>
          <p:cNvPr id="7" name="TextBox 6">
            <a:extLst>
              <a:ext uri="{FF2B5EF4-FFF2-40B4-BE49-F238E27FC236}">
                <a16:creationId xmlns:a16="http://schemas.microsoft.com/office/drawing/2014/main" id="{197DB633-12FB-B981-9000-6E2840102A04}"/>
              </a:ext>
            </a:extLst>
          </p:cNvPr>
          <p:cNvSpPr txBox="1"/>
          <p:nvPr/>
        </p:nvSpPr>
        <p:spPr>
          <a:xfrm>
            <a:off x="5712774" y="4705852"/>
            <a:ext cx="295274" cy="200055"/>
          </a:xfrm>
          <a:prstGeom prst="rect">
            <a:avLst/>
          </a:prstGeom>
          <a:noFill/>
        </p:spPr>
        <p:txBody>
          <a:bodyPr wrap="none" rtlCol="0">
            <a:spAutoFit/>
          </a:bodyPr>
          <a:lstStyle/>
          <a:p>
            <a:r>
              <a:rPr lang="en-US" sz="700" dirty="0"/>
              <a:t>(e)</a:t>
            </a:r>
            <a:endParaRPr lang="en-GB" sz="700" dirty="0"/>
          </a:p>
        </p:txBody>
      </p:sp>
    </p:spTree>
    <p:extLst>
      <p:ext uri="{BB962C8B-B14F-4D97-AF65-F5344CB8AC3E}">
        <p14:creationId xmlns:p14="http://schemas.microsoft.com/office/powerpoint/2010/main" val="118804782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500778"/>
        </a:solidFill>
        <a:effectLst/>
      </p:bgPr>
    </p:bg>
    <p:spTree>
      <p:nvGrpSpPr>
        <p:cNvPr id="1" name="Shape 50"/>
        <p:cNvGrpSpPr/>
        <p:nvPr/>
      </p:nvGrpSpPr>
      <p:grpSpPr>
        <a:xfrm>
          <a:off x="0" y="0"/>
          <a:ext cx="0" cy="0"/>
          <a:chOff x="0" y="0"/>
          <a:chExt cx="0" cy="0"/>
        </a:xfrm>
      </p:grpSpPr>
      <p:sp>
        <p:nvSpPr>
          <p:cNvPr id="51" name="Google Shape;51;p8"/>
          <p:cNvSpPr txBox="1">
            <a:spLocks noGrp="1"/>
          </p:cNvSpPr>
          <p:nvPr>
            <p:ph type="title"/>
          </p:nvPr>
        </p:nvSpPr>
        <p:spPr>
          <a:xfrm>
            <a:off x="311700" y="2343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b="1" dirty="0">
                <a:solidFill>
                  <a:srgbClr val="000000"/>
                </a:solidFill>
              </a:rPr>
              <a:t>Results and Discussion: Summary</a:t>
            </a:r>
          </a:p>
        </p:txBody>
      </p:sp>
      <p:sp>
        <p:nvSpPr>
          <p:cNvPr id="8" name="TextBox 7">
            <a:extLst>
              <a:ext uri="{FF2B5EF4-FFF2-40B4-BE49-F238E27FC236}">
                <a16:creationId xmlns:a16="http://schemas.microsoft.com/office/drawing/2014/main" id="{A78C9D73-93EC-9A47-DD97-6504429D373C}"/>
              </a:ext>
            </a:extLst>
          </p:cNvPr>
          <p:cNvSpPr txBox="1"/>
          <p:nvPr/>
        </p:nvSpPr>
        <p:spPr>
          <a:xfrm>
            <a:off x="2153093" y="4495639"/>
            <a:ext cx="4837814" cy="335156"/>
          </a:xfrm>
          <a:prstGeom prst="rect">
            <a:avLst/>
          </a:prstGeom>
          <a:noFill/>
        </p:spPr>
        <p:txBody>
          <a:bodyPr wrap="square">
            <a:spAutoFit/>
          </a:bodyPr>
          <a:lstStyle/>
          <a:p>
            <a:pPr algn="ctr">
              <a:lnSpc>
                <a:spcPct val="150000"/>
              </a:lnSpc>
            </a:pPr>
            <a:r>
              <a:rPr lang="en-US" sz="1200" b="1" dirty="0">
                <a:effectLst/>
                <a:latin typeface="Arial" panose="020B0604020202020204" pitchFamily="34" charset="0"/>
                <a:ea typeface="Calibri" panose="020F0502020204030204" pitchFamily="34" charset="0"/>
                <a:cs typeface="Arial" panose="020B0604020202020204" pitchFamily="34" charset="0"/>
              </a:rPr>
              <a:t>Figure 25.</a:t>
            </a:r>
            <a:r>
              <a:rPr lang="en-US" sz="1200" dirty="0">
                <a:effectLst/>
                <a:latin typeface="Arial" panose="020B0604020202020204" pitchFamily="34" charset="0"/>
                <a:ea typeface="Calibri" panose="020F0502020204030204" pitchFamily="34" charset="0"/>
                <a:cs typeface="Arial" panose="020B0604020202020204" pitchFamily="34" charset="0"/>
              </a:rPr>
              <a:t> Summary</a:t>
            </a:r>
            <a:endParaRPr lang="ru-KZ" sz="1200" dirty="0">
              <a:effectLst/>
              <a:latin typeface="Arial" panose="020B0604020202020204" pitchFamily="34" charset="0"/>
              <a:ea typeface="Calibri" panose="020F0502020204030204" pitchFamily="34" charset="0"/>
              <a:cs typeface="Arial" panose="020B0604020202020204" pitchFamily="34" charset="0"/>
            </a:endParaRPr>
          </a:p>
        </p:txBody>
      </p:sp>
      <p:sp>
        <p:nvSpPr>
          <p:cNvPr id="5" name="Номер слайда 4">
            <a:extLst>
              <a:ext uri="{FF2B5EF4-FFF2-40B4-BE49-F238E27FC236}">
                <a16:creationId xmlns:a16="http://schemas.microsoft.com/office/drawing/2014/main" id="{F00FD814-E39E-4483-09D6-47BD59380D5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solidFill>
                  <a:schemeClr val="bg1"/>
                </a:solidFill>
              </a:rPr>
              <a:t>27</a:t>
            </a:fld>
            <a:endParaRPr lang="en" dirty="0">
              <a:solidFill>
                <a:schemeClr val="bg1"/>
              </a:solidFill>
            </a:endParaRPr>
          </a:p>
        </p:txBody>
      </p:sp>
      <p:graphicFrame>
        <p:nvGraphicFramePr>
          <p:cNvPr id="3" name="Таблица 3">
            <a:extLst>
              <a:ext uri="{FF2B5EF4-FFF2-40B4-BE49-F238E27FC236}">
                <a16:creationId xmlns:a16="http://schemas.microsoft.com/office/drawing/2014/main" id="{FB66DD0C-EDA1-1BE6-91FA-549BE5BA6CBD}"/>
              </a:ext>
            </a:extLst>
          </p:cNvPr>
          <p:cNvGraphicFramePr>
            <a:graphicFrameLocks noGrp="1"/>
          </p:cNvGraphicFramePr>
          <p:nvPr>
            <p:extLst>
              <p:ext uri="{D42A27DB-BD31-4B8C-83A1-F6EECF244321}">
                <p14:modId xmlns:p14="http://schemas.microsoft.com/office/powerpoint/2010/main" val="954643767"/>
              </p:ext>
            </p:extLst>
          </p:nvPr>
        </p:nvGraphicFramePr>
        <p:xfrm>
          <a:off x="250031" y="1459230"/>
          <a:ext cx="8582268" cy="2743200"/>
        </p:xfrm>
        <a:graphic>
          <a:graphicData uri="http://schemas.openxmlformats.org/drawingml/2006/table">
            <a:tbl>
              <a:tblPr firstRow="1" bandRow="1">
                <a:tableStyleId>{B1B4EF7A-B5A3-4F9C-9FA5-7CC1C040DBE8}</a:tableStyleId>
              </a:tblPr>
              <a:tblGrid>
                <a:gridCol w="1391368">
                  <a:extLst>
                    <a:ext uri="{9D8B030D-6E8A-4147-A177-3AD203B41FA5}">
                      <a16:colId xmlns:a16="http://schemas.microsoft.com/office/drawing/2014/main" val="902613266"/>
                    </a:ext>
                  </a:extLst>
                </a:gridCol>
                <a:gridCol w="1093709">
                  <a:extLst>
                    <a:ext uri="{9D8B030D-6E8A-4147-A177-3AD203B41FA5}">
                      <a16:colId xmlns:a16="http://schemas.microsoft.com/office/drawing/2014/main" val="2330907368"/>
                    </a:ext>
                  </a:extLst>
                </a:gridCol>
                <a:gridCol w="1036145">
                  <a:extLst>
                    <a:ext uri="{9D8B030D-6E8A-4147-A177-3AD203B41FA5}">
                      <a16:colId xmlns:a16="http://schemas.microsoft.com/office/drawing/2014/main" val="830327515"/>
                    </a:ext>
                  </a:extLst>
                </a:gridCol>
                <a:gridCol w="1036145">
                  <a:extLst>
                    <a:ext uri="{9D8B030D-6E8A-4147-A177-3AD203B41FA5}">
                      <a16:colId xmlns:a16="http://schemas.microsoft.com/office/drawing/2014/main" val="1228611858"/>
                    </a:ext>
                  </a:extLst>
                </a:gridCol>
                <a:gridCol w="1000168">
                  <a:extLst>
                    <a:ext uri="{9D8B030D-6E8A-4147-A177-3AD203B41FA5}">
                      <a16:colId xmlns:a16="http://schemas.microsoft.com/office/drawing/2014/main" val="139862342"/>
                    </a:ext>
                  </a:extLst>
                </a:gridCol>
                <a:gridCol w="1028950">
                  <a:extLst>
                    <a:ext uri="{9D8B030D-6E8A-4147-A177-3AD203B41FA5}">
                      <a16:colId xmlns:a16="http://schemas.microsoft.com/office/drawing/2014/main" val="3202007615"/>
                    </a:ext>
                  </a:extLst>
                </a:gridCol>
                <a:gridCol w="1057732">
                  <a:extLst>
                    <a:ext uri="{9D8B030D-6E8A-4147-A177-3AD203B41FA5}">
                      <a16:colId xmlns:a16="http://schemas.microsoft.com/office/drawing/2014/main" val="249330495"/>
                    </a:ext>
                  </a:extLst>
                </a:gridCol>
                <a:gridCol w="938051">
                  <a:extLst>
                    <a:ext uri="{9D8B030D-6E8A-4147-A177-3AD203B41FA5}">
                      <a16:colId xmlns:a16="http://schemas.microsoft.com/office/drawing/2014/main" val="2275842686"/>
                    </a:ext>
                  </a:extLst>
                </a:gridCol>
              </a:tblGrid>
              <a:tr h="370840">
                <a:tc>
                  <a:txBody>
                    <a:bodyPr/>
                    <a:lstStyle/>
                    <a:p>
                      <a:pPr algn="ctr"/>
                      <a:endParaRPr lang="en-GB" sz="1200"/>
                    </a:p>
                  </a:txBody>
                  <a:tcPr/>
                </a:tc>
                <a:tc>
                  <a:txBody>
                    <a:bodyPr/>
                    <a:lstStyle/>
                    <a:p>
                      <a:pPr algn="ctr"/>
                      <a:r>
                        <a:rPr lang="en-US" sz="1200" dirty="0"/>
                        <a:t>Compressive strength</a:t>
                      </a:r>
                      <a:endParaRPr lang="en-GB" sz="1200" dirty="0"/>
                    </a:p>
                  </a:txBody>
                  <a:tcPr/>
                </a:tc>
                <a:tc>
                  <a:txBody>
                    <a:bodyPr/>
                    <a:lstStyle/>
                    <a:p>
                      <a:pPr algn="ctr"/>
                      <a:r>
                        <a:rPr lang="en-US" sz="1200" dirty="0"/>
                        <a:t>Flexural strength</a:t>
                      </a:r>
                      <a:endParaRPr lang="en-GB" sz="1200" dirty="0"/>
                    </a:p>
                  </a:txBody>
                  <a:tcPr/>
                </a:tc>
                <a:tc>
                  <a:txBody>
                    <a:bodyPr/>
                    <a:lstStyle/>
                    <a:p>
                      <a:pPr algn="ctr"/>
                      <a:r>
                        <a:rPr lang="en-US" sz="1200" dirty="0"/>
                        <a:t>Thermal conductivity</a:t>
                      </a:r>
                      <a:endParaRPr lang="en-GB" sz="1200" dirty="0"/>
                    </a:p>
                  </a:txBody>
                  <a:tcPr/>
                </a:tc>
                <a:tc>
                  <a:txBody>
                    <a:bodyPr/>
                    <a:lstStyle/>
                    <a:p>
                      <a:pPr algn="ctr"/>
                      <a:r>
                        <a:rPr lang="en-US" sz="1200" dirty="0"/>
                        <a:t>UPV</a:t>
                      </a:r>
                      <a:endParaRPr lang="en-GB" sz="1200" dirty="0"/>
                    </a:p>
                  </a:txBody>
                  <a:tcPr/>
                </a:tc>
                <a:tc>
                  <a:txBody>
                    <a:bodyPr/>
                    <a:lstStyle/>
                    <a:p>
                      <a:pPr algn="ctr"/>
                      <a:r>
                        <a:rPr lang="en-US" sz="1200" dirty="0"/>
                        <a:t>Dielectric constant</a:t>
                      </a:r>
                      <a:endParaRPr lang="en-GB" sz="1200" dirty="0"/>
                    </a:p>
                  </a:txBody>
                  <a:tcPr/>
                </a:tc>
                <a:tc>
                  <a:txBody>
                    <a:bodyPr/>
                    <a:lstStyle/>
                    <a:p>
                      <a:pPr algn="ctr"/>
                      <a:r>
                        <a:rPr lang="en-US" sz="1200" dirty="0"/>
                        <a:t>ASR expansion</a:t>
                      </a:r>
                      <a:endParaRPr lang="en-GB" sz="1200" dirty="0"/>
                    </a:p>
                  </a:txBody>
                  <a:tcPr/>
                </a:tc>
                <a:tc>
                  <a:txBody>
                    <a:bodyPr/>
                    <a:lstStyle/>
                    <a:p>
                      <a:pPr algn="ctr"/>
                      <a:r>
                        <a:rPr lang="en-US" sz="1200" dirty="0"/>
                        <a:t>Drying shrinkage</a:t>
                      </a:r>
                      <a:endParaRPr lang="en-GB" sz="1200" dirty="0"/>
                    </a:p>
                  </a:txBody>
                  <a:tcPr/>
                </a:tc>
                <a:extLst>
                  <a:ext uri="{0D108BD9-81ED-4DB2-BD59-A6C34878D82A}">
                    <a16:rowId xmlns:a16="http://schemas.microsoft.com/office/drawing/2014/main" val="3167265853"/>
                  </a:ext>
                </a:extLst>
              </a:tr>
              <a:tr h="370840">
                <a:tc>
                  <a:txBody>
                    <a:bodyPr/>
                    <a:lstStyle/>
                    <a:p>
                      <a:pPr algn="ctr"/>
                      <a:r>
                        <a:rPr lang="en-US" sz="1200" dirty="0"/>
                        <a:t>Group 1</a:t>
                      </a:r>
                    </a:p>
                    <a:p>
                      <a:pPr algn="ctr"/>
                      <a:r>
                        <a:rPr lang="en-US" sz="1200" dirty="0"/>
                        <a:t>(C1     C2)</a:t>
                      </a:r>
                      <a:endParaRPr lang="en-GB" sz="1200" dirty="0"/>
                    </a:p>
                  </a:txBody>
                  <a:tcPr/>
                </a:tc>
                <a:tc>
                  <a:txBody>
                    <a:bodyPr/>
                    <a:lstStyle/>
                    <a:p>
                      <a:pPr algn="ctr"/>
                      <a:endParaRPr lang="en-GB" dirty="0"/>
                    </a:p>
                  </a:txBody>
                  <a:tcPr/>
                </a:tc>
                <a:tc>
                  <a:txBody>
                    <a:bodyPr/>
                    <a:lstStyle/>
                    <a:p>
                      <a:pPr algn="ctr"/>
                      <a:endParaRPr lang="en-GB" dirty="0"/>
                    </a:p>
                  </a:txBody>
                  <a:tcPr/>
                </a:tc>
                <a:tc>
                  <a:txBody>
                    <a:bodyPr/>
                    <a:lstStyle/>
                    <a:p>
                      <a:pPr algn="ctr"/>
                      <a:endParaRPr lang="en-GB" dirty="0"/>
                    </a:p>
                  </a:txBody>
                  <a:tcPr/>
                </a:tc>
                <a:tc>
                  <a:txBody>
                    <a:bodyPr/>
                    <a:lstStyle/>
                    <a:p>
                      <a:pPr algn="ctr"/>
                      <a:endParaRPr lang="en-GB" dirty="0"/>
                    </a:p>
                  </a:txBody>
                  <a:tcPr/>
                </a:tc>
                <a:tc>
                  <a:txBody>
                    <a:bodyPr/>
                    <a:lstStyle/>
                    <a:p>
                      <a:pPr algn="ctr"/>
                      <a:endParaRPr lang="en-GB" dirty="0"/>
                    </a:p>
                  </a:txBody>
                  <a:tcPr/>
                </a:tc>
                <a:tc>
                  <a:txBody>
                    <a:bodyPr/>
                    <a:lstStyle/>
                    <a:p>
                      <a:pPr algn="ctr">
                        <a:lnSpc>
                          <a:spcPct val="150000"/>
                        </a:lnSpc>
                      </a:pPr>
                      <a:r>
                        <a:rPr lang="en-US" dirty="0"/>
                        <a:t>OK</a:t>
                      </a:r>
                      <a:endParaRPr lang="en-GB" dirty="0"/>
                    </a:p>
                  </a:txBody>
                  <a:tcPr/>
                </a:tc>
                <a:tc>
                  <a:txBody>
                    <a:bodyPr/>
                    <a:lstStyle/>
                    <a:p>
                      <a:pPr algn="ctr"/>
                      <a:endParaRPr lang="en-GB" dirty="0"/>
                    </a:p>
                  </a:txBody>
                  <a:tcPr/>
                </a:tc>
                <a:extLst>
                  <a:ext uri="{0D108BD9-81ED-4DB2-BD59-A6C34878D82A}">
                    <a16:rowId xmlns:a16="http://schemas.microsoft.com/office/drawing/2014/main" val="947816216"/>
                  </a:ext>
                </a:extLst>
              </a:tr>
              <a:tr h="370840">
                <a:tc>
                  <a:txBody>
                    <a:bodyPr/>
                    <a:lstStyle/>
                    <a:p>
                      <a:pPr algn="ctr"/>
                      <a:r>
                        <a:rPr lang="en-US" sz="1200" dirty="0"/>
                        <a:t>Group 2</a:t>
                      </a:r>
                    </a:p>
                    <a:p>
                      <a:pPr algn="ctr"/>
                      <a:r>
                        <a:rPr lang="en-US" sz="1200" dirty="0"/>
                        <a:t>(partial WGS)</a:t>
                      </a:r>
                      <a:endParaRPr lang="en-GB" sz="1200" dirty="0"/>
                    </a:p>
                  </a:txBody>
                  <a:tcPr/>
                </a:tc>
                <a:tc>
                  <a:txBody>
                    <a:bodyPr/>
                    <a:lstStyle/>
                    <a:p>
                      <a:pPr algn="ctr"/>
                      <a:endParaRPr lang="en-GB" dirty="0"/>
                    </a:p>
                  </a:txBody>
                  <a:tcPr/>
                </a:tc>
                <a:tc>
                  <a:txBody>
                    <a:bodyPr/>
                    <a:lstStyle/>
                    <a:p>
                      <a:pPr algn="ctr"/>
                      <a:endParaRPr lang="en-GB" dirty="0"/>
                    </a:p>
                  </a:txBody>
                  <a:tcPr/>
                </a:tc>
                <a:tc>
                  <a:txBody>
                    <a:bodyPr/>
                    <a:lstStyle/>
                    <a:p>
                      <a:pPr algn="ctr"/>
                      <a:endParaRPr lang="en-GB" dirty="0"/>
                    </a:p>
                  </a:txBody>
                  <a:tcPr/>
                </a:tc>
                <a:tc>
                  <a:txBody>
                    <a:bodyPr/>
                    <a:lstStyle/>
                    <a:p>
                      <a:pPr algn="ctr"/>
                      <a:endParaRPr lang="en-GB" dirty="0"/>
                    </a:p>
                  </a:txBody>
                  <a:tcPr/>
                </a:tc>
                <a:tc>
                  <a:txBody>
                    <a:bodyPr/>
                    <a:lstStyle/>
                    <a:p>
                      <a:pPr algn="ctr"/>
                      <a:endParaRPr lang="en-GB" dirty="0"/>
                    </a:p>
                  </a:txBody>
                  <a:tcPr/>
                </a:tc>
                <a:tc>
                  <a:txBody>
                    <a:bodyPr/>
                    <a:lstStyle/>
                    <a:p>
                      <a:pPr marL="0" marR="0" lvl="0" indent="0" algn="ctr" defTabSz="914400" rtl="0" eaLnBrk="1" fontAlgn="auto" latinLnBrk="0" hangingPunct="1">
                        <a:lnSpc>
                          <a:spcPct val="150000"/>
                        </a:lnSpc>
                        <a:spcBef>
                          <a:spcPts val="0"/>
                        </a:spcBef>
                        <a:spcAft>
                          <a:spcPts val="0"/>
                        </a:spcAft>
                        <a:buClr>
                          <a:srgbClr val="000000"/>
                        </a:buClr>
                        <a:buSzTx/>
                        <a:buFont typeface="Arial"/>
                        <a:buNone/>
                        <a:tabLst/>
                        <a:defRPr/>
                      </a:pPr>
                      <a:r>
                        <a:rPr lang="en-US" dirty="0"/>
                        <a:t>OK</a:t>
                      </a:r>
                      <a:endParaRPr lang="en-GB" dirty="0"/>
                    </a:p>
                  </a:txBody>
                  <a:tcPr/>
                </a:tc>
                <a:tc>
                  <a:txBody>
                    <a:bodyPr/>
                    <a:lstStyle/>
                    <a:p>
                      <a:pPr algn="ctr"/>
                      <a:endParaRPr lang="en-GB" dirty="0"/>
                    </a:p>
                  </a:txBody>
                  <a:tcPr/>
                </a:tc>
                <a:extLst>
                  <a:ext uri="{0D108BD9-81ED-4DB2-BD59-A6C34878D82A}">
                    <a16:rowId xmlns:a16="http://schemas.microsoft.com/office/drawing/2014/main" val="3568760909"/>
                  </a:ext>
                </a:extLst>
              </a:tr>
              <a:tr h="370840">
                <a:tc>
                  <a:txBody>
                    <a:bodyPr/>
                    <a:lstStyle/>
                    <a:p>
                      <a:pPr algn="ctr"/>
                      <a:r>
                        <a:rPr lang="en-US" sz="1200" dirty="0"/>
                        <a:t>Group 3</a:t>
                      </a:r>
                    </a:p>
                    <a:p>
                      <a:pPr algn="ctr"/>
                      <a:r>
                        <a:rPr lang="en-US" sz="1200" dirty="0"/>
                        <a:t>(w/b increase)</a:t>
                      </a:r>
                      <a:endParaRPr lang="en-GB" sz="1200" dirty="0"/>
                    </a:p>
                  </a:txBody>
                  <a:tcPr/>
                </a:tc>
                <a:tc>
                  <a:txBody>
                    <a:bodyPr/>
                    <a:lstStyle/>
                    <a:p>
                      <a:pPr algn="ctr"/>
                      <a:endParaRPr lang="en-GB" dirty="0"/>
                    </a:p>
                  </a:txBody>
                  <a:tcPr/>
                </a:tc>
                <a:tc>
                  <a:txBody>
                    <a:bodyPr/>
                    <a:lstStyle/>
                    <a:p>
                      <a:pPr algn="ctr"/>
                      <a:endParaRPr lang="en-GB" dirty="0"/>
                    </a:p>
                  </a:txBody>
                  <a:tcPr/>
                </a:tc>
                <a:tc>
                  <a:txBody>
                    <a:bodyPr/>
                    <a:lstStyle/>
                    <a:p>
                      <a:pPr algn="ctr"/>
                      <a:endParaRPr lang="en-GB" dirty="0"/>
                    </a:p>
                  </a:txBody>
                  <a:tcPr/>
                </a:tc>
                <a:tc>
                  <a:txBody>
                    <a:bodyPr/>
                    <a:lstStyle/>
                    <a:p>
                      <a:pPr algn="ctr"/>
                      <a:endParaRPr lang="en-GB" dirty="0"/>
                    </a:p>
                  </a:txBody>
                  <a:tcPr/>
                </a:tc>
                <a:tc>
                  <a:txBody>
                    <a:bodyPr/>
                    <a:lstStyle/>
                    <a:p>
                      <a:pPr algn="ctr"/>
                      <a:endParaRPr lang="en-GB" dirty="0"/>
                    </a:p>
                  </a:txBody>
                  <a:tcPr/>
                </a:tc>
                <a:tc>
                  <a:txBody>
                    <a:bodyPr/>
                    <a:lstStyle/>
                    <a:p>
                      <a:pPr marL="0" marR="0" lvl="0" indent="0" algn="ctr" defTabSz="914400" rtl="0" eaLnBrk="1" fontAlgn="auto" latinLnBrk="0" hangingPunct="1">
                        <a:lnSpc>
                          <a:spcPct val="150000"/>
                        </a:lnSpc>
                        <a:spcBef>
                          <a:spcPts val="0"/>
                        </a:spcBef>
                        <a:spcAft>
                          <a:spcPts val="0"/>
                        </a:spcAft>
                        <a:buClr>
                          <a:srgbClr val="000000"/>
                        </a:buClr>
                        <a:buSzTx/>
                        <a:buFont typeface="Arial"/>
                        <a:buNone/>
                        <a:tabLst/>
                        <a:defRPr/>
                      </a:pPr>
                      <a:r>
                        <a:rPr lang="en-US" dirty="0"/>
                        <a:t>OK</a:t>
                      </a:r>
                      <a:endParaRPr lang="en-GB" dirty="0"/>
                    </a:p>
                  </a:txBody>
                  <a:tcPr/>
                </a:tc>
                <a:tc>
                  <a:txBody>
                    <a:bodyPr/>
                    <a:lstStyle/>
                    <a:p>
                      <a:pPr algn="ctr"/>
                      <a:endParaRPr lang="en-GB" dirty="0"/>
                    </a:p>
                  </a:txBody>
                  <a:tcPr/>
                </a:tc>
                <a:extLst>
                  <a:ext uri="{0D108BD9-81ED-4DB2-BD59-A6C34878D82A}">
                    <a16:rowId xmlns:a16="http://schemas.microsoft.com/office/drawing/2014/main" val="2661838204"/>
                  </a:ext>
                </a:extLst>
              </a:tr>
              <a:tr h="370840">
                <a:tc>
                  <a:txBody>
                    <a:bodyPr/>
                    <a:lstStyle/>
                    <a:p>
                      <a:pPr algn="ctr"/>
                      <a:r>
                        <a:rPr lang="en-US" sz="1200" dirty="0"/>
                        <a:t>Group 4</a:t>
                      </a:r>
                    </a:p>
                    <a:p>
                      <a:pPr algn="ctr"/>
                      <a:r>
                        <a:rPr lang="en-US" sz="1200" dirty="0"/>
                        <a:t>(ASS/b decrease)</a:t>
                      </a:r>
                      <a:endParaRPr lang="en-GB" sz="1200" dirty="0"/>
                    </a:p>
                  </a:txBody>
                  <a:tcPr/>
                </a:tc>
                <a:tc>
                  <a:txBody>
                    <a:bodyPr/>
                    <a:lstStyle/>
                    <a:p>
                      <a:pPr algn="ctr"/>
                      <a:endParaRPr lang="en-GB" dirty="0"/>
                    </a:p>
                  </a:txBody>
                  <a:tcPr/>
                </a:tc>
                <a:tc>
                  <a:txBody>
                    <a:bodyPr/>
                    <a:lstStyle/>
                    <a:p>
                      <a:pPr algn="ctr"/>
                      <a:endParaRPr lang="en-GB" dirty="0"/>
                    </a:p>
                  </a:txBody>
                  <a:tcPr/>
                </a:tc>
                <a:tc>
                  <a:txBody>
                    <a:bodyPr/>
                    <a:lstStyle/>
                    <a:p>
                      <a:pPr algn="ctr"/>
                      <a:endParaRPr lang="en-GB" dirty="0"/>
                    </a:p>
                  </a:txBody>
                  <a:tcPr/>
                </a:tc>
                <a:tc>
                  <a:txBody>
                    <a:bodyPr/>
                    <a:lstStyle/>
                    <a:p>
                      <a:pPr algn="ctr"/>
                      <a:endParaRPr lang="en-GB" dirty="0"/>
                    </a:p>
                  </a:txBody>
                  <a:tcPr/>
                </a:tc>
                <a:tc>
                  <a:txBody>
                    <a:bodyPr/>
                    <a:lstStyle/>
                    <a:p>
                      <a:pPr algn="ctr"/>
                      <a:endParaRPr lang="en-GB" dirty="0"/>
                    </a:p>
                  </a:txBody>
                  <a:tcPr/>
                </a:tc>
                <a:tc>
                  <a:txBody>
                    <a:bodyPr/>
                    <a:lstStyle/>
                    <a:p>
                      <a:pPr marL="0" marR="0" lvl="0" indent="0" algn="ctr" defTabSz="914400" rtl="0" eaLnBrk="1" fontAlgn="auto" latinLnBrk="0" hangingPunct="1">
                        <a:lnSpc>
                          <a:spcPct val="150000"/>
                        </a:lnSpc>
                        <a:spcBef>
                          <a:spcPts val="0"/>
                        </a:spcBef>
                        <a:spcAft>
                          <a:spcPts val="0"/>
                        </a:spcAft>
                        <a:buClr>
                          <a:srgbClr val="000000"/>
                        </a:buClr>
                        <a:buSzTx/>
                        <a:buFont typeface="Arial"/>
                        <a:buNone/>
                        <a:tabLst/>
                        <a:defRPr/>
                      </a:pPr>
                      <a:r>
                        <a:rPr lang="en-US" dirty="0"/>
                        <a:t>OK</a:t>
                      </a:r>
                      <a:endParaRPr lang="en-GB" dirty="0"/>
                    </a:p>
                  </a:txBody>
                  <a:tcPr/>
                </a:tc>
                <a:tc>
                  <a:txBody>
                    <a:bodyPr/>
                    <a:lstStyle/>
                    <a:p>
                      <a:pPr algn="ctr"/>
                      <a:endParaRPr lang="en-GB" dirty="0"/>
                    </a:p>
                  </a:txBody>
                  <a:tcPr/>
                </a:tc>
                <a:extLst>
                  <a:ext uri="{0D108BD9-81ED-4DB2-BD59-A6C34878D82A}">
                    <a16:rowId xmlns:a16="http://schemas.microsoft.com/office/drawing/2014/main" val="1991538878"/>
                  </a:ext>
                </a:extLst>
              </a:tr>
              <a:tr h="370840">
                <a:tc>
                  <a:txBody>
                    <a:bodyPr/>
                    <a:lstStyle/>
                    <a:p>
                      <a:pPr algn="ctr"/>
                      <a:r>
                        <a:rPr lang="en-US" sz="1200" dirty="0"/>
                        <a:t>Group 5</a:t>
                      </a:r>
                    </a:p>
                    <a:p>
                      <a:pPr algn="ctr"/>
                      <a:r>
                        <a:rPr lang="en-US" sz="1200" dirty="0"/>
                        <a:t>(GB addition)</a:t>
                      </a:r>
                      <a:endParaRPr lang="en-GB" sz="1200" dirty="0"/>
                    </a:p>
                  </a:txBody>
                  <a:tcPr/>
                </a:tc>
                <a:tc>
                  <a:txBody>
                    <a:bodyPr/>
                    <a:lstStyle/>
                    <a:p>
                      <a:pPr algn="ctr"/>
                      <a:endParaRPr lang="en-GB" dirty="0"/>
                    </a:p>
                  </a:txBody>
                  <a:tcPr/>
                </a:tc>
                <a:tc>
                  <a:txBody>
                    <a:bodyPr/>
                    <a:lstStyle/>
                    <a:p>
                      <a:pPr algn="ctr"/>
                      <a:endParaRPr lang="en-GB" dirty="0"/>
                    </a:p>
                  </a:txBody>
                  <a:tcPr/>
                </a:tc>
                <a:tc>
                  <a:txBody>
                    <a:bodyPr/>
                    <a:lstStyle/>
                    <a:p>
                      <a:pPr algn="ctr"/>
                      <a:endParaRPr lang="en-GB" dirty="0"/>
                    </a:p>
                  </a:txBody>
                  <a:tcPr/>
                </a:tc>
                <a:tc>
                  <a:txBody>
                    <a:bodyPr/>
                    <a:lstStyle/>
                    <a:p>
                      <a:pPr algn="ctr"/>
                      <a:endParaRPr lang="en-GB" dirty="0"/>
                    </a:p>
                  </a:txBody>
                  <a:tcPr/>
                </a:tc>
                <a:tc>
                  <a:txBody>
                    <a:bodyPr/>
                    <a:lstStyle/>
                    <a:p>
                      <a:pPr algn="ctr"/>
                      <a:endParaRPr lang="en-GB" dirty="0"/>
                    </a:p>
                  </a:txBody>
                  <a:tcPr/>
                </a:tc>
                <a:tc>
                  <a:txBody>
                    <a:bodyPr/>
                    <a:lstStyle/>
                    <a:p>
                      <a:pPr marL="0" marR="0" lvl="0" indent="0" algn="ctr" defTabSz="914400" rtl="0" eaLnBrk="1" fontAlgn="auto" latinLnBrk="0" hangingPunct="1">
                        <a:lnSpc>
                          <a:spcPct val="150000"/>
                        </a:lnSpc>
                        <a:spcBef>
                          <a:spcPts val="0"/>
                        </a:spcBef>
                        <a:spcAft>
                          <a:spcPts val="0"/>
                        </a:spcAft>
                        <a:buClr>
                          <a:srgbClr val="000000"/>
                        </a:buClr>
                        <a:buSzTx/>
                        <a:buFont typeface="Arial"/>
                        <a:buNone/>
                        <a:tabLst/>
                        <a:defRPr/>
                      </a:pPr>
                      <a:r>
                        <a:rPr lang="en-US" dirty="0"/>
                        <a:t>OK</a:t>
                      </a:r>
                      <a:endParaRPr lang="en-GB" dirty="0"/>
                    </a:p>
                  </a:txBody>
                  <a:tcPr/>
                </a:tc>
                <a:tc>
                  <a:txBody>
                    <a:bodyPr/>
                    <a:lstStyle/>
                    <a:p>
                      <a:pPr algn="ctr"/>
                      <a:endParaRPr lang="en-GB" dirty="0"/>
                    </a:p>
                  </a:txBody>
                  <a:tcPr/>
                </a:tc>
                <a:extLst>
                  <a:ext uri="{0D108BD9-81ED-4DB2-BD59-A6C34878D82A}">
                    <a16:rowId xmlns:a16="http://schemas.microsoft.com/office/drawing/2014/main" val="4222500879"/>
                  </a:ext>
                </a:extLst>
              </a:tr>
            </a:tbl>
          </a:graphicData>
        </a:graphic>
      </p:graphicFrame>
      <p:sp>
        <p:nvSpPr>
          <p:cNvPr id="4" name="Стрелка: вниз 3">
            <a:extLst>
              <a:ext uri="{FF2B5EF4-FFF2-40B4-BE49-F238E27FC236}">
                <a16:creationId xmlns:a16="http://schemas.microsoft.com/office/drawing/2014/main" id="{6631F754-6C20-A5B8-4A73-5C4D51C469E4}"/>
              </a:ext>
            </a:extLst>
          </p:cNvPr>
          <p:cNvSpPr/>
          <p:nvPr/>
        </p:nvSpPr>
        <p:spPr>
          <a:xfrm>
            <a:off x="2174525" y="2007394"/>
            <a:ext cx="104332" cy="250032"/>
          </a:xfrm>
          <a:prstGeom prst="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Стрелка: вниз 5">
            <a:extLst>
              <a:ext uri="{FF2B5EF4-FFF2-40B4-BE49-F238E27FC236}">
                <a16:creationId xmlns:a16="http://schemas.microsoft.com/office/drawing/2014/main" id="{33E75AB2-C2C1-EA55-D207-2EEBB6DEA9F9}"/>
              </a:ext>
            </a:extLst>
          </p:cNvPr>
          <p:cNvSpPr/>
          <p:nvPr/>
        </p:nvSpPr>
        <p:spPr>
          <a:xfrm rot="10800000">
            <a:off x="3234180" y="3387326"/>
            <a:ext cx="104332" cy="250032"/>
          </a:xfrm>
          <a:prstGeom prst="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Стрелка: вниз 6">
            <a:extLst>
              <a:ext uri="{FF2B5EF4-FFF2-40B4-BE49-F238E27FC236}">
                <a16:creationId xmlns:a16="http://schemas.microsoft.com/office/drawing/2014/main" id="{07694506-EAC2-F403-DD51-E0E8609C0A6A}"/>
              </a:ext>
            </a:extLst>
          </p:cNvPr>
          <p:cNvSpPr/>
          <p:nvPr/>
        </p:nvSpPr>
        <p:spPr>
          <a:xfrm rot="10800000">
            <a:off x="2174523" y="2446734"/>
            <a:ext cx="104332" cy="250032"/>
          </a:xfrm>
          <a:prstGeom prst="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Стрелка: вниз 8">
            <a:extLst>
              <a:ext uri="{FF2B5EF4-FFF2-40B4-BE49-F238E27FC236}">
                <a16:creationId xmlns:a16="http://schemas.microsoft.com/office/drawing/2014/main" id="{69FE9CBB-45ED-7CEC-4219-EC6B24B087C5}"/>
              </a:ext>
            </a:extLst>
          </p:cNvPr>
          <p:cNvSpPr/>
          <p:nvPr/>
        </p:nvSpPr>
        <p:spPr>
          <a:xfrm>
            <a:off x="2179505" y="2921493"/>
            <a:ext cx="104332" cy="250032"/>
          </a:xfrm>
          <a:prstGeom prst="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Стрелка: вниз 9">
            <a:extLst>
              <a:ext uri="{FF2B5EF4-FFF2-40B4-BE49-F238E27FC236}">
                <a16:creationId xmlns:a16="http://schemas.microsoft.com/office/drawing/2014/main" id="{3B1C76F2-6BFD-B22A-9F8D-9A8D2597E79C}"/>
              </a:ext>
            </a:extLst>
          </p:cNvPr>
          <p:cNvSpPr/>
          <p:nvPr/>
        </p:nvSpPr>
        <p:spPr>
          <a:xfrm>
            <a:off x="2174523" y="3387326"/>
            <a:ext cx="104332" cy="250032"/>
          </a:xfrm>
          <a:prstGeom prst="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Стрелка: вниз 10">
            <a:extLst>
              <a:ext uri="{FF2B5EF4-FFF2-40B4-BE49-F238E27FC236}">
                <a16:creationId xmlns:a16="http://schemas.microsoft.com/office/drawing/2014/main" id="{E07C4B55-AB77-422B-C122-9518069521F8}"/>
              </a:ext>
            </a:extLst>
          </p:cNvPr>
          <p:cNvSpPr/>
          <p:nvPr/>
        </p:nvSpPr>
        <p:spPr>
          <a:xfrm>
            <a:off x="2177346" y="3841624"/>
            <a:ext cx="104332" cy="250032"/>
          </a:xfrm>
          <a:prstGeom prst="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Стрелка: вниз 11">
            <a:extLst>
              <a:ext uri="{FF2B5EF4-FFF2-40B4-BE49-F238E27FC236}">
                <a16:creationId xmlns:a16="http://schemas.microsoft.com/office/drawing/2014/main" id="{27525971-53D1-616F-511C-FFED2BA10BA3}"/>
              </a:ext>
            </a:extLst>
          </p:cNvPr>
          <p:cNvSpPr/>
          <p:nvPr/>
        </p:nvSpPr>
        <p:spPr>
          <a:xfrm>
            <a:off x="3234180" y="2007394"/>
            <a:ext cx="104332" cy="250032"/>
          </a:xfrm>
          <a:prstGeom prst="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Стрелка: вниз 12">
            <a:extLst>
              <a:ext uri="{FF2B5EF4-FFF2-40B4-BE49-F238E27FC236}">
                <a16:creationId xmlns:a16="http://schemas.microsoft.com/office/drawing/2014/main" id="{34385C66-E019-D4C7-E042-CB2CA3A77F42}"/>
              </a:ext>
            </a:extLst>
          </p:cNvPr>
          <p:cNvSpPr/>
          <p:nvPr/>
        </p:nvSpPr>
        <p:spPr>
          <a:xfrm>
            <a:off x="3234179" y="2446734"/>
            <a:ext cx="104332" cy="250032"/>
          </a:xfrm>
          <a:prstGeom prst="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Стрелка: вниз 13">
            <a:extLst>
              <a:ext uri="{FF2B5EF4-FFF2-40B4-BE49-F238E27FC236}">
                <a16:creationId xmlns:a16="http://schemas.microsoft.com/office/drawing/2014/main" id="{0C754C09-D8E2-65AB-B2E3-30BFF5AEA83D}"/>
              </a:ext>
            </a:extLst>
          </p:cNvPr>
          <p:cNvSpPr/>
          <p:nvPr/>
        </p:nvSpPr>
        <p:spPr>
          <a:xfrm>
            <a:off x="3234179" y="2918504"/>
            <a:ext cx="104332" cy="250032"/>
          </a:xfrm>
          <a:prstGeom prst="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Стрелка: вниз 14">
            <a:extLst>
              <a:ext uri="{FF2B5EF4-FFF2-40B4-BE49-F238E27FC236}">
                <a16:creationId xmlns:a16="http://schemas.microsoft.com/office/drawing/2014/main" id="{861AF158-77AF-5C9D-A7ED-FCD2BB1D9722}"/>
              </a:ext>
            </a:extLst>
          </p:cNvPr>
          <p:cNvSpPr/>
          <p:nvPr/>
        </p:nvSpPr>
        <p:spPr>
          <a:xfrm>
            <a:off x="3234180" y="3840077"/>
            <a:ext cx="104332" cy="250032"/>
          </a:xfrm>
          <a:prstGeom prst="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7" name="Прямая со стрелкой 16">
            <a:extLst>
              <a:ext uri="{FF2B5EF4-FFF2-40B4-BE49-F238E27FC236}">
                <a16:creationId xmlns:a16="http://schemas.microsoft.com/office/drawing/2014/main" id="{F4CD6CCE-B6E0-32D7-213F-2BFC92EFE174}"/>
              </a:ext>
            </a:extLst>
          </p:cNvPr>
          <p:cNvCxnSpPr/>
          <p:nvPr/>
        </p:nvCxnSpPr>
        <p:spPr>
          <a:xfrm>
            <a:off x="850106" y="2240732"/>
            <a:ext cx="17859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Стрелка: вниз 18">
            <a:extLst>
              <a:ext uri="{FF2B5EF4-FFF2-40B4-BE49-F238E27FC236}">
                <a16:creationId xmlns:a16="http://schemas.microsoft.com/office/drawing/2014/main" id="{C90EBCEC-CDC2-03DB-ED80-39CAA9391F10}"/>
              </a:ext>
            </a:extLst>
          </p:cNvPr>
          <p:cNvSpPr/>
          <p:nvPr/>
        </p:nvSpPr>
        <p:spPr>
          <a:xfrm>
            <a:off x="4255921" y="2006843"/>
            <a:ext cx="104332" cy="250032"/>
          </a:xfrm>
          <a:prstGeom prst="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Стрелка: вниз 19">
            <a:extLst>
              <a:ext uri="{FF2B5EF4-FFF2-40B4-BE49-F238E27FC236}">
                <a16:creationId xmlns:a16="http://schemas.microsoft.com/office/drawing/2014/main" id="{49DF1784-E37F-3C38-DC7E-85F95F659122}"/>
              </a:ext>
            </a:extLst>
          </p:cNvPr>
          <p:cNvSpPr/>
          <p:nvPr/>
        </p:nvSpPr>
        <p:spPr>
          <a:xfrm>
            <a:off x="4089514" y="2446735"/>
            <a:ext cx="104332" cy="250032"/>
          </a:xfrm>
          <a:prstGeom prst="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Стрелка: вниз 20">
            <a:extLst>
              <a:ext uri="{FF2B5EF4-FFF2-40B4-BE49-F238E27FC236}">
                <a16:creationId xmlns:a16="http://schemas.microsoft.com/office/drawing/2014/main" id="{073D95E8-6429-A1F6-75CC-EAE6654260B9}"/>
              </a:ext>
            </a:extLst>
          </p:cNvPr>
          <p:cNvSpPr/>
          <p:nvPr/>
        </p:nvSpPr>
        <p:spPr>
          <a:xfrm>
            <a:off x="4256327" y="2925261"/>
            <a:ext cx="104332" cy="250032"/>
          </a:xfrm>
          <a:prstGeom prst="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Стрелка: вниз 21">
            <a:extLst>
              <a:ext uri="{FF2B5EF4-FFF2-40B4-BE49-F238E27FC236}">
                <a16:creationId xmlns:a16="http://schemas.microsoft.com/office/drawing/2014/main" id="{DEBD73FF-8618-D974-B4F1-49F695AC3D05}"/>
              </a:ext>
            </a:extLst>
          </p:cNvPr>
          <p:cNvSpPr/>
          <p:nvPr/>
        </p:nvSpPr>
        <p:spPr>
          <a:xfrm rot="10800000">
            <a:off x="4422325" y="2449370"/>
            <a:ext cx="104332" cy="250032"/>
          </a:xfrm>
          <a:prstGeom prst="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Стрелка: вниз 22">
            <a:extLst>
              <a:ext uri="{FF2B5EF4-FFF2-40B4-BE49-F238E27FC236}">
                <a16:creationId xmlns:a16="http://schemas.microsoft.com/office/drawing/2014/main" id="{38761871-A1B4-2F09-BD67-4B67A0AE50CF}"/>
              </a:ext>
            </a:extLst>
          </p:cNvPr>
          <p:cNvSpPr/>
          <p:nvPr/>
        </p:nvSpPr>
        <p:spPr>
          <a:xfrm rot="10800000">
            <a:off x="4255920" y="3387326"/>
            <a:ext cx="104332" cy="250032"/>
          </a:xfrm>
          <a:prstGeom prst="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Стрелка: вниз 23">
            <a:extLst>
              <a:ext uri="{FF2B5EF4-FFF2-40B4-BE49-F238E27FC236}">
                <a16:creationId xmlns:a16="http://schemas.microsoft.com/office/drawing/2014/main" id="{9A280162-CB60-A4AD-58A1-097E1F8D8AE2}"/>
              </a:ext>
            </a:extLst>
          </p:cNvPr>
          <p:cNvSpPr/>
          <p:nvPr/>
        </p:nvSpPr>
        <p:spPr>
          <a:xfrm rot="10800000">
            <a:off x="4255921" y="3840077"/>
            <a:ext cx="104332" cy="250032"/>
          </a:xfrm>
          <a:prstGeom prst="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Стрелка: вниз 24">
            <a:extLst>
              <a:ext uri="{FF2B5EF4-FFF2-40B4-BE49-F238E27FC236}">
                <a16:creationId xmlns:a16="http://schemas.microsoft.com/office/drawing/2014/main" id="{ECAC4F10-A134-D6B0-DAC0-015C9181B9CB}"/>
              </a:ext>
            </a:extLst>
          </p:cNvPr>
          <p:cNvSpPr/>
          <p:nvPr/>
        </p:nvSpPr>
        <p:spPr>
          <a:xfrm>
            <a:off x="5277663" y="2006843"/>
            <a:ext cx="104332" cy="250032"/>
          </a:xfrm>
          <a:prstGeom prst="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Стрелка: вниз 25">
            <a:extLst>
              <a:ext uri="{FF2B5EF4-FFF2-40B4-BE49-F238E27FC236}">
                <a16:creationId xmlns:a16="http://schemas.microsoft.com/office/drawing/2014/main" id="{D30B8434-12E0-7307-FEA2-37CBBA8CC060}"/>
              </a:ext>
            </a:extLst>
          </p:cNvPr>
          <p:cNvSpPr/>
          <p:nvPr/>
        </p:nvSpPr>
        <p:spPr>
          <a:xfrm rot="10800000">
            <a:off x="5283305" y="2453879"/>
            <a:ext cx="104332" cy="250032"/>
          </a:xfrm>
          <a:prstGeom prst="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Стрелка: вниз 26">
            <a:extLst>
              <a:ext uri="{FF2B5EF4-FFF2-40B4-BE49-F238E27FC236}">
                <a16:creationId xmlns:a16="http://schemas.microsoft.com/office/drawing/2014/main" id="{B339047C-6514-FF36-7545-8BB36428D7F9}"/>
              </a:ext>
            </a:extLst>
          </p:cNvPr>
          <p:cNvSpPr/>
          <p:nvPr/>
        </p:nvSpPr>
        <p:spPr>
          <a:xfrm>
            <a:off x="5283305" y="2923793"/>
            <a:ext cx="104332" cy="250032"/>
          </a:xfrm>
          <a:prstGeom prst="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Стрелка: вниз 27">
            <a:extLst>
              <a:ext uri="{FF2B5EF4-FFF2-40B4-BE49-F238E27FC236}">
                <a16:creationId xmlns:a16="http://schemas.microsoft.com/office/drawing/2014/main" id="{AB2A6376-1C06-EDCA-0BFB-82313ED16A5D}"/>
              </a:ext>
            </a:extLst>
          </p:cNvPr>
          <p:cNvSpPr/>
          <p:nvPr/>
        </p:nvSpPr>
        <p:spPr>
          <a:xfrm>
            <a:off x="5277663" y="3393194"/>
            <a:ext cx="104332" cy="250032"/>
          </a:xfrm>
          <a:prstGeom prst="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Стрелка: вниз 28">
            <a:extLst>
              <a:ext uri="{FF2B5EF4-FFF2-40B4-BE49-F238E27FC236}">
                <a16:creationId xmlns:a16="http://schemas.microsoft.com/office/drawing/2014/main" id="{64F53103-158F-F06B-A792-1C62690891E3}"/>
              </a:ext>
            </a:extLst>
          </p:cNvPr>
          <p:cNvSpPr/>
          <p:nvPr/>
        </p:nvSpPr>
        <p:spPr>
          <a:xfrm>
            <a:off x="5277663" y="3840230"/>
            <a:ext cx="104332" cy="250032"/>
          </a:xfrm>
          <a:prstGeom prst="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Стрелка: вниз 29">
            <a:extLst>
              <a:ext uri="{FF2B5EF4-FFF2-40B4-BE49-F238E27FC236}">
                <a16:creationId xmlns:a16="http://schemas.microsoft.com/office/drawing/2014/main" id="{925A8D7D-7C54-35BE-D2B7-C6E41C08A9FF}"/>
              </a:ext>
            </a:extLst>
          </p:cNvPr>
          <p:cNvSpPr/>
          <p:nvPr/>
        </p:nvSpPr>
        <p:spPr>
          <a:xfrm>
            <a:off x="6278890" y="2006843"/>
            <a:ext cx="104332" cy="250032"/>
          </a:xfrm>
          <a:prstGeom prst="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Стрелка: вниз 30">
            <a:extLst>
              <a:ext uri="{FF2B5EF4-FFF2-40B4-BE49-F238E27FC236}">
                <a16:creationId xmlns:a16="http://schemas.microsoft.com/office/drawing/2014/main" id="{AA29EEE7-F550-5F87-F58E-5C818C7DFEBA}"/>
              </a:ext>
            </a:extLst>
          </p:cNvPr>
          <p:cNvSpPr/>
          <p:nvPr/>
        </p:nvSpPr>
        <p:spPr>
          <a:xfrm>
            <a:off x="6278890" y="2446734"/>
            <a:ext cx="104332" cy="250032"/>
          </a:xfrm>
          <a:prstGeom prst="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Стрелка: вниз 31">
            <a:extLst>
              <a:ext uri="{FF2B5EF4-FFF2-40B4-BE49-F238E27FC236}">
                <a16:creationId xmlns:a16="http://schemas.microsoft.com/office/drawing/2014/main" id="{3D874215-3860-053D-4B1E-C5FF63D90ADF}"/>
              </a:ext>
            </a:extLst>
          </p:cNvPr>
          <p:cNvSpPr/>
          <p:nvPr/>
        </p:nvSpPr>
        <p:spPr>
          <a:xfrm>
            <a:off x="6290298" y="3387326"/>
            <a:ext cx="81516" cy="250032"/>
          </a:xfrm>
          <a:prstGeom prst="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Стрелка: вниз 32">
            <a:extLst>
              <a:ext uri="{FF2B5EF4-FFF2-40B4-BE49-F238E27FC236}">
                <a16:creationId xmlns:a16="http://schemas.microsoft.com/office/drawing/2014/main" id="{548C8BA7-6447-2FB3-FE8A-E3FE1870C945}"/>
              </a:ext>
            </a:extLst>
          </p:cNvPr>
          <p:cNvSpPr/>
          <p:nvPr/>
        </p:nvSpPr>
        <p:spPr>
          <a:xfrm>
            <a:off x="6301706" y="3840077"/>
            <a:ext cx="81516" cy="250032"/>
          </a:xfrm>
          <a:prstGeom prst="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Стрелка: вниз 33">
            <a:extLst>
              <a:ext uri="{FF2B5EF4-FFF2-40B4-BE49-F238E27FC236}">
                <a16:creationId xmlns:a16="http://schemas.microsoft.com/office/drawing/2014/main" id="{6B6515D2-E8A0-C855-EA66-F975BB9A31EC}"/>
              </a:ext>
            </a:extLst>
          </p:cNvPr>
          <p:cNvSpPr/>
          <p:nvPr/>
        </p:nvSpPr>
        <p:spPr>
          <a:xfrm>
            <a:off x="8323915" y="2006843"/>
            <a:ext cx="104332" cy="250032"/>
          </a:xfrm>
          <a:prstGeom prst="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Стрелка: вниз 34">
            <a:extLst>
              <a:ext uri="{FF2B5EF4-FFF2-40B4-BE49-F238E27FC236}">
                <a16:creationId xmlns:a16="http://schemas.microsoft.com/office/drawing/2014/main" id="{026728D6-50D5-BB14-8C4F-3203EA7DBC95}"/>
              </a:ext>
            </a:extLst>
          </p:cNvPr>
          <p:cNvSpPr/>
          <p:nvPr/>
        </p:nvSpPr>
        <p:spPr>
          <a:xfrm>
            <a:off x="8323915" y="2446734"/>
            <a:ext cx="104332" cy="250032"/>
          </a:xfrm>
          <a:prstGeom prst="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Стрелка: вниз 35">
            <a:extLst>
              <a:ext uri="{FF2B5EF4-FFF2-40B4-BE49-F238E27FC236}">
                <a16:creationId xmlns:a16="http://schemas.microsoft.com/office/drawing/2014/main" id="{B2286478-3BD7-A55B-E540-1E569F26167D}"/>
              </a:ext>
            </a:extLst>
          </p:cNvPr>
          <p:cNvSpPr/>
          <p:nvPr/>
        </p:nvSpPr>
        <p:spPr>
          <a:xfrm rot="10800000">
            <a:off x="8314789" y="2925261"/>
            <a:ext cx="104332" cy="250032"/>
          </a:xfrm>
          <a:prstGeom prst="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Стрелка: вниз 36">
            <a:extLst>
              <a:ext uri="{FF2B5EF4-FFF2-40B4-BE49-F238E27FC236}">
                <a16:creationId xmlns:a16="http://schemas.microsoft.com/office/drawing/2014/main" id="{77E46787-D71E-CB68-20B6-6B24D12973EE}"/>
              </a:ext>
            </a:extLst>
          </p:cNvPr>
          <p:cNvSpPr/>
          <p:nvPr/>
        </p:nvSpPr>
        <p:spPr>
          <a:xfrm>
            <a:off x="8319060" y="3387326"/>
            <a:ext cx="104332" cy="250032"/>
          </a:xfrm>
          <a:prstGeom prst="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Стрелка: вниз 37">
            <a:extLst>
              <a:ext uri="{FF2B5EF4-FFF2-40B4-BE49-F238E27FC236}">
                <a16:creationId xmlns:a16="http://schemas.microsoft.com/office/drawing/2014/main" id="{89A35B0D-E721-7551-4914-C4E3B42D3DC0}"/>
              </a:ext>
            </a:extLst>
          </p:cNvPr>
          <p:cNvSpPr/>
          <p:nvPr/>
        </p:nvSpPr>
        <p:spPr>
          <a:xfrm>
            <a:off x="8314789" y="3840077"/>
            <a:ext cx="104332" cy="250032"/>
          </a:xfrm>
          <a:prstGeom prst="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Стрелка: вниз 1">
            <a:extLst>
              <a:ext uri="{FF2B5EF4-FFF2-40B4-BE49-F238E27FC236}">
                <a16:creationId xmlns:a16="http://schemas.microsoft.com/office/drawing/2014/main" id="{FA8C7A4D-E1F9-0E50-590D-C4EAD048BF4D}"/>
              </a:ext>
            </a:extLst>
          </p:cNvPr>
          <p:cNvSpPr/>
          <p:nvPr/>
        </p:nvSpPr>
        <p:spPr>
          <a:xfrm rot="10800000">
            <a:off x="6282267" y="2920111"/>
            <a:ext cx="104332" cy="250032"/>
          </a:xfrm>
          <a:prstGeom prst="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62922045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500778"/>
        </a:solidFill>
        <a:effectLst/>
      </p:bgPr>
    </p:bg>
    <p:spTree>
      <p:nvGrpSpPr>
        <p:cNvPr id="1" name="Shape 50"/>
        <p:cNvGrpSpPr/>
        <p:nvPr/>
      </p:nvGrpSpPr>
      <p:grpSpPr>
        <a:xfrm>
          <a:off x="0" y="0"/>
          <a:ext cx="0" cy="0"/>
          <a:chOff x="0" y="0"/>
          <a:chExt cx="0" cy="0"/>
        </a:xfrm>
      </p:grpSpPr>
      <p:sp>
        <p:nvSpPr>
          <p:cNvPr id="51" name="Google Shape;51;p8"/>
          <p:cNvSpPr txBox="1">
            <a:spLocks noGrp="1"/>
          </p:cNvSpPr>
          <p:nvPr>
            <p:ph type="title"/>
          </p:nvPr>
        </p:nvSpPr>
        <p:spPr>
          <a:xfrm>
            <a:off x="311700" y="2343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b="1" dirty="0">
                <a:solidFill>
                  <a:srgbClr val="000000"/>
                </a:solidFill>
              </a:rPr>
              <a:t>Conclusion</a:t>
            </a:r>
          </a:p>
        </p:txBody>
      </p:sp>
      <p:sp>
        <p:nvSpPr>
          <p:cNvPr id="52" name="Google Shape;52;p8"/>
          <p:cNvSpPr txBox="1">
            <a:spLocks noGrp="1"/>
          </p:cNvSpPr>
          <p:nvPr>
            <p:ph type="body" idx="1"/>
          </p:nvPr>
        </p:nvSpPr>
        <p:spPr>
          <a:xfrm>
            <a:off x="607150" y="867425"/>
            <a:ext cx="7841906" cy="3842400"/>
          </a:xfrm>
          <a:prstGeom prst="rect">
            <a:avLst/>
          </a:prstGeom>
          <a:noFill/>
          <a:ln>
            <a:noFill/>
          </a:ln>
        </p:spPr>
        <p:txBody>
          <a:bodyPr spcFirstLastPara="1" wrap="square" lIns="91425" tIns="91425" rIns="91425" bIns="91425" anchor="t" anchorCtr="0">
            <a:noAutofit/>
          </a:bodyPr>
          <a:lstStyle/>
          <a:p>
            <a:pPr algn="just"/>
            <a:r>
              <a:rPr lang="en-US" sz="1200" dirty="0">
                <a:solidFill>
                  <a:schemeClr val="bg1"/>
                </a:solidFill>
                <a:effectLst/>
                <a:latin typeface="+mn-lt"/>
                <a:ea typeface="Calibri" panose="020F0502020204030204" pitchFamily="34" charset="0"/>
              </a:rPr>
              <a:t>The high glass content caused detrimental result on the strength growth, but the partial replacement of RS by WGS increased the strength of the mortar compared to the mortar without WGS. </a:t>
            </a:r>
          </a:p>
          <a:p>
            <a:pPr algn="just"/>
            <a:endParaRPr lang="en-US" sz="1200" dirty="0">
              <a:solidFill>
                <a:schemeClr val="bg1"/>
              </a:solidFill>
              <a:latin typeface="+mn-lt"/>
              <a:ea typeface="Calibri" panose="020F0502020204030204" pitchFamily="34" charset="0"/>
            </a:endParaRPr>
          </a:p>
          <a:p>
            <a:pPr algn="just"/>
            <a:r>
              <a:rPr lang="en-US" sz="1200" dirty="0">
                <a:solidFill>
                  <a:schemeClr val="bg1"/>
                </a:solidFill>
                <a:effectLst/>
                <a:latin typeface="+mn-lt"/>
                <a:ea typeface="Calibri" panose="020F0502020204030204" pitchFamily="34" charset="0"/>
              </a:rPr>
              <a:t>The partial replacement by WGS decreases the drying shrinkage and thermal conductivity of the geopolymer mortar even though the w/b and AAS/b were changing.</a:t>
            </a:r>
          </a:p>
          <a:p>
            <a:pPr algn="just"/>
            <a:endParaRPr lang="en-US" sz="1200" dirty="0">
              <a:solidFill>
                <a:schemeClr val="bg1"/>
              </a:solidFill>
              <a:latin typeface="+mn-lt"/>
              <a:ea typeface="Calibri" panose="020F0502020204030204" pitchFamily="34" charset="0"/>
            </a:endParaRPr>
          </a:p>
          <a:p>
            <a:pPr algn="just"/>
            <a:r>
              <a:rPr lang="en-US" sz="1200" dirty="0">
                <a:solidFill>
                  <a:schemeClr val="bg1"/>
                </a:solidFill>
                <a:effectLst/>
                <a:latin typeface="+mn-lt"/>
                <a:ea typeface="Calibri" panose="020F0502020204030204" pitchFamily="34" charset="0"/>
              </a:rPr>
              <a:t>The rise of the w/b ratio in the geopolymer mixture declines the strength and increases the drying shrinkage, but it enhances the thermal insulation properties.</a:t>
            </a:r>
          </a:p>
          <a:p>
            <a:pPr algn="just"/>
            <a:endParaRPr lang="en-US" sz="1200" dirty="0">
              <a:solidFill>
                <a:schemeClr val="bg1"/>
              </a:solidFill>
              <a:latin typeface="+mn-lt"/>
              <a:ea typeface="Calibri" panose="020F0502020204030204" pitchFamily="34" charset="0"/>
            </a:endParaRPr>
          </a:p>
          <a:p>
            <a:pPr algn="just"/>
            <a:r>
              <a:rPr lang="en-US" sz="1200" dirty="0">
                <a:solidFill>
                  <a:schemeClr val="bg1"/>
                </a:solidFill>
                <a:effectLst/>
                <a:latin typeface="+mn-lt"/>
                <a:ea typeface="Calibri" panose="020F0502020204030204" pitchFamily="34" charset="0"/>
              </a:rPr>
              <a:t>The application of the glass bubbles reduced the strength and increased the thermal conductivity even though it was expected that the conductivity will decrease.</a:t>
            </a:r>
          </a:p>
          <a:p>
            <a:pPr algn="just"/>
            <a:endParaRPr lang="en-US" sz="1200" dirty="0">
              <a:solidFill>
                <a:schemeClr val="bg1"/>
              </a:solidFill>
              <a:latin typeface="+mn-lt"/>
              <a:ea typeface="Calibri" panose="020F0502020204030204" pitchFamily="34" charset="0"/>
            </a:endParaRPr>
          </a:p>
          <a:p>
            <a:pPr algn="just"/>
            <a:r>
              <a:rPr lang="en-US" sz="1200" dirty="0">
                <a:solidFill>
                  <a:schemeClr val="bg1"/>
                </a:solidFill>
                <a:effectLst/>
                <a:latin typeface="+mn-lt"/>
                <a:ea typeface="Calibri" panose="020F0502020204030204" pitchFamily="34" charset="0"/>
              </a:rPr>
              <a:t>All geopolymer mortars have low expansion due to the ASR despite aggregate replacement by WGS and glass bubbles, AAS concentration, and water content change. Therefore, the application of the FA and GGBFS helps to mitigate the expansion behavior. </a:t>
            </a:r>
          </a:p>
          <a:p>
            <a:pPr marL="139700" indent="0" algn="just">
              <a:buNone/>
            </a:pPr>
            <a:endParaRPr lang="en-US" sz="1200" dirty="0">
              <a:solidFill>
                <a:schemeClr val="bg1"/>
              </a:solidFill>
              <a:effectLst/>
              <a:latin typeface="+mn-lt"/>
              <a:ea typeface="Calibri" panose="020F0502020204030204" pitchFamily="34" charset="0"/>
            </a:endParaRPr>
          </a:p>
          <a:p>
            <a:pPr algn="just"/>
            <a:r>
              <a:rPr lang="en-US" sz="1200" dirty="0">
                <a:solidFill>
                  <a:schemeClr val="bg1"/>
                </a:solidFill>
                <a:effectLst/>
                <a:latin typeface="+mn-lt"/>
                <a:ea typeface="Calibri" panose="020F0502020204030204" pitchFamily="34" charset="0"/>
              </a:rPr>
              <a:t>Application of geopolymer helps to reduce ASR because</a:t>
            </a:r>
            <a:r>
              <a:rPr lang="en-US" sz="1200" dirty="0">
                <a:solidFill>
                  <a:schemeClr val="bg1"/>
                </a:solidFill>
                <a:effectLst/>
                <a:latin typeface="+mn-lt"/>
                <a:ea typeface="Times New Roman" panose="02020603050405020304" pitchFamily="18" charset="0"/>
              </a:rPr>
              <a:t> part of the reactive silica from aggregates is consumed during the alkali activation process</a:t>
            </a:r>
          </a:p>
        </p:txBody>
      </p:sp>
      <p:sp>
        <p:nvSpPr>
          <p:cNvPr id="2" name="Номер слайда 1">
            <a:extLst>
              <a:ext uri="{FF2B5EF4-FFF2-40B4-BE49-F238E27FC236}">
                <a16:creationId xmlns:a16="http://schemas.microsoft.com/office/drawing/2014/main" id="{CC53EE9F-9B08-816A-C97A-F73D905C23B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solidFill>
                  <a:schemeClr val="bg1"/>
                </a:solidFill>
              </a:rPr>
              <a:t>28</a:t>
            </a:fld>
            <a:endParaRPr lang="en" dirty="0">
              <a:solidFill>
                <a:schemeClr val="bg1"/>
              </a:solidFill>
            </a:endParaRPr>
          </a:p>
        </p:txBody>
      </p:sp>
    </p:spTree>
    <p:extLst>
      <p:ext uri="{BB962C8B-B14F-4D97-AF65-F5344CB8AC3E}">
        <p14:creationId xmlns:p14="http://schemas.microsoft.com/office/powerpoint/2010/main" val="292097789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500778"/>
        </a:solidFill>
        <a:effectLst/>
      </p:bgPr>
    </p:bg>
    <p:spTree>
      <p:nvGrpSpPr>
        <p:cNvPr id="1" name="Shape 50"/>
        <p:cNvGrpSpPr/>
        <p:nvPr/>
      </p:nvGrpSpPr>
      <p:grpSpPr>
        <a:xfrm>
          <a:off x="0" y="0"/>
          <a:ext cx="0" cy="0"/>
          <a:chOff x="0" y="0"/>
          <a:chExt cx="0" cy="0"/>
        </a:xfrm>
      </p:grpSpPr>
      <p:sp>
        <p:nvSpPr>
          <p:cNvPr id="51" name="Google Shape;51;p8"/>
          <p:cNvSpPr txBox="1">
            <a:spLocks noGrp="1"/>
          </p:cNvSpPr>
          <p:nvPr>
            <p:ph type="title"/>
          </p:nvPr>
        </p:nvSpPr>
        <p:spPr>
          <a:xfrm>
            <a:off x="311700" y="2343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b="1" dirty="0">
                <a:solidFill>
                  <a:srgbClr val="000000"/>
                </a:solidFill>
              </a:rPr>
              <a:t>Limitations and Recommendations</a:t>
            </a:r>
          </a:p>
        </p:txBody>
      </p:sp>
      <p:sp>
        <p:nvSpPr>
          <p:cNvPr id="52" name="Google Shape;52;p8"/>
          <p:cNvSpPr txBox="1">
            <a:spLocks noGrp="1"/>
          </p:cNvSpPr>
          <p:nvPr>
            <p:ph type="body" idx="1"/>
          </p:nvPr>
        </p:nvSpPr>
        <p:spPr>
          <a:xfrm>
            <a:off x="607150" y="867425"/>
            <a:ext cx="7841906" cy="3842400"/>
          </a:xfrm>
          <a:prstGeom prst="rect">
            <a:avLst/>
          </a:prstGeom>
          <a:noFill/>
          <a:ln>
            <a:noFill/>
          </a:ln>
        </p:spPr>
        <p:txBody>
          <a:bodyPr spcFirstLastPara="1" wrap="square" lIns="91425" tIns="91425" rIns="91425" bIns="91425" anchor="t" anchorCtr="0">
            <a:noAutofit/>
          </a:bodyPr>
          <a:lstStyle/>
          <a:p>
            <a:pPr algn="just">
              <a:spcAft>
                <a:spcPts val="1200"/>
              </a:spcAft>
              <a:buClr>
                <a:schemeClr val="bg1"/>
              </a:buClr>
            </a:pPr>
            <a:r>
              <a:rPr lang="en-US" dirty="0">
                <a:solidFill>
                  <a:schemeClr val="bg1"/>
                </a:solidFill>
                <a:latin typeface="Arial" panose="020B0604020202020204" pitchFamily="34" charset="0"/>
                <a:ea typeface="Calibri" panose="020F0502020204030204" pitchFamily="34" charset="0"/>
                <a:cs typeface="Arial" panose="020B0604020202020204" pitchFamily="34" charset="0"/>
              </a:rPr>
              <a:t>Only 1 curing method was used (air curing at room temperature).</a:t>
            </a:r>
          </a:p>
          <a:p>
            <a:pPr algn="just">
              <a:spcAft>
                <a:spcPts val="1200"/>
              </a:spcAft>
              <a:buClr>
                <a:schemeClr val="bg1"/>
              </a:buClr>
            </a:pPr>
            <a:r>
              <a:rPr lang="en-US" dirty="0">
                <a:solidFill>
                  <a:schemeClr val="bg1"/>
                </a:solidFill>
                <a:effectLst/>
                <a:latin typeface="Arial" panose="020B0604020202020204" pitchFamily="34" charset="0"/>
                <a:ea typeface="Calibri" panose="020F0502020204030204" pitchFamily="34" charset="0"/>
                <a:cs typeface="Arial" panose="020B0604020202020204" pitchFamily="34" charset="0"/>
              </a:rPr>
              <a:t>One combination of FA and GGBFS was used. Response surface method (RSM) can be used to determine </a:t>
            </a:r>
            <a:r>
              <a:rPr lang="en-US" dirty="0">
                <a:solidFill>
                  <a:schemeClr val="bg1"/>
                </a:solidFill>
                <a:latin typeface="Arial" panose="020B0604020202020204" pitchFamily="34" charset="0"/>
                <a:ea typeface="Calibri" panose="020F0502020204030204" pitchFamily="34" charset="0"/>
                <a:cs typeface="Arial" panose="020B0604020202020204" pitchFamily="34" charset="0"/>
              </a:rPr>
              <a:t>optimum mix combination.</a:t>
            </a:r>
            <a:endParaRPr lang="en-US"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p>
            <a:pPr algn="just">
              <a:spcAft>
                <a:spcPts val="1200"/>
              </a:spcAft>
              <a:buClr>
                <a:schemeClr val="bg1"/>
              </a:buClr>
            </a:pPr>
            <a:r>
              <a:rPr lang="en-US" dirty="0">
                <a:solidFill>
                  <a:schemeClr val="bg1"/>
                </a:solidFill>
                <a:effectLst/>
                <a:latin typeface="Arial" panose="020B0604020202020204" pitchFamily="34" charset="0"/>
                <a:ea typeface="Calibri" panose="020F0502020204030204" pitchFamily="34" charset="0"/>
                <a:cs typeface="Arial" panose="020B0604020202020204" pitchFamily="34" charset="0"/>
              </a:rPr>
              <a:t>It is recommended to conduct Scanning Electron </a:t>
            </a:r>
            <a:r>
              <a:rPr lang="en-US" dirty="0">
                <a:solidFill>
                  <a:schemeClr val="bg1"/>
                </a:solidFill>
                <a:latin typeface="Arial" panose="020B0604020202020204" pitchFamily="34" charset="0"/>
                <a:ea typeface="Calibri" panose="020F0502020204030204" pitchFamily="34" charset="0"/>
                <a:cs typeface="Arial" panose="020B0604020202020204" pitchFamily="34" charset="0"/>
              </a:rPr>
              <a:t>M</a:t>
            </a:r>
            <a:r>
              <a:rPr lang="en-US" dirty="0">
                <a:solidFill>
                  <a:schemeClr val="bg1"/>
                </a:solidFill>
                <a:effectLst/>
                <a:latin typeface="Arial" panose="020B0604020202020204" pitchFamily="34" charset="0"/>
                <a:ea typeface="Calibri" panose="020F0502020204030204" pitchFamily="34" charset="0"/>
                <a:cs typeface="Arial" panose="020B0604020202020204" pitchFamily="34" charset="0"/>
              </a:rPr>
              <a:t>icroscope (SEM) and Fourier Transform Infrared (FTIR) spectroscopy tests to evaluate the phases and compounds in microstructure of mortar samples.</a:t>
            </a:r>
          </a:p>
          <a:p>
            <a:pPr algn="just">
              <a:spcAft>
                <a:spcPts val="1200"/>
              </a:spcAft>
              <a:buClr>
                <a:schemeClr val="bg1"/>
              </a:buClr>
            </a:pPr>
            <a:r>
              <a:rPr lang="en-US" dirty="0">
                <a:solidFill>
                  <a:schemeClr val="bg1"/>
                </a:solidFill>
                <a:latin typeface="Arial" panose="020B0604020202020204" pitchFamily="34" charset="0"/>
                <a:ea typeface="Calibri" panose="020F0502020204030204" pitchFamily="34" charset="0"/>
                <a:cs typeface="Arial" panose="020B0604020202020204" pitchFamily="34" charset="0"/>
              </a:rPr>
              <a:t>Further investigation of glass bubble is required.</a:t>
            </a:r>
            <a:endParaRPr lang="en-US"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p>
            <a:pPr algn="just"/>
            <a:endParaRPr lang="en-US" sz="1800" dirty="0">
              <a:solidFill>
                <a:schemeClr val="bg1"/>
              </a:solidFill>
              <a:effectLst/>
              <a:latin typeface="+mj-lt"/>
              <a:ea typeface="Calibri" panose="020F0502020204030204" pitchFamily="34" charset="0"/>
            </a:endParaRPr>
          </a:p>
          <a:p>
            <a:pPr algn="just"/>
            <a:endParaRPr sz="2400" dirty="0">
              <a:solidFill>
                <a:schemeClr val="bg1"/>
              </a:solidFill>
              <a:latin typeface="+mj-lt"/>
            </a:endParaRPr>
          </a:p>
        </p:txBody>
      </p:sp>
      <p:sp>
        <p:nvSpPr>
          <p:cNvPr id="2" name="Номер слайда 1">
            <a:extLst>
              <a:ext uri="{FF2B5EF4-FFF2-40B4-BE49-F238E27FC236}">
                <a16:creationId xmlns:a16="http://schemas.microsoft.com/office/drawing/2014/main" id="{CC53EE9F-9B08-816A-C97A-F73D905C23B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solidFill>
                  <a:schemeClr val="bg1"/>
                </a:solidFill>
              </a:rPr>
              <a:t>29</a:t>
            </a:fld>
            <a:endParaRPr lang="en" dirty="0">
              <a:solidFill>
                <a:schemeClr val="bg1"/>
              </a:solidFill>
            </a:endParaRPr>
          </a:p>
        </p:txBody>
      </p:sp>
    </p:spTree>
    <p:extLst>
      <p:ext uri="{BB962C8B-B14F-4D97-AF65-F5344CB8AC3E}">
        <p14:creationId xmlns:p14="http://schemas.microsoft.com/office/powerpoint/2010/main" val="39383165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500778"/>
        </a:solidFill>
        <a:effectLst/>
      </p:bgPr>
    </p:bg>
    <p:spTree>
      <p:nvGrpSpPr>
        <p:cNvPr id="1" name="Shape 50"/>
        <p:cNvGrpSpPr/>
        <p:nvPr/>
      </p:nvGrpSpPr>
      <p:grpSpPr>
        <a:xfrm>
          <a:off x="0" y="0"/>
          <a:ext cx="0" cy="0"/>
          <a:chOff x="0" y="0"/>
          <a:chExt cx="0" cy="0"/>
        </a:xfrm>
      </p:grpSpPr>
      <p:sp>
        <p:nvSpPr>
          <p:cNvPr id="51" name="Google Shape;51;p8"/>
          <p:cNvSpPr txBox="1">
            <a:spLocks noGrp="1"/>
          </p:cNvSpPr>
          <p:nvPr>
            <p:ph type="title"/>
          </p:nvPr>
        </p:nvSpPr>
        <p:spPr>
          <a:xfrm>
            <a:off x="311700" y="2343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b="1" dirty="0">
                <a:solidFill>
                  <a:srgbClr val="000000"/>
                </a:solidFill>
              </a:rPr>
              <a:t>Introduction</a:t>
            </a:r>
            <a:br>
              <a:rPr lang="en-US" b="1" dirty="0">
                <a:solidFill>
                  <a:srgbClr val="000000"/>
                </a:solidFill>
              </a:rPr>
            </a:br>
            <a:endParaRPr lang="en-US" b="1" dirty="0">
              <a:solidFill>
                <a:srgbClr val="000000"/>
              </a:solidFill>
            </a:endParaRPr>
          </a:p>
        </p:txBody>
      </p:sp>
      <p:graphicFrame>
        <p:nvGraphicFramePr>
          <p:cNvPr id="7" name="Схема 6">
            <a:extLst>
              <a:ext uri="{FF2B5EF4-FFF2-40B4-BE49-F238E27FC236}">
                <a16:creationId xmlns:a16="http://schemas.microsoft.com/office/drawing/2014/main" id="{02703458-6054-F5C1-1B2A-329BC084FB7B}"/>
              </a:ext>
            </a:extLst>
          </p:cNvPr>
          <p:cNvGraphicFramePr/>
          <p:nvPr>
            <p:extLst>
              <p:ext uri="{D42A27DB-BD31-4B8C-83A1-F6EECF244321}">
                <p14:modId xmlns:p14="http://schemas.microsoft.com/office/powerpoint/2010/main" val="3054100395"/>
              </p:ext>
            </p:extLst>
          </p:nvPr>
        </p:nvGraphicFramePr>
        <p:xfrm>
          <a:off x="1524000" y="807025"/>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Номер слайда 1">
            <a:extLst>
              <a:ext uri="{FF2B5EF4-FFF2-40B4-BE49-F238E27FC236}">
                <a16:creationId xmlns:a16="http://schemas.microsoft.com/office/drawing/2014/main" id="{F4DB2E60-FFC4-2305-9B83-658A9D589E0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solidFill>
                  <a:schemeClr val="bg1"/>
                </a:solidFill>
              </a:rPr>
              <a:t>3</a:t>
            </a:fld>
            <a:endParaRPr lang="en" dirty="0">
              <a:solidFill>
                <a:schemeClr val="bg1"/>
              </a:solidFill>
            </a:endParaRPr>
          </a:p>
        </p:txBody>
      </p:sp>
      <p:sp>
        <p:nvSpPr>
          <p:cNvPr id="4" name="TextBox 3">
            <a:extLst>
              <a:ext uri="{FF2B5EF4-FFF2-40B4-BE49-F238E27FC236}">
                <a16:creationId xmlns:a16="http://schemas.microsoft.com/office/drawing/2014/main" id="{81BF0D4F-2E0C-504F-7F43-2B00691FBE3F}"/>
              </a:ext>
            </a:extLst>
          </p:cNvPr>
          <p:cNvSpPr txBox="1"/>
          <p:nvPr/>
        </p:nvSpPr>
        <p:spPr>
          <a:xfrm>
            <a:off x="2152055" y="4663217"/>
            <a:ext cx="4839890" cy="376834"/>
          </a:xfrm>
          <a:prstGeom prst="rect">
            <a:avLst/>
          </a:prstGeom>
          <a:noFill/>
        </p:spPr>
        <p:txBody>
          <a:bodyPr wrap="square">
            <a:spAutoFit/>
          </a:bodyPr>
          <a:lstStyle/>
          <a:p>
            <a:pPr algn="ctr">
              <a:lnSpc>
                <a:spcPct val="150000"/>
              </a:lnSpc>
              <a:spcAft>
                <a:spcPts val="800"/>
              </a:spcAft>
            </a:pPr>
            <a:r>
              <a:rPr lang="en-US" sz="1400" b="1" dirty="0">
                <a:effectLst/>
                <a:latin typeface="Times New Roman" panose="02020603050405020304" pitchFamily="18" charset="0"/>
                <a:ea typeface="SimSun" panose="02010600030101010101" pitchFamily="2" charset="-122"/>
              </a:rPr>
              <a:t>Figure </a:t>
            </a:r>
            <a:r>
              <a:rPr lang="ru-RU" sz="1400" b="1" dirty="0">
                <a:effectLst/>
                <a:latin typeface="Times New Roman" panose="02020603050405020304" pitchFamily="18" charset="0"/>
                <a:ea typeface="SimSun" panose="02010600030101010101" pitchFamily="2" charset="-122"/>
              </a:rPr>
              <a:t>1</a:t>
            </a:r>
            <a:r>
              <a:rPr lang="en-US" sz="1400" b="1" dirty="0">
                <a:effectLst/>
                <a:latin typeface="Times New Roman" panose="02020603050405020304" pitchFamily="18" charset="0"/>
                <a:ea typeface="SimSun" panose="02010600030101010101" pitchFamily="2" charset="-122"/>
              </a:rPr>
              <a:t>. </a:t>
            </a:r>
            <a:r>
              <a:rPr lang="en-US" dirty="0">
                <a:latin typeface="Times New Roman" panose="02020603050405020304" pitchFamily="18" charset="0"/>
                <a:ea typeface="SimSun" panose="02010600030101010101" pitchFamily="2" charset="-122"/>
              </a:rPr>
              <a:t>Sustainability definition</a:t>
            </a:r>
            <a:endParaRPr lang="en-GB" sz="1400" dirty="0">
              <a:effectLst/>
              <a:latin typeface="Times New Roman" panose="02020603050405020304" pitchFamily="18" charset="0"/>
              <a:ea typeface="SimSun" panose="02010600030101010101" pitchFamily="2" charset="-122"/>
            </a:endParaRPr>
          </a:p>
        </p:txBody>
      </p:sp>
    </p:spTree>
    <p:extLst>
      <p:ext uri="{BB962C8B-B14F-4D97-AF65-F5344CB8AC3E}">
        <p14:creationId xmlns:p14="http://schemas.microsoft.com/office/powerpoint/2010/main" val="376054004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500778"/>
        </a:solidFill>
        <a:effectLst/>
      </p:bgPr>
    </p:bg>
    <p:spTree>
      <p:nvGrpSpPr>
        <p:cNvPr id="1" name="Shape 50"/>
        <p:cNvGrpSpPr/>
        <p:nvPr/>
      </p:nvGrpSpPr>
      <p:grpSpPr>
        <a:xfrm>
          <a:off x="0" y="0"/>
          <a:ext cx="0" cy="0"/>
          <a:chOff x="0" y="0"/>
          <a:chExt cx="0" cy="0"/>
        </a:xfrm>
      </p:grpSpPr>
      <p:sp>
        <p:nvSpPr>
          <p:cNvPr id="51" name="Google Shape;51;p8"/>
          <p:cNvSpPr txBox="1">
            <a:spLocks noGrp="1"/>
          </p:cNvSpPr>
          <p:nvPr>
            <p:ph type="title"/>
          </p:nvPr>
        </p:nvSpPr>
        <p:spPr>
          <a:xfrm>
            <a:off x="311700" y="-6189"/>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b="1" dirty="0">
                <a:solidFill>
                  <a:srgbClr val="000000"/>
                </a:solidFill>
              </a:rPr>
              <a:t>References</a:t>
            </a:r>
          </a:p>
        </p:txBody>
      </p:sp>
      <p:sp>
        <p:nvSpPr>
          <p:cNvPr id="52" name="Google Shape;52;p8"/>
          <p:cNvSpPr txBox="1">
            <a:spLocks noGrp="1"/>
          </p:cNvSpPr>
          <p:nvPr>
            <p:ph type="body" idx="1"/>
          </p:nvPr>
        </p:nvSpPr>
        <p:spPr>
          <a:xfrm>
            <a:off x="311699" y="464344"/>
            <a:ext cx="8467969" cy="4679156"/>
          </a:xfrm>
          <a:prstGeom prst="rect">
            <a:avLst/>
          </a:prstGeom>
          <a:noFill/>
          <a:ln>
            <a:noFill/>
          </a:ln>
        </p:spPr>
        <p:txBody>
          <a:bodyPr spcFirstLastPara="1" wrap="square" lIns="91425" tIns="91425" rIns="91425" bIns="91425" anchor="t" anchorCtr="0">
            <a:noAutofit/>
          </a:bodyPr>
          <a:lstStyle/>
          <a:p>
            <a:pPr marL="152400" indent="0" algn="just">
              <a:lnSpc>
                <a:spcPct val="100000"/>
              </a:lnSpc>
              <a:spcAft>
                <a:spcPts val="600"/>
              </a:spcAft>
              <a:buNone/>
            </a:pPr>
            <a:r>
              <a:rPr lang="en-GB" sz="800" dirty="0">
                <a:solidFill>
                  <a:schemeClr val="bg1"/>
                </a:solidFill>
                <a:effectLst/>
                <a:latin typeface="+mn-lt"/>
                <a:ea typeface="Times New Roman" panose="02020603050405020304" pitchFamily="18" charset="0"/>
                <a:cs typeface="Arial" panose="020B0604020202020204" pitchFamily="34" charset="0"/>
              </a:rPr>
              <a:t>al Bakri, A. M. M., </a:t>
            </a:r>
            <a:r>
              <a:rPr lang="en-GB" sz="800" dirty="0" err="1">
                <a:solidFill>
                  <a:schemeClr val="bg1"/>
                </a:solidFill>
                <a:effectLst/>
                <a:latin typeface="+mn-lt"/>
                <a:ea typeface="Times New Roman" panose="02020603050405020304" pitchFamily="18" charset="0"/>
                <a:cs typeface="Arial" panose="020B0604020202020204" pitchFamily="34" charset="0"/>
              </a:rPr>
              <a:t>Kamarudin</a:t>
            </a:r>
            <a:r>
              <a:rPr lang="en-GB" sz="800" dirty="0">
                <a:solidFill>
                  <a:schemeClr val="bg1"/>
                </a:solidFill>
                <a:effectLst/>
                <a:latin typeface="+mn-lt"/>
                <a:ea typeface="Times New Roman" panose="02020603050405020304" pitchFamily="18" charset="0"/>
                <a:cs typeface="Arial" panose="020B0604020202020204" pitchFamily="34" charset="0"/>
              </a:rPr>
              <a:t>, H., </a:t>
            </a:r>
            <a:r>
              <a:rPr lang="en-GB" sz="800" dirty="0" err="1">
                <a:solidFill>
                  <a:schemeClr val="bg1"/>
                </a:solidFill>
                <a:effectLst/>
                <a:latin typeface="+mn-lt"/>
                <a:ea typeface="Times New Roman" panose="02020603050405020304" pitchFamily="18" charset="0"/>
                <a:cs typeface="Arial" panose="020B0604020202020204" pitchFamily="34" charset="0"/>
              </a:rPr>
              <a:t>Bnhussain</a:t>
            </a:r>
            <a:r>
              <a:rPr lang="en-GB" sz="800" dirty="0">
                <a:solidFill>
                  <a:schemeClr val="bg1"/>
                </a:solidFill>
                <a:effectLst/>
                <a:latin typeface="+mn-lt"/>
                <a:ea typeface="Times New Roman" panose="02020603050405020304" pitchFamily="18" charset="0"/>
                <a:cs typeface="Arial" panose="020B0604020202020204" pitchFamily="34" charset="0"/>
              </a:rPr>
              <a:t>, M., Khairul Nizar, I., </a:t>
            </a:r>
            <a:r>
              <a:rPr lang="en-GB" sz="800" dirty="0" err="1">
                <a:solidFill>
                  <a:schemeClr val="bg1"/>
                </a:solidFill>
                <a:effectLst/>
                <a:latin typeface="+mn-lt"/>
                <a:ea typeface="Times New Roman" panose="02020603050405020304" pitchFamily="18" charset="0"/>
                <a:cs typeface="Arial" panose="020B0604020202020204" pitchFamily="34" charset="0"/>
              </a:rPr>
              <a:t>Rafiza</a:t>
            </a:r>
            <a:r>
              <a:rPr lang="en-GB" sz="800" dirty="0">
                <a:solidFill>
                  <a:schemeClr val="bg1"/>
                </a:solidFill>
                <a:effectLst/>
                <a:latin typeface="+mn-lt"/>
                <a:ea typeface="Times New Roman" panose="02020603050405020304" pitchFamily="18" charset="0"/>
                <a:cs typeface="Arial" panose="020B0604020202020204" pitchFamily="34" charset="0"/>
              </a:rPr>
              <a:t>, A. R., Zarina, Y., Mustafa, A. M., Bakri, A., &amp; al Bakri, A. M. M. (2012). </a:t>
            </a:r>
            <a:r>
              <a:rPr lang="en-GB" sz="800" i="1" dirty="0">
                <a:solidFill>
                  <a:schemeClr val="bg1"/>
                </a:solidFill>
                <a:effectLst/>
                <a:latin typeface="+mn-lt"/>
                <a:ea typeface="Times New Roman" panose="02020603050405020304" pitchFamily="18" charset="0"/>
                <a:cs typeface="Arial" panose="020B0604020202020204" pitchFamily="34" charset="0"/>
              </a:rPr>
              <a:t>THE PROCESSING, CHARACTERIZATION, AND PROPERTIES OF FLY ASH BASED GEOPOLYMER CONCRETE</a:t>
            </a:r>
            <a:r>
              <a:rPr lang="en-GB" sz="800" dirty="0">
                <a:solidFill>
                  <a:schemeClr val="bg1"/>
                </a:solidFill>
                <a:effectLst/>
                <a:latin typeface="+mn-lt"/>
                <a:ea typeface="Times New Roman" panose="02020603050405020304" pitchFamily="18" charset="0"/>
                <a:cs typeface="Arial" panose="020B0604020202020204" pitchFamily="34" charset="0"/>
              </a:rPr>
              <a:t>.</a:t>
            </a:r>
            <a:endParaRPr lang="en-GB" sz="800" dirty="0">
              <a:solidFill>
                <a:schemeClr val="bg1"/>
              </a:solidFill>
              <a:effectLst/>
              <a:latin typeface="+mn-lt"/>
              <a:ea typeface="Calibri" panose="020F0502020204030204" pitchFamily="34" charset="0"/>
              <a:cs typeface="Arial" panose="020B0604020202020204" pitchFamily="34" charset="0"/>
            </a:endParaRPr>
          </a:p>
          <a:p>
            <a:pPr marL="152400" indent="0" algn="just">
              <a:lnSpc>
                <a:spcPct val="100000"/>
              </a:lnSpc>
              <a:spcAft>
                <a:spcPts val="600"/>
              </a:spcAft>
              <a:buNone/>
            </a:pPr>
            <a:r>
              <a:rPr lang="en-GB" sz="800" dirty="0">
                <a:solidFill>
                  <a:schemeClr val="bg1"/>
                </a:solidFill>
                <a:effectLst/>
                <a:latin typeface="+mn-lt"/>
                <a:ea typeface="Times New Roman" panose="02020603050405020304" pitchFamily="18" charset="0"/>
                <a:cs typeface="Arial" panose="020B0604020202020204" pitchFamily="34" charset="0"/>
              </a:rPr>
              <a:t>Chen, W., Shen, P., &amp; Shui, Z. (2012). Determination of water content in fresh concrete mix based on relative dielectric constant measurement. </a:t>
            </a:r>
            <a:r>
              <a:rPr lang="en-GB" sz="800" i="1" dirty="0">
                <a:solidFill>
                  <a:schemeClr val="bg1"/>
                </a:solidFill>
                <a:effectLst/>
                <a:latin typeface="+mn-lt"/>
                <a:ea typeface="Times New Roman" panose="02020603050405020304" pitchFamily="18" charset="0"/>
                <a:cs typeface="Arial" panose="020B0604020202020204" pitchFamily="34" charset="0"/>
              </a:rPr>
              <a:t>Construction and Building Materials</a:t>
            </a:r>
            <a:r>
              <a:rPr lang="en-GB" sz="800" dirty="0">
                <a:solidFill>
                  <a:schemeClr val="bg1"/>
                </a:solidFill>
                <a:effectLst/>
                <a:latin typeface="+mn-lt"/>
                <a:ea typeface="Times New Roman" panose="02020603050405020304" pitchFamily="18" charset="0"/>
                <a:cs typeface="Arial" panose="020B0604020202020204" pitchFamily="34" charset="0"/>
              </a:rPr>
              <a:t>, </a:t>
            </a:r>
            <a:r>
              <a:rPr lang="en-GB" sz="800" i="1" dirty="0">
                <a:solidFill>
                  <a:schemeClr val="bg1"/>
                </a:solidFill>
                <a:effectLst/>
                <a:latin typeface="+mn-lt"/>
                <a:ea typeface="Times New Roman" panose="02020603050405020304" pitchFamily="18" charset="0"/>
                <a:cs typeface="Arial" panose="020B0604020202020204" pitchFamily="34" charset="0"/>
              </a:rPr>
              <a:t>34</a:t>
            </a:r>
            <a:r>
              <a:rPr lang="en-GB" sz="800" dirty="0">
                <a:solidFill>
                  <a:schemeClr val="bg1"/>
                </a:solidFill>
                <a:effectLst/>
                <a:latin typeface="+mn-lt"/>
                <a:ea typeface="Times New Roman" panose="02020603050405020304" pitchFamily="18" charset="0"/>
                <a:cs typeface="Arial" panose="020B0604020202020204" pitchFamily="34" charset="0"/>
              </a:rPr>
              <a:t>, 306–312. https://doi.org/10.1016/j.conbuildmat.2012.02.073</a:t>
            </a:r>
            <a:endParaRPr lang="en-GB" sz="800" dirty="0">
              <a:solidFill>
                <a:schemeClr val="bg1"/>
              </a:solidFill>
              <a:effectLst/>
              <a:latin typeface="+mn-lt"/>
              <a:ea typeface="Calibri" panose="020F0502020204030204" pitchFamily="34" charset="0"/>
              <a:cs typeface="Arial" panose="020B0604020202020204" pitchFamily="34" charset="0"/>
            </a:endParaRPr>
          </a:p>
          <a:p>
            <a:pPr marL="152400" indent="0" algn="just">
              <a:lnSpc>
                <a:spcPct val="100000"/>
              </a:lnSpc>
              <a:spcAft>
                <a:spcPts val="600"/>
              </a:spcAft>
              <a:buNone/>
            </a:pPr>
            <a:r>
              <a:rPr lang="en-GB" sz="800" dirty="0">
                <a:solidFill>
                  <a:schemeClr val="bg1"/>
                </a:solidFill>
                <a:effectLst/>
                <a:latin typeface="+mn-lt"/>
                <a:ea typeface="Times New Roman" panose="02020603050405020304" pitchFamily="18" charset="0"/>
                <a:cs typeface="Arial" panose="020B0604020202020204" pitchFamily="34" charset="0"/>
              </a:rPr>
              <a:t>Cong, P., &amp; Cheng, Y. (2021). Advances in geopolymer materials: A comprehensive review. In </a:t>
            </a:r>
            <a:r>
              <a:rPr lang="en-GB" sz="800" i="1" dirty="0">
                <a:solidFill>
                  <a:schemeClr val="bg1"/>
                </a:solidFill>
                <a:effectLst/>
                <a:latin typeface="+mn-lt"/>
                <a:ea typeface="Times New Roman" panose="02020603050405020304" pitchFamily="18" charset="0"/>
                <a:cs typeface="Arial" panose="020B0604020202020204" pitchFamily="34" charset="0"/>
              </a:rPr>
              <a:t>Journal of Traffic and Transportation Engineering (English Edition)</a:t>
            </a:r>
            <a:r>
              <a:rPr lang="en-GB" sz="800" dirty="0">
                <a:solidFill>
                  <a:schemeClr val="bg1"/>
                </a:solidFill>
                <a:effectLst/>
                <a:latin typeface="+mn-lt"/>
                <a:ea typeface="Times New Roman" panose="02020603050405020304" pitchFamily="18" charset="0"/>
                <a:cs typeface="Arial" panose="020B0604020202020204" pitchFamily="34" charset="0"/>
              </a:rPr>
              <a:t> (Vol. 8, Issue 3, pp. 283–314). </a:t>
            </a:r>
            <a:r>
              <a:rPr lang="en-GB" sz="800" dirty="0" err="1">
                <a:solidFill>
                  <a:schemeClr val="bg1"/>
                </a:solidFill>
                <a:effectLst/>
                <a:latin typeface="+mn-lt"/>
                <a:ea typeface="Times New Roman" panose="02020603050405020304" pitchFamily="18" charset="0"/>
                <a:cs typeface="Arial" panose="020B0604020202020204" pitchFamily="34" charset="0"/>
              </a:rPr>
              <a:t>Chang’an</a:t>
            </a:r>
            <a:r>
              <a:rPr lang="en-GB" sz="800" dirty="0">
                <a:solidFill>
                  <a:schemeClr val="bg1"/>
                </a:solidFill>
                <a:effectLst/>
                <a:latin typeface="+mn-lt"/>
                <a:ea typeface="Times New Roman" panose="02020603050405020304" pitchFamily="18" charset="0"/>
                <a:cs typeface="Arial" panose="020B0604020202020204" pitchFamily="34" charset="0"/>
              </a:rPr>
              <a:t> University. https://doi.org/10.1016/j.jtte.2021.03.004</a:t>
            </a:r>
            <a:endParaRPr lang="en-GB" sz="800" dirty="0">
              <a:solidFill>
                <a:schemeClr val="bg1"/>
              </a:solidFill>
              <a:effectLst/>
              <a:latin typeface="+mn-lt"/>
              <a:ea typeface="Calibri" panose="020F0502020204030204" pitchFamily="34" charset="0"/>
              <a:cs typeface="Arial" panose="020B0604020202020204" pitchFamily="34" charset="0"/>
            </a:endParaRPr>
          </a:p>
          <a:p>
            <a:pPr marL="152400" indent="0" algn="just">
              <a:lnSpc>
                <a:spcPct val="100000"/>
              </a:lnSpc>
              <a:spcAft>
                <a:spcPts val="600"/>
              </a:spcAft>
              <a:buNone/>
            </a:pPr>
            <a:r>
              <a:rPr lang="en-GB" sz="800" dirty="0" err="1">
                <a:solidFill>
                  <a:schemeClr val="bg1"/>
                </a:solidFill>
                <a:effectLst/>
                <a:latin typeface="+mn-lt"/>
                <a:ea typeface="Times New Roman" panose="02020603050405020304" pitchFamily="18" charset="0"/>
                <a:cs typeface="Arial" panose="020B0604020202020204" pitchFamily="34" charset="0"/>
              </a:rPr>
              <a:t>Dineshkumar</a:t>
            </a:r>
            <a:r>
              <a:rPr lang="en-GB" sz="800" dirty="0">
                <a:solidFill>
                  <a:schemeClr val="bg1"/>
                </a:solidFill>
                <a:effectLst/>
                <a:latin typeface="+mn-lt"/>
                <a:ea typeface="Times New Roman" panose="02020603050405020304" pitchFamily="18" charset="0"/>
                <a:cs typeface="Arial" panose="020B0604020202020204" pitchFamily="34" charset="0"/>
              </a:rPr>
              <a:t>, M., &amp; </a:t>
            </a:r>
            <a:r>
              <a:rPr lang="en-GB" sz="800" dirty="0" err="1">
                <a:solidFill>
                  <a:schemeClr val="bg1"/>
                </a:solidFill>
                <a:effectLst/>
                <a:latin typeface="+mn-lt"/>
                <a:ea typeface="Times New Roman" panose="02020603050405020304" pitchFamily="18" charset="0"/>
                <a:cs typeface="Arial" panose="020B0604020202020204" pitchFamily="34" charset="0"/>
              </a:rPr>
              <a:t>Umarani</a:t>
            </a:r>
            <a:r>
              <a:rPr lang="en-GB" sz="800" dirty="0">
                <a:solidFill>
                  <a:schemeClr val="bg1"/>
                </a:solidFill>
                <a:effectLst/>
                <a:latin typeface="+mn-lt"/>
                <a:ea typeface="Times New Roman" panose="02020603050405020304" pitchFamily="18" charset="0"/>
                <a:cs typeface="Arial" panose="020B0604020202020204" pitchFamily="34" charset="0"/>
              </a:rPr>
              <a:t>, C. (2020). Effect of Alkali Activator on the Standard Consistency and Setting Times of Fly Ash and GGBS-Based Sustainable Geopolymer Pastes. </a:t>
            </a:r>
            <a:r>
              <a:rPr lang="en-GB" sz="800" i="1" dirty="0">
                <a:solidFill>
                  <a:schemeClr val="bg1"/>
                </a:solidFill>
                <a:effectLst/>
                <a:latin typeface="+mn-lt"/>
                <a:ea typeface="Times New Roman" panose="02020603050405020304" pitchFamily="18" charset="0"/>
                <a:cs typeface="Arial" panose="020B0604020202020204" pitchFamily="34" charset="0"/>
              </a:rPr>
              <a:t>Advances in Civil Engineering</a:t>
            </a:r>
            <a:r>
              <a:rPr lang="en-GB" sz="800" dirty="0">
                <a:solidFill>
                  <a:schemeClr val="bg1"/>
                </a:solidFill>
                <a:effectLst/>
                <a:latin typeface="+mn-lt"/>
                <a:ea typeface="Times New Roman" panose="02020603050405020304" pitchFamily="18" charset="0"/>
                <a:cs typeface="Arial" panose="020B0604020202020204" pitchFamily="34" charset="0"/>
              </a:rPr>
              <a:t>, </a:t>
            </a:r>
            <a:r>
              <a:rPr lang="en-GB" sz="800" i="1" dirty="0">
                <a:solidFill>
                  <a:schemeClr val="bg1"/>
                </a:solidFill>
                <a:effectLst/>
                <a:latin typeface="+mn-lt"/>
                <a:ea typeface="Times New Roman" panose="02020603050405020304" pitchFamily="18" charset="0"/>
                <a:cs typeface="Arial" panose="020B0604020202020204" pitchFamily="34" charset="0"/>
              </a:rPr>
              <a:t>2020</a:t>
            </a:r>
            <a:r>
              <a:rPr lang="en-GB" sz="800" dirty="0">
                <a:solidFill>
                  <a:schemeClr val="bg1"/>
                </a:solidFill>
                <a:effectLst/>
                <a:latin typeface="+mn-lt"/>
                <a:ea typeface="Times New Roman" panose="02020603050405020304" pitchFamily="18" charset="0"/>
                <a:cs typeface="Arial" panose="020B0604020202020204" pitchFamily="34" charset="0"/>
              </a:rPr>
              <a:t>. https://doi.org/10.1155/2020/2593207</a:t>
            </a:r>
            <a:endParaRPr lang="en-GB" sz="800" dirty="0">
              <a:solidFill>
                <a:schemeClr val="bg1"/>
              </a:solidFill>
              <a:effectLst/>
              <a:latin typeface="+mn-lt"/>
              <a:ea typeface="Calibri" panose="020F0502020204030204" pitchFamily="34" charset="0"/>
              <a:cs typeface="Arial" panose="020B0604020202020204" pitchFamily="34" charset="0"/>
            </a:endParaRPr>
          </a:p>
          <a:p>
            <a:pPr marL="152400" indent="0" algn="just">
              <a:lnSpc>
                <a:spcPct val="100000"/>
              </a:lnSpc>
              <a:spcAft>
                <a:spcPts val="600"/>
              </a:spcAft>
              <a:buNone/>
            </a:pPr>
            <a:r>
              <a:rPr lang="en-GB" sz="800" dirty="0">
                <a:solidFill>
                  <a:schemeClr val="bg1"/>
                </a:solidFill>
                <a:effectLst/>
                <a:latin typeface="+mn-lt"/>
                <a:ea typeface="Times New Roman" panose="02020603050405020304" pitchFamily="18" charset="0"/>
                <a:cs typeface="Arial" panose="020B0604020202020204" pitchFamily="34" charset="0"/>
              </a:rPr>
              <a:t>Du, H., &amp; Tan, K. H. (2014). Effect of particle size on alkali-silica reaction in recycled glass mortars. </a:t>
            </a:r>
            <a:r>
              <a:rPr lang="en-GB" sz="800" i="1" dirty="0">
                <a:solidFill>
                  <a:schemeClr val="bg1"/>
                </a:solidFill>
                <a:effectLst/>
                <a:latin typeface="+mn-lt"/>
                <a:ea typeface="Times New Roman" panose="02020603050405020304" pitchFamily="18" charset="0"/>
                <a:cs typeface="Arial" panose="020B0604020202020204" pitchFamily="34" charset="0"/>
              </a:rPr>
              <a:t>Construction and Building Materials</a:t>
            </a:r>
            <a:r>
              <a:rPr lang="en-GB" sz="800" dirty="0">
                <a:solidFill>
                  <a:schemeClr val="bg1"/>
                </a:solidFill>
                <a:effectLst/>
                <a:latin typeface="+mn-lt"/>
                <a:ea typeface="Times New Roman" panose="02020603050405020304" pitchFamily="18" charset="0"/>
                <a:cs typeface="Arial" panose="020B0604020202020204" pitchFamily="34" charset="0"/>
              </a:rPr>
              <a:t>, </a:t>
            </a:r>
            <a:r>
              <a:rPr lang="en-GB" sz="800" i="1" dirty="0">
                <a:solidFill>
                  <a:schemeClr val="bg1"/>
                </a:solidFill>
                <a:effectLst/>
                <a:latin typeface="+mn-lt"/>
                <a:ea typeface="Times New Roman" panose="02020603050405020304" pitchFamily="18" charset="0"/>
                <a:cs typeface="Arial" panose="020B0604020202020204" pitchFamily="34" charset="0"/>
              </a:rPr>
              <a:t>66</a:t>
            </a:r>
            <a:r>
              <a:rPr lang="en-GB" sz="800" dirty="0">
                <a:solidFill>
                  <a:schemeClr val="bg1"/>
                </a:solidFill>
                <a:effectLst/>
                <a:latin typeface="+mn-lt"/>
                <a:ea typeface="Times New Roman" panose="02020603050405020304" pitchFamily="18" charset="0"/>
                <a:cs typeface="Arial" panose="020B0604020202020204" pitchFamily="34" charset="0"/>
              </a:rPr>
              <a:t>, 275–285. https://doi.org/10.1016/j.conbuildmat.2014.05.092</a:t>
            </a:r>
            <a:endParaRPr lang="en-GB" sz="800" dirty="0">
              <a:solidFill>
                <a:schemeClr val="bg1"/>
              </a:solidFill>
              <a:effectLst/>
              <a:latin typeface="+mn-lt"/>
              <a:ea typeface="Calibri" panose="020F0502020204030204" pitchFamily="34" charset="0"/>
              <a:cs typeface="Arial" panose="020B0604020202020204" pitchFamily="34" charset="0"/>
            </a:endParaRPr>
          </a:p>
          <a:p>
            <a:pPr marL="152400" indent="0" algn="just">
              <a:lnSpc>
                <a:spcPct val="100000"/>
              </a:lnSpc>
              <a:spcAft>
                <a:spcPts val="600"/>
              </a:spcAft>
              <a:buNone/>
            </a:pPr>
            <a:r>
              <a:rPr lang="en-GB" sz="800" dirty="0" err="1">
                <a:solidFill>
                  <a:schemeClr val="bg1"/>
                </a:solidFill>
                <a:effectLst/>
                <a:latin typeface="+mn-lt"/>
                <a:ea typeface="Times New Roman" panose="02020603050405020304" pitchFamily="18" charset="0"/>
                <a:cs typeface="Arial" panose="020B0604020202020204" pitchFamily="34" charset="0"/>
              </a:rPr>
              <a:t>Figueira</a:t>
            </a:r>
            <a:r>
              <a:rPr lang="en-GB" sz="800" dirty="0">
                <a:solidFill>
                  <a:schemeClr val="bg1"/>
                </a:solidFill>
                <a:effectLst/>
                <a:latin typeface="+mn-lt"/>
                <a:ea typeface="Times New Roman" panose="02020603050405020304" pitchFamily="18" charset="0"/>
                <a:cs typeface="Arial" panose="020B0604020202020204" pitchFamily="34" charset="0"/>
              </a:rPr>
              <a:t>, R. B., Sousa, R., Coelho, L., </a:t>
            </a:r>
            <a:r>
              <a:rPr lang="en-GB" sz="800" dirty="0" err="1">
                <a:solidFill>
                  <a:schemeClr val="bg1"/>
                </a:solidFill>
                <a:effectLst/>
                <a:latin typeface="+mn-lt"/>
                <a:ea typeface="Times New Roman" panose="02020603050405020304" pitchFamily="18" charset="0"/>
                <a:cs typeface="Arial" panose="020B0604020202020204" pitchFamily="34" charset="0"/>
              </a:rPr>
              <a:t>Azenha</a:t>
            </a:r>
            <a:r>
              <a:rPr lang="en-GB" sz="800" dirty="0">
                <a:solidFill>
                  <a:schemeClr val="bg1"/>
                </a:solidFill>
                <a:effectLst/>
                <a:latin typeface="+mn-lt"/>
                <a:ea typeface="Times New Roman" panose="02020603050405020304" pitchFamily="18" charset="0"/>
                <a:cs typeface="Arial" panose="020B0604020202020204" pitchFamily="34" charset="0"/>
              </a:rPr>
              <a:t>, M., de Almeida, J. M., Jorge, P. A. S., &amp; Silva, C. J. R. (2019). Alkali-silica reaction in concrete: Mechanisms, mitigation and test methods. In </a:t>
            </a:r>
            <a:r>
              <a:rPr lang="en-GB" sz="800" i="1" dirty="0">
                <a:solidFill>
                  <a:schemeClr val="bg1"/>
                </a:solidFill>
                <a:effectLst/>
                <a:latin typeface="+mn-lt"/>
                <a:ea typeface="Times New Roman" panose="02020603050405020304" pitchFamily="18" charset="0"/>
                <a:cs typeface="Arial" panose="020B0604020202020204" pitchFamily="34" charset="0"/>
              </a:rPr>
              <a:t>Construction and Building Materials</a:t>
            </a:r>
            <a:r>
              <a:rPr lang="en-GB" sz="800" dirty="0">
                <a:solidFill>
                  <a:schemeClr val="bg1"/>
                </a:solidFill>
                <a:effectLst/>
                <a:latin typeface="+mn-lt"/>
                <a:ea typeface="Times New Roman" panose="02020603050405020304" pitchFamily="18" charset="0"/>
                <a:cs typeface="Arial" panose="020B0604020202020204" pitchFamily="34" charset="0"/>
              </a:rPr>
              <a:t> (Vol. 222, pp. 903–931). Elsevier Ltd. https://doi.org/10.1016/j.conbuildmat.2019.07.230</a:t>
            </a:r>
            <a:endParaRPr lang="en-GB" sz="800" dirty="0">
              <a:solidFill>
                <a:schemeClr val="bg1"/>
              </a:solidFill>
              <a:effectLst/>
              <a:latin typeface="+mn-lt"/>
              <a:ea typeface="Calibri" panose="020F0502020204030204" pitchFamily="34" charset="0"/>
              <a:cs typeface="Arial" panose="020B0604020202020204" pitchFamily="34" charset="0"/>
            </a:endParaRPr>
          </a:p>
          <a:p>
            <a:pPr marL="152400" indent="0" algn="just">
              <a:lnSpc>
                <a:spcPct val="100000"/>
              </a:lnSpc>
              <a:spcAft>
                <a:spcPts val="600"/>
              </a:spcAft>
              <a:buNone/>
            </a:pPr>
            <a:r>
              <a:rPr lang="en-GB" sz="800" dirty="0">
                <a:solidFill>
                  <a:schemeClr val="bg1"/>
                </a:solidFill>
                <a:effectLst/>
                <a:latin typeface="+mn-lt"/>
                <a:ea typeface="Times New Roman" panose="02020603050405020304" pitchFamily="18" charset="0"/>
                <a:cs typeface="Arial" panose="020B0604020202020204" pitchFamily="34" charset="0"/>
              </a:rPr>
              <a:t>Hassan, A., Arif, M., &amp; Shariq, M. (2019). Use of geopolymer concrete for a cleaner and sustainable environment – A review of mechanical properties and microstructure. In </a:t>
            </a:r>
            <a:r>
              <a:rPr lang="en-GB" sz="800" i="1" dirty="0">
                <a:solidFill>
                  <a:schemeClr val="bg1"/>
                </a:solidFill>
                <a:effectLst/>
                <a:latin typeface="+mn-lt"/>
                <a:ea typeface="Times New Roman" panose="02020603050405020304" pitchFamily="18" charset="0"/>
                <a:cs typeface="Arial" panose="020B0604020202020204" pitchFamily="34" charset="0"/>
              </a:rPr>
              <a:t>Journal of Cleaner Production</a:t>
            </a:r>
            <a:r>
              <a:rPr lang="en-GB" sz="800" dirty="0">
                <a:solidFill>
                  <a:schemeClr val="bg1"/>
                </a:solidFill>
                <a:effectLst/>
                <a:latin typeface="+mn-lt"/>
                <a:ea typeface="Times New Roman" panose="02020603050405020304" pitchFamily="18" charset="0"/>
                <a:cs typeface="Arial" panose="020B0604020202020204" pitchFamily="34" charset="0"/>
              </a:rPr>
              <a:t> (Vol. 223, pp. 704–728). Elsevier Ltd. https://doi.org/10.1016/j.jclepro.2019.03.051</a:t>
            </a:r>
            <a:endParaRPr lang="en-GB" sz="800" dirty="0">
              <a:solidFill>
                <a:schemeClr val="bg1"/>
              </a:solidFill>
              <a:effectLst/>
              <a:latin typeface="+mn-lt"/>
              <a:ea typeface="Calibri" panose="020F0502020204030204" pitchFamily="34" charset="0"/>
              <a:cs typeface="Arial" panose="020B0604020202020204" pitchFamily="34" charset="0"/>
            </a:endParaRPr>
          </a:p>
          <a:p>
            <a:pPr marL="152400" indent="0" algn="just">
              <a:lnSpc>
                <a:spcPct val="100000"/>
              </a:lnSpc>
              <a:spcAft>
                <a:spcPts val="600"/>
              </a:spcAft>
              <a:buNone/>
            </a:pPr>
            <a:r>
              <a:rPr lang="en-GB" sz="800" dirty="0">
                <a:solidFill>
                  <a:schemeClr val="bg1"/>
                </a:solidFill>
                <a:effectLst/>
                <a:latin typeface="+mn-lt"/>
                <a:ea typeface="Times New Roman" panose="02020603050405020304" pitchFamily="18" charset="0"/>
                <a:cs typeface="Arial" panose="020B0604020202020204" pitchFamily="34" charset="0"/>
              </a:rPr>
              <a:t>He, Z., Zhu, X., Wang, J., Mu, M., &amp; Wang, Y. (2019). Comparison of CO 2 emissions from OPC and recycled cement production. </a:t>
            </a:r>
            <a:r>
              <a:rPr lang="en-GB" sz="800" i="1" dirty="0">
                <a:solidFill>
                  <a:schemeClr val="bg1"/>
                </a:solidFill>
                <a:effectLst/>
                <a:latin typeface="+mn-lt"/>
                <a:ea typeface="Times New Roman" panose="02020603050405020304" pitchFamily="18" charset="0"/>
                <a:cs typeface="Arial" panose="020B0604020202020204" pitchFamily="34" charset="0"/>
              </a:rPr>
              <a:t>Construction and Building Materials</a:t>
            </a:r>
            <a:r>
              <a:rPr lang="en-GB" sz="800" dirty="0">
                <a:solidFill>
                  <a:schemeClr val="bg1"/>
                </a:solidFill>
                <a:effectLst/>
                <a:latin typeface="+mn-lt"/>
                <a:ea typeface="Times New Roman" panose="02020603050405020304" pitchFamily="18" charset="0"/>
                <a:cs typeface="Arial" panose="020B0604020202020204" pitchFamily="34" charset="0"/>
              </a:rPr>
              <a:t>, </a:t>
            </a:r>
            <a:r>
              <a:rPr lang="en-GB" sz="800" i="1" dirty="0">
                <a:solidFill>
                  <a:schemeClr val="bg1"/>
                </a:solidFill>
                <a:effectLst/>
                <a:latin typeface="+mn-lt"/>
                <a:ea typeface="Times New Roman" panose="02020603050405020304" pitchFamily="18" charset="0"/>
                <a:cs typeface="Arial" panose="020B0604020202020204" pitchFamily="34" charset="0"/>
              </a:rPr>
              <a:t>211</a:t>
            </a:r>
            <a:r>
              <a:rPr lang="en-GB" sz="800" dirty="0">
                <a:solidFill>
                  <a:schemeClr val="bg1"/>
                </a:solidFill>
                <a:effectLst/>
                <a:latin typeface="+mn-lt"/>
                <a:ea typeface="Times New Roman" panose="02020603050405020304" pitchFamily="18" charset="0"/>
                <a:cs typeface="Arial" panose="020B0604020202020204" pitchFamily="34" charset="0"/>
              </a:rPr>
              <a:t>, 965–973. https://doi.org/10.1016/j.conbuildmat.2019.03.289</a:t>
            </a:r>
            <a:endParaRPr lang="en-GB" sz="800" dirty="0">
              <a:solidFill>
                <a:schemeClr val="bg1"/>
              </a:solidFill>
              <a:effectLst/>
              <a:latin typeface="+mn-lt"/>
              <a:ea typeface="Calibri" panose="020F0502020204030204" pitchFamily="34" charset="0"/>
              <a:cs typeface="Arial" panose="020B0604020202020204" pitchFamily="34" charset="0"/>
            </a:endParaRPr>
          </a:p>
          <a:p>
            <a:pPr marL="152400" indent="0" algn="just">
              <a:lnSpc>
                <a:spcPct val="100000"/>
              </a:lnSpc>
              <a:spcAft>
                <a:spcPts val="600"/>
              </a:spcAft>
              <a:buNone/>
            </a:pPr>
            <a:r>
              <a:rPr lang="en-GB" sz="800" dirty="0">
                <a:solidFill>
                  <a:schemeClr val="bg1"/>
                </a:solidFill>
                <a:effectLst/>
                <a:latin typeface="+mn-lt"/>
                <a:ea typeface="Times New Roman" panose="02020603050405020304" pitchFamily="18" charset="0"/>
                <a:cs typeface="Arial" panose="020B0604020202020204" pitchFamily="34" charset="0"/>
              </a:rPr>
              <a:t>Khan, M. N. N., &amp; </a:t>
            </a:r>
            <a:r>
              <a:rPr lang="en-GB" sz="800" dirty="0" err="1">
                <a:solidFill>
                  <a:schemeClr val="bg1"/>
                </a:solidFill>
                <a:effectLst/>
                <a:latin typeface="+mn-lt"/>
                <a:ea typeface="Times New Roman" panose="02020603050405020304" pitchFamily="18" charset="0"/>
                <a:cs typeface="Arial" panose="020B0604020202020204" pitchFamily="34" charset="0"/>
              </a:rPr>
              <a:t>Sarker</a:t>
            </a:r>
            <a:r>
              <a:rPr lang="en-GB" sz="800" dirty="0">
                <a:solidFill>
                  <a:schemeClr val="bg1"/>
                </a:solidFill>
                <a:effectLst/>
                <a:latin typeface="+mn-lt"/>
                <a:ea typeface="Times New Roman" panose="02020603050405020304" pitchFamily="18" charset="0"/>
                <a:cs typeface="Arial" panose="020B0604020202020204" pitchFamily="34" charset="0"/>
              </a:rPr>
              <a:t>, P. K. (2020). Effect of waste glass fine aggregate on the strength, durability and high temperature resistance of alkali-activated fly ash and GGBFS blended mortar. </a:t>
            </a:r>
            <a:r>
              <a:rPr lang="en-GB" sz="800" i="1" dirty="0">
                <a:solidFill>
                  <a:schemeClr val="bg1"/>
                </a:solidFill>
                <a:effectLst/>
                <a:latin typeface="+mn-lt"/>
                <a:ea typeface="Times New Roman" panose="02020603050405020304" pitchFamily="18" charset="0"/>
                <a:cs typeface="Arial" panose="020B0604020202020204" pitchFamily="34" charset="0"/>
              </a:rPr>
              <a:t>Construction and Building Materials</a:t>
            </a:r>
            <a:r>
              <a:rPr lang="en-GB" sz="800" dirty="0">
                <a:solidFill>
                  <a:schemeClr val="bg1"/>
                </a:solidFill>
                <a:effectLst/>
                <a:latin typeface="+mn-lt"/>
                <a:ea typeface="Times New Roman" panose="02020603050405020304" pitchFamily="18" charset="0"/>
                <a:cs typeface="Arial" panose="020B0604020202020204" pitchFamily="34" charset="0"/>
              </a:rPr>
              <a:t>, </a:t>
            </a:r>
            <a:r>
              <a:rPr lang="en-GB" sz="800" i="1" dirty="0">
                <a:solidFill>
                  <a:schemeClr val="bg1"/>
                </a:solidFill>
                <a:effectLst/>
                <a:latin typeface="+mn-lt"/>
                <a:ea typeface="Times New Roman" panose="02020603050405020304" pitchFamily="18" charset="0"/>
                <a:cs typeface="Arial" panose="020B0604020202020204" pitchFamily="34" charset="0"/>
              </a:rPr>
              <a:t>263</a:t>
            </a:r>
            <a:r>
              <a:rPr lang="en-GB" sz="800" dirty="0">
                <a:solidFill>
                  <a:schemeClr val="bg1"/>
                </a:solidFill>
                <a:effectLst/>
                <a:latin typeface="+mn-lt"/>
                <a:ea typeface="Times New Roman" panose="02020603050405020304" pitchFamily="18" charset="0"/>
                <a:cs typeface="Arial" panose="020B0604020202020204" pitchFamily="34" charset="0"/>
              </a:rPr>
              <a:t>. https://doi.org/10.1016/j.conbuildmat.2020.120177</a:t>
            </a:r>
            <a:endParaRPr lang="en-GB" sz="800" dirty="0">
              <a:solidFill>
                <a:schemeClr val="bg1"/>
              </a:solidFill>
              <a:effectLst/>
              <a:latin typeface="+mn-lt"/>
              <a:ea typeface="Calibri" panose="020F0502020204030204" pitchFamily="34" charset="0"/>
              <a:cs typeface="Arial" panose="020B0604020202020204" pitchFamily="34" charset="0"/>
            </a:endParaRPr>
          </a:p>
          <a:p>
            <a:pPr marL="152400" indent="0" algn="just">
              <a:lnSpc>
                <a:spcPct val="100000"/>
              </a:lnSpc>
              <a:spcAft>
                <a:spcPts val="600"/>
              </a:spcAft>
              <a:buNone/>
            </a:pPr>
            <a:r>
              <a:rPr lang="en-GB" sz="800" dirty="0">
                <a:solidFill>
                  <a:schemeClr val="bg1"/>
                </a:solidFill>
                <a:effectLst/>
                <a:latin typeface="+mn-lt"/>
                <a:ea typeface="Times New Roman" panose="02020603050405020304" pitchFamily="18" charset="0"/>
                <a:cs typeface="Arial" panose="020B0604020202020204" pitchFamily="34" charset="0"/>
              </a:rPr>
              <a:t>Lima, L., Trindade, E., </a:t>
            </a:r>
            <a:r>
              <a:rPr lang="en-GB" sz="800" dirty="0" err="1">
                <a:solidFill>
                  <a:schemeClr val="bg1"/>
                </a:solidFill>
                <a:effectLst/>
                <a:latin typeface="+mn-lt"/>
                <a:ea typeface="Times New Roman" panose="02020603050405020304" pitchFamily="18" charset="0"/>
                <a:cs typeface="Arial" panose="020B0604020202020204" pitchFamily="34" charset="0"/>
              </a:rPr>
              <a:t>Alencar</a:t>
            </a:r>
            <a:r>
              <a:rPr lang="en-GB" sz="800" dirty="0">
                <a:solidFill>
                  <a:schemeClr val="bg1"/>
                </a:solidFill>
                <a:effectLst/>
                <a:latin typeface="+mn-lt"/>
                <a:ea typeface="Times New Roman" panose="02020603050405020304" pitchFamily="18" charset="0"/>
                <a:cs typeface="Arial" panose="020B0604020202020204" pitchFamily="34" charset="0"/>
              </a:rPr>
              <a:t>, L., </a:t>
            </a:r>
            <a:r>
              <a:rPr lang="en-GB" sz="800" dirty="0" err="1">
                <a:solidFill>
                  <a:schemeClr val="bg1"/>
                </a:solidFill>
                <a:effectLst/>
                <a:latin typeface="+mn-lt"/>
                <a:ea typeface="Times New Roman" panose="02020603050405020304" pitchFamily="18" charset="0"/>
                <a:cs typeface="Arial" panose="020B0604020202020204" pitchFamily="34" charset="0"/>
              </a:rPr>
              <a:t>Alencar</a:t>
            </a:r>
            <a:r>
              <a:rPr lang="en-GB" sz="800" dirty="0">
                <a:solidFill>
                  <a:schemeClr val="bg1"/>
                </a:solidFill>
                <a:effectLst/>
                <a:latin typeface="+mn-lt"/>
                <a:ea typeface="Times New Roman" panose="02020603050405020304" pitchFamily="18" charset="0"/>
                <a:cs typeface="Arial" panose="020B0604020202020204" pitchFamily="34" charset="0"/>
              </a:rPr>
              <a:t>, M., &amp; Silva, L. (2021). Sustainability in the construction industry: A systematic review of the literature. In </a:t>
            </a:r>
            <a:r>
              <a:rPr lang="en-GB" sz="800" i="1" dirty="0">
                <a:solidFill>
                  <a:schemeClr val="bg1"/>
                </a:solidFill>
                <a:effectLst/>
                <a:latin typeface="+mn-lt"/>
                <a:ea typeface="Times New Roman" panose="02020603050405020304" pitchFamily="18" charset="0"/>
                <a:cs typeface="Arial" panose="020B0604020202020204" pitchFamily="34" charset="0"/>
              </a:rPr>
              <a:t>Journal of Cleaner Production</a:t>
            </a:r>
            <a:r>
              <a:rPr lang="en-GB" sz="800" dirty="0">
                <a:solidFill>
                  <a:schemeClr val="bg1"/>
                </a:solidFill>
                <a:effectLst/>
                <a:latin typeface="+mn-lt"/>
                <a:ea typeface="Times New Roman" panose="02020603050405020304" pitchFamily="18" charset="0"/>
                <a:cs typeface="Arial" panose="020B0604020202020204" pitchFamily="34" charset="0"/>
              </a:rPr>
              <a:t> (Vol. 289). Elsevier Ltd. https://doi.org/10.1016/j.jclepro.2020.125730</a:t>
            </a:r>
            <a:endParaRPr lang="en-GB" sz="800" dirty="0">
              <a:solidFill>
                <a:schemeClr val="bg1"/>
              </a:solidFill>
              <a:effectLst/>
              <a:latin typeface="+mn-lt"/>
              <a:ea typeface="Calibri" panose="020F0502020204030204" pitchFamily="34" charset="0"/>
              <a:cs typeface="Arial" panose="020B0604020202020204" pitchFamily="34" charset="0"/>
            </a:endParaRPr>
          </a:p>
          <a:p>
            <a:pPr marL="152400" indent="0" algn="just">
              <a:lnSpc>
                <a:spcPct val="100000"/>
              </a:lnSpc>
              <a:spcAft>
                <a:spcPts val="600"/>
              </a:spcAft>
              <a:buNone/>
            </a:pPr>
            <a:r>
              <a:rPr lang="en-GB" sz="800" dirty="0" err="1">
                <a:solidFill>
                  <a:schemeClr val="bg1"/>
                </a:solidFill>
                <a:effectLst/>
                <a:latin typeface="+mn-lt"/>
                <a:ea typeface="Times New Roman" panose="02020603050405020304" pitchFamily="18" charset="0"/>
                <a:cs typeface="Arial" panose="020B0604020202020204" pitchFamily="34" charset="0"/>
              </a:rPr>
              <a:t>Oreshkin</a:t>
            </a:r>
            <a:r>
              <a:rPr lang="en-GB" sz="800" dirty="0">
                <a:solidFill>
                  <a:schemeClr val="bg1"/>
                </a:solidFill>
                <a:effectLst/>
                <a:latin typeface="+mn-lt"/>
                <a:ea typeface="Times New Roman" panose="02020603050405020304" pitchFamily="18" charset="0"/>
                <a:cs typeface="Arial" panose="020B0604020202020204" pitchFamily="34" charset="0"/>
              </a:rPr>
              <a:t>, D., Semenov, V., &amp; </a:t>
            </a:r>
            <a:r>
              <a:rPr lang="en-GB" sz="800" dirty="0" err="1">
                <a:solidFill>
                  <a:schemeClr val="bg1"/>
                </a:solidFill>
                <a:effectLst/>
                <a:latin typeface="+mn-lt"/>
                <a:ea typeface="Times New Roman" panose="02020603050405020304" pitchFamily="18" charset="0"/>
                <a:cs typeface="Arial" panose="020B0604020202020204" pitchFamily="34" charset="0"/>
              </a:rPr>
              <a:t>Rozovskaya</a:t>
            </a:r>
            <a:r>
              <a:rPr lang="en-GB" sz="800" dirty="0">
                <a:solidFill>
                  <a:schemeClr val="bg1"/>
                </a:solidFill>
                <a:effectLst/>
                <a:latin typeface="+mn-lt"/>
                <a:ea typeface="Times New Roman" panose="02020603050405020304" pitchFamily="18" charset="0"/>
                <a:cs typeface="Arial" panose="020B0604020202020204" pitchFamily="34" charset="0"/>
              </a:rPr>
              <a:t>, T. (2016). Properties of Light-weight Extruded Concrete with Hollow Glass Microspheres. </a:t>
            </a:r>
            <a:r>
              <a:rPr lang="en-GB" sz="800" i="1" dirty="0">
                <a:solidFill>
                  <a:schemeClr val="bg1"/>
                </a:solidFill>
                <a:effectLst/>
                <a:latin typeface="+mn-lt"/>
                <a:ea typeface="Times New Roman" panose="02020603050405020304" pitchFamily="18" charset="0"/>
                <a:cs typeface="Arial" panose="020B0604020202020204" pitchFamily="34" charset="0"/>
              </a:rPr>
              <a:t>Procedia Engineering</a:t>
            </a:r>
            <a:r>
              <a:rPr lang="en-GB" sz="800" dirty="0">
                <a:solidFill>
                  <a:schemeClr val="bg1"/>
                </a:solidFill>
                <a:effectLst/>
                <a:latin typeface="+mn-lt"/>
                <a:ea typeface="Times New Roman" panose="02020603050405020304" pitchFamily="18" charset="0"/>
                <a:cs typeface="Arial" panose="020B0604020202020204" pitchFamily="34" charset="0"/>
              </a:rPr>
              <a:t>, </a:t>
            </a:r>
            <a:r>
              <a:rPr lang="en-GB" sz="800" i="1" dirty="0">
                <a:solidFill>
                  <a:schemeClr val="bg1"/>
                </a:solidFill>
                <a:effectLst/>
                <a:latin typeface="+mn-lt"/>
                <a:ea typeface="Times New Roman" panose="02020603050405020304" pitchFamily="18" charset="0"/>
                <a:cs typeface="Arial" panose="020B0604020202020204" pitchFamily="34" charset="0"/>
              </a:rPr>
              <a:t>153</a:t>
            </a:r>
            <a:r>
              <a:rPr lang="en-GB" sz="800" dirty="0">
                <a:solidFill>
                  <a:schemeClr val="bg1"/>
                </a:solidFill>
                <a:effectLst/>
                <a:latin typeface="+mn-lt"/>
                <a:ea typeface="Times New Roman" panose="02020603050405020304" pitchFamily="18" charset="0"/>
                <a:cs typeface="Arial" panose="020B0604020202020204" pitchFamily="34" charset="0"/>
              </a:rPr>
              <a:t>, 638–643. https://doi.org/10.1016/j.proeng.2016.08.214</a:t>
            </a:r>
            <a:endParaRPr lang="en-GB" sz="800" dirty="0">
              <a:solidFill>
                <a:schemeClr val="bg1"/>
              </a:solidFill>
              <a:effectLst/>
              <a:latin typeface="+mn-lt"/>
              <a:ea typeface="Calibri" panose="020F0502020204030204" pitchFamily="34" charset="0"/>
              <a:cs typeface="Arial" panose="020B0604020202020204" pitchFamily="34" charset="0"/>
            </a:endParaRPr>
          </a:p>
          <a:p>
            <a:pPr marL="152400" indent="0" algn="just">
              <a:lnSpc>
                <a:spcPct val="100000"/>
              </a:lnSpc>
              <a:spcAft>
                <a:spcPts val="600"/>
              </a:spcAft>
              <a:buNone/>
            </a:pPr>
            <a:r>
              <a:rPr lang="en-GB" sz="800" dirty="0">
                <a:solidFill>
                  <a:schemeClr val="bg1"/>
                </a:solidFill>
                <a:effectLst/>
                <a:latin typeface="+mn-lt"/>
                <a:ea typeface="Times New Roman" panose="02020603050405020304" pitchFamily="18" charset="0"/>
                <a:cs typeface="Arial" panose="020B0604020202020204" pitchFamily="34" charset="0"/>
              </a:rPr>
              <a:t>Salim, M. U., &amp; </a:t>
            </a:r>
            <a:r>
              <a:rPr lang="en-GB" sz="800" dirty="0" err="1">
                <a:solidFill>
                  <a:schemeClr val="bg1"/>
                </a:solidFill>
                <a:effectLst/>
                <a:latin typeface="+mn-lt"/>
                <a:ea typeface="Times New Roman" panose="02020603050405020304" pitchFamily="18" charset="0"/>
                <a:cs typeface="Arial" panose="020B0604020202020204" pitchFamily="34" charset="0"/>
              </a:rPr>
              <a:t>Mosaberpanah</a:t>
            </a:r>
            <a:r>
              <a:rPr lang="en-GB" sz="800" dirty="0">
                <a:solidFill>
                  <a:schemeClr val="bg1"/>
                </a:solidFill>
                <a:effectLst/>
                <a:latin typeface="+mn-lt"/>
                <a:ea typeface="Times New Roman" panose="02020603050405020304" pitchFamily="18" charset="0"/>
                <a:cs typeface="Arial" panose="020B0604020202020204" pitchFamily="34" charset="0"/>
              </a:rPr>
              <a:t>, M. A. (2022). The mechanism of alkali-aggregate reaction in concrete/mortar and its mitigation by using geopolymer materials and mineral admixtures: a comprehensive review. In </a:t>
            </a:r>
            <a:r>
              <a:rPr lang="en-GB" sz="800" i="1" dirty="0">
                <a:solidFill>
                  <a:schemeClr val="bg1"/>
                </a:solidFill>
                <a:effectLst/>
                <a:latin typeface="+mn-lt"/>
                <a:ea typeface="Times New Roman" panose="02020603050405020304" pitchFamily="18" charset="0"/>
                <a:cs typeface="Arial" panose="020B0604020202020204" pitchFamily="34" charset="0"/>
              </a:rPr>
              <a:t>European Journal of Environmental and Civil Engineering</a:t>
            </a:r>
            <a:r>
              <a:rPr lang="en-GB" sz="800" dirty="0">
                <a:solidFill>
                  <a:schemeClr val="bg1"/>
                </a:solidFill>
                <a:effectLst/>
                <a:latin typeface="+mn-lt"/>
                <a:ea typeface="Times New Roman" panose="02020603050405020304" pitchFamily="18" charset="0"/>
                <a:cs typeface="Arial" panose="020B0604020202020204" pitchFamily="34" charset="0"/>
              </a:rPr>
              <a:t> (Vol. 26, Issue 14, pp. 6766–6806). Taylor and Francis Ltd. https://doi.org/10.1080/19648189.2021.1960899</a:t>
            </a:r>
            <a:endParaRPr lang="en-GB" sz="800" dirty="0">
              <a:solidFill>
                <a:schemeClr val="bg1"/>
              </a:solidFill>
              <a:effectLst/>
              <a:latin typeface="+mn-lt"/>
              <a:ea typeface="Calibri" panose="020F0502020204030204" pitchFamily="34" charset="0"/>
              <a:cs typeface="Arial" panose="020B0604020202020204" pitchFamily="34" charset="0"/>
            </a:endParaRPr>
          </a:p>
          <a:p>
            <a:pPr marL="152400" indent="0" algn="just">
              <a:lnSpc>
                <a:spcPct val="100000"/>
              </a:lnSpc>
              <a:spcAft>
                <a:spcPts val="600"/>
              </a:spcAft>
              <a:buNone/>
            </a:pPr>
            <a:r>
              <a:rPr lang="en-GB" sz="800" dirty="0" err="1">
                <a:solidFill>
                  <a:schemeClr val="bg1"/>
                </a:solidFill>
                <a:effectLst/>
                <a:latin typeface="+mn-lt"/>
                <a:ea typeface="Times New Roman" panose="02020603050405020304" pitchFamily="18" charset="0"/>
                <a:cs typeface="Arial" panose="020B0604020202020204" pitchFamily="34" charset="0"/>
              </a:rPr>
              <a:t>Shahedan</a:t>
            </a:r>
            <a:r>
              <a:rPr lang="en-GB" sz="800" dirty="0">
                <a:solidFill>
                  <a:schemeClr val="bg1"/>
                </a:solidFill>
                <a:effectLst/>
                <a:latin typeface="+mn-lt"/>
                <a:ea typeface="Times New Roman" panose="02020603050405020304" pitchFamily="18" charset="0"/>
                <a:cs typeface="Arial" panose="020B0604020202020204" pitchFamily="34" charset="0"/>
              </a:rPr>
              <a:t>, N. F., Abdullah, M. M. A. B., </a:t>
            </a:r>
            <a:r>
              <a:rPr lang="en-GB" sz="800" dirty="0" err="1">
                <a:solidFill>
                  <a:schemeClr val="bg1"/>
                </a:solidFill>
                <a:effectLst/>
                <a:latin typeface="+mn-lt"/>
                <a:ea typeface="Times New Roman" panose="02020603050405020304" pitchFamily="18" charset="0"/>
                <a:cs typeface="Arial" panose="020B0604020202020204" pitchFamily="34" charset="0"/>
              </a:rPr>
              <a:t>Mahmed</a:t>
            </a:r>
            <a:r>
              <a:rPr lang="en-GB" sz="800" dirty="0">
                <a:solidFill>
                  <a:schemeClr val="bg1"/>
                </a:solidFill>
                <a:effectLst/>
                <a:latin typeface="+mn-lt"/>
                <a:ea typeface="Times New Roman" panose="02020603050405020304" pitchFamily="18" charset="0"/>
                <a:cs typeface="Arial" panose="020B0604020202020204" pitchFamily="34" charset="0"/>
              </a:rPr>
              <a:t>, N., </a:t>
            </a:r>
            <a:r>
              <a:rPr lang="en-GB" sz="800" dirty="0" err="1">
                <a:solidFill>
                  <a:schemeClr val="bg1"/>
                </a:solidFill>
                <a:effectLst/>
                <a:latin typeface="+mn-lt"/>
                <a:ea typeface="Times New Roman" panose="02020603050405020304" pitchFamily="18" charset="0"/>
                <a:cs typeface="Arial" panose="020B0604020202020204" pitchFamily="34" charset="0"/>
              </a:rPr>
              <a:t>Kusbiantoro</a:t>
            </a:r>
            <a:r>
              <a:rPr lang="en-GB" sz="800" dirty="0">
                <a:solidFill>
                  <a:schemeClr val="bg1"/>
                </a:solidFill>
                <a:effectLst/>
                <a:latin typeface="+mn-lt"/>
                <a:ea typeface="Times New Roman" panose="02020603050405020304" pitchFamily="18" charset="0"/>
                <a:cs typeface="Arial" panose="020B0604020202020204" pitchFamily="34" charset="0"/>
              </a:rPr>
              <a:t>, A., </a:t>
            </a:r>
            <a:r>
              <a:rPr lang="en-GB" sz="800" dirty="0" err="1">
                <a:solidFill>
                  <a:schemeClr val="bg1"/>
                </a:solidFill>
                <a:effectLst/>
                <a:latin typeface="+mn-lt"/>
                <a:ea typeface="Times New Roman" panose="02020603050405020304" pitchFamily="18" charset="0"/>
                <a:cs typeface="Arial" panose="020B0604020202020204" pitchFamily="34" charset="0"/>
              </a:rPr>
              <a:t>Tammas</a:t>
            </a:r>
            <a:r>
              <a:rPr lang="en-GB" sz="800" dirty="0">
                <a:solidFill>
                  <a:schemeClr val="bg1"/>
                </a:solidFill>
                <a:effectLst/>
                <a:latin typeface="+mn-lt"/>
                <a:ea typeface="Times New Roman" panose="02020603050405020304" pitchFamily="18" charset="0"/>
                <a:cs typeface="Arial" panose="020B0604020202020204" pitchFamily="34" charset="0"/>
              </a:rPr>
              <a:t>-Williams, S., Li, L. Y., Aziz, I. H., </a:t>
            </a:r>
            <a:r>
              <a:rPr lang="en-GB" sz="800" dirty="0" err="1">
                <a:solidFill>
                  <a:schemeClr val="bg1"/>
                </a:solidFill>
                <a:effectLst/>
                <a:latin typeface="+mn-lt"/>
                <a:ea typeface="Times New Roman" panose="02020603050405020304" pitchFamily="18" charset="0"/>
                <a:cs typeface="Arial" panose="020B0604020202020204" pitchFamily="34" charset="0"/>
              </a:rPr>
              <a:t>Vizureanu</a:t>
            </a:r>
            <a:r>
              <a:rPr lang="en-GB" sz="800" dirty="0">
                <a:solidFill>
                  <a:schemeClr val="bg1"/>
                </a:solidFill>
                <a:effectLst/>
                <a:latin typeface="+mn-lt"/>
                <a:ea typeface="Times New Roman" panose="02020603050405020304" pitchFamily="18" charset="0"/>
                <a:cs typeface="Arial" panose="020B0604020202020204" pitchFamily="34" charset="0"/>
              </a:rPr>
              <a:t>, P., </a:t>
            </a:r>
            <a:r>
              <a:rPr lang="en-GB" sz="800" dirty="0" err="1">
                <a:solidFill>
                  <a:schemeClr val="bg1"/>
                </a:solidFill>
                <a:effectLst/>
                <a:latin typeface="+mn-lt"/>
                <a:ea typeface="Times New Roman" panose="02020603050405020304" pitchFamily="18" charset="0"/>
                <a:cs typeface="Arial" panose="020B0604020202020204" pitchFamily="34" charset="0"/>
              </a:rPr>
              <a:t>Wysłocki</a:t>
            </a:r>
            <a:r>
              <a:rPr lang="en-GB" sz="800" dirty="0">
                <a:solidFill>
                  <a:schemeClr val="bg1"/>
                </a:solidFill>
                <a:effectLst/>
                <a:latin typeface="+mn-lt"/>
                <a:ea typeface="Times New Roman" panose="02020603050405020304" pitchFamily="18" charset="0"/>
                <a:cs typeface="Arial" panose="020B0604020202020204" pitchFamily="34" charset="0"/>
              </a:rPr>
              <a:t>, J. J., </a:t>
            </a:r>
            <a:r>
              <a:rPr lang="en-GB" sz="800" dirty="0" err="1">
                <a:solidFill>
                  <a:schemeClr val="bg1"/>
                </a:solidFill>
                <a:effectLst/>
                <a:latin typeface="+mn-lt"/>
                <a:ea typeface="Times New Roman" panose="02020603050405020304" pitchFamily="18" charset="0"/>
                <a:cs typeface="Arial" panose="020B0604020202020204" pitchFamily="34" charset="0"/>
              </a:rPr>
              <a:t>Błoch</a:t>
            </a:r>
            <a:r>
              <a:rPr lang="en-GB" sz="800" dirty="0">
                <a:solidFill>
                  <a:schemeClr val="bg1"/>
                </a:solidFill>
                <a:effectLst/>
                <a:latin typeface="+mn-lt"/>
                <a:ea typeface="Times New Roman" panose="02020603050405020304" pitchFamily="18" charset="0"/>
                <a:cs typeface="Arial" panose="020B0604020202020204" pitchFamily="34" charset="0"/>
              </a:rPr>
              <a:t>, K., &amp; </a:t>
            </a:r>
            <a:r>
              <a:rPr lang="en-GB" sz="800" dirty="0" err="1">
                <a:solidFill>
                  <a:schemeClr val="bg1"/>
                </a:solidFill>
                <a:effectLst/>
                <a:latin typeface="+mn-lt"/>
                <a:ea typeface="Times New Roman" panose="02020603050405020304" pitchFamily="18" charset="0"/>
                <a:cs typeface="Arial" panose="020B0604020202020204" pitchFamily="34" charset="0"/>
              </a:rPr>
              <a:t>Nabiałek</a:t>
            </a:r>
            <a:r>
              <a:rPr lang="en-GB" sz="800" dirty="0">
                <a:solidFill>
                  <a:schemeClr val="bg1"/>
                </a:solidFill>
                <a:effectLst/>
                <a:latin typeface="+mn-lt"/>
                <a:ea typeface="Times New Roman" panose="02020603050405020304" pitchFamily="18" charset="0"/>
                <a:cs typeface="Arial" panose="020B0604020202020204" pitchFamily="34" charset="0"/>
              </a:rPr>
              <a:t>, M. (2021). Properties of a new insulation material glass bubble in geo-polymer concrete. </a:t>
            </a:r>
            <a:r>
              <a:rPr lang="en-GB" sz="800" i="1" dirty="0">
                <a:solidFill>
                  <a:schemeClr val="bg1"/>
                </a:solidFill>
                <a:effectLst/>
                <a:latin typeface="+mn-lt"/>
                <a:ea typeface="Times New Roman" panose="02020603050405020304" pitchFamily="18" charset="0"/>
                <a:cs typeface="Arial" panose="020B0604020202020204" pitchFamily="34" charset="0"/>
              </a:rPr>
              <a:t>Materials</a:t>
            </a:r>
            <a:r>
              <a:rPr lang="en-GB" sz="800" dirty="0">
                <a:solidFill>
                  <a:schemeClr val="bg1"/>
                </a:solidFill>
                <a:effectLst/>
                <a:latin typeface="+mn-lt"/>
                <a:ea typeface="Times New Roman" panose="02020603050405020304" pitchFamily="18" charset="0"/>
                <a:cs typeface="Arial" panose="020B0604020202020204" pitchFamily="34" charset="0"/>
              </a:rPr>
              <a:t>, </a:t>
            </a:r>
            <a:r>
              <a:rPr lang="en-GB" sz="800" i="1" dirty="0">
                <a:solidFill>
                  <a:schemeClr val="bg1"/>
                </a:solidFill>
                <a:effectLst/>
                <a:latin typeface="+mn-lt"/>
                <a:ea typeface="Times New Roman" panose="02020603050405020304" pitchFamily="18" charset="0"/>
                <a:cs typeface="Arial" panose="020B0604020202020204" pitchFamily="34" charset="0"/>
              </a:rPr>
              <a:t>14</a:t>
            </a:r>
            <a:r>
              <a:rPr lang="en-GB" sz="800" dirty="0">
                <a:solidFill>
                  <a:schemeClr val="bg1"/>
                </a:solidFill>
                <a:effectLst/>
                <a:latin typeface="+mn-lt"/>
                <a:ea typeface="Times New Roman" panose="02020603050405020304" pitchFamily="18" charset="0"/>
                <a:cs typeface="Arial" panose="020B0604020202020204" pitchFamily="34" charset="0"/>
              </a:rPr>
              <a:t>(4), 1–17. https://doi.org/10.3390/ma14040809</a:t>
            </a:r>
            <a:endParaRPr lang="en-GB" sz="800" dirty="0">
              <a:solidFill>
                <a:schemeClr val="bg1"/>
              </a:solidFill>
              <a:effectLst/>
              <a:latin typeface="+mn-lt"/>
              <a:ea typeface="Calibri" panose="020F0502020204030204" pitchFamily="34" charset="0"/>
              <a:cs typeface="Arial" panose="020B0604020202020204" pitchFamily="34" charset="0"/>
            </a:endParaRPr>
          </a:p>
          <a:p>
            <a:pPr marL="152400" indent="0" algn="just">
              <a:lnSpc>
                <a:spcPct val="100000"/>
              </a:lnSpc>
              <a:spcAft>
                <a:spcPts val="600"/>
              </a:spcAft>
              <a:buNone/>
            </a:pPr>
            <a:r>
              <a:rPr lang="en-GB" sz="800" dirty="0">
                <a:solidFill>
                  <a:schemeClr val="bg1"/>
                </a:solidFill>
                <a:effectLst/>
                <a:latin typeface="+mn-lt"/>
                <a:ea typeface="Times New Roman" panose="02020603050405020304" pitchFamily="18" charset="0"/>
                <a:cs typeface="Arial" panose="020B0604020202020204" pitchFamily="34" charset="0"/>
              </a:rPr>
              <a:t>Xu, G., &amp; Shi, X. (2018a). Characteristics and applications of fly ash as a sustainable construction material: A state-of-the-art review. In </a:t>
            </a:r>
            <a:r>
              <a:rPr lang="en-GB" sz="800" i="1" dirty="0">
                <a:solidFill>
                  <a:schemeClr val="bg1"/>
                </a:solidFill>
                <a:effectLst/>
                <a:latin typeface="+mn-lt"/>
                <a:ea typeface="Times New Roman" panose="02020603050405020304" pitchFamily="18" charset="0"/>
                <a:cs typeface="Arial" panose="020B0604020202020204" pitchFamily="34" charset="0"/>
              </a:rPr>
              <a:t>Resources, Conservation and Recycling</a:t>
            </a:r>
            <a:r>
              <a:rPr lang="en-GB" sz="800" dirty="0">
                <a:solidFill>
                  <a:schemeClr val="bg1"/>
                </a:solidFill>
                <a:effectLst/>
                <a:latin typeface="+mn-lt"/>
                <a:ea typeface="Times New Roman" panose="02020603050405020304" pitchFamily="18" charset="0"/>
                <a:cs typeface="Arial" panose="020B0604020202020204" pitchFamily="34" charset="0"/>
              </a:rPr>
              <a:t> (Vol. 136, pp. 95–109). Elsevier B.V. https://doi.org/10.1016/j.resconrec.2018.04.010</a:t>
            </a:r>
            <a:endParaRPr lang="en-GB" sz="800" dirty="0">
              <a:solidFill>
                <a:schemeClr val="bg1"/>
              </a:solidFill>
              <a:effectLst/>
              <a:latin typeface="+mn-lt"/>
              <a:ea typeface="Calibri" panose="020F0502020204030204" pitchFamily="34" charset="0"/>
              <a:cs typeface="Arial" panose="020B0604020202020204" pitchFamily="34" charset="0"/>
            </a:endParaRPr>
          </a:p>
        </p:txBody>
      </p:sp>
      <p:sp>
        <p:nvSpPr>
          <p:cNvPr id="2" name="Номер слайда 1">
            <a:extLst>
              <a:ext uri="{FF2B5EF4-FFF2-40B4-BE49-F238E27FC236}">
                <a16:creationId xmlns:a16="http://schemas.microsoft.com/office/drawing/2014/main" id="{FD7C8F73-9C45-48D4-8F5A-B8A1E79C334B}"/>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solidFill>
                  <a:schemeClr val="bg1"/>
                </a:solidFill>
              </a:rPr>
              <a:t>30</a:t>
            </a:fld>
            <a:endParaRPr lang="en" dirty="0">
              <a:solidFill>
                <a:schemeClr val="bg1"/>
              </a:solidFill>
            </a:endParaRPr>
          </a:p>
        </p:txBody>
      </p:sp>
    </p:spTree>
    <p:extLst>
      <p:ext uri="{BB962C8B-B14F-4D97-AF65-F5344CB8AC3E}">
        <p14:creationId xmlns:p14="http://schemas.microsoft.com/office/powerpoint/2010/main" val="198626406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500778"/>
        </a:solidFill>
        <a:effectLst/>
      </p:bgPr>
    </p:bg>
    <p:spTree>
      <p:nvGrpSpPr>
        <p:cNvPr id="1" name="Shape 50"/>
        <p:cNvGrpSpPr/>
        <p:nvPr/>
      </p:nvGrpSpPr>
      <p:grpSpPr>
        <a:xfrm>
          <a:off x="0" y="0"/>
          <a:ext cx="0" cy="0"/>
          <a:chOff x="0" y="0"/>
          <a:chExt cx="0" cy="0"/>
        </a:xfrm>
      </p:grpSpPr>
      <p:sp>
        <p:nvSpPr>
          <p:cNvPr id="52" name="Google Shape;52;p8"/>
          <p:cNvSpPr txBox="1">
            <a:spLocks noGrp="1"/>
          </p:cNvSpPr>
          <p:nvPr>
            <p:ph type="body" idx="1"/>
          </p:nvPr>
        </p:nvSpPr>
        <p:spPr>
          <a:xfrm>
            <a:off x="651047" y="1524000"/>
            <a:ext cx="7841906" cy="2472316"/>
          </a:xfrm>
          <a:prstGeom prst="rect">
            <a:avLst/>
          </a:prstGeom>
          <a:noFill/>
          <a:ln>
            <a:noFill/>
          </a:ln>
        </p:spPr>
        <p:txBody>
          <a:bodyPr spcFirstLastPara="1" wrap="square" lIns="91425" tIns="91425" rIns="91425" bIns="91425" anchor="t" anchorCtr="0">
            <a:noAutofit/>
          </a:bodyPr>
          <a:lstStyle/>
          <a:p>
            <a:pPr marL="139700" lvl="0" indent="0" algn="ctr" rtl="0">
              <a:lnSpc>
                <a:spcPct val="115000"/>
              </a:lnSpc>
              <a:spcBef>
                <a:spcPts val="0"/>
              </a:spcBef>
              <a:spcAft>
                <a:spcPts val="0"/>
              </a:spcAft>
              <a:buSzPts val="1400"/>
              <a:buNone/>
            </a:pPr>
            <a:endParaRPr lang="kk-KZ" sz="2400" b="1" dirty="0">
              <a:solidFill>
                <a:schemeClr val="accent4">
                  <a:lumMod val="50000"/>
                </a:schemeClr>
              </a:solidFill>
            </a:endParaRPr>
          </a:p>
          <a:p>
            <a:pPr marL="139700" indent="0" algn="ctr">
              <a:buNone/>
            </a:pPr>
            <a:r>
              <a:rPr lang="en-US" sz="2400" b="1" dirty="0">
                <a:solidFill>
                  <a:schemeClr val="accent4">
                    <a:lumMod val="50000"/>
                  </a:schemeClr>
                </a:solidFill>
              </a:rPr>
              <a:t>Thank You!</a:t>
            </a:r>
          </a:p>
          <a:p>
            <a:pPr marL="139700" lvl="0" indent="0" algn="ctr" rtl="0">
              <a:lnSpc>
                <a:spcPct val="115000"/>
              </a:lnSpc>
              <a:spcBef>
                <a:spcPts val="0"/>
              </a:spcBef>
              <a:spcAft>
                <a:spcPts val="0"/>
              </a:spcAft>
              <a:buSzPts val="1400"/>
              <a:buNone/>
            </a:pPr>
            <a:endParaRPr sz="2400" b="1" dirty="0">
              <a:solidFill>
                <a:schemeClr val="accent4">
                  <a:lumMod val="50000"/>
                </a:schemeClr>
              </a:solidFill>
            </a:endParaRPr>
          </a:p>
        </p:txBody>
      </p:sp>
      <p:sp>
        <p:nvSpPr>
          <p:cNvPr id="2" name="Номер слайда 1">
            <a:extLst>
              <a:ext uri="{FF2B5EF4-FFF2-40B4-BE49-F238E27FC236}">
                <a16:creationId xmlns:a16="http://schemas.microsoft.com/office/drawing/2014/main" id="{CF5B15B2-6D0A-8D96-BAEA-711CBBEDEA51}"/>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solidFill>
                  <a:schemeClr val="bg1"/>
                </a:solidFill>
              </a:rPr>
              <a:t>31</a:t>
            </a:fld>
            <a:endParaRPr lang="en" dirty="0">
              <a:solidFill>
                <a:schemeClr val="bg1"/>
              </a:solidFill>
            </a:endParaRPr>
          </a:p>
        </p:txBody>
      </p:sp>
    </p:spTree>
    <p:extLst>
      <p:ext uri="{BB962C8B-B14F-4D97-AF65-F5344CB8AC3E}">
        <p14:creationId xmlns:p14="http://schemas.microsoft.com/office/powerpoint/2010/main" val="105416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500778"/>
        </a:solidFill>
        <a:effectLst/>
      </p:bgPr>
    </p:bg>
    <p:spTree>
      <p:nvGrpSpPr>
        <p:cNvPr id="1" name="Shape 50"/>
        <p:cNvGrpSpPr/>
        <p:nvPr/>
      </p:nvGrpSpPr>
      <p:grpSpPr>
        <a:xfrm>
          <a:off x="0" y="0"/>
          <a:ext cx="0" cy="0"/>
          <a:chOff x="0" y="0"/>
          <a:chExt cx="0" cy="0"/>
        </a:xfrm>
      </p:grpSpPr>
      <p:sp>
        <p:nvSpPr>
          <p:cNvPr id="51" name="Google Shape;51;p8"/>
          <p:cNvSpPr txBox="1">
            <a:spLocks noGrp="1"/>
          </p:cNvSpPr>
          <p:nvPr>
            <p:ph type="title"/>
          </p:nvPr>
        </p:nvSpPr>
        <p:spPr>
          <a:xfrm>
            <a:off x="311700" y="2343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b="1" dirty="0">
                <a:solidFill>
                  <a:srgbClr val="000000"/>
                </a:solidFill>
              </a:rPr>
              <a:t>Introduction</a:t>
            </a:r>
            <a:br>
              <a:rPr lang="en-US" b="1" dirty="0">
                <a:solidFill>
                  <a:srgbClr val="000000"/>
                </a:solidFill>
              </a:rPr>
            </a:br>
            <a:endParaRPr lang="en-US" b="1" dirty="0">
              <a:solidFill>
                <a:srgbClr val="000000"/>
              </a:solidFill>
            </a:endParaRPr>
          </a:p>
        </p:txBody>
      </p:sp>
      <mc:AlternateContent xmlns:mc="http://schemas.openxmlformats.org/markup-compatibility/2006">
        <mc:Choice xmlns:a14="http://schemas.microsoft.com/office/drawing/2010/main" Requires="a14">
          <p:sp>
            <p:nvSpPr>
              <p:cNvPr id="52" name="Google Shape;52;p8"/>
              <p:cNvSpPr txBox="1">
                <a:spLocks noGrp="1"/>
              </p:cNvSpPr>
              <p:nvPr>
                <p:ph type="body" idx="1"/>
              </p:nvPr>
            </p:nvSpPr>
            <p:spPr>
              <a:xfrm>
                <a:off x="607150" y="973745"/>
                <a:ext cx="4657794" cy="3842400"/>
              </a:xfrm>
              <a:prstGeom prst="rect">
                <a:avLst/>
              </a:prstGeom>
              <a:noFill/>
              <a:ln>
                <a:noFill/>
              </a:ln>
            </p:spPr>
            <p:txBody>
              <a:bodyPr spcFirstLastPara="1" wrap="square" lIns="91425" tIns="91425" rIns="91425" bIns="91425" anchor="t" anchorCtr="0">
                <a:noAutofit/>
              </a:bodyPr>
              <a:lstStyle/>
              <a:p>
                <a:pPr>
                  <a:lnSpc>
                    <a:spcPct val="100000"/>
                  </a:lnSpc>
                  <a:spcAft>
                    <a:spcPts val="600"/>
                  </a:spcAft>
                </a:pPr>
                <a:r>
                  <a:rPr lang="en-US" sz="1600" cap="none" dirty="0">
                    <a:solidFill>
                      <a:schemeClr val="bg2"/>
                    </a:solidFill>
                    <a:latin typeface="Arial" panose="020B0604020202020204" pitchFamily="34" charset="0"/>
                    <a:cs typeface="Arial" panose="020B0604020202020204" pitchFamily="34" charset="0"/>
                  </a:rPr>
                  <a:t>The demand for sand utilization increased by about 5-10%.</a:t>
                </a:r>
              </a:p>
              <a:p>
                <a:pPr lvl="1">
                  <a:lnSpc>
                    <a:spcPct val="100000"/>
                  </a:lnSpc>
                  <a:spcAft>
                    <a:spcPts val="600"/>
                  </a:spcAft>
                </a:pPr>
                <a:r>
                  <a:rPr lang="en-US" sz="1400" dirty="0">
                    <a:solidFill>
                      <a:schemeClr val="bg2"/>
                    </a:solidFill>
                    <a:latin typeface="Arial" panose="020B0604020202020204" pitchFamily="34" charset="0"/>
                    <a:cs typeface="Arial" panose="020B0604020202020204" pitchFamily="34" charset="0"/>
                  </a:rPr>
                  <a:t>Harm to the ecosystem, erosion of riverbanks, and water quality deterioration.</a:t>
                </a:r>
                <a:endParaRPr lang="en-US" sz="1400" cap="none" dirty="0">
                  <a:solidFill>
                    <a:schemeClr val="bg2"/>
                  </a:solidFill>
                  <a:latin typeface="Arial" panose="020B0604020202020204" pitchFamily="34" charset="0"/>
                  <a:cs typeface="Arial" panose="020B0604020202020204" pitchFamily="34" charset="0"/>
                </a:endParaRPr>
              </a:p>
              <a:p>
                <a:pPr>
                  <a:lnSpc>
                    <a:spcPct val="100000"/>
                  </a:lnSpc>
                  <a:spcAft>
                    <a:spcPts val="600"/>
                  </a:spcAft>
                </a:pPr>
                <a:endParaRPr lang="en-US" sz="1600" cap="none" dirty="0">
                  <a:solidFill>
                    <a:schemeClr val="bg2"/>
                  </a:solidFill>
                  <a:latin typeface="Arial" panose="020B0604020202020204" pitchFamily="34" charset="0"/>
                  <a:cs typeface="Arial" panose="020B0604020202020204" pitchFamily="34" charset="0"/>
                </a:endParaRPr>
              </a:p>
              <a:p>
                <a:pPr>
                  <a:lnSpc>
                    <a:spcPct val="100000"/>
                  </a:lnSpc>
                  <a:spcAft>
                    <a:spcPts val="600"/>
                  </a:spcAft>
                </a:pPr>
                <a:r>
                  <a:rPr lang="en-US" sz="1600" cap="none" dirty="0">
                    <a:solidFill>
                      <a:schemeClr val="bg2"/>
                    </a:solidFill>
                    <a:latin typeface="Arial" panose="020B0604020202020204" pitchFamily="34" charset="0"/>
                    <a:cs typeface="Arial" panose="020B0604020202020204" pitchFamily="34" charset="0"/>
                  </a:rPr>
                  <a:t>Glass bottle waste accumulation in landfills.</a:t>
                </a:r>
              </a:p>
              <a:p>
                <a:pPr>
                  <a:lnSpc>
                    <a:spcPct val="100000"/>
                  </a:lnSpc>
                  <a:spcAft>
                    <a:spcPts val="600"/>
                  </a:spcAft>
                </a:pPr>
                <a:endParaRPr lang="en-US" sz="1600" cap="none" dirty="0">
                  <a:solidFill>
                    <a:schemeClr val="bg2"/>
                  </a:solidFill>
                  <a:latin typeface="Arial" panose="020B0604020202020204" pitchFamily="34" charset="0"/>
                  <a:cs typeface="Arial" panose="020B0604020202020204" pitchFamily="34" charset="0"/>
                </a:endParaRPr>
              </a:p>
              <a:p>
                <a:pPr>
                  <a:lnSpc>
                    <a:spcPct val="100000"/>
                  </a:lnSpc>
                  <a:spcAft>
                    <a:spcPts val="600"/>
                  </a:spcAft>
                </a:pPr>
                <a:r>
                  <a:rPr lang="en-US" sz="1600" cap="none" dirty="0">
                    <a:solidFill>
                      <a:schemeClr val="bg2"/>
                    </a:solidFill>
                    <a:latin typeface="Arial" panose="020B0604020202020204" pitchFamily="34" charset="0"/>
                    <a:cs typeface="Arial" panose="020B0604020202020204" pitchFamily="34" charset="0"/>
                  </a:rPr>
                  <a:t>Cement is the source of about 5 to 7% of total carbon dioxide (</a:t>
                </a:r>
                <a14:m>
                  <m:oMath xmlns:m="http://schemas.openxmlformats.org/officeDocument/2006/math">
                    <m:sSub>
                      <m:sSubPr>
                        <m:ctrlPr>
                          <a:rPr lang="en-US" sz="1600" i="1" cap="none" dirty="0" smtClean="0">
                            <a:solidFill>
                              <a:schemeClr val="bg2"/>
                            </a:solidFill>
                            <a:latin typeface="Cambria Math" panose="02040503050406030204" pitchFamily="18" charset="0"/>
                            <a:cs typeface="Arial" panose="020B0604020202020204" pitchFamily="34" charset="0"/>
                          </a:rPr>
                        </m:ctrlPr>
                      </m:sSubPr>
                      <m:e>
                        <m:r>
                          <a:rPr lang="en-US" sz="1600" b="0" i="1" cap="none" dirty="0" smtClean="0">
                            <a:solidFill>
                              <a:schemeClr val="bg2"/>
                            </a:solidFill>
                            <a:latin typeface="Cambria Math" panose="02040503050406030204" pitchFamily="18" charset="0"/>
                            <a:cs typeface="Arial" panose="020B0604020202020204" pitchFamily="34" charset="0"/>
                          </a:rPr>
                          <m:t>𝐶𝑂</m:t>
                        </m:r>
                      </m:e>
                      <m:sub>
                        <m:r>
                          <a:rPr lang="en-US" sz="1600" b="0" i="1" cap="none" dirty="0" smtClean="0">
                            <a:solidFill>
                              <a:schemeClr val="bg2"/>
                            </a:solidFill>
                            <a:latin typeface="Cambria Math" panose="02040503050406030204" pitchFamily="18" charset="0"/>
                            <a:cs typeface="Arial" panose="020B0604020202020204" pitchFamily="34" charset="0"/>
                          </a:rPr>
                          <m:t>2</m:t>
                        </m:r>
                      </m:sub>
                    </m:sSub>
                  </m:oMath>
                </a14:m>
                <a:r>
                  <a:rPr lang="en-US" sz="1600" cap="none" dirty="0">
                    <a:solidFill>
                      <a:schemeClr val="bg2"/>
                    </a:solidFill>
                    <a:latin typeface="Arial" panose="020B0604020202020204" pitchFamily="34" charset="0"/>
                    <a:cs typeface="Arial" panose="020B0604020202020204" pitchFamily="34" charset="0"/>
                  </a:rPr>
                  <a:t>) emissions in the world.</a:t>
                </a:r>
              </a:p>
              <a:p>
                <a:pPr marL="139700" indent="0">
                  <a:buNone/>
                </a:pPr>
                <a:endParaRPr lang="en-US" sz="2000" cap="none" dirty="0">
                  <a:solidFill>
                    <a:schemeClr val="bg2"/>
                  </a:solidFill>
                  <a:latin typeface="Arial" panose="020B0604020202020204" pitchFamily="34" charset="0"/>
                  <a:cs typeface="Arial" panose="020B0604020202020204" pitchFamily="34" charset="0"/>
                </a:endParaRPr>
              </a:p>
              <a:p>
                <a:pPr marL="139700" indent="0">
                  <a:buNone/>
                </a:pPr>
                <a:endParaRPr lang="en-US" sz="2000" cap="none" dirty="0">
                  <a:solidFill>
                    <a:schemeClr val="bg2"/>
                  </a:solidFill>
                  <a:latin typeface="Arial" panose="020B0604020202020204" pitchFamily="34" charset="0"/>
                  <a:cs typeface="Arial" panose="020B0604020202020204" pitchFamily="34" charset="0"/>
                </a:endParaRPr>
              </a:p>
            </p:txBody>
          </p:sp>
        </mc:Choice>
        <mc:Fallback>
          <p:sp>
            <p:nvSpPr>
              <p:cNvPr id="52" name="Google Shape;52;p8"/>
              <p:cNvSpPr txBox="1">
                <a:spLocks noGrp="1" noRot="1" noChangeAspect="1" noMove="1" noResize="1" noEditPoints="1" noAdjustHandles="1" noChangeArrowheads="1" noChangeShapeType="1" noTextEdit="1"/>
              </p:cNvSpPr>
              <p:nvPr>
                <p:ph type="body" idx="1"/>
              </p:nvPr>
            </p:nvSpPr>
            <p:spPr>
              <a:xfrm>
                <a:off x="607150" y="973745"/>
                <a:ext cx="4657794" cy="3842400"/>
              </a:xfrm>
              <a:prstGeom prst="rect">
                <a:avLst/>
              </a:prstGeom>
              <a:blipFill>
                <a:blip r:embed="rId3"/>
                <a:stretch>
                  <a:fillRect/>
                </a:stretch>
              </a:blipFill>
              <a:ln>
                <a:noFill/>
              </a:ln>
            </p:spPr>
            <p:txBody>
              <a:bodyPr/>
              <a:lstStyle/>
              <a:p>
                <a:r>
                  <a:rPr lang="en-GB">
                    <a:noFill/>
                  </a:rPr>
                  <a:t> </a:t>
                </a:r>
              </a:p>
            </p:txBody>
          </p:sp>
        </mc:Fallback>
      </mc:AlternateContent>
      <p:pic>
        <p:nvPicPr>
          <p:cNvPr id="2" name="Рисунок 1" descr="Изображение выглядит как внутренний, загроможденный, элементы, беспорядочный&#10;&#10;Автоматически созданное описание">
            <a:extLst>
              <a:ext uri="{FF2B5EF4-FFF2-40B4-BE49-F238E27FC236}">
                <a16:creationId xmlns:a16="http://schemas.microsoft.com/office/drawing/2014/main" id="{6B3E3B5A-72B2-10D6-8D94-3F44F3DCF644}"/>
              </a:ext>
            </a:extLst>
          </p:cNvPr>
          <p:cNvPicPr>
            <a:picLocks noChangeAspect="1"/>
          </p:cNvPicPr>
          <p:nvPr/>
        </p:nvPicPr>
        <p:blipFill>
          <a:blip r:embed="rId4"/>
          <a:stretch>
            <a:fillRect/>
          </a:stretch>
        </p:blipFill>
        <p:spPr>
          <a:xfrm>
            <a:off x="6089100" y="2894945"/>
            <a:ext cx="2743200" cy="1807769"/>
          </a:xfrm>
          <a:prstGeom prst="rect">
            <a:avLst/>
          </a:prstGeom>
        </p:spPr>
      </p:pic>
      <p:pic>
        <p:nvPicPr>
          <p:cNvPr id="3" name="Рисунок 2" descr="Изображение выглядит как небо, внешний, природа, пустыня&#10;&#10;Автоматически созданное описание">
            <a:extLst>
              <a:ext uri="{FF2B5EF4-FFF2-40B4-BE49-F238E27FC236}">
                <a16:creationId xmlns:a16="http://schemas.microsoft.com/office/drawing/2014/main" id="{68AA46F4-4E7F-964E-D935-3CE080A8BD98}"/>
              </a:ext>
            </a:extLst>
          </p:cNvPr>
          <p:cNvPicPr>
            <a:picLocks noChangeAspect="1"/>
          </p:cNvPicPr>
          <p:nvPr/>
        </p:nvPicPr>
        <p:blipFill>
          <a:blip r:embed="rId5"/>
          <a:stretch>
            <a:fillRect/>
          </a:stretch>
        </p:blipFill>
        <p:spPr>
          <a:xfrm>
            <a:off x="6003608" y="621117"/>
            <a:ext cx="2743200" cy="1829189"/>
          </a:xfrm>
          <a:prstGeom prst="rect">
            <a:avLst/>
          </a:prstGeom>
        </p:spPr>
      </p:pic>
      <p:sp>
        <p:nvSpPr>
          <p:cNvPr id="4" name="Номер слайда 3">
            <a:extLst>
              <a:ext uri="{FF2B5EF4-FFF2-40B4-BE49-F238E27FC236}">
                <a16:creationId xmlns:a16="http://schemas.microsoft.com/office/drawing/2014/main" id="{93AF0094-54A9-BE24-185C-73DC73FA100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solidFill>
                  <a:schemeClr val="bg1"/>
                </a:solidFill>
              </a:rPr>
              <a:t>4</a:t>
            </a:fld>
            <a:endParaRPr lang="en" dirty="0">
              <a:solidFill>
                <a:schemeClr val="bg1"/>
              </a:solidFill>
            </a:endParaRPr>
          </a:p>
        </p:txBody>
      </p:sp>
      <p:sp>
        <p:nvSpPr>
          <p:cNvPr id="6" name="TextBox 5">
            <a:extLst>
              <a:ext uri="{FF2B5EF4-FFF2-40B4-BE49-F238E27FC236}">
                <a16:creationId xmlns:a16="http://schemas.microsoft.com/office/drawing/2014/main" id="{E3A333C3-FCA4-562A-0224-9F33914FA6C9}"/>
              </a:ext>
            </a:extLst>
          </p:cNvPr>
          <p:cNvSpPr txBox="1"/>
          <p:nvPr/>
        </p:nvSpPr>
        <p:spPr>
          <a:xfrm>
            <a:off x="5900242" y="2352425"/>
            <a:ext cx="2932058" cy="376834"/>
          </a:xfrm>
          <a:prstGeom prst="rect">
            <a:avLst/>
          </a:prstGeom>
          <a:noFill/>
        </p:spPr>
        <p:txBody>
          <a:bodyPr wrap="square">
            <a:spAutoFit/>
          </a:bodyPr>
          <a:lstStyle/>
          <a:p>
            <a:pPr algn="ctr">
              <a:lnSpc>
                <a:spcPct val="150000"/>
              </a:lnSpc>
              <a:spcAft>
                <a:spcPts val="800"/>
              </a:spcAft>
            </a:pPr>
            <a:r>
              <a:rPr lang="en-US" sz="1400" b="1" dirty="0">
                <a:effectLst/>
                <a:latin typeface="Times New Roman" panose="02020603050405020304" pitchFamily="18" charset="0"/>
                <a:ea typeface="SimSun" panose="02010600030101010101" pitchFamily="2" charset="-122"/>
              </a:rPr>
              <a:t>Figure </a:t>
            </a:r>
            <a:r>
              <a:rPr lang="en-US" b="1" dirty="0">
                <a:latin typeface="Times New Roman" panose="02020603050405020304" pitchFamily="18" charset="0"/>
                <a:ea typeface="SimSun" panose="02010600030101010101" pitchFamily="2" charset="-122"/>
              </a:rPr>
              <a:t>2</a:t>
            </a:r>
            <a:r>
              <a:rPr lang="en-US" sz="1400" b="1" dirty="0">
                <a:effectLst/>
                <a:latin typeface="Times New Roman" panose="02020603050405020304" pitchFamily="18" charset="0"/>
                <a:ea typeface="SimSun" panose="02010600030101010101" pitchFamily="2" charset="-122"/>
              </a:rPr>
              <a:t>. </a:t>
            </a:r>
            <a:r>
              <a:rPr lang="en-US" sz="1400" dirty="0">
                <a:effectLst/>
                <a:latin typeface="Times New Roman" panose="02020603050405020304" pitchFamily="18" charset="0"/>
                <a:ea typeface="SimSun" panose="02010600030101010101" pitchFamily="2" charset="-122"/>
              </a:rPr>
              <a:t>Extraction of raw materials</a:t>
            </a:r>
            <a:endParaRPr lang="en-GB" sz="1400" dirty="0">
              <a:effectLst/>
              <a:latin typeface="Times New Roman" panose="02020603050405020304" pitchFamily="18" charset="0"/>
              <a:ea typeface="SimSun" panose="02010600030101010101" pitchFamily="2" charset="-122"/>
            </a:endParaRPr>
          </a:p>
        </p:txBody>
      </p:sp>
      <p:sp>
        <p:nvSpPr>
          <p:cNvPr id="8" name="TextBox 7">
            <a:extLst>
              <a:ext uri="{FF2B5EF4-FFF2-40B4-BE49-F238E27FC236}">
                <a16:creationId xmlns:a16="http://schemas.microsoft.com/office/drawing/2014/main" id="{BFFFDA36-31FC-D9EC-244F-E42ED4767A33}"/>
              </a:ext>
            </a:extLst>
          </p:cNvPr>
          <p:cNvSpPr txBox="1"/>
          <p:nvPr/>
        </p:nvSpPr>
        <p:spPr>
          <a:xfrm>
            <a:off x="4955263" y="4616363"/>
            <a:ext cx="4839890" cy="376834"/>
          </a:xfrm>
          <a:prstGeom prst="rect">
            <a:avLst/>
          </a:prstGeom>
          <a:noFill/>
        </p:spPr>
        <p:txBody>
          <a:bodyPr wrap="square">
            <a:spAutoFit/>
          </a:bodyPr>
          <a:lstStyle/>
          <a:p>
            <a:pPr algn="ctr">
              <a:lnSpc>
                <a:spcPct val="150000"/>
              </a:lnSpc>
              <a:spcAft>
                <a:spcPts val="800"/>
              </a:spcAft>
            </a:pPr>
            <a:r>
              <a:rPr lang="en-US" sz="1400" b="1" dirty="0">
                <a:effectLst/>
                <a:latin typeface="Times New Roman" panose="02020603050405020304" pitchFamily="18" charset="0"/>
                <a:ea typeface="SimSun" panose="02010600030101010101" pitchFamily="2" charset="-122"/>
              </a:rPr>
              <a:t>Figure 3. </a:t>
            </a:r>
            <a:r>
              <a:rPr lang="en-US" dirty="0">
                <a:latin typeface="Times New Roman" panose="02020603050405020304" pitchFamily="18" charset="0"/>
                <a:ea typeface="SimSun" panose="02010600030101010101" pitchFamily="2" charset="-122"/>
              </a:rPr>
              <a:t>Glass bottle waste</a:t>
            </a:r>
            <a:endParaRPr lang="en-GB" sz="1400" dirty="0">
              <a:effectLst/>
              <a:latin typeface="Times New Roman" panose="02020603050405020304" pitchFamily="18" charset="0"/>
              <a:ea typeface="SimSun" panose="02010600030101010101" pitchFamily="2" charset="-122"/>
            </a:endParaRPr>
          </a:p>
        </p:txBody>
      </p:sp>
    </p:spTree>
    <p:extLst>
      <p:ext uri="{BB962C8B-B14F-4D97-AF65-F5344CB8AC3E}">
        <p14:creationId xmlns:p14="http://schemas.microsoft.com/office/powerpoint/2010/main" val="12074779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500778"/>
        </a:solidFill>
        <a:effectLst/>
      </p:bgPr>
    </p:bg>
    <p:spTree>
      <p:nvGrpSpPr>
        <p:cNvPr id="1" name="Shape 50"/>
        <p:cNvGrpSpPr/>
        <p:nvPr/>
      </p:nvGrpSpPr>
      <p:grpSpPr>
        <a:xfrm>
          <a:off x="0" y="0"/>
          <a:ext cx="0" cy="0"/>
          <a:chOff x="0" y="0"/>
          <a:chExt cx="0" cy="0"/>
        </a:xfrm>
      </p:grpSpPr>
      <p:sp>
        <p:nvSpPr>
          <p:cNvPr id="51" name="Google Shape;51;p8"/>
          <p:cNvSpPr txBox="1">
            <a:spLocks noGrp="1"/>
          </p:cNvSpPr>
          <p:nvPr>
            <p:ph type="title"/>
          </p:nvPr>
        </p:nvSpPr>
        <p:spPr>
          <a:xfrm>
            <a:off x="311700" y="2343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b="1" dirty="0">
                <a:solidFill>
                  <a:srgbClr val="000000"/>
                </a:solidFill>
              </a:rPr>
              <a:t>Introduction</a:t>
            </a:r>
            <a:br>
              <a:rPr lang="en-US" b="1" dirty="0">
                <a:solidFill>
                  <a:srgbClr val="000000"/>
                </a:solidFill>
              </a:rPr>
            </a:br>
            <a:endParaRPr lang="en-US" b="1" dirty="0">
              <a:solidFill>
                <a:srgbClr val="000000"/>
              </a:solidFill>
            </a:endParaRPr>
          </a:p>
        </p:txBody>
      </p:sp>
      <p:sp>
        <p:nvSpPr>
          <p:cNvPr id="4" name="Google Shape;52;p8">
            <a:extLst>
              <a:ext uri="{FF2B5EF4-FFF2-40B4-BE49-F238E27FC236}">
                <a16:creationId xmlns:a16="http://schemas.microsoft.com/office/drawing/2014/main" id="{F91D572E-8105-FEC6-7440-039BABE7D9D6}"/>
              </a:ext>
            </a:extLst>
          </p:cNvPr>
          <p:cNvSpPr txBox="1">
            <a:spLocks/>
          </p:cNvSpPr>
          <p:nvPr/>
        </p:nvSpPr>
        <p:spPr>
          <a:xfrm>
            <a:off x="311700" y="966662"/>
            <a:ext cx="8332428" cy="38424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15000"/>
              </a:lnSpc>
              <a:spcBef>
                <a:spcPts val="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1pPr>
            <a:lvl2pPr marL="914400" marR="0" lvl="1" indent="-304800" algn="l" rtl="0">
              <a:lnSpc>
                <a:spcPct val="115000"/>
              </a:lnSpc>
              <a:spcBef>
                <a:spcPts val="1600"/>
              </a:spcBef>
              <a:spcAft>
                <a:spcPts val="0"/>
              </a:spcAft>
              <a:buClr>
                <a:schemeClr val="lt2"/>
              </a:buClr>
              <a:buSzPts val="1200"/>
              <a:buFont typeface="Arial"/>
              <a:buChar char="○"/>
              <a:defRPr sz="1200" b="0" i="0" u="none" strike="noStrike" cap="none">
                <a:solidFill>
                  <a:schemeClr val="lt2"/>
                </a:solidFill>
                <a:latin typeface="Arial"/>
                <a:ea typeface="Arial"/>
                <a:cs typeface="Arial"/>
                <a:sym typeface="Arial"/>
              </a:defRPr>
            </a:lvl2pPr>
            <a:lvl3pPr marL="1371600" marR="0" lvl="2" indent="-304800" algn="l" rtl="0">
              <a:lnSpc>
                <a:spcPct val="115000"/>
              </a:lnSpc>
              <a:spcBef>
                <a:spcPts val="1600"/>
              </a:spcBef>
              <a:spcAft>
                <a:spcPts val="0"/>
              </a:spcAft>
              <a:buClr>
                <a:schemeClr val="lt2"/>
              </a:buClr>
              <a:buSzPts val="1200"/>
              <a:buFont typeface="Arial"/>
              <a:buChar char="■"/>
              <a:defRPr sz="1200" b="0" i="0" u="none" strike="noStrike" cap="none">
                <a:solidFill>
                  <a:schemeClr val="lt2"/>
                </a:solidFill>
                <a:latin typeface="Arial"/>
                <a:ea typeface="Arial"/>
                <a:cs typeface="Arial"/>
                <a:sym typeface="Arial"/>
              </a:defRPr>
            </a:lvl3pPr>
            <a:lvl4pPr marL="1828800" marR="0" lvl="3" indent="-304800" algn="l" rtl="0">
              <a:lnSpc>
                <a:spcPct val="115000"/>
              </a:lnSpc>
              <a:spcBef>
                <a:spcPts val="1600"/>
              </a:spcBef>
              <a:spcAft>
                <a:spcPts val="0"/>
              </a:spcAft>
              <a:buClr>
                <a:schemeClr val="lt2"/>
              </a:buClr>
              <a:buSzPts val="1200"/>
              <a:buFont typeface="Arial"/>
              <a:buChar char="●"/>
              <a:defRPr sz="1200" b="0" i="0" u="none" strike="noStrike" cap="none">
                <a:solidFill>
                  <a:schemeClr val="lt2"/>
                </a:solidFill>
                <a:latin typeface="Arial"/>
                <a:ea typeface="Arial"/>
                <a:cs typeface="Arial"/>
                <a:sym typeface="Arial"/>
              </a:defRPr>
            </a:lvl4pPr>
            <a:lvl5pPr marL="2286000" marR="0" lvl="4" indent="-304800" algn="l" rtl="0">
              <a:lnSpc>
                <a:spcPct val="115000"/>
              </a:lnSpc>
              <a:spcBef>
                <a:spcPts val="1600"/>
              </a:spcBef>
              <a:spcAft>
                <a:spcPts val="0"/>
              </a:spcAft>
              <a:buClr>
                <a:schemeClr val="lt2"/>
              </a:buClr>
              <a:buSzPts val="1200"/>
              <a:buFont typeface="Arial"/>
              <a:buChar char="○"/>
              <a:defRPr sz="1200" b="0" i="0" u="none" strike="noStrike" cap="none">
                <a:solidFill>
                  <a:schemeClr val="lt2"/>
                </a:solidFill>
                <a:latin typeface="Arial"/>
                <a:ea typeface="Arial"/>
                <a:cs typeface="Arial"/>
                <a:sym typeface="Arial"/>
              </a:defRPr>
            </a:lvl5pPr>
            <a:lvl6pPr marL="2743200" marR="0" lvl="5" indent="-304800" algn="l" rtl="0">
              <a:lnSpc>
                <a:spcPct val="115000"/>
              </a:lnSpc>
              <a:spcBef>
                <a:spcPts val="1600"/>
              </a:spcBef>
              <a:spcAft>
                <a:spcPts val="0"/>
              </a:spcAft>
              <a:buClr>
                <a:schemeClr val="lt2"/>
              </a:buClr>
              <a:buSzPts val="1200"/>
              <a:buFont typeface="Arial"/>
              <a:buChar char="■"/>
              <a:defRPr sz="1200" b="0" i="0" u="none" strike="noStrike" cap="none">
                <a:solidFill>
                  <a:schemeClr val="lt2"/>
                </a:solidFill>
                <a:latin typeface="Arial"/>
                <a:ea typeface="Arial"/>
                <a:cs typeface="Arial"/>
                <a:sym typeface="Arial"/>
              </a:defRPr>
            </a:lvl6pPr>
            <a:lvl7pPr marL="3200400" marR="0" lvl="6" indent="-304800" algn="l" rtl="0">
              <a:lnSpc>
                <a:spcPct val="115000"/>
              </a:lnSpc>
              <a:spcBef>
                <a:spcPts val="1600"/>
              </a:spcBef>
              <a:spcAft>
                <a:spcPts val="0"/>
              </a:spcAft>
              <a:buClr>
                <a:schemeClr val="lt2"/>
              </a:buClr>
              <a:buSzPts val="1200"/>
              <a:buFont typeface="Arial"/>
              <a:buChar char="●"/>
              <a:defRPr sz="1200" b="0" i="0" u="none" strike="noStrike" cap="none">
                <a:solidFill>
                  <a:schemeClr val="lt2"/>
                </a:solidFill>
                <a:latin typeface="Arial"/>
                <a:ea typeface="Arial"/>
                <a:cs typeface="Arial"/>
                <a:sym typeface="Arial"/>
              </a:defRPr>
            </a:lvl7pPr>
            <a:lvl8pPr marL="3657600" marR="0" lvl="7" indent="-304800" algn="l" rtl="0">
              <a:lnSpc>
                <a:spcPct val="115000"/>
              </a:lnSpc>
              <a:spcBef>
                <a:spcPts val="1600"/>
              </a:spcBef>
              <a:spcAft>
                <a:spcPts val="0"/>
              </a:spcAft>
              <a:buClr>
                <a:schemeClr val="lt2"/>
              </a:buClr>
              <a:buSzPts val="1200"/>
              <a:buFont typeface="Arial"/>
              <a:buChar char="○"/>
              <a:defRPr sz="1200" b="0" i="0" u="none" strike="noStrike" cap="none">
                <a:solidFill>
                  <a:schemeClr val="lt2"/>
                </a:solidFill>
                <a:latin typeface="Arial"/>
                <a:ea typeface="Arial"/>
                <a:cs typeface="Arial"/>
                <a:sym typeface="Arial"/>
              </a:defRPr>
            </a:lvl8pPr>
            <a:lvl9pPr marL="4114800" marR="0" lvl="8" indent="-304800" algn="l" rtl="0">
              <a:lnSpc>
                <a:spcPct val="115000"/>
              </a:lnSpc>
              <a:spcBef>
                <a:spcPts val="1600"/>
              </a:spcBef>
              <a:spcAft>
                <a:spcPts val="1600"/>
              </a:spcAft>
              <a:buClr>
                <a:schemeClr val="lt2"/>
              </a:buClr>
              <a:buSzPts val="1200"/>
              <a:buFont typeface="Arial"/>
              <a:buChar char="■"/>
              <a:defRPr sz="1200" b="0" i="0" u="none" strike="noStrike" cap="none">
                <a:solidFill>
                  <a:schemeClr val="lt2"/>
                </a:solidFill>
                <a:latin typeface="Arial"/>
                <a:ea typeface="Arial"/>
                <a:cs typeface="Arial"/>
                <a:sym typeface="Arial"/>
              </a:defRPr>
            </a:lvl9pPr>
          </a:lstStyle>
          <a:p>
            <a:pPr marL="139700" indent="0">
              <a:spcAft>
                <a:spcPts val="1200"/>
              </a:spcAft>
              <a:buNone/>
            </a:pPr>
            <a:r>
              <a:rPr lang="en-US" sz="2000" b="1" dirty="0">
                <a:solidFill>
                  <a:schemeClr val="bg2"/>
                </a:solidFill>
                <a:latin typeface="Arial" panose="020B0604020202020204" pitchFamily="34" charset="0"/>
                <a:cs typeface="Arial" panose="020B0604020202020204" pitchFamily="34" charset="0"/>
              </a:rPr>
              <a:t>Waste glass sand: </a:t>
            </a:r>
          </a:p>
          <a:p>
            <a:pPr>
              <a:spcAft>
                <a:spcPts val="1200"/>
              </a:spcAft>
            </a:pPr>
            <a:r>
              <a:rPr lang="en-US" sz="1600" cap="none" dirty="0">
                <a:solidFill>
                  <a:schemeClr val="bg1"/>
                </a:solidFill>
                <a:latin typeface="Arial" panose="020B0604020202020204" pitchFamily="34" charset="0"/>
                <a:cs typeface="Arial" panose="020B0604020202020204" pitchFamily="34" charset="0"/>
              </a:rPr>
              <a:t>G</a:t>
            </a:r>
            <a:r>
              <a:rPr lang="en-US" sz="1600" dirty="0">
                <a:solidFill>
                  <a:schemeClr val="bg1"/>
                </a:solidFill>
                <a:latin typeface="Arial" panose="020B0604020202020204" pitchFamily="34" charset="0"/>
                <a:cs typeface="Arial" panose="020B0604020202020204" pitchFamily="34" charset="0"/>
              </a:rPr>
              <a:t>lass is single use material, for example glass bottle.</a:t>
            </a:r>
          </a:p>
          <a:p>
            <a:pPr>
              <a:spcAft>
                <a:spcPts val="1200"/>
              </a:spcAft>
            </a:pPr>
            <a:r>
              <a:rPr lang="en-US" sz="1600" cap="none" dirty="0">
                <a:solidFill>
                  <a:schemeClr val="bg1"/>
                </a:solidFill>
                <a:latin typeface="Arial" panose="020B0604020202020204" pitchFamily="34" charset="0"/>
                <a:cs typeface="Arial" panose="020B0604020202020204" pitchFamily="34" charset="0"/>
              </a:rPr>
              <a:t>Glass is silica-rich material and has similar chemical composition and physical properties as sand.</a:t>
            </a:r>
          </a:p>
          <a:p>
            <a:pPr>
              <a:spcAft>
                <a:spcPts val="1200"/>
              </a:spcAft>
            </a:pPr>
            <a:r>
              <a:rPr lang="en-US" sz="1600" cap="none" dirty="0">
                <a:solidFill>
                  <a:schemeClr val="bg2"/>
                </a:solidFill>
                <a:latin typeface="Arial" panose="020B0604020202020204" pitchFamily="34" charset="0"/>
                <a:cs typeface="Arial" panose="020B0604020202020204" pitchFamily="34" charset="0"/>
              </a:rPr>
              <a:t>Concrete expansion due to the Alkali-Silica Reaction (ASR) between alkalis in cement and reactive silica in glass.</a:t>
            </a:r>
            <a:endParaRPr lang="ru-KZ" sz="1600" cap="none" dirty="0">
              <a:solidFill>
                <a:schemeClr val="bg2"/>
              </a:solidFill>
              <a:latin typeface="Arial" panose="020B0604020202020204" pitchFamily="34" charset="0"/>
              <a:cs typeface="Arial" panose="020B0604020202020204" pitchFamily="34" charset="0"/>
            </a:endParaRPr>
          </a:p>
          <a:p>
            <a:pPr lvl="1"/>
            <a:endParaRPr lang="en-US" sz="1600" cap="none" dirty="0">
              <a:solidFill>
                <a:schemeClr val="bg1"/>
              </a:solidFill>
              <a:latin typeface="Arial" panose="020B0604020202020204" pitchFamily="34" charset="0"/>
              <a:cs typeface="Arial" panose="020B0604020202020204" pitchFamily="34" charset="0"/>
            </a:endParaRPr>
          </a:p>
          <a:p>
            <a:pPr>
              <a:buFont typeface="Arial"/>
              <a:buChar char="❏"/>
            </a:pPr>
            <a:endParaRPr lang="en-US" sz="2000" dirty="0">
              <a:solidFill>
                <a:schemeClr val="bg2"/>
              </a:solidFill>
            </a:endParaRPr>
          </a:p>
        </p:txBody>
      </p:sp>
      <p:pic>
        <p:nvPicPr>
          <p:cNvPr id="5" name="Рисунок 4">
            <a:extLst>
              <a:ext uri="{FF2B5EF4-FFF2-40B4-BE49-F238E27FC236}">
                <a16:creationId xmlns:a16="http://schemas.microsoft.com/office/drawing/2014/main" id="{6050BF7E-6CB1-FD53-0F1D-0BE1DF1F73E0}"/>
              </a:ext>
            </a:extLst>
          </p:cNvPr>
          <p:cNvPicPr>
            <a:picLocks noChangeAspect="1"/>
          </p:cNvPicPr>
          <p:nvPr/>
        </p:nvPicPr>
        <p:blipFill>
          <a:blip r:embed="rId3"/>
          <a:stretch>
            <a:fillRect/>
          </a:stretch>
        </p:blipFill>
        <p:spPr>
          <a:xfrm>
            <a:off x="3392952" y="3380430"/>
            <a:ext cx="2358096" cy="1428632"/>
          </a:xfrm>
          <a:prstGeom prst="rect">
            <a:avLst/>
          </a:prstGeom>
        </p:spPr>
      </p:pic>
      <p:sp>
        <p:nvSpPr>
          <p:cNvPr id="2" name="Номер слайда 1">
            <a:extLst>
              <a:ext uri="{FF2B5EF4-FFF2-40B4-BE49-F238E27FC236}">
                <a16:creationId xmlns:a16="http://schemas.microsoft.com/office/drawing/2014/main" id="{C80C646E-EB27-68E7-4E80-FF5BD643B9B4}"/>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solidFill>
                  <a:schemeClr val="bg1"/>
                </a:solidFill>
              </a:rPr>
              <a:t>5</a:t>
            </a:fld>
            <a:endParaRPr lang="en" dirty="0">
              <a:solidFill>
                <a:schemeClr val="bg1"/>
              </a:solidFill>
            </a:endParaRPr>
          </a:p>
        </p:txBody>
      </p:sp>
      <p:sp>
        <p:nvSpPr>
          <p:cNvPr id="6" name="TextBox 5">
            <a:extLst>
              <a:ext uri="{FF2B5EF4-FFF2-40B4-BE49-F238E27FC236}">
                <a16:creationId xmlns:a16="http://schemas.microsoft.com/office/drawing/2014/main" id="{70BABD29-B8EF-9982-1BF9-54CAEE958293}"/>
              </a:ext>
            </a:extLst>
          </p:cNvPr>
          <p:cNvSpPr txBox="1"/>
          <p:nvPr/>
        </p:nvSpPr>
        <p:spPr>
          <a:xfrm>
            <a:off x="2152055" y="4720758"/>
            <a:ext cx="4839890" cy="376834"/>
          </a:xfrm>
          <a:prstGeom prst="rect">
            <a:avLst/>
          </a:prstGeom>
          <a:noFill/>
        </p:spPr>
        <p:txBody>
          <a:bodyPr wrap="square">
            <a:spAutoFit/>
          </a:bodyPr>
          <a:lstStyle/>
          <a:p>
            <a:pPr algn="ctr">
              <a:lnSpc>
                <a:spcPct val="150000"/>
              </a:lnSpc>
              <a:spcAft>
                <a:spcPts val="800"/>
              </a:spcAft>
            </a:pPr>
            <a:r>
              <a:rPr lang="en-US" sz="1400" b="1" dirty="0">
                <a:effectLst/>
                <a:latin typeface="Times New Roman" panose="02020603050405020304" pitchFamily="18" charset="0"/>
                <a:ea typeface="SimSun" panose="02010600030101010101" pitchFamily="2" charset="-122"/>
              </a:rPr>
              <a:t>Figure 4. </a:t>
            </a:r>
            <a:r>
              <a:rPr lang="en-US" sz="1400" dirty="0">
                <a:effectLst/>
                <a:latin typeface="Times New Roman" panose="02020603050405020304" pitchFamily="18" charset="0"/>
                <a:ea typeface="SimSun" panose="02010600030101010101" pitchFamily="2" charset="-122"/>
              </a:rPr>
              <a:t>Glass bottle waste</a:t>
            </a:r>
            <a:endParaRPr lang="en-GB" sz="1400" dirty="0">
              <a:effectLst/>
              <a:latin typeface="Times New Roman" panose="02020603050405020304" pitchFamily="18" charset="0"/>
              <a:ea typeface="SimSun" panose="02010600030101010101" pitchFamily="2" charset="-122"/>
            </a:endParaRPr>
          </a:p>
        </p:txBody>
      </p:sp>
    </p:spTree>
    <p:extLst>
      <p:ext uri="{BB962C8B-B14F-4D97-AF65-F5344CB8AC3E}">
        <p14:creationId xmlns:p14="http://schemas.microsoft.com/office/powerpoint/2010/main" val="41604764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500778"/>
        </a:solidFill>
        <a:effectLst/>
      </p:bgPr>
    </p:bg>
    <p:spTree>
      <p:nvGrpSpPr>
        <p:cNvPr id="1" name="Shape 50"/>
        <p:cNvGrpSpPr/>
        <p:nvPr/>
      </p:nvGrpSpPr>
      <p:grpSpPr>
        <a:xfrm>
          <a:off x="0" y="0"/>
          <a:ext cx="0" cy="0"/>
          <a:chOff x="0" y="0"/>
          <a:chExt cx="0" cy="0"/>
        </a:xfrm>
      </p:grpSpPr>
      <p:sp>
        <p:nvSpPr>
          <p:cNvPr id="51" name="Google Shape;51;p8"/>
          <p:cNvSpPr txBox="1">
            <a:spLocks noGrp="1"/>
          </p:cNvSpPr>
          <p:nvPr>
            <p:ph type="title"/>
          </p:nvPr>
        </p:nvSpPr>
        <p:spPr>
          <a:xfrm>
            <a:off x="311700" y="2343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b="1" dirty="0">
                <a:solidFill>
                  <a:srgbClr val="000000"/>
                </a:solidFill>
              </a:rPr>
              <a:t>Introduction</a:t>
            </a:r>
            <a:br>
              <a:rPr lang="en-US" b="1" dirty="0">
                <a:solidFill>
                  <a:srgbClr val="000000"/>
                </a:solidFill>
              </a:rPr>
            </a:br>
            <a:endParaRPr lang="en-US" b="1" dirty="0">
              <a:solidFill>
                <a:srgbClr val="000000"/>
              </a:solidFill>
            </a:endParaRPr>
          </a:p>
        </p:txBody>
      </p:sp>
      <p:sp>
        <p:nvSpPr>
          <p:cNvPr id="4" name="Google Shape;52;p8">
            <a:extLst>
              <a:ext uri="{FF2B5EF4-FFF2-40B4-BE49-F238E27FC236}">
                <a16:creationId xmlns:a16="http://schemas.microsoft.com/office/drawing/2014/main" id="{F91D572E-8105-FEC6-7440-039BABE7D9D6}"/>
              </a:ext>
            </a:extLst>
          </p:cNvPr>
          <p:cNvSpPr txBox="1">
            <a:spLocks/>
          </p:cNvSpPr>
          <p:nvPr/>
        </p:nvSpPr>
        <p:spPr>
          <a:xfrm>
            <a:off x="311700" y="966662"/>
            <a:ext cx="8520600" cy="1995994"/>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15000"/>
              </a:lnSpc>
              <a:spcBef>
                <a:spcPts val="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1pPr>
            <a:lvl2pPr marL="914400" marR="0" lvl="1" indent="-304800" algn="l" rtl="0">
              <a:lnSpc>
                <a:spcPct val="115000"/>
              </a:lnSpc>
              <a:spcBef>
                <a:spcPts val="1600"/>
              </a:spcBef>
              <a:spcAft>
                <a:spcPts val="0"/>
              </a:spcAft>
              <a:buClr>
                <a:schemeClr val="lt2"/>
              </a:buClr>
              <a:buSzPts val="1200"/>
              <a:buFont typeface="Arial"/>
              <a:buChar char="○"/>
              <a:defRPr sz="1200" b="0" i="0" u="none" strike="noStrike" cap="none">
                <a:solidFill>
                  <a:schemeClr val="lt2"/>
                </a:solidFill>
                <a:latin typeface="Arial"/>
                <a:ea typeface="Arial"/>
                <a:cs typeface="Arial"/>
                <a:sym typeface="Arial"/>
              </a:defRPr>
            </a:lvl2pPr>
            <a:lvl3pPr marL="1371600" marR="0" lvl="2" indent="-304800" algn="l" rtl="0">
              <a:lnSpc>
                <a:spcPct val="115000"/>
              </a:lnSpc>
              <a:spcBef>
                <a:spcPts val="1600"/>
              </a:spcBef>
              <a:spcAft>
                <a:spcPts val="0"/>
              </a:spcAft>
              <a:buClr>
                <a:schemeClr val="lt2"/>
              </a:buClr>
              <a:buSzPts val="1200"/>
              <a:buFont typeface="Arial"/>
              <a:buChar char="■"/>
              <a:defRPr sz="1200" b="0" i="0" u="none" strike="noStrike" cap="none">
                <a:solidFill>
                  <a:schemeClr val="lt2"/>
                </a:solidFill>
                <a:latin typeface="Arial"/>
                <a:ea typeface="Arial"/>
                <a:cs typeface="Arial"/>
                <a:sym typeface="Arial"/>
              </a:defRPr>
            </a:lvl3pPr>
            <a:lvl4pPr marL="1828800" marR="0" lvl="3" indent="-304800" algn="l" rtl="0">
              <a:lnSpc>
                <a:spcPct val="115000"/>
              </a:lnSpc>
              <a:spcBef>
                <a:spcPts val="1600"/>
              </a:spcBef>
              <a:spcAft>
                <a:spcPts val="0"/>
              </a:spcAft>
              <a:buClr>
                <a:schemeClr val="lt2"/>
              </a:buClr>
              <a:buSzPts val="1200"/>
              <a:buFont typeface="Arial"/>
              <a:buChar char="●"/>
              <a:defRPr sz="1200" b="0" i="0" u="none" strike="noStrike" cap="none">
                <a:solidFill>
                  <a:schemeClr val="lt2"/>
                </a:solidFill>
                <a:latin typeface="Arial"/>
                <a:ea typeface="Arial"/>
                <a:cs typeface="Arial"/>
                <a:sym typeface="Arial"/>
              </a:defRPr>
            </a:lvl4pPr>
            <a:lvl5pPr marL="2286000" marR="0" lvl="4" indent="-304800" algn="l" rtl="0">
              <a:lnSpc>
                <a:spcPct val="115000"/>
              </a:lnSpc>
              <a:spcBef>
                <a:spcPts val="1600"/>
              </a:spcBef>
              <a:spcAft>
                <a:spcPts val="0"/>
              </a:spcAft>
              <a:buClr>
                <a:schemeClr val="lt2"/>
              </a:buClr>
              <a:buSzPts val="1200"/>
              <a:buFont typeface="Arial"/>
              <a:buChar char="○"/>
              <a:defRPr sz="1200" b="0" i="0" u="none" strike="noStrike" cap="none">
                <a:solidFill>
                  <a:schemeClr val="lt2"/>
                </a:solidFill>
                <a:latin typeface="Arial"/>
                <a:ea typeface="Arial"/>
                <a:cs typeface="Arial"/>
                <a:sym typeface="Arial"/>
              </a:defRPr>
            </a:lvl5pPr>
            <a:lvl6pPr marL="2743200" marR="0" lvl="5" indent="-304800" algn="l" rtl="0">
              <a:lnSpc>
                <a:spcPct val="115000"/>
              </a:lnSpc>
              <a:spcBef>
                <a:spcPts val="1600"/>
              </a:spcBef>
              <a:spcAft>
                <a:spcPts val="0"/>
              </a:spcAft>
              <a:buClr>
                <a:schemeClr val="lt2"/>
              </a:buClr>
              <a:buSzPts val="1200"/>
              <a:buFont typeface="Arial"/>
              <a:buChar char="■"/>
              <a:defRPr sz="1200" b="0" i="0" u="none" strike="noStrike" cap="none">
                <a:solidFill>
                  <a:schemeClr val="lt2"/>
                </a:solidFill>
                <a:latin typeface="Arial"/>
                <a:ea typeface="Arial"/>
                <a:cs typeface="Arial"/>
                <a:sym typeface="Arial"/>
              </a:defRPr>
            </a:lvl6pPr>
            <a:lvl7pPr marL="3200400" marR="0" lvl="6" indent="-304800" algn="l" rtl="0">
              <a:lnSpc>
                <a:spcPct val="115000"/>
              </a:lnSpc>
              <a:spcBef>
                <a:spcPts val="1600"/>
              </a:spcBef>
              <a:spcAft>
                <a:spcPts val="0"/>
              </a:spcAft>
              <a:buClr>
                <a:schemeClr val="lt2"/>
              </a:buClr>
              <a:buSzPts val="1200"/>
              <a:buFont typeface="Arial"/>
              <a:buChar char="●"/>
              <a:defRPr sz="1200" b="0" i="0" u="none" strike="noStrike" cap="none">
                <a:solidFill>
                  <a:schemeClr val="lt2"/>
                </a:solidFill>
                <a:latin typeface="Arial"/>
                <a:ea typeface="Arial"/>
                <a:cs typeface="Arial"/>
                <a:sym typeface="Arial"/>
              </a:defRPr>
            </a:lvl7pPr>
            <a:lvl8pPr marL="3657600" marR="0" lvl="7" indent="-304800" algn="l" rtl="0">
              <a:lnSpc>
                <a:spcPct val="115000"/>
              </a:lnSpc>
              <a:spcBef>
                <a:spcPts val="1600"/>
              </a:spcBef>
              <a:spcAft>
                <a:spcPts val="0"/>
              </a:spcAft>
              <a:buClr>
                <a:schemeClr val="lt2"/>
              </a:buClr>
              <a:buSzPts val="1200"/>
              <a:buFont typeface="Arial"/>
              <a:buChar char="○"/>
              <a:defRPr sz="1200" b="0" i="0" u="none" strike="noStrike" cap="none">
                <a:solidFill>
                  <a:schemeClr val="lt2"/>
                </a:solidFill>
                <a:latin typeface="Arial"/>
                <a:ea typeface="Arial"/>
                <a:cs typeface="Arial"/>
                <a:sym typeface="Arial"/>
              </a:defRPr>
            </a:lvl8pPr>
            <a:lvl9pPr marL="4114800" marR="0" lvl="8" indent="-304800" algn="l" rtl="0">
              <a:lnSpc>
                <a:spcPct val="115000"/>
              </a:lnSpc>
              <a:spcBef>
                <a:spcPts val="1600"/>
              </a:spcBef>
              <a:spcAft>
                <a:spcPts val="1600"/>
              </a:spcAft>
              <a:buClr>
                <a:schemeClr val="lt2"/>
              </a:buClr>
              <a:buSzPts val="1200"/>
              <a:buFont typeface="Arial"/>
              <a:buChar char="■"/>
              <a:defRPr sz="1200" b="0" i="0" u="none" strike="noStrike" cap="none">
                <a:solidFill>
                  <a:schemeClr val="lt2"/>
                </a:solidFill>
                <a:latin typeface="Arial"/>
                <a:ea typeface="Arial"/>
                <a:cs typeface="Arial"/>
                <a:sym typeface="Arial"/>
              </a:defRPr>
            </a:lvl9pPr>
          </a:lstStyle>
          <a:p>
            <a:pPr marL="139700" indent="0">
              <a:spcAft>
                <a:spcPts val="1200"/>
              </a:spcAft>
              <a:buNone/>
            </a:pPr>
            <a:r>
              <a:rPr lang="en-US" sz="2000" b="1" dirty="0">
                <a:solidFill>
                  <a:schemeClr val="bg2"/>
                </a:solidFill>
                <a:latin typeface="Arial" panose="020B0604020202020204" pitchFamily="34" charset="0"/>
                <a:cs typeface="Arial" panose="020B0604020202020204" pitchFamily="34" charset="0"/>
              </a:rPr>
              <a:t>Glass bubble: </a:t>
            </a:r>
          </a:p>
          <a:p>
            <a:pPr>
              <a:spcAft>
                <a:spcPts val="1200"/>
              </a:spcAft>
            </a:pPr>
            <a:r>
              <a:rPr lang="en-US" sz="1600" dirty="0">
                <a:solidFill>
                  <a:schemeClr val="bg1"/>
                </a:solidFill>
                <a:latin typeface="Arial" panose="020B0604020202020204" pitchFamily="34" charset="0"/>
                <a:cs typeface="Arial" panose="020B0604020202020204" pitchFamily="34" charset="0"/>
              </a:rPr>
              <a:t>Very lightweight white powder made from chemically stable soda-lime-borosilicate glass</a:t>
            </a:r>
          </a:p>
          <a:p>
            <a:pPr>
              <a:spcAft>
                <a:spcPts val="1200"/>
              </a:spcAft>
            </a:pPr>
            <a:r>
              <a:rPr lang="en-US" sz="1600" dirty="0">
                <a:solidFill>
                  <a:schemeClr val="bg1"/>
                </a:solidFill>
                <a:latin typeface="Arial" panose="020B0604020202020204" pitchFamily="34" charset="0"/>
                <a:cs typeface="Arial" panose="020B0604020202020204" pitchFamily="34" charset="0"/>
              </a:rPr>
              <a:t>H</a:t>
            </a:r>
            <a:r>
              <a:rPr lang="en-US" sz="1600" cap="none" dirty="0">
                <a:solidFill>
                  <a:schemeClr val="bg1"/>
                </a:solidFill>
                <a:latin typeface="Arial" panose="020B0604020202020204" pitchFamily="34" charset="0"/>
                <a:cs typeface="Arial" panose="020B0604020202020204" pitchFamily="34" charset="0"/>
              </a:rPr>
              <a:t>igh crush strength, low thermal conductivity and low density.</a:t>
            </a:r>
          </a:p>
          <a:p>
            <a:pPr marL="609600" lvl="1" indent="0">
              <a:buNone/>
            </a:pPr>
            <a:endParaRPr lang="en-US" sz="1600" cap="none" dirty="0">
              <a:solidFill>
                <a:schemeClr val="bg1"/>
              </a:solidFill>
              <a:latin typeface="Arial" panose="020B0604020202020204" pitchFamily="34" charset="0"/>
              <a:cs typeface="Arial" panose="020B0604020202020204" pitchFamily="34" charset="0"/>
            </a:endParaRPr>
          </a:p>
          <a:p>
            <a:pPr>
              <a:buFont typeface="Arial"/>
              <a:buChar char="❏"/>
            </a:pPr>
            <a:endParaRPr lang="en-US" sz="2000" dirty="0">
              <a:solidFill>
                <a:schemeClr val="bg2"/>
              </a:solidFill>
            </a:endParaRPr>
          </a:p>
        </p:txBody>
      </p:sp>
      <p:sp>
        <p:nvSpPr>
          <p:cNvPr id="2" name="Номер слайда 1">
            <a:extLst>
              <a:ext uri="{FF2B5EF4-FFF2-40B4-BE49-F238E27FC236}">
                <a16:creationId xmlns:a16="http://schemas.microsoft.com/office/drawing/2014/main" id="{C80C646E-EB27-68E7-4E80-FF5BD643B9B4}"/>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solidFill>
                  <a:schemeClr val="bg1"/>
                </a:solidFill>
              </a:rPr>
              <a:t>6</a:t>
            </a:fld>
            <a:endParaRPr lang="en" dirty="0">
              <a:solidFill>
                <a:schemeClr val="bg1"/>
              </a:solidFill>
            </a:endParaRPr>
          </a:p>
        </p:txBody>
      </p:sp>
      <p:pic>
        <p:nvPicPr>
          <p:cNvPr id="5" name="Рисунок 4">
            <a:extLst>
              <a:ext uri="{FF2B5EF4-FFF2-40B4-BE49-F238E27FC236}">
                <a16:creationId xmlns:a16="http://schemas.microsoft.com/office/drawing/2014/main" id="{5D545EAE-AB34-E42D-AAB1-92579BA47680}"/>
              </a:ext>
            </a:extLst>
          </p:cNvPr>
          <p:cNvPicPr>
            <a:picLocks noChangeAspect="1"/>
          </p:cNvPicPr>
          <p:nvPr/>
        </p:nvPicPr>
        <p:blipFill>
          <a:blip r:embed="rId3"/>
          <a:stretch>
            <a:fillRect/>
          </a:stretch>
        </p:blipFill>
        <p:spPr>
          <a:xfrm>
            <a:off x="3409459" y="2571750"/>
            <a:ext cx="2325081" cy="2160239"/>
          </a:xfrm>
          <a:prstGeom prst="rect">
            <a:avLst/>
          </a:prstGeom>
        </p:spPr>
      </p:pic>
      <p:sp>
        <p:nvSpPr>
          <p:cNvPr id="8" name="TextBox 7">
            <a:extLst>
              <a:ext uri="{FF2B5EF4-FFF2-40B4-BE49-F238E27FC236}">
                <a16:creationId xmlns:a16="http://schemas.microsoft.com/office/drawing/2014/main" id="{E56FAADA-CC6C-2660-CEC1-7F209A46C8B1}"/>
              </a:ext>
            </a:extLst>
          </p:cNvPr>
          <p:cNvSpPr txBox="1"/>
          <p:nvPr/>
        </p:nvSpPr>
        <p:spPr>
          <a:xfrm>
            <a:off x="2152054" y="4671600"/>
            <a:ext cx="4839890" cy="376834"/>
          </a:xfrm>
          <a:prstGeom prst="rect">
            <a:avLst/>
          </a:prstGeom>
          <a:noFill/>
        </p:spPr>
        <p:txBody>
          <a:bodyPr wrap="square">
            <a:spAutoFit/>
          </a:bodyPr>
          <a:lstStyle/>
          <a:p>
            <a:pPr algn="ctr">
              <a:lnSpc>
                <a:spcPct val="150000"/>
              </a:lnSpc>
              <a:spcAft>
                <a:spcPts val="800"/>
              </a:spcAft>
            </a:pPr>
            <a:r>
              <a:rPr lang="en-US" sz="1400" b="1" dirty="0">
                <a:effectLst/>
                <a:latin typeface="Times New Roman" panose="02020603050405020304" pitchFamily="18" charset="0"/>
                <a:ea typeface="SimSun" panose="02010600030101010101" pitchFamily="2" charset="-122"/>
              </a:rPr>
              <a:t>Figure 5</a:t>
            </a:r>
            <a:r>
              <a:rPr lang="en-US" sz="1400" dirty="0">
                <a:effectLst/>
                <a:latin typeface="Times New Roman" panose="02020603050405020304" pitchFamily="18" charset="0"/>
                <a:ea typeface="SimSun" panose="02010600030101010101" pitchFamily="2" charset="-122"/>
              </a:rPr>
              <a:t>. Glass bubbles</a:t>
            </a:r>
            <a:endParaRPr lang="en-GB" sz="1400" dirty="0">
              <a:effectLst/>
              <a:latin typeface="Times New Roman" panose="02020603050405020304" pitchFamily="18" charset="0"/>
              <a:ea typeface="SimSun" panose="02010600030101010101" pitchFamily="2" charset="-122"/>
            </a:endParaRPr>
          </a:p>
        </p:txBody>
      </p:sp>
    </p:spTree>
    <p:extLst>
      <p:ext uri="{BB962C8B-B14F-4D97-AF65-F5344CB8AC3E}">
        <p14:creationId xmlns:p14="http://schemas.microsoft.com/office/powerpoint/2010/main" val="12023281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500778"/>
        </a:solidFill>
        <a:effectLst/>
      </p:bgPr>
    </p:bg>
    <p:spTree>
      <p:nvGrpSpPr>
        <p:cNvPr id="1" name="Shape 50"/>
        <p:cNvGrpSpPr/>
        <p:nvPr/>
      </p:nvGrpSpPr>
      <p:grpSpPr>
        <a:xfrm>
          <a:off x="0" y="0"/>
          <a:ext cx="0" cy="0"/>
          <a:chOff x="0" y="0"/>
          <a:chExt cx="0" cy="0"/>
        </a:xfrm>
      </p:grpSpPr>
      <p:sp>
        <p:nvSpPr>
          <p:cNvPr id="51" name="Google Shape;51;p8"/>
          <p:cNvSpPr txBox="1">
            <a:spLocks noGrp="1"/>
          </p:cNvSpPr>
          <p:nvPr>
            <p:ph type="title"/>
          </p:nvPr>
        </p:nvSpPr>
        <p:spPr>
          <a:xfrm>
            <a:off x="311700" y="2343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b="1" dirty="0">
                <a:solidFill>
                  <a:srgbClr val="000000"/>
                </a:solidFill>
              </a:rPr>
              <a:t>Introduction</a:t>
            </a:r>
            <a:br>
              <a:rPr lang="en-US" b="1" dirty="0">
                <a:solidFill>
                  <a:srgbClr val="000000"/>
                </a:solidFill>
              </a:rPr>
            </a:br>
            <a:endParaRPr lang="en-US" b="1" dirty="0">
              <a:solidFill>
                <a:srgbClr val="000000"/>
              </a:solidFill>
            </a:endParaRPr>
          </a:p>
        </p:txBody>
      </p:sp>
      <mc:AlternateContent xmlns:mc="http://schemas.openxmlformats.org/markup-compatibility/2006" xmlns:a14="http://schemas.microsoft.com/office/drawing/2010/main">
        <mc:Choice Requires="a14">
          <p:sp>
            <p:nvSpPr>
              <p:cNvPr id="52" name="Google Shape;52;p8"/>
              <p:cNvSpPr txBox="1">
                <a:spLocks noGrp="1"/>
              </p:cNvSpPr>
              <p:nvPr>
                <p:ph type="body" idx="1"/>
              </p:nvPr>
            </p:nvSpPr>
            <p:spPr>
              <a:xfrm>
                <a:off x="311700" y="966662"/>
                <a:ext cx="8449527" cy="3842400"/>
              </a:xfrm>
              <a:prstGeom prst="rect">
                <a:avLst/>
              </a:prstGeom>
              <a:noFill/>
              <a:ln>
                <a:noFill/>
              </a:ln>
            </p:spPr>
            <p:txBody>
              <a:bodyPr spcFirstLastPara="1" wrap="square" lIns="91425" tIns="91425" rIns="91425" bIns="91425" anchor="t" anchorCtr="0">
                <a:noAutofit/>
              </a:bodyPr>
              <a:lstStyle/>
              <a:p>
                <a:pPr marL="139700" indent="0">
                  <a:spcAft>
                    <a:spcPts val="1200"/>
                  </a:spcAft>
                  <a:buNone/>
                </a:pPr>
                <a:r>
                  <a:rPr lang="en-US" sz="2000" b="1" cap="none" dirty="0">
                    <a:solidFill>
                      <a:schemeClr val="bg2"/>
                    </a:solidFill>
                    <a:latin typeface="Arial" panose="020B0604020202020204" pitchFamily="34" charset="0"/>
                    <a:cs typeface="Arial" panose="020B0604020202020204" pitchFamily="34" charset="0"/>
                  </a:rPr>
                  <a:t>Geopolymer: </a:t>
                </a:r>
              </a:p>
              <a:p>
                <a:pPr>
                  <a:spcAft>
                    <a:spcPts val="1200"/>
                  </a:spcAft>
                </a:pPr>
                <a:r>
                  <a:rPr lang="en-US" sz="1600" dirty="0">
                    <a:solidFill>
                      <a:schemeClr val="bg1"/>
                    </a:solidFill>
                    <a:latin typeface="Arial" panose="020B0604020202020204" pitchFamily="34" charset="0"/>
                    <a:ea typeface="Calibri" panose="020F0502020204030204" pitchFamily="34" charset="0"/>
                    <a:cs typeface="Arial" panose="020B0604020202020204" pitchFamily="34" charset="0"/>
                  </a:rPr>
                  <a:t>Binder made up of aluminosilicate precursor and alkali activators.</a:t>
                </a:r>
                <a:endParaRPr lang="en-US" sz="16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p>
                <a:pPr>
                  <a:spcAft>
                    <a:spcPts val="1200"/>
                  </a:spcAft>
                </a:pPr>
                <a:r>
                  <a:rPr lang="en-US" sz="1600" dirty="0">
                    <a:solidFill>
                      <a:schemeClr val="bg1"/>
                    </a:solidFill>
                    <a:effectLst/>
                    <a:latin typeface="Arial" panose="020B0604020202020204" pitchFamily="34" charset="0"/>
                    <a:ea typeface="Calibri" panose="020F0502020204030204" pitchFamily="34" charset="0"/>
                    <a:cs typeface="Arial" panose="020B0604020202020204" pitchFamily="34" charset="0"/>
                  </a:rPr>
                  <a:t>Depending on the type of precursor and alkali activator, up to 80% reduction of CO</a:t>
                </a:r>
                <a:r>
                  <a:rPr lang="en-US" sz="1600" baseline="-25000" dirty="0">
                    <a:solidFill>
                      <a:schemeClr val="bg1"/>
                    </a:solidFill>
                    <a:effectLst/>
                    <a:latin typeface="Arial" panose="020B0604020202020204" pitchFamily="34" charset="0"/>
                    <a:ea typeface="Calibri" panose="020F0502020204030204" pitchFamily="34" charset="0"/>
                    <a:cs typeface="Arial" panose="020B0604020202020204" pitchFamily="34" charset="0"/>
                  </a:rPr>
                  <a:t>2</a:t>
                </a:r>
                <a:r>
                  <a:rPr lang="en-US" sz="1600" dirty="0">
                    <a:solidFill>
                      <a:schemeClr val="bg1"/>
                    </a:solidFill>
                    <a:effectLst/>
                    <a:latin typeface="Arial" panose="020B0604020202020204" pitchFamily="34" charset="0"/>
                    <a:ea typeface="Calibri" panose="020F0502020204030204" pitchFamily="34" charset="0"/>
                    <a:cs typeface="Arial" panose="020B0604020202020204" pitchFamily="34" charset="0"/>
                  </a:rPr>
                  <a:t> emission was observed when geopolymer concrete was used.</a:t>
                </a:r>
                <a:endParaRPr lang="en-US" sz="1600" dirty="0">
                  <a:solidFill>
                    <a:schemeClr val="bg1"/>
                  </a:solidFill>
                  <a:latin typeface="Arial" panose="020B0604020202020204" pitchFamily="34" charset="0"/>
                  <a:cs typeface="Arial" panose="020B0604020202020204" pitchFamily="34" charset="0"/>
                </a:endParaRPr>
              </a:p>
              <a:p>
                <a:pPr>
                  <a:spcAft>
                    <a:spcPts val="1200"/>
                  </a:spcAft>
                </a:pPr>
                <a:r>
                  <a:rPr lang="en-US" sz="1600" dirty="0">
                    <a:solidFill>
                      <a:schemeClr val="bg1"/>
                    </a:solidFill>
                    <a:latin typeface="Arial" panose="020B0604020202020204" pitchFamily="34" charset="0"/>
                    <a:cs typeface="Arial" panose="020B0604020202020204" pitchFamily="34" charset="0"/>
                  </a:rPr>
                  <a:t>Sustainable material.</a:t>
                </a:r>
                <a:endParaRPr lang="en-US" sz="1600" cap="none" dirty="0">
                  <a:solidFill>
                    <a:schemeClr val="bg1"/>
                  </a:solidFill>
                  <a:latin typeface="Arial" panose="020B0604020202020204" pitchFamily="34" charset="0"/>
                  <a:cs typeface="Arial" panose="020B0604020202020204" pitchFamily="34" charset="0"/>
                </a:endParaRPr>
              </a:p>
              <a:p>
                <a:pPr>
                  <a:spcAft>
                    <a:spcPts val="1200"/>
                  </a:spcAft>
                </a:pPr>
                <a:r>
                  <a:rPr lang="en-US" sz="1600" cap="none" dirty="0">
                    <a:solidFill>
                      <a:schemeClr val="bg1"/>
                    </a:solidFill>
                    <a:latin typeface="Arial" panose="020B0604020202020204" pitchFamily="34" charset="0"/>
                    <a:cs typeface="Arial" panose="020B0604020202020204" pitchFamily="34" charset="0"/>
                  </a:rPr>
                  <a:t>Fly ash (FA), Ground Granulated Blast Furnace Slag (GGBFS), Metakaolin (MK), Silica Fume (SF).</a:t>
                </a:r>
                <a:endParaRPr lang="en-US" sz="1600" dirty="0">
                  <a:solidFill>
                    <a:schemeClr val="bg1"/>
                  </a:solidFill>
                  <a:latin typeface="Arial" panose="020B0604020202020204" pitchFamily="34" charset="0"/>
                  <a:cs typeface="Arial" panose="020B0604020202020204" pitchFamily="34" charset="0"/>
                </a:endParaRPr>
              </a:p>
              <a:p>
                <a:pPr>
                  <a:spcAft>
                    <a:spcPts val="1200"/>
                  </a:spcAft>
                </a:pPr>
                <a:r>
                  <a:rPr lang="en-US" sz="1600" cap="none" dirty="0">
                    <a:solidFill>
                      <a:schemeClr val="bg1"/>
                    </a:solidFill>
                    <a:latin typeface="Arial" panose="020B0604020202020204" pitchFamily="34" charset="0"/>
                    <a:cs typeface="Arial" panose="020B0604020202020204" pitchFamily="34" charset="0"/>
                  </a:rPr>
                  <a:t>Alkaline activators: </a:t>
                </a:r>
                <a:r>
                  <a:rPr lang="en-US" sz="1600" i="1" cap="none" dirty="0">
                    <a:solidFill>
                      <a:schemeClr val="bg1"/>
                    </a:solidFill>
                    <a:latin typeface="Arial" panose="020B0604020202020204" pitchFamily="34" charset="0"/>
                    <a:cs typeface="Arial" panose="020B0604020202020204" pitchFamily="34" charset="0"/>
                  </a:rPr>
                  <a:t>NaOH</a:t>
                </a:r>
                <a:r>
                  <a:rPr lang="en-US" sz="1600" cap="none" dirty="0">
                    <a:solidFill>
                      <a:schemeClr val="bg1"/>
                    </a:solidFill>
                    <a:latin typeface="Arial" panose="020B0604020202020204" pitchFamily="34" charset="0"/>
                    <a:cs typeface="Arial" panose="020B0604020202020204" pitchFamily="34" charset="0"/>
                  </a:rPr>
                  <a:t>, </a:t>
                </a:r>
                <a14:m>
                  <m:oMath xmlns:m="http://schemas.openxmlformats.org/officeDocument/2006/math">
                    <m:sSub>
                      <m:sSubPr>
                        <m:ctrlPr>
                          <a:rPr lang="en-US" sz="1600" i="1" cap="none" dirty="0" smtClean="0">
                            <a:solidFill>
                              <a:schemeClr val="bg1"/>
                            </a:solidFill>
                            <a:latin typeface="Cambria Math" panose="02040503050406030204" pitchFamily="18" charset="0"/>
                            <a:cs typeface="Arial" panose="020B0604020202020204" pitchFamily="34" charset="0"/>
                          </a:rPr>
                        </m:ctrlPr>
                      </m:sSubPr>
                      <m:e>
                        <m:r>
                          <a:rPr lang="en-US" sz="1600" b="0" i="1" cap="none" dirty="0" smtClean="0">
                            <a:solidFill>
                              <a:schemeClr val="bg1"/>
                            </a:solidFill>
                            <a:latin typeface="Cambria Math" panose="02040503050406030204" pitchFamily="18" charset="0"/>
                            <a:cs typeface="Arial" panose="020B0604020202020204" pitchFamily="34" charset="0"/>
                          </a:rPr>
                          <m:t>𝑁𝑎</m:t>
                        </m:r>
                      </m:e>
                      <m:sub>
                        <m:r>
                          <a:rPr lang="en-US" sz="1600" b="0" i="1" cap="none" dirty="0" smtClean="0">
                            <a:solidFill>
                              <a:schemeClr val="bg1"/>
                            </a:solidFill>
                            <a:latin typeface="Cambria Math" panose="02040503050406030204" pitchFamily="18" charset="0"/>
                            <a:cs typeface="Arial" panose="020B0604020202020204" pitchFamily="34" charset="0"/>
                          </a:rPr>
                          <m:t>2</m:t>
                        </m:r>
                      </m:sub>
                    </m:sSub>
                    <m:sSub>
                      <m:sSubPr>
                        <m:ctrlPr>
                          <a:rPr lang="en-US" sz="1600" i="1" cap="none" dirty="0" smtClean="0">
                            <a:solidFill>
                              <a:schemeClr val="bg1"/>
                            </a:solidFill>
                            <a:latin typeface="Cambria Math" panose="02040503050406030204" pitchFamily="18" charset="0"/>
                            <a:cs typeface="Arial" panose="020B0604020202020204" pitchFamily="34" charset="0"/>
                          </a:rPr>
                        </m:ctrlPr>
                      </m:sSubPr>
                      <m:e>
                        <m:r>
                          <a:rPr lang="en-US" sz="1600" b="0" i="1" cap="none" dirty="0" smtClean="0">
                            <a:solidFill>
                              <a:schemeClr val="bg1"/>
                            </a:solidFill>
                            <a:latin typeface="Cambria Math" panose="02040503050406030204" pitchFamily="18" charset="0"/>
                            <a:cs typeface="Arial" panose="020B0604020202020204" pitchFamily="34" charset="0"/>
                          </a:rPr>
                          <m:t>𝑆𝑖𝑂</m:t>
                        </m:r>
                      </m:e>
                      <m:sub>
                        <m:r>
                          <a:rPr lang="en-US" sz="1600" b="0" i="1" cap="none" dirty="0" smtClean="0">
                            <a:solidFill>
                              <a:schemeClr val="bg1"/>
                            </a:solidFill>
                            <a:latin typeface="Cambria Math" panose="02040503050406030204" pitchFamily="18" charset="0"/>
                            <a:cs typeface="Arial" panose="020B0604020202020204" pitchFamily="34" charset="0"/>
                          </a:rPr>
                          <m:t>3</m:t>
                        </m:r>
                      </m:sub>
                    </m:sSub>
                  </m:oMath>
                </a14:m>
                <a:r>
                  <a:rPr lang="en-US" sz="1600" cap="none" dirty="0">
                    <a:solidFill>
                      <a:schemeClr val="bg1"/>
                    </a:solidFill>
                    <a:latin typeface="Arial" panose="020B0604020202020204" pitchFamily="34" charset="0"/>
                    <a:cs typeface="Arial" panose="020B0604020202020204" pitchFamily="34" charset="0"/>
                  </a:rPr>
                  <a:t>.</a:t>
                </a:r>
              </a:p>
              <a:p>
                <a:pPr marL="457200" lvl="0" indent="-317500" algn="l" rtl="0">
                  <a:lnSpc>
                    <a:spcPct val="115000"/>
                  </a:lnSpc>
                  <a:spcBef>
                    <a:spcPts val="0"/>
                  </a:spcBef>
                  <a:spcAft>
                    <a:spcPts val="0"/>
                  </a:spcAft>
                  <a:buSzPts val="1400"/>
                  <a:buChar char="❏"/>
                </a:pPr>
                <a:endParaRPr lang="en-US" sz="2000" dirty="0">
                  <a:solidFill>
                    <a:schemeClr val="bg2"/>
                  </a:solidFill>
                </a:endParaRPr>
              </a:p>
            </p:txBody>
          </p:sp>
        </mc:Choice>
        <mc:Fallback xmlns="">
          <p:sp>
            <p:nvSpPr>
              <p:cNvPr id="52" name="Google Shape;52;p8"/>
              <p:cNvSpPr txBox="1">
                <a:spLocks noGrp="1" noRot="1" noChangeAspect="1" noMove="1" noResize="1" noEditPoints="1" noAdjustHandles="1" noChangeArrowheads="1" noChangeShapeType="1" noTextEdit="1"/>
              </p:cNvSpPr>
              <p:nvPr>
                <p:ph type="body" idx="1"/>
              </p:nvPr>
            </p:nvSpPr>
            <p:spPr>
              <a:xfrm>
                <a:off x="311700" y="966662"/>
                <a:ext cx="8449527" cy="3842400"/>
              </a:xfrm>
              <a:prstGeom prst="rect">
                <a:avLst/>
              </a:prstGeom>
              <a:blipFill>
                <a:blip r:embed="rId3"/>
                <a:stretch>
                  <a:fillRect/>
                </a:stretch>
              </a:blipFill>
              <a:ln>
                <a:noFill/>
              </a:ln>
            </p:spPr>
            <p:txBody>
              <a:bodyPr/>
              <a:lstStyle/>
              <a:p>
                <a:r>
                  <a:rPr lang="en-GB">
                    <a:noFill/>
                  </a:rPr>
                  <a:t> </a:t>
                </a:r>
              </a:p>
            </p:txBody>
          </p:sp>
        </mc:Fallback>
      </mc:AlternateContent>
      <p:sp>
        <p:nvSpPr>
          <p:cNvPr id="2" name="Номер слайда 1">
            <a:extLst>
              <a:ext uri="{FF2B5EF4-FFF2-40B4-BE49-F238E27FC236}">
                <a16:creationId xmlns:a16="http://schemas.microsoft.com/office/drawing/2014/main" id="{C80C646E-EB27-68E7-4E80-FF5BD643B9B4}"/>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solidFill>
                  <a:schemeClr val="bg1"/>
                </a:solidFill>
              </a:rPr>
              <a:t>7</a:t>
            </a:fld>
            <a:endParaRPr lang="en" dirty="0">
              <a:solidFill>
                <a:schemeClr val="bg1"/>
              </a:solidFill>
            </a:endParaRPr>
          </a:p>
        </p:txBody>
      </p:sp>
    </p:spTree>
    <p:extLst>
      <p:ext uri="{BB962C8B-B14F-4D97-AF65-F5344CB8AC3E}">
        <p14:creationId xmlns:p14="http://schemas.microsoft.com/office/powerpoint/2010/main" val="7931841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500778"/>
        </a:solidFill>
        <a:effectLst/>
      </p:bgPr>
    </p:bg>
    <p:spTree>
      <p:nvGrpSpPr>
        <p:cNvPr id="1" name="Shape 50"/>
        <p:cNvGrpSpPr/>
        <p:nvPr/>
      </p:nvGrpSpPr>
      <p:grpSpPr>
        <a:xfrm>
          <a:off x="0" y="0"/>
          <a:ext cx="0" cy="0"/>
          <a:chOff x="0" y="0"/>
          <a:chExt cx="0" cy="0"/>
        </a:xfrm>
      </p:grpSpPr>
      <p:sp>
        <p:nvSpPr>
          <p:cNvPr id="51" name="Google Shape;51;p8"/>
          <p:cNvSpPr txBox="1">
            <a:spLocks noGrp="1"/>
          </p:cNvSpPr>
          <p:nvPr>
            <p:ph type="title"/>
          </p:nvPr>
        </p:nvSpPr>
        <p:spPr>
          <a:xfrm>
            <a:off x="311700" y="2343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b="1" dirty="0">
                <a:solidFill>
                  <a:srgbClr val="000000"/>
                </a:solidFill>
              </a:rPr>
              <a:t>Introduction</a:t>
            </a:r>
            <a:br>
              <a:rPr lang="en-US" b="1" dirty="0">
                <a:solidFill>
                  <a:srgbClr val="000000"/>
                </a:solidFill>
              </a:rPr>
            </a:br>
            <a:endParaRPr lang="en-US" b="1" dirty="0">
              <a:solidFill>
                <a:srgbClr val="000000"/>
              </a:solidFill>
            </a:endParaRPr>
          </a:p>
        </p:txBody>
      </p:sp>
      <p:sp>
        <p:nvSpPr>
          <p:cNvPr id="52" name="Google Shape;52;p8"/>
          <p:cNvSpPr txBox="1">
            <a:spLocks noGrp="1"/>
          </p:cNvSpPr>
          <p:nvPr>
            <p:ph type="body" idx="1"/>
          </p:nvPr>
        </p:nvSpPr>
        <p:spPr>
          <a:xfrm>
            <a:off x="311700" y="802597"/>
            <a:ext cx="4260300" cy="3842400"/>
          </a:xfrm>
          <a:prstGeom prst="rect">
            <a:avLst/>
          </a:prstGeom>
          <a:noFill/>
          <a:ln>
            <a:noFill/>
          </a:ln>
        </p:spPr>
        <p:txBody>
          <a:bodyPr spcFirstLastPara="1" wrap="square" lIns="91425" tIns="91425" rIns="91425" bIns="91425" anchor="t" anchorCtr="0">
            <a:noAutofit/>
          </a:bodyPr>
          <a:lstStyle/>
          <a:p>
            <a:pPr marL="139700" indent="0">
              <a:spcAft>
                <a:spcPts val="1200"/>
              </a:spcAft>
              <a:buNone/>
            </a:pPr>
            <a:r>
              <a:rPr lang="en-US" sz="1800" b="1" cap="none" dirty="0">
                <a:solidFill>
                  <a:schemeClr val="bg1"/>
                </a:solidFill>
                <a:latin typeface="Arial" panose="020B0604020202020204" pitchFamily="34" charset="0"/>
                <a:cs typeface="Arial" panose="020B0604020202020204" pitchFamily="34" charset="0"/>
              </a:rPr>
              <a:t>FA</a:t>
            </a:r>
            <a:endParaRPr lang="en-US" sz="1800" b="1" dirty="0">
              <a:solidFill>
                <a:schemeClr val="bg1"/>
              </a:solidFill>
              <a:latin typeface="Arial" panose="020B0604020202020204" pitchFamily="34" charset="0"/>
              <a:cs typeface="Arial" panose="020B0604020202020204" pitchFamily="34" charset="0"/>
            </a:endParaRPr>
          </a:p>
          <a:p>
            <a:pPr>
              <a:spcAft>
                <a:spcPts val="1200"/>
              </a:spcAft>
              <a:buClr>
                <a:schemeClr val="bg1"/>
              </a:buClr>
            </a:pPr>
            <a:r>
              <a:rPr lang="en-US" sz="1400" dirty="0">
                <a:solidFill>
                  <a:schemeClr val="bg1"/>
                </a:solidFill>
                <a:latin typeface="Arial" panose="020B0604020202020204" pitchFamily="34" charset="0"/>
                <a:ea typeface="Calibri" panose="020F0502020204030204" pitchFamily="34" charset="0"/>
                <a:cs typeface="Arial" panose="020B0604020202020204" pitchFamily="34" charset="0"/>
              </a:rPr>
              <a:t>B</a:t>
            </a:r>
            <a:r>
              <a:rPr lang="en-US" sz="1400" dirty="0">
                <a:solidFill>
                  <a:schemeClr val="bg1"/>
                </a:solidFill>
                <a:effectLst/>
                <a:latin typeface="Arial" panose="020B0604020202020204" pitchFamily="34" charset="0"/>
                <a:ea typeface="Calibri" panose="020F0502020204030204" pitchFamily="34" charset="0"/>
                <a:cs typeface="Arial" panose="020B0604020202020204" pitchFamily="34" charset="0"/>
              </a:rPr>
              <a:t>y-product generated from coal combustion plants for electricity and heat production</a:t>
            </a:r>
            <a:r>
              <a:rPr lang="en-US" dirty="0">
                <a:solidFill>
                  <a:schemeClr val="bg1"/>
                </a:solidFill>
                <a:latin typeface="Arial" panose="020B0604020202020204" pitchFamily="34" charset="0"/>
                <a:ea typeface="Calibri" panose="020F0502020204030204" pitchFamily="34" charset="0"/>
                <a:cs typeface="Arial" panose="020B0604020202020204" pitchFamily="34" charset="0"/>
              </a:rPr>
              <a:t>.</a:t>
            </a:r>
            <a:endParaRPr lang="en-US" sz="1400" dirty="0">
              <a:solidFill>
                <a:schemeClr val="bg1"/>
              </a:solidFill>
              <a:latin typeface="Arial" panose="020B0604020202020204" pitchFamily="34" charset="0"/>
              <a:ea typeface="Calibri" panose="020F0502020204030204" pitchFamily="34" charset="0"/>
              <a:cs typeface="Arial" panose="020B0604020202020204" pitchFamily="34" charset="0"/>
            </a:endParaRPr>
          </a:p>
          <a:p>
            <a:pPr>
              <a:spcAft>
                <a:spcPts val="1200"/>
              </a:spcAft>
              <a:buClr>
                <a:schemeClr val="bg1"/>
              </a:buClr>
            </a:pPr>
            <a:r>
              <a:rPr lang="en-US" sz="1400" dirty="0">
                <a:solidFill>
                  <a:schemeClr val="bg1"/>
                </a:solidFill>
                <a:latin typeface="Arial" panose="020B0604020202020204" pitchFamily="34" charset="0"/>
                <a:ea typeface="Calibri" panose="020F0502020204030204" pitchFamily="34" charset="0"/>
                <a:cs typeface="Arial" panose="020B0604020202020204" pitchFamily="34" charset="0"/>
              </a:rPr>
              <a:t>P</a:t>
            </a:r>
            <a:r>
              <a:rPr lang="en-US" sz="1400" dirty="0">
                <a:solidFill>
                  <a:schemeClr val="bg1"/>
                </a:solidFill>
                <a:effectLst/>
                <a:latin typeface="Arial" panose="020B0604020202020204" pitchFamily="34" charset="0"/>
                <a:ea typeface="Calibri" panose="020F0502020204030204" pitchFamily="34" charset="0"/>
                <a:cs typeface="Arial" panose="020B0604020202020204" pitchFamily="34" charset="0"/>
              </a:rPr>
              <a:t>roduces less heat during the hydration and suppresses reactions in concrete which may help to reduce alkali-silica reactions</a:t>
            </a:r>
            <a:endParaRPr lang="en-US" sz="1400" dirty="0">
              <a:solidFill>
                <a:schemeClr val="bg1"/>
              </a:solidFill>
              <a:latin typeface="Arial" panose="020B0604020202020204" pitchFamily="34" charset="0"/>
              <a:ea typeface="Calibri" panose="020F0502020204030204" pitchFamily="34" charset="0"/>
              <a:cs typeface="Arial" panose="020B0604020202020204" pitchFamily="34" charset="0"/>
            </a:endParaRPr>
          </a:p>
          <a:p>
            <a:pPr>
              <a:spcAft>
                <a:spcPts val="1200"/>
              </a:spcAft>
              <a:buClr>
                <a:schemeClr val="bg1"/>
              </a:buClr>
              <a:buFont typeface="Arial" panose="020B0604020202020204" pitchFamily="34" charset="0"/>
              <a:buChar char="●"/>
            </a:pPr>
            <a:r>
              <a:rPr lang="en-US" sz="1400" dirty="0">
                <a:solidFill>
                  <a:schemeClr val="bg1"/>
                </a:solidFill>
                <a:latin typeface="Arial" panose="020B0604020202020204" pitchFamily="34" charset="0"/>
                <a:cs typeface="Arial" panose="020B0604020202020204" pitchFamily="34" charset="0"/>
              </a:rPr>
              <a:t>Low calcium and high calcium </a:t>
            </a:r>
            <a:r>
              <a:rPr lang="en-US" dirty="0">
                <a:solidFill>
                  <a:schemeClr val="bg1"/>
                </a:solidFill>
                <a:latin typeface="Arial" panose="020B0604020202020204" pitchFamily="34" charset="0"/>
                <a:cs typeface="Arial" panose="020B0604020202020204" pitchFamily="34" charset="0"/>
              </a:rPr>
              <a:t>FA</a:t>
            </a:r>
            <a:endParaRPr lang="en-US" sz="1400" cap="none" dirty="0">
              <a:solidFill>
                <a:schemeClr val="bg1"/>
              </a:solidFill>
              <a:latin typeface="Arial" panose="020B0604020202020204" pitchFamily="34" charset="0"/>
              <a:cs typeface="Arial" panose="020B0604020202020204" pitchFamily="34" charset="0"/>
            </a:endParaRPr>
          </a:p>
          <a:p>
            <a:pPr lvl="1"/>
            <a:endParaRPr lang="en-US" sz="1400" cap="none" dirty="0">
              <a:solidFill>
                <a:schemeClr val="bg1"/>
              </a:solidFill>
              <a:latin typeface="Arial" panose="020B0604020202020204" pitchFamily="34" charset="0"/>
              <a:cs typeface="Arial" panose="020B0604020202020204" pitchFamily="34" charset="0"/>
            </a:endParaRPr>
          </a:p>
        </p:txBody>
      </p:sp>
      <p:sp>
        <p:nvSpPr>
          <p:cNvPr id="2" name="Номер слайда 1">
            <a:extLst>
              <a:ext uri="{FF2B5EF4-FFF2-40B4-BE49-F238E27FC236}">
                <a16:creationId xmlns:a16="http://schemas.microsoft.com/office/drawing/2014/main" id="{C80C646E-EB27-68E7-4E80-FF5BD643B9B4}"/>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solidFill>
                  <a:schemeClr val="bg1"/>
                </a:solidFill>
              </a:rPr>
              <a:t>8</a:t>
            </a:fld>
            <a:endParaRPr lang="en" dirty="0">
              <a:solidFill>
                <a:schemeClr val="bg1"/>
              </a:solidFill>
            </a:endParaRPr>
          </a:p>
        </p:txBody>
      </p:sp>
      <p:sp>
        <p:nvSpPr>
          <p:cNvPr id="3" name="Google Shape;52;p8">
            <a:extLst>
              <a:ext uri="{FF2B5EF4-FFF2-40B4-BE49-F238E27FC236}">
                <a16:creationId xmlns:a16="http://schemas.microsoft.com/office/drawing/2014/main" id="{6253938C-8EB1-CB59-13B9-E35228D77A4C}"/>
              </a:ext>
            </a:extLst>
          </p:cNvPr>
          <p:cNvSpPr txBox="1">
            <a:spLocks/>
          </p:cNvSpPr>
          <p:nvPr/>
        </p:nvSpPr>
        <p:spPr>
          <a:xfrm>
            <a:off x="4571998" y="811707"/>
            <a:ext cx="4336257" cy="38424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15000"/>
              </a:lnSpc>
              <a:spcBef>
                <a:spcPts val="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1pPr>
            <a:lvl2pPr marL="914400" marR="0" lvl="1" indent="-304800" algn="l" rtl="0">
              <a:lnSpc>
                <a:spcPct val="115000"/>
              </a:lnSpc>
              <a:spcBef>
                <a:spcPts val="1600"/>
              </a:spcBef>
              <a:spcAft>
                <a:spcPts val="0"/>
              </a:spcAft>
              <a:buClr>
                <a:schemeClr val="lt2"/>
              </a:buClr>
              <a:buSzPts val="1200"/>
              <a:buFont typeface="Arial"/>
              <a:buChar char="○"/>
              <a:defRPr sz="1200" b="0" i="0" u="none" strike="noStrike" cap="none">
                <a:solidFill>
                  <a:schemeClr val="lt2"/>
                </a:solidFill>
                <a:latin typeface="Arial"/>
                <a:ea typeface="Arial"/>
                <a:cs typeface="Arial"/>
                <a:sym typeface="Arial"/>
              </a:defRPr>
            </a:lvl2pPr>
            <a:lvl3pPr marL="1371600" marR="0" lvl="2" indent="-304800" algn="l" rtl="0">
              <a:lnSpc>
                <a:spcPct val="115000"/>
              </a:lnSpc>
              <a:spcBef>
                <a:spcPts val="1600"/>
              </a:spcBef>
              <a:spcAft>
                <a:spcPts val="0"/>
              </a:spcAft>
              <a:buClr>
                <a:schemeClr val="lt2"/>
              </a:buClr>
              <a:buSzPts val="1200"/>
              <a:buFont typeface="Arial"/>
              <a:buChar char="■"/>
              <a:defRPr sz="1200" b="0" i="0" u="none" strike="noStrike" cap="none">
                <a:solidFill>
                  <a:schemeClr val="lt2"/>
                </a:solidFill>
                <a:latin typeface="Arial"/>
                <a:ea typeface="Arial"/>
                <a:cs typeface="Arial"/>
                <a:sym typeface="Arial"/>
              </a:defRPr>
            </a:lvl3pPr>
            <a:lvl4pPr marL="1828800" marR="0" lvl="3" indent="-304800" algn="l" rtl="0">
              <a:lnSpc>
                <a:spcPct val="115000"/>
              </a:lnSpc>
              <a:spcBef>
                <a:spcPts val="1600"/>
              </a:spcBef>
              <a:spcAft>
                <a:spcPts val="0"/>
              </a:spcAft>
              <a:buClr>
                <a:schemeClr val="lt2"/>
              </a:buClr>
              <a:buSzPts val="1200"/>
              <a:buFont typeface="Arial"/>
              <a:buChar char="●"/>
              <a:defRPr sz="1200" b="0" i="0" u="none" strike="noStrike" cap="none">
                <a:solidFill>
                  <a:schemeClr val="lt2"/>
                </a:solidFill>
                <a:latin typeface="Arial"/>
                <a:ea typeface="Arial"/>
                <a:cs typeface="Arial"/>
                <a:sym typeface="Arial"/>
              </a:defRPr>
            </a:lvl4pPr>
            <a:lvl5pPr marL="2286000" marR="0" lvl="4" indent="-304800" algn="l" rtl="0">
              <a:lnSpc>
                <a:spcPct val="115000"/>
              </a:lnSpc>
              <a:spcBef>
                <a:spcPts val="1600"/>
              </a:spcBef>
              <a:spcAft>
                <a:spcPts val="0"/>
              </a:spcAft>
              <a:buClr>
                <a:schemeClr val="lt2"/>
              </a:buClr>
              <a:buSzPts val="1200"/>
              <a:buFont typeface="Arial"/>
              <a:buChar char="○"/>
              <a:defRPr sz="1200" b="0" i="0" u="none" strike="noStrike" cap="none">
                <a:solidFill>
                  <a:schemeClr val="lt2"/>
                </a:solidFill>
                <a:latin typeface="Arial"/>
                <a:ea typeface="Arial"/>
                <a:cs typeface="Arial"/>
                <a:sym typeface="Arial"/>
              </a:defRPr>
            </a:lvl5pPr>
            <a:lvl6pPr marL="2743200" marR="0" lvl="5" indent="-304800" algn="l" rtl="0">
              <a:lnSpc>
                <a:spcPct val="115000"/>
              </a:lnSpc>
              <a:spcBef>
                <a:spcPts val="1600"/>
              </a:spcBef>
              <a:spcAft>
                <a:spcPts val="0"/>
              </a:spcAft>
              <a:buClr>
                <a:schemeClr val="lt2"/>
              </a:buClr>
              <a:buSzPts val="1200"/>
              <a:buFont typeface="Arial"/>
              <a:buChar char="■"/>
              <a:defRPr sz="1200" b="0" i="0" u="none" strike="noStrike" cap="none">
                <a:solidFill>
                  <a:schemeClr val="lt2"/>
                </a:solidFill>
                <a:latin typeface="Arial"/>
                <a:ea typeface="Arial"/>
                <a:cs typeface="Arial"/>
                <a:sym typeface="Arial"/>
              </a:defRPr>
            </a:lvl6pPr>
            <a:lvl7pPr marL="3200400" marR="0" lvl="6" indent="-304800" algn="l" rtl="0">
              <a:lnSpc>
                <a:spcPct val="115000"/>
              </a:lnSpc>
              <a:spcBef>
                <a:spcPts val="1600"/>
              </a:spcBef>
              <a:spcAft>
                <a:spcPts val="0"/>
              </a:spcAft>
              <a:buClr>
                <a:schemeClr val="lt2"/>
              </a:buClr>
              <a:buSzPts val="1200"/>
              <a:buFont typeface="Arial"/>
              <a:buChar char="●"/>
              <a:defRPr sz="1200" b="0" i="0" u="none" strike="noStrike" cap="none">
                <a:solidFill>
                  <a:schemeClr val="lt2"/>
                </a:solidFill>
                <a:latin typeface="Arial"/>
                <a:ea typeface="Arial"/>
                <a:cs typeface="Arial"/>
                <a:sym typeface="Arial"/>
              </a:defRPr>
            </a:lvl7pPr>
            <a:lvl8pPr marL="3657600" marR="0" lvl="7" indent="-304800" algn="l" rtl="0">
              <a:lnSpc>
                <a:spcPct val="115000"/>
              </a:lnSpc>
              <a:spcBef>
                <a:spcPts val="1600"/>
              </a:spcBef>
              <a:spcAft>
                <a:spcPts val="0"/>
              </a:spcAft>
              <a:buClr>
                <a:schemeClr val="lt2"/>
              </a:buClr>
              <a:buSzPts val="1200"/>
              <a:buFont typeface="Arial"/>
              <a:buChar char="○"/>
              <a:defRPr sz="1200" b="0" i="0" u="none" strike="noStrike" cap="none">
                <a:solidFill>
                  <a:schemeClr val="lt2"/>
                </a:solidFill>
                <a:latin typeface="Arial"/>
                <a:ea typeface="Arial"/>
                <a:cs typeface="Arial"/>
                <a:sym typeface="Arial"/>
              </a:defRPr>
            </a:lvl8pPr>
            <a:lvl9pPr marL="4114800" marR="0" lvl="8" indent="-304800" algn="l" rtl="0">
              <a:lnSpc>
                <a:spcPct val="115000"/>
              </a:lnSpc>
              <a:spcBef>
                <a:spcPts val="1600"/>
              </a:spcBef>
              <a:spcAft>
                <a:spcPts val="1600"/>
              </a:spcAft>
              <a:buClr>
                <a:schemeClr val="lt2"/>
              </a:buClr>
              <a:buSzPts val="1200"/>
              <a:buFont typeface="Arial"/>
              <a:buChar char="■"/>
              <a:defRPr sz="1200" b="0" i="0" u="none" strike="noStrike" cap="none">
                <a:solidFill>
                  <a:schemeClr val="lt2"/>
                </a:solidFill>
                <a:latin typeface="Arial"/>
                <a:ea typeface="Arial"/>
                <a:cs typeface="Arial"/>
                <a:sym typeface="Arial"/>
              </a:defRPr>
            </a:lvl9pPr>
          </a:lstStyle>
          <a:p>
            <a:pPr marL="139700" indent="0">
              <a:spcAft>
                <a:spcPts val="1200"/>
              </a:spcAft>
              <a:buNone/>
            </a:pPr>
            <a:r>
              <a:rPr lang="en-US" sz="1800" b="1" dirty="0">
                <a:solidFill>
                  <a:schemeClr val="bg1"/>
                </a:solidFill>
                <a:latin typeface="Arial" panose="020B0604020202020204" pitchFamily="34" charset="0"/>
                <a:cs typeface="Arial" panose="020B0604020202020204" pitchFamily="34" charset="0"/>
              </a:rPr>
              <a:t>GGBFS</a:t>
            </a:r>
          </a:p>
          <a:p>
            <a:pPr>
              <a:spcAft>
                <a:spcPts val="1200"/>
              </a:spcAft>
              <a:buClr>
                <a:schemeClr val="bg1"/>
              </a:buClr>
            </a:pPr>
            <a:r>
              <a:rPr lang="en-US" sz="1400" dirty="0">
                <a:solidFill>
                  <a:schemeClr val="bg1"/>
                </a:solidFill>
                <a:latin typeface="Arial" panose="020B0604020202020204" pitchFamily="34" charset="0"/>
                <a:ea typeface="Calibri" panose="020F0502020204030204" pitchFamily="34" charset="0"/>
                <a:cs typeface="Arial" panose="020B0604020202020204" pitchFamily="34" charset="0"/>
              </a:rPr>
              <a:t>B</a:t>
            </a:r>
            <a:r>
              <a:rPr lang="en-US" sz="1400" dirty="0">
                <a:solidFill>
                  <a:schemeClr val="bg1"/>
                </a:solidFill>
                <a:effectLst/>
                <a:latin typeface="Arial" panose="020B0604020202020204" pitchFamily="34" charset="0"/>
                <a:ea typeface="Calibri" panose="020F0502020204030204" pitchFamily="34" charset="0"/>
                <a:cs typeface="Arial" panose="020B0604020202020204" pitchFamily="34" charset="0"/>
              </a:rPr>
              <a:t>y-product from steel-making processes or iron extraction from its ore in the blast furnace.</a:t>
            </a:r>
            <a:endParaRPr lang="en-US" dirty="0">
              <a:solidFill>
                <a:schemeClr val="bg1"/>
              </a:solidFill>
              <a:latin typeface="Arial" panose="020B0604020202020204" pitchFamily="34" charset="0"/>
              <a:ea typeface="Calibri" panose="020F0502020204030204" pitchFamily="34" charset="0"/>
              <a:cs typeface="Arial" panose="020B0604020202020204" pitchFamily="34" charset="0"/>
            </a:endParaRPr>
          </a:p>
          <a:p>
            <a:pPr>
              <a:spcAft>
                <a:spcPts val="1200"/>
              </a:spcAft>
              <a:buClr>
                <a:schemeClr val="bg1"/>
              </a:buClr>
            </a:pPr>
            <a:r>
              <a:rPr lang="en-US" sz="1400" dirty="0">
                <a:solidFill>
                  <a:schemeClr val="bg1"/>
                </a:solidFill>
                <a:effectLst/>
                <a:latin typeface="Arial" panose="020B0604020202020204" pitchFamily="34" charset="0"/>
                <a:ea typeface="Calibri" panose="020F0502020204030204" pitchFamily="34" charset="0"/>
                <a:cs typeface="Arial" panose="020B0604020202020204" pitchFamily="34" charset="0"/>
              </a:rPr>
              <a:t>Approximately 300 kg of slag is produced per ton of iron extracted. </a:t>
            </a:r>
          </a:p>
          <a:p>
            <a:pPr>
              <a:spcAft>
                <a:spcPts val="1200"/>
              </a:spcAft>
              <a:buClr>
                <a:schemeClr val="bg1"/>
              </a:buClr>
            </a:pPr>
            <a:r>
              <a:rPr lang="en-US" dirty="0">
                <a:solidFill>
                  <a:schemeClr val="bg1"/>
                </a:solidFill>
                <a:effectLst/>
                <a:latin typeface="Arial" panose="020B0604020202020204" pitchFamily="34" charset="0"/>
                <a:ea typeface="Calibri" panose="020F0502020204030204" pitchFamily="34" charset="0"/>
                <a:cs typeface="Arial" panose="020B0604020202020204" pitchFamily="34" charset="0"/>
              </a:rPr>
              <a:t>The chemical composition of GGBFS is same as OPC including compounds like lime, silica, and alumina.</a:t>
            </a:r>
            <a:r>
              <a:rPr lang="en-US" sz="14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endParaRPr lang="en-US" sz="1400" dirty="0">
              <a:solidFill>
                <a:schemeClr val="bg1"/>
              </a:solidFill>
              <a:latin typeface="Arial" panose="020B0604020202020204" pitchFamily="34" charset="0"/>
              <a:cs typeface="Arial" panose="020B0604020202020204" pitchFamily="34" charset="0"/>
            </a:endParaRPr>
          </a:p>
          <a:p>
            <a:pPr>
              <a:buFont typeface="Arial"/>
              <a:buChar char="❏"/>
            </a:pPr>
            <a:endParaRPr lang="en-US" dirty="0">
              <a:solidFill>
                <a:schemeClr val="bg1"/>
              </a:solidFill>
              <a:latin typeface="Arial" panose="020B0604020202020204" pitchFamily="34" charset="0"/>
              <a:cs typeface="Arial" panose="020B0604020202020204" pitchFamily="34" charset="0"/>
            </a:endParaRPr>
          </a:p>
        </p:txBody>
      </p:sp>
      <p:pic>
        <p:nvPicPr>
          <p:cNvPr id="4" name="Рисунок 3" descr="Изображение выглядит как в помещении&#10;&#10;Автоматически созданное описание">
            <a:extLst>
              <a:ext uri="{FF2B5EF4-FFF2-40B4-BE49-F238E27FC236}">
                <a16:creationId xmlns:a16="http://schemas.microsoft.com/office/drawing/2014/main" id="{E6BB820C-5FAC-77A0-CF25-C9A55FE4214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7680" t="3814" r="5366"/>
          <a:stretch/>
        </p:blipFill>
        <p:spPr bwMode="auto">
          <a:xfrm rot="5400000">
            <a:off x="1859148" y="3758204"/>
            <a:ext cx="1165405" cy="1255585"/>
          </a:xfrm>
          <a:prstGeom prst="rect">
            <a:avLst/>
          </a:prstGeom>
          <a:noFill/>
          <a:ln>
            <a:noFill/>
          </a:ln>
          <a:extLst>
            <a:ext uri="{53640926-AAD7-44D8-BBD7-CCE9431645EC}">
              <a14:shadowObscured xmlns:a14="http://schemas.microsoft.com/office/drawing/2010/main"/>
            </a:ext>
          </a:extLst>
        </p:spPr>
      </p:pic>
      <p:pic>
        <p:nvPicPr>
          <p:cNvPr id="5" name="Рисунок 4" descr="Изображение выглядит как белый&#10;&#10;Автоматически созданное описание">
            <a:extLst>
              <a:ext uri="{FF2B5EF4-FFF2-40B4-BE49-F238E27FC236}">
                <a16:creationId xmlns:a16="http://schemas.microsoft.com/office/drawing/2014/main" id="{55569E11-4D7E-3F08-AB1D-506B33269BC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5618" t="2580" r="1894" b="2422"/>
          <a:stretch/>
        </p:blipFill>
        <p:spPr bwMode="auto">
          <a:xfrm rot="5400000">
            <a:off x="6189595" y="3748885"/>
            <a:ext cx="1101065" cy="1255584"/>
          </a:xfrm>
          <a:prstGeom prst="rect">
            <a:avLst/>
          </a:prstGeom>
          <a:noFill/>
          <a:ln>
            <a:noFill/>
          </a:ln>
          <a:extLst>
            <a:ext uri="{53640926-AAD7-44D8-BBD7-CCE9431645EC}">
              <a14:shadowObscured xmlns:a14="http://schemas.microsoft.com/office/drawing/2010/main"/>
            </a:ext>
          </a:extLst>
        </p:spPr>
      </p:pic>
      <p:sp>
        <p:nvSpPr>
          <p:cNvPr id="7" name="TextBox 6">
            <a:extLst>
              <a:ext uri="{FF2B5EF4-FFF2-40B4-BE49-F238E27FC236}">
                <a16:creationId xmlns:a16="http://schemas.microsoft.com/office/drawing/2014/main" id="{BB13AEE8-4CAE-5F74-4372-5341AE2D056E}"/>
              </a:ext>
            </a:extLst>
          </p:cNvPr>
          <p:cNvSpPr txBox="1"/>
          <p:nvPr/>
        </p:nvSpPr>
        <p:spPr>
          <a:xfrm>
            <a:off x="21905" y="4860017"/>
            <a:ext cx="4839890" cy="336118"/>
          </a:xfrm>
          <a:prstGeom prst="rect">
            <a:avLst/>
          </a:prstGeom>
          <a:noFill/>
        </p:spPr>
        <p:txBody>
          <a:bodyPr wrap="square">
            <a:spAutoFit/>
          </a:bodyPr>
          <a:lstStyle/>
          <a:p>
            <a:pPr algn="ctr">
              <a:lnSpc>
                <a:spcPct val="150000"/>
              </a:lnSpc>
              <a:spcAft>
                <a:spcPts val="800"/>
              </a:spcAft>
            </a:pPr>
            <a:r>
              <a:rPr lang="en-US" sz="1200" b="1" dirty="0">
                <a:effectLst/>
                <a:latin typeface="Times New Roman" panose="02020603050405020304" pitchFamily="18" charset="0"/>
                <a:ea typeface="SimSun" panose="02010600030101010101" pitchFamily="2" charset="-122"/>
              </a:rPr>
              <a:t>Figure 6. </a:t>
            </a:r>
            <a:r>
              <a:rPr lang="en-US" sz="1200" dirty="0">
                <a:effectLst/>
                <a:latin typeface="Times New Roman" panose="02020603050405020304" pitchFamily="18" charset="0"/>
                <a:ea typeface="SimSun" panose="02010600030101010101" pitchFamily="2" charset="-122"/>
              </a:rPr>
              <a:t>FA</a:t>
            </a:r>
            <a:endParaRPr lang="en-GB" sz="1200" dirty="0">
              <a:effectLst/>
              <a:latin typeface="Times New Roman" panose="02020603050405020304" pitchFamily="18" charset="0"/>
              <a:ea typeface="SimSun" panose="02010600030101010101" pitchFamily="2" charset="-122"/>
            </a:endParaRPr>
          </a:p>
        </p:txBody>
      </p:sp>
      <p:sp>
        <p:nvSpPr>
          <p:cNvPr id="9" name="TextBox 8">
            <a:extLst>
              <a:ext uri="{FF2B5EF4-FFF2-40B4-BE49-F238E27FC236}">
                <a16:creationId xmlns:a16="http://schemas.microsoft.com/office/drawing/2014/main" id="{3FC44817-C957-DD19-7CFE-FA47DD28DDCF}"/>
              </a:ext>
            </a:extLst>
          </p:cNvPr>
          <p:cNvSpPr txBox="1"/>
          <p:nvPr/>
        </p:nvSpPr>
        <p:spPr>
          <a:xfrm>
            <a:off x="4320182" y="4827283"/>
            <a:ext cx="4839890" cy="336118"/>
          </a:xfrm>
          <a:prstGeom prst="rect">
            <a:avLst/>
          </a:prstGeom>
          <a:noFill/>
        </p:spPr>
        <p:txBody>
          <a:bodyPr wrap="square">
            <a:spAutoFit/>
          </a:bodyPr>
          <a:lstStyle/>
          <a:p>
            <a:pPr algn="ctr">
              <a:lnSpc>
                <a:spcPct val="150000"/>
              </a:lnSpc>
              <a:spcAft>
                <a:spcPts val="800"/>
              </a:spcAft>
            </a:pPr>
            <a:r>
              <a:rPr lang="en-US" sz="1200" b="1" dirty="0">
                <a:effectLst/>
                <a:latin typeface="Times New Roman" panose="02020603050405020304" pitchFamily="18" charset="0"/>
                <a:ea typeface="SimSun" panose="02010600030101010101" pitchFamily="2" charset="-122"/>
              </a:rPr>
              <a:t>Figure 7.</a:t>
            </a:r>
            <a:r>
              <a:rPr lang="en-US" sz="1200" dirty="0">
                <a:effectLst/>
                <a:latin typeface="Times New Roman" panose="02020603050405020304" pitchFamily="18" charset="0"/>
                <a:ea typeface="SimSun" panose="02010600030101010101" pitchFamily="2" charset="-122"/>
              </a:rPr>
              <a:t> </a:t>
            </a:r>
            <a:r>
              <a:rPr lang="en-US" sz="1200" dirty="0">
                <a:latin typeface="Times New Roman" panose="02020603050405020304" pitchFamily="18" charset="0"/>
                <a:ea typeface="SimSun" panose="02010600030101010101" pitchFamily="2" charset="-122"/>
              </a:rPr>
              <a:t>GGBFS</a:t>
            </a:r>
            <a:endParaRPr lang="en-GB" sz="1200" dirty="0">
              <a:effectLst/>
              <a:latin typeface="Times New Roman" panose="02020603050405020304" pitchFamily="18" charset="0"/>
              <a:ea typeface="SimSun" panose="02010600030101010101" pitchFamily="2" charset="-122"/>
            </a:endParaRPr>
          </a:p>
        </p:txBody>
      </p:sp>
    </p:spTree>
    <p:extLst>
      <p:ext uri="{BB962C8B-B14F-4D97-AF65-F5344CB8AC3E}">
        <p14:creationId xmlns:p14="http://schemas.microsoft.com/office/powerpoint/2010/main" val="17490205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500778"/>
        </a:solidFill>
        <a:effectLst/>
      </p:bgPr>
    </p:bg>
    <p:spTree>
      <p:nvGrpSpPr>
        <p:cNvPr id="1" name="Shape 50"/>
        <p:cNvGrpSpPr/>
        <p:nvPr/>
      </p:nvGrpSpPr>
      <p:grpSpPr>
        <a:xfrm>
          <a:off x="0" y="0"/>
          <a:ext cx="0" cy="0"/>
          <a:chOff x="0" y="0"/>
          <a:chExt cx="0" cy="0"/>
        </a:xfrm>
      </p:grpSpPr>
      <p:sp>
        <p:nvSpPr>
          <p:cNvPr id="51" name="Google Shape;51;p8"/>
          <p:cNvSpPr txBox="1">
            <a:spLocks noGrp="1"/>
          </p:cNvSpPr>
          <p:nvPr>
            <p:ph type="title"/>
          </p:nvPr>
        </p:nvSpPr>
        <p:spPr>
          <a:xfrm>
            <a:off x="311700" y="2343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b="1" dirty="0">
                <a:solidFill>
                  <a:srgbClr val="000000"/>
                </a:solidFill>
              </a:rPr>
              <a:t>Research Objectives</a:t>
            </a:r>
            <a:br>
              <a:rPr lang="en-US" b="1" dirty="0">
                <a:solidFill>
                  <a:srgbClr val="000000"/>
                </a:solidFill>
              </a:rPr>
            </a:br>
            <a:endParaRPr lang="en-US" b="1" dirty="0">
              <a:solidFill>
                <a:srgbClr val="000000"/>
              </a:solidFill>
            </a:endParaRPr>
          </a:p>
        </p:txBody>
      </p:sp>
      <p:sp>
        <p:nvSpPr>
          <p:cNvPr id="52" name="Google Shape;52;p8"/>
          <p:cNvSpPr txBox="1">
            <a:spLocks noGrp="1"/>
          </p:cNvSpPr>
          <p:nvPr>
            <p:ph type="body" idx="1"/>
          </p:nvPr>
        </p:nvSpPr>
        <p:spPr>
          <a:xfrm>
            <a:off x="607150" y="867425"/>
            <a:ext cx="7841906" cy="3842400"/>
          </a:xfrm>
          <a:prstGeom prst="rect">
            <a:avLst/>
          </a:prstGeom>
          <a:noFill/>
          <a:ln>
            <a:noFill/>
          </a:ln>
        </p:spPr>
        <p:txBody>
          <a:bodyPr spcFirstLastPara="1" wrap="square" lIns="91425" tIns="91425" rIns="91425" bIns="91425" anchor="t" anchorCtr="0">
            <a:noAutofit/>
          </a:bodyPr>
          <a:lstStyle/>
          <a:p>
            <a:r>
              <a:rPr lang="en-US" sz="2000" dirty="0">
                <a:solidFill>
                  <a:schemeClr val="bg1"/>
                </a:solidFill>
                <a:latin typeface="Arial" panose="020B0604020202020204" pitchFamily="34" charset="0"/>
                <a:cs typeface="Arial" panose="020B0604020202020204" pitchFamily="34" charset="0"/>
              </a:rPr>
              <a:t>To prove the efficiency of using waste glass sand (WGS) in geopolymer concrete for thermal insulation purposes</a:t>
            </a:r>
            <a:endParaRPr lang="en-US" sz="2000" cap="none" dirty="0">
              <a:solidFill>
                <a:schemeClr val="bg1"/>
              </a:solidFill>
              <a:latin typeface="Arial" panose="020B0604020202020204" pitchFamily="34" charset="0"/>
              <a:cs typeface="Arial" panose="020B0604020202020204" pitchFamily="34" charset="0"/>
            </a:endParaRPr>
          </a:p>
          <a:p>
            <a:endParaRPr lang="en-US" sz="2000" dirty="0">
              <a:solidFill>
                <a:schemeClr val="bg1"/>
              </a:solidFill>
              <a:latin typeface="Arial" panose="020B0604020202020204" pitchFamily="34" charset="0"/>
              <a:cs typeface="Arial" panose="020B0604020202020204" pitchFamily="34" charset="0"/>
            </a:endParaRPr>
          </a:p>
          <a:p>
            <a:r>
              <a:rPr lang="en-US" sz="2000" dirty="0">
                <a:solidFill>
                  <a:schemeClr val="bg1"/>
                </a:solidFill>
                <a:latin typeface="Arial" panose="020B0604020202020204" pitchFamily="34" charset="0"/>
                <a:cs typeface="Arial" panose="020B0604020202020204" pitchFamily="34" charset="0"/>
              </a:rPr>
              <a:t>To investigate whether geopolymer concrete can </a:t>
            </a:r>
            <a:r>
              <a:rPr lang="en-US" sz="2000" cap="none" dirty="0">
                <a:solidFill>
                  <a:schemeClr val="bg1"/>
                </a:solidFill>
                <a:latin typeface="Arial" panose="020B0604020202020204" pitchFamily="34" charset="0"/>
                <a:cs typeface="Arial" panose="020B0604020202020204" pitchFamily="34" charset="0"/>
              </a:rPr>
              <a:t>mitigate alkali-silica reaction (ASR) expansion for the mixture containing </a:t>
            </a:r>
            <a:r>
              <a:rPr lang="en-US" sz="2000" dirty="0">
                <a:solidFill>
                  <a:schemeClr val="bg1"/>
                </a:solidFill>
                <a:latin typeface="Arial" panose="020B0604020202020204" pitchFamily="34" charset="0"/>
                <a:cs typeface="Arial" panose="020B0604020202020204" pitchFamily="34" charset="0"/>
              </a:rPr>
              <a:t>waste glass sand (WGS) </a:t>
            </a:r>
            <a:endParaRPr lang="en-US" sz="2000" cap="none" dirty="0">
              <a:solidFill>
                <a:schemeClr val="bg1"/>
              </a:solidFill>
              <a:latin typeface="Arial" panose="020B0604020202020204" pitchFamily="34" charset="0"/>
              <a:cs typeface="Arial" panose="020B0604020202020204" pitchFamily="34" charset="0"/>
            </a:endParaRPr>
          </a:p>
          <a:p>
            <a:endParaRPr lang="en-US" sz="2000" dirty="0">
              <a:solidFill>
                <a:schemeClr val="bg1"/>
              </a:solidFill>
              <a:latin typeface="Arial" panose="020B0604020202020204" pitchFamily="34" charset="0"/>
              <a:cs typeface="Arial" panose="020B0604020202020204" pitchFamily="34" charset="0"/>
            </a:endParaRPr>
          </a:p>
          <a:p>
            <a:r>
              <a:rPr lang="en-US" sz="2000" cap="none" dirty="0">
                <a:solidFill>
                  <a:schemeClr val="bg1"/>
                </a:solidFill>
                <a:latin typeface="Arial" panose="020B0604020202020204" pitchFamily="34" charset="0"/>
                <a:cs typeface="Arial" panose="020B0604020202020204" pitchFamily="34" charset="0"/>
              </a:rPr>
              <a:t>To examine </a:t>
            </a:r>
            <a:r>
              <a:rPr lang="en-US" sz="2000" dirty="0">
                <a:solidFill>
                  <a:schemeClr val="bg1"/>
                </a:solidFill>
                <a:latin typeface="Arial" panose="020B0604020202020204" pitchFamily="34" charset="0"/>
                <a:cs typeface="Arial" panose="020B0604020202020204" pitchFamily="34" charset="0"/>
              </a:rPr>
              <a:t>whether glass bubbles </a:t>
            </a:r>
            <a:r>
              <a:rPr lang="en-US" sz="2000" cap="none" dirty="0">
                <a:solidFill>
                  <a:schemeClr val="bg1"/>
                </a:solidFill>
                <a:latin typeface="Arial" panose="020B0604020202020204" pitchFamily="34" charset="0"/>
                <a:cs typeface="Arial" panose="020B0604020202020204" pitchFamily="34" charset="0"/>
              </a:rPr>
              <a:t>can decrease the thermal conductivity of the geopolymer concrete</a:t>
            </a:r>
          </a:p>
          <a:p>
            <a:endParaRPr lang="en-US" sz="2000" dirty="0">
              <a:solidFill>
                <a:schemeClr val="bg1"/>
              </a:solidFill>
              <a:latin typeface="Arial" panose="020B0604020202020204" pitchFamily="34" charset="0"/>
              <a:cs typeface="Arial" panose="020B0604020202020204" pitchFamily="34" charset="0"/>
            </a:endParaRPr>
          </a:p>
          <a:p>
            <a:endParaRPr lang="en-US" sz="2000" cap="none" dirty="0">
              <a:solidFill>
                <a:schemeClr val="bg1"/>
              </a:solidFill>
              <a:latin typeface="Arial" panose="020B0604020202020204" pitchFamily="34" charset="0"/>
              <a:cs typeface="Arial" panose="020B0604020202020204" pitchFamily="34" charset="0"/>
            </a:endParaRPr>
          </a:p>
          <a:p>
            <a:pPr marL="139700" indent="0">
              <a:buNone/>
            </a:pPr>
            <a:endParaRPr lang="en-US" sz="2000" cap="none" dirty="0">
              <a:solidFill>
                <a:schemeClr val="bg1"/>
              </a:solidFill>
              <a:latin typeface="Arial" panose="020B0604020202020204" pitchFamily="34" charset="0"/>
              <a:cs typeface="Arial" panose="020B0604020202020204" pitchFamily="34" charset="0"/>
            </a:endParaRPr>
          </a:p>
          <a:p>
            <a:pPr marL="457200" lvl="0" indent="-317500" algn="l" rtl="0">
              <a:lnSpc>
                <a:spcPct val="115000"/>
              </a:lnSpc>
              <a:spcBef>
                <a:spcPts val="0"/>
              </a:spcBef>
              <a:spcAft>
                <a:spcPts val="0"/>
              </a:spcAft>
              <a:buSzPts val="1400"/>
              <a:buChar char="❏"/>
            </a:pPr>
            <a:endParaRPr sz="2400" dirty="0">
              <a:solidFill>
                <a:schemeClr val="bg1"/>
              </a:solidFill>
            </a:endParaRPr>
          </a:p>
        </p:txBody>
      </p:sp>
      <p:sp>
        <p:nvSpPr>
          <p:cNvPr id="2" name="Номер слайда 1">
            <a:extLst>
              <a:ext uri="{FF2B5EF4-FFF2-40B4-BE49-F238E27FC236}">
                <a16:creationId xmlns:a16="http://schemas.microsoft.com/office/drawing/2014/main" id="{578CC0F5-B5AE-62D2-0E44-5C881D24B40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solidFill>
                  <a:schemeClr val="bg1"/>
                </a:solidFill>
              </a:rPr>
              <a:t>9</a:t>
            </a:fld>
            <a:endParaRPr lang="en" dirty="0">
              <a:solidFill>
                <a:schemeClr val="bg1"/>
              </a:solidFill>
            </a:endParaRPr>
          </a:p>
        </p:txBody>
      </p:sp>
    </p:spTree>
    <p:extLst>
      <p:ext uri="{BB962C8B-B14F-4D97-AF65-F5344CB8AC3E}">
        <p14:creationId xmlns:p14="http://schemas.microsoft.com/office/powerpoint/2010/main" val="1629619414"/>
      </p:ext>
    </p:extLst>
  </p:cSld>
  <p:clrMapOvr>
    <a:masterClrMapping/>
  </p:clrMapOvr>
</p:sld>
</file>

<file path=ppt/theme/theme1.xml><?xml version="1.0" encoding="utf-8"?>
<a:theme xmlns:a="http://schemas.openxmlformats.org/drawingml/2006/main" name="NU white  theme">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3549</TotalTime>
  <Words>2608</Words>
  <Application>Microsoft Office PowerPoint</Application>
  <PresentationFormat>Экран (16:9)</PresentationFormat>
  <Paragraphs>570</Paragraphs>
  <Slides>31</Slides>
  <Notes>31</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31</vt:i4>
      </vt:variant>
    </vt:vector>
  </HeadingPairs>
  <TitlesOfParts>
    <vt:vector size="36" baseType="lpstr">
      <vt:lpstr>Arial</vt:lpstr>
      <vt:lpstr>Calibri</vt:lpstr>
      <vt:lpstr>Cambria Math</vt:lpstr>
      <vt:lpstr>Times New Roman</vt:lpstr>
      <vt:lpstr>NU white  theme</vt:lpstr>
      <vt:lpstr>Properties of Geopolymer Mortar Containing Waste Glass Aggregates and Glass Bubbles</vt:lpstr>
      <vt:lpstr>Outline </vt:lpstr>
      <vt:lpstr>Introduction </vt:lpstr>
      <vt:lpstr>Introduction </vt:lpstr>
      <vt:lpstr>Introduction </vt:lpstr>
      <vt:lpstr>Introduction </vt:lpstr>
      <vt:lpstr>Introduction </vt:lpstr>
      <vt:lpstr>Introduction </vt:lpstr>
      <vt:lpstr>Research Objectives </vt:lpstr>
      <vt:lpstr>Research Methodology </vt:lpstr>
      <vt:lpstr>Cementitious materials properties</vt:lpstr>
      <vt:lpstr>Fine aggregate properties</vt:lpstr>
      <vt:lpstr>Fine aggregate properties</vt:lpstr>
      <vt:lpstr>Mix Design</vt:lpstr>
      <vt:lpstr>Experimental Program </vt:lpstr>
      <vt:lpstr>Research Methodology </vt:lpstr>
      <vt:lpstr>Results and Discussion: Fresh density </vt:lpstr>
      <vt:lpstr>Results and Discussion: Flowability </vt:lpstr>
      <vt:lpstr>Results and Discussion: Air content </vt:lpstr>
      <vt:lpstr>Results and Discussion: Compressive Strength </vt:lpstr>
      <vt:lpstr>Results and Discussion: Flexural Strength </vt:lpstr>
      <vt:lpstr>Results and Discussion: Thermal conductivity </vt:lpstr>
      <vt:lpstr>Results and Discussion: UPV</vt:lpstr>
      <vt:lpstr>Results and Discussion: Dielectric constant</vt:lpstr>
      <vt:lpstr>Results and Discussion: ASR Expansion </vt:lpstr>
      <vt:lpstr>Results and Discussion: Drying Shrinkage </vt:lpstr>
      <vt:lpstr>Results and Discussion: Summary</vt:lpstr>
      <vt:lpstr>Conclusion</vt:lpstr>
      <vt:lpstr>Limitations and Recommendations</vt:lpstr>
      <vt:lpstr>References</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Can Geopolymer concrete become a key material to utilize Basic oxygen furnace slag (BOFS)?</dc:title>
  <dc:creator>Gulfairuz Kareken</dc:creator>
  <cp:lastModifiedBy>nurtay kozhageldi</cp:lastModifiedBy>
  <cp:revision>159</cp:revision>
  <dcterms:modified xsi:type="dcterms:W3CDTF">2023-04-25T13:20:19Z</dcterms:modified>
</cp:coreProperties>
</file>