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7" r:id="rId2"/>
    <p:sldId id="336" r:id="rId3"/>
    <p:sldId id="337" r:id="rId4"/>
    <p:sldId id="338" r:id="rId5"/>
    <p:sldId id="340" r:id="rId6"/>
    <p:sldId id="341" r:id="rId7"/>
    <p:sldId id="342" r:id="rId8"/>
    <p:sldId id="343" r:id="rId9"/>
    <p:sldId id="344" r:id="rId10"/>
    <p:sldId id="345" r:id="rId11"/>
    <p:sldId id="346" r:id="rId12"/>
    <p:sldId id="347" r:id="rId13"/>
    <p:sldId id="348" r:id="rId14"/>
    <p:sldId id="349" r:id="rId15"/>
    <p:sldId id="350" r:id="rId16"/>
    <p:sldId id="351" r:id="rId17"/>
    <p:sldId id="352" r:id="rId18"/>
    <p:sldId id="288" r:id="rId19"/>
  </p:sldIdLst>
  <p:sldSz cx="9144000" cy="5143500" type="screen16x9"/>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981">
          <p15:clr>
            <a:srgbClr val="A4A3A4"/>
          </p15:clr>
        </p15:guide>
        <p15:guide id="2" pos="4921">
          <p15:clr>
            <a:srgbClr val="A4A3A4"/>
          </p15:clr>
        </p15:guide>
        <p15:guide id="3" pos="351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Бычков Павел Геннадьевич" initials="БПГ"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1916"/>
    <a:srgbClr val="E98D06"/>
    <a:srgbClr val="E95C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90476" autoAdjust="0"/>
  </p:normalViewPr>
  <p:slideViewPr>
    <p:cSldViewPr>
      <p:cViewPr varScale="1">
        <p:scale>
          <a:sx n="137" d="100"/>
          <a:sy n="137" d="100"/>
        </p:scale>
        <p:origin x="846" y="126"/>
      </p:cViewPr>
      <p:guideLst>
        <p:guide orient="horz" pos="2981"/>
        <p:guide pos="4921"/>
        <p:guide pos="3515"/>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0" d="100"/>
          <a:sy n="70" d="100"/>
        </p:scale>
        <p:origin x="-325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dirty="0"/>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A9A79B85-5E44-4B3A-BE79-E7480A6090A5}" type="datetimeFigureOut">
              <a:rPr lang="ru-RU"/>
              <a:pPr>
                <a:defRPr/>
              </a:pPr>
              <a:t>01.10.2018</a:t>
            </a:fld>
            <a:endParaRPr lang="ru-RU" dirty="0"/>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dirty="0"/>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E4A4EF5A-D74D-463F-A879-B6E2DF4E3B84}" type="slidenum">
              <a:rPr lang="ru-RU"/>
              <a:pPr>
                <a:defRPr/>
              </a:pPr>
              <a:t>‹#›</a:t>
            </a:fld>
            <a:endParaRPr lang="ru-RU" dirty="0"/>
          </a:p>
        </p:txBody>
      </p:sp>
    </p:spTree>
    <p:extLst>
      <p:ext uri="{BB962C8B-B14F-4D97-AF65-F5344CB8AC3E}">
        <p14:creationId xmlns:p14="http://schemas.microsoft.com/office/powerpoint/2010/main" val="1548815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F4BA14C5-2712-4EC5-BDBE-CA5119FF2CEA}" type="datetimeFigureOut">
              <a:rPr lang="ru-RU"/>
              <a:pPr>
                <a:defRPr/>
              </a:pPr>
              <a:t>01.10.2018</a:t>
            </a:fld>
            <a:endParaRPr lang="ru-RU" dirty="0"/>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ru-RU" noProof="0"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4667602-7788-4152-B1A5-B062512FEB27}" type="slidenum">
              <a:rPr lang="ru-RU"/>
              <a:pPr>
                <a:defRPr/>
              </a:pPr>
              <a:t>‹#›</a:t>
            </a:fld>
            <a:endParaRPr lang="ru-RU" dirty="0"/>
          </a:p>
        </p:txBody>
      </p:sp>
    </p:spTree>
    <p:extLst>
      <p:ext uri="{BB962C8B-B14F-4D97-AF65-F5344CB8AC3E}">
        <p14:creationId xmlns:p14="http://schemas.microsoft.com/office/powerpoint/2010/main" val="103610391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Образ слайда 1"/>
          <p:cNvSpPr>
            <a:spLocks noGrp="1" noRot="1" noChangeAspect="1"/>
          </p:cNvSpPr>
          <p:nvPr>
            <p:ph type="sldImg"/>
          </p:nvPr>
        </p:nvSpPr>
        <p:spPr bwMode="auto">
          <a:noFill/>
          <a:ln>
            <a:solidFill>
              <a:srgbClr val="000000"/>
            </a:solidFill>
            <a:miter lim="800000"/>
            <a:headEnd/>
            <a:tailEnd/>
          </a:ln>
        </p:spPr>
      </p:sp>
      <p:sp>
        <p:nvSpPr>
          <p:cNvPr id="2560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dirty="0" smtClean="0"/>
          </a:p>
        </p:txBody>
      </p:sp>
      <p:sp>
        <p:nvSpPr>
          <p:cNvPr id="25603" name="Нижний колонтитул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dirty="0" smtClean="0">
              <a:cs typeface="Arial" charset="0"/>
            </a:endParaRPr>
          </a:p>
        </p:txBody>
      </p:sp>
    </p:spTree>
    <p:extLst>
      <p:ext uri="{BB962C8B-B14F-4D97-AF65-F5344CB8AC3E}">
        <p14:creationId xmlns:p14="http://schemas.microsoft.com/office/powerpoint/2010/main" val="36661117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10</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11</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12</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13</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14</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15</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16</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17</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2</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3</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4</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5</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6</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7</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8</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Background placeholder: </a:t>
            </a:r>
            <a:r>
              <a:rPr lang="en-US" b="1" dirty="0" smtClean="0"/>
              <a:t>After choosing your image, Right click on the image -&gt; Send to back -&gt; Click on send to back</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B56CA6-495C-4E68-99DC-C8BB46E8FFB3}" type="slidenum">
              <a:rPr lang="en-US">
                <a:cs typeface="Arial" charset="0"/>
              </a:rPr>
              <a:pPr fontAlgn="base">
                <a:spcBef>
                  <a:spcPct val="0"/>
                </a:spcBef>
                <a:spcAft>
                  <a:spcPct val="0"/>
                </a:spcAft>
              </a:pPr>
              <a:t>9</a:t>
            </a:fld>
            <a:endParaRPr lang="en-US" dirty="0">
              <a:cs typeface="Arial" charset="0"/>
            </a:endParaRPr>
          </a:p>
        </p:txBody>
      </p:sp>
    </p:spTree>
    <p:extLst>
      <p:ext uri="{BB962C8B-B14F-4D97-AF65-F5344CB8AC3E}">
        <p14:creationId xmlns:p14="http://schemas.microsoft.com/office/powerpoint/2010/main" val="3186461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A3A01C2-241F-49F6-9915-C25B250D44FA}" type="datetimeFigureOut">
              <a:rPr lang="ru-RU"/>
              <a:pPr>
                <a:defRPr/>
              </a:pPr>
              <a:t>01.10.2018</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26373568-3952-49D9-8648-69C08A76EAEA}"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DFC614F-C8AF-4BE4-9823-F75C75C4185C}" type="datetimeFigureOut">
              <a:rPr lang="ru-RU"/>
              <a:pPr>
                <a:defRPr/>
              </a:pPr>
              <a:t>01.10.2018</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3F5794A6-C96B-4CC9-BCDF-0CF4A173076F}"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05979"/>
            <a:ext cx="2057400" cy="4388644"/>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05979"/>
            <a:ext cx="6019800" cy="43886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A17F7B9-9460-4AD4-B7D4-32E5C5F1CD83}" type="datetimeFigureOut">
              <a:rPr lang="ru-RU"/>
              <a:pPr>
                <a:defRPr/>
              </a:pPr>
              <a:t>01.10.2018</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F3B5EC8B-5B41-495A-BD56-E9941B2CBBF4}" type="slidenum">
              <a:rPr lang="ru-RU"/>
              <a:pPr>
                <a:defRPr/>
              </a:pPr>
              <a:t>‹#›</a:t>
            </a:fld>
            <a:endParaRPr lang="ru-R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9_Title Slide">
    <p:spTree>
      <p:nvGrpSpPr>
        <p:cNvPr id="1" name=""/>
        <p:cNvGrpSpPr/>
        <p:nvPr/>
      </p:nvGrpSpPr>
      <p:grpSpPr>
        <a:xfrm>
          <a:off x="0" y="0"/>
          <a:ext cx="0" cy="0"/>
          <a:chOff x="0" y="0"/>
          <a:chExt cx="0" cy="0"/>
        </a:xfrm>
      </p:grpSpPr>
      <p:sp>
        <p:nvSpPr>
          <p:cNvPr id="5" name="Picture Placeholder 2"/>
          <p:cNvSpPr>
            <a:spLocks noGrp="1"/>
          </p:cNvSpPr>
          <p:nvPr>
            <p:ph type="pic" sz="quarter" idx="11"/>
          </p:nvPr>
        </p:nvSpPr>
        <p:spPr>
          <a:xfrm>
            <a:off x="0" y="1"/>
            <a:ext cx="9144000" cy="2322500"/>
          </a:xfrm>
          <a:pattFill prst="pct5">
            <a:fgClr>
              <a:schemeClr val="tx1">
                <a:lumMod val="50000"/>
              </a:schemeClr>
            </a:fgClr>
            <a:bgClr>
              <a:schemeClr val="bg1">
                <a:lumMod val="95000"/>
              </a:schemeClr>
            </a:bgClr>
          </a:pattFill>
        </p:spPr>
        <p:txBody>
          <a:bodyPr rtlCol="0" anchor="ctr">
            <a:normAutofit/>
          </a:bodyPr>
          <a:lstStyle>
            <a:lvl1pPr marL="0" indent="0" algn="ctr">
              <a:buNone/>
              <a:defRPr sz="1400" baseline="0">
                <a:latin typeface="+mj-lt"/>
              </a:defRPr>
            </a:lvl1pPr>
          </a:lstStyle>
          <a:p>
            <a:pPr lvl="0"/>
            <a:r>
              <a:rPr lang="en-US" noProof="0" dirty="0" smtClean="0"/>
              <a:t>Вставка рисунка</a:t>
            </a:r>
            <a:endParaRPr lang="en-US" noProof="0" dirty="0"/>
          </a:p>
        </p:txBody>
      </p:sp>
      <p:sp>
        <p:nvSpPr>
          <p:cNvPr id="7" name="Picture Placeholder 2"/>
          <p:cNvSpPr>
            <a:spLocks noGrp="1"/>
          </p:cNvSpPr>
          <p:nvPr>
            <p:ph type="pic" sz="quarter" idx="12"/>
          </p:nvPr>
        </p:nvSpPr>
        <p:spPr>
          <a:xfrm>
            <a:off x="3851142" y="1261777"/>
            <a:ext cx="1441717" cy="1475660"/>
          </a:xfrm>
          <a:prstGeom prst="ellipse">
            <a:avLst/>
          </a:prstGeom>
          <a:pattFill prst="pct5">
            <a:fgClr>
              <a:schemeClr val="tx1">
                <a:lumMod val="50000"/>
              </a:schemeClr>
            </a:fgClr>
            <a:bgClr>
              <a:schemeClr val="bg1">
                <a:lumMod val="95000"/>
              </a:schemeClr>
            </a:bgClr>
          </a:pattFill>
        </p:spPr>
        <p:txBody>
          <a:bodyPr rtlCol="0" anchor="ctr">
            <a:normAutofit/>
          </a:bodyPr>
          <a:lstStyle>
            <a:lvl1pPr marL="0" indent="0" algn="ctr">
              <a:buNone/>
              <a:defRPr sz="1400" baseline="0">
                <a:latin typeface="+mj-lt"/>
              </a:defRPr>
            </a:lvl1pPr>
          </a:lstStyle>
          <a:p>
            <a:pPr lvl="0"/>
            <a:r>
              <a:rPr lang="en-US" noProof="0" dirty="0" smtClean="0"/>
              <a:t>Вставка рисунка</a:t>
            </a:r>
            <a:endParaRPr lang="en-US" noProof="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9_Title Slide">
    <p:spTree>
      <p:nvGrpSpPr>
        <p:cNvPr id="1" name=""/>
        <p:cNvGrpSpPr/>
        <p:nvPr/>
      </p:nvGrpSpPr>
      <p:grpSpPr>
        <a:xfrm>
          <a:off x="0" y="0"/>
          <a:ext cx="0" cy="0"/>
          <a:chOff x="0" y="0"/>
          <a:chExt cx="0" cy="0"/>
        </a:xfrm>
      </p:grpSpPr>
      <p:sp>
        <p:nvSpPr>
          <p:cNvPr id="2" name="Picture Placeholder 2"/>
          <p:cNvSpPr>
            <a:spLocks noGrp="1"/>
          </p:cNvSpPr>
          <p:nvPr>
            <p:ph type="pic" sz="quarter" idx="11"/>
          </p:nvPr>
        </p:nvSpPr>
        <p:spPr>
          <a:xfrm>
            <a:off x="5088751" y="0"/>
            <a:ext cx="4055249" cy="5143500"/>
          </a:xfrm>
          <a:pattFill prst="pct5">
            <a:fgClr>
              <a:schemeClr val="tx1">
                <a:lumMod val="50000"/>
              </a:schemeClr>
            </a:fgClr>
            <a:bgClr>
              <a:schemeClr val="bg1">
                <a:lumMod val="95000"/>
              </a:schemeClr>
            </a:bgClr>
          </a:pattFill>
        </p:spPr>
        <p:txBody>
          <a:bodyPr rtlCol="0" anchor="ctr">
            <a:normAutofit/>
          </a:bodyPr>
          <a:lstStyle>
            <a:lvl1pPr marL="0" indent="0" algn="ctr">
              <a:buNone/>
              <a:defRPr sz="1400" baseline="0">
                <a:latin typeface="+mj-lt"/>
              </a:defRPr>
            </a:lvl1pPr>
          </a:lstStyle>
          <a:p>
            <a:pPr lvl="0"/>
            <a:r>
              <a:rPr lang="en-US" noProof="0" dirty="0" smtClean="0"/>
              <a:t>Вставка рисунка</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10"/>
          </p:nvPr>
        </p:nvSpPr>
        <p:spPr/>
        <p:txBody>
          <a:bodyPr/>
          <a:lstStyle>
            <a:lvl1pPr>
              <a:defRPr/>
            </a:lvl1pPr>
          </a:lstStyle>
          <a:p>
            <a:pPr>
              <a:defRPr/>
            </a:pPr>
            <a:fld id="{91596191-208D-4441-AB35-F3543B6EE7E9}" type="datetimeFigureOut">
              <a:rPr lang="ru-RU"/>
              <a:pPr>
                <a:defRPr/>
              </a:pPr>
              <a:t>01.10.2018</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AC6A0A4E-AFBE-4668-8EE4-212912D4FE7E}"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6F79768-F481-4336-A952-FA157E59D772}" type="datetimeFigureOut">
              <a:rPr lang="ru-RU"/>
              <a:pPr>
                <a:defRPr/>
              </a:pPr>
              <a:t>01.10.2018</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E8423C1A-8354-441E-816B-27CACADDB029}"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224D741-4477-413D-BC9D-77C0A3816ADC}" type="datetimeFigureOut">
              <a:rPr lang="ru-RU"/>
              <a:pPr>
                <a:defRPr/>
              </a:pPr>
              <a:t>01.10.2018</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dirty="0"/>
          </a:p>
        </p:txBody>
      </p:sp>
      <p:sp>
        <p:nvSpPr>
          <p:cNvPr id="7" name="Номер слайда 5"/>
          <p:cNvSpPr>
            <a:spLocks noGrp="1"/>
          </p:cNvSpPr>
          <p:nvPr>
            <p:ph type="sldNum" sz="quarter" idx="12"/>
          </p:nvPr>
        </p:nvSpPr>
        <p:spPr/>
        <p:txBody>
          <a:bodyPr/>
          <a:lstStyle>
            <a:lvl1pPr>
              <a:defRPr/>
            </a:lvl1pPr>
          </a:lstStyle>
          <a:p>
            <a:pPr>
              <a:defRPr/>
            </a:pPr>
            <a:fld id="{58A8D4EC-20AD-4B09-B140-58471A7F732C}"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CA51C43-6FE0-4BC5-AFC6-FA3A79BA686E}" type="datetimeFigureOut">
              <a:rPr lang="ru-RU"/>
              <a:pPr>
                <a:defRPr/>
              </a:pPr>
              <a:t>01.10.2018</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dirty="0"/>
          </a:p>
        </p:txBody>
      </p:sp>
      <p:sp>
        <p:nvSpPr>
          <p:cNvPr id="9" name="Номер слайда 5"/>
          <p:cNvSpPr>
            <a:spLocks noGrp="1"/>
          </p:cNvSpPr>
          <p:nvPr>
            <p:ph type="sldNum" sz="quarter" idx="12"/>
          </p:nvPr>
        </p:nvSpPr>
        <p:spPr/>
        <p:txBody>
          <a:bodyPr/>
          <a:lstStyle>
            <a:lvl1pPr>
              <a:defRPr/>
            </a:lvl1pPr>
          </a:lstStyle>
          <a:p>
            <a:pPr>
              <a:defRPr/>
            </a:pPr>
            <a:fld id="{A8BBBE76-236A-495B-A2F9-B54D6233CDD4}"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2AA79D02-0489-4966-B5CA-8CC4818ADDC0}" type="datetimeFigureOut">
              <a:rPr lang="ru-RU"/>
              <a:pPr>
                <a:defRPr/>
              </a:pPr>
              <a:t>01.10.2018</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dirty="0"/>
          </a:p>
        </p:txBody>
      </p:sp>
      <p:sp>
        <p:nvSpPr>
          <p:cNvPr id="5" name="Номер слайда 5"/>
          <p:cNvSpPr>
            <a:spLocks noGrp="1"/>
          </p:cNvSpPr>
          <p:nvPr>
            <p:ph type="sldNum" sz="quarter" idx="12"/>
          </p:nvPr>
        </p:nvSpPr>
        <p:spPr/>
        <p:txBody>
          <a:bodyPr/>
          <a:lstStyle>
            <a:lvl1pPr>
              <a:defRPr/>
            </a:lvl1pPr>
          </a:lstStyle>
          <a:p>
            <a:pPr>
              <a:defRPr/>
            </a:pPr>
            <a:fld id="{FE0203EF-386C-46FF-8B49-5FD182343423}"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3C0980C-C126-46C0-8CB9-605ED5B31D49}" type="datetimeFigureOut">
              <a:rPr lang="ru-RU"/>
              <a:pPr>
                <a:defRPr/>
              </a:pPr>
              <a:t>01.10.2018</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endParaRPr lang="ru-RU" dirty="0"/>
          </a:p>
        </p:txBody>
      </p:sp>
      <p:sp>
        <p:nvSpPr>
          <p:cNvPr id="4" name="Номер слайда 5"/>
          <p:cNvSpPr>
            <a:spLocks noGrp="1"/>
          </p:cNvSpPr>
          <p:nvPr>
            <p:ph type="sldNum" sz="quarter" idx="12"/>
          </p:nvPr>
        </p:nvSpPr>
        <p:spPr/>
        <p:txBody>
          <a:bodyPr/>
          <a:lstStyle>
            <a:lvl1pPr>
              <a:defRPr/>
            </a:lvl1pPr>
          </a:lstStyle>
          <a:p>
            <a:pPr>
              <a:defRPr/>
            </a:pPr>
            <a:fld id="{2F64CB09-0551-4A2F-B95E-7DFB70F2C50F}"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A1C0936-B9AF-4569-9833-1DC272E5AB07}" type="datetimeFigureOut">
              <a:rPr lang="ru-RU"/>
              <a:pPr>
                <a:defRPr/>
              </a:pPr>
              <a:t>01.10.2018</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dirty="0"/>
          </a:p>
        </p:txBody>
      </p:sp>
      <p:sp>
        <p:nvSpPr>
          <p:cNvPr id="7" name="Номер слайда 5"/>
          <p:cNvSpPr>
            <a:spLocks noGrp="1"/>
          </p:cNvSpPr>
          <p:nvPr>
            <p:ph type="sldNum" sz="quarter" idx="12"/>
          </p:nvPr>
        </p:nvSpPr>
        <p:spPr/>
        <p:txBody>
          <a:bodyPr/>
          <a:lstStyle>
            <a:lvl1pPr>
              <a:defRPr/>
            </a:lvl1pPr>
          </a:lstStyle>
          <a:p>
            <a:pPr>
              <a:defRPr/>
            </a:pPr>
            <a:fld id="{9FB54979-92EF-45F4-8064-75F973844D10}"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05CF595-D7A0-4DA6-8AE2-20A9F96D5A0E}" type="datetimeFigureOut">
              <a:rPr lang="ru-RU"/>
              <a:pPr>
                <a:defRPr/>
              </a:pPr>
              <a:t>01.10.2018</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dirty="0"/>
          </a:p>
        </p:txBody>
      </p:sp>
      <p:sp>
        <p:nvSpPr>
          <p:cNvPr id="7" name="Номер слайда 5"/>
          <p:cNvSpPr>
            <a:spLocks noGrp="1"/>
          </p:cNvSpPr>
          <p:nvPr>
            <p:ph type="sldNum" sz="quarter" idx="12"/>
          </p:nvPr>
        </p:nvSpPr>
        <p:spPr/>
        <p:txBody>
          <a:bodyPr/>
          <a:lstStyle>
            <a:lvl1pPr>
              <a:defRPr/>
            </a:lvl1pPr>
          </a:lstStyle>
          <a:p>
            <a:pPr>
              <a:defRPr/>
            </a:pPr>
            <a:fld id="{25D85176-A88A-48C8-813B-96CEE23B0204}"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28CCD70F-2C72-49E9-B86C-FC551FD87D3C}" type="datetimeFigureOut">
              <a:rPr lang="ru-RU"/>
              <a:pPr>
                <a:defRPr/>
              </a:pPr>
              <a:t>01.10.2018</a:t>
            </a:fld>
            <a:endParaRPr lang="ru-RU" dirty="0"/>
          </a:p>
        </p:txBody>
      </p:sp>
      <p:sp>
        <p:nvSpPr>
          <p:cNvPr id="5" name="Нижний колонтитул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dirty="0"/>
          </a:p>
        </p:txBody>
      </p:sp>
      <p:sp>
        <p:nvSpPr>
          <p:cNvPr id="6" name="Номер слайда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125EDC1D-448D-4613-8F28-1D680DC9BC22}"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2" r:id="rId13"/>
    <p:sldLayoutId id="2147483674" r:id="rId14"/>
  </p:sldLayoutIdLst>
  <p:timing>
    <p:tnLst>
      <p:par>
        <p:cTn id="1" dur="indefinite" restart="never" nodeType="tmRoot"/>
      </p:par>
    </p:tnLst>
  </p:timing>
  <p:txStyles>
    <p:titleStyle>
      <a:lvl1pPr algn="ctr" rtl="0" fontAlgn="base">
        <a:spcBef>
          <a:spcPct val="0"/>
        </a:spcBef>
        <a:spcAft>
          <a:spcPct val="0"/>
        </a:spcAft>
        <a:defRPr sz="4400" kern="1200">
          <a:solidFill>
            <a:srgbClr val="961916"/>
          </a:solidFill>
          <a:latin typeface="+mj-lt"/>
          <a:ea typeface="+mj-ea"/>
          <a:cs typeface="+mj-cs"/>
        </a:defRPr>
      </a:lvl1pPr>
      <a:lvl2pPr algn="ctr" rtl="0" fontAlgn="base">
        <a:spcBef>
          <a:spcPct val="0"/>
        </a:spcBef>
        <a:spcAft>
          <a:spcPct val="0"/>
        </a:spcAft>
        <a:defRPr sz="4400">
          <a:solidFill>
            <a:srgbClr val="961916"/>
          </a:solidFill>
          <a:latin typeface="Arial" charset="0"/>
        </a:defRPr>
      </a:lvl2pPr>
      <a:lvl3pPr algn="ctr" rtl="0" fontAlgn="base">
        <a:spcBef>
          <a:spcPct val="0"/>
        </a:spcBef>
        <a:spcAft>
          <a:spcPct val="0"/>
        </a:spcAft>
        <a:defRPr sz="4400">
          <a:solidFill>
            <a:srgbClr val="961916"/>
          </a:solidFill>
          <a:latin typeface="Arial" charset="0"/>
        </a:defRPr>
      </a:lvl3pPr>
      <a:lvl4pPr algn="ctr" rtl="0" fontAlgn="base">
        <a:spcBef>
          <a:spcPct val="0"/>
        </a:spcBef>
        <a:spcAft>
          <a:spcPct val="0"/>
        </a:spcAft>
        <a:defRPr sz="4400">
          <a:solidFill>
            <a:srgbClr val="961916"/>
          </a:solidFill>
          <a:latin typeface="Arial" charset="0"/>
        </a:defRPr>
      </a:lvl4pPr>
      <a:lvl5pPr algn="ctr" rtl="0" fontAlgn="base">
        <a:spcBef>
          <a:spcPct val="0"/>
        </a:spcBef>
        <a:spcAft>
          <a:spcPct val="0"/>
        </a:spcAft>
        <a:defRPr sz="4400">
          <a:solidFill>
            <a:srgbClr val="961916"/>
          </a:solidFill>
          <a:latin typeface="Arial" charset="0"/>
        </a:defRPr>
      </a:lvl5pPr>
      <a:lvl6pPr marL="457200" algn="ctr" rtl="0" fontAlgn="base">
        <a:spcBef>
          <a:spcPct val="0"/>
        </a:spcBef>
        <a:spcAft>
          <a:spcPct val="0"/>
        </a:spcAft>
        <a:defRPr sz="4400">
          <a:solidFill>
            <a:srgbClr val="961916"/>
          </a:solidFill>
          <a:latin typeface="Arial" charset="0"/>
        </a:defRPr>
      </a:lvl6pPr>
      <a:lvl7pPr marL="914400" algn="ctr" rtl="0" fontAlgn="base">
        <a:spcBef>
          <a:spcPct val="0"/>
        </a:spcBef>
        <a:spcAft>
          <a:spcPct val="0"/>
        </a:spcAft>
        <a:defRPr sz="4400">
          <a:solidFill>
            <a:srgbClr val="961916"/>
          </a:solidFill>
          <a:latin typeface="Arial" charset="0"/>
        </a:defRPr>
      </a:lvl7pPr>
      <a:lvl8pPr marL="1371600" algn="ctr" rtl="0" fontAlgn="base">
        <a:spcBef>
          <a:spcPct val="0"/>
        </a:spcBef>
        <a:spcAft>
          <a:spcPct val="0"/>
        </a:spcAft>
        <a:defRPr sz="4400">
          <a:solidFill>
            <a:srgbClr val="961916"/>
          </a:solidFill>
          <a:latin typeface="Arial" charset="0"/>
        </a:defRPr>
      </a:lvl8pPr>
      <a:lvl9pPr marL="1828800" algn="ctr" rtl="0" fontAlgn="base">
        <a:spcBef>
          <a:spcPct val="0"/>
        </a:spcBef>
        <a:spcAft>
          <a:spcPct val="0"/>
        </a:spcAft>
        <a:defRPr sz="4400">
          <a:solidFill>
            <a:srgbClr val="961916"/>
          </a:solidFill>
          <a:latin typeface="Arial"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Arial" pitchFamily="34" charset="0"/>
          <a:ea typeface="+mn-ea"/>
          <a:cs typeface="Arial" pitchFamily="34" charset="0"/>
        </a:defRPr>
      </a:lvl1pPr>
      <a:lvl2pPr marL="742950" indent="-285750" algn="l" rtl="0" fontAlgn="base">
        <a:spcBef>
          <a:spcPct val="20000"/>
        </a:spcBef>
        <a:spcAft>
          <a:spcPct val="0"/>
        </a:spcAft>
        <a:buFont typeface="Arial" charset="0"/>
        <a:buChar char="–"/>
        <a:defRPr sz="2800" kern="1200">
          <a:solidFill>
            <a:schemeClr val="tx1"/>
          </a:solidFill>
          <a:latin typeface="Arial" pitchFamily="34" charset="0"/>
          <a:ea typeface="+mn-ea"/>
          <a:cs typeface="Arial" pitchFamily="34" charset="0"/>
        </a:defRPr>
      </a:lvl2pPr>
      <a:lvl3pPr marL="1143000" indent="-228600" algn="l" rtl="0" fontAlgn="base">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fontAlgn="base">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fontAlgn="base">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5"/>
          <p:cNvSpPr txBox="1">
            <a:spLocks/>
          </p:cNvSpPr>
          <p:nvPr/>
        </p:nvSpPr>
        <p:spPr>
          <a:xfrm>
            <a:off x="2714612" y="285734"/>
            <a:ext cx="5033973" cy="830997"/>
          </a:xfrm>
          <a:prstGeom prst="rect">
            <a:avLst/>
          </a:prstGeom>
        </p:spPr>
        <p:txBody>
          <a:bodyPr wrap="square" anchor="ctr">
            <a:sp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85800" fontAlgn="auto">
              <a:spcBef>
                <a:spcPts val="0"/>
              </a:spcBef>
              <a:spcAft>
                <a:spcPts val="0"/>
              </a:spcAft>
              <a:defRPr/>
            </a:pPr>
            <a:r>
              <a:rPr lang="en-US" sz="2400" dirty="0" smtClean="0">
                <a:solidFill>
                  <a:schemeClr val="tx1"/>
                </a:solidFill>
                <a:latin typeface="+mj-lt"/>
                <a:ea typeface="Roboto Condensed bold" panose="02000000000000000000" pitchFamily="2" charset="0"/>
                <a:cs typeface="Roboto Condensed bold" panose="02000000000000000000" pitchFamily="2" charset="0"/>
              </a:rPr>
              <a:t>NORTH-WEST INSTITUTE</a:t>
            </a:r>
          </a:p>
          <a:p>
            <a:pPr algn="l" defTabSz="685800" fontAlgn="auto">
              <a:spcBef>
                <a:spcPts val="0"/>
              </a:spcBef>
              <a:spcAft>
                <a:spcPts val="0"/>
              </a:spcAft>
              <a:defRPr/>
            </a:pPr>
            <a:r>
              <a:rPr lang="en-US" sz="2400" dirty="0" smtClean="0">
                <a:solidFill>
                  <a:schemeClr val="tx1"/>
                </a:solidFill>
                <a:latin typeface="+mj-lt"/>
                <a:ea typeface="Roboto Condensed bold" panose="02000000000000000000" pitchFamily="2" charset="0"/>
                <a:cs typeface="Roboto Condensed bold" panose="02000000000000000000" pitchFamily="2" charset="0"/>
              </a:rPr>
              <a:t>OF MANAGEMENT</a:t>
            </a:r>
            <a:endParaRPr lang="en-US" sz="2400" dirty="0">
              <a:solidFill>
                <a:srgbClr val="F3644D"/>
              </a:solidFill>
              <a:latin typeface="+mj-lt"/>
              <a:ea typeface="Roboto Condensed bold" panose="02000000000000000000" pitchFamily="2" charset="0"/>
              <a:cs typeface="Roboto Condensed bold" panose="02000000000000000000" pitchFamily="2" charset="0"/>
            </a:endParaRPr>
          </a:p>
        </p:txBody>
      </p:sp>
      <p:pic>
        <p:nvPicPr>
          <p:cNvPr id="8" name="Рисунок 7"/>
          <p:cNvPicPr>
            <a:picLocks noChangeAspect="1"/>
          </p:cNvPicPr>
          <p:nvPr/>
        </p:nvPicPr>
        <p:blipFill>
          <a:blip r:embed="rId3" cstate="print"/>
          <a:srcRect/>
          <a:stretch>
            <a:fillRect/>
          </a:stretch>
        </p:blipFill>
        <p:spPr bwMode="auto">
          <a:xfrm>
            <a:off x="500034" y="214296"/>
            <a:ext cx="1122363" cy="2178050"/>
          </a:xfrm>
          <a:prstGeom prst="rect">
            <a:avLst/>
          </a:prstGeom>
          <a:noFill/>
          <a:ln w="9525">
            <a:noFill/>
            <a:miter lim="800000"/>
            <a:headEnd/>
            <a:tailEnd/>
          </a:ln>
        </p:spPr>
      </p:pic>
      <p:sp>
        <p:nvSpPr>
          <p:cNvPr id="9" name="Slide Number Placeholder 5"/>
          <p:cNvSpPr txBox="1">
            <a:spLocks/>
          </p:cNvSpPr>
          <p:nvPr/>
        </p:nvSpPr>
        <p:spPr>
          <a:xfrm>
            <a:off x="2500298" y="1495808"/>
            <a:ext cx="6286544" cy="3123932"/>
          </a:xfrm>
          <a:prstGeom prst="rect">
            <a:avLst/>
          </a:prstGeom>
        </p:spPr>
        <p:txBody>
          <a:bodyPr wrap="square" anchor="ctr">
            <a:sp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fontAlgn="auto">
              <a:spcBef>
                <a:spcPts val="0"/>
              </a:spcBef>
              <a:spcAft>
                <a:spcPts val="0"/>
              </a:spcAft>
              <a:defRPr/>
            </a:pPr>
            <a:r>
              <a:rPr lang="en-US" sz="2500" b="1" dirty="0" smtClean="0">
                <a:solidFill>
                  <a:srgbClr val="961916"/>
                </a:solidFill>
                <a:latin typeface="+mj-lt"/>
                <a:ea typeface="Roboto Condensed bold" panose="02000000000000000000" pitchFamily="2" charset="0"/>
                <a:cs typeface="Roboto Condensed bold" panose="02000000000000000000" pitchFamily="2" charset="0"/>
              </a:rPr>
              <a:t>New approaches to managerial staff training for public administration system</a:t>
            </a:r>
            <a:r>
              <a:rPr lang="ru-RU" sz="2500" b="1" dirty="0" smtClean="0">
                <a:solidFill>
                  <a:srgbClr val="961916"/>
                </a:solidFill>
                <a:latin typeface="+mj-lt"/>
                <a:ea typeface="Roboto Condensed bold" panose="02000000000000000000" pitchFamily="2" charset="0"/>
                <a:cs typeface="Roboto Condensed bold" panose="02000000000000000000" pitchFamily="2" charset="0"/>
              </a:rPr>
              <a:t>: </a:t>
            </a:r>
          </a:p>
          <a:p>
            <a:pPr algn="ctr" defTabSz="685800" fontAlgn="auto">
              <a:spcBef>
                <a:spcPts val="0"/>
              </a:spcBef>
              <a:spcAft>
                <a:spcPts val="0"/>
              </a:spcAft>
              <a:defRPr/>
            </a:pPr>
            <a:r>
              <a:rPr lang="en-US" sz="2500" b="1" dirty="0" smtClean="0">
                <a:solidFill>
                  <a:srgbClr val="961916"/>
                </a:solidFill>
                <a:latin typeface="+mj-lt"/>
                <a:ea typeface="Roboto Condensed bold" panose="02000000000000000000" pitchFamily="2" charset="0"/>
                <a:cs typeface="Roboto Condensed bold" panose="02000000000000000000" pitchFamily="2" charset="0"/>
              </a:rPr>
              <a:t>North-west Institute</a:t>
            </a:r>
          </a:p>
          <a:p>
            <a:pPr algn="ctr" defTabSz="685800" fontAlgn="auto">
              <a:spcBef>
                <a:spcPts val="0"/>
              </a:spcBef>
              <a:spcAft>
                <a:spcPts val="0"/>
              </a:spcAft>
              <a:defRPr/>
            </a:pPr>
            <a:r>
              <a:rPr lang="en-US" sz="2500" b="1" dirty="0" smtClean="0">
                <a:solidFill>
                  <a:srgbClr val="961916"/>
                </a:solidFill>
                <a:latin typeface="+mj-lt"/>
                <a:ea typeface="Roboto Condensed bold" panose="02000000000000000000" pitchFamily="2" charset="0"/>
                <a:cs typeface="Roboto Condensed bold" panose="02000000000000000000" pitchFamily="2" charset="0"/>
              </a:rPr>
              <a:t>of Management of RANEPA experience</a:t>
            </a:r>
            <a:endParaRPr lang="ru-RU" sz="2500" b="1" dirty="0" smtClean="0">
              <a:solidFill>
                <a:srgbClr val="961916"/>
              </a:solidFill>
              <a:latin typeface="+mj-lt"/>
              <a:ea typeface="Roboto Condensed bold" panose="02000000000000000000" pitchFamily="2" charset="0"/>
              <a:cs typeface="Roboto Condensed bold" panose="02000000000000000000" pitchFamily="2" charset="0"/>
            </a:endParaRPr>
          </a:p>
          <a:p>
            <a:pPr defTabSz="685800" fontAlgn="auto">
              <a:spcBef>
                <a:spcPts val="0"/>
              </a:spcBef>
              <a:spcAft>
                <a:spcPts val="0"/>
              </a:spcAft>
              <a:defRPr/>
            </a:pPr>
            <a:endParaRPr lang="ru-RU" sz="1800" b="1" dirty="0" smtClean="0">
              <a:solidFill>
                <a:schemeClr val="tx1"/>
              </a:solidFill>
              <a:latin typeface="+mj-lt"/>
              <a:ea typeface="Roboto Condensed bold" panose="02000000000000000000" pitchFamily="2" charset="0"/>
              <a:cs typeface="Roboto Condensed bold" panose="02000000000000000000" pitchFamily="2" charset="0"/>
            </a:endParaRPr>
          </a:p>
          <a:p>
            <a:pPr defTabSz="685800" fontAlgn="auto">
              <a:spcBef>
                <a:spcPts val="0"/>
              </a:spcBef>
              <a:spcAft>
                <a:spcPts val="0"/>
              </a:spcAft>
              <a:defRPr/>
            </a:pPr>
            <a:endParaRPr lang="ru-RU" sz="1800" b="1" dirty="0" smtClean="0">
              <a:solidFill>
                <a:schemeClr val="tx1"/>
              </a:solidFill>
              <a:latin typeface="+mj-lt"/>
              <a:ea typeface="Roboto Condensed bold" panose="02000000000000000000" pitchFamily="2" charset="0"/>
              <a:cs typeface="Roboto Condensed bold" panose="02000000000000000000" pitchFamily="2" charset="0"/>
            </a:endParaRPr>
          </a:p>
          <a:p>
            <a:pPr defTabSz="685800" fontAlgn="auto">
              <a:spcBef>
                <a:spcPts val="0"/>
              </a:spcBef>
              <a:spcAft>
                <a:spcPts val="0"/>
              </a:spcAft>
              <a:defRPr/>
            </a:pPr>
            <a:r>
              <a:rPr lang="en-US" sz="1800" b="1" i="1" dirty="0" smtClean="0">
                <a:solidFill>
                  <a:schemeClr val="tx1"/>
                </a:solidFill>
                <a:latin typeface="+mj-lt"/>
                <a:ea typeface="Roboto Condensed bold" panose="02000000000000000000" pitchFamily="2" charset="0"/>
                <a:cs typeface="Roboto Condensed bold" panose="02000000000000000000" pitchFamily="2" charset="0"/>
              </a:rPr>
              <a:t>Oleg I. </a:t>
            </a:r>
            <a:r>
              <a:rPr lang="en-US" sz="1800" b="1" i="1" dirty="0" err="1" smtClean="0">
                <a:solidFill>
                  <a:schemeClr val="tx1"/>
                </a:solidFill>
                <a:latin typeface="+mj-lt"/>
                <a:ea typeface="Roboto Condensed bold" panose="02000000000000000000" pitchFamily="2" charset="0"/>
                <a:cs typeface="Roboto Condensed bold" panose="02000000000000000000" pitchFamily="2" charset="0"/>
              </a:rPr>
              <a:t>Bedrik</a:t>
            </a:r>
            <a:endParaRPr lang="en-US" sz="1800" b="1" i="1" dirty="0" smtClean="0">
              <a:solidFill>
                <a:schemeClr val="tx1"/>
              </a:solidFill>
              <a:latin typeface="+mj-lt"/>
              <a:ea typeface="Roboto Condensed bold" panose="02000000000000000000" pitchFamily="2" charset="0"/>
              <a:cs typeface="Roboto Condensed bold" panose="02000000000000000000" pitchFamily="2" charset="0"/>
            </a:endParaRPr>
          </a:p>
          <a:p>
            <a:pPr defTabSz="685800" fontAlgn="auto">
              <a:spcBef>
                <a:spcPts val="0"/>
              </a:spcBef>
              <a:spcAft>
                <a:spcPts val="0"/>
              </a:spcAft>
              <a:defRPr/>
            </a:pPr>
            <a:r>
              <a:rPr lang="en-US" sz="1800" b="1" i="1" dirty="0" smtClean="0">
                <a:solidFill>
                  <a:schemeClr val="tx1"/>
                </a:solidFill>
                <a:latin typeface="+mj-lt"/>
                <a:ea typeface="Roboto Condensed bold" panose="02000000000000000000" pitchFamily="2" charset="0"/>
                <a:cs typeface="Roboto Condensed bold" panose="02000000000000000000" pitchFamily="2" charset="0"/>
              </a:rPr>
              <a:t>Deputy Director</a:t>
            </a:r>
            <a:endParaRPr lang="en-US" sz="1800" i="1" dirty="0">
              <a:solidFill>
                <a:schemeClr val="tx1"/>
              </a:solidFill>
              <a:latin typeface="+mj-lt"/>
              <a:ea typeface="Roboto Condensed bold" panose="02000000000000000000" pitchFamily="2" charset="0"/>
              <a:cs typeface="Roboto Condensed bold" panose="02000000000000000000" pitchFamily="2" charset="0"/>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accel="73333" decel="26667"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1+#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accel="73333" decel="26667"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1+#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rPr>
              <a:t>INNOVATIVE MODEL OF STAFF TRAINING FOR PUBLIC AND SOCIAL MANAGEMENT IN NWIM RANEPA</a:t>
            </a:r>
            <a:endParaRPr lang="en-US" sz="2200" b="1" dirty="0">
              <a:solidFill>
                <a:srgbClr val="961916"/>
              </a:solidFill>
              <a:latin typeface="+mj-lt"/>
            </a:endParaRPr>
          </a:p>
        </p:txBody>
      </p:sp>
      <p:sp>
        <p:nvSpPr>
          <p:cNvPr id="7" name="Title 1"/>
          <p:cNvSpPr txBox="1">
            <a:spLocks/>
          </p:cNvSpPr>
          <p:nvPr/>
        </p:nvSpPr>
        <p:spPr bwMode="auto">
          <a:xfrm>
            <a:off x="285720" y="1214428"/>
            <a:ext cx="8715436" cy="3571900"/>
          </a:xfrm>
          <a:prstGeom prst="rect">
            <a:avLst/>
          </a:prstGeom>
          <a:noFill/>
          <a:ln w="9525">
            <a:noFill/>
            <a:miter lim="800000"/>
            <a:headEnd/>
            <a:tailEnd/>
          </a:ln>
        </p:spPr>
        <p:txBody>
          <a:bodyPr lIns="0" tIns="0" rIns="0" bIns="0"/>
          <a:lstStyle/>
          <a:p>
            <a:pPr algn="just" defTabSz="912813"/>
            <a:r>
              <a:rPr lang="ru-RU" sz="1600" dirty="0" smtClean="0"/>
              <a:t>      </a:t>
            </a:r>
            <a:r>
              <a:rPr lang="ru-RU" sz="1600" b="1" dirty="0" smtClean="0"/>
              <a:t>7)</a:t>
            </a:r>
            <a:r>
              <a:rPr lang="ru-RU" sz="1600" dirty="0" smtClean="0"/>
              <a:t> </a:t>
            </a:r>
            <a:r>
              <a:rPr lang="en-US" sz="1600" dirty="0" smtClean="0"/>
              <a:t>formation of innovative approach towards system of vocational education and training integrated into the system of higher education and adopted its achievements, best practices and teaching methods</a:t>
            </a:r>
            <a:r>
              <a:rPr lang="ru-RU" sz="1600" dirty="0" smtClean="0"/>
              <a:t>;</a:t>
            </a:r>
          </a:p>
          <a:p>
            <a:pPr algn="just" defTabSz="912813"/>
            <a:endParaRPr lang="ru-RU" sz="1000" dirty="0" smtClean="0"/>
          </a:p>
          <a:p>
            <a:pPr algn="just"/>
            <a:r>
              <a:rPr lang="ru-RU" sz="1600" dirty="0" smtClean="0"/>
              <a:t>     </a:t>
            </a:r>
            <a:r>
              <a:rPr lang="ru-RU" sz="1600" b="1" dirty="0" smtClean="0"/>
              <a:t>8) </a:t>
            </a:r>
            <a:r>
              <a:rPr lang="ru-RU" sz="1600" dirty="0" smtClean="0"/>
              <a:t> </a:t>
            </a:r>
            <a:r>
              <a:rPr lang="en-US" sz="1600" dirty="0" smtClean="0"/>
              <a:t>practice-oriented approach towards teaching technology aimed at setting up optimal professional competences and rational pragmatism in future professional activity (“workshops of public and municipal management” established in partnership with Institute’s partners who are ready to supervise specific students’ groups, help them in internships and out-of-class activities related to acquiring professional and other competences. “Students’ municipality” – a unique project, where students of the Faculty of State and Municipal Administration are gaining basic skills of municipal entity employees during 7 months)</a:t>
            </a:r>
            <a:r>
              <a:rPr lang="ru-RU" sz="1600" dirty="0" smtClean="0"/>
              <a:t>;</a:t>
            </a:r>
          </a:p>
          <a:p>
            <a:pPr algn="just" defTabSz="912813">
              <a:buFontTx/>
              <a:buChar char="-"/>
            </a:pPr>
            <a:endParaRPr lang="ru-RU" sz="1600" dirty="0" smtClean="0"/>
          </a:p>
          <a:p>
            <a:pPr algn="just"/>
            <a:endParaRPr lang="en-US" sz="1600"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rPr>
              <a:t>INNOVATIVE MODEL OF STAFF TRAINING FOR PUBLIC AND SOCIAL MANAGEMENT IN NWIM RANEPA</a:t>
            </a:r>
            <a:endParaRPr lang="en-US" sz="2200" b="1" dirty="0">
              <a:solidFill>
                <a:srgbClr val="961916"/>
              </a:solidFill>
            </a:endParaRPr>
          </a:p>
        </p:txBody>
      </p:sp>
      <p:sp>
        <p:nvSpPr>
          <p:cNvPr id="7" name="Title 1"/>
          <p:cNvSpPr txBox="1">
            <a:spLocks/>
          </p:cNvSpPr>
          <p:nvPr/>
        </p:nvSpPr>
        <p:spPr bwMode="auto">
          <a:xfrm>
            <a:off x="285720" y="1214428"/>
            <a:ext cx="8715436" cy="3571900"/>
          </a:xfrm>
          <a:prstGeom prst="rect">
            <a:avLst/>
          </a:prstGeom>
          <a:noFill/>
          <a:ln w="9525">
            <a:noFill/>
            <a:miter lim="800000"/>
            <a:headEnd/>
            <a:tailEnd/>
          </a:ln>
        </p:spPr>
        <p:txBody>
          <a:bodyPr lIns="0" tIns="0" rIns="0" bIns="0"/>
          <a:lstStyle/>
          <a:p>
            <a:pPr algn="just" defTabSz="912813"/>
            <a:r>
              <a:rPr lang="ru-RU" sz="1600" dirty="0" smtClean="0"/>
              <a:t>      </a:t>
            </a:r>
            <a:r>
              <a:rPr lang="ru-RU" sz="1600" b="1" dirty="0" smtClean="0"/>
              <a:t>9) </a:t>
            </a:r>
            <a:r>
              <a:rPr lang="en-US" sz="1600" dirty="0" smtClean="0"/>
              <a:t>efficient out-of-class student activity</a:t>
            </a:r>
            <a:r>
              <a:rPr lang="en-US" sz="1600" b="1" dirty="0" smtClean="0"/>
              <a:t> </a:t>
            </a:r>
            <a:r>
              <a:rPr lang="en-US" sz="1600" dirty="0" smtClean="0"/>
              <a:t>aimed at developing </a:t>
            </a:r>
            <a:r>
              <a:rPr lang="en-US" sz="1600" dirty="0" err="1" smtClean="0"/>
              <a:t>omnifaceted</a:t>
            </a:r>
            <a:r>
              <a:rPr lang="en-US" sz="1600" dirty="0" smtClean="0"/>
              <a:t> skills of public activity, their integration into public life of the Institute, city and country, formation of a “patriotic core” of future civil servant through the means of high social engagement of students and efficient morale building</a:t>
            </a:r>
            <a:r>
              <a:rPr lang="ru-RU" sz="1600" dirty="0" smtClean="0"/>
              <a:t>;</a:t>
            </a:r>
          </a:p>
          <a:p>
            <a:pPr algn="just" defTabSz="912813"/>
            <a:endParaRPr lang="ru-RU" sz="1600" dirty="0" smtClean="0"/>
          </a:p>
          <a:p>
            <a:pPr algn="just" defTabSz="912813"/>
            <a:r>
              <a:rPr lang="ru-RU" sz="1600" dirty="0" smtClean="0"/>
              <a:t>    </a:t>
            </a:r>
            <a:r>
              <a:rPr lang="ru-RU" sz="1600" b="1" dirty="0" smtClean="0"/>
              <a:t>10)</a:t>
            </a:r>
            <a:r>
              <a:rPr lang="ru-RU" sz="1600" dirty="0" smtClean="0"/>
              <a:t> </a:t>
            </a:r>
            <a:r>
              <a:rPr lang="en-US" sz="1600" dirty="0" smtClean="0"/>
              <a:t>well-developed system of  advanced training (e.g. within the professional retraining program “Development of Regional Teams” made up of several modules. In the course of this program the students sharpen their managerial skills, prepare (with the use of </a:t>
            </a:r>
            <a:r>
              <a:rPr lang="en-US" sz="1600" dirty="0" err="1" smtClean="0"/>
              <a:t>RegionSim</a:t>
            </a:r>
            <a:r>
              <a:rPr lang="en-US" sz="1600" dirty="0" smtClean="0"/>
              <a:t> simulator) and unveil their projects of a specific Russian region development. In addition NWIM RANEPA is the only federal platform that forms effective knowledge and necessary competences in the field of public procurement</a:t>
            </a:r>
            <a:r>
              <a:rPr lang="ru-RU" sz="1600" dirty="0" smtClean="0"/>
              <a:t>).</a:t>
            </a:r>
          </a:p>
          <a:p>
            <a:pPr algn="just" defTabSz="912813">
              <a:buFontTx/>
              <a:buChar char="-"/>
            </a:pPr>
            <a:endParaRPr lang="ru-RU" sz="1600" dirty="0" smtClean="0"/>
          </a:p>
          <a:p>
            <a:pPr algn="just"/>
            <a:endParaRPr lang="en-US" sz="1600" dirty="0" smtClean="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latin typeface="+mj-lt"/>
              </a:rPr>
              <a:t>RESULTS OF THE NEW MODEL OF MANAGERIAL STAFF TRAINING FUNCTIONIONG IN NWIM RANEPA</a:t>
            </a:r>
            <a:endParaRPr lang="en-US" sz="2200" b="1" dirty="0">
              <a:solidFill>
                <a:srgbClr val="961916"/>
              </a:solidFill>
              <a:latin typeface="+mj-lt"/>
            </a:endParaRPr>
          </a:p>
        </p:txBody>
      </p:sp>
      <p:sp>
        <p:nvSpPr>
          <p:cNvPr id="7" name="Title 1"/>
          <p:cNvSpPr txBox="1">
            <a:spLocks/>
          </p:cNvSpPr>
          <p:nvPr/>
        </p:nvSpPr>
        <p:spPr bwMode="auto">
          <a:xfrm>
            <a:off x="285720" y="1142990"/>
            <a:ext cx="8715436" cy="3643338"/>
          </a:xfrm>
          <a:prstGeom prst="rect">
            <a:avLst/>
          </a:prstGeom>
          <a:noFill/>
          <a:ln w="9525">
            <a:noFill/>
            <a:miter lim="800000"/>
            <a:headEnd/>
            <a:tailEnd/>
          </a:ln>
        </p:spPr>
        <p:txBody>
          <a:bodyPr lIns="0" tIns="0" rIns="0" bIns="0"/>
          <a:lstStyle/>
          <a:p>
            <a:pPr algn="just" defTabSz="912813"/>
            <a:r>
              <a:rPr lang="ru-RU" sz="1600" dirty="0" smtClean="0"/>
              <a:t>        </a:t>
            </a:r>
            <a:r>
              <a:rPr lang="en-US" sz="1600" dirty="0" smtClean="0"/>
              <a:t>As a result of the reorganization of educational process the Institute has achieved new quality in:</a:t>
            </a:r>
            <a:endParaRPr lang="ru-RU" sz="1600" dirty="0" smtClean="0"/>
          </a:p>
          <a:p>
            <a:pPr algn="just" defTabSz="912813"/>
            <a:r>
              <a:rPr lang="ru-RU" sz="1600" dirty="0" smtClean="0"/>
              <a:t>      </a:t>
            </a:r>
            <a:r>
              <a:rPr lang="ru-RU" sz="1600" b="1" dirty="0" smtClean="0"/>
              <a:t>- </a:t>
            </a:r>
            <a:r>
              <a:rPr lang="en-US" sz="1600" b="1" dirty="0" smtClean="0"/>
              <a:t>educational process</a:t>
            </a:r>
            <a:r>
              <a:rPr lang="ru-RU" sz="1600" b="1" dirty="0" smtClean="0"/>
              <a:t> </a:t>
            </a:r>
            <a:r>
              <a:rPr lang="ru-RU" sz="1600" dirty="0" smtClean="0"/>
              <a:t>– </a:t>
            </a:r>
            <a:r>
              <a:rPr lang="en-US" sz="1600" dirty="0" smtClean="0"/>
              <a:t>educational plans are reformed</a:t>
            </a:r>
            <a:r>
              <a:rPr lang="ru-RU" sz="1600" dirty="0" smtClean="0"/>
              <a:t>,</a:t>
            </a:r>
            <a:r>
              <a:rPr lang="en-US" sz="1600" dirty="0" smtClean="0"/>
              <a:t> open lectures of governmental bodies heads and </a:t>
            </a:r>
            <a:r>
              <a:rPr lang="en-US" sz="1600" dirty="0" err="1" smtClean="0"/>
              <a:t>St.Petersburg</a:t>
            </a:r>
            <a:r>
              <a:rPr lang="en-US" sz="1600" dirty="0" smtClean="0"/>
              <a:t> Administration departments are included into the curricula</a:t>
            </a:r>
            <a:r>
              <a:rPr lang="ru-RU" sz="1600" dirty="0" smtClean="0"/>
              <a:t>,</a:t>
            </a:r>
            <a:r>
              <a:rPr lang="en-US" sz="1600" dirty="0" smtClean="0"/>
              <a:t> the number of graduation papers prepared according to the governmental bodies assignment has increased.</a:t>
            </a:r>
            <a:r>
              <a:rPr lang="ru-RU" sz="1600" dirty="0" smtClean="0"/>
              <a:t> </a:t>
            </a:r>
            <a:r>
              <a:rPr lang="en-US" sz="1600" dirty="0" smtClean="0"/>
              <a:t>In 2017 the Institute started the creation of integrated educational products that form additional competences in graduates of main educational programs on bachelor and master level. Deans of Faculty of Advanced Professional Education and Faculty of State and Municipal Administration have elaborated individual educational plan of a graduate of bachelor and master programs that allows for significant increase in his or </a:t>
            </a:r>
            <a:r>
              <a:rPr lang="en-US" sz="1600" dirty="0" err="1" smtClean="0"/>
              <a:t>competitivity</a:t>
            </a:r>
            <a:r>
              <a:rPr lang="en-US" sz="1600" dirty="0" smtClean="0"/>
              <a:t> on the </a:t>
            </a:r>
            <a:r>
              <a:rPr lang="en-US" sz="1600" dirty="0" err="1" smtClean="0"/>
              <a:t>labour</a:t>
            </a:r>
            <a:r>
              <a:rPr lang="en-US" sz="1600" dirty="0" smtClean="0"/>
              <a:t> market in the in the context of the transition to professional standards system</a:t>
            </a:r>
            <a:r>
              <a:rPr lang="ru-RU" sz="1600" dirty="0" smtClean="0"/>
              <a:t>.</a:t>
            </a:r>
            <a:r>
              <a:rPr lang="en-US" sz="1600" dirty="0" smtClean="0"/>
              <a:t> In 2018 the graduates have received the certificate on the advanced training within the program “Public and municipal procurement management” along with their higher education diploma (bachelor or master);</a:t>
            </a:r>
            <a:endParaRPr lang="ru-RU" sz="1600" dirty="0" smtClean="0"/>
          </a:p>
          <a:p>
            <a:pPr algn="just" defTabSz="912813">
              <a:buFontTx/>
              <a:buChar char="-"/>
            </a:pPr>
            <a:endParaRPr lang="ru-RU" dirty="0" smtClean="0"/>
          </a:p>
          <a:p>
            <a:pPr algn="just"/>
            <a:endParaRPr 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rPr>
              <a:t>RESULTS OF THE NEW MODEL OF MANAGERIAL STAFF TRAINING FUNCTIONIONG IN NWIM RANEPA</a:t>
            </a:r>
          </a:p>
          <a:p>
            <a:pPr algn="ctr" fontAlgn="auto">
              <a:lnSpc>
                <a:spcPct val="83000"/>
              </a:lnSpc>
              <a:spcAft>
                <a:spcPts val="0"/>
              </a:spcAft>
              <a:defRPr/>
            </a:pPr>
            <a:endParaRPr lang="en-US" sz="2200" b="1" dirty="0">
              <a:solidFill>
                <a:srgbClr val="961916"/>
              </a:solidFill>
              <a:latin typeface="+mj-lt"/>
            </a:endParaRPr>
          </a:p>
        </p:txBody>
      </p:sp>
      <p:sp>
        <p:nvSpPr>
          <p:cNvPr id="7" name="Title 1"/>
          <p:cNvSpPr txBox="1">
            <a:spLocks/>
          </p:cNvSpPr>
          <p:nvPr/>
        </p:nvSpPr>
        <p:spPr bwMode="auto">
          <a:xfrm>
            <a:off x="285720" y="1142990"/>
            <a:ext cx="8715436" cy="3643338"/>
          </a:xfrm>
          <a:prstGeom prst="rect">
            <a:avLst/>
          </a:prstGeom>
          <a:noFill/>
          <a:ln w="9525">
            <a:noFill/>
            <a:miter lim="800000"/>
            <a:headEnd/>
            <a:tailEnd/>
          </a:ln>
        </p:spPr>
        <p:txBody>
          <a:bodyPr lIns="0" tIns="0" rIns="0" bIns="0"/>
          <a:lstStyle/>
          <a:p>
            <a:pPr algn="just" defTabSz="912813"/>
            <a:r>
              <a:rPr lang="ru-RU" sz="1600" dirty="0" smtClean="0"/>
              <a:t>      </a:t>
            </a:r>
            <a:r>
              <a:rPr lang="ru-RU" sz="1600" b="1" dirty="0" smtClean="0"/>
              <a:t>- </a:t>
            </a:r>
            <a:r>
              <a:rPr lang="en-US" sz="1600" b="1" dirty="0" smtClean="0"/>
              <a:t>human resourcing of academic activity</a:t>
            </a:r>
            <a:r>
              <a:rPr lang="ru-RU" sz="1600" dirty="0" smtClean="0"/>
              <a:t> –</a:t>
            </a:r>
            <a:r>
              <a:rPr lang="en-US" sz="1600" dirty="0" smtClean="0"/>
              <a:t> previously the lecturing staff of the Institute was a “closed corporation”, now its refreshment has begun  The following sources of staff are the primal target for NWIM RANEPA while hiring the new lecturers</a:t>
            </a:r>
            <a:r>
              <a:rPr lang="ru-RU" sz="1600" dirty="0" smtClean="0"/>
              <a:t>: </a:t>
            </a:r>
          </a:p>
          <a:p>
            <a:pPr algn="just" defTabSz="912813"/>
            <a:r>
              <a:rPr lang="ru-RU" sz="1600" dirty="0" smtClean="0"/>
              <a:t>        а) </a:t>
            </a:r>
            <a:r>
              <a:rPr lang="en-US" sz="1600" dirty="0" smtClean="0"/>
              <a:t>active and former </a:t>
            </a:r>
            <a:r>
              <a:rPr lang="en-US" sz="1600" dirty="0" err="1" smtClean="0"/>
              <a:t>practicians</a:t>
            </a:r>
            <a:r>
              <a:rPr lang="en-US" sz="1600" dirty="0" smtClean="0"/>
              <a:t> (with big experience in governing bodies) according to the profiles of the subjects taught and academic projects</a:t>
            </a:r>
            <a:r>
              <a:rPr lang="ru-RU" sz="1600" dirty="0" smtClean="0"/>
              <a:t>; </a:t>
            </a:r>
          </a:p>
          <a:p>
            <a:pPr algn="just" defTabSz="912813"/>
            <a:r>
              <a:rPr lang="ru-RU" sz="1600" dirty="0" smtClean="0"/>
              <a:t>        б) </a:t>
            </a:r>
            <a:r>
              <a:rPr lang="en-US" sz="1600" dirty="0" smtClean="0"/>
              <a:t>young (under 45 years old) lecturers with academic title and experience in other  “high-quality” </a:t>
            </a:r>
            <a:r>
              <a:rPr lang="en-US" sz="1600" dirty="0" err="1" smtClean="0"/>
              <a:t>St.Petersburg</a:t>
            </a:r>
            <a:r>
              <a:rPr lang="en-US" sz="1600" dirty="0" smtClean="0"/>
              <a:t> HEIs that are coming to NWIM RANEPA for full-time work</a:t>
            </a:r>
            <a:r>
              <a:rPr lang="ru-RU" sz="1600" dirty="0" smtClean="0"/>
              <a:t>;</a:t>
            </a:r>
          </a:p>
          <a:p>
            <a:pPr algn="just" defTabSz="912813"/>
            <a:r>
              <a:rPr lang="ru-RU" sz="1600" dirty="0" smtClean="0"/>
              <a:t>         в) </a:t>
            </a:r>
            <a:r>
              <a:rPr lang="en-US" sz="1600" dirty="0" smtClean="0"/>
              <a:t>NWIM RANEPA graduates that have successfully defended their PhD theses and have showed inclination to research and teaching activity</a:t>
            </a:r>
            <a:endParaRPr lang="ru-RU" sz="1600" dirty="0" smtClean="0"/>
          </a:p>
          <a:p>
            <a:pPr algn="just" defTabSz="912813">
              <a:buFontTx/>
              <a:buChar char="-"/>
            </a:pPr>
            <a:endParaRPr lang="ru-RU" dirty="0" smtClean="0"/>
          </a:p>
          <a:p>
            <a:pPr algn="just"/>
            <a:endParaRPr 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rPr>
              <a:t>RESULTS OF THE NEW MODEL OF MANAGERIAL STAFF TRAINING FUNCTIONIONG IN NWIM RANEPA</a:t>
            </a:r>
          </a:p>
        </p:txBody>
      </p:sp>
      <p:sp>
        <p:nvSpPr>
          <p:cNvPr id="7" name="Title 1"/>
          <p:cNvSpPr txBox="1">
            <a:spLocks/>
          </p:cNvSpPr>
          <p:nvPr/>
        </p:nvSpPr>
        <p:spPr bwMode="auto">
          <a:xfrm>
            <a:off x="285720" y="1142990"/>
            <a:ext cx="8715436" cy="3643338"/>
          </a:xfrm>
          <a:prstGeom prst="rect">
            <a:avLst/>
          </a:prstGeom>
          <a:noFill/>
          <a:ln w="9525">
            <a:noFill/>
            <a:miter lim="800000"/>
            <a:headEnd/>
            <a:tailEnd/>
          </a:ln>
        </p:spPr>
        <p:txBody>
          <a:bodyPr lIns="0" tIns="0" rIns="0" bIns="0"/>
          <a:lstStyle/>
          <a:p>
            <a:pPr algn="just" defTabSz="912813"/>
            <a:r>
              <a:rPr lang="ru-RU" sz="1600" dirty="0" smtClean="0"/>
              <a:t>      </a:t>
            </a:r>
            <a:r>
              <a:rPr lang="ru-RU" sz="1600" b="1" dirty="0" smtClean="0"/>
              <a:t>- </a:t>
            </a:r>
            <a:r>
              <a:rPr lang="en-US" sz="1600" b="1" dirty="0" smtClean="0"/>
              <a:t>project activity with participation of students, applicants and academic staff</a:t>
            </a:r>
            <a:r>
              <a:rPr lang="ru-RU" sz="1600" b="1" dirty="0" smtClean="0"/>
              <a:t>:</a:t>
            </a:r>
          </a:p>
          <a:p>
            <a:pPr algn="just" defTabSz="912813"/>
            <a:r>
              <a:rPr lang="ru-RU" sz="1600" b="1" dirty="0" smtClean="0"/>
              <a:t>- </a:t>
            </a:r>
            <a:r>
              <a:rPr lang="en-US" sz="1600" dirty="0" smtClean="0"/>
              <a:t>NWIM RANEPA is one of the regional operators of the Russian National Cup “Manage!” – competition between students of higher education and vocational education institutions that tests their knowledge and skills in a form of business role-play game</a:t>
            </a:r>
            <a:r>
              <a:rPr lang="ru-RU" sz="1600" dirty="0" smtClean="0"/>
              <a:t>;</a:t>
            </a:r>
          </a:p>
          <a:p>
            <a:pPr algn="just" defTabSz="912813">
              <a:buFontTx/>
              <a:buChar char="-"/>
            </a:pPr>
            <a:r>
              <a:rPr lang="en-US" sz="1600" dirty="0" smtClean="0"/>
              <a:t> NWIM RANEPA students regularly place high on team-based intellectual competition “Managerial </a:t>
            </a:r>
            <a:r>
              <a:rPr lang="en-US" sz="1600" dirty="0" err="1" smtClean="0"/>
              <a:t>multiathlon</a:t>
            </a:r>
            <a:r>
              <a:rPr lang="en-US" sz="1600" dirty="0" smtClean="0"/>
              <a:t>” organized by the Committee for civil service and personnel policy of the </a:t>
            </a:r>
            <a:r>
              <a:rPr lang="en-US" sz="1600" dirty="0" err="1" smtClean="0"/>
              <a:t>St.Petersburg</a:t>
            </a:r>
            <a:r>
              <a:rPr lang="en-US" sz="1600" dirty="0" smtClean="0"/>
              <a:t> Government within the </a:t>
            </a:r>
            <a:r>
              <a:rPr lang="en-US" sz="1600" dirty="0" err="1" smtClean="0"/>
              <a:t>St.Petersburg</a:t>
            </a:r>
            <a:r>
              <a:rPr lang="en-US" sz="1600" dirty="0" smtClean="0"/>
              <a:t> International Forum</a:t>
            </a:r>
            <a:r>
              <a:rPr lang="ru-RU" sz="1600" dirty="0" smtClean="0"/>
              <a:t>;</a:t>
            </a:r>
          </a:p>
          <a:p>
            <a:pPr algn="just" defTabSz="912813">
              <a:buFontTx/>
              <a:buChar char="-"/>
            </a:pPr>
            <a:r>
              <a:rPr lang="ru-RU" sz="1600" dirty="0" smtClean="0"/>
              <a:t> </a:t>
            </a:r>
            <a:r>
              <a:rPr lang="en-US" sz="1600" dirty="0" smtClean="0"/>
              <a:t>International competition “Innovative development strategies” organized by the Strategists’ Guild, Centre for </a:t>
            </a:r>
            <a:r>
              <a:rPr lang="en-US" sz="1600" dirty="0" err="1" smtClean="0"/>
              <a:t>Strtegic</a:t>
            </a:r>
            <a:r>
              <a:rPr lang="en-US" sz="1600" dirty="0" smtClean="0"/>
              <a:t> Research of </a:t>
            </a:r>
            <a:r>
              <a:rPr lang="en-US" sz="1600" dirty="0" err="1" smtClean="0"/>
              <a:t>Lomonosov</a:t>
            </a:r>
            <a:r>
              <a:rPr lang="en-US" sz="1600" dirty="0" smtClean="0"/>
              <a:t> MSU and NWIM RANEPA is taking place since 2017. The goal of this competition is promotion and methodology development of </a:t>
            </a:r>
            <a:r>
              <a:rPr lang="en-US" sz="1600" dirty="0" err="1" smtClean="0"/>
              <a:t>strategical</a:t>
            </a:r>
            <a:r>
              <a:rPr lang="en-US" sz="1600" dirty="0" smtClean="0"/>
              <a:t> thinking and skills of strategist through attracting students and pupils into multi-functional system of professional interaction</a:t>
            </a:r>
            <a:endParaRPr lang="ru-RU" sz="1600" dirty="0" smtClean="0"/>
          </a:p>
          <a:p>
            <a:pPr algn="just"/>
            <a:endParaRPr 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rPr>
              <a:t>RESULTS OF THE NEW MODEL OF MANAGERIAL STAFF TRAINING FUNCTIONIONG IN NWIM RANEPA</a:t>
            </a:r>
          </a:p>
        </p:txBody>
      </p:sp>
      <p:sp>
        <p:nvSpPr>
          <p:cNvPr id="7" name="Title 1"/>
          <p:cNvSpPr txBox="1">
            <a:spLocks/>
          </p:cNvSpPr>
          <p:nvPr/>
        </p:nvSpPr>
        <p:spPr bwMode="auto">
          <a:xfrm>
            <a:off x="285720" y="1142990"/>
            <a:ext cx="8715436" cy="3643338"/>
          </a:xfrm>
          <a:prstGeom prst="rect">
            <a:avLst/>
          </a:prstGeom>
          <a:noFill/>
          <a:ln w="9525">
            <a:noFill/>
            <a:miter lim="800000"/>
            <a:headEnd/>
            <a:tailEnd/>
          </a:ln>
        </p:spPr>
        <p:txBody>
          <a:bodyPr lIns="0" tIns="0" rIns="0" bIns="0"/>
          <a:lstStyle/>
          <a:p>
            <a:r>
              <a:rPr lang="en-US" sz="1600" b="1" dirty="0" smtClean="0"/>
              <a:t>- vocational guidance work with enrollee, students and graduates:</a:t>
            </a:r>
            <a:endParaRPr lang="ru-RU" sz="1600" dirty="0" smtClean="0"/>
          </a:p>
          <a:p>
            <a:r>
              <a:rPr lang="en-US" sz="1600" dirty="0" smtClean="0"/>
              <a:t>- "Educational lecture" successfully operates and expands the scope of activities since 2016;</a:t>
            </a:r>
            <a:endParaRPr lang="ru-RU" sz="1600" dirty="0" smtClean="0"/>
          </a:p>
          <a:p>
            <a:r>
              <a:rPr lang="en-US" sz="1600" dirty="0" smtClean="0"/>
              <a:t>- A unique school of young strategists is opened on the basis of the gymnasium №622 of the city. The head of the School of young strategists is the famous economist of world name, a foreign member of the Russian Academy of Sciences, </a:t>
            </a:r>
            <a:r>
              <a:rPr lang="en-US" sz="1600" dirty="0" err="1" smtClean="0"/>
              <a:t>Kvint</a:t>
            </a:r>
            <a:r>
              <a:rPr lang="en-US" sz="1600" dirty="0" smtClean="0"/>
              <a:t> Vladimir </a:t>
            </a:r>
            <a:r>
              <a:rPr lang="en-US" sz="1600" dirty="0" err="1" smtClean="0"/>
              <a:t>Lvovich</a:t>
            </a:r>
            <a:r>
              <a:rPr lang="en-US" sz="1600" dirty="0" smtClean="0"/>
              <a:t>. High school pupils participate in discussions of the Strategy for the Development of St. Petersburg (Strategy 2030) and share their proposals with experts of the Committee for Economic Policy and </a:t>
            </a:r>
            <a:r>
              <a:rPr lang="en-US" sz="1600" dirty="0" err="1" smtClean="0"/>
              <a:t>Strategical</a:t>
            </a:r>
            <a:r>
              <a:rPr lang="en-US" sz="1600" dirty="0" smtClean="0"/>
              <a:t> Planning of the city;</a:t>
            </a:r>
            <a:endParaRPr lang="ru-RU" sz="1600" dirty="0" smtClean="0"/>
          </a:p>
          <a:p>
            <a:r>
              <a:rPr lang="en-US" sz="1600" dirty="0" smtClean="0"/>
              <a:t>- Interaction with the Council of high school pupils of St. Petersburg;</a:t>
            </a:r>
            <a:endParaRPr lang="ru-RU" sz="1600" dirty="0" smtClean="0"/>
          </a:p>
          <a:p>
            <a:r>
              <a:rPr lang="en-US" sz="1600" dirty="0" smtClean="0"/>
              <a:t>- Basic school at the North-West Institute of the Presidential Academy, which allows to form a unique for St. Petersburg innovative educational environment is opened. Educational environment of the school integrates one of the most advanced education management systems in Russia, with the unique resources of the Presidential Academy and the historical traditions of the Imperial </a:t>
            </a:r>
            <a:r>
              <a:rPr lang="en-US" sz="1600" dirty="0" err="1" smtClean="0"/>
              <a:t>Tsarskoye</a:t>
            </a:r>
            <a:r>
              <a:rPr lang="en-US" sz="1600" dirty="0" smtClean="0"/>
              <a:t> </a:t>
            </a:r>
            <a:r>
              <a:rPr lang="en-US" sz="1600" dirty="0" err="1" smtClean="0"/>
              <a:t>Selo</a:t>
            </a:r>
            <a:r>
              <a:rPr lang="en-US" sz="1600" dirty="0" smtClean="0"/>
              <a:t> Lyceum.</a:t>
            </a:r>
            <a:endParaRPr lang="ru-RU" sz="1600" dirty="0" smtClean="0"/>
          </a:p>
          <a:p>
            <a:pPr algn="just" defTabSz="912813">
              <a:buFontTx/>
              <a:buChar char="-"/>
            </a:pPr>
            <a:endParaRPr lang="ru-RU" sz="1600" dirty="0" smtClean="0"/>
          </a:p>
          <a:p>
            <a:pPr algn="just"/>
            <a:endParaRPr 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rPr>
              <a:t>RESULTS OF THE NEW MODEL OF MANAGERIAL STAFF TRAINING FUNCTIONIONG IN NWIM RANEPA</a:t>
            </a:r>
          </a:p>
          <a:p>
            <a:pPr algn="ctr" fontAlgn="auto">
              <a:lnSpc>
                <a:spcPct val="83000"/>
              </a:lnSpc>
              <a:spcAft>
                <a:spcPts val="0"/>
              </a:spcAft>
              <a:defRPr/>
            </a:pPr>
            <a:endParaRPr lang="en-US" sz="2200" b="1" dirty="0">
              <a:solidFill>
                <a:srgbClr val="961916"/>
              </a:solidFill>
              <a:latin typeface="+mj-lt"/>
            </a:endParaRPr>
          </a:p>
        </p:txBody>
      </p:sp>
      <p:sp>
        <p:nvSpPr>
          <p:cNvPr id="7" name="Title 1"/>
          <p:cNvSpPr txBox="1">
            <a:spLocks/>
          </p:cNvSpPr>
          <p:nvPr/>
        </p:nvSpPr>
        <p:spPr bwMode="auto">
          <a:xfrm>
            <a:off x="285720" y="1142990"/>
            <a:ext cx="8715436" cy="3643338"/>
          </a:xfrm>
          <a:prstGeom prst="rect">
            <a:avLst/>
          </a:prstGeom>
          <a:noFill/>
          <a:ln w="9525">
            <a:noFill/>
            <a:miter lim="800000"/>
            <a:headEnd/>
            <a:tailEnd/>
          </a:ln>
        </p:spPr>
        <p:txBody>
          <a:bodyPr lIns="0" tIns="0" rIns="0" bIns="0"/>
          <a:lstStyle/>
          <a:p>
            <a:pPr algn="just" defTabSz="912813"/>
            <a:r>
              <a:rPr lang="ru-RU" dirty="0" smtClean="0"/>
              <a:t>      </a:t>
            </a:r>
            <a:r>
              <a:rPr lang="en-US" b="1" dirty="0" smtClean="0"/>
              <a:t>- scientific and congress activity - </a:t>
            </a:r>
            <a:r>
              <a:rPr lang="en-US" dirty="0" smtClean="0"/>
              <a:t>Since 2016, the socio-scientific congress "Gorchakov Readings" has been held at the NWIM RANEPA. The brand of the congress allows to position the North-West Institute of the RANEPA in the external environment as an educational organization that builds its history to the </a:t>
            </a:r>
            <a:r>
              <a:rPr lang="en-US" dirty="0" err="1" smtClean="0"/>
              <a:t>Tsarskoye</a:t>
            </a:r>
            <a:r>
              <a:rPr lang="en-US" dirty="0" smtClean="0"/>
              <a:t> </a:t>
            </a:r>
            <a:r>
              <a:rPr lang="en-US" dirty="0" err="1" smtClean="0"/>
              <a:t>Selo</a:t>
            </a:r>
            <a:r>
              <a:rPr lang="en-US" dirty="0" smtClean="0"/>
              <a:t> Lyceum, one of the most outstanding graduates of which was the State Chancellor of the Russian Empire, A.M. Gorchakov. The format of the conference is aimed at achieving synergy and increasing the scientific significance of the event. It is planned to reject the practice of organizing conferences for individual faculties and departments with predominantly distance participation of their own teachers, but, on the contrary, uniting, within the framework of one event, the efforts of most faculties.</a:t>
            </a:r>
            <a:endParaRPr 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latin typeface="Open Sans bold" panose="020B0806030504020204"/>
              </a:rPr>
              <a:t>CONCLUSION</a:t>
            </a:r>
            <a:endParaRPr lang="en-US" sz="2200" b="1" dirty="0">
              <a:solidFill>
                <a:srgbClr val="961916"/>
              </a:solidFill>
              <a:latin typeface="Open Sans bold" panose="020B0806030504020204"/>
            </a:endParaRPr>
          </a:p>
        </p:txBody>
      </p:sp>
      <p:sp>
        <p:nvSpPr>
          <p:cNvPr id="7" name="Title 1"/>
          <p:cNvSpPr txBox="1">
            <a:spLocks/>
          </p:cNvSpPr>
          <p:nvPr/>
        </p:nvSpPr>
        <p:spPr bwMode="auto">
          <a:xfrm>
            <a:off x="285720" y="1142990"/>
            <a:ext cx="8715436" cy="3643338"/>
          </a:xfrm>
          <a:prstGeom prst="rect">
            <a:avLst/>
          </a:prstGeom>
          <a:noFill/>
          <a:ln w="9525">
            <a:noFill/>
            <a:miter lim="800000"/>
            <a:headEnd/>
            <a:tailEnd/>
          </a:ln>
        </p:spPr>
        <p:txBody>
          <a:bodyPr lIns="0" tIns="0" rIns="0" bIns="0"/>
          <a:lstStyle/>
          <a:p>
            <a:pPr algn="just" defTabSz="912813"/>
            <a:r>
              <a:rPr lang="ru-RU" dirty="0" smtClean="0"/>
              <a:t>            </a:t>
            </a:r>
          </a:p>
          <a:p>
            <a:pPr algn="just" defTabSz="912813">
              <a:lnSpc>
                <a:spcPct val="150000"/>
              </a:lnSpc>
            </a:pPr>
            <a:endParaRPr lang="ru-RU" dirty="0" smtClean="0"/>
          </a:p>
          <a:p>
            <a:pPr algn="just" defTabSz="912813">
              <a:lnSpc>
                <a:spcPct val="150000"/>
              </a:lnSpc>
            </a:pPr>
            <a:r>
              <a:rPr lang="ru-RU" dirty="0" smtClean="0"/>
              <a:t> </a:t>
            </a:r>
            <a:r>
              <a:rPr lang="en-US" dirty="0" smtClean="0"/>
              <a:t>The solution of the complex task of improving the efficiency of the system of training of managerial staff at the level of a huge country begins with a specific organization, specific "beacons ", with the specific experience of effectively operating the training of the organization of higher education</a:t>
            </a:r>
            <a:endParaRPr 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txBox="1">
            <a:spLocks/>
          </p:cNvSpPr>
          <p:nvPr/>
        </p:nvSpPr>
        <p:spPr>
          <a:xfrm>
            <a:off x="0" y="4023963"/>
            <a:ext cx="9144000" cy="800219"/>
          </a:xfrm>
          <a:prstGeom prst="rect">
            <a:avLst/>
          </a:prstGeom>
        </p:spPr>
        <p:txBody>
          <a:bodyPr anchor="ctr">
            <a:sp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r>
              <a:rPr lang="en-US" dirty="0" smtClean="0">
                <a:solidFill>
                  <a:schemeClr val="tx1"/>
                </a:solidFill>
              </a:rPr>
              <a:t>57/43, </a:t>
            </a:r>
            <a:r>
              <a:rPr lang="en-US" dirty="0" err="1" smtClean="0">
                <a:solidFill>
                  <a:schemeClr val="tx1"/>
                </a:solidFill>
              </a:rPr>
              <a:t>Sredniy</a:t>
            </a:r>
            <a:r>
              <a:rPr lang="en-US" dirty="0" smtClean="0">
                <a:solidFill>
                  <a:schemeClr val="tx1"/>
                </a:solidFill>
              </a:rPr>
              <a:t> prospect, </a:t>
            </a:r>
            <a:r>
              <a:rPr lang="en-US" dirty="0" err="1" smtClean="0">
                <a:solidFill>
                  <a:schemeClr val="tx1"/>
                </a:solidFill>
              </a:rPr>
              <a:t>Vasilyevsky</a:t>
            </a:r>
            <a:r>
              <a:rPr lang="en-US" dirty="0" smtClean="0">
                <a:solidFill>
                  <a:schemeClr val="tx1"/>
                </a:solidFill>
              </a:rPr>
              <a:t> Island, Saint-Petersburg,</a:t>
            </a:r>
            <a:r>
              <a:rPr lang="ru-RU" dirty="0" smtClean="0">
                <a:solidFill>
                  <a:schemeClr val="tx1"/>
                </a:solidFill>
              </a:rPr>
              <a:t> </a:t>
            </a:r>
          </a:p>
          <a:p>
            <a:pPr algn="ctr" fontAlgn="auto">
              <a:spcBef>
                <a:spcPts val="0"/>
              </a:spcBef>
              <a:spcAft>
                <a:spcPts val="0"/>
              </a:spcAft>
              <a:defRPr/>
            </a:pPr>
            <a:r>
              <a:rPr lang="en-US" smtClean="0">
                <a:solidFill>
                  <a:schemeClr val="tx1"/>
                </a:solidFill>
              </a:rPr>
              <a:t>sziu@sziu.ranepa.ru</a:t>
            </a:r>
            <a:endParaRPr lang="ru-RU" sz="1100" dirty="0" smtClean="0">
              <a:solidFill>
                <a:schemeClr val="tx1"/>
              </a:solidFill>
            </a:endParaRPr>
          </a:p>
          <a:p>
            <a:pPr algn="ctr" fontAlgn="auto">
              <a:spcBef>
                <a:spcPts val="0"/>
              </a:spcBef>
              <a:spcAft>
                <a:spcPts val="0"/>
              </a:spcAft>
              <a:defRPr/>
            </a:pPr>
            <a:r>
              <a:rPr lang="ru-RU" sz="1100" dirty="0">
                <a:latin typeface="HeliosLight" panose="02000503040000020004" pitchFamily="50" charset="0"/>
              </a:rPr>
              <a:t/>
            </a:r>
            <a:br>
              <a:rPr lang="ru-RU" sz="1100" dirty="0">
                <a:latin typeface="HeliosLight" panose="02000503040000020004" pitchFamily="50" charset="0"/>
              </a:rPr>
            </a:br>
            <a:endParaRPr lang="en-US" sz="1100" dirty="0">
              <a:solidFill>
                <a:schemeClr val="tx2">
                  <a:alpha val="70000"/>
                </a:schemeClr>
              </a:solidFill>
              <a:latin typeface="HeliosLight" panose="02000503040000020004" pitchFamily="50" charset="0"/>
              <a:ea typeface="Roboto Condensed bold" panose="02000000000000000000" pitchFamily="2" charset="0"/>
              <a:cs typeface="Roboto Condensed bold" panose="02000000000000000000" pitchFamily="2" charset="0"/>
            </a:endParaRPr>
          </a:p>
        </p:txBody>
      </p:sp>
      <p:sp>
        <p:nvSpPr>
          <p:cNvPr id="7" name="Slide Number Placeholder 5"/>
          <p:cNvSpPr txBox="1">
            <a:spLocks/>
          </p:cNvSpPr>
          <p:nvPr/>
        </p:nvSpPr>
        <p:spPr>
          <a:xfrm>
            <a:off x="4079875" y="1830021"/>
            <a:ext cx="3833813" cy="830997"/>
          </a:xfrm>
          <a:prstGeom prst="rect">
            <a:avLst/>
          </a:prstGeom>
        </p:spPr>
        <p:txBody>
          <a:bodyPr anchor="ctr">
            <a:sp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en-US" sz="2400" dirty="0" smtClean="0">
                <a:solidFill>
                  <a:schemeClr val="tx1"/>
                </a:solidFill>
                <a:latin typeface="+mj-lt"/>
                <a:ea typeface="Roboto Condensed bold" panose="02000000000000000000" pitchFamily="2" charset="0"/>
                <a:cs typeface="Roboto Condensed bold" panose="02000000000000000000" pitchFamily="2" charset="0"/>
              </a:rPr>
              <a:t>OUR  ALUMNI</a:t>
            </a:r>
          </a:p>
          <a:p>
            <a:pPr algn="l" fontAlgn="auto">
              <a:spcBef>
                <a:spcPts val="0"/>
              </a:spcBef>
              <a:spcAft>
                <a:spcPts val="0"/>
              </a:spcAft>
              <a:defRPr/>
            </a:pPr>
            <a:r>
              <a:rPr lang="en-US" sz="2400" dirty="0" smtClean="0">
                <a:solidFill>
                  <a:srgbClr val="F3644D"/>
                </a:solidFill>
                <a:latin typeface="+mj-lt"/>
                <a:ea typeface="Roboto Condensed bold" panose="02000000000000000000" pitchFamily="2" charset="0"/>
                <a:cs typeface="Roboto Condensed bold" panose="02000000000000000000" pitchFamily="2" charset="0"/>
              </a:rPr>
              <a:t>RUN  THE  COUNTRY</a:t>
            </a:r>
            <a:endParaRPr lang="en-US" sz="2400" dirty="0">
              <a:solidFill>
                <a:srgbClr val="F3644D"/>
              </a:solidFill>
              <a:latin typeface="+mj-lt"/>
              <a:ea typeface="Roboto Condensed bold" panose="02000000000000000000" pitchFamily="2" charset="0"/>
              <a:cs typeface="Roboto Condensed bold" panose="02000000000000000000" pitchFamily="2" charset="0"/>
            </a:endParaRPr>
          </a:p>
        </p:txBody>
      </p:sp>
      <p:pic>
        <p:nvPicPr>
          <p:cNvPr id="8" name="Рисунок 7"/>
          <p:cNvPicPr>
            <a:picLocks noChangeAspect="1"/>
          </p:cNvPicPr>
          <p:nvPr/>
        </p:nvPicPr>
        <p:blipFill>
          <a:blip r:embed="rId2" cstate="print"/>
          <a:srcRect/>
          <a:stretch>
            <a:fillRect/>
          </a:stretch>
        </p:blipFill>
        <p:spPr bwMode="auto">
          <a:xfrm>
            <a:off x="1743075" y="1157288"/>
            <a:ext cx="1122363" cy="2176462"/>
          </a:xfrm>
          <a:prstGeom prst="rect">
            <a:avLst/>
          </a:prstGeom>
          <a:noFill/>
          <a:ln w="9525">
            <a:noFill/>
            <a:miter lim="800000"/>
            <a:headEnd/>
            <a:tailEnd/>
          </a:ln>
        </p:spPr>
      </p:pic>
      <p:grpSp>
        <p:nvGrpSpPr>
          <p:cNvPr id="10" name="Группа 9"/>
          <p:cNvGrpSpPr>
            <a:grpSpLocks/>
          </p:cNvGrpSpPr>
          <p:nvPr/>
        </p:nvGrpSpPr>
        <p:grpSpPr bwMode="auto">
          <a:xfrm>
            <a:off x="3889375" y="1754188"/>
            <a:ext cx="69850" cy="1000125"/>
            <a:chOff x="5506098" y="2623860"/>
            <a:chExt cx="0" cy="1659770"/>
          </a:xfrm>
        </p:grpSpPr>
        <p:cxnSp>
          <p:nvCxnSpPr>
            <p:cNvPr id="11" name="Straight Connector 2"/>
            <p:cNvCxnSpPr/>
            <p:nvPr/>
          </p:nvCxnSpPr>
          <p:spPr>
            <a:xfrm>
              <a:off x="5506098" y="2623860"/>
              <a:ext cx="0" cy="558526"/>
            </a:xfrm>
            <a:prstGeom prst="line">
              <a:avLst/>
            </a:prstGeom>
            <a:ln w="31750" cmpd="sng">
              <a:solidFill>
                <a:srgbClr val="961916"/>
              </a:soli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 name="Straight Connector 2"/>
            <p:cNvCxnSpPr/>
            <p:nvPr/>
          </p:nvCxnSpPr>
          <p:spPr>
            <a:xfrm>
              <a:off x="5506098" y="3174481"/>
              <a:ext cx="0" cy="558526"/>
            </a:xfrm>
            <a:prstGeom prst="line">
              <a:avLst/>
            </a:prstGeom>
            <a:ln w="31750" cmpd="sng">
              <a:solidFill>
                <a:srgbClr val="E95C0C"/>
              </a:soli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 name="Straight Connector 2"/>
            <p:cNvCxnSpPr/>
            <p:nvPr/>
          </p:nvCxnSpPr>
          <p:spPr>
            <a:xfrm>
              <a:off x="5506098" y="3725104"/>
              <a:ext cx="0" cy="558526"/>
            </a:xfrm>
            <a:prstGeom prst="line">
              <a:avLst/>
            </a:prstGeom>
            <a:ln w="31750" cmpd="sng">
              <a:solidFill>
                <a:srgbClr val="E88D03"/>
              </a:soli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accel="73333" decel="26667"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750" fill="hold"/>
                                        <p:tgtEl>
                                          <p:spTgt spid="10"/>
                                        </p:tgtEl>
                                        <p:attrNameLst>
                                          <p:attrName>ppt_x</p:attrName>
                                        </p:attrNameLst>
                                      </p:cBhvr>
                                      <p:tavLst>
                                        <p:tav tm="0">
                                          <p:val>
                                            <p:strVal val="1+#ppt_w/2"/>
                                          </p:val>
                                        </p:tav>
                                        <p:tav tm="100000">
                                          <p:val>
                                            <p:strVal val="#ppt_x"/>
                                          </p:val>
                                        </p:tav>
                                      </p:tavLst>
                                    </p:anim>
                                    <p:anim calcmode="lin" valueType="num">
                                      <p:cBhvr additive="base">
                                        <p:cTn id="13" dur="750" fill="hold"/>
                                        <p:tgtEl>
                                          <p:spTgt spid="10"/>
                                        </p:tgtEl>
                                        <p:attrNameLst>
                                          <p:attrName>ppt_y</p:attrName>
                                        </p:attrNameLst>
                                      </p:cBhvr>
                                      <p:tavLst>
                                        <p:tav tm="0">
                                          <p:val>
                                            <p:strVal val="#ppt_y"/>
                                          </p:val>
                                        </p:tav>
                                        <p:tav tm="100000">
                                          <p:val>
                                            <p:strVal val="#ppt_y"/>
                                          </p:val>
                                        </p:tav>
                                      </p:tavLst>
                                    </p:anim>
                                  </p:childTnLst>
                                </p:cTn>
                              </p:par>
                              <p:par>
                                <p:cTn id="14" presetID="2" presetClass="entr" presetSubtype="2" accel="73333" decel="26667"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750" fill="hold"/>
                                        <p:tgtEl>
                                          <p:spTgt spid="7"/>
                                        </p:tgtEl>
                                        <p:attrNameLst>
                                          <p:attrName>ppt_x</p:attrName>
                                        </p:attrNameLst>
                                      </p:cBhvr>
                                      <p:tavLst>
                                        <p:tav tm="0">
                                          <p:val>
                                            <p:strVal val="1+#ppt_w/2"/>
                                          </p:val>
                                        </p:tav>
                                        <p:tav tm="100000">
                                          <p:val>
                                            <p:strVal val="#ppt_x"/>
                                          </p:val>
                                        </p:tav>
                                      </p:tavLst>
                                    </p:anim>
                                    <p:anim calcmode="lin" valueType="num">
                                      <p:cBhvr additive="base">
                                        <p:cTn id="17"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85786" y="428610"/>
            <a:ext cx="7858180" cy="35719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latin typeface="Open Sans bold" panose="020B0806030504020204"/>
              </a:rPr>
              <a:t>RELEVANCE OF THE ISSUE</a:t>
            </a:r>
            <a:endParaRPr lang="en-US" sz="2200" b="1" dirty="0">
              <a:solidFill>
                <a:srgbClr val="961916"/>
              </a:solidFill>
              <a:latin typeface="Open Sans bold" panose="020B0806030504020204"/>
            </a:endParaRPr>
          </a:p>
        </p:txBody>
      </p:sp>
      <p:sp>
        <p:nvSpPr>
          <p:cNvPr id="7" name="Title 1"/>
          <p:cNvSpPr txBox="1">
            <a:spLocks/>
          </p:cNvSpPr>
          <p:nvPr/>
        </p:nvSpPr>
        <p:spPr bwMode="auto">
          <a:xfrm>
            <a:off x="285720" y="857238"/>
            <a:ext cx="8715436" cy="3929090"/>
          </a:xfrm>
          <a:prstGeom prst="rect">
            <a:avLst/>
          </a:prstGeom>
          <a:noFill/>
          <a:ln w="9525">
            <a:noFill/>
            <a:miter lim="800000"/>
            <a:headEnd/>
            <a:tailEnd/>
          </a:ln>
        </p:spPr>
        <p:txBody>
          <a:bodyPr lIns="0" tIns="0" rIns="0" bIns="0"/>
          <a:lstStyle/>
          <a:p>
            <a:pPr algn="just" defTabSz="912813">
              <a:buFontTx/>
              <a:buChar char="-"/>
            </a:pPr>
            <a:r>
              <a:rPr lang="ru-RU" dirty="0" smtClean="0"/>
              <a:t> </a:t>
            </a:r>
            <a:r>
              <a:rPr lang="en-US" dirty="0" smtClean="0"/>
              <a:t>modernization of the Russian Federation, creation of conditions for its proactive socio-economic development are the key tasks recognized by both Russian citizens and government</a:t>
            </a:r>
            <a:r>
              <a:rPr lang="ru-RU" dirty="0" smtClean="0"/>
              <a:t>;</a:t>
            </a:r>
          </a:p>
          <a:p>
            <a:pPr algn="just" defTabSz="912813"/>
            <a:endParaRPr lang="ru-RU" dirty="0" smtClean="0"/>
          </a:p>
          <a:p>
            <a:pPr algn="just" defTabSz="912813">
              <a:buFontTx/>
              <a:buChar char="-"/>
            </a:pPr>
            <a:r>
              <a:rPr lang="en-US" dirty="0" smtClean="0"/>
              <a:t> its achievement derives from the quality of public administration, primarily from the staff composition of public managers whose professional development and motivation complies with the country’s development goals</a:t>
            </a:r>
            <a:r>
              <a:rPr lang="ru-RU" dirty="0" smtClean="0"/>
              <a:t>;</a:t>
            </a:r>
          </a:p>
          <a:p>
            <a:pPr algn="just" defTabSz="912813"/>
            <a:endParaRPr lang="ru-RU" dirty="0" smtClean="0"/>
          </a:p>
          <a:p>
            <a:pPr algn="just" defTabSz="912813">
              <a:buFontTx/>
              <a:buChar char="-"/>
            </a:pPr>
            <a:r>
              <a:rPr lang="ru-RU" dirty="0" smtClean="0"/>
              <a:t> </a:t>
            </a:r>
            <a:r>
              <a:rPr lang="en-US" dirty="0" smtClean="0"/>
              <a:t>direct correlation between the quality of public and municipal administration’s human resourcing and the efficiency level of governmental policy aimed at social and economic development of the country arises the need for the academic discussion on the approaches towards managerial staff training for public and municipal administration</a:t>
            </a:r>
            <a:endParaRPr lang="ru-RU" i="1" dirty="0" smtClean="0">
              <a:ea typeface="Open Sans"/>
              <a:cs typeface="Open Sans"/>
            </a:endParaRPr>
          </a:p>
          <a:p>
            <a:pPr algn="just" defTabSz="912813"/>
            <a:endParaRPr lang="ru-RU" sz="1400" i="1" dirty="0" smtClean="0">
              <a:ea typeface="Open Sans"/>
              <a:cs typeface="Open Sans"/>
            </a:endParaRPr>
          </a:p>
          <a:p>
            <a:pPr algn="just" defTabSz="912813"/>
            <a:endParaRPr lang="en-US" sz="1200" i="1" dirty="0">
              <a:ea typeface="Open Sans"/>
              <a:cs typeface="Open Sans"/>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85786" y="357172"/>
            <a:ext cx="7858180" cy="571504"/>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latin typeface="Open Sans bold" panose="020B0806030504020204"/>
              </a:rPr>
              <a:t>TRADITIONS OF STAFF TRAINING FOR PUBLIC ADMINSTRATION SYSTEM IN RUSSIA</a:t>
            </a:r>
            <a:endParaRPr lang="en-US" sz="2200" b="1" dirty="0">
              <a:solidFill>
                <a:srgbClr val="961916"/>
              </a:solidFill>
              <a:latin typeface="Open Sans bold" panose="020B0806030504020204"/>
            </a:endParaRPr>
          </a:p>
        </p:txBody>
      </p:sp>
      <p:sp>
        <p:nvSpPr>
          <p:cNvPr id="7" name="Title 1"/>
          <p:cNvSpPr txBox="1">
            <a:spLocks/>
          </p:cNvSpPr>
          <p:nvPr/>
        </p:nvSpPr>
        <p:spPr bwMode="auto">
          <a:xfrm>
            <a:off x="285720" y="857238"/>
            <a:ext cx="8715436" cy="3929090"/>
          </a:xfrm>
          <a:prstGeom prst="rect">
            <a:avLst/>
          </a:prstGeom>
          <a:noFill/>
          <a:ln w="9525">
            <a:noFill/>
            <a:miter lim="800000"/>
            <a:headEnd/>
            <a:tailEnd/>
          </a:ln>
        </p:spPr>
        <p:txBody>
          <a:bodyPr lIns="0" tIns="0" rIns="0" bIns="0"/>
          <a:lstStyle/>
          <a:p>
            <a:pPr algn="just" defTabSz="912813"/>
            <a:endParaRPr lang="ru-RU" sz="1400" i="1" dirty="0" smtClean="0">
              <a:ea typeface="Open Sans"/>
              <a:cs typeface="Open Sans"/>
            </a:endParaRPr>
          </a:p>
          <a:p>
            <a:pPr algn="just" defTabSz="912813"/>
            <a:endParaRPr lang="en-US" sz="1200" i="1" dirty="0">
              <a:ea typeface="Open Sans"/>
              <a:cs typeface="Open Sans"/>
            </a:endParaRPr>
          </a:p>
        </p:txBody>
      </p:sp>
      <p:grpSp>
        <p:nvGrpSpPr>
          <p:cNvPr id="1095" name="Group 71"/>
          <p:cNvGrpSpPr>
            <a:grpSpLocks/>
          </p:cNvGrpSpPr>
          <p:nvPr/>
        </p:nvGrpSpPr>
        <p:grpSpPr bwMode="auto">
          <a:xfrm>
            <a:off x="539552" y="1059641"/>
            <a:ext cx="7918450" cy="3620581"/>
            <a:chOff x="951" y="1677"/>
            <a:chExt cx="15340" cy="7017"/>
          </a:xfrm>
        </p:grpSpPr>
        <p:sp>
          <p:nvSpPr>
            <p:cNvPr id="1096" name="Oval 72"/>
            <p:cNvSpPr>
              <a:spLocks noChangeArrowheads="1"/>
            </p:cNvSpPr>
            <p:nvPr/>
          </p:nvSpPr>
          <p:spPr bwMode="auto">
            <a:xfrm>
              <a:off x="1110" y="3970"/>
              <a:ext cx="4025" cy="104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Times New Roman" pitchFamily="18" charset="0"/>
                </a:rPr>
                <a:t>Imperial Lyceum in </a:t>
              </a:r>
              <a:r>
                <a:rPr kumimoji="0" lang="en-US" sz="1100" b="0" i="0" u="none" strike="noStrike" cap="none" normalizeH="0" baseline="0" dirty="0" err="1" smtClean="0">
                  <a:ln>
                    <a:noFill/>
                  </a:ln>
                  <a:solidFill>
                    <a:schemeClr val="tx1"/>
                  </a:solidFill>
                  <a:effectLst/>
                  <a:latin typeface="Times New Roman" pitchFamily="18" charset="0"/>
                </a:rPr>
                <a:t>Tsarskoye</a:t>
              </a:r>
              <a:r>
                <a:rPr kumimoji="0" lang="en-US" sz="1100" b="0" i="0" u="none" strike="noStrike" cap="none" normalizeH="0" baseline="0" dirty="0" smtClean="0">
                  <a:ln>
                    <a:noFill/>
                  </a:ln>
                  <a:solidFill>
                    <a:schemeClr val="tx1"/>
                  </a:solidFill>
                  <a:effectLst/>
                  <a:latin typeface="Times New Roman" pitchFamily="18" charset="0"/>
                </a:rPr>
                <a:t> </a:t>
              </a:r>
              <a:r>
                <a:rPr kumimoji="0" lang="en-US" sz="1100" b="0" i="0" u="none" strike="noStrike" cap="none" normalizeH="0" baseline="0" dirty="0" err="1" smtClean="0">
                  <a:ln>
                    <a:noFill/>
                  </a:ln>
                  <a:solidFill>
                    <a:schemeClr val="tx1"/>
                  </a:solidFill>
                  <a:effectLst/>
                  <a:latin typeface="Times New Roman" pitchFamily="18" charset="0"/>
                </a:rPr>
                <a:t>Selo</a:t>
              </a:r>
              <a:endParaRPr kumimoji="0" lang="ru-RU" sz="1800" b="0" i="0" u="none" strike="noStrike" cap="none" normalizeH="0" baseline="0" dirty="0" smtClean="0">
                <a:ln>
                  <a:noFill/>
                </a:ln>
                <a:solidFill>
                  <a:schemeClr val="tx1"/>
                </a:solidFill>
                <a:effectLst/>
                <a:latin typeface="Arial" pitchFamily="34" charset="0"/>
              </a:endParaRPr>
            </a:p>
          </p:txBody>
        </p:sp>
        <p:sp>
          <p:nvSpPr>
            <p:cNvPr id="1097" name="Oval 73"/>
            <p:cNvSpPr>
              <a:spLocks noChangeArrowheads="1"/>
            </p:cNvSpPr>
            <p:nvPr/>
          </p:nvSpPr>
          <p:spPr bwMode="auto">
            <a:xfrm>
              <a:off x="11832" y="4213"/>
              <a:ext cx="4077" cy="112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Times New Roman" pitchFamily="18" charset="0"/>
                </a:rPr>
                <a:t>Presidential Academy (RANEPA)</a:t>
              </a:r>
              <a:r>
                <a:rPr kumimoji="0" lang="ru-RU" sz="1100" b="0" i="0" u="none" strike="noStrike" cap="none" normalizeH="0" baseline="0" dirty="0" smtClean="0">
                  <a:ln>
                    <a:noFill/>
                  </a:ln>
                  <a:solidFill>
                    <a:schemeClr val="tx1"/>
                  </a:solidFill>
                  <a:effectLst/>
                  <a:latin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endParaRPr>
            </a:p>
          </p:txBody>
        </p:sp>
        <p:sp>
          <p:nvSpPr>
            <p:cNvPr id="1098" name="Oval 74"/>
            <p:cNvSpPr>
              <a:spLocks noChangeArrowheads="1"/>
            </p:cNvSpPr>
            <p:nvPr/>
          </p:nvSpPr>
          <p:spPr bwMode="auto">
            <a:xfrm>
              <a:off x="5136" y="3631"/>
              <a:ext cx="2793" cy="16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0" i="0" u="none" strike="noStrike" cap="none" normalizeH="0" baseline="0" dirty="0" smtClean="0">
                  <a:ln>
                    <a:noFill/>
                  </a:ln>
                  <a:solidFill>
                    <a:schemeClr val="tx1"/>
                  </a:solidFill>
                  <a:effectLst/>
                  <a:latin typeface="Times New Roman" pitchFamily="18" charset="0"/>
                </a:rPr>
                <a:t>Academy of Social Science under the Central Committee of CPSU</a:t>
              </a:r>
              <a:endParaRPr kumimoji="0" lang="ru-RU" sz="1800" b="0" i="0" u="none" strike="noStrike" cap="none" normalizeH="0" baseline="0" dirty="0" smtClean="0">
                <a:ln>
                  <a:noFill/>
                </a:ln>
                <a:solidFill>
                  <a:schemeClr val="tx1"/>
                </a:solidFill>
                <a:effectLst/>
                <a:latin typeface="Arial" pitchFamily="34" charset="0"/>
              </a:endParaRPr>
            </a:p>
          </p:txBody>
        </p:sp>
        <p:sp>
          <p:nvSpPr>
            <p:cNvPr id="1099" name="Oval 75"/>
            <p:cNvSpPr>
              <a:spLocks noChangeArrowheads="1"/>
            </p:cNvSpPr>
            <p:nvPr/>
          </p:nvSpPr>
          <p:spPr bwMode="auto">
            <a:xfrm>
              <a:off x="8169" y="3770"/>
              <a:ext cx="3523" cy="181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dirty="0" smtClean="0">
                  <a:ln>
                    <a:noFill/>
                  </a:ln>
                  <a:solidFill>
                    <a:schemeClr val="tx1"/>
                  </a:solidFill>
                  <a:effectLst/>
                  <a:latin typeface="Times New Roman" pitchFamily="18" charset="0"/>
                </a:rPr>
                <a:t>Academy of National Economy under the USSR Government</a:t>
              </a:r>
              <a:endParaRPr kumimoji="0" lang="ru-RU" sz="2400" b="0" i="0" u="none" strike="noStrike" cap="none" normalizeH="0" baseline="0" dirty="0" smtClean="0">
                <a:ln>
                  <a:noFill/>
                </a:ln>
                <a:solidFill>
                  <a:schemeClr val="tx1"/>
                </a:solidFill>
                <a:effectLst/>
                <a:latin typeface="Arial" pitchFamily="34" charset="0"/>
              </a:endParaRPr>
            </a:p>
          </p:txBody>
        </p:sp>
        <p:sp>
          <p:nvSpPr>
            <p:cNvPr id="1100" name="Rectangle 76"/>
            <p:cNvSpPr>
              <a:spLocks noChangeArrowheads="1"/>
            </p:cNvSpPr>
            <p:nvPr/>
          </p:nvSpPr>
          <p:spPr bwMode="auto">
            <a:xfrm>
              <a:off x="1214" y="5710"/>
              <a:ext cx="2082" cy="65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rPr>
                <a:t>Page Corps</a:t>
              </a:r>
              <a:endParaRPr kumimoji="0" lang="ru-RU" sz="1800" b="0" i="0" u="none" strike="noStrike" cap="none" normalizeH="0" baseline="0" smtClean="0">
                <a:ln>
                  <a:noFill/>
                </a:ln>
                <a:solidFill>
                  <a:schemeClr val="tx1"/>
                </a:solidFill>
                <a:effectLst/>
                <a:latin typeface="Arial" pitchFamily="34" charset="0"/>
              </a:endParaRPr>
            </a:p>
          </p:txBody>
        </p:sp>
        <p:sp>
          <p:nvSpPr>
            <p:cNvPr id="1101" name="Rectangle 77"/>
            <p:cNvSpPr>
              <a:spLocks noChangeArrowheads="1"/>
            </p:cNvSpPr>
            <p:nvPr/>
          </p:nvSpPr>
          <p:spPr bwMode="auto">
            <a:xfrm>
              <a:off x="1110" y="6730"/>
              <a:ext cx="2707" cy="8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rPr>
                <a:t>Imperial School of Jurisprudence</a:t>
              </a:r>
              <a:endParaRPr kumimoji="0" lang="ru-RU" sz="1800" b="0" i="0" u="none" strike="noStrike" cap="none" normalizeH="0" baseline="0" smtClean="0">
                <a:ln>
                  <a:noFill/>
                </a:ln>
                <a:solidFill>
                  <a:schemeClr val="tx1"/>
                </a:solidFill>
                <a:effectLst/>
                <a:latin typeface="Arial" pitchFamily="34" charset="0"/>
              </a:endParaRPr>
            </a:p>
          </p:txBody>
        </p:sp>
        <p:sp>
          <p:nvSpPr>
            <p:cNvPr id="1102" name="Rectangle 78"/>
            <p:cNvSpPr>
              <a:spLocks noChangeArrowheads="1"/>
            </p:cNvSpPr>
            <p:nvPr/>
          </p:nvSpPr>
          <p:spPr bwMode="auto">
            <a:xfrm>
              <a:off x="1454" y="7861"/>
              <a:ext cx="2707" cy="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Times New Roman" pitchFamily="18" charset="0"/>
                </a:rPr>
                <a:t>Universities</a:t>
              </a:r>
              <a:endParaRPr kumimoji="0" lang="ru-RU" sz="1800" b="0" i="0" u="none" strike="noStrike" cap="none" normalizeH="0" baseline="0" smtClean="0">
                <a:ln>
                  <a:noFill/>
                </a:ln>
                <a:solidFill>
                  <a:schemeClr val="tx1"/>
                </a:solidFill>
                <a:effectLst/>
                <a:latin typeface="Arial" pitchFamily="34" charset="0"/>
              </a:endParaRPr>
            </a:p>
          </p:txBody>
        </p:sp>
        <p:sp>
          <p:nvSpPr>
            <p:cNvPr id="1103" name="Rectangle 79"/>
            <p:cNvSpPr>
              <a:spLocks noChangeArrowheads="1"/>
            </p:cNvSpPr>
            <p:nvPr/>
          </p:nvSpPr>
          <p:spPr bwMode="auto">
            <a:xfrm>
              <a:off x="4837" y="5710"/>
              <a:ext cx="2569" cy="8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Times New Roman" pitchFamily="18" charset="0"/>
                </a:rPr>
                <a:t>Higher Party Schools</a:t>
              </a:r>
              <a:endParaRPr kumimoji="0" lang="ru-RU" sz="1800" b="0" i="0" u="none" strike="noStrike" cap="none" normalizeH="0" baseline="0" smtClean="0">
                <a:ln>
                  <a:noFill/>
                </a:ln>
                <a:solidFill>
                  <a:schemeClr val="tx1"/>
                </a:solidFill>
                <a:effectLst/>
                <a:latin typeface="Arial" pitchFamily="34" charset="0"/>
              </a:endParaRPr>
            </a:p>
          </p:txBody>
        </p:sp>
        <p:sp>
          <p:nvSpPr>
            <p:cNvPr id="1104" name="Rectangle 80"/>
            <p:cNvSpPr>
              <a:spLocks noChangeArrowheads="1"/>
            </p:cNvSpPr>
            <p:nvPr/>
          </p:nvSpPr>
          <p:spPr bwMode="auto">
            <a:xfrm>
              <a:off x="5239" y="6764"/>
              <a:ext cx="2707" cy="8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Times New Roman" pitchFamily="18" charset="0"/>
                </a:rPr>
                <a:t>Higher Komsomol School</a:t>
              </a:r>
              <a:r>
                <a:rPr kumimoji="0" lang="ru-RU" sz="1100" b="0" i="0" u="none" strike="noStrike" cap="none" normalizeH="0" baseline="0" smtClean="0">
                  <a:ln>
                    <a:noFill/>
                  </a:ln>
                  <a:solidFill>
                    <a:schemeClr val="tx1"/>
                  </a:solidFill>
                  <a:effectLst/>
                  <a:latin typeface="Times New Roman" pitchFamily="18" charset="0"/>
                </a:rPr>
                <a:t> </a:t>
              </a:r>
              <a:endParaRPr kumimoji="0" lang="ru-RU" sz="1800" b="0" i="0" u="none" strike="noStrike" cap="none" normalizeH="0" baseline="0" smtClean="0">
                <a:ln>
                  <a:noFill/>
                </a:ln>
                <a:solidFill>
                  <a:schemeClr val="tx1"/>
                </a:solidFill>
                <a:effectLst/>
                <a:latin typeface="Arial" pitchFamily="34" charset="0"/>
              </a:endParaRPr>
            </a:p>
          </p:txBody>
        </p:sp>
        <p:sp>
          <p:nvSpPr>
            <p:cNvPr id="1105" name="Rectangle 81"/>
            <p:cNvSpPr>
              <a:spLocks noChangeArrowheads="1"/>
            </p:cNvSpPr>
            <p:nvPr/>
          </p:nvSpPr>
          <p:spPr bwMode="auto">
            <a:xfrm>
              <a:off x="8883" y="7861"/>
              <a:ext cx="2707" cy="8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Times New Roman" pitchFamily="18" charset="0"/>
                </a:rPr>
                <a:t>Institutes of National Economy</a:t>
              </a:r>
              <a:endParaRPr kumimoji="0" lang="ru-RU" sz="1800" b="0" i="0" u="none" strike="noStrike" cap="none" normalizeH="0" baseline="0" smtClean="0">
                <a:ln>
                  <a:noFill/>
                </a:ln>
                <a:solidFill>
                  <a:schemeClr val="tx1"/>
                </a:solidFill>
                <a:effectLst/>
                <a:latin typeface="Arial" pitchFamily="34" charset="0"/>
              </a:endParaRPr>
            </a:p>
          </p:txBody>
        </p:sp>
        <p:sp>
          <p:nvSpPr>
            <p:cNvPr id="1106" name="Rectangle 82"/>
            <p:cNvSpPr>
              <a:spLocks noChangeArrowheads="1"/>
            </p:cNvSpPr>
            <p:nvPr/>
          </p:nvSpPr>
          <p:spPr bwMode="auto">
            <a:xfrm>
              <a:off x="5694" y="7861"/>
              <a:ext cx="2707" cy="8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Times New Roman" pitchFamily="18" charset="0"/>
                </a:rPr>
                <a:t>Higher Trade Unions School</a:t>
              </a:r>
              <a:endParaRPr kumimoji="0" lang="ru-RU" sz="1800" b="0" i="0" u="none" strike="noStrike" cap="none" normalizeH="0" baseline="0" smtClean="0">
                <a:ln>
                  <a:noFill/>
                </a:ln>
                <a:solidFill>
                  <a:schemeClr val="tx1"/>
                </a:solidFill>
                <a:effectLst/>
                <a:latin typeface="Arial" pitchFamily="34" charset="0"/>
              </a:endParaRPr>
            </a:p>
          </p:txBody>
        </p:sp>
        <p:sp>
          <p:nvSpPr>
            <p:cNvPr id="1107" name="Rectangle 83"/>
            <p:cNvSpPr>
              <a:spLocks noChangeArrowheads="1"/>
            </p:cNvSpPr>
            <p:nvPr/>
          </p:nvSpPr>
          <p:spPr bwMode="auto">
            <a:xfrm>
              <a:off x="12797" y="6870"/>
              <a:ext cx="2707" cy="161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Times New Roman" pitchFamily="18" charset="0"/>
                </a:rPr>
                <a:t>Institutes and branches of RANEPA</a:t>
              </a:r>
              <a:r>
                <a:rPr kumimoji="0" lang="ru-RU" sz="1100" b="0" i="0" u="none" strike="noStrike" cap="none" normalizeH="0" baseline="0" smtClean="0">
                  <a:ln>
                    <a:noFill/>
                  </a:ln>
                  <a:solidFill>
                    <a:schemeClr val="tx1"/>
                  </a:solidFill>
                  <a:effectLst/>
                  <a:latin typeface="Times New Roman" pitchFamily="18" charset="0"/>
                </a:rPr>
                <a:t> </a:t>
              </a:r>
              <a:endParaRPr kumimoji="0" lang="ru-RU" sz="1800" b="0" i="0" u="none" strike="noStrike" cap="none" normalizeH="0" baseline="0" smtClean="0">
                <a:ln>
                  <a:noFill/>
                </a:ln>
                <a:solidFill>
                  <a:schemeClr val="tx1"/>
                </a:solidFill>
                <a:effectLst/>
                <a:latin typeface="Arial" pitchFamily="34" charset="0"/>
              </a:endParaRPr>
            </a:p>
          </p:txBody>
        </p:sp>
        <p:cxnSp>
          <p:nvCxnSpPr>
            <p:cNvPr id="1108" name="AutoShape 84"/>
            <p:cNvCxnSpPr>
              <a:cxnSpLocks noChangeShapeType="1"/>
            </p:cNvCxnSpPr>
            <p:nvPr/>
          </p:nvCxnSpPr>
          <p:spPr bwMode="auto">
            <a:xfrm>
              <a:off x="9889" y="5585"/>
              <a:ext cx="0" cy="2276"/>
            </a:xfrm>
            <a:prstGeom prst="straightConnector1">
              <a:avLst/>
            </a:prstGeom>
            <a:noFill/>
            <a:ln w="9525">
              <a:solidFill>
                <a:srgbClr val="000000"/>
              </a:solidFill>
              <a:round/>
              <a:headEnd/>
              <a:tailEnd type="triangle" w="med" len="med"/>
            </a:ln>
          </p:spPr>
        </p:cxnSp>
        <p:cxnSp>
          <p:nvCxnSpPr>
            <p:cNvPr id="1109" name="AutoShape 85"/>
            <p:cNvCxnSpPr>
              <a:cxnSpLocks noChangeShapeType="1"/>
            </p:cNvCxnSpPr>
            <p:nvPr/>
          </p:nvCxnSpPr>
          <p:spPr bwMode="auto">
            <a:xfrm>
              <a:off x="7704" y="4858"/>
              <a:ext cx="572" cy="3003"/>
            </a:xfrm>
            <a:prstGeom prst="straightConnector1">
              <a:avLst/>
            </a:prstGeom>
            <a:noFill/>
            <a:ln w="9525">
              <a:solidFill>
                <a:srgbClr val="000000"/>
              </a:solidFill>
              <a:round/>
              <a:headEnd/>
              <a:tailEnd type="triangle" w="med" len="med"/>
            </a:ln>
          </p:spPr>
        </p:cxnSp>
        <p:cxnSp>
          <p:nvCxnSpPr>
            <p:cNvPr id="1110" name="AutoShape 86"/>
            <p:cNvCxnSpPr>
              <a:cxnSpLocks noChangeShapeType="1"/>
            </p:cNvCxnSpPr>
            <p:nvPr/>
          </p:nvCxnSpPr>
          <p:spPr bwMode="auto">
            <a:xfrm>
              <a:off x="14088" y="5341"/>
              <a:ext cx="0" cy="1529"/>
            </a:xfrm>
            <a:prstGeom prst="straightConnector1">
              <a:avLst/>
            </a:prstGeom>
            <a:noFill/>
            <a:ln w="9525">
              <a:solidFill>
                <a:srgbClr val="000000"/>
              </a:solidFill>
              <a:round/>
              <a:headEnd/>
              <a:tailEnd type="triangle" w="med" len="med"/>
            </a:ln>
          </p:spPr>
        </p:cxnSp>
        <p:cxnSp>
          <p:nvCxnSpPr>
            <p:cNvPr id="1111" name="AutoShape 87"/>
            <p:cNvCxnSpPr>
              <a:cxnSpLocks noChangeShapeType="1"/>
            </p:cNvCxnSpPr>
            <p:nvPr/>
          </p:nvCxnSpPr>
          <p:spPr bwMode="auto">
            <a:xfrm>
              <a:off x="4057" y="4977"/>
              <a:ext cx="1" cy="2850"/>
            </a:xfrm>
            <a:prstGeom prst="straightConnector1">
              <a:avLst/>
            </a:prstGeom>
            <a:noFill/>
            <a:ln w="9525">
              <a:solidFill>
                <a:srgbClr val="000000"/>
              </a:solidFill>
              <a:round/>
              <a:headEnd/>
              <a:tailEnd type="triangle" w="med" len="med"/>
            </a:ln>
          </p:spPr>
        </p:cxnSp>
        <p:cxnSp>
          <p:nvCxnSpPr>
            <p:cNvPr id="1112" name="AutoShape 88"/>
            <p:cNvCxnSpPr>
              <a:cxnSpLocks noChangeShapeType="1"/>
            </p:cNvCxnSpPr>
            <p:nvPr/>
          </p:nvCxnSpPr>
          <p:spPr bwMode="auto">
            <a:xfrm flipH="1">
              <a:off x="2429" y="4977"/>
              <a:ext cx="1628" cy="733"/>
            </a:xfrm>
            <a:prstGeom prst="straightConnector1">
              <a:avLst/>
            </a:prstGeom>
            <a:noFill/>
            <a:ln w="9525">
              <a:solidFill>
                <a:srgbClr val="000000"/>
              </a:solidFill>
              <a:round/>
              <a:headEnd/>
              <a:tailEnd type="triangle" w="med" len="med"/>
            </a:ln>
          </p:spPr>
        </p:cxnSp>
        <p:cxnSp>
          <p:nvCxnSpPr>
            <p:cNvPr id="1113" name="AutoShape 89"/>
            <p:cNvCxnSpPr>
              <a:cxnSpLocks noChangeShapeType="1"/>
            </p:cNvCxnSpPr>
            <p:nvPr/>
          </p:nvCxnSpPr>
          <p:spPr bwMode="auto">
            <a:xfrm flipH="1">
              <a:off x="3470" y="5011"/>
              <a:ext cx="588" cy="1719"/>
            </a:xfrm>
            <a:prstGeom prst="straightConnector1">
              <a:avLst/>
            </a:prstGeom>
            <a:noFill/>
            <a:ln w="9525">
              <a:solidFill>
                <a:srgbClr val="000000"/>
              </a:solidFill>
              <a:round/>
              <a:headEnd/>
              <a:tailEnd type="triangle" w="med" len="med"/>
            </a:ln>
          </p:spPr>
        </p:cxnSp>
        <p:cxnSp>
          <p:nvCxnSpPr>
            <p:cNvPr id="1114" name="AutoShape 90"/>
            <p:cNvCxnSpPr>
              <a:cxnSpLocks noChangeShapeType="1"/>
            </p:cNvCxnSpPr>
            <p:nvPr/>
          </p:nvCxnSpPr>
          <p:spPr bwMode="auto">
            <a:xfrm>
              <a:off x="7670" y="4892"/>
              <a:ext cx="0" cy="1871"/>
            </a:xfrm>
            <a:prstGeom prst="straightConnector1">
              <a:avLst/>
            </a:prstGeom>
            <a:noFill/>
            <a:ln w="9525">
              <a:solidFill>
                <a:srgbClr val="000000"/>
              </a:solidFill>
              <a:round/>
              <a:headEnd/>
              <a:tailEnd type="triangle" w="med" len="med"/>
            </a:ln>
          </p:spPr>
        </p:cxnSp>
        <p:cxnSp>
          <p:nvCxnSpPr>
            <p:cNvPr id="1115" name="AutoShape 91"/>
            <p:cNvCxnSpPr>
              <a:cxnSpLocks noChangeShapeType="1"/>
            </p:cNvCxnSpPr>
            <p:nvPr/>
          </p:nvCxnSpPr>
          <p:spPr bwMode="auto">
            <a:xfrm flipH="1">
              <a:off x="6263" y="4892"/>
              <a:ext cx="1407" cy="818"/>
            </a:xfrm>
            <a:prstGeom prst="straightConnector1">
              <a:avLst/>
            </a:prstGeom>
            <a:noFill/>
            <a:ln w="9525">
              <a:solidFill>
                <a:srgbClr val="000000"/>
              </a:solidFill>
              <a:round/>
              <a:headEnd/>
              <a:tailEnd type="triangle" w="med" len="med"/>
            </a:ln>
          </p:spPr>
        </p:cxnSp>
        <p:sp>
          <p:nvSpPr>
            <p:cNvPr id="1116" name="AutoShape 92"/>
            <p:cNvSpPr>
              <a:spLocks noChangeArrowheads="1"/>
            </p:cNvSpPr>
            <p:nvPr/>
          </p:nvSpPr>
          <p:spPr bwMode="auto">
            <a:xfrm>
              <a:off x="5508" y="1677"/>
              <a:ext cx="5804" cy="2053"/>
            </a:xfrm>
            <a:prstGeom prst="downArrowCallout">
              <a:avLst>
                <a:gd name="adj1" fmla="val 81793"/>
                <a:gd name="adj2" fmla="val 81793"/>
                <a:gd name="adj3" fmla="val 16667"/>
                <a:gd name="adj4" fmla="val 6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Times New Roman" pitchFamily="18" charset="0"/>
                </a:rPr>
                <a:t>System of managerial party end economic staff training during the Soviet period</a:t>
              </a:r>
              <a:endParaRPr kumimoji="0" lang="en-US" sz="1100" b="0"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1117" name="AutoShape 93"/>
            <p:cNvSpPr>
              <a:spLocks noChangeArrowheads="1"/>
            </p:cNvSpPr>
            <p:nvPr/>
          </p:nvSpPr>
          <p:spPr bwMode="auto">
            <a:xfrm>
              <a:off x="11763" y="1677"/>
              <a:ext cx="4528" cy="2140"/>
            </a:xfrm>
            <a:prstGeom prst="downArrowCallout">
              <a:avLst>
                <a:gd name="adj1" fmla="val 60828"/>
                <a:gd name="adj2" fmla="val 60828"/>
                <a:gd name="adj3" fmla="val 16667"/>
                <a:gd name="adj4" fmla="val 6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Times New Roman" pitchFamily="18" charset="0"/>
                </a:rPr>
                <a:t>Modern system of staff training for public, municipal and corporate administration in Russia Federation</a:t>
              </a:r>
              <a:endParaRPr kumimoji="0" lang="en-US" sz="1100" b="0"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1118" name="AutoShape 94"/>
            <p:cNvSpPr>
              <a:spLocks noChangeArrowheads="1"/>
            </p:cNvSpPr>
            <p:nvPr/>
          </p:nvSpPr>
          <p:spPr bwMode="auto">
            <a:xfrm>
              <a:off x="951" y="1677"/>
              <a:ext cx="4184" cy="2053"/>
            </a:xfrm>
            <a:prstGeom prst="downArrowCallout">
              <a:avLst>
                <a:gd name="adj1" fmla="val 58963"/>
                <a:gd name="adj2" fmla="val 58963"/>
                <a:gd name="adj3" fmla="val 16667"/>
                <a:gd name="adj4" fmla="val 6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Times New Roman" pitchFamily="18" charset="0"/>
                </a:rPr>
                <a:t>System of managerial staff training for public administration in Russian Empire time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50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latin typeface="Open Sans bold" panose="020B0806030504020204"/>
              </a:rPr>
              <a:t>MODERN REQUIREMENTS TO THE MANAGERIAL </a:t>
            </a:r>
            <a:r>
              <a:rPr lang="en-US" sz="2200" b="1" dirty="0" smtClean="0">
                <a:solidFill>
                  <a:srgbClr val="961916"/>
                </a:solidFill>
              </a:rPr>
              <a:t>STAFF TRAINING FOR PUBLIC ADMINSTRATION SYSTEM</a:t>
            </a:r>
            <a:endParaRPr lang="en-US" sz="2200" b="1" dirty="0">
              <a:solidFill>
                <a:srgbClr val="961916"/>
              </a:solidFill>
              <a:latin typeface="+mj-lt"/>
            </a:endParaRPr>
          </a:p>
        </p:txBody>
      </p:sp>
      <p:sp>
        <p:nvSpPr>
          <p:cNvPr id="7" name="Title 1"/>
          <p:cNvSpPr txBox="1">
            <a:spLocks/>
          </p:cNvSpPr>
          <p:nvPr/>
        </p:nvSpPr>
        <p:spPr bwMode="auto">
          <a:xfrm>
            <a:off x="285720" y="1142990"/>
            <a:ext cx="8715436" cy="3643338"/>
          </a:xfrm>
          <a:prstGeom prst="rect">
            <a:avLst/>
          </a:prstGeom>
          <a:noFill/>
          <a:ln w="9525">
            <a:noFill/>
            <a:miter lim="800000"/>
            <a:headEnd/>
            <a:tailEnd/>
          </a:ln>
        </p:spPr>
        <p:txBody>
          <a:bodyPr lIns="0" tIns="0" rIns="0" bIns="0"/>
          <a:lstStyle/>
          <a:p>
            <a:pPr algn="just" defTabSz="912813">
              <a:buFontTx/>
              <a:buChar char="-"/>
            </a:pPr>
            <a:r>
              <a:rPr lang="ru-RU" dirty="0" smtClean="0"/>
              <a:t>  </a:t>
            </a:r>
            <a:r>
              <a:rPr lang="en-US" dirty="0" smtClean="0"/>
              <a:t>transition from object-based, knowledge-based paradigm that forms a responsible performer with high level of “ordinary intelligence” (IQ) to the skills-based one that develops communicative, analytical and entrepreneurial skills in the graduates, i.e. soft-skills</a:t>
            </a:r>
            <a:r>
              <a:rPr lang="ru-RU" dirty="0" smtClean="0"/>
              <a:t>;</a:t>
            </a:r>
          </a:p>
          <a:p>
            <a:pPr algn="just" defTabSz="912813">
              <a:buFontTx/>
              <a:buChar char="-"/>
            </a:pPr>
            <a:endParaRPr lang="ru-RU" dirty="0" smtClean="0"/>
          </a:p>
          <a:p>
            <a:pPr algn="just"/>
            <a:r>
              <a:rPr lang="ru-RU" dirty="0" smtClean="0"/>
              <a:t>- </a:t>
            </a:r>
            <a:r>
              <a:rPr lang="en-US" dirty="0" smtClean="0"/>
              <a:t>formation of a special type of  managerial thinking and competences. They characterize the decision-making skills in the limited time and information conditions taking into account contradicting social interests. This performer is psychologically stable</a:t>
            </a:r>
            <a:r>
              <a:rPr lang="ru-RU" dirty="0" smtClean="0"/>
              <a:t>,</a:t>
            </a:r>
            <a:r>
              <a:rPr lang="en-US" dirty="0" smtClean="0"/>
              <a:t> able to survive in aggressive environment, able to express substantiated point of view, retain logical structure of statement and engage into negotiations with different groups of stakeholders</a:t>
            </a:r>
            <a:r>
              <a:rPr lang="ru-RU" dirty="0" smtClean="0"/>
              <a:t>;</a:t>
            </a:r>
          </a:p>
          <a:p>
            <a:pPr algn="just"/>
            <a:endParaRPr 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rPr>
              <a:t>MODERN REQUIREMENTS TO THE MANAGERIAL STAFF TRAINING FOR PUBLIC ADMINSTRATION SYSTEM</a:t>
            </a:r>
            <a:endParaRPr lang="en-US" sz="2200" b="1" dirty="0">
              <a:solidFill>
                <a:srgbClr val="961916"/>
              </a:solidFill>
            </a:endParaRPr>
          </a:p>
        </p:txBody>
      </p:sp>
      <p:sp>
        <p:nvSpPr>
          <p:cNvPr id="7" name="Title 1"/>
          <p:cNvSpPr txBox="1">
            <a:spLocks/>
          </p:cNvSpPr>
          <p:nvPr/>
        </p:nvSpPr>
        <p:spPr bwMode="auto">
          <a:xfrm>
            <a:off x="285720" y="1142990"/>
            <a:ext cx="8715436" cy="3643338"/>
          </a:xfrm>
          <a:prstGeom prst="rect">
            <a:avLst/>
          </a:prstGeom>
          <a:noFill/>
          <a:ln w="9525">
            <a:noFill/>
            <a:miter lim="800000"/>
            <a:headEnd/>
            <a:tailEnd/>
          </a:ln>
        </p:spPr>
        <p:txBody>
          <a:bodyPr lIns="0" tIns="0" rIns="0" bIns="0"/>
          <a:lstStyle/>
          <a:p>
            <a:pPr algn="just" defTabSz="912813">
              <a:buFontTx/>
              <a:buChar char="-"/>
            </a:pPr>
            <a:r>
              <a:rPr lang="ru-RU" dirty="0" smtClean="0"/>
              <a:t>  </a:t>
            </a:r>
            <a:r>
              <a:rPr lang="en-US" dirty="0" smtClean="0"/>
              <a:t>focus shift from training civil servants-performers to training professionals able to ensure information and analytical support to the processes in the sphere of public and social management, as well as support interaction between public administration, business and social institutes</a:t>
            </a:r>
            <a:r>
              <a:rPr lang="ru-RU" dirty="0" smtClean="0"/>
              <a:t>;</a:t>
            </a:r>
          </a:p>
          <a:p>
            <a:pPr algn="just" defTabSz="912813">
              <a:buFontTx/>
              <a:buChar char="-"/>
            </a:pPr>
            <a:endParaRPr lang="ru-RU" dirty="0" smtClean="0"/>
          </a:p>
          <a:p>
            <a:pPr algn="just" defTabSz="912813">
              <a:buFontTx/>
              <a:buChar char="-"/>
            </a:pPr>
            <a:r>
              <a:rPr lang="ru-RU" dirty="0" smtClean="0"/>
              <a:t> </a:t>
            </a:r>
            <a:r>
              <a:rPr lang="en-US" dirty="0" smtClean="0"/>
              <a:t>interdisciplinary nature of managerial staff training for modern public sector: combination of elements from management science, economics, sociology, management, psychology, competence development in the spheres of P</a:t>
            </a:r>
            <a:r>
              <a:rPr lang="ru-RU" dirty="0" smtClean="0"/>
              <a:t>ublic </a:t>
            </a:r>
            <a:r>
              <a:rPr lang="en-US" dirty="0" smtClean="0"/>
              <a:t>P</a:t>
            </a:r>
            <a:r>
              <a:rPr lang="ru-RU" dirty="0" smtClean="0"/>
              <a:t>rogram </a:t>
            </a:r>
            <a:r>
              <a:rPr lang="en-US" dirty="0" smtClean="0"/>
              <a:t>E</a:t>
            </a:r>
            <a:r>
              <a:rPr lang="ru-RU" dirty="0" err="1" smtClean="0"/>
              <a:t>valuation</a:t>
            </a:r>
            <a:r>
              <a:rPr lang="en-US" dirty="0" smtClean="0"/>
              <a:t>,</a:t>
            </a:r>
            <a:r>
              <a:rPr lang="ru-RU" dirty="0" smtClean="0"/>
              <a:t> </a:t>
            </a:r>
            <a:r>
              <a:rPr lang="en-US" dirty="0" smtClean="0"/>
              <a:t>D</a:t>
            </a:r>
            <a:r>
              <a:rPr lang="ru-RU" dirty="0" smtClean="0"/>
              <a:t>ecision </a:t>
            </a:r>
            <a:r>
              <a:rPr lang="en-US" dirty="0" smtClean="0"/>
              <a:t>A</a:t>
            </a:r>
            <a:r>
              <a:rPr lang="ru-RU" dirty="0" err="1" smtClean="0"/>
              <a:t>nalysis</a:t>
            </a:r>
            <a:r>
              <a:rPr lang="ru-RU" dirty="0" smtClean="0"/>
              <a:t>, </a:t>
            </a:r>
            <a:r>
              <a:rPr lang="en-US" dirty="0" smtClean="0"/>
              <a:t>M</a:t>
            </a:r>
            <a:r>
              <a:rPr lang="ru-RU" dirty="0" smtClean="0"/>
              <a:t>achine </a:t>
            </a:r>
            <a:r>
              <a:rPr lang="en-US" dirty="0" smtClean="0"/>
              <a:t>L</a:t>
            </a:r>
            <a:r>
              <a:rPr lang="ru-RU" dirty="0" err="1" smtClean="0"/>
              <a:t>earning</a:t>
            </a:r>
            <a:r>
              <a:rPr lang="en-US" dirty="0" smtClean="0"/>
              <a:t> and D</a:t>
            </a:r>
            <a:r>
              <a:rPr lang="ru-RU" dirty="0" smtClean="0"/>
              <a:t>ata </a:t>
            </a:r>
            <a:r>
              <a:rPr lang="en-US" dirty="0" smtClean="0"/>
              <a:t>M</a:t>
            </a:r>
            <a:r>
              <a:rPr lang="ru-RU" dirty="0" err="1" smtClean="0"/>
              <a:t>ining</a:t>
            </a:r>
            <a:r>
              <a:rPr lang="ru-RU" dirty="0" smtClean="0"/>
              <a:t>. </a:t>
            </a:r>
          </a:p>
          <a:p>
            <a:pPr algn="just"/>
            <a:endParaRPr 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latin typeface="Open Sans bold" panose="020B0806030504020204"/>
              </a:rPr>
              <a:t>NORTH-WEST INSTITUTE OF MANAGEMENT OF RUSSIAN PRESIDENTIAL ACADEMY</a:t>
            </a:r>
            <a:endParaRPr lang="en-US" sz="2200" b="1" dirty="0">
              <a:solidFill>
                <a:srgbClr val="961916"/>
              </a:solidFill>
              <a:latin typeface="Open Sans bold" panose="020B0806030504020204"/>
            </a:endParaRPr>
          </a:p>
        </p:txBody>
      </p:sp>
      <p:sp>
        <p:nvSpPr>
          <p:cNvPr id="7" name="Title 1"/>
          <p:cNvSpPr txBox="1">
            <a:spLocks/>
          </p:cNvSpPr>
          <p:nvPr/>
        </p:nvSpPr>
        <p:spPr bwMode="auto">
          <a:xfrm>
            <a:off x="285720" y="1142990"/>
            <a:ext cx="8715436" cy="3643338"/>
          </a:xfrm>
          <a:prstGeom prst="rect">
            <a:avLst/>
          </a:prstGeom>
          <a:noFill/>
          <a:ln w="9525">
            <a:noFill/>
            <a:miter lim="800000"/>
            <a:headEnd/>
            <a:tailEnd/>
          </a:ln>
        </p:spPr>
        <p:txBody>
          <a:bodyPr lIns="0" tIns="0" rIns="0" bIns="0"/>
          <a:lstStyle/>
          <a:p>
            <a:pPr algn="just" defTabSz="912813"/>
            <a:r>
              <a:rPr lang="ru-RU" dirty="0" smtClean="0"/>
              <a:t>        </a:t>
            </a:r>
            <a:r>
              <a:rPr lang="en-US" dirty="0" smtClean="0"/>
              <a:t>The history of educational traditions of the North-west Institute of Management of RANEPA dates back to the establishment of the Imperial Lyceum in 1810</a:t>
            </a:r>
            <a:r>
              <a:rPr lang="ru-RU" dirty="0" smtClean="0"/>
              <a:t>.</a:t>
            </a:r>
            <a:r>
              <a:rPr lang="en-US" dirty="0" smtClean="0"/>
              <a:t> Establishment of the Lyceum in the beginning of Alexander I reign  was closely connected to the plans of Russian state transformation. The new school should not have trained ordinary civil servants, blind executors of their superiors’ will, but the people that are inspired by the spirit of changes and could incarnate these ideas. They should have been notable for broad knowledge, thinking skills, patriotism and will to work for the fatherland well-being.</a:t>
            </a:r>
            <a:endParaRPr lang="ru-RU" dirty="0" smtClean="0"/>
          </a:p>
          <a:p>
            <a:pPr algn="just" defTabSz="912813"/>
            <a:r>
              <a:rPr lang="ru-RU" dirty="0" smtClean="0"/>
              <a:t>        </a:t>
            </a:r>
            <a:r>
              <a:rPr lang="en-US" dirty="0" smtClean="0"/>
              <a:t>This educational institution (moved in 1843 to </a:t>
            </a:r>
            <a:r>
              <a:rPr lang="en-US" dirty="0" err="1" smtClean="0"/>
              <a:t>St.Petersburg</a:t>
            </a:r>
            <a:r>
              <a:rPr lang="en-US" dirty="0" smtClean="0"/>
              <a:t>, </a:t>
            </a:r>
            <a:r>
              <a:rPr lang="en-US" dirty="0" err="1" smtClean="0"/>
              <a:t>Kamennoostrovskiy</a:t>
            </a:r>
            <a:r>
              <a:rPr lang="en-US" dirty="0" smtClean="0"/>
              <a:t> av.) is the leader in the sphere of young Russians’ managerial capacity development for more than 200 years.</a:t>
            </a:r>
            <a:endParaRPr lang="ru-RU" dirty="0" smtClean="0"/>
          </a:p>
          <a:p>
            <a:pPr algn="just"/>
            <a:endParaRPr 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rPr>
              <a:t>INNOVATIVE MODEL OF STAFF TRAINING FOR PUBLIC AND SOCIAL MANAGEMENT IN NWIM RANEPA</a:t>
            </a:r>
            <a:endParaRPr lang="en-US" sz="2200" b="1" dirty="0">
              <a:solidFill>
                <a:srgbClr val="961916"/>
              </a:solidFill>
            </a:endParaRPr>
          </a:p>
        </p:txBody>
      </p:sp>
      <p:sp>
        <p:nvSpPr>
          <p:cNvPr id="7" name="Title 1"/>
          <p:cNvSpPr txBox="1">
            <a:spLocks/>
          </p:cNvSpPr>
          <p:nvPr/>
        </p:nvSpPr>
        <p:spPr bwMode="auto">
          <a:xfrm>
            <a:off x="285720" y="1142990"/>
            <a:ext cx="8715436" cy="3643338"/>
          </a:xfrm>
          <a:prstGeom prst="rect">
            <a:avLst/>
          </a:prstGeom>
          <a:noFill/>
          <a:ln w="9525">
            <a:noFill/>
            <a:miter lim="800000"/>
            <a:headEnd/>
            <a:tailEnd/>
          </a:ln>
        </p:spPr>
        <p:txBody>
          <a:bodyPr lIns="0" tIns="0" rIns="0" bIns="0"/>
          <a:lstStyle/>
          <a:p>
            <a:pPr algn="just" defTabSz="912813"/>
            <a:r>
              <a:rPr lang="ru-RU" sz="1600" dirty="0" smtClean="0"/>
              <a:t>        </a:t>
            </a:r>
          </a:p>
          <a:p>
            <a:pPr algn="just" defTabSz="912813"/>
            <a:r>
              <a:rPr lang="ru-RU" sz="1600" dirty="0" smtClean="0"/>
              <a:t> </a:t>
            </a:r>
            <a:r>
              <a:rPr lang="en-US" sz="1600" dirty="0" smtClean="0"/>
              <a:t>According to the Strategy and Road-Map of NWIM RANEPA development, decrees of Director and Academic Council, an innovative system of staff training for public and social management was consecutively introduced in the Institute. In its core lies </a:t>
            </a:r>
            <a:r>
              <a:rPr lang="en-US" sz="1600" b="1" dirty="0" smtClean="0"/>
              <a:t>life-long learning </a:t>
            </a:r>
            <a:r>
              <a:rPr lang="en-US" sz="1600" dirty="0" smtClean="0"/>
              <a:t>and </a:t>
            </a:r>
            <a:r>
              <a:rPr lang="en-US" sz="1600" b="1" dirty="0" smtClean="0"/>
              <a:t>complex and systematical approach</a:t>
            </a:r>
            <a:r>
              <a:rPr lang="en-US" sz="1600" dirty="0" smtClean="0"/>
              <a:t>.</a:t>
            </a:r>
          </a:p>
          <a:p>
            <a:pPr algn="just" defTabSz="912813"/>
            <a:r>
              <a:rPr lang="en-US" sz="1600" dirty="0" smtClean="0"/>
              <a:t>Its main elements are:</a:t>
            </a:r>
            <a:endParaRPr lang="ru-RU" sz="1600" dirty="0" smtClean="0"/>
          </a:p>
          <a:p>
            <a:pPr algn="just" defTabSz="912813"/>
            <a:r>
              <a:rPr lang="ru-RU" sz="1600" dirty="0" smtClean="0"/>
              <a:t>        </a:t>
            </a:r>
            <a:r>
              <a:rPr lang="ru-RU" sz="1600" b="1" dirty="0" smtClean="0"/>
              <a:t>1) </a:t>
            </a:r>
            <a:r>
              <a:rPr lang="en-US" sz="1600" dirty="0" smtClean="0"/>
              <a:t>institutionalization of new structure – Heads of educational programs (HEPs) that are responsible for development and implementation of the whole complex of educational sub-programs (bachelor or specialist education – master education – PhD) within the educational Program (Public and Municipal Administration, Economics, Management, Law etc.). They are now responsible for professors’ academic workload formation, professors arrangement, definition of topics and supervisors of degree papers.</a:t>
            </a:r>
            <a:endParaRPr lang="ru-RU" sz="1600" dirty="0" smtClean="0"/>
          </a:p>
          <a:p>
            <a:pPr algn="just" defTabSz="912813">
              <a:buFontTx/>
              <a:buChar char="-"/>
            </a:pPr>
            <a:endParaRPr lang="ru-RU" dirty="0" smtClean="0"/>
          </a:p>
          <a:p>
            <a:pPr algn="just"/>
            <a:endParaRPr 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rPr>
              <a:t>INNOVATIVE MODEL OF STAFF TRAINING FOR PUBLIC AND SOCIAL MANAGEMENT IN NWIM RANEPA</a:t>
            </a:r>
            <a:endParaRPr lang="en-US" sz="2200" b="1" dirty="0">
              <a:solidFill>
                <a:srgbClr val="961916"/>
              </a:solidFill>
            </a:endParaRPr>
          </a:p>
        </p:txBody>
      </p:sp>
      <p:sp>
        <p:nvSpPr>
          <p:cNvPr id="7" name="Title 1"/>
          <p:cNvSpPr txBox="1">
            <a:spLocks/>
          </p:cNvSpPr>
          <p:nvPr/>
        </p:nvSpPr>
        <p:spPr bwMode="auto">
          <a:xfrm>
            <a:off x="285720" y="1214428"/>
            <a:ext cx="8715436" cy="3571900"/>
          </a:xfrm>
          <a:prstGeom prst="rect">
            <a:avLst/>
          </a:prstGeom>
          <a:noFill/>
          <a:ln w="9525">
            <a:noFill/>
            <a:miter lim="800000"/>
            <a:headEnd/>
            <a:tailEnd/>
          </a:ln>
        </p:spPr>
        <p:txBody>
          <a:bodyPr lIns="0" tIns="0" rIns="0" bIns="0"/>
          <a:lstStyle/>
          <a:p>
            <a:pPr algn="just" defTabSz="912813"/>
            <a:r>
              <a:rPr lang="ru-RU" sz="1600" dirty="0" smtClean="0"/>
              <a:t>      </a:t>
            </a:r>
            <a:r>
              <a:rPr lang="ru-RU" sz="1600" b="1" dirty="0" smtClean="0"/>
              <a:t>2)</a:t>
            </a:r>
            <a:r>
              <a:rPr lang="en-US" sz="1600" b="1" dirty="0" smtClean="0"/>
              <a:t> </a:t>
            </a:r>
            <a:r>
              <a:rPr lang="en-US" sz="1600" dirty="0" smtClean="0"/>
              <a:t>transition of “gravity centre” in managing educational process from the “producer” of academic and educational product (department)</a:t>
            </a:r>
            <a:r>
              <a:rPr lang="ru-RU" sz="1600" dirty="0" smtClean="0"/>
              <a:t>,</a:t>
            </a:r>
            <a:r>
              <a:rPr lang="en-US" sz="1600" dirty="0" smtClean="0"/>
              <a:t> that usually fronts for </a:t>
            </a:r>
            <a:r>
              <a:rPr lang="ru-RU" sz="1600" dirty="0" smtClean="0"/>
              <a:t> лоббирующей зачастую </a:t>
            </a:r>
            <a:r>
              <a:rPr lang="en-US" sz="1600" dirty="0" smtClean="0"/>
              <a:t>narrow-subject interests of ensuring workload of specific lecturers to the level of governing bodies of a “business unit” (dean and HEP), whose efficiency assessment (KPI) is bound to the end indicators of quality of students intake, graduation and job placement</a:t>
            </a:r>
            <a:r>
              <a:rPr lang="ru-RU" sz="1600" dirty="0" smtClean="0"/>
              <a:t>;</a:t>
            </a:r>
          </a:p>
          <a:p>
            <a:pPr algn="just" defTabSz="912813"/>
            <a:endParaRPr lang="ru-RU" sz="1000" dirty="0" smtClean="0"/>
          </a:p>
          <a:p>
            <a:pPr algn="just" defTabSz="912813"/>
            <a:r>
              <a:rPr lang="ru-RU" sz="1600" dirty="0" smtClean="0"/>
              <a:t>     </a:t>
            </a:r>
            <a:r>
              <a:rPr lang="ru-RU" sz="1600" b="1" dirty="0" smtClean="0"/>
              <a:t>3) </a:t>
            </a:r>
            <a:r>
              <a:rPr lang="en-US" sz="1600" dirty="0" smtClean="0"/>
              <a:t>growing share of electronic education technologies in the curriculum of bachelor and maser programs. That means that a student can familiarize with the course through the means of the electronic (distance) course available in HEI’s intranet instead of hearing in in the class. This allows not only optimize the price of the created educational product, but also growing quality of direct contact work with the professor, who has to work with an already-prepared student during practical classes. Also now it is possible to broaden the students range by attracting students from other Russian regions and former Soviet states.</a:t>
            </a:r>
            <a:endParaRPr lang="ru-RU" sz="1600" dirty="0" smtClean="0"/>
          </a:p>
          <a:p>
            <a:pPr algn="just"/>
            <a:endParaRPr lang="en-US" sz="1600"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5720" y="357172"/>
            <a:ext cx="8715436" cy="714380"/>
          </a:xfrm>
          <a:prstGeom prst="rect">
            <a:avLst/>
          </a:prstGeom>
        </p:spPr>
        <p:txBody>
          <a:bodyPr lIns="0" tIns="0" rIns="0" bIns="0"/>
          <a:lstStyle>
            <a:lvl1pPr algn="l" defTabSz="914377"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ctr" fontAlgn="auto">
              <a:lnSpc>
                <a:spcPct val="83000"/>
              </a:lnSpc>
              <a:spcAft>
                <a:spcPts val="0"/>
              </a:spcAft>
              <a:defRPr/>
            </a:pPr>
            <a:r>
              <a:rPr lang="en-US" sz="2200" b="1" dirty="0" smtClean="0">
                <a:solidFill>
                  <a:srgbClr val="961916"/>
                </a:solidFill>
              </a:rPr>
              <a:t>INNOVATIVE MODEL OF STAFF TRAINING FOR PUBLIC AND SOCIAL MANAGEMENT IN NWIM RANEPA</a:t>
            </a:r>
            <a:endParaRPr lang="en-US" sz="2200" b="1" dirty="0">
              <a:solidFill>
                <a:srgbClr val="961916"/>
              </a:solidFill>
            </a:endParaRPr>
          </a:p>
        </p:txBody>
      </p:sp>
      <p:sp>
        <p:nvSpPr>
          <p:cNvPr id="7" name="Title 1"/>
          <p:cNvSpPr txBox="1">
            <a:spLocks/>
          </p:cNvSpPr>
          <p:nvPr/>
        </p:nvSpPr>
        <p:spPr bwMode="auto">
          <a:xfrm>
            <a:off x="285720" y="1214428"/>
            <a:ext cx="8715436" cy="3571900"/>
          </a:xfrm>
          <a:prstGeom prst="rect">
            <a:avLst/>
          </a:prstGeom>
          <a:noFill/>
          <a:ln w="9525">
            <a:noFill/>
            <a:miter lim="800000"/>
            <a:headEnd/>
            <a:tailEnd/>
          </a:ln>
        </p:spPr>
        <p:txBody>
          <a:bodyPr lIns="0" tIns="0" rIns="0" bIns="0"/>
          <a:lstStyle/>
          <a:p>
            <a:pPr algn="just" defTabSz="912813"/>
            <a:r>
              <a:rPr lang="ru-RU" sz="1600" dirty="0" smtClean="0"/>
              <a:t>      </a:t>
            </a:r>
            <a:r>
              <a:rPr lang="ru-RU" sz="1600" b="1" dirty="0" smtClean="0"/>
              <a:t>4)</a:t>
            </a:r>
            <a:r>
              <a:rPr lang="ru-RU" sz="1600" dirty="0" smtClean="0"/>
              <a:t> </a:t>
            </a:r>
            <a:r>
              <a:rPr lang="en-US" sz="1600" dirty="0" smtClean="0"/>
              <a:t>accent shift in public and social management specialists’ training from theorization and </a:t>
            </a:r>
            <a:r>
              <a:rPr lang="en-US" sz="1600" dirty="0" err="1" smtClean="0"/>
              <a:t>ideologization</a:t>
            </a:r>
            <a:r>
              <a:rPr lang="en-US" sz="1600" dirty="0" smtClean="0"/>
              <a:t> (inherent for former party schools system) towards practice-orientation and project approach. This means targeting to training practical specialists who know  methodology and have skills for interacting with public governance and local governance bodies</a:t>
            </a:r>
            <a:r>
              <a:rPr lang="ru-RU" sz="1600" dirty="0" smtClean="0"/>
              <a:t>,</a:t>
            </a:r>
            <a:r>
              <a:rPr lang="en-US" sz="1600" dirty="0" smtClean="0"/>
              <a:t> know technologies of public-private partnerships organization and can use social technologies in favor of public governing bodies</a:t>
            </a:r>
            <a:r>
              <a:rPr lang="ru-RU" sz="1600" dirty="0" smtClean="0"/>
              <a:t>;</a:t>
            </a:r>
          </a:p>
          <a:p>
            <a:pPr algn="just" defTabSz="912813"/>
            <a:endParaRPr lang="ru-RU" sz="1000" dirty="0" smtClean="0"/>
          </a:p>
          <a:p>
            <a:pPr algn="just"/>
            <a:r>
              <a:rPr lang="ru-RU" sz="1600" dirty="0" smtClean="0"/>
              <a:t>     </a:t>
            </a:r>
            <a:r>
              <a:rPr lang="ru-RU" sz="1600" b="1" dirty="0" smtClean="0"/>
              <a:t>5) </a:t>
            </a:r>
            <a:r>
              <a:rPr lang="ru-RU" sz="1600" dirty="0" smtClean="0"/>
              <a:t> </a:t>
            </a:r>
            <a:r>
              <a:rPr lang="en-US" sz="1600" dirty="0" smtClean="0"/>
              <a:t>early discovery of young leaders who have capabilities for the public policy and formation of their universal professional competitive competences throughout all stages of education</a:t>
            </a:r>
            <a:r>
              <a:rPr lang="ru-RU" sz="1600" dirty="0" smtClean="0"/>
              <a:t>;</a:t>
            </a:r>
          </a:p>
          <a:p>
            <a:pPr algn="just"/>
            <a:endParaRPr lang="ru-RU" sz="1000" dirty="0" smtClean="0"/>
          </a:p>
          <a:p>
            <a:pPr algn="just"/>
            <a:r>
              <a:rPr lang="ru-RU" sz="1600" dirty="0" smtClean="0"/>
              <a:t>     </a:t>
            </a:r>
            <a:r>
              <a:rPr lang="ru-RU" sz="1600" b="1" dirty="0" smtClean="0"/>
              <a:t>6) </a:t>
            </a:r>
            <a:r>
              <a:rPr lang="ru-RU" sz="1600" dirty="0" smtClean="0"/>
              <a:t> </a:t>
            </a:r>
            <a:r>
              <a:rPr lang="en-US" sz="1600" dirty="0" smtClean="0"/>
              <a:t>creation of a unique environment for developing research activity of creative students and youth and producing in collaboration with them of new intellectual activities’ outputs that are in demand by public and municipal bodies and business</a:t>
            </a:r>
            <a:r>
              <a:rPr lang="ru-RU" sz="1600" dirty="0" smtClean="0"/>
              <a:t>;</a:t>
            </a:r>
          </a:p>
          <a:p>
            <a:pPr algn="just"/>
            <a:endParaRPr lang="ru-RU" sz="1600" dirty="0" smtClean="0"/>
          </a:p>
          <a:p>
            <a:pPr algn="just" defTabSz="912813">
              <a:buFontTx/>
              <a:buChar char="-"/>
            </a:pPr>
            <a:endParaRPr lang="ru-RU" sz="1600" dirty="0" smtClean="0"/>
          </a:p>
          <a:p>
            <a:pPr algn="just"/>
            <a:endParaRPr lang="en-US" sz="1600"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4244</TotalTime>
  <Words>2717</Words>
  <Application>Microsoft Office PowerPoint</Application>
  <PresentationFormat>Экран (16:9)</PresentationFormat>
  <Paragraphs>128</Paragraphs>
  <Slides>18</Slides>
  <Notes>17</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18</vt:i4>
      </vt:variant>
    </vt:vector>
  </HeadingPairs>
  <TitlesOfParts>
    <vt:vector size="26" baseType="lpstr">
      <vt:lpstr>Arial</vt:lpstr>
      <vt:lpstr>Calibri</vt:lpstr>
      <vt:lpstr>HeliosLight</vt:lpstr>
      <vt:lpstr>Open Sans</vt:lpstr>
      <vt:lpstr>Open Sans bold</vt:lpstr>
      <vt:lpstr>Roboto Condensed bold</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Windows User</dc:creator>
  <cp:lastModifiedBy>Морозова Виктория Александровна</cp:lastModifiedBy>
  <cp:revision>258</cp:revision>
  <dcterms:created xsi:type="dcterms:W3CDTF">2015-10-27T08:32:48Z</dcterms:created>
  <dcterms:modified xsi:type="dcterms:W3CDTF">2018-10-01T15:18:06Z</dcterms:modified>
</cp:coreProperties>
</file>