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Playfair Display Medium"/>
      <p:regular r:id="rId15"/>
      <p:bold r:id="rId16"/>
      <p:italic r:id="rId17"/>
      <p:boldItalic r:id="rId18"/>
    </p:embeddedFont>
    <p:embeddedFont>
      <p:font typeface="Prata"/>
      <p:regular r:id="rId19"/>
    </p:embeddedFont>
    <p:embeddedFont>
      <p:font typeface="Playfair Display"/>
      <p:regular r:id="rId20"/>
      <p:bold r:id="rId21"/>
      <p:italic r:id="rId22"/>
      <p:boldItalic r:id="rId23"/>
    </p:embeddedFont>
    <p:embeddedFont>
      <p:font typeface="Alegreya Sans"/>
      <p:regular r:id="rId24"/>
      <p:bold r:id="rId25"/>
      <p:italic r:id="rId26"/>
      <p:boldItalic r:id="rId27"/>
    </p:embeddedFont>
    <p:embeddedFont>
      <p:font typeface="Inter Medium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0" roundtripDataSignature="AMtx7miJ/wJ2uJIqrV5iYaUytunf15qP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regular.fntdata"/><Relationship Id="rId22" Type="http://schemas.openxmlformats.org/officeDocument/2006/relationships/font" Target="fonts/PlayfairDisplay-italic.fntdata"/><Relationship Id="rId21" Type="http://schemas.openxmlformats.org/officeDocument/2006/relationships/font" Target="fonts/PlayfairDisplay-bold.fntdata"/><Relationship Id="rId24" Type="http://schemas.openxmlformats.org/officeDocument/2006/relationships/font" Target="fonts/AlegreyaSans-regular.fntdata"/><Relationship Id="rId23" Type="http://schemas.openxmlformats.org/officeDocument/2006/relationships/font" Target="fonts/PlayfairDisplay-bold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AlegreyaSans-italic.fntdata"/><Relationship Id="rId25" Type="http://schemas.openxmlformats.org/officeDocument/2006/relationships/font" Target="fonts/AlegreyaSans-bold.fntdata"/><Relationship Id="rId28" Type="http://schemas.openxmlformats.org/officeDocument/2006/relationships/font" Target="fonts/InterMedium-regular.fntdata"/><Relationship Id="rId27" Type="http://schemas.openxmlformats.org/officeDocument/2006/relationships/font" Target="fonts/Alegreya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InterMedium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PlayfairDisplayMedium-regular.fntdata"/><Relationship Id="rId14" Type="http://schemas.openxmlformats.org/officeDocument/2006/relationships/slide" Target="slides/slide9.xml"/><Relationship Id="rId17" Type="http://schemas.openxmlformats.org/officeDocument/2006/relationships/font" Target="fonts/PlayfairDisplayMedium-italic.fntdata"/><Relationship Id="rId16" Type="http://schemas.openxmlformats.org/officeDocument/2006/relationships/font" Target="fonts/PlayfairDisplayMedium-bold.fntdata"/><Relationship Id="rId19" Type="http://schemas.openxmlformats.org/officeDocument/2006/relationships/font" Target="fonts/Prata-regular.fntdata"/><Relationship Id="rId18" Type="http://schemas.openxmlformats.org/officeDocument/2006/relationships/font" Target="fonts/PlayfairDisplayMedium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f5016e17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2" name="Google Shape;182;g12f5016e17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6dae1431b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8" name="Google Shape;198;g16dae1431b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9d021f3ee0_0_19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2" name="Google Shape;212;g19d021f3ee0_0_19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acf801743d_0_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7" name="Google Shape;227;g1acf801743d_0_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acf801743d_0_3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3" name="Google Shape;243;g1acf801743d_0_3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acf801743d_0_4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9" name="Google Shape;259;g1acf801743d_0_4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a4b0d25e3f_0_5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5" name="Google Shape;275;g1a4b0d25e3f_0_5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b225d1f95f_0_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9" name="Google Shape;289;g1b225d1f95f_0_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a4a4617e12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3" name="Google Shape;303;g1a4a4617e12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f5016e17f_0_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2f5016e17f_0_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2f5016e17f_0_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3" name="Google Shape;53;p24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7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27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62" name="Google Shape;62;p27"/>
          <p:cNvSpPr txBox="1"/>
          <p:nvPr>
            <p:ph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8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30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1" name="Google Shape;71;p30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" name="Google Shape;73;p30"/>
          <p:cNvSpPr txBox="1"/>
          <p:nvPr>
            <p:ph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30"/>
          <p:cNvSpPr txBox="1"/>
          <p:nvPr>
            <p:ph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30"/>
          <p:cNvSpPr txBox="1"/>
          <p:nvPr>
            <p:ph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30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8" name="Google Shape;78;p30"/>
          <p:cNvSpPr txBox="1"/>
          <p:nvPr>
            <p:ph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p30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6" name="Google Shape;86;p31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0" name="Google Shape;90;p32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1" name="Google Shape;91;p32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2" name="Google Shape;92;p32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3" name="Google Shape;93;p32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4" name="Google Shape;94;p32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32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6" name="Google Shape;96;p32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0" name="Google Shape;100;p33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1" name="Google Shape;101;p33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33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3" name="Google Shape;103;p33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" name="Google Shape;104;p33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5" name="Google Shape;105;p33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6" name="Google Shape;106;p33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8" name="Google Shape;108;p33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9" name="Google Shape;109;p33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0" name="Google Shape;110;p33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1" name="Google Shape;111;p33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4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34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5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35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6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0" name="Google Shape;120;p36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7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3" name="Google Shape;123;p37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38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9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0" name="Google Shape;130;p39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1" name="Google Shape;131;p39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2" name="Google Shape;132;p39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35" name="Google Shape;135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6" name="Google Shape;136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200" u="none" cap="none" strike="noStrike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f5016e17f_0_24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7" name="Google Shape;147;g12f5016e17f_0_24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8" name="Google Shape;148;g12f5016e17f_0_24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9" name="Google Shape;149;g12f5016e17f_0_24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0" name="Google Shape;150;g12f5016e17f_0_24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f5016e17f_0_23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3" name="Google Shape;153;g12f5016e17f_0_23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4" name="Google Shape;154;g12f5016e17f_0_23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f5016e17f_0_24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7" name="Google Shape;157;g12f5016e17f_0_24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8" name="Google Shape;158;g12f5016e17f_0_24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9" name="Google Shape;159;g12f5016e17f_0_2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0" name="Google Shape;160;g12f5016e17f_0_2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f5016e17f_0_252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3" name="Google Shape;163;g12f5016e17f_0_252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4" name="Google Shape;164;g12f5016e17f_0_252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5" name="Google Shape;165;g12f5016e17f_0_252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6" name="Google Shape;166;g12f5016e17f_0_252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7" name="Google Shape;167;g12f5016e17f_0_252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f5016e17f_0_259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0" name="Google Shape;170;g12f5016e17f_0_25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1" name="Google Shape;171;g12f5016e17f_0_25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2" name="Google Shape;172;g12f5016e17f_0_25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a5aa85712f_0_238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5" name="Google Shape;175;g1a5aa85712f_0_238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a7e05b2c8a_0_22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8" name="Google Shape;178;g1a7e05b2c8a_0_222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179" name="Google Shape;179;g1a7e05b2c8a_0_222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/>
          <p:nvPr>
            <p:ph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17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2" name="Google Shape;22;p17"/>
          <p:cNvSpPr txBox="1"/>
          <p:nvPr>
            <p:ph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17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4" name="Google Shape;24;p17"/>
          <p:cNvSpPr txBox="1"/>
          <p:nvPr>
            <p:ph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17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" name="Google Shape;28;p18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3" name="Google Shape;33;p20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4" name="Google Shape;34;p20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5" name="Google Shape;35;p20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6" name="Google Shape;36;p2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22"/>
          <p:cNvSpPr txBox="1"/>
          <p:nvPr>
            <p:ph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4" name="Google Shape;44;p22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3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b="0" i="0" sz="2800" u="none" cap="none" strike="noStrike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b="0" i="0" sz="18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f5016e17f_0_23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g12f5016e17f_0_23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g12f5016e17f_0_23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g12f5016e17f_0_23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g12f5016e17f_0_23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5" Type="http://schemas.openxmlformats.org/officeDocument/2006/relationships/image" Target="../media/image2.png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14.png"/><Relationship Id="rId8" Type="http://schemas.openxmlformats.org/officeDocument/2006/relationships/hyperlink" Target="https://www.canva.com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15.png"/><Relationship Id="rId8" Type="http://schemas.openxmlformats.org/officeDocument/2006/relationships/hyperlink" Target="https://www.adobe.com/ru/creativecloud.html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16.png"/><Relationship Id="rId8" Type="http://schemas.openxmlformats.org/officeDocument/2006/relationships/hyperlink" Target="https://ru.freepik.com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hyperlink" Target="https://www.adobe.com/ru/creativecloud.html" TargetMode="External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hyperlink" Target="https://www.canva.com/ru_ru/" TargetMode="External"/><Relationship Id="rId8" Type="http://schemas.openxmlformats.org/officeDocument/2006/relationships/hyperlink" Target="https://www.canva.com" TargetMode="External"/><Relationship Id="rId11" Type="http://schemas.openxmlformats.org/officeDocument/2006/relationships/hyperlink" Target="https://ru.freepik.com/" TargetMode="External"/><Relationship Id="rId10" Type="http://schemas.openxmlformats.org/officeDocument/2006/relationships/hyperlink" Target="https://www.adobe.com/ru/creativecloud.html" TargetMode="External"/><Relationship Id="rId12" Type="http://schemas.openxmlformats.org/officeDocument/2006/relationships/hyperlink" Target="https://ru.freepik.com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hyperlink" Target="mailto:madina.kabiyeva@nu.edu.kz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8.png"/><Relationship Id="rId7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2f5016e17f_0_0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986BA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g12f5016e17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9738" y="0"/>
            <a:ext cx="5143897" cy="51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12f5016e17f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12f5016e17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8" name="Google Shape;188;g12f5016e17f_0_0"/>
          <p:cNvGrpSpPr/>
          <p:nvPr/>
        </p:nvGrpSpPr>
        <p:grpSpPr>
          <a:xfrm>
            <a:off x="442575" y="4503778"/>
            <a:ext cx="180499" cy="269166"/>
            <a:chOff x="973124" y="9902793"/>
            <a:chExt cx="396875" cy="591833"/>
          </a:xfrm>
        </p:grpSpPr>
        <p:sp>
          <p:nvSpPr>
            <p:cNvPr id="189" name="Google Shape;189;g12f5016e17f_0_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0" name="Google Shape;190;g12f5016e17f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1" name="Google Shape;191;g12f5016e17f_0_0"/>
          <p:cNvSpPr txBox="1"/>
          <p:nvPr/>
        </p:nvSpPr>
        <p:spPr>
          <a:xfrm>
            <a:off x="436825" y="1387975"/>
            <a:ext cx="3151800" cy="13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МОДУЛЬ 5</a:t>
            </a:r>
            <a:endParaRPr i="0" sz="18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Тема </a:t>
            </a:r>
            <a:r>
              <a:rPr lang="en" sz="1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4</a:t>
            </a:r>
            <a:r>
              <a:rPr i="0" lang="en" sz="18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: </a:t>
            </a:r>
            <a:r>
              <a:rPr lang="en" sz="18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Инструменты создания визуальных материалов</a:t>
            </a:r>
            <a:endParaRPr i="0" sz="18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92" name="Google Shape;192;g12f5016e17f_0_0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nu.edu.kz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12f5016e17f_0_0"/>
          <p:cNvSpPr txBox="1"/>
          <p:nvPr/>
        </p:nvSpPr>
        <p:spPr>
          <a:xfrm>
            <a:off x="436825" y="3724238"/>
            <a:ext cx="25539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Старший менеджер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Офис обслуживания пользователей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12f5016e17f_0_0"/>
          <p:cNvSpPr txBox="1"/>
          <p:nvPr/>
        </p:nvSpPr>
        <p:spPr>
          <a:xfrm>
            <a:off x="436836" y="3451794"/>
            <a:ext cx="18642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Мадина Абдыкаимова</a:t>
            </a:r>
            <a:endParaRPr b="0" i="0" sz="13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12f5016e17f_0_0"/>
          <p:cNvSpPr txBox="1"/>
          <p:nvPr/>
        </p:nvSpPr>
        <p:spPr>
          <a:xfrm>
            <a:off x="436823" y="363950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16dae1431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16dae1431bf_0_0"/>
          <p:cNvSpPr txBox="1"/>
          <p:nvPr/>
        </p:nvSpPr>
        <p:spPr>
          <a:xfrm>
            <a:off x="436825" y="953575"/>
            <a:ext cx="28569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9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Вопросы</a:t>
            </a:r>
            <a:endParaRPr b="0" i="0" sz="19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02" name="Google Shape;202;g16dae1431bf_0_0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03" name="Google Shape;203;g16dae1431bf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g16dae1431bf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05" name="Google Shape;205;g16dae1431bf_0_0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06" name="Google Shape;206;g16dae1431bf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07" name="Google Shape;207;g16dae1431bf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08" name="Google Shape;208;g16dae1431bf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16dae1431bf_0_0"/>
          <p:cNvSpPr txBox="1"/>
          <p:nvPr/>
        </p:nvSpPr>
        <p:spPr>
          <a:xfrm>
            <a:off x="362900" y="1672475"/>
            <a:ext cx="4815300" cy="12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Arial"/>
              <a:buAutoNum type="arabicPeriod"/>
            </a:pPr>
            <a:r>
              <a:rPr lang="en">
                <a:solidFill>
                  <a:srgbClr val="333333"/>
                </a:solidFill>
              </a:rPr>
              <a:t>Брендбук Назарбаев Университета (НУ)</a:t>
            </a:r>
            <a:endParaRPr b="0" i="0" sz="14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Arial"/>
              <a:buAutoNum type="arabicPeriod"/>
            </a:pPr>
            <a:r>
              <a:rPr lang="en">
                <a:solidFill>
                  <a:srgbClr val="333333"/>
                </a:solidFill>
              </a:rPr>
              <a:t>Обзор инструментов создания визуальных материалов (опыт Библиотеки НУ)</a:t>
            </a:r>
            <a:endParaRPr b="0" i="0" sz="14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Arial"/>
              <a:buAutoNum type="arabicPeriod"/>
            </a:pPr>
            <a:r>
              <a:rPr lang="en">
                <a:solidFill>
                  <a:srgbClr val="333333"/>
                </a:solidFill>
              </a:rPr>
              <a:t>Рекомендации</a:t>
            </a:r>
            <a:endParaRPr b="0" i="0" sz="1400" u="none" cap="none" strike="noStrike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g19d021f3ee0_0_1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19d021f3ee0_0_191"/>
          <p:cNvSpPr txBox="1"/>
          <p:nvPr/>
        </p:nvSpPr>
        <p:spPr>
          <a:xfrm>
            <a:off x="410875" y="997225"/>
            <a:ext cx="34728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Брендбук Назарбаев Университета (НУ)</a:t>
            </a:r>
            <a:endParaRPr sz="1800">
              <a:solidFill>
                <a:srgbClr val="7A4C90"/>
              </a:solidFill>
              <a:highlight>
                <a:srgbClr val="FFFFFF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16" name="Google Shape;216;g19d021f3ee0_0_191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17" name="Google Shape;217;g19d021f3ee0_0_19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" name="Google Shape;218;g19d021f3ee0_0_19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19" name="Google Shape;219;g19d021f3ee0_0_191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20" name="Google Shape;220;g19d021f3ee0_0_191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21" name="Google Shape;221;g19d021f3ee0_0_19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22" name="Google Shape;222;g19d021f3ee0_0_191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19d021f3ee0_0_191"/>
          <p:cNvSpPr txBox="1"/>
          <p:nvPr/>
        </p:nvSpPr>
        <p:spPr>
          <a:xfrm>
            <a:off x="410875" y="1855225"/>
            <a:ext cx="25962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Гайд по использованию бренда</a:t>
            </a:r>
            <a:endParaRPr sz="13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Nazarbayev University и его дочерних организаций.</a:t>
            </a:r>
            <a:endParaRPr b="0" i="1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4" name="Google Shape;224;g19d021f3ee0_0_19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74825" y="434275"/>
            <a:ext cx="7475374" cy="4985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g1acf801743d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g1acf801743d_0_2"/>
          <p:cNvSpPr txBox="1"/>
          <p:nvPr/>
        </p:nvSpPr>
        <p:spPr>
          <a:xfrm>
            <a:off x="410875" y="997225"/>
            <a:ext cx="34728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Canva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31" name="Google Shape;231;g1acf801743d_0_2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32" name="Google Shape;232;g1acf801743d_0_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" name="Google Shape;233;g1acf801743d_0_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34" name="Google Shape;234;g1acf801743d_0_2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35" name="Google Shape;235;g1acf801743d_0_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36" name="Google Shape;236;g1acf801743d_0_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37" name="Google Shape;237;g1acf801743d_0_2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1acf801743d_0_2"/>
          <p:cNvSpPr txBox="1"/>
          <p:nvPr/>
        </p:nvSpPr>
        <p:spPr>
          <a:xfrm>
            <a:off x="410875" y="1576650"/>
            <a:ext cx="30303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Canva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 — </a:t>
            </a:r>
            <a:r>
              <a:rPr lang="en">
                <a:solidFill>
                  <a:schemeClr val="dk1"/>
                </a:solidFill>
              </a:rPr>
              <a:t>это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 онлайн-инструмент для графического дизайна. </a:t>
            </a:r>
            <a:endParaRPr i="1" u="none" cap="none" strike="noStrike">
              <a:solidFill>
                <a:schemeClr val="dk1"/>
              </a:solidFill>
            </a:endParaRPr>
          </a:p>
        </p:txBody>
      </p:sp>
      <p:pic>
        <p:nvPicPr>
          <p:cNvPr id="239" name="Google Shape;239;g1acf801743d_0_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64775" y="100500"/>
            <a:ext cx="8103424" cy="540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g1acf801743d_0_2"/>
          <p:cNvSpPr txBox="1"/>
          <p:nvPr/>
        </p:nvSpPr>
        <p:spPr>
          <a:xfrm>
            <a:off x="426025" y="38427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8"/>
              </a:rPr>
              <a:t>https://www.canva.com</a:t>
            </a:r>
            <a:endParaRPr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g1acf801743d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1acf801743d_0_32"/>
          <p:cNvSpPr txBox="1"/>
          <p:nvPr/>
        </p:nvSpPr>
        <p:spPr>
          <a:xfrm>
            <a:off x="410875" y="997225"/>
            <a:ext cx="34728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Adobe </a:t>
            </a: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Creative Cloud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47" name="Google Shape;247;g1acf801743d_0_32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48" name="Google Shape;248;g1acf801743d_0_3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" name="Google Shape;249;g1acf801743d_0_3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50" name="Google Shape;250;g1acf801743d_0_32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51" name="Google Shape;251;g1acf801743d_0_3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52" name="Google Shape;252;g1acf801743d_0_3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53" name="Google Shape;253;g1acf801743d_0_32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1acf801743d_0_32"/>
          <p:cNvSpPr txBox="1"/>
          <p:nvPr/>
        </p:nvSpPr>
        <p:spPr>
          <a:xfrm>
            <a:off x="410875" y="1576650"/>
            <a:ext cx="2596200" cy="112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chemeClr val="dk1"/>
                </a:solidFill>
                <a:highlight>
                  <a:srgbClr val="FFFFFF"/>
                </a:highlight>
              </a:rPr>
              <a:t>Creative Cloud </a:t>
            </a: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— это коллекция приложений для дизайна, работы с фото, видео, звуком, UI, UX, 3D, дополненной реальностью и контентом для соцсетей.</a:t>
            </a:r>
            <a:endParaRPr i="1" sz="1300" u="none" cap="none" strike="noStrike">
              <a:solidFill>
                <a:schemeClr val="dk1"/>
              </a:solidFill>
            </a:endParaRPr>
          </a:p>
        </p:txBody>
      </p:sp>
      <p:pic>
        <p:nvPicPr>
          <p:cNvPr id="255" name="Google Shape;255;g1acf801743d_0_3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064775" y="100500"/>
            <a:ext cx="8103424" cy="540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g1acf801743d_0_32"/>
          <p:cNvSpPr txBox="1"/>
          <p:nvPr/>
        </p:nvSpPr>
        <p:spPr>
          <a:xfrm>
            <a:off x="410875" y="3676725"/>
            <a:ext cx="2653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8"/>
              </a:rPr>
              <a:t>https://www.adobe.com/ru/creativecloud.html</a:t>
            </a:r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g1acf801743d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1acf801743d_0_46"/>
          <p:cNvSpPr txBox="1"/>
          <p:nvPr/>
        </p:nvSpPr>
        <p:spPr>
          <a:xfrm>
            <a:off x="410875" y="997225"/>
            <a:ext cx="34728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Freepik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63" name="Google Shape;263;g1acf801743d_0_46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64" name="Google Shape;264;g1acf801743d_0_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5" name="Google Shape;265;g1acf801743d_0_4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66" name="Google Shape;266;g1acf801743d_0_46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67" name="Google Shape;267;g1acf801743d_0_4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68" name="Google Shape;268;g1acf801743d_0_4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69" name="Google Shape;269;g1acf801743d_0_46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1acf801743d_0_46"/>
          <p:cNvSpPr txBox="1"/>
          <p:nvPr/>
        </p:nvSpPr>
        <p:spPr>
          <a:xfrm>
            <a:off x="410875" y="1576650"/>
            <a:ext cx="2596200" cy="14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chemeClr val="dk1"/>
                </a:solidFill>
              </a:rPr>
              <a:t>Freepik</a:t>
            </a: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 — </a:t>
            </a: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сток графических ресурсов.</a:t>
            </a:r>
            <a:endParaRPr sz="13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Векторные изображения </a:t>
            </a:r>
            <a:endParaRPr sz="13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Стоковые фото </a:t>
            </a:r>
            <a:endParaRPr sz="13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PSD </a:t>
            </a:r>
            <a:endParaRPr sz="13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Иконки</a:t>
            </a:r>
            <a:endParaRPr i="1" sz="1300" u="none" cap="none" strike="noStrike">
              <a:solidFill>
                <a:schemeClr val="dk1"/>
              </a:solidFill>
            </a:endParaRPr>
          </a:p>
        </p:txBody>
      </p:sp>
      <p:pic>
        <p:nvPicPr>
          <p:cNvPr id="271" name="Google Shape;271;g1acf801743d_0_4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064775" y="100500"/>
            <a:ext cx="8103424" cy="540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g1acf801743d_0_46"/>
          <p:cNvSpPr txBox="1"/>
          <p:nvPr/>
        </p:nvSpPr>
        <p:spPr>
          <a:xfrm>
            <a:off x="410875" y="38755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8"/>
              </a:rPr>
              <a:t>https://ru.freepik.com</a:t>
            </a:r>
            <a:endParaRPr sz="1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g1a4b0d25e3f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g1a4b0d25e3f_0_55"/>
          <p:cNvSpPr txBox="1"/>
          <p:nvPr/>
        </p:nvSpPr>
        <p:spPr>
          <a:xfrm>
            <a:off x="436825" y="913613"/>
            <a:ext cx="74619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Рекомендации </a:t>
            </a:r>
            <a:endParaRPr b="0"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79" name="Google Shape;279;g1a4b0d25e3f_0_55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80" name="Google Shape;280;g1a4b0d25e3f_0_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1" name="Google Shape;281;g1a4b0d25e3f_0_5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82" name="Google Shape;282;g1a4b0d25e3f_0_55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83" name="Google Shape;283;g1a4b0d25e3f_0_55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84" name="Google Shape;284;g1a4b0d25e3f_0_55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85" name="Google Shape;285;g1a4b0d25e3f_0_55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g1a4b0d25e3f_0_55"/>
          <p:cNvSpPr txBox="1"/>
          <p:nvPr/>
        </p:nvSpPr>
        <p:spPr>
          <a:xfrm>
            <a:off x="324300" y="1352925"/>
            <a:ext cx="8495400" cy="30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При поиске материалов старайтесь использовать ключевые слова на английском языке.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Старайтесь создавать собственные исходные материалы (самостоятельно снимайте фото, видео).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Используйте материалы с авторскими данными и в высоком разрешении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Старайтесь следить и следовать основным трендом графического дизайна (придерживаться минимализма, следовать принципам универсального дизайна и тд).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По возможности выработайте свой индивидуальный стиль (сделайте свои материалы узнаваемыми): выбрать 2-3 шрифта, единую цветовую палитру графических материалов, единый стиль эффектов или фильтров.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20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Сотрудничайте с профессионалами графическими дизайнерами и видео-мейкерами.</a:t>
            </a:r>
            <a:endParaRPr sz="13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g1b225d1f95f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g1b225d1f95f_0_6"/>
          <p:cNvSpPr txBox="1"/>
          <p:nvPr/>
        </p:nvSpPr>
        <p:spPr>
          <a:xfrm>
            <a:off x="436825" y="1192188"/>
            <a:ext cx="74619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Использованные источники</a:t>
            </a:r>
            <a:endParaRPr b="0"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93" name="Google Shape;293;g1b225d1f95f_0_6"/>
          <p:cNvGrpSpPr/>
          <p:nvPr/>
        </p:nvGrpSpPr>
        <p:grpSpPr>
          <a:xfrm>
            <a:off x="556875" y="4503779"/>
            <a:ext cx="1176056" cy="269166"/>
            <a:chOff x="442575" y="4503779"/>
            <a:chExt cx="1176056" cy="269166"/>
          </a:xfrm>
        </p:grpSpPr>
        <p:pic>
          <p:nvPicPr>
            <p:cNvPr id="294" name="Google Shape;294;g1b225d1f95f_0_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5" name="Google Shape;295;g1b225d1f95f_0_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96" name="Google Shape;296;g1b225d1f95f_0_6"/>
            <p:cNvGrpSpPr/>
            <p:nvPr/>
          </p:nvGrpSpPr>
          <p:grpSpPr>
            <a:xfrm>
              <a:off x="442575" y="4503779"/>
              <a:ext cx="180499" cy="269166"/>
              <a:chOff x="973124" y="9902793"/>
              <a:chExt cx="396875" cy="591833"/>
            </a:xfrm>
          </p:grpSpPr>
          <p:sp>
            <p:nvSpPr>
              <p:cNvPr id="297" name="Google Shape;297;g1b225d1f95f_0_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98" name="Google Shape;298;g1b225d1f95f_0_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99" name="Google Shape;299;g1b225d1f95f_0_6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1b225d1f95f_0_6"/>
          <p:cNvSpPr txBox="1"/>
          <p:nvPr/>
        </p:nvSpPr>
        <p:spPr>
          <a:xfrm>
            <a:off x="324300" y="1623325"/>
            <a:ext cx="6132300" cy="20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Бесплатный онлайн-инструмент для создания дизайнов</a:t>
            </a:r>
            <a:r>
              <a:rPr lang="en" sz="1200">
                <a:solidFill>
                  <a:schemeClr val="dk1"/>
                </a:solidFill>
                <a:highlight>
                  <a:srgbClr val="F8F9FB"/>
                </a:highlight>
              </a:rPr>
              <a:t> </a:t>
            </a:r>
            <a:r>
              <a:rPr lang="en" sz="1200">
                <a:solidFill>
                  <a:schemeClr val="dk1"/>
                </a:solidFill>
              </a:rPr>
              <a:t>[Электронный ресурс]. URL: </a:t>
            </a:r>
            <a:r>
              <a:rPr lang="en" sz="1200" u="sng">
                <a:solidFill>
                  <a:schemeClr val="dk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https://www.canva.com</a:t>
            </a:r>
            <a:r>
              <a:rPr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(дата обращения: 07.12.2022)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Adobe Creative Cloud | Подробная информация и продукты</a:t>
            </a:r>
            <a:r>
              <a:rPr lang="en" sz="1200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</a:rPr>
              <a:t>[Электронный ресурс]. URL: </a:t>
            </a:r>
            <a:r>
              <a:rPr lang="en" sz="1200" u="sng">
                <a:solidFill>
                  <a:schemeClr val="dk1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https://www.adobe.com/ru/creativecloud.html</a:t>
            </a:r>
            <a:r>
              <a:rPr lang="en" sz="1200">
                <a:solidFill>
                  <a:schemeClr val="dk1"/>
                </a:solidFill>
              </a:rPr>
              <a:t> (дата обращения: 07.12.2022)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  <a:uFill>
                  <a:noFill/>
                </a:u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Freepik: Бесплатные векторные изображения, стоковые …</a:t>
            </a:r>
            <a:r>
              <a:rPr lang="en" sz="1200">
                <a:solidFill>
                  <a:schemeClr val="dk1"/>
                </a:solidFill>
              </a:rPr>
              <a:t> [Электронный ресурс]. URL: </a:t>
            </a:r>
            <a:r>
              <a:rPr lang="en" sz="1200" u="sng">
                <a:solidFill>
                  <a:schemeClr val="dk1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https://ru.freepik.com</a:t>
            </a:r>
            <a:r>
              <a:rPr lang="en" sz="1200">
                <a:solidFill>
                  <a:schemeClr val="dk1"/>
                </a:solidFill>
              </a:rPr>
              <a:t> (дата обращения: 07.12.2022)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g1a4a4617e12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g1a4a4617e12_0_0"/>
          <p:cNvSpPr txBox="1"/>
          <p:nvPr>
            <p:ph type="title"/>
          </p:nvPr>
        </p:nvSpPr>
        <p:spPr>
          <a:xfrm>
            <a:off x="436825" y="1088651"/>
            <a:ext cx="31161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</a:rPr>
              <a:t>Спасибо за внимание!</a:t>
            </a:r>
            <a:endParaRPr sz="1800">
              <a:solidFill>
                <a:srgbClr val="7A4C90"/>
              </a:solidFill>
            </a:endParaRPr>
          </a:p>
        </p:txBody>
      </p:sp>
      <p:sp>
        <p:nvSpPr>
          <p:cNvPr id="307" name="Google Shape;307;g1a4a4617e12_0_0"/>
          <p:cNvSpPr txBox="1"/>
          <p:nvPr/>
        </p:nvSpPr>
        <p:spPr>
          <a:xfrm>
            <a:off x="499500" y="3353975"/>
            <a:ext cx="5793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Контакты: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E-mail: </a:t>
            </a:r>
            <a:r>
              <a:rPr b="0" i="0" lang="en" sz="11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madina.kabiyeva@nu.edu.kz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8" name="Google Shape;308;g1a4a4617e12_0_0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09" name="Google Shape;309;g1a4a4617e12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0" name="Google Shape;310;g1a4a4617e12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11" name="Google Shape;311;g1a4a4617e12_0_0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12" name="Google Shape;312;g1a4a4617e12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13" name="Google Shape;313;g1a4a4617e12_0_0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14" name="Google Shape;314;g1a4a4617e12_0_0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g1a4a4617e12_0_0"/>
          <p:cNvSpPr/>
          <p:nvPr/>
        </p:nvSpPr>
        <p:spPr>
          <a:xfrm>
            <a:off x="499488" y="1861958"/>
            <a:ext cx="1290819" cy="1290818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