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876" r:id="rId2"/>
  </p:sldMasterIdLst>
  <p:notesMasterIdLst>
    <p:notesMasterId r:id="rId32"/>
  </p:notesMasterIdLst>
  <p:handoutMasterIdLst>
    <p:handoutMasterId r:id="rId33"/>
  </p:handoutMasterIdLst>
  <p:sldIdLst>
    <p:sldId id="768" r:id="rId3"/>
    <p:sldId id="831" r:id="rId4"/>
    <p:sldId id="897" r:id="rId5"/>
    <p:sldId id="877" r:id="rId6"/>
    <p:sldId id="899" r:id="rId7"/>
    <p:sldId id="898" r:id="rId8"/>
    <p:sldId id="911" r:id="rId9"/>
    <p:sldId id="912" r:id="rId10"/>
    <p:sldId id="913" r:id="rId11"/>
    <p:sldId id="914" r:id="rId12"/>
    <p:sldId id="905" r:id="rId13"/>
    <p:sldId id="906" r:id="rId14"/>
    <p:sldId id="907" r:id="rId15"/>
    <p:sldId id="915" r:id="rId16"/>
    <p:sldId id="880" r:id="rId17"/>
    <p:sldId id="879" r:id="rId18"/>
    <p:sldId id="881" r:id="rId19"/>
    <p:sldId id="908" r:id="rId20"/>
    <p:sldId id="890" r:id="rId21"/>
    <p:sldId id="855" r:id="rId22"/>
    <p:sldId id="856" r:id="rId23"/>
    <p:sldId id="909" r:id="rId24"/>
    <p:sldId id="910" r:id="rId25"/>
    <p:sldId id="891" r:id="rId26"/>
    <p:sldId id="886" r:id="rId27"/>
    <p:sldId id="866" r:id="rId28"/>
    <p:sldId id="887" r:id="rId29"/>
    <p:sldId id="896" r:id="rId30"/>
    <p:sldId id="777" r:id="rId31"/>
  </p:sldIdLst>
  <p:sldSz cx="12188825" cy="6858000"/>
  <p:notesSz cx="7010400" cy="92964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SzPct val="65000"/>
      <a:buFont typeface="Wingdings" pitchFamily="2" charset="2"/>
      <a:defRPr sz="40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609493" algn="l" rtl="0" fontAlgn="base">
      <a:spcBef>
        <a:spcPct val="20000"/>
      </a:spcBef>
      <a:spcAft>
        <a:spcPct val="0"/>
      </a:spcAft>
      <a:buClr>
        <a:schemeClr val="accent2"/>
      </a:buClr>
      <a:buSzPct val="65000"/>
      <a:buFont typeface="Wingdings" pitchFamily="2" charset="2"/>
      <a:defRPr sz="40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1218987" algn="l" rtl="0" fontAlgn="base">
      <a:spcBef>
        <a:spcPct val="20000"/>
      </a:spcBef>
      <a:spcAft>
        <a:spcPct val="0"/>
      </a:spcAft>
      <a:buClr>
        <a:schemeClr val="accent2"/>
      </a:buClr>
      <a:buSzPct val="65000"/>
      <a:buFont typeface="Wingdings" pitchFamily="2" charset="2"/>
      <a:defRPr sz="40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828480" algn="l" rtl="0" fontAlgn="base">
      <a:spcBef>
        <a:spcPct val="20000"/>
      </a:spcBef>
      <a:spcAft>
        <a:spcPct val="0"/>
      </a:spcAft>
      <a:buClr>
        <a:schemeClr val="accent2"/>
      </a:buClr>
      <a:buSzPct val="65000"/>
      <a:buFont typeface="Wingdings" pitchFamily="2" charset="2"/>
      <a:defRPr sz="40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2437973" algn="l" rtl="0" fontAlgn="base">
      <a:spcBef>
        <a:spcPct val="20000"/>
      </a:spcBef>
      <a:spcAft>
        <a:spcPct val="0"/>
      </a:spcAft>
      <a:buClr>
        <a:schemeClr val="accent2"/>
      </a:buClr>
      <a:buSzPct val="65000"/>
      <a:buFont typeface="Wingdings" pitchFamily="2" charset="2"/>
      <a:defRPr sz="40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3047467" algn="l" defTabSz="1218987" rtl="0" eaLnBrk="1" latinLnBrk="0" hangingPunct="1">
      <a:defRPr sz="4000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3656960" algn="l" defTabSz="1218987" rtl="0" eaLnBrk="1" latinLnBrk="0" hangingPunct="1">
      <a:defRPr sz="4000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4266453" algn="l" defTabSz="1218987" rtl="0" eaLnBrk="1" latinLnBrk="0" hangingPunct="1">
      <a:defRPr sz="4000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4875947" algn="l" defTabSz="1218987" rtl="0" eaLnBrk="1" latinLnBrk="0" hangingPunct="1">
      <a:defRPr sz="4000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9">
          <p15:clr>
            <a:srgbClr val="A4A3A4"/>
          </p15:clr>
        </p15:guide>
        <p15:guide id="2" orient="horz" pos="4270">
          <p15:clr>
            <a:srgbClr val="A4A3A4"/>
          </p15:clr>
        </p15:guide>
        <p15:guide id="3" orient="horz" pos="3379">
          <p15:clr>
            <a:srgbClr val="A4A3A4"/>
          </p15:clr>
        </p15:guide>
        <p15:guide id="4" orient="horz" pos="536">
          <p15:clr>
            <a:srgbClr val="A4A3A4"/>
          </p15:clr>
        </p15:guide>
        <p15:guide id="5" orient="horz" pos="2476">
          <p15:clr>
            <a:srgbClr val="A4A3A4"/>
          </p15:clr>
        </p15:guide>
        <p15:guide id="6" orient="horz" pos="4202">
          <p15:clr>
            <a:srgbClr val="A4A3A4"/>
          </p15:clr>
        </p15:guide>
        <p15:guide id="7" pos="369">
          <p15:clr>
            <a:srgbClr val="A4A3A4"/>
          </p15:clr>
        </p15:guide>
        <p15:guide id="8" pos="2367">
          <p15:clr>
            <a:srgbClr val="A4A3A4"/>
          </p15:clr>
        </p15:guide>
        <p15:guide id="9" pos="3388">
          <p15:clr>
            <a:srgbClr val="A4A3A4"/>
          </p15:clr>
        </p15:guide>
        <p15:guide id="10" orient="horz" pos="136">
          <p15:clr>
            <a:srgbClr val="A4A3A4"/>
          </p15:clr>
        </p15:guide>
        <p15:guide id="11" orient="horz" pos="620">
          <p15:clr>
            <a:srgbClr val="A4A3A4"/>
          </p15:clr>
        </p15:guide>
        <p15:guide id="12" orient="horz" pos="397">
          <p15:clr>
            <a:srgbClr val="A4A3A4"/>
          </p15:clr>
        </p15:guide>
        <p15:guide id="13" pos="5174">
          <p15:clr>
            <a:srgbClr val="A4A3A4"/>
          </p15:clr>
        </p15:guide>
        <p15:guide id="14" pos="3860">
          <p15:clr>
            <a:srgbClr val="A4A3A4"/>
          </p15:clr>
        </p15:guide>
        <p15:guide id="15" pos="6919">
          <p15:clr>
            <a:srgbClr val="A4A3A4"/>
          </p15:clr>
        </p15:guide>
        <p15:guide id="16" pos="7215">
          <p15:clr>
            <a:srgbClr val="A4A3A4"/>
          </p15:clr>
        </p15:guide>
        <p15:guide id="17" orient="horz" pos="3242">
          <p15:clr>
            <a:srgbClr val="A4A3A4"/>
          </p15:clr>
        </p15:guide>
        <p15:guide id="18" pos="2229">
          <p15:clr>
            <a:srgbClr val="A4A3A4"/>
          </p15:clr>
        </p15:guide>
        <p15:guide id="19" pos="4174">
          <p15:clr>
            <a:srgbClr val="A4A3A4"/>
          </p15:clr>
        </p15:guide>
        <p15:guide id="20" pos="627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chel Peak" initials="" lastIdx="8" clrIdx="0"/>
  <p:cmAuthor id="1" name="Shay Barak" initials="SB" lastIdx="1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  <a:srgbClr val="595959"/>
    <a:srgbClr val="E45785"/>
    <a:srgbClr val="FDFDFD"/>
    <a:srgbClr val="F7F7F7"/>
    <a:srgbClr val="7F7F7F"/>
    <a:srgbClr val="6A6A6A"/>
    <a:srgbClr val="F1AEBD"/>
    <a:srgbClr val="4E4E4E"/>
    <a:srgbClr val="4D4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17" autoAdjust="0"/>
    <p:restoredTop sz="88916" autoAdjust="0"/>
  </p:normalViewPr>
  <p:slideViewPr>
    <p:cSldViewPr snapToGrid="0" snapToObjects="1">
      <p:cViewPr varScale="1">
        <p:scale>
          <a:sx n="102" d="100"/>
          <a:sy n="102" d="100"/>
        </p:scale>
        <p:origin x="486" y="114"/>
      </p:cViewPr>
      <p:guideLst>
        <p:guide orient="horz" pos="1449"/>
        <p:guide orient="horz" pos="4270"/>
        <p:guide orient="horz" pos="3379"/>
        <p:guide orient="horz" pos="536"/>
        <p:guide orient="horz" pos="2476"/>
        <p:guide orient="horz" pos="4202"/>
        <p:guide pos="369"/>
        <p:guide pos="2367"/>
        <p:guide pos="3388"/>
        <p:guide orient="horz" pos="136"/>
        <p:guide orient="horz" pos="620"/>
        <p:guide orient="horz" pos="397"/>
        <p:guide pos="5174"/>
        <p:guide pos="3860"/>
        <p:guide pos="6919"/>
        <p:guide pos="7215"/>
        <p:guide orient="horz" pos="3242"/>
        <p:guide pos="2229"/>
        <p:guide pos="4174"/>
        <p:guide pos="62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-2904" y="-67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Company Size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Demographics!$C$6</c:f>
              <c:strCache>
                <c:ptCount val="1"/>
                <c:pt idx="0">
                  <c:v>%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Demographics!$B$8:$B$11</c:f>
              <c:strCache>
                <c:ptCount val="4"/>
                <c:pt idx="0">
                  <c:v>500-999 employees	</c:v>
                </c:pt>
                <c:pt idx="1">
                  <c:v>1000-4999 employees</c:v>
                </c:pt>
                <c:pt idx="2">
                  <c:v>5,000-10,000 employees</c:v>
                </c:pt>
                <c:pt idx="3">
                  <c:v>More than 10,000 employees</c:v>
                </c:pt>
              </c:strCache>
            </c:strRef>
          </c:cat>
          <c:val>
            <c:numRef>
              <c:f>Demographics!$C$8:$C$11</c:f>
              <c:numCache>
                <c:formatCode>0%</c:formatCode>
                <c:ptCount val="4"/>
                <c:pt idx="0">
                  <c:v>0.17299999999999999</c:v>
                </c:pt>
                <c:pt idx="1">
                  <c:v>0.35699999999999998</c:v>
                </c:pt>
                <c:pt idx="2">
                  <c:v>0.18</c:v>
                </c:pt>
                <c:pt idx="3">
                  <c:v>0.28999999999999998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D8-4384-A19B-300B784F897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Cyber Security Generations Analysis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'Detailed Findings'!$AW$240</c:f>
              <c:strCache>
                <c:ptCount val="1"/>
                <c:pt idx="0">
                  <c:v>Market research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'Detailed Findings'!$AV$241:$AV$245</c:f>
              <c:strCache>
                <c:ptCount val="5"/>
                <c:pt idx="0">
                  <c:v>Gen 1: AV only</c:v>
                </c:pt>
                <c:pt idx="1">
                  <c:v>Gen 2: FW+AV</c:v>
                </c:pt>
                <c:pt idx="2">
                  <c:v>Gen 3: FW+AV+IPS</c:v>
                </c:pt>
                <c:pt idx="3">
                  <c:v>Gen 4: All+Sandboxing+ Anti Bot</c:v>
                </c:pt>
                <c:pt idx="4">
                  <c:v>Gen 5: All+ Sandboxing in prevention mode+mobile+cloud</c:v>
                </c:pt>
              </c:strCache>
            </c:strRef>
          </c:cat>
          <c:val>
            <c:numRef>
              <c:f>'Detailed Findings'!$AW$241:$AW$245</c:f>
              <c:numCache>
                <c:formatCode>0%</c:formatCode>
                <c:ptCount val="5"/>
                <c:pt idx="0">
                  <c:v>0.89</c:v>
                </c:pt>
                <c:pt idx="1">
                  <c:v>0.97</c:v>
                </c:pt>
                <c:pt idx="2">
                  <c:v>0.98</c:v>
                </c:pt>
                <c:pt idx="3">
                  <c:v>0.1</c:v>
                </c:pt>
                <c:pt idx="4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99-429E-BBA4-4D1FF9D472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60979072"/>
        <c:axId val="661289216"/>
      </c:barChart>
      <c:catAx>
        <c:axId val="660979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61289216"/>
        <c:crosses val="autoZero"/>
        <c:auto val="1"/>
        <c:lblAlgn val="ctr"/>
        <c:lblOffset val="100"/>
        <c:noMultiLvlLbl val="0"/>
      </c:catAx>
      <c:valAx>
        <c:axId val="661289216"/>
        <c:scaling>
          <c:orientation val="minMax"/>
          <c:max val="1"/>
          <c:min val="0"/>
        </c:scaling>
        <c:delete val="0"/>
        <c:axPos val="l"/>
        <c:numFmt formatCode="0%" sourceLinked="1"/>
        <c:majorTickMark val="out"/>
        <c:minorTickMark val="none"/>
        <c:tickLblPos val="nextTo"/>
        <c:crossAx val="66097907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'Top Level and Open-ended'!$C$71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'Top Level and Open-ended'!$B$72:$B$79</c:f>
              <c:strCache>
                <c:ptCount val="8"/>
                <c:pt idx="0">
                  <c:v>Users PCs</c:v>
                </c:pt>
                <c:pt idx="1">
                  <c:v>On-premise Data Center or DMZ</c:v>
                </c:pt>
                <c:pt idx="2">
                  <c:v>Users mobile devices</c:v>
                </c:pt>
                <c:pt idx="3">
                  <c:v>Cloud based applications (SaaS)</c:v>
                </c:pt>
                <c:pt idx="4">
                  <c:v>Public Cloud Data Center</c:v>
                </c:pt>
                <c:pt idx="5">
                  <c:v>Private Cloud Data Center</c:v>
                </c:pt>
                <c:pt idx="6">
                  <c:v>Industrial systems and/or IoT</c:v>
                </c:pt>
                <c:pt idx="7">
                  <c:v>Other</c:v>
                </c:pt>
              </c:strCache>
            </c:strRef>
          </c:cat>
          <c:val>
            <c:numRef>
              <c:f>'Top Level and Open-ended'!$C$72:$C$79</c:f>
              <c:numCache>
                <c:formatCode>0%</c:formatCode>
                <c:ptCount val="8"/>
                <c:pt idx="0">
                  <c:v>0.78300000000000003</c:v>
                </c:pt>
                <c:pt idx="1">
                  <c:v>0.54800000000000004</c:v>
                </c:pt>
                <c:pt idx="2">
                  <c:v>0.39200000000000002</c:v>
                </c:pt>
                <c:pt idx="3">
                  <c:v>0.28599999999999998</c:v>
                </c:pt>
                <c:pt idx="4">
                  <c:v>0.217</c:v>
                </c:pt>
                <c:pt idx="5">
                  <c:v>0.217</c:v>
                </c:pt>
                <c:pt idx="6">
                  <c:v>0.161</c:v>
                </c:pt>
                <c:pt idx="7">
                  <c:v>8.9999999999999993E-3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D8-423D-B4C7-2031CEF96B0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61005824"/>
        <c:axId val="661007360"/>
      </c:barChart>
      <c:catAx>
        <c:axId val="66100582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661007360"/>
        <c:crosses val="autoZero"/>
        <c:auto val="1"/>
        <c:lblAlgn val="ctr"/>
        <c:lblOffset val="100"/>
        <c:noMultiLvlLbl val="0"/>
      </c:catAx>
      <c:valAx>
        <c:axId val="661007360"/>
        <c:scaling>
          <c:orientation val="minMax"/>
        </c:scaling>
        <c:delete val="0"/>
        <c:axPos val="t"/>
        <c:numFmt formatCode="0%" sourceLinked="1"/>
        <c:majorTickMark val="out"/>
        <c:minorTickMark val="none"/>
        <c:tickLblPos val="high"/>
        <c:crossAx val="66100582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bg2"/>
      </a:solidFill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Number of Different Attack Vectors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'Attack Vectors'!$D$17</c:f>
              <c:strCache>
                <c:ptCount val="1"/>
              </c:strCache>
            </c:strRef>
          </c:tx>
          <c:spPr>
            <a:solidFill>
              <a:srgbClr val="E45785">
                <a:lumMod val="60000"/>
                <a:lumOff val="40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'Attack Vectors'!$B$18:$B$22</c:f>
              <c:strCache>
                <c:ptCount val="5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  <c:pt idx="4">
                  <c:v>Five</c:v>
                </c:pt>
              </c:strCache>
            </c:strRef>
          </c:cat>
          <c:val>
            <c:numRef>
              <c:f>'Attack Vectors'!$D$18:$D$22</c:f>
              <c:numCache>
                <c:formatCode>0%</c:formatCode>
                <c:ptCount val="5"/>
                <c:pt idx="0">
                  <c:v>0.2419</c:v>
                </c:pt>
                <c:pt idx="1">
                  <c:v>0.28839999999999999</c:v>
                </c:pt>
                <c:pt idx="2">
                  <c:v>0.3256</c:v>
                </c:pt>
                <c:pt idx="3">
                  <c:v>0.1023</c:v>
                </c:pt>
                <c:pt idx="4">
                  <c:v>4.19E-2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D2-4132-99E1-64C653D6A81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61997056"/>
        <c:axId val="661998592"/>
      </c:barChart>
      <c:catAx>
        <c:axId val="661997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61998592"/>
        <c:crosses val="autoZero"/>
        <c:auto val="1"/>
        <c:lblAlgn val="ctr"/>
        <c:lblOffset val="100"/>
        <c:noMultiLvlLbl val="0"/>
      </c:catAx>
      <c:valAx>
        <c:axId val="661998592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661997056"/>
        <c:crosses val="autoZero"/>
        <c:crossBetween val="between"/>
      </c:valAx>
    </c:plotArea>
    <c:plotVisOnly val="1"/>
    <c:dispBlanksAs val="gap"/>
    <c:showDLblsOverMax val="0"/>
  </c:chart>
  <c:spPr>
    <a:ln>
      <a:solidFill>
        <a:srgbClr val="D5D5D5"/>
      </a:solidFill>
    </a:ln>
  </c:spPr>
  <c:txPr>
    <a:bodyPr/>
    <a:lstStyle/>
    <a:p>
      <a:pPr>
        <a:defRPr sz="1400"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54A2399-B892-45F0-82BB-FD8C95A65D36}" type="datetimeFigureOut">
              <a:rPr lang="en-US" smtClean="0">
                <a:latin typeface="Arial" panose="020B0604020202020204" pitchFamily="34" charset="0"/>
              </a:rPr>
              <a:t>2/8/2019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D8DE283-2FFE-4E79-86B3-19981A050BF6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877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696913"/>
            <a:ext cx="6194425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fld id="{3EEE9B47-791B-47F7-AE03-C0D580CA0B6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8160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9493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8987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848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7973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E9B47-791B-47F7-AE03-C0D580CA0B6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000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E9B47-791B-47F7-AE03-C0D580CA0B6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179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E9B47-791B-47F7-AE03-C0D580CA0B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82098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E9B47-791B-47F7-AE03-C0D580CA0B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3292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E9B47-791B-47F7-AE03-C0D580CA0B6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2004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5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Using</a:t>
            </a:r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E9B47-791B-47F7-AE03-C0D580CA0B6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291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E9B47-791B-47F7-AE03-C0D580CA0B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81595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E9B47-791B-47F7-AE03-C0D580CA0B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3292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srgbClr val="C0504D"/>
              </a:buClr>
            </a:pPr>
            <a:fld id="{3EEE9B47-791B-47F7-AE03-C0D580CA0B67}" type="slidenum">
              <a:rPr lang="en-US" smtClean="0">
                <a:solidFill>
                  <a:prstClr val="black"/>
                </a:solidFill>
              </a:rPr>
              <a:pPr>
                <a:buClr>
                  <a:srgbClr val="C0504D"/>
                </a:buClr>
              </a:pPr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3220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E9B47-791B-47F7-AE03-C0D580CA0B67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5325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E9B47-791B-47F7-AE03-C0D580CA0B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5119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srgbClr val="C0504D"/>
              </a:buClr>
            </a:pPr>
            <a:fld id="{3EEE9B47-791B-47F7-AE03-C0D580CA0B67}" type="slidenum">
              <a:rPr lang="en-US" smtClean="0">
                <a:solidFill>
                  <a:prstClr val="black"/>
                </a:solidFill>
              </a:rPr>
              <a:pPr>
                <a:buClr>
                  <a:srgbClr val="C0504D"/>
                </a:buClr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3507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5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Using</a:t>
            </a:r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E9B47-791B-47F7-AE03-C0D580CA0B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5948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E9B47-791B-47F7-AE03-C0D580CA0B67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3943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E9B47-791B-47F7-AE03-C0D580CA0B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8721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E9B47-791B-47F7-AE03-C0D580CA0B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973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E9B47-791B-47F7-AE03-C0D580CA0B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1301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E9B47-791B-47F7-AE03-C0D580CA0B6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493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srgbClr val="C0504D"/>
              </a:buClr>
            </a:pPr>
            <a:fld id="{3EEE9B47-791B-47F7-AE03-C0D580CA0B67}" type="slidenum">
              <a:rPr lang="en-US" smtClean="0">
                <a:solidFill>
                  <a:prstClr val="black"/>
                </a:solidFill>
              </a:rPr>
              <a:pPr>
                <a:buClr>
                  <a:srgbClr val="C0504D"/>
                </a:buClr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673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E9B47-791B-47F7-AE03-C0D580CA0B6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707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E9B47-791B-47F7-AE03-C0D580CA0B6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874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E9B47-791B-47F7-AE03-C0D580CA0B6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096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E9B47-791B-47F7-AE03-C0D580CA0B6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377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5"/>
            <a:ext cx="12188825" cy="6857928"/>
          </a:xfrm>
          <a:prstGeom prst="rect">
            <a:avLst/>
          </a:prstGeom>
        </p:spPr>
      </p:pic>
      <p:grpSp>
        <p:nvGrpSpPr>
          <p:cNvPr id="125" name="Group 124"/>
          <p:cNvGrpSpPr/>
          <p:nvPr userDrawn="1"/>
        </p:nvGrpSpPr>
        <p:grpSpPr>
          <a:xfrm>
            <a:off x="9145588" y="5899150"/>
            <a:ext cx="407988" cy="53975"/>
            <a:chOff x="9145588" y="5975350"/>
            <a:chExt cx="407988" cy="53975"/>
          </a:xfrm>
        </p:grpSpPr>
        <p:sp>
          <p:nvSpPr>
            <p:cNvPr id="126" name="Freeform 41"/>
            <p:cNvSpPr>
              <a:spLocks noEditPoints="1"/>
            </p:cNvSpPr>
            <p:nvPr userDrawn="1"/>
          </p:nvSpPr>
          <p:spPr bwMode="auto">
            <a:xfrm>
              <a:off x="9145588" y="5975350"/>
              <a:ext cx="26988" cy="52388"/>
            </a:xfrm>
            <a:custGeom>
              <a:avLst/>
              <a:gdLst>
                <a:gd name="T0" fmla="*/ 40 w 81"/>
                <a:gd name="T1" fmla="*/ 97 h 160"/>
                <a:gd name="T2" fmla="*/ 25 w 81"/>
                <a:gd name="T3" fmla="*/ 97 h 160"/>
                <a:gd name="T4" fmla="*/ 25 w 81"/>
                <a:gd name="T5" fmla="*/ 160 h 160"/>
                <a:gd name="T6" fmla="*/ 0 w 81"/>
                <a:gd name="T7" fmla="*/ 160 h 160"/>
                <a:gd name="T8" fmla="*/ 0 w 81"/>
                <a:gd name="T9" fmla="*/ 0 h 160"/>
                <a:gd name="T10" fmla="*/ 40 w 81"/>
                <a:gd name="T11" fmla="*/ 0 h 160"/>
                <a:gd name="T12" fmla="*/ 81 w 81"/>
                <a:gd name="T13" fmla="*/ 49 h 160"/>
                <a:gd name="T14" fmla="*/ 40 w 81"/>
                <a:gd name="T15" fmla="*/ 97 h 160"/>
                <a:gd name="T16" fmla="*/ 39 w 81"/>
                <a:gd name="T17" fmla="*/ 23 h 160"/>
                <a:gd name="T18" fmla="*/ 25 w 81"/>
                <a:gd name="T19" fmla="*/ 23 h 160"/>
                <a:gd name="T20" fmla="*/ 25 w 81"/>
                <a:gd name="T21" fmla="*/ 75 h 160"/>
                <a:gd name="T22" fmla="*/ 39 w 81"/>
                <a:gd name="T23" fmla="*/ 75 h 160"/>
                <a:gd name="T24" fmla="*/ 56 w 81"/>
                <a:gd name="T25" fmla="*/ 49 h 160"/>
                <a:gd name="T26" fmla="*/ 39 w 81"/>
                <a:gd name="T27" fmla="*/ 2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160">
                  <a:moveTo>
                    <a:pt x="40" y="97"/>
                  </a:moveTo>
                  <a:cubicBezTo>
                    <a:pt x="25" y="97"/>
                    <a:pt x="25" y="97"/>
                    <a:pt x="25" y="97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9" y="0"/>
                    <a:pt x="81" y="16"/>
                    <a:pt x="81" y="49"/>
                  </a:cubicBezTo>
                  <a:cubicBezTo>
                    <a:pt x="81" y="82"/>
                    <a:pt x="69" y="97"/>
                    <a:pt x="40" y="97"/>
                  </a:cubicBezTo>
                  <a:close/>
                  <a:moveTo>
                    <a:pt x="39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52" y="75"/>
                    <a:pt x="56" y="65"/>
                    <a:pt x="56" y="49"/>
                  </a:cubicBezTo>
                  <a:cubicBezTo>
                    <a:pt x="56" y="33"/>
                    <a:pt x="52" y="23"/>
                    <a:pt x="39" y="23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2"/>
            <p:cNvSpPr>
              <a:spLocks noEditPoints="1"/>
            </p:cNvSpPr>
            <p:nvPr userDrawn="1"/>
          </p:nvSpPr>
          <p:spPr bwMode="auto">
            <a:xfrm>
              <a:off x="9188451" y="5975350"/>
              <a:ext cx="26988" cy="53975"/>
            </a:xfrm>
            <a:custGeom>
              <a:avLst/>
              <a:gdLst>
                <a:gd name="T0" fmla="*/ 74 w 85"/>
                <a:gd name="T1" fmla="*/ 149 h 163"/>
                <a:gd name="T2" fmla="*/ 43 w 85"/>
                <a:gd name="T3" fmla="*/ 163 h 163"/>
                <a:gd name="T4" fmla="*/ 12 w 85"/>
                <a:gd name="T5" fmla="*/ 149 h 163"/>
                <a:gd name="T6" fmla="*/ 0 w 85"/>
                <a:gd name="T7" fmla="*/ 81 h 163"/>
                <a:gd name="T8" fmla="*/ 12 w 85"/>
                <a:gd name="T9" fmla="*/ 13 h 163"/>
                <a:gd name="T10" fmla="*/ 43 w 85"/>
                <a:gd name="T11" fmla="*/ 0 h 163"/>
                <a:gd name="T12" fmla="*/ 74 w 85"/>
                <a:gd name="T13" fmla="*/ 13 h 163"/>
                <a:gd name="T14" fmla="*/ 85 w 85"/>
                <a:gd name="T15" fmla="*/ 81 h 163"/>
                <a:gd name="T16" fmla="*/ 74 w 85"/>
                <a:gd name="T17" fmla="*/ 149 h 163"/>
                <a:gd name="T18" fmla="*/ 55 w 85"/>
                <a:gd name="T19" fmla="*/ 28 h 163"/>
                <a:gd name="T20" fmla="*/ 43 w 85"/>
                <a:gd name="T21" fmla="*/ 22 h 163"/>
                <a:gd name="T22" fmla="*/ 31 w 85"/>
                <a:gd name="T23" fmla="*/ 28 h 163"/>
                <a:gd name="T24" fmla="*/ 25 w 85"/>
                <a:gd name="T25" fmla="*/ 81 h 163"/>
                <a:gd name="T26" fmla="*/ 31 w 85"/>
                <a:gd name="T27" fmla="*/ 134 h 163"/>
                <a:gd name="T28" fmla="*/ 43 w 85"/>
                <a:gd name="T29" fmla="*/ 140 h 163"/>
                <a:gd name="T30" fmla="*/ 55 w 85"/>
                <a:gd name="T31" fmla="*/ 134 h 163"/>
                <a:gd name="T32" fmla="*/ 60 w 85"/>
                <a:gd name="T33" fmla="*/ 81 h 163"/>
                <a:gd name="T34" fmla="*/ 55 w 85"/>
                <a:gd name="T35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163">
                  <a:moveTo>
                    <a:pt x="74" y="149"/>
                  </a:moveTo>
                  <a:cubicBezTo>
                    <a:pt x="67" y="157"/>
                    <a:pt x="58" y="163"/>
                    <a:pt x="43" y="163"/>
                  </a:cubicBezTo>
                  <a:cubicBezTo>
                    <a:pt x="28" y="163"/>
                    <a:pt x="18" y="157"/>
                    <a:pt x="12" y="149"/>
                  </a:cubicBezTo>
                  <a:cubicBezTo>
                    <a:pt x="1" y="136"/>
                    <a:pt x="0" y="119"/>
                    <a:pt x="0" y="81"/>
                  </a:cubicBezTo>
                  <a:cubicBezTo>
                    <a:pt x="0" y="43"/>
                    <a:pt x="1" y="26"/>
                    <a:pt x="12" y="13"/>
                  </a:cubicBezTo>
                  <a:cubicBezTo>
                    <a:pt x="18" y="5"/>
                    <a:pt x="28" y="0"/>
                    <a:pt x="43" y="0"/>
                  </a:cubicBezTo>
                  <a:cubicBezTo>
                    <a:pt x="58" y="0"/>
                    <a:pt x="67" y="5"/>
                    <a:pt x="74" y="13"/>
                  </a:cubicBezTo>
                  <a:cubicBezTo>
                    <a:pt x="84" y="26"/>
                    <a:pt x="85" y="43"/>
                    <a:pt x="85" y="81"/>
                  </a:cubicBezTo>
                  <a:cubicBezTo>
                    <a:pt x="85" y="119"/>
                    <a:pt x="84" y="137"/>
                    <a:pt x="74" y="149"/>
                  </a:cubicBezTo>
                  <a:close/>
                  <a:moveTo>
                    <a:pt x="55" y="28"/>
                  </a:moveTo>
                  <a:cubicBezTo>
                    <a:pt x="53" y="25"/>
                    <a:pt x="49" y="22"/>
                    <a:pt x="43" y="22"/>
                  </a:cubicBezTo>
                  <a:cubicBezTo>
                    <a:pt x="37" y="22"/>
                    <a:pt x="33" y="25"/>
                    <a:pt x="31" y="28"/>
                  </a:cubicBezTo>
                  <a:cubicBezTo>
                    <a:pt x="26" y="36"/>
                    <a:pt x="25" y="52"/>
                    <a:pt x="25" y="81"/>
                  </a:cubicBezTo>
                  <a:cubicBezTo>
                    <a:pt x="25" y="110"/>
                    <a:pt x="26" y="126"/>
                    <a:pt x="31" y="134"/>
                  </a:cubicBezTo>
                  <a:cubicBezTo>
                    <a:pt x="33" y="138"/>
                    <a:pt x="37" y="140"/>
                    <a:pt x="43" y="140"/>
                  </a:cubicBezTo>
                  <a:cubicBezTo>
                    <a:pt x="49" y="140"/>
                    <a:pt x="53" y="138"/>
                    <a:pt x="55" y="134"/>
                  </a:cubicBezTo>
                  <a:cubicBezTo>
                    <a:pt x="60" y="126"/>
                    <a:pt x="60" y="110"/>
                    <a:pt x="60" y="81"/>
                  </a:cubicBezTo>
                  <a:cubicBezTo>
                    <a:pt x="60" y="52"/>
                    <a:pt x="60" y="36"/>
                    <a:pt x="55" y="28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3"/>
            <p:cNvSpPr>
              <a:spLocks/>
            </p:cNvSpPr>
            <p:nvPr userDrawn="1"/>
          </p:nvSpPr>
          <p:spPr bwMode="auto">
            <a:xfrm>
              <a:off x="9228138" y="5975350"/>
              <a:ext cx="52388" cy="52388"/>
            </a:xfrm>
            <a:custGeom>
              <a:avLst/>
              <a:gdLst>
                <a:gd name="T0" fmla="*/ 27 w 33"/>
                <a:gd name="T1" fmla="*/ 33 h 33"/>
                <a:gd name="T2" fmla="*/ 21 w 33"/>
                <a:gd name="T3" fmla="*/ 33 h 33"/>
                <a:gd name="T4" fmla="*/ 17 w 33"/>
                <a:gd name="T5" fmla="*/ 8 h 33"/>
                <a:gd name="T6" fmla="*/ 12 w 33"/>
                <a:gd name="T7" fmla="*/ 33 h 33"/>
                <a:gd name="T8" fmla="*/ 7 w 33"/>
                <a:gd name="T9" fmla="*/ 33 h 33"/>
                <a:gd name="T10" fmla="*/ 0 w 33"/>
                <a:gd name="T11" fmla="*/ 0 h 33"/>
                <a:gd name="T12" fmla="*/ 6 w 33"/>
                <a:gd name="T13" fmla="*/ 0 h 33"/>
                <a:gd name="T14" fmla="*/ 9 w 33"/>
                <a:gd name="T15" fmla="*/ 25 h 33"/>
                <a:gd name="T16" fmla="*/ 14 w 33"/>
                <a:gd name="T17" fmla="*/ 0 h 33"/>
                <a:gd name="T18" fmla="*/ 19 w 33"/>
                <a:gd name="T19" fmla="*/ 0 h 33"/>
                <a:gd name="T20" fmla="*/ 24 w 33"/>
                <a:gd name="T21" fmla="*/ 25 h 33"/>
                <a:gd name="T22" fmla="*/ 27 w 33"/>
                <a:gd name="T23" fmla="*/ 0 h 33"/>
                <a:gd name="T24" fmla="*/ 33 w 33"/>
                <a:gd name="T25" fmla="*/ 0 h 33"/>
                <a:gd name="T26" fmla="*/ 27 w 33"/>
                <a:gd name="T2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33">
                  <a:moveTo>
                    <a:pt x="27" y="33"/>
                  </a:moveTo>
                  <a:lnTo>
                    <a:pt x="21" y="33"/>
                  </a:lnTo>
                  <a:lnTo>
                    <a:pt x="17" y="8"/>
                  </a:lnTo>
                  <a:lnTo>
                    <a:pt x="12" y="33"/>
                  </a:lnTo>
                  <a:lnTo>
                    <a:pt x="7" y="33"/>
                  </a:lnTo>
                  <a:lnTo>
                    <a:pt x="0" y="0"/>
                  </a:lnTo>
                  <a:lnTo>
                    <a:pt x="6" y="0"/>
                  </a:lnTo>
                  <a:lnTo>
                    <a:pt x="9" y="25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25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27" y="33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4"/>
            <p:cNvSpPr>
              <a:spLocks/>
            </p:cNvSpPr>
            <p:nvPr userDrawn="1"/>
          </p:nvSpPr>
          <p:spPr bwMode="auto">
            <a:xfrm>
              <a:off x="9296401" y="5975350"/>
              <a:ext cx="20638" cy="52388"/>
            </a:xfrm>
            <a:custGeom>
              <a:avLst/>
              <a:gdLst>
                <a:gd name="T0" fmla="*/ 0 w 13"/>
                <a:gd name="T1" fmla="*/ 33 h 33"/>
                <a:gd name="T2" fmla="*/ 0 w 13"/>
                <a:gd name="T3" fmla="*/ 0 h 33"/>
                <a:gd name="T4" fmla="*/ 13 w 13"/>
                <a:gd name="T5" fmla="*/ 0 h 33"/>
                <a:gd name="T6" fmla="*/ 13 w 13"/>
                <a:gd name="T7" fmla="*/ 5 h 33"/>
                <a:gd name="T8" fmla="*/ 5 w 13"/>
                <a:gd name="T9" fmla="*/ 5 h 33"/>
                <a:gd name="T10" fmla="*/ 5 w 13"/>
                <a:gd name="T11" fmla="*/ 14 h 33"/>
                <a:gd name="T12" fmla="*/ 12 w 13"/>
                <a:gd name="T13" fmla="*/ 14 h 33"/>
                <a:gd name="T14" fmla="*/ 12 w 13"/>
                <a:gd name="T15" fmla="*/ 19 h 33"/>
                <a:gd name="T16" fmla="*/ 5 w 13"/>
                <a:gd name="T17" fmla="*/ 19 h 33"/>
                <a:gd name="T18" fmla="*/ 5 w 13"/>
                <a:gd name="T19" fmla="*/ 29 h 33"/>
                <a:gd name="T20" fmla="*/ 13 w 13"/>
                <a:gd name="T21" fmla="*/ 29 h 33"/>
                <a:gd name="T22" fmla="*/ 13 w 13"/>
                <a:gd name="T23" fmla="*/ 33 h 33"/>
                <a:gd name="T24" fmla="*/ 0 w 13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33">
                  <a:moveTo>
                    <a:pt x="0" y="33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5" y="5"/>
                  </a:lnTo>
                  <a:lnTo>
                    <a:pt x="5" y="14"/>
                  </a:lnTo>
                  <a:lnTo>
                    <a:pt x="12" y="14"/>
                  </a:lnTo>
                  <a:lnTo>
                    <a:pt x="12" y="19"/>
                  </a:lnTo>
                  <a:lnTo>
                    <a:pt x="5" y="19"/>
                  </a:lnTo>
                  <a:lnTo>
                    <a:pt x="5" y="29"/>
                  </a:lnTo>
                  <a:lnTo>
                    <a:pt x="13" y="29"/>
                  </a:lnTo>
                  <a:lnTo>
                    <a:pt x="13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5"/>
            <p:cNvSpPr>
              <a:spLocks noEditPoints="1"/>
            </p:cNvSpPr>
            <p:nvPr userDrawn="1"/>
          </p:nvSpPr>
          <p:spPr bwMode="auto">
            <a:xfrm>
              <a:off x="9334501" y="5975350"/>
              <a:ext cx="26988" cy="52388"/>
            </a:xfrm>
            <a:custGeom>
              <a:avLst/>
              <a:gdLst>
                <a:gd name="T0" fmla="*/ 60 w 87"/>
                <a:gd name="T1" fmla="*/ 160 h 160"/>
                <a:gd name="T2" fmla="*/ 40 w 87"/>
                <a:gd name="T3" fmla="*/ 95 h 160"/>
                <a:gd name="T4" fmla="*/ 25 w 87"/>
                <a:gd name="T5" fmla="*/ 95 h 160"/>
                <a:gd name="T6" fmla="*/ 25 w 87"/>
                <a:gd name="T7" fmla="*/ 160 h 160"/>
                <a:gd name="T8" fmla="*/ 0 w 87"/>
                <a:gd name="T9" fmla="*/ 160 h 160"/>
                <a:gd name="T10" fmla="*/ 0 w 87"/>
                <a:gd name="T11" fmla="*/ 0 h 160"/>
                <a:gd name="T12" fmla="*/ 41 w 87"/>
                <a:gd name="T13" fmla="*/ 0 h 160"/>
                <a:gd name="T14" fmla="*/ 81 w 87"/>
                <a:gd name="T15" fmla="*/ 48 h 160"/>
                <a:gd name="T16" fmla="*/ 63 w 87"/>
                <a:gd name="T17" fmla="*/ 89 h 160"/>
                <a:gd name="T18" fmla="*/ 87 w 87"/>
                <a:gd name="T19" fmla="*/ 160 h 160"/>
                <a:gd name="T20" fmla="*/ 60 w 87"/>
                <a:gd name="T21" fmla="*/ 160 h 160"/>
                <a:gd name="T22" fmla="*/ 41 w 87"/>
                <a:gd name="T23" fmla="*/ 23 h 160"/>
                <a:gd name="T24" fmla="*/ 25 w 87"/>
                <a:gd name="T25" fmla="*/ 23 h 160"/>
                <a:gd name="T26" fmla="*/ 25 w 87"/>
                <a:gd name="T27" fmla="*/ 72 h 160"/>
                <a:gd name="T28" fmla="*/ 41 w 87"/>
                <a:gd name="T29" fmla="*/ 72 h 160"/>
                <a:gd name="T30" fmla="*/ 56 w 87"/>
                <a:gd name="T31" fmla="*/ 48 h 160"/>
                <a:gd name="T32" fmla="*/ 41 w 87"/>
                <a:gd name="T33" fmla="*/ 2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160">
                  <a:moveTo>
                    <a:pt x="60" y="160"/>
                  </a:moveTo>
                  <a:cubicBezTo>
                    <a:pt x="40" y="95"/>
                    <a:pt x="40" y="95"/>
                    <a:pt x="40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70" y="0"/>
                    <a:pt x="81" y="15"/>
                    <a:pt x="81" y="48"/>
                  </a:cubicBezTo>
                  <a:cubicBezTo>
                    <a:pt x="81" y="67"/>
                    <a:pt x="77" y="81"/>
                    <a:pt x="63" y="89"/>
                  </a:cubicBezTo>
                  <a:cubicBezTo>
                    <a:pt x="87" y="160"/>
                    <a:pt x="87" y="160"/>
                    <a:pt x="87" y="160"/>
                  </a:cubicBezTo>
                  <a:lnTo>
                    <a:pt x="60" y="160"/>
                  </a:lnTo>
                  <a:close/>
                  <a:moveTo>
                    <a:pt x="41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54" y="72"/>
                    <a:pt x="56" y="61"/>
                    <a:pt x="56" y="48"/>
                  </a:cubicBezTo>
                  <a:cubicBezTo>
                    <a:pt x="56" y="34"/>
                    <a:pt x="54" y="23"/>
                    <a:pt x="41" y="23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6"/>
            <p:cNvSpPr>
              <a:spLocks/>
            </p:cNvSpPr>
            <p:nvPr userDrawn="1"/>
          </p:nvSpPr>
          <p:spPr bwMode="auto">
            <a:xfrm>
              <a:off x="9378951" y="5975350"/>
              <a:ext cx="20638" cy="52388"/>
            </a:xfrm>
            <a:custGeom>
              <a:avLst/>
              <a:gdLst>
                <a:gd name="T0" fmla="*/ 0 w 13"/>
                <a:gd name="T1" fmla="*/ 33 h 33"/>
                <a:gd name="T2" fmla="*/ 0 w 13"/>
                <a:gd name="T3" fmla="*/ 0 h 33"/>
                <a:gd name="T4" fmla="*/ 13 w 13"/>
                <a:gd name="T5" fmla="*/ 0 h 33"/>
                <a:gd name="T6" fmla="*/ 13 w 13"/>
                <a:gd name="T7" fmla="*/ 5 h 33"/>
                <a:gd name="T8" fmla="*/ 5 w 13"/>
                <a:gd name="T9" fmla="*/ 5 h 33"/>
                <a:gd name="T10" fmla="*/ 5 w 13"/>
                <a:gd name="T11" fmla="*/ 14 h 33"/>
                <a:gd name="T12" fmla="*/ 12 w 13"/>
                <a:gd name="T13" fmla="*/ 14 h 33"/>
                <a:gd name="T14" fmla="*/ 12 w 13"/>
                <a:gd name="T15" fmla="*/ 19 h 33"/>
                <a:gd name="T16" fmla="*/ 5 w 13"/>
                <a:gd name="T17" fmla="*/ 19 h 33"/>
                <a:gd name="T18" fmla="*/ 5 w 13"/>
                <a:gd name="T19" fmla="*/ 29 h 33"/>
                <a:gd name="T20" fmla="*/ 13 w 13"/>
                <a:gd name="T21" fmla="*/ 29 h 33"/>
                <a:gd name="T22" fmla="*/ 13 w 13"/>
                <a:gd name="T23" fmla="*/ 33 h 33"/>
                <a:gd name="T24" fmla="*/ 0 w 13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33">
                  <a:moveTo>
                    <a:pt x="0" y="33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5" y="5"/>
                  </a:lnTo>
                  <a:lnTo>
                    <a:pt x="5" y="14"/>
                  </a:lnTo>
                  <a:lnTo>
                    <a:pt x="12" y="14"/>
                  </a:lnTo>
                  <a:lnTo>
                    <a:pt x="12" y="19"/>
                  </a:lnTo>
                  <a:lnTo>
                    <a:pt x="5" y="19"/>
                  </a:lnTo>
                  <a:lnTo>
                    <a:pt x="5" y="29"/>
                  </a:lnTo>
                  <a:lnTo>
                    <a:pt x="13" y="29"/>
                  </a:lnTo>
                  <a:lnTo>
                    <a:pt x="13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7"/>
            <p:cNvSpPr>
              <a:spLocks noEditPoints="1"/>
            </p:cNvSpPr>
            <p:nvPr userDrawn="1"/>
          </p:nvSpPr>
          <p:spPr bwMode="auto">
            <a:xfrm>
              <a:off x="9417051" y="5975350"/>
              <a:ext cx="26988" cy="52388"/>
            </a:xfrm>
            <a:custGeom>
              <a:avLst/>
              <a:gdLst>
                <a:gd name="T0" fmla="*/ 72 w 83"/>
                <a:gd name="T1" fmla="*/ 147 h 160"/>
                <a:gd name="T2" fmla="*/ 41 w 83"/>
                <a:gd name="T3" fmla="*/ 160 h 160"/>
                <a:gd name="T4" fmla="*/ 0 w 83"/>
                <a:gd name="T5" fmla="*/ 160 h 160"/>
                <a:gd name="T6" fmla="*/ 0 w 83"/>
                <a:gd name="T7" fmla="*/ 0 h 160"/>
                <a:gd name="T8" fmla="*/ 41 w 83"/>
                <a:gd name="T9" fmla="*/ 0 h 160"/>
                <a:gd name="T10" fmla="*/ 72 w 83"/>
                <a:gd name="T11" fmla="*/ 14 h 160"/>
                <a:gd name="T12" fmla="*/ 83 w 83"/>
                <a:gd name="T13" fmla="*/ 80 h 160"/>
                <a:gd name="T14" fmla="*/ 72 w 83"/>
                <a:gd name="T15" fmla="*/ 147 h 160"/>
                <a:gd name="T16" fmla="*/ 53 w 83"/>
                <a:gd name="T17" fmla="*/ 30 h 160"/>
                <a:gd name="T18" fmla="*/ 40 w 83"/>
                <a:gd name="T19" fmla="*/ 23 h 160"/>
                <a:gd name="T20" fmla="*/ 25 w 83"/>
                <a:gd name="T21" fmla="*/ 23 h 160"/>
                <a:gd name="T22" fmla="*/ 25 w 83"/>
                <a:gd name="T23" fmla="*/ 137 h 160"/>
                <a:gd name="T24" fmla="*/ 40 w 83"/>
                <a:gd name="T25" fmla="*/ 137 h 160"/>
                <a:gd name="T26" fmla="*/ 53 w 83"/>
                <a:gd name="T27" fmla="*/ 131 h 160"/>
                <a:gd name="T28" fmla="*/ 58 w 83"/>
                <a:gd name="T29" fmla="*/ 80 h 160"/>
                <a:gd name="T30" fmla="*/ 53 w 83"/>
                <a:gd name="T31" fmla="*/ 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160">
                  <a:moveTo>
                    <a:pt x="72" y="147"/>
                  </a:moveTo>
                  <a:cubicBezTo>
                    <a:pt x="65" y="154"/>
                    <a:pt x="56" y="160"/>
                    <a:pt x="41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6" y="0"/>
                    <a:pt x="65" y="6"/>
                    <a:pt x="72" y="14"/>
                  </a:cubicBezTo>
                  <a:cubicBezTo>
                    <a:pt x="82" y="26"/>
                    <a:pt x="83" y="43"/>
                    <a:pt x="83" y="80"/>
                  </a:cubicBezTo>
                  <a:cubicBezTo>
                    <a:pt x="83" y="117"/>
                    <a:pt x="82" y="135"/>
                    <a:pt x="72" y="147"/>
                  </a:cubicBezTo>
                  <a:close/>
                  <a:moveTo>
                    <a:pt x="53" y="30"/>
                  </a:moveTo>
                  <a:cubicBezTo>
                    <a:pt x="50" y="26"/>
                    <a:pt x="46" y="23"/>
                    <a:pt x="40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6" y="137"/>
                    <a:pt x="50" y="135"/>
                    <a:pt x="53" y="131"/>
                  </a:cubicBezTo>
                  <a:cubicBezTo>
                    <a:pt x="58" y="123"/>
                    <a:pt x="58" y="108"/>
                    <a:pt x="58" y="80"/>
                  </a:cubicBezTo>
                  <a:cubicBezTo>
                    <a:pt x="58" y="52"/>
                    <a:pt x="58" y="37"/>
                    <a:pt x="53" y="30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8"/>
            <p:cNvSpPr>
              <a:spLocks noEditPoints="1"/>
            </p:cNvSpPr>
            <p:nvPr userDrawn="1"/>
          </p:nvSpPr>
          <p:spPr bwMode="auto">
            <a:xfrm>
              <a:off x="9485313" y="5975350"/>
              <a:ext cx="26988" cy="52388"/>
            </a:xfrm>
            <a:custGeom>
              <a:avLst/>
              <a:gdLst>
                <a:gd name="T0" fmla="*/ 71 w 82"/>
                <a:gd name="T1" fmla="*/ 150 h 160"/>
                <a:gd name="T2" fmla="*/ 40 w 82"/>
                <a:gd name="T3" fmla="*/ 160 h 160"/>
                <a:gd name="T4" fmla="*/ 0 w 82"/>
                <a:gd name="T5" fmla="*/ 160 h 160"/>
                <a:gd name="T6" fmla="*/ 0 w 82"/>
                <a:gd name="T7" fmla="*/ 0 h 160"/>
                <a:gd name="T8" fmla="*/ 40 w 82"/>
                <a:gd name="T9" fmla="*/ 0 h 160"/>
                <a:gd name="T10" fmla="*/ 71 w 82"/>
                <a:gd name="T11" fmla="*/ 10 h 160"/>
                <a:gd name="T12" fmla="*/ 81 w 82"/>
                <a:gd name="T13" fmla="*/ 43 h 160"/>
                <a:gd name="T14" fmla="*/ 72 w 82"/>
                <a:gd name="T15" fmla="*/ 71 h 160"/>
                <a:gd name="T16" fmla="*/ 64 w 82"/>
                <a:gd name="T17" fmla="*/ 76 h 160"/>
                <a:gd name="T18" fmla="*/ 72 w 82"/>
                <a:gd name="T19" fmla="*/ 82 h 160"/>
                <a:gd name="T20" fmla="*/ 82 w 82"/>
                <a:gd name="T21" fmla="*/ 114 h 160"/>
                <a:gd name="T22" fmla="*/ 71 w 82"/>
                <a:gd name="T23" fmla="*/ 150 h 160"/>
                <a:gd name="T24" fmla="*/ 38 w 82"/>
                <a:gd name="T25" fmla="*/ 23 h 160"/>
                <a:gd name="T26" fmla="*/ 25 w 82"/>
                <a:gd name="T27" fmla="*/ 23 h 160"/>
                <a:gd name="T28" fmla="*/ 25 w 82"/>
                <a:gd name="T29" fmla="*/ 66 h 160"/>
                <a:gd name="T30" fmla="*/ 38 w 82"/>
                <a:gd name="T31" fmla="*/ 66 h 160"/>
                <a:gd name="T32" fmla="*/ 56 w 82"/>
                <a:gd name="T33" fmla="*/ 45 h 160"/>
                <a:gd name="T34" fmla="*/ 38 w 82"/>
                <a:gd name="T35" fmla="*/ 23 h 160"/>
                <a:gd name="T36" fmla="*/ 37 w 82"/>
                <a:gd name="T37" fmla="*/ 88 h 160"/>
                <a:gd name="T38" fmla="*/ 25 w 82"/>
                <a:gd name="T39" fmla="*/ 88 h 160"/>
                <a:gd name="T40" fmla="*/ 25 w 82"/>
                <a:gd name="T41" fmla="*/ 137 h 160"/>
                <a:gd name="T42" fmla="*/ 37 w 82"/>
                <a:gd name="T43" fmla="*/ 137 h 160"/>
                <a:gd name="T44" fmla="*/ 56 w 82"/>
                <a:gd name="T45" fmla="*/ 112 h 160"/>
                <a:gd name="T46" fmla="*/ 37 w 82"/>
                <a:gd name="T47" fmla="*/ 8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160">
                  <a:moveTo>
                    <a:pt x="71" y="150"/>
                  </a:moveTo>
                  <a:cubicBezTo>
                    <a:pt x="65" y="157"/>
                    <a:pt x="55" y="160"/>
                    <a:pt x="40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5" y="0"/>
                    <a:pt x="65" y="4"/>
                    <a:pt x="71" y="10"/>
                  </a:cubicBezTo>
                  <a:cubicBezTo>
                    <a:pt x="78" y="18"/>
                    <a:pt x="81" y="26"/>
                    <a:pt x="81" y="43"/>
                  </a:cubicBezTo>
                  <a:cubicBezTo>
                    <a:pt x="81" y="54"/>
                    <a:pt x="79" y="63"/>
                    <a:pt x="72" y="71"/>
                  </a:cubicBezTo>
                  <a:cubicBezTo>
                    <a:pt x="70" y="73"/>
                    <a:pt x="67" y="75"/>
                    <a:pt x="64" y="76"/>
                  </a:cubicBezTo>
                  <a:cubicBezTo>
                    <a:pt x="67" y="78"/>
                    <a:pt x="70" y="80"/>
                    <a:pt x="72" y="82"/>
                  </a:cubicBezTo>
                  <a:cubicBezTo>
                    <a:pt x="80" y="90"/>
                    <a:pt x="82" y="99"/>
                    <a:pt x="82" y="114"/>
                  </a:cubicBezTo>
                  <a:cubicBezTo>
                    <a:pt x="82" y="133"/>
                    <a:pt x="79" y="142"/>
                    <a:pt x="71" y="150"/>
                  </a:cubicBezTo>
                  <a:close/>
                  <a:moveTo>
                    <a:pt x="38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51" y="66"/>
                    <a:pt x="56" y="60"/>
                    <a:pt x="56" y="45"/>
                  </a:cubicBezTo>
                  <a:cubicBezTo>
                    <a:pt x="56" y="29"/>
                    <a:pt x="51" y="23"/>
                    <a:pt x="38" y="23"/>
                  </a:cubicBezTo>
                  <a:close/>
                  <a:moveTo>
                    <a:pt x="37" y="88"/>
                  </a:moveTo>
                  <a:cubicBezTo>
                    <a:pt x="25" y="88"/>
                    <a:pt x="25" y="88"/>
                    <a:pt x="25" y="88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51" y="137"/>
                    <a:pt x="56" y="131"/>
                    <a:pt x="56" y="112"/>
                  </a:cubicBezTo>
                  <a:cubicBezTo>
                    <a:pt x="56" y="95"/>
                    <a:pt x="51" y="88"/>
                    <a:pt x="37" y="88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9"/>
            <p:cNvSpPr>
              <a:spLocks/>
            </p:cNvSpPr>
            <p:nvPr userDrawn="1"/>
          </p:nvSpPr>
          <p:spPr bwMode="auto">
            <a:xfrm>
              <a:off x="9525001" y="5975350"/>
              <a:ext cx="28575" cy="52388"/>
            </a:xfrm>
            <a:custGeom>
              <a:avLst/>
              <a:gdLst>
                <a:gd name="T0" fmla="*/ 12 w 18"/>
                <a:gd name="T1" fmla="*/ 20 h 33"/>
                <a:gd name="T2" fmla="*/ 12 w 18"/>
                <a:gd name="T3" fmla="*/ 33 h 33"/>
                <a:gd name="T4" fmla="*/ 7 w 18"/>
                <a:gd name="T5" fmla="*/ 33 h 33"/>
                <a:gd name="T6" fmla="*/ 7 w 18"/>
                <a:gd name="T7" fmla="*/ 20 h 33"/>
                <a:gd name="T8" fmla="*/ 0 w 18"/>
                <a:gd name="T9" fmla="*/ 0 h 33"/>
                <a:gd name="T10" fmla="*/ 6 w 18"/>
                <a:gd name="T11" fmla="*/ 0 h 33"/>
                <a:gd name="T12" fmla="*/ 9 w 18"/>
                <a:gd name="T13" fmla="*/ 14 h 33"/>
                <a:gd name="T14" fmla="*/ 13 w 18"/>
                <a:gd name="T15" fmla="*/ 0 h 33"/>
                <a:gd name="T16" fmla="*/ 18 w 18"/>
                <a:gd name="T17" fmla="*/ 0 h 33"/>
                <a:gd name="T18" fmla="*/ 12 w 18"/>
                <a:gd name="T1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3">
                  <a:moveTo>
                    <a:pt x="12" y="20"/>
                  </a:moveTo>
                  <a:lnTo>
                    <a:pt x="12" y="33"/>
                  </a:lnTo>
                  <a:lnTo>
                    <a:pt x="7" y="33"/>
                  </a:lnTo>
                  <a:lnTo>
                    <a:pt x="7" y="20"/>
                  </a:lnTo>
                  <a:lnTo>
                    <a:pt x="0" y="0"/>
                  </a:lnTo>
                  <a:lnTo>
                    <a:pt x="6" y="0"/>
                  </a:lnTo>
                  <a:lnTo>
                    <a:pt x="9" y="14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55" name="Picture 68" descr="C:\WORK IN PROGRESS\PPT template\Infinity PPT\CheckPoint_Infinity_Logo_cropped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5687" y="5875437"/>
            <a:ext cx="316623" cy="27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Footer_copyright"/>
          <p:cNvSpPr txBox="1">
            <a:spLocks/>
          </p:cNvSpPr>
          <p:nvPr userDrawn="1"/>
        </p:nvSpPr>
        <p:spPr>
          <a:xfrm>
            <a:off x="349590" y="6525768"/>
            <a:ext cx="3680903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 smtClean="0">
                <a:solidFill>
                  <a:schemeClr val="bg1">
                    <a:lumMod val="75000"/>
                  </a:schemeClr>
                </a:solidFill>
              </a:rPr>
              <a:t>©2018 Check Point Software Technologies</a:t>
            </a:r>
            <a:r>
              <a:rPr lang="en-US" sz="900" kern="0" baseline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900" kern="0" dirty="0" smtClean="0">
                <a:solidFill>
                  <a:schemeClr val="bg1">
                    <a:lumMod val="75000"/>
                  </a:schemeClr>
                </a:solidFill>
              </a:rPr>
              <a:t>Ltd. </a:t>
            </a:r>
            <a:endParaRPr lang="en-US" sz="900" kern="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3" name="Date" hidden="1"/>
          <p:cNvSpPr>
            <a:spLocks noGrp="1"/>
          </p:cNvSpPr>
          <p:nvPr userDrawn="1">
            <p:ph type="dt" sz="half" idx="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16" name="Speaker name and date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85693" y="5114995"/>
            <a:ext cx="5804989" cy="692595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marL="0" indent="0" algn="l">
              <a:lnSpc>
                <a:spcPts val="2666"/>
              </a:lnSpc>
              <a:spcBef>
                <a:spcPts val="0"/>
              </a:spcBef>
              <a:buNone/>
              <a:defRPr sz="21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609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0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  | Speaker Title</a:t>
            </a:r>
          </a:p>
        </p:txBody>
      </p:sp>
      <p:sp>
        <p:nvSpPr>
          <p:cNvPr id="15" name="Sub-title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478073" y="3229665"/>
            <a:ext cx="5804989" cy="968848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marL="0" indent="0">
              <a:buFont typeface="Arial" panose="020B0604020202020204" pitchFamily="34" charset="0"/>
              <a:buNone/>
              <a:defRPr sz="3200" b="0" baseline="0">
                <a:solidFill>
                  <a:schemeClr val="bg1"/>
                </a:solidFill>
                <a:latin typeface="+mj-lt"/>
              </a:defRPr>
            </a:lvl1pPr>
            <a:lvl2pPr marL="541687" indent="0">
              <a:buNone/>
              <a:defRPr/>
            </a:lvl2pPr>
            <a:lvl3pPr marL="759622" indent="0">
              <a:buNone/>
              <a:defRPr/>
            </a:lvl3pPr>
            <a:lvl4pPr marL="918321" indent="0">
              <a:buNone/>
              <a:defRPr/>
            </a:lvl4pPr>
            <a:lvl5pPr marL="1068552" indent="0">
              <a:buNone/>
              <a:defRPr/>
            </a:lvl5pPr>
          </a:lstStyle>
          <a:p>
            <a:pPr lvl="0"/>
            <a:r>
              <a:rPr lang="en-GB" dirty="0" smtClean="0"/>
              <a:t>Presentation Subtitle</a:t>
            </a:r>
            <a:endParaRPr lang="en-GB" dirty="0"/>
          </a:p>
        </p:txBody>
      </p:sp>
      <p:sp>
        <p:nvSpPr>
          <p:cNvPr id="17" name="Title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478073" y="2158451"/>
            <a:ext cx="5804989" cy="1071215"/>
          </a:xfrm>
          <a:prstGeom prst="rect">
            <a:avLst/>
          </a:prstGeom>
          <a:effectLst/>
        </p:spPr>
        <p:txBody>
          <a:bodyPr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FontTx/>
              <a:buNone/>
              <a:defRPr sz="40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buClrTx/>
              <a:buSzTx/>
            </a:pPr>
            <a:r>
              <a:rPr lang="en-US" kern="0" dirty="0" smtClean="0"/>
              <a:t>PRESENTATION TITLE</a:t>
            </a:r>
          </a:p>
        </p:txBody>
      </p:sp>
      <p:sp>
        <p:nvSpPr>
          <p:cNvPr id="91" name="Footer_security classification" hidden="1"/>
          <p:cNvSpPr>
            <a:spLocks noGrp="1"/>
          </p:cNvSpPr>
          <p:nvPr userDrawn="1">
            <p:ph type="ftr" sz="quarter" idx="3"/>
          </p:nvPr>
        </p:nvSpPr>
        <p:spPr>
          <a:xfrm>
            <a:off x="2957904" y="6525768"/>
            <a:ext cx="3799400" cy="30175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1026" name="Check Point Logo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71" y="239941"/>
            <a:ext cx="1737360" cy="1088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 userDrawn="1"/>
        </p:nvGrpSpPr>
        <p:grpSpPr>
          <a:xfrm>
            <a:off x="7263671" y="5076024"/>
            <a:ext cx="3526771" cy="1432257"/>
            <a:chOff x="7263671" y="5076024"/>
            <a:chExt cx="3526771" cy="1432257"/>
          </a:xfrm>
        </p:grpSpPr>
        <p:grpSp>
          <p:nvGrpSpPr>
            <p:cNvPr id="94" name="Group 7"/>
            <p:cNvGrpSpPr>
              <a:grpSpLocks noChangeAspect="1"/>
            </p:cNvGrpSpPr>
            <p:nvPr userDrawn="1"/>
          </p:nvGrpSpPr>
          <p:grpSpPr bwMode="auto">
            <a:xfrm>
              <a:off x="7263671" y="6436843"/>
              <a:ext cx="2651125" cy="71438"/>
              <a:chOff x="4420" y="3962"/>
              <a:chExt cx="1670" cy="45"/>
            </a:xfrm>
          </p:grpSpPr>
          <p:sp>
            <p:nvSpPr>
              <p:cNvPr id="95" name="AutoShape 6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4420" y="3962"/>
                <a:ext cx="1670" cy="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8"/>
              <p:cNvSpPr>
                <a:spLocks/>
              </p:cNvSpPr>
              <p:nvPr userDrawn="1"/>
            </p:nvSpPr>
            <p:spPr bwMode="auto">
              <a:xfrm>
                <a:off x="4420" y="3962"/>
                <a:ext cx="32" cy="44"/>
              </a:xfrm>
              <a:custGeom>
                <a:avLst/>
                <a:gdLst>
                  <a:gd name="T0" fmla="*/ 13 w 25"/>
                  <a:gd name="T1" fmla="*/ 35 h 35"/>
                  <a:gd name="T2" fmla="*/ 3 w 25"/>
                  <a:gd name="T3" fmla="*/ 31 h 35"/>
                  <a:gd name="T4" fmla="*/ 0 w 25"/>
                  <a:gd name="T5" fmla="*/ 17 h 35"/>
                  <a:gd name="T6" fmla="*/ 3 w 25"/>
                  <a:gd name="T7" fmla="*/ 3 h 35"/>
                  <a:gd name="T8" fmla="*/ 13 w 25"/>
                  <a:gd name="T9" fmla="*/ 0 h 35"/>
                  <a:gd name="T10" fmla="*/ 25 w 25"/>
                  <a:gd name="T11" fmla="*/ 11 h 35"/>
                  <a:gd name="T12" fmla="*/ 19 w 25"/>
                  <a:gd name="T13" fmla="*/ 11 h 35"/>
                  <a:gd name="T14" fmla="*/ 13 w 25"/>
                  <a:gd name="T15" fmla="*/ 6 h 35"/>
                  <a:gd name="T16" fmla="*/ 8 w 25"/>
                  <a:gd name="T17" fmla="*/ 7 h 35"/>
                  <a:gd name="T18" fmla="*/ 7 w 25"/>
                  <a:gd name="T19" fmla="*/ 17 h 35"/>
                  <a:gd name="T20" fmla="*/ 8 w 25"/>
                  <a:gd name="T21" fmla="*/ 27 h 35"/>
                  <a:gd name="T22" fmla="*/ 13 w 25"/>
                  <a:gd name="T23" fmla="*/ 29 h 35"/>
                  <a:gd name="T24" fmla="*/ 19 w 25"/>
                  <a:gd name="T25" fmla="*/ 24 h 35"/>
                  <a:gd name="T26" fmla="*/ 25 w 25"/>
                  <a:gd name="T27" fmla="*/ 24 h 35"/>
                  <a:gd name="T28" fmla="*/ 13 w 25"/>
                  <a:gd name="T2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" h="35">
                    <a:moveTo>
                      <a:pt x="13" y="35"/>
                    </a:moveTo>
                    <a:cubicBezTo>
                      <a:pt x="9" y="35"/>
                      <a:pt x="6" y="34"/>
                      <a:pt x="3" y="31"/>
                    </a:cubicBezTo>
                    <a:cubicBezTo>
                      <a:pt x="0" y="28"/>
                      <a:pt x="0" y="24"/>
                      <a:pt x="0" y="17"/>
                    </a:cubicBezTo>
                    <a:cubicBezTo>
                      <a:pt x="0" y="11"/>
                      <a:pt x="0" y="7"/>
                      <a:pt x="3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9" y="0"/>
                      <a:pt x="24" y="3"/>
                      <a:pt x="25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8"/>
                      <a:pt x="16" y="6"/>
                      <a:pt x="13" y="6"/>
                    </a:cubicBezTo>
                    <a:cubicBezTo>
                      <a:pt x="11" y="6"/>
                      <a:pt x="9" y="6"/>
                      <a:pt x="8" y="7"/>
                    </a:cubicBezTo>
                    <a:cubicBezTo>
                      <a:pt x="7" y="9"/>
                      <a:pt x="7" y="11"/>
                      <a:pt x="7" y="17"/>
                    </a:cubicBezTo>
                    <a:cubicBezTo>
                      <a:pt x="7" y="24"/>
                      <a:pt x="7" y="26"/>
                      <a:pt x="8" y="27"/>
                    </a:cubicBezTo>
                    <a:cubicBezTo>
                      <a:pt x="9" y="28"/>
                      <a:pt x="11" y="29"/>
                      <a:pt x="13" y="29"/>
                    </a:cubicBezTo>
                    <a:cubicBezTo>
                      <a:pt x="16" y="29"/>
                      <a:pt x="18" y="27"/>
                      <a:pt x="19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31"/>
                      <a:pt x="19" y="35"/>
                      <a:pt x="13" y="35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9"/>
              <p:cNvSpPr>
                <a:spLocks/>
              </p:cNvSpPr>
              <p:nvPr userDrawn="1"/>
            </p:nvSpPr>
            <p:spPr bwMode="auto">
              <a:xfrm>
                <a:off x="4472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9 w 29"/>
                  <a:gd name="T5" fmla="*/ 0 h 44"/>
                  <a:gd name="T6" fmla="*/ 9 w 29"/>
                  <a:gd name="T7" fmla="*/ 36 h 44"/>
                  <a:gd name="T8" fmla="*/ 29 w 29"/>
                  <a:gd name="T9" fmla="*/ 36 h 44"/>
                  <a:gd name="T10" fmla="*/ 29 w 29"/>
                  <a:gd name="T11" fmla="*/ 44 h 44"/>
                  <a:gd name="T12" fmla="*/ 0 w 29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"/>
              <p:cNvSpPr>
                <a:spLocks noEditPoints="1"/>
              </p:cNvSpPr>
              <p:nvPr userDrawn="1"/>
            </p:nvSpPr>
            <p:spPr bwMode="auto">
              <a:xfrm>
                <a:off x="4519" y="3962"/>
                <a:ext cx="32" cy="44"/>
              </a:xfrm>
              <a:custGeom>
                <a:avLst/>
                <a:gdLst>
                  <a:gd name="T0" fmla="*/ 22 w 25"/>
                  <a:gd name="T1" fmla="*/ 31 h 35"/>
                  <a:gd name="T2" fmla="*/ 13 w 25"/>
                  <a:gd name="T3" fmla="*/ 35 h 35"/>
                  <a:gd name="T4" fmla="*/ 3 w 25"/>
                  <a:gd name="T5" fmla="*/ 31 h 35"/>
                  <a:gd name="T6" fmla="*/ 0 w 25"/>
                  <a:gd name="T7" fmla="*/ 17 h 35"/>
                  <a:gd name="T8" fmla="*/ 3 w 25"/>
                  <a:gd name="T9" fmla="*/ 3 h 35"/>
                  <a:gd name="T10" fmla="*/ 13 w 25"/>
                  <a:gd name="T11" fmla="*/ 0 h 35"/>
                  <a:gd name="T12" fmla="*/ 22 w 25"/>
                  <a:gd name="T13" fmla="*/ 3 h 35"/>
                  <a:gd name="T14" fmla="*/ 25 w 25"/>
                  <a:gd name="T15" fmla="*/ 17 h 35"/>
                  <a:gd name="T16" fmla="*/ 22 w 25"/>
                  <a:gd name="T17" fmla="*/ 31 h 35"/>
                  <a:gd name="T18" fmla="*/ 17 w 25"/>
                  <a:gd name="T19" fmla="*/ 8 h 35"/>
                  <a:gd name="T20" fmla="*/ 13 w 25"/>
                  <a:gd name="T21" fmla="*/ 6 h 35"/>
                  <a:gd name="T22" fmla="*/ 8 w 25"/>
                  <a:gd name="T23" fmla="*/ 8 h 35"/>
                  <a:gd name="T24" fmla="*/ 7 w 25"/>
                  <a:gd name="T25" fmla="*/ 17 h 35"/>
                  <a:gd name="T26" fmla="*/ 8 w 25"/>
                  <a:gd name="T27" fmla="*/ 27 h 35"/>
                  <a:gd name="T28" fmla="*/ 13 w 25"/>
                  <a:gd name="T29" fmla="*/ 29 h 35"/>
                  <a:gd name="T30" fmla="*/ 17 w 25"/>
                  <a:gd name="T31" fmla="*/ 27 h 35"/>
                  <a:gd name="T32" fmla="*/ 19 w 25"/>
                  <a:gd name="T33" fmla="*/ 17 h 35"/>
                  <a:gd name="T34" fmla="*/ 17 w 25"/>
                  <a:gd name="T35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5">
                    <a:moveTo>
                      <a:pt x="22" y="31"/>
                    </a:moveTo>
                    <a:cubicBezTo>
                      <a:pt x="20" y="34"/>
                      <a:pt x="17" y="35"/>
                      <a:pt x="13" y="35"/>
                    </a:cubicBezTo>
                    <a:cubicBezTo>
                      <a:pt x="9" y="35"/>
                      <a:pt x="6" y="34"/>
                      <a:pt x="3" y="31"/>
                    </a:cubicBezTo>
                    <a:cubicBezTo>
                      <a:pt x="0" y="28"/>
                      <a:pt x="0" y="24"/>
                      <a:pt x="0" y="17"/>
                    </a:cubicBezTo>
                    <a:cubicBezTo>
                      <a:pt x="0" y="11"/>
                      <a:pt x="0" y="7"/>
                      <a:pt x="3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7" y="0"/>
                      <a:pt x="20" y="1"/>
                      <a:pt x="22" y="3"/>
                    </a:cubicBezTo>
                    <a:cubicBezTo>
                      <a:pt x="25" y="7"/>
                      <a:pt x="25" y="11"/>
                      <a:pt x="25" y="17"/>
                    </a:cubicBezTo>
                    <a:cubicBezTo>
                      <a:pt x="25" y="24"/>
                      <a:pt x="25" y="28"/>
                      <a:pt x="22" y="31"/>
                    </a:cubicBezTo>
                    <a:close/>
                    <a:moveTo>
                      <a:pt x="17" y="8"/>
                    </a:moveTo>
                    <a:cubicBezTo>
                      <a:pt x="16" y="6"/>
                      <a:pt x="14" y="6"/>
                      <a:pt x="13" y="6"/>
                    </a:cubicBezTo>
                    <a:cubicBezTo>
                      <a:pt x="11" y="6"/>
                      <a:pt x="9" y="6"/>
                      <a:pt x="8" y="8"/>
                    </a:cubicBezTo>
                    <a:cubicBezTo>
                      <a:pt x="7" y="9"/>
                      <a:pt x="7" y="11"/>
                      <a:pt x="7" y="17"/>
                    </a:cubicBezTo>
                    <a:cubicBezTo>
                      <a:pt x="7" y="24"/>
                      <a:pt x="7" y="26"/>
                      <a:pt x="8" y="27"/>
                    </a:cubicBezTo>
                    <a:cubicBezTo>
                      <a:pt x="9" y="28"/>
                      <a:pt x="11" y="29"/>
                      <a:pt x="13" y="29"/>
                    </a:cubicBezTo>
                    <a:cubicBezTo>
                      <a:pt x="14" y="29"/>
                      <a:pt x="16" y="28"/>
                      <a:pt x="17" y="27"/>
                    </a:cubicBezTo>
                    <a:cubicBezTo>
                      <a:pt x="18" y="26"/>
                      <a:pt x="19" y="24"/>
                      <a:pt x="19" y="17"/>
                    </a:cubicBezTo>
                    <a:cubicBezTo>
                      <a:pt x="19" y="11"/>
                      <a:pt x="18" y="9"/>
                      <a:pt x="17" y="8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"/>
              <p:cNvSpPr>
                <a:spLocks/>
              </p:cNvSpPr>
              <p:nvPr userDrawn="1"/>
            </p:nvSpPr>
            <p:spPr bwMode="auto">
              <a:xfrm>
                <a:off x="4572" y="3962"/>
                <a:ext cx="32" cy="44"/>
              </a:xfrm>
              <a:custGeom>
                <a:avLst/>
                <a:gdLst>
                  <a:gd name="T0" fmla="*/ 12 w 25"/>
                  <a:gd name="T1" fmla="*/ 35 h 35"/>
                  <a:gd name="T2" fmla="*/ 0 w 25"/>
                  <a:gd name="T3" fmla="*/ 23 h 35"/>
                  <a:gd name="T4" fmla="*/ 0 w 25"/>
                  <a:gd name="T5" fmla="*/ 0 h 35"/>
                  <a:gd name="T6" fmla="*/ 6 w 25"/>
                  <a:gd name="T7" fmla="*/ 0 h 35"/>
                  <a:gd name="T8" fmla="*/ 6 w 25"/>
                  <a:gd name="T9" fmla="*/ 23 h 35"/>
                  <a:gd name="T10" fmla="*/ 12 w 25"/>
                  <a:gd name="T11" fmla="*/ 29 h 35"/>
                  <a:gd name="T12" fmla="*/ 18 w 25"/>
                  <a:gd name="T13" fmla="*/ 23 h 35"/>
                  <a:gd name="T14" fmla="*/ 18 w 25"/>
                  <a:gd name="T15" fmla="*/ 0 h 35"/>
                  <a:gd name="T16" fmla="*/ 25 w 25"/>
                  <a:gd name="T17" fmla="*/ 0 h 35"/>
                  <a:gd name="T18" fmla="*/ 25 w 25"/>
                  <a:gd name="T19" fmla="*/ 23 h 35"/>
                  <a:gd name="T20" fmla="*/ 12 w 25"/>
                  <a:gd name="T2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5">
                    <a:moveTo>
                      <a:pt x="12" y="35"/>
                    </a:moveTo>
                    <a:cubicBezTo>
                      <a:pt x="5" y="35"/>
                      <a:pt x="0" y="30"/>
                      <a:pt x="0" y="2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7"/>
                      <a:pt x="9" y="29"/>
                      <a:pt x="12" y="29"/>
                    </a:cubicBezTo>
                    <a:cubicBezTo>
                      <a:pt x="16" y="29"/>
                      <a:pt x="18" y="27"/>
                      <a:pt x="18" y="23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30"/>
                      <a:pt x="19" y="35"/>
                      <a:pt x="12" y="35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"/>
              <p:cNvSpPr>
                <a:spLocks noEditPoints="1"/>
              </p:cNvSpPr>
              <p:nvPr userDrawn="1"/>
            </p:nvSpPr>
            <p:spPr bwMode="auto">
              <a:xfrm>
                <a:off x="4625" y="3962"/>
                <a:ext cx="33" cy="44"/>
              </a:xfrm>
              <a:custGeom>
                <a:avLst/>
                <a:gdLst>
                  <a:gd name="T0" fmla="*/ 23 w 26"/>
                  <a:gd name="T1" fmla="*/ 30 h 35"/>
                  <a:gd name="T2" fmla="*/ 13 w 26"/>
                  <a:gd name="T3" fmla="*/ 35 h 35"/>
                  <a:gd name="T4" fmla="*/ 0 w 26"/>
                  <a:gd name="T5" fmla="*/ 35 h 35"/>
                  <a:gd name="T6" fmla="*/ 0 w 26"/>
                  <a:gd name="T7" fmla="*/ 0 h 35"/>
                  <a:gd name="T8" fmla="*/ 13 w 26"/>
                  <a:gd name="T9" fmla="*/ 0 h 35"/>
                  <a:gd name="T10" fmla="*/ 23 w 26"/>
                  <a:gd name="T11" fmla="*/ 5 h 35"/>
                  <a:gd name="T12" fmla="*/ 26 w 26"/>
                  <a:gd name="T13" fmla="*/ 17 h 35"/>
                  <a:gd name="T14" fmla="*/ 23 w 26"/>
                  <a:gd name="T15" fmla="*/ 30 h 35"/>
                  <a:gd name="T16" fmla="*/ 17 w 26"/>
                  <a:gd name="T17" fmla="*/ 8 h 35"/>
                  <a:gd name="T18" fmla="*/ 12 w 26"/>
                  <a:gd name="T19" fmla="*/ 6 h 35"/>
                  <a:gd name="T20" fmla="*/ 7 w 26"/>
                  <a:gd name="T21" fmla="*/ 6 h 35"/>
                  <a:gd name="T22" fmla="*/ 7 w 26"/>
                  <a:gd name="T23" fmla="*/ 29 h 35"/>
                  <a:gd name="T24" fmla="*/ 12 w 26"/>
                  <a:gd name="T25" fmla="*/ 29 h 35"/>
                  <a:gd name="T26" fmla="*/ 17 w 26"/>
                  <a:gd name="T27" fmla="*/ 26 h 35"/>
                  <a:gd name="T28" fmla="*/ 19 w 26"/>
                  <a:gd name="T29" fmla="*/ 17 h 35"/>
                  <a:gd name="T30" fmla="*/ 17 w 26"/>
                  <a:gd name="T31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" h="35">
                    <a:moveTo>
                      <a:pt x="23" y="30"/>
                    </a:moveTo>
                    <a:cubicBezTo>
                      <a:pt x="21" y="33"/>
                      <a:pt x="18" y="35"/>
                      <a:pt x="13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21" y="2"/>
                      <a:pt x="23" y="5"/>
                    </a:cubicBezTo>
                    <a:cubicBezTo>
                      <a:pt x="26" y="8"/>
                      <a:pt x="26" y="12"/>
                      <a:pt x="26" y="17"/>
                    </a:cubicBezTo>
                    <a:cubicBezTo>
                      <a:pt x="26" y="23"/>
                      <a:pt x="26" y="27"/>
                      <a:pt x="23" y="30"/>
                    </a:cubicBezTo>
                    <a:close/>
                    <a:moveTo>
                      <a:pt x="17" y="8"/>
                    </a:moveTo>
                    <a:cubicBezTo>
                      <a:pt x="16" y="7"/>
                      <a:pt x="15" y="6"/>
                      <a:pt x="12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5" y="29"/>
                      <a:pt x="16" y="28"/>
                      <a:pt x="17" y="26"/>
                    </a:cubicBezTo>
                    <a:cubicBezTo>
                      <a:pt x="19" y="25"/>
                      <a:pt x="19" y="23"/>
                      <a:pt x="19" y="17"/>
                    </a:cubicBezTo>
                    <a:cubicBezTo>
                      <a:pt x="19" y="12"/>
                      <a:pt x="19" y="10"/>
                      <a:pt x="17" y="8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Oval 13"/>
              <p:cNvSpPr>
                <a:spLocks noChangeArrowheads="1"/>
              </p:cNvSpPr>
              <p:nvPr userDrawn="1"/>
            </p:nvSpPr>
            <p:spPr bwMode="auto">
              <a:xfrm>
                <a:off x="4722" y="3968"/>
                <a:ext cx="25" cy="24"/>
              </a:xfrm>
              <a:prstGeom prst="ellipse">
                <a:avLst/>
              </a:prstGeom>
              <a:solidFill>
                <a:srgbClr val="E656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4"/>
              <p:cNvSpPr>
                <a:spLocks/>
              </p:cNvSpPr>
              <p:nvPr userDrawn="1"/>
            </p:nvSpPr>
            <p:spPr bwMode="auto">
              <a:xfrm>
                <a:off x="4827" y="3962"/>
                <a:ext cx="41" cy="44"/>
              </a:xfrm>
              <a:custGeom>
                <a:avLst/>
                <a:gdLst>
                  <a:gd name="T0" fmla="*/ 32 w 41"/>
                  <a:gd name="T1" fmla="*/ 44 h 44"/>
                  <a:gd name="T2" fmla="*/ 32 w 41"/>
                  <a:gd name="T3" fmla="*/ 17 h 44"/>
                  <a:gd name="T4" fmla="*/ 23 w 41"/>
                  <a:gd name="T5" fmla="*/ 35 h 44"/>
                  <a:gd name="T6" fmla="*/ 18 w 41"/>
                  <a:gd name="T7" fmla="*/ 35 h 44"/>
                  <a:gd name="T8" fmla="*/ 9 w 41"/>
                  <a:gd name="T9" fmla="*/ 17 h 44"/>
                  <a:gd name="T10" fmla="*/ 9 w 41"/>
                  <a:gd name="T11" fmla="*/ 44 h 44"/>
                  <a:gd name="T12" fmla="*/ 0 w 41"/>
                  <a:gd name="T13" fmla="*/ 44 h 44"/>
                  <a:gd name="T14" fmla="*/ 0 w 41"/>
                  <a:gd name="T15" fmla="*/ 0 h 44"/>
                  <a:gd name="T16" fmla="*/ 9 w 41"/>
                  <a:gd name="T17" fmla="*/ 0 h 44"/>
                  <a:gd name="T18" fmla="*/ 20 w 41"/>
                  <a:gd name="T19" fmla="*/ 24 h 44"/>
                  <a:gd name="T20" fmla="*/ 32 w 41"/>
                  <a:gd name="T21" fmla="*/ 0 h 44"/>
                  <a:gd name="T22" fmla="*/ 41 w 41"/>
                  <a:gd name="T23" fmla="*/ 0 h 44"/>
                  <a:gd name="T24" fmla="*/ 41 w 41"/>
                  <a:gd name="T25" fmla="*/ 44 h 44"/>
                  <a:gd name="T26" fmla="*/ 32 w 41"/>
                  <a:gd name="T2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" h="44">
                    <a:moveTo>
                      <a:pt x="32" y="44"/>
                    </a:moveTo>
                    <a:lnTo>
                      <a:pt x="32" y="17"/>
                    </a:lnTo>
                    <a:lnTo>
                      <a:pt x="23" y="35"/>
                    </a:lnTo>
                    <a:lnTo>
                      <a:pt x="18" y="35"/>
                    </a:lnTo>
                    <a:lnTo>
                      <a:pt x="9" y="17"/>
                    </a:lnTo>
                    <a:lnTo>
                      <a:pt x="9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20" y="24"/>
                    </a:lnTo>
                    <a:lnTo>
                      <a:pt x="32" y="0"/>
                    </a:lnTo>
                    <a:lnTo>
                      <a:pt x="41" y="0"/>
                    </a:lnTo>
                    <a:lnTo>
                      <a:pt x="41" y="44"/>
                    </a:lnTo>
                    <a:lnTo>
                      <a:pt x="32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5"/>
              <p:cNvSpPr>
                <a:spLocks noEditPoints="1"/>
              </p:cNvSpPr>
              <p:nvPr userDrawn="1"/>
            </p:nvSpPr>
            <p:spPr bwMode="auto">
              <a:xfrm>
                <a:off x="4888" y="3962"/>
                <a:ext cx="33" cy="44"/>
              </a:xfrm>
              <a:custGeom>
                <a:avLst/>
                <a:gdLst>
                  <a:gd name="T0" fmla="*/ 22 w 26"/>
                  <a:gd name="T1" fmla="*/ 31 h 35"/>
                  <a:gd name="T2" fmla="*/ 13 w 26"/>
                  <a:gd name="T3" fmla="*/ 35 h 35"/>
                  <a:gd name="T4" fmla="*/ 4 w 26"/>
                  <a:gd name="T5" fmla="*/ 31 h 35"/>
                  <a:gd name="T6" fmla="*/ 0 w 26"/>
                  <a:gd name="T7" fmla="*/ 17 h 35"/>
                  <a:gd name="T8" fmla="*/ 4 w 26"/>
                  <a:gd name="T9" fmla="*/ 3 h 35"/>
                  <a:gd name="T10" fmla="*/ 13 w 26"/>
                  <a:gd name="T11" fmla="*/ 0 h 35"/>
                  <a:gd name="T12" fmla="*/ 22 w 26"/>
                  <a:gd name="T13" fmla="*/ 3 h 35"/>
                  <a:gd name="T14" fmla="*/ 26 w 26"/>
                  <a:gd name="T15" fmla="*/ 17 h 35"/>
                  <a:gd name="T16" fmla="*/ 22 w 26"/>
                  <a:gd name="T17" fmla="*/ 31 h 35"/>
                  <a:gd name="T18" fmla="*/ 17 w 26"/>
                  <a:gd name="T19" fmla="*/ 8 h 35"/>
                  <a:gd name="T20" fmla="*/ 13 w 26"/>
                  <a:gd name="T21" fmla="*/ 6 h 35"/>
                  <a:gd name="T22" fmla="*/ 9 w 26"/>
                  <a:gd name="T23" fmla="*/ 8 h 35"/>
                  <a:gd name="T24" fmla="*/ 7 w 26"/>
                  <a:gd name="T25" fmla="*/ 17 h 35"/>
                  <a:gd name="T26" fmla="*/ 9 w 26"/>
                  <a:gd name="T27" fmla="*/ 27 h 35"/>
                  <a:gd name="T28" fmla="*/ 13 w 26"/>
                  <a:gd name="T29" fmla="*/ 29 h 35"/>
                  <a:gd name="T30" fmla="*/ 17 w 26"/>
                  <a:gd name="T31" fmla="*/ 27 h 35"/>
                  <a:gd name="T32" fmla="*/ 19 w 26"/>
                  <a:gd name="T33" fmla="*/ 17 h 35"/>
                  <a:gd name="T34" fmla="*/ 17 w 26"/>
                  <a:gd name="T35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5">
                    <a:moveTo>
                      <a:pt x="22" y="31"/>
                    </a:moveTo>
                    <a:cubicBezTo>
                      <a:pt x="20" y="34"/>
                      <a:pt x="17" y="35"/>
                      <a:pt x="13" y="35"/>
                    </a:cubicBezTo>
                    <a:cubicBezTo>
                      <a:pt x="9" y="35"/>
                      <a:pt x="6" y="34"/>
                      <a:pt x="4" y="31"/>
                    </a:cubicBezTo>
                    <a:cubicBezTo>
                      <a:pt x="0" y="28"/>
                      <a:pt x="0" y="24"/>
                      <a:pt x="0" y="17"/>
                    </a:cubicBezTo>
                    <a:cubicBezTo>
                      <a:pt x="0" y="11"/>
                      <a:pt x="0" y="7"/>
                      <a:pt x="4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7" y="0"/>
                      <a:pt x="20" y="1"/>
                      <a:pt x="22" y="3"/>
                    </a:cubicBezTo>
                    <a:cubicBezTo>
                      <a:pt x="26" y="7"/>
                      <a:pt x="26" y="11"/>
                      <a:pt x="26" y="17"/>
                    </a:cubicBezTo>
                    <a:cubicBezTo>
                      <a:pt x="26" y="24"/>
                      <a:pt x="26" y="28"/>
                      <a:pt x="22" y="31"/>
                    </a:cubicBezTo>
                    <a:close/>
                    <a:moveTo>
                      <a:pt x="17" y="8"/>
                    </a:moveTo>
                    <a:cubicBezTo>
                      <a:pt x="16" y="6"/>
                      <a:pt x="15" y="6"/>
                      <a:pt x="13" y="6"/>
                    </a:cubicBezTo>
                    <a:cubicBezTo>
                      <a:pt x="11" y="6"/>
                      <a:pt x="10" y="6"/>
                      <a:pt x="9" y="8"/>
                    </a:cubicBezTo>
                    <a:cubicBezTo>
                      <a:pt x="7" y="9"/>
                      <a:pt x="7" y="11"/>
                      <a:pt x="7" y="17"/>
                    </a:cubicBezTo>
                    <a:cubicBezTo>
                      <a:pt x="7" y="24"/>
                      <a:pt x="7" y="26"/>
                      <a:pt x="9" y="27"/>
                    </a:cubicBezTo>
                    <a:cubicBezTo>
                      <a:pt x="10" y="28"/>
                      <a:pt x="11" y="29"/>
                      <a:pt x="13" y="29"/>
                    </a:cubicBezTo>
                    <a:cubicBezTo>
                      <a:pt x="15" y="29"/>
                      <a:pt x="16" y="28"/>
                      <a:pt x="17" y="27"/>
                    </a:cubicBezTo>
                    <a:cubicBezTo>
                      <a:pt x="19" y="26"/>
                      <a:pt x="19" y="24"/>
                      <a:pt x="19" y="17"/>
                    </a:cubicBezTo>
                    <a:cubicBezTo>
                      <a:pt x="19" y="11"/>
                      <a:pt x="19" y="9"/>
                      <a:pt x="17" y="8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6"/>
              <p:cNvSpPr>
                <a:spLocks noEditPoints="1"/>
              </p:cNvSpPr>
              <p:nvPr userDrawn="1"/>
            </p:nvSpPr>
            <p:spPr bwMode="auto">
              <a:xfrm>
                <a:off x="4941" y="3962"/>
                <a:ext cx="33" cy="44"/>
              </a:xfrm>
              <a:custGeom>
                <a:avLst/>
                <a:gdLst>
                  <a:gd name="T0" fmla="*/ 15 w 26"/>
                  <a:gd name="T1" fmla="*/ 35 h 35"/>
                  <a:gd name="T2" fmla="*/ 0 w 26"/>
                  <a:gd name="T3" fmla="*/ 35 h 35"/>
                  <a:gd name="T4" fmla="*/ 0 w 26"/>
                  <a:gd name="T5" fmla="*/ 0 h 35"/>
                  <a:gd name="T6" fmla="*/ 14 w 26"/>
                  <a:gd name="T7" fmla="*/ 0 h 35"/>
                  <a:gd name="T8" fmla="*/ 25 w 26"/>
                  <a:gd name="T9" fmla="*/ 10 h 35"/>
                  <a:gd name="T10" fmla="*/ 21 w 26"/>
                  <a:gd name="T11" fmla="*/ 17 h 35"/>
                  <a:gd name="T12" fmla="*/ 26 w 26"/>
                  <a:gd name="T13" fmla="*/ 25 h 35"/>
                  <a:gd name="T14" fmla="*/ 15 w 26"/>
                  <a:gd name="T15" fmla="*/ 35 h 35"/>
                  <a:gd name="T16" fmla="*/ 14 w 26"/>
                  <a:gd name="T17" fmla="*/ 6 h 35"/>
                  <a:gd name="T18" fmla="*/ 7 w 26"/>
                  <a:gd name="T19" fmla="*/ 6 h 35"/>
                  <a:gd name="T20" fmla="*/ 7 w 26"/>
                  <a:gd name="T21" fmla="*/ 14 h 35"/>
                  <a:gd name="T22" fmla="*/ 14 w 26"/>
                  <a:gd name="T23" fmla="*/ 14 h 35"/>
                  <a:gd name="T24" fmla="*/ 18 w 26"/>
                  <a:gd name="T25" fmla="*/ 10 h 35"/>
                  <a:gd name="T26" fmla="*/ 14 w 26"/>
                  <a:gd name="T27" fmla="*/ 6 h 35"/>
                  <a:gd name="T28" fmla="*/ 14 w 26"/>
                  <a:gd name="T29" fmla="*/ 20 h 35"/>
                  <a:gd name="T30" fmla="*/ 7 w 26"/>
                  <a:gd name="T31" fmla="*/ 20 h 35"/>
                  <a:gd name="T32" fmla="*/ 7 w 26"/>
                  <a:gd name="T33" fmla="*/ 29 h 35"/>
                  <a:gd name="T34" fmla="*/ 14 w 26"/>
                  <a:gd name="T35" fmla="*/ 29 h 35"/>
                  <a:gd name="T36" fmla="*/ 19 w 26"/>
                  <a:gd name="T37" fmla="*/ 24 h 35"/>
                  <a:gd name="T38" fmla="*/ 14 w 26"/>
                  <a:gd name="T39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" h="35">
                    <a:moveTo>
                      <a:pt x="15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1" y="0"/>
                      <a:pt x="25" y="4"/>
                      <a:pt x="25" y="10"/>
                    </a:cubicBezTo>
                    <a:cubicBezTo>
                      <a:pt x="25" y="14"/>
                      <a:pt x="23" y="16"/>
                      <a:pt x="21" y="17"/>
                    </a:cubicBezTo>
                    <a:cubicBezTo>
                      <a:pt x="23" y="18"/>
                      <a:pt x="26" y="20"/>
                      <a:pt x="26" y="25"/>
                    </a:cubicBezTo>
                    <a:cubicBezTo>
                      <a:pt x="26" y="31"/>
                      <a:pt x="21" y="35"/>
                      <a:pt x="15" y="35"/>
                    </a:cubicBezTo>
                    <a:close/>
                    <a:moveTo>
                      <a:pt x="14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7" y="14"/>
                      <a:pt x="18" y="12"/>
                      <a:pt x="18" y="10"/>
                    </a:cubicBezTo>
                    <a:cubicBezTo>
                      <a:pt x="18" y="8"/>
                      <a:pt x="17" y="6"/>
                      <a:pt x="14" y="6"/>
                    </a:cubicBezTo>
                    <a:close/>
                    <a:moveTo>
                      <a:pt x="14" y="20"/>
                    </a:moveTo>
                    <a:cubicBezTo>
                      <a:pt x="7" y="20"/>
                      <a:pt x="7" y="20"/>
                      <a:pt x="7" y="20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7" y="29"/>
                      <a:pt x="19" y="27"/>
                      <a:pt x="19" y="24"/>
                    </a:cubicBezTo>
                    <a:cubicBezTo>
                      <a:pt x="19" y="22"/>
                      <a:pt x="17" y="20"/>
                      <a:pt x="14" y="20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Rectangle 17"/>
              <p:cNvSpPr>
                <a:spLocks noChangeArrowheads="1"/>
              </p:cNvSpPr>
              <p:nvPr userDrawn="1"/>
            </p:nvSpPr>
            <p:spPr bwMode="auto">
              <a:xfrm>
                <a:off x="4994" y="3962"/>
                <a:ext cx="9" cy="44"/>
              </a:xfrm>
              <a:prstGeom prst="rect">
                <a:avLst/>
              </a:pr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8"/>
              <p:cNvSpPr>
                <a:spLocks/>
              </p:cNvSpPr>
              <p:nvPr userDrawn="1"/>
            </p:nvSpPr>
            <p:spPr bwMode="auto">
              <a:xfrm>
                <a:off x="5025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9 w 29"/>
                  <a:gd name="T5" fmla="*/ 0 h 44"/>
                  <a:gd name="T6" fmla="*/ 9 w 29"/>
                  <a:gd name="T7" fmla="*/ 36 h 44"/>
                  <a:gd name="T8" fmla="*/ 29 w 29"/>
                  <a:gd name="T9" fmla="*/ 36 h 44"/>
                  <a:gd name="T10" fmla="*/ 29 w 29"/>
                  <a:gd name="T11" fmla="*/ 44 h 44"/>
                  <a:gd name="T12" fmla="*/ 0 w 29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9"/>
              <p:cNvSpPr>
                <a:spLocks/>
              </p:cNvSpPr>
              <p:nvPr userDrawn="1"/>
            </p:nvSpPr>
            <p:spPr bwMode="auto">
              <a:xfrm>
                <a:off x="5073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29 w 29"/>
                  <a:gd name="T5" fmla="*/ 0 h 44"/>
                  <a:gd name="T6" fmla="*/ 29 w 29"/>
                  <a:gd name="T7" fmla="*/ 7 h 44"/>
                  <a:gd name="T8" fmla="*/ 9 w 29"/>
                  <a:gd name="T9" fmla="*/ 7 h 44"/>
                  <a:gd name="T10" fmla="*/ 9 w 29"/>
                  <a:gd name="T11" fmla="*/ 17 h 44"/>
                  <a:gd name="T12" fmla="*/ 27 w 29"/>
                  <a:gd name="T13" fmla="*/ 17 h 44"/>
                  <a:gd name="T14" fmla="*/ 27 w 29"/>
                  <a:gd name="T15" fmla="*/ 25 h 44"/>
                  <a:gd name="T16" fmla="*/ 9 w 29"/>
                  <a:gd name="T17" fmla="*/ 25 h 44"/>
                  <a:gd name="T18" fmla="*/ 9 w 29"/>
                  <a:gd name="T19" fmla="*/ 36 h 44"/>
                  <a:gd name="T20" fmla="*/ 29 w 29"/>
                  <a:gd name="T21" fmla="*/ 36 h 44"/>
                  <a:gd name="T22" fmla="*/ 29 w 29"/>
                  <a:gd name="T23" fmla="*/ 44 h 44"/>
                  <a:gd name="T24" fmla="*/ 0 w 29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29" y="7"/>
                    </a:lnTo>
                    <a:lnTo>
                      <a:pt x="9" y="7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27" y="25"/>
                    </a:lnTo>
                    <a:lnTo>
                      <a:pt x="9" y="25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Oval 20"/>
              <p:cNvSpPr>
                <a:spLocks noChangeArrowheads="1"/>
              </p:cNvSpPr>
              <p:nvPr userDrawn="1"/>
            </p:nvSpPr>
            <p:spPr bwMode="auto">
              <a:xfrm>
                <a:off x="5178" y="3968"/>
                <a:ext cx="24" cy="24"/>
              </a:xfrm>
              <a:prstGeom prst="ellipse">
                <a:avLst/>
              </a:prstGeom>
              <a:solidFill>
                <a:srgbClr val="E656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21"/>
              <p:cNvSpPr>
                <a:spLocks/>
              </p:cNvSpPr>
              <p:nvPr userDrawn="1"/>
            </p:nvSpPr>
            <p:spPr bwMode="auto">
              <a:xfrm>
                <a:off x="5280" y="3962"/>
                <a:ext cx="31" cy="44"/>
              </a:xfrm>
              <a:custGeom>
                <a:avLst/>
                <a:gdLst>
                  <a:gd name="T0" fmla="*/ 20 w 31"/>
                  <a:gd name="T1" fmla="*/ 7 h 44"/>
                  <a:gd name="T2" fmla="*/ 20 w 31"/>
                  <a:gd name="T3" fmla="*/ 44 h 44"/>
                  <a:gd name="T4" fmla="*/ 11 w 31"/>
                  <a:gd name="T5" fmla="*/ 44 h 44"/>
                  <a:gd name="T6" fmla="*/ 11 w 31"/>
                  <a:gd name="T7" fmla="*/ 7 h 44"/>
                  <a:gd name="T8" fmla="*/ 0 w 31"/>
                  <a:gd name="T9" fmla="*/ 7 h 44"/>
                  <a:gd name="T10" fmla="*/ 0 w 31"/>
                  <a:gd name="T11" fmla="*/ 0 h 44"/>
                  <a:gd name="T12" fmla="*/ 31 w 31"/>
                  <a:gd name="T13" fmla="*/ 0 h 44"/>
                  <a:gd name="T14" fmla="*/ 31 w 31"/>
                  <a:gd name="T15" fmla="*/ 7 h 44"/>
                  <a:gd name="T16" fmla="*/ 20 w 31"/>
                  <a:gd name="T17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44">
                    <a:moveTo>
                      <a:pt x="20" y="7"/>
                    </a:moveTo>
                    <a:lnTo>
                      <a:pt x="20" y="44"/>
                    </a:lnTo>
                    <a:lnTo>
                      <a:pt x="11" y="44"/>
                    </a:lnTo>
                    <a:lnTo>
                      <a:pt x="11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1" y="0"/>
                    </a:lnTo>
                    <a:lnTo>
                      <a:pt x="31" y="7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22"/>
              <p:cNvSpPr>
                <a:spLocks/>
              </p:cNvSpPr>
              <p:nvPr userDrawn="1"/>
            </p:nvSpPr>
            <p:spPr bwMode="auto">
              <a:xfrm>
                <a:off x="5330" y="3962"/>
                <a:ext cx="32" cy="44"/>
              </a:xfrm>
              <a:custGeom>
                <a:avLst/>
                <a:gdLst>
                  <a:gd name="T0" fmla="*/ 25 w 32"/>
                  <a:gd name="T1" fmla="*/ 44 h 44"/>
                  <a:gd name="T2" fmla="*/ 25 w 32"/>
                  <a:gd name="T3" fmla="*/ 25 h 44"/>
                  <a:gd name="T4" fmla="*/ 9 w 32"/>
                  <a:gd name="T5" fmla="*/ 25 h 44"/>
                  <a:gd name="T6" fmla="*/ 9 w 32"/>
                  <a:gd name="T7" fmla="*/ 44 h 44"/>
                  <a:gd name="T8" fmla="*/ 0 w 32"/>
                  <a:gd name="T9" fmla="*/ 44 h 44"/>
                  <a:gd name="T10" fmla="*/ 0 w 32"/>
                  <a:gd name="T11" fmla="*/ 0 h 44"/>
                  <a:gd name="T12" fmla="*/ 9 w 32"/>
                  <a:gd name="T13" fmla="*/ 0 h 44"/>
                  <a:gd name="T14" fmla="*/ 9 w 32"/>
                  <a:gd name="T15" fmla="*/ 17 h 44"/>
                  <a:gd name="T16" fmla="*/ 25 w 32"/>
                  <a:gd name="T17" fmla="*/ 17 h 44"/>
                  <a:gd name="T18" fmla="*/ 25 w 32"/>
                  <a:gd name="T19" fmla="*/ 0 h 44"/>
                  <a:gd name="T20" fmla="*/ 32 w 32"/>
                  <a:gd name="T21" fmla="*/ 0 h 44"/>
                  <a:gd name="T22" fmla="*/ 32 w 32"/>
                  <a:gd name="T23" fmla="*/ 44 h 44"/>
                  <a:gd name="T24" fmla="*/ 25 w 32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44">
                    <a:moveTo>
                      <a:pt x="25" y="44"/>
                    </a:moveTo>
                    <a:lnTo>
                      <a:pt x="25" y="25"/>
                    </a:lnTo>
                    <a:lnTo>
                      <a:pt x="9" y="25"/>
                    </a:lnTo>
                    <a:lnTo>
                      <a:pt x="9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17"/>
                    </a:lnTo>
                    <a:lnTo>
                      <a:pt x="25" y="17"/>
                    </a:lnTo>
                    <a:lnTo>
                      <a:pt x="25" y="0"/>
                    </a:lnTo>
                    <a:lnTo>
                      <a:pt x="32" y="0"/>
                    </a:lnTo>
                    <a:lnTo>
                      <a:pt x="32" y="44"/>
                    </a:lnTo>
                    <a:lnTo>
                      <a:pt x="25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23"/>
              <p:cNvSpPr>
                <a:spLocks noEditPoints="1"/>
              </p:cNvSpPr>
              <p:nvPr userDrawn="1"/>
            </p:nvSpPr>
            <p:spPr bwMode="auto">
              <a:xfrm>
                <a:off x="5385" y="3962"/>
                <a:ext cx="33" cy="44"/>
              </a:xfrm>
              <a:custGeom>
                <a:avLst/>
                <a:gdLst>
                  <a:gd name="T0" fmla="*/ 18 w 26"/>
                  <a:gd name="T1" fmla="*/ 35 h 35"/>
                  <a:gd name="T2" fmla="*/ 12 w 26"/>
                  <a:gd name="T3" fmla="*/ 21 h 35"/>
                  <a:gd name="T4" fmla="*/ 7 w 26"/>
                  <a:gd name="T5" fmla="*/ 21 h 35"/>
                  <a:gd name="T6" fmla="*/ 7 w 26"/>
                  <a:gd name="T7" fmla="*/ 35 h 35"/>
                  <a:gd name="T8" fmla="*/ 0 w 26"/>
                  <a:gd name="T9" fmla="*/ 35 h 35"/>
                  <a:gd name="T10" fmla="*/ 0 w 26"/>
                  <a:gd name="T11" fmla="*/ 0 h 35"/>
                  <a:gd name="T12" fmla="*/ 14 w 26"/>
                  <a:gd name="T13" fmla="*/ 0 h 35"/>
                  <a:gd name="T14" fmla="*/ 25 w 26"/>
                  <a:gd name="T15" fmla="*/ 11 h 35"/>
                  <a:gd name="T16" fmla="*/ 19 w 26"/>
                  <a:gd name="T17" fmla="*/ 20 h 35"/>
                  <a:gd name="T18" fmla="*/ 26 w 26"/>
                  <a:gd name="T19" fmla="*/ 35 h 35"/>
                  <a:gd name="T20" fmla="*/ 18 w 26"/>
                  <a:gd name="T21" fmla="*/ 35 h 35"/>
                  <a:gd name="T22" fmla="*/ 13 w 26"/>
                  <a:gd name="T23" fmla="*/ 6 h 35"/>
                  <a:gd name="T24" fmla="*/ 7 w 26"/>
                  <a:gd name="T25" fmla="*/ 6 h 35"/>
                  <a:gd name="T26" fmla="*/ 7 w 26"/>
                  <a:gd name="T27" fmla="*/ 15 h 35"/>
                  <a:gd name="T28" fmla="*/ 13 w 26"/>
                  <a:gd name="T29" fmla="*/ 15 h 35"/>
                  <a:gd name="T30" fmla="*/ 18 w 26"/>
                  <a:gd name="T31" fmla="*/ 11 h 35"/>
                  <a:gd name="T32" fmla="*/ 13 w 26"/>
                  <a:gd name="T33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35">
                    <a:moveTo>
                      <a:pt x="18" y="35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1" y="0"/>
                      <a:pt x="25" y="5"/>
                      <a:pt x="25" y="11"/>
                    </a:cubicBezTo>
                    <a:cubicBezTo>
                      <a:pt x="25" y="15"/>
                      <a:pt x="22" y="18"/>
                      <a:pt x="19" y="20"/>
                    </a:cubicBezTo>
                    <a:cubicBezTo>
                      <a:pt x="26" y="35"/>
                      <a:pt x="26" y="35"/>
                      <a:pt x="26" y="35"/>
                    </a:cubicBezTo>
                    <a:lnTo>
                      <a:pt x="18" y="35"/>
                    </a:lnTo>
                    <a:close/>
                    <a:moveTo>
                      <a:pt x="13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6" y="15"/>
                      <a:pt x="18" y="13"/>
                      <a:pt x="18" y="11"/>
                    </a:cubicBezTo>
                    <a:cubicBezTo>
                      <a:pt x="18" y="8"/>
                      <a:pt x="16" y="6"/>
                      <a:pt x="13" y="6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24"/>
              <p:cNvSpPr>
                <a:spLocks/>
              </p:cNvSpPr>
              <p:nvPr userDrawn="1"/>
            </p:nvSpPr>
            <p:spPr bwMode="auto">
              <a:xfrm>
                <a:off x="5438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29 w 29"/>
                  <a:gd name="T5" fmla="*/ 0 h 44"/>
                  <a:gd name="T6" fmla="*/ 29 w 29"/>
                  <a:gd name="T7" fmla="*/ 7 h 44"/>
                  <a:gd name="T8" fmla="*/ 9 w 29"/>
                  <a:gd name="T9" fmla="*/ 7 h 44"/>
                  <a:gd name="T10" fmla="*/ 9 w 29"/>
                  <a:gd name="T11" fmla="*/ 17 h 44"/>
                  <a:gd name="T12" fmla="*/ 26 w 29"/>
                  <a:gd name="T13" fmla="*/ 17 h 44"/>
                  <a:gd name="T14" fmla="*/ 26 w 29"/>
                  <a:gd name="T15" fmla="*/ 25 h 44"/>
                  <a:gd name="T16" fmla="*/ 9 w 29"/>
                  <a:gd name="T17" fmla="*/ 25 h 44"/>
                  <a:gd name="T18" fmla="*/ 9 w 29"/>
                  <a:gd name="T19" fmla="*/ 36 h 44"/>
                  <a:gd name="T20" fmla="*/ 29 w 29"/>
                  <a:gd name="T21" fmla="*/ 36 h 44"/>
                  <a:gd name="T22" fmla="*/ 29 w 29"/>
                  <a:gd name="T23" fmla="*/ 44 h 44"/>
                  <a:gd name="T24" fmla="*/ 0 w 29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29" y="7"/>
                    </a:lnTo>
                    <a:lnTo>
                      <a:pt x="9" y="7"/>
                    </a:lnTo>
                    <a:lnTo>
                      <a:pt x="9" y="17"/>
                    </a:lnTo>
                    <a:lnTo>
                      <a:pt x="26" y="17"/>
                    </a:lnTo>
                    <a:lnTo>
                      <a:pt x="26" y="25"/>
                    </a:lnTo>
                    <a:lnTo>
                      <a:pt x="9" y="25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25"/>
              <p:cNvSpPr>
                <a:spLocks noEditPoints="1"/>
              </p:cNvSpPr>
              <p:nvPr userDrawn="1"/>
            </p:nvSpPr>
            <p:spPr bwMode="auto">
              <a:xfrm>
                <a:off x="5485" y="3962"/>
                <a:ext cx="38" cy="44"/>
              </a:xfrm>
              <a:custGeom>
                <a:avLst/>
                <a:gdLst>
                  <a:gd name="T0" fmla="*/ 29 w 38"/>
                  <a:gd name="T1" fmla="*/ 44 h 44"/>
                  <a:gd name="T2" fmla="*/ 27 w 38"/>
                  <a:gd name="T3" fmla="*/ 36 h 44"/>
                  <a:gd name="T4" fmla="*/ 12 w 38"/>
                  <a:gd name="T5" fmla="*/ 36 h 44"/>
                  <a:gd name="T6" fmla="*/ 9 w 38"/>
                  <a:gd name="T7" fmla="*/ 44 h 44"/>
                  <a:gd name="T8" fmla="*/ 0 w 38"/>
                  <a:gd name="T9" fmla="*/ 44 h 44"/>
                  <a:gd name="T10" fmla="*/ 15 w 38"/>
                  <a:gd name="T11" fmla="*/ 0 h 44"/>
                  <a:gd name="T12" fmla="*/ 23 w 38"/>
                  <a:gd name="T13" fmla="*/ 0 h 44"/>
                  <a:gd name="T14" fmla="*/ 38 w 38"/>
                  <a:gd name="T15" fmla="*/ 44 h 44"/>
                  <a:gd name="T16" fmla="*/ 29 w 38"/>
                  <a:gd name="T17" fmla="*/ 44 h 44"/>
                  <a:gd name="T18" fmla="*/ 19 w 38"/>
                  <a:gd name="T19" fmla="*/ 12 h 44"/>
                  <a:gd name="T20" fmla="*/ 14 w 38"/>
                  <a:gd name="T21" fmla="*/ 29 h 44"/>
                  <a:gd name="T22" fmla="*/ 24 w 38"/>
                  <a:gd name="T23" fmla="*/ 29 h 44"/>
                  <a:gd name="T24" fmla="*/ 19 w 38"/>
                  <a:gd name="T25" fmla="*/ 1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4">
                    <a:moveTo>
                      <a:pt x="29" y="44"/>
                    </a:moveTo>
                    <a:lnTo>
                      <a:pt x="27" y="36"/>
                    </a:lnTo>
                    <a:lnTo>
                      <a:pt x="12" y="36"/>
                    </a:lnTo>
                    <a:lnTo>
                      <a:pt x="9" y="44"/>
                    </a:lnTo>
                    <a:lnTo>
                      <a:pt x="0" y="44"/>
                    </a:lnTo>
                    <a:lnTo>
                      <a:pt x="15" y="0"/>
                    </a:lnTo>
                    <a:lnTo>
                      <a:pt x="23" y="0"/>
                    </a:lnTo>
                    <a:lnTo>
                      <a:pt x="38" y="44"/>
                    </a:lnTo>
                    <a:lnTo>
                      <a:pt x="29" y="44"/>
                    </a:lnTo>
                    <a:close/>
                    <a:moveTo>
                      <a:pt x="19" y="12"/>
                    </a:moveTo>
                    <a:lnTo>
                      <a:pt x="14" y="29"/>
                    </a:lnTo>
                    <a:lnTo>
                      <a:pt x="24" y="29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26"/>
              <p:cNvSpPr>
                <a:spLocks/>
              </p:cNvSpPr>
              <p:nvPr userDrawn="1"/>
            </p:nvSpPr>
            <p:spPr bwMode="auto">
              <a:xfrm>
                <a:off x="5535" y="3962"/>
                <a:ext cx="31" cy="44"/>
              </a:xfrm>
              <a:custGeom>
                <a:avLst/>
                <a:gdLst>
                  <a:gd name="T0" fmla="*/ 20 w 31"/>
                  <a:gd name="T1" fmla="*/ 7 h 44"/>
                  <a:gd name="T2" fmla="*/ 20 w 31"/>
                  <a:gd name="T3" fmla="*/ 44 h 44"/>
                  <a:gd name="T4" fmla="*/ 11 w 31"/>
                  <a:gd name="T5" fmla="*/ 44 h 44"/>
                  <a:gd name="T6" fmla="*/ 11 w 31"/>
                  <a:gd name="T7" fmla="*/ 7 h 44"/>
                  <a:gd name="T8" fmla="*/ 0 w 31"/>
                  <a:gd name="T9" fmla="*/ 7 h 44"/>
                  <a:gd name="T10" fmla="*/ 0 w 31"/>
                  <a:gd name="T11" fmla="*/ 0 h 44"/>
                  <a:gd name="T12" fmla="*/ 31 w 31"/>
                  <a:gd name="T13" fmla="*/ 0 h 44"/>
                  <a:gd name="T14" fmla="*/ 31 w 31"/>
                  <a:gd name="T15" fmla="*/ 7 h 44"/>
                  <a:gd name="T16" fmla="*/ 20 w 31"/>
                  <a:gd name="T17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44">
                    <a:moveTo>
                      <a:pt x="20" y="7"/>
                    </a:moveTo>
                    <a:lnTo>
                      <a:pt x="20" y="44"/>
                    </a:lnTo>
                    <a:lnTo>
                      <a:pt x="11" y="44"/>
                    </a:lnTo>
                    <a:lnTo>
                      <a:pt x="11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1" y="0"/>
                    </a:lnTo>
                    <a:lnTo>
                      <a:pt x="31" y="7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27"/>
              <p:cNvSpPr>
                <a:spLocks noEditPoints="1"/>
              </p:cNvSpPr>
              <p:nvPr userDrawn="1"/>
            </p:nvSpPr>
            <p:spPr bwMode="auto">
              <a:xfrm>
                <a:off x="5613" y="3962"/>
                <a:ext cx="32" cy="44"/>
              </a:xfrm>
              <a:custGeom>
                <a:avLst/>
                <a:gdLst>
                  <a:gd name="T0" fmla="*/ 13 w 25"/>
                  <a:gd name="T1" fmla="*/ 22 h 35"/>
                  <a:gd name="T2" fmla="*/ 6 w 25"/>
                  <a:gd name="T3" fmla="*/ 22 h 35"/>
                  <a:gd name="T4" fmla="*/ 6 w 25"/>
                  <a:gd name="T5" fmla="*/ 35 h 35"/>
                  <a:gd name="T6" fmla="*/ 0 w 25"/>
                  <a:gd name="T7" fmla="*/ 35 h 35"/>
                  <a:gd name="T8" fmla="*/ 0 w 25"/>
                  <a:gd name="T9" fmla="*/ 0 h 35"/>
                  <a:gd name="T10" fmla="*/ 13 w 25"/>
                  <a:gd name="T11" fmla="*/ 0 h 35"/>
                  <a:gd name="T12" fmla="*/ 25 w 25"/>
                  <a:gd name="T13" fmla="*/ 11 h 35"/>
                  <a:gd name="T14" fmla="*/ 13 w 25"/>
                  <a:gd name="T15" fmla="*/ 22 h 35"/>
                  <a:gd name="T16" fmla="*/ 13 w 25"/>
                  <a:gd name="T17" fmla="*/ 6 h 35"/>
                  <a:gd name="T18" fmla="*/ 6 w 25"/>
                  <a:gd name="T19" fmla="*/ 6 h 35"/>
                  <a:gd name="T20" fmla="*/ 6 w 25"/>
                  <a:gd name="T21" fmla="*/ 15 h 35"/>
                  <a:gd name="T22" fmla="*/ 13 w 25"/>
                  <a:gd name="T23" fmla="*/ 15 h 35"/>
                  <a:gd name="T24" fmla="*/ 18 w 25"/>
                  <a:gd name="T25" fmla="*/ 11 h 35"/>
                  <a:gd name="T26" fmla="*/ 13 w 25"/>
                  <a:gd name="T27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35">
                    <a:moveTo>
                      <a:pt x="13" y="22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20" y="0"/>
                      <a:pt x="25" y="5"/>
                      <a:pt x="25" y="11"/>
                    </a:cubicBezTo>
                    <a:cubicBezTo>
                      <a:pt x="25" y="17"/>
                      <a:pt x="20" y="22"/>
                      <a:pt x="13" y="22"/>
                    </a:cubicBezTo>
                    <a:close/>
                    <a:moveTo>
                      <a:pt x="13" y="6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6" y="15"/>
                      <a:pt x="18" y="14"/>
                      <a:pt x="18" y="11"/>
                    </a:cubicBezTo>
                    <a:cubicBezTo>
                      <a:pt x="18" y="8"/>
                      <a:pt x="16" y="6"/>
                      <a:pt x="13" y="6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28"/>
              <p:cNvSpPr>
                <a:spLocks noEditPoints="1"/>
              </p:cNvSpPr>
              <p:nvPr userDrawn="1"/>
            </p:nvSpPr>
            <p:spPr bwMode="auto">
              <a:xfrm>
                <a:off x="5664" y="3962"/>
                <a:ext cx="33" cy="44"/>
              </a:xfrm>
              <a:custGeom>
                <a:avLst/>
                <a:gdLst>
                  <a:gd name="T0" fmla="*/ 18 w 26"/>
                  <a:gd name="T1" fmla="*/ 35 h 35"/>
                  <a:gd name="T2" fmla="*/ 12 w 26"/>
                  <a:gd name="T3" fmla="*/ 21 h 35"/>
                  <a:gd name="T4" fmla="*/ 7 w 26"/>
                  <a:gd name="T5" fmla="*/ 21 h 35"/>
                  <a:gd name="T6" fmla="*/ 7 w 26"/>
                  <a:gd name="T7" fmla="*/ 35 h 35"/>
                  <a:gd name="T8" fmla="*/ 0 w 26"/>
                  <a:gd name="T9" fmla="*/ 35 h 35"/>
                  <a:gd name="T10" fmla="*/ 0 w 26"/>
                  <a:gd name="T11" fmla="*/ 0 h 35"/>
                  <a:gd name="T12" fmla="*/ 14 w 26"/>
                  <a:gd name="T13" fmla="*/ 0 h 35"/>
                  <a:gd name="T14" fmla="*/ 25 w 26"/>
                  <a:gd name="T15" fmla="*/ 11 h 35"/>
                  <a:gd name="T16" fmla="*/ 19 w 26"/>
                  <a:gd name="T17" fmla="*/ 20 h 35"/>
                  <a:gd name="T18" fmla="*/ 26 w 26"/>
                  <a:gd name="T19" fmla="*/ 35 h 35"/>
                  <a:gd name="T20" fmla="*/ 18 w 26"/>
                  <a:gd name="T21" fmla="*/ 35 h 35"/>
                  <a:gd name="T22" fmla="*/ 13 w 26"/>
                  <a:gd name="T23" fmla="*/ 6 h 35"/>
                  <a:gd name="T24" fmla="*/ 7 w 26"/>
                  <a:gd name="T25" fmla="*/ 6 h 35"/>
                  <a:gd name="T26" fmla="*/ 7 w 26"/>
                  <a:gd name="T27" fmla="*/ 15 h 35"/>
                  <a:gd name="T28" fmla="*/ 13 w 26"/>
                  <a:gd name="T29" fmla="*/ 15 h 35"/>
                  <a:gd name="T30" fmla="*/ 18 w 26"/>
                  <a:gd name="T31" fmla="*/ 11 h 35"/>
                  <a:gd name="T32" fmla="*/ 13 w 26"/>
                  <a:gd name="T33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35">
                    <a:moveTo>
                      <a:pt x="18" y="35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1" y="0"/>
                      <a:pt x="25" y="5"/>
                      <a:pt x="25" y="11"/>
                    </a:cubicBezTo>
                    <a:cubicBezTo>
                      <a:pt x="25" y="15"/>
                      <a:pt x="22" y="18"/>
                      <a:pt x="19" y="20"/>
                    </a:cubicBezTo>
                    <a:cubicBezTo>
                      <a:pt x="26" y="35"/>
                      <a:pt x="26" y="35"/>
                      <a:pt x="26" y="35"/>
                    </a:cubicBezTo>
                    <a:lnTo>
                      <a:pt x="18" y="35"/>
                    </a:lnTo>
                    <a:close/>
                    <a:moveTo>
                      <a:pt x="13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6" y="15"/>
                      <a:pt x="18" y="13"/>
                      <a:pt x="18" y="11"/>
                    </a:cubicBezTo>
                    <a:cubicBezTo>
                      <a:pt x="18" y="8"/>
                      <a:pt x="16" y="6"/>
                      <a:pt x="13" y="6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29"/>
              <p:cNvSpPr>
                <a:spLocks/>
              </p:cNvSpPr>
              <p:nvPr userDrawn="1"/>
            </p:nvSpPr>
            <p:spPr bwMode="auto">
              <a:xfrm>
                <a:off x="5717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29 w 29"/>
                  <a:gd name="T5" fmla="*/ 0 h 44"/>
                  <a:gd name="T6" fmla="*/ 29 w 29"/>
                  <a:gd name="T7" fmla="*/ 7 h 44"/>
                  <a:gd name="T8" fmla="*/ 9 w 29"/>
                  <a:gd name="T9" fmla="*/ 7 h 44"/>
                  <a:gd name="T10" fmla="*/ 9 w 29"/>
                  <a:gd name="T11" fmla="*/ 17 h 44"/>
                  <a:gd name="T12" fmla="*/ 26 w 29"/>
                  <a:gd name="T13" fmla="*/ 17 h 44"/>
                  <a:gd name="T14" fmla="*/ 26 w 29"/>
                  <a:gd name="T15" fmla="*/ 25 h 44"/>
                  <a:gd name="T16" fmla="*/ 9 w 29"/>
                  <a:gd name="T17" fmla="*/ 25 h 44"/>
                  <a:gd name="T18" fmla="*/ 9 w 29"/>
                  <a:gd name="T19" fmla="*/ 36 h 44"/>
                  <a:gd name="T20" fmla="*/ 29 w 29"/>
                  <a:gd name="T21" fmla="*/ 36 h 44"/>
                  <a:gd name="T22" fmla="*/ 29 w 29"/>
                  <a:gd name="T23" fmla="*/ 44 h 44"/>
                  <a:gd name="T24" fmla="*/ 0 w 29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29" y="7"/>
                    </a:lnTo>
                    <a:lnTo>
                      <a:pt x="9" y="7"/>
                    </a:lnTo>
                    <a:lnTo>
                      <a:pt x="9" y="17"/>
                    </a:lnTo>
                    <a:lnTo>
                      <a:pt x="26" y="17"/>
                    </a:lnTo>
                    <a:lnTo>
                      <a:pt x="26" y="25"/>
                    </a:lnTo>
                    <a:lnTo>
                      <a:pt x="9" y="25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30"/>
              <p:cNvSpPr>
                <a:spLocks/>
              </p:cNvSpPr>
              <p:nvPr userDrawn="1"/>
            </p:nvSpPr>
            <p:spPr bwMode="auto">
              <a:xfrm>
                <a:off x="5764" y="3962"/>
                <a:ext cx="36" cy="44"/>
              </a:xfrm>
              <a:custGeom>
                <a:avLst/>
                <a:gdLst>
                  <a:gd name="T0" fmla="*/ 20 w 36"/>
                  <a:gd name="T1" fmla="*/ 44 h 44"/>
                  <a:gd name="T2" fmla="*/ 14 w 36"/>
                  <a:gd name="T3" fmla="*/ 44 h 44"/>
                  <a:gd name="T4" fmla="*/ 0 w 36"/>
                  <a:gd name="T5" fmla="*/ 0 h 44"/>
                  <a:gd name="T6" fmla="*/ 9 w 36"/>
                  <a:gd name="T7" fmla="*/ 0 h 44"/>
                  <a:gd name="T8" fmla="*/ 18 w 36"/>
                  <a:gd name="T9" fmla="*/ 29 h 44"/>
                  <a:gd name="T10" fmla="*/ 27 w 36"/>
                  <a:gd name="T11" fmla="*/ 0 h 44"/>
                  <a:gd name="T12" fmla="*/ 36 w 36"/>
                  <a:gd name="T13" fmla="*/ 0 h 44"/>
                  <a:gd name="T14" fmla="*/ 20 w 36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44">
                    <a:moveTo>
                      <a:pt x="20" y="44"/>
                    </a:moveTo>
                    <a:lnTo>
                      <a:pt x="14" y="44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18" y="29"/>
                    </a:lnTo>
                    <a:lnTo>
                      <a:pt x="27" y="0"/>
                    </a:lnTo>
                    <a:lnTo>
                      <a:pt x="36" y="0"/>
                    </a:lnTo>
                    <a:lnTo>
                      <a:pt x="2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31"/>
              <p:cNvSpPr>
                <a:spLocks/>
              </p:cNvSpPr>
              <p:nvPr userDrawn="1"/>
            </p:nvSpPr>
            <p:spPr bwMode="auto">
              <a:xfrm>
                <a:off x="5817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29 w 29"/>
                  <a:gd name="T5" fmla="*/ 0 h 44"/>
                  <a:gd name="T6" fmla="*/ 29 w 29"/>
                  <a:gd name="T7" fmla="*/ 7 h 44"/>
                  <a:gd name="T8" fmla="*/ 9 w 29"/>
                  <a:gd name="T9" fmla="*/ 7 h 44"/>
                  <a:gd name="T10" fmla="*/ 9 w 29"/>
                  <a:gd name="T11" fmla="*/ 17 h 44"/>
                  <a:gd name="T12" fmla="*/ 27 w 29"/>
                  <a:gd name="T13" fmla="*/ 17 h 44"/>
                  <a:gd name="T14" fmla="*/ 27 w 29"/>
                  <a:gd name="T15" fmla="*/ 25 h 44"/>
                  <a:gd name="T16" fmla="*/ 9 w 29"/>
                  <a:gd name="T17" fmla="*/ 25 h 44"/>
                  <a:gd name="T18" fmla="*/ 9 w 29"/>
                  <a:gd name="T19" fmla="*/ 36 h 44"/>
                  <a:gd name="T20" fmla="*/ 29 w 29"/>
                  <a:gd name="T21" fmla="*/ 36 h 44"/>
                  <a:gd name="T22" fmla="*/ 29 w 29"/>
                  <a:gd name="T23" fmla="*/ 44 h 44"/>
                  <a:gd name="T24" fmla="*/ 0 w 29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29" y="7"/>
                    </a:lnTo>
                    <a:lnTo>
                      <a:pt x="9" y="7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27" y="25"/>
                    </a:lnTo>
                    <a:lnTo>
                      <a:pt x="9" y="25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32"/>
              <p:cNvSpPr>
                <a:spLocks/>
              </p:cNvSpPr>
              <p:nvPr userDrawn="1"/>
            </p:nvSpPr>
            <p:spPr bwMode="auto">
              <a:xfrm>
                <a:off x="5868" y="3962"/>
                <a:ext cx="33" cy="44"/>
              </a:xfrm>
              <a:custGeom>
                <a:avLst/>
                <a:gdLst>
                  <a:gd name="T0" fmla="*/ 25 w 33"/>
                  <a:gd name="T1" fmla="*/ 44 h 44"/>
                  <a:gd name="T2" fmla="*/ 8 w 33"/>
                  <a:gd name="T3" fmla="*/ 16 h 44"/>
                  <a:gd name="T4" fmla="*/ 8 w 33"/>
                  <a:gd name="T5" fmla="*/ 44 h 44"/>
                  <a:gd name="T6" fmla="*/ 0 w 33"/>
                  <a:gd name="T7" fmla="*/ 44 h 44"/>
                  <a:gd name="T8" fmla="*/ 0 w 33"/>
                  <a:gd name="T9" fmla="*/ 0 h 44"/>
                  <a:gd name="T10" fmla="*/ 8 w 33"/>
                  <a:gd name="T11" fmla="*/ 0 h 44"/>
                  <a:gd name="T12" fmla="*/ 24 w 33"/>
                  <a:gd name="T13" fmla="*/ 26 h 44"/>
                  <a:gd name="T14" fmla="*/ 24 w 33"/>
                  <a:gd name="T15" fmla="*/ 0 h 44"/>
                  <a:gd name="T16" fmla="*/ 33 w 33"/>
                  <a:gd name="T17" fmla="*/ 0 h 44"/>
                  <a:gd name="T18" fmla="*/ 33 w 33"/>
                  <a:gd name="T19" fmla="*/ 44 h 44"/>
                  <a:gd name="T20" fmla="*/ 25 w 33"/>
                  <a:gd name="T21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44">
                    <a:moveTo>
                      <a:pt x="25" y="44"/>
                    </a:moveTo>
                    <a:lnTo>
                      <a:pt x="8" y="16"/>
                    </a:lnTo>
                    <a:lnTo>
                      <a:pt x="8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24" y="26"/>
                    </a:lnTo>
                    <a:lnTo>
                      <a:pt x="24" y="0"/>
                    </a:lnTo>
                    <a:lnTo>
                      <a:pt x="33" y="0"/>
                    </a:lnTo>
                    <a:lnTo>
                      <a:pt x="33" y="44"/>
                    </a:lnTo>
                    <a:lnTo>
                      <a:pt x="25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33"/>
              <p:cNvSpPr>
                <a:spLocks/>
              </p:cNvSpPr>
              <p:nvPr userDrawn="1"/>
            </p:nvSpPr>
            <p:spPr bwMode="auto">
              <a:xfrm>
                <a:off x="5920" y="3962"/>
                <a:ext cx="32" cy="44"/>
              </a:xfrm>
              <a:custGeom>
                <a:avLst/>
                <a:gdLst>
                  <a:gd name="T0" fmla="*/ 20 w 32"/>
                  <a:gd name="T1" fmla="*/ 7 h 44"/>
                  <a:gd name="T2" fmla="*/ 20 w 32"/>
                  <a:gd name="T3" fmla="*/ 44 h 44"/>
                  <a:gd name="T4" fmla="*/ 13 w 32"/>
                  <a:gd name="T5" fmla="*/ 44 h 44"/>
                  <a:gd name="T6" fmla="*/ 13 w 32"/>
                  <a:gd name="T7" fmla="*/ 7 h 44"/>
                  <a:gd name="T8" fmla="*/ 0 w 32"/>
                  <a:gd name="T9" fmla="*/ 7 h 44"/>
                  <a:gd name="T10" fmla="*/ 0 w 32"/>
                  <a:gd name="T11" fmla="*/ 0 h 44"/>
                  <a:gd name="T12" fmla="*/ 32 w 32"/>
                  <a:gd name="T13" fmla="*/ 0 h 44"/>
                  <a:gd name="T14" fmla="*/ 32 w 32"/>
                  <a:gd name="T15" fmla="*/ 7 h 44"/>
                  <a:gd name="T16" fmla="*/ 20 w 32"/>
                  <a:gd name="T17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4">
                    <a:moveTo>
                      <a:pt x="20" y="7"/>
                    </a:moveTo>
                    <a:lnTo>
                      <a:pt x="20" y="44"/>
                    </a:lnTo>
                    <a:lnTo>
                      <a:pt x="13" y="44"/>
                    </a:lnTo>
                    <a:lnTo>
                      <a:pt x="13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7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34"/>
              <p:cNvSpPr>
                <a:spLocks noChangeArrowheads="1"/>
              </p:cNvSpPr>
              <p:nvPr userDrawn="1"/>
            </p:nvSpPr>
            <p:spPr bwMode="auto">
              <a:xfrm>
                <a:off x="5972" y="3962"/>
                <a:ext cx="9" cy="44"/>
              </a:xfrm>
              <a:prstGeom prst="rect">
                <a:avLst/>
              </a:pr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35"/>
              <p:cNvSpPr>
                <a:spLocks noEditPoints="1"/>
              </p:cNvSpPr>
              <p:nvPr userDrawn="1"/>
            </p:nvSpPr>
            <p:spPr bwMode="auto">
              <a:xfrm>
                <a:off x="6001" y="3962"/>
                <a:ext cx="33" cy="44"/>
              </a:xfrm>
              <a:custGeom>
                <a:avLst/>
                <a:gdLst>
                  <a:gd name="T0" fmla="*/ 22 w 26"/>
                  <a:gd name="T1" fmla="*/ 31 h 35"/>
                  <a:gd name="T2" fmla="*/ 13 w 26"/>
                  <a:gd name="T3" fmla="*/ 35 h 35"/>
                  <a:gd name="T4" fmla="*/ 4 w 26"/>
                  <a:gd name="T5" fmla="*/ 31 h 35"/>
                  <a:gd name="T6" fmla="*/ 0 w 26"/>
                  <a:gd name="T7" fmla="*/ 17 h 35"/>
                  <a:gd name="T8" fmla="*/ 4 w 26"/>
                  <a:gd name="T9" fmla="*/ 3 h 35"/>
                  <a:gd name="T10" fmla="*/ 13 w 26"/>
                  <a:gd name="T11" fmla="*/ 0 h 35"/>
                  <a:gd name="T12" fmla="*/ 22 w 26"/>
                  <a:gd name="T13" fmla="*/ 3 h 35"/>
                  <a:gd name="T14" fmla="*/ 26 w 26"/>
                  <a:gd name="T15" fmla="*/ 17 h 35"/>
                  <a:gd name="T16" fmla="*/ 22 w 26"/>
                  <a:gd name="T17" fmla="*/ 31 h 35"/>
                  <a:gd name="T18" fmla="*/ 17 w 26"/>
                  <a:gd name="T19" fmla="*/ 8 h 35"/>
                  <a:gd name="T20" fmla="*/ 13 w 26"/>
                  <a:gd name="T21" fmla="*/ 6 h 35"/>
                  <a:gd name="T22" fmla="*/ 9 w 26"/>
                  <a:gd name="T23" fmla="*/ 8 h 35"/>
                  <a:gd name="T24" fmla="*/ 7 w 26"/>
                  <a:gd name="T25" fmla="*/ 17 h 35"/>
                  <a:gd name="T26" fmla="*/ 9 w 26"/>
                  <a:gd name="T27" fmla="*/ 27 h 35"/>
                  <a:gd name="T28" fmla="*/ 13 w 26"/>
                  <a:gd name="T29" fmla="*/ 29 h 35"/>
                  <a:gd name="T30" fmla="*/ 17 w 26"/>
                  <a:gd name="T31" fmla="*/ 27 h 35"/>
                  <a:gd name="T32" fmla="*/ 19 w 26"/>
                  <a:gd name="T33" fmla="*/ 17 h 35"/>
                  <a:gd name="T34" fmla="*/ 17 w 26"/>
                  <a:gd name="T35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5">
                    <a:moveTo>
                      <a:pt x="22" y="31"/>
                    </a:moveTo>
                    <a:cubicBezTo>
                      <a:pt x="20" y="34"/>
                      <a:pt x="17" y="35"/>
                      <a:pt x="13" y="35"/>
                    </a:cubicBezTo>
                    <a:cubicBezTo>
                      <a:pt x="9" y="35"/>
                      <a:pt x="6" y="34"/>
                      <a:pt x="4" y="31"/>
                    </a:cubicBezTo>
                    <a:cubicBezTo>
                      <a:pt x="0" y="28"/>
                      <a:pt x="0" y="24"/>
                      <a:pt x="0" y="17"/>
                    </a:cubicBezTo>
                    <a:cubicBezTo>
                      <a:pt x="0" y="11"/>
                      <a:pt x="0" y="7"/>
                      <a:pt x="4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7" y="0"/>
                      <a:pt x="20" y="1"/>
                      <a:pt x="22" y="3"/>
                    </a:cubicBezTo>
                    <a:cubicBezTo>
                      <a:pt x="26" y="7"/>
                      <a:pt x="26" y="11"/>
                      <a:pt x="26" y="17"/>
                    </a:cubicBezTo>
                    <a:cubicBezTo>
                      <a:pt x="26" y="24"/>
                      <a:pt x="26" y="28"/>
                      <a:pt x="22" y="31"/>
                    </a:cubicBezTo>
                    <a:close/>
                    <a:moveTo>
                      <a:pt x="17" y="8"/>
                    </a:moveTo>
                    <a:cubicBezTo>
                      <a:pt x="16" y="6"/>
                      <a:pt x="15" y="6"/>
                      <a:pt x="13" y="6"/>
                    </a:cubicBezTo>
                    <a:cubicBezTo>
                      <a:pt x="11" y="6"/>
                      <a:pt x="10" y="6"/>
                      <a:pt x="9" y="8"/>
                    </a:cubicBezTo>
                    <a:cubicBezTo>
                      <a:pt x="7" y="9"/>
                      <a:pt x="7" y="11"/>
                      <a:pt x="7" y="17"/>
                    </a:cubicBezTo>
                    <a:cubicBezTo>
                      <a:pt x="7" y="24"/>
                      <a:pt x="7" y="26"/>
                      <a:pt x="9" y="27"/>
                    </a:cubicBezTo>
                    <a:cubicBezTo>
                      <a:pt x="10" y="28"/>
                      <a:pt x="11" y="29"/>
                      <a:pt x="13" y="29"/>
                    </a:cubicBezTo>
                    <a:cubicBezTo>
                      <a:pt x="15" y="29"/>
                      <a:pt x="16" y="28"/>
                      <a:pt x="17" y="27"/>
                    </a:cubicBezTo>
                    <a:cubicBezTo>
                      <a:pt x="19" y="26"/>
                      <a:pt x="19" y="24"/>
                      <a:pt x="19" y="17"/>
                    </a:cubicBezTo>
                    <a:cubicBezTo>
                      <a:pt x="19" y="11"/>
                      <a:pt x="19" y="9"/>
                      <a:pt x="17" y="8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36"/>
              <p:cNvSpPr>
                <a:spLocks/>
              </p:cNvSpPr>
              <p:nvPr userDrawn="1"/>
            </p:nvSpPr>
            <p:spPr bwMode="auto">
              <a:xfrm>
                <a:off x="6054" y="3962"/>
                <a:ext cx="35" cy="44"/>
              </a:xfrm>
              <a:custGeom>
                <a:avLst/>
                <a:gdLst>
                  <a:gd name="T0" fmla="*/ 27 w 35"/>
                  <a:gd name="T1" fmla="*/ 44 h 44"/>
                  <a:gd name="T2" fmla="*/ 9 w 35"/>
                  <a:gd name="T3" fmla="*/ 16 h 44"/>
                  <a:gd name="T4" fmla="*/ 9 w 35"/>
                  <a:gd name="T5" fmla="*/ 44 h 44"/>
                  <a:gd name="T6" fmla="*/ 0 w 35"/>
                  <a:gd name="T7" fmla="*/ 44 h 44"/>
                  <a:gd name="T8" fmla="*/ 0 w 35"/>
                  <a:gd name="T9" fmla="*/ 0 h 44"/>
                  <a:gd name="T10" fmla="*/ 9 w 35"/>
                  <a:gd name="T11" fmla="*/ 0 h 44"/>
                  <a:gd name="T12" fmla="*/ 26 w 35"/>
                  <a:gd name="T13" fmla="*/ 26 h 44"/>
                  <a:gd name="T14" fmla="*/ 26 w 35"/>
                  <a:gd name="T15" fmla="*/ 0 h 44"/>
                  <a:gd name="T16" fmla="*/ 35 w 35"/>
                  <a:gd name="T17" fmla="*/ 0 h 44"/>
                  <a:gd name="T18" fmla="*/ 35 w 35"/>
                  <a:gd name="T19" fmla="*/ 44 h 44"/>
                  <a:gd name="T20" fmla="*/ 27 w 35"/>
                  <a:gd name="T21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44">
                    <a:moveTo>
                      <a:pt x="27" y="44"/>
                    </a:moveTo>
                    <a:lnTo>
                      <a:pt x="9" y="16"/>
                    </a:lnTo>
                    <a:lnTo>
                      <a:pt x="9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26" y="26"/>
                    </a:lnTo>
                    <a:lnTo>
                      <a:pt x="26" y="0"/>
                    </a:lnTo>
                    <a:lnTo>
                      <a:pt x="35" y="0"/>
                    </a:lnTo>
                    <a:lnTo>
                      <a:pt x="35" y="44"/>
                    </a:lnTo>
                    <a:lnTo>
                      <a:pt x="27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5" name="Group 134"/>
            <p:cNvGrpSpPr/>
            <p:nvPr userDrawn="1"/>
          </p:nvGrpSpPr>
          <p:grpSpPr>
            <a:xfrm>
              <a:off x="9140479" y="5882283"/>
              <a:ext cx="1508125" cy="269875"/>
              <a:chOff x="9145588" y="5880100"/>
              <a:chExt cx="1508125" cy="269875"/>
            </a:xfrm>
          </p:grpSpPr>
          <p:sp>
            <p:nvSpPr>
              <p:cNvPr id="136" name="AutoShape 39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9145588" y="5880100"/>
                <a:ext cx="1508125" cy="269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50"/>
              <p:cNvSpPr>
                <a:spLocks/>
              </p:cNvSpPr>
              <p:nvPr userDrawn="1"/>
            </p:nvSpPr>
            <p:spPr bwMode="auto">
              <a:xfrm>
                <a:off x="9983788" y="5880100"/>
                <a:ext cx="33338" cy="71438"/>
              </a:xfrm>
              <a:custGeom>
                <a:avLst/>
                <a:gdLst>
                  <a:gd name="T0" fmla="*/ 85 w 101"/>
                  <a:gd name="T1" fmla="*/ 204 h 215"/>
                  <a:gd name="T2" fmla="*/ 52 w 101"/>
                  <a:gd name="T3" fmla="*/ 215 h 215"/>
                  <a:gd name="T4" fmla="*/ 16 w 101"/>
                  <a:gd name="T5" fmla="*/ 200 h 215"/>
                  <a:gd name="T6" fmla="*/ 0 w 101"/>
                  <a:gd name="T7" fmla="*/ 108 h 215"/>
                  <a:gd name="T8" fmla="*/ 16 w 101"/>
                  <a:gd name="T9" fmla="*/ 15 h 215"/>
                  <a:gd name="T10" fmla="*/ 52 w 101"/>
                  <a:gd name="T11" fmla="*/ 0 h 215"/>
                  <a:gd name="T12" fmla="*/ 85 w 101"/>
                  <a:gd name="T13" fmla="*/ 12 h 215"/>
                  <a:gd name="T14" fmla="*/ 101 w 101"/>
                  <a:gd name="T15" fmla="*/ 54 h 215"/>
                  <a:gd name="T16" fmla="*/ 75 w 101"/>
                  <a:gd name="T17" fmla="*/ 54 h 215"/>
                  <a:gd name="T18" fmla="*/ 69 w 101"/>
                  <a:gd name="T19" fmla="*/ 30 h 215"/>
                  <a:gd name="T20" fmla="*/ 52 w 101"/>
                  <a:gd name="T21" fmla="*/ 23 h 215"/>
                  <a:gd name="T22" fmla="*/ 35 w 101"/>
                  <a:gd name="T23" fmla="*/ 31 h 215"/>
                  <a:gd name="T24" fmla="*/ 26 w 101"/>
                  <a:gd name="T25" fmla="*/ 108 h 215"/>
                  <a:gd name="T26" fmla="*/ 35 w 101"/>
                  <a:gd name="T27" fmla="*/ 185 h 215"/>
                  <a:gd name="T28" fmla="*/ 52 w 101"/>
                  <a:gd name="T29" fmla="*/ 193 h 215"/>
                  <a:gd name="T30" fmla="*/ 69 w 101"/>
                  <a:gd name="T31" fmla="*/ 185 h 215"/>
                  <a:gd name="T32" fmla="*/ 75 w 101"/>
                  <a:gd name="T33" fmla="*/ 161 h 215"/>
                  <a:gd name="T34" fmla="*/ 101 w 101"/>
                  <a:gd name="T35" fmla="*/ 161 h 215"/>
                  <a:gd name="T36" fmla="*/ 85 w 101"/>
                  <a:gd name="T37" fmla="*/ 204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215">
                    <a:moveTo>
                      <a:pt x="85" y="204"/>
                    </a:moveTo>
                    <a:cubicBezTo>
                      <a:pt x="76" y="211"/>
                      <a:pt x="66" y="215"/>
                      <a:pt x="52" y="215"/>
                    </a:cubicBezTo>
                    <a:cubicBezTo>
                      <a:pt x="35" y="215"/>
                      <a:pt x="24" y="209"/>
                      <a:pt x="16" y="200"/>
                    </a:cubicBezTo>
                    <a:cubicBezTo>
                      <a:pt x="2" y="184"/>
                      <a:pt x="0" y="166"/>
                      <a:pt x="0" y="108"/>
                    </a:cubicBezTo>
                    <a:cubicBezTo>
                      <a:pt x="0" y="49"/>
                      <a:pt x="2" y="31"/>
                      <a:pt x="16" y="15"/>
                    </a:cubicBezTo>
                    <a:cubicBezTo>
                      <a:pt x="24" y="6"/>
                      <a:pt x="35" y="0"/>
                      <a:pt x="52" y="0"/>
                    </a:cubicBezTo>
                    <a:cubicBezTo>
                      <a:pt x="67" y="0"/>
                      <a:pt x="77" y="4"/>
                      <a:pt x="85" y="12"/>
                    </a:cubicBezTo>
                    <a:cubicBezTo>
                      <a:pt x="95" y="22"/>
                      <a:pt x="100" y="37"/>
                      <a:pt x="101" y="54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5" y="45"/>
                      <a:pt x="74" y="36"/>
                      <a:pt x="69" y="30"/>
                    </a:cubicBezTo>
                    <a:cubicBezTo>
                      <a:pt x="65" y="26"/>
                      <a:pt x="60" y="23"/>
                      <a:pt x="52" y="23"/>
                    </a:cubicBezTo>
                    <a:cubicBezTo>
                      <a:pt x="44" y="23"/>
                      <a:pt x="38" y="26"/>
                      <a:pt x="35" y="31"/>
                    </a:cubicBezTo>
                    <a:cubicBezTo>
                      <a:pt x="27" y="41"/>
                      <a:pt x="26" y="58"/>
                      <a:pt x="26" y="108"/>
                    </a:cubicBezTo>
                    <a:cubicBezTo>
                      <a:pt x="26" y="158"/>
                      <a:pt x="27" y="175"/>
                      <a:pt x="35" y="185"/>
                    </a:cubicBezTo>
                    <a:cubicBezTo>
                      <a:pt x="38" y="189"/>
                      <a:pt x="44" y="193"/>
                      <a:pt x="52" y="193"/>
                    </a:cubicBezTo>
                    <a:cubicBezTo>
                      <a:pt x="60" y="193"/>
                      <a:pt x="65" y="189"/>
                      <a:pt x="69" y="185"/>
                    </a:cubicBezTo>
                    <a:cubicBezTo>
                      <a:pt x="73" y="179"/>
                      <a:pt x="75" y="170"/>
                      <a:pt x="75" y="161"/>
                    </a:cubicBezTo>
                    <a:cubicBezTo>
                      <a:pt x="101" y="161"/>
                      <a:pt x="101" y="161"/>
                      <a:pt x="101" y="161"/>
                    </a:cubicBezTo>
                    <a:cubicBezTo>
                      <a:pt x="100" y="179"/>
                      <a:pt x="95" y="194"/>
                      <a:pt x="85" y="204"/>
                    </a:cubicBez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51"/>
              <p:cNvSpPr>
                <a:spLocks/>
              </p:cNvSpPr>
              <p:nvPr userDrawn="1"/>
            </p:nvSpPr>
            <p:spPr bwMode="auto">
              <a:xfrm>
                <a:off x="10039351" y="5881688"/>
                <a:ext cx="31750" cy="68263"/>
              </a:xfrm>
              <a:custGeom>
                <a:avLst/>
                <a:gdLst>
                  <a:gd name="T0" fmla="*/ 14 w 20"/>
                  <a:gd name="T1" fmla="*/ 43 h 43"/>
                  <a:gd name="T2" fmla="*/ 14 w 20"/>
                  <a:gd name="T3" fmla="*/ 23 h 43"/>
                  <a:gd name="T4" fmla="*/ 5 w 20"/>
                  <a:gd name="T5" fmla="*/ 23 h 43"/>
                  <a:gd name="T6" fmla="*/ 5 w 20"/>
                  <a:gd name="T7" fmla="*/ 43 h 43"/>
                  <a:gd name="T8" fmla="*/ 0 w 20"/>
                  <a:gd name="T9" fmla="*/ 43 h 43"/>
                  <a:gd name="T10" fmla="*/ 0 w 20"/>
                  <a:gd name="T11" fmla="*/ 0 h 43"/>
                  <a:gd name="T12" fmla="*/ 5 w 20"/>
                  <a:gd name="T13" fmla="*/ 0 h 43"/>
                  <a:gd name="T14" fmla="*/ 5 w 20"/>
                  <a:gd name="T15" fmla="*/ 19 h 43"/>
                  <a:gd name="T16" fmla="*/ 14 w 20"/>
                  <a:gd name="T17" fmla="*/ 19 h 43"/>
                  <a:gd name="T18" fmla="*/ 14 w 20"/>
                  <a:gd name="T19" fmla="*/ 0 h 43"/>
                  <a:gd name="T20" fmla="*/ 20 w 20"/>
                  <a:gd name="T21" fmla="*/ 0 h 43"/>
                  <a:gd name="T22" fmla="*/ 20 w 20"/>
                  <a:gd name="T23" fmla="*/ 43 h 43"/>
                  <a:gd name="T24" fmla="*/ 14 w 20"/>
                  <a:gd name="T2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43">
                    <a:moveTo>
                      <a:pt x="14" y="43"/>
                    </a:moveTo>
                    <a:lnTo>
                      <a:pt x="14" y="23"/>
                    </a:lnTo>
                    <a:lnTo>
                      <a:pt x="5" y="23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19"/>
                    </a:lnTo>
                    <a:lnTo>
                      <a:pt x="14" y="19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0" y="43"/>
                    </a:lnTo>
                    <a:lnTo>
                      <a:pt x="14" y="43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52"/>
              <p:cNvSpPr>
                <a:spLocks/>
              </p:cNvSpPr>
              <p:nvPr userDrawn="1"/>
            </p:nvSpPr>
            <p:spPr bwMode="auto">
              <a:xfrm>
                <a:off x="10093326" y="5881688"/>
                <a:ext cx="26988" cy="68263"/>
              </a:xfrm>
              <a:custGeom>
                <a:avLst/>
                <a:gdLst>
                  <a:gd name="T0" fmla="*/ 0 w 17"/>
                  <a:gd name="T1" fmla="*/ 43 h 43"/>
                  <a:gd name="T2" fmla="*/ 0 w 17"/>
                  <a:gd name="T3" fmla="*/ 0 h 43"/>
                  <a:gd name="T4" fmla="*/ 17 w 17"/>
                  <a:gd name="T5" fmla="*/ 0 h 43"/>
                  <a:gd name="T6" fmla="*/ 17 w 17"/>
                  <a:gd name="T7" fmla="*/ 4 h 43"/>
                  <a:gd name="T8" fmla="*/ 6 w 17"/>
                  <a:gd name="T9" fmla="*/ 4 h 43"/>
                  <a:gd name="T10" fmla="*/ 6 w 17"/>
                  <a:gd name="T11" fmla="*/ 19 h 43"/>
                  <a:gd name="T12" fmla="*/ 16 w 17"/>
                  <a:gd name="T13" fmla="*/ 19 h 43"/>
                  <a:gd name="T14" fmla="*/ 16 w 17"/>
                  <a:gd name="T15" fmla="*/ 24 h 43"/>
                  <a:gd name="T16" fmla="*/ 6 w 17"/>
                  <a:gd name="T17" fmla="*/ 24 h 43"/>
                  <a:gd name="T18" fmla="*/ 6 w 17"/>
                  <a:gd name="T19" fmla="*/ 38 h 43"/>
                  <a:gd name="T20" fmla="*/ 17 w 17"/>
                  <a:gd name="T21" fmla="*/ 38 h 43"/>
                  <a:gd name="T22" fmla="*/ 17 w 17"/>
                  <a:gd name="T23" fmla="*/ 43 h 43"/>
                  <a:gd name="T24" fmla="*/ 0 w 17"/>
                  <a:gd name="T2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43">
                    <a:moveTo>
                      <a:pt x="0" y="43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17" y="4"/>
                    </a:lnTo>
                    <a:lnTo>
                      <a:pt x="6" y="4"/>
                    </a:lnTo>
                    <a:lnTo>
                      <a:pt x="6" y="19"/>
                    </a:lnTo>
                    <a:lnTo>
                      <a:pt x="16" y="19"/>
                    </a:lnTo>
                    <a:lnTo>
                      <a:pt x="16" y="24"/>
                    </a:lnTo>
                    <a:lnTo>
                      <a:pt x="6" y="24"/>
                    </a:lnTo>
                    <a:lnTo>
                      <a:pt x="6" y="38"/>
                    </a:lnTo>
                    <a:lnTo>
                      <a:pt x="17" y="38"/>
                    </a:lnTo>
                    <a:lnTo>
                      <a:pt x="17" y="43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53"/>
              <p:cNvSpPr>
                <a:spLocks/>
              </p:cNvSpPr>
              <p:nvPr userDrawn="1"/>
            </p:nvSpPr>
            <p:spPr bwMode="auto">
              <a:xfrm>
                <a:off x="10140951" y="5880100"/>
                <a:ext cx="31750" cy="71438"/>
              </a:xfrm>
              <a:custGeom>
                <a:avLst/>
                <a:gdLst>
                  <a:gd name="T0" fmla="*/ 84 w 100"/>
                  <a:gd name="T1" fmla="*/ 204 h 215"/>
                  <a:gd name="T2" fmla="*/ 52 w 100"/>
                  <a:gd name="T3" fmla="*/ 215 h 215"/>
                  <a:gd name="T4" fmla="*/ 16 w 100"/>
                  <a:gd name="T5" fmla="*/ 200 h 215"/>
                  <a:gd name="T6" fmla="*/ 0 w 100"/>
                  <a:gd name="T7" fmla="*/ 108 h 215"/>
                  <a:gd name="T8" fmla="*/ 16 w 100"/>
                  <a:gd name="T9" fmla="*/ 15 h 215"/>
                  <a:gd name="T10" fmla="*/ 52 w 100"/>
                  <a:gd name="T11" fmla="*/ 0 h 215"/>
                  <a:gd name="T12" fmla="*/ 85 w 100"/>
                  <a:gd name="T13" fmla="*/ 12 h 215"/>
                  <a:gd name="T14" fmla="*/ 100 w 100"/>
                  <a:gd name="T15" fmla="*/ 54 h 215"/>
                  <a:gd name="T16" fmla="*/ 75 w 100"/>
                  <a:gd name="T17" fmla="*/ 54 h 215"/>
                  <a:gd name="T18" fmla="*/ 68 w 100"/>
                  <a:gd name="T19" fmla="*/ 30 h 215"/>
                  <a:gd name="T20" fmla="*/ 52 w 100"/>
                  <a:gd name="T21" fmla="*/ 23 h 215"/>
                  <a:gd name="T22" fmla="*/ 34 w 100"/>
                  <a:gd name="T23" fmla="*/ 31 h 215"/>
                  <a:gd name="T24" fmla="*/ 26 w 100"/>
                  <a:gd name="T25" fmla="*/ 108 h 215"/>
                  <a:gd name="T26" fmla="*/ 34 w 100"/>
                  <a:gd name="T27" fmla="*/ 185 h 215"/>
                  <a:gd name="T28" fmla="*/ 52 w 100"/>
                  <a:gd name="T29" fmla="*/ 193 h 215"/>
                  <a:gd name="T30" fmla="*/ 68 w 100"/>
                  <a:gd name="T31" fmla="*/ 185 h 215"/>
                  <a:gd name="T32" fmla="*/ 75 w 100"/>
                  <a:gd name="T33" fmla="*/ 161 h 215"/>
                  <a:gd name="T34" fmla="*/ 100 w 100"/>
                  <a:gd name="T35" fmla="*/ 161 h 215"/>
                  <a:gd name="T36" fmla="*/ 84 w 100"/>
                  <a:gd name="T37" fmla="*/ 204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" h="215">
                    <a:moveTo>
                      <a:pt x="84" y="204"/>
                    </a:moveTo>
                    <a:cubicBezTo>
                      <a:pt x="76" y="211"/>
                      <a:pt x="66" y="215"/>
                      <a:pt x="52" y="215"/>
                    </a:cubicBezTo>
                    <a:cubicBezTo>
                      <a:pt x="35" y="215"/>
                      <a:pt x="24" y="209"/>
                      <a:pt x="16" y="200"/>
                    </a:cubicBezTo>
                    <a:cubicBezTo>
                      <a:pt x="2" y="184"/>
                      <a:pt x="0" y="166"/>
                      <a:pt x="0" y="108"/>
                    </a:cubicBezTo>
                    <a:cubicBezTo>
                      <a:pt x="0" y="49"/>
                      <a:pt x="2" y="31"/>
                      <a:pt x="16" y="15"/>
                    </a:cubicBezTo>
                    <a:cubicBezTo>
                      <a:pt x="24" y="6"/>
                      <a:pt x="35" y="0"/>
                      <a:pt x="52" y="0"/>
                    </a:cubicBezTo>
                    <a:cubicBezTo>
                      <a:pt x="66" y="0"/>
                      <a:pt x="77" y="4"/>
                      <a:pt x="85" y="12"/>
                    </a:cubicBezTo>
                    <a:cubicBezTo>
                      <a:pt x="95" y="22"/>
                      <a:pt x="100" y="37"/>
                      <a:pt x="100" y="54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5" y="45"/>
                      <a:pt x="73" y="36"/>
                      <a:pt x="68" y="30"/>
                    </a:cubicBezTo>
                    <a:cubicBezTo>
                      <a:pt x="65" y="26"/>
                      <a:pt x="60" y="23"/>
                      <a:pt x="52" y="23"/>
                    </a:cubicBezTo>
                    <a:cubicBezTo>
                      <a:pt x="43" y="23"/>
                      <a:pt x="38" y="26"/>
                      <a:pt x="34" y="31"/>
                    </a:cubicBezTo>
                    <a:cubicBezTo>
                      <a:pt x="27" y="41"/>
                      <a:pt x="26" y="58"/>
                      <a:pt x="26" y="108"/>
                    </a:cubicBezTo>
                    <a:cubicBezTo>
                      <a:pt x="26" y="158"/>
                      <a:pt x="27" y="175"/>
                      <a:pt x="34" y="185"/>
                    </a:cubicBezTo>
                    <a:cubicBezTo>
                      <a:pt x="38" y="189"/>
                      <a:pt x="43" y="193"/>
                      <a:pt x="52" y="193"/>
                    </a:cubicBezTo>
                    <a:cubicBezTo>
                      <a:pt x="60" y="193"/>
                      <a:pt x="65" y="189"/>
                      <a:pt x="68" y="185"/>
                    </a:cubicBezTo>
                    <a:cubicBezTo>
                      <a:pt x="73" y="179"/>
                      <a:pt x="75" y="170"/>
                      <a:pt x="75" y="161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100" y="179"/>
                      <a:pt x="95" y="194"/>
                      <a:pt x="84" y="204"/>
                    </a:cubicBez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54"/>
              <p:cNvSpPr>
                <a:spLocks/>
              </p:cNvSpPr>
              <p:nvPr userDrawn="1"/>
            </p:nvSpPr>
            <p:spPr bwMode="auto">
              <a:xfrm>
                <a:off x="10194926" y="5881688"/>
                <a:ext cx="34925" cy="68263"/>
              </a:xfrm>
              <a:custGeom>
                <a:avLst/>
                <a:gdLst>
                  <a:gd name="T0" fmla="*/ 17 w 22"/>
                  <a:gd name="T1" fmla="*/ 43 h 43"/>
                  <a:gd name="T2" fmla="*/ 9 w 22"/>
                  <a:gd name="T3" fmla="*/ 24 h 43"/>
                  <a:gd name="T4" fmla="*/ 5 w 22"/>
                  <a:gd name="T5" fmla="*/ 31 h 43"/>
                  <a:gd name="T6" fmla="*/ 5 w 22"/>
                  <a:gd name="T7" fmla="*/ 43 h 43"/>
                  <a:gd name="T8" fmla="*/ 0 w 22"/>
                  <a:gd name="T9" fmla="*/ 43 h 43"/>
                  <a:gd name="T10" fmla="*/ 0 w 22"/>
                  <a:gd name="T11" fmla="*/ 0 h 43"/>
                  <a:gd name="T12" fmla="*/ 5 w 22"/>
                  <a:gd name="T13" fmla="*/ 0 h 43"/>
                  <a:gd name="T14" fmla="*/ 5 w 22"/>
                  <a:gd name="T15" fmla="*/ 22 h 43"/>
                  <a:gd name="T16" fmla="*/ 16 w 22"/>
                  <a:gd name="T17" fmla="*/ 0 h 43"/>
                  <a:gd name="T18" fmla="*/ 21 w 22"/>
                  <a:gd name="T19" fmla="*/ 0 h 43"/>
                  <a:gd name="T20" fmla="*/ 12 w 22"/>
                  <a:gd name="T21" fmla="*/ 18 h 43"/>
                  <a:gd name="T22" fmla="*/ 22 w 22"/>
                  <a:gd name="T23" fmla="*/ 43 h 43"/>
                  <a:gd name="T24" fmla="*/ 17 w 22"/>
                  <a:gd name="T2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43">
                    <a:moveTo>
                      <a:pt x="17" y="43"/>
                    </a:moveTo>
                    <a:lnTo>
                      <a:pt x="9" y="24"/>
                    </a:lnTo>
                    <a:lnTo>
                      <a:pt x="5" y="31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22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12" y="18"/>
                    </a:lnTo>
                    <a:lnTo>
                      <a:pt x="22" y="43"/>
                    </a:lnTo>
                    <a:lnTo>
                      <a:pt x="17" y="43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55"/>
              <p:cNvSpPr>
                <a:spLocks noEditPoints="1"/>
              </p:cNvSpPr>
              <p:nvPr userDrawn="1"/>
            </p:nvSpPr>
            <p:spPr bwMode="auto">
              <a:xfrm>
                <a:off x="10283826" y="5881688"/>
                <a:ext cx="31750" cy="68263"/>
              </a:xfrm>
              <a:custGeom>
                <a:avLst/>
                <a:gdLst>
                  <a:gd name="T0" fmla="*/ 48 w 98"/>
                  <a:gd name="T1" fmla="*/ 123 h 211"/>
                  <a:gd name="T2" fmla="*/ 26 w 98"/>
                  <a:gd name="T3" fmla="*/ 123 h 211"/>
                  <a:gd name="T4" fmla="*/ 26 w 98"/>
                  <a:gd name="T5" fmla="*/ 211 h 211"/>
                  <a:gd name="T6" fmla="*/ 0 w 98"/>
                  <a:gd name="T7" fmla="*/ 211 h 211"/>
                  <a:gd name="T8" fmla="*/ 0 w 98"/>
                  <a:gd name="T9" fmla="*/ 0 h 211"/>
                  <a:gd name="T10" fmla="*/ 48 w 98"/>
                  <a:gd name="T11" fmla="*/ 0 h 211"/>
                  <a:gd name="T12" fmla="*/ 98 w 98"/>
                  <a:gd name="T13" fmla="*/ 62 h 211"/>
                  <a:gd name="T14" fmla="*/ 48 w 98"/>
                  <a:gd name="T15" fmla="*/ 123 h 211"/>
                  <a:gd name="T16" fmla="*/ 47 w 98"/>
                  <a:gd name="T17" fmla="*/ 23 h 211"/>
                  <a:gd name="T18" fmla="*/ 26 w 98"/>
                  <a:gd name="T19" fmla="*/ 23 h 211"/>
                  <a:gd name="T20" fmla="*/ 26 w 98"/>
                  <a:gd name="T21" fmla="*/ 100 h 211"/>
                  <a:gd name="T22" fmla="*/ 47 w 98"/>
                  <a:gd name="T23" fmla="*/ 100 h 211"/>
                  <a:gd name="T24" fmla="*/ 72 w 98"/>
                  <a:gd name="T25" fmla="*/ 62 h 211"/>
                  <a:gd name="T26" fmla="*/ 47 w 98"/>
                  <a:gd name="T27" fmla="*/ 23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11">
                    <a:moveTo>
                      <a:pt x="48" y="123"/>
                    </a:moveTo>
                    <a:cubicBezTo>
                      <a:pt x="26" y="123"/>
                      <a:pt x="26" y="123"/>
                      <a:pt x="26" y="123"/>
                    </a:cubicBezTo>
                    <a:cubicBezTo>
                      <a:pt x="26" y="211"/>
                      <a:pt x="26" y="211"/>
                      <a:pt x="26" y="211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79" y="0"/>
                      <a:pt x="98" y="15"/>
                      <a:pt x="98" y="62"/>
                    </a:cubicBezTo>
                    <a:cubicBezTo>
                      <a:pt x="98" y="108"/>
                      <a:pt x="79" y="123"/>
                      <a:pt x="48" y="123"/>
                    </a:cubicBezTo>
                    <a:close/>
                    <a:moveTo>
                      <a:pt x="47" y="23"/>
                    </a:move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100"/>
                      <a:pt x="26" y="100"/>
                      <a:pt x="26" y="100"/>
                    </a:cubicBezTo>
                    <a:cubicBezTo>
                      <a:pt x="47" y="100"/>
                      <a:pt x="47" y="100"/>
                      <a:pt x="47" y="100"/>
                    </a:cubicBezTo>
                    <a:cubicBezTo>
                      <a:pt x="64" y="100"/>
                      <a:pt x="72" y="90"/>
                      <a:pt x="72" y="62"/>
                    </a:cubicBezTo>
                    <a:cubicBezTo>
                      <a:pt x="72" y="33"/>
                      <a:pt x="64" y="23"/>
                      <a:pt x="47" y="23"/>
                    </a:cubicBez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56"/>
              <p:cNvSpPr>
                <a:spLocks noEditPoints="1"/>
              </p:cNvSpPr>
              <p:nvPr userDrawn="1"/>
            </p:nvSpPr>
            <p:spPr bwMode="auto">
              <a:xfrm>
                <a:off x="10336213" y="5880100"/>
                <a:ext cx="33338" cy="71438"/>
              </a:xfrm>
              <a:custGeom>
                <a:avLst/>
                <a:gdLst>
                  <a:gd name="T0" fmla="*/ 87 w 103"/>
                  <a:gd name="T1" fmla="*/ 200 h 215"/>
                  <a:gd name="T2" fmla="*/ 51 w 103"/>
                  <a:gd name="T3" fmla="*/ 215 h 215"/>
                  <a:gd name="T4" fmla="*/ 15 w 103"/>
                  <a:gd name="T5" fmla="*/ 200 h 215"/>
                  <a:gd name="T6" fmla="*/ 0 w 103"/>
                  <a:gd name="T7" fmla="*/ 108 h 215"/>
                  <a:gd name="T8" fmla="*/ 15 w 103"/>
                  <a:gd name="T9" fmla="*/ 15 h 215"/>
                  <a:gd name="T10" fmla="*/ 51 w 103"/>
                  <a:gd name="T11" fmla="*/ 0 h 215"/>
                  <a:gd name="T12" fmla="*/ 87 w 103"/>
                  <a:gd name="T13" fmla="*/ 15 h 215"/>
                  <a:gd name="T14" fmla="*/ 103 w 103"/>
                  <a:gd name="T15" fmla="*/ 108 h 215"/>
                  <a:gd name="T16" fmla="*/ 87 w 103"/>
                  <a:gd name="T17" fmla="*/ 200 h 215"/>
                  <a:gd name="T18" fmla="*/ 68 w 103"/>
                  <a:gd name="T19" fmla="*/ 31 h 215"/>
                  <a:gd name="T20" fmla="*/ 51 w 103"/>
                  <a:gd name="T21" fmla="*/ 23 h 215"/>
                  <a:gd name="T22" fmla="*/ 34 w 103"/>
                  <a:gd name="T23" fmla="*/ 31 h 215"/>
                  <a:gd name="T24" fmla="*/ 25 w 103"/>
                  <a:gd name="T25" fmla="*/ 108 h 215"/>
                  <a:gd name="T26" fmla="*/ 34 w 103"/>
                  <a:gd name="T27" fmla="*/ 185 h 215"/>
                  <a:gd name="T28" fmla="*/ 51 w 103"/>
                  <a:gd name="T29" fmla="*/ 193 h 215"/>
                  <a:gd name="T30" fmla="*/ 68 w 103"/>
                  <a:gd name="T31" fmla="*/ 185 h 215"/>
                  <a:gd name="T32" fmla="*/ 77 w 103"/>
                  <a:gd name="T33" fmla="*/ 108 h 215"/>
                  <a:gd name="T34" fmla="*/ 68 w 103"/>
                  <a:gd name="T35" fmla="*/ 31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215">
                    <a:moveTo>
                      <a:pt x="87" y="200"/>
                    </a:moveTo>
                    <a:cubicBezTo>
                      <a:pt x="79" y="209"/>
                      <a:pt x="68" y="215"/>
                      <a:pt x="51" y="215"/>
                    </a:cubicBezTo>
                    <a:cubicBezTo>
                      <a:pt x="35" y="215"/>
                      <a:pt x="23" y="209"/>
                      <a:pt x="15" y="200"/>
                    </a:cubicBezTo>
                    <a:cubicBezTo>
                      <a:pt x="1" y="185"/>
                      <a:pt x="0" y="166"/>
                      <a:pt x="0" y="108"/>
                    </a:cubicBezTo>
                    <a:cubicBezTo>
                      <a:pt x="0" y="49"/>
                      <a:pt x="1" y="30"/>
                      <a:pt x="15" y="15"/>
                    </a:cubicBezTo>
                    <a:cubicBezTo>
                      <a:pt x="23" y="6"/>
                      <a:pt x="35" y="0"/>
                      <a:pt x="51" y="0"/>
                    </a:cubicBezTo>
                    <a:cubicBezTo>
                      <a:pt x="68" y="0"/>
                      <a:pt x="79" y="6"/>
                      <a:pt x="87" y="15"/>
                    </a:cubicBezTo>
                    <a:cubicBezTo>
                      <a:pt x="101" y="30"/>
                      <a:pt x="103" y="49"/>
                      <a:pt x="103" y="108"/>
                    </a:cubicBezTo>
                    <a:cubicBezTo>
                      <a:pt x="103" y="166"/>
                      <a:pt x="101" y="185"/>
                      <a:pt x="87" y="200"/>
                    </a:cubicBezTo>
                    <a:close/>
                    <a:moveTo>
                      <a:pt x="68" y="31"/>
                    </a:moveTo>
                    <a:cubicBezTo>
                      <a:pt x="65" y="26"/>
                      <a:pt x="59" y="23"/>
                      <a:pt x="51" y="23"/>
                    </a:cubicBezTo>
                    <a:cubicBezTo>
                      <a:pt x="43" y="23"/>
                      <a:pt x="37" y="26"/>
                      <a:pt x="34" y="31"/>
                    </a:cubicBezTo>
                    <a:cubicBezTo>
                      <a:pt x="26" y="41"/>
                      <a:pt x="25" y="58"/>
                      <a:pt x="25" y="108"/>
                    </a:cubicBezTo>
                    <a:cubicBezTo>
                      <a:pt x="25" y="158"/>
                      <a:pt x="26" y="175"/>
                      <a:pt x="34" y="185"/>
                    </a:cubicBezTo>
                    <a:cubicBezTo>
                      <a:pt x="37" y="189"/>
                      <a:pt x="43" y="193"/>
                      <a:pt x="51" y="193"/>
                    </a:cubicBezTo>
                    <a:cubicBezTo>
                      <a:pt x="59" y="193"/>
                      <a:pt x="65" y="189"/>
                      <a:pt x="68" y="185"/>
                    </a:cubicBezTo>
                    <a:cubicBezTo>
                      <a:pt x="76" y="175"/>
                      <a:pt x="77" y="158"/>
                      <a:pt x="77" y="108"/>
                    </a:cubicBezTo>
                    <a:cubicBezTo>
                      <a:pt x="77" y="58"/>
                      <a:pt x="76" y="41"/>
                      <a:pt x="68" y="31"/>
                    </a:cubicBez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Rectangle 57"/>
              <p:cNvSpPr>
                <a:spLocks noChangeArrowheads="1"/>
              </p:cNvSpPr>
              <p:nvPr userDrawn="1"/>
            </p:nvSpPr>
            <p:spPr bwMode="auto">
              <a:xfrm>
                <a:off x="10393363" y="5881688"/>
                <a:ext cx="7938" cy="68263"/>
              </a:xfrm>
              <a:prstGeom prst="rect">
                <a:avLst/>
              </a:pr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58"/>
              <p:cNvSpPr>
                <a:spLocks/>
              </p:cNvSpPr>
              <p:nvPr userDrawn="1"/>
            </p:nvSpPr>
            <p:spPr bwMode="auto">
              <a:xfrm>
                <a:off x="10425113" y="5881688"/>
                <a:ext cx="33338" cy="68263"/>
              </a:xfrm>
              <a:custGeom>
                <a:avLst/>
                <a:gdLst>
                  <a:gd name="T0" fmla="*/ 16 w 21"/>
                  <a:gd name="T1" fmla="*/ 43 h 43"/>
                  <a:gd name="T2" fmla="*/ 5 w 21"/>
                  <a:gd name="T3" fmla="*/ 13 h 43"/>
                  <a:gd name="T4" fmla="*/ 5 w 21"/>
                  <a:gd name="T5" fmla="*/ 43 h 43"/>
                  <a:gd name="T6" fmla="*/ 0 w 21"/>
                  <a:gd name="T7" fmla="*/ 43 h 43"/>
                  <a:gd name="T8" fmla="*/ 0 w 21"/>
                  <a:gd name="T9" fmla="*/ 0 h 43"/>
                  <a:gd name="T10" fmla="*/ 5 w 21"/>
                  <a:gd name="T11" fmla="*/ 0 h 43"/>
                  <a:gd name="T12" fmla="*/ 16 w 21"/>
                  <a:gd name="T13" fmla="*/ 29 h 43"/>
                  <a:gd name="T14" fmla="*/ 16 w 21"/>
                  <a:gd name="T15" fmla="*/ 0 h 43"/>
                  <a:gd name="T16" fmla="*/ 21 w 21"/>
                  <a:gd name="T17" fmla="*/ 0 h 43"/>
                  <a:gd name="T18" fmla="*/ 21 w 21"/>
                  <a:gd name="T19" fmla="*/ 43 h 43"/>
                  <a:gd name="T20" fmla="*/ 16 w 21"/>
                  <a:gd name="T21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43">
                    <a:moveTo>
                      <a:pt x="16" y="43"/>
                    </a:moveTo>
                    <a:lnTo>
                      <a:pt x="5" y="13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6" y="29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1" y="43"/>
                    </a:lnTo>
                    <a:lnTo>
                      <a:pt x="16" y="43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59"/>
              <p:cNvSpPr>
                <a:spLocks/>
              </p:cNvSpPr>
              <p:nvPr userDrawn="1"/>
            </p:nvSpPr>
            <p:spPr bwMode="auto">
              <a:xfrm>
                <a:off x="10479088" y="5881688"/>
                <a:ext cx="31750" cy="68263"/>
              </a:xfrm>
              <a:custGeom>
                <a:avLst/>
                <a:gdLst>
                  <a:gd name="T0" fmla="*/ 12 w 20"/>
                  <a:gd name="T1" fmla="*/ 4 h 43"/>
                  <a:gd name="T2" fmla="*/ 12 w 20"/>
                  <a:gd name="T3" fmla="*/ 43 h 43"/>
                  <a:gd name="T4" fmla="*/ 7 w 20"/>
                  <a:gd name="T5" fmla="*/ 43 h 43"/>
                  <a:gd name="T6" fmla="*/ 7 w 20"/>
                  <a:gd name="T7" fmla="*/ 4 h 43"/>
                  <a:gd name="T8" fmla="*/ 0 w 20"/>
                  <a:gd name="T9" fmla="*/ 4 h 43"/>
                  <a:gd name="T10" fmla="*/ 0 w 20"/>
                  <a:gd name="T11" fmla="*/ 0 h 43"/>
                  <a:gd name="T12" fmla="*/ 20 w 20"/>
                  <a:gd name="T13" fmla="*/ 0 h 43"/>
                  <a:gd name="T14" fmla="*/ 20 w 20"/>
                  <a:gd name="T15" fmla="*/ 4 h 43"/>
                  <a:gd name="T16" fmla="*/ 12 w 20"/>
                  <a:gd name="T17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43">
                    <a:moveTo>
                      <a:pt x="12" y="4"/>
                    </a:moveTo>
                    <a:lnTo>
                      <a:pt x="12" y="43"/>
                    </a:lnTo>
                    <a:lnTo>
                      <a:pt x="7" y="43"/>
                    </a:lnTo>
                    <a:lnTo>
                      <a:pt x="7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0" y="0"/>
                    </a:lnTo>
                    <a:lnTo>
                      <a:pt x="20" y="4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Rectangle 60"/>
              <p:cNvSpPr>
                <a:spLocks noChangeArrowheads="1"/>
              </p:cNvSpPr>
              <p:nvPr userDrawn="1"/>
            </p:nvSpPr>
            <p:spPr bwMode="auto">
              <a:xfrm>
                <a:off x="9986963" y="6003925"/>
                <a:ext cx="22225" cy="1460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61"/>
              <p:cNvSpPr>
                <a:spLocks/>
              </p:cNvSpPr>
              <p:nvPr userDrawn="1"/>
            </p:nvSpPr>
            <p:spPr bwMode="auto">
              <a:xfrm>
                <a:off x="10045701" y="6003925"/>
                <a:ext cx="77788" cy="146050"/>
              </a:xfrm>
              <a:custGeom>
                <a:avLst/>
                <a:gdLst>
                  <a:gd name="T0" fmla="*/ 36 w 49"/>
                  <a:gd name="T1" fmla="*/ 92 h 92"/>
                  <a:gd name="T2" fmla="*/ 14 w 49"/>
                  <a:gd name="T3" fmla="*/ 37 h 92"/>
                  <a:gd name="T4" fmla="*/ 14 w 49"/>
                  <a:gd name="T5" fmla="*/ 92 h 92"/>
                  <a:gd name="T6" fmla="*/ 0 w 49"/>
                  <a:gd name="T7" fmla="*/ 92 h 92"/>
                  <a:gd name="T8" fmla="*/ 0 w 49"/>
                  <a:gd name="T9" fmla="*/ 0 h 92"/>
                  <a:gd name="T10" fmla="*/ 13 w 49"/>
                  <a:gd name="T11" fmla="*/ 0 h 92"/>
                  <a:gd name="T12" fmla="*/ 34 w 49"/>
                  <a:gd name="T13" fmla="*/ 55 h 92"/>
                  <a:gd name="T14" fmla="*/ 34 w 49"/>
                  <a:gd name="T15" fmla="*/ 0 h 92"/>
                  <a:gd name="T16" fmla="*/ 49 w 49"/>
                  <a:gd name="T17" fmla="*/ 0 h 92"/>
                  <a:gd name="T18" fmla="*/ 49 w 49"/>
                  <a:gd name="T19" fmla="*/ 92 h 92"/>
                  <a:gd name="T20" fmla="*/ 36 w 49"/>
                  <a:gd name="T2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92">
                    <a:moveTo>
                      <a:pt x="36" y="92"/>
                    </a:moveTo>
                    <a:lnTo>
                      <a:pt x="14" y="37"/>
                    </a:lnTo>
                    <a:lnTo>
                      <a:pt x="14" y="92"/>
                    </a:lnTo>
                    <a:lnTo>
                      <a:pt x="0" y="92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34" y="55"/>
                    </a:lnTo>
                    <a:lnTo>
                      <a:pt x="34" y="0"/>
                    </a:lnTo>
                    <a:lnTo>
                      <a:pt x="49" y="0"/>
                    </a:lnTo>
                    <a:lnTo>
                      <a:pt x="49" y="92"/>
                    </a:lnTo>
                    <a:lnTo>
                      <a:pt x="36" y="9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62"/>
              <p:cNvSpPr>
                <a:spLocks/>
              </p:cNvSpPr>
              <p:nvPr userDrawn="1"/>
            </p:nvSpPr>
            <p:spPr bwMode="auto">
              <a:xfrm>
                <a:off x="10160001" y="6003925"/>
                <a:ext cx="60325" cy="146050"/>
              </a:xfrm>
              <a:custGeom>
                <a:avLst/>
                <a:gdLst>
                  <a:gd name="T0" fmla="*/ 14 w 38"/>
                  <a:gd name="T1" fmla="*/ 13 h 92"/>
                  <a:gd name="T2" fmla="*/ 14 w 38"/>
                  <a:gd name="T3" fmla="*/ 39 h 92"/>
                  <a:gd name="T4" fmla="*/ 35 w 38"/>
                  <a:gd name="T5" fmla="*/ 39 h 92"/>
                  <a:gd name="T6" fmla="*/ 35 w 38"/>
                  <a:gd name="T7" fmla="*/ 52 h 92"/>
                  <a:gd name="T8" fmla="*/ 14 w 38"/>
                  <a:gd name="T9" fmla="*/ 52 h 92"/>
                  <a:gd name="T10" fmla="*/ 14 w 38"/>
                  <a:gd name="T11" fmla="*/ 92 h 92"/>
                  <a:gd name="T12" fmla="*/ 0 w 38"/>
                  <a:gd name="T13" fmla="*/ 92 h 92"/>
                  <a:gd name="T14" fmla="*/ 0 w 38"/>
                  <a:gd name="T15" fmla="*/ 0 h 92"/>
                  <a:gd name="T16" fmla="*/ 38 w 38"/>
                  <a:gd name="T17" fmla="*/ 0 h 92"/>
                  <a:gd name="T18" fmla="*/ 38 w 38"/>
                  <a:gd name="T19" fmla="*/ 13 h 92"/>
                  <a:gd name="T20" fmla="*/ 14 w 38"/>
                  <a:gd name="T21" fmla="*/ 1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92">
                    <a:moveTo>
                      <a:pt x="14" y="13"/>
                    </a:moveTo>
                    <a:lnTo>
                      <a:pt x="14" y="39"/>
                    </a:lnTo>
                    <a:lnTo>
                      <a:pt x="35" y="39"/>
                    </a:lnTo>
                    <a:lnTo>
                      <a:pt x="35" y="52"/>
                    </a:lnTo>
                    <a:lnTo>
                      <a:pt x="14" y="52"/>
                    </a:lnTo>
                    <a:lnTo>
                      <a:pt x="14" y="92"/>
                    </a:lnTo>
                    <a:lnTo>
                      <a:pt x="0" y="92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3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Rectangle 63"/>
              <p:cNvSpPr>
                <a:spLocks noChangeArrowheads="1"/>
              </p:cNvSpPr>
              <p:nvPr userDrawn="1"/>
            </p:nvSpPr>
            <p:spPr bwMode="auto">
              <a:xfrm>
                <a:off x="10252076" y="6003925"/>
                <a:ext cx="23813" cy="1460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64"/>
              <p:cNvSpPr>
                <a:spLocks/>
              </p:cNvSpPr>
              <p:nvPr userDrawn="1"/>
            </p:nvSpPr>
            <p:spPr bwMode="auto">
              <a:xfrm>
                <a:off x="10312401" y="6003925"/>
                <a:ext cx="76200" cy="146050"/>
              </a:xfrm>
              <a:custGeom>
                <a:avLst/>
                <a:gdLst>
                  <a:gd name="T0" fmla="*/ 36 w 48"/>
                  <a:gd name="T1" fmla="*/ 92 h 92"/>
                  <a:gd name="T2" fmla="*/ 14 w 48"/>
                  <a:gd name="T3" fmla="*/ 37 h 92"/>
                  <a:gd name="T4" fmla="*/ 14 w 48"/>
                  <a:gd name="T5" fmla="*/ 92 h 92"/>
                  <a:gd name="T6" fmla="*/ 0 w 48"/>
                  <a:gd name="T7" fmla="*/ 92 h 92"/>
                  <a:gd name="T8" fmla="*/ 0 w 48"/>
                  <a:gd name="T9" fmla="*/ 0 h 92"/>
                  <a:gd name="T10" fmla="*/ 12 w 48"/>
                  <a:gd name="T11" fmla="*/ 0 h 92"/>
                  <a:gd name="T12" fmla="*/ 34 w 48"/>
                  <a:gd name="T13" fmla="*/ 55 h 92"/>
                  <a:gd name="T14" fmla="*/ 34 w 48"/>
                  <a:gd name="T15" fmla="*/ 0 h 92"/>
                  <a:gd name="T16" fmla="*/ 48 w 48"/>
                  <a:gd name="T17" fmla="*/ 0 h 92"/>
                  <a:gd name="T18" fmla="*/ 48 w 48"/>
                  <a:gd name="T19" fmla="*/ 92 h 92"/>
                  <a:gd name="T20" fmla="*/ 36 w 48"/>
                  <a:gd name="T2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92">
                    <a:moveTo>
                      <a:pt x="36" y="92"/>
                    </a:moveTo>
                    <a:lnTo>
                      <a:pt x="14" y="37"/>
                    </a:lnTo>
                    <a:lnTo>
                      <a:pt x="14" y="92"/>
                    </a:lnTo>
                    <a:lnTo>
                      <a:pt x="0" y="92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34" y="55"/>
                    </a:lnTo>
                    <a:lnTo>
                      <a:pt x="34" y="0"/>
                    </a:lnTo>
                    <a:lnTo>
                      <a:pt x="48" y="0"/>
                    </a:lnTo>
                    <a:lnTo>
                      <a:pt x="48" y="92"/>
                    </a:lnTo>
                    <a:lnTo>
                      <a:pt x="36" y="9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Rectangle 65"/>
              <p:cNvSpPr>
                <a:spLocks noChangeArrowheads="1"/>
              </p:cNvSpPr>
              <p:nvPr userDrawn="1"/>
            </p:nvSpPr>
            <p:spPr bwMode="auto">
              <a:xfrm>
                <a:off x="10425113" y="6003925"/>
                <a:ext cx="23813" cy="1460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66"/>
              <p:cNvSpPr>
                <a:spLocks/>
              </p:cNvSpPr>
              <p:nvPr userDrawn="1"/>
            </p:nvSpPr>
            <p:spPr bwMode="auto">
              <a:xfrm>
                <a:off x="10479088" y="6003925"/>
                <a:ext cx="71438" cy="146050"/>
              </a:xfrm>
              <a:custGeom>
                <a:avLst/>
                <a:gdLst>
                  <a:gd name="T0" fmla="*/ 30 w 45"/>
                  <a:gd name="T1" fmla="*/ 13 h 92"/>
                  <a:gd name="T2" fmla="*/ 30 w 45"/>
                  <a:gd name="T3" fmla="*/ 92 h 92"/>
                  <a:gd name="T4" fmla="*/ 15 w 45"/>
                  <a:gd name="T5" fmla="*/ 92 h 92"/>
                  <a:gd name="T6" fmla="*/ 15 w 45"/>
                  <a:gd name="T7" fmla="*/ 13 h 92"/>
                  <a:gd name="T8" fmla="*/ 0 w 45"/>
                  <a:gd name="T9" fmla="*/ 13 h 92"/>
                  <a:gd name="T10" fmla="*/ 0 w 45"/>
                  <a:gd name="T11" fmla="*/ 0 h 92"/>
                  <a:gd name="T12" fmla="*/ 45 w 45"/>
                  <a:gd name="T13" fmla="*/ 0 h 92"/>
                  <a:gd name="T14" fmla="*/ 45 w 45"/>
                  <a:gd name="T15" fmla="*/ 13 h 92"/>
                  <a:gd name="T16" fmla="*/ 30 w 45"/>
                  <a:gd name="T17" fmla="*/ 1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92">
                    <a:moveTo>
                      <a:pt x="30" y="13"/>
                    </a:moveTo>
                    <a:lnTo>
                      <a:pt x="30" y="92"/>
                    </a:lnTo>
                    <a:lnTo>
                      <a:pt x="15" y="92"/>
                    </a:lnTo>
                    <a:lnTo>
                      <a:pt x="15" y="13"/>
                    </a:lnTo>
                    <a:lnTo>
                      <a:pt x="0" y="13"/>
                    </a:lnTo>
                    <a:lnTo>
                      <a:pt x="0" y="0"/>
                    </a:lnTo>
                    <a:lnTo>
                      <a:pt x="45" y="0"/>
                    </a:lnTo>
                    <a:lnTo>
                      <a:pt x="45" y="13"/>
                    </a:lnTo>
                    <a:lnTo>
                      <a:pt x="30" y="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67"/>
              <p:cNvSpPr>
                <a:spLocks/>
              </p:cNvSpPr>
              <p:nvPr userDrawn="1"/>
            </p:nvSpPr>
            <p:spPr bwMode="auto">
              <a:xfrm>
                <a:off x="10574338" y="6003925"/>
                <a:ext cx="79375" cy="146050"/>
              </a:xfrm>
              <a:custGeom>
                <a:avLst/>
                <a:gdLst>
                  <a:gd name="T0" fmla="*/ 32 w 50"/>
                  <a:gd name="T1" fmla="*/ 56 h 92"/>
                  <a:gd name="T2" fmla="*/ 32 w 50"/>
                  <a:gd name="T3" fmla="*/ 92 h 92"/>
                  <a:gd name="T4" fmla="*/ 17 w 50"/>
                  <a:gd name="T5" fmla="*/ 92 h 92"/>
                  <a:gd name="T6" fmla="*/ 17 w 50"/>
                  <a:gd name="T7" fmla="*/ 56 h 92"/>
                  <a:gd name="T8" fmla="*/ 0 w 50"/>
                  <a:gd name="T9" fmla="*/ 0 h 92"/>
                  <a:gd name="T10" fmla="*/ 16 w 50"/>
                  <a:gd name="T11" fmla="*/ 0 h 92"/>
                  <a:gd name="T12" fmla="*/ 25 w 50"/>
                  <a:gd name="T13" fmla="*/ 36 h 92"/>
                  <a:gd name="T14" fmla="*/ 34 w 50"/>
                  <a:gd name="T15" fmla="*/ 0 h 92"/>
                  <a:gd name="T16" fmla="*/ 50 w 50"/>
                  <a:gd name="T17" fmla="*/ 0 h 92"/>
                  <a:gd name="T18" fmla="*/ 32 w 50"/>
                  <a:gd name="T19" fmla="*/ 5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92">
                    <a:moveTo>
                      <a:pt x="32" y="56"/>
                    </a:moveTo>
                    <a:lnTo>
                      <a:pt x="32" y="92"/>
                    </a:lnTo>
                    <a:lnTo>
                      <a:pt x="17" y="92"/>
                    </a:lnTo>
                    <a:lnTo>
                      <a:pt x="17" y="5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5" y="36"/>
                    </a:lnTo>
                    <a:lnTo>
                      <a:pt x="34" y="0"/>
                    </a:lnTo>
                    <a:lnTo>
                      <a:pt x="50" y="0"/>
                    </a:lnTo>
                    <a:lnTo>
                      <a:pt x="32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1027" name="Picture 3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6970" y="5076024"/>
              <a:ext cx="2633472" cy="7628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256575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y gradient"/>
          <p:cNvSpPr/>
          <p:nvPr userDrawn="1"/>
        </p:nvSpPr>
        <p:spPr bwMode="auto">
          <a:xfrm>
            <a:off x="4241060" y="0"/>
            <a:ext cx="8039205" cy="64778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2000"/>
                </a:schemeClr>
              </a:gs>
              <a:gs pos="100000">
                <a:schemeClr val="bg1">
                  <a:lumMod val="95000"/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endParaRPr lang="en-US" sz="2400" dirty="0" smtClean="0">
              <a:latin typeface="+mn-lt"/>
            </a:endParaRPr>
          </a:p>
        </p:txBody>
      </p:sp>
      <p:cxnSp>
        <p:nvCxnSpPr>
          <p:cNvPr id="16" name="Pink vertical line"/>
          <p:cNvCxnSpPr/>
          <p:nvPr userDrawn="1"/>
        </p:nvCxnSpPr>
        <p:spPr bwMode="auto">
          <a:xfrm>
            <a:off x="4214166" y="786856"/>
            <a:ext cx="0" cy="4965032"/>
          </a:xfrm>
          <a:prstGeom prst="line">
            <a:avLst/>
          </a:prstGeom>
          <a:solidFill>
            <a:schemeClr val="bg1"/>
          </a:solidFill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Footer_security classification" hidden="1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e" hidden="1"/>
          <p:cNvSpPr>
            <a:spLocks noGrp="1"/>
          </p:cNvSpPr>
          <p:nvPr userDrawn="1">
            <p:ph type="dt" sz="quarter" idx="1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00C1096B-9679-429B-9328-0AF82824D437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4" name="Key points"/>
          <p:cNvSpPr>
            <a:spLocks noGrp="1"/>
          </p:cNvSpPr>
          <p:nvPr userDrawn="1">
            <p:ph type="body" sz="quarter" idx="11"/>
          </p:nvPr>
        </p:nvSpPr>
        <p:spPr>
          <a:xfrm>
            <a:off x="4875530" y="1399032"/>
            <a:ext cx="6730683" cy="4443814"/>
          </a:xfrm>
          <a:prstGeom prst="rect">
            <a:avLst/>
          </a:prstGeom>
        </p:spPr>
        <p:txBody>
          <a:bodyPr lIns="91440" tIns="45720" rIns="91440" bIns="45720" anchor="ctr" anchorCtr="0">
            <a:noAutofit/>
          </a:bodyPr>
          <a:lstStyle>
            <a:lvl1pPr marL="320040" indent="-320040">
              <a:lnSpc>
                <a:spcPct val="95000"/>
              </a:lnSpc>
              <a:buSzPct val="85000"/>
              <a:buFont typeface="Calibri" panose="020F0502020204030204" pitchFamily="34" charset="0"/>
              <a:buChar char="•"/>
              <a:defRPr sz="3200" baseline="0">
                <a:solidFill>
                  <a:schemeClr val="tx1"/>
                </a:solidFill>
                <a:latin typeface="+mn-lt"/>
              </a:defRPr>
            </a:lvl1pPr>
            <a:lvl2pPr marL="667512" indent="-237744">
              <a:lnSpc>
                <a:spcPct val="95000"/>
              </a:lnSpc>
              <a:defRPr sz="2700"/>
            </a:lvl2pPr>
            <a:lvl3pPr>
              <a:defRPr sz="2700"/>
            </a:lvl3pPr>
            <a:lvl4pPr>
              <a:defRPr sz="2700"/>
            </a:lvl4pPr>
            <a:lvl5pPr>
              <a:defRPr sz="2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Title"/>
          <p:cNvSpPr>
            <a:spLocks noGrp="1"/>
          </p:cNvSpPr>
          <p:nvPr userDrawn="1">
            <p:ph type="title"/>
          </p:nvPr>
        </p:nvSpPr>
        <p:spPr>
          <a:xfrm>
            <a:off x="368300" y="1947672"/>
            <a:ext cx="3372166" cy="3020519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1218783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000" b="0" kern="1200" spc="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7890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12188825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/>
              </a:gs>
            </a:gsLst>
            <a:lin ang="16200000" scaled="1"/>
            <a:tileRect/>
          </a:gra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endParaRPr lang="en-US" sz="2400" dirty="0" err="1" smtClean="0">
              <a:latin typeface="+mn-lt"/>
            </a:endParaRPr>
          </a:p>
        </p:txBody>
      </p:sp>
      <p:sp>
        <p:nvSpPr>
          <p:cNvPr id="4" name="Date" hidden="1"/>
          <p:cNvSpPr>
            <a:spLocks noGrp="1"/>
          </p:cNvSpPr>
          <p:nvPr>
            <p:ph type="dt" sz="quarter" idx="1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1C396E99-728E-4BC1-9827-5FA2D157E6FB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13" name="Bullet text"/>
          <p:cNvSpPr>
            <a:spLocks noGrp="1"/>
          </p:cNvSpPr>
          <p:nvPr>
            <p:ph sz="quarter" idx="11"/>
          </p:nvPr>
        </p:nvSpPr>
        <p:spPr>
          <a:xfrm>
            <a:off x="583074" y="1457960"/>
            <a:ext cx="11000914" cy="46761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83842" y="460552"/>
            <a:ext cx="9857339" cy="92374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_page number"/>
          <p:cNvSpPr txBox="1">
            <a:spLocks/>
          </p:cNvSpPr>
          <p:nvPr userDrawn="1"/>
        </p:nvSpPr>
        <p:spPr>
          <a:xfrm>
            <a:off x="10006331" y="6556249"/>
            <a:ext cx="1840451" cy="269820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49D3042-9933-4C71-BBE3-FA9237566B45}" type="slidenum">
              <a:rPr lang="en-US" sz="1000" kern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lang="en-US" sz="1100" kern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ooter_security classification" hidden="1"/>
          <p:cNvSpPr>
            <a:spLocks noGrp="1"/>
          </p:cNvSpPr>
          <p:nvPr>
            <p:ph type="ftr" sz="quarter" idx="3"/>
          </p:nvPr>
        </p:nvSpPr>
        <p:spPr>
          <a:xfrm>
            <a:off x="5929630" y="6533388"/>
            <a:ext cx="3799400" cy="30175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9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" name="Footer_copyright"/>
          <p:cNvSpPr txBox="1">
            <a:spLocks/>
          </p:cNvSpPr>
          <p:nvPr userDrawn="1"/>
        </p:nvSpPr>
        <p:spPr>
          <a:xfrm>
            <a:off x="800158" y="6527656"/>
            <a:ext cx="2744799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 smtClean="0">
                <a:solidFill>
                  <a:schemeClr val="tx2"/>
                </a:solidFill>
              </a:rPr>
              <a:t>©2018 Check Point Software Technologies</a:t>
            </a:r>
            <a:r>
              <a:rPr lang="en-US" sz="900" kern="0" baseline="0" dirty="0" smtClean="0">
                <a:solidFill>
                  <a:schemeClr val="tx2"/>
                </a:solidFill>
              </a:rPr>
              <a:t> </a:t>
            </a:r>
            <a:r>
              <a:rPr lang="en-US" sz="900" kern="0" dirty="0" smtClean="0">
                <a:solidFill>
                  <a:schemeClr val="tx2"/>
                </a:solidFill>
              </a:rPr>
              <a:t>Ltd. </a:t>
            </a:r>
            <a:endParaRPr lang="en-US" sz="900" kern="0" dirty="0">
              <a:solidFill>
                <a:schemeClr val="tx2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6430508"/>
            <a:ext cx="12188825" cy="101600"/>
            <a:chOff x="-76200" y="6495052"/>
            <a:chExt cx="12188825" cy="101600"/>
          </a:xfrm>
        </p:grpSpPr>
        <p:cxnSp>
          <p:nvCxnSpPr>
            <p:cNvPr id="12" name="Footer line"/>
            <p:cNvCxnSpPr/>
            <p:nvPr userDrawn="1"/>
          </p:nvCxnSpPr>
          <p:spPr bwMode="auto">
            <a:xfrm>
              <a:off x="-76200" y="6541347"/>
              <a:ext cx="831574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14" name="Picture 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476" y="6495052"/>
              <a:ext cx="3251200" cy="10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5" name="Footer line"/>
            <p:cNvCxnSpPr/>
            <p:nvPr userDrawn="1"/>
          </p:nvCxnSpPr>
          <p:spPr bwMode="auto">
            <a:xfrm>
              <a:off x="4161767" y="6545184"/>
              <a:ext cx="7950858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106" y="201999"/>
            <a:ext cx="1289304" cy="808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80110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7B4F-D89A-451E-9EC5-F2B4DE79FA36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3675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5"/>
            <a:ext cx="12188825" cy="6857928"/>
          </a:xfrm>
          <a:prstGeom prst="rect">
            <a:avLst/>
          </a:prstGeom>
        </p:spPr>
      </p:pic>
      <p:grpSp>
        <p:nvGrpSpPr>
          <p:cNvPr id="125" name="Group 124"/>
          <p:cNvGrpSpPr/>
          <p:nvPr/>
        </p:nvGrpSpPr>
        <p:grpSpPr>
          <a:xfrm>
            <a:off x="9145588" y="5899150"/>
            <a:ext cx="407988" cy="53975"/>
            <a:chOff x="9145588" y="5975350"/>
            <a:chExt cx="407988" cy="53975"/>
          </a:xfrm>
        </p:grpSpPr>
        <p:sp>
          <p:nvSpPr>
            <p:cNvPr id="126" name="Freeform 41"/>
            <p:cNvSpPr>
              <a:spLocks noEditPoints="1"/>
            </p:cNvSpPr>
            <p:nvPr userDrawn="1"/>
          </p:nvSpPr>
          <p:spPr bwMode="auto">
            <a:xfrm>
              <a:off x="9145588" y="5975350"/>
              <a:ext cx="26988" cy="52388"/>
            </a:xfrm>
            <a:custGeom>
              <a:avLst/>
              <a:gdLst>
                <a:gd name="T0" fmla="*/ 40 w 81"/>
                <a:gd name="T1" fmla="*/ 97 h 160"/>
                <a:gd name="T2" fmla="*/ 25 w 81"/>
                <a:gd name="T3" fmla="*/ 97 h 160"/>
                <a:gd name="T4" fmla="*/ 25 w 81"/>
                <a:gd name="T5" fmla="*/ 160 h 160"/>
                <a:gd name="T6" fmla="*/ 0 w 81"/>
                <a:gd name="T7" fmla="*/ 160 h 160"/>
                <a:gd name="T8" fmla="*/ 0 w 81"/>
                <a:gd name="T9" fmla="*/ 0 h 160"/>
                <a:gd name="T10" fmla="*/ 40 w 81"/>
                <a:gd name="T11" fmla="*/ 0 h 160"/>
                <a:gd name="T12" fmla="*/ 81 w 81"/>
                <a:gd name="T13" fmla="*/ 49 h 160"/>
                <a:gd name="T14" fmla="*/ 40 w 81"/>
                <a:gd name="T15" fmla="*/ 97 h 160"/>
                <a:gd name="T16" fmla="*/ 39 w 81"/>
                <a:gd name="T17" fmla="*/ 23 h 160"/>
                <a:gd name="T18" fmla="*/ 25 w 81"/>
                <a:gd name="T19" fmla="*/ 23 h 160"/>
                <a:gd name="T20" fmla="*/ 25 w 81"/>
                <a:gd name="T21" fmla="*/ 75 h 160"/>
                <a:gd name="T22" fmla="*/ 39 w 81"/>
                <a:gd name="T23" fmla="*/ 75 h 160"/>
                <a:gd name="T24" fmla="*/ 56 w 81"/>
                <a:gd name="T25" fmla="*/ 49 h 160"/>
                <a:gd name="T26" fmla="*/ 39 w 81"/>
                <a:gd name="T27" fmla="*/ 2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160">
                  <a:moveTo>
                    <a:pt x="40" y="97"/>
                  </a:moveTo>
                  <a:cubicBezTo>
                    <a:pt x="25" y="97"/>
                    <a:pt x="25" y="97"/>
                    <a:pt x="25" y="97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9" y="0"/>
                    <a:pt x="81" y="16"/>
                    <a:pt x="81" y="49"/>
                  </a:cubicBezTo>
                  <a:cubicBezTo>
                    <a:pt x="81" y="82"/>
                    <a:pt x="69" y="97"/>
                    <a:pt x="40" y="97"/>
                  </a:cubicBezTo>
                  <a:close/>
                  <a:moveTo>
                    <a:pt x="39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52" y="75"/>
                    <a:pt x="56" y="65"/>
                    <a:pt x="56" y="49"/>
                  </a:cubicBezTo>
                  <a:cubicBezTo>
                    <a:pt x="56" y="33"/>
                    <a:pt x="52" y="23"/>
                    <a:pt x="39" y="23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2"/>
            <p:cNvSpPr>
              <a:spLocks noEditPoints="1"/>
            </p:cNvSpPr>
            <p:nvPr userDrawn="1"/>
          </p:nvSpPr>
          <p:spPr bwMode="auto">
            <a:xfrm>
              <a:off x="9188451" y="5975350"/>
              <a:ext cx="26988" cy="53975"/>
            </a:xfrm>
            <a:custGeom>
              <a:avLst/>
              <a:gdLst>
                <a:gd name="T0" fmla="*/ 74 w 85"/>
                <a:gd name="T1" fmla="*/ 149 h 163"/>
                <a:gd name="T2" fmla="*/ 43 w 85"/>
                <a:gd name="T3" fmla="*/ 163 h 163"/>
                <a:gd name="T4" fmla="*/ 12 w 85"/>
                <a:gd name="T5" fmla="*/ 149 h 163"/>
                <a:gd name="T6" fmla="*/ 0 w 85"/>
                <a:gd name="T7" fmla="*/ 81 h 163"/>
                <a:gd name="T8" fmla="*/ 12 w 85"/>
                <a:gd name="T9" fmla="*/ 13 h 163"/>
                <a:gd name="T10" fmla="*/ 43 w 85"/>
                <a:gd name="T11" fmla="*/ 0 h 163"/>
                <a:gd name="T12" fmla="*/ 74 w 85"/>
                <a:gd name="T13" fmla="*/ 13 h 163"/>
                <a:gd name="T14" fmla="*/ 85 w 85"/>
                <a:gd name="T15" fmla="*/ 81 h 163"/>
                <a:gd name="T16" fmla="*/ 74 w 85"/>
                <a:gd name="T17" fmla="*/ 149 h 163"/>
                <a:gd name="T18" fmla="*/ 55 w 85"/>
                <a:gd name="T19" fmla="*/ 28 h 163"/>
                <a:gd name="T20" fmla="*/ 43 w 85"/>
                <a:gd name="T21" fmla="*/ 22 h 163"/>
                <a:gd name="T22" fmla="*/ 31 w 85"/>
                <a:gd name="T23" fmla="*/ 28 h 163"/>
                <a:gd name="T24" fmla="*/ 25 w 85"/>
                <a:gd name="T25" fmla="*/ 81 h 163"/>
                <a:gd name="T26" fmla="*/ 31 w 85"/>
                <a:gd name="T27" fmla="*/ 134 h 163"/>
                <a:gd name="T28" fmla="*/ 43 w 85"/>
                <a:gd name="T29" fmla="*/ 140 h 163"/>
                <a:gd name="T30" fmla="*/ 55 w 85"/>
                <a:gd name="T31" fmla="*/ 134 h 163"/>
                <a:gd name="T32" fmla="*/ 60 w 85"/>
                <a:gd name="T33" fmla="*/ 81 h 163"/>
                <a:gd name="T34" fmla="*/ 55 w 85"/>
                <a:gd name="T35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163">
                  <a:moveTo>
                    <a:pt x="74" y="149"/>
                  </a:moveTo>
                  <a:cubicBezTo>
                    <a:pt x="67" y="157"/>
                    <a:pt x="58" y="163"/>
                    <a:pt x="43" y="163"/>
                  </a:cubicBezTo>
                  <a:cubicBezTo>
                    <a:pt x="28" y="163"/>
                    <a:pt x="18" y="157"/>
                    <a:pt x="12" y="149"/>
                  </a:cubicBezTo>
                  <a:cubicBezTo>
                    <a:pt x="1" y="136"/>
                    <a:pt x="0" y="119"/>
                    <a:pt x="0" y="81"/>
                  </a:cubicBezTo>
                  <a:cubicBezTo>
                    <a:pt x="0" y="43"/>
                    <a:pt x="1" y="26"/>
                    <a:pt x="12" y="13"/>
                  </a:cubicBezTo>
                  <a:cubicBezTo>
                    <a:pt x="18" y="5"/>
                    <a:pt x="28" y="0"/>
                    <a:pt x="43" y="0"/>
                  </a:cubicBezTo>
                  <a:cubicBezTo>
                    <a:pt x="58" y="0"/>
                    <a:pt x="67" y="5"/>
                    <a:pt x="74" y="13"/>
                  </a:cubicBezTo>
                  <a:cubicBezTo>
                    <a:pt x="84" y="26"/>
                    <a:pt x="85" y="43"/>
                    <a:pt x="85" y="81"/>
                  </a:cubicBezTo>
                  <a:cubicBezTo>
                    <a:pt x="85" y="119"/>
                    <a:pt x="84" y="137"/>
                    <a:pt x="74" y="149"/>
                  </a:cubicBezTo>
                  <a:close/>
                  <a:moveTo>
                    <a:pt x="55" y="28"/>
                  </a:moveTo>
                  <a:cubicBezTo>
                    <a:pt x="53" y="25"/>
                    <a:pt x="49" y="22"/>
                    <a:pt x="43" y="22"/>
                  </a:cubicBezTo>
                  <a:cubicBezTo>
                    <a:pt x="37" y="22"/>
                    <a:pt x="33" y="25"/>
                    <a:pt x="31" y="28"/>
                  </a:cubicBezTo>
                  <a:cubicBezTo>
                    <a:pt x="26" y="36"/>
                    <a:pt x="25" y="52"/>
                    <a:pt x="25" y="81"/>
                  </a:cubicBezTo>
                  <a:cubicBezTo>
                    <a:pt x="25" y="110"/>
                    <a:pt x="26" y="126"/>
                    <a:pt x="31" y="134"/>
                  </a:cubicBezTo>
                  <a:cubicBezTo>
                    <a:pt x="33" y="138"/>
                    <a:pt x="37" y="140"/>
                    <a:pt x="43" y="140"/>
                  </a:cubicBezTo>
                  <a:cubicBezTo>
                    <a:pt x="49" y="140"/>
                    <a:pt x="53" y="138"/>
                    <a:pt x="55" y="134"/>
                  </a:cubicBezTo>
                  <a:cubicBezTo>
                    <a:pt x="60" y="126"/>
                    <a:pt x="60" y="110"/>
                    <a:pt x="60" y="81"/>
                  </a:cubicBezTo>
                  <a:cubicBezTo>
                    <a:pt x="60" y="52"/>
                    <a:pt x="60" y="36"/>
                    <a:pt x="55" y="28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3"/>
            <p:cNvSpPr>
              <a:spLocks/>
            </p:cNvSpPr>
            <p:nvPr userDrawn="1"/>
          </p:nvSpPr>
          <p:spPr bwMode="auto">
            <a:xfrm>
              <a:off x="9228138" y="5975350"/>
              <a:ext cx="52388" cy="52388"/>
            </a:xfrm>
            <a:custGeom>
              <a:avLst/>
              <a:gdLst>
                <a:gd name="T0" fmla="*/ 27 w 33"/>
                <a:gd name="T1" fmla="*/ 33 h 33"/>
                <a:gd name="T2" fmla="*/ 21 w 33"/>
                <a:gd name="T3" fmla="*/ 33 h 33"/>
                <a:gd name="T4" fmla="*/ 17 w 33"/>
                <a:gd name="T5" fmla="*/ 8 h 33"/>
                <a:gd name="T6" fmla="*/ 12 w 33"/>
                <a:gd name="T7" fmla="*/ 33 h 33"/>
                <a:gd name="T8" fmla="*/ 7 w 33"/>
                <a:gd name="T9" fmla="*/ 33 h 33"/>
                <a:gd name="T10" fmla="*/ 0 w 33"/>
                <a:gd name="T11" fmla="*/ 0 h 33"/>
                <a:gd name="T12" fmla="*/ 6 w 33"/>
                <a:gd name="T13" fmla="*/ 0 h 33"/>
                <a:gd name="T14" fmla="*/ 9 w 33"/>
                <a:gd name="T15" fmla="*/ 25 h 33"/>
                <a:gd name="T16" fmla="*/ 14 w 33"/>
                <a:gd name="T17" fmla="*/ 0 h 33"/>
                <a:gd name="T18" fmla="*/ 19 w 33"/>
                <a:gd name="T19" fmla="*/ 0 h 33"/>
                <a:gd name="T20" fmla="*/ 24 w 33"/>
                <a:gd name="T21" fmla="*/ 25 h 33"/>
                <a:gd name="T22" fmla="*/ 27 w 33"/>
                <a:gd name="T23" fmla="*/ 0 h 33"/>
                <a:gd name="T24" fmla="*/ 33 w 33"/>
                <a:gd name="T25" fmla="*/ 0 h 33"/>
                <a:gd name="T26" fmla="*/ 27 w 33"/>
                <a:gd name="T2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33">
                  <a:moveTo>
                    <a:pt x="27" y="33"/>
                  </a:moveTo>
                  <a:lnTo>
                    <a:pt x="21" y="33"/>
                  </a:lnTo>
                  <a:lnTo>
                    <a:pt x="17" y="8"/>
                  </a:lnTo>
                  <a:lnTo>
                    <a:pt x="12" y="33"/>
                  </a:lnTo>
                  <a:lnTo>
                    <a:pt x="7" y="33"/>
                  </a:lnTo>
                  <a:lnTo>
                    <a:pt x="0" y="0"/>
                  </a:lnTo>
                  <a:lnTo>
                    <a:pt x="6" y="0"/>
                  </a:lnTo>
                  <a:lnTo>
                    <a:pt x="9" y="25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25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27" y="33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4"/>
            <p:cNvSpPr>
              <a:spLocks/>
            </p:cNvSpPr>
            <p:nvPr userDrawn="1"/>
          </p:nvSpPr>
          <p:spPr bwMode="auto">
            <a:xfrm>
              <a:off x="9296401" y="5975350"/>
              <a:ext cx="20638" cy="52388"/>
            </a:xfrm>
            <a:custGeom>
              <a:avLst/>
              <a:gdLst>
                <a:gd name="T0" fmla="*/ 0 w 13"/>
                <a:gd name="T1" fmla="*/ 33 h 33"/>
                <a:gd name="T2" fmla="*/ 0 w 13"/>
                <a:gd name="T3" fmla="*/ 0 h 33"/>
                <a:gd name="T4" fmla="*/ 13 w 13"/>
                <a:gd name="T5" fmla="*/ 0 h 33"/>
                <a:gd name="T6" fmla="*/ 13 w 13"/>
                <a:gd name="T7" fmla="*/ 5 h 33"/>
                <a:gd name="T8" fmla="*/ 5 w 13"/>
                <a:gd name="T9" fmla="*/ 5 h 33"/>
                <a:gd name="T10" fmla="*/ 5 w 13"/>
                <a:gd name="T11" fmla="*/ 14 h 33"/>
                <a:gd name="T12" fmla="*/ 12 w 13"/>
                <a:gd name="T13" fmla="*/ 14 h 33"/>
                <a:gd name="T14" fmla="*/ 12 w 13"/>
                <a:gd name="T15" fmla="*/ 19 h 33"/>
                <a:gd name="T16" fmla="*/ 5 w 13"/>
                <a:gd name="T17" fmla="*/ 19 h 33"/>
                <a:gd name="T18" fmla="*/ 5 w 13"/>
                <a:gd name="T19" fmla="*/ 29 h 33"/>
                <a:gd name="T20" fmla="*/ 13 w 13"/>
                <a:gd name="T21" fmla="*/ 29 h 33"/>
                <a:gd name="T22" fmla="*/ 13 w 13"/>
                <a:gd name="T23" fmla="*/ 33 h 33"/>
                <a:gd name="T24" fmla="*/ 0 w 13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33">
                  <a:moveTo>
                    <a:pt x="0" y="33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5" y="5"/>
                  </a:lnTo>
                  <a:lnTo>
                    <a:pt x="5" y="14"/>
                  </a:lnTo>
                  <a:lnTo>
                    <a:pt x="12" y="14"/>
                  </a:lnTo>
                  <a:lnTo>
                    <a:pt x="12" y="19"/>
                  </a:lnTo>
                  <a:lnTo>
                    <a:pt x="5" y="19"/>
                  </a:lnTo>
                  <a:lnTo>
                    <a:pt x="5" y="29"/>
                  </a:lnTo>
                  <a:lnTo>
                    <a:pt x="13" y="29"/>
                  </a:lnTo>
                  <a:lnTo>
                    <a:pt x="13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5"/>
            <p:cNvSpPr>
              <a:spLocks noEditPoints="1"/>
            </p:cNvSpPr>
            <p:nvPr userDrawn="1"/>
          </p:nvSpPr>
          <p:spPr bwMode="auto">
            <a:xfrm>
              <a:off x="9334501" y="5975350"/>
              <a:ext cx="26988" cy="52388"/>
            </a:xfrm>
            <a:custGeom>
              <a:avLst/>
              <a:gdLst>
                <a:gd name="T0" fmla="*/ 60 w 87"/>
                <a:gd name="T1" fmla="*/ 160 h 160"/>
                <a:gd name="T2" fmla="*/ 40 w 87"/>
                <a:gd name="T3" fmla="*/ 95 h 160"/>
                <a:gd name="T4" fmla="*/ 25 w 87"/>
                <a:gd name="T5" fmla="*/ 95 h 160"/>
                <a:gd name="T6" fmla="*/ 25 w 87"/>
                <a:gd name="T7" fmla="*/ 160 h 160"/>
                <a:gd name="T8" fmla="*/ 0 w 87"/>
                <a:gd name="T9" fmla="*/ 160 h 160"/>
                <a:gd name="T10" fmla="*/ 0 w 87"/>
                <a:gd name="T11" fmla="*/ 0 h 160"/>
                <a:gd name="T12" fmla="*/ 41 w 87"/>
                <a:gd name="T13" fmla="*/ 0 h 160"/>
                <a:gd name="T14" fmla="*/ 81 w 87"/>
                <a:gd name="T15" fmla="*/ 48 h 160"/>
                <a:gd name="T16" fmla="*/ 63 w 87"/>
                <a:gd name="T17" fmla="*/ 89 h 160"/>
                <a:gd name="T18" fmla="*/ 87 w 87"/>
                <a:gd name="T19" fmla="*/ 160 h 160"/>
                <a:gd name="T20" fmla="*/ 60 w 87"/>
                <a:gd name="T21" fmla="*/ 160 h 160"/>
                <a:gd name="T22" fmla="*/ 41 w 87"/>
                <a:gd name="T23" fmla="*/ 23 h 160"/>
                <a:gd name="T24" fmla="*/ 25 w 87"/>
                <a:gd name="T25" fmla="*/ 23 h 160"/>
                <a:gd name="T26" fmla="*/ 25 w 87"/>
                <a:gd name="T27" fmla="*/ 72 h 160"/>
                <a:gd name="T28" fmla="*/ 41 w 87"/>
                <a:gd name="T29" fmla="*/ 72 h 160"/>
                <a:gd name="T30" fmla="*/ 56 w 87"/>
                <a:gd name="T31" fmla="*/ 48 h 160"/>
                <a:gd name="T32" fmla="*/ 41 w 87"/>
                <a:gd name="T33" fmla="*/ 2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160">
                  <a:moveTo>
                    <a:pt x="60" y="160"/>
                  </a:moveTo>
                  <a:cubicBezTo>
                    <a:pt x="40" y="95"/>
                    <a:pt x="40" y="95"/>
                    <a:pt x="40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70" y="0"/>
                    <a:pt x="81" y="15"/>
                    <a:pt x="81" y="48"/>
                  </a:cubicBezTo>
                  <a:cubicBezTo>
                    <a:pt x="81" y="67"/>
                    <a:pt x="77" y="81"/>
                    <a:pt x="63" y="89"/>
                  </a:cubicBezTo>
                  <a:cubicBezTo>
                    <a:pt x="87" y="160"/>
                    <a:pt x="87" y="160"/>
                    <a:pt x="87" y="160"/>
                  </a:cubicBezTo>
                  <a:lnTo>
                    <a:pt x="60" y="160"/>
                  </a:lnTo>
                  <a:close/>
                  <a:moveTo>
                    <a:pt x="41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54" y="72"/>
                    <a:pt x="56" y="61"/>
                    <a:pt x="56" y="48"/>
                  </a:cubicBezTo>
                  <a:cubicBezTo>
                    <a:pt x="56" y="34"/>
                    <a:pt x="54" y="23"/>
                    <a:pt x="41" y="23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6"/>
            <p:cNvSpPr>
              <a:spLocks/>
            </p:cNvSpPr>
            <p:nvPr userDrawn="1"/>
          </p:nvSpPr>
          <p:spPr bwMode="auto">
            <a:xfrm>
              <a:off x="9378951" y="5975350"/>
              <a:ext cx="20638" cy="52388"/>
            </a:xfrm>
            <a:custGeom>
              <a:avLst/>
              <a:gdLst>
                <a:gd name="T0" fmla="*/ 0 w 13"/>
                <a:gd name="T1" fmla="*/ 33 h 33"/>
                <a:gd name="T2" fmla="*/ 0 w 13"/>
                <a:gd name="T3" fmla="*/ 0 h 33"/>
                <a:gd name="T4" fmla="*/ 13 w 13"/>
                <a:gd name="T5" fmla="*/ 0 h 33"/>
                <a:gd name="T6" fmla="*/ 13 w 13"/>
                <a:gd name="T7" fmla="*/ 5 h 33"/>
                <a:gd name="T8" fmla="*/ 5 w 13"/>
                <a:gd name="T9" fmla="*/ 5 h 33"/>
                <a:gd name="T10" fmla="*/ 5 w 13"/>
                <a:gd name="T11" fmla="*/ 14 h 33"/>
                <a:gd name="T12" fmla="*/ 12 w 13"/>
                <a:gd name="T13" fmla="*/ 14 h 33"/>
                <a:gd name="T14" fmla="*/ 12 w 13"/>
                <a:gd name="T15" fmla="*/ 19 h 33"/>
                <a:gd name="T16" fmla="*/ 5 w 13"/>
                <a:gd name="T17" fmla="*/ 19 h 33"/>
                <a:gd name="T18" fmla="*/ 5 w 13"/>
                <a:gd name="T19" fmla="*/ 29 h 33"/>
                <a:gd name="T20" fmla="*/ 13 w 13"/>
                <a:gd name="T21" fmla="*/ 29 h 33"/>
                <a:gd name="T22" fmla="*/ 13 w 13"/>
                <a:gd name="T23" fmla="*/ 33 h 33"/>
                <a:gd name="T24" fmla="*/ 0 w 13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33">
                  <a:moveTo>
                    <a:pt x="0" y="33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5" y="5"/>
                  </a:lnTo>
                  <a:lnTo>
                    <a:pt x="5" y="14"/>
                  </a:lnTo>
                  <a:lnTo>
                    <a:pt x="12" y="14"/>
                  </a:lnTo>
                  <a:lnTo>
                    <a:pt x="12" y="19"/>
                  </a:lnTo>
                  <a:lnTo>
                    <a:pt x="5" y="19"/>
                  </a:lnTo>
                  <a:lnTo>
                    <a:pt x="5" y="29"/>
                  </a:lnTo>
                  <a:lnTo>
                    <a:pt x="13" y="29"/>
                  </a:lnTo>
                  <a:lnTo>
                    <a:pt x="13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7"/>
            <p:cNvSpPr>
              <a:spLocks noEditPoints="1"/>
            </p:cNvSpPr>
            <p:nvPr userDrawn="1"/>
          </p:nvSpPr>
          <p:spPr bwMode="auto">
            <a:xfrm>
              <a:off x="9417051" y="5975350"/>
              <a:ext cx="26988" cy="52388"/>
            </a:xfrm>
            <a:custGeom>
              <a:avLst/>
              <a:gdLst>
                <a:gd name="T0" fmla="*/ 72 w 83"/>
                <a:gd name="T1" fmla="*/ 147 h 160"/>
                <a:gd name="T2" fmla="*/ 41 w 83"/>
                <a:gd name="T3" fmla="*/ 160 h 160"/>
                <a:gd name="T4" fmla="*/ 0 w 83"/>
                <a:gd name="T5" fmla="*/ 160 h 160"/>
                <a:gd name="T6" fmla="*/ 0 w 83"/>
                <a:gd name="T7" fmla="*/ 0 h 160"/>
                <a:gd name="T8" fmla="*/ 41 w 83"/>
                <a:gd name="T9" fmla="*/ 0 h 160"/>
                <a:gd name="T10" fmla="*/ 72 w 83"/>
                <a:gd name="T11" fmla="*/ 14 h 160"/>
                <a:gd name="T12" fmla="*/ 83 w 83"/>
                <a:gd name="T13" fmla="*/ 80 h 160"/>
                <a:gd name="T14" fmla="*/ 72 w 83"/>
                <a:gd name="T15" fmla="*/ 147 h 160"/>
                <a:gd name="T16" fmla="*/ 53 w 83"/>
                <a:gd name="T17" fmla="*/ 30 h 160"/>
                <a:gd name="T18" fmla="*/ 40 w 83"/>
                <a:gd name="T19" fmla="*/ 23 h 160"/>
                <a:gd name="T20" fmla="*/ 25 w 83"/>
                <a:gd name="T21" fmla="*/ 23 h 160"/>
                <a:gd name="T22" fmla="*/ 25 w 83"/>
                <a:gd name="T23" fmla="*/ 137 h 160"/>
                <a:gd name="T24" fmla="*/ 40 w 83"/>
                <a:gd name="T25" fmla="*/ 137 h 160"/>
                <a:gd name="T26" fmla="*/ 53 w 83"/>
                <a:gd name="T27" fmla="*/ 131 h 160"/>
                <a:gd name="T28" fmla="*/ 58 w 83"/>
                <a:gd name="T29" fmla="*/ 80 h 160"/>
                <a:gd name="T30" fmla="*/ 53 w 83"/>
                <a:gd name="T31" fmla="*/ 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160">
                  <a:moveTo>
                    <a:pt x="72" y="147"/>
                  </a:moveTo>
                  <a:cubicBezTo>
                    <a:pt x="65" y="154"/>
                    <a:pt x="56" y="160"/>
                    <a:pt x="41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6" y="0"/>
                    <a:pt x="65" y="6"/>
                    <a:pt x="72" y="14"/>
                  </a:cubicBezTo>
                  <a:cubicBezTo>
                    <a:pt x="82" y="26"/>
                    <a:pt x="83" y="43"/>
                    <a:pt x="83" y="80"/>
                  </a:cubicBezTo>
                  <a:cubicBezTo>
                    <a:pt x="83" y="117"/>
                    <a:pt x="82" y="135"/>
                    <a:pt x="72" y="147"/>
                  </a:cubicBezTo>
                  <a:close/>
                  <a:moveTo>
                    <a:pt x="53" y="30"/>
                  </a:moveTo>
                  <a:cubicBezTo>
                    <a:pt x="50" y="26"/>
                    <a:pt x="46" y="23"/>
                    <a:pt x="40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6" y="137"/>
                    <a:pt x="50" y="135"/>
                    <a:pt x="53" y="131"/>
                  </a:cubicBezTo>
                  <a:cubicBezTo>
                    <a:pt x="58" y="123"/>
                    <a:pt x="58" y="108"/>
                    <a:pt x="58" y="80"/>
                  </a:cubicBezTo>
                  <a:cubicBezTo>
                    <a:pt x="58" y="52"/>
                    <a:pt x="58" y="37"/>
                    <a:pt x="53" y="30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8"/>
            <p:cNvSpPr>
              <a:spLocks noEditPoints="1"/>
            </p:cNvSpPr>
            <p:nvPr userDrawn="1"/>
          </p:nvSpPr>
          <p:spPr bwMode="auto">
            <a:xfrm>
              <a:off x="9485313" y="5975350"/>
              <a:ext cx="26988" cy="52388"/>
            </a:xfrm>
            <a:custGeom>
              <a:avLst/>
              <a:gdLst>
                <a:gd name="T0" fmla="*/ 71 w 82"/>
                <a:gd name="T1" fmla="*/ 150 h 160"/>
                <a:gd name="T2" fmla="*/ 40 w 82"/>
                <a:gd name="T3" fmla="*/ 160 h 160"/>
                <a:gd name="T4" fmla="*/ 0 w 82"/>
                <a:gd name="T5" fmla="*/ 160 h 160"/>
                <a:gd name="T6" fmla="*/ 0 w 82"/>
                <a:gd name="T7" fmla="*/ 0 h 160"/>
                <a:gd name="T8" fmla="*/ 40 w 82"/>
                <a:gd name="T9" fmla="*/ 0 h 160"/>
                <a:gd name="T10" fmla="*/ 71 w 82"/>
                <a:gd name="T11" fmla="*/ 10 h 160"/>
                <a:gd name="T12" fmla="*/ 81 w 82"/>
                <a:gd name="T13" fmla="*/ 43 h 160"/>
                <a:gd name="T14" fmla="*/ 72 w 82"/>
                <a:gd name="T15" fmla="*/ 71 h 160"/>
                <a:gd name="T16" fmla="*/ 64 w 82"/>
                <a:gd name="T17" fmla="*/ 76 h 160"/>
                <a:gd name="T18" fmla="*/ 72 w 82"/>
                <a:gd name="T19" fmla="*/ 82 h 160"/>
                <a:gd name="T20" fmla="*/ 82 w 82"/>
                <a:gd name="T21" fmla="*/ 114 h 160"/>
                <a:gd name="T22" fmla="*/ 71 w 82"/>
                <a:gd name="T23" fmla="*/ 150 h 160"/>
                <a:gd name="T24" fmla="*/ 38 w 82"/>
                <a:gd name="T25" fmla="*/ 23 h 160"/>
                <a:gd name="T26" fmla="*/ 25 w 82"/>
                <a:gd name="T27" fmla="*/ 23 h 160"/>
                <a:gd name="T28" fmla="*/ 25 w 82"/>
                <a:gd name="T29" fmla="*/ 66 h 160"/>
                <a:gd name="T30" fmla="*/ 38 w 82"/>
                <a:gd name="T31" fmla="*/ 66 h 160"/>
                <a:gd name="T32" fmla="*/ 56 w 82"/>
                <a:gd name="T33" fmla="*/ 45 h 160"/>
                <a:gd name="T34" fmla="*/ 38 w 82"/>
                <a:gd name="T35" fmla="*/ 23 h 160"/>
                <a:gd name="T36" fmla="*/ 37 w 82"/>
                <a:gd name="T37" fmla="*/ 88 h 160"/>
                <a:gd name="T38" fmla="*/ 25 w 82"/>
                <a:gd name="T39" fmla="*/ 88 h 160"/>
                <a:gd name="T40" fmla="*/ 25 w 82"/>
                <a:gd name="T41" fmla="*/ 137 h 160"/>
                <a:gd name="T42" fmla="*/ 37 w 82"/>
                <a:gd name="T43" fmla="*/ 137 h 160"/>
                <a:gd name="T44" fmla="*/ 56 w 82"/>
                <a:gd name="T45" fmla="*/ 112 h 160"/>
                <a:gd name="T46" fmla="*/ 37 w 82"/>
                <a:gd name="T47" fmla="*/ 8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160">
                  <a:moveTo>
                    <a:pt x="71" y="150"/>
                  </a:moveTo>
                  <a:cubicBezTo>
                    <a:pt x="65" y="157"/>
                    <a:pt x="55" y="160"/>
                    <a:pt x="40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5" y="0"/>
                    <a:pt x="65" y="4"/>
                    <a:pt x="71" y="10"/>
                  </a:cubicBezTo>
                  <a:cubicBezTo>
                    <a:pt x="78" y="18"/>
                    <a:pt x="81" y="26"/>
                    <a:pt x="81" y="43"/>
                  </a:cubicBezTo>
                  <a:cubicBezTo>
                    <a:pt x="81" y="54"/>
                    <a:pt x="79" y="63"/>
                    <a:pt x="72" y="71"/>
                  </a:cubicBezTo>
                  <a:cubicBezTo>
                    <a:pt x="70" y="73"/>
                    <a:pt x="67" y="75"/>
                    <a:pt x="64" y="76"/>
                  </a:cubicBezTo>
                  <a:cubicBezTo>
                    <a:pt x="67" y="78"/>
                    <a:pt x="70" y="80"/>
                    <a:pt x="72" y="82"/>
                  </a:cubicBezTo>
                  <a:cubicBezTo>
                    <a:pt x="80" y="90"/>
                    <a:pt x="82" y="99"/>
                    <a:pt x="82" y="114"/>
                  </a:cubicBezTo>
                  <a:cubicBezTo>
                    <a:pt x="82" y="133"/>
                    <a:pt x="79" y="142"/>
                    <a:pt x="71" y="150"/>
                  </a:cubicBezTo>
                  <a:close/>
                  <a:moveTo>
                    <a:pt x="38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51" y="66"/>
                    <a:pt x="56" y="60"/>
                    <a:pt x="56" y="45"/>
                  </a:cubicBezTo>
                  <a:cubicBezTo>
                    <a:pt x="56" y="29"/>
                    <a:pt x="51" y="23"/>
                    <a:pt x="38" y="23"/>
                  </a:cubicBezTo>
                  <a:close/>
                  <a:moveTo>
                    <a:pt x="37" y="88"/>
                  </a:moveTo>
                  <a:cubicBezTo>
                    <a:pt x="25" y="88"/>
                    <a:pt x="25" y="88"/>
                    <a:pt x="25" y="88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51" y="137"/>
                    <a:pt x="56" y="131"/>
                    <a:pt x="56" y="112"/>
                  </a:cubicBezTo>
                  <a:cubicBezTo>
                    <a:pt x="56" y="95"/>
                    <a:pt x="51" y="88"/>
                    <a:pt x="37" y="88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9"/>
            <p:cNvSpPr>
              <a:spLocks/>
            </p:cNvSpPr>
            <p:nvPr userDrawn="1"/>
          </p:nvSpPr>
          <p:spPr bwMode="auto">
            <a:xfrm>
              <a:off x="9525001" y="5975350"/>
              <a:ext cx="28575" cy="52388"/>
            </a:xfrm>
            <a:custGeom>
              <a:avLst/>
              <a:gdLst>
                <a:gd name="T0" fmla="*/ 12 w 18"/>
                <a:gd name="T1" fmla="*/ 20 h 33"/>
                <a:gd name="T2" fmla="*/ 12 w 18"/>
                <a:gd name="T3" fmla="*/ 33 h 33"/>
                <a:gd name="T4" fmla="*/ 7 w 18"/>
                <a:gd name="T5" fmla="*/ 33 h 33"/>
                <a:gd name="T6" fmla="*/ 7 w 18"/>
                <a:gd name="T7" fmla="*/ 20 h 33"/>
                <a:gd name="T8" fmla="*/ 0 w 18"/>
                <a:gd name="T9" fmla="*/ 0 h 33"/>
                <a:gd name="T10" fmla="*/ 6 w 18"/>
                <a:gd name="T11" fmla="*/ 0 h 33"/>
                <a:gd name="T12" fmla="*/ 9 w 18"/>
                <a:gd name="T13" fmla="*/ 14 h 33"/>
                <a:gd name="T14" fmla="*/ 13 w 18"/>
                <a:gd name="T15" fmla="*/ 0 h 33"/>
                <a:gd name="T16" fmla="*/ 18 w 18"/>
                <a:gd name="T17" fmla="*/ 0 h 33"/>
                <a:gd name="T18" fmla="*/ 12 w 18"/>
                <a:gd name="T1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3">
                  <a:moveTo>
                    <a:pt x="12" y="20"/>
                  </a:moveTo>
                  <a:lnTo>
                    <a:pt x="12" y="33"/>
                  </a:lnTo>
                  <a:lnTo>
                    <a:pt x="7" y="33"/>
                  </a:lnTo>
                  <a:lnTo>
                    <a:pt x="7" y="20"/>
                  </a:lnTo>
                  <a:lnTo>
                    <a:pt x="0" y="0"/>
                  </a:lnTo>
                  <a:lnTo>
                    <a:pt x="6" y="0"/>
                  </a:lnTo>
                  <a:lnTo>
                    <a:pt x="9" y="14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55" name="Picture 68" descr="C:\WORK IN PROGRESS\PPT template\Infinity PPT\CheckPoint_Infinity_Logo_cropp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5687" y="5875437"/>
            <a:ext cx="316623" cy="27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Footer_copyright"/>
          <p:cNvSpPr txBox="1">
            <a:spLocks/>
          </p:cNvSpPr>
          <p:nvPr/>
        </p:nvSpPr>
        <p:spPr>
          <a:xfrm>
            <a:off x="349590" y="6525768"/>
            <a:ext cx="3680903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 smtClean="0">
                <a:solidFill>
                  <a:schemeClr val="bg1">
                    <a:lumMod val="75000"/>
                  </a:schemeClr>
                </a:solidFill>
              </a:rPr>
              <a:t>©2018 Check Point Software Technologies</a:t>
            </a:r>
            <a:r>
              <a:rPr lang="en-US" sz="900" kern="0" baseline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900" kern="0" dirty="0" smtClean="0">
                <a:solidFill>
                  <a:schemeClr val="bg1">
                    <a:lumMod val="75000"/>
                  </a:schemeClr>
                </a:solidFill>
              </a:rPr>
              <a:t>Ltd. </a:t>
            </a:r>
            <a:endParaRPr lang="en-US" sz="900" kern="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3" name="Date" hidden="1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16" name="Speaker name and date"/>
          <p:cNvSpPr>
            <a:spLocks noGrp="1"/>
          </p:cNvSpPr>
          <p:nvPr>
            <p:ph type="subTitle" idx="1" hasCustomPrompt="1"/>
          </p:nvPr>
        </p:nvSpPr>
        <p:spPr>
          <a:xfrm>
            <a:off x="485693" y="5114995"/>
            <a:ext cx="5804989" cy="692595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marL="0" indent="0" algn="l">
              <a:lnSpc>
                <a:spcPts val="2666"/>
              </a:lnSpc>
              <a:spcBef>
                <a:spcPts val="0"/>
              </a:spcBef>
              <a:buNone/>
              <a:defRPr sz="21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609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0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  | Speaker Title</a:t>
            </a:r>
          </a:p>
        </p:txBody>
      </p:sp>
      <p:sp>
        <p:nvSpPr>
          <p:cNvPr id="15" name="Sub-title"/>
          <p:cNvSpPr>
            <a:spLocks noGrp="1"/>
          </p:cNvSpPr>
          <p:nvPr>
            <p:ph type="body" sz="quarter" idx="13" hasCustomPrompt="1"/>
          </p:nvPr>
        </p:nvSpPr>
        <p:spPr>
          <a:xfrm>
            <a:off x="478073" y="3229665"/>
            <a:ext cx="5804989" cy="968848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marL="0" indent="0">
              <a:buFont typeface="Arial" panose="020B0604020202020204" pitchFamily="34" charset="0"/>
              <a:buNone/>
              <a:defRPr sz="3200" b="0" baseline="0">
                <a:solidFill>
                  <a:schemeClr val="bg1"/>
                </a:solidFill>
                <a:latin typeface="+mj-lt"/>
              </a:defRPr>
            </a:lvl1pPr>
            <a:lvl2pPr marL="541687" indent="0">
              <a:buNone/>
              <a:defRPr/>
            </a:lvl2pPr>
            <a:lvl3pPr marL="759622" indent="0">
              <a:buNone/>
              <a:defRPr/>
            </a:lvl3pPr>
            <a:lvl4pPr marL="918321" indent="0">
              <a:buNone/>
              <a:defRPr/>
            </a:lvl4pPr>
            <a:lvl5pPr marL="1068552" indent="0">
              <a:buNone/>
              <a:defRPr/>
            </a:lvl5pPr>
          </a:lstStyle>
          <a:p>
            <a:pPr lvl="0"/>
            <a:r>
              <a:rPr lang="en-GB" dirty="0" smtClean="0"/>
              <a:t>Presentation Subtitle</a:t>
            </a:r>
            <a:endParaRPr lang="en-GB" dirty="0"/>
          </a:p>
        </p:txBody>
      </p:sp>
      <p:sp>
        <p:nvSpPr>
          <p:cNvPr id="17" name="Title"/>
          <p:cNvSpPr>
            <a:spLocks noGrp="1"/>
          </p:cNvSpPr>
          <p:nvPr>
            <p:ph type="body" sz="quarter" idx="14" hasCustomPrompt="1"/>
          </p:nvPr>
        </p:nvSpPr>
        <p:spPr>
          <a:xfrm>
            <a:off x="478073" y="2158451"/>
            <a:ext cx="5804989" cy="1071215"/>
          </a:xfrm>
          <a:prstGeom prst="rect">
            <a:avLst/>
          </a:prstGeom>
          <a:effectLst/>
        </p:spPr>
        <p:txBody>
          <a:bodyPr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FontTx/>
              <a:buNone/>
              <a:defRPr sz="40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buClrTx/>
              <a:buSzTx/>
            </a:pPr>
            <a:r>
              <a:rPr lang="en-US" kern="0" dirty="0" smtClean="0"/>
              <a:t>PRESENTATION TITLE</a:t>
            </a:r>
          </a:p>
        </p:txBody>
      </p:sp>
      <p:sp>
        <p:nvSpPr>
          <p:cNvPr id="91" name="Footer_security classification" hidden="1"/>
          <p:cNvSpPr>
            <a:spLocks noGrp="1"/>
          </p:cNvSpPr>
          <p:nvPr>
            <p:ph type="ftr" sz="quarter" idx="3"/>
          </p:nvPr>
        </p:nvSpPr>
        <p:spPr>
          <a:xfrm>
            <a:off x="2957904" y="6525768"/>
            <a:ext cx="3799400" cy="30175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1026" name="Check Poin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71" y="239941"/>
            <a:ext cx="1737360" cy="1088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7263671" y="5076024"/>
            <a:ext cx="3526771" cy="1432257"/>
            <a:chOff x="7263671" y="5076024"/>
            <a:chExt cx="3526771" cy="1432257"/>
          </a:xfrm>
        </p:grpSpPr>
        <p:grpSp>
          <p:nvGrpSpPr>
            <p:cNvPr id="94" name="Group 7"/>
            <p:cNvGrpSpPr>
              <a:grpSpLocks noChangeAspect="1"/>
            </p:cNvGrpSpPr>
            <p:nvPr userDrawn="1"/>
          </p:nvGrpSpPr>
          <p:grpSpPr bwMode="auto">
            <a:xfrm>
              <a:off x="7263671" y="6436843"/>
              <a:ext cx="2651125" cy="71438"/>
              <a:chOff x="4420" y="3962"/>
              <a:chExt cx="1670" cy="45"/>
            </a:xfrm>
          </p:grpSpPr>
          <p:sp>
            <p:nvSpPr>
              <p:cNvPr id="95" name="AutoShape 6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4420" y="3962"/>
                <a:ext cx="1670" cy="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8"/>
              <p:cNvSpPr>
                <a:spLocks/>
              </p:cNvSpPr>
              <p:nvPr userDrawn="1"/>
            </p:nvSpPr>
            <p:spPr bwMode="auto">
              <a:xfrm>
                <a:off x="4420" y="3962"/>
                <a:ext cx="32" cy="44"/>
              </a:xfrm>
              <a:custGeom>
                <a:avLst/>
                <a:gdLst>
                  <a:gd name="T0" fmla="*/ 13 w 25"/>
                  <a:gd name="T1" fmla="*/ 35 h 35"/>
                  <a:gd name="T2" fmla="*/ 3 w 25"/>
                  <a:gd name="T3" fmla="*/ 31 h 35"/>
                  <a:gd name="T4" fmla="*/ 0 w 25"/>
                  <a:gd name="T5" fmla="*/ 17 h 35"/>
                  <a:gd name="T6" fmla="*/ 3 w 25"/>
                  <a:gd name="T7" fmla="*/ 3 h 35"/>
                  <a:gd name="T8" fmla="*/ 13 w 25"/>
                  <a:gd name="T9" fmla="*/ 0 h 35"/>
                  <a:gd name="T10" fmla="*/ 25 w 25"/>
                  <a:gd name="T11" fmla="*/ 11 h 35"/>
                  <a:gd name="T12" fmla="*/ 19 w 25"/>
                  <a:gd name="T13" fmla="*/ 11 h 35"/>
                  <a:gd name="T14" fmla="*/ 13 w 25"/>
                  <a:gd name="T15" fmla="*/ 6 h 35"/>
                  <a:gd name="T16" fmla="*/ 8 w 25"/>
                  <a:gd name="T17" fmla="*/ 7 h 35"/>
                  <a:gd name="T18" fmla="*/ 7 w 25"/>
                  <a:gd name="T19" fmla="*/ 17 h 35"/>
                  <a:gd name="T20" fmla="*/ 8 w 25"/>
                  <a:gd name="T21" fmla="*/ 27 h 35"/>
                  <a:gd name="T22" fmla="*/ 13 w 25"/>
                  <a:gd name="T23" fmla="*/ 29 h 35"/>
                  <a:gd name="T24" fmla="*/ 19 w 25"/>
                  <a:gd name="T25" fmla="*/ 24 h 35"/>
                  <a:gd name="T26" fmla="*/ 25 w 25"/>
                  <a:gd name="T27" fmla="*/ 24 h 35"/>
                  <a:gd name="T28" fmla="*/ 13 w 25"/>
                  <a:gd name="T2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" h="35">
                    <a:moveTo>
                      <a:pt x="13" y="35"/>
                    </a:moveTo>
                    <a:cubicBezTo>
                      <a:pt x="9" y="35"/>
                      <a:pt x="6" y="34"/>
                      <a:pt x="3" y="31"/>
                    </a:cubicBezTo>
                    <a:cubicBezTo>
                      <a:pt x="0" y="28"/>
                      <a:pt x="0" y="24"/>
                      <a:pt x="0" y="17"/>
                    </a:cubicBezTo>
                    <a:cubicBezTo>
                      <a:pt x="0" y="11"/>
                      <a:pt x="0" y="7"/>
                      <a:pt x="3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9" y="0"/>
                      <a:pt x="24" y="3"/>
                      <a:pt x="25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8"/>
                      <a:pt x="16" y="6"/>
                      <a:pt x="13" y="6"/>
                    </a:cubicBezTo>
                    <a:cubicBezTo>
                      <a:pt x="11" y="6"/>
                      <a:pt x="9" y="6"/>
                      <a:pt x="8" y="7"/>
                    </a:cubicBezTo>
                    <a:cubicBezTo>
                      <a:pt x="7" y="9"/>
                      <a:pt x="7" y="11"/>
                      <a:pt x="7" y="17"/>
                    </a:cubicBezTo>
                    <a:cubicBezTo>
                      <a:pt x="7" y="24"/>
                      <a:pt x="7" y="26"/>
                      <a:pt x="8" y="27"/>
                    </a:cubicBezTo>
                    <a:cubicBezTo>
                      <a:pt x="9" y="28"/>
                      <a:pt x="11" y="29"/>
                      <a:pt x="13" y="29"/>
                    </a:cubicBezTo>
                    <a:cubicBezTo>
                      <a:pt x="16" y="29"/>
                      <a:pt x="18" y="27"/>
                      <a:pt x="19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31"/>
                      <a:pt x="19" y="35"/>
                      <a:pt x="13" y="35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9"/>
              <p:cNvSpPr>
                <a:spLocks/>
              </p:cNvSpPr>
              <p:nvPr userDrawn="1"/>
            </p:nvSpPr>
            <p:spPr bwMode="auto">
              <a:xfrm>
                <a:off x="4472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9 w 29"/>
                  <a:gd name="T5" fmla="*/ 0 h 44"/>
                  <a:gd name="T6" fmla="*/ 9 w 29"/>
                  <a:gd name="T7" fmla="*/ 36 h 44"/>
                  <a:gd name="T8" fmla="*/ 29 w 29"/>
                  <a:gd name="T9" fmla="*/ 36 h 44"/>
                  <a:gd name="T10" fmla="*/ 29 w 29"/>
                  <a:gd name="T11" fmla="*/ 44 h 44"/>
                  <a:gd name="T12" fmla="*/ 0 w 29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"/>
              <p:cNvSpPr>
                <a:spLocks noEditPoints="1"/>
              </p:cNvSpPr>
              <p:nvPr userDrawn="1"/>
            </p:nvSpPr>
            <p:spPr bwMode="auto">
              <a:xfrm>
                <a:off x="4519" y="3962"/>
                <a:ext cx="32" cy="44"/>
              </a:xfrm>
              <a:custGeom>
                <a:avLst/>
                <a:gdLst>
                  <a:gd name="T0" fmla="*/ 22 w 25"/>
                  <a:gd name="T1" fmla="*/ 31 h 35"/>
                  <a:gd name="T2" fmla="*/ 13 w 25"/>
                  <a:gd name="T3" fmla="*/ 35 h 35"/>
                  <a:gd name="T4" fmla="*/ 3 w 25"/>
                  <a:gd name="T5" fmla="*/ 31 h 35"/>
                  <a:gd name="T6" fmla="*/ 0 w 25"/>
                  <a:gd name="T7" fmla="*/ 17 h 35"/>
                  <a:gd name="T8" fmla="*/ 3 w 25"/>
                  <a:gd name="T9" fmla="*/ 3 h 35"/>
                  <a:gd name="T10" fmla="*/ 13 w 25"/>
                  <a:gd name="T11" fmla="*/ 0 h 35"/>
                  <a:gd name="T12" fmla="*/ 22 w 25"/>
                  <a:gd name="T13" fmla="*/ 3 h 35"/>
                  <a:gd name="T14" fmla="*/ 25 w 25"/>
                  <a:gd name="T15" fmla="*/ 17 h 35"/>
                  <a:gd name="T16" fmla="*/ 22 w 25"/>
                  <a:gd name="T17" fmla="*/ 31 h 35"/>
                  <a:gd name="T18" fmla="*/ 17 w 25"/>
                  <a:gd name="T19" fmla="*/ 8 h 35"/>
                  <a:gd name="T20" fmla="*/ 13 w 25"/>
                  <a:gd name="T21" fmla="*/ 6 h 35"/>
                  <a:gd name="T22" fmla="*/ 8 w 25"/>
                  <a:gd name="T23" fmla="*/ 8 h 35"/>
                  <a:gd name="T24" fmla="*/ 7 w 25"/>
                  <a:gd name="T25" fmla="*/ 17 h 35"/>
                  <a:gd name="T26" fmla="*/ 8 w 25"/>
                  <a:gd name="T27" fmla="*/ 27 h 35"/>
                  <a:gd name="T28" fmla="*/ 13 w 25"/>
                  <a:gd name="T29" fmla="*/ 29 h 35"/>
                  <a:gd name="T30" fmla="*/ 17 w 25"/>
                  <a:gd name="T31" fmla="*/ 27 h 35"/>
                  <a:gd name="T32" fmla="*/ 19 w 25"/>
                  <a:gd name="T33" fmla="*/ 17 h 35"/>
                  <a:gd name="T34" fmla="*/ 17 w 25"/>
                  <a:gd name="T35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5">
                    <a:moveTo>
                      <a:pt x="22" y="31"/>
                    </a:moveTo>
                    <a:cubicBezTo>
                      <a:pt x="20" y="34"/>
                      <a:pt x="17" y="35"/>
                      <a:pt x="13" y="35"/>
                    </a:cubicBezTo>
                    <a:cubicBezTo>
                      <a:pt x="9" y="35"/>
                      <a:pt x="6" y="34"/>
                      <a:pt x="3" y="31"/>
                    </a:cubicBezTo>
                    <a:cubicBezTo>
                      <a:pt x="0" y="28"/>
                      <a:pt x="0" y="24"/>
                      <a:pt x="0" y="17"/>
                    </a:cubicBezTo>
                    <a:cubicBezTo>
                      <a:pt x="0" y="11"/>
                      <a:pt x="0" y="7"/>
                      <a:pt x="3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7" y="0"/>
                      <a:pt x="20" y="1"/>
                      <a:pt x="22" y="3"/>
                    </a:cubicBezTo>
                    <a:cubicBezTo>
                      <a:pt x="25" y="7"/>
                      <a:pt x="25" y="11"/>
                      <a:pt x="25" y="17"/>
                    </a:cubicBezTo>
                    <a:cubicBezTo>
                      <a:pt x="25" y="24"/>
                      <a:pt x="25" y="28"/>
                      <a:pt x="22" y="31"/>
                    </a:cubicBezTo>
                    <a:close/>
                    <a:moveTo>
                      <a:pt x="17" y="8"/>
                    </a:moveTo>
                    <a:cubicBezTo>
                      <a:pt x="16" y="6"/>
                      <a:pt x="14" y="6"/>
                      <a:pt x="13" y="6"/>
                    </a:cubicBezTo>
                    <a:cubicBezTo>
                      <a:pt x="11" y="6"/>
                      <a:pt x="9" y="6"/>
                      <a:pt x="8" y="8"/>
                    </a:cubicBezTo>
                    <a:cubicBezTo>
                      <a:pt x="7" y="9"/>
                      <a:pt x="7" y="11"/>
                      <a:pt x="7" y="17"/>
                    </a:cubicBezTo>
                    <a:cubicBezTo>
                      <a:pt x="7" y="24"/>
                      <a:pt x="7" y="26"/>
                      <a:pt x="8" y="27"/>
                    </a:cubicBezTo>
                    <a:cubicBezTo>
                      <a:pt x="9" y="28"/>
                      <a:pt x="11" y="29"/>
                      <a:pt x="13" y="29"/>
                    </a:cubicBezTo>
                    <a:cubicBezTo>
                      <a:pt x="14" y="29"/>
                      <a:pt x="16" y="28"/>
                      <a:pt x="17" y="27"/>
                    </a:cubicBezTo>
                    <a:cubicBezTo>
                      <a:pt x="18" y="26"/>
                      <a:pt x="19" y="24"/>
                      <a:pt x="19" y="17"/>
                    </a:cubicBezTo>
                    <a:cubicBezTo>
                      <a:pt x="19" y="11"/>
                      <a:pt x="18" y="9"/>
                      <a:pt x="17" y="8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"/>
              <p:cNvSpPr>
                <a:spLocks/>
              </p:cNvSpPr>
              <p:nvPr userDrawn="1"/>
            </p:nvSpPr>
            <p:spPr bwMode="auto">
              <a:xfrm>
                <a:off x="4572" y="3962"/>
                <a:ext cx="32" cy="44"/>
              </a:xfrm>
              <a:custGeom>
                <a:avLst/>
                <a:gdLst>
                  <a:gd name="T0" fmla="*/ 12 w 25"/>
                  <a:gd name="T1" fmla="*/ 35 h 35"/>
                  <a:gd name="T2" fmla="*/ 0 w 25"/>
                  <a:gd name="T3" fmla="*/ 23 h 35"/>
                  <a:gd name="T4" fmla="*/ 0 w 25"/>
                  <a:gd name="T5" fmla="*/ 0 h 35"/>
                  <a:gd name="T6" fmla="*/ 6 w 25"/>
                  <a:gd name="T7" fmla="*/ 0 h 35"/>
                  <a:gd name="T8" fmla="*/ 6 w 25"/>
                  <a:gd name="T9" fmla="*/ 23 h 35"/>
                  <a:gd name="T10" fmla="*/ 12 w 25"/>
                  <a:gd name="T11" fmla="*/ 29 h 35"/>
                  <a:gd name="T12" fmla="*/ 18 w 25"/>
                  <a:gd name="T13" fmla="*/ 23 h 35"/>
                  <a:gd name="T14" fmla="*/ 18 w 25"/>
                  <a:gd name="T15" fmla="*/ 0 h 35"/>
                  <a:gd name="T16" fmla="*/ 25 w 25"/>
                  <a:gd name="T17" fmla="*/ 0 h 35"/>
                  <a:gd name="T18" fmla="*/ 25 w 25"/>
                  <a:gd name="T19" fmla="*/ 23 h 35"/>
                  <a:gd name="T20" fmla="*/ 12 w 25"/>
                  <a:gd name="T2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5">
                    <a:moveTo>
                      <a:pt x="12" y="35"/>
                    </a:moveTo>
                    <a:cubicBezTo>
                      <a:pt x="5" y="35"/>
                      <a:pt x="0" y="30"/>
                      <a:pt x="0" y="2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7"/>
                      <a:pt x="9" y="29"/>
                      <a:pt x="12" y="29"/>
                    </a:cubicBezTo>
                    <a:cubicBezTo>
                      <a:pt x="16" y="29"/>
                      <a:pt x="18" y="27"/>
                      <a:pt x="18" y="23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30"/>
                      <a:pt x="19" y="35"/>
                      <a:pt x="12" y="35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"/>
              <p:cNvSpPr>
                <a:spLocks noEditPoints="1"/>
              </p:cNvSpPr>
              <p:nvPr userDrawn="1"/>
            </p:nvSpPr>
            <p:spPr bwMode="auto">
              <a:xfrm>
                <a:off x="4625" y="3962"/>
                <a:ext cx="33" cy="44"/>
              </a:xfrm>
              <a:custGeom>
                <a:avLst/>
                <a:gdLst>
                  <a:gd name="T0" fmla="*/ 23 w 26"/>
                  <a:gd name="T1" fmla="*/ 30 h 35"/>
                  <a:gd name="T2" fmla="*/ 13 w 26"/>
                  <a:gd name="T3" fmla="*/ 35 h 35"/>
                  <a:gd name="T4" fmla="*/ 0 w 26"/>
                  <a:gd name="T5" fmla="*/ 35 h 35"/>
                  <a:gd name="T6" fmla="*/ 0 w 26"/>
                  <a:gd name="T7" fmla="*/ 0 h 35"/>
                  <a:gd name="T8" fmla="*/ 13 w 26"/>
                  <a:gd name="T9" fmla="*/ 0 h 35"/>
                  <a:gd name="T10" fmla="*/ 23 w 26"/>
                  <a:gd name="T11" fmla="*/ 5 h 35"/>
                  <a:gd name="T12" fmla="*/ 26 w 26"/>
                  <a:gd name="T13" fmla="*/ 17 h 35"/>
                  <a:gd name="T14" fmla="*/ 23 w 26"/>
                  <a:gd name="T15" fmla="*/ 30 h 35"/>
                  <a:gd name="T16" fmla="*/ 17 w 26"/>
                  <a:gd name="T17" fmla="*/ 8 h 35"/>
                  <a:gd name="T18" fmla="*/ 12 w 26"/>
                  <a:gd name="T19" fmla="*/ 6 h 35"/>
                  <a:gd name="T20" fmla="*/ 7 w 26"/>
                  <a:gd name="T21" fmla="*/ 6 h 35"/>
                  <a:gd name="T22" fmla="*/ 7 w 26"/>
                  <a:gd name="T23" fmla="*/ 29 h 35"/>
                  <a:gd name="T24" fmla="*/ 12 w 26"/>
                  <a:gd name="T25" fmla="*/ 29 h 35"/>
                  <a:gd name="T26" fmla="*/ 17 w 26"/>
                  <a:gd name="T27" fmla="*/ 26 h 35"/>
                  <a:gd name="T28" fmla="*/ 19 w 26"/>
                  <a:gd name="T29" fmla="*/ 17 h 35"/>
                  <a:gd name="T30" fmla="*/ 17 w 26"/>
                  <a:gd name="T31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" h="35">
                    <a:moveTo>
                      <a:pt x="23" y="30"/>
                    </a:moveTo>
                    <a:cubicBezTo>
                      <a:pt x="21" y="33"/>
                      <a:pt x="18" y="35"/>
                      <a:pt x="13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21" y="2"/>
                      <a:pt x="23" y="5"/>
                    </a:cubicBezTo>
                    <a:cubicBezTo>
                      <a:pt x="26" y="8"/>
                      <a:pt x="26" y="12"/>
                      <a:pt x="26" y="17"/>
                    </a:cubicBezTo>
                    <a:cubicBezTo>
                      <a:pt x="26" y="23"/>
                      <a:pt x="26" y="27"/>
                      <a:pt x="23" y="30"/>
                    </a:cubicBezTo>
                    <a:close/>
                    <a:moveTo>
                      <a:pt x="17" y="8"/>
                    </a:moveTo>
                    <a:cubicBezTo>
                      <a:pt x="16" y="7"/>
                      <a:pt x="15" y="6"/>
                      <a:pt x="12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5" y="29"/>
                      <a:pt x="16" y="28"/>
                      <a:pt x="17" y="26"/>
                    </a:cubicBezTo>
                    <a:cubicBezTo>
                      <a:pt x="19" y="25"/>
                      <a:pt x="19" y="23"/>
                      <a:pt x="19" y="17"/>
                    </a:cubicBezTo>
                    <a:cubicBezTo>
                      <a:pt x="19" y="12"/>
                      <a:pt x="19" y="10"/>
                      <a:pt x="17" y="8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Oval 13"/>
              <p:cNvSpPr>
                <a:spLocks noChangeArrowheads="1"/>
              </p:cNvSpPr>
              <p:nvPr userDrawn="1"/>
            </p:nvSpPr>
            <p:spPr bwMode="auto">
              <a:xfrm>
                <a:off x="4722" y="3968"/>
                <a:ext cx="25" cy="24"/>
              </a:xfrm>
              <a:prstGeom prst="ellipse">
                <a:avLst/>
              </a:prstGeom>
              <a:solidFill>
                <a:srgbClr val="E656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4"/>
              <p:cNvSpPr>
                <a:spLocks/>
              </p:cNvSpPr>
              <p:nvPr userDrawn="1"/>
            </p:nvSpPr>
            <p:spPr bwMode="auto">
              <a:xfrm>
                <a:off x="4827" y="3962"/>
                <a:ext cx="41" cy="44"/>
              </a:xfrm>
              <a:custGeom>
                <a:avLst/>
                <a:gdLst>
                  <a:gd name="T0" fmla="*/ 32 w 41"/>
                  <a:gd name="T1" fmla="*/ 44 h 44"/>
                  <a:gd name="T2" fmla="*/ 32 w 41"/>
                  <a:gd name="T3" fmla="*/ 17 h 44"/>
                  <a:gd name="T4" fmla="*/ 23 w 41"/>
                  <a:gd name="T5" fmla="*/ 35 h 44"/>
                  <a:gd name="T6" fmla="*/ 18 w 41"/>
                  <a:gd name="T7" fmla="*/ 35 h 44"/>
                  <a:gd name="T8" fmla="*/ 9 w 41"/>
                  <a:gd name="T9" fmla="*/ 17 h 44"/>
                  <a:gd name="T10" fmla="*/ 9 w 41"/>
                  <a:gd name="T11" fmla="*/ 44 h 44"/>
                  <a:gd name="T12" fmla="*/ 0 w 41"/>
                  <a:gd name="T13" fmla="*/ 44 h 44"/>
                  <a:gd name="T14" fmla="*/ 0 w 41"/>
                  <a:gd name="T15" fmla="*/ 0 h 44"/>
                  <a:gd name="T16" fmla="*/ 9 w 41"/>
                  <a:gd name="T17" fmla="*/ 0 h 44"/>
                  <a:gd name="T18" fmla="*/ 20 w 41"/>
                  <a:gd name="T19" fmla="*/ 24 h 44"/>
                  <a:gd name="T20" fmla="*/ 32 w 41"/>
                  <a:gd name="T21" fmla="*/ 0 h 44"/>
                  <a:gd name="T22" fmla="*/ 41 w 41"/>
                  <a:gd name="T23" fmla="*/ 0 h 44"/>
                  <a:gd name="T24" fmla="*/ 41 w 41"/>
                  <a:gd name="T25" fmla="*/ 44 h 44"/>
                  <a:gd name="T26" fmla="*/ 32 w 41"/>
                  <a:gd name="T2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" h="44">
                    <a:moveTo>
                      <a:pt x="32" y="44"/>
                    </a:moveTo>
                    <a:lnTo>
                      <a:pt x="32" y="17"/>
                    </a:lnTo>
                    <a:lnTo>
                      <a:pt x="23" y="35"/>
                    </a:lnTo>
                    <a:lnTo>
                      <a:pt x="18" y="35"/>
                    </a:lnTo>
                    <a:lnTo>
                      <a:pt x="9" y="17"/>
                    </a:lnTo>
                    <a:lnTo>
                      <a:pt x="9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20" y="24"/>
                    </a:lnTo>
                    <a:lnTo>
                      <a:pt x="32" y="0"/>
                    </a:lnTo>
                    <a:lnTo>
                      <a:pt x="41" y="0"/>
                    </a:lnTo>
                    <a:lnTo>
                      <a:pt x="41" y="44"/>
                    </a:lnTo>
                    <a:lnTo>
                      <a:pt x="32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5"/>
              <p:cNvSpPr>
                <a:spLocks noEditPoints="1"/>
              </p:cNvSpPr>
              <p:nvPr userDrawn="1"/>
            </p:nvSpPr>
            <p:spPr bwMode="auto">
              <a:xfrm>
                <a:off x="4888" y="3962"/>
                <a:ext cx="33" cy="44"/>
              </a:xfrm>
              <a:custGeom>
                <a:avLst/>
                <a:gdLst>
                  <a:gd name="T0" fmla="*/ 22 w 26"/>
                  <a:gd name="T1" fmla="*/ 31 h 35"/>
                  <a:gd name="T2" fmla="*/ 13 w 26"/>
                  <a:gd name="T3" fmla="*/ 35 h 35"/>
                  <a:gd name="T4" fmla="*/ 4 w 26"/>
                  <a:gd name="T5" fmla="*/ 31 h 35"/>
                  <a:gd name="T6" fmla="*/ 0 w 26"/>
                  <a:gd name="T7" fmla="*/ 17 h 35"/>
                  <a:gd name="T8" fmla="*/ 4 w 26"/>
                  <a:gd name="T9" fmla="*/ 3 h 35"/>
                  <a:gd name="T10" fmla="*/ 13 w 26"/>
                  <a:gd name="T11" fmla="*/ 0 h 35"/>
                  <a:gd name="T12" fmla="*/ 22 w 26"/>
                  <a:gd name="T13" fmla="*/ 3 h 35"/>
                  <a:gd name="T14" fmla="*/ 26 w 26"/>
                  <a:gd name="T15" fmla="*/ 17 h 35"/>
                  <a:gd name="T16" fmla="*/ 22 w 26"/>
                  <a:gd name="T17" fmla="*/ 31 h 35"/>
                  <a:gd name="T18" fmla="*/ 17 w 26"/>
                  <a:gd name="T19" fmla="*/ 8 h 35"/>
                  <a:gd name="T20" fmla="*/ 13 w 26"/>
                  <a:gd name="T21" fmla="*/ 6 h 35"/>
                  <a:gd name="T22" fmla="*/ 9 w 26"/>
                  <a:gd name="T23" fmla="*/ 8 h 35"/>
                  <a:gd name="T24" fmla="*/ 7 w 26"/>
                  <a:gd name="T25" fmla="*/ 17 h 35"/>
                  <a:gd name="T26" fmla="*/ 9 w 26"/>
                  <a:gd name="T27" fmla="*/ 27 h 35"/>
                  <a:gd name="T28" fmla="*/ 13 w 26"/>
                  <a:gd name="T29" fmla="*/ 29 h 35"/>
                  <a:gd name="T30" fmla="*/ 17 w 26"/>
                  <a:gd name="T31" fmla="*/ 27 h 35"/>
                  <a:gd name="T32" fmla="*/ 19 w 26"/>
                  <a:gd name="T33" fmla="*/ 17 h 35"/>
                  <a:gd name="T34" fmla="*/ 17 w 26"/>
                  <a:gd name="T35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5">
                    <a:moveTo>
                      <a:pt x="22" y="31"/>
                    </a:moveTo>
                    <a:cubicBezTo>
                      <a:pt x="20" y="34"/>
                      <a:pt x="17" y="35"/>
                      <a:pt x="13" y="35"/>
                    </a:cubicBezTo>
                    <a:cubicBezTo>
                      <a:pt x="9" y="35"/>
                      <a:pt x="6" y="34"/>
                      <a:pt x="4" y="31"/>
                    </a:cubicBezTo>
                    <a:cubicBezTo>
                      <a:pt x="0" y="28"/>
                      <a:pt x="0" y="24"/>
                      <a:pt x="0" y="17"/>
                    </a:cubicBezTo>
                    <a:cubicBezTo>
                      <a:pt x="0" y="11"/>
                      <a:pt x="0" y="7"/>
                      <a:pt x="4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7" y="0"/>
                      <a:pt x="20" y="1"/>
                      <a:pt x="22" y="3"/>
                    </a:cubicBezTo>
                    <a:cubicBezTo>
                      <a:pt x="26" y="7"/>
                      <a:pt x="26" y="11"/>
                      <a:pt x="26" y="17"/>
                    </a:cubicBezTo>
                    <a:cubicBezTo>
                      <a:pt x="26" y="24"/>
                      <a:pt x="26" y="28"/>
                      <a:pt x="22" y="31"/>
                    </a:cubicBezTo>
                    <a:close/>
                    <a:moveTo>
                      <a:pt x="17" y="8"/>
                    </a:moveTo>
                    <a:cubicBezTo>
                      <a:pt x="16" y="6"/>
                      <a:pt x="15" y="6"/>
                      <a:pt x="13" y="6"/>
                    </a:cubicBezTo>
                    <a:cubicBezTo>
                      <a:pt x="11" y="6"/>
                      <a:pt x="10" y="6"/>
                      <a:pt x="9" y="8"/>
                    </a:cubicBezTo>
                    <a:cubicBezTo>
                      <a:pt x="7" y="9"/>
                      <a:pt x="7" y="11"/>
                      <a:pt x="7" y="17"/>
                    </a:cubicBezTo>
                    <a:cubicBezTo>
                      <a:pt x="7" y="24"/>
                      <a:pt x="7" y="26"/>
                      <a:pt x="9" y="27"/>
                    </a:cubicBezTo>
                    <a:cubicBezTo>
                      <a:pt x="10" y="28"/>
                      <a:pt x="11" y="29"/>
                      <a:pt x="13" y="29"/>
                    </a:cubicBezTo>
                    <a:cubicBezTo>
                      <a:pt x="15" y="29"/>
                      <a:pt x="16" y="28"/>
                      <a:pt x="17" y="27"/>
                    </a:cubicBezTo>
                    <a:cubicBezTo>
                      <a:pt x="19" y="26"/>
                      <a:pt x="19" y="24"/>
                      <a:pt x="19" y="17"/>
                    </a:cubicBezTo>
                    <a:cubicBezTo>
                      <a:pt x="19" y="11"/>
                      <a:pt x="19" y="9"/>
                      <a:pt x="17" y="8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6"/>
              <p:cNvSpPr>
                <a:spLocks noEditPoints="1"/>
              </p:cNvSpPr>
              <p:nvPr userDrawn="1"/>
            </p:nvSpPr>
            <p:spPr bwMode="auto">
              <a:xfrm>
                <a:off x="4941" y="3962"/>
                <a:ext cx="33" cy="44"/>
              </a:xfrm>
              <a:custGeom>
                <a:avLst/>
                <a:gdLst>
                  <a:gd name="T0" fmla="*/ 15 w 26"/>
                  <a:gd name="T1" fmla="*/ 35 h 35"/>
                  <a:gd name="T2" fmla="*/ 0 w 26"/>
                  <a:gd name="T3" fmla="*/ 35 h 35"/>
                  <a:gd name="T4" fmla="*/ 0 w 26"/>
                  <a:gd name="T5" fmla="*/ 0 h 35"/>
                  <a:gd name="T6" fmla="*/ 14 w 26"/>
                  <a:gd name="T7" fmla="*/ 0 h 35"/>
                  <a:gd name="T8" fmla="*/ 25 w 26"/>
                  <a:gd name="T9" fmla="*/ 10 h 35"/>
                  <a:gd name="T10" fmla="*/ 21 w 26"/>
                  <a:gd name="T11" fmla="*/ 17 h 35"/>
                  <a:gd name="T12" fmla="*/ 26 w 26"/>
                  <a:gd name="T13" fmla="*/ 25 h 35"/>
                  <a:gd name="T14" fmla="*/ 15 w 26"/>
                  <a:gd name="T15" fmla="*/ 35 h 35"/>
                  <a:gd name="T16" fmla="*/ 14 w 26"/>
                  <a:gd name="T17" fmla="*/ 6 h 35"/>
                  <a:gd name="T18" fmla="*/ 7 w 26"/>
                  <a:gd name="T19" fmla="*/ 6 h 35"/>
                  <a:gd name="T20" fmla="*/ 7 w 26"/>
                  <a:gd name="T21" fmla="*/ 14 h 35"/>
                  <a:gd name="T22" fmla="*/ 14 w 26"/>
                  <a:gd name="T23" fmla="*/ 14 h 35"/>
                  <a:gd name="T24" fmla="*/ 18 w 26"/>
                  <a:gd name="T25" fmla="*/ 10 h 35"/>
                  <a:gd name="T26" fmla="*/ 14 w 26"/>
                  <a:gd name="T27" fmla="*/ 6 h 35"/>
                  <a:gd name="T28" fmla="*/ 14 w 26"/>
                  <a:gd name="T29" fmla="*/ 20 h 35"/>
                  <a:gd name="T30" fmla="*/ 7 w 26"/>
                  <a:gd name="T31" fmla="*/ 20 h 35"/>
                  <a:gd name="T32" fmla="*/ 7 w 26"/>
                  <a:gd name="T33" fmla="*/ 29 h 35"/>
                  <a:gd name="T34" fmla="*/ 14 w 26"/>
                  <a:gd name="T35" fmla="*/ 29 h 35"/>
                  <a:gd name="T36" fmla="*/ 19 w 26"/>
                  <a:gd name="T37" fmla="*/ 24 h 35"/>
                  <a:gd name="T38" fmla="*/ 14 w 26"/>
                  <a:gd name="T39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" h="35">
                    <a:moveTo>
                      <a:pt x="15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1" y="0"/>
                      <a:pt x="25" y="4"/>
                      <a:pt x="25" y="10"/>
                    </a:cubicBezTo>
                    <a:cubicBezTo>
                      <a:pt x="25" y="14"/>
                      <a:pt x="23" y="16"/>
                      <a:pt x="21" y="17"/>
                    </a:cubicBezTo>
                    <a:cubicBezTo>
                      <a:pt x="23" y="18"/>
                      <a:pt x="26" y="20"/>
                      <a:pt x="26" y="25"/>
                    </a:cubicBezTo>
                    <a:cubicBezTo>
                      <a:pt x="26" y="31"/>
                      <a:pt x="21" y="35"/>
                      <a:pt x="15" y="35"/>
                    </a:cubicBezTo>
                    <a:close/>
                    <a:moveTo>
                      <a:pt x="14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7" y="14"/>
                      <a:pt x="18" y="12"/>
                      <a:pt x="18" y="10"/>
                    </a:cubicBezTo>
                    <a:cubicBezTo>
                      <a:pt x="18" y="8"/>
                      <a:pt x="17" y="6"/>
                      <a:pt x="14" y="6"/>
                    </a:cubicBezTo>
                    <a:close/>
                    <a:moveTo>
                      <a:pt x="14" y="20"/>
                    </a:moveTo>
                    <a:cubicBezTo>
                      <a:pt x="7" y="20"/>
                      <a:pt x="7" y="20"/>
                      <a:pt x="7" y="20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7" y="29"/>
                      <a:pt x="19" y="27"/>
                      <a:pt x="19" y="24"/>
                    </a:cubicBezTo>
                    <a:cubicBezTo>
                      <a:pt x="19" y="22"/>
                      <a:pt x="17" y="20"/>
                      <a:pt x="14" y="20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Rectangle 17"/>
              <p:cNvSpPr>
                <a:spLocks noChangeArrowheads="1"/>
              </p:cNvSpPr>
              <p:nvPr userDrawn="1"/>
            </p:nvSpPr>
            <p:spPr bwMode="auto">
              <a:xfrm>
                <a:off x="4994" y="3962"/>
                <a:ext cx="9" cy="44"/>
              </a:xfrm>
              <a:prstGeom prst="rect">
                <a:avLst/>
              </a:pr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8"/>
              <p:cNvSpPr>
                <a:spLocks/>
              </p:cNvSpPr>
              <p:nvPr userDrawn="1"/>
            </p:nvSpPr>
            <p:spPr bwMode="auto">
              <a:xfrm>
                <a:off x="5025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9 w 29"/>
                  <a:gd name="T5" fmla="*/ 0 h 44"/>
                  <a:gd name="T6" fmla="*/ 9 w 29"/>
                  <a:gd name="T7" fmla="*/ 36 h 44"/>
                  <a:gd name="T8" fmla="*/ 29 w 29"/>
                  <a:gd name="T9" fmla="*/ 36 h 44"/>
                  <a:gd name="T10" fmla="*/ 29 w 29"/>
                  <a:gd name="T11" fmla="*/ 44 h 44"/>
                  <a:gd name="T12" fmla="*/ 0 w 29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9"/>
              <p:cNvSpPr>
                <a:spLocks/>
              </p:cNvSpPr>
              <p:nvPr userDrawn="1"/>
            </p:nvSpPr>
            <p:spPr bwMode="auto">
              <a:xfrm>
                <a:off x="5073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29 w 29"/>
                  <a:gd name="T5" fmla="*/ 0 h 44"/>
                  <a:gd name="T6" fmla="*/ 29 w 29"/>
                  <a:gd name="T7" fmla="*/ 7 h 44"/>
                  <a:gd name="T8" fmla="*/ 9 w 29"/>
                  <a:gd name="T9" fmla="*/ 7 h 44"/>
                  <a:gd name="T10" fmla="*/ 9 w 29"/>
                  <a:gd name="T11" fmla="*/ 17 h 44"/>
                  <a:gd name="T12" fmla="*/ 27 w 29"/>
                  <a:gd name="T13" fmla="*/ 17 h 44"/>
                  <a:gd name="T14" fmla="*/ 27 w 29"/>
                  <a:gd name="T15" fmla="*/ 25 h 44"/>
                  <a:gd name="T16" fmla="*/ 9 w 29"/>
                  <a:gd name="T17" fmla="*/ 25 h 44"/>
                  <a:gd name="T18" fmla="*/ 9 w 29"/>
                  <a:gd name="T19" fmla="*/ 36 h 44"/>
                  <a:gd name="T20" fmla="*/ 29 w 29"/>
                  <a:gd name="T21" fmla="*/ 36 h 44"/>
                  <a:gd name="T22" fmla="*/ 29 w 29"/>
                  <a:gd name="T23" fmla="*/ 44 h 44"/>
                  <a:gd name="T24" fmla="*/ 0 w 29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29" y="7"/>
                    </a:lnTo>
                    <a:lnTo>
                      <a:pt x="9" y="7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27" y="25"/>
                    </a:lnTo>
                    <a:lnTo>
                      <a:pt x="9" y="25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Oval 20"/>
              <p:cNvSpPr>
                <a:spLocks noChangeArrowheads="1"/>
              </p:cNvSpPr>
              <p:nvPr userDrawn="1"/>
            </p:nvSpPr>
            <p:spPr bwMode="auto">
              <a:xfrm>
                <a:off x="5178" y="3968"/>
                <a:ext cx="24" cy="24"/>
              </a:xfrm>
              <a:prstGeom prst="ellipse">
                <a:avLst/>
              </a:prstGeom>
              <a:solidFill>
                <a:srgbClr val="E656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21"/>
              <p:cNvSpPr>
                <a:spLocks/>
              </p:cNvSpPr>
              <p:nvPr userDrawn="1"/>
            </p:nvSpPr>
            <p:spPr bwMode="auto">
              <a:xfrm>
                <a:off x="5280" y="3962"/>
                <a:ext cx="31" cy="44"/>
              </a:xfrm>
              <a:custGeom>
                <a:avLst/>
                <a:gdLst>
                  <a:gd name="T0" fmla="*/ 20 w 31"/>
                  <a:gd name="T1" fmla="*/ 7 h 44"/>
                  <a:gd name="T2" fmla="*/ 20 w 31"/>
                  <a:gd name="T3" fmla="*/ 44 h 44"/>
                  <a:gd name="T4" fmla="*/ 11 w 31"/>
                  <a:gd name="T5" fmla="*/ 44 h 44"/>
                  <a:gd name="T6" fmla="*/ 11 w 31"/>
                  <a:gd name="T7" fmla="*/ 7 h 44"/>
                  <a:gd name="T8" fmla="*/ 0 w 31"/>
                  <a:gd name="T9" fmla="*/ 7 h 44"/>
                  <a:gd name="T10" fmla="*/ 0 w 31"/>
                  <a:gd name="T11" fmla="*/ 0 h 44"/>
                  <a:gd name="T12" fmla="*/ 31 w 31"/>
                  <a:gd name="T13" fmla="*/ 0 h 44"/>
                  <a:gd name="T14" fmla="*/ 31 w 31"/>
                  <a:gd name="T15" fmla="*/ 7 h 44"/>
                  <a:gd name="T16" fmla="*/ 20 w 31"/>
                  <a:gd name="T17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44">
                    <a:moveTo>
                      <a:pt x="20" y="7"/>
                    </a:moveTo>
                    <a:lnTo>
                      <a:pt x="20" y="44"/>
                    </a:lnTo>
                    <a:lnTo>
                      <a:pt x="11" y="44"/>
                    </a:lnTo>
                    <a:lnTo>
                      <a:pt x="11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1" y="0"/>
                    </a:lnTo>
                    <a:lnTo>
                      <a:pt x="31" y="7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22"/>
              <p:cNvSpPr>
                <a:spLocks/>
              </p:cNvSpPr>
              <p:nvPr userDrawn="1"/>
            </p:nvSpPr>
            <p:spPr bwMode="auto">
              <a:xfrm>
                <a:off x="5330" y="3962"/>
                <a:ext cx="32" cy="44"/>
              </a:xfrm>
              <a:custGeom>
                <a:avLst/>
                <a:gdLst>
                  <a:gd name="T0" fmla="*/ 25 w 32"/>
                  <a:gd name="T1" fmla="*/ 44 h 44"/>
                  <a:gd name="T2" fmla="*/ 25 w 32"/>
                  <a:gd name="T3" fmla="*/ 25 h 44"/>
                  <a:gd name="T4" fmla="*/ 9 w 32"/>
                  <a:gd name="T5" fmla="*/ 25 h 44"/>
                  <a:gd name="T6" fmla="*/ 9 w 32"/>
                  <a:gd name="T7" fmla="*/ 44 h 44"/>
                  <a:gd name="T8" fmla="*/ 0 w 32"/>
                  <a:gd name="T9" fmla="*/ 44 h 44"/>
                  <a:gd name="T10" fmla="*/ 0 w 32"/>
                  <a:gd name="T11" fmla="*/ 0 h 44"/>
                  <a:gd name="T12" fmla="*/ 9 w 32"/>
                  <a:gd name="T13" fmla="*/ 0 h 44"/>
                  <a:gd name="T14" fmla="*/ 9 w 32"/>
                  <a:gd name="T15" fmla="*/ 17 h 44"/>
                  <a:gd name="T16" fmla="*/ 25 w 32"/>
                  <a:gd name="T17" fmla="*/ 17 h 44"/>
                  <a:gd name="T18" fmla="*/ 25 w 32"/>
                  <a:gd name="T19" fmla="*/ 0 h 44"/>
                  <a:gd name="T20" fmla="*/ 32 w 32"/>
                  <a:gd name="T21" fmla="*/ 0 h 44"/>
                  <a:gd name="T22" fmla="*/ 32 w 32"/>
                  <a:gd name="T23" fmla="*/ 44 h 44"/>
                  <a:gd name="T24" fmla="*/ 25 w 32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44">
                    <a:moveTo>
                      <a:pt x="25" y="44"/>
                    </a:moveTo>
                    <a:lnTo>
                      <a:pt x="25" y="25"/>
                    </a:lnTo>
                    <a:lnTo>
                      <a:pt x="9" y="25"/>
                    </a:lnTo>
                    <a:lnTo>
                      <a:pt x="9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17"/>
                    </a:lnTo>
                    <a:lnTo>
                      <a:pt x="25" y="17"/>
                    </a:lnTo>
                    <a:lnTo>
                      <a:pt x="25" y="0"/>
                    </a:lnTo>
                    <a:lnTo>
                      <a:pt x="32" y="0"/>
                    </a:lnTo>
                    <a:lnTo>
                      <a:pt x="32" y="44"/>
                    </a:lnTo>
                    <a:lnTo>
                      <a:pt x="25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23"/>
              <p:cNvSpPr>
                <a:spLocks noEditPoints="1"/>
              </p:cNvSpPr>
              <p:nvPr userDrawn="1"/>
            </p:nvSpPr>
            <p:spPr bwMode="auto">
              <a:xfrm>
                <a:off x="5385" y="3962"/>
                <a:ext cx="33" cy="44"/>
              </a:xfrm>
              <a:custGeom>
                <a:avLst/>
                <a:gdLst>
                  <a:gd name="T0" fmla="*/ 18 w 26"/>
                  <a:gd name="T1" fmla="*/ 35 h 35"/>
                  <a:gd name="T2" fmla="*/ 12 w 26"/>
                  <a:gd name="T3" fmla="*/ 21 h 35"/>
                  <a:gd name="T4" fmla="*/ 7 w 26"/>
                  <a:gd name="T5" fmla="*/ 21 h 35"/>
                  <a:gd name="T6" fmla="*/ 7 w 26"/>
                  <a:gd name="T7" fmla="*/ 35 h 35"/>
                  <a:gd name="T8" fmla="*/ 0 w 26"/>
                  <a:gd name="T9" fmla="*/ 35 h 35"/>
                  <a:gd name="T10" fmla="*/ 0 w 26"/>
                  <a:gd name="T11" fmla="*/ 0 h 35"/>
                  <a:gd name="T12" fmla="*/ 14 w 26"/>
                  <a:gd name="T13" fmla="*/ 0 h 35"/>
                  <a:gd name="T14" fmla="*/ 25 w 26"/>
                  <a:gd name="T15" fmla="*/ 11 h 35"/>
                  <a:gd name="T16" fmla="*/ 19 w 26"/>
                  <a:gd name="T17" fmla="*/ 20 h 35"/>
                  <a:gd name="T18" fmla="*/ 26 w 26"/>
                  <a:gd name="T19" fmla="*/ 35 h 35"/>
                  <a:gd name="T20" fmla="*/ 18 w 26"/>
                  <a:gd name="T21" fmla="*/ 35 h 35"/>
                  <a:gd name="T22" fmla="*/ 13 w 26"/>
                  <a:gd name="T23" fmla="*/ 6 h 35"/>
                  <a:gd name="T24" fmla="*/ 7 w 26"/>
                  <a:gd name="T25" fmla="*/ 6 h 35"/>
                  <a:gd name="T26" fmla="*/ 7 w 26"/>
                  <a:gd name="T27" fmla="*/ 15 h 35"/>
                  <a:gd name="T28" fmla="*/ 13 w 26"/>
                  <a:gd name="T29" fmla="*/ 15 h 35"/>
                  <a:gd name="T30" fmla="*/ 18 w 26"/>
                  <a:gd name="T31" fmla="*/ 11 h 35"/>
                  <a:gd name="T32" fmla="*/ 13 w 26"/>
                  <a:gd name="T33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35">
                    <a:moveTo>
                      <a:pt x="18" y="35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1" y="0"/>
                      <a:pt x="25" y="5"/>
                      <a:pt x="25" y="11"/>
                    </a:cubicBezTo>
                    <a:cubicBezTo>
                      <a:pt x="25" y="15"/>
                      <a:pt x="22" y="18"/>
                      <a:pt x="19" y="20"/>
                    </a:cubicBezTo>
                    <a:cubicBezTo>
                      <a:pt x="26" y="35"/>
                      <a:pt x="26" y="35"/>
                      <a:pt x="26" y="35"/>
                    </a:cubicBezTo>
                    <a:lnTo>
                      <a:pt x="18" y="35"/>
                    </a:lnTo>
                    <a:close/>
                    <a:moveTo>
                      <a:pt x="13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6" y="15"/>
                      <a:pt x="18" y="13"/>
                      <a:pt x="18" y="11"/>
                    </a:cubicBezTo>
                    <a:cubicBezTo>
                      <a:pt x="18" y="8"/>
                      <a:pt x="16" y="6"/>
                      <a:pt x="13" y="6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24"/>
              <p:cNvSpPr>
                <a:spLocks/>
              </p:cNvSpPr>
              <p:nvPr userDrawn="1"/>
            </p:nvSpPr>
            <p:spPr bwMode="auto">
              <a:xfrm>
                <a:off x="5438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29 w 29"/>
                  <a:gd name="T5" fmla="*/ 0 h 44"/>
                  <a:gd name="T6" fmla="*/ 29 w 29"/>
                  <a:gd name="T7" fmla="*/ 7 h 44"/>
                  <a:gd name="T8" fmla="*/ 9 w 29"/>
                  <a:gd name="T9" fmla="*/ 7 h 44"/>
                  <a:gd name="T10" fmla="*/ 9 w 29"/>
                  <a:gd name="T11" fmla="*/ 17 h 44"/>
                  <a:gd name="T12" fmla="*/ 26 w 29"/>
                  <a:gd name="T13" fmla="*/ 17 h 44"/>
                  <a:gd name="T14" fmla="*/ 26 w 29"/>
                  <a:gd name="T15" fmla="*/ 25 h 44"/>
                  <a:gd name="T16" fmla="*/ 9 w 29"/>
                  <a:gd name="T17" fmla="*/ 25 h 44"/>
                  <a:gd name="T18" fmla="*/ 9 w 29"/>
                  <a:gd name="T19" fmla="*/ 36 h 44"/>
                  <a:gd name="T20" fmla="*/ 29 w 29"/>
                  <a:gd name="T21" fmla="*/ 36 h 44"/>
                  <a:gd name="T22" fmla="*/ 29 w 29"/>
                  <a:gd name="T23" fmla="*/ 44 h 44"/>
                  <a:gd name="T24" fmla="*/ 0 w 29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29" y="7"/>
                    </a:lnTo>
                    <a:lnTo>
                      <a:pt x="9" y="7"/>
                    </a:lnTo>
                    <a:lnTo>
                      <a:pt x="9" y="17"/>
                    </a:lnTo>
                    <a:lnTo>
                      <a:pt x="26" y="17"/>
                    </a:lnTo>
                    <a:lnTo>
                      <a:pt x="26" y="25"/>
                    </a:lnTo>
                    <a:lnTo>
                      <a:pt x="9" y="25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25"/>
              <p:cNvSpPr>
                <a:spLocks noEditPoints="1"/>
              </p:cNvSpPr>
              <p:nvPr userDrawn="1"/>
            </p:nvSpPr>
            <p:spPr bwMode="auto">
              <a:xfrm>
                <a:off x="5485" y="3962"/>
                <a:ext cx="38" cy="44"/>
              </a:xfrm>
              <a:custGeom>
                <a:avLst/>
                <a:gdLst>
                  <a:gd name="T0" fmla="*/ 29 w 38"/>
                  <a:gd name="T1" fmla="*/ 44 h 44"/>
                  <a:gd name="T2" fmla="*/ 27 w 38"/>
                  <a:gd name="T3" fmla="*/ 36 h 44"/>
                  <a:gd name="T4" fmla="*/ 12 w 38"/>
                  <a:gd name="T5" fmla="*/ 36 h 44"/>
                  <a:gd name="T6" fmla="*/ 9 w 38"/>
                  <a:gd name="T7" fmla="*/ 44 h 44"/>
                  <a:gd name="T8" fmla="*/ 0 w 38"/>
                  <a:gd name="T9" fmla="*/ 44 h 44"/>
                  <a:gd name="T10" fmla="*/ 15 w 38"/>
                  <a:gd name="T11" fmla="*/ 0 h 44"/>
                  <a:gd name="T12" fmla="*/ 23 w 38"/>
                  <a:gd name="T13" fmla="*/ 0 h 44"/>
                  <a:gd name="T14" fmla="*/ 38 w 38"/>
                  <a:gd name="T15" fmla="*/ 44 h 44"/>
                  <a:gd name="T16" fmla="*/ 29 w 38"/>
                  <a:gd name="T17" fmla="*/ 44 h 44"/>
                  <a:gd name="T18" fmla="*/ 19 w 38"/>
                  <a:gd name="T19" fmla="*/ 12 h 44"/>
                  <a:gd name="T20" fmla="*/ 14 w 38"/>
                  <a:gd name="T21" fmla="*/ 29 h 44"/>
                  <a:gd name="T22" fmla="*/ 24 w 38"/>
                  <a:gd name="T23" fmla="*/ 29 h 44"/>
                  <a:gd name="T24" fmla="*/ 19 w 38"/>
                  <a:gd name="T25" fmla="*/ 1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4">
                    <a:moveTo>
                      <a:pt x="29" y="44"/>
                    </a:moveTo>
                    <a:lnTo>
                      <a:pt x="27" y="36"/>
                    </a:lnTo>
                    <a:lnTo>
                      <a:pt x="12" y="36"/>
                    </a:lnTo>
                    <a:lnTo>
                      <a:pt x="9" y="44"/>
                    </a:lnTo>
                    <a:lnTo>
                      <a:pt x="0" y="44"/>
                    </a:lnTo>
                    <a:lnTo>
                      <a:pt x="15" y="0"/>
                    </a:lnTo>
                    <a:lnTo>
                      <a:pt x="23" y="0"/>
                    </a:lnTo>
                    <a:lnTo>
                      <a:pt x="38" y="44"/>
                    </a:lnTo>
                    <a:lnTo>
                      <a:pt x="29" y="44"/>
                    </a:lnTo>
                    <a:close/>
                    <a:moveTo>
                      <a:pt x="19" y="12"/>
                    </a:moveTo>
                    <a:lnTo>
                      <a:pt x="14" y="29"/>
                    </a:lnTo>
                    <a:lnTo>
                      <a:pt x="24" y="29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26"/>
              <p:cNvSpPr>
                <a:spLocks/>
              </p:cNvSpPr>
              <p:nvPr userDrawn="1"/>
            </p:nvSpPr>
            <p:spPr bwMode="auto">
              <a:xfrm>
                <a:off x="5535" y="3962"/>
                <a:ext cx="31" cy="44"/>
              </a:xfrm>
              <a:custGeom>
                <a:avLst/>
                <a:gdLst>
                  <a:gd name="T0" fmla="*/ 20 w 31"/>
                  <a:gd name="T1" fmla="*/ 7 h 44"/>
                  <a:gd name="T2" fmla="*/ 20 w 31"/>
                  <a:gd name="T3" fmla="*/ 44 h 44"/>
                  <a:gd name="T4" fmla="*/ 11 w 31"/>
                  <a:gd name="T5" fmla="*/ 44 h 44"/>
                  <a:gd name="T6" fmla="*/ 11 w 31"/>
                  <a:gd name="T7" fmla="*/ 7 h 44"/>
                  <a:gd name="T8" fmla="*/ 0 w 31"/>
                  <a:gd name="T9" fmla="*/ 7 h 44"/>
                  <a:gd name="T10" fmla="*/ 0 w 31"/>
                  <a:gd name="T11" fmla="*/ 0 h 44"/>
                  <a:gd name="T12" fmla="*/ 31 w 31"/>
                  <a:gd name="T13" fmla="*/ 0 h 44"/>
                  <a:gd name="T14" fmla="*/ 31 w 31"/>
                  <a:gd name="T15" fmla="*/ 7 h 44"/>
                  <a:gd name="T16" fmla="*/ 20 w 31"/>
                  <a:gd name="T17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44">
                    <a:moveTo>
                      <a:pt x="20" y="7"/>
                    </a:moveTo>
                    <a:lnTo>
                      <a:pt x="20" y="44"/>
                    </a:lnTo>
                    <a:lnTo>
                      <a:pt x="11" y="44"/>
                    </a:lnTo>
                    <a:lnTo>
                      <a:pt x="11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1" y="0"/>
                    </a:lnTo>
                    <a:lnTo>
                      <a:pt x="31" y="7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27"/>
              <p:cNvSpPr>
                <a:spLocks noEditPoints="1"/>
              </p:cNvSpPr>
              <p:nvPr userDrawn="1"/>
            </p:nvSpPr>
            <p:spPr bwMode="auto">
              <a:xfrm>
                <a:off x="5613" y="3962"/>
                <a:ext cx="32" cy="44"/>
              </a:xfrm>
              <a:custGeom>
                <a:avLst/>
                <a:gdLst>
                  <a:gd name="T0" fmla="*/ 13 w 25"/>
                  <a:gd name="T1" fmla="*/ 22 h 35"/>
                  <a:gd name="T2" fmla="*/ 6 w 25"/>
                  <a:gd name="T3" fmla="*/ 22 h 35"/>
                  <a:gd name="T4" fmla="*/ 6 w 25"/>
                  <a:gd name="T5" fmla="*/ 35 h 35"/>
                  <a:gd name="T6" fmla="*/ 0 w 25"/>
                  <a:gd name="T7" fmla="*/ 35 h 35"/>
                  <a:gd name="T8" fmla="*/ 0 w 25"/>
                  <a:gd name="T9" fmla="*/ 0 h 35"/>
                  <a:gd name="T10" fmla="*/ 13 w 25"/>
                  <a:gd name="T11" fmla="*/ 0 h 35"/>
                  <a:gd name="T12" fmla="*/ 25 w 25"/>
                  <a:gd name="T13" fmla="*/ 11 h 35"/>
                  <a:gd name="T14" fmla="*/ 13 w 25"/>
                  <a:gd name="T15" fmla="*/ 22 h 35"/>
                  <a:gd name="T16" fmla="*/ 13 w 25"/>
                  <a:gd name="T17" fmla="*/ 6 h 35"/>
                  <a:gd name="T18" fmla="*/ 6 w 25"/>
                  <a:gd name="T19" fmla="*/ 6 h 35"/>
                  <a:gd name="T20" fmla="*/ 6 w 25"/>
                  <a:gd name="T21" fmla="*/ 15 h 35"/>
                  <a:gd name="T22" fmla="*/ 13 w 25"/>
                  <a:gd name="T23" fmla="*/ 15 h 35"/>
                  <a:gd name="T24" fmla="*/ 18 w 25"/>
                  <a:gd name="T25" fmla="*/ 11 h 35"/>
                  <a:gd name="T26" fmla="*/ 13 w 25"/>
                  <a:gd name="T27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35">
                    <a:moveTo>
                      <a:pt x="13" y="22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20" y="0"/>
                      <a:pt x="25" y="5"/>
                      <a:pt x="25" y="11"/>
                    </a:cubicBezTo>
                    <a:cubicBezTo>
                      <a:pt x="25" y="17"/>
                      <a:pt x="20" y="22"/>
                      <a:pt x="13" y="22"/>
                    </a:cubicBezTo>
                    <a:close/>
                    <a:moveTo>
                      <a:pt x="13" y="6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6" y="15"/>
                      <a:pt x="18" y="14"/>
                      <a:pt x="18" y="11"/>
                    </a:cubicBezTo>
                    <a:cubicBezTo>
                      <a:pt x="18" y="8"/>
                      <a:pt x="16" y="6"/>
                      <a:pt x="13" y="6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28"/>
              <p:cNvSpPr>
                <a:spLocks noEditPoints="1"/>
              </p:cNvSpPr>
              <p:nvPr userDrawn="1"/>
            </p:nvSpPr>
            <p:spPr bwMode="auto">
              <a:xfrm>
                <a:off x="5664" y="3962"/>
                <a:ext cx="33" cy="44"/>
              </a:xfrm>
              <a:custGeom>
                <a:avLst/>
                <a:gdLst>
                  <a:gd name="T0" fmla="*/ 18 w 26"/>
                  <a:gd name="T1" fmla="*/ 35 h 35"/>
                  <a:gd name="T2" fmla="*/ 12 w 26"/>
                  <a:gd name="T3" fmla="*/ 21 h 35"/>
                  <a:gd name="T4" fmla="*/ 7 w 26"/>
                  <a:gd name="T5" fmla="*/ 21 h 35"/>
                  <a:gd name="T6" fmla="*/ 7 w 26"/>
                  <a:gd name="T7" fmla="*/ 35 h 35"/>
                  <a:gd name="T8" fmla="*/ 0 w 26"/>
                  <a:gd name="T9" fmla="*/ 35 h 35"/>
                  <a:gd name="T10" fmla="*/ 0 w 26"/>
                  <a:gd name="T11" fmla="*/ 0 h 35"/>
                  <a:gd name="T12" fmla="*/ 14 w 26"/>
                  <a:gd name="T13" fmla="*/ 0 h 35"/>
                  <a:gd name="T14" fmla="*/ 25 w 26"/>
                  <a:gd name="T15" fmla="*/ 11 h 35"/>
                  <a:gd name="T16" fmla="*/ 19 w 26"/>
                  <a:gd name="T17" fmla="*/ 20 h 35"/>
                  <a:gd name="T18" fmla="*/ 26 w 26"/>
                  <a:gd name="T19" fmla="*/ 35 h 35"/>
                  <a:gd name="T20" fmla="*/ 18 w 26"/>
                  <a:gd name="T21" fmla="*/ 35 h 35"/>
                  <a:gd name="T22" fmla="*/ 13 w 26"/>
                  <a:gd name="T23" fmla="*/ 6 h 35"/>
                  <a:gd name="T24" fmla="*/ 7 w 26"/>
                  <a:gd name="T25" fmla="*/ 6 h 35"/>
                  <a:gd name="T26" fmla="*/ 7 w 26"/>
                  <a:gd name="T27" fmla="*/ 15 h 35"/>
                  <a:gd name="T28" fmla="*/ 13 w 26"/>
                  <a:gd name="T29" fmla="*/ 15 h 35"/>
                  <a:gd name="T30" fmla="*/ 18 w 26"/>
                  <a:gd name="T31" fmla="*/ 11 h 35"/>
                  <a:gd name="T32" fmla="*/ 13 w 26"/>
                  <a:gd name="T33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35">
                    <a:moveTo>
                      <a:pt x="18" y="35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1" y="0"/>
                      <a:pt x="25" y="5"/>
                      <a:pt x="25" y="11"/>
                    </a:cubicBezTo>
                    <a:cubicBezTo>
                      <a:pt x="25" y="15"/>
                      <a:pt x="22" y="18"/>
                      <a:pt x="19" y="20"/>
                    </a:cubicBezTo>
                    <a:cubicBezTo>
                      <a:pt x="26" y="35"/>
                      <a:pt x="26" y="35"/>
                      <a:pt x="26" y="35"/>
                    </a:cubicBezTo>
                    <a:lnTo>
                      <a:pt x="18" y="35"/>
                    </a:lnTo>
                    <a:close/>
                    <a:moveTo>
                      <a:pt x="13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6" y="15"/>
                      <a:pt x="18" y="13"/>
                      <a:pt x="18" y="11"/>
                    </a:cubicBezTo>
                    <a:cubicBezTo>
                      <a:pt x="18" y="8"/>
                      <a:pt x="16" y="6"/>
                      <a:pt x="13" y="6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29"/>
              <p:cNvSpPr>
                <a:spLocks/>
              </p:cNvSpPr>
              <p:nvPr userDrawn="1"/>
            </p:nvSpPr>
            <p:spPr bwMode="auto">
              <a:xfrm>
                <a:off x="5717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29 w 29"/>
                  <a:gd name="T5" fmla="*/ 0 h 44"/>
                  <a:gd name="T6" fmla="*/ 29 w 29"/>
                  <a:gd name="T7" fmla="*/ 7 h 44"/>
                  <a:gd name="T8" fmla="*/ 9 w 29"/>
                  <a:gd name="T9" fmla="*/ 7 h 44"/>
                  <a:gd name="T10" fmla="*/ 9 w 29"/>
                  <a:gd name="T11" fmla="*/ 17 h 44"/>
                  <a:gd name="T12" fmla="*/ 26 w 29"/>
                  <a:gd name="T13" fmla="*/ 17 h 44"/>
                  <a:gd name="T14" fmla="*/ 26 w 29"/>
                  <a:gd name="T15" fmla="*/ 25 h 44"/>
                  <a:gd name="T16" fmla="*/ 9 w 29"/>
                  <a:gd name="T17" fmla="*/ 25 h 44"/>
                  <a:gd name="T18" fmla="*/ 9 w 29"/>
                  <a:gd name="T19" fmla="*/ 36 h 44"/>
                  <a:gd name="T20" fmla="*/ 29 w 29"/>
                  <a:gd name="T21" fmla="*/ 36 h 44"/>
                  <a:gd name="T22" fmla="*/ 29 w 29"/>
                  <a:gd name="T23" fmla="*/ 44 h 44"/>
                  <a:gd name="T24" fmla="*/ 0 w 29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29" y="7"/>
                    </a:lnTo>
                    <a:lnTo>
                      <a:pt x="9" y="7"/>
                    </a:lnTo>
                    <a:lnTo>
                      <a:pt x="9" y="17"/>
                    </a:lnTo>
                    <a:lnTo>
                      <a:pt x="26" y="17"/>
                    </a:lnTo>
                    <a:lnTo>
                      <a:pt x="26" y="25"/>
                    </a:lnTo>
                    <a:lnTo>
                      <a:pt x="9" y="25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30"/>
              <p:cNvSpPr>
                <a:spLocks/>
              </p:cNvSpPr>
              <p:nvPr userDrawn="1"/>
            </p:nvSpPr>
            <p:spPr bwMode="auto">
              <a:xfrm>
                <a:off x="5764" y="3962"/>
                <a:ext cx="36" cy="44"/>
              </a:xfrm>
              <a:custGeom>
                <a:avLst/>
                <a:gdLst>
                  <a:gd name="T0" fmla="*/ 20 w 36"/>
                  <a:gd name="T1" fmla="*/ 44 h 44"/>
                  <a:gd name="T2" fmla="*/ 14 w 36"/>
                  <a:gd name="T3" fmla="*/ 44 h 44"/>
                  <a:gd name="T4" fmla="*/ 0 w 36"/>
                  <a:gd name="T5" fmla="*/ 0 h 44"/>
                  <a:gd name="T6" fmla="*/ 9 w 36"/>
                  <a:gd name="T7" fmla="*/ 0 h 44"/>
                  <a:gd name="T8" fmla="*/ 18 w 36"/>
                  <a:gd name="T9" fmla="*/ 29 h 44"/>
                  <a:gd name="T10" fmla="*/ 27 w 36"/>
                  <a:gd name="T11" fmla="*/ 0 h 44"/>
                  <a:gd name="T12" fmla="*/ 36 w 36"/>
                  <a:gd name="T13" fmla="*/ 0 h 44"/>
                  <a:gd name="T14" fmla="*/ 20 w 36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44">
                    <a:moveTo>
                      <a:pt x="20" y="44"/>
                    </a:moveTo>
                    <a:lnTo>
                      <a:pt x="14" y="44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18" y="29"/>
                    </a:lnTo>
                    <a:lnTo>
                      <a:pt x="27" y="0"/>
                    </a:lnTo>
                    <a:lnTo>
                      <a:pt x="36" y="0"/>
                    </a:lnTo>
                    <a:lnTo>
                      <a:pt x="2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31"/>
              <p:cNvSpPr>
                <a:spLocks/>
              </p:cNvSpPr>
              <p:nvPr userDrawn="1"/>
            </p:nvSpPr>
            <p:spPr bwMode="auto">
              <a:xfrm>
                <a:off x="5817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29 w 29"/>
                  <a:gd name="T5" fmla="*/ 0 h 44"/>
                  <a:gd name="T6" fmla="*/ 29 w 29"/>
                  <a:gd name="T7" fmla="*/ 7 h 44"/>
                  <a:gd name="T8" fmla="*/ 9 w 29"/>
                  <a:gd name="T9" fmla="*/ 7 h 44"/>
                  <a:gd name="T10" fmla="*/ 9 w 29"/>
                  <a:gd name="T11" fmla="*/ 17 h 44"/>
                  <a:gd name="T12" fmla="*/ 27 w 29"/>
                  <a:gd name="T13" fmla="*/ 17 h 44"/>
                  <a:gd name="T14" fmla="*/ 27 w 29"/>
                  <a:gd name="T15" fmla="*/ 25 h 44"/>
                  <a:gd name="T16" fmla="*/ 9 w 29"/>
                  <a:gd name="T17" fmla="*/ 25 h 44"/>
                  <a:gd name="T18" fmla="*/ 9 w 29"/>
                  <a:gd name="T19" fmla="*/ 36 h 44"/>
                  <a:gd name="T20" fmla="*/ 29 w 29"/>
                  <a:gd name="T21" fmla="*/ 36 h 44"/>
                  <a:gd name="T22" fmla="*/ 29 w 29"/>
                  <a:gd name="T23" fmla="*/ 44 h 44"/>
                  <a:gd name="T24" fmla="*/ 0 w 29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29" y="7"/>
                    </a:lnTo>
                    <a:lnTo>
                      <a:pt x="9" y="7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27" y="25"/>
                    </a:lnTo>
                    <a:lnTo>
                      <a:pt x="9" y="25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32"/>
              <p:cNvSpPr>
                <a:spLocks/>
              </p:cNvSpPr>
              <p:nvPr userDrawn="1"/>
            </p:nvSpPr>
            <p:spPr bwMode="auto">
              <a:xfrm>
                <a:off x="5868" y="3962"/>
                <a:ext cx="33" cy="44"/>
              </a:xfrm>
              <a:custGeom>
                <a:avLst/>
                <a:gdLst>
                  <a:gd name="T0" fmla="*/ 25 w 33"/>
                  <a:gd name="T1" fmla="*/ 44 h 44"/>
                  <a:gd name="T2" fmla="*/ 8 w 33"/>
                  <a:gd name="T3" fmla="*/ 16 h 44"/>
                  <a:gd name="T4" fmla="*/ 8 w 33"/>
                  <a:gd name="T5" fmla="*/ 44 h 44"/>
                  <a:gd name="T6" fmla="*/ 0 w 33"/>
                  <a:gd name="T7" fmla="*/ 44 h 44"/>
                  <a:gd name="T8" fmla="*/ 0 w 33"/>
                  <a:gd name="T9" fmla="*/ 0 h 44"/>
                  <a:gd name="T10" fmla="*/ 8 w 33"/>
                  <a:gd name="T11" fmla="*/ 0 h 44"/>
                  <a:gd name="T12" fmla="*/ 24 w 33"/>
                  <a:gd name="T13" fmla="*/ 26 h 44"/>
                  <a:gd name="T14" fmla="*/ 24 w 33"/>
                  <a:gd name="T15" fmla="*/ 0 h 44"/>
                  <a:gd name="T16" fmla="*/ 33 w 33"/>
                  <a:gd name="T17" fmla="*/ 0 h 44"/>
                  <a:gd name="T18" fmla="*/ 33 w 33"/>
                  <a:gd name="T19" fmla="*/ 44 h 44"/>
                  <a:gd name="T20" fmla="*/ 25 w 33"/>
                  <a:gd name="T21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44">
                    <a:moveTo>
                      <a:pt x="25" y="44"/>
                    </a:moveTo>
                    <a:lnTo>
                      <a:pt x="8" y="16"/>
                    </a:lnTo>
                    <a:lnTo>
                      <a:pt x="8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24" y="26"/>
                    </a:lnTo>
                    <a:lnTo>
                      <a:pt x="24" y="0"/>
                    </a:lnTo>
                    <a:lnTo>
                      <a:pt x="33" y="0"/>
                    </a:lnTo>
                    <a:lnTo>
                      <a:pt x="33" y="44"/>
                    </a:lnTo>
                    <a:lnTo>
                      <a:pt x="25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33"/>
              <p:cNvSpPr>
                <a:spLocks/>
              </p:cNvSpPr>
              <p:nvPr userDrawn="1"/>
            </p:nvSpPr>
            <p:spPr bwMode="auto">
              <a:xfrm>
                <a:off x="5920" y="3962"/>
                <a:ext cx="32" cy="44"/>
              </a:xfrm>
              <a:custGeom>
                <a:avLst/>
                <a:gdLst>
                  <a:gd name="T0" fmla="*/ 20 w 32"/>
                  <a:gd name="T1" fmla="*/ 7 h 44"/>
                  <a:gd name="T2" fmla="*/ 20 w 32"/>
                  <a:gd name="T3" fmla="*/ 44 h 44"/>
                  <a:gd name="T4" fmla="*/ 13 w 32"/>
                  <a:gd name="T5" fmla="*/ 44 h 44"/>
                  <a:gd name="T6" fmla="*/ 13 w 32"/>
                  <a:gd name="T7" fmla="*/ 7 h 44"/>
                  <a:gd name="T8" fmla="*/ 0 w 32"/>
                  <a:gd name="T9" fmla="*/ 7 h 44"/>
                  <a:gd name="T10" fmla="*/ 0 w 32"/>
                  <a:gd name="T11" fmla="*/ 0 h 44"/>
                  <a:gd name="T12" fmla="*/ 32 w 32"/>
                  <a:gd name="T13" fmla="*/ 0 h 44"/>
                  <a:gd name="T14" fmla="*/ 32 w 32"/>
                  <a:gd name="T15" fmla="*/ 7 h 44"/>
                  <a:gd name="T16" fmla="*/ 20 w 32"/>
                  <a:gd name="T17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4">
                    <a:moveTo>
                      <a:pt x="20" y="7"/>
                    </a:moveTo>
                    <a:lnTo>
                      <a:pt x="20" y="44"/>
                    </a:lnTo>
                    <a:lnTo>
                      <a:pt x="13" y="44"/>
                    </a:lnTo>
                    <a:lnTo>
                      <a:pt x="13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7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34"/>
              <p:cNvSpPr>
                <a:spLocks noChangeArrowheads="1"/>
              </p:cNvSpPr>
              <p:nvPr userDrawn="1"/>
            </p:nvSpPr>
            <p:spPr bwMode="auto">
              <a:xfrm>
                <a:off x="5972" y="3962"/>
                <a:ext cx="9" cy="44"/>
              </a:xfrm>
              <a:prstGeom prst="rect">
                <a:avLst/>
              </a:pr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35"/>
              <p:cNvSpPr>
                <a:spLocks noEditPoints="1"/>
              </p:cNvSpPr>
              <p:nvPr userDrawn="1"/>
            </p:nvSpPr>
            <p:spPr bwMode="auto">
              <a:xfrm>
                <a:off x="6001" y="3962"/>
                <a:ext cx="33" cy="44"/>
              </a:xfrm>
              <a:custGeom>
                <a:avLst/>
                <a:gdLst>
                  <a:gd name="T0" fmla="*/ 22 w 26"/>
                  <a:gd name="T1" fmla="*/ 31 h 35"/>
                  <a:gd name="T2" fmla="*/ 13 w 26"/>
                  <a:gd name="T3" fmla="*/ 35 h 35"/>
                  <a:gd name="T4" fmla="*/ 4 w 26"/>
                  <a:gd name="T5" fmla="*/ 31 h 35"/>
                  <a:gd name="T6" fmla="*/ 0 w 26"/>
                  <a:gd name="T7" fmla="*/ 17 h 35"/>
                  <a:gd name="T8" fmla="*/ 4 w 26"/>
                  <a:gd name="T9" fmla="*/ 3 h 35"/>
                  <a:gd name="T10" fmla="*/ 13 w 26"/>
                  <a:gd name="T11" fmla="*/ 0 h 35"/>
                  <a:gd name="T12" fmla="*/ 22 w 26"/>
                  <a:gd name="T13" fmla="*/ 3 h 35"/>
                  <a:gd name="T14" fmla="*/ 26 w 26"/>
                  <a:gd name="T15" fmla="*/ 17 h 35"/>
                  <a:gd name="T16" fmla="*/ 22 w 26"/>
                  <a:gd name="T17" fmla="*/ 31 h 35"/>
                  <a:gd name="T18" fmla="*/ 17 w 26"/>
                  <a:gd name="T19" fmla="*/ 8 h 35"/>
                  <a:gd name="T20" fmla="*/ 13 w 26"/>
                  <a:gd name="T21" fmla="*/ 6 h 35"/>
                  <a:gd name="T22" fmla="*/ 9 w 26"/>
                  <a:gd name="T23" fmla="*/ 8 h 35"/>
                  <a:gd name="T24" fmla="*/ 7 w 26"/>
                  <a:gd name="T25" fmla="*/ 17 h 35"/>
                  <a:gd name="T26" fmla="*/ 9 w 26"/>
                  <a:gd name="T27" fmla="*/ 27 h 35"/>
                  <a:gd name="T28" fmla="*/ 13 w 26"/>
                  <a:gd name="T29" fmla="*/ 29 h 35"/>
                  <a:gd name="T30" fmla="*/ 17 w 26"/>
                  <a:gd name="T31" fmla="*/ 27 h 35"/>
                  <a:gd name="T32" fmla="*/ 19 w 26"/>
                  <a:gd name="T33" fmla="*/ 17 h 35"/>
                  <a:gd name="T34" fmla="*/ 17 w 26"/>
                  <a:gd name="T35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5">
                    <a:moveTo>
                      <a:pt x="22" y="31"/>
                    </a:moveTo>
                    <a:cubicBezTo>
                      <a:pt x="20" y="34"/>
                      <a:pt x="17" y="35"/>
                      <a:pt x="13" y="35"/>
                    </a:cubicBezTo>
                    <a:cubicBezTo>
                      <a:pt x="9" y="35"/>
                      <a:pt x="6" y="34"/>
                      <a:pt x="4" y="31"/>
                    </a:cubicBezTo>
                    <a:cubicBezTo>
                      <a:pt x="0" y="28"/>
                      <a:pt x="0" y="24"/>
                      <a:pt x="0" y="17"/>
                    </a:cubicBezTo>
                    <a:cubicBezTo>
                      <a:pt x="0" y="11"/>
                      <a:pt x="0" y="7"/>
                      <a:pt x="4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7" y="0"/>
                      <a:pt x="20" y="1"/>
                      <a:pt x="22" y="3"/>
                    </a:cubicBezTo>
                    <a:cubicBezTo>
                      <a:pt x="26" y="7"/>
                      <a:pt x="26" y="11"/>
                      <a:pt x="26" y="17"/>
                    </a:cubicBezTo>
                    <a:cubicBezTo>
                      <a:pt x="26" y="24"/>
                      <a:pt x="26" y="28"/>
                      <a:pt x="22" y="31"/>
                    </a:cubicBezTo>
                    <a:close/>
                    <a:moveTo>
                      <a:pt x="17" y="8"/>
                    </a:moveTo>
                    <a:cubicBezTo>
                      <a:pt x="16" y="6"/>
                      <a:pt x="15" y="6"/>
                      <a:pt x="13" y="6"/>
                    </a:cubicBezTo>
                    <a:cubicBezTo>
                      <a:pt x="11" y="6"/>
                      <a:pt x="10" y="6"/>
                      <a:pt x="9" y="8"/>
                    </a:cubicBezTo>
                    <a:cubicBezTo>
                      <a:pt x="7" y="9"/>
                      <a:pt x="7" y="11"/>
                      <a:pt x="7" y="17"/>
                    </a:cubicBezTo>
                    <a:cubicBezTo>
                      <a:pt x="7" y="24"/>
                      <a:pt x="7" y="26"/>
                      <a:pt x="9" y="27"/>
                    </a:cubicBezTo>
                    <a:cubicBezTo>
                      <a:pt x="10" y="28"/>
                      <a:pt x="11" y="29"/>
                      <a:pt x="13" y="29"/>
                    </a:cubicBezTo>
                    <a:cubicBezTo>
                      <a:pt x="15" y="29"/>
                      <a:pt x="16" y="28"/>
                      <a:pt x="17" y="27"/>
                    </a:cubicBezTo>
                    <a:cubicBezTo>
                      <a:pt x="19" y="26"/>
                      <a:pt x="19" y="24"/>
                      <a:pt x="19" y="17"/>
                    </a:cubicBezTo>
                    <a:cubicBezTo>
                      <a:pt x="19" y="11"/>
                      <a:pt x="19" y="9"/>
                      <a:pt x="17" y="8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36"/>
              <p:cNvSpPr>
                <a:spLocks/>
              </p:cNvSpPr>
              <p:nvPr userDrawn="1"/>
            </p:nvSpPr>
            <p:spPr bwMode="auto">
              <a:xfrm>
                <a:off x="6054" y="3962"/>
                <a:ext cx="35" cy="44"/>
              </a:xfrm>
              <a:custGeom>
                <a:avLst/>
                <a:gdLst>
                  <a:gd name="T0" fmla="*/ 27 w 35"/>
                  <a:gd name="T1" fmla="*/ 44 h 44"/>
                  <a:gd name="T2" fmla="*/ 9 w 35"/>
                  <a:gd name="T3" fmla="*/ 16 h 44"/>
                  <a:gd name="T4" fmla="*/ 9 w 35"/>
                  <a:gd name="T5" fmla="*/ 44 h 44"/>
                  <a:gd name="T6" fmla="*/ 0 w 35"/>
                  <a:gd name="T7" fmla="*/ 44 h 44"/>
                  <a:gd name="T8" fmla="*/ 0 w 35"/>
                  <a:gd name="T9" fmla="*/ 0 h 44"/>
                  <a:gd name="T10" fmla="*/ 9 w 35"/>
                  <a:gd name="T11" fmla="*/ 0 h 44"/>
                  <a:gd name="T12" fmla="*/ 26 w 35"/>
                  <a:gd name="T13" fmla="*/ 26 h 44"/>
                  <a:gd name="T14" fmla="*/ 26 w 35"/>
                  <a:gd name="T15" fmla="*/ 0 h 44"/>
                  <a:gd name="T16" fmla="*/ 35 w 35"/>
                  <a:gd name="T17" fmla="*/ 0 h 44"/>
                  <a:gd name="T18" fmla="*/ 35 w 35"/>
                  <a:gd name="T19" fmla="*/ 44 h 44"/>
                  <a:gd name="T20" fmla="*/ 27 w 35"/>
                  <a:gd name="T21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44">
                    <a:moveTo>
                      <a:pt x="27" y="44"/>
                    </a:moveTo>
                    <a:lnTo>
                      <a:pt x="9" y="16"/>
                    </a:lnTo>
                    <a:lnTo>
                      <a:pt x="9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26" y="26"/>
                    </a:lnTo>
                    <a:lnTo>
                      <a:pt x="26" y="0"/>
                    </a:lnTo>
                    <a:lnTo>
                      <a:pt x="35" y="0"/>
                    </a:lnTo>
                    <a:lnTo>
                      <a:pt x="35" y="44"/>
                    </a:lnTo>
                    <a:lnTo>
                      <a:pt x="27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5" name="Group 134"/>
            <p:cNvGrpSpPr/>
            <p:nvPr userDrawn="1"/>
          </p:nvGrpSpPr>
          <p:grpSpPr>
            <a:xfrm>
              <a:off x="9140479" y="5882283"/>
              <a:ext cx="1508125" cy="269875"/>
              <a:chOff x="9145588" y="5880100"/>
              <a:chExt cx="1508125" cy="269875"/>
            </a:xfrm>
          </p:grpSpPr>
          <p:sp>
            <p:nvSpPr>
              <p:cNvPr id="136" name="AutoShape 39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9145588" y="5880100"/>
                <a:ext cx="1508125" cy="269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50"/>
              <p:cNvSpPr>
                <a:spLocks/>
              </p:cNvSpPr>
              <p:nvPr userDrawn="1"/>
            </p:nvSpPr>
            <p:spPr bwMode="auto">
              <a:xfrm>
                <a:off x="9983788" y="5880100"/>
                <a:ext cx="33338" cy="71438"/>
              </a:xfrm>
              <a:custGeom>
                <a:avLst/>
                <a:gdLst>
                  <a:gd name="T0" fmla="*/ 85 w 101"/>
                  <a:gd name="T1" fmla="*/ 204 h 215"/>
                  <a:gd name="T2" fmla="*/ 52 w 101"/>
                  <a:gd name="T3" fmla="*/ 215 h 215"/>
                  <a:gd name="T4" fmla="*/ 16 w 101"/>
                  <a:gd name="T5" fmla="*/ 200 h 215"/>
                  <a:gd name="T6" fmla="*/ 0 w 101"/>
                  <a:gd name="T7" fmla="*/ 108 h 215"/>
                  <a:gd name="T8" fmla="*/ 16 w 101"/>
                  <a:gd name="T9" fmla="*/ 15 h 215"/>
                  <a:gd name="T10" fmla="*/ 52 w 101"/>
                  <a:gd name="T11" fmla="*/ 0 h 215"/>
                  <a:gd name="T12" fmla="*/ 85 w 101"/>
                  <a:gd name="T13" fmla="*/ 12 h 215"/>
                  <a:gd name="T14" fmla="*/ 101 w 101"/>
                  <a:gd name="T15" fmla="*/ 54 h 215"/>
                  <a:gd name="T16" fmla="*/ 75 w 101"/>
                  <a:gd name="T17" fmla="*/ 54 h 215"/>
                  <a:gd name="T18" fmla="*/ 69 w 101"/>
                  <a:gd name="T19" fmla="*/ 30 h 215"/>
                  <a:gd name="T20" fmla="*/ 52 w 101"/>
                  <a:gd name="T21" fmla="*/ 23 h 215"/>
                  <a:gd name="T22" fmla="*/ 35 w 101"/>
                  <a:gd name="T23" fmla="*/ 31 h 215"/>
                  <a:gd name="T24" fmla="*/ 26 w 101"/>
                  <a:gd name="T25" fmla="*/ 108 h 215"/>
                  <a:gd name="T26" fmla="*/ 35 w 101"/>
                  <a:gd name="T27" fmla="*/ 185 h 215"/>
                  <a:gd name="T28" fmla="*/ 52 w 101"/>
                  <a:gd name="T29" fmla="*/ 193 h 215"/>
                  <a:gd name="T30" fmla="*/ 69 w 101"/>
                  <a:gd name="T31" fmla="*/ 185 h 215"/>
                  <a:gd name="T32" fmla="*/ 75 w 101"/>
                  <a:gd name="T33" fmla="*/ 161 h 215"/>
                  <a:gd name="T34" fmla="*/ 101 w 101"/>
                  <a:gd name="T35" fmla="*/ 161 h 215"/>
                  <a:gd name="T36" fmla="*/ 85 w 101"/>
                  <a:gd name="T37" fmla="*/ 204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215">
                    <a:moveTo>
                      <a:pt x="85" y="204"/>
                    </a:moveTo>
                    <a:cubicBezTo>
                      <a:pt x="76" y="211"/>
                      <a:pt x="66" y="215"/>
                      <a:pt x="52" y="215"/>
                    </a:cubicBezTo>
                    <a:cubicBezTo>
                      <a:pt x="35" y="215"/>
                      <a:pt x="24" y="209"/>
                      <a:pt x="16" y="200"/>
                    </a:cubicBezTo>
                    <a:cubicBezTo>
                      <a:pt x="2" y="184"/>
                      <a:pt x="0" y="166"/>
                      <a:pt x="0" y="108"/>
                    </a:cubicBezTo>
                    <a:cubicBezTo>
                      <a:pt x="0" y="49"/>
                      <a:pt x="2" y="31"/>
                      <a:pt x="16" y="15"/>
                    </a:cubicBezTo>
                    <a:cubicBezTo>
                      <a:pt x="24" y="6"/>
                      <a:pt x="35" y="0"/>
                      <a:pt x="52" y="0"/>
                    </a:cubicBezTo>
                    <a:cubicBezTo>
                      <a:pt x="67" y="0"/>
                      <a:pt x="77" y="4"/>
                      <a:pt x="85" y="12"/>
                    </a:cubicBezTo>
                    <a:cubicBezTo>
                      <a:pt x="95" y="22"/>
                      <a:pt x="100" y="37"/>
                      <a:pt x="101" y="54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5" y="45"/>
                      <a:pt x="74" y="36"/>
                      <a:pt x="69" y="30"/>
                    </a:cubicBezTo>
                    <a:cubicBezTo>
                      <a:pt x="65" y="26"/>
                      <a:pt x="60" y="23"/>
                      <a:pt x="52" y="23"/>
                    </a:cubicBezTo>
                    <a:cubicBezTo>
                      <a:pt x="44" y="23"/>
                      <a:pt x="38" y="26"/>
                      <a:pt x="35" y="31"/>
                    </a:cubicBezTo>
                    <a:cubicBezTo>
                      <a:pt x="27" y="41"/>
                      <a:pt x="26" y="58"/>
                      <a:pt x="26" y="108"/>
                    </a:cubicBezTo>
                    <a:cubicBezTo>
                      <a:pt x="26" y="158"/>
                      <a:pt x="27" y="175"/>
                      <a:pt x="35" y="185"/>
                    </a:cubicBezTo>
                    <a:cubicBezTo>
                      <a:pt x="38" y="189"/>
                      <a:pt x="44" y="193"/>
                      <a:pt x="52" y="193"/>
                    </a:cubicBezTo>
                    <a:cubicBezTo>
                      <a:pt x="60" y="193"/>
                      <a:pt x="65" y="189"/>
                      <a:pt x="69" y="185"/>
                    </a:cubicBezTo>
                    <a:cubicBezTo>
                      <a:pt x="73" y="179"/>
                      <a:pt x="75" y="170"/>
                      <a:pt x="75" y="161"/>
                    </a:cubicBezTo>
                    <a:cubicBezTo>
                      <a:pt x="101" y="161"/>
                      <a:pt x="101" y="161"/>
                      <a:pt x="101" y="161"/>
                    </a:cubicBezTo>
                    <a:cubicBezTo>
                      <a:pt x="100" y="179"/>
                      <a:pt x="95" y="194"/>
                      <a:pt x="85" y="204"/>
                    </a:cubicBez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51"/>
              <p:cNvSpPr>
                <a:spLocks/>
              </p:cNvSpPr>
              <p:nvPr userDrawn="1"/>
            </p:nvSpPr>
            <p:spPr bwMode="auto">
              <a:xfrm>
                <a:off x="10039351" y="5881688"/>
                <a:ext cx="31750" cy="68263"/>
              </a:xfrm>
              <a:custGeom>
                <a:avLst/>
                <a:gdLst>
                  <a:gd name="T0" fmla="*/ 14 w 20"/>
                  <a:gd name="T1" fmla="*/ 43 h 43"/>
                  <a:gd name="T2" fmla="*/ 14 w 20"/>
                  <a:gd name="T3" fmla="*/ 23 h 43"/>
                  <a:gd name="T4" fmla="*/ 5 w 20"/>
                  <a:gd name="T5" fmla="*/ 23 h 43"/>
                  <a:gd name="T6" fmla="*/ 5 w 20"/>
                  <a:gd name="T7" fmla="*/ 43 h 43"/>
                  <a:gd name="T8" fmla="*/ 0 w 20"/>
                  <a:gd name="T9" fmla="*/ 43 h 43"/>
                  <a:gd name="T10" fmla="*/ 0 w 20"/>
                  <a:gd name="T11" fmla="*/ 0 h 43"/>
                  <a:gd name="T12" fmla="*/ 5 w 20"/>
                  <a:gd name="T13" fmla="*/ 0 h 43"/>
                  <a:gd name="T14" fmla="*/ 5 w 20"/>
                  <a:gd name="T15" fmla="*/ 19 h 43"/>
                  <a:gd name="T16" fmla="*/ 14 w 20"/>
                  <a:gd name="T17" fmla="*/ 19 h 43"/>
                  <a:gd name="T18" fmla="*/ 14 w 20"/>
                  <a:gd name="T19" fmla="*/ 0 h 43"/>
                  <a:gd name="T20" fmla="*/ 20 w 20"/>
                  <a:gd name="T21" fmla="*/ 0 h 43"/>
                  <a:gd name="T22" fmla="*/ 20 w 20"/>
                  <a:gd name="T23" fmla="*/ 43 h 43"/>
                  <a:gd name="T24" fmla="*/ 14 w 20"/>
                  <a:gd name="T2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43">
                    <a:moveTo>
                      <a:pt x="14" y="43"/>
                    </a:moveTo>
                    <a:lnTo>
                      <a:pt x="14" y="23"/>
                    </a:lnTo>
                    <a:lnTo>
                      <a:pt x="5" y="23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19"/>
                    </a:lnTo>
                    <a:lnTo>
                      <a:pt x="14" y="19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0" y="43"/>
                    </a:lnTo>
                    <a:lnTo>
                      <a:pt x="14" y="43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52"/>
              <p:cNvSpPr>
                <a:spLocks/>
              </p:cNvSpPr>
              <p:nvPr userDrawn="1"/>
            </p:nvSpPr>
            <p:spPr bwMode="auto">
              <a:xfrm>
                <a:off x="10093326" y="5881688"/>
                <a:ext cx="26988" cy="68263"/>
              </a:xfrm>
              <a:custGeom>
                <a:avLst/>
                <a:gdLst>
                  <a:gd name="T0" fmla="*/ 0 w 17"/>
                  <a:gd name="T1" fmla="*/ 43 h 43"/>
                  <a:gd name="T2" fmla="*/ 0 w 17"/>
                  <a:gd name="T3" fmla="*/ 0 h 43"/>
                  <a:gd name="T4" fmla="*/ 17 w 17"/>
                  <a:gd name="T5" fmla="*/ 0 h 43"/>
                  <a:gd name="T6" fmla="*/ 17 w 17"/>
                  <a:gd name="T7" fmla="*/ 4 h 43"/>
                  <a:gd name="T8" fmla="*/ 6 w 17"/>
                  <a:gd name="T9" fmla="*/ 4 h 43"/>
                  <a:gd name="T10" fmla="*/ 6 w 17"/>
                  <a:gd name="T11" fmla="*/ 19 h 43"/>
                  <a:gd name="T12" fmla="*/ 16 w 17"/>
                  <a:gd name="T13" fmla="*/ 19 h 43"/>
                  <a:gd name="T14" fmla="*/ 16 w 17"/>
                  <a:gd name="T15" fmla="*/ 24 h 43"/>
                  <a:gd name="T16" fmla="*/ 6 w 17"/>
                  <a:gd name="T17" fmla="*/ 24 h 43"/>
                  <a:gd name="T18" fmla="*/ 6 w 17"/>
                  <a:gd name="T19" fmla="*/ 38 h 43"/>
                  <a:gd name="T20" fmla="*/ 17 w 17"/>
                  <a:gd name="T21" fmla="*/ 38 h 43"/>
                  <a:gd name="T22" fmla="*/ 17 w 17"/>
                  <a:gd name="T23" fmla="*/ 43 h 43"/>
                  <a:gd name="T24" fmla="*/ 0 w 17"/>
                  <a:gd name="T2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43">
                    <a:moveTo>
                      <a:pt x="0" y="43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17" y="4"/>
                    </a:lnTo>
                    <a:lnTo>
                      <a:pt x="6" y="4"/>
                    </a:lnTo>
                    <a:lnTo>
                      <a:pt x="6" y="19"/>
                    </a:lnTo>
                    <a:lnTo>
                      <a:pt x="16" y="19"/>
                    </a:lnTo>
                    <a:lnTo>
                      <a:pt x="16" y="24"/>
                    </a:lnTo>
                    <a:lnTo>
                      <a:pt x="6" y="24"/>
                    </a:lnTo>
                    <a:lnTo>
                      <a:pt x="6" y="38"/>
                    </a:lnTo>
                    <a:lnTo>
                      <a:pt x="17" y="38"/>
                    </a:lnTo>
                    <a:lnTo>
                      <a:pt x="17" y="43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53"/>
              <p:cNvSpPr>
                <a:spLocks/>
              </p:cNvSpPr>
              <p:nvPr userDrawn="1"/>
            </p:nvSpPr>
            <p:spPr bwMode="auto">
              <a:xfrm>
                <a:off x="10140951" y="5880100"/>
                <a:ext cx="31750" cy="71438"/>
              </a:xfrm>
              <a:custGeom>
                <a:avLst/>
                <a:gdLst>
                  <a:gd name="T0" fmla="*/ 84 w 100"/>
                  <a:gd name="T1" fmla="*/ 204 h 215"/>
                  <a:gd name="T2" fmla="*/ 52 w 100"/>
                  <a:gd name="T3" fmla="*/ 215 h 215"/>
                  <a:gd name="T4" fmla="*/ 16 w 100"/>
                  <a:gd name="T5" fmla="*/ 200 h 215"/>
                  <a:gd name="T6" fmla="*/ 0 w 100"/>
                  <a:gd name="T7" fmla="*/ 108 h 215"/>
                  <a:gd name="T8" fmla="*/ 16 w 100"/>
                  <a:gd name="T9" fmla="*/ 15 h 215"/>
                  <a:gd name="T10" fmla="*/ 52 w 100"/>
                  <a:gd name="T11" fmla="*/ 0 h 215"/>
                  <a:gd name="T12" fmla="*/ 85 w 100"/>
                  <a:gd name="T13" fmla="*/ 12 h 215"/>
                  <a:gd name="T14" fmla="*/ 100 w 100"/>
                  <a:gd name="T15" fmla="*/ 54 h 215"/>
                  <a:gd name="T16" fmla="*/ 75 w 100"/>
                  <a:gd name="T17" fmla="*/ 54 h 215"/>
                  <a:gd name="T18" fmla="*/ 68 w 100"/>
                  <a:gd name="T19" fmla="*/ 30 h 215"/>
                  <a:gd name="T20" fmla="*/ 52 w 100"/>
                  <a:gd name="T21" fmla="*/ 23 h 215"/>
                  <a:gd name="T22" fmla="*/ 34 w 100"/>
                  <a:gd name="T23" fmla="*/ 31 h 215"/>
                  <a:gd name="T24" fmla="*/ 26 w 100"/>
                  <a:gd name="T25" fmla="*/ 108 h 215"/>
                  <a:gd name="T26" fmla="*/ 34 w 100"/>
                  <a:gd name="T27" fmla="*/ 185 h 215"/>
                  <a:gd name="T28" fmla="*/ 52 w 100"/>
                  <a:gd name="T29" fmla="*/ 193 h 215"/>
                  <a:gd name="T30" fmla="*/ 68 w 100"/>
                  <a:gd name="T31" fmla="*/ 185 h 215"/>
                  <a:gd name="T32" fmla="*/ 75 w 100"/>
                  <a:gd name="T33" fmla="*/ 161 h 215"/>
                  <a:gd name="T34" fmla="*/ 100 w 100"/>
                  <a:gd name="T35" fmla="*/ 161 h 215"/>
                  <a:gd name="T36" fmla="*/ 84 w 100"/>
                  <a:gd name="T37" fmla="*/ 204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" h="215">
                    <a:moveTo>
                      <a:pt x="84" y="204"/>
                    </a:moveTo>
                    <a:cubicBezTo>
                      <a:pt x="76" y="211"/>
                      <a:pt x="66" y="215"/>
                      <a:pt x="52" y="215"/>
                    </a:cubicBezTo>
                    <a:cubicBezTo>
                      <a:pt x="35" y="215"/>
                      <a:pt x="24" y="209"/>
                      <a:pt x="16" y="200"/>
                    </a:cubicBezTo>
                    <a:cubicBezTo>
                      <a:pt x="2" y="184"/>
                      <a:pt x="0" y="166"/>
                      <a:pt x="0" y="108"/>
                    </a:cubicBezTo>
                    <a:cubicBezTo>
                      <a:pt x="0" y="49"/>
                      <a:pt x="2" y="31"/>
                      <a:pt x="16" y="15"/>
                    </a:cubicBezTo>
                    <a:cubicBezTo>
                      <a:pt x="24" y="6"/>
                      <a:pt x="35" y="0"/>
                      <a:pt x="52" y="0"/>
                    </a:cubicBezTo>
                    <a:cubicBezTo>
                      <a:pt x="66" y="0"/>
                      <a:pt x="77" y="4"/>
                      <a:pt x="85" y="12"/>
                    </a:cubicBezTo>
                    <a:cubicBezTo>
                      <a:pt x="95" y="22"/>
                      <a:pt x="100" y="37"/>
                      <a:pt x="100" y="54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5" y="45"/>
                      <a:pt x="73" y="36"/>
                      <a:pt x="68" y="30"/>
                    </a:cubicBezTo>
                    <a:cubicBezTo>
                      <a:pt x="65" y="26"/>
                      <a:pt x="60" y="23"/>
                      <a:pt x="52" y="23"/>
                    </a:cubicBezTo>
                    <a:cubicBezTo>
                      <a:pt x="43" y="23"/>
                      <a:pt x="38" y="26"/>
                      <a:pt x="34" y="31"/>
                    </a:cubicBezTo>
                    <a:cubicBezTo>
                      <a:pt x="27" y="41"/>
                      <a:pt x="26" y="58"/>
                      <a:pt x="26" y="108"/>
                    </a:cubicBezTo>
                    <a:cubicBezTo>
                      <a:pt x="26" y="158"/>
                      <a:pt x="27" y="175"/>
                      <a:pt x="34" y="185"/>
                    </a:cubicBezTo>
                    <a:cubicBezTo>
                      <a:pt x="38" y="189"/>
                      <a:pt x="43" y="193"/>
                      <a:pt x="52" y="193"/>
                    </a:cubicBezTo>
                    <a:cubicBezTo>
                      <a:pt x="60" y="193"/>
                      <a:pt x="65" y="189"/>
                      <a:pt x="68" y="185"/>
                    </a:cubicBezTo>
                    <a:cubicBezTo>
                      <a:pt x="73" y="179"/>
                      <a:pt x="75" y="170"/>
                      <a:pt x="75" y="161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100" y="179"/>
                      <a:pt x="95" y="194"/>
                      <a:pt x="84" y="204"/>
                    </a:cubicBez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54"/>
              <p:cNvSpPr>
                <a:spLocks/>
              </p:cNvSpPr>
              <p:nvPr userDrawn="1"/>
            </p:nvSpPr>
            <p:spPr bwMode="auto">
              <a:xfrm>
                <a:off x="10194926" y="5881688"/>
                <a:ext cx="34925" cy="68263"/>
              </a:xfrm>
              <a:custGeom>
                <a:avLst/>
                <a:gdLst>
                  <a:gd name="T0" fmla="*/ 17 w 22"/>
                  <a:gd name="T1" fmla="*/ 43 h 43"/>
                  <a:gd name="T2" fmla="*/ 9 w 22"/>
                  <a:gd name="T3" fmla="*/ 24 h 43"/>
                  <a:gd name="T4" fmla="*/ 5 w 22"/>
                  <a:gd name="T5" fmla="*/ 31 h 43"/>
                  <a:gd name="T6" fmla="*/ 5 w 22"/>
                  <a:gd name="T7" fmla="*/ 43 h 43"/>
                  <a:gd name="T8" fmla="*/ 0 w 22"/>
                  <a:gd name="T9" fmla="*/ 43 h 43"/>
                  <a:gd name="T10" fmla="*/ 0 w 22"/>
                  <a:gd name="T11" fmla="*/ 0 h 43"/>
                  <a:gd name="T12" fmla="*/ 5 w 22"/>
                  <a:gd name="T13" fmla="*/ 0 h 43"/>
                  <a:gd name="T14" fmla="*/ 5 w 22"/>
                  <a:gd name="T15" fmla="*/ 22 h 43"/>
                  <a:gd name="T16" fmla="*/ 16 w 22"/>
                  <a:gd name="T17" fmla="*/ 0 h 43"/>
                  <a:gd name="T18" fmla="*/ 21 w 22"/>
                  <a:gd name="T19" fmla="*/ 0 h 43"/>
                  <a:gd name="T20" fmla="*/ 12 w 22"/>
                  <a:gd name="T21" fmla="*/ 18 h 43"/>
                  <a:gd name="T22" fmla="*/ 22 w 22"/>
                  <a:gd name="T23" fmla="*/ 43 h 43"/>
                  <a:gd name="T24" fmla="*/ 17 w 22"/>
                  <a:gd name="T2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43">
                    <a:moveTo>
                      <a:pt x="17" y="43"/>
                    </a:moveTo>
                    <a:lnTo>
                      <a:pt x="9" y="24"/>
                    </a:lnTo>
                    <a:lnTo>
                      <a:pt x="5" y="31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22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12" y="18"/>
                    </a:lnTo>
                    <a:lnTo>
                      <a:pt x="22" y="43"/>
                    </a:lnTo>
                    <a:lnTo>
                      <a:pt x="17" y="43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55"/>
              <p:cNvSpPr>
                <a:spLocks noEditPoints="1"/>
              </p:cNvSpPr>
              <p:nvPr userDrawn="1"/>
            </p:nvSpPr>
            <p:spPr bwMode="auto">
              <a:xfrm>
                <a:off x="10283826" y="5881688"/>
                <a:ext cx="31750" cy="68263"/>
              </a:xfrm>
              <a:custGeom>
                <a:avLst/>
                <a:gdLst>
                  <a:gd name="T0" fmla="*/ 48 w 98"/>
                  <a:gd name="T1" fmla="*/ 123 h 211"/>
                  <a:gd name="T2" fmla="*/ 26 w 98"/>
                  <a:gd name="T3" fmla="*/ 123 h 211"/>
                  <a:gd name="T4" fmla="*/ 26 w 98"/>
                  <a:gd name="T5" fmla="*/ 211 h 211"/>
                  <a:gd name="T6" fmla="*/ 0 w 98"/>
                  <a:gd name="T7" fmla="*/ 211 h 211"/>
                  <a:gd name="T8" fmla="*/ 0 w 98"/>
                  <a:gd name="T9" fmla="*/ 0 h 211"/>
                  <a:gd name="T10" fmla="*/ 48 w 98"/>
                  <a:gd name="T11" fmla="*/ 0 h 211"/>
                  <a:gd name="T12" fmla="*/ 98 w 98"/>
                  <a:gd name="T13" fmla="*/ 62 h 211"/>
                  <a:gd name="T14" fmla="*/ 48 w 98"/>
                  <a:gd name="T15" fmla="*/ 123 h 211"/>
                  <a:gd name="T16" fmla="*/ 47 w 98"/>
                  <a:gd name="T17" fmla="*/ 23 h 211"/>
                  <a:gd name="T18" fmla="*/ 26 w 98"/>
                  <a:gd name="T19" fmla="*/ 23 h 211"/>
                  <a:gd name="T20" fmla="*/ 26 w 98"/>
                  <a:gd name="T21" fmla="*/ 100 h 211"/>
                  <a:gd name="T22" fmla="*/ 47 w 98"/>
                  <a:gd name="T23" fmla="*/ 100 h 211"/>
                  <a:gd name="T24" fmla="*/ 72 w 98"/>
                  <a:gd name="T25" fmla="*/ 62 h 211"/>
                  <a:gd name="T26" fmla="*/ 47 w 98"/>
                  <a:gd name="T27" fmla="*/ 23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11">
                    <a:moveTo>
                      <a:pt x="48" y="123"/>
                    </a:moveTo>
                    <a:cubicBezTo>
                      <a:pt x="26" y="123"/>
                      <a:pt x="26" y="123"/>
                      <a:pt x="26" y="123"/>
                    </a:cubicBezTo>
                    <a:cubicBezTo>
                      <a:pt x="26" y="211"/>
                      <a:pt x="26" y="211"/>
                      <a:pt x="26" y="211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79" y="0"/>
                      <a:pt x="98" y="15"/>
                      <a:pt x="98" y="62"/>
                    </a:cubicBezTo>
                    <a:cubicBezTo>
                      <a:pt x="98" y="108"/>
                      <a:pt x="79" y="123"/>
                      <a:pt x="48" y="123"/>
                    </a:cubicBezTo>
                    <a:close/>
                    <a:moveTo>
                      <a:pt x="47" y="23"/>
                    </a:move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100"/>
                      <a:pt x="26" y="100"/>
                      <a:pt x="26" y="100"/>
                    </a:cubicBezTo>
                    <a:cubicBezTo>
                      <a:pt x="47" y="100"/>
                      <a:pt x="47" y="100"/>
                      <a:pt x="47" y="100"/>
                    </a:cubicBezTo>
                    <a:cubicBezTo>
                      <a:pt x="64" y="100"/>
                      <a:pt x="72" y="90"/>
                      <a:pt x="72" y="62"/>
                    </a:cubicBezTo>
                    <a:cubicBezTo>
                      <a:pt x="72" y="33"/>
                      <a:pt x="64" y="23"/>
                      <a:pt x="47" y="23"/>
                    </a:cubicBez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56"/>
              <p:cNvSpPr>
                <a:spLocks noEditPoints="1"/>
              </p:cNvSpPr>
              <p:nvPr userDrawn="1"/>
            </p:nvSpPr>
            <p:spPr bwMode="auto">
              <a:xfrm>
                <a:off x="10336213" y="5880100"/>
                <a:ext cx="33338" cy="71438"/>
              </a:xfrm>
              <a:custGeom>
                <a:avLst/>
                <a:gdLst>
                  <a:gd name="T0" fmla="*/ 87 w 103"/>
                  <a:gd name="T1" fmla="*/ 200 h 215"/>
                  <a:gd name="T2" fmla="*/ 51 w 103"/>
                  <a:gd name="T3" fmla="*/ 215 h 215"/>
                  <a:gd name="T4" fmla="*/ 15 w 103"/>
                  <a:gd name="T5" fmla="*/ 200 h 215"/>
                  <a:gd name="T6" fmla="*/ 0 w 103"/>
                  <a:gd name="T7" fmla="*/ 108 h 215"/>
                  <a:gd name="T8" fmla="*/ 15 w 103"/>
                  <a:gd name="T9" fmla="*/ 15 h 215"/>
                  <a:gd name="T10" fmla="*/ 51 w 103"/>
                  <a:gd name="T11" fmla="*/ 0 h 215"/>
                  <a:gd name="T12" fmla="*/ 87 w 103"/>
                  <a:gd name="T13" fmla="*/ 15 h 215"/>
                  <a:gd name="T14" fmla="*/ 103 w 103"/>
                  <a:gd name="T15" fmla="*/ 108 h 215"/>
                  <a:gd name="T16" fmla="*/ 87 w 103"/>
                  <a:gd name="T17" fmla="*/ 200 h 215"/>
                  <a:gd name="T18" fmla="*/ 68 w 103"/>
                  <a:gd name="T19" fmla="*/ 31 h 215"/>
                  <a:gd name="T20" fmla="*/ 51 w 103"/>
                  <a:gd name="T21" fmla="*/ 23 h 215"/>
                  <a:gd name="T22" fmla="*/ 34 w 103"/>
                  <a:gd name="T23" fmla="*/ 31 h 215"/>
                  <a:gd name="T24" fmla="*/ 25 w 103"/>
                  <a:gd name="T25" fmla="*/ 108 h 215"/>
                  <a:gd name="T26" fmla="*/ 34 w 103"/>
                  <a:gd name="T27" fmla="*/ 185 h 215"/>
                  <a:gd name="T28" fmla="*/ 51 w 103"/>
                  <a:gd name="T29" fmla="*/ 193 h 215"/>
                  <a:gd name="T30" fmla="*/ 68 w 103"/>
                  <a:gd name="T31" fmla="*/ 185 h 215"/>
                  <a:gd name="T32" fmla="*/ 77 w 103"/>
                  <a:gd name="T33" fmla="*/ 108 h 215"/>
                  <a:gd name="T34" fmla="*/ 68 w 103"/>
                  <a:gd name="T35" fmla="*/ 31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215">
                    <a:moveTo>
                      <a:pt x="87" y="200"/>
                    </a:moveTo>
                    <a:cubicBezTo>
                      <a:pt x="79" y="209"/>
                      <a:pt x="68" y="215"/>
                      <a:pt x="51" y="215"/>
                    </a:cubicBezTo>
                    <a:cubicBezTo>
                      <a:pt x="35" y="215"/>
                      <a:pt x="23" y="209"/>
                      <a:pt x="15" y="200"/>
                    </a:cubicBezTo>
                    <a:cubicBezTo>
                      <a:pt x="1" y="185"/>
                      <a:pt x="0" y="166"/>
                      <a:pt x="0" y="108"/>
                    </a:cubicBezTo>
                    <a:cubicBezTo>
                      <a:pt x="0" y="49"/>
                      <a:pt x="1" y="30"/>
                      <a:pt x="15" y="15"/>
                    </a:cubicBezTo>
                    <a:cubicBezTo>
                      <a:pt x="23" y="6"/>
                      <a:pt x="35" y="0"/>
                      <a:pt x="51" y="0"/>
                    </a:cubicBezTo>
                    <a:cubicBezTo>
                      <a:pt x="68" y="0"/>
                      <a:pt x="79" y="6"/>
                      <a:pt x="87" y="15"/>
                    </a:cubicBezTo>
                    <a:cubicBezTo>
                      <a:pt x="101" y="30"/>
                      <a:pt x="103" y="49"/>
                      <a:pt x="103" y="108"/>
                    </a:cubicBezTo>
                    <a:cubicBezTo>
                      <a:pt x="103" y="166"/>
                      <a:pt x="101" y="185"/>
                      <a:pt x="87" y="200"/>
                    </a:cubicBezTo>
                    <a:close/>
                    <a:moveTo>
                      <a:pt x="68" y="31"/>
                    </a:moveTo>
                    <a:cubicBezTo>
                      <a:pt x="65" y="26"/>
                      <a:pt x="59" y="23"/>
                      <a:pt x="51" y="23"/>
                    </a:cubicBezTo>
                    <a:cubicBezTo>
                      <a:pt x="43" y="23"/>
                      <a:pt x="37" y="26"/>
                      <a:pt x="34" y="31"/>
                    </a:cubicBezTo>
                    <a:cubicBezTo>
                      <a:pt x="26" y="41"/>
                      <a:pt x="25" y="58"/>
                      <a:pt x="25" y="108"/>
                    </a:cubicBezTo>
                    <a:cubicBezTo>
                      <a:pt x="25" y="158"/>
                      <a:pt x="26" y="175"/>
                      <a:pt x="34" y="185"/>
                    </a:cubicBezTo>
                    <a:cubicBezTo>
                      <a:pt x="37" y="189"/>
                      <a:pt x="43" y="193"/>
                      <a:pt x="51" y="193"/>
                    </a:cubicBezTo>
                    <a:cubicBezTo>
                      <a:pt x="59" y="193"/>
                      <a:pt x="65" y="189"/>
                      <a:pt x="68" y="185"/>
                    </a:cubicBezTo>
                    <a:cubicBezTo>
                      <a:pt x="76" y="175"/>
                      <a:pt x="77" y="158"/>
                      <a:pt x="77" y="108"/>
                    </a:cubicBezTo>
                    <a:cubicBezTo>
                      <a:pt x="77" y="58"/>
                      <a:pt x="76" y="41"/>
                      <a:pt x="68" y="31"/>
                    </a:cubicBez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Rectangle 57"/>
              <p:cNvSpPr>
                <a:spLocks noChangeArrowheads="1"/>
              </p:cNvSpPr>
              <p:nvPr userDrawn="1"/>
            </p:nvSpPr>
            <p:spPr bwMode="auto">
              <a:xfrm>
                <a:off x="10393363" y="5881688"/>
                <a:ext cx="7938" cy="68263"/>
              </a:xfrm>
              <a:prstGeom prst="rect">
                <a:avLst/>
              </a:pr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58"/>
              <p:cNvSpPr>
                <a:spLocks/>
              </p:cNvSpPr>
              <p:nvPr userDrawn="1"/>
            </p:nvSpPr>
            <p:spPr bwMode="auto">
              <a:xfrm>
                <a:off x="10425113" y="5881688"/>
                <a:ext cx="33338" cy="68263"/>
              </a:xfrm>
              <a:custGeom>
                <a:avLst/>
                <a:gdLst>
                  <a:gd name="T0" fmla="*/ 16 w 21"/>
                  <a:gd name="T1" fmla="*/ 43 h 43"/>
                  <a:gd name="T2" fmla="*/ 5 w 21"/>
                  <a:gd name="T3" fmla="*/ 13 h 43"/>
                  <a:gd name="T4" fmla="*/ 5 w 21"/>
                  <a:gd name="T5" fmla="*/ 43 h 43"/>
                  <a:gd name="T6" fmla="*/ 0 w 21"/>
                  <a:gd name="T7" fmla="*/ 43 h 43"/>
                  <a:gd name="T8" fmla="*/ 0 w 21"/>
                  <a:gd name="T9" fmla="*/ 0 h 43"/>
                  <a:gd name="T10" fmla="*/ 5 w 21"/>
                  <a:gd name="T11" fmla="*/ 0 h 43"/>
                  <a:gd name="T12" fmla="*/ 16 w 21"/>
                  <a:gd name="T13" fmla="*/ 29 h 43"/>
                  <a:gd name="T14" fmla="*/ 16 w 21"/>
                  <a:gd name="T15" fmla="*/ 0 h 43"/>
                  <a:gd name="T16" fmla="*/ 21 w 21"/>
                  <a:gd name="T17" fmla="*/ 0 h 43"/>
                  <a:gd name="T18" fmla="*/ 21 w 21"/>
                  <a:gd name="T19" fmla="*/ 43 h 43"/>
                  <a:gd name="T20" fmla="*/ 16 w 21"/>
                  <a:gd name="T21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43">
                    <a:moveTo>
                      <a:pt x="16" y="43"/>
                    </a:moveTo>
                    <a:lnTo>
                      <a:pt x="5" y="13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6" y="29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1" y="43"/>
                    </a:lnTo>
                    <a:lnTo>
                      <a:pt x="16" y="43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59"/>
              <p:cNvSpPr>
                <a:spLocks/>
              </p:cNvSpPr>
              <p:nvPr userDrawn="1"/>
            </p:nvSpPr>
            <p:spPr bwMode="auto">
              <a:xfrm>
                <a:off x="10479088" y="5881688"/>
                <a:ext cx="31750" cy="68263"/>
              </a:xfrm>
              <a:custGeom>
                <a:avLst/>
                <a:gdLst>
                  <a:gd name="T0" fmla="*/ 12 w 20"/>
                  <a:gd name="T1" fmla="*/ 4 h 43"/>
                  <a:gd name="T2" fmla="*/ 12 w 20"/>
                  <a:gd name="T3" fmla="*/ 43 h 43"/>
                  <a:gd name="T4" fmla="*/ 7 w 20"/>
                  <a:gd name="T5" fmla="*/ 43 h 43"/>
                  <a:gd name="T6" fmla="*/ 7 w 20"/>
                  <a:gd name="T7" fmla="*/ 4 h 43"/>
                  <a:gd name="T8" fmla="*/ 0 w 20"/>
                  <a:gd name="T9" fmla="*/ 4 h 43"/>
                  <a:gd name="T10" fmla="*/ 0 w 20"/>
                  <a:gd name="T11" fmla="*/ 0 h 43"/>
                  <a:gd name="T12" fmla="*/ 20 w 20"/>
                  <a:gd name="T13" fmla="*/ 0 h 43"/>
                  <a:gd name="T14" fmla="*/ 20 w 20"/>
                  <a:gd name="T15" fmla="*/ 4 h 43"/>
                  <a:gd name="T16" fmla="*/ 12 w 20"/>
                  <a:gd name="T17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43">
                    <a:moveTo>
                      <a:pt x="12" y="4"/>
                    </a:moveTo>
                    <a:lnTo>
                      <a:pt x="12" y="43"/>
                    </a:lnTo>
                    <a:lnTo>
                      <a:pt x="7" y="43"/>
                    </a:lnTo>
                    <a:lnTo>
                      <a:pt x="7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0" y="0"/>
                    </a:lnTo>
                    <a:lnTo>
                      <a:pt x="20" y="4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Rectangle 60"/>
              <p:cNvSpPr>
                <a:spLocks noChangeArrowheads="1"/>
              </p:cNvSpPr>
              <p:nvPr userDrawn="1"/>
            </p:nvSpPr>
            <p:spPr bwMode="auto">
              <a:xfrm>
                <a:off x="9986963" y="6003925"/>
                <a:ext cx="22225" cy="1460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61"/>
              <p:cNvSpPr>
                <a:spLocks/>
              </p:cNvSpPr>
              <p:nvPr userDrawn="1"/>
            </p:nvSpPr>
            <p:spPr bwMode="auto">
              <a:xfrm>
                <a:off x="10045701" y="6003925"/>
                <a:ext cx="77788" cy="146050"/>
              </a:xfrm>
              <a:custGeom>
                <a:avLst/>
                <a:gdLst>
                  <a:gd name="T0" fmla="*/ 36 w 49"/>
                  <a:gd name="T1" fmla="*/ 92 h 92"/>
                  <a:gd name="T2" fmla="*/ 14 w 49"/>
                  <a:gd name="T3" fmla="*/ 37 h 92"/>
                  <a:gd name="T4" fmla="*/ 14 w 49"/>
                  <a:gd name="T5" fmla="*/ 92 h 92"/>
                  <a:gd name="T6" fmla="*/ 0 w 49"/>
                  <a:gd name="T7" fmla="*/ 92 h 92"/>
                  <a:gd name="T8" fmla="*/ 0 w 49"/>
                  <a:gd name="T9" fmla="*/ 0 h 92"/>
                  <a:gd name="T10" fmla="*/ 13 w 49"/>
                  <a:gd name="T11" fmla="*/ 0 h 92"/>
                  <a:gd name="T12" fmla="*/ 34 w 49"/>
                  <a:gd name="T13" fmla="*/ 55 h 92"/>
                  <a:gd name="T14" fmla="*/ 34 w 49"/>
                  <a:gd name="T15" fmla="*/ 0 h 92"/>
                  <a:gd name="T16" fmla="*/ 49 w 49"/>
                  <a:gd name="T17" fmla="*/ 0 h 92"/>
                  <a:gd name="T18" fmla="*/ 49 w 49"/>
                  <a:gd name="T19" fmla="*/ 92 h 92"/>
                  <a:gd name="T20" fmla="*/ 36 w 49"/>
                  <a:gd name="T2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92">
                    <a:moveTo>
                      <a:pt x="36" y="92"/>
                    </a:moveTo>
                    <a:lnTo>
                      <a:pt x="14" y="37"/>
                    </a:lnTo>
                    <a:lnTo>
                      <a:pt x="14" y="92"/>
                    </a:lnTo>
                    <a:lnTo>
                      <a:pt x="0" y="92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34" y="55"/>
                    </a:lnTo>
                    <a:lnTo>
                      <a:pt x="34" y="0"/>
                    </a:lnTo>
                    <a:lnTo>
                      <a:pt x="49" y="0"/>
                    </a:lnTo>
                    <a:lnTo>
                      <a:pt x="49" y="92"/>
                    </a:lnTo>
                    <a:lnTo>
                      <a:pt x="36" y="9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62"/>
              <p:cNvSpPr>
                <a:spLocks/>
              </p:cNvSpPr>
              <p:nvPr userDrawn="1"/>
            </p:nvSpPr>
            <p:spPr bwMode="auto">
              <a:xfrm>
                <a:off x="10160001" y="6003925"/>
                <a:ext cx="60325" cy="146050"/>
              </a:xfrm>
              <a:custGeom>
                <a:avLst/>
                <a:gdLst>
                  <a:gd name="T0" fmla="*/ 14 w 38"/>
                  <a:gd name="T1" fmla="*/ 13 h 92"/>
                  <a:gd name="T2" fmla="*/ 14 w 38"/>
                  <a:gd name="T3" fmla="*/ 39 h 92"/>
                  <a:gd name="T4" fmla="*/ 35 w 38"/>
                  <a:gd name="T5" fmla="*/ 39 h 92"/>
                  <a:gd name="T6" fmla="*/ 35 w 38"/>
                  <a:gd name="T7" fmla="*/ 52 h 92"/>
                  <a:gd name="T8" fmla="*/ 14 w 38"/>
                  <a:gd name="T9" fmla="*/ 52 h 92"/>
                  <a:gd name="T10" fmla="*/ 14 w 38"/>
                  <a:gd name="T11" fmla="*/ 92 h 92"/>
                  <a:gd name="T12" fmla="*/ 0 w 38"/>
                  <a:gd name="T13" fmla="*/ 92 h 92"/>
                  <a:gd name="T14" fmla="*/ 0 w 38"/>
                  <a:gd name="T15" fmla="*/ 0 h 92"/>
                  <a:gd name="T16" fmla="*/ 38 w 38"/>
                  <a:gd name="T17" fmla="*/ 0 h 92"/>
                  <a:gd name="T18" fmla="*/ 38 w 38"/>
                  <a:gd name="T19" fmla="*/ 13 h 92"/>
                  <a:gd name="T20" fmla="*/ 14 w 38"/>
                  <a:gd name="T21" fmla="*/ 1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92">
                    <a:moveTo>
                      <a:pt x="14" y="13"/>
                    </a:moveTo>
                    <a:lnTo>
                      <a:pt x="14" y="39"/>
                    </a:lnTo>
                    <a:lnTo>
                      <a:pt x="35" y="39"/>
                    </a:lnTo>
                    <a:lnTo>
                      <a:pt x="35" y="52"/>
                    </a:lnTo>
                    <a:lnTo>
                      <a:pt x="14" y="52"/>
                    </a:lnTo>
                    <a:lnTo>
                      <a:pt x="14" y="92"/>
                    </a:lnTo>
                    <a:lnTo>
                      <a:pt x="0" y="92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3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Rectangle 63"/>
              <p:cNvSpPr>
                <a:spLocks noChangeArrowheads="1"/>
              </p:cNvSpPr>
              <p:nvPr userDrawn="1"/>
            </p:nvSpPr>
            <p:spPr bwMode="auto">
              <a:xfrm>
                <a:off x="10252076" y="6003925"/>
                <a:ext cx="23813" cy="1460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64"/>
              <p:cNvSpPr>
                <a:spLocks/>
              </p:cNvSpPr>
              <p:nvPr userDrawn="1"/>
            </p:nvSpPr>
            <p:spPr bwMode="auto">
              <a:xfrm>
                <a:off x="10312401" y="6003925"/>
                <a:ext cx="76200" cy="146050"/>
              </a:xfrm>
              <a:custGeom>
                <a:avLst/>
                <a:gdLst>
                  <a:gd name="T0" fmla="*/ 36 w 48"/>
                  <a:gd name="T1" fmla="*/ 92 h 92"/>
                  <a:gd name="T2" fmla="*/ 14 w 48"/>
                  <a:gd name="T3" fmla="*/ 37 h 92"/>
                  <a:gd name="T4" fmla="*/ 14 w 48"/>
                  <a:gd name="T5" fmla="*/ 92 h 92"/>
                  <a:gd name="T6" fmla="*/ 0 w 48"/>
                  <a:gd name="T7" fmla="*/ 92 h 92"/>
                  <a:gd name="T8" fmla="*/ 0 w 48"/>
                  <a:gd name="T9" fmla="*/ 0 h 92"/>
                  <a:gd name="T10" fmla="*/ 12 w 48"/>
                  <a:gd name="T11" fmla="*/ 0 h 92"/>
                  <a:gd name="T12" fmla="*/ 34 w 48"/>
                  <a:gd name="T13" fmla="*/ 55 h 92"/>
                  <a:gd name="T14" fmla="*/ 34 w 48"/>
                  <a:gd name="T15" fmla="*/ 0 h 92"/>
                  <a:gd name="T16" fmla="*/ 48 w 48"/>
                  <a:gd name="T17" fmla="*/ 0 h 92"/>
                  <a:gd name="T18" fmla="*/ 48 w 48"/>
                  <a:gd name="T19" fmla="*/ 92 h 92"/>
                  <a:gd name="T20" fmla="*/ 36 w 48"/>
                  <a:gd name="T2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92">
                    <a:moveTo>
                      <a:pt x="36" y="92"/>
                    </a:moveTo>
                    <a:lnTo>
                      <a:pt x="14" y="37"/>
                    </a:lnTo>
                    <a:lnTo>
                      <a:pt x="14" y="92"/>
                    </a:lnTo>
                    <a:lnTo>
                      <a:pt x="0" y="92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34" y="55"/>
                    </a:lnTo>
                    <a:lnTo>
                      <a:pt x="34" y="0"/>
                    </a:lnTo>
                    <a:lnTo>
                      <a:pt x="48" y="0"/>
                    </a:lnTo>
                    <a:lnTo>
                      <a:pt x="48" y="92"/>
                    </a:lnTo>
                    <a:lnTo>
                      <a:pt x="36" y="9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Rectangle 65"/>
              <p:cNvSpPr>
                <a:spLocks noChangeArrowheads="1"/>
              </p:cNvSpPr>
              <p:nvPr userDrawn="1"/>
            </p:nvSpPr>
            <p:spPr bwMode="auto">
              <a:xfrm>
                <a:off x="10425113" y="6003925"/>
                <a:ext cx="23813" cy="1460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66"/>
              <p:cNvSpPr>
                <a:spLocks/>
              </p:cNvSpPr>
              <p:nvPr userDrawn="1"/>
            </p:nvSpPr>
            <p:spPr bwMode="auto">
              <a:xfrm>
                <a:off x="10479088" y="6003925"/>
                <a:ext cx="71438" cy="146050"/>
              </a:xfrm>
              <a:custGeom>
                <a:avLst/>
                <a:gdLst>
                  <a:gd name="T0" fmla="*/ 30 w 45"/>
                  <a:gd name="T1" fmla="*/ 13 h 92"/>
                  <a:gd name="T2" fmla="*/ 30 w 45"/>
                  <a:gd name="T3" fmla="*/ 92 h 92"/>
                  <a:gd name="T4" fmla="*/ 15 w 45"/>
                  <a:gd name="T5" fmla="*/ 92 h 92"/>
                  <a:gd name="T6" fmla="*/ 15 w 45"/>
                  <a:gd name="T7" fmla="*/ 13 h 92"/>
                  <a:gd name="T8" fmla="*/ 0 w 45"/>
                  <a:gd name="T9" fmla="*/ 13 h 92"/>
                  <a:gd name="T10" fmla="*/ 0 w 45"/>
                  <a:gd name="T11" fmla="*/ 0 h 92"/>
                  <a:gd name="T12" fmla="*/ 45 w 45"/>
                  <a:gd name="T13" fmla="*/ 0 h 92"/>
                  <a:gd name="T14" fmla="*/ 45 w 45"/>
                  <a:gd name="T15" fmla="*/ 13 h 92"/>
                  <a:gd name="T16" fmla="*/ 30 w 45"/>
                  <a:gd name="T17" fmla="*/ 1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92">
                    <a:moveTo>
                      <a:pt x="30" y="13"/>
                    </a:moveTo>
                    <a:lnTo>
                      <a:pt x="30" y="92"/>
                    </a:lnTo>
                    <a:lnTo>
                      <a:pt x="15" y="92"/>
                    </a:lnTo>
                    <a:lnTo>
                      <a:pt x="15" y="13"/>
                    </a:lnTo>
                    <a:lnTo>
                      <a:pt x="0" y="13"/>
                    </a:lnTo>
                    <a:lnTo>
                      <a:pt x="0" y="0"/>
                    </a:lnTo>
                    <a:lnTo>
                      <a:pt x="45" y="0"/>
                    </a:lnTo>
                    <a:lnTo>
                      <a:pt x="45" y="13"/>
                    </a:lnTo>
                    <a:lnTo>
                      <a:pt x="30" y="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67"/>
              <p:cNvSpPr>
                <a:spLocks/>
              </p:cNvSpPr>
              <p:nvPr userDrawn="1"/>
            </p:nvSpPr>
            <p:spPr bwMode="auto">
              <a:xfrm>
                <a:off x="10574338" y="6003925"/>
                <a:ext cx="79375" cy="146050"/>
              </a:xfrm>
              <a:custGeom>
                <a:avLst/>
                <a:gdLst>
                  <a:gd name="T0" fmla="*/ 32 w 50"/>
                  <a:gd name="T1" fmla="*/ 56 h 92"/>
                  <a:gd name="T2" fmla="*/ 32 w 50"/>
                  <a:gd name="T3" fmla="*/ 92 h 92"/>
                  <a:gd name="T4" fmla="*/ 17 w 50"/>
                  <a:gd name="T5" fmla="*/ 92 h 92"/>
                  <a:gd name="T6" fmla="*/ 17 w 50"/>
                  <a:gd name="T7" fmla="*/ 56 h 92"/>
                  <a:gd name="T8" fmla="*/ 0 w 50"/>
                  <a:gd name="T9" fmla="*/ 0 h 92"/>
                  <a:gd name="T10" fmla="*/ 16 w 50"/>
                  <a:gd name="T11" fmla="*/ 0 h 92"/>
                  <a:gd name="T12" fmla="*/ 25 w 50"/>
                  <a:gd name="T13" fmla="*/ 36 h 92"/>
                  <a:gd name="T14" fmla="*/ 34 w 50"/>
                  <a:gd name="T15" fmla="*/ 0 h 92"/>
                  <a:gd name="T16" fmla="*/ 50 w 50"/>
                  <a:gd name="T17" fmla="*/ 0 h 92"/>
                  <a:gd name="T18" fmla="*/ 32 w 50"/>
                  <a:gd name="T19" fmla="*/ 5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92">
                    <a:moveTo>
                      <a:pt x="32" y="56"/>
                    </a:moveTo>
                    <a:lnTo>
                      <a:pt x="32" y="92"/>
                    </a:lnTo>
                    <a:lnTo>
                      <a:pt x="17" y="92"/>
                    </a:lnTo>
                    <a:lnTo>
                      <a:pt x="17" y="5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5" y="36"/>
                    </a:lnTo>
                    <a:lnTo>
                      <a:pt x="34" y="0"/>
                    </a:lnTo>
                    <a:lnTo>
                      <a:pt x="50" y="0"/>
                    </a:lnTo>
                    <a:lnTo>
                      <a:pt x="32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1027" name="Picture 3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6970" y="5076024"/>
              <a:ext cx="2633472" cy="7628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4" name="Picture 7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5"/>
            <a:ext cx="12188825" cy="6857928"/>
          </a:xfrm>
          <a:prstGeom prst="rect">
            <a:avLst/>
          </a:prstGeom>
        </p:spPr>
      </p:pic>
      <p:grpSp>
        <p:nvGrpSpPr>
          <p:cNvPr id="75" name="Group 74"/>
          <p:cNvGrpSpPr/>
          <p:nvPr userDrawn="1"/>
        </p:nvGrpSpPr>
        <p:grpSpPr>
          <a:xfrm>
            <a:off x="9145588" y="5899150"/>
            <a:ext cx="407988" cy="53975"/>
            <a:chOff x="9145588" y="5975350"/>
            <a:chExt cx="407988" cy="53975"/>
          </a:xfrm>
        </p:grpSpPr>
        <p:sp>
          <p:nvSpPr>
            <p:cNvPr id="76" name="Freeform 41"/>
            <p:cNvSpPr>
              <a:spLocks noEditPoints="1"/>
            </p:cNvSpPr>
            <p:nvPr userDrawn="1"/>
          </p:nvSpPr>
          <p:spPr bwMode="auto">
            <a:xfrm>
              <a:off x="9145588" y="5975350"/>
              <a:ext cx="26988" cy="52388"/>
            </a:xfrm>
            <a:custGeom>
              <a:avLst/>
              <a:gdLst>
                <a:gd name="T0" fmla="*/ 40 w 81"/>
                <a:gd name="T1" fmla="*/ 97 h 160"/>
                <a:gd name="T2" fmla="*/ 25 w 81"/>
                <a:gd name="T3" fmla="*/ 97 h 160"/>
                <a:gd name="T4" fmla="*/ 25 w 81"/>
                <a:gd name="T5" fmla="*/ 160 h 160"/>
                <a:gd name="T6" fmla="*/ 0 w 81"/>
                <a:gd name="T7" fmla="*/ 160 h 160"/>
                <a:gd name="T8" fmla="*/ 0 w 81"/>
                <a:gd name="T9" fmla="*/ 0 h 160"/>
                <a:gd name="T10" fmla="*/ 40 w 81"/>
                <a:gd name="T11" fmla="*/ 0 h 160"/>
                <a:gd name="T12" fmla="*/ 81 w 81"/>
                <a:gd name="T13" fmla="*/ 49 h 160"/>
                <a:gd name="T14" fmla="*/ 40 w 81"/>
                <a:gd name="T15" fmla="*/ 97 h 160"/>
                <a:gd name="T16" fmla="*/ 39 w 81"/>
                <a:gd name="T17" fmla="*/ 23 h 160"/>
                <a:gd name="T18" fmla="*/ 25 w 81"/>
                <a:gd name="T19" fmla="*/ 23 h 160"/>
                <a:gd name="T20" fmla="*/ 25 w 81"/>
                <a:gd name="T21" fmla="*/ 75 h 160"/>
                <a:gd name="T22" fmla="*/ 39 w 81"/>
                <a:gd name="T23" fmla="*/ 75 h 160"/>
                <a:gd name="T24" fmla="*/ 56 w 81"/>
                <a:gd name="T25" fmla="*/ 49 h 160"/>
                <a:gd name="T26" fmla="*/ 39 w 81"/>
                <a:gd name="T27" fmla="*/ 2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160">
                  <a:moveTo>
                    <a:pt x="40" y="97"/>
                  </a:moveTo>
                  <a:cubicBezTo>
                    <a:pt x="25" y="97"/>
                    <a:pt x="25" y="97"/>
                    <a:pt x="25" y="97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9" y="0"/>
                    <a:pt x="81" y="16"/>
                    <a:pt x="81" y="49"/>
                  </a:cubicBezTo>
                  <a:cubicBezTo>
                    <a:pt x="81" y="82"/>
                    <a:pt x="69" y="97"/>
                    <a:pt x="40" y="97"/>
                  </a:cubicBezTo>
                  <a:close/>
                  <a:moveTo>
                    <a:pt x="39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52" y="75"/>
                    <a:pt x="56" y="65"/>
                    <a:pt x="56" y="49"/>
                  </a:cubicBezTo>
                  <a:cubicBezTo>
                    <a:pt x="56" y="33"/>
                    <a:pt x="52" y="23"/>
                    <a:pt x="39" y="23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2"/>
            <p:cNvSpPr>
              <a:spLocks noEditPoints="1"/>
            </p:cNvSpPr>
            <p:nvPr userDrawn="1"/>
          </p:nvSpPr>
          <p:spPr bwMode="auto">
            <a:xfrm>
              <a:off x="9188451" y="5975350"/>
              <a:ext cx="26988" cy="53975"/>
            </a:xfrm>
            <a:custGeom>
              <a:avLst/>
              <a:gdLst>
                <a:gd name="T0" fmla="*/ 74 w 85"/>
                <a:gd name="T1" fmla="*/ 149 h 163"/>
                <a:gd name="T2" fmla="*/ 43 w 85"/>
                <a:gd name="T3" fmla="*/ 163 h 163"/>
                <a:gd name="T4" fmla="*/ 12 w 85"/>
                <a:gd name="T5" fmla="*/ 149 h 163"/>
                <a:gd name="T6" fmla="*/ 0 w 85"/>
                <a:gd name="T7" fmla="*/ 81 h 163"/>
                <a:gd name="T8" fmla="*/ 12 w 85"/>
                <a:gd name="T9" fmla="*/ 13 h 163"/>
                <a:gd name="T10" fmla="*/ 43 w 85"/>
                <a:gd name="T11" fmla="*/ 0 h 163"/>
                <a:gd name="T12" fmla="*/ 74 w 85"/>
                <a:gd name="T13" fmla="*/ 13 h 163"/>
                <a:gd name="T14" fmla="*/ 85 w 85"/>
                <a:gd name="T15" fmla="*/ 81 h 163"/>
                <a:gd name="T16" fmla="*/ 74 w 85"/>
                <a:gd name="T17" fmla="*/ 149 h 163"/>
                <a:gd name="T18" fmla="*/ 55 w 85"/>
                <a:gd name="T19" fmla="*/ 28 h 163"/>
                <a:gd name="T20" fmla="*/ 43 w 85"/>
                <a:gd name="T21" fmla="*/ 22 h 163"/>
                <a:gd name="T22" fmla="*/ 31 w 85"/>
                <a:gd name="T23" fmla="*/ 28 h 163"/>
                <a:gd name="T24" fmla="*/ 25 w 85"/>
                <a:gd name="T25" fmla="*/ 81 h 163"/>
                <a:gd name="T26" fmla="*/ 31 w 85"/>
                <a:gd name="T27" fmla="*/ 134 h 163"/>
                <a:gd name="T28" fmla="*/ 43 w 85"/>
                <a:gd name="T29" fmla="*/ 140 h 163"/>
                <a:gd name="T30" fmla="*/ 55 w 85"/>
                <a:gd name="T31" fmla="*/ 134 h 163"/>
                <a:gd name="T32" fmla="*/ 60 w 85"/>
                <a:gd name="T33" fmla="*/ 81 h 163"/>
                <a:gd name="T34" fmla="*/ 55 w 85"/>
                <a:gd name="T35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163">
                  <a:moveTo>
                    <a:pt x="74" y="149"/>
                  </a:moveTo>
                  <a:cubicBezTo>
                    <a:pt x="67" y="157"/>
                    <a:pt x="58" y="163"/>
                    <a:pt x="43" y="163"/>
                  </a:cubicBezTo>
                  <a:cubicBezTo>
                    <a:pt x="28" y="163"/>
                    <a:pt x="18" y="157"/>
                    <a:pt x="12" y="149"/>
                  </a:cubicBezTo>
                  <a:cubicBezTo>
                    <a:pt x="1" y="136"/>
                    <a:pt x="0" y="119"/>
                    <a:pt x="0" y="81"/>
                  </a:cubicBezTo>
                  <a:cubicBezTo>
                    <a:pt x="0" y="43"/>
                    <a:pt x="1" y="26"/>
                    <a:pt x="12" y="13"/>
                  </a:cubicBezTo>
                  <a:cubicBezTo>
                    <a:pt x="18" y="5"/>
                    <a:pt x="28" y="0"/>
                    <a:pt x="43" y="0"/>
                  </a:cubicBezTo>
                  <a:cubicBezTo>
                    <a:pt x="58" y="0"/>
                    <a:pt x="67" y="5"/>
                    <a:pt x="74" y="13"/>
                  </a:cubicBezTo>
                  <a:cubicBezTo>
                    <a:pt x="84" y="26"/>
                    <a:pt x="85" y="43"/>
                    <a:pt x="85" y="81"/>
                  </a:cubicBezTo>
                  <a:cubicBezTo>
                    <a:pt x="85" y="119"/>
                    <a:pt x="84" y="137"/>
                    <a:pt x="74" y="149"/>
                  </a:cubicBezTo>
                  <a:close/>
                  <a:moveTo>
                    <a:pt x="55" y="28"/>
                  </a:moveTo>
                  <a:cubicBezTo>
                    <a:pt x="53" y="25"/>
                    <a:pt x="49" y="22"/>
                    <a:pt x="43" y="22"/>
                  </a:cubicBezTo>
                  <a:cubicBezTo>
                    <a:pt x="37" y="22"/>
                    <a:pt x="33" y="25"/>
                    <a:pt x="31" y="28"/>
                  </a:cubicBezTo>
                  <a:cubicBezTo>
                    <a:pt x="26" y="36"/>
                    <a:pt x="25" y="52"/>
                    <a:pt x="25" y="81"/>
                  </a:cubicBezTo>
                  <a:cubicBezTo>
                    <a:pt x="25" y="110"/>
                    <a:pt x="26" y="126"/>
                    <a:pt x="31" y="134"/>
                  </a:cubicBezTo>
                  <a:cubicBezTo>
                    <a:pt x="33" y="138"/>
                    <a:pt x="37" y="140"/>
                    <a:pt x="43" y="140"/>
                  </a:cubicBezTo>
                  <a:cubicBezTo>
                    <a:pt x="49" y="140"/>
                    <a:pt x="53" y="138"/>
                    <a:pt x="55" y="134"/>
                  </a:cubicBezTo>
                  <a:cubicBezTo>
                    <a:pt x="60" y="126"/>
                    <a:pt x="60" y="110"/>
                    <a:pt x="60" y="81"/>
                  </a:cubicBezTo>
                  <a:cubicBezTo>
                    <a:pt x="60" y="52"/>
                    <a:pt x="60" y="36"/>
                    <a:pt x="55" y="28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3"/>
            <p:cNvSpPr>
              <a:spLocks/>
            </p:cNvSpPr>
            <p:nvPr userDrawn="1"/>
          </p:nvSpPr>
          <p:spPr bwMode="auto">
            <a:xfrm>
              <a:off x="9228138" y="5975350"/>
              <a:ext cx="52388" cy="52388"/>
            </a:xfrm>
            <a:custGeom>
              <a:avLst/>
              <a:gdLst>
                <a:gd name="T0" fmla="*/ 27 w 33"/>
                <a:gd name="T1" fmla="*/ 33 h 33"/>
                <a:gd name="T2" fmla="*/ 21 w 33"/>
                <a:gd name="T3" fmla="*/ 33 h 33"/>
                <a:gd name="T4" fmla="*/ 17 w 33"/>
                <a:gd name="T5" fmla="*/ 8 h 33"/>
                <a:gd name="T6" fmla="*/ 12 w 33"/>
                <a:gd name="T7" fmla="*/ 33 h 33"/>
                <a:gd name="T8" fmla="*/ 7 w 33"/>
                <a:gd name="T9" fmla="*/ 33 h 33"/>
                <a:gd name="T10" fmla="*/ 0 w 33"/>
                <a:gd name="T11" fmla="*/ 0 h 33"/>
                <a:gd name="T12" fmla="*/ 6 w 33"/>
                <a:gd name="T13" fmla="*/ 0 h 33"/>
                <a:gd name="T14" fmla="*/ 9 w 33"/>
                <a:gd name="T15" fmla="*/ 25 h 33"/>
                <a:gd name="T16" fmla="*/ 14 w 33"/>
                <a:gd name="T17" fmla="*/ 0 h 33"/>
                <a:gd name="T18" fmla="*/ 19 w 33"/>
                <a:gd name="T19" fmla="*/ 0 h 33"/>
                <a:gd name="T20" fmla="*/ 24 w 33"/>
                <a:gd name="T21" fmla="*/ 25 h 33"/>
                <a:gd name="T22" fmla="*/ 27 w 33"/>
                <a:gd name="T23" fmla="*/ 0 h 33"/>
                <a:gd name="T24" fmla="*/ 33 w 33"/>
                <a:gd name="T25" fmla="*/ 0 h 33"/>
                <a:gd name="T26" fmla="*/ 27 w 33"/>
                <a:gd name="T2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33">
                  <a:moveTo>
                    <a:pt x="27" y="33"/>
                  </a:moveTo>
                  <a:lnTo>
                    <a:pt x="21" y="33"/>
                  </a:lnTo>
                  <a:lnTo>
                    <a:pt x="17" y="8"/>
                  </a:lnTo>
                  <a:lnTo>
                    <a:pt x="12" y="33"/>
                  </a:lnTo>
                  <a:lnTo>
                    <a:pt x="7" y="33"/>
                  </a:lnTo>
                  <a:lnTo>
                    <a:pt x="0" y="0"/>
                  </a:lnTo>
                  <a:lnTo>
                    <a:pt x="6" y="0"/>
                  </a:lnTo>
                  <a:lnTo>
                    <a:pt x="9" y="25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25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27" y="33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4"/>
            <p:cNvSpPr>
              <a:spLocks/>
            </p:cNvSpPr>
            <p:nvPr userDrawn="1"/>
          </p:nvSpPr>
          <p:spPr bwMode="auto">
            <a:xfrm>
              <a:off x="9296401" y="5975350"/>
              <a:ext cx="20638" cy="52388"/>
            </a:xfrm>
            <a:custGeom>
              <a:avLst/>
              <a:gdLst>
                <a:gd name="T0" fmla="*/ 0 w 13"/>
                <a:gd name="T1" fmla="*/ 33 h 33"/>
                <a:gd name="T2" fmla="*/ 0 w 13"/>
                <a:gd name="T3" fmla="*/ 0 h 33"/>
                <a:gd name="T4" fmla="*/ 13 w 13"/>
                <a:gd name="T5" fmla="*/ 0 h 33"/>
                <a:gd name="T6" fmla="*/ 13 w 13"/>
                <a:gd name="T7" fmla="*/ 5 h 33"/>
                <a:gd name="T8" fmla="*/ 5 w 13"/>
                <a:gd name="T9" fmla="*/ 5 h 33"/>
                <a:gd name="T10" fmla="*/ 5 w 13"/>
                <a:gd name="T11" fmla="*/ 14 h 33"/>
                <a:gd name="T12" fmla="*/ 12 w 13"/>
                <a:gd name="T13" fmla="*/ 14 h 33"/>
                <a:gd name="T14" fmla="*/ 12 w 13"/>
                <a:gd name="T15" fmla="*/ 19 h 33"/>
                <a:gd name="T16" fmla="*/ 5 w 13"/>
                <a:gd name="T17" fmla="*/ 19 h 33"/>
                <a:gd name="T18" fmla="*/ 5 w 13"/>
                <a:gd name="T19" fmla="*/ 29 h 33"/>
                <a:gd name="T20" fmla="*/ 13 w 13"/>
                <a:gd name="T21" fmla="*/ 29 h 33"/>
                <a:gd name="T22" fmla="*/ 13 w 13"/>
                <a:gd name="T23" fmla="*/ 33 h 33"/>
                <a:gd name="T24" fmla="*/ 0 w 13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33">
                  <a:moveTo>
                    <a:pt x="0" y="33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5" y="5"/>
                  </a:lnTo>
                  <a:lnTo>
                    <a:pt x="5" y="14"/>
                  </a:lnTo>
                  <a:lnTo>
                    <a:pt x="12" y="14"/>
                  </a:lnTo>
                  <a:lnTo>
                    <a:pt x="12" y="19"/>
                  </a:lnTo>
                  <a:lnTo>
                    <a:pt x="5" y="19"/>
                  </a:lnTo>
                  <a:lnTo>
                    <a:pt x="5" y="29"/>
                  </a:lnTo>
                  <a:lnTo>
                    <a:pt x="13" y="29"/>
                  </a:lnTo>
                  <a:lnTo>
                    <a:pt x="13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5"/>
            <p:cNvSpPr>
              <a:spLocks noEditPoints="1"/>
            </p:cNvSpPr>
            <p:nvPr userDrawn="1"/>
          </p:nvSpPr>
          <p:spPr bwMode="auto">
            <a:xfrm>
              <a:off x="9334501" y="5975350"/>
              <a:ext cx="26988" cy="52388"/>
            </a:xfrm>
            <a:custGeom>
              <a:avLst/>
              <a:gdLst>
                <a:gd name="T0" fmla="*/ 60 w 87"/>
                <a:gd name="T1" fmla="*/ 160 h 160"/>
                <a:gd name="T2" fmla="*/ 40 w 87"/>
                <a:gd name="T3" fmla="*/ 95 h 160"/>
                <a:gd name="T4" fmla="*/ 25 w 87"/>
                <a:gd name="T5" fmla="*/ 95 h 160"/>
                <a:gd name="T6" fmla="*/ 25 w 87"/>
                <a:gd name="T7" fmla="*/ 160 h 160"/>
                <a:gd name="T8" fmla="*/ 0 w 87"/>
                <a:gd name="T9" fmla="*/ 160 h 160"/>
                <a:gd name="T10" fmla="*/ 0 w 87"/>
                <a:gd name="T11" fmla="*/ 0 h 160"/>
                <a:gd name="T12" fmla="*/ 41 w 87"/>
                <a:gd name="T13" fmla="*/ 0 h 160"/>
                <a:gd name="T14" fmla="*/ 81 w 87"/>
                <a:gd name="T15" fmla="*/ 48 h 160"/>
                <a:gd name="T16" fmla="*/ 63 w 87"/>
                <a:gd name="T17" fmla="*/ 89 h 160"/>
                <a:gd name="T18" fmla="*/ 87 w 87"/>
                <a:gd name="T19" fmla="*/ 160 h 160"/>
                <a:gd name="T20" fmla="*/ 60 w 87"/>
                <a:gd name="T21" fmla="*/ 160 h 160"/>
                <a:gd name="T22" fmla="*/ 41 w 87"/>
                <a:gd name="T23" fmla="*/ 23 h 160"/>
                <a:gd name="T24" fmla="*/ 25 w 87"/>
                <a:gd name="T25" fmla="*/ 23 h 160"/>
                <a:gd name="T26" fmla="*/ 25 w 87"/>
                <a:gd name="T27" fmla="*/ 72 h 160"/>
                <a:gd name="T28" fmla="*/ 41 w 87"/>
                <a:gd name="T29" fmla="*/ 72 h 160"/>
                <a:gd name="T30" fmla="*/ 56 w 87"/>
                <a:gd name="T31" fmla="*/ 48 h 160"/>
                <a:gd name="T32" fmla="*/ 41 w 87"/>
                <a:gd name="T33" fmla="*/ 2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160">
                  <a:moveTo>
                    <a:pt x="60" y="160"/>
                  </a:moveTo>
                  <a:cubicBezTo>
                    <a:pt x="40" y="95"/>
                    <a:pt x="40" y="95"/>
                    <a:pt x="40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70" y="0"/>
                    <a:pt x="81" y="15"/>
                    <a:pt x="81" y="48"/>
                  </a:cubicBezTo>
                  <a:cubicBezTo>
                    <a:pt x="81" y="67"/>
                    <a:pt x="77" y="81"/>
                    <a:pt x="63" y="89"/>
                  </a:cubicBezTo>
                  <a:cubicBezTo>
                    <a:pt x="87" y="160"/>
                    <a:pt x="87" y="160"/>
                    <a:pt x="87" y="160"/>
                  </a:cubicBezTo>
                  <a:lnTo>
                    <a:pt x="60" y="160"/>
                  </a:lnTo>
                  <a:close/>
                  <a:moveTo>
                    <a:pt x="41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54" y="72"/>
                    <a:pt x="56" y="61"/>
                    <a:pt x="56" y="48"/>
                  </a:cubicBezTo>
                  <a:cubicBezTo>
                    <a:pt x="56" y="34"/>
                    <a:pt x="54" y="23"/>
                    <a:pt x="41" y="23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6"/>
            <p:cNvSpPr>
              <a:spLocks/>
            </p:cNvSpPr>
            <p:nvPr userDrawn="1"/>
          </p:nvSpPr>
          <p:spPr bwMode="auto">
            <a:xfrm>
              <a:off x="9378951" y="5975350"/>
              <a:ext cx="20638" cy="52388"/>
            </a:xfrm>
            <a:custGeom>
              <a:avLst/>
              <a:gdLst>
                <a:gd name="T0" fmla="*/ 0 w 13"/>
                <a:gd name="T1" fmla="*/ 33 h 33"/>
                <a:gd name="T2" fmla="*/ 0 w 13"/>
                <a:gd name="T3" fmla="*/ 0 h 33"/>
                <a:gd name="T4" fmla="*/ 13 w 13"/>
                <a:gd name="T5" fmla="*/ 0 h 33"/>
                <a:gd name="T6" fmla="*/ 13 w 13"/>
                <a:gd name="T7" fmla="*/ 5 h 33"/>
                <a:gd name="T8" fmla="*/ 5 w 13"/>
                <a:gd name="T9" fmla="*/ 5 h 33"/>
                <a:gd name="T10" fmla="*/ 5 w 13"/>
                <a:gd name="T11" fmla="*/ 14 h 33"/>
                <a:gd name="T12" fmla="*/ 12 w 13"/>
                <a:gd name="T13" fmla="*/ 14 h 33"/>
                <a:gd name="T14" fmla="*/ 12 w 13"/>
                <a:gd name="T15" fmla="*/ 19 h 33"/>
                <a:gd name="T16" fmla="*/ 5 w 13"/>
                <a:gd name="T17" fmla="*/ 19 h 33"/>
                <a:gd name="T18" fmla="*/ 5 w 13"/>
                <a:gd name="T19" fmla="*/ 29 h 33"/>
                <a:gd name="T20" fmla="*/ 13 w 13"/>
                <a:gd name="T21" fmla="*/ 29 h 33"/>
                <a:gd name="T22" fmla="*/ 13 w 13"/>
                <a:gd name="T23" fmla="*/ 33 h 33"/>
                <a:gd name="T24" fmla="*/ 0 w 13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33">
                  <a:moveTo>
                    <a:pt x="0" y="33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5" y="5"/>
                  </a:lnTo>
                  <a:lnTo>
                    <a:pt x="5" y="14"/>
                  </a:lnTo>
                  <a:lnTo>
                    <a:pt x="12" y="14"/>
                  </a:lnTo>
                  <a:lnTo>
                    <a:pt x="12" y="19"/>
                  </a:lnTo>
                  <a:lnTo>
                    <a:pt x="5" y="19"/>
                  </a:lnTo>
                  <a:lnTo>
                    <a:pt x="5" y="29"/>
                  </a:lnTo>
                  <a:lnTo>
                    <a:pt x="13" y="29"/>
                  </a:lnTo>
                  <a:lnTo>
                    <a:pt x="13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7"/>
            <p:cNvSpPr>
              <a:spLocks noEditPoints="1"/>
            </p:cNvSpPr>
            <p:nvPr userDrawn="1"/>
          </p:nvSpPr>
          <p:spPr bwMode="auto">
            <a:xfrm>
              <a:off x="9417051" y="5975350"/>
              <a:ext cx="26988" cy="52388"/>
            </a:xfrm>
            <a:custGeom>
              <a:avLst/>
              <a:gdLst>
                <a:gd name="T0" fmla="*/ 72 w 83"/>
                <a:gd name="T1" fmla="*/ 147 h 160"/>
                <a:gd name="T2" fmla="*/ 41 w 83"/>
                <a:gd name="T3" fmla="*/ 160 h 160"/>
                <a:gd name="T4" fmla="*/ 0 w 83"/>
                <a:gd name="T5" fmla="*/ 160 h 160"/>
                <a:gd name="T6" fmla="*/ 0 w 83"/>
                <a:gd name="T7" fmla="*/ 0 h 160"/>
                <a:gd name="T8" fmla="*/ 41 w 83"/>
                <a:gd name="T9" fmla="*/ 0 h 160"/>
                <a:gd name="T10" fmla="*/ 72 w 83"/>
                <a:gd name="T11" fmla="*/ 14 h 160"/>
                <a:gd name="T12" fmla="*/ 83 w 83"/>
                <a:gd name="T13" fmla="*/ 80 h 160"/>
                <a:gd name="T14" fmla="*/ 72 w 83"/>
                <a:gd name="T15" fmla="*/ 147 h 160"/>
                <a:gd name="T16" fmla="*/ 53 w 83"/>
                <a:gd name="T17" fmla="*/ 30 h 160"/>
                <a:gd name="T18" fmla="*/ 40 w 83"/>
                <a:gd name="T19" fmla="*/ 23 h 160"/>
                <a:gd name="T20" fmla="*/ 25 w 83"/>
                <a:gd name="T21" fmla="*/ 23 h 160"/>
                <a:gd name="T22" fmla="*/ 25 w 83"/>
                <a:gd name="T23" fmla="*/ 137 h 160"/>
                <a:gd name="T24" fmla="*/ 40 w 83"/>
                <a:gd name="T25" fmla="*/ 137 h 160"/>
                <a:gd name="T26" fmla="*/ 53 w 83"/>
                <a:gd name="T27" fmla="*/ 131 h 160"/>
                <a:gd name="T28" fmla="*/ 58 w 83"/>
                <a:gd name="T29" fmla="*/ 80 h 160"/>
                <a:gd name="T30" fmla="*/ 53 w 83"/>
                <a:gd name="T31" fmla="*/ 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160">
                  <a:moveTo>
                    <a:pt x="72" y="147"/>
                  </a:moveTo>
                  <a:cubicBezTo>
                    <a:pt x="65" y="154"/>
                    <a:pt x="56" y="160"/>
                    <a:pt x="41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6" y="0"/>
                    <a:pt x="65" y="6"/>
                    <a:pt x="72" y="14"/>
                  </a:cubicBezTo>
                  <a:cubicBezTo>
                    <a:pt x="82" y="26"/>
                    <a:pt x="83" y="43"/>
                    <a:pt x="83" y="80"/>
                  </a:cubicBezTo>
                  <a:cubicBezTo>
                    <a:pt x="83" y="117"/>
                    <a:pt x="82" y="135"/>
                    <a:pt x="72" y="147"/>
                  </a:cubicBezTo>
                  <a:close/>
                  <a:moveTo>
                    <a:pt x="53" y="30"/>
                  </a:moveTo>
                  <a:cubicBezTo>
                    <a:pt x="50" y="26"/>
                    <a:pt x="46" y="23"/>
                    <a:pt x="40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6" y="137"/>
                    <a:pt x="50" y="135"/>
                    <a:pt x="53" y="131"/>
                  </a:cubicBezTo>
                  <a:cubicBezTo>
                    <a:pt x="58" y="123"/>
                    <a:pt x="58" y="108"/>
                    <a:pt x="58" y="80"/>
                  </a:cubicBezTo>
                  <a:cubicBezTo>
                    <a:pt x="58" y="52"/>
                    <a:pt x="58" y="37"/>
                    <a:pt x="53" y="30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8"/>
            <p:cNvSpPr>
              <a:spLocks noEditPoints="1"/>
            </p:cNvSpPr>
            <p:nvPr userDrawn="1"/>
          </p:nvSpPr>
          <p:spPr bwMode="auto">
            <a:xfrm>
              <a:off x="9485313" y="5975350"/>
              <a:ext cx="26988" cy="52388"/>
            </a:xfrm>
            <a:custGeom>
              <a:avLst/>
              <a:gdLst>
                <a:gd name="T0" fmla="*/ 71 w 82"/>
                <a:gd name="T1" fmla="*/ 150 h 160"/>
                <a:gd name="T2" fmla="*/ 40 w 82"/>
                <a:gd name="T3" fmla="*/ 160 h 160"/>
                <a:gd name="T4" fmla="*/ 0 w 82"/>
                <a:gd name="T5" fmla="*/ 160 h 160"/>
                <a:gd name="T6" fmla="*/ 0 w 82"/>
                <a:gd name="T7" fmla="*/ 0 h 160"/>
                <a:gd name="T8" fmla="*/ 40 w 82"/>
                <a:gd name="T9" fmla="*/ 0 h 160"/>
                <a:gd name="T10" fmla="*/ 71 w 82"/>
                <a:gd name="T11" fmla="*/ 10 h 160"/>
                <a:gd name="T12" fmla="*/ 81 w 82"/>
                <a:gd name="T13" fmla="*/ 43 h 160"/>
                <a:gd name="T14" fmla="*/ 72 w 82"/>
                <a:gd name="T15" fmla="*/ 71 h 160"/>
                <a:gd name="T16" fmla="*/ 64 w 82"/>
                <a:gd name="T17" fmla="*/ 76 h 160"/>
                <a:gd name="T18" fmla="*/ 72 w 82"/>
                <a:gd name="T19" fmla="*/ 82 h 160"/>
                <a:gd name="T20" fmla="*/ 82 w 82"/>
                <a:gd name="T21" fmla="*/ 114 h 160"/>
                <a:gd name="T22" fmla="*/ 71 w 82"/>
                <a:gd name="T23" fmla="*/ 150 h 160"/>
                <a:gd name="T24" fmla="*/ 38 w 82"/>
                <a:gd name="T25" fmla="*/ 23 h 160"/>
                <a:gd name="T26" fmla="*/ 25 w 82"/>
                <a:gd name="T27" fmla="*/ 23 h 160"/>
                <a:gd name="T28" fmla="*/ 25 w 82"/>
                <a:gd name="T29" fmla="*/ 66 h 160"/>
                <a:gd name="T30" fmla="*/ 38 w 82"/>
                <a:gd name="T31" fmla="*/ 66 h 160"/>
                <a:gd name="T32" fmla="*/ 56 w 82"/>
                <a:gd name="T33" fmla="*/ 45 h 160"/>
                <a:gd name="T34" fmla="*/ 38 w 82"/>
                <a:gd name="T35" fmla="*/ 23 h 160"/>
                <a:gd name="T36" fmla="*/ 37 w 82"/>
                <a:gd name="T37" fmla="*/ 88 h 160"/>
                <a:gd name="T38" fmla="*/ 25 w 82"/>
                <a:gd name="T39" fmla="*/ 88 h 160"/>
                <a:gd name="T40" fmla="*/ 25 w 82"/>
                <a:gd name="T41" fmla="*/ 137 h 160"/>
                <a:gd name="T42" fmla="*/ 37 w 82"/>
                <a:gd name="T43" fmla="*/ 137 h 160"/>
                <a:gd name="T44" fmla="*/ 56 w 82"/>
                <a:gd name="T45" fmla="*/ 112 h 160"/>
                <a:gd name="T46" fmla="*/ 37 w 82"/>
                <a:gd name="T47" fmla="*/ 8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160">
                  <a:moveTo>
                    <a:pt x="71" y="150"/>
                  </a:moveTo>
                  <a:cubicBezTo>
                    <a:pt x="65" y="157"/>
                    <a:pt x="55" y="160"/>
                    <a:pt x="40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5" y="0"/>
                    <a:pt x="65" y="4"/>
                    <a:pt x="71" y="10"/>
                  </a:cubicBezTo>
                  <a:cubicBezTo>
                    <a:pt x="78" y="18"/>
                    <a:pt x="81" y="26"/>
                    <a:pt x="81" y="43"/>
                  </a:cubicBezTo>
                  <a:cubicBezTo>
                    <a:pt x="81" y="54"/>
                    <a:pt x="79" y="63"/>
                    <a:pt x="72" y="71"/>
                  </a:cubicBezTo>
                  <a:cubicBezTo>
                    <a:pt x="70" y="73"/>
                    <a:pt x="67" y="75"/>
                    <a:pt x="64" y="76"/>
                  </a:cubicBezTo>
                  <a:cubicBezTo>
                    <a:pt x="67" y="78"/>
                    <a:pt x="70" y="80"/>
                    <a:pt x="72" y="82"/>
                  </a:cubicBezTo>
                  <a:cubicBezTo>
                    <a:pt x="80" y="90"/>
                    <a:pt x="82" y="99"/>
                    <a:pt x="82" y="114"/>
                  </a:cubicBezTo>
                  <a:cubicBezTo>
                    <a:pt x="82" y="133"/>
                    <a:pt x="79" y="142"/>
                    <a:pt x="71" y="150"/>
                  </a:cubicBezTo>
                  <a:close/>
                  <a:moveTo>
                    <a:pt x="38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51" y="66"/>
                    <a:pt x="56" y="60"/>
                    <a:pt x="56" y="45"/>
                  </a:cubicBezTo>
                  <a:cubicBezTo>
                    <a:pt x="56" y="29"/>
                    <a:pt x="51" y="23"/>
                    <a:pt x="38" y="23"/>
                  </a:cubicBezTo>
                  <a:close/>
                  <a:moveTo>
                    <a:pt x="37" y="88"/>
                  </a:moveTo>
                  <a:cubicBezTo>
                    <a:pt x="25" y="88"/>
                    <a:pt x="25" y="88"/>
                    <a:pt x="25" y="88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51" y="137"/>
                    <a:pt x="56" y="131"/>
                    <a:pt x="56" y="112"/>
                  </a:cubicBezTo>
                  <a:cubicBezTo>
                    <a:pt x="56" y="95"/>
                    <a:pt x="51" y="88"/>
                    <a:pt x="37" y="88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9"/>
            <p:cNvSpPr>
              <a:spLocks/>
            </p:cNvSpPr>
            <p:nvPr userDrawn="1"/>
          </p:nvSpPr>
          <p:spPr bwMode="auto">
            <a:xfrm>
              <a:off x="9525001" y="5975350"/>
              <a:ext cx="28575" cy="52388"/>
            </a:xfrm>
            <a:custGeom>
              <a:avLst/>
              <a:gdLst>
                <a:gd name="T0" fmla="*/ 12 w 18"/>
                <a:gd name="T1" fmla="*/ 20 h 33"/>
                <a:gd name="T2" fmla="*/ 12 w 18"/>
                <a:gd name="T3" fmla="*/ 33 h 33"/>
                <a:gd name="T4" fmla="*/ 7 w 18"/>
                <a:gd name="T5" fmla="*/ 33 h 33"/>
                <a:gd name="T6" fmla="*/ 7 w 18"/>
                <a:gd name="T7" fmla="*/ 20 h 33"/>
                <a:gd name="T8" fmla="*/ 0 w 18"/>
                <a:gd name="T9" fmla="*/ 0 h 33"/>
                <a:gd name="T10" fmla="*/ 6 w 18"/>
                <a:gd name="T11" fmla="*/ 0 h 33"/>
                <a:gd name="T12" fmla="*/ 9 w 18"/>
                <a:gd name="T13" fmla="*/ 14 h 33"/>
                <a:gd name="T14" fmla="*/ 13 w 18"/>
                <a:gd name="T15" fmla="*/ 0 h 33"/>
                <a:gd name="T16" fmla="*/ 18 w 18"/>
                <a:gd name="T17" fmla="*/ 0 h 33"/>
                <a:gd name="T18" fmla="*/ 12 w 18"/>
                <a:gd name="T1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3">
                  <a:moveTo>
                    <a:pt x="12" y="20"/>
                  </a:moveTo>
                  <a:lnTo>
                    <a:pt x="12" y="33"/>
                  </a:lnTo>
                  <a:lnTo>
                    <a:pt x="7" y="33"/>
                  </a:lnTo>
                  <a:lnTo>
                    <a:pt x="7" y="20"/>
                  </a:lnTo>
                  <a:lnTo>
                    <a:pt x="0" y="0"/>
                  </a:lnTo>
                  <a:lnTo>
                    <a:pt x="6" y="0"/>
                  </a:lnTo>
                  <a:lnTo>
                    <a:pt x="9" y="14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5" name="Picture 68" descr="C:\WORK IN PROGRESS\PPT template\Infinity PPT\CheckPoint_Infinity_Logo_cropped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5687" y="5875437"/>
            <a:ext cx="316623" cy="27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Footer_copyright"/>
          <p:cNvSpPr txBox="1">
            <a:spLocks/>
          </p:cNvSpPr>
          <p:nvPr userDrawn="1"/>
        </p:nvSpPr>
        <p:spPr>
          <a:xfrm>
            <a:off x="349590" y="6525768"/>
            <a:ext cx="3680903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 smtClean="0">
                <a:solidFill>
                  <a:schemeClr val="bg1">
                    <a:lumMod val="75000"/>
                  </a:schemeClr>
                </a:solidFill>
              </a:rPr>
              <a:t>©2018 Check Point Software Technologies</a:t>
            </a:r>
            <a:r>
              <a:rPr lang="en-US" sz="900" kern="0" baseline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900" kern="0" dirty="0" smtClean="0">
                <a:solidFill>
                  <a:schemeClr val="bg1">
                    <a:lumMod val="75000"/>
                  </a:schemeClr>
                </a:solidFill>
              </a:rPr>
              <a:t>Ltd. </a:t>
            </a:r>
            <a:endParaRPr lang="en-US" sz="900" kern="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7" name="Date" hidden="1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88" name="Speaker name and date"/>
          <p:cNvSpPr>
            <a:spLocks noGrp="1"/>
          </p:cNvSpPr>
          <p:nvPr>
            <p:ph type="subTitle" idx="1" hasCustomPrompt="1"/>
          </p:nvPr>
        </p:nvSpPr>
        <p:spPr>
          <a:xfrm>
            <a:off x="485693" y="5114995"/>
            <a:ext cx="5804989" cy="692595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marL="0" indent="0" algn="l">
              <a:lnSpc>
                <a:spcPts val="2666"/>
              </a:lnSpc>
              <a:spcBef>
                <a:spcPts val="0"/>
              </a:spcBef>
              <a:buNone/>
              <a:defRPr sz="21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609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0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  | Speaker Title</a:t>
            </a:r>
          </a:p>
        </p:txBody>
      </p:sp>
      <p:sp>
        <p:nvSpPr>
          <p:cNvPr id="92" name="Sub-title"/>
          <p:cNvSpPr>
            <a:spLocks noGrp="1"/>
          </p:cNvSpPr>
          <p:nvPr>
            <p:ph type="body" sz="quarter" idx="13" hasCustomPrompt="1"/>
          </p:nvPr>
        </p:nvSpPr>
        <p:spPr>
          <a:xfrm>
            <a:off x="478073" y="3229665"/>
            <a:ext cx="5804989" cy="968848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marL="0" indent="0">
              <a:buFont typeface="Arial" panose="020B0604020202020204" pitchFamily="34" charset="0"/>
              <a:buNone/>
              <a:defRPr sz="3200" b="0" baseline="0">
                <a:solidFill>
                  <a:schemeClr val="bg1"/>
                </a:solidFill>
                <a:latin typeface="+mj-lt"/>
              </a:defRPr>
            </a:lvl1pPr>
            <a:lvl2pPr marL="541687" indent="0">
              <a:buNone/>
              <a:defRPr/>
            </a:lvl2pPr>
            <a:lvl3pPr marL="759622" indent="0">
              <a:buNone/>
              <a:defRPr/>
            </a:lvl3pPr>
            <a:lvl4pPr marL="918321" indent="0">
              <a:buNone/>
              <a:defRPr/>
            </a:lvl4pPr>
            <a:lvl5pPr marL="1068552" indent="0">
              <a:buNone/>
              <a:defRPr/>
            </a:lvl5pPr>
          </a:lstStyle>
          <a:p>
            <a:pPr lvl="0"/>
            <a:r>
              <a:rPr lang="en-GB" dirty="0" smtClean="0"/>
              <a:t>Presentation Subtitle</a:t>
            </a:r>
            <a:endParaRPr lang="en-GB" dirty="0"/>
          </a:p>
        </p:txBody>
      </p:sp>
      <p:sp>
        <p:nvSpPr>
          <p:cNvPr id="156" name="Title"/>
          <p:cNvSpPr>
            <a:spLocks noGrp="1"/>
          </p:cNvSpPr>
          <p:nvPr>
            <p:ph type="body" sz="quarter" idx="14" hasCustomPrompt="1"/>
          </p:nvPr>
        </p:nvSpPr>
        <p:spPr>
          <a:xfrm>
            <a:off x="478073" y="2158451"/>
            <a:ext cx="5804989" cy="1071215"/>
          </a:xfrm>
          <a:prstGeom prst="rect">
            <a:avLst/>
          </a:prstGeom>
          <a:effectLst/>
        </p:spPr>
        <p:txBody>
          <a:bodyPr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FontTx/>
              <a:buNone/>
              <a:defRPr sz="40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buClrTx/>
              <a:buSzTx/>
            </a:pPr>
            <a:r>
              <a:rPr lang="en-US" kern="0" dirty="0" smtClean="0"/>
              <a:t>PRESENTATION TITLE</a:t>
            </a:r>
          </a:p>
        </p:txBody>
      </p:sp>
      <p:sp>
        <p:nvSpPr>
          <p:cNvPr id="157" name="Footer_security classification"/>
          <p:cNvSpPr>
            <a:spLocks noGrp="1"/>
          </p:cNvSpPr>
          <p:nvPr>
            <p:ph type="ftr" sz="quarter" idx="3"/>
          </p:nvPr>
        </p:nvSpPr>
        <p:spPr>
          <a:xfrm>
            <a:off x="2957904" y="6525768"/>
            <a:ext cx="3799400" cy="30175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 [Internal Use] for Check Point employees​</a:t>
            </a:r>
            <a:endParaRPr lang="en-US" dirty="0"/>
          </a:p>
        </p:txBody>
      </p:sp>
      <p:pic>
        <p:nvPicPr>
          <p:cNvPr id="158" name="Check Point Logo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71" y="239941"/>
            <a:ext cx="1737360" cy="1088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9" name="Group 158"/>
          <p:cNvGrpSpPr/>
          <p:nvPr userDrawn="1"/>
        </p:nvGrpSpPr>
        <p:grpSpPr>
          <a:xfrm>
            <a:off x="7263671" y="5076024"/>
            <a:ext cx="3526771" cy="1432257"/>
            <a:chOff x="7263671" y="5076024"/>
            <a:chExt cx="3526771" cy="1432257"/>
          </a:xfrm>
        </p:grpSpPr>
        <p:grpSp>
          <p:nvGrpSpPr>
            <p:cNvPr id="160" name="Group 7"/>
            <p:cNvGrpSpPr>
              <a:grpSpLocks noChangeAspect="1"/>
            </p:cNvGrpSpPr>
            <p:nvPr userDrawn="1"/>
          </p:nvGrpSpPr>
          <p:grpSpPr bwMode="auto">
            <a:xfrm>
              <a:off x="7263671" y="6436843"/>
              <a:ext cx="2651125" cy="71438"/>
              <a:chOff x="4420" y="3962"/>
              <a:chExt cx="1670" cy="45"/>
            </a:xfrm>
          </p:grpSpPr>
          <p:sp>
            <p:nvSpPr>
              <p:cNvPr id="182" name="AutoShape 6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4420" y="3962"/>
                <a:ext cx="1670" cy="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8"/>
              <p:cNvSpPr>
                <a:spLocks/>
              </p:cNvSpPr>
              <p:nvPr userDrawn="1"/>
            </p:nvSpPr>
            <p:spPr bwMode="auto">
              <a:xfrm>
                <a:off x="4420" y="3962"/>
                <a:ext cx="32" cy="44"/>
              </a:xfrm>
              <a:custGeom>
                <a:avLst/>
                <a:gdLst>
                  <a:gd name="T0" fmla="*/ 13 w 25"/>
                  <a:gd name="T1" fmla="*/ 35 h 35"/>
                  <a:gd name="T2" fmla="*/ 3 w 25"/>
                  <a:gd name="T3" fmla="*/ 31 h 35"/>
                  <a:gd name="T4" fmla="*/ 0 w 25"/>
                  <a:gd name="T5" fmla="*/ 17 h 35"/>
                  <a:gd name="T6" fmla="*/ 3 w 25"/>
                  <a:gd name="T7" fmla="*/ 3 h 35"/>
                  <a:gd name="T8" fmla="*/ 13 w 25"/>
                  <a:gd name="T9" fmla="*/ 0 h 35"/>
                  <a:gd name="T10" fmla="*/ 25 w 25"/>
                  <a:gd name="T11" fmla="*/ 11 h 35"/>
                  <a:gd name="T12" fmla="*/ 19 w 25"/>
                  <a:gd name="T13" fmla="*/ 11 h 35"/>
                  <a:gd name="T14" fmla="*/ 13 w 25"/>
                  <a:gd name="T15" fmla="*/ 6 h 35"/>
                  <a:gd name="T16" fmla="*/ 8 w 25"/>
                  <a:gd name="T17" fmla="*/ 7 h 35"/>
                  <a:gd name="T18" fmla="*/ 7 w 25"/>
                  <a:gd name="T19" fmla="*/ 17 h 35"/>
                  <a:gd name="T20" fmla="*/ 8 w 25"/>
                  <a:gd name="T21" fmla="*/ 27 h 35"/>
                  <a:gd name="T22" fmla="*/ 13 w 25"/>
                  <a:gd name="T23" fmla="*/ 29 h 35"/>
                  <a:gd name="T24" fmla="*/ 19 w 25"/>
                  <a:gd name="T25" fmla="*/ 24 h 35"/>
                  <a:gd name="T26" fmla="*/ 25 w 25"/>
                  <a:gd name="T27" fmla="*/ 24 h 35"/>
                  <a:gd name="T28" fmla="*/ 13 w 25"/>
                  <a:gd name="T2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" h="35">
                    <a:moveTo>
                      <a:pt x="13" y="35"/>
                    </a:moveTo>
                    <a:cubicBezTo>
                      <a:pt x="9" y="35"/>
                      <a:pt x="6" y="34"/>
                      <a:pt x="3" y="31"/>
                    </a:cubicBezTo>
                    <a:cubicBezTo>
                      <a:pt x="0" y="28"/>
                      <a:pt x="0" y="24"/>
                      <a:pt x="0" y="17"/>
                    </a:cubicBezTo>
                    <a:cubicBezTo>
                      <a:pt x="0" y="11"/>
                      <a:pt x="0" y="7"/>
                      <a:pt x="3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9" y="0"/>
                      <a:pt x="24" y="3"/>
                      <a:pt x="25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8"/>
                      <a:pt x="16" y="6"/>
                      <a:pt x="13" y="6"/>
                    </a:cubicBezTo>
                    <a:cubicBezTo>
                      <a:pt x="11" y="6"/>
                      <a:pt x="9" y="6"/>
                      <a:pt x="8" y="7"/>
                    </a:cubicBezTo>
                    <a:cubicBezTo>
                      <a:pt x="7" y="9"/>
                      <a:pt x="7" y="11"/>
                      <a:pt x="7" y="17"/>
                    </a:cubicBezTo>
                    <a:cubicBezTo>
                      <a:pt x="7" y="24"/>
                      <a:pt x="7" y="26"/>
                      <a:pt x="8" y="27"/>
                    </a:cubicBezTo>
                    <a:cubicBezTo>
                      <a:pt x="9" y="28"/>
                      <a:pt x="11" y="29"/>
                      <a:pt x="13" y="29"/>
                    </a:cubicBezTo>
                    <a:cubicBezTo>
                      <a:pt x="16" y="29"/>
                      <a:pt x="18" y="27"/>
                      <a:pt x="19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31"/>
                      <a:pt x="19" y="35"/>
                      <a:pt x="13" y="35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9"/>
              <p:cNvSpPr>
                <a:spLocks/>
              </p:cNvSpPr>
              <p:nvPr userDrawn="1"/>
            </p:nvSpPr>
            <p:spPr bwMode="auto">
              <a:xfrm>
                <a:off x="4472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9 w 29"/>
                  <a:gd name="T5" fmla="*/ 0 h 44"/>
                  <a:gd name="T6" fmla="*/ 9 w 29"/>
                  <a:gd name="T7" fmla="*/ 36 h 44"/>
                  <a:gd name="T8" fmla="*/ 29 w 29"/>
                  <a:gd name="T9" fmla="*/ 36 h 44"/>
                  <a:gd name="T10" fmla="*/ 29 w 29"/>
                  <a:gd name="T11" fmla="*/ 44 h 44"/>
                  <a:gd name="T12" fmla="*/ 0 w 29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0"/>
              <p:cNvSpPr>
                <a:spLocks noEditPoints="1"/>
              </p:cNvSpPr>
              <p:nvPr userDrawn="1"/>
            </p:nvSpPr>
            <p:spPr bwMode="auto">
              <a:xfrm>
                <a:off x="4519" y="3962"/>
                <a:ext cx="32" cy="44"/>
              </a:xfrm>
              <a:custGeom>
                <a:avLst/>
                <a:gdLst>
                  <a:gd name="T0" fmla="*/ 22 w 25"/>
                  <a:gd name="T1" fmla="*/ 31 h 35"/>
                  <a:gd name="T2" fmla="*/ 13 w 25"/>
                  <a:gd name="T3" fmla="*/ 35 h 35"/>
                  <a:gd name="T4" fmla="*/ 3 w 25"/>
                  <a:gd name="T5" fmla="*/ 31 h 35"/>
                  <a:gd name="T6" fmla="*/ 0 w 25"/>
                  <a:gd name="T7" fmla="*/ 17 h 35"/>
                  <a:gd name="T8" fmla="*/ 3 w 25"/>
                  <a:gd name="T9" fmla="*/ 3 h 35"/>
                  <a:gd name="T10" fmla="*/ 13 w 25"/>
                  <a:gd name="T11" fmla="*/ 0 h 35"/>
                  <a:gd name="T12" fmla="*/ 22 w 25"/>
                  <a:gd name="T13" fmla="*/ 3 h 35"/>
                  <a:gd name="T14" fmla="*/ 25 w 25"/>
                  <a:gd name="T15" fmla="*/ 17 h 35"/>
                  <a:gd name="T16" fmla="*/ 22 w 25"/>
                  <a:gd name="T17" fmla="*/ 31 h 35"/>
                  <a:gd name="T18" fmla="*/ 17 w 25"/>
                  <a:gd name="T19" fmla="*/ 8 h 35"/>
                  <a:gd name="T20" fmla="*/ 13 w 25"/>
                  <a:gd name="T21" fmla="*/ 6 h 35"/>
                  <a:gd name="T22" fmla="*/ 8 w 25"/>
                  <a:gd name="T23" fmla="*/ 8 h 35"/>
                  <a:gd name="T24" fmla="*/ 7 w 25"/>
                  <a:gd name="T25" fmla="*/ 17 h 35"/>
                  <a:gd name="T26" fmla="*/ 8 w 25"/>
                  <a:gd name="T27" fmla="*/ 27 h 35"/>
                  <a:gd name="T28" fmla="*/ 13 w 25"/>
                  <a:gd name="T29" fmla="*/ 29 h 35"/>
                  <a:gd name="T30" fmla="*/ 17 w 25"/>
                  <a:gd name="T31" fmla="*/ 27 h 35"/>
                  <a:gd name="T32" fmla="*/ 19 w 25"/>
                  <a:gd name="T33" fmla="*/ 17 h 35"/>
                  <a:gd name="T34" fmla="*/ 17 w 25"/>
                  <a:gd name="T35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5">
                    <a:moveTo>
                      <a:pt x="22" y="31"/>
                    </a:moveTo>
                    <a:cubicBezTo>
                      <a:pt x="20" y="34"/>
                      <a:pt x="17" y="35"/>
                      <a:pt x="13" y="35"/>
                    </a:cubicBezTo>
                    <a:cubicBezTo>
                      <a:pt x="9" y="35"/>
                      <a:pt x="6" y="34"/>
                      <a:pt x="3" y="31"/>
                    </a:cubicBezTo>
                    <a:cubicBezTo>
                      <a:pt x="0" y="28"/>
                      <a:pt x="0" y="24"/>
                      <a:pt x="0" y="17"/>
                    </a:cubicBezTo>
                    <a:cubicBezTo>
                      <a:pt x="0" y="11"/>
                      <a:pt x="0" y="7"/>
                      <a:pt x="3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7" y="0"/>
                      <a:pt x="20" y="1"/>
                      <a:pt x="22" y="3"/>
                    </a:cubicBezTo>
                    <a:cubicBezTo>
                      <a:pt x="25" y="7"/>
                      <a:pt x="25" y="11"/>
                      <a:pt x="25" y="17"/>
                    </a:cubicBezTo>
                    <a:cubicBezTo>
                      <a:pt x="25" y="24"/>
                      <a:pt x="25" y="28"/>
                      <a:pt x="22" y="31"/>
                    </a:cubicBezTo>
                    <a:close/>
                    <a:moveTo>
                      <a:pt x="17" y="8"/>
                    </a:moveTo>
                    <a:cubicBezTo>
                      <a:pt x="16" y="6"/>
                      <a:pt x="14" y="6"/>
                      <a:pt x="13" y="6"/>
                    </a:cubicBezTo>
                    <a:cubicBezTo>
                      <a:pt x="11" y="6"/>
                      <a:pt x="9" y="6"/>
                      <a:pt x="8" y="8"/>
                    </a:cubicBezTo>
                    <a:cubicBezTo>
                      <a:pt x="7" y="9"/>
                      <a:pt x="7" y="11"/>
                      <a:pt x="7" y="17"/>
                    </a:cubicBezTo>
                    <a:cubicBezTo>
                      <a:pt x="7" y="24"/>
                      <a:pt x="7" y="26"/>
                      <a:pt x="8" y="27"/>
                    </a:cubicBezTo>
                    <a:cubicBezTo>
                      <a:pt x="9" y="28"/>
                      <a:pt x="11" y="29"/>
                      <a:pt x="13" y="29"/>
                    </a:cubicBezTo>
                    <a:cubicBezTo>
                      <a:pt x="14" y="29"/>
                      <a:pt x="16" y="28"/>
                      <a:pt x="17" y="27"/>
                    </a:cubicBezTo>
                    <a:cubicBezTo>
                      <a:pt x="18" y="26"/>
                      <a:pt x="19" y="24"/>
                      <a:pt x="19" y="17"/>
                    </a:cubicBezTo>
                    <a:cubicBezTo>
                      <a:pt x="19" y="11"/>
                      <a:pt x="18" y="9"/>
                      <a:pt x="17" y="8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1"/>
              <p:cNvSpPr>
                <a:spLocks/>
              </p:cNvSpPr>
              <p:nvPr userDrawn="1"/>
            </p:nvSpPr>
            <p:spPr bwMode="auto">
              <a:xfrm>
                <a:off x="4572" y="3962"/>
                <a:ext cx="32" cy="44"/>
              </a:xfrm>
              <a:custGeom>
                <a:avLst/>
                <a:gdLst>
                  <a:gd name="T0" fmla="*/ 12 w 25"/>
                  <a:gd name="T1" fmla="*/ 35 h 35"/>
                  <a:gd name="T2" fmla="*/ 0 w 25"/>
                  <a:gd name="T3" fmla="*/ 23 h 35"/>
                  <a:gd name="T4" fmla="*/ 0 w 25"/>
                  <a:gd name="T5" fmla="*/ 0 h 35"/>
                  <a:gd name="T6" fmla="*/ 6 w 25"/>
                  <a:gd name="T7" fmla="*/ 0 h 35"/>
                  <a:gd name="T8" fmla="*/ 6 w 25"/>
                  <a:gd name="T9" fmla="*/ 23 h 35"/>
                  <a:gd name="T10" fmla="*/ 12 w 25"/>
                  <a:gd name="T11" fmla="*/ 29 h 35"/>
                  <a:gd name="T12" fmla="*/ 18 w 25"/>
                  <a:gd name="T13" fmla="*/ 23 h 35"/>
                  <a:gd name="T14" fmla="*/ 18 w 25"/>
                  <a:gd name="T15" fmla="*/ 0 h 35"/>
                  <a:gd name="T16" fmla="*/ 25 w 25"/>
                  <a:gd name="T17" fmla="*/ 0 h 35"/>
                  <a:gd name="T18" fmla="*/ 25 w 25"/>
                  <a:gd name="T19" fmla="*/ 23 h 35"/>
                  <a:gd name="T20" fmla="*/ 12 w 25"/>
                  <a:gd name="T2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5">
                    <a:moveTo>
                      <a:pt x="12" y="35"/>
                    </a:moveTo>
                    <a:cubicBezTo>
                      <a:pt x="5" y="35"/>
                      <a:pt x="0" y="30"/>
                      <a:pt x="0" y="2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7"/>
                      <a:pt x="9" y="29"/>
                      <a:pt x="12" y="29"/>
                    </a:cubicBezTo>
                    <a:cubicBezTo>
                      <a:pt x="16" y="29"/>
                      <a:pt x="18" y="27"/>
                      <a:pt x="18" y="23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30"/>
                      <a:pt x="19" y="35"/>
                      <a:pt x="12" y="35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2"/>
              <p:cNvSpPr>
                <a:spLocks noEditPoints="1"/>
              </p:cNvSpPr>
              <p:nvPr userDrawn="1"/>
            </p:nvSpPr>
            <p:spPr bwMode="auto">
              <a:xfrm>
                <a:off x="4625" y="3962"/>
                <a:ext cx="33" cy="44"/>
              </a:xfrm>
              <a:custGeom>
                <a:avLst/>
                <a:gdLst>
                  <a:gd name="T0" fmla="*/ 23 w 26"/>
                  <a:gd name="T1" fmla="*/ 30 h 35"/>
                  <a:gd name="T2" fmla="*/ 13 w 26"/>
                  <a:gd name="T3" fmla="*/ 35 h 35"/>
                  <a:gd name="T4" fmla="*/ 0 w 26"/>
                  <a:gd name="T5" fmla="*/ 35 h 35"/>
                  <a:gd name="T6" fmla="*/ 0 w 26"/>
                  <a:gd name="T7" fmla="*/ 0 h 35"/>
                  <a:gd name="T8" fmla="*/ 13 w 26"/>
                  <a:gd name="T9" fmla="*/ 0 h 35"/>
                  <a:gd name="T10" fmla="*/ 23 w 26"/>
                  <a:gd name="T11" fmla="*/ 5 h 35"/>
                  <a:gd name="T12" fmla="*/ 26 w 26"/>
                  <a:gd name="T13" fmla="*/ 17 h 35"/>
                  <a:gd name="T14" fmla="*/ 23 w 26"/>
                  <a:gd name="T15" fmla="*/ 30 h 35"/>
                  <a:gd name="T16" fmla="*/ 17 w 26"/>
                  <a:gd name="T17" fmla="*/ 8 h 35"/>
                  <a:gd name="T18" fmla="*/ 12 w 26"/>
                  <a:gd name="T19" fmla="*/ 6 h 35"/>
                  <a:gd name="T20" fmla="*/ 7 w 26"/>
                  <a:gd name="T21" fmla="*/ 6 h 35"/>
                  <a:gd name="T22" fmla="*/ 7 w 26"/>
                  <a:gd name="T23" fmla="*/ 29 h 35"/>
                  <a:gd name="T24" fmla="*/ 12 w 26"/>
                  <a:gd name="T25" fmla="*/ 29 h 35"/>
                  <a:gd name="T26" fmla="*/ 17 w 26"/>
                  <a:gd name="T27" fmla="*/ 26 h 35"/>
                  <a:gd name="T28" fmla="*/ 19 w 26"/>
                  <a:gd name="T29" fmla="*/ 17 h 35"/>
                  <a:gd name="T30" fmla="*/ 17 w 26"/>
                  <a:gd name="T31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" h="35">
                    <a:moveTo>
                      <a:pt x="23" y="30"/>
                    </a:moveTo>
                    <a:cubicBezTo>
                      <a:pt x="21" y="33"/>
                      <a:pt x="18" y="35"/>
                      <a:pt x="13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21" y="2"/>
                      <a:pt x="23" y="5"/>
                    </a:cubicBezTo>
                    <a:cubicBezTo>
                      <a:pt x="26" y="8"/>
                      <a:pt x="26" y="12"/>
                      <a:pt x="26" y="17"/>
                    </a:cubicBezTo>
                    <a:cubicBezTo>
                      <a:pt x="26" y="23"/>
                      <a:pt x="26" y="27"/>
                      <a:pt x="23" y="30"/>
                    </a:cubicBezTo>
                    <a:close/>
                    <a:moveTo>
                      <a:pt x="17" y="8"/>
                    </a:moveTo>
                    <a:cubicBezTo>
                      <a:pt x="16" y="7"/>
                      <a:pt x="15" y="6"/>
                      <a:pt x="12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5" y="29"/>
                      <a:pt x="16" y="28"/>
                      <a:pt x="17" y="26"/>
                    </a:cubicBezTo>
                    <a:cubicBezTo>
                      <a:pt x="19" y="25"/>
                      <a:pt x="19" y="23"/>
                      <a:pt x="19" y="17"/>
                    </a:cubicBezTo>
                    <a:cubicBezTo>
                      <a:pt x="19" y="12"/>
                      <a:pt x="19" y="10"/>
                      <a:pt x="17" y="8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Oval 13"/>
              <p:cNvSpPr>
                <a:spLocks noChangeArrowheads="1"/>
              </p:cNvSpPr>
              <p:nvPr userDrawn="1"/>
            </p:nvSpPr>
            <p:spPr bwMode="auto">
              <a:xfrm>
                <a:off x="4722" y="3968"/>
                <a:ext cx="25" cy="24"/>
              </a:xfrm>
              <a:prstGeom prst="ellipse">
                <a:avLst/>
              </a:prstGeom>
              <a:solidFill>
                <a:srgbClr val="E656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4"/>
              <p:cNvSpPr>
                <a:spLocks/>
              </p:cNvSpPr>
              <p:nvPr userDrawn="1"/>
            </p:nvSpPr>
            <p:spPr bwMode="auto">
              <a:xfrm>
                <a:off x="4827" y="3962"/>
                <a:ext cx="41" cy="44"/>
              </a:xfrm>
              <a:custGeom>
                <a:avLst/>
                <a:gdLst>
                  <a:gd name="T0" fmla="*/ 32 w 41"/>
                  <a:gd name="T1" fmla="*/ 44 h 44"/>
                  <a:gd name="T2" fmla="*/ 32 w 41"/>
                  <a:gd name="T3" fmla="*/ 17 h 44"/>
                  <a:gd name="T4" fmla="*/ 23 w 41"/>
                  <a:gd name="T5" fmla="*/ 35 h 44"/>
                  <a:gd name="T6" fmla="*/ 18 w 41"/>
                  <a:gd name="T7" fmla="*/ 35 h 44"/>
                  <a:gd name="T8" fmla="*/ 9 w 41"/>
                  <a:gd name="T9" fmla="*/ 17 h 44"/>
                  <a:gd name="T10" fmla="*/ 9 w 41"/>
                  <a:gd name="T11" fmla="*/ 44 h 44"/>
                  <a:gd name="T12" fmla="*/ 0 w 41"/>
                  <a:gd name="T13" fmla="*/ 44 h 44"/>
                  <a:gd name="T14" fmla="*/ 0 w 41"/>
                  <a:gd name="T15" fmla="*/ 0 h 44"/>
                  <a:gd name="T16" fmla="*/ 9 w 41"/>
                  <a:gd name="T17" fmla="*/ 0 h 44"/>
                  <a:gd name="T18" fmla="*/ 20 w 41"/>
                  <a:gd name="T19" fmla="*/ 24 h 44"/>
                  <a:gd name="T20" fmla="*/ 32 w 41"/>
                  <a:gd name="T21" fmla="*/ 0 h 44"/>
                  <a:gd name="T22" fmla="*/ 41 w 41"/>
                  <a:gd name="T23" fmla="*/ 0 h 44"/>
                  <a:gd name="T24" fmla="*/ 41 w 41"/>
                  <a:gd name="T25" fmla="*/ 44 h 44"/>
                  <a:gd name="T26" fmla="*/ 32 w 41"/>
                  <a:gd name="T2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" h="44">
                    <a:moveTo>
                      <a:pt x="32" y="44"/>
                    </a:moveTo>
                    <a:lnTo>
                      <a:pt x="32" y="17"/>
                    </a:lnTo>
                    <a:lnTo>
                      <a:pt x="23" y="35"/>
                    </a:lnTo>
                    <a:lnTo>
                      <a:pt x="18" y="35"/>
                    </a:lnTo>
                    <a:lnTo>
                      <a:pt x="9" y="17"/>
                    </a:lnTo>
                    <a:lnTo>
                      <a:pt x="9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20" y="24"/>
                    </a:lnTo>
                    <a:lnTo>
                      <a:pt x="32" y="0"/>
                    </a:lnTo>
                    <a:lnTo>
                      <a:pt x="41" y="0"/>
                    </a:lnTo>
                    <a:lnTo>
                      <a:pt x="41" y="44"/>
                    </a:lnTo>
                    <a:lnTo>
                      <a:pt x="32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5"/>
              <p:cNvSpPr>
                <a:spLocks noEditPoints="1"/>
              </p:cNvSpPr>
              <p:nvPr userDrawn="1"/>
            </p:nvSpPr>
            <p:spPr bwMode="auto">
              <a:xfrm>
                <a:off x="4888" y="3962"/>
                <a:ext cx="33" cy="44"/>
              </a:xfrm>
              <a:custGeom>
                <a:avLst/>
                <a:gdLst>
                  <a:gd name="T0" fmla="*/ 22 w 26"/>
                  <a:gd name="T1" fmla="*/ 31 h 35"/>
                  <a:gd name="T2" fmla="*/ 13 w 26"/>
                  <a:gd name="T3" fmla="*/ 35 h 35"/>
                  <a:gd name="T4" fmla="*/ 4 w 26"/>
                  <a:gd name="T5" fmla="*/ 31 h 35"/>
                  <a:gd name="T6" fmla="*/ 0 w 26"/>
                  <a:gd name="T7" fmla="*/ 17 h 35"/>
                  <a:gd name="T8" fmla="*/ 4 w 26"/>
                  <a:gd name="T9" fmla="*/ 3 h 35"/>
                  <a:gd name="T10" fmla="*/ 13 w 26"/>
                  <a:gd name="T11" fmla="*/ 0 h 35"/>
                  <a:gd name="T12" fmla="*/ 22 w 26"/>
                  <a:gd name="T13" fmla="*/ 3 h 35"/>
                  <a:gd name="T14" fmla="*/ 26 w 26"/>
                  <a:gd name="T15" fmla="*/ 17 h 35"/>
                  <a:gd name="T16" fmla="*/ 22 w 26"/>
                  <a:gd name="T17" fmla="*/ 31 h 35"/>
                  <a:gd name="T18" fmla="*/ 17 w 26"/>
                  <a:gd name="T19" fmla="*/ 8 h 35"/>
                  <a:gd name="T20" fmla="*/ 13 w 26"/>
                  <a:gd name="T21" fmla="*/ 6 h 35"/>
                  <a:gd name="T22" fmla="*/ 9 w 26"/>
                  <a:gd name="T23" fmla="*/ 8 h 35"/>
                  <a:gd name="T24" fmla="*/ 7 w 26"/>
                  <a:gd name="T25" fmla="*/ 17 h 35"/>
                  <a:gd name="T26" fmla="*/ 9 w 26"/>
                  <a:gd name="T27" fmla="*/ 27 h 35"/>
                  <a:gd name="T28" fmla="*/ 13 w 26"/>
                  <a:gd name="T29" fmla="*/ 29 h 35"/>
                  <a:gd name="T30" fmla="*/ 17 w 26"/>
                  <a:gd name="T31" fmla="*/ 27 h 35"/>
                  <a:gd name="T32" fmla="*/ 19 w 26"/>
                  <a:gd name="T33" fmla="*/ 17 h 35"/>
                  <a:gd name="T34" fmla="*/ 17 w 26"/>
                  <a:gd name="T35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5">
                    <a:moveTo>
                      <a:pt x="22" y="31"/>
                    </a:moveTo>
                    <a:cubicBezTo>
                      <a:pt x="20" y="34"/>
                      <a:pt x="17" y="35"/>
                      <a:pt x="13" y="35"/>
                    </a:cubicBezTo>
                    <a:cubicBezTo>
                      <a:pt x="9" y="35"/>
                      <a:pt x="6" y="34"/>
                      <a:pt x="4" y="31"/>
                    </a:cubicBezTo>
                    <a:cubicBezTo>
                      <a:pt x="0" y="28"/>
                      <a:pt x="0" y="24"/>
                      <a:pt x="0" y="17"/>
                    </a:cubicBezTo>
                    <a:cubicBezTo>
                      <a:pt x="0" y="11"/>
                      <a:pt x="0" y="7"/>
                      <a:pt x="4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7" y="0"/>
                      <a:pt x="20" y="1"/>
                      <a:pt x="22" y="3"/>
                    </a:cubicBezTo>
                    <a:cubicBezTo>
                      <a:pt x="26" y="7"/>
                      <a:pt x="26" y="11"/>
                      <a:pt x="26" y="17"/>
                    </a:cubicBezTo>
                    <a:cubicBezTo>
                      <a:pt x="26" y="24"/>
                      <a:pt x="26" y="28"/>
                      <a:pt x="22" y="31"/>
                    </a:cubicBezTo>
                    <a:close/>
                    <a:moveTo>
                      <a:pt x="17" y="8"/>
                    </a:moveTo>
                    <a:cubicBezTo>
                      <a:pt x="16" y="6"/>
                      <a:pt x="15" y="6"/>
                      <a:pt x="13" y="6"/>
                    </a:cubicBezTo>
                    <a:cubicBezTo>
                      <a:pt x="11" y="6"/>
                      <a:pt x="10" y="6"/>
                      <a:pt x="9" y="8"/>
                    </a:cubicBezTo>
                    <a:cubicBezTo>
                      <a:pt x="7" y="9"/>
                      <a:pt x="7" y="11"/>
                      <a:pt x="7" y="17"/>
                    </a:cubicBezTo>
                    <a:cubicBezTo>
                      <a:pt x="7" y="24"/>
                      <a:pt x="7" y="26"/>
                      <a:pt x="9" y="27"/>
                    </a:cubicBezTo>
                    <a:cubicBezTo>
                      <a:pt x="10" y="28"/>
                      <a:pt x="11" y="29"/>
                      <a:pt x="13" y="29"/>
                    </a:cubicBezTo>
                    <a:cubicBezTo>
                      <a:pt x="15" y="29"/>
                      <a:pt x="16" y="28"/>
                      <a:pt x="17" y="27"/>
                    </a:cubicBezTo>
                    <a:cubicBezTo>
                      <a:pt x="19" y="26"/>
                      <a:pt x="19" y="24"/>
                      <a:pt x="19" y="17"/>
                    </a:cubicBezTo>
                    <a:cubicBezTo>
                      <a:pt x="19" y="11"/>
                      <a:pt x="19" y="9"/>
                      <a:pt x="17" y="8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6"/>
              <p:cNvSpPr>
                <a:spLocks noEditPoints="1"/>
              </p:cNvSpPr>
              <p:nvPr userDrawn="1"/>
            </p:nvSpPr>
            <p:spPr bwMode="auto">
              <a:xfrm>
                <a:off x="4941" y="3962"/>
                <a:ext cx="33" cy="44"/>
              </a:xfrm>
              <a:custGeom>
                <a:avLst/>
                <a:gdLst>
                  <a:gd name="T0" fmla="*/ 15 w 26"/>
                  <a:gd name="T1" fmla="*/ 35 h 35"/>
                  <a:gd name="T2" fmla="*/ 0 w 26"/>
                  <a:gd name="T3" fmla="*/ 35 h 35"/>
                  <a:gd name="T4" fmla="*/ 0 w 26"/>
                  <a:gd name="T5" fmla="*/ 0 h 35"/>
                  <a:gd name="T6" fmla="*/ 14 w 26"/>
                  <a:gd name="T7" fmla="*/ 0 h 35"/>
                  <a:gd name="T8" fmla="*/ 25 w 26"/>
                  <a:gd name="T9" fmla="*/ 10 h 35"/>
                  <a:gd name="T10" fmla="*/ 21 w 26"/>
                  <a:gd name="T11" fmla="*/ 17 h 35"/>
                  <a:gd name="T12" fmla="*/ 26 w 26"/>
                  <a:gd name="T13" fmla="*/ 25 h 35"/>
                  <a:gd name="T14" fmla="*/ 15 w 26"/>
                  <a:gd name="T15" fmla="*/ 35 h 35"/>
                  <a:gd name="T16" fmla="*/ 14 w 26"/>
                  <a:gd name="T17" fmla="*/ 6 h 35"/>
                  <a:gd name="T18" fmla="*/ 7 w 26"/>
                  <a:gd name="T19" fmla="*/ 6 h 35"/>
                  <a:gd name="T20" fmla="*/ 7 w 26"/>
                  <a:gd name="T21" fmla="*/ 14 h 35"/>
                  <a:gd name="T22" fmla="*/ 14 w 26"/>
                  <a:gd name="T23" fmla="*/ 14 h 35"/>
                  <a:gd name="T24" fmla="*/ 18 w 26"/>
                  <a:gd name="T25" fmla="*/ 10 h 35"/>
                  <a:gd name="T26" fmla="*/ 14 w 26"/>
                  <a:gd name="T27" fmla="*/ 6 h 35"/>
                  <a:gd name="T28" fmla="*/ 14 w 26"/>
                  <a:gd name="T29" fmla="*/ 20 h 35"/>
                  <a:gd name="T30" fmla="*/ 7 w 26"/>
                  <a:gd name="T31" fmla="*/ 20 h 35"/>
                  <a:gd name="T32" fmla="*/ 7 w 26"/>
                  <a:gd name="T33" fmla="*/ 29 h 35"/>
                  <a:gd name="T34" fmla="*/ 14 w 26"/>
                  <a:gd name="T35" fmla="*/ 29 h 35"/>
                  <a:gd name="T36" fmla="*/ 19 w 26"/>
                  <a:gd name="T37" fmla="*/ 24 h 35"/>
                  <a:gd name="T38" fmla="*/ 14 w 26"/>
                  <a:gd name="T39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" h="35">
                    <a:moveTo>
                      <a:pt x="15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1" y="0"/>
                      <a:pt x="25" y="4"/>
                      <a:pt x="25" y="10"/>
                    </a:cubicBezTo>
                    <a:cubicBezTo>
                      <a:pt x="25" y="14"/>
                      <a:pt x="23" y="16"/>
                      <a:pt x="21" y="17"/>
                    </a:cubicBezTo>
                    <a:cubicBezTo>
                      <a:pt x="23" y="18"/>
                      <a:pt x="26" y="20"/>
                      <a:pt x="26" y="25"/>
                    </a:cubicBezTo>
                    <a:cubicBezTo>
                      <a:pt x="26" y="31"/>
                      <a:pt x="21" y="35"/>
                      <a:pt x="15" y="35"/>
                    </a:cubicBezTo>
                    <a:close/>
                    <a:moveTo>
                      <a:pt x="14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7" y="14"/>
                      <a:pt x="18" y="12"/>
                      <a:pt x="18" y="10"/>
                    </a:cubicBezTo>
                    <a:cubicBezTo>
                      <a:pt x="18" y="8"/>
                      <a:pt x="17" y="6"/>
                      <a:pt x="14" y="6"/>
                    </a:cubicBezTo>
                    <a:close/>
                    <a:moveTo>
                      <a:pt x="14" y="20"/>
                    </a:moveTo>
                    <a:cubicBezTo>
                      <a:pt x="7" y="20"/>
                      <a:pt x="7" y="20"/>
                      <a:pt x="7" y="20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7" y="29"/>
                      <a:pt x="19" y="27"/>
                      <a:pt x="19" y="24"/>
                    </a:cubicBezTo>
                    <a:cubicBezTo>
                      <a:pt x="19" y="22"/>
                      <a:pt x="17" y="20"/>
                      <a:pt x="14" y="20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Rectangle 17"/>
              <p:cNvSpPr>
                <a:spLocks noChangeArrowheads="1"/>
              </p:cNvSpPr>
              <p:nvPr userDrawn="1"/>
            </p:nvSpPr>
            <p:spPr bwMode="auto">
              <a:xfrm>
                <a:off x="4994" y="3962"/>
                <a:ext cx="9" cy="44"/>
              </a:xfrm>
              <a:prstGeom prst="rect">
                <a:avLst/>
              </a:pr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8"/>
              <p:cNvSpPr>
                <a:spLocks/>
              </p:cNvSpPr>
              <p:nvPr userDrawn="1"/>
            </p:nvSpPr>
            <p:spPr bwMode="auto">
              <a:xfrm>
                <a:off x="5025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9 w 29"/>
                  <a:gd name="T5" fmla="*/ 0 h 44"/>
                  <a:gd name="T6" fmla="*/ 9 w 29"/>
                  <a:gd name="T7" fmla="*/ 36 h 44"/>
                  <a:gd name="T8" fmla="*/ 29 w 29"/>
                  <a:gd name="T9" fmla="*/ 36 h 44"/>
                  <a:gd name="T10" fmla="*/ 29 w 29"/>
                  <a:gd name="T11" fmla="*/ 44 h 44"/>
                  <a:gd name="T12" fmla="*/ 0 w 29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9"/>
              <p:cNvSpPr>
                <a:spLocks/>
              </p:cNvSpPr>
              <p:nvPr userDrawn="1"/>
            </p:nvSpPr>
            <p:spPr bwMode="auto">
              <a:xfrm>
                <a:off x="5073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29 w 29"/>
                  <a:gd name="T5" fmla="*/ 0 h 44"/>
                  <a:gd name="T6" fmla="*/ 29 w 29"/>
                  <a:gd name="T7" fmla="*/ 7 h 44"/>
                  <a:gd name="T8" fmla="*/ 9 w 29"/>
                  <a:gd name="T9" fmla="*/ 7 h 44"/>
                  <a:gd name="T10" fmla="*/ 9 w 29"/>
                  <a:gd name="T11" fmla="*/ 17 h 44"/>
                  <a:gd name="T12" fmla="*/ 27 w 29"/>
                  <a:gd name="T13" fmla="*/ 17 h 44"/>
                  <a:gd name="T14" fmla="*/ 27 w 29"/>
                  <a:gd name="T15" fmla="*/ 25 h 44"/>
                  <a:gd name="T16" fmla="*/ 9 w 29"/>
                  <a:gd name="T17" fmla="*/ 25 h 44"/>
                  <a:gd name="T18" fmla="*/ 9 w 29"/>
                  <a:gd name="T19" fmla="*/ 36 h 44"/>
                  <a:gd name="T20" fmla="*/ 29 w 29"/>
                  <a:gd name="T21" fmla="*/ 36 h 44"/>
                  <a:gd name="T22" fmla="*/ 29 w 29"/>
                  <a:gd name="T23" fmla="*/ 44 h 44"/>
                  <a:gd name="T24" fmla="*/ 0 w 29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29" y="7"/>
                    </a:lnTo>
                    <a:lnTo>
                      <a:pt x="9" y="7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27" y="25"/>
                    </a:lnTo>
                    <a:lnTo>
                      <a:pt x="9" y="25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Oval 20"/>
              <p:cNvSpPr>
                <a:spLocks noChangeArrowheads="1"/>
              </p:cNvSpPr>
              <p:nvPr userDrawn="1"/>
            </p:nvSpPr>
            <p:spPr bwMode="auto">
              <a:xfrm>
                <a:off x="5178" y="3968"/>
                <a:ext cx="24" cy="24"/>
              </a:xfrm>
              <a:prstGeom prst="ellipse">
                <a:avLst/>
              </a:prstGeom>
              <a:solidFill>
                <a:srgbClr val="E656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21"/>
              <p:cNvSpPr>
                <a:spLocks/>
              </p:cNvSpPr>
              <p:nvPr userDrawn="1"/>
            </p:nvSpPr>
            <p:spPr bwMode="auto">
              <a:xfrm>
                <a:off x="5280" y="3962"/>
                <a:ext cx="31" cy="44"/>
              </a:xfrm>
              <a:custGeom>
                <a:avLst/>
                <a:gdLst>
                  <a:gd name="T0" fmla="*/ 20 w 31"/>
                  <a:gd name="T1" fmla="*/ 7 h 44"/>
                  <a:gd name="T2" fmla="*/ 20 w 31"/>
                  <a:gd name="T3" fmla="*/ 44 h 44"/>
                  <a:gd name="T4" fmla="*/ 11 w 31"/>
                  <a:gd name="T5" fmla="*/ 44 h 44"/>
                  <a:gd name="T6" fmla="*/ 11 w 31"/>
                  <a:gd name="T7" fmla="*/ 7 h 44"/>
                  <a:gd name="T8" fmla="*/ 0 w 31"/>
                  <a:gd name="T9" fmla="*/ 7 h 44"/>
                  <a:gd name="T10" fmla="*/ 0 w 31"/>
                  <a:gd name="T11" fmla="*/ 0 h 44"/>
                  <a:gd name="T12" fmla="*/ 31 w 31"/>
                  <a:gd name="T13" fmla="*/ 0 h 44"/>
                  <a:gd name="T14" fmla="*/ 31 w 31"/>
                  <a:gd name="T15" fmla="*/ 7 h 44"/>
                  <a:gd name="T16" fmla="*/ 20 w 31"/>
                  <a:gd name="T17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44">
                    <a:moveTo>
                      <a:pt x="20" y="7"/>
                    </a:moveTo>
                    <a:lnTo>
                      <a:pt x="20" y="44"/>
                    </a:lnTo>
                    <a:lnTo>
                      <a:pt x="11" y="44"/>
                    </a:lnTo>
                    <a:lnTo>
                      <a:pt x="11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1" y="0"/>
                    </a:lnTo>
                    <a:lnTo>
                      <a:pt x="31" y="7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22"/>
              <p:cNvSpPr>
                <a:spLocks/>
              </p:cNvSpPr>
              <p:nvPr userDrawn="1"/>
            </p:nvSpPr>
            <p:spPr bwMode="auto">
              <a:xfrm>
                <a:off x="5330" y="3962"/>
                <a:ext cx="32" cy="44"/>
              </a:xfrm>
              <a:custGeom>
                <a:avLst/>
                <a:gdLst>
                  <a:gd name="T0" fmla="*/ 25 w 32"/>
                  <a:gd name="T1" fmla="*/ 44 h 44"/>
                  <a:gd name="T2" fmla="*/ 25 w 32"/>
                  <a:gd name="T3" fmla="*/ 25 h 44"/>
                  <a:gd name="T4" fmla="*/ 9 w 32"/>
                  <a:gd name="T5" fmla="*/ 25 h 44"/>
                  <a:gd name="T6" fmla="*/ 9 w 32"/>
                  <a:gd name="T7" fmla="*/ 44 h 44"/>
                  <a:gd name="T8" fmla="*/ 0 w 32"/>
                  <a:gd name="T9" fmla="*/ 44 h 44"/>
                  <a:gd name="T10" fmla="*/ 0 w 32"/>
                  <a:gd name="T11" fmla="*/ 0 h 44"/>
                  <a:gd name="T12" fmla="*/ 9 w 32"/>
                  <a:gd name="T13" fmla="*/ 0 h 44"/>
                  <a:gd name="T14" fmla="*/ 9 w 32"/>
                  <a:gd name="T15" fmla="*/ 17 h 44"/>
                  <a:gd name="T16" fmla="*/ 25 w 32"/>
                  <a:gd name="T17" fmla="*/ 17 h 44"/>
                  <a:gd name="T18" fmla="*/ 25 w 32"/>
                  <a:gd name="T19" fmla="*/ 0 h 44"/>
                  <a:gd name="T20" fmla="*/ 32 w 32"/>
                  <a:gd name="T21" fmla="*/ 0 h 44"/>
                  <a:gd name="T22" fmla="*/ 32 w 32"/>
                  <a:gd name="T23" fmla="*/ 44 h 44"/>
                  <a:gd name="T24" fmla="*/ 25 w 32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44">
                    <a:moveTo>
                      <a:pt x="25" y="44"/>
                    </a:moveTo>
                    <a:lnTo>
                      <a:pt x="25" y="25"/>
                    </a:lnTo>
                    <a:lnTo>
                      <a:pt x="9" y="25"/>
                    </a:lnTo>
                    <a:lnTo>
                      <a:pt x="9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17"/>
                    </a:lnTo>
                    <a:lnTo>
                      <a:pt x="25" y="17"/>
                    </a:lnTo>
                    <a:lnTo>
                      <a:pt x="25" y="0"/>
                    </a:lnTo>
                    <a:lnTo>
                      <a:pt x="32" y="0"/>
                    </a:lnTo>
                    <a:lnTo>
                      <a:pt x="32" y="44"/>
                    </a:lnTo>
                    <a:lnTo>
                      <a:pt x="25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23"/>
              <p:cNvSpPr>
                <a:spLocks noEditPoints="1"/>
              </p:cNvSpPr>
              <p:nvPr userDrawn="1"/>
            </p:nvSpPr>
            <p:spPr bwMode="auto">
              <a:xfrm>
                <a:off x="5385" y="3962"/>
                <a:ext cx="33" cy="44"/>
              </a:xfrm>
              <a:custGeom>
                <a:avLst/>
                <a:gdLst>
                  <a:gd name="T0" fmla="*/ 18 w 26"/>
                  <a:gd name="T1" fmla="*/ 35 h 35"/>
                  <a:gd name="T2" fmla="*/ 12 w 26"/>
                  <a:gd name="T3" fmla="*/ 21 h 35"/>
                  <a:gd name="T4" fmla="*/ 7 w 26"/>
                  <a:gd name="T5" fmla="*/ 21 h 35"/>
                  <a:gd name="T6" fmla="*/ 7 w 26"/>
                  <a:gd name="T7" fmla="*/ 35 h 35"/>
                  <a:gd name="T8" fmla="*/ 0 w 26"/>
                  <a:gd name="T9" fmla="*/ 35 h 35"/>
                  <a:gd name="T10" fmla="*/ 0 w 26"/>
                  <a:gd name="T11" fmla="*/ 0 h 35"/>
                  <a:gd name="T12" fmla="*/ 14 w 26"/>
                  <a:gd name="T13" fmla="*/ 0 h 35"/>
                  <a:gd name="T14" fmla="*/ 25 w 26"/>
                  <a:gd name="T15" fmla="*/ 11 h 35"/>
                  <a:gd name="T16" fmla="*/ 19 w 26"/>
                  <a:gd name="T17" fmla="*/ 20 h 35"/>
                  <a:gd name="T18" fmla="*/ 26 w 26"/>
                  <a:gd name="T19" fmla="*/ 35 h 35"/>
                  <a:gd name="T20" fmla="*/ 18 w 26"/>
                  <a:gd name="T21" fmla="*/ 35 h 35"/>
                  <a:gd name="T22" fmla="*/ 13 w 26"/>
                  <a:gd name="T23" fmla="*/ 6 h 35"/>
                  <a:gd name="T24" fmla="*/ 7 w 26"/>
                  <a:gd name="T25" fmla="*/ 6 h 35"/>
                  <a:gd name="T26" fmla="*/ 7 w 26"/>
                  <a:gd name="T27" fmla="*/ 15 h 35"/>
                  <a:gd name="T28" fmla="*/ 13 w 26"/>
                  <a:gd name="T29" fmla="*/ 15 h 35"/>
                  <a:gd name="T30" fmla="*/ 18 w 26"/>
                  <a:gd name="T31" fmla="*/ 11 h 35"/>
                  <a:gd name="T32" fmla="*/ 13 w 26"/>
                  <a:gd name="T33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35">
                    <a:moveTo>
                      <a:pt x="18" y="35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1" y="0"/>
                      <a:pt x="25" y="5"/>
                      <a:pt x="25" y="11"/>
                    </a:cubicBezTo>
                    <a:cubicBezTo>
                      <a:pt x="25" y="15"/>
                      <a:pt x="22" y="18"/>
                      <a:pt x="19" y="20"/>
                    </a:cubicBezTo>
                    <a:cubicBezTo>
                      <a:pt x="26" y="35"/>
                      <a:pt x="26" y="35"/>
                      <a:pt x="26" y="35"/>
                    </a:cubicBezTo>
                    <a:lnTo>
                      <a:pt x="18" y="35"/>
                    </a:lnTo>
                    <a:close/>
                    <a:moveTo>
                      <a:pt x="13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6" y="15"/>
                      <a:pt x="18" y="13"/>
                      <a:pt x="18" y="11"/>
                    </a:cubicBezTo>
                    <a:cubicBezTo>
                      <a:pt x="18" y="8"/>
                      <a:pt x="16" y="6"/>
                      <a:pt x="13" y="6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24"/>
              <p:cNvSpPr>
                <a:spLocks/>
              </p:cNvSpPr>
              <p:nvPr userDrawn="1"/>
            </p:nvSpPr>
            <p:spPr bwMode="auto">
              <a:xfrm>
                <a:off x="5438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29 w 29"/>
                  <a:gd name="T5" fmla="*/ 0 h 44"/>
                  <a:gd name="T6" fmla="*/ 29 w 29"/>
                  <a:gd name="T7" fmla="*/ 7 h 44"/>
                  <a:gd name="T8" fmla="*/ 9 w 29"/>
                  <a:gd name="T9" fmla="*/ 7 h 44"/>
                  <a:gd name="T10" fmla="*/ 9 w 29"/>
                  <a:gd name="T11" fmla="*/ 17 h 44"/>
                  <a:gd name="T12" fmla="*/ 26 w 29"/>
                  <a:gd name="T13" fmla="*/ 17 h 44"/>
                  <a:gd name="T14" fmla="*/ 26 w 29"/>
                  <a:gd name="T15" fmla="*/ 25 h 44"/>
                  <a:gd name="T16" fmla="*/ 9 w 29"/>
                  <a:gd name="T17" fmla="*/ 25 h 44"/>
                  <a:gd name="T18" fmla="*/ 9 w 29"/>
                  <a:gd name="T19" fmla="*/ 36 h 44"/>
                  <a:gd name="T20" fmla="*/ 29 w 29"/>
                  <a:gd name="T21" fmla="*/ 36 h 44"/>
                  <a:gd name="T22" fmla="*/ 29 w 29"/>
                  <a:gd name="T23" fmla="*/ 44 h 44"/>
                  <a:gd name="T24" fmla="*/ 0 w 29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29" y="7"/>
                    </a:lnTo>
                    <a:lnTo>
                      <a:pt x="9" y="7"/>
                    </a:lnTo>
                    <a:lnTo>
                      <a:pt x="9" y="17"/>
                    </a:lnTo>
                    <a:lnTo>
                      <a:pt x="26" y="17"/>
                    </a:lnTo>
                    <a:lnTo>
                      <a:pt x="26" y="25"/>
                    </a:lnTo>
                    <a:lnTo>
                      <a:pt x="9" y="25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25"/>
              <p:cNvSpPr>
                <a:spLocks noEditPoints="1"/>
              </p:cNvSpPr>
              <p:nvPr userDrawn="1"/>
            </p:nvSpPr>
            <p:spPr bwMode="auto">
              <a:xfrm>
                <a:off x="5485" y="3962"/>
                <a:ext cx="38" cy="44"/>
              </a:xfrm>
              <a:custGeom>
                <a:avLst/>
                <a:gdLst>
                  <a:gd name="T0" fmla="*/ 29 w 38"/>
                  <a:gd name="T1" fmla="*/ 44 h 44"/>
                  <a:gd name="T2" fmla="*/ 27 w 38"/>
                  <a:gd name="T3" fmla="*/ 36 h 44"/>
                  <a:gd name="T4" fmla="*/ 12 w 38"/>
                  <a:gd name="T5" fmla="*/ 36 h 44"/>
                  <a:gd name="T6" fmla="*/ 9 w 38"/>
                  <a:gd name="T7" fmla="*/ 44 h 44"/>
                  <a:gd name="T8" fmla="*/ 0 w 38"/>
                  <a:gd name="T9" fmla="*/ 44 h 44"/>
                  <a:gd name="T10" fmla="*/ 15 w 38"/>
                  <a:gd name="T11" fmla="*/ 0 h 44"/>
                  <a:gd name="T12" fmla="*/ 23 w 38"/>
                  <a:gd name="T13" fmla="*/ 0 h 44"/>
                  <a:gd name="T14" fmla="*/ 38 w 38"/>
                  <a:gd name="T15" fmla="*/ 44 h 44"/>
                  <a:gd name="T16" fmla="*/ 29 w 38"/>
                  <a:gd name="T17" fmla="*/ 44 h 44"/>
                  <a:gd name="T18" fmla="*/ 19 w 38"/>
                  <a:gd name="T19" fmla="*/ 12 h 44"/>
                  <a:gd name="T20" fmla="*/ 14 w 38"/>
                  <a:gd name="T21" fmla="*/ 29 h 44"/>
                  <a:gd name="T22" fmla="*/ 24 w 38"/>
                  <a:gd name="T23" fmla="*/ 29 h 44"/>
                  <a:gd name="T24" fmla="*/ 19 w 38"/>
                  <a:gd name="T25" fmla="*/ 1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4">
                    <a:moveTo>
                      <a:pt x="29" y="44"/>
                    </a:moveTo>
                    <a:lnTo>
                      <a:pt x="27" y="36"/>
                    </a:lnTo>
                    <a:lnTo>
                      <a:pt x="12" y="36"/>
                    </a:lnTo>
                    <a:lnTo>
                      <a:pt x="9" y="44"/>
                    </a:lnTo>
                    <a:lnTo>
                      <a:pt x="0" y="44"/>
                    </a:lnTo>
                    <a:lnTo>
                      <a:pt x="15" y="0"/>
                    </a:lnTo>
                    <a:lnTo>
                      <a:pt x="23" y="0"/>
                    </a:lnTo>
                    <a:lnTo>
                      <a:pt x="38" y="44"/>
                    </a:lnTo>
                    <a:lnTo>
                      <a:pt x="29" y="44"/>
                    </a:lnTo>
                    <a:close/>
                    <a:moveTo>
                      <a:pt x="19" y="12"/>
                    </a:moveTo>
                    <a:lnTo>
                      <a:pt x="14" y="29"/>
                    </a:lnTo>
                    <a:lnTo>
                      <a:pt x="24" y="29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26"/>
              <p:cNvSpPr>
                <a:spLocks/>
              </p:cNvSpPr>
              <p:nvPr userDrawn="1"/>
            </p:nvSpPr>
            <p:spPr bwMode="auto">
              <a:xfrm>
                <a:off x="5535" y="3962"/>
                <a:ext cx="31" cy="44"/>
              </a:xfrm>
              <a:custGeom>
                <a:avLst/>
                <a:gdLst>
                  <a:gd name="T0" fmla="*/ 20 w 31"/>
                  <a:gd name="T1" fmla="*/ 7 h 44"/>
                  <a:gd name="T2" fmla="*/ 20 w 31"/>
                  <a:gd name="T3" fmla="*/ 44 h 44"/>
                  <a:gd name="T4" fmla="*/ 11 w 31"/>
                  <a:gd name="T5" fmla="*/ 44 h 44"/>
                  <a:gd name="T6" fmla="*/ 11 w 31"/>
                  <a:gd name="T7" fmla="*/ 7 h 44"/>
                  <a:gd name="T8" fmla="*/ 0 w 31"/>
                  <a:gd name="T9" fmla="*/ 7 h 44"/>
                  <a:gd name="T10" fmla="*/ 0 w 31"/>
                  <a:gd name="T11" fmla="*/ 0 h 44"/>
                  <a:gd name="T12" fmla="*/ 31 w 31"/>
                  <a:gd name="T13" fmla="*/ 0 h 44"/>
                  <a:gd name="T14" fmla="*/ 31 w 31"/>
                  <a:gd name="T15" fmla="*/ 7 h 44"/>
                  <a:gd name="T16" fmla="*/ 20 w 31"/>
                  <a:gd name="T17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44">
                    <a:moveTo>
                      <a:pt x="20" y="7"/>
                    </a:moveTo>
                    <a:lnTo>
                      <a:pt x="20" y="44"/>
                    </a:lnTo>
                    <a:lnTo>
                      <a:pt x="11" y="44"/>
                    </a:lnTo>
                    <a:lnTo>
                      <a:pt x="11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1" y="0"/>
                    </a:lnTo>
                    <a:lnTo>
                      <a:pt x="31" y="7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27"/>
              <p:cNvSpPr>
                <a:spLocks noEditPoints="1"/>
              </p:cNvSpPr>
              <p:nvPr userDrawn="1"/>
            </p:nvSpPr>
            <p:spPr bwMode="auto">
              <a:xfrm>
                <a:off x="5613" y="3962"/>
                <a:ext cx="32" cy="44"/>
              </a:xfrm>
              <a:custGeom>
                <a:avLst/>
                <a:gdLst>
                  <a:gd name="T0" fmla="*/ 13 w 25"/>
                  <a:gd name="T1" fmla="*/ 22 h 35"/>
                  <a:gd name="T2" fmla="*/ 6 w 25"/>
                  <a:gd name="T3" fmla="*/ 22 h 35"/>
                  <a:gd name="T4" fmla="*/ 6 w 25"/>
                  <a:gd name="T5" fmla="*/ 35 h 35"/>
                  <a:gd name="T6" fmla="*/ 0 w 25"/>
                  <a:gd name="T7" fmla="*/ 35 h 35"/>
                  <a:gd name="T8" fmla="*/ 0 w 25"/>
                  <a:gd name="T9" fmla="*/ 0 h 35"/>
                  <a:gd name="T10" fmla="*/ 13 w 25"/>
                  <a:gd name="T11" fmla="*/ 0 h 35"/>
                  <a:gd name="T12" fmla="*/ 25 w 25"/>
                  <a:gd name="T13" fmla="*/ 11 h 35"/>
                  <a:gd name="T14" fmla="*/ 13 w 25"/>
                  <a:gd name="T15" fmla="*/ 22 h 35"/>
                  <a:gd name="T16" fmla="*/ 13 w 25"/>
                  <a:gd name="T17" fmla="*/ 6 h 35"/>
                  <a:gd name="T18" fmla="*/ 6 w 25"/>
                  <a:gd name="T19" fmla="*/ 6 h 35"/>
                  <a:gd name="T20" fmla="*/ 6 w 25"/>
                  <a:gd name="T21" fmla="*/ 15 h 35"/>
                  <a:gd name="T22" fmla="*/ 13 w 25"/>
                  <a:gd name="T23" fmla="*/ 15 h 35"/>
                  <a:gd name="T24" fmla="*/ 18 w 25"/>
                  <a:gd name="T25" fmla="*/ 11 h 35"/>
                  <a:gd name="T26" fmla="*/ 13 w 25"/>
                  <a:gd name="T27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35">
                    <a:moveTo>
                      <a:pt x="13" y="22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20" y="0"/>
                      <a:pt x="25" y="5"/>
                      <a:pt x="25" y="11"/>
                    </a:cubicBezTo>
                    <a:cubicBezTo>
                      <a:pt x="25" y="17"/>
                      <a:pt x="20" y="22"/>
                      <a:pt x="13" y="22"/>
                    </a:cubicBezTo>
                    <a:close/>
                    <a:moveTo>
                      <a:pt x="13" y="6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6" y="15"/>
                      <a:pt x="18" y="14"/>
                      <a:pt x="18" y="11"/>
                    </a:cubicBezTo>
                    <a:cubicBezTo>
                      <a:pt x="18" y="8"/>
                      <a:pt x="16" y="6"/>
                      <a:pt x="13" y="6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28"/>
              <p:cNvSpPr>
                <a:spLocks noEditPoints="1"/>
              </p:cNvSpPr>
              <p:nvPr userDrawn="1"/>
            </p:nvSpPr>
            <p:spPr bwMode="auto">
              <a:xfrm>
                <a:off x="5664" y="3962"/>
                <a:ext cx="33" cy="44"/>
              </a:xfrm>
              <a:custGeom>
                <a:avLst/>
                <a:gdLst>
                  <a:gd name="T0" fmla="*/ 18 w 26"/>
                  <a:gd name="T1" fmla="*/ 35 h 35"/>
                  <a:gd name="T2" fmla="*/ 12 w 26"/>
                  <a:gd name="T3" fmla="*/ 21 h 35"/>
                  <a:gd name="T4" fmla="*/ 7 w 26"/>
                  <a:gd name="T5" fmla="*/ 21 h 35"/>
                  <a:gd name="T6" fmla="*/ 7 w 26"/>
                  <a:gd name="T7" fmla="*/ 35 h 35"/>
                  <a:gd name="T8" fmla="*/ 0 w 26"/>
                  <a:gd name="T9" fmla="*/ 35 h 35"/>
                  <a:gd name="T10" fmla="*/ 0 w 26"/>
                  <a:gd name="T11" fmla="*/ 0 h 35"/>
                  <a:gd name="T12" fmla="*/ 14 w 26"/>
                  <a:gd name="T13" fmla="*/ 0 h 35"/>
                  <a:gd name="T14" fmla="*/ 25 w 26"/>
                  <a:gd name="T15" fmla="*/ 11 h 35"/>
                  <a:gd name="T16" fmla="*/ 19 w 26"/>
                  <a:gd name="T17" fmla="*/ 20 h 35"/>
                  <a:gd name="T18" fmla="*/ 26 w 26"/>
                  <a:gd name="T19" fmla="*/ 35 h 35"/>
                  <a:gd name="T20" fmla="*/ 18 w 26"/>
                  <a:gd name="T21" fmla="*/ 35 h 35"/>
                  <a:gd name="T22" fmla="*/ 13 w 26"/>
                  <a:gd name="T23" fmla="*/ 6 h 35"/>
                  <a:gd name="T24" fmla="*/ 7 w 26"/>
                  <a:gd name="T25" fmla="*/ 6 h 35"/>
                  <a:gd name="T26" fmla="*/ 7 w 26"/>
                  <a:gd name="T27" fmla="*/ 15 h 35"/>
                  <a:gd name="T28" fmla="*/ 13 w 26"/>
                  <a:gd name="T29" fmla="*/ 15 h 35"/>
                  <a:gd name="T30" fmla="*/ 18 w 26"/>
                  <a:gd name="T31" fmla="*/ 11 h 35"/>
                  <a:gd name="T32" fmla="*/ 13 w 26"/>
                  <a:gd name="T33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35">
                    <a:moveTo>
                      <a:pt x="18" y="35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1" y="0"/>
                      <a:pt x="25" y="5"/>
                      <a:pt x="25" y="11"/>
                    </a:cubicBezTo>
                    <a:cubicBezTo>
                      <a:pt x="25" y="15"/>
                      <a:pt x="22" y="18"/>
                      <a:pt x="19" y="20"/>
                    </a:cubicBezTo>
                    <a:cubicBezTo>
                      <a:pt x="26" y="35"/>
                      <a:pt x="26" y="35"/>
                      <a:pt x="26" y="35"/>
                    </a:cubicBezTo>
                    <a:lnTo>
                      <a:pt x="18" y="35"/>
                    </a:lnTo>
                    <a:close/>
                    <a:moveTo>
                      <a:pt x="13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6" y="15"/>
                      <a:pt x="18" y="13"/>
                      <a:pt x="18" y="11"/>
                    </a:cubicBezTo>
                    <a:cubicBezTo>
                      <a:pt x="18" y="8"/>
                      <a:pt x="16" y="6"/>
                      <a:pt x="13" y="6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29"/>
              <p:cNvSpPr>
                <a:spLocks/>
              </p:cNvSpPr>
              <p:nvPr userDrawn="1"/>
            </p:nvSpPr>
            <p:spPr bwMode="auto">
              <a:xfrm>
                <a:off x="5717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29 w 29"/>
                  <a:gd name="T5" fmla="*/ 0 h 44"/>
                  <a:gd name="T6" fmla="*/ 29 w 29"/>
                  <a:gd name="T7" fmla="*/ 7 h 44"/>
                  <a:gd name="T8" fmla="*/ 9 w 29"/>
                  <a:gd name="T9" fmla="*/ 7 h 44"/>
                  <a:gd name="T10" fmla="*/ 9 w 29"/>
                  <a:gd name="T11" fmla="*/ 17 h 44"/>
                  <a:gd name="T12" fmla="*/ 26 w 29"/>
                  <a:gd name="T13" fmla="*/ 17 h 44"/>
                  <a:gd name="T14" fmla="*/ 26 w 29"/>
                  <a:gd name="T15" fmla="*/ 25 h 44"/>
                  <a:gd name="T16" fmla="*/ 9 w 29"/>
                  <a:gd name="T17" fmla="*/ 25 h 44"/>
                  <a:gd name="T18" fmla="*/ 9 w 29"/>
                  <a:gd name="T19" fmla="*/ 36 h 44"/>
                  <a:gd name="T20" fmla="*/ 29 w 29"/>
                  <a:gd name="T21" fmla="*/ 36 h 44"/>
                  <a:gd name="T22" fmla="*/ 29 w 29"/>
                  <a:gd name="T23" fmla="*/ 44 h 44"/>
                  <a:gd name="T24" fmla="*/ 0 w 29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29" y="7"/>
                    </a:lnTo>
                    <a:lnTo>
                      <a:pt x="9" y="7"/>
                    </a:lnTo>
                    <a:lnTo>
                      <a:pt x="9" y="17"/>
                    </a:lnTo>
                    <a:lnTo>
                      <a:pt x="26" y="17"/>
                    </a:lnTo>
                    <a:lnTo>
                      <a:pt x="26" y="25"/>
                    </a:lnTo>
                    <a:lnTo>
                      <a:pt x="9" y="25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30"/>
              <p:cNvSpPr>
                <a:spLocks/>
              </p:cNvSpPr>
              <p:nvPr userDrawn="1"/>
            </p:nvSpPr>
            <p:spPr bwMode="auto">
              <a:xfrm>
                <a:off x="5764" y="3962"/>
                <a:ext cx="36" cy="44"/>
              </a:xfrm>
              <a:custGeom>
                <a:avLst/>
                <a:gdLst>
                  <a:gd name="T0" fmla="*/ 20 w 36"/>
                  <a:gd name="T1" fmla="*/ 44 h 44"/>
                  <a:gd name="T2" fmla="*/ 14 w 36"/>
                  <a:gd name="T3" fmla="*/ 44 h 44"/>
                  <a:gd name="T4" fmla="*/ 0 w 36"/>
                  <a:gd name="T5" fmla="*/ 0 h 44"/>
                  <a:gd name="T6" fmla="*/ 9 w 36"/>
                  <a:gd name="T7" fmla="*/ 0 h 44"/>
                  <a:gd name="T8" fmla="*/ 18 w 36"/>
                  <a:gd name="T9" fmla="*/ 29 h 44"/>
                  <a:gd name="T10" fmla="*/ 27 w 36"/>
                  <a:gd name="T11" fmla="*/ 0 h 44"/>
                  <a:gd name="T12" fmla="*/ 36 w 36"/>
                  <a:gd name="T13" fmla="*/ 0 h 44"/>
                  <a:gd name="T14" fmla="*/ 20 w 36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44">
                    <a:moveTo>
                      <a:pt x="20" y="44"/>
                    </a:moveTo>
                    <a:lnTo>
                      <a:pt x="14" y="44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18" y="29"/>
                    </a:lnTo>
                    <a:lnTo>
                      <a:pt x="27" y="0"/>
                    </a:lnTo>
                    <a:lnTo>
                      <a:pt x="36" y="0"/>
                    </a:lnTo>
                    <a:lnTo>
                      <a:pt x="2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31"/>
              <p:cNvSpPr>
                <a:spLocks/>
              </p:cNvSpPr>
              <p:nvPr userDrawn="1"/>
            </p:nvSpPr>
            <p:spPr bwMode="auto">
              <a:xfrm>
                <a:off x="5817" y="3962"/>
                <a:ext cx="29" cy="44"/>
              </a:xfrm>
              <a:custGeom>
                <a:avLst/>
                <a:gdLst>
                  <a:gd name="T0" fmla="*/ 0 w 29"/>
                  <a:gd name="T1" fmla="*/ 44 h 44"/>
                  <a:gd name="T2" fmla="*/ 0 w 29"/>
                  <a:gd name="T3" fmla="*/ 0 h 44"/>
                  <a:gd name="T4" fmla="*/ 29 w 29"/>
                  <a:gd name="T5" fmla="*/ 0 h 44"/>
                  <a:gd name="T6" fmla="*/ 29 w 29"/>
                  <a:gd name="T7" fmla="*/ 7 h 44"/>
                  <a:gd name="T8" fmla="*/ 9 w 29"/>
                  <a:gd name="T9" fmla="*/ 7 h 44"/>
                  <a:gd name="T10" fmla="*/ 9 w 29"/>
                  <a:gd name="T11" fmla="*/ 17 h 44"/>
                  <a:gd name="T12" fmla="*/ 27 w 29"/>
                  <a:gd name="T13" fmla="*/ 17 h 44"/>
                  <a:gd name="T14" fmla="*/ 27 w 29"/>
                  <a:gd name="T15" fmla="*/ 25 h 44"/>
                  <a:gd name="T16" fmla="*/ 9 w 29"/>
                  <a:gd name="T17" fmla="*/ 25 h 44"/>
                  <a:gd name="T18" fmla="*/ 9 w 29"/>
                  <a:gd name="T19" fmla="*/ 36 h 44"/>
                  <a:gd name="T20" fmla="*/ 29 w 29"/>
                  <a:gd name="T21" fmla="*/ 36 h 44"/>
                  <a:gd name="T22" fmla="*/ 29 w 29"/>
                  <a:gd name="T23" fmla="*/ 44 h 44"/>
                  <a:gd name="T24" fmla="*/ 0 w 29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4">
                    <a:moveTo>
                      <a:pt x="0" y="44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29" y="7"/>
                    </a:lnTo>
                    <a:lnTo>
                      <a:pt x="9" y="7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27" y="25"/>
                    </a:lnTo>
                    <a:lnTo>
                      <a:pt x="9" y="25"/>
                    </a:lnTo>
                    <a:lnTo>
                      <a:pt x="9" y="36"/>
                    </a:lnTo>
                    <a:lnTo>
                      <a:pt x="29" y="36"/>
                    </a:lnTo>
                    <a:lnTo>
                      <a:pt x="29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32"/>
              <p:cNvSpPr>
                <a:spLocks/>
              </p:cNvSpPr>
              <p:nvPr userDrawn="1"/>
            </p:nvSpPr>
            <p:spPr bwMode="auto">
              <a:xfrm>
                <a:off x="5868" y="3962"/>
                <a:ext cx="33" cy="44"/>
              </a:xfrm>
              <a:custGeom>
                <a:avLst/>
                <a:gdLst>
                  <a:gd name="T0" fmla="*/ 25 w 33"/>
                  <a:gd name="T1" fmla="*/ 44 h 44"/>
                  <a:gd name="T2" fmla="*/ 8 w 33"/>
                  <a:gd name="T3" fmla="*/ 16 h 44"/>
                  <a:gd name="T4" fmla="*/ 8 w 33"/>
                  <a:gd name="T5" fmla="*/ 44 h 44"/>
                  <a:gd name="T6" fmla="*/ 0 w 33"/>
                  <a:gd name="T7" fmla="*/ 44 h 44"/>
                  <a:gd name="T8" fmla="*/ 0 w 33"/>
                  <a:gd name="T9" fmla="*/ 0 h 44"/>
                  <a:gd name="T10" fmla="*/ 8 w 33"/>
                  <a:gd name="T11" fmla="*/ 0 h 44"/>
                  <a:gd name="T12" fmla="*/ 24 w 33"/>
                  <a:gd name="T13" fmla="*/ 26 h 44"/>
                  <a:gd name="T14" fmla="*/ 24 w 33"/>
                  <a:gd name="T15" fmla="*/ 0 h 44"/>
                  <a:gd name="T16" fmla="*/ 33 w 33"/>
                  <a:gd name="T17" fmla="*/ 0 h 44"/>
                  <a:gd name="T18" fmla="*/ 33 w 33"/>
                  <a:gd name="T19" fmla="*/ 44 h 44"/>
                  <a:gd name="T20" fmla="*/ 25 w 33"/>
                  <a:gd name="T21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44">
                    <a:moveTo>
                      <a:pt x="25" y="44"/>
                    </a:moveTo>
                    <a:lnTo>
                      <a:pt x="8" y="16"/>
                    </a:lnTo>
                    <a:lnTo>
                      <a:pt x="8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24" y="26"/>
                    </a:lnTo>
                    <a:lnTo>
                      <a:pt x="24" y="0"/>
                    </a:lnTo>
                    <a:lnTo>
                      <a:pt x="33" y="0"/>
                    </a:lnTo>
                    <a:lnTo>
                      <a:pt x="33" y="44"/>
                    </a:lnTo>
                    <a:lnTo>
                      <a:pt x="25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33"/>
              <p:cNvSpPr>
                <a:spLocks/>
              </p:cNvSpPr>
              <p:nvPr userDrawn="1"/>
            </p:nvSpPr>
            <p:spPr bwMode="auto">
              <a:xfrm>
                <a:off x="5920" y="3962"/>
                <a:ext cx="32" cy="44"/>
              </a:xfrm>
              <a:custGeom>
                <a:avLst/>
                <a:gdLst>
                  <a:gd name="T0" fmla="*/ 20 w 32"/>
                  <a:gd name="T1" fmla="*/ 7 h 44"/>
                  <a:gd name="T2" fmla="*/ 20 w 32"/>
                  <a:gd name="T3" fmla="*/ 44 h 44"/>
                  <a:gd name="T4" fmla="*/ 13 w 32"/>
                  <a:gd name="T5" fmla="*/ 44 h 44"/>
                  <a:gd name="T6" fmla="*/ 13 w 32"/>
                  <a:gd name="T7" fmla="*/ 7 h 44"/>
                  <a:gd name="T8" fmla="*/ 0 w 32"/>
                  <a:gd name="T9" fmla="*/ 7 h 44"/>
                  <a:gd name="T10" fmla="*/ 0 w 32"/>
                  <a:gd name="T11" fmla="*/ 0 h 44"/>
                  <a:gd name="T12" fmla="*/ 32 w 32"/>
                  <a:gd name="T13" fmla="*/ 0 h 44"/>
                  <a:gd name="T14" fmla="*/ 32 w 32"/>
                  <a:gd name="T15" fmla="*/ 7 h 44"/>
                  <a:gd name="T16" fmla="*/ 20 w 32"/>
                  <a:gd name="T17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4">
                    <a:moveTo>
                      <a:pt x="20" y="7"/>
                    </a:moveTo>
                    <a:lnTo>
                      <a:pt x="20" y="44"/>
                    </a:lnTo>
                    <a:lnTo>
                      <a:pt x="13" y="44"/>
                    </a:lnTo>
                    <a:lnTo>
                      <a:pt x="13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7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Rectangle 34"/>
              <p:cNvSpPr>
                <a:spLocks noChangeArrowheads="1"/>
              </p:cNvSpPr>
              <p:nvPr userDrawn="1"/>
            </p:nvSpPr>
            <p:spPr bwMode="auto">
              <a:xfrm>
                <a:off x="5972" y="3962"/>
                <a:ext cx="9" cy="44"/>
              </a:xfrm>
              <a:prstGeom prst="rect">
                <a:avLst/>
              </a:pr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35"/>
              <p:cNvSpPr>
                <a:spLocks noEditPoints="1"/>
              </p:cNvSpPr>
              <p:nvPr userDrawn="1"/>
            </p:nvSpPr>
            <p:spPr bwMode="auto">
              <a:xfrm>
                <a:off x="6001" y="3962"/>
                <a:ext cx="33" cy="44"/>
              </a:xfrm>
              <a:custGeom>
                <a:avLst/>
                <a:gdLst>
                  <a:gd name="T0" fmla="*/ 22 w 26"/>
                  <a:gd name="T1" fmla="*/ 31 h 35"/>
                  <a:gd name="T2" fmla="*/ 13 w 26"/>
                  <a:gd name="T3" fmla="*/ 35 h 35"/>
                  <a:gd name="T4" fmla="*/ 4 w 26"/>
                  <a:gd name="T5" fmla="*/ 31 h 35"/>
                  <a:gd name="T6" fmla="*/ 0 w 26"/>
                  <a:gd name="T7" fmla="*/ 17 h 35"/>
                  <a:gd name="T8" fmla="*/ 4 w 26"/>
                  <a:gd name="T9" fmla="*/ 3 h 35"/>
                  <a:gd name="T10" fmla="*/ 13 w 26"/>
                  <a:gd name="T11" fmla="*/ 0 h 35"/>
                  <a:gd name="T12" fmla="*/ 22 w 26"/>
                  <a:gd name="T13" fmla="*/ 3 h 35"/>
                  <a:gd name="T14" fmla="*/ 26 w 26"/>
                  <a:gd name="T15" fmla="*/ 17 h 35"/>
                  <a:gd name="T16" fmla="*/ 22 w 26"/>
                  <a:gd name="T17" fmla="*/ 31 h 35"/>
                  <a:gd name="T18" fmla="*/ 17 w 26"/>
                  <a:gd name="T19" fmla="*/ 8 h 35"/>
                  <a:gd name="T20" fmla="*/ 13 w 26"/>
                  <a:gd name="T21" fmla="*/ 6 h 35"/>
                  <a:gd name="T22" fmla="*/ 9 w 26"/>
                  <a:gd name="T23" fmla="*/ 8 h 35"/>
                  <a:gd name="T24" fmla="*/ 7 w 26"/>
                  <a:gd name="T25" fmla="*/ 17 h 35"/>
                  <a:gd name="T26" fmla="*/ 9 w 26"/>
                  <a:gd name="T27" fmla="*/ 27 h 35"/>
                  <a:gd name="T28" fmla="*/ 13 w 26"/>
                  <a:gd name="T29" fmla="*/ 29 h 35"/>
                  <a:gd name="T30" fmla="*/ 17 w 26"/>
                  <a:gd name="T31" fmla="*/ 27 h 35"/>
                  <a:gd name="T32" fmla="*/ 19 w 26"/>
                  <a:gd name="T33" fmla="*/ 17 h 35"/>
                  <a:gd name="T34" fmla="*/ 17 w 26"/>
                  <a:gd name="T35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5">
                    <a:moveTo>
                      <a:pt x="22" y="31"/>
                    </a:moveTo>
                    <a:cubicBezTo>
                      <a:pt x="20" y="34"/>
                      <a:pt x="17" y="35"/>
                      <a:pt x="13" y="35"/>
                    </a:cubicBezTo>
                    <a:cubicBezTo>
                      <a:pt x="9" y="35"/>
                      <a:pt x="6" y="34"/>
                      <a:pt x="4" y="31"/>
                    </a:cubicBezTo>
                    <a:cubicBezTo>
                      <a:pt x="0" y="28"/>
                      <a:pt x="0" y="24"/>
                      <a:pt x="0" y="17"/>
                    </a:cubicBezTo>
                    <a:cubicBezTo>
                      <a:pt x="0" y="11"/>
                      <a:pt x="0" y="7"/>
                      <a:pt x="4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7" y="0"/>
                      <a:pt x="20" y="1"/>
                      <a:pt x="22" y="3"/>
                    </a:cubicBezTo>
                    <a:cubicBezTo>
                      <a:pt x="26" y="7"/>
                      <a:pt x="26" y="11"/>
                      <a:pt x="26" y="17"/>
                    </a:cubicBezTo>
                    <a:cubicBezTo>
                      <a:pt x="26" y="24"/>
                      <a:pt x="26" y="28"/>
                      <a:pt x="22" y="31"/>
                    </a:cubicBezTo>
                    <a:close/>
                    <a:moveTo>
                      <a:pt x="17" y="8"/>
                    </a:moveTo>
                    <a:cubicBezTo>
                      <a:pt x="16" y="6"/>
                      <a:pt x="15" y="6"/>
                      <a:pt x="13" y="6"/>
                    </a:cubicBezTo>
                    <a:cubicBezTo>
                      <a:pt x="11" y="6"/>
                      <a:pt x="10" y="6"/>
                      <a:pt x="9" y="8"/>
                    </a:cubicBezTo>
                    <a:cubicBezTo>
                      <a:pt x="7" y="9"/>
                      <a:pt x="7" y="11"/>
                      <a:pt x="7" y="17"/>
                    </a:cubicBezTo>
                    <a:cubicBezTo>
                      <a:pt x="7" y="24"/>
                      <a:pt x="7" y="26"/>
                      <a:pt x="9" y="27"/>
                    </a:cubicBezTo>
                    <a:cubicBezTo>
                      <a:pt x="10" y="28"/>
                      <a:pt x="11" y="29"/>
                      <a:pt x="13" y="29"/>
                    </a:cubicBezTo>
                    <a:cubicBezTo>
                      <a:pt x="15" y="29"/>
                      <a:pt x="16" y="28"/>
                      <a:pt x="17" y="27"/>
                    </a:cubicBezTo>
                    <a:cubicBezTo>
                      <a:pt x="19" y="26"/>
                      <a:pt x="19" y="24"/>
                      <a:pt x="19" y="17"/>
                    </a:cubicBezTo>
                    <a:cubicBezTo>
                      <a:pt x="19" y="11"/>
                      <a:pt x="19" y="9"/>
                      <a:pt x="17" y="8"/>
                    </a:cubicBez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36"/>
              <p:cNvSpPr>
                <a:spLocks/>
              </p:cNvSpPr>
              <p:nvPr userDrawn="1"/>
            </p:nvSpPr>
            <p:spPr bwMode="auto">
              <a:xfrm>
                <a:off x="6054" y="3962"/>
                <a:ext cx="35" cy="44"/>
              </a:xfrm>
              <a:custGeom>
                <a:avLst/>
                <a:gdLst>
                  <a:gd name="T0" fmla="*/ 27 w 35"/>
                  <a:gd name="T1" fmla="*/ 44 h 44"/>
                  <a:gd name="T2" fmla="*/ 9 w 35"/>
                  <a:gd name="T3" fmla="*/ 16 h 44"/>
                  <a:gd name="T4" fmla="*/ 9 w 35"/>
                  <a:gd name="T5" fmla="*/ 44 h 44"/>
                  <a:gd name="T6" fmla="*/ 0 w 35"/>
                  <a:gd name="T7" fmla="*/ 44 h 44"/>
                  <a:gd name="T8" fmla="*/ 0 w 35"/>
                  <a:gd name="T9" fmla="*/ 0 h 44"/>
                  <a:gd name="T10" fmla="*/ 9 w 35"/>
                  <a:gd name="T11" fmla="*/ 0 h 44"/>
                  <a:gd name="T12" fmla="*/ 26 w 35"/>
                  <a:gd name="T13" fmla="*/ 26 h 44"/>
                  <a:gd name="T14" fmla="*/ 26 w 35"/>
                  <a:gd name="T15" fmla="*/ 0 h 44"/>
                  <a:gd name="T16" fmla="*/ 35 w 35"/>
                  <a:gd name="T17" fmla="*/ 0 h 44"/>
                  <a:gd name="T18" fmla="*/ 35 w 35"/>
                  <a:gd name="T19" fmla="*/ 44 h 44"/>
                  <a:gd name="T20" fmla="*/ 27 w 35"/>
                  <a:gd name="T21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44">
                    <a:moveTo>
                      <a:pt x="27" y="44"/>
                    </a:moveTo>
                    <a:lnTo>
                      <a:pt x="9" y="16"/>
                    </a:lnTo>
                    <a:lnTo>
                      <a:pt x="9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26" y="26"/>
                    </a:lnTo>
                    <a:lnTo>
                      <a:pt x="26" y="0"/>
                    </a:lnTo>
                    <a:lnTo>
                      <a:pt x="35" y="0"/>
                    </a:lnTo>
                    <a:lnTo>
                      <a:pt x="35" y="44"/>
                    </a:lnTo>
                    <a:lnTo>
                      <a:pt x="27" y="44"/>
                    </a:lnTo>
                    <a:close/>
                  </a:path>
                </a:pathLst>
              </a:custGeom>
              <a:solidFill>
                <a:srgbClr val="06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61" name="Group 160"/>
            <p:cNvGrpSpPr/>
            <p:nvPr userDrawn="1"/>
          </p:nvGrpSpPr>
          <p:grpSpPr>
            <a:xfrm>
              <a:off x="9140479" y="5882283"/>
              <a:ext cx="1508125" cy="269875"/>
              <a:chOff x="9145588" y="5880100"/>
              <a:chExt cx="1508125" cy="269875"/>
            </a:xfrm>
          </p:grpSpPr>
          <p:sp>
            <p:nvSpPr>
              <p:cNvPr id="163" name="AutoShape 39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9145588" y="5880100"/>
                <a:ext cx="1508125" cy="269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50"/>
              <p:cNvSpPr>
                <a:spLocks/>
              </p:cNvSpPr>
              <p:nvPr userDrawn="1"/>
            </p:nvSpPr>
            <p:spPr bwMode="auto">
              <a:xfrm>
                <a:off x="9983788" y="5880100"/>
                <a:ext cx="33338" cy="71438"/>
              </a:xfrm>
              <a:custGeom>
                <a:avLst/>
                <a:gdLst>
                  <a:gd name="T0" fmla="*/ 85 w 101"/>
                  <a:gd name="T1" fmla="*/ 204 h 215"/>
                  <a:gd name="T2" fmla="*/ 52 w 101"/>
                  <a:gd name="T3" fmla="*/ 215 h 215"/>
                  <a:gd name="T4" fmla="*/ 16 w 101"/>
                  <a:gd name="T5" fmla="*/ 200 h 215"/>
                  <a:gd name="T6" fmla="*/ 0 w 101"/>
                  <a:gd name="T7" fmla="*/ 108 h 215"/>
                  <a:gd name="T8" fmla="*/ 16 w 101"/>
                  <a:gd name="T9" fmla="*/ 15 h 215"/>
                  <a:gd name="T10" fmla="*/ 52 w 101"/>
                  <a:gd name="T11" fmla="*/ 0 h 215"/>
                  <a:gd name="T12" fmla="*/ 85 w 101"/>
                  <a:gd name="T13" fmla="*/ 12 h 215"/>
                  <a:gd name="T14" fmla="*/ 101 w 101"/>
                  <a:gd name="T15" fmla="*/ 54 h 215"/>
                  <a:gd name="T16" fmla="*/ 75 w 101"/>
                  <a:gd name="T17" fmla="*/ 54 h 215"/>
                  <a:gd name="T18" fmla="*/ 69 w 101"/>
                  <a:gd name="T19" fmla="*/ 30 h 215"/>
                  <a:gd name="T20" fmla="*/ 52 w 101"/>
                  <a:gd name="T21" fmla="*/ 23 h 215"/>
                  <a:gd name="T22" fmla="*/ 35 w 101"/>
                  <a:gd name="T23" fmla="*/ 31 h 215"/>
                  <a:gd name="T24" fmla="*/ 26 w 101"/>
                  <a:gd name="T25" fmla="*/ 108 h 215"/>
                  <a:gd name="T26" fmla="*/ 35 w 101"/>
                  <a:gd name="T27" fmla="*/ 185 h 215"/>
                  <a:gd name="T28" fmla="*/ 52 w 101"/>
                  <a:gd name="T29" fmla="*/ 193 h 215"/>
                  <a:gd name="T30" fmla="*/ 69 w 101"/>
                  <a:gd name="T31" fmla="*/ 185 h 215"/>
                  <a:gd name="T32" fmla="*/ 75 w 101"/>
                  <a:gd name="T33" fmla="*/ 161 h 215"/>
                  <a:gd name="T34" fmla="*/ 101 w 101"/>
                  <a:gd name="T35" fmla="*/ 161 h 215"/>
                  <a:gd name="T36" fmla="*/ 85 w 101"/>
                  <a:gd name="T37" fmla="*/ 204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215">
                    <a:moveTo>
                      <a:pt x="85" y="204"/>
                    </a:moveTo>
                    <a:cubicBezTo>
                      <a:pt x="76" y="211"/>
                      <a:pt x="66" y="215"/>
                      <a:pt x="52" y="215"/>
                    </a:cubicBezTo>
                    <a:cubicBezTo>
                      <a:pt x="35" y="215"/>
                      <a:pt x="24" y="209"/>
                      <a:pt x="16" y="200"/>
                    </a:cubicBezTo>
                    <a:cubicBezTo>
                      <a:pt x="2" y="184"/>
                      <a:pt x="0" y="166"/>
                      <a:pt x="0" y="108"/>
                    </a:cubicBezTo>
                    <a:cubicBezTo>
                      <a:pt x="0" y="49"/>
                      <a:pt x="2" y="31"/>
                      <a:pt x="16" y="15"/>
                    </a:cubicBezTo>
                    <a:cubicBezTo>
                      <a:pt x="24" y="6"/>
                      <a:pt x="35" y="0"/>
                      <a:pt x="52" y="0"/>
                    </a:cubicBezTo>
                    <a:cubicBezTo>
                      <a:pt x="67" y="0"/>
                      <a:pt x="77" y="4"/>
                      <a:pt x="85" y="12"/>
                    </a:cubicBezTo>
                    <a:cubicBezTo>
                      <a:pt x="95" y="22"/>
                      <a:pt x="100" y="37"/>
                      <a:pt x="101" y="54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5" y="45"/>
                      <a:pt x="74" y="36"/>
                      <a:pt x="69" y="30"/>
                    </a:cubicBezTo>
                    <a:cubicBezTo>
                      <a:pt x="65" y="26"/>
                      <a:pt x="60" y="23"/>
                      <a:pt x="52" y="23"/>
                    </a:cubicBezTo>
                    <a:cubicBezTo>
                      <a:pt x="44" y="23"/>
                      <a:pt x="38" y="26"/>
                      <a:pt x="35" y="31"/>
                    </a:cubicBezTo>
                    <a:cubicBezTo>
                      <a:pt x="27" y="41"/>
                      <a:pt x="26" y="58"/>
                      <a:pt x="26" y="108"/>
                    </a:cubicBezTo>
                    <a:cubicBezTo>
                      <a:pt x="26" y="158"/>
                      <a:pt x="27" y="175"/>
                      <a:pt x="35" y="185"/>
                    </a:cubicBezTo>
                    <a:cubicBezTo>
                      <a:pt x="38" y="189"/>
                      <a:pt x="44" y="193"/>
                      <a:pt x="52" y="193"/>
                    </a:cubicBezTo>
                    <a:cubicBezTo>
                      <a:pt x="60" y="193"/>
                      <a:pt x="65" y="189"/>
                      <a:pt x="69" y="185"/>
                    </a:cubicBezTo>
                    <a:cubicBezTo>
                      <a:pt x="73" y="179"/>
                      <a:pt x="75" y="170"/>
                      <a:pt x="75" y="161"/>
                    </a:cubicBezTo>
                    <a:cubicBezTo>
                      <a:pt x="101" y="161"/>
                      <a:pt x="101" y="161"/>
                      <a:pt x="101" y="161"/>
                    </a:cubicBezTo>
                    <a:cubicBezTo>
                      <a:pt x="100" y="179"/>
                      <a:pt x="95" y="194"/>
                      <a:pt x="85" y="204"/>
                    </a:cubicBez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51"/>
              <p:cNvSpPr>
                <a:spLocks/>
              </p:cNvSpPr>
              <p:nvPr userDrawn="1"/>
            </p:nvSpPr>
            <p:spPr bwMode="auto">
              <a:xfrm>
                <a:off x="10039351" y="5881688"/>
                <a:ext cx="31750" cy="68263"/>
              </a:xfrm>
              <a:custGeom>
                <a:avLst/>
                <a:gdLst>
                  <a:gd name="T0" fmla="*/ 14 w 20"/>
                  <a:gd name="T1" fmla="*/ 43 h 43"/>
                  <a:gd name="T2" fmla="*/ 14 w 20"/>
                  <a:gd name="T3" fmla="*/ 23 h 43"/>
                  <a:gd name="T4" fmla="*/ 5 w 20"/>
                  <a:gd name="T5" fmla="*/ 23 h 43"/>
                  <a:gd name="T6" fmla="*/ 5 w 20"/>
                  <a:gd name="T7" fmla="*/ 43 h 43"/>
                  <a:gd name="T8" fmla="*/ 0 w 20"/>
                  <a:gd name="T9" fmla="*/ 43 h 43"/>
                  <a:gd name="T10" fmla="*/ 0 w 20"/>
                  <a:gd name="T11" fmla="*/ 0 h 43"/>
                  <a:gd name="T12" fmla="*/ 5 w 20"/>
                  <a:gd name="T13" fmla="*/ 0 h 43"/>
                  <a:gd name="T14" fmla="*/ 5 w 20"/>
                  <a:gd name="T15" fmla="*/ 19 h 43"/>
                  <a:gd name="T16" fmla="*/ 14 w 20"/>
                  <a:gd name="T17" fmla="*/ 19 h 43"/>
                  <a:gd name="T18" fmla="*/ 14 w 20"/>
                  <a:gd name="T19" fmla="*/ 0 h 43"/>
                  <a:gd name="T20" fmla="*/ 20 w 20"/>
                  <a:gd name="T21" fmla="*/ 0 h 43"/>
                  <a:gd name="T22" fmla="*/ 20 w 20"/>
                  <a:gd name="T23" fmla="*/ 43 h 43"/>
                  <a:gd name="T24" fmla="*/ 14 w 20"/>
                  <a:gd name="T2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43">
                    <a:moveTo>
                      <a:pt x="14" y="43"/>
                    </a:moveTo>
                    <a:lnTo>
                      <a:pt x="14" y="23"/>
                    </a:lnTo>
                    <a:lnTo>
                      <a:pt x="5" y="23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19"/>
                    </a:lnTo>
                    <a:lnTo>
                      <a:pt x="14" y="19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0" y="43"/>
                    </a:lnTo>
                    <a:lnTo>
                      <a:pt x="14" y="43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52"/>
              <p:cNvSpPr>
                <a:spLocks/>
              </p:cNvSpPr>
              <p:nvPr userDrawn="1"/>
            </p:nvSpPr>
            <p:spPr bwMode="auto">
              <a:xfrm>
                <a:off x="10093326" y="5881688"/>
                <a:ext cx="26988" cy="68263"/>
              </a:xfrm>
              <a:custGeom>
                <a:avLst/>
                <a:gdLst>
                  <a:gd name="T0" fmla="*/ 0 w 17"/>
                  <a:gd name="T1" fmla="*/ 43 h 43"/>
                  <a:gd name="T2" fmla="*/ 0 w 17"/>
                  <a:gd name="T3" fmla="*/ 0 h 43"/>
                  <a:gd name="T4" fmla="*/ 17 w 17"/>
                  <a:gd name="T5" fmla="*/ 0 h 43"/>
                  <a:gd name="T6" fmla="*/ 17 w 17"/>
                  <a:gd name="T7" fmla="*/ 4 h 43"/>
                  <a:gd name="T8" fmla="*/ 6 w 17"/>
                  <a:gd name="T9" fmla="*/ 4 h 43"/>
                  <a:gd name="T10" fmla="*/ 6 w 17"/>
                  <a:gd name="T11" fmla="*/ 19 h 43"/>
                  <a:gd name="T12" fmla="*/ 16 w 17"/>
                  <a:gd name="T13" fmla="*/ 19 h 43"/>
                  <a:gd name="T14" fmla="*/ 16 w 17"/>
                  <a:gd name="T15" fmla="*/ 24 h 43"/>
                  <a:gd name="T16" fmla="*/ 6 w 17"/>
                  <a:gd name="T17" fmla="*/ 24 h 43"/>
                  <a:gd name="T18" fmla="*/ 6 w 17"/>
                  <a:gd name="T19" fmla="*/ 38 h 43"/>
                  <a:gd name="T20" fmla="*/ 17 w 17"/>
                  <a:gd name="T21" fmla="*/ 38 h 43"/>
                  <a:gd name="T22" fmla="*/ 17 w 17"/>
                  <a:gd name="T23" fmla="*/ 43 h 43"/>
                  <a:gd name="T24" fmla="*/ 0 w 17"/>
                  <a:gd name="T2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43">
                    <a:moveTo>
                      <a:pt x="0" y="43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17" y="4"/>
                    </a:lnTo>
                    <a:lnTo>
                      <a:pt x="6" y="4"/>
                    </a:lnTo>
                    <a:lnTo>
                      <a:pt x="6" y="19"/>
                    </a:lnTo>
                    <a:lnTo>
                      <a:pt x="16" y="19"/>
                    </a:lnTo>
                    <a:lnTo>
                      <a:pt x="16" y="24"/>
                    </a:lnTo>
                    <a:lnTo>
                      <a:pt x="6" y="24"/>
                    </a:lnTo>
                    <a:lnTo>
                      <a:pt x="6" y="38"/>
                    </a:lnTo>
                    <a:lnTo>
                      <a:pt x="17" y="38"/>
                    </a:lnTo>
                    <a:lnTo>
                      <a:pt x="17" y="43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53"/>
              <p:cNvSpPr>
                <a:spLocks/>
              </p:cNvSpPr>
              <p:nvPr userDrawn="1"/>
            </p:nvSpPr>
            <p:spPr bwMode="auto">
              <a:xfrm>
                <a:off x="10140951" y="5880100"/>
                <a:ext cx="31750" cy="71438"/>
              </a:xfrm>
              <a:custGeom>
                <a:avLst/>
                <a:gdLst>
                  <a:gd name="T0" fmla="*/ 84 w 100"/>
                  <a:gd name="T1" fmla="*/ 204 h 215"/>
                  <a:gd name="T2" fmla="*/ 52 w 100"/>
                  <a:gd name="T3" fmla="*/ 215 h 215"/>
                  <a:gd name="T4" fmla="*/ 16 w 100"/>
                  <a:gd name="T5" fmla="*/ 200 h 215"/>
                  <a:gd name="T6" fmla="*/ 0 w 100"/>
                  <a:gd name="T7" fmla="*/ 108 h 215"/>
                  <a:gd name="T8" fmla="*/ 16 w 100"/>
                  <a:gd name="T9" fmla="*/ 15 h 215"/>
                  <a:gd name="T10" fmla="*/ 52 w 100"/>
                  <a:gd name="T11" fmla="*/ 0 h 215"/>
                  <a:gd name="T12" fmla="*/ 85 w 100"/>
                  <a:gd name="T13" fmla="*/ 12 h 215"/>
                  <a:gd name="T14" fmla="*/ 100 w 100"/>
                  <a:gd name="T15" fmla="*/ 54 h 215"/>
                  <a:gd name="T16" fmla="*/ 75 w 100"/>
                  <a:gd name="T17" fmla="*/ 54 h 215"/>
                  <a:gd name="T18" fmla="*/ 68 w 100"/>
                  <a:gd name="T19" fmla="*/ 30 h 215"/>
                  <a:gd name="T20" fmla="*/ 52 w 100"/>
                  <a:gd name="T21" fmla="*/ 23 h 215"/>
                  <a:gd name="T22" fmla="*/ 34 w 100"/>
                  <a:gd name="T23" fmla="*/ 31 h 215"/>
                  <a:gd name="T24" fmla="*/ 26 w 100"/>
                  <a:gd name="T25" fmla="*/ 108 h 215"/>
                  <a:gd name="T26" fmla="*/ 34 w 100"/>
                  <a:gd name="T27" fmla="*/ 185 h 215"/>
                  <a:gd name="T28" fmla="*/ 52 w 100"/>
                  <a:gd name="T29" fmla="*/ 193 h 215"/>
                  <a:gd name="T30" fmla="*/ 68 w 100"/>
                  <a:gd name="T31" fmla="*/ 185 h 215"/>
                  <a:gd name="T32" fmla="*/ 75 w 100"/>
                  <a:gd name="T33" fmla="*/ 161 h 215"/>
                  <a:gd name="T34" fmla="*/ 100 w 100"/>
                  <a:gd name="T35" fmla="*/ 161 h 215"/>
                  <a:gd name="T36" fmla="*/ 84 w 100"/>
                  <a:gd name="T37" fmla="*/ 204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" h="215">
                    <a:moveTo>
                      <a:pt x="84" y="204"/>
                    </a:moveTo>
                    <a:cubicBezTo>
                      <a:pt x="76" y="211"/>
                      <a:pt x="66" y="215"/>
                      <a:pt x="52" y="215"/>
                    </a:cubicBezTo>
                    <a:cubicBezTo>
                      <a:pt x="35" y="215"/>
                      <a:pt x="24" y="209"/>
                      <a:pt x="16" y="200"/>
                    </a:cubicBezTo>
                    <a:cubicBezTo>
                      <a:pt x="2" y="184"/>
                      <a:pt x="0" y="166"/>
                      <a:pt x="0" y="108"/>
                    </a:cubicBezTo>
                    <a:cubicBezTo>
                      <a:pt x="0" y="49"/>
                      <a:pt x="2" y="31"/>
                      <a:pt x="16" y="15"/>
                    </a:cubicBezTo>
                    <a:cubicBezTo>
                      <a:pt x="24" y="6"/>
                      <a:pt x="35" y="0"/>
                      <a:pt x="52" y="0"/>
                    </a:cubicBezTo>
                    <a:cubicBezTo>
                      <a:pt x="66" y="0"/>
                      <a:pt x="77" y="4"/>
                      <a:pt x="85" y="12"/>
                    </a:cubicBezTo>
                    <a:cubicBezTo>
                      <a:pt x="95" y="22"/>
                      <a:pt x="100" y="37"/>
                      <a:pt x="100" y="54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5" y="45"/>
                      <a:pt x="73" y="36"/>
                      <a:pt x="68" y="30"/>
                    </a:cubicBezTo>
                    <a:cubicBezTo>
                      <a:pt x="65" y="26"/>
                      <a:pt x="60" y="23"/>
                      <a:pt x="52" y="23"/>
                    </a:cubicBezTo>
                    <a:cubicBezTo>
                      <a:pt x="43" y="23"/>
                      <a:pt x="38" y="26"/>
                      <a:pt x="34" y="31"/>
                    </a:cubicBezTo>
                    <a:cubicBezTo>
                      <a:pt x="27" y="41"/>
                      <a:pt x="26" y="58"/>
                      <a:pt x="26" y="108"/>
                    </a:cubicBezTo>
                    <a:cubicBezTo>
                      <a:pt x="26" y="158"/>
                      <a:pt x="27" y="175"/>
                      <a:pt x="34" y="185"/>
                    </a:cubicBezTo>
                    <a:cubicBezTo>
                      <a:pt x="38" y="189"/>
                      <a:pt x="43" y="193"/>
                      <a:pt x="52" y="193"/>
                    </a:cubicBezTo>
                    <a:cubicBezTo>
                      <a:pt x="60" y="193"/>
                      <a:pt x="65" y="189"/>
                      <a:pt x="68" y="185"/>
                    </a:cubicBezTo>
                    <a:cubicBezTo>
                      <a:pt x="73" y="179"/>
                      <a:pt x="75" y="170"/>
                      <a:pt x="75" y="161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100" y="179"/>
                      <a:pt x="95" y="194"/>
                      <a:pt x="84" y="204"/>
                    </a:cubicBez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54"/>
              <p:cNvSpPr>
                <a:spLocks/>
              </p:cNvSpPr>
              <p:nvPr userDrawn="1"/>
            </p:nvSpPr>
            <p:spPr bwMode="auto">
              <a:xfrm>
                <a:off x="10194926" y="5881688"/>
                <a:ext cx="34925" cy="68263"/>
              </a:xfrm>
              <a:custGeom>
                <a:avLst/>
                <a:gdLst>
                  <a:gd name="T0" fmla="*/ 17 w 22"/>
                  <a:gd name="T1" fmla="*/ 43 h 43"/>
                  <a:gd name="T2" fmla="*/ 9 w 22"/>
                  <a:gd name="T3" fmla="*/ 24 h 43"/>
                  <a:gd name="T4" fmla="*/ 5 w 22"/>
                  <a:gd name="T5" fmla="*/ 31 h 43"/>
                  <a:gd name="T6" fmla="*/ 5 w 22"/>
                  <a:gd name="T7" fmla="*/ 43 h 43"/>
                  <a:gd name="T8" fmla="*/ 0 w 22"/>
                  <a:gd name="T9" fmla="*/ 43 h 43"/>
                  <a:gd name="T10" fmla="*/ 0 w 22"/>
                  <a:gd name="T11" fmla="*/ 0 h 43"/>
                  <a:gd name="T12" fmla="*/ 5 w 22"/>
                  <a:gd name="T13" fmla="*/ 0 h 43"/>
                  <a:gd name="T14" fmla="*/ 5 w 22"/>
                  <a:gd name="T15" fmla="*/ 22 h 43"/>
                  <a:gd name="T16" fmla="*/ 16 w 22"/>
                  <a:gd name="T17" fmla="*/ 0 h 43"/>
                  <a:gd name="T18" fmla="*/ 21 w 22"/>
                  <a:gd name="T19" fmla="*/ 0 h 43"/>
                  <a:gd name="T20" fmla="*/ 12 w 22"/>
                  <a:gd name="T21" fmla="*/ 18 h 43"/>
                  <a:gd name="T22" fmla="*/ 22 w 22"/>
                  <a:gd name="T23" fmla="*/ 43 h 43"/>
                  <a:gd name="T24" fmla="*/ 17 w 22"/>
                  <a:gd name="T2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43">
                    <a:moveTo>
                      <a:pt x="17" y="43"/>
                    </a:moveTo>
                    <a:lnTo>
                      <a:pt x="9" y="24"/>
                    </a:lnTo>
                    <a:lnTo>
                      <a:pt x="5" y="31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22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12" y="18"/>
                    </a:lnTo>
                    <a:lnTo>
                      <a:pt x="22" y="43"/>
                    </a:lnTo>
                    <a:lnTo>
                      <a:pt x="17" y="43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55"/>
              <p:cNvSpPr>
                <a:spLocks noEditPoints="1"/>
              </p:cNvSpPr>
              <p:nvPr userDrawn="1"/>
            </p:nvSpPr>
            <p:spPr bwMode="auto">
              <a:xfrm>
                <a:off x="10283826" y="5881688"/>
                <a:ext cx="31750" cy="68263"/>
              </a:xfrm>
              <a:custGeom>
                <a:avLst/>
                <a:gdLst>
                  <a:gd name="T0" fmla="*/ 48 w 98"/>
                  <a:gd name="T1" fmla="*/ 123 h 211"/>
                  <a:gd name="T2" fmla="*/ 26 w 98"/>
                  <a:gd name="T3" fmla="*/ 123 h 211"/>
                  <a:gd name="T4" fmla="*/ 26 w 98"/>
                  <a:gd name="T5" fmla="*/ 211 h 211"/>
                  <a:gd name="T6" fmla="*/ 0 w 98"/>
                  <a:gd name="T7" fmla="*/ 211 h 211"/>
                  <a:gd name="T8" fmla="*/ 0 w 98"/>
                  <a:gd name="T9" fmla="*/ 0 h 211"/>
                  <a:gd name="T10" fmla="*/ 48 w 98"/>
                  <a:gd name="T11" fmla="*/ 0 h 211"/>
                  <a:gd name="T12" fmla="*/ 98 w 98"/>
                  <a:gd name="T13" fmla="*/ 62 h 211"/>
                  <a:gd name="T14" fmla="*/ 48 w 98"/>
                  <a:gd name="T15" fmla="*/ 123 h 211"/>
                  <a:gd name="T16" fmla="*/ 47 w 98"/>
                  <a:gd name="T17" fmla="*/ 23 h 211"/>
                  <a:gd name="T18" fmla="*/ 26 w 98"/>
                  <a:gd name="T19" fmla="*/ 23 h 211"/>
                  <a:gd name="T20" fmla="*/ 26 w 98"/>
                  <a:gd name="T21" fmla="*/ 100 h 211"/>
                  <a:gd name="T22" fmla="*/ 47 w 98"/>
                  <a:gd name="T23" fmla="*/ 100 h 211"/>
                  <a:gd name="T24" fmla="*/ 72 w 98"/>
                  <a:gd name="T25" fmla="*/ 62 h 211"/>
                  <a:gd name="T26" fmla="*/ 47 w 98"/>
                  <a:gd name="T27" fmla="*/ 23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11">
                    <a:moveTo>
                      <a:pt x="48" y="123"/>
                    </a:moveTo>
                    <a:cubicBezTo>
                      <a:pt x="26" y="123"/>
                      <a:pt x="26" y="123"/>
                      <a:pt x="26" y="123"/>
                    </a:cubicBezTo>
                    <a:cubicBezTo>
                      <a:pt x="26" y="211"/>
                      <a:pt x="26" y="211"/>
                      <a:pt x="26" y="211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79" y="0"/>
                      <a:pt x="98" y="15"/>
                      <a:pt x="98" y="62"/>
                    </a:cubicBezTo>
                    <a:cubicBezTo>
                      <a:pt x="98" y="108"/>
                      <a:pt x="79" y="123"/>
                      <a:pt x="48" y="123"/>
                    </a:cubicBezTo>
                    <a:close/>
                    <a:moveTo>
                      <a:pt x="47" y="23"/>
                    </a:move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100"/>
                      <a:pt x="26" y="100"/>
                      <a:pt x="26" y="100"/>
                    </a:cubicBezTo>
                    <a:cubicBezTo>
                      <a:pt x="47" y="100"/>
                      <a:pt x="47" y="100"/>
                      <a:pt x="47" y="100"/>
                    </a:cubicBezTo>
                    <a:cubicBezTo>
                      <a:pt x="64" y="100"/>
                      <a:pt x="72" y="90"/>
                      <a:pt x="72" y="62"/>
                    </a:cubicBezTo>
                    <a:cubicBezTo>
                      <a:pt x="72" y="33"/>
                      <a:pt x="64" y="23"/>
                      <a:pt x="47" y="23"/>
                    </a:cubicBez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56"/>
              <p:cNvSpPr>
                <a:spLocks noEditPoints="1"/>
              </p:cNvSpPr>
              <p:nvPr userDrawn="1"/>
            </p:nvSpPr>
            <p:spPr bwMode="auto">
              <a:xfrm>
                <a:off x="10336213" y="5880100"/>
                <a:ext cx="33338" cy="71438"/>
              </a:xfrm>
              <a:custGeom>
                <a:avLst/>
                <a:gdLst>
                  <a:gd name="T0" fmla="*/ 87 w 103"/>
                  <a:gd name="T1" fmla="*/ 200 h 215"/>
                  <a:gd name="T2" fmla="*/ 51 w 103"/>
                  <a:gd name="T3" fmla="*/ 215 h 215"/>
                  <a:gd name="T4" fmla="*/ 15 w 103"/>
                  <a:gd name="T5" fmla="*/ 200 h 215"/>
                  <a:gd name="T6" fmla="*/ 0 w 103"/>
                  <a:gd name="T7" fmla="*/ 108 h 215"/>
                  <a:gd name="T8" fmla="*/ 15 w 103"/>
                  <a:gd name="T9" fmla="*/ 15 h 215"/>
                  <a:gd name="T10" fmla="*/ 51 w 103"/>
                  <a:gd name="T11" fmla="*/ 0 h 215"/>
                  <a:gd name="T12" fmla="*/ 87 w 103"/>
                  <a:gd name="T13" fmla="*/ 15 h 215"/>
                  <a:gd name="T14" fmla="*/ 103 w 103"/>
                  <a:gd name="T15" fmla="*/ 108 h 215"/>
                  <a:gd name="T16" fmla="*/ 87 w 103"/>
                  <a:gd name="T17" fmla="*/ 200 h 215"/>
                  <a:gd name="T18" fmla="*/ 68 w 103"/>
                  <a:gd name="T19" fmla="*/ 31 h 215"/>
                  <a:gd name="T20" fmla="*/ 51 w 103"/>
                  <a:gd name="T21" fmla="*/ 23 h 215"/>
                  <a:gd name="T22" fmla="*/ 34 w 103"/>
                  <a:gd name="T23" fmla="*/ 31 h 215"/>
                  <a:gd name="T24" fmla="*/ 25 w 103"/>
                  <a:gd name="T25" fmla="*/ 108 h 215"/>
                  <a:gd name="T26" fmla="*/ 34 w 103"/>
                  <a:gd name="T27" fmla="*/ 185 h 215"/>
                  <a:gd name="T28" fmla="*/ 51 w 103"/>
                  <a:gd name="T29" fmla="*/ 193 h 215"/>
                  <a:gd name="T30" fmla="*/ 68 w 103"/>
                  <a:gd name="T31" fmla="*/ 185 h 215"/>
                  <a:gd name="T32" fmla="*/ 77 w 103"/>
                  <a:gd name="T33" fmla="*/ 108 h 215"/>
                  <a:gd name="T34" fmla="*/ 68 w 103"/>
                  <a:gd name="T35" fmla="*/ 31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215">
                    <a:moveTo>
                      <a:pt x="87" y="200"/>
                    </a:moveTo>
                    <a:cubicBezTo>
                      <a:pt x="79" y="209"/>
                      <a:pt x="68" y="215"/>
                      <a:pt x="51" y="215"/>
                    </a:cubicBezTo>
                    <a:cubicBezTo>
                      <a:pt x="35" y="215"/>
                      <a:pt x="23" y="209"/>
                      <a:pt x="15" y="200"/>
                    </a:cubicBezTo>
                    <a:cubicBezTo>
                      <a:pt x="1" y="185"/>
                      <a:pt x="0" y="166"/>
                      <a:pt x="0" y="108"/>
                    </a:cubicBezTo>
                    <a:cubicBezTo>
                      <a:pt x="0" y="49"/>
                      <a:pt x="1" y="30"/>
                      <a:pt x="15" y="15"/>
                    </a:cubicBezTo>
                    <a:cubicBezTo>
                      <a:pt x="23" y="6"/>
                      <a:pt x="35" y="0"/>
                      <a:pt x="51" y="0"/>
                    </a:cubicBezTo>
                    <a:cubicBezTo>
                      <a:pt x="68" y="0"/>
                      <a:pt x="79" y="6"/>
                      <a:pt x="87" y="15"/>
                    </a:cubicBezTo>
                    <a:cubicBezTo>
                      <a:pt x="101" y="30"/>
                      <a:pt x="103" y="49"/>
                      <a:pt x="103" y="108"/>
                    </a:cubicBezTo>
                    <a:cubicBezTo>
                      <a:pt x="103" y="166"/>
                      <a:pt x="101" y="185"/>
                      <a:pt x="87" y="200"/>
                    </a:cubicBezTo>
                    <a:close/>
                    <a:moveTo>
                      <a:pt x="68" y="31"/>
                    </a:moveTo>
                    <a:cubicBezTo>
                      <a:pt x="65" y="26"/>
                      <a:pt x="59" y="23"/>
                      <a:pt x="51" y="23"/>
                    </a:cubicBezTo>
                    <a:cubicBezTo>
                      <a:pt x="43" y="23"/>
                      <a:pt x="37" y="26"/>
                      <a:pt x="34" y="31"/>
                    </a:cubicBezTo>
                    <a:cubicBezTo>
                      <a:pt x="26" y="41"/>
                      <a:pt x="25" y="58"/>
                      <a:pt x="25" y="108"/>
                    </a:cubicBezTo>
                    <a:cubicBezTo>
                      <a:pt x="25" y="158"/>
                      <a:pt x="26" y="175"/>
                      <a:pt x="34" y="185"/>
                    </a:cubicBezTo>
                    <a:cubicBezTo>
                      <a:pt x="37" y="189"/>
                      <a:pt x="43" y="193"/>
                      <a:pt x="51" y="193"/>
                    </a:cubicBezTo>
                    <a:cubicBezTo>
                      <a:pt x="59" y="193"/>
                      <a:pt x="65" y="189"/>
                      <a:pt x="68" y="185"/>
                    </a:cubicBezTo>
                    <a:cubicBezTo>
                      <a:pt x="76" y="175"/>
                      <a:pt x="77" y="158"/>
                      <a:pt x="77" y="108"/>
                    </a:cubicBezTo>
                    <a:cubicBezTo>
                      <a:pt x="77" y="58"/>
                      <a:pt x="76" y="41"/>
                      <a:pt x="68" y="31"/>
                    </a:cubicBez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Rectangle 57"/>
              <p:cNvSpPr>
                <a:spLocks noChangeArrowheads="1"/>
              </p:cNvSpPr>
              <p:nvPr userDrawn="1"/>
            </p:nvSpPr>
            <p:spPr bwMode="auto">
              <a:xfrm>
                <a:off x="10393363" y="5881688"/>
                <a:ext cx="7938" cy="68263"/>
              </a:xfrm>
              <a:prstGeom prst="rect">
                <a:avLst/>
              </a:pr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58"/>
              <p:cNvSpPr>
                <a:spLocks/>
              </p:cNvSpPr>
              <p:nvPr userDrawn="1"/>
            </p:nvSpPr>
            <p:spPr bwMode="auto">
              <a:xfrm>
                <a:off x="10425113" y="5881688"/>
                <a:ext cx="33338" cy="68263"/>
              </a:xfrm>
              <a:custGeom>
                <a:avLst/>
                <a:gdLst>
                  <a:gd name="T0" fmla="*/ 16 w 21"/>
                  <a:gd name="T1" fmla="*/ 43 h 43"/>
                  <a:gd name="T2" fmla="*/ 5 w 21"/>
                  <a:gd name="T3" fmla="*/ 13 h 43"/>
                  <a:gd name="T4" fmla="*/ 5 w 21"/>
                  <a:gd name="T5" fmla="*/ 43 h 43"/>
                  <a:gd name="T6" fmla="*/ 0 w 21"/>
                  <a:gd name="T7" fmla="*/ 43 h 43"/>
                  <a:gd name="T8" fmla="*/ 0 w 21"/>
                  <a:gd name="T9" fmla="*/ 0 h 43"/>
                  <a:gd name="T10" fmla="*/ 5 w 21"/>
                  <a:gd name="T11" fmla="*/ 0 h 43"/>
                  <a:gd name="T12" fmla="*/ 16 w 21"/>
                  <a:gd name="T13" fmla="*/ 29 h 43"/>
                  <a:gd name="T14" fmla="*/ 16 w 21"/>
                  <a:gd name="T15" fmla="*/ 0 h 43"/>
                  <a:gd name="T16" fmla="*/ 21 w 21"/>
                  <a:gd name="T17" fmla="*/ 0 h 43"/>
                  <a:gd name="T18" fmla="*/ 21 w 21"/>
                  <a:gd name="T19" fmla="*/ 43 h 43"/>
                  <a:gd name="T20" fmla="*/ 16 w 21"/>
                  <a:gd name="T21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43">
                    <a:moveTo>
                      <a:pt x="16" y="43"/>
                    </a:moveTo>
                    <a:lnTo>
                      <a:pt x="5" y="13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6" y="29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1" y="43"/>
                    </a:lnTo>
                    <a:lnTo>
                      <a:pt x="16" y="43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59"/>
              <p:cNvSpPr>
                <a:spLocks/>
              </p:cNvSpPr>
              <p:nvPr userDrawn="1"/>
            </p:nvSpPr>
            <p:spPr bwMode="auto">
              <a:xfrm>
                <a:off x="10479088" y="5881688"/>
                <a:ext cx="31750" cy="68263"/>
              </a:xfrm>
              <a:custGeom>
                <a:avLst/>
                <a:gdLst>
                  <a:gd name="T0" fmla="*/ 12 w 20"/>
                  <a:gd name="T1" fmla="*/ 4 h 43"/>
                  <a:gd name="T2" fmla="*/ 12 w 20"/>
                  <a:gd name="T3" fmla="*/ 43 h 43"/>
                  <a:gd name="T4" fmla="*/ 7 w 20"/>
                  <a:gd name="T5" fmla="*/ 43 h 43"/>
                  <a:gd name="T6" fmla="*/ 7 w 20"/>
                  <a:gd name="T7" fmla="*/ 4 h 43"/>
                  <a:gd name="T8" fmla="*/ 0 w 20"/>
                  <a:gd name="T9" fmla="*/ 4 h 43"/>
                  <a:gd name="T10" fmla="*/ 0 w 20"/>
                  <a:gd name="T11" fmla="*/ 0 h 43"/>
                  <a:gd name="T12" fmla="*/ 20 w 20"/>
                  <a:gd name="T13" fmla="*/ 0 h 43"/>
                  <a:gd name="T14" fmla="*/ 20 w 20"/>
                  <a:gd name="T15" fmla="*/ 4 h 43"/>
                  <a:gd name="T16" fmla="*/ 12 w 20"/>
                  <a:gd name="T17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43">
                    <a:moveTo>
                      <a:pt x="12" y="4"/>
                    </a:moveTo>
                    <a:lnTo>
                      <a:pt x="12" y="43"/>
                    </a:lnTo>
                    <a:lnTo>
                      <a:pt x="7" y="43"/>
                    </a:lnTo>
                    <a:lnTo>
                      <a:pt x="7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0" y="0"/>
                    </a:lnTo>
                    <a:lnTo>
                      <a:pt x="20" y="4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Rectangle 60"/>
              <p:cNvSpPr>
                <a:spLocks noChangeArrowheads="1"/>
              </p:cNvSpPr>
              <p:nvPr userDrawn="1"/>
            </p:nvSpPr>
            <p:spPr bwMode="auto">
              <a:xfrm>
                <a:off x="9986963" y="6003925"/>
                <a:ext cx="22225" cy="1460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61"/>
              <p:cNvSpPr>
                <a:spLocks/>
              </p:cNvSpPr>
              <p:nvPr userDrawn="1"/>
            </p:nvSpPr>
            <p:spPr bwMode="auto">
              <a:xfrm>
                <a:off x="10045701" y="6003925"/>
                <a:ext cx="77788" cy="146050"/>
              </a:xfrm>
              <a:custGeom>
                <a:avLst/>
                <a:gdLst>
                  <a:gd name="T0" fmla="*/ 36 w 49"/>
                  <a:gd name="T1" fmla="*/ 92 h 92"/>
                  <a:gd name="T2" fmla="*/ 14 w 49"/>
                  <a:gd name="T3" fmla="*/ 37 h 92"/>
                  <a:gd name="T4" fmla="*/ 14 w 49"/>
                  <a:gd name="T5" fmla="*/ 92 h 92"/>
                  <a:gd name="T6" fmla="*/ 0 w 49"/>
                  <a:gd name="T7" fmla="*/ 92 h 92"/>
                  <a:gd name="T8" fmla="*/ 0 w 49"/>
                  <a:gd name="T9" fmla="*/ 0 h 92"/>
                  <a:gd name="T10" fmla="*/ 13 w 49"/>
                  <a:gd name="T11" fmla="*/ 0 h 92"/>
                  <a:gd name="T12" fmla="*/ 34 w 49"/>
                  <a:gd name="T13" fmla="*/ 55 h 92"/>
                  <a:gd name="T14" fmla="*/ 34 w 49"/>
                  <a:gd name="T15" fmla="*/ 0 h 92"/>
                  <a:gd name="T16" fmla="*/ 49 w 49"/>
                  <a:gd name="T17" fmla="*/ 0 h 92"/>
                  <a:gd name="T18" fmla="*/ 49 w 49"/>
                  <a:gd name="T19" fmla="*/ 92 h 92"/>
                  <a:gd name="T20" fmla="*/ 36 w 49"/>
                  <a:gd name="T2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92">
                    <a:moveTo>
                      <a:pt x="36" y="92"/>
                    </a:moveTo>
                    <a:lnTo>
                      <a:pt x="14" y="37"/>
                    </a:lnTo>
                    <a:lnTo>
                      <a:pt x="14" y="92"/>
                    </a:lnTo>
                    <a:lnTo>
                      <a:pt x="0" y="92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34" y="55"/>
                    </a:lnTo>
                    <a:lnTo>
                      <a:pt x="34" y="0"/>
                    </a:lnTo>
                    <a:lnTo>
                      <a:pt x="49" y="0"/>
                    </a:lnTo>
                    <a:lnTo>
                      <a:pt x="49" y="92"/>
                    </a:lnTo>
                    <a:lnTo>
                      <a:pt x="36" y="9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62"/>
              <p:cNvSpPr>
                <a:spLocks/>
              </p:cNvSpPr>
              <p:nvPr userDrawn="1"/>
            </p:nvSpPr>
            <p:spPr bwMode="auto">
              <a:xfrm>
                <a:off x="10160001" y="6003925"/>
                <a:ext cx="60325" cy="146050"/>
              </a:xfrm>
              <a:custGeom>
                <a:avLst/>
                <a:gdLst>
                  <a:gd name="T0" fmla="*/ 14 w 38"/>
                  <a:gd name="T1" fmla="*/ 13 h 92"/>
                  <a:gd name="T2" fmla="*/ 14 w 38"/>
                  <a:gd name="T3" fmla="*/ 39 h 92"/>
                  <a:gd name="T4" fmla="*/ 35 w 38"/>
                  <a:gd name="T5" fmla="*/ 39 h 92"/>
                  <a:gd name="T6" fmla="*/ 35 w 38"/>
                  <a:gd name="T7" fmla="*/ 52 h 92"/>
                  <a:gd name="T8" fmla="*/ 14 w 38"/>
                  <a:gd name="T9" fmla="*/ 52 h 92"/>
                  <a:gd name="T10" fmla="*/ 14 w 38"/>
                  <a:gd name="T11" fmla="*/ 92 h 92"/>
                  <a:gd name="T12" fmla="*/ 0 w 38"/>
                  <a:gd name="T13" fmla="*/ 92 h 92"/>
                  <a:gd name="T14" fmla="*/ 0 w 38"/>
                  <a:gd name="T15" fmla="*/ 0 h 92"/>
                  <a:gd name="T16" fmla="*/ 38 w 38"/>
                  <a:gd name="T17" fmla="*/ 0 h 92"/>
                  <a:gd name="T18" fmla="*/ 38 w 38"/>
                  <a:gd name="T19" fmla="*/ 13 h 92"/>
                  <a:gd name="T20" fmla="*/ 14 w 38"/>
                  <a:gd name="T21" fmla="*/ 1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92">
                    <a:moveTo>
                      <a:pt x="14" y="13"/>
                    </a:moveTo>
                    <a:lnTo>
                      <a:pt x="14" y="39"/>
                    </a:lnTo>
                    <a:lnTo>
                      <a:pt x="35" y="39"/>
                    </a:lnTo>
                    <a:lnTo>
                      <a:pt x="35" y="52"/>
                    </a:lnTo>
                    <a:lnTo>
                      <a:pt x="14" y="52"/>
                    </a:lnTo>
                    <a:lnTo>
                      <a:pt x="14" y="92"/>
                    </a:lnTo>
                    <a:lnTo>
                      <a:pt x="0" y="92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3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Rectangle 63"/>
              <p:cNvSpPr>
                <a:spLocks noChangeArrowheads="1"/>
              </p:cNvSpPr>
              <p:nvPr userDrawn="1"/>
            </p:nvSpPr>
            <p:spPr bwMode="auto">
              <a:xfrm>
                <a:off x="10252076" y="6003925"/>
                <a:ext cx="23813" cy="1460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64"/>
              <p:cNvSpPr>
                <a:spLocks/>
              </p:cNvSpPr>
              <p:nvPr userDrawn="1"/>
            </p:nvSpPr>
            <p:spPr bwMode="auto">
              <a:xfrm>
                <a:off x="10312401" y="6003925"/>
                <a:ext cx="76200" cy="146050"/>
              </a:xfrm>
              <a:custGeom>
                <a:avLst/>
                <a:gdLst>
                  <a:gd name="T0" fmla="*/ 36 w 48"/>
                  <a:gd name="T1" fmla="*/ 92 h 92"/>
                  <a:gd name="T2" fmla="*/ 14 w 48"/>
                  <a:gd name="T3" fmla="*/ 37 h 92"/>
                  <a:gd name="T4" fmla="*/ 14 w 48"/>
                  <a:gd name="T5" fmla="*/ 92 h 92"/>
                  <a:gd name="T6" fmla="*/ 0 w 48"/>
                  <a:gd name="T7" fmla="*/ 92 h 92"/>
                  <a:gd name="T8" fmla="*/ 0 w 48"/>
                  <a:gd name="T9" fmla="*/ 0 h 92"/>
                  <a:gd name="T10" fmla="*/ 12 w 48"/>
                  <a:gd name="T11" fmla="*/ 0 h 92"/>
                  <a:gd name="T12" fmla="*/ 34 w 48"/>
                  <a:gd name="T13" fmla="*/ 55 h 92"/>
                  <a:gd name="T14" fmla="*/ 34 w 48"/>
                  <a:gd name="T15" fmla="*/ 0 h 92"/>
                  <a:gd name="T16" fmla="*/ 48 w 48"/>
                  <a:gd name="T17" fmla="*/ 0 h 92"/>
                  <a:gd name="T18" fmla="*/ 48 w 48"/>
                  <a:gd name="T19" fmla="*/ 92 h 92"/>
                  <a:gd name="T20" fmla="*/ 36 w 48"/>
                  <a:gd name="T2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92">
                    <a:moveTo>
                      <a:pt x="36" y="92"/>
                    </a:moveTo>
                    <a:lnTo>
                      <a:pt x="14" y="37"/>
                    </a:lnTo>
                    <a:lnTo>
                      <a:pt x="14" y="92"/>
                    </a:lnTo>
                    <a:lnTo>
                      <a:pt x="0" y="92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34" y="55"/>
                    </a:lnTo>
                    <a:lnTo>
                      <a:pt x="34" y="0"/>
                    </a:lnTo>
                    <a:lnTo>
                      <a:pt x="48" y="0"/>
                    </a:lnTo>
                    <a:lnTo>
                      <a:pt x="48" y="92"/>
                    </a:lnTo>
                    <a:lnTo>
                      <a:pt x="36" y="9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65"/>
              <p:cNvSpPr>
                <a:spLocks noChangeArrowheads="1"/>
              </p:cNvSpPr>
              <p:nvPr userDrawn="1"/>
            </p:nvSpPr>
            <p:spPr bwMode="auto">
              <a:xfrm>
                <a:off x="10425113" y="6003925"/>
                <a:ext cx="23813" cy="1460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66"/>
              <p:cNvSpPr>
                <a:spLocks/>
              </p:cNvSpPr>
              <p:nvPr userDrawn="1"/>
            </p:nvSpPr>
            <p:spPr bwMode="auto">
              <a:xfrm>
                <a:off x="10479088" y="6003925"/>
                <a:ext cx="71438" cy="146050"/>
              </a:xfrm>
              <a:custGeom>
                <a:avLst/>
                <a:gdLst>
                  <a:gd name="T0" fmla="*/ 30 w 45"/>
                  <a:gd name="T1" fmla="*/ 13 h 92"/>
                  <a:gd name="T2" fmla="*/ 30 w 45"/>
                  <a:gd name="T3" fmla="*/ 92 h 92"/>
                  <a:gd name="T4" fmla="*/ 15 w 45"/>
                  <a:gd name="T5" fmla="*/ 92 h 92"/>
                  <a:gd name="T6" fmla="*/ 15 w 45"/>
                  <a:gd name="T7" fmla="*/ 13 h 92"/>
                  <a:gd name="T8" fmla="*/ 0 w 45"/>
                  <a:gd name="T9" fmla="*/ 13 h 92"/>
                  <a:gd name="T10" fmla="*/ 0 w 45"/>
                  <a:gd name="T11" fmla="*/ 0 h 92"/>
                  <a:gd name="T12" fmla="*/ 45 w 45"/>
                  <a:gd name="T13" fmla="*/ 0 h 92"/>
                  <a:gd name="T14" fmla="*/ 45 w 45"/>
                  <a:gd name="T15" fmla="*/ 13 h 92"/>
                  <a:gd name="T16" fmla="*/ 30 w 45"/>
                  <a:gd name="T17" fmla="*/ 1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92">
                    <a:moveTo>
                      <a:pt x="30" y="13"/>
                    </a:moveTo>
                    <a:lnTo>
                      <a:pt x="30" y="92"/>
                    </a:lnTo>
                    <a:lnTo>
                      <a:pt x="15" y="92"/>
                    </a:lnTo>
                    <a:lnTo>
                      <a:pt x="15" y="13"/>
                    </a:lnTo>
                    <a:lnTo>
                      <a:pt x="0" y="13"/>
                    </a:lnTo>
                    <a:lnTo>
                      <a:pt x="0" y="0"/>
                    </a:lnTo>
                    <a:lnTo>
                      <a:pt x="45" y="0"/>
                    </a:lnTo>
                    <a:lnTo>
                      <a:pt x="45" y="13"/>
                    </a:lnTo>
                    <a:lnTo>
                      <a:pt x="30" y="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67"/>
              <p:cNvSpPr>
                <a:spLocks/>
              </p:cNvSpPr>
              <p:nvPr userDrawn="1"/>
            </p:nvSpPr>
            <p:spPr bwMode="auto">
              <a:xfrm>
                <a:off x="10574338" y="6003925"/>
                <a:ext cx="79375" cy="146050"/>
              </a:xfrm>
              <a:custGeom>
                <a:avLst/>
                <a:gdLst>
                  <a:gd name="T0" fmla="*/ 32 w 50"/>
                  <a:gd name="T1" fmla="*/ 56 h 92"/>
                  <a:gd name="T2" fmla="*/ 32 w 50"/>
                  <a:gd name="T3" fmla="*/ 92 h 92"/>
                  <a:gd name="T4" fmla="*/ 17 w 50"/>
                  <a:gd name="T5" fmla="*/ 92 h 92"/>
                  <a:gd name="T6" fmla="*/ 17 w 50"/>
                  <a:gd name="T7" fmla="*/ 56 h 92"/>
                  <a:gd name="T8" fmla="*/ 0 w 50"/>
                  <a:gd name="T9" fmla="*/ 0 h 92"/>
                  <a:gd name="T10" fmla="*/ 16 w 50"/>
                  <a:gd name="T11" fmla="*/ 0 h 92"/>
                  <a:gd name="T12" fmla="*/ 25 w 50"/>
                  <a:gd name="T13" fmla="*/ 36 h 92"/>
                  <a:gd name="T14" fmla="*/ 34 w 50"/>
                  <a:gd name="T15" fmla="*/ 0 h 92"/>
                  <a:gd name="T16" fmla="*/ 50 w 50"/>
                  <a:gd name="T17" fmla="*/ 0 h 92"/>
                  <a:gd name="T18" fmla="*/ 32 w 50"/>
                  <a:gd name="T19" fmla="*/ 5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92">
                    <a:moveTo>
                      <a:pt x="32" y="56"/>
                    </a:moveTo>
                    <a:lnTo>
                      <a:pt x="32" y="92"/>
                    </a:lnTo>
                    <a:lnTo>
                      <a:pt x="17" y="92"/>
                    </a:lnTo>
                    <a:lnTo>
                      <a:pt x="17" y="5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5" y="36"/>
                    </a:lnTo>
                    <a:lnTo>
                      <a:pt x="34" y="0"/>
                    </a:lnTo>
                    <a:lnTo>
                      <a:pt x="50" y="0"/>
                    </a:lnTo>
                    <a:lnTo>
                      <a:pt x="32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162" name="Picture 3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6970" y="5076024"/>
              <a:ext cx="2633472" cy="7628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841415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3" orient="horz" pos="2160" userDrawn="1">
          <p15:clr>
            <a:srgbClr val="FBAE40"/>
          </p15:clr>
        </p15:guide>
        <p15:guide id="4" pos="288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_security classification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" hidden="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6" name="Agenda list"/>
          <p:cNvSpPr>
            <a:spLocks noGrp="1"/>
          </p:cNvSpPr>
          <p:nvPr>
            <p:ph sz="quarter" idx="12"/>
          </p:nvPr>
        </p:nvSpPr>
        <p:spPr>
          <a:xfrm>
            <a:off x="2243780" y="1752898"/>
            <a:ext cx="9211620" cy="4163242"/>
          </a:xfrm>
        </p:spPr>
        <p:txBody>
          <a:bodyPr/>
          <a:lstStyle>
            <a:lvl1pPr marL="228600" indent="-228600">
              <a:lnSpc>
                <a:spcPct val="120000"/>
              </a:lnSpc>
              <a:buFont typeface="Calibri" panose="020F0502020204030204" pitchFamily="34" charset="0"/>
              <a:buChar char="•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 marL="576072" indent="-228600">
              <a:buFont typeface="Calibri" panose="020F0502020204030204" pitchFamily="34" charset="0"/>
              <a:buChar char="̶"/>
              <a:defRPr>
                <a:solidFill>
                  <a:schemeClr val="tx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166813" y="976680"/>
            <a:ext cx="8483330" cy="70728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5025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_security classification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" hidden="1"/>
          <p:cNvSpPr>
            <a:spLocks noGrp="1"/>
          </p:cNvSpPr>
          <p:nvPr>
            <p:ph type="dt" sz="quarter" idx="1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1C396E99-728E-4BC1-9827-5FA2D157E6FB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13" name="Bullet text"/>
          <p:cNvSpPr>
            <a:spLocks noGrp="1"/>
          </p:cNvSpPr>
          <p:nvPr>
            <p:ph sz="quarter" idx="11"/>
          </p:nvPr>
        </p:nvSpPr>
        <p:spPr>
          <a:xfrm>
            <a:off x="583074" y="1457960"/>
            <a:ext cx="11000914" cy="46761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83842" y="460552"/>
            <a:ext cx="9857339" cy="92374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3471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Bullets_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_security classification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" hidden="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83842" y="460552"/>
            <a:ext cx="9857339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Bullet text_left"/>
          <p:cNvSpPr>
            <a:spLocks noGrp="1"/>
          </p:cNvSpPr>
          <p:nvPr>
            <p:ph sz="half" idx="2"/>
          </p:nvPr>
        </p:nvSpPr>
        <p:spPr>
          <a:xfrm>
            <a:off x="583842" y="1525588"/>
            <a:ext cx="5120640" cy="4533380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marL="228600" indent="-228600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475488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2000">
                <a:solidFill>
                  <a:schemeClr val="tx1"/>
                </a:solidFill>
              </a:defRPr>
            </a:lvl2pPr>
            <a:lvl3pPr marL="704088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800">
                <a:solidFill>
                  <a:schemeClr val="tx1"/>
                </a:solidFill>
              </a:defRPr>
            </a:lvl3pPr>
            <a:lvl4pPr marL="905256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600">
                <a:solidFill>
                  <a:schemeClr val="tx1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Bullet text_left"/>
          <p:cNvSpPr>
            <a:spLocks noGrp="1"/>
          </p:cNvSpPr>
          <p:nvPr>
            <p:ph sz="half" idx="12"/>
          </p:nvPr>
        </p:nvSpPr>
        <p:spPr>
          <a:xfrm>
            <a:off x="6500813" y="1525588"/>
            <a:ext cx="5120640" cy="4533380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marL="228600" indent="-228600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475488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2000">
                <a:solidFill>
                  <a:schemeClr val="tx1"/>
                </a:solidFill>
              </a:defRPr>
            </a:lvl2pPr>
            <a:lvl3pPr marL="704088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800">
                <a:solidFill>
                  <a:schemeClr val="tx1"/>
                </a:solidFill>
              </a:defRPr>
            </a:lvl3pPr>
            <a:lvl4pPr marL="905256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600">
                <a:solidFill>
                  <a:schemeClr val="tx1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819297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Subtitle+ Bullets_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_security classification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" hidden="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13" name="Sub-title_column 3"/>
          <p:cNvSpPr>
            <a:spLocks noGrp="1"/>
          </p:cNvSpPr>
          <p:nvPr>
            <p:ph type="body" sz="quarter" idx="16"/>
          </p:nvPr>
        </p:nvSpPr>
        <p:spPr>
          <a:xfrm>
            <a:off x="8289002" y="1525707"/>
            <a:ext cx="3345117" cy="776499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marL="0" indent="0">
              <a:lnSpc>
                <a:spcPct val="85000"/>
              </a:lnSpc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ub-title_column 2"/>
          <p:cNvSpPr>
            <a:spLocks noGrp="1"/>
          </p:cNvSpPr>
          <p:nvPr>
            <p:ph type="body" sz="quarter" idx="14"/>
          </p:nvPr>
        </p:nvSpPr>
        <p:spPr>
          <a:xfrm>
            <a:off x="4438649" y="1525707"/>
            <a:ext cx="3374116" cy="776499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marL="0" indent="0">
              <a:lnSpc>
                <a:spcPct val="85000"/>
              </a:lnSpc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ub-title_column 1"/>
          <p:cNvSpPr>
            <a:spLocks noGrp="1"/>
          </p:cNvSpPr>
          <p:nvPr>
            <p:ph type="body" sz="quarter" idx="12"/>
          </p:nvPr>
        </p:nvSpPr>
        <p:spPr>
          <a:xfrm>
            <a:off x="584737" y="1525707"/>
            <a:ext cx="3402012" cy="776499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marL="0" indent="0">
              <a:lnSpc>
                <a:spcPct val="85000"/>
              </a:lnSpc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85216" y="460552"/>
            <a:ext cx="9857339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_column 2"/>
          <p:cNvSpPr>
            <a:spLocks noGrp="1"/>
          </p:cNvSpPr>
          <p:nvPr>
            <p:ph sz="half" idx="20"/>
          </p:nvPr>
        </p:nvSpPr>
        <p:spPr>
          <a:xfrm>
            <a:off x="582848" y="2560972"/>
            <a:ext cx="3337560" cy="3601231"/>
          </a:xfrm>
          <a:prstGeom prst="rect">
            <a:avLst/>
          </a:prstGeom>
        </p:spPr>
        <p:txBody>
          <a:bodyPr lIns="91440" tIns="91440" rIns="91440" bIns="91440">
            <a:noAutofit/>
          </a:bodyPr>
          <a:lstStyle>
            <a:lvl1pPr marL="228600" indent="-228600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475488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800">
                <a:solidFill>
                  <a:schemeClr val="tx1"/>
                </a:solidFill>
              </a:defRPr>
            </a:lvl2pPr>
            <a:lvl3pPr marL="685800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tabLst>
                <a:tab pos="688975" algn="l"/>
              </a:tabLst>
              <a:defRPr sz="1600">
                <a:solidFill>
                  <a:schemeClr val="tx1"/>
                </a:solidFill>
              </a:defRPr>
            </a:lvl3pPr>
            <a:lvl4pPr marL="886968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400">
                <a:solidFill>
                  <a:schemeClr val="tx1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6" name="Text_column 2"/>
          <p:cNvSpPr>
            <a:spLocks noGrp="1"/>
          </p:cNvSpPr>
          <p:nvPr>
            <p:ph sz="half" idx="21"/>
          </p:nvPr>
        </p:nvSpPr>
        <p:spPr>
          <a:xfrm>
            <a:off x="4434154" y="2560972"/>
            <a:ext cx="3337560" cy="3601231"/>
          </a:xfrm>
          <a:prstGeom prst="rect">
            <a:avLst/>
          </a:prstGeom>
        </p:spPr>
        <p:txBody>
          <a:bodyPr lIns="91440" tIns="91440" rIns="91440" bIns="91440">
            <a:noAutofit/>
          </a:bodyPr>
          <a:lstStyle>
            <a:lvl1pPr marL="228600" indent="-228600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475488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800">
                <a:solidFill>
                  <a:schemeClr val="tx1"/>
                </a:solidFill>
              </a:defRPr>
            </a:lvl2pPr>
            <a:lvl3pPr marL="685800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tabLst>
                <a:tab pos="688975" algn="l"/>
              </a:tabLst>
              <a:defRPr sz="1600">
                <a:solidFill>
                  <a:schemeClr val="tx1"/>
                </a:solidFill>
              </a:defRPr>
            </a:lvl3pPr>
            <a:lvl4pPr marL="886968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400">
                <a:solidFill>
                  <a:schemeClr val="tx1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8" name="Text_column 2"/>
          <p:cNvSpPr>
            <a:spLocks noGrp="1"/>
          </p:cNvSpPr>
          <p:nvPr>
            <p:ph sz="half" idx="22"/>
          </p:nvPr>
        </p:nvSpPr>
        <p:spPr>
          <a:xfrm>
            <a:off x="8283370" y="2560972"/>
            <a:ext cx="3337560" cy="3601231"/>
          </a:xfrm>
          <a:prstGeom prst="rect">
            <a:avLst/>
          </a:prstGeom>
        </p:spPr>
        <p:txBody>
          <a:bodyPr lIns="91440" tIns="91440" rIns="91440" bIns="91440">
            <a:noAutofit/>
          </a:bodyPr>
          <a:lstStyle>
            <a:lvl1pPr marL="228600" indent="-228600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475488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800">
                <a:solidFill>
                  <a:schemeClr val="tx1"/>
                </a:solidFill>
              </a:defRPr>
            </a:lvl2pPr>
            <a:lvl3pPr marL="685800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tabLst>
                <a:tab pos="688975" algn="l"/>
              </a:tabLst>
              <a:defRPr sz="1600">
                <a:solidFill>
                  <a:schemeClr val="tx1"/>
                </a:solidFill>
              </a:defRPr>
            </a:lvl3pPr>
            <a:lvl4pPr marL="886968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400">
                <a:solidFill>
                  <a:schemeClr val="tx1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Sub-title_column 3"/>
          <p:cNvSpPr>
            <a:spLocks noGrp="1"/>
          </p:cNvSpPr>
          <p:nvPr>
            <p:ph type="body" sz="quarter" idx="16"/>
          </p:nvPr>
        </p:nvSpPr>
        <p:spPr>
          <a:xfrm>
            <a:off x="8289002" y="1525707"/>
            <a:ext cx="3345117" cy="776499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marL="0" indent="0">
              <a:lnSpc>
                <a:spcPct val="85000"/>
              </a:lnSpc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Sub-title_column 2"/>
          <p:cNvSpPr>
            <a:spLocks noGrp="1"/>
          </p:cNvSpPr>
          <p:nvPr>
            <p:ph type="body" sz="quarter" idx="14"/>
          </p:nvPr>
        </p:nvSpPr>
        <p:spPr>
          <a:xfrm>
            <a:off x="4438649" y="1525707"/>
            <a:ext cx="3374116" cy="776499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marL="0" indent="0">
              <a:lnSpc>
                <a:spcPct val="85000"/>
              </a:lnSpc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89154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_security classification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" hidden="1"/>
          <p:cNvSpPr>
            <a:spLocks noGrp="1"/>
          </p:cNvSpPr>
          <p:nvPr>
            <p:ph type="dt" sz="quarter" idx="1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83842" y="460552"/>
            <a:ext cx="9857339" cy="92374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7936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" hidden="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6616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_security classification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" hidden="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6" name="Agenda list"/>
          <p:cNvSpPr>
            <a:spLocks noGrp="1"/>
          </p:cNvSpPr>
          <p:nvPr>
            <p:ph sz="quarter" idx="12"/>
          </p:nvPr>
        </p:nvSpPr>
        <p:spPr>
          <a:xfrm>
            <a:off x="2243780" y="1752898"/>
            <a:ext cx="9211620" cy="4163242"/>
          </a:xfrm>
        </p:spPr>
        <p:txBody>
          <a:bodyPr/>
          <a:lstStyle>
            <a:lvl1pPr marL="228600" indent="-228600">
              <a:lnSpc>
                <a:spcPct val="120000"/>
              </a:lnSpc>
              <a:buFont typeface="Calibri" panose="020F0502020204030204" pitchFamily="34" charset="0"/>
              <a:buChar char="•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 marL="576072" indent="-228600">
              <a:buFont typeface="Calibri" panose="020F0502020204030204" pitchFamily="34" charset="0"/>
              <a:buChar char="̶"/>
              <a:defRPr>
                <a:solidFill>
                  <a:schemeClr val="tx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166813" y="976680"/>
            <a:ext cx="8483330" cy="70728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8329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Bullets+Half Page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ink Background"/>
          <p:cNvGrpSpPr/>
          <p:nvPr/>
        </p:nvGrpSpPr>
        <p:grpSpPr>
          <a:xfrm>
            <a:off x="6127749" y="1639737"/>
            <a:ext cx="6067112" cy="3810151"/>
            <a:chOff x="6127749" y="1639737"/>
            <a:chExt cx="6067112" cy="3785633"/>
          </a:xfrm>
        </p:grpSpPr>
        <p:sp>
          <p:nvSpPr>
            <p:cNvPr id="12" name="Pink: 43%"/>
            <p:cNvSpPr/>
            <p:nvPr userDrawn="1"/>
          </p:nvSpPr>
          <p:spPr bwMode="gray">
            <a:xfrm>
              <a:off x="10782300" y="1639737"/>
              <a:ext cx="689705" cy="3783164"/>
            </a:xfrm>
            <a:prstGeom prst="rect">
              <a:avLst/>
            </a:prstGeom>
            <a:solidFill>
              <a:srgbClr val="E45785">
                <a:alpha val="56863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600"/>
                </a:spcBef>
                <a:spcAft>
                  <a:spcPts val="0"/>
                </a:spcAft>
                <a:buSzPct val="115000"/>
              </a:pPr>
              <a:endParaRPr lang="en-US" sz="3200" dirty="0" smtClean="0">
                <a:latin typeface="+mn-lt"/>
              </a:endParaRPr>
            </a:p>
          </p:txBody>
        </p:sp>
        <p:sp>
          <p:nvSpPr>
            <p:cNvPr id="14" name="Background pink"/>
            <p:cNvSpPr/>
            <p:nvPr userDrawn="1"/>
          </p:nvSpPr>
          <p:spPr bwMode="auto">
            <a:xfrm>
              <a:off x="6127749" y="1639737"/>
              <a:ext cx="4991355" cy="3783164"/>
            </a:xfrm>
            <a:prstGeom prst="rect">
              <a:avLst/>
            </a:prstGeom>
            <a:solidFill>
              <a:schemeClr val="accent1"/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600"/>
                </a:spcBef>
                <a:spcAft>
                  <a:spcPts val="0"/>
                </a:spcAft>
                <a:buSzPct val="115000"/>
              </a:pPr>
              <a:endParaRPr lang="en-US" sz="3200" dirty="0" smtClean="0">
                <a:latin typeface="+mn-lt"/>
              </a:endParaRPr>
            </a:p>
          </p:txBody>
        </p:sp>
        <p:sp>
          <p:nvSpPr>
            <p:cNvPr id="15" name="Pink: 54%"/>
            <p:cNvSpPr/>
            <p:nvPr userDrawn="1"/>
          </p:nvSpPr>
          <p:spPr bwMode="gray">
            <a:xfrm>
              <a:off x="10782300" y="1639737"/>
              <a:ext cx="1049449" cy="3783164"/>
            </a:xfrm>
            <a:prstGeom prst="rect">
              <a:avLst/>
            </a:prstGeom>
            <a:solidFill>
              <a:srgbClr val="E45785">
                <a:alpha val="45490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600"/>
                </a:spcBef>
                <a:spcAft>
                  <a:spcPts val="0"/>
                </a:spcAft>
                <a:buSzPct val="115000"/>
              </a:pPr>
              <a:endParaRPr lang="en-US" sz="3200" dirty="0" smtClean="0">
                <a:latin typeface="+mn-lt"/>
              </a:endParaRPr>
            </a:p>
          </p:txBody>
        </p:sp>
        <p:sp>
          <p:nvSpPr>
            <p:cNvPr id="18" name="Pink:65%"/>
            <p:cNvSpPr/>
            <p:nvPr userDrawn="1"/>
          </p:nvSpPr>
          <p:spPr bwMode="gray">
            <a:xfrm>
              <a:off x="11017189" y="1642206"/>
              <a:ext cx="1177672" cy="3783164"/>
            </a:xfrm>
            <a:prstGeom prst="rect">
              <a:avLst/>
            </a:prstGeom>
            <a:solidFill>
              <a:srgbClr val="E45785">
                <a:alpha val="34902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600"/>
                </a:spcBef>
                <a:spcAft>
                  <a:spcPts val="0"/>
                </a:spcAft>
                <a:buSzPct val="115000"/>
              </a:pPr>
              <a:r>
                <a:rPr lang="en-US" sz="3200" dirty="0" smtClean="0">
                  <a:latin typeface="+mn-lt"/>
                </a:rPr>
                <a:t> </a:t>
              </a:r>
            </a:p>
          </p:txBody>
        </p:sp>
      </p:grpSp>
      <p:sp>
        <p:nvSpPr>
          <p:cNvPr id="3" name="Footer_security classification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" hidden="1"/>
          <p:cNvSpPr>
            <a:spLocks noGrp="1"/>
          </p:cNvSpPr>
          <p:nvPr>
            <p:ph type="dt" sz="quarter" idx="17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631CED19-27F7-4D05-847C-E59ED2A84874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17" name="Credit text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6478069" y="4736592"/>
            <a:ext cx="4395989" cy="33832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Tx/>
              <a:buNone/>
              <a:defRPr sz="16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sp>
        <p:nvSpPr>
          <p:cNvPr id="16" name="Quote text"/>
          <p:cNvSpPr>
            <a:spLocks noGrp="1"/>
          </p:cNvSpPr>
          <p:nvPr>
            <p:ph type="body" sz="quarter" idx="11"/>
          </p:nvPr>
        </p:nvSpPr>
        <p:spPr bwMode="white">
          <a:xfrm>
            <a:off x="6318303" y="2011680"/>
            <a:ext cx="4563058" cy="2440001"/>
          </a:xfrm>
          <a:prstGeom prst="rect">
            <a:avLst/>
          </a:prstGeom>
        </p:spPr>
        <p:txBody>
          <a:bodyPr lIns="91440" tIns="45720" rIns="91440" bIns="45720" anchor="ctr">
            <a:noAutofit/>
          </a:bodyPr>
          <a:lstStyle>
            <a:lvl1pPr marL="152345" indent="-152345" algn="l" defTabSz="1218732" rtl="0" eaLnBrk="1" latinLnBrk="0" hangingPunct="1">
              <a:lnSpc>
                <a:spcPct val="95000"/>
              </a:lnSpc>
              <a:spcBef>
                <a:spcPts val="0"/>
              </a:spcBef>
              <a:buNone/>
              <a:defRPr lang="en-US" sz="2800" b="1" kern="120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152345" indent="-152345" algn="l" defTabSz="1218732" rtl="0" eaLnBrk="1" latinLnBrk="0" hangingPunct="1">
              <a:defRPr lang="en-US" sz="27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52345" indent="-152345" algn="l" defTabSz="1218732" rtl="0" eaLnBrk="1" latinLnBrk="0" hangingPunct="1">
              <a:defRPr lang="en-US" sz="27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52345" indent="-152345" algn="l" defTabSz="1218732" rtl="0" eaLnBrk="1" latinLnBrk="0" hangingPunct="1">
              <a:defRPr lang="en-US" sz="27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52345" indent="-152345" algn="l" defTabSz="1218732" rtl="0" eaLnBrk="1" latinLnBrk="0" hangingPunct="1">
              <a:defRPr lang="en-US" sz="27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83842" y="460552"/>
            <a:ext cx="9857339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Bullet text"/>
          <p:cNvSpPr>
            <a:spLocks noGrp="1"/>
          </p:cNvSpPr>
          <p:nvPr>
            <p:ph type="body" sz="quarter" idx="16"/>
          </p:nvPr>
        </p:nvSpPr>
        <p:spPr>
          <a:xfrm>
            <a:off x="583843" y="1639737"/>
            <a:ext cx="5074008" cy="3783163"/>
          </a:xfrm>
          <a:prstGeom prst="rect">
            <a:avLst/>
          </a:prstGeom>
        </p:spPr>
        <p:txBody>
          <a:bodyPr>
            <a:noAutofit/>
          </a:bodyPr>
          <a:lstStyle>
            <a:lvl1pPr marL="224327" indent="-224327">
              <a:lnSpc>
                <a:spcPct val="95000"/>
              </a:lnSpc>
              <a:buSzPct val="85000"/>
              <a:buFont typeface="Calibri" panose="020F050202020403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458788" indent="-228600">
              <a:lnSpc>
                <a:spcPct val="95000"/>
              </a:lnSpc>
              <a:buFont typeface="Calibri" panose="020F0502020204030204" pitchFamily="34" charset="0"/>
              <a:buChar char="−"/>
              <a:defRPr sz="2000"/>
            </a:lvl2pPr>
            <a:lvl3pPr>
              <a:defRPr sz="2100"/>
            </a:lvl3pPr>
            <a:lvl4pPr>
              <a:defRPr sz="19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grpSp>
        <p:nvGrpSpPr>
          <p:cNvPr id="13" name="Pink Background"/>
          <p:cNvGrpSpPr/>
          <p:nvPr userDrawn="1"/>
        </p:nvGrpSpPr>
        <p:grpSpPr>
          <a:xfrm>
            <a:off x="6127749" y="1639737"/>
            <a:ext cx="6067112" cy="3810151"/>
            <a:chOff x="6127749" y="1639737"/>
            <a:chExt cx="6067112" cy="3785633"/>
          </a:xfrm>
        </p:grpSpPr>
        <p:sp>
          <p:nvSpPr>
            <p:cNvPr id="20" name="Pink: 43%"/>
            <p:cNvSpPr/>
            <p:nvPr userDrawn="1"/>
          </p:nvSpPr>
          <p:spPr bwMode="gray">
            <a:xfrm>
              <a:off x="10782300" y="1639737"/>
              <a:ext cx="689705" cy="3783164"/>
            </a:xfrm>
            <a:prstGeom prst="rect">
              <a:avLst/>
            </a:prstGeom>
            <a:solidFill>
              <a:srgbClr val="E45785">
                <a:alpha val="56863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600"/>
                </a:spcBef>
                <a:spcAft>
                  <a:spcPts val="0"/>
                </a:spcAft>
                <a:buSzPct val="115000"/>
              </a:pPr>
              <a:endParaRPr lang="en-US" sz="3200" dirty="0" smtClean="0">
                <a:latin typeface="+mn-lt"/>
              </a:endParaRPr>
            </a:p>
          </p:txBody>
        </p:sp>
        <p:sp>
          <p:nvSpPr>
            <p:cNvPr id="21" name="Background pink"/>
            <p:cNvSpPr/>
            <p:nvPr userDrawn="1"/>
          </p:nvSpPr>
          <p:spPr bwMode="auto">
            <a:xfrm>
              <a:off x="6127749" y="1639737"/>
              <a:ext cx="4991355" cy="3783164"/>
            </a:xfrm>
            <a:prstGeom prst="rect">
              <a:avLst/>
            </a:prstGeom>
            <a:solidFill>
              <a:schemeClr val="accent1"/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600"/>
                </a:spcBef>
                <a:spcAft>
                  <a:spcPts val="0"/>
                </a:spcAft>
                <a:buSzPct val="115000"/>
              </a:pPr>
              <a:endParaRPr lang="en-US" sz="3200" dirty="0" smtClean="0">
                <a:latin typeface="+mn-lt"/>
              </a:endParaRPr>
            </a:p>
          </p:txBody>
        </p:sp>
        <p:sp>
          <p:nvSpPr>
            <p:cNvPr id="22" name="Pink: 54%"/>
            <p:cNvSpPr/>
            <p:nvPr userDrawn="1"/>
          </p:nvSpPr>
          <p:spPr bwMode="gray">
            <a:xfrm>
              <a:off x="10782300" y="1639737"/>
              <a:ext cx="1049449" cy="3783164"/>
            </a:xfrm>
            <a:prstGeom prst="rect">
              <a:avLst/>
            </a:prstGeom>
            <a:solidFill>
              <a:srgbClr val="E45785">
                <a:alpha val="45490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600"/>
                </a:spcBef>
                <a:spcAft>
                  <a:spcPts val="0"/>
                </a:spcAft>
                <a:buSzPct val="115000"/>
              </a:pPr>
              <a:endParaRPr lang="en-US" sz="3200" dirty="0" smtClean="0">
                <a:latin typeface="+mn-lt"/>
              </a:endParaRPr>
            </a:p>
          </p:txBody>
        </p:sp>
        <p:sp>
          <p:nvSpPr>
            <p:cNvPr id="23" name="Pink:65%"/>
            <p:cNvSpPr/>
            <p:nvPr userDrawn="1"/>
          </p:nvSpPr>
          <p:spPr bwMode="gray">
            <a:xfrm>
              <a:off x="11017189" y="1642206"/>
              <a:ext cx="1177672" cy="3783164"/>
            </a:xfrm>
            <a:prstGeom prst="rect">
              <a:avLst/>
            </a:prstGeom>
            <a:solidFill>
              <a:srgbClr val="E45785">
                <a:alpha val="34902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600"/>
                </a:spcBef>
                <a:spcAft>
                  <a:spcPts val="0"/>
                </a:spcAft>
                <a:buSzPct val="115000"/>
              </a:pPr>
              <a:r>
                <a:rPr lang="en-US" sz="3200" dirty="0" smtClean="0">
                  <a:latin typeface="+mn-lt"/>
                </a:rPr>
                <a:t> </a:t>
              </a:r>
            </a:p>
          </p:txBody>
        </p:sp>
      </p:grpSp>
      <p:sp>
        <p:nvSpPr>
          <p:cNvPr id="24" name="Footer_security classification"/>
          <p:cNvSpPr>
            <a:spLocks noGrp="1"/>
          </p:cNvSpPr>
          <p:nvPr>
            <p:ph type="ftr" sz="quarter" idx="10"/>
          </p:nvPr>
        </p:nvSpPr>
        <p:spPr>
          <a:xfrm>
            <a:off x="5929630" y="6533388"/>
            <a:ext cx="3799400" cy="301752"/>
          </a:xfrm>
        </p:spPr>
        <p:txBody>
          <a:bodyPr/>
          <a:lstStyle/>
          <a:p>
            <a:r>
              <a:rPr lang="en-US" smtClean="0"/>
              <a:t> [Internal Use] for Check Point employees​</a:t>
            </a:r>
            <a:endParaRPr lang="en-US" dirty="0"/>
          </a:p>
        </p:txBody>
      </p:sp>
      <p:sp>
        <p:nvSpPr>
          <p:cNvPr id="25" name="Date" hidden="1"/>
          <p:cNvSpPr>
            <a:spLocks noGrp="1"/>
          </p:cNvSpPr>
          <p:nvPr>
            <p:ph type="dt" sz="quarter" idx="17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631CED19-27F7-4D05-847C-E59ED2A84874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26" name="Credit text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6478069" y="4736592"/>
            <a:ext cx="4395989" cy="33832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Tx/>
              <a:buNone/>
              <a:defRPr sz="16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sp>
        <p:nvSpPr>
          <p:cNvPr id="27" name="Quote text"/>
          <p:cNvSpPr>
            <a:spLocks noGrp="1"/>
          </p:cNvSpPr>
          <p:nvPr>
            <p:ph type="body" sz="quarter" idx="11"/>
          </p:nvPr>
        </p:nvSpPr>
        <p:spPr bwMode="white">
          <a:xfrm>
            <a:off x="6318303" y="2011680"/>
            <a:ext cx="4563058" cy="2440001"/>
          </a:xfrm>
          <a:prstGeom prst="rect">
            <a:avLst/>
          </a:prstGeom>
        </p:spPr>
        <p:txBody>
          <a:bodyPr lIns="91440" tIns="45720" rIns="91440" bIns="45720" anchor="ctr">
            <a:noAutofit/>
          </a:bodyPr>
          <a:lstStyle>
            <a:lvl1pPr marL="152345" indent="-152345" algn="l" defTabSz="1218732" rtl="0" eaLnBrk="1" latinLnBrk="0" hangingPunct="1">
              <a:lnSpc>
                <a:spcPct val="95000"/>
              </a:lnSpc>
              <a:spcBef>
                <a:spcPts val="0"/>
              </a:spcBef>
              <a:buNone/>
              <a:defRPr lang="en-US" sz="2800" b="1" kern="120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152345" indent="-152345" algn="l" defTabSz="1218732" rtl="0" eaLnBrk="1" latinLnBrk="0" hangingPunct="1">
              <a:defRPr lang="en-US" sz="27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52345" indent="-152345" algn="l" defTabSz="1218732" rtl="0" eaLnBrk="1" latinLnBrk="0" hangingPunct="1">
              <a:defRPr lang="en-US" sz="27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52345" indent="-152345" algn="l" defTabSz="1218732" rtl="0" eaLnBrk="1" latinLnBrk="0" hangingPunct="1">
              <a:defRPr lang="en-US" sz="27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52345" indent="-152345" algn="l" defTabSz="1218732" rtl="0" eaLnBrk="1" latinLnBrk="0" hangingPunct="1">
              <a:defRPr lang="en-US" sz="27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Slide Title"/>
          <p:cNvSpPr>
            <a:spLocks noGrp="1"/>
          </p:cNvSpPr>
          <p:nvPr>
            <p:ph type="title"/>
          </p:nvPr>
        </p:nvSpPr>
        <p:spPr>
          <a:xfrm>
            <a:off x="583842" y="460552"/>
            <a:ext cx="9857339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1861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nk: 43%"/>
          <p:cNvSpPr/>
          <p:nvPr/>
        </p:nvSpPr>
        <p:spPr bwMode="gray">
          <a:xfrm>
            <a:off x="10782300" y="0"/>
            <a:ext cx="689705" cy="6858000"/>
          </a:xfrm>
          <a:prstGeom prst="rect">
            <a:avLst/>
          </a:prstGeom>
          <a:solidFill>
            <a:srgbClr val="E45785">
              <a:alpha val="56863"/>
            </a:srgbClr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ct val="115000"/>
            </a:pPr>
            <a:endParaRPr lang="en-US" sz="3200" dirty="0" smtClean="0">
              <a:latin typeface="+mn-lt"/>
            </a:endParaRPr>
          </a:p>
        </p:txBody>
      </p:sp>
      <p:sp>
        <p:nvSpPr>
          <p:cNvPr id="15" name="Background pink"/>
          <p:cNvSpPr/>
          <p:nvPr/>
        </p:nvSpPr>
        <p:spPr bwMode="auto">
          <a:xfrm>
            <a:off x="1" y="0"/>
            <a:ext cx="11119104" cy="6858000"/>
          </a:xfrm>
          <a:prstGeom prst="rect">
            <a:avLst/>
          </a:prstGeom>
          <a:solidFill>
            <a:schemeClr val="accent1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ct val="115000"/>
            </a:pPr>
            <a:endParaRPr lang="en-US" sz="3200" dirty="0" smtClean="0">
              <a:latin typeface="+mn-lt"/>
            </a:endParaRPr>
          </a:p>
        </p:txBody>
      </p:sp>
      <p:sp>
        <p:nvSpPr>
          <p:cNvPr id="17" name="Pink: 54%"/>
          <p:cNvSpPr/>
          <p:nvPr/>
        </p:nvSpPr>
        <p:spPr bwMode="gray">
          <a:xfrm>
            <a:off x="10782300" y="0"/>
            <a:ext cx="1049449" cy="6858000"/>
          </a:xfrm>
          <a:prstGeom prst="rect">
            <a:avLst/>
          </a:prstGeom>
          <a:solidFill>
            <a:srgbClr val="E45785">
              <a:alpha val="45490"/>
            </a:srgbClr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ct val="115000"/>
            </a:pPr>
            <a:endParaRPr lang="en-US" sz="3200" dirty="0" smtClean="0">
              <a:latin typeface="+mn-lt"/>
            </a:endParaRPr>
          </a:p>
        </p:txBody>
      </p:sp>
      <p:sp>
        <p:nvSpPr>
          <p:cNvPr id="18" name="Pink:65%"/>
          <p:cNvSpPr/>
          <p:nvPr/>
        </p:nvSpPr>
        <p:spPr bwMode="gray">
          <a:xfrm>
            <a:off x="11017189" y="2469"/>
            <a:ext cx="1177672" cy="6858000"/>
          </a:xfrm>
          <a:prstGeom prst="rect">
            <a:avLst/>
          </a:prstGeom>
          <a:solidFill>
            <a:srgbClr val="E45785">
              <a:alpha val="34902"/>
            </a:srgbClr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ct val="115000"/>
            </a:pPr>
            <a:r>
              <a:rPr lang="en-US" sz="3200" dirty="0" smtClean="0">
                <a:latin typeface="+mn-lt"/>
              </a:rPr>
              <a:t> </a:t>
            </a:r>
          </a:p>
        </p:txBody>
      </p:sp>
      <p:cxnSp>
        <p:nvCxnSpPr>
          <p:cNvPr id="19" name="Footer_line"/>
          <p:cNvCxnSpPr/>
          <p:nvPr/>
        </p:nvCxnSpPr>
        <p:spPr bwMode="auto">
          <a:xfrm>
            <a:off x="1" y="6541707"/>
            <a:ext cx="1111384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Date" hidden="1"/>
          <p:cNvSpPr>
            <a:spLocks noGrp="1"/>
          </p:cNvSpPr>
          <p:nvPr>
            <p:ph type="dt" sz="quarter" idx="17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04122083-5F1C-4B60-A9EF-EE0A01B04516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4" name="Section title"/>
          <p:cNvSpPr>
            <a:spLocks noGrp="1"/>
          </p:cNvSpPr>
          <p:nvPr>
            <p:ph type="body" sz="quarter" idx="12"/>
          </p:nvPr>
        </p:nvSpPr>
        <p:spPr bwMode="white">
          <a:xfrm>
            <a:off x="637179" y="2171235"/>
            <a:ext cx="9682338" cy="3027783"/>
          </a:xfrm>
          <a:prstGeom prst="rect">
            <a:avLst/>
          </a:prstGeo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7000" b="0" cap="all" baseline="0">
                <a:solidFill>
                  <a:schemeClr val="bg1"/>
                </a:solidFill>
              </a:defRPr>
            </a:lvl1pPr>
            <a:lvl5pPr marL="137136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Section number"/>
          <p:cNvSpPr>
            <a:spLocks noGrp="1"/>
          </p:cNvSpPr>
          <p:nvPr>
            <p:ph type="body" sz="quarter" idx="16" hasCustomPrompt="1"/>
          </p:nvPr>
        </p:nvSpPr>
        <p:spPr bwMode="white">
          <a:xfrm>
            <a:off x="614319" y="1306287"/>
            <a:ext cx="9682338" cy="8910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7000" b="1" baseline="0">
                <a:solidFill>
                  <a:schemeClr val="tx1">
                    <a:lumMod val="50000"/>
                  </a:schemeClr>
                </a:solidFill>
              </a:defRPr>
            </a:lvl1pPr>
            <a:lvl5pPr marL="1371360" indent="0">
              <a:buNone/>
              <a:defRPr/>
            </a:lvl5pPr>
          </a:lstStyle>
          <a:p>
            <a:pPr lvl="0"/>
            <a:r>
              <a:rPr lang="en-US" dirty="0" smtClean="0"/>
              <a:t>Edit #</a:t>
            </a:r>
          </a:p>
        </p:txBody>
      </p:sp>
      <p:sp>
        <p:nvSpPr>
          <p:cNvPr id="16" name="Footer_security classification" hidden="1"/>
          <p:cNvSpPr>
            <a:spLocks noGrp="1"/>
          </p:cNvSpPr>
          <p:nvPr>
            <p:ph type="ftr" sz="quarter" idx="3"/>
          </p:nvPr>
        </p:nvSpPr>
        <p:spPr>
          <a:xfrm>
            <a:off x="5929630" y="6533388"/>
            <a:ext cx="3799400" cy="30175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0" name="Footer_copyright"/>
          <p:cNvSpPr txBox="1">
            <a:spLocks/>
          </p:cNvSpPr>
          <p:nvPr/>
        </p:nvSpPr>
        <p:spPr>
          <a:xfrm>
            <a:off x="800158" y="6527656"/>
            <a:ext cx="2744799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 smtClean="0">
                <a:solidFill>
                  <a:schemeClr val="bg1">
                    <a:lumMod val="75000"/>
                  </a:schemeClr>
                </a:solidFill>
              </a:rPr>
              <a:t>©2018 Check Point Software Technologies</a:t>
            </a:r>
            <a:r>
              <a:rPr lang="en-US" sz="900" kern="0" baseline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900" kern="0" dirty="0" smtClean="0">
                <a:solidFill>
                  <a:schemeClr val="bg1">
                    <a:lumMod val="75000"/>
                  </a:schemeClr>
                </a:solidFill>
              </a:rPr>
              <a:t>Ltd. </a:t>
            </a:r>
            <a:endParaRPr lang="en-US" sz="900" kern="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Pink: 43%"/>
          <p:cNvSpPr/>
          <p:nvPr userDrawn="1"/>
        </p:nvSpPr>
        <p:spPr bwMode="gray">
          <a:xfrm>
            <a:off x="10782300" y="0"/>
            <a:ext cx="689705" cy="6858000"/>
          </a:xfrm>
          <a:prstGeom prst="rect">
            <a:avLst/>
          </a:prstGeom>
          <a:solidFill>
            <a:srgbClr val="E45785">
              <a:alpha val="56863"/>
            </a:srgbClr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ct val="115000"/>
            </a:pPr>
            <a:endParaRPr lang="en-US" sz="3200" dirty="0" smtClean="0">
              <a:latin typeface="+mn-lt"/>
            </a:endParaRPr>
          </a:p>
        </p:txBody>
      </p:sp>
      <p:sp>
        <p:nvSpPr>
          <p:cNvPr id="14" name="Background pink"/>
          <p:cNvSpPr/>
          <p:nvPr userDrawn="1"/>
        </p:nvSpPr>
        <p:spPr bwMode="auto">
          <a:xfrm>
            <a:off x="1" y="0"/>
            <a:ext cx="11119104" cy="6858000"/>
          </a:xfrm>
          <a:prstGeom prst="rect">
            <a:avLst/>
          </a:prstGeom>
          <a:solidFill>
            <a:schemeClr val="accent1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ct val="115000"/>
            </a:pPr>
            <a:endParaRPr lang="en-US" sz="3200" dirty="0" smtClean="0">
              <a:latin typeface="+mn-lt"/>
            </a:endParaRPr>
          </a:p>
        </p:txBody>
      </p:sp>
      <p:sp>
        <p:nvSpPr>
          <p:cNvPr id="21" name="Pink: 54%"/>
          <p:cNvSpPr/>
          <p:nvPr userDrawn="1"/>
        </p:nvSpPr>
        <p:spPr bwMode="gray">
          <a:xfrm>
            <a:off x="10782300" y="0"/>
            <a:ext cx="1049449" cy="6858000"/>
          </a:xfrm>
          <a:prstGeom prst="rect">
            <a:avLst/>
          </a:prstGeom>
          <a:solidFill>
            <a:srgbClr val="E45785">
              <a:alpha val="45490"/>
            </a:srgbClr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ct val="115000"/>
            </a:pPr>
            <a:endParaRPr lang="en-US" sz="3200" dirty="0" smtClean="0">
              <a:latin typeface="+mn-lt"/>
            </a:endParaRPr>
          </a:p>
        </p:txBody>
      </p:sp>
      <p:sp>
        <p:nvSpPr>
          <p:cNvPr id="22" name="Pink:65%"/>
          <p:cNvSpPr/>
          <p:nvPr userDrawn="1"/>
        </p:nvSpPr>
        <p:spPr bwMode="gray">
          <a:xfrm>
            <a:off x="11017189" y="2469"/>
            <a:ext cx="1177672" cy="6858000"/>
          </a:xfrm>
          <a:prstGeom prst="rect">
            <a:avLst/>
          </a:prstGeom>
          <a:solidFill>
            <a:srgbClr val="E45785">
              <a:alpha val="34902"/>
            </a:srgbClr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ct val="115000"/>
            </a:pPr>
            <a:r>
              <a:rPr lang="en-US" sz="3200" dirty="0" smtClean="0">
                <a:latin typeface="+mn-lt"/>
              </a:rPr>
              <a:t> </a:t>
            </a:r>
          </a:p>
        </p:txBody>
      </p:sp>
      <p:cxnSp>
        <p:nvCxnSpPr>
          <p:cNvPr id="23" name="Footer_line"/>
          <p:cNvCxnSpPr/>
          <p:nvPr userDrawn="1"/>
        </p:nvCxnSpPr>
        <p:spPr bwMode="auto">
          <a:xfrm>
            <a:off x="1" y="6541707"/>
            <a:ext cx="1111384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Date" hidden="1"/>
          <p:cNvSpPr>
            <a:spLocks noGrp="1"/>
          </p:cNvSpPr>
          <p:nvPr>
            <p:ph type="dt" sz="quarter" idx="17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04122083-5F1C-4B60-A9EF-EE0A01B04516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25" name="Section title"/>
          <p:cNvSpPr>
            <a:spLocks noGrp="1"/>
          </p:cNvSpPr>
          <p:nvPr>
            <p:ph type="body" sz="quarter" idx="12"/>
          </p:nvPr>
        </p:nvSpPr>
        <p:spPr bwMode="white">
          <a:xfrm>
            <a:off x="637179" y="2171235"/>
            <a:ext cx="9682338" cy="3027783"/>
          </a:xfrm>
          <a:prstGeom prst="rect">
            <a:avLst/>
          </a:prstGeo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7000" b="0" cap="all" baseline="0">
                <a:solidFill>
                  <a:schemeClr val="bg1"/>
                </a:solidFill>
              </a:defRPr>
            </a:lvl1pPr>
            <a:lvl5pPr marL="137136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Section number"/>
          <p:cNvSpPr>
            <a:spLocks noGrp="1"/>
          </p:cNvSpPr>
          <p:nvPr>
            <p:ph type="body" sz="quarter" idx="16" hasCustomPrompt="1"/>
          </p:nvPr>
        </p:nvSpPr>
        <p:spPr bwMode="white">
          <a:xfrm>
            <a:off x="614319" y="1306287"/>
            <a:ext cx="9682338" cy="8910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7000" b="1" baseline="0">
                <a:solidFill>
                  <a:schemeClr val="tx1">
                    <a:lumMod val="50000"/>
                  </a:schemeClr>
                </a:solidFill>
              </a:defRPr>
            </a:lvl1pPr>
            <a:lvl5pPr marL="1371360" indent="0">
              <a:buNone/>
              <a:defRPr/>
            </a:lvl5pPr>
          </a:lstStyle>
          <a:p>
            <a:pPr lvl="0"/>
            <a:r>
              <a:rPr lang="en-US" dirty="0" smtClean="0"/>
              <a:t>Edit #</a:t>
            </a:r>
          </a:p>
        </p:txBody>
      </p:sp>
      <p:sp>
        <p:nvSpPr>
          <p:cNvPr id="27" name="Footer_copyright"/>
          <p:cNvSpPr txBox="1">
            <a:spLocks/>
          </p:cNvSpPr>
          <p:nvPr userDrawn="1"/>
        </p:nvSpPr>
        <p:spPr>
          <a:xfrm>
            <a:off x="800158" y="6527656"/>
            <a:ext cx="2744799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 smtClean="0">
                <a:solidFill>
                  <a:schemeClr val="bg1">
                    <a:lumMod val="75000"/>
                  </a:schemeClr>
                </a:solidFill>
              </a:rPr>
              <a:t>©2018 Check Point Software Technologies</a:t>
            </a:r>
            <a:r>
              <a:rPr lang="en-US" sz="900" kern="0" baseline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900" kern="0" dirty="0" smtClean="0">
                <a:solidFill>
                  <a:schemeClr val="bg1">
                    <a:lumMod val="75000"/>
                  </a:schemeClr>
                </a:solidFill>
              </a:rPr>
              <a:t>Ltd. </a:t>
            </a:r>
            <a:endParaRPr lang="en-US" sz="900" kern="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0084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y gradient"/>
          <p:cNvSpPr/>
          <p:nvPr/>
        </p:nvSpPr>
        <p:spPr bwMode="auto">
          <a:xfrm>
            <a:off x="4241060" y="0"/>
            <a:ext cx="8039205" cy="64778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2000"/>
                </a:schemeClr>
              </a:gs>
              <a:gs pos="100000">
                <a:schemeClr val="bg1">
                  <a:lumMod val="95000"/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endParaRPr lang="en-US" sz="2400" dirty="0" smtClean="0">
              <a:latin typeface="+mn-lt"/>
            </a:endParaRPr>
          </a:p>
        </p:txBody>
      </p:sp>
      <p:cxnSp>
        <p:nvCxnSpPr>
          <p:cNvPr id="16" name="Pink vertical line"/>
          <p:cNvCxnSpPr/>
          <p:nvPr/>
        </p:nvCxnSpPr>
        <p:spPr bwMode="auto">
          <a:xfrm>
            <a:off x="4214166" y="786856"/>
            <a:ext cx="0" cy="4965032"/>
          </a:xfrm>
          <a:prstGeom prst="line">
            <a:avLst/>
          </a:prstGeom>
          <a:solidFill>
            <a:schemeClr val="bg1"/>
          </a:solidFill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Footer_security classification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e" hidden="1"/>
          <p:cNvSpPr>
            <a:spLocks noGrp="1"/>
          </p:cNvSpPr>
          <p:nvPr>
            <p:ph type="dt" sz="quarter" idx="1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00C1096B-9679-429B-9328-0AF82824D437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4" name="Key points"/>
          <p:cNvSpPr>
            <a:spLocks noGrp="1"/>
          </p:cNvSpPr>
          <p:nvPr>
            <p:ph type="body" sz="quarter" idx="11"/>
          </p:nvPr>
        </p:nvSpPr>
        <p:spPr>
          <a:xfrm>
            <a:off x="4875530" y="1399032"/>
            <a:ext cx="6730683" cy="4443814"/>
          </a:xfrm>
          <a:prstGeom prst="rect">
            <a:avLst/>
          </a:prstGeom>
        </p:spPr>
        <p:txBody>
          <a:bodyPr lIns="91440" tIns="45720" rIns="91440" bIns="45720" anchor="ctr" anchorCtr="0">
            <a:noAutofit/>
          </a:bodyPr>
          <a:lstStyle>
            <a:lvl1pPr marL="320040" indent="-320040">
              <a:lnSpc>
                <a:spcPct val="95000"/>
              </a:lnSpc>
              <a:buSzPct val="85000"/>
              <a:buFont typeface="Calibri" panose="020F0502020204030204" pitchFamily="34" charset="0"/>
              <a:buChar char="•"/>
              <a:defRPr sz="3200" baseline="0">
                <a:solidFill>
                  <a:schemeClr val="tx1"/>
                </a:solidFill>
                <a:latin typeface="+mn-lt"/>
              </a:defRPr>
            </a:lvl1pPr>
            <a:lvl2pPr marL="667512" indent="-237744">
              <a:lnSpc>
                <a:spcPct val="95000"/>
              </a:lnSpc>
              <a:defRPr sz="2700"/>
            </a:lvl2pPr>
            <a:lvl3pPr>
              <a:defRPr sz="2700"/>
            </a:lvl3pPr>
            <a:lvl4pPr>
              <a:defRPr sz="2700"/>
            </a:lvl4pPr>
            <a:lvl5pPr>
              <a:defRPr sz="2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368300" y="1947672"/>
            <a:ext cx="3372166" cy="3020519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1218783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000" b="0" kern="1200" spc="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Gray gradient"/>
          <p:cNvSpPr/>
          <p:nvPr userDrawn="1"/>
        </p:nvSpPr>
        <p:spPr bwMode="auto">
          <a:xfrm>
            <a:off x="4241060" y="0"/>
            <a:ext cx="8039205" cy="64778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2000"/>
                </a:schemeClr>
              </a:gs>
              <a:gs pos="100000">
                <a:schemeClr val="bg1">
                  <a:lumMod val="95000"/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endParaRPr lang="en-US" sz="2400" dirty="0" smtClean="0">
              <a:latin typeface="+mn-lt"/>
            </a:endParaRPr>
          </a:p>
        </p:txBody>
      </p:sp>
      <p:cxnSp>
        <p:nvCxnSpPr>
          <p:cNvPr id="9" name="Pink vertical line"/>
          <p:cNvCxnSpPr/>
          <p:nvPr userDrawn="1"/>
        </p:nvCxnSpPr>
        <p:spPr bwMode="auto">
          <a:xfrm>
            <a:off x="4214166" y="786856"/>
            <a:ext cx="0" cy="4965032"/>
          </a:xfrm>
          <a:prstGeom prst="line">
            <a:avLst/>
          </a:prstGeom>
          <a:solidFill>
            <a:schemeClr val="bg1"/>
          </a:solidFill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Footer_security classification"/>
          <p:cNvSpPr>
            <a:spLocks noGrp="1"/>
          </p:cNvSpPr>
          <p:nvPr>
            <p:ph type="ftr" sz="quarter" idx="10"/>
          </p:nvPr>
        </p:nvSpPr>
        <p:spPr>
          <a:xfrm>
            <a:off x="5929630" y="6533388"/>
            <a:ext cx="3799400" cy="301752"/>
          </a:xfrm>
        </p:spPr>
        <p:txBody>
          <a:bodyPr/>
          <a:lstStyle/>
          <a:p>
            <a:r>
              <a:rPr lang="en-US" smtClean="0"/>
              <a:t> [Internal Use] for Check Point employees​</a:t>
            </a:r>
            <a:endParaRPr lang="en-US" dirty="0"/>
          </a:p>
        </p:txBody>
      </p:sp>
      <p:sp>
        <p:nvSpPr>
          <p:cNvPr id="11" name="Date" hidden="1"/>
          <p:cNvSpPr>
            <a:spLocks noGrp="1"/>
          </p:cNvSpPr>
          <p:nvPr>
            <p:ph type="dt" sz="quarter" idx="1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00C1096B-9679-429B-9328-0AF82824D437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12" name="Key points"/>
          <p:cNvSpPr>
            <a:spLocks noGrp="1"/>
          </p:cNvSpPr>
          <p:nvPr>
            <p:ph type="body" sz="quarter" idx="11"/>
          </p:nvPr>
        </p:nvSpPr>
        <p:spPr>
          <a:xfrm>
            <a:off x="4875530" y="1399032"/>
            <a:ext cx="6730683" cy="4443814"/>
          </a:xfrm>
          <a:prstGeom prst="rect">
            <a:avLst/>
          </a:prstGeom>
        </p:spPr>
        <p:txBody>
          <a:bodyPr lIns="91440" tIns="45720" rIns="91440" bIns="45720" anchor="ctr" anchorCtr="0">
            <a:noAutofit/>
          </a:bodyPr>
          <a:lstStyle>
            <a:lvl1pPr marL="320040" indent="-320040">
              <a:lnSpc>
                <a:spcPct val="95000"/>
              </a:lnSpc>
              <a:buSzPct val="85000"/>
              <a:buFont typeface="Calibri" panose="020F0502020204030204" pitchFamily="34" charset="0"/>
              <a:buChar char="•"/>
              <a:defRPr sz="3200" baseline="0">
                <a:solidFill>
                  <a:schemeClr val="tx1"/>
                </a:solidFill>
                <a:latin typeface="+mn-lt"/>
              </a:defRPr>
            </a:lvl1pPr>
            <a:lvl2pPr marL="667512" indent="-237744">
              <a:lnSpc>
                <a:spcPct val="95000"/>
              </a:lnSpc>
              <a:defRPr sz="2700"/>
            </a:lvl2pPr>
            <a:lvl3pPr>
              <a:defRPr sz="2700"/>
            </a:lvl3pPr>
            <a:lvl4pPr>
              <a:defRPr sz="2700"/>
            </a:lvl4pPr>
            <a:lvl5pPr>
              <a:defRPr sz="27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Slide Title"/>
          <p:cNvSpPr>
            <a:spLocks noGrp="1"/>
          </p:cNvSpPr>
          <p:nvPr>
            <p:ph type="title"/>
          </p:nvPr>
        </p:nvSpPr>
        <p:spPr>
          <a:xfrm>
            <a:off x="368300" y="1947672"/>
            <a:ext cx="3372166" cy="3020519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1218783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000" b="0" kern="1200" spc="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6257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18138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____CLE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" hidden="1"/>
          <p:cNvSpPr>
            <a:spLocks noGrp="1"/>
          </p:cNvSpPr>
          <p:nvPr>
            <p:ph type="dt" sz="quarter" idx="1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8390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1"/>
          </p:nvPr>
        </p:nvSpPr>
        <p:spPr>
          <a:xfrm>
            <a:off x="609656" y="6356514"/>
            <a:ext cx="2843213" cy="365125"/>
          </a:xfrm>
          <a:prstGeom prst="rect">
            <a:avLst/>
          </a:prstGeom>
        </p:spPr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273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1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334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7B4F-D89A-451E-9EC5-F2B4DE79FA36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565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tandard title and bullet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 hidden="1"/>
          <p:cNvSpPr>
            <a:spLocks noGrp="1"/>
          </p:cNvSpPr>
          <p:nvPr>
            <p:ph type="ftr" sz="quarter" idx="10"/>
          </p:nvPr>
        </p:nvSpPr>
        <p:spPr>
          <a:xfrm>
            <a:off x="4182013" y="6556248"/>
            <a:ext cx="3799400" cy="301752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463430" y="1325880"/>
            <a:ext cx="11264082" cy="500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5151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_security classification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" hidden="1"/>
          <p:cNvSpPr>
            <a:spLocks noGrp="1"/>
          </p:cNvSpPr>
          <p:nvPr>
            <p:ph type="dt" sz="quarter" idx="1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1C396E99-728E-4BC1-9827-5FA2D157E6FB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13" name="Bullet text"/>
          <p:cNvSpPr>
            <a:spLocks noGrp="1"/>
          </p:cNvSpPr>
          <p:nvPr>
            <p:ph sz="quarter" idx="11"/>
          </p:nvPr>
        </p:nvSpPr>
        <p:spPr>
          <a:xfrm>
            <a:off x="583074" y="1457960"/>
            <a:ext cx="11000914" cy="46761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83842" y="460552"/>
            <a:ext cx="9857339" cy="92374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634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Bullets_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_security classification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" hidden="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83842" y="460552"/>
            <a:ext cx="9857339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Bullet text_left"/>
          <p:cNvSpPr>
            <a:spLocks noGrp="1"/>
          </p:cNvSpPr>
          <p:nvPr>
            <p:ph sz="half" idx="2"/>
          </p:nvPr>
        </p:nvSpPr>
        <p:spPr>
          <a:xfrm>
            <a:off x="583842" y="1525588"/>
            <a:ext cx="5120640" cy="4533380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marL="228600" indent="-228600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475488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2000">
                <a:solidFill>
                  <a:schemeClr val="tx1"/>
                </a:solidFill>
              </a:defRPr>
            </a:lvl2pPr>
            <a:lvl3pPr marL="704088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800">
                <a:solidFill>
                  <a:schemeClr val="tx1"/>
                </a:solidFill>
              </a:defRPr>
            </a:lvl3pPr>
            <a:lvl4pPr marL="905256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600">
                <a:solidFill>
                  <a:schemeClr val="tx1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Bullet text_left"/>
          <p:cNvSpPr>
            <a:spLocks noGrp="1"/>
          </p:cNvSpPr>
          <p:nvPr>
            <p:ph sz="half" idx="12"/>
          </p:nvPr>
        </p:nvSpPr>
        <p:spPr>
          <a:xfrm>
            <a:off x="6500813" y="1525588"/>
            <a:ext cx="5120640" cy="4533380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marL="228600" indent="-228600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475488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2000">
                <a:solidFill>
                  <a:schemeClr val="tx1"/>
                </a:solidFill>
              </a:defRPr>
            </a:lvl2pPr>
            <a:lvl3pPr marL="704088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800">
                <a:solidFill>
                  <a:schemeClr val="tx1"/>
                </a:solidFill>
              </a:defRPr>
            </a:lvl3pPr>
            <a:lvl4pPr marL="905256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600">
                <a:solidFill>
                  <a:schemeClr val="tx1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174310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Subtitle+ Bullets_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_security classification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" hidden="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13" name="Sub-title_column 3"/>
          <p:cNvSpPr>
            <a:spLocks noGrp="1"/>
          </p:cNvSpPr>
          <p:nvPr userDrawn="1">
            <p:ph type="body" sz="quarter" idx="16"/>
          </p:nvPr>
        </p:nvSpPr>
        <p:spPr>
          <a:xfrm>
            <a:off x="8289002" y="1525707"/>
            <a:ext cx="3345117" cy="776499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marL="0" indent="0">
              <a:lnSpc>
                <a:spcPct val="85000"/>
              </a:lnSpc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ub-title_column 2"/>
          <p:cNvSpPr>
            <a:spLocks noGrp="1"/>
          </p:cNvSpPr>
          <p:nvPr userDrawn="1">
            <p:ph type="body" sz="quarter" idx="14"/>
          </p:nvPr>
        </p:nvSpPr>
        <p:spPr>
          <a:xfrm>
            <a:off x="4438649" y="1525707"/>
            <a:ext cx="3374116" cy="776499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marL="0" indent="0">
              <a:lnSpc>
                <a:spcPct val="85000"/>
              </a:lnSpc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ub-title_column 1"/>
          <p:cNvSpPr>
            <a:spLocks noGrp="1"/>
          </p:cNvSpPr>
          <p:nvPr>
            <p:ph type="body" sz="quarter" idx="12"/>
          </p:nvPr>
        </p:nvSpPr>
        <p:spPr>
          <a:xfrm>
            <a:off x="584737" y="1525707"/>
            <a:ext cx="3402012" cy="776499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marL="0" indent="0">
              <a:lnSpc>
                <a:spcPct val="85000"/>
              </a:lnSpc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85216" y="460552"/>
            <a:ext cx="9857339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_column 2"/>
          <p:cNvSpPr>
            <a:spLocks noGrp="1"/>
          </p:cNvSpPr>
          <p:nvPr>
            <p:ph sz="half" idx="20"/>
          </p:nvPr>
        </p:nvSpPr>
        <p:spPr>
          <a:xfrm>
            <a:off x="582848" y="2560972"/>
            <a:ext cx="3337560" cy="3601231"/>
          </a:xfrm>
          <a:prstGeom prst="rect">
            <a:avLst/>
          </a:prstGeom>
        </p:spPr>
        <p:txBody>
          <a:bodyPr lIns="91440" tIns="91440" rIns="91440" bIns="91440">
            <a:noAutofit/>
          </a:bodyPr>
          <a:lstStyle>
            <a:lvl1pPr marL="228600" indent="-228600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475488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800">
                <a:solidFill>
                  <a:schemeClr val="tx1"/>
                </a:solidFill>
              </a:defRPr>
            </a:lvl2pPr>
            <a:lvl3pPr marL="685800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tabLst>
                <a:tab pos="688975" algn="l"/>
              </a:tabLst>
              <a:defRPr sz="1600">
                <a:solidFill>
                  <a:schemeClr val="tx1"/>
                </a:solidFill>
              </a:defRPr>
            </a:lvl3pPr>
            <a:lvl4pPr marL="886968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400">
                <a:solidFill>
                  <a:schemeClr val="tx1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6" name="Text_column 2"/>
          <p:cNvSpPr>
            <a:spLocks noGrp="1"/>
          </p:cNvSpPr>
          <p:nvPr>
            <p:ph sz="half" idx="21"/>
          </p:nvPr>
        </p:nvSpPr>
        <p:spPr>
          <a:xfrm>
            <a:off x="4434154" y="2560972"/>
            <a:ext cx="3337560" cy="3601231"/>
          </a:xfrm>
          <a:prstGeom prst="rect">
            <a:avLst/>
          </a:prstGeom>
        </p:spPr>
        <p:txBody>
          <a:bodyPr lIns="91440" tIns="91440" rIns="91440" bIns="91440">
            <a:noAutofit/>
          </a:bodyPr>
          <a:lstStyle>
            <a:lvl1pPr marL="228600" indent="-228600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475488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800">
                <a:solidFill>
                  <a:schemeClr val="tx1"/>
                </a:solidFill>
              </a:defRPr>
            </a:lvl2pPr>
            <a:lvl3pPr marL="685800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tabLst>
                <a:tab pos="688975" algn="l"/>
              </a:tabLst>
              <a:defRPr sz="1600">
                <a:solidFill>
                  <a:schemeClr val="tx1"/>
                </a:solidFill>
              </a:defRPr>
            </a:lvl3pPr>
            <a:lvl4pPr marL="886968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400">
                <a:solidFill>
                  <a:schemeClr val="tx1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8" name="Text_column 2"/>
          <p:cNvSpPr>
            <a:spLocks noGrp="1"/>
          </p:cNvSpPr>
          <p:nvPr>
            <p:ph sz="half" idx="22"/>
          </p:nvPr>
        </p:nvSpPr>
        <p:spPr>
          <a:xfrm>
            <a:off x="8283370" y="2560972"/>
            <a:ext cx="3337560" cy="3601231"/>
          </a:xfrm>
          <a:prstGeom prst="rect">
            <a:avLst/>
          </a:prstGeom>
        </p:spPr>
        <p:txBody>
          <a:bodyPr lIns="91440" tIns="91440" rIns="91440" bIns="91440">
            <a:noAutofit/>
          </a:bodyPr>
          <a:lstStyle>
            <a:lvl1pPr marL="228600" indent="-228600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475488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800">
                <a:solidFill>
                  <a:schemeClr val="tx1"/>
                </a:solidFill>
              </a:defRPr>
            </a:lvl2pPr>
            <a:lvl3pPr marL="685800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tabLst>
                <a:tab pos="688975" algn="l"/>
              </a:tabLst>
              <a:defRPr sz="1600">
                <a:solidFill>
                  <a:schemeClr val="tx1"/>
                </a:solidFill>
              </a:defRPr>
            </a:lvl3pPr>
            <a:lvl4pPr marL="886968" indent="-155448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Calibri" panose="020F0502020204030204" pitchFamily="34" charset="0"/>
              <a:buChar char="̶"/>
              <a:defRPr sz="1400">
                <a:solidFill>
                  <a:schemeClr val="tx1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996168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_security classification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" hidden="1"/>
          <p:cNvSpPr>
            <a:spLocks noGrp="1"/>
          </p:cNvSpPr>
          <p:nvPr>
            <p:ph type="dt" sz="quarter" idx="1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1C396E99-728E-4BC1-9827-5FA2D157E6FB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83842" y="460552"/>
            <a:ext cx="9857339" cy="92374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25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" hidden="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9762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Bullets+Half Page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ink Background"/>
          <p:cNvGrpSpPr/>
          <p:nvPr userDrawn="1"/>
        </p:nvGrpSpPr>
        <p:grpSpPr>
          <a:xfrm>
            <a:off x="6127749" y="1639737"/>
            <a:ext cx="6067112" cy="3810151"/>
            <a:chOff x="6127749" y="1639737"/>
            <a:chExt cx="6067112" cy="3785633"/>
          </a:xfrm>
        </p:grpSpPr>
        <p:sp>
          <p:nvSpPr>
            <p:cNvPr id="12" name="Pink: 43%"/>
            <p:cNvSpPr/>
            <p:nvPr userDrawn="1"/>
          </p:nvSpPr>
          <p:spPr bwMode="gray">
            <a:xfrm>
              <a:off x="10782300" y="1639737"/>
              <a:ext cx="689705" cy="3783164"/>
            </a:xfrm>
            <a:prstGeom prst="rect">
              <a:avLst/>
            </a:prstGeom>
            <a:solidFill>
              <a:srgbClr val="E45785">
                <a:alpha val="56863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600"/>
                </a:spcBef>
                <a:spcAft>
                  <a:spcPts val="0"/>
                </a:spcAft>
                <a:buSzPct val="115000"/>
              </a:pPr>
              <a:endParaRPr lang="en-US" sz="3200" dirty="0" smtClean="0">
                <a:latin typeface="+mn-lt"/>
              </a:endParaRPr>
            </a:p>
          </p:txBody>
        </p:sp>
        <p:sp>
          <p:nvSpPr>
            <p:cNvPr id="14" name="Background pink"/>
            <p:cNvSpPr/>
            <p:nvPr userDrawn="1"/>
          </p:nvSpPr>
          <p:spPr bwMode="auto">
            <a:xfrm>
              <a:off x="6127749" y="1639737"/>
              <a:ext cx="4991355" cy="3783164"/>
            </a:xfrm>
            <a:prstGeom prst="rect">
              <a:avLst/>
            </a:prstGeom>
            <a:solidFill>
              <a:schemeClr val="accent1"/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600"/>
                </a:spcBef>
                <a:spcAft>
                  <a:spcPts val="0"/>
                </a:spcAft>
                <a:buSzPct val="115000"/>
              </a:pPr>
              <a:endParaRPr lang="en-US" sz="3200" dirty="0" smtClean="0">
                <a:latin typeface="+mn-lt"/>
              </a:endParaRPr>
            </a:p>
          </p:txBody>
        </p:sp>
        <p:sp>
          <p:nvSpPr>
            <p:cNvPr id="15" name="Pink: 54%"/>
            <p:cNvSpPr/>
            <p:nvPr userDrawn="1"/>
          </p:nvSpPr>
          <p:spPr bwMode="gray">
            <a:xfrm>
              <a:off x="10782300" y="1639737"/>
              <a:ext cx="1049449" cy="3783164"/>
            </a:xfrm>
            <a:prstGeom prst="rect">
              <a:avLst/>
            </a:prstGeom>
            <a:solidFill>
              <a:srgbClr val="E45785">
                <a:alpha val="45490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600"/>
                </a:spcBef>
                <a:spcAft>
                  <a:spcPts val="0"/>
                </a:spcAft>
                <a:buSzPct val="115000"/>
              </a:pPr>
              <a:endParaRPr lang="en-US" sz="3200" dirty="0" smtClean="0">
                <a:latin typeface="+mn-lt"/>
              </a:endParaRPr>
            </a:p>
          </p:txBody>
        </p:sp>
        <p:sp>
          <p:nvSpPr>
            <p:cNvPr id="18" name="Pink:65%"/>
            <p:cNvSpPr/>
            <p:nvPr userDrawn="1"/>
          </p:nvSpPr>
          <p:spPr bwMode="gray">
            <a:xfrm>
              <a:off x="11017189" y="1642206"/>
              <a:ext cx="1177672" cy="3783164"/>
            </a:xfrm>
            <a:prstGeom prst="rect">
              <a:avLst/>
            </a:prstGeom>
            <a:solidFill>
              <a:srgbClr val="E45785">
                <a:alpha val="34902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600"/>
                </a:spcBef>
                <a:spcAft>
                  <a:spcPts val="0"/>
                </a:spcAft>
                <a:buSzPct val="115000"/>
              </a:pPr>
              <a:r>
                <a:rPr lang="en-US" sz="3200" dirty="0" smtClean="0">
                  <a:latin typeface="+mn-lt"/>
                </a:rPr>
                <a:t> </a:t>
              </a:r>
            </a:p>
          </p:txBody>
        </p:sp>
      </p:grpSp>
      <p:sp>
        <p:nvSpPr>
          <p:cNvPr id="3" name="Footer_security classification" hidden="1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" hidden="1"/>
          <p:cNvSpPr>
            <a:spLocks noGrp="1"/>
          </p:cNvSpPr>
          <p:nvPr userDrawn="1">
            <p:ph type="dt" sz="quarter" idx="17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631CED19-27F7-4D05-847C-E59ED2A84874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17" name="Credit text"/>
          <p:cNvSpPr>
            <a:spLocks noGrp="1"/>
          </p:cNvSpPr>
          <p:nvPr userDrawn="1">
            <p:ph type="body" sz="quarter" idx="14" hasCustomPrompt="1"/>
          </p:nvPr>
        </p:nvSpPr>
        <p:spPr bwMode="white">
          <a:xfrm>
            <a:off x="6478069" y="4736592"/>
            <a:ext cx="4395989" cy="33832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Tx/>
              <a:buNone/>
              <a:defRPr sz="16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sp>
        <p:nvSpPr>
          <p:cNvPr id="16" name="Quote text"/>
          <p:cNvSpPr>
            <a:spLocks noGrp="1"/>
          </p:cNvSpPr>
          <p:nvPr userDrawn="1">
            <p:ph type="body" sz="quarter" idx="11"/>
          </p:nvPr>
        </p:nvSpPr>
        <p:spPr bwMode="white">
          <a:xfrm>
            <a:off x="6318303" y="2011680"/>
            <a:ext cx="4563058" cy="2440001"/>
          </a:xfrm>
          <a:prstGeom prst="rect">
            <a:avLst/>
          </a:prstGeom>
        </p:spPr>
        <p:txBody>
          <a:bodyPr lIns="91440" tIns="45720" rIns="91440" bIns="45720" anchor="ctr">
            <a:noAutofit/>
          </a:bodyPr>
          <a:lstStyle>
            <a:lvl1pPr marL="152345" indent="-152345" algn="l" defTabSz="1218732" rtl="0" eaLnBrk="1" latinLnBrk="0" hangingPunct="1">
              <a:lnSpc>
                <a:spcPct val="95000"/>
              </a:lnSpc>
              <a:spcBef>
                <a:spcPts val="0"/>
              </a:spcBef>
              <a:buNone/>
              <a:defRPr lang="en-US" sz="2800" b="1" kern="120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152345" indent="-152345" algn="l" defTabSz="1218732" rtl="0" eaLnBrk="1" latinLnBrk="0" hangingPunct="1">
              <a:defRPr lang="en-US" sz="27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52345" indent="-152345" algn="l" defTabSz="1218732" rtl="0" eaLnBrk="1" latinLnBrk="0" hangingPunct="1">
              <a:defRPr lang="en-US" sz="27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52345" indent="-152345" algn="l" defTabSz="1218732" rtl="0" eaLnBrk="1" latinLnBrk="0" hangingPunct="1">
              <a:defRPr lang="en-US" sz="27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52345" indent="-152345" algn="l" defTabSz="1218732" rtl="0" eaLnBrk="1" latinLnBrk="0" hangingPunct="1">
              <a:defRPr lang="en-US" sz="27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Slide Title"/>
          <p:cNvSpPr>
            <a:spLocks noGrp="1"/>
          </p:cNvSpPr>
          <p:nvPr userDrawn="1">
            <p:ph type="title"/>
          </p:nvPr>
        </p:nvSpPr>
        <p:spPr>
          <a:xfrm>
            <a:off x="583842" y="460552"/>
            <a:ext cx="9857339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Bullet text"/>
          <p:cNvSpPr>
            <a:spLocks noGrp="1"/>
          </p:cNvSpPr>
          <p:nvPr>
            <p:ph type="body" sz="quarter" idx="16"/>
          </p:nvPr>
        </p:nvSpPr>
        <p:spPr>
          <a:xfrm>
            <a:off x="583843" y="1639737"/>
            <a:ext cx="5074008" cy="3783163"/>
          </a:xfrm>
          <a:prstGeom prst="rect">
            <a:avLst/>
          </a:prstGeom>
        </p:spPr>
        <p:txBody>
          <a:bodyPr>
            <a:noAutofit/>
          </a:bodyPr>
          <a:lstStyle>
            <a:lvl1pPr marL="224327" indent="-224327">
              <a:lnSpc>
                <a:spcPct val="95000"/>
              </a:lnSpc>
              <a:buSzPct val="85000"/>
              <a:buFont typeface="Calibri" panose="020F050202020403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458788" indent="-228600">
              <a:lnSpc>
                <a:spcPct val="95000"/>
              </a:lnSpc>
              <a:buFont typeface="Calibri" panose="020F0502020204030204" pitchFamily="34" charset="0"/>
              <a:buChar char="−"/>
              <a:defRPr sz="2000"/>
            </a:lvl2pPr>
            <a:lvl3pPr>
              <a:defRPr sz="2100"/>
            </a:lvl3pPr>
            <a:lvl4pPr>
              <a:defRPr sz="19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3183713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gu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nk: 43%"/>
          <p:cNvSpPr/>
          <p:nvPr userDrawn="1"/>
        </p:nvSpPr>
        <p:spPr bwMode="gray">
          <a:xfrm>
            <a:off x="10782300" y="0"/>
            <a:ext cx="689705" cy="6858000"/>
          </a:xfrm>
          <a:prstGeom prst="rect">
            <a:avLst/>
          </a:prstGeom>
          <a:solidFill>
            <a:srgbClr val="E45785">
              <a:alpha val="56863"/>
            </a:srgbClr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ct val="115000"/>
            </a:pPr>
            <a:endParaRPr lang="en-US" sz="3200" dirty="0" smtClean="0">
              <a:latin typeface="+mn-lt"/>
            </a:endParaRPr>
          </a:p>
        </p:txBody>
      </p:sp>
      <p:sp>
        <p:nvSpPr>
          <p:cNvPr id="15" name="Background pink"/>
          <p:cNvSpPr/>
          <p:nvPr userDrawn="1"/>
        </p:nvSpPr>
        <p:spPr bwMode="auto">
          <a:xfrm>
            <a:off x="1" y="0"/>
            <a:ext cx="11119104" cy="6858000"/>
          </a:xfrm>
          <a:prstGeom prst="rect">
            <a:avLst/>
          </a:prstGeom>
          <a:solidFill>
            <a:schemeClr val="accent1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ct val="115000"/>
            </a:pPr>
            <a:endParaRPr lang="en-US" sz="3200" dirty="0" smtClean="0">
              <a:latin typeface="+mn-lt"/>
            </a:endParaRPr>
          </a:p>
        </p:txBody>
      </p:sp>
      <p:sp>
        <p:nvSpPr>
          <p:cNvPr id="17" name="Pink: 54%"/>
          <p:cNvSpPr/>
          <p:nvPr userDrawn="1"/>
        </p:nvSpPr>
        <p:spPr bwMode="gray">
          <a:xfrm>
            <a:off x="10782300" y="0"/>
            <a:ext cx="1049449" cy="6858000"/>
          </a:xfrm>
          <a:prstGeom prst="rect">
            <a:avLst/>
          </a:prstGeom>
          <a:solidFill>
            <a:srgbClr val="E45785">
              <a:alpha val="45490"/>
            </a:srgbClr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ct val="115000"/>
            </a:pPr>
            <a:endParaRPr lang="en-US" sz="3200" dirty="0" smtClean="0">
              <a:latin typeface="+mn-lt"/>
            </a:endParaRPr>
          </a:p>
        </p:txBody>
      </p:sp>
      <p:sp>
        <p:nvSpPr>
          <p:cNvPr id="18" name="Pink:65%"/>
          <p:cNvSpPr/>
          <p:nvPr userDrawn="1"/>
        </p:nvSpPr>
        <p:spPr bwMode="gray">
          <a:xfrm>
            <a:off x="11017189" y="2469"/>
            <a:ext cx="1177672" cy="6858000"/>
          </a:xfrm>
          <a:prstGeom prst="rect">
            <a:avLst/>
          </a:prstGeom>
          <a:solidFill>
            <a:srgbClr val="E45785">
              <a:alpha val="34902"/>
            </a:srgbClr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ct val="115000"/>
            </a:pPr>
            <a:r>
              <a:rPr lang="en-US" sz="3200" dirty="0" smtClean="0">
                <a:latin typeface="+mn-lt"/>
              </a:rPr>
              <a:t> </a:t>
            </a:r>
          </a:p>
        </p:txBody>
      </p:sp>
      <p:cxnSp>
        <p:nvCxnSpPr>
          <p:cNvPr id="19" name="Footer_line"/>
          <p:cNvCxnSpPr/>
          <p:nvPr userDrawn="1"/>
        </p:nvCxnSpPr>
        <p:spPr bwMode="auto">
          <a:xfrm>
            <a:off x="1" y="6541707"/>
            <a:ext cx="1111384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Date" hidden="1"/>
          <p:cNvSpPr>
            <a:spLocks noGrp="1"/>
          </p:cNvSpPr>
          <p:nvPr userDrawn="1">
            <p:ph type="dt" sz="quarter" idx="17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fld id="{04122083-5F1C-4B60-A9EF-EE0A01B04516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4" name="Section title"/>
          <p:cNvSpPr>
            <a:spLocks noGrp="1"/>
          </p:cNvSpPr>
          <p:nvPr userDrawn="1">
            <p:ph type="body" sz="quarter" idx="12"/>
          </p:nvPr>
        </p:nvSpPr>
        <p:spPr bwMode="white">
          <a:xfrm>
            <a:off x="637179" y="2171235"/>
            <a:ext cx="9682338" cy="3027783"/>
          </a:xfrm>
          <a:prstGeom prst="rect">
            <a:avLst/>
          </a:prstGeo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7000" b="0" cap="all" baseline="0">
                <a:solidFill>
                  <a:schemeClr val="bg1"/>
                </a:solidFill>
              </a:defRPr>
            </a:lvl1pPr>
            <a:lvl5pPr marL="137136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Section number"/>
          <p:cNvSpPr>
            <a:spLocks noGrp="1"/>
          </p:cNvSpPr>
          <p:nvPr userDrawn="1">
            <p:ph type="body" sz="quarter" idx="16" hasCustomPrompt="1"/>
          </p:nvPr>
        </p:nvSpPr>
        <p:spPr bwMode="white">
          <a:xfrm>
            <a:off x="614319" y="1306287"/>
            <a:ext cx="9682338" cy="8910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7000" b="1" baseline="0">
                <a:solidFill>
                  <a:schemeClr val="tx1">
                    <a:lumMod val="50000"/>
                  </a:schemeClr>
                </a:solidFill>
              </a:defRPr>
            </a:lvl1pPr>
            <a:lvl5pPr marL="1371360" indent="0">
              <a:buNone/>
              <a:defRPr/>
            </a:lvl5pPr>
          </a:lstStyle>
          <a:p>
            <a:pPr lvl="0"/>
            <a:r>
              <a:rPr lang="en-US" dirty="0" smtClean="0"/>
              <a:t>Edit #</a:t>
            </a:r>
          </a:p>
        </p:txBody>
      </p:sp>
      <p:sp>
        <p:nvSpPr>
          <p:cNvPr id="16" name="Footer_security classification" hidden="1"/>
          <p:cNvSpPr>
            <a:spLocks noGrp="1"/>
          </p:cNvSpPr>
          <p:nvPr>
            <p:ph type="ftr" sz="quarter" idx="3"/>
          </p:nvPr>
        </p:nvSpPr>
        <p:spPr>
          <a:xfrm>
            <a:off x="5929630" y="6533388"/>
            <a:ext cx="3799400" cy="30175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0" name="Footer_copyright"/>
          <p:cNvSpPr txBox="1">
            <a:spLocks/>
          </p:cNvSpPr>
          <p:nvPr userDrawn="1"/>
        </p:nvSpPr>
        <p:spPr>
          <a:xfrm>
            <a:off x="800158" y="6527656"/>
            <a:ext cx="2744799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 smtClean="0">
                <a:solidFill>
                  <a:schemeClr val="bg1">
                    <a:lumMod val="75000"/>
                  </a:schemeClr>
                </a:solidFill>
              </a:rPr>
              <a:t>©2018 Check Point Software Technologies</a:t>
            </a:r>
            <a:r>
              <a:rPr lang="en-US" sz="900" kern="0" baseline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900" kern="0" dirty="0" smtClean="0">
                <a:solidFill>
                  <a:schemeClr val="bg1">
                    <a:lumMod val="75000"/>
                  </a:schemeClr>
                </a:solidFill>
              </a:rPr>
              <a:t>Ltd. </a:t>
            </a:r>
            <a:endParaRPr lang="en-US" sz="900" kern="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374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_page number"/>
          <p:cNvSpPr txBox="1">
            <a:spLocks/>
          </p:cNvSpPr>
          <p:nvPr/>
        </p:nvSpPr>
        <p:spPr>
          <a:xfrm>
            <a:off x="10006331" y="6556249"/>
            <a:ext cx="1840451" cy="269820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49D3042-9933-4C71-BBE3-FA9237566B45}" type="slidenum">
              <a:rPr lang="en-US" sz="1000" kern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lang="en-US" sz="1100" kern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Footer_security classification" hidden="1"/>
          <p:cNvSpPr>
            <a:spLocks noGrp="1"/>
          </p:cNvSpPr>
          <p:nvPr>
            <p:ph type="ftr" sz="quarter" idx="3"/>
          </p:nvPr>
        </p:nvSpPr>
        <p:spPr>
          <a:xfrm>
            <a:off x="5929630" y="6533388"/>
            <a:ext cx="3799400" cy="30175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9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8" name="Footer_copyright"/>
          <p:cNvSpPr txBox="1">
            <a:spLocks/>
          </p:cNvSpPr>
          <p:nvPr/>
        </p:nvSpPr>
        <p:spPr>
          <a:xfrm>
            <a:off x="800158" y="6527656"/>
            <a:ext cx="2744799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 smtClean="0">
                <a:solidFill>
                  <a:schemeClr val="tx2"/>
                </a:solidFill>
              </a:rPr>
              <a:t>©2018 Check Point Software Technologies</a:t>
            </a:r>
            <a:r>
              <a:rPr lang="en-US" sz="900" kern="0" baseline="0" dirty="0" smtClean="0">
                <a:solidFill>
                  <a:schemeClr val="tx2"/>
                </a:solidFill>
              </a:rPr>
              <a:t> </a:t>
            </a:r>
            <a:r>
              <a:rPr lang="en-US" sz="900" kern="0" dirty="0" smtClean="0">
                <a:solidFill>
                  <a:schemeClr val="tx2"/>
                </a:solidFill>
              </a:rPr>
              <a:t>Ltd. </a:t>
            </a:r>
            <a:endParaRPr lang="en-US" sz="900" kern="0" dirty="0">
              <a:solidFill>
                <a:schemeClr val="tx2"/>
              </a:solidFill>
            </a:endParaRPr>
          </a:p>
        </p:txBody>
      </p:sp>
      <p:sp>
        <p:nvSpPr>
          <p:cNvPr id="3" name="Date" hidden="1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11" name="Bullet text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3842" y="1534473"/>
            <a:ext cx="11022371" cy="4767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58371" name="Slide Title"/>
          <p:cNvSpPr>
            <a:spLocks noGrp="1" noChangeArrowheads="1"/>
          </p:cNvSpPr>
          <p:nvPr>
            <p:ph type="title"/>
          </p:nvPr>
        </p:nvSpPr>
        <p:spPr bwMode="auto">
          <a:xfrm>
            <a:off x="583842" y="460552"/>
            <a:ext cx="9857339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grpSp>
        <p:nvGrpSpPr>
          <p:cNvPr id="91" name="Group 90"/>
          <p:cNvGrpSpPr/>
          <p:nvPr/>
        </p:nvGrpSpPr>
        <p:grpSpPr>
          <a:xfrm>
            <a:off x="0" y="6430508"/>
            <a:ext cx="12188825" cy="101600"/>
            <a:chOff x="-76200" y="6495052"/>
            <a:chExt cx="12188825" cy="101600"/>
          </a:xfrm>
        </p:grpSpPr>
        <p:cxnSp>
          <p:nvCxnSpPr>
            <p:cNvPr id="92" name="Footer line"/>
            <p:cNvCxnSpPr/>
            <p:nvPr userDrawn="1"/>
          </p:nvCxnSpPr>
          <p:spPr bwMode="auto">
            <a:xfrm>
              <a:off x="-76200" y="6541347"/>
              <a:ext cx="831574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93" name="Picture 2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476" y="6495052"/>
              <a:ext cx="3251200" cy="10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94" name="Footer line"/>
            <p:cNvCxnSpPr/>
            <p:nvPr userDrawn="1"/>
          </p:nvCxnSpPr>
          <p:spPr bwMode="auto">
            <a:xfrm>
              <a:off x="4161767" y="6545184"/>
              <a:ext cx="7950858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106" y="201999"/>
            <a:ext cx="1289304" cy="808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87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69" r:id="rId2"/>
    <p:sldLayoutId id="2147483826" r:id="rId3"/>
    <p:sldLayoutId id="2147483841" r:id="rId4"/>
    <p:sldLayoutId id="2147483842" r:id="rId5"/>
    <p:sldLayoutId id="2147483871" r:id="rId6"/>
    <p:sldLayoutId id="2147483872" r:id="rId7"/>
    <p:sldLayoutId id="2147483765" r:id="rId8"/>
    <p:sldLayoutId id="2147483764" r:id="rId9"/>
    <p:sldLayoutId id="2147483870" r:id="rId10"/>
    <p:sldLayoutId id="2147483875" r:id="rId11"/>
    <p:sldLayoutId id="2147483893" r:id="rId12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5pPr>
      <a:lvl6pPr marL="60949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6pPr>
      <a:lvl7pPr marL="1218987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7pPr>
      <a:lvl8pPr marL="182848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8pPr>
      <a:lvl9pPr marL="243797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9pPr>
    </p:titleStyle>
    <p:bodyStyle>
      <a:lvl1pPr marL="228600" indent="-228600" algn="l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accent1"/>
        </a:buClr>
        <a:buSzPct val="85000"/>
        <a:buFont typeface="Calibri" panose="020F0502020204030204" pitchFamily="34" charset="0"/>
        <a:buChar char="•"/>
        <a:defRPr lang="en-US" sz="2800" dirty="0" smtClean="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576072" indent="-228600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Calibri" panose="020F0502020204030204" pitchFamily="34" charset="0"/>
        <a:buChar char="̶"/>
        <a:defRPr lang="en-US" sz="2400" dirty="0" smtClean="0">
          <a:solidFill>
            <a:schemeClr val="tx1"/>
          </a:solidFill>
          <a:latin typeface="+mn-lt"/>
        </a:defRPr>
      </a:lvl2pPr>
      <a:lvl3pPr marL="886968" indent="-228600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Calibri" panose="020F0502020204030204" pitchFamily="34" charset="0"/>
        <a:buChar char="̶"/>
        <a:defRPr lang="en-US" sz="2000" dirty="0" smtClean="0">
          <a:solidFill>
            <a:schemeClr val="tx1"/>
          </a:solidFill>
          <a:latin typeface="+mn-lt"/>
        </a:defRPr>
      </a:lvl3pPr>
      <a:lvl4pPr marL="1170432" indent="-2286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̶"/>
        <a:defRPr lang="en-US" sz="1800" dirty="0" smtClean="0">
          <a:solidFill>
            <a:schemeClr val="tx1"/>
          </a:solidFill>
          <a:latin typeface="+mn-lt"/>
        </a:defRPr>
      </a:lvl4pPr>
      <a:lvl5pPr marL="1463040" indent="-2286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̶"/>
        <a:defRPr lang="en-US" sz="1600" baseline="0" dirty="0" smtClean="0">
          <a:solidFill>
            <a:schemeClr val="tx1"/>
          </a:solidFill>
          <a:latin typeface="+mn-lt"/>
        </a:defRPr>
      </a:lvl5pPr>
      <a:lvl6pPr marL="3352213" indent="-304747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100">
          <a:solidFill>
            <a:schemeClr val="tx1"/>
          </a:solidFill>
          <a:latin typeface="+mn-lt"/>
        </a:defRPr>
      </a:lvl6pPr>
      <a:lvl7pPr marL="3961707" indent="-304747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100">
          <a:solidFill>
            <a:schemeClr val="tx1"/>
          </a:solidFill>
          <a:latin typeface="+mn-lt"/>
        </a:defRPr>
      </a:lvl7pPr>
      <a:lvl8pPr marL="4571200" indent="-304747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100">
          <a:solidFill>
            <a:schemeClr val="tx1"/>
          </a:solidFill>
          <a:latin typeface="+mn-lt"/>
        </a:defRPr>
      </a:lvl8pPr>
      <a:lvl9pPr marL="5180693" indent="-304747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_page number"/>
          <p:cNvSpPr txBox="1">
            <a:spLocks/>
          </p:cNvSpPr>
          <p:nvPr/>
        </p:nvSpPr>
        <p:spPr>
          <a:xfrm>
            <a:off x="10006331" y="6556249"/>
            <a:ext cx="1840451" cy="269820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49D3042-9933-4C71-BBE3-FA9237566B45}" type="slidenum">
              <a:rPr lang="en-US" sz="1000" kern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lang="en-US" sz="1100" kern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Footer_security classification" hidden="1"/>
          <p:cNvSpPr>
            <a:spLocks noGrp="1"/>
          </p:cNvSpPr>
          <p:nvPr>
            <p:ph type="ftr" sz="quarter" idx="3"/>
          </p:nvPr>
        </p:nvSpPr>
        <p:spPr>
          <a:xfrm>
            <a:off x="5929630" y="6533388"/>
            <a:ext cx="3799400" cy="30175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9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8" name="Footer_copyright"/>
          <p:cNvSpPr txBox="1">
            <a:spLocks/>
          </p:cNvSpPr>
          <p:nvPr/>
        </p:nvSpPr>
        <p:spPr>
          <a:xfrm>
            <a:off x="800158" y="6527656"/>
            <a:ext cx="2744799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 smtClean="0">
                <a:solidFill>
                  <a:schemeClr val="tx2"/>
                </a:solidFill>
              </a:rPr>
              <a:t>©2018 Check Point Software Technologies</a:t>
            </a:r>
            <a:r>
              <a:rPr lang="en-US" sz="900" kern="0" baseline="0" dirty="0" smtClean="0">
                <a:solidFill>
                  <a:schemeClr val="tx2"/>
                </a:solidFill>
              </a:rPr>
              <a:t> </a:t>
            </a:r>
            <a:r>
              <a:rPr lang="en-US" sz="900" kern="0" dirty="0" smtClean="0">
                <a:solidFill>
                  <a:schemeClr val="tx2"/>
                </a:solidFill>
              </a:rPr>
              <a:t>Ltd. </a:t>
            </a:r>
            <a:endParaRPr lang="en-US" sz="900" kern="0" dirty="0">
              <a:solidFill>
                <a:schemeClr val="tx2"/>
              </a:solidFill>
            </a:endParaRPr>
          </a:p>
        </p:txBody>
      </p:sp>
      <p:sp>
        <p:nvSpPr>
          <p:cNvPr id="3" name="Date" hidden="1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138E8-3F3E-4DC5-A5FA-50868B94627A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11" name="Bullet text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3842" y="1534473"/>
            <a:ext cx="11022371" cy="4767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58371" name="Slide Title"/>
          <p:cNvSpPr>
            <a:spLocks noGrp="1" noChangeArrowheads="1"/>
          </p:cNvSpPr>
          <p:nvPr>
            <p:ph type="title"/>
          </p:nvPr>
        </p:nvSpPr>
        <p:spPr bwMode="auto">
          <a:xfrm>
            <a:off x="583842" y="460552"/>
            <a:ext cx="9857339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grpSp>
        <p:nvGrpSpPr>
          <p:cNvPr id="91" name="Group 90"/>
          <p:cNvGrpSpPr/>
          <p:nvPr/>
        </p:nvGrpSpPr>
        <p:grpSpPr>
          <a:xfrm>
            <a:off x="0" y="6430508"/>
            <a:ext cx="12188825" cy="101600"/>
            <a:chOff x="-76200" y="6495052"/>
            <a:chExt cx="12188825" cy="101600"/>
          </a:xfrm>
        </p:grpSpPr>
        <p:cxnSp>
          <p:nvCxnSpPr>
            <p:cNvPr id="92" name="Footer line"/>
            <p:cNvCxnSpPr/>
            <p:nvPr userDrawn="1"/>
          </p:nvCxnSpPr>
          <p:spPr bwMode="auto">
            <a:xfrm>
              <a:off x="-76200" y="6541347"/>
              <a:ext cx="831574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93" name="Picture 2"/>
            <p:cNvPicPr>
              <a:picLocks noChangeAspect="1" noChangeArrowheads="1"/>
            </p:cNvPicPr>
            <p:nvPr userDrawn="1"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476" y="6495052"/>
              <a:ext cx="3251200" cy="10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94" name="Footer line"/>
            <p:cNvCxnSpPr/>
            <p:nvPr userDrawn="1"/>
          </p:nvCxnSpPr>
          <p:spPr bwMode="auto">
            <a:xfrm>
              <a:off x="4161767" y="6545184"/>
              <a:ext cx="7950858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106" y="201999"/>
            <a:ext cx="1289304" cy="808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565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5pPr>
      <a:lvl6pPr marL="60949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6pPr>
      <a:lvl7pPr marL="1218987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7pPr>
      <a:lvl8pPr marL="182848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8pPr>
      <a:lvl9pPr marL="243797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00" b="1">
          <a:solidFill>
            <a:srgbClr val="4E4E4E"/>
          </a:solidFill>
          <a:latin typeface="Helvetica" pitchFamily="34" charset="0"/>
        </a:defRPr>
      </a:lvl9pPr>
    </p:titleStyle>
    <p:bodyStyle>
      <a:lvl1pPr marL="228600" indent="-228600" algn="l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accent1"/>
        </a:buClr>
        <a:buSzPct val="85000"/>
        <a:buFont typeface="Calibri" panose="020F0502020204030204" pitchFamily="34" charset="0"/>
        <a:buChar char="•"/>
        <a:defRPr lang="en-US" sz="2800" dirty="0" smtClean="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576072" indent="-228600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Calibri" panose="020F0502020204030204" pitchFamily="34" charset="0"/>
        <a:buChar char="̶"/>
        <a:defRPr lang="en-US" sz="2400" dirty="0" smtClean="0">
          <a:solidFill>
            <a:schemeClr val="tx1"/>
          </a:solidFill>
          <a:latin typeface="+mn-lt"/>
        </a:defRPr>
      </a:lvl2pPr>
      <a:lvl3pPr marL="886968" indent="-228600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Calibri" panose="020F0502020204030204" pitchFamily="34" charset="0"/>
        <a:buChar char="̶"/>
        <a:defRPr lang="en-US" sz="2000" dirty="0" smtClean="0">
          <a:solidFill>
            <a:schemeClr val="tx1"/>
          </a:solidFill>
          <a:latin typeface="+mn-lt"/>
        </a:defRPr>
      </a:lvl3pPr>
      <a:lvl4pPr marL="1170432" indent="-2286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̶"/>
        <a:defRPr lang="en-US" sz="1800" dirty="0" smtClean="0">
          <a:solidFill>
            <a:schemeClr val="tx1"/>
          </a:solidFill>
          <a:latin typeface="+mn-lt"/>
        </a:defRPr>
      </a:lvl4pPr>
      <a:lvl5pPr marL="1463040" indent="-2286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̶"/>
        <a:defRPr lang="en-US" sz="1600" baseline="0" dirty="0" smtClean="0">
          <a:solidFill>
            <a:schemeClr val="tx1"/>
          </a:solidFill>
          <a:latin typeface="+mn-lt"/>
        </a:defRPr>
      </a:lvl5pPr>
      <a:lvl6pPr marL="3352213" indent="-304747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100">
          <a:solidFill>
            <a:schemeClr val="tx1"/>
          </a:solidFill>
          <a:latin typeface="+mn-lt"/>
        </a:defRPr>
      </a:lvl6pPr>
      <a:lvl7pPr marL="3961707" indent="-304747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100">
          <a:solidFill>
            <a:schemeClr val="tx1"/>
          </a:solidFill>
          <a:latin typeface="+mn-lt"/>
        </a:defRPr>
      </a:lvl7pPr>
      <a:lvl8pPr marL="4571200" indent="-304747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100">
          <a:solidFill>
            <a:schemeClr val="tx1"/>
          </a:solidFill>
          <a:latin typeface="+mn-lt"/>
        </a:defRPr>
      </a:lvl8pPr>
      <a:lvl9pPr marL="5180693" indent="-304747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7" Type="http://schemas.microsoft.com/office/2007/relationships/hdphoto" Target="../media/hdphoto1.wdp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1.png"/><Relationship Id="rId5" Type="http://schemas.openxmlformats.org/officeDocument/2006/relationships/image" Target="../media/image25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3.png"/><Relationship Id="rId5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emf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44.e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3" Type="http://schemas.openxmlformats.org/officeDocument/2006/relationships/image" Target="../media/image60.emf"/><Relationship Id="rId7" Type="http://schemas.openxmlformats.org/officeDocument/2006/relationships/image" Target="../media/image64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emf"/><Relationship Id="rId7" Type="http://schemas.openxmlformats.org/officeDocument/2006/relationships/image" Target="../media/image65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3.jp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11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2.gif"/><Relationship Id="rId4" Type="http://schemas.openxmlformats.org/officeDocument/2006/relationships/image" Target="../media/image24.png"/><Relationship Id="rId9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3.png"/><Relationship Id="rId18" Type="http://schemas.openxmlformats.org/officeDocument/2006/relationships/image" Target="../media/image98.png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87.png"/><Relationship Id="rId12" Type="http://schemas.openxmlformats.org/officeDocument/2006/relationships/image" Target="../media/image92.png"/><Relationship Id="rId17" Type="http://schemas.openxmlformats.org/officeDocument/2006/relationships/image" Target="../media/image97.png"/><Relationship Id="rId2" Type="http://schemas.openxmlformats.org/officeDocument/2006/relationships/slideLayout" Target="../slideLayouts/slideLayout19.xml"/><Relationship Id="rId16" Type="http://schemas.openxmlformats.org/officeDocument/2006/relationships/image" Target="../media/image96.png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5" Type="http://schemas.openxmlformats.org/officeDocument/2006/relationships/image" Target="../media/image85.png"/><Relationship Id="rId15" Type="http://schemas.openxmlformats.org/officeDocument/2006/relationships/image" Target="../media/image95.png"/><Relationship Id="rId10" Type="http://schemas.openxmlformats.org/officeDocument/2006/relationships/image" Target="../media/image90.png"/><Relationship Id="rId4" Type="http://schemas.openxmlformats.org/officeDocument/2006/relationships/image" Target="../media/image84.jpg"/><Relationship Id="rId9" Type="http://schemas.openxmlformats.org/officeDocument/2006/relationships/image" Target="../media/image89.png"/><Relationship Id="rId14" Type="http://schemas.openxmlformats.org/officeDocument/2006/relationships/image" Target="../media/image9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mailto:azubarev@checkpoint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g"/><Relationship Id="rId7" Type="http://schemas.openxmlformats.org/officeDocument/2006/relationships/image" Target="../media/image27.png"/><Relationship Id="rId12" Type="http://schemas.openxmlformats.org/officeDocument/2006/relationships/image" Target="../media/image3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485693" y="5011759"/>
            <a:ext cx="5804989" cy="692595"/>
          </a:xfrm>
        </p:spPr>
        <p:txBody>
          <a:bodyPr/>
          <a:lstStyle/>
          <a:p>
            <a:r>
              <a:rPr lang="en-US" sz="1600" dirty="0" smtClean="0"/>
              <a:t>Alexey Zubarev, CISSP, CISA, CISM</a:t>
            </a:r>
          </a:p>
          <a:p>
            <a:r>
              <a:rPr lang="en-US" sz="1600" dirty="0" smtClean="0"/>
              <a:t>Security Engineer, Check Point Software Technologies</a:t>
            </a:r>
            <a:endParaRPr lang="en-US" sz="1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478073" y="2922727"/>
            <a:ext cx="5804989" cy="555252"/>
          </a:xfrm>
        </p:spPr>
        <p:txBody>
          <a:bodyPr/>
          <a:lstStyle/>
          <a:p>
            <a:r>
              <a:rPr lang="en-US" sz="3200" dirty="0" smtClean="0"/>
              <a:t>BUILDING THE SECURITY STRATEGY FOR THE FUTURE</a:t>
            </a:r>
          </a:p>
          <a:p>
            <a:r>
              <a:rPr lang="en-US" sz="3200" dirty="0"/>
              <a:t> 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3941" y="2133362"/>
            <a:ext cx="5480731" cy="626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000"/>
              </a:lnSpc>
              <a:spcBef>
                <a:spcPts val="0"/>
              </a:spcBef>
              <a:buClr>
                <a:schemeClr val="accent1"/>
              </a:buClr>
              <a:buSzPct val="85000"/>
            </a:pPr>
            <a:r>
              <a:rPr lang="en-US" sz="4400" b="1" cap="all" dirty="0">
                <a:solidFill>
                  <a:schemeClr val="bg1"/>
                </a:solidFill>
                <a:latin typeface="+mj-lt"/>
                <a:cs typeface="Arial" pitchFamily="34" charset="0"/>
              </a:rPr>
              <a:t>Check Point INFINITY</a:t>
            </a:r>
          </a:p>
        </p:txBody>
      </p:sp>
      <p:sp>
        <p:nvSpPr>
          <p:cNvPr id="3" name="Footer Placeholder 2" hidden="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4006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76% Experienced </a:t>
            </a:r>
            <a:r>
              <a:rPr lang="en-US" dirty="0"/>
              <a:t>Attacks </a:t>
            </a:r>
            <a:r>
              <a:rPr lang="en-US" smtClean="0"/>
              <a:t>In Multiple Vectors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(More than one vector**) </a:t>
            </a:r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 [Internal Use] for Check Point employees​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1337733" y="1523999"/>
          <a:ext cx="8195734" cy="3699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 bwMode="auto">
          <a:xfrm>
            <a:off x="1109133" y="5531134"/>
            <a:ext cx="5156604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** Vectors- PC, On-premise data Center, Cloud, Mobile, IoT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6600" y="6108541"/>
            <a:ext cx="756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Source: Cyber Security Generations Survey among IT Professionals, March 2018, N=300</a:t>
            </a:r>
            <a:endParaRPr lang="en-US" sz="1100" i="1" dirty="0"/>
          </a:p>
        </p:txBody>
      </p:sp>
      <p:sp>
        <p:nvSpPr>
          <p:cNvPr id="7" name="Date Placeholder 6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4217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0" y="0"/>
            <a:ext cx="8556171" cy="6899642"/>
          </a:xfrm>
          <a:prstGeom prst="rect">
            <a:avLst/>
          </a:prstGeom>
          <a:gradFill flip="none" rotWithShape="1">
            <a:gsLst>
              <a:gs pos="3000">
                <a:schemeClr val="bg2">
                  <a:shade val="30000"/>
                  <a:satMod val="115000"/>
                  <a:alpha val="51000"/>
                </a:schemeClr>
              </a:gs>
              <a:gs pos="38000">
                <a:schemeClr val="bg2">
                  <a:shade val="67500"/>
                  <a:satMod val="115000"/>
                  <a:alpha val="21000"/>
                </a:schemeClr>
              </a:gs>
              <a:gs pos="60000">
                <a:schemeClr val="bg2">
                  <a:shade val="100000"/>
                  <a:satMod val="115000"/>
                  <a:alpha val="0"/>
                </a:schemeClr>
              </a:gs>
            </a:gsLst>
            <a:lin ang="2400000" scaled="0"/>
            <a:tileRect/>
          </a:gra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endParaRPr lang="en-US" sz="2400" dirty="0" err="1">
              <a:latin typeface="+mn-lt"/>
            </a:endParaRPr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THE EXPLANATIONS</a:t>
            </a:r>
            <a:endParaRPr lang="en-US" dirty="0">
              <a:latin typeface="+mn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568458" y="1103471"/>
            <a:ext cx="6597246" cy="913920"/>
            <a:chOff x="4363589" y="1280028"/>
            <a:chExt cx="5879988" cy="913920"/>
          </a:xfrm>
        </p:grpSpPr>
        <p:grpSp>
          <p:nvGrpSpPr>
            <p:cNvPr id="18" name="Group 17"/>
            <p:cNvGrpSpPr/>
            <p:nvPr/>
          </p:nvGrpSpPr>
          <p:grpSpPr>
            <a:xfrm>
              <a:off x="4363589" y="1280028"/>
              <a:ext cx="4925198" cy="777041"/>
              <a:chOff x="4837471" y="1666568"/>
              <a:chExt cx="5201882" cy="974427"/>
            </a:xfrm>
          </p:grpSpPr>
          <p:sp>
            <p:nvSpPr>
              <p:cNvPr id="20" name="Rectangle 19"/>
              <p:cNvSpPr/>
              <p:nvPr/>
            </p:nvSpPr>
            <p:spPr bwMode="auto">
              <a:xfrm>
                <a:off x="4965908" y="1770840"/>
                <a:ext cx="5073445" cy="870155"/>
              </a:xfrm>
              <a:prstGeom prst="rect">
                <a:avLst/>
              </a:prstGeom>
              <a:noFill/>
              <a:ln w="6350" algn="ctr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SzPct val="115000"/>
                </a:pPr>
                <a:endParaRPr lang="en-US" sz="2400" dirty="0" err="1" smtClean="0">
                  <a:latin typeface="+mn-lt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4837471" y="1666568"/>
                <a:ext cx="5073445" cy="870155"/>
              </a:xfrm>
              <a:prstGeom prst="rect">
                <a:avLst/>
              </a:prstGeom>
              <a:solidFill>
                <a:srgbClr val="080808">
                  <a:alpha val="83137"/>
                </a:srgbClr>
              </a:solidFill>
              <a:ln w="12700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SzPct val="115000"/>
                </a:pPr>
                <a:endParaRPr lang="en-US" sz="2400" dirty="0" err="1" smtClean="0">
                  <a:latin typeface="+mn-lt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 bwMode="auto">
            <a:xfrm>
              <a:off x="5274608" y="1424507"/>
              <a:ext cx="4968969" cy="76944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2200" kern="0" dirty="0">
                  <a:solidFill>
                    <a:schemeClr val="bg1"/>
                  </a:solidFill>
                  <a:latin typeface="+mn-lt"/>
                </a:rPr>
                <a:t>IT’S TOO COMPLICATED </a:t>
              </a:r>
            </a:p>
            <a:p>
              <a:pPr>
                <a:spcBef>
                  <a:spcPts val="0"/>
                </a:spcBef>
              </a:pPr>
              <a:endParaRPr lang="en-US" sz="2200" dirty="0" smtClean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389494" y="2088414"/>
            <a:ext cx="7152965" cy="1082253"/>
            <a:chOff x="4363589" y="1280028"/>
            <a:chExt cx="6375297" cy="1082253"/>
          </a:xfrm>
        </p:grpSpPr>
        <p:grpSp>
          <p:nvGrpSpPr>
            <p:cNvPr id="23" name="Group 22"/>
            <p:cNvGrpSpPr/>
            <p:nvPr/>
          </p:nvGrpSpPr>
          <p:grpSpPr>
            <a:xfrm>
              <a:off x="4363589" y="1280028"/>
              <a:ext cx="4925198" cy="777041"/>
              <a:chOff x="4837471" y="1666568"/>
              <a:chExt cx="5201882" cy="974427"/>
            </a:xfrm>
          </p:grpSpPr>
          <p:sp>
            <p:nvSpPr>
              <p:cNvPr id="25" name="Rectangle 24"/>
              <p:cNvSpPr/>
              <p:nvPr/>
            </p:nvSpPr>
            <p:spPr bwMode="auto">
              <a:xfrm>
                <a:off x="4965908" y="1770840"/>
                <a:ext cx="5073445" cy="870155"/>
              </a:xfrm>
              <a:prstGeom prst="rect">
                <a:avLst/>
              </a:prstGeom>
              <a:noFill/>
              <a:ln w="6350" algn="ctr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SzPct val="115000"/>
                </a:pPr>
                <a:endParaRPr lang="en-US" sz="2400" dirty="0" err="1" smtClean="0">
                  <a:latin typeface="+mn-lt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4837471" y="1666568"/>
                <a:ext cx="5073445" cy="870155"/>
              </a:xfrm>
              <a:prstGeom prst="rect">
                <a:avLst/>
              </a:prstGeom>
              <a:solidFill>
                <a:srgbClr val="000000">
                  <a:alpha val="85882"/>
                </a:srgbClr>
              </a:solidFill>
              <a:ln w="12700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SzPct val="115000"/>
                </a:pPr>
                <a:endParaRPr lang="en-US" sz="2400" dirty="0" err="1" smtClean="0">
                  <a:latin typeface="+mn-lt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 bwMode="auto">
            <a:xfrm>
              <a:off x="4911959" y="1310711"/>
              <a:ext cx="5826927" cy="105157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2200" kern="0" dirty="0">
                  <a:solidFill>
                    <a:schemeClr val="bg1"/>
                  </a:solidFill>
                  <a:latin typeface="+mn-lt"/>
                </a:rPr>
                <a:t>I DIDN’T REALIZE </a:t>
              </a:r>
              <a:r>
                <a:rPr lang="en-US" sz="2200" kern="0" dirty="0" smtClean="0">
                  <a:solidFill>
                    <a:schemeClr val="bg1"/>
                  </a:solidFill>
                  <a:latin typeface="+mn-lt"/>
                </a:rPr>
                <a:t>IT WAS </a:t>
              </a:r>
              <a:br>
                <a:rPr lang="en-US" sz="2200" kern="0" dirty="0" smtClean="0">
                  <a:solidFill>
                    <a:schemeClr val="bg1"/>
                  </a:solidFill>
                  <a:latin typeface="+mn-lt"/>
                </a:rPr>
              </a:br>
              <a:r>
                <a:rPr lang="en-US" sz="2200" kern="0" dirty="0" smtClean="0">
                  <a:solidFill>
                    <a:schemeClr val="bg1"/>
                  </a:solidFill>
                  <a:latin typeface="+mn-lt"/>
                </a:rPr>
                <a:t>                    SUCH </a:t>
              </a:r>
              <a:r>
                <a:rPr lang="en-US" sz="2200" kern="0" dirty="0">
                  <a:solidFill>
                    <a:schemeClr val="bg1"/>
                  </a:solidFill>
                  <a:latin typeface="+mn-lt"/>
                </a:rPr>
                <a:t>A PROBLEM</a:t>
              </a:r>
            </a:p>
            <a:p>
              <a:pPr>
                <a:spcBef>
                  <a:spcPts val="0"/>
                </a:spcBef>
              </a:pPr>
              <a:endParaRPr lang="en-US" sz="2400" dirty="0" smtClean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271026" y="3071084"/>
            <a:ext cx="6405810" cy="933028"/>
            <a:chOff x="4363589" y="1280028"/>
            <a:chExt cx="5709365" cy="933028"/>
          </a:xfrm>
        </p:grpSpPr>
        <p:grpSp>
          <p:nvGrpSpPr>
            <p:cNvPr id="28" name="Group 27"/>
            <p:cNvGrpSpPr/>
            <p:nvPr/>
          </p:nvGrpSpPr>
          <p:grpSpPr>
            <a:xfrm>
              <a:off x="4363589" y="1280028"/>
              <a:ext cx="4925198" cy="777041"/>
              <a:chOff x="4837471" y="1666568"/>
              <a:chExt cx="5201882" cy="974427"/>
            </a:xfrm>
          </p:grpSpPr>
          <p:sp>
            <p:nvSpPr>
              <p:cNvPr id="30" name="Rectangle 29"/>
              <p:cNvSpPr/>
              <p:nvPr/>
            </p:nvSpPr>
            <p:spPr bwMode="auto">
              <a:xfrm>
                <a:off x="4965908" y="1770840"/>
                <a:ext cx="5073445" cy="870155"/>
              </a:xfrm>
              <a:prstGeom prst="rect">
                <a:avLst/>
              </a:prstGeom>
              <a:noFill/>
              <a:ln w="6350" algn="ctr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SzPct val="115000"/>
                </a:pPr>
                <a:endParaRPr lang="en-US" sz="2400" dirty="0" err="1" smtClean="0">
                  <a:latin typeface="+mn-lt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4837471" y="1666568"/>
                <a:ext cx="5073445" cy="870155"/>
              </a:xfrm>
              <a:prstGeom prst="rect">
                <a:avLst/>
              </a:prstGeom>
              <a:solidFill>
                <a:srgbClr val="000000">
                  <a:alpha val="83137"/>
                </a:srgbClr>
              </a:solidFill>
              <a:ln w="12700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SzPct val="115000"/>
                </a:pPr>
                <a:endParaRPr lang="en-US" sz="2400" dirty="0" err="1" smtClean="0">
                  <a:latin typeface="+mn-lt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 bwMode="auto">
            <a:xfrm>
              <a:off x="5103985" y="1382059"/>
              <a:ext cx="4968969" cy="83099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200" kern="0" dirty="0">
                  <a:solidFill>
                    <a:schemeClr val="bg1"/>
                  </a:solidFill>
                  <a:latin typeface="+mn-lt"/>
                </a:rPr>
                <a:t>TOO MANY POINT PRODUCTS</a:t>
              </a:r>
            </a:p>
            <a:p>
              <a:pPr>
                <a:spcBef>
                  <a:spcPts val="0"/>
                </a:spcBef>
              </a:pPr>
              <a:endParaRPr lang="en-US" sz="2400" dirty="0" smtClean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389494" y="4066168"/>
            <a:ext cx="6218868" cy="943302"/>
            <a:chOff x="4363589" y="1280028"/>
            <a:chExt cx="5542749" cy="943302"/>
          </a:xfrm>
        </p:grpSpPr>
        <p:grpSp>
          <p:nvGrpSpPr>
            <p:cNvPr id="33" name="Group 32"/>
            <p:cNvGrpSpPr/>
            <p:nvPr/>
          </p:nvGrpSpPr>
          <p:grpSpPr>
            <a:xfrm>
              <a:off x="4363589" y="1280028"/>
              <a:ext cx="4925198" cy="777041"/>
              <a:chOff x="4837471" y="1666568"/>
              <a:chExt cx="5201882" cy="974427"/>
            </a:xfrm>
          </p:grpSpPr>
          <p:sp>
            <p:nvSpPr>
              <p:cNvPr id="35" name="Rectangle 34"/>
              <p:cNvSpPr/>
              <p:nvPr/>
            </p:nvSpPr>
            <p:spPr bwMode="auto">
              <a:xfrm>
                <a:off x="4965908" y="1770840"/>
                <a:ext cx="5073445" cy="870155"/>
              </a:xfrm>
              <a:prstGeom prst="rect">
                <a:avLst/>
              </a:prstGeom>
              <a:noFill/>
              <a:ln w="6350" algn="ctr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SzPct val="115000"/>
                </a:pPr>
                <a:endParaRPr lang="en-US" sz="2400" dirty="0" err="1" smtClean="0">
                  <a:latin typeface="+mn-lt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 bwMode="auto">
              <a:xfrm>
                <a:off x="4837471" y="1666568"/>
                <a:ext cx="5073445" cy="870155"/>
              </a:xfrm>
              <a:prstGeom prst="rect">
                <a:avLst/>
              </a:prstGeom>
              <a:solidFill>
                <a:srgbClr val="000000">
                  <a:alpha val="83137"/>
                </a:srgbClr>
              </a:solidFill>
              <a:ln w="12700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SzPct val="115000"/>
                </a:pPr>
                <a:endParaRPr lang="en-US" sz="2400" dirty="0" err="1" smtClean="0">
                  <a:latin typeface="+mn-lt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 bwMode="auto">
            <a:xfrm>
              <a:off x="4937369" y="1392333"/>
              <a:ext cx="4968969" cy="83099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200" kern="0" dirty="0">
                  <a:solidFill>
                    <a:schemeClr val="bg1"/>
                  </a:solidFill>
                  <a:latin typeface="+mn-lt"/>
                </a:rPr>
                <a:t>NOT ENOUGH TRAINED PEOPLE</a:t>
              </a:r>
            </a:p>
            <a:p>
              <a:pPr>
                <a:spcBef>
                  <a:spcPts val="0"/>
                </a:spcBef>
              </a:pPr>
              <a:endParaRPr lang="en-US" sz="2400" dirty="0" smtClean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304589" y="5051529"/>
            <a:ext cx="6025419" cy="947490"/>
            <a:chOff x="4363589" y="1280028"/>
            <a:chExt cx="5370332" cy="947490"/>
          </a:xfrm>
        </p:grpSpPr>
        <p:grpSp>
          <p:nvGrpSpPr>
            <p:cNvPr id="38" name="Group 37"/>
            <p:cNvGrpSpPr/>
            <p:nvPr/>
          </p:nvGrpSpPr>
          <p:grpSpPr>
            <a:xfrm>
              <a:off x="4363589" y="1280028"/>
              <a:ext cx="4925198" cy="777041"/>
              <a:chOff x="4837471" y="1666568"/>
              <a:chExt cx="5201882" cy="974427"/>
            </a:xfrm>
          </p:grpSpPr>
          <p:sp>
            <p:nvSpPr>
              <p:cNvPr id="40" name="Rectangle 39"/>
              <p:cNvSpPr/>
              <p:nvPr/>
            </p:nvSpPr>
            <p:spPr bwMode="auto">
              <a:xfrm>
                <a:off x="4965908" y="1770840"/>
                <a:ext cx="5073445" cy="870155"/>
              </a:xfrm>
              <a:prstGeom prst="rect">
                <a:avLst/>
              </a:prstGeom>
              <a:noFill/>
              <a:ln w="6350" algn="ctr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SzPct val="115000"/>
                </a:pPr>
                <a:endParaRPr lang="en-US" sz="2400" dirty="0" err="1" smtClean="0">
                  <a:latin typeface="+mn-lt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4837471" y="1666568"/>
                <a:ext cx="5073445" cy="870155"/>
              </a:xfrm>
              <a:prstGeom prst="rect">
                <a:avLst/>
              </a:prstGeom>
              <a:solidFill>
                <a:srgbClr val="000000">
                  <a:alpha val="83137"/>
                </a:srgbClr>
              </a:solidFill>
              <a:ln w="12700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SzPct val="115000"/>
                </a:pPr>
                <a:endParaRPr lang="en-US" sz="2400" dirty="0" err="1" smtClean="0">
                  <a:latin typeface="+mn-lt"/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 bwMode="auto">
            <a:xfrm>
              <a:off x="4764952" y="1396521"/>
              <a:ext cx="4968969" cy="83099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200" kern="0" dirty="0">
                  <a:solidFill>
                    <a:schemeClr val="bg1"/>
                  </a:solidFill>
                  <a:latin typeface="+mn-lt"/>
                </a:rPr>
                <a:t>I DIDN’T THINK IT </a:t>
              </a:r>
              <a:r>
                <a:rPr lang="en-US" sz="2200" kern="0" dirty="0" smtClean="0">
                  <a:solidFill>
                    <a:schemeClr val="bg1"/>
                  </a:solidFill>
                  <a:latin typeface="+mn-lt"/>
                </a:rPr>
                <a:t>COULD </a:t>
              </a:r>
              <a:r>
                <a:rPr lang="en-US" sz="2200" kern="0" dirty="0">
                  <a:solidFill>
                    <a:schemeClr val="bg1"/>
                  </a:solidFill>
                  <a:latin typeface="+mn-lt"/>
                </a:rPr>
                <a:t>HURT US</a:t>
              </a:r>
            </a:p>
            <a:p>
              <a:pPr>
                <a:spcBef>
                  <a:spcPts val="0"/>
                </a:spcBef>
              </a:pPr>
              <a:endParaRPr lang="en-US" sz="2400" dirty="0" smtClean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" name="Footer Placeholder 1" hidden="1"/>
          <p:cNvSpPr>
            <a:spLocks noGrp="1"/>
          </p:cNvSpPr>
          <p:nvPr>
            <p:ph type="ftr" sz="quarter" idx="4294967295"/>
          </p:nvPr>
        </p:nvSpPr>
        <p:spPr>
          <a:xfrm>
            <a:off x="4199964" y="6556248"/>
            <a:ext cx="3799400" cy="30175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 [Internal Use] for Check Point employees​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0173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936" y="1002983"/>
            <a:ext cx="10678799" cy="5146890"/>
          </a:xfrm>
          <a:prstGeom prst="rect">
            <a:avLst/>
          </a:prstGeom>
        </p:spPr>
      </p:pic>
      <p:sp>
        <p:nvSpPr>
          <p:cNvPr id="4" name="Date Placeholder 3" hidden="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9600" y="2685264"/>
            <a:ext cx="9994548" cy="175432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5400" b="1" spc="300" dirty="0" smtClean="0">
                <a:latin typeface="Calibri" panose="020F0502020204030204" pitchFamily="34" charset="0"/>
              </a:rPr>
              <a:t>HOW ARE WE APPROACHING CYBER SECURITY TODAY ? </a:t>
            </a:r>
            <a:endParaRPr lang="en-US" sz="5400" b="1" spc="3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609600" y="5603185"/>
            <a:ext cx="10462801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ARE WE READY FOR</a:t>
            </a:r>
            <a:r>
              <a:rPr kumimoji="0" lang="en-US" sz="2400" b="1" i="0" u="none" strike="noStrike" kern="1200" cap="none" spc="600" normalizeH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THE FUTURE OF CYBER THREATS</a:t>
            </a:r>
            <a:r>
              <a:rPr kumimoji="0" 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?</a:t>
            </a:r>
            <a:endParaRPr kumimoji="0" lang="en-US" sz="2400" b="1" i="0" u="none" strike="noStrike" kern="1200" cap="none" spc="60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600" normalizeH="0" baseline="0" noProof="0" dirty="0" err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4189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 bwMode="auto">
          <a:xfrm>
            <a:off x="0" y="0"/>
            <a:ext cx="8556171" cy="6899642"/>
          </a:xfrm>
          <a:prstGeom prst="rect">
            <a:avLst/>
          </a:prstGeom>
          <a:gradFill flip="none" rotWithShape="1">
            <a:gsLst>
              <a:gs pos="3000">
                <a:schemeClr val="bg2">
                  <a:shade val="30000"/>
                  <a:satMod val="115000"/>
                  <a:alpha val="51000"/>
                </a:schemeClr>
              </a:gs>
              <a:gs pos="38000">
                <a:schemeClr val="bg2">
                  <a:shade val="67500"/>
                  <a:satMod val="115000"/>
                  <a:alpha val="21000"/>
                </a:schemeClr>
              </a:gs>
              <a:gs pos="60000">
                <a:schemeClr val="bg2">
                  <a:shade val="100000"/>
                  <a:satMod val="115000"/>
                  <a:alpha val="0"/>
                </a:schemeClr>
              </a:gs>
            </a:gsLst>
            <a:lin ang="2400000" scaled="0"/>
            <a:tileRect/>
          </a:gra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endParaRPr lang="en-US" sz="2400" dirty="0" err="1">
              <a:latin typeface="+mn-lt"/>
            </a:endParaRPr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3" r="21893" b="7365"/>
          <a:stretch/>
        </p:blipFill>
        <p:spPr bwMode="auto">
          <a:xfrm>
            <a:off x="327260" y="1078029"/>
            <a:ext cx="3705726" cy="51744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4000" dist="5000" dir="5400000" sy="-100000" algn="bl" rotWithShape="0"/>
          </a:effectLst>
          <a:extLst/>
        </p:spPr>
      </p:pic>
      <p:sp>
        <p:nvSpPr>
          <p:cNvPr id="4" name="Title 3"/>
          <p:cNvSpPr txBox="1">
            <a:spLocks/>
          </p:cNvSpPr>
          <p:nvPr/>
        </p:nvSpPr>
        <p:spPr>
          <a:xfrm>
            <a:off x="309874" y="307063"/>
            <a:ext cx="9857339" cy="92374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5pPr>
            <a:lvl6pPr marL="609493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6pPr>
            <a:lvl7pPr marL="1218987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7pPr>
            <a:lvl8pPr marL="182848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8pPr>
            <a:lvl9pPr marL="2437973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9pPr>
          </a:lstStyle>
          <a:p>
            <a:pPr>
              <a:buClrTx/>
              <a:buSzTx/>
              <a:buFontTx/>
            </a:pPr>
            <a:r>
              <a:rPr lang="en-US" sz="3600" kern="0" dirty="0" smtClean="0"/>
              <a:t>WHAT SHOULD WE DO WHEN THE ROOF IS LEAKY?</a:t>
            </a:r>
            <a:endParaRPr lang="en-US" sz="3600" kern="0" dirty="0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4572236" y="1088294"/>
            <a:ext cx="3225362" cy="3418883"/>
            <a:chOff x="5487332" y="976962"/>
            <a:chExt cx="2490254" cy="2639669"/>
          </a:xfrm>
        </p:grpSpPr>
        <p:sp>
          <p:nvSpPr>
            <p:cNvPr id="21" name="Rounded Rectangle 20"/>
            <p:cNvSpPr/>
            <p:nvPr/>
          </p:nvSpPr>
          <p:spPr>
            <a:xfrm>
              <a:off x="5487332" y="976962"/>
              <a:ext cx="2490254" cy="1715785"/>
            </a:xfrm>
            <a:prstGeom prst="roundRect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2000" b="-2000"/>
              </a:stretch>
            </a:blipFill>
            <a:ln w="3175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22" name="Group 21"/>
            <p:cNvGrpSpPr/>
            <p:nvPr/>
          </p:nvGrpSpPr>
          <p:grpSpPr>
            <a:xfrm>
              <a:off x="5487332" y="2663004"/>
              <a:ext cx="2490254" cy="953627"/>
              <a:chOff x="1365043" y="1688056"/>
              <a:chExt cx="2490254" cy="953627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1365043" y="1717799"/>
                <a:ext cx="2490254" cy="923884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6" name="Rectangle 35"/>
              <p:cNvSpPr/>
              <p:nvPr/>
            </p:nvSpPr>
            <p:spPr>
              <a:xfrm>
                <a:off x="1365043" y="1688056"/>
                <a:ext cx="2490254" cy="92388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42240" tIns="142240" rIns="142240" bIns="0" numCol="1" spcCol="1270" anchor="t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b="1" kern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Focus on remediation? </a:t>
                </a:r>
                <a:endParaRPr lang="en-US" sz="2000" kern="1200" dirty="0"/>
              </a:p>
            </p:txBody>
          </p:sp>
        </p:grpSp>
      </p:grp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7797598" y="1078028"/>
            <a:ext cx="3928689" cy="3418883"/>
            <a:chOff x="8485053" y="976962"/>
            <a:chExt cx="3033282" cy="2639669"/>
          </a:xfrm>
        </p:grpSpPr>
        <p:sp>
          <p:nvSpPr>
            <p:cNvPr id="23" name="Rounded Rectangle 22"/>
            <p:cNvSpPr/>
            <p:nvPr/>
          </p:nvSpPr>
          <p:spPr>
            <a:xfrm>
              <a:off x="8741078" y="976962"/>
              <a:ext cx="2490254" cy="1715785"/>
            </a:xfrm>
            <a:prstGeom prst="roundRect">
              <a:avLst/>
            </a:prstGeom>
            <a:blipFill rotWithShape="1">
              <a:blip r:embed="rId4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24" name="Group 23"/>
            <p:cNvGrpSpPr/>
            <p:nvPr/>
          </p:nvGrpSpPr>
          <p:grpSpPr>
            <a:xfrm>
              <a:off x="8485053" y="2665033"/>
              <a:ext cx="3033282" cy="951598"/>
              <a:chOff x="4362764" y="1690085"/>
              <a:chExt cx="3033282" cy="951598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4618789" y="1717799"/>
                <a:ext cx="2490254" cy="923884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4" name="Rectangle 33"/>
              <p:cNvSpPr/>
              <p:nvPr/>
            </p:nvSpPr>
            <p:spPr>
              <a:xfrm>
                <a:off x="4362764" y="1690085"/>
                <a:ext cx="3033282" cy="92388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42240" tIns="142240" rIns="142240" bIns="0" numCol="1" spcCol="1270" anchor="t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b="1" kern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Focus on incident response?</a:t>
                </a:r>
                <a:endParaRPr lang="en-US" sz="2000" kern="1200" dirty="0"/>
              </a:p>
            </p:txBody>
          </p:sp>
        </p:grp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572236" y="3876077"/>
            <a:ext cx="3225362" cy="3418795"/>
            <a:chOff x="5487332" y="3618069"/>
            <a:chExt cx="2490254" cy="2639601"/>
          </a:xfrm>
        </p:grpSpPr>
        <p:sp>
          <p:nvSpPr>
            <p:cNvPr id="25" name="Rounded Rectangle 24"/>
            <p:cNvSpPr/>
            <p:nvPr/>
          </p:nvSpPr>
          <p:spPr>
            <a:xfrm>
              <a:off x="5487332" y="3618069"/>
              <a:ext cx="2490254" cy="1715785"/>
            </a:xfrm>
            <a:prstGeom prst="roundRect">
              <a:avLst/>
            </a:prstGeom>
            <a:blipFill rotWithShape="1">
              <a:blip r:embed="rId5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26" name="Group 25"/>
            <p:cNvGrpSpPr/>
            <p:nvPr/>
          </p:nvGrpSpPr>
          <p:grpSpPr>
            <a:xfrm>
              <a:off x="5487332" y="5290220"/>
              <a:ext cx="2490254" cy="967450"/>
              <a:chOff x="1365043" y="4315272"/>
              <a:chExt cx="2490254" cy="967450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365043" y="4358838"/>
                <a:ext cx="2490254" cy="923884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2" name="Rectangle 31"/>
              <p:cNvSpPr/>
              <p:nvPr/>
            </p:nvSpPr>
            <p:spPr>
              <a:xfrm>
                <a:off x="1365043" y="4315272"/>
                <a:ext cx="2490254" cy="92388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42240" tIns="142240" rIns="142240" bIns="0" numCol="1" spcCol="1270" anchor="t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b="1" kern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Pretend it isn't happening?</a:t>
                </a:r>
                <a:endParaRPr lang="en-US" sz="2000" kern="1200" dirty="0"/>
              </a:p>
            </p:txBody>
          </p:sp>
        </p:grpSp>
      </p:grp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8186350" y="3865811"/>
            <a:ext cx="3225362" cy="3418795"/>
            <a:chOff x="8798229" y="3618069"/>
            <a:chExt cx="2490254" cy="2639601"/>
          </a:xfrm>
        </p:grpSpPr>
        <p:sp>
          <p:nvSpPr>
            <p:cNvPr id="27" name="Rounded Rectangle 26"/>
            <p:cNvSpPr/>
            <p:nvPr/>
          </p:nvSpPr>
          <p:spPr>
            <a:xfrm>
              <a:off x="8798229" y="3618069"/>
              <a:ext cx="2490254" cy="1715785"/>
            </a:xfrm>
            <a:prstGeom prst="roundRect">
              <a:avLst/>
            </a:prstGeom>
            <a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2000" b="-2000"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28" name="Group 27"/>
            <p:cNvGrpSpPr/>
            <p:nvPr/>
          </p:nvGrpSpPr>
          <p:grpSpPr>
            <a:xfrm>
              <a:off x="8798229" y="5298146"/>
              <a:ext cx="2490254" cy="959524"/>
              <a:chOff x="4675940" y="4323198"/>
              <a:chExt cx="2490254" cy="959524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4675940" y="4358838"/>
                <a:ext cx="2490254" cy="923884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0" name="Rectangle 29"/>
              <p:cNvSpPr/>
              <p:nvPr/>
            </p:nvSpPr>
            <p:spPr>
              <a:xfrm>
                <a:off x="4675940" y="4323198"/>
                <a:ext cx="2490254" cy="92388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42240" tIns="142240" rIns="142240" bIns="0" numCol="1" spcCol="1270" anchor="t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b="1" kern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Patch with point solutions?</a:t>
                </a:r>
                <a:endParaRPr lang="en-US" sz="2000" kern="1200" dirty="0"/>
              </a:p>
            </p:txBody>
          </p:sp>
        </p:grpSp>
      </p:grpSp>
      <p:sp>
        <p:nvSpPr>
          <p:cNvPr id="2" name="Footer Placeholder 1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Date Placeholder 7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9568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87" y="1622022"/>
            <a:ext cx="4710495" cy="3940414"/>
          </a:xfrm>
          <a:prstGeom prst="rect">
            <a:avLst/>
          </a:prstGeom>
        </p:spPr>
      </p:pic>
      <p:pic>
        <p:nvPicPr>
          <p:cNvPr id="19" name="Picture 18" hidden="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1626" y="3841872"/>
            <a:ext cx="8722540" cy="1990519"/>
          </a:xfrm>
          <a:prstGeom prst="rect">
            <a:avLst/>
          </a:prstGeom>
        </p:spPr>
      </p:pic>
      <p:sp>
        <p:nvSpPr>
          <p:cNvPr id="3" name="Date Placeholder 2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[Internal Use] for Check Point employees​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TextBox 92" hidden="1"/>
          <p:cNvSpPr txBox="1"/>
          <p:nvPr/>
        </p:nvSpPr>
        <p:spPr bwMode="auto">
          <a:xfrm>
            <a:off x="7533026" y="4595767"/>
            <a:ext cx="1654288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PROTECTIONS</a:t>
            </a:r>
          </a:p>
        </p:txBody>
      </p:sp>
      <p:pic>
        <p:nvPicPr>
          <p:cNvPr id="113" name="Picture 112" hidden="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423" y="4144130"/>
            <a:ext cx="8722540" cy="19905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81" y="0"/>
            <a:ext cx="11579225" cy="6514943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-237283" y="1969042"/>
            <a:ext cx="7314724" cy="907272"/>
            <a:chOff x="-237283" y="1969042"/>
            <a:chExt cx="7314724" cy="907272"/>
          </a:xfrm>
        </p:grpSpPr>
        <p:sp>
          <p:nvSpPr>
            <p:cNvPr id="22" name="Parallelogram 21"/>
            <p:cNvSpPr/>
            <p:nvPr/>
          </p:nvSpPr>
          <p:spPr bwMode="auto">
            <a:xfrm>
              <a:off x="-237283" y="1969042"/>
              <a:ext cx="6409483" cy="907272"/>
            </a:xfrm>
            <a:prstGeom prst="parallelogram">
              <a:avLst/>
            </a:prstGeom>
            <a:solidFill>
              <a:schemeClr val="tx1">
                <a:alpha val="92000"/>
              </a:scheme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  <a:buFont typeface="Wingdings" pitchFamily="2" charset="2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-4295" y="2149387"/>
              <a:ext cx="708173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Large </a:t>
              </a:r>
              <a:r>
                <a: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scale (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across </a:t>
              </a:r>
              <a:r>
                <a: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country and industry)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237283" y="4630410"/>
            <a:ext cx="6409483" cy="907272"/>
            <a:chOff x="-237283" y="4630410"/>
            <a:chExt cx="6409483" cy="907272"/>
          </a:xfrm>
        </p:grpSpPr>
        <p:sp>
          <p:nvSpPr>
            <p:cNvPr id="24" name="Parallelogram 23"/>
            <p:cNvSpPr/>
            <p:nvPr/>
          </p:nvSpPr>
          <p:spPr bwMode="auto">
            <a:xfrm>
              <a:off x="-237283" y="4630410"/>
              <a:ext cx="6409483" cy="907272"/>
            </a:xfrm>
            <a:prstGeom prst="parallelogram">
              <a:avLst/>
            </a:prstGeom>
            <a:solidFill>
              <a:schemeClr val="tx1">
                <a:alpha val="92000"/>
              </a:scheme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  <a:buFont typeface="Wingdings" pitchFamily="2" charset="2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3800" y="4791658"/>
              <a:ext cx="540857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State-sponsored technologies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237283" y="3299726"/>
            <a:ext cx="7217449" cy="907272"/>
            <a:chOff x="-237283" y="3299726"/>
            <a:chExt cx="7217449" cy="907272"/>
          </a:xfrm>
        </p:grpSpPr>
        <p:sp>
          <p:nvSpPr>
            <p:cNvPr id="26" name="Parallelogram 25"/>
            <p:cNvSpPr/>
            <p:nvPr/>
          </p:nvSpPr>
          <p:spPr bwMode="auto">
            <a:xfrm>
              <a:off x="-237283" y="3299726"/>
              <a:ext cx="6409483" cy="907272"/>
            </a:xfrm>
            <a:prstGeom prst="parallelogram">
              <a:avLst/>
            </a:prstGeom>
            <a:solidFill>
              <a:schemeClr val="tx1">
                <a:alpha val="92000"/>
              </a:scheme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  <a:buFont typeface="Wingdings" pitchFamily="2" charset="2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-4294" y="3461985"/>
              <a:ext cx="698446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Multi-vector (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network, cloud, mobile) </a:t>
              </a:r>
            </a:p>
          </p:txBody>
        </p:sp>
      </p:grpSp>
      <p:sp>
        <p:nvSpPr>
          <p:cNvPr id="21" name="Title 70"/>
          <p:cNvSpPr>
            <a:spLocks noGrp="1"/>
          </p:cNvSpPr>
          <p:nvPr>
            <p:ph type="title"/>
          </p:nvPr>
        </p:nvSpPr>
        <p:spPr>
          <a:xfrm>
            <a:off x="583842" y="460552"/>
            <a:ext cx="9857339" cy="923748"/>
          </a:xfrm>
        </p:spPr>
        <p:txBody>
          <a:bodyPr/>
          <a:lstStyle/>
          <a:p>
            <a:r>
              <a:rPr lang="en-US" dirty="0" smtClean="0"/>
              <a:t>Gen V Mega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1909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7179" y="1382565"/>
            <a:ext cx="9682338" cy="3027783"/>
          </a:xfrm>
        </p:spPr>
        <p:txBody>
          <a:bodyPr/>
          <a:lstStyle/>
          <a:p>
            <a:pPr marL="0" indent="0">
              <a:lnSpc>
                <a:spcPts val="8200"/>
              </a:lnSpc>
              <a:buNone/>
            </a:pPr>
            <a:r>
              <a:rPr lang="en-US" sz="9000" b="1" dirty="0" smtClean="0"/>
              <a:t>WE MUST STEP FORWARD!</a:t>
            </a:r>
            <a:endParaRPr lang="en-US" sz="9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 [Internal Use] for Check Point employees​</a:t>
            </a:r>
            <a:endParaRPr lang="en-US"/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85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14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0351" y="-115762"/>
            <a:ext cx="11178474" cy="69737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0" y="1184680"/>
            <a:ext cx="12188825" cy="1554766"/>
          </a:xfrm>
          <a:prstGeom prst="rect">
            <a:avLst/>
          </a:prstGeom>
          <a:solidFill>
            <a:srgbClr val="FFFFFF">
              <a:alpha val="58039"/>
            </a:srgbClr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endParaRPr lang="en-US" sz="2400" dirty="0" err="1" smtClean="0">
              <a:latin typeface="+mn-lt"/>
            </a:endParaRPr>
          </a:p>
        </p:txBody>
      </p:sp>
      <p:pic>
        <p:nvPicPr>
          <p:cNvPr id="19" name="Picture 18" hidden="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1626" y="3841872"/>
            <a:ext cx="8722540" cy="1990519"/>
          </a:xfrm>
          <a:prstGeom prst="rect">
            <a:avLst/>
          </a:prstGeom>
        </p:spPr>
      </p:pic>
      <p:sp>
        <p:nvSpPr>
          <p:cNvPr id="3" name="Date Placeholder 2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95041" y="235163"/>
            <a:ext cx="6851148" cy="923748"/>
          </a:xfrm>
        </p:spPr>
        <p:txBody>
          <a:bodyPr/>
          <a:lstStyle/>
          <a:p>
            <a:r>
              <a:rPr lang="en-US" dirty="0" smtClean="0"/>
              <a:t>GEN IV </a:t>
            </a:r>
            <a:r>
              <a:rPr lang="en-US" dirty="0" smtClean="0">
                <a:solidFill>
                  <a:schemeClr val="tx1"/>
                </a:solidFill>
              </a:rPr>
              <a:t>PROTECTION IS NO LONGER ENOUGH!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 [Internal Use] for Check Point employees​</a:t>
            </a:r>
            <a:endParaRPr lang="en-US" dirty="0"/>
          </a:p>
        </p:txBody>
      </p:sp>
      <p:sp>
        <p:nvSpPr>
          <p:cNvPr id="93" name="TextBox 92" hidden="1"/>
          <p:cNvSpPr txBox="1"/>
          <p:nvPr/>
        </p:nvSpPr>
        <p:spPr bwMode="auto">
          <a:xfrm>
            <a:off x="7533026" y="4595767"/>
            <a:ext cx="1654288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800" b="1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PROTECTIONS</a:t>
            </a:r>
          </a:p>
        </p:txBody>
      </p:sp>
      <p:pic>
        <p:nvPicPr>
          <p:cNvPr id="113" name="Picture 112" hidden="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423" y="4144130"/>
            <a:ext cx="8722540" cy="1990519"/>
          </a:xfrm>
          <a:prstGeom prst="rect">
            <a:avLst/>
          </a:prstGeom>
        </p:spPr>
      </p:pic>
      <p:grpSp>
        <p:nvGrpSpPr>
          <p:cNvPr id="108" name="Group 107"/>
          <p:cNvGrpSpPr/>
          <p:nvPr/>
        </p:nvGrpSpPr>
        <p:grpSpPr>
          <a:xfrm>
            <a:off x="908561" y="1514995"/>
            <a:ext cx="9359235" cy="1224451"/>
            <a:chOff x="369795" y="5055773"/>
            <a:chExt cx="9359235" cy="1224451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369795" y="5306999"/>
              <a:ext cx="3221992" cy="46166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2">
                    <a:shade val="100000"/>
                    <a:satMod val="115000"/>
                    <a:alpha val="0"/>
                  </a:schemeClr>
                </a:gs>
              </a:gsLst>
              <a:lin ang="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SzPct val="115000"/>
              </a:pPr>
              <a:endParaRPr lang="en-US" sz="2400" dirty="0" err="1" smtClean="0">
                <a:latin typeface="+mn-lt"/>
              </a:endParaRPr>
            </a:p>
          </p:txBody>
        </p:sp>
        <p:sp>
          <p:nvSpPr>
            <p:cNvPr id="110" name="TextBox 109"/>
            <p:cNvSpPr txBox="1"/>
            <p:nvPr/>
          </p:nvSpPr>
          <p:spPr bwMode="auto">
            <a:xfrm>
              <a:off x="390610" y="5294394"/>
              <a:ext cx="1026243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2400" b="1" i="1" dirty="0" smtClean="0">
                  <a:solidFill>
                    <a:schemeClr val="accent1"/>
                  </a:solidFill>
                  <a:latin typeface="+mn-lt"/>
                </a:rPr>
                <a:t>Gen IV</a:t>
              </a:r>
            </a:p>
          </p:txBody>
        </p:sp>
        <p:sp>
          <p:nvSpPr>
            <p:cNvPr id="111" name="AutoShape 4"/>
            <p:cNvSpPr>
              <a:spLocks noChangeArrowheads="1"/>
            </p:cNvSpPr>
            <p:nvPr/>
          </p:nvSpPr>
          <p:spPr bwMode="auto">
            <a:xfrm>
              <a:off x="1372857" y="5055773"/>
              <a:ext cx="8356173" cy="957608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 w="3175" algn="ctr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1432" tIns="45717" rIns="91432" bIns="45717"/>
            <a:lstStyle/>
            <a:p>
              <a:pPr algn="l" defTabSz="342781" rtl="0">
                <a:defRPr/>
              </a:pPr>
              <a:endParaRPr lang="en-US" sz="1100" baseline="-25000" dirty="0">
                <a:solidFill>
                  <a:srgbClr val="FFFF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1196365" y="5056661"/>
              <a:ext cx="1301600" cy="1223563"/>
              <a:chOff x="1196365" y="5056661"/>
              <a:chExt cx="1301600" cy="1223563"/>
            </a:xfrm>
          </p:grpSpPr>
          <p:grpSp>
            <p:nvGrpSpPr>
              <p:cNvPr id="125" name="Group 124"/>
              <p:cNvGrpSpPr>
                <a:grpSpLocks noChangeAspect="1"/>
              </p:cNvGrpSpPr>
              <p:nvPr/>
            </p:nvGrpSpPr>
            <p:grpSpPr>
              <a:xfrm>
                <a:off x="1196365" y="5056661"/>
                <a:ext cx="1301600" cy="1223563"/>
                <a:chOff x="1342287" y="3184996"/>
                <a:chExt cx="1948877" cy="1832032"/>
              </a:xfrm>
            </p:grpSpPr>
            <p:grpSp>
              <p:nvGrpSpPr>
                <p:cNvPr id="137" name="Group 136"/>
                <p:cNvGrpSpPr/>
                <p:nvPr/>
              </p:nvGrpSpPr>
              <p:grpSpPr>
                <a:xfrm>
                  <a:off x="1600943" y="3184996"/>
                  <a:ext cx="1426814" cy="1426814"/>
                  <a:chOff x="873868" y="2150141"/>
                  <a:chExt cx="3439419" cy="3439421"/>
                </a:xfrm>
              </p:grpSpPr>
              <p:sp>
                <p:nvSpPr>
                  <p:cNvPr id="139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3439419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0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39672" y="2304679"/>
                    <a:ext cx="3130340" cy="3130342"/>
                  </a:xfrm>
                  <a:prstGeom prst="ellipse">
                    <a:avLst/>
                  </a:prstGeom>
                  <a:solidFill>
                    <a:srgbClr val="A6A3A6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38" name="TextBox 137"/>
                <p:cNvSpPr txBox="1"/>
                <p:nvPr/>
              </p:nvSpPr>
              <p:spPr bwMode="auto">
                <a:xfrm>
                  <a:off x="1342287" y="4638146"/>
                  <a:ext cx="1948877" cy="37888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  <a:r>
                    <a:rPr lang="en-US" sz="1800" b="1" dirty="0" smtClean="0">
                      <a:latin typeface="+mn-lt"/>
                    </a:rPr>
                    <a:t>PAYLOAD</a:t>
                  </a:r>
                  <a:endParaRPr lang="en-US" sz="1400" b="1" dirty="0" smtClean="0">
                    <a:latin typeface="+mn-lt"/>
                  </a:endParaRPr>
                </a:p>
              </p:txBody>
            </p:sp>
          </p:grpSp>
          <p:pic>
            <p:nvPicPr>
              <p:cNvPr id="136" name="Picture 135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88123" y="5141769"/>
                <a:ext cx="740581" cy="740582"/>
              </a:xfrm>
              <a:prstGeom prst="rect">
                <a:avLst/>
              </a:prstGeom>
            </p:spPr>
          </p:pic>
        </p:grpSp>
        <p:pic>
          <p:nvPicPr>
            <p:cNvPr id="114" name="Picture 113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902759" y="5062818"/>
              <a:ext cx="7174828" cy="927847"/>
            </a:xfrm>
            <a:prstGeom prst="rect">
              <a:avLst/>
            </a:prstGeom>
          </p:spPr>
        </p:pic>
        <p:sp>
          <p:nvSpPr>
            <p:cNvPr id="117" name="TextBox 116"/>
            <p:cNvSpPr txBox="1"/>
            <p:nvPr/>
          </p:nvSpPr>
          <p:spPr bwMode="auto">
            <a:xfrm>
              <a:off x="6535219" y="5099477"/>
              <a:ext cx="2266571" cy="83099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 err="1">
                  <a:solidFill>
                    <a:schemeClr val="bg1"/>
                  </a:solidFill>
                  <a:latin typeface="+mn-lt"/>
                </a:rPr>
                <a:t>SandBoxing</a:t>
              </a:r>
              <a:r>
                <a:rPr lang="en-US" sz="2400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US" sz="2400" b="1" dirty="0" smtClean="0">
                  <a:solidFill>
                    <a:schemeClr val="bg1"/>
                  </a:solidFill>
                  <a:latin typeface="+mn-lt"/>
                </a:rPr>
                <a:t/>
              </a:r>
              <a:br>
                <a:rPr lang="en-US" sz="2400" b="1" dirty="0" smtClean="0">
                  <a:solidFill>
                    <a:schemeClr val="bg1"/>
                  </a:solidFill>
                  <a:latin typeface="+mn-lt"/>
                </a:rPr>
              </a:br>
              <a:r>
                <a:rPr lang="en-US" sz="2400" b="1" dirty="0" smtClean="0">
                  <a:solidFill>
                    <a:schemeClr val="bg1"/>
                  </a:solidFill>
                  <a:latin typeface="+mn-lt"/>
                </a:rPr>
                <a:t>and Anti-Bot</a:t>
              </a:r>
              <a:endParaRPr lang="en-US" sz="2400" dirty="0" smtClean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2520952" y="5200113"/>
              <a:ext cx="3120786" cy="6822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100"/>
                </a:lnSpc>
                <a:spcBef>
                  <a:spcPts val="400"/>
                </a:spcBef>
              </a:pPr>
              <a:r>
                <a:rPr lang="en-US" sz="2400" b="1" dirty="0">
                  <a:solidFill>
                    <a:schemeClr val="bg1"/>
                  </a:solidFill>
                  <a:latin typeface="+mn-lt"/>
                </a:rPr>
                <a:t>2010 </a:t>
              </a:r>
              <a:r>
                <a:rPr lang="en-US" sz="2400" b="1" dirty="0" smtClean="0">
                  <a:solidFill>
                    <a:schemeClr val="bg1"/>
                  </a:solidFill>
                  <a:latin typeface="+mn-lt"/>
                </a:rPr>
                <a:t>-  </a:t>
              </a:r>
            </a:p>
            <a:p>
              <a:pPr>
                <a:lnSpc>
                  <a:spcPts val="2100"/>
                </a:lnSpc>
                <a:spcBef>
                  <a:spcPts val="400"/>
                </a:spcBef>
              </a:pPr>
              <a:r>
                <a:rPr lang="en-US" sz="2400" b="1" dirty="0" smtClean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US" sz="2400" b="1" dirty="0">
                  <a:solidFill>
                    <a:schemeClr val="bg1"/>
                  </a:solidFill>
                  <a:latin typeface="+mn-lt"/>
                </a:rPr>
                <a:t>Polymorphic Content</a:t>
              </a:r>
            </a:p>
          </p:txBody>
        </p:sp>
        <p:sp>
          <p:nvSpPr>
            <p:cNvPr id="118" name="Rectangle 117"/>
            <p:cNvSpPr/>
            <p:nvPr/>
          </p:nvSpPr>
          <p:spPr bwMode="auto">
            <a:xfrm>
              <a:off x="5570890" y="5056094"/>
              <a:ext cx="3506697" cy="946772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  <a:alpha val="60000"/>
                  </a:schemeClr>
                </a:gs>
                <a:gs pos="100000">
                  <a:schemeClr val="bg2">
                    <a:shade val="100000"/>
                    <a:satMod val="115000"/>
                    <a:alpha val="0"/>
                  </a:schemeClr>
                </a:gs>
              </a:gsLst>
              <a:lin ang="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SzPct val="115000"/>
              </a:pPr>
              <a:endParaRPr lang="en-US" sz="2400" dirty="0" err="1" smtClean="0">
                <a:latin typeface="+mn-lt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2558848" y="2788275"/>
            <a:ext cx="6865821" cy="552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800"/>
              </a:lnSpc>
            </a:pPr>
            <a:r>
              <a:rPr lang="en-US" sz="2800" b="1" dirty="0" smtClean="0">
                <a:latin typeface="+mj-lt"/>
              </a:rPr>
              <a:t>WE NEED PREVENTION </a:t>
            </a:r>
            <a:r>
              <a:rPr lang="en-US" sz="1200" b="1" dirty="0" smtClean="0">
                <a:latin typeface="+mj-lt"/>
              </a:rPr>
              <a:t>(NOT-JUST DETECTION)</a:t>
            </a:r>
            <a:endParaRPr lang="en-US" sz="2800" b="1" dirty="0">
              <a:latin typeface="+mj-lt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1735131" y="4535598"/>
            <a:ext cx="7884743" cy="552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800"/>
              </a:lnSpc>
            </a:pPr>
            <a:r>
              <a:rPr lang="en-US" sz="2800" b="1" dirty="0" smtClean="0">
                <a:latin typeface="+mj-lt"/>
              </a:rPr>
              <a:t>COVERING OUR WEAKEST POINTS – CLOUD, MOBILE</a:t>
            </a:r>
            <a:endParaRPr lang="en-US" sz="2800" b="1" dirty="0"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254486" y="3661937"/>
            <a:ext cx="7474544" cy="552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800"/>
              </a:lnSpc>
            </a:pPr>
            <a:r>
              <a:rPr lang="en-US" sz="2800" b="1" dirty="0" smtClean="0">
                <a:latin typeface="+mj-lt"/>
              </a:rPr>
              <a:t>REAL-TIME ACTION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73666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5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9"/>
            <a:ext cx="12188823" cy="6858037"/>
          </a:xfrm>
          <a:prstGeom prst="rect">
            <a:avLst/>
          </a:prstGeom>
        </p:spPr>
      </p:pic>
      <p:pic>
        <p:nvPicPr>
          <p:cNvPr id="19" name="Picture 18" hidden="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1626" y="3841872"/>
            <a:ext cx="8722540" cy="1990519"/>
          </a:xfrm>
          <a:prstGeom prst="rect">
            <a:avLst/>
          </a:prstGeom>
        </p:spPr>
      </p:pic>
      <p:sp>
        <p:nvSpPr>
          <p:cNvPr id="3" name="Date Placeholder 2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4191" y="193705"/>
            <a:ext cx="8192184" cy="923748"/>
          </a:xfrm>
        </p:spPr>
        <p:txBody>
          <a:bodyPr/>
          <a:lstStyle/>
          <a:p>
            <a:r>
              <a:rPr lang="en-US" dirty="0" smtClean="0"/>
              <a:t>Introducing </a:t>
            </a:r>
            <a:r>
              <a:rPr lang="en-US" dirty="0" smtClean="0">
                <a:solidFill>
                  <a:schemeClr val="tx1"/>
                </a:solidFill>
              </a:rPr>
              <a:t>GEN </a:t>
            </a:r>
            <a:r>
              <a:rPr lang="en-US" dirty="0">
                <a:solidFill>
                  <a:schemeClr val="tx1"/>
                </a:solidFill>
              </a:rPr>
              <a:t>V</a:t>
            </a:r>
            <a:r>
              <a:rPr lang="en-US" dirty="0" smtClean="0">
                <a:solidFill>
                  <a:schemeClr val="tx1"/>
                </a:solidFill>
              </a:rPr>
              <a:t> PROTECTION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Against MEGA ATTACKS</a:t>
            </a:r>
            <a:endParaRPr lang="en-US" dirty="0"/>
          </a:p>
        </p:txBody>
      </p:sp>
      <p:sp>
        <p:nvSpPr>
          <p:cNvPr id="93" name="TextBox 92" hidden="1"/>
          <p:cNvSpPr txBox="1"/>
          <p:nvPr/>
        </p:nvSpPr>
        <p:spPr bwMode="auto">
          <a:xfrm>
            <a:off x="7533026" y="4595767"/>
            <a:ext cx="1654288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800" b="1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PROTECTIONS</a:t>
            </a:r>
          </a:p>
        </p:txBody>
      </p:sp>
      <p:pic>
        <p:nvPicPr>
          <p:cNvPr id="113" name="Picture 112" hidden="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423" y="4144130"/>
            <a:ext cx="8722540" cy="1990519"/>
          </a:xfrm>
          <a:prstGeom prst="rect">
            <a:avLst/>
          </a:prstGeom>
        </p:spPr>
      </p:pic>
      <p:grpSp>
        <p:nvGrpSpPr>
          <p:cNvPr id="102" name="Group 4"/>
          <p:cNvGrpSpPr>
            <a:grpSpLocks noChangeAspect="1"/>
          </p:cNvGrpSpPr>
          <p:nvPr/>
        </p:nvGrpSpPr>
        <p:grpSpPr bwMode="auto">
          <a:xfrm>
            <a:off x="10598155" y="193690"/>
            <a:ext cx="1249363" cy="779463"/>
            <a:chOff x="6676" y="122"/>
            <a:chExt cx="787" cy="491"/>
          </a:xfrm>
        </p:grpSpPr>
        <p:sp>
          <p:nvSpPr>
            <p:cNvPr id="10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77" y="122"/>
              <a:ext cx="786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4" name="Rectangle 103"/>
            <p:cNvSpPr>
              <a:spLocks noChangeArrowheads="1"/>
            </p:cNvSpPr>
            <p:nvPr userDrawn="1"/>
          </p:nvSpPr>
          <p:spPr bwMode="auto">
            <a:xfrm>
              <a:off x="6919" y="123"/>
              <a:ext cx="301" cy="265"/>
            </a:xfrm>
            <a:prstGeom prst="rect">
              <a:avLst/>
            </a:prstGeom>
            <a:solidFill>
              <a:srgbClr val="F48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 userDrawn="1"/>
          </p:nvSpPr>
          <p:spPr bwMode="auto">
            <a:xfrm>
              <a:off x="6976" y="136"/>
              <a:ext cx="200" cy="154"/>
            </a:xfrm>
            <a:custGeom>
              <a:avLst/>
              <a:gdLst>
                <a:gd name="T0" fmla="*/ 136 w 197"/>
                <a:gd name="T1" fmla="*/ 148 h 152"/>
                <a:gd name="T2" fmla="*/ 112 w 197"/>
                <a:gd name="T3" fmla="*/ 151 h 152"/>
                <a:gd name="T4" fmla="*/ 95 w 197"/>
                <a:gd name="T5" fmla="*/ 152 h 152"/>
                <a:gd name="T6" fmla="*/ 79 w 197"/>
                <a:gd name="T7" fmla="*/ 152 h 152"/>
                <a:gd name="T8" fmla="*/ 62 w 197"/>
                <a:gd name="T9" fmla="*/ 151 h 152"/>
                <a:gd name="T10" fmla="*/ 44 w 197"/>
                <a:gd name="T11" fmla="*/ 148 h 152"/>
                <a:gd name="T12" fmla="*/ 28 w 197"/>
                <a:gd name="T13" fmla="*/ 145 h 152"/>
                <a:gd name="T14" fmla="*/ 16 w 197"/>
                <a:gd name="T15" fmla="*/ 143 h 152"/>
                <a:gd name="T16" fmla="*/ 14 w 197"/>
                <a:gd name="T17" fmla="*/ 140 h 152"/>
                <a:gd name="T18" fmla="*/ 9 w 197"/>
                <a:gd name="T19" fmla="*/ 124 h 152"/>
                <a:gd name="T20" fmla="*/ 4 w 197"/>
                <a:gd name="T21" fmla="*/ 102 h 152"/>
                <a:gd name="T22" fmla="*/ 2 w 197"/>
                <a:gd name="T23" fmla="*/ 94 h 152"/>
                <a:gd name="T24" fmla="*/ 1 w 197"/>
                <a:gd name="T25" fmla="*/ 80 h 152"/>
                <a:gd name="T26" fmla="*/ 0 w 197"/>
                <a:gd name="T27" fmla="*/ 55 h 152"/>
                <a:gd name="T28" fmla="*/ 3 w 197"/>
                <a:gd name="T29" fmla="*/ 40 h 152"/>
                <a:gd name="T30" fmla="*/ 9 w 197"/>
                <a:gd name="T31" fmla="*/ 24 h 152"/>
                <a:gd name="T32" fmla="*/ 15 w 197"/>
                <a:gd name="T33" fmla="*/ 12 h 152"/>
                <a:gd name="T34" fmla="*/ 21 w 197"/>
                <a:gd name="T35" fmla="*/ 4 h 152"/>
                <a:gd name="T36" fmla="*/ 23 w 197"/>
                <a:gd name="T37" fmla="*/ 3 h 152"/>
                <a:gd name="T38" fmla="*/ 33 w 197"/>
                <a:gd name="T39" fmla="*/ 1 h 152"/>
                <a:gd name="T40" fmla="*/ 36 w 197"/>
                <a:gd name="T41" fmla="*/ 1 h 152"/>
                <a:gd name="T42" fmla="*/ 52 w 197"/>
                <a:gd name="T43" fmla="*/ 1 h 152"/>
                <a:gd name="T44" fmla="*/ 68 w 197"/>
                <a:gd name="T45" fmla="*/ 2 h 152"/>
                <a:gd name="T46" fmla="*/ 85 w 197"/>
                <a:gd name="T47" fmla="*/ 2 h 152"/>
                <a:gd name="T48" fmla="*/ 102 w 197"/>
                <a:gd name="T49" fmla="*/ 2 h 152"/>
                <a:gd name="T50" fmla="*/ 117 w 197"/>
                <a:gd name="T51" fmla="*/ 3 h 152"/>
                <a:gd name="T52" fmla="*/ 133 w 197"/>
                <a:gd name="T53" fmla="*/ 2 h 152"/>
                <a:gd name="T54" fmla="*/ 148 w 197"/>
                <a:gd name="T55" fmla="*/ 2 h 152"/>
                <a:gd name="T56" fmla="*/ 162 w 197"/>
                <a:gd name="T57" fmla="*/ 1 h 152"/>
                <a:gd name="T58" fmla="*/ 175 w 197"/>
                <a:gd name="T59" fmla="*/ 0 h 152"/>
                <a:gd name="T60" fmla="*/ 177 w 197"/>
                <a:gd name="T61" fmla="*/ 1 h 152"/>
                <a:gd name="T62" fmla="*/ 184 w 197"/>
                <a:gd name="T63" fmla="*/ 5 h 152"/>
                <a:gd name="T64" fmla="*/ 184 w 197"/>
                <a:gd name="T65" fmla="*/ 28 h 152"/>
                <a:gd name="T66" fmla="*/ 187 w 197"/>
                <a:gd name="T67" fmla="*/ 45 h 152"/>
                <a:gd name="T68" fmla="*/ 188 w 197"/>
                <a:gd name="T69" fmla="*/ 60 h 152"/>
                <a:gd name="T70" fmla="*/ 192 w 197"/>
                <a:gd name="T71" fmla="*/ 78 h 152"/>
                <a:gd name="T72" fmla="*/ 194 w 197"/>
                <a:gd name="T73" fmla="*/ 88 h 152"/>
                <a:gd name="T74" fmla="*/ 196 w 197"/>
                <a:gd name="T75" fmla="*/ 105 h 152"/>
                <a:gd name="T76" fmla="*/ 195 w 197"/>
                <a:gd name="T77" fmla="*/ 128 h 152"/>
                <a:gd name="T78" fmla="*/ 190 w 197"/>
                <a:gd name="T79" fmla="*/ 139 h 152"/>
                <a:gd name="T80" fmla="*/ 176 w 197"/>
                <a:gd name="T81" fmla="*/ 142 h 152"/>
                <a:gd name="T82" fmla="*/ 166 w 197"/>
                <a:gd name="T83" fmla="*/ 143 h 152"/>
                <a:gd name="T84" fmla="*/ 147 w 197"/>
                <a:gd name="T85" fmla="*/ 145 h 152"/>
                <a:gd name="T86" fmla="*/ 138 w 197"/>
                <a:gd name="T87" fmla="*/ 147 h 152"/>
                <a:gd name="T88" fmla="*/ 136 w 197"/>
                <a:gd name="T89" fmla="*/ 14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7" h="152">
                  <a:moveTo>
                    <a:pt x="136" y="148"/>
                  </a:moveTo>
                  <a:cubicBezTo>
                    <a:pt x="130" y="149"/>
                    <a:pt x="118" y="150"/>
                    <a:pt x="112" y="151"/>
                  </a:cubicBezTo>
                  <a:cubicBezTo>
                    <a:pt x="107" y="151"/>
                    <a:pt x="101" y="152"/>
                    <a:pt x="95" y="152"/>
                  </a:cubicBezTo>
                  <a:cubicBezTo>
                    <a:pt x="90" y="152"/>
                    <a:pt x="84" y="152"/>
                    <a:pt x="79" y="152"/>
                  </a:cubicBezTo>
                  <a:cubicBezTo>
                    <a:pt x="73" y="152"/>
                    <a:pt x="67" y="152"/>
                    <a:pt x="62" y="151"/>
                  </a:cubicBezTo>
                  <a:cubicBezTo>
                    <a:pt x="50" y="150"/>
                    <a:pt x="48" y="148"/>
                    <a:pt x="44" y="148"/>
                  </a:cubicBezTo>
                  <a:cubicBezTo>
                    <a:pt x="38" y="147"/>
                    <a:pt x="33" y="146"/>
                    <a:pt x="28" y="145"/>
                  </a:cubicBezTo>
                  <a:cubicBezTo>
                    <a:pt x="23" y="144"/>
                    <a:pt x="19" y="143"/>
                    <a:pt x="16" y="143"/>
                  </a:cubicBezTo>
                  <a:cubicBezTo>
                    <a:pt x="16" y="142"/>
                    <a:pt x="15" y="140"/>
                    <a:pt x="14" y="140"/>
                  </a:cubicBezTo>
                  <a:cubicBezTo>
                    <a:pt x="12" y="133"/>
                    <a:pt x="12" y="134"/>
                    <a:pt x="9" y="124"/>
                  </a:cubicBezTo>
                  <a:cubicBezTo>
                    <a:pt x="7" y="119"/>
                    <a:pt x="5" y="109"/>
                    <a:pt x="4" y="102"/>
                  </a:cubicBezTo>
                  <a:cubicBezTo>
                    <a:pt x="3" y="97"/>
                    <a:pt x="2" y="95"/>
                    <a:pt x="2" y="94"/>
                  </a:cubicBezTo>
                  <a:cubicBezTo>
                    <a:pt x="0" y="89"/>
                    <a:pt x="1" y="86"/>
                    <a:pt x="1" y="80"/>
                  </a:cubicBezTo>
                  <a:cubicBezTo>
                    <a:pt x="0" y="75"/>
                    <a:pt x="0" y="61"/>
                    <a:pt x="0" y="55"/>
                  </a:cubicBezTo>
                  <a:cubicBezTo>
                    <a:pt x="1" y="46"/>
                    <a:pt x="1" y="45"/>
                    <a:pt x="3" y="40"/>
                  </a:cubicBezTo>
                  <a:cubicBezTo>
                    <a:pt x="4" y="34"/>
                    <a:pt x="7" y="29"/>
                    <a:pt x="9" y="24"/>
                  </a:cubicBezTo>
                  <a:cubicBezTo>
                    <a:pt x="11" y="20"/>
                    <a:pt x="12" y="16"/>
                    <a:pt x="15" y="12"/>
                  </a:cubicBezTo>
                  <a:cubicBezTo>
                    <a:pt x="18" y="7"/>
                    <a:pt x="19" y="5"/>
                    <a:pt x="21" y="4"/>
                  </a:cubicBezTo>
                  <a:cubicBezTo>
                    <a:pt x="21" y="3"/>
                    <a:pt x="22" y="3"/>
                    <a:pt x="23" y="3"/>
                  </a:cubicBezTo>
                  <a:cubicBezTo>
                    <a:pt x="27" y="2"/>
                    <a:pt x="31" y="1"/>
                    <a:pt x="33" y="1"/>
                  </a:cubicBezTo>
                  <a:cubicBezTo>
                    <a:pt x="33" y="1"/>
                    <a:pt x="36" y="1"/>
                    <a:pt x="36" y="1"/>
                  </a:cubicBezTo>
                  <a:cubicBezTo>
                    <a:pt x="37" y="1"/>
                    <a:pt x="43" y="1"/>
                    <a:pt x="52" y="1"/>
                  </a:cubicBezTo>
                  <a:cubicBezTo>
                    <a:pt x="57" y="1"/>
                    <a:pt x="62" y="2"/>
                    <a:pt x="68" y="2"/>
                  </a:cubicBezTo>
                  <a:cubicBezTo>
                    <a:pt x="74" y="2"/>
                    <a:pt x="79" y="2"/>
                    <a:pt x="85" y="2"/>
                  </a:cubicBezTo>
                  <a:cubicBezTo>
                    <a:pt x="91" y="2"/>
                    <a:pt x="96" y="2"/>
                    <a:pt x="102" y="2"/>
                  </a:cubicBezTo>
                  <a:cubicBezTo>
                    <a:pt x="107" y="2"/>
                    <a:pt x="112" y="3"/>
                    <a:pt x="117" y="3"/>
                  </a:cubicBezTo>
                  <a:cubicBezTo>
                    <a:pt x="123" y="3"/>
                    <a:pt x="128" y="2"/>
                    <a:pt x="133" y="2"/>
                  </a:cubicBezTo>
                  <a:cubicBezTo>
                    <a:pt x="138" y="2"/>
                    <a:pt x="143" y="2"/>
                    <a:pt x="148" y="2"/>
                  </a:cubicBezTo>
                  <a:cubicBezTo>
                    <a:pt x="154" y="2"/>
                    <a:pt x="160" y="2"/>
                    <a:pt x="162" y="1"/>
                  </a:cubicBezTo>
                  <a:cubicBezTo>
                    <a:pt x="168" y="0"/>
                    <a:pt x="172" y="0"/>
                    <a:pt x="175" y="0"/>
                  </a:cubicBezTo>
                  <a:cubicBezTo>
                    <a:pt x="176" y="0"/>
                    <a:pt x="176" y="0"/>
                    <a:pt x="177" y="1"/>
                  </a:cubicBezTo>
                  <a:cubicBezTo>
                    <a:pt x="180" y="2"/>
                    <a:pt x="184" y="5"/>
                    <a:pt x="184" y="5"/>
                  </a:cubicBezTo>
                  <a:cubicBezTo>
                    <a:pt x="184" y="7"/>
                    <a:pt x="183" y="20"/>
                    <a:pt x="184" y="28"/>
                  </a:cubicBezTo>
                  <a:cubicBezTo>
                    <a:pt x="185" y="33"/>
                    <a:pt x="186" y="39"/>
                    <a:pt x="187" y="45"/>
                  </a:cubicBezTo>
                  <a:cubicBezTo>
                    <a:pt x="187" y="50"/>
                    <a:pt x="188" y="55"/>
                    <a:pt x="188" y="60"/>
                  </a:cubicBezTo>
                  <a:cubicBezTo>
                    <a:pt x="189" y="66"/>
                    <a:pt x="191" y="73"/>
                    <a:pt x="192" y="78"/>
                  </a:cubicBezTo>
                  <a:cubicBezTo>
                    <a:pt x="193" y="85"/>
                    <a:pt x="193" y="81"/>
                    <a:pt x="194" y="88"/>
                  </a:cubicBezTo>
                  <a:cubicBezTo>
                    <a:pt x="196" y="96"/>
                    <a:pt x="195" y="95"/>
                    <a:pt x="196" y="105"/>
                  </a:cubicBezTo>
                  <a:cubicBezTo>
                    <a:pt x="197" y="111"/>
                    <a:pt x="196" y="122"/>
                    <a:pt x="195" y="128"/>
                  </a:cubicBezTo>
                  <a:cubicBezTo>
                    <a:pt x="194" y="134"/>
                    <a:pt x="191" y="138"/>
                    <a:pt x="190" y="139"/>
                  </a:cubicBezTo>
                  <a:cubicBezTo>
                    <a:pt x="186" y="141"/>
                    <a:pt x="173" y="142"/>
                    <a:pt x="176" y="142"/>
                  </a:cubicBezTo>
                  <a:cubicBezTo>
                    <a:pt x="169" y="143"/>
                    <a:pt x="170" y="142"/>
                    <a:pt x="166" y="143"/>
                  </a:cubicBezTo>
                  <a:cubicBezTo>
                    <a:pt x="156" y="145"/>
                    <a:pt x="154" y="145"/>
                    <a:pt x="147" y="145"/>
                  </a:cubicBezTo>
                  <a:cubicBezTo>
                    <a:pt x="141" y="146"/>
                    <a:pt x="146" y="146"/>
                    <a:pt x="138" y="147"/>
                  </a:cubicBezTo>
                  <a:cubicBezTo>
                    <a:pt x="138" y="147"/>
                    <a:pt x="137" y="148"/>
                    <a:pt x="136" y="148"/>
                  </a:cubicBezTo>
                </a:path>
              </a:pathLst>
            </a:custGeom>
            <a:solidFill>
              <a:srgbClr val="293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6" name="Freeform 7"/>
            <p:cNvSpPr>
              <a:spLocks/>
            </p:cNvSpPr>
            <p:nvPr userDrawn="1"/>
          </p:nvSpPr>
          <p:spPr bwMode="auto">
            <a:xfrm>
              <a:off x="6998" y="144"/>
              <a:ext cx="156" cy="134"/>
            </a:xfrm>
            <a:custGeom>
              <a:avLst/>
              <a:gdLst>
                <a:gd name="T0" fmla="*/ 11 w 155"/>
                <a:gd name="T1" fmla="*/ 5 h 132"/>
                <a:gd name="T2" fmla="*/ 19 w 155"/>
                <a:gd name="T3" fmla="*/ 0 h 132"/>
                <a:gd name="T4" fmla="*/ 30 w 155"/>
                <a:gd name="T5" fmla="*/ 1 h 132"/>
                <a:gd name="T6" fmla="*/ 37 w 155"/>
                <a:gd name="T7" fmla="*/ 2 h 132"/>
                <a:gd name="T8" fmla="*/ 45 w 155"/>
                <a:gd name="T9" fmla="*/ 3 h 132"/>
                <a:gd name="T10" fmla="*/ 63 w 155"/>
                <a:gd name="T11" fmla="*/ 6 h 132"/>
                <a:gd name="T12" fmla="*/ 74 w 155"/>
                <a:gd name="T13" fmla="*/ 9 h 132"/>
                <a:gd name="T14" fmla="*/ 86 w 155"/>
                <a:gd name="T15" fmla="*/ 10 h 132"/>
                <a:gd name="T16" fmla="*/ 97 w 155"/>
                <a:gd name="T17" fmla="*/ 10 h 132"/>
                <a:gd name="T18" fmla="*/ 109 w 155"/>
                <a:gd name="T19" fmla="*/ 9 h 132"/>
                <a:gd name="T20" fmla="*/ 120 w 155"/>
                <a:gd name="T21" fmla="*/ 8 h 132"/>
                <a:gd name="T22" fmla="*/ 131 w 155"/>
                <a:gd name="T23" fmla="*/ 7 h 132"/>
                <a:gd name="T24" fmla="*/ 142 w 155"/>
                <a:gd name="T25" fmla="*/ 6 h 132"/>
                <a:gd name="T26" fmla="*/ 151 w 155"/>
                <a:gd name="T27" fmla="*/ 12 h 132"/>
                <a:gd name="T28" fmla="*/ 152 w 155"/>
                <a:gd name="T29" fmla="*/ 23 h 132"/>
                <a:gd name="T30" fmla="*/ 151 w 155"/>
                <a:gd name="T31" fmla="*/ 35 h 132"/>
                <a:gd name="T32" fmla="*/ 151 w 155"/>
                <a:gd name="T33" fmla="*/ 46 h 132"/>
                <a:gd name="T34" fmla="*/ 152 w 155"/>
                <a:gd name="T35" fmla="*/ 58 h 132"/>
                <a:gd name="T36" fmla="*/ 152 w 155"/>
                <a:gd name="T37" fmla="*/ 69 h 132"/>
                <a:gd name="T38" fmla="*/ 153 w 155"/>
                <a:gd name="T39" fmla="*/ 81 h 132"/>
                <a:gd name="T40" fmla="*/ 153 w 155"/>
                <a:gd name="T41" fmla="*/ 92 h 132"/>
                <a:gd name="T42" fmla="*/ 154 w 155"/>
                <a:gd name="T43" fmla="*/ 103 h 132"/>
                <a:gd name="T44" fmla="*/ 150 w 155"/>
                <a:gd name="T45" fmla="*/ 114 h 132"/>
                <a:gd name="T46" fmla="*/ 139 w 155"/>
                <a:gd name="T47" fmla="*/ 118 h 132"/>
                <a:gd name="T48" fmla="*/ 129 w 155"/>
                <a:gd name="T49" fmla="*/ 121 h 132"/>
                <a:gd name="T50" fmla="*/ 118 w 155"/>
                <a:gd name="T51" fmla="*/ 124 h 132"/>
                <a:gd name="T52" fmla="*/ 108 w 155"/>
                <a:gd name="T53" fmla="*/ 126 h 132"/>
                <a:gd name="T54" fmla="*/ 97 w 155"/>
                <a:gd name="T55" fmla="*/ 127 h 132"/>
                <a:gd name="T56" fmla="*/ 86 w 155"/>
                <a:gd name="T57" fmla="*/ 128 h 132"/>
                <a:gd name="T58" fmla="*/ 76 w 155"/>
                <a:gd name="T59" fmla="*/ 129 h 132"/>
                <a:gd name="T60" fmla="*/ 66 w 155"/>
                <a:gd name="T61" fmla="*/ 129 h 132"/>
                <a:gd name="T62" fmla="*/ 64 w 155"/>
                <a:gd name="T63" fmla="*/ 131 h 132"/>
                <a:gd name="T64" fmla="*/ 53 w 155"/>
                <a:gd name="T65" fmla="*/ 131 h 132"/>
                <a:gd name="T66" fmla="*/ 43 w 155"/>
                <a:gd name="T67" fmla="*/ 131 h 132"/>
                <a:gd name="T68" fmla="*/ 32 w 155"/>
                <a:gd name="T69" fmla="*/ 130 h 132"/>
                <a:gd name="T70" fmla="*/ 22 w 155"/>
                <a:gd name="T71" fmla="*/ 128 h 132"/>
                <a:gd name="T72" fmla="*/ 11 w 155"/>
                <a:gd name="T73" fmla="*/ 126 h 132"/>
                <a:gd name="T74" fmla="*/ 3 w 155"/>
                <a:gd name="T75" fmla="*/ 121 h 132"/>
                <a:gd name="T76" fmla="*/ 1 w 155"/>
                <a:gd name="T77" fmla="*/ 109 h 132"/>
                <a:gd name="T78" fmla="*/ 1 w 155"/>
                <a:gd name="T79" fmla="*/ 98 h 132"/>
                <a:gd name="T80" fmla="*/ 0 w 155"/>
                <a:gd name="T81" fmla="*/ 88 h 132"/>
                <a:gd name="T82" fmla="*/ 1 w 155"/>
                <a:gd name="T83" fmla="*/ 77 h 132"/>
                <a:gd name="T84" fmla="*/ 1 w 155"/>
                <a:gd name="T85" fmla="*/ 66 h 132"/>
                <a:gd name="T86" fmla="*/ 3 w 155"/>
                <a:gd name="T87" fmla="*/ 55 h 132"/>
                <a:gd name="T88" fmla="*/ 4 w 155"/>
                <a:gd name="T89" fmla="*/ 45 h 132"/>
                <a:gd name="T90" fmla="*/ 5 w 155"/>
                <a:gd name="T91" fmla="*/ 34 h 132"/>
                <a:gd name="T92" fmla="*/ 7 w 155"/>
                <a:gd name="T93" fmla="*/ 24 h 132"/>
                <a:gd name="T94" fmla="*/ 7 w 155"/>
                <a:gd name="T95" fmla="*/ 14 h 132"/>
                <a:gd name="T96" fmla="*/ 11 w 155"/>
                <a:gd name="T97" fmla="*/ 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5" h="132">
                  <a:moveTo>
                    <a:pt x="11" y="5"/>
                  </a:moveTo>
                  <a:cubicBezTo>
                    <a:pt x="13" y="0"/>
                    <a:pt x="15" y="0"/>
                    <a:pt x="19" y="0"/>
                  </a:cubicBezTo>
                  <a:cubicBezTo>
                    <a:pt x="22" y="0"/>
                    <a:pt x="25" y="0"/>
                    <a:pt x="30" y="1"/>
                  </a:cubicBezTo>
                  <a:cubicBezTo>
                    <a:pt x="33" y="2"/>
                    <a:pt x="33" y="1"/>
                    <a:pt x="37" y="2"/>
                  </a:cubicBezTo>
                  <a:cubicBezTo>
                    <a:pt x="40" y="3"/>
                    <a:pt x="40" y="2"/>
                    <a:pt x="45" y="3"/>
                  </a:cubicBezTo>
                  <a:cubicBezTo>
                    <a:pt x="48" y="4"/>
                    <a:pt x="59" y="6"/>
                    <a:pt x="63" y="6"/>
                  </a:cubicBezTo>
                  <a:cubicBezTo>
                    <a:pt x="67" y="7"/>
                    <a:pt x="70" y="9"/>
                    <a:pt x="74" y="9"/>
                  </a:cubicBezTo>
                  <a:cubicBezTo>
                    <a:pt x="78" y="9"/>
                    <a:pt x="82" y="10"/>
                    <a:pt x="86" y="10"/>
                  </a:cubicBezTo>
                  <a:cubicBezTo>
                    <a:pt x="90" y="10"/>
                    <a:pt x="94" y="10"/>
                    <a:pt x="97" y="10"/>
                  </a:cubicBezTo>
                  <a:cubicBezTo>
                    <a:pt x="101" y="10"/>
                    <a:pt x="105" y="9"/>
                    <a:pt x="109" y="9"/>
                  </a:cubicBezTo>
                  <a:cubicBezTo>
                    <a:pt x="113" y="9"/>
                    <a:pt x="117" y="9"/>
                    <a:pt x="120" y="8"/>
                  </a:cubicBezTo>
                  <a:cubicBezTo>
                    <a:pt x="125" y="8"/>
                    <a:pt x="128" y="7"/>
                    <a:pt x="131" y="7"/>
                  </a:cubicBezTo>
                  <a:cubicBezTo>
                    <a:pt x="135" y="5"/>
                    <a:pt x="139" y="6"/>
                    <a:pt x="142" y="6"/>
                  </a:cubicBezTo>
                  <a:cubicBezTo>
                    <a:pt x="146" y="7"/>
                    <a:pt x="149" y="9"/>
                    <a:pt x="151" y="12"/>
                  </a:cubicBezTo>
                  <a:cubicBezTo>
                    <a:pt x="152" y="15"/>
                    <a:pt x="151" y="18"/>
                    <a:pt x="152" y="23"/>
                  </a:cubicBezTo>
                  <a:cubicBezTo>
                    <a:pt x="152" y="25"/>
                    <a:pt x="151" y="30"/>
                    <a:pt x="151" y="35"/>
                  </a:cubicBezTo>
                  <a:cubicBezTo>
                    <a:pt x="151" y="38"/>
                    <a:pt x="151" y="42"/>
                    <a:pt x="151" y="46"/>
                  </a:cubicBezTo>
                  <a:cubicBezTo>
                    <a:pt x="151" y="50"/>
                    <a:pt x="152" y="54"/>
                    <a:pt x="152" y="58"/>
                  </a:cubicBezTo>
                  <a:cubicBezTo>
                    <a:pt x="152" y="62"/>
                    <a:pt x="152" y="66"/>
                    <a:pt x="152" y="69"/>
                  </a:cubicBezTo>
                  <a:cubicBezTo>
                    <a:pt x="152" y="74"/>
                    <a:pt x="153" y="77"/>
                    <a:pt x="153" y="81"/>
                  </a:cubicBezTo>
                  <a:cubicBezTo>
                    <a:pt x="153" y="85"/>
                    <a:pt x="153" y="89"/>
                    <a:pt x="153" y="92"/>
                  </a:cubicBezTo>
                  <a:cubicBezTo>
                    <a:pt x="153" y="99"/>
                    <a:pt x="154" y="97"/>
                    <a:pt x="154" y="103"/>
                  </a:cubicBezTo>
                  <a:cubicBezTo>
                    <a:pt x="153" y="109"/>
                    <a:pt x="155" y="110"/>
                    <a:pt x="150" y="114"/>
                  </a:cubicBezTo>
                  <a:cubicBezTo>
                    <a:pt x="147" y="116"/>
                    <a:pt x="144" y="118"/>
                    <a:pt x="139" y="118"/>
                  </a:cubicBezTo>
                  <a:cubicBezTo>
                    <a:pt x="138" y="119"/>
                    <a:pt x="134" y="120"/>
                    <a:pt x="129" y="121"/>
                  </a:cubicBezTo>
                  <a:cubicBezTo>
                    <a:pt x="126" y="122"/>
                    <a:pt x="122" y="123"/>
                    <a:pt x="118" y="124"/>
                  </a:cubicBezTo>
                  <a:cubicBezTo>
                    <a:pt x="115" y="124"/>
                    <a:pt x="111" y="125"/>
                    <a:pt x="108" y="126"/>
                  </a:cubicBezTo>
                  <a:cubicBezTo>
                    <a:pt x="104" y="126"/>
                    <a:pt x="101" y="127"/>
                    <a:pt x="97" y="127"/>
                  </a:cubicBezTo>
                  <a:cubicBezTo>
                    <a:pt x="94" y="128"/>
                    <a:pt x="90" y="128"/>
                    <a:pt x="86" y="128"/>
                  </a:cubicBezTo>
                  <a:cubicBezTo>
                    <a:pt x="83" y="129"/>
                    <a:pt x="79" y="128"/>
                    <a:pt x="76" y="129"/>
                  </a:cubicBezTo>
                  <a:cubicBezTo>
                    <a:pt x="72" y="129"/>
                    <a:pt x="69" y="129"/>
                    <a:pt x="66" y="129"/>
                  </a:cubicBezTo>
                  <a:cubicBezTo>
                    <a:pt x="63" y="130"/>
                    <a:pt x="66" y="130"/>
                    <a:pt x="64" y="131"/>
                  </a:cubicBezTo>
                  <a:cubicBezTo>
                    <a:pt x="61" y="132"/>
                    <a:pt x="60" y="132"/>
                    <a:pt x="53" y="131"/>
                  </a:cubicBezTo>
                  <a:cubicBezTo>
                    <a:pt x="50" y="131"/>
                    <a:pt x="47" y="131"/>
                    <a:pt x="43" y="131"/>
                  </a:cubicBezTo>
                  <a:cubicBezTo>
                    <a:pt x="40" y="131"/>
                    <a:pt x="36" y="131"/>
                    <a:pt x="32" y="130"/>
                  </a:cubicBezTo>
                  <a:cubicBezTo>
                    <a:pt x="29" y="130"/>
                    <a:pt x="25" y="129"/>
                    <a:pt x="22" y="128"/>
                  </a:cubicBezTo>
                  <a:cubicBezTo>
                    <a:pt x="18" y="127"/>
                    <a:pt x="14" y="127"/>
                    <a:pt x="11" y="126"/>
                  </a:cubicBezTo>
                  <a:cubicBezTo>
                    <a:pt x="7" y="125"/>
                    <a:pt x="4" y="123"/>
                    <a:pt x="3" y="121"/>
                  </a:cubicBezTo>
                  <a:cubicBezTo>
                    <a:pt x="2" y="119"/>
                    <a:pt x="1" y="114"/>
                    <a:pt x="1" y="109"/>
                  </a:cubicBezTo>
                  <a:cubicBezTo>
                    <a:pt x="1" y="106"/>
                    <a:pt x="1" y="102"/>
                    <a:pt x="1" y="98"/>
                  </a:cubicBezTo>
                  <a:cubicBezTo>
                    <a:pt x="1" y="95"/>
                    <a:pt x="0" y="91"/>
                    <a:pt x="0" y="88"/>
                  </a:cubicBezTo>
                  <a:cubicBezTo>
                    <a:pt x="0" y="84"/>
                    <a:pt x="0" y="81"/>
                    <a:pt x="1" y="77"/>
                  </a:cubicBezTo>
                  <a:cubicBezTo>
                    <a:pt x="1" y="73"/>
                    <a:pt x="1" y="70"/>
                    <a:pt x="1" y="66"/>
                  </a:cubicBezTo>
                  <a:cubicBezTo>
                    <a:pt x="1" y="62"/>
                    <a:pt x="2" y="59"/>
                    <a:pt x="3" y="55"/>
                  </a:cubicBezTo>
                  <a:cubicBezTo>
                    <a:pt x="3" y="52"/>
                    <a:pt x="4" y="48"/>
                    <a:pt x="4" y="45"/>
                  </a:cubicBezTo>
                  <a:cubicBezTo>
                    <a:pt x="4" y="41"/>
                    <a:pt x="4" y="38"/>
                    <a:pt x="5" y="34"/>
                  </a:cubicBezTo>
                  <a:cubicBezTo>
                    <a:pt x="5" y="31"/>
                    <a:pt x="6" y="27"/>
                    <a:pt x="7" y="24"/>
                  </a:cubicBezTo>
                  <a:cubicBezTo>
                    <a:pt x="7" y="20"/>
                    <a:pt x="7" y="17"/>
                    <a:pt x="7" y="14"/>
                  </a:cubicBezTo>
                  <a:cubicBezTo>
                    <a:pt x="8" y="9"/>
                    <a:pt x="10" y="5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7" name="Freeform 8"/>
            <p:cNvSpPr>
              <a:spLocks/>
            </p:cNvSpPr>
            <p:nvPr userDrawn="1"/>
          </p:nvSpPr>
          <p:spPr bwMode="auto">
            <a:xfrm>
              <a:off x="6927" y="289"/>
              <a:ext cx="273" cy="93"/>
            </a:xfrm>
            <a:custGeom>
              <a:avLst/>
              <a:gdLst>
                <a:gd name="T0" fmla="*/ 263 w 270"/>
                <a:gd name="T1" fmla="*/ 65 h 92"/>
                <a:gd name="T2" fmla="*/ 245 w 270"/>
                <a:gd name="T3" fmla="*/ 68 h 92"/>
                <a:gd name="T4" fmla="*/ 229 w 270"/>
                <a:gd name="T5" fmla="*/ 69 h 92"/>
                <a:gd name="T6" fmla="*/ 213 w 270"/>
                <a:gd name="T7" fmla="*/ 68 h 92"/>
                <a:gd name="T8" fmla="*/ 197 w 270"/>
                <a:gd name="T9" fmla="*/ 69 h 92"/>
                <a:gd name="T10" fmla="*/ 180 w 270"/>
                <a:gd name="T11" fmla="*/ 70 h 92"/>
                <a:gd name="T12" fmla="*/ 166 w 270"/>
                <a:gd name="T13" fmla="*/ 71 h 92"/>
                <a:gd name="T14" fmla="*/ 151 w 270"/>
                <a:gd name="T15" fmla="*/ 70 h 92"/>
                <a:gd name="T16" fmla="*/ 131 w 270"/>
                <a:gd name="T17" fmla="*/ 71 h 92"/>
                <a:gd name="T18" fmla="*/ 115 w 270"/>
                <a:gd name="T19" fmla="*/ 74 h 92"/>
                <a:gd name="T20" fmla="*/ 100 w 270"/>
                <a:gd name="T21" fmla="*/ 75 h 92"/>
                <a:gd name="T22" fmla="*/ 84 w 270"/>
                <a:gd name="T23" fmla="*/ 78 h 92"/>
                <a:gd name="T24" fmla="*/ 69 w 270"/>
                <a:gd name="T25" fmla="*/ 81 h 92"/>
                <a:gd name="T26" fmla="*/ 54 w 270"/>
                <a:gd name="T27" fmla="*/ 83 h 92"/>
                <a:gd name="T28" fmla="*/ 44 w 270"/>
                <a:gd name="T29" fmla="*/ 87 h 92"/>
                <a:gd name="T30" fmla="*/ 26 w 270"/>
                <a:gd name="T31" fmla="*/ 91 h 92"/>
                <a:gd name="T32" fmla="*/ 9 w 270"/>
                <a:gd name="T33" fmla="*/ 86 h 92"/>
                <a:gd name="T34" fmla="*/ 5 w 270"/>
                <a:gd name="T35" fmla="*/ 72 h 92"/>
                <a:gd name="T36" fmla="*/ 3 w 270"/>
                <a:gd name="T37" fmla="*/ 64 h 92"/>
                <a:gd name="T38" fmla="*/ 5 w 270"/>
                <a:gd name="T39" fmla="*/ 45 h 92"/>
                <a:gd name="T40" fmla="*/ 17 w 270"/>
                <a:gd name="T41" fmla="*/ 37 h 92"/>
                <a:gd name="T42" fmla="*/ 33 w 270"/>
                <a:gd name="T43" fmla="*/ 29 h 92"/>
                <a:gd name="T44" fmla="*/ 48 w 270"/>
                <a:gd name="T45" fmla="*/ 24 h 92"/>
                <a:gd name="T46" fmla="*/ 64 w 270"/>
                <a:gd name="T47" fmla="*/ 20 h 92"/>
                <a:gd name="T48" fmla="*/ 80 w 270"/>
                <a:gd name="T49" fmla="*/ 16 h 92"/>
                <a:gd name="T50" fmla="*/ 96 w 270"/>
                <a:gd name="T51" fmla="*/ 12 h 92"/>
                <a:gd name="T52" fmla="*/ 113 w 270"/>
                <a:gd name="T53" fmla="*/ 9 h 92"/>
                <a:gd name="T54" fmla="*/ 130 w 270"/>
                <a:gd name="T55" fmla="*/ 7 h 92"/>
                <a:gd name="T56" fmla="*/ 147 w 270"/>
                <a:gd name="T57" fmla="*/ 5 h 92"/>
                <a:gd name="T58" fmla="*/ 163 w 270"/>
                <a:gd name="T59" fmla="*/ 3 h 92"/>
                <a:gd name="T60" fmla="*/ 182 w 270"/>
                <a:gd name="T61" fmla="*/ 3 h 92"/>
                <a:gd name="T62" fmla="*/ 195 w 270"/>
                <a:gd name="T63" fmla="*/ 1 h 92"/>
                <a:gd name="T64" fmla="*/ 211 w 270"/>
                <a:gd name="T65" fmla="*/ 0 h 92"/>
                <a:gd name="T66" fmla="*/ 228 w 270"/>
                <a:gd name="T67" fmla="*/ 0 h 92"/>
                <a:gd name="T68" fmla="*/ 242 w 270"/>
                <a:gd name="T69" fmla="*/ 0 h 92"/>
                <a:gd name="T70" fmla="*/ 261 w 270"/>
                <a:gd name="T71" fmla="*/ 3 h 92"/>
                <a:gd name="T72" fmla="*/ 267 w 270"/>
                <a:gd name="T73" fmla="*/ 16 h 92"/>
                <a:gd name="T74" fmla="*/ 268 w 270"/>
                <a:gd name="T75" fmla="*/ 29 h 92"/>
                <a:gd name="T76" fmla="*/ 270 w 270"/>
                <a:gd name="T77" fmla="*/ 54 h 92"/>
                <a:gd name="T78" fmla="*/ 263 w 270"/>
                <a:gd name="T79" fmla="*/ 6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0" h="92">
                  <a:moveTo>
                    <a:pt x="263" y="65"/>
                  </a:moveTo>
                  <a:cubicBezTo>
                    <a:pt x="261" y="66"/>
                    <a:pt x="252" y="68"/>
                    <a:pt x="245" y="68"/>
                  </a:cubicBezTo>
                  <a:cubicBezTo>
                    <a:pt x="241" y="68"/>
                    <a:pt x="236" y="68"/>
                    <a:pt x="229" y="69"/>
                  </a:cubicBezTo>
                  <a:cubicBezTo>
                    <a:pt x="224" y="69"/>
                    <a:pt x="219" y="68"/>
                    <a:pt x="213" y="68"/>
                  </a:cubicBezTo>
                  <a:cubicBezTo>
                    <a:pt x="208" y="69"/>
                    <a:pt x="203" y="69"/>
                    <a:pt x="197" y="69"/>
                  </a:cubicBezTo>
                  <a:cubicBezTo>
                    <a:pt x="192" y="69"/>
                    <a:pt x="186" y="70"/>
                    <a:pt x="180" y="70"/>
                  </a:cubicBezTo>
                  <a:cubicBezTo>
                    <a:pt x="175" y="71"/>
                    <a:pt x="172" y="70"/>
                    <a:pt x="166" y="71"/>
                  </a:cubicBezTo>
                  <a:cubicBezTo>
                    <a:pt x="161" y="71"/>
                    <a:pt x="156" y="69"/>
                    <a:pt x="151" y="70"/>
                  </a:cubicBezTo>
                  <a:cubicBezTo>
                    <a:pt x="146" y="70"/>
                    <a:pt x="137" y="71"/>
                    <a:pt x="131" y="71"/>
                  </a:cubicBezTo>
                  <a:cubicBezTo>
                    <a:pt x="126" y="72"/>
                    <a:pt x="120" y="74"/>
                    <a:pt x="115" y="74"/>
                  </a:cubicBezTo>
                  <a:cubicBezTo>
                    <a:pt x="110" y="75"/>
                    <a:pt x="105" y="75"/>
                    <a:pt x="100" y="75"/>
                  </a:cubicBezTo>
                  <a:cubicBezTo>
                    <a:pt x="95" y="76"/>
                    <a:pt x="89" y="78"/>
                    <a:pt x="84" y="78"/>
                  </a:cubicBezTo>
                  <a:cubicBezTo>
                    <a:pt x="78" y="79"/>
                    <a:pt x="73" y="80"/>
                    <a:pt x="69" y="81"/>
                  </a:cubicBezTo>
                  <a:cubicBezTo>
                    <a:pt x="63" y="82"/>
                    <a:pt x="59" y="82"/>
                    <a:pt x="54" y="83"/>
                  </a:cubicBezTo>
                  <a:cubicBezTo>
                    <a:pt x="50" y="84"/>
                    <a:pt x="47" y="86"/>
                    <a:pt x="44" y="87"/>
                  </a:cubicBezTo>
                  <a:cubicBezTo>
                    <a:pt x="36" y="89"/>
                    <a:pt x="30" y="90"/>
                    <a:pt x="26" y="91"/>
                  </a:cubicBezTo>
                  <a:cubicBezTo>
                    <a:pt x="16" y="92"/>
                    <a:pt x="11" y="90"/>
                    <a:pt x="9" y="86"/>
                  </a:cubicBezTo>
                  <a:cubicBezTo>
                    <a:pt x="6" y="83"/>
                    <a:pt x="5" y="77"/>
                    <a:pt x="5" y="72"/>
                  </a:cubicBezTo>
                  <a:cubicBezTo>
                    <a:pt x="4" y="66"/>
                    <a:pt x="4" y="69"/>
                    <a:pt x="3" y="64"/>
                  </a:cubicBezTo>
                  <a:cubicBezTo>
                    <a:pt x="2" y="56"/>
                    <a:pt x="0" y="50"/>
                    <a:pt x="5" y="45"/>
                  </a:cubicBezTo>
                  <a:cubicBezTo>
                    <a:pt x="8" y="43"/>
                    <a:pt x="12" y="40"/>
                    <a:pt x="17" y="37"/>
                  </a:cubicBezTo>
                  <a:cubicBezTo>
                    <a:pt x="25" y="33"/>
                    <a:pt x="22" y="34"/>
                    <a:pt x="33" y="29"/>
                  </a:cubicBezTo>
                  <a:cubicBezTo>
                    <a:pt x="37" y="28"/>
                    <a:pt x="42" y="26"/>
                    <a:pt x="48" y="24"/>
                  </a:cubicBezTo>
                  <a:cubicBezTo>
                    <a:pt x="53" y="22"/>
                    <a:pt x="58" y="21"/>
                    <a:pt x="64" y="20"/>
                  </a:cubicBezTo>
                  <a:cubicBezTo>
                    <a:pt x="69" y="18"/>
                    <a:pt x="74" y="17"/>
                    <a:pt x="80" y="16"/>
                  </a:cubicBezTo>
                  <a:cubicBezTo>
                    <a:pt x="85" y="15"/>
                    <a:pt x="91" y="13"/>
                    <a:pt x="96" y="12"/>
                  </a:cubicBezTo>
                  <a:cubicBezTo>
                    <a:pt x="102" y="11"/>
                    <a:pt x="107" y="10"/>
                    <a:pt x="113" y="9"/>
                  </a:cubicBezTo>
                  <a:cubicBezTo>
                    <a:pt x="118" y="8"/>
                    <a:pt x="124" y="8"/>
                    <a:pt x="130" y="7"/>
                  </a:cubicBezTo>
                  <a:cubicBezTo>
                    <a:pt x="136" y="6"/>
                    <a:pt x="141" y="6"/>
                    <a:pt x="147" y="5"/>
                  </a:cubicBezTo>
                  <a:cubicBezTo>
                    <a:pt x="152" y="4"/>
                    <a:pt x="158" y="3"/>
                    <a:pt x="163" y="3"/>
                  </a:cubicBezTo>
                  <a:cubicBezTo>
                    <a:pt x="168" y="2"/>
                    <a:pt x="176" y="3"/>
                    <a:pt x="182" y="3"/>
                  </a:cubicBezTo>
                  <a:cubicBezTo>
                    <a:pt x="187" y="2"/>
                    <a:pt x="190" y="1"/>
                    <a:pt x="195" y="1"/>
                  </a:cubicBezTo>
                  <a:cubicBezTo>
                    <a:pt x="200" y="1"/>
                    <a:pt x="206" y="1"/>
                    <a:pt x="211" y="0"/>
                  </a:cubicBezTo>
                  <a:cubicBezTo>
                    <a:pt x="217" y="0"/>
                    <a:pt x="222" y="0"/>
                    <a:pt x="228" y="0"/>
                  </a:cubicBezTo>
                  <a:cubicBezTo>
                    <a:pt x="232" y="0"/>
                    <a:pt x="237" y="0"/>
                    <a:pt x="242" y="0"/>
                  </a:cubicBezTo>
                  <a:cubicBezTo>
                    <a:pt x="250" y="0"/>
                    <a:pt x="257" y="0"/>
                    <a:pt x="261" y="3"/>
                  </a:cubicBezTo>
                  <a:cubicBezTo>
                    <a:pt x="267" y="7"/>
                    <a:pt x="267" y="9"/>
                    <a:pt x="267" y="16"/>
                  </a:cubicBezTo>
                  <a:cubicBezTo>
                    <a:pt x="267" y="25"/>
                    <a:pt x="266" y="21"/>
                    <a:pt x="268" y="29"/>
                  </a:cubicBezTo>
                  <a:cubicBezTo>
                    <a:pt x="269" y="38"/>
                    <a:pt x="269" y="46"/>
                    <a:pt x="270" y="54"/>
                  </a:cubicBezTo>
                  <a:cubicBezTo>
                    <a:pt x="270" y="58"/>
                    <a:pt x="268" y="61"/>
                    <a:pt x="263" y="65"/>
                  </a:cubicBezTo>
                </a:path>
              </a:pathLst>
            </a:custGeom>
            <a:solidFill>
              <a:srgbClr val="293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8" name="Oval 9"/>
            <p:cNvSpPr>
              <a:spLocks noChangeArrowheads="1"/>
            </p:cNvSpPr>
            <p:nvPr userDrawn="1"/>
          </p:nvSpPr>
          <p:spPr bwMode="auto">
            <a:xfrm>
              <a:off x="6969" y="330"/>
              <a:ext cx="10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9" name="Freeform 10"/>
            <p:cNvSpPr>
              <a:spLocks/>
            </p:cNvSpPr>
            <p:nvPr userDrawn="1"/>
          </p:nvSpPr>
          <p:spPr bwMode="auto">
            <a:xfrm>
              <a:off x="7000" y="346"/>
              <a:ext cx="10" cy="11"/>
            </a:xfrm>
            <a:custGeom>
              <a:avLst/>
              <a:gdLst>
                <a:gd name="T0" fmla="*/ 5 w 10"/>
                <a:gd name="T1" fmla="*/ 10 h 11"/>
                <a:gd name="T2" fmla="*/ 10 w 10"/>
                <a:gd name="T3" fmla="*/ 5 h 11"/>
                <a:gd name="T4" fmla="*/ 5 w 10"/>
                <a:gd name="T5" fmla="*/ 0 h 11"/>
                <a:gd name="T6" fmla="*/ 0 w 10"/>
                <a:gd name="T7" fmla="*/ 5 h 11"/>
                <a:gd name="T8" fmla="*/ 5 w 10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5" y="10"/>
                  </a:moveTo>
                  <a:cubicBezTo>
                    <a:pt x="8" y="10"/>
                    <a:pt x="10" y="7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"/>
                    <a:pt x="4" y="10"/>
                    <a:pt x="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10" name="Oval 11"/>
            <p:cNvSpPr>
              <a:spLocks noChangeArrowheads="1"/>
            </p:cNvSpPr>
            <p:nvPr userDrawn="1"/>
          </p:nvSpPr>
          <p:spPr bwMode="auto">
            <a:xfrm>
              <a:off x="6983" y="349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11" name="Freeform 12"/>
            <p:cNvSpPr>
              <a:spLocks/>
            </p:cNvSpPr>
            <p:nvPr userDrawn="1"/>
          </p:nvSpPr>
          <p:spPr bwMode="auto">
            <a:xfrm>
              <a:off x="7049" y="328"/>
              <a:ext cx="11" cy="10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4 h 10"/>
                <a:gd name="T4" fmla="*/ 6 w 11"/>
                <a:gd name="T5" fmla="*/ 0 h 10"/>
                <a:gd name="T6" fmla="*/ 1 w 11"/>
                <a:gd name="T7" fmla="*/ 5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cubicBezTo>
                    <a:pt x="9" y="10"/>
                    <a:pt x="11" y="7"/>
                    <a:pt x="11" y="4"/>
                  </a:cubicBezTo>
                  <a:cubicBezTo>
                    <a:pt x="11" y="2"/>
                    <a:pt x="9" y="0"/>
                    <a:pt x="6" y="0"/>
                  </a:cubicBezTo>
                  <a:cubicBezTo>
                    <a:pt x="3" y="0"/>
                    <a:pt x="0" y="1"/>
                    <a:pt x="1" y="5"/>
                  </a:cubicBezTo>
                  <a:cubicBezTo>
                    <a:pt x="2" y="7"/>
                    <a:pt x="3" y="10"/>
                    <a:pt x="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3" name="Oval 13"/>
            <p:cNvSpPr>
              <a:spLocks noChangeArrowheads="1"/>
            </p:cNvSpPr>
            <p:nvPr userDrawn="1"/>
          </p:nvSpPr>
          <p:spPr bwMode="auto">
            <a:xfrm>
              <a:off x="7022" y="335"/>
              <a:ext cx="9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4" name="Freeform 14"/>
            <p:cNvSpPr>
              <a:spLocks/>
            </p:cNvSpPr>
            <p:nvPr userDrawn="1"/>
          </p:nvSpPr>
          <p:spPr bwMode="auto">
            <a:xfrm>
              <a:off x="7007" y="330"/>
              <a:ext cx="10" cy="11"/>
            </a:xfrm>
            <a:custGeom>
              <a:avLst/>
              <a:gdLst>
                <a:gd name="T0" fmla="*/ 5 w 10"/>
                <a:gd name="T1" fmla="*/ 10 h 11"/>
                <a:gd name="T2" fmla="*/ 10 w 10"/>
                <a:gd name="T3" fmla="*/ 5 h 11"/>
                <a:gd name="T4" fmla="*/ 5 w 10"/>
                <a:gd name="T5" fmla="*/ 0 h 11"/>
                <a:gd name="T6" fmla="*/ 0 w 10"/>
                <a:gd name="T7" fmla="*/ 5 h 11"/>
                <a:gd name="T8" fmla="*/ 5 w 10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5" y="10"/>
                  </a:moveTo>
                  <a:cubicBezTo>
                    <a:pt x="8" y="11"/>
                    <a:pt x="10" y="8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0" y="9"/>
                    <a:pt x="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5" name="Freeform 15"/>
            <p:cNvSpPr>
              <a:spLocks/>
            </p:cNvSpPr>
            <p:nvPr userDrawn="1"/>
          </p:nvSpPr>
          <p:spPr bwMode="auto">
            <a:xfrm>
              <a:off x="7037" y="313"/>
              <a:ext cx="10" cy="9"/>
            </a:xfrm>
            <a:custGeom>
              <a:avLst/>
              <a:gdLst>
                <a:gd name="T0" fmla="*/ 5 w 10"/>
                <a:gd name="T1" fmla="*/ 9 h 9"/>
                <a:gd name="T2" fmla="*/ 10 w 10"/>
                <a:gd name="T3" fmla="*/ 5 h 9"/>
                <a:gd name="T4" fmla="*/ 5 w 10"/>
                <a:gd name="T5" fmla="*/ 0 h 9"/>
                <a:gd name="T6" fmla="*/ 0 w 10"/>
                <a:gd name="T7" fmla="*/ 5 h 9"/>
                <a:gd name="T8" fmla="*/ 5 w 1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5" y="9"/>
                  </a:moveTo>
                  <a:cubicBezTo>
                    <a:pt x="8" y="9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8"/>
                    <a:pt x="3" y="9"/>
                    <a:pt x="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6" name="Oval 16"/>
            <p:cNvSpPr>
              <a:spLocks noChangeArrowheads="1"/>
            </p:cNvSpPr>
            <p:nvPr userDrawn="1"/>
          </p:nvSpPr>
          <p:spPr bwMode="auto">
            <a:xfrm>
              <a:off x="7052" y="305"/>
              <a:ext cx="10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7" name="Oval 17"/>
            <p:cNvSpPr>
              <a:spLocks noChangeArrowheads="1"/>
            </p:cNvSpPr>
            <p:nvPr userDrawn="1"/>
          </p:nvSpPr>
          <p:spPr bwMode="auto">
            <a:xfrm>
              <a:off x="6966" y="352"/>
              <a:ext cx="7" cy="8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8" name="Oval 18"/>
            <p:cNvSpPr>
              <a:spLocks noChangeArrowheads="1"/>
            </p:cNvSpPr>
            <p:nvPr userDrawn="1"/>
          </p:nvSpPr>
          <p:spPr bwMode="auto">
            <a:xfrm>
              <a:off x="7011" y="312"/>
              <a:ext cx="7" cy="8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9" name="Oval 19"/>
            <p:cNvSpPr>
              <a:spLocks noChangeArrowheads="1"/>
            </p:cNvSpPr>
            <p:nvPr userDrawn="1"/>
          </p:nvSpPr>
          <p:spPr bwMode="auto">
            <a:xfrm>
              <a:off x="6993" y="331"/>
              <a:ext cx="8" cy="6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0" name="Oval 20"/>
            <p:cNvSpPr>
              <a:spLocks noChangeArrowheads="1"/>
            </p:cNvSpPr>
            <p:nvPr userDrawn="1"/>
          </p:nvSpPr>
          <p:spPr bwMode="auto">
            <a:xfrm>
              <a:off x="7038" y="339"/>
              <a:ext cx="8" cy="7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1" name="Freeform 21"/>
            <p:cNvSpPr>
              <a:spLocks/>
            </p:cNvSpPr>
            <p:nvPr userDrawn="1"/>
          </p:nvSpPr>
          <p:spPr bwMode="auto">
            <a:xfrm>
              <a:off x="7109" y="333"/>
              <a:ext cx="14" cy="15"/>
            </a:xfrm>
            <a:custGeom>
              <a:avLst/>
              <a:gdLst>
                <a:gd name="T0" fmla="*/ 7 w 14"/>
                <a:gd name="T1" fmla="*/ 15 h 15"/>
                <a:gd name="T2" fmla="*/ 14 w 14"/>
                <a:gd name="T3" fmla="*/ 7 h 15"/>
                <a:gd name="T4" fmla="*/ 6 w 14"/>
                <a:gd name="T5" fmla="*/ 0 h 15"/>
                <a:gd name="T6" fmla="*/ 0 w 14"/>
                <a:gd name="T7" fmla="*/ 8 h 15"/>
                <a:gd name="T8" fmla="*/ 7 w 14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7" y="15"/>
                  </a:moveTo>
                  <a:cubicBezTo>
                    <a:pt x="10" y="15"/>
                    <a:pt x="14" y="11"/>
                    <a:pt x="14" y="7"/>
                  </a:cubicBezTo>
                  <a:cubicBezTo>
                    <a:pt x="14" y="4"/>
                    <a:pt x="10" y="0"/>
                    <a:pt x="6" y="0"/>
                  </a:cubicBezTo>
                  <a:cubicBezTo>
                    <a:pt x="2" y="0"/>
                    <a:pt x="0" y="4"/>
                    <a:pt x="0" y="8"/>
                  </a:cubicBezTo>
                  <a:cubicBezTo>
                    <a:pt x="0" y="11"/>
                    <a:pt x="3" y="15"/>
                    <a:pt x="7" y="15"/>
                  </a:cubicBezTo>
                  <a:close/>
                </a:path>
              </a:pathLst>
            </a:cu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2" name="Oval 22"/>
            <p:cNvSpPr>
              <a:spLocks noChangeArrowheads="1"/>
            </p:cNvSpPr>
            <p:nvPr userDrawn="1"/>
          </p:nvSpPr>
          <p:spPr bwMode="auto">
            <a:xfrm>
              <a:off x="7100" y="309"/>
              <a:ext cx="15" cy="14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3" name="Oval 23"/>
            <p:cNvSpPr>
              <a:spLocks noChangeArrowheads="1"/>
            </p:cNvSpPr>
            <p:nvPr userDrawn="1"/>
          </p:nvSpPr>
          <p:spPr bwMode="auto">
            <a:xfrm>
              <a:off x="7142" y="312"/>
              <a:ext cx="14" cy="13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4" name="Oval 24"/>
            <p:cNvSpPr>
              <a:spLocks noChangeArrowheads="1"/>
            </p:cNvSpPr>
            <p:nvPr userDrawn="1"/>
          </p:nvSpPr>
          <p:spPr bwMode="auto">
            <a:xfrm>
              <a:off x="7126" y="325"/>
              <a:ext cx="15" cy="14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5" name="Rectangle 25"/>
            <p:cNvSpPr>
              <a:spLocks noChangeArrowheads="1"/>
            </p:cNvSpPr>
            <p:nvPr userDrawn="1"/>
          </p:nvSpPr>
          <p:spPr bwMode="auto">
            <a:xfrm>
              <a:off x="7034" y="174"/>
              <a:ext cx="11" cy="11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6" name="Rectangle 26"/>
            <p:cNvSpPr>
              <a:spLocks noChangeArrowheads="1"/>
            </p:cNvSpPr>
            <p:nvPr userDrawn="1"/>
          </p:nvSpPr>
          <p:spPr bwMode="auto">
            <a:xfrm>
              <a:off x="7118" y="164"/>
              <a:ext cx="11" cy="12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7" name="Rectangle 27"/>
            <p:cNvSpPr>
              <a:spLocks noChangeArrowheads="1"/>
            </p:cNvSpPr>
            <p:nvPr userDrawn="1"/>
          </p:nvSpPr>
          <p:spPr bwMode="auto">
            <a:xfrm>
              <a:off x="7134" y="216"/>
              <a:ext cx="11" cy="11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8" name="Rectangle 28"/>
            <p:cNvSpPr>
              <a:spLocks noChangeArrowheads="1"/>
            </p:cNvSpPr>
            <p:nvPr userDrawn="1"/>
          </p:nvSpPr>
          <p:spPr bwMode="auto">
            <a:xfrm>
              <a:off x="7084" y="227"/>
              <a:ext cx="11" cy="11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1" name="Rectangle 29"/>
            <p:cNvSpPr>
              <a:spLocks noChangeArrowheads="1"/>
            </p:cNvSpPr>
            <p:nvPr userDrawn="1"/>
          </p:nvSpPr>
          <p:spPr bwMode="auto">
            <a:xfrm>
              <a:off x="7059" y="224"/>
              <a:ext cx="12" cy="11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2" name="Freeform 30"/>
            <p:cNvSpPr>
              <a:spLocks/>
            </p:cNvSpPr>
            <p:nvPr userDrawn="1"/>
          </p:nvSpPr>
          <p:spPr bwMode="auto">
            <a:xfrm>
              <a:off x="7009" y="235"/>
              <a:ext cx="15" cy="15"/>
            </a:xfrm>
            <a:custGeom>
              <a:avLst/>
              <a:gdLst>
                <a:gd name="T0" fmla="*/ 10 w 15"/>
                <a:gd name="T1" fmla="*/ 15 h 15"/>
                <a:gd name="T2" fmla="*/ 15 w 15"/>
                <a:gd name="T3" fmla="*/ 5 h 15"/>
                <a:gd name="T4" fmla="*/ 5 w 15"/>
                <a:gd name="T5" fmla="*/ 0 h 15"/>
                <a:gd name="T6" fmla="*/ 0 w 15"/>
                <a:gd name="T7" fmla="*/ 10 h 15"/>
                <a:gd name="T8" fmla="*/ 10 w 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0" y="15"/>
                  </a:moveTo>
                  <a:lnTo>
                    <a:pt x="15" y="5"/>
                  </a:lnTo>
                  <a:lnTo>
                    <a:pt x="5" y="0"/>
                  </a:lnTo>
                  <a:lnTo>
                    <a:pt x="0" y="10"/>
                  </a:lnTo>
                  <a:lnTo>
                    <a:pt x="10" y="15"/>
                  </a:lnTo>
                  <a:close/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3" name="Freeform 31"/>
            <p:cNvSpPr>
              <a:spLocks/>
            </p:cNvSpPr>
            <p:nvPr userDrawn="1"/>
          </p:nvSpPr>
          <p:spPr bwMode="auto">
            <a:xfrm>
              <a:off x="7022" y="176"/>
              <a:ext cx="102" cy="53"/>
            </a:xfrm>
            <a:custGeom>
              <a:avLst/>
              <a:gdLst>
                <a:gd name="T0" fmla="*/ 15 w 102"/>
                <a:gd name="T1" fmla="*/ 18 h 53"/>
                <a:gd name="T2" fmla="*/ 0 w 102"/>
                <a:gd name="T3" fmla="*/ 53 h 53"/>
                <a:gd name="T4" fmla="*/ 43 w 102"/>
                <a:gd name="T5" fmla="*/ 39 h 53"/>
                <a:gd name="T6" fmla="*/ 102 w 102"/>
                <a:gd name="T7" fmla="*/ 6 h 53"/>
                <a:gd name="T8" fmla="*/ 102 w 102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3">
                  <a:moveTo>
                    <a:pt x="15" y="18"/>
                  </a:moveTo>
                  <a:lnTo>
                    <a:pt x="0" y="53"/>
                  </a:lnTo>
                  <a:lnTo>
                    <a:pt x="43" y="39"/>
                  </a:lnTo>
                  <a:lnTo>
                    <a:pt x="102" y="6"/>
                  </a:lnTo>
                  <a:lnTo>
                    <a:pt x="102" y="0"/>
                  </a:lnTo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9" name="Freeform 32"/>
            <p:cNvSpPr>
              <a:spLocks/>
            </p:cNvSpPr>
            <p:nvPr userDrawn="1"/>
          </p:nvSpPr>
          <p:spPr bwMode="auto">
            <a:xfrm>
              <a:off x="7040" y="184"/>
              <a:ext cx="100" cy="24"/>
            </a:xfrm>
            <a:custGeom>
              <a:avLst/>
              <a:gdLst>
                <a:gd name="T0" fmla="*/ 0 w 100"/>
                <a:gd name="T1" fmla="*/ 7 h 24"/>
                <a:gd name="T2" fmla="*/ 41 w 100"/>
                <a:gd name="T3" fmla="*/ 13 h 24"/>
                <a:gd name="T4" fmla="*/ 83 w 100"/>
                <a:gd name="T5" fmla="*/ 0 h 24"/>
                <a:gd name="T6" fmla="*/ 100 w 100"/>
                <a:gd name="T7" fmla="*/ 20 h 24"/>
                <a:gd name="T8" fmla="*/ 77 w 10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4">
                  <a:moveTo>
                    <a:pt x="0" y="7"/>
                  </a:moveTo>
                  <a:lnTo>
                    <a:pt x="41" y="13"/>
                  </a:lnTo>
                  <a:lnTo>
                    <a:pt x="83" y="0"/>
                  </a:lnTo>
                  <a:lnTo>
                    <a:pt x="100" y="20"/>
                  </a:lnTo>
                  <a:lnTo>
                    <a:pt x="77" y="24"/>
                  </a:lnTo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0" name="Freeform 33"/>
            <p:cNvSpPr>
              <a:spLocks/>
            </p:cNvSpPr>
            <p:nvPr userDrawn="1"/>
          </p:nvSpPr>
          <p:spPr bwMode="auto">
            <a:xfrm>
              <a:off x="7081" y="203"/>
              <a:ext cx="34" cy="18"/>
            </a:xfrm>
            <a:custGeom>
              <a:avLst/>
              <a:gdLst>
                <a:gd name="T0" fmla="*/ 34 w 34"/>
                <a:gd name="T1" fmla="*/ 4 h 18"/>
                <a:gd name="T2" fmla="*/ 7 w 34"/>
                <a:gd name="T3" fmla="*/ 18 h 18"/>
                <a:gd name="T4" fmla="*/ 0 w 34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18">
                  <a:moveTo>
                    <a:pt x="34" y="4"/>
                  </a:moveTo>
                  <a:lnTo>
                    <a:pt x="7" y="18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1" name="Line 34"/>
            <p:cNvSpPr>
              <a:spLocks noChangeShapeType="1"/>
            </p:cNvSpPr>
            <p:nvPr userDrawn="1"/>
          </p:nvSpPr>
          <p:spPr bwMode="auto">
            <a:xfrm>
              <a:off x="7066" y="216"/>
              <a:ext cx="22" cy="2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2" name="Freeform 35"/>
            <p:cNvSpPr>
              <a:spLocks/>
            </p:cNvSpPr>
            <p:nvPr userDrawn="1"/>
          </p:nvSpPr>
          <p:spPr bwMode="auto">
            <a:xfrm>
              <a:off x="7039" y="185"/>
              <a:ext cx="49" cy="33"/>
            </a:xfrm>
            <a:custGeom>
              <a:avLst/>
              <a:gdLst>
                <a:gd name="T0" fmla="*/ 49 w 49"/>
                <a:gd name="T1" fmla="*/ 33 h 33"/>
                <a:gd name="T2" fmla="*/ 0 w 49"/>
                <a:gd name="T3" fmla="*/ 6 h 33"/>
                <a:gd name="T4" fmla="*/ 0 w 49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33">
                  <a:moveTo>
                    <a:pt x="49" y="33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3" name="Line 36"/>
            <p:cNvSpPr>
              <a:spLocks noChangeShapeType="1"/>
            </p:cNvSpPr>
            <p:nvPr userDrawn="1"/>
          </p:nvSpPr>
          <p:spPr bwMode="auto">
            <a:xfrm flipH="1">
              <a:off x="7117" y="181"/>
              <a:ext cx="6" cy="22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4" name="Line 37"/>
            <p:cNvSpPr>
              <a:spLocks noChangeShapeType="1"/>
            </p:cNvSpPr>
            <p:nvPr userDrawn="1"/>
          </p:nvSpPr>
          <p:spPr bwMode="auto">
            <a:xfrm>
              <a:off x="7139" y="211"/>
              <a:ext cx="0" cy="5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5" name="Line 38"/>
            <p:cNvSpPr>
              <a:spLocks noChangeShapeType="1"/>
            </p:cNvSpPr>
            <p:nvPr userDrawn="1"/>
          </p:nvSpPr>
          <p:spPr bwMode="auto">
            <a:xfrm flipH="1">
              <a:off x="7018" y="234"/>
              <a:ext cx="3" cy="5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6" name="Line 39"/>
            <p:cNvSpPr>
              <a:spLocks noChangeShapeType="1"/>
            </p:cNvSpPr>
            <p:nvPr userDrawn="1"/>
          </p:nvSpPr>
          <p:spPr bwMode="auto">
            <a:xfrm>
              <a:off x="7064" y="221"/>
              <a:ext cx="0" cy="3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7" name="Line 40"/>
            <p:cNvSpPr>
              <a:spLocks noChangeShapeType="1"/>
            </p:cNvSpPr>
            <p:nvPr userDrawn="1"/>
          </p:nvSpPr>
          <p:spPr bwMode="auto">
            <a:xfrm>
              <a:off x="7089" y="224"/>
              <a:ext cx="0" cy="4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8" name="Oval 41"/>
            <p:cNvSpPr>
              <a:spLocks noChangeArrowheads="1"/>
            </p:cNvSpPr>
            <p:nvPr userDrawn="1"/>
          </p:nvSpPr>
          <p:spPr bwMode="auto">
            <a:xfrm>
              <a:off x="7118" y="180"/>
              <a:ext cx="11" cy="10"/>
            </a:xfrm>
            <a:prstGeom prst="ellipse">
              <a:avLst/>
            </a:pr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9" name="Oval 42"/>
            <p:cNvSpPr>
              <a:spLocks noChangeArrowheads="1"/>
            </p:cNvSpPr>
            <p:nvPr userDrawn="1"/>
          </p:nvSpPr>
          <p:spPr bwMode="auto">
            <a:xfrm>
              <a:off x="7059" y="211"/>
              <a:ext cx="12" cy="11"/>
            </a:xfrm>
            <a:prstGeom prst="ellipse">
              <a:avLst/>
            </a:pr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0" name="Oval 43"/>
            <p:cNvSpPr>
              <a:spLocks noChangeArrowheads="1"/>
            </p:cNvSpPr>
            <p:nvPr userDrawn="1"/>
          </p:nvSpPr>
          <p:spPr bwMode="auto">
            <a:xfrm>
              <a:off x="7076" y="194"/>
              <a:ext cx="11" cy="10"/>
            </a:xfrm>
            <a:prstGeom prst="ellipse">
              <a:avLst/>
            </a:pr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1" name="Oval 44"/>
            <p:cNvSpPr>
              <a:spLocks noChangeArrowheads="1"/>
            </p:cNvSpPr>
            <p:nvPr userDrawn="1"/>
          </p:nvSpPr>
          <p:spPr bwMode="auto">
            <a:xfrm>
              <a:off x="7018" y="225"/>
              <a:ext cx="10" cy="11"/>
            </a:xfrm>
            <a:prstGeom prst="ellipse">
              <a:avLst/>
            </a:prstGeom>
            <a:solidFill>
              <a:srgbClr val="F3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2" name="Oval 45"/>
            <p:cNvSpPr>
              <a:spLocks noChangeArrowheads="1"/>
            </p:cNvSpPr>
            <p:nvPr userDrawn="1"/>
          </p:nvSpPr>
          <p:spPr bwMode="auto">
            <a:xfrm>
              <a:off x="7111" y="202"/>
              <a:ext cx="11" cy="10"/>
            </a:xfrm>
            <a:prstGeom prst="ellipse">
              <a:avLst/>
            </a:prstGeom>
            <a:solidFill>
              <a:srgbClr val="F3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3" name="Oval 46"/>
            <p:cNvSpPr>
              <a:spLocks noChangeArrowheads="1"/>
            </p:cNvSpPr>
            <p:nvPr userDrawn="1"/>
          </p:nvSpPr>
          <p:spPr bwMode="auto">
            <a:xfrm>
              <a:off x="7034" y="188"/>
              <a:ext cx="10" cy="10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4" name="Oval 47"/>
            <p:cNvSpPr>
              <a:spLocks noChangeArrowheads="1"/>
            </p:cNvSpPr>
            <p:nvPr userDrawn="1"/>
          </p:nvSpPr>
          <p:spPr bwMode="auto">
            <a:xfrm>
              <a:off x="7133" y="201"/>
              <a:ext cx="11" cy="11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5" name="Oval 48"/>
            <p:cNvSpPr>
              <a:spLocks noChangeArrowheads="1"/>
            </p:cNvSpPr>
            <p:nvPr userDrawn="1"/>
          </p:nvSpPr>
          <p:spPr bwMode="auto">
            <a:xfrm>
              <a:off x="7084" y="214"/>
              <a:ext cx="11" cy="11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6" name="Freeform 49"/>
            <p:cNvSpPr>
              <a:spLocks/>
            </p:cNvSpPr>
            <p:nvPr userDrawn="1"/>
          </p:nvSpPr>
          <p:spPr bwMode="auto">
            <a:xfrm>
              <a:off x="6676" y="441"/>
              <a:ext cx="97" cy="113"/>
            </a:xfrm>
            <a:custGeom>
              <a:avLst/>
              <a:gdLst>
                <a:gd name="T0" fmla="*/ 81 w 96"/>
                <a:gd name="T1" fmla="*/ 35 h 112"/>
                <a:gd name="T2" fmla="*/ 51 w 96"/>
                <a:gd name="T3" fmla="*/ 12 h 112"/>
                <a:gd name="T4" fmla="*/ 14 w 96"/>
                <a:gd name="T5" fmla="*/ 55 h 112"/>
                <a:gd name="T6" fmla="*/ 51 w 96"/>
                <a:gd name="T7" fmla="*/ 100 h 112"/>
                <a:gd name="T8" fmla="*/ 82 w 96"/>
                <a:gd name="T9" fmla="*/ 69 h 112"/>
                <a:gd name="T10" fmla="*/ 96 w 96"/>
                <a:gd name="T11" fmla="*/ 69 h 112"/>
                <a:gd name="T12" fmla="*/ 50 w 96"/>
                <a:gd name="T13" fmla="*/ 112 h 112"/>
                <a:gd name="T14" fmla="*/ 0 w 96"/>
                <a:gd name="T15" fmla="*/ 56 h 112"/>
                <a:gd name="T16" fmla="*/ 51 w 96"/>
                <a:gd name="T17" fmla="*/ 0 h 112"/>
                <a:gd name="T18" fmla="*/ 95 w 96"/>
                <a:gd name="T19" fmla="*/ 35 h 112"/>
                <a:gd name="T20" fmla="*/ 81 w 96"/>
                <a:gd name="T21" fmla="*/ 3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112">
                  <a:moveTo>
                    <a:pt x="81" y="35"/>
                  </a:moveTo>
                  <a:cubicBezTo>
                    <a:pt x="78" y="20"/>
                    <a:pt x="65" y="12"/>
                    <a:pt x="51" y="12"/>
                  </a:cubicBezTo>
                  <a:cubicBezTo>
                    <a:pt x="25" y="12"/>
                    <a:pt x="14" y="33"/>
                    <a:pt x="14" y="55"/>
                  </a:cubicBezTo>
                  <a:cubicBezTo>
                    <a:pt x="14" y="80"/>
                    <a:pt x="25" y="100"/>
                    <a:pt x="51" y="100"/>
                  </a:cubicBezTo>
                  <a:cubicBezTo>
                    <a:pt x="69" y="100"/>
                    <a:pt x="80" y="87"/>
                    <a:pt x="82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3" y="96"/>
                    <a:pt x="76" y="112"/>
                    <a:pt x="50" y="112"/>
                  </a:cubicBezTo>
                  <a:cubicBezTo>
                    <a:pt x="16" y="112"/>
                    <a:pt x="0" y="87"/>
                    <a:pt x="0" y="56"/>
                  </a:cubicBezTo>
                  <a:cubicBezTo>
                    <a:pt x="0" y="25"/>
                    <a:pt x="18" y="0"/>
                    <a:pt x="51" y="0"/>
                  </a:cubicBezTo>
                  <a:cubicBezTo>
                    <a:pt x="73" y="0"/>
                    <a:pt x="91" y="12"/>
                    <a:pt x="95" y="35"/>
                  </a:cubicBezTo>
                  <a:lnTo>
                    <a:pt x="81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7" name="Freeform 50"/>
            <p:cNvSpPr>
              <a:spLocks/>
            </p:cNvSpPr>
            <p:nvPr userDrawn="1"/>
          </p:nvSpPr>
          <p:spPr bwMode="auto">
            <a:xfrm>
              <a:off x="6785" y="444"/>
              <a:ext cx="65" cy="107"/>
            </a:xfrm>
            <a:custGeom>
              <a:avLst/>
              <a:gdLst>
                <a:gd name="T0" fmla="*/ 0 w 64"/>
                <a:gd name="T1" fmla="*/ 0 h 106"/>
                <a:gd name="T2" fmla="*/ 12 w 64"/>
                <a:gd name="T3" fmla="*/ 0 h 106"/>
                <a:gd name="T4" fmla="*/ 12 w 64"/>
                <a:gd name="T5" fmla="*/ 40 h 106"/>
                <a:gd name="T6" fmla="*/ 13 w 64"/>
                <a:gd name="T7" fmla="*/ 40 h 106"/>
                <a:gd name="T8" fmla="*/ 37 w 64"/>
                <a:gd name="T9" fmla="*/ 27 h 106"/>
                <a:gd name="T10" fmla="*/ 64 w 64"/>
                <a:gd name="T11" fmla="*/ 56 h 106"/>
                <a:gd name="T12" fmla="*/ 64 w 64"/>
                <a:gd name="T13" fmla="*/ 106 h 106"/>
                <a:gd name="T14" fmla="*/ 51 w 64"/>
                <a:gd name="T15" fmla="*/ 106 h 106"/>
                <a:gd name="T16" fmla="*/ 51 w 64"/>
                <a:gd name="T17" fmla="*/ 54 h 106"/>
                <a:gd name="T18" fmla="*/ 35 w 64"/>
                <a:gd name="T19" fmla="*/ 38 h 106"/>
                <a:gd name="T20" fmla="*/ 12 w 64"/>
                <a:gd name="T21" fmla="*/ 63 h 106"/>
                <a:gd name="T22" fmla="*/ 12 w 64"/>
                <a:gd name="T23" fmla="*/ 106 h 106"/>
                <a:gd name="T24" fmla="*/ 0 w 64"/>
                <a:gd name="T25" fmla="*/ 106 h 106"/>
                <a:gd name="T26" fmla="*/ 0 w 64"/>
                <a:gd name="T2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6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7" y="31"/>
                    <a:pt x="28" y="27"/>
                    <a:pt x="37" y="27"/>
                  </a:cubicBezTo>
                  <a:cubicBezTo>
                    <a:pt x="57" y="27"/>
                    <a:pt x="64" y="39"/>
                    <a:pt x="64" y="5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51" y="106"/>
                    <a:pt x="51" y="106"/>
                    <a:pt x="51" y="106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45"/>
                    <a:pt x="45" y="38"/>
                    <a:pt x="35" y="38"/>
                  </a:cubicBezTo>
                  <a:cubicBezTo>
                    <a:pt x="20" y="38"/>
                    <a:pt x="12" y="49"/>
                    <a:pt x="12" y="63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0" y="106"/>
                    <a:pt x="0" y="106"/>
                    <a:pt x="0" y="1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8" name="Freeform 51"/>
            <p:cNvSpPr>
              <a:spLocks noEditPoints="1"/>
            </p:cNvSpPr>
            <p:nvPr userDrawn="1"/>
          </p:nvSpPr>
          <p:spPr bwMode="auto">
            <a:xfrm>
              <a:off x="6858" y="472"/>
              <a:ext cx="73" cy="81"/>
            </a:xfrm>
            <a:custGeom>
              <a:avLst/>
              <a:gdLst>
                <a:gd name="T0" fmla="*/ 71 w 72"/>
                <a:gd name="T1" fmla="*/ 55 h 81"/>
                <a:gd name="T2" fmla="*/ 37 w 72"/>
                <a:gd name="T3" fmla="*/ 81 h 81"/>
                <a:gd name="T4" fmla="*/ 0 w 72"/>
                <a:gd name="T5" fmla="*/ 40 h 81"/>
                <a:gd name="T6" fmla="*/ 37 w 72"/>
                <a:gd name="T7" fmla="*/ 0 h 81"/>
                <a:gd name="T8" fmla="*/ 72 w 72"/>
                <a:gd name="T9" fmla="*/ 45 h 81"/>
                <a:gd name="T10" fmla="*/ 14 w 72"/>
                <a:gd name="T11" fmla="*/ 45 h 81"/>
                <a:gd name="T12" fmla="*/ 38 w 72"/>
                <a:gd name="T13" fmla="*/ 70 h 81"/>
                <a:gd name="T14" fmla="*/ 58 w 72"/>
                <a:gd name="T15" fmla="*/ 55 h 81"/>
                <a:gd name="T16" fmla="*/ 71 w 72"/>
                <a:gd name="T17" fmla="*/ 55 h 81"/>
                <a:gd name="T18" fmla="*/ 58 w 72"/>
                <a:gd name="T19" fmla="*/ 33 h 81"/>
                <a:gd name="T20" fmla="*/ 36 w 72"/>
                <a:gd name="T21" fmla="*/ 11 h 81"/>
                <a:gd name="T22" fmla="*/ 14 w 72"/>
                <a:gd name="T23" fmla="*/ 33 h 81"/>
                <a:gd name="T24" fmla="*/ 58 w 72"/>
                <a:gd name="T25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81">
                  <a:moveTo>
                    <a:pt x="71" y="55"/>
                  </a:moveTo>
                  <a:cubicBezTo>
                    <a:pt x="67" y="72"/>
                    <a:pt x="55" y="81"/>
                    <a:pt x="37" y="81"/>
                  </a:cubicBezTo>
                  <a:cubicBezTo>
                    <a:pt x="13" y="81"/>
                    <a:pt x="1" y="64"/>
                    <a:pt x="0" y="40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64" y="0"/>
                    <a:pt x="72" y="26"/>
                    <a:pt x="7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58"/>
                    <a:pt x="21" y="70"/>
                    <a:pt x="38" y="70"/>
                  </a:cubicBezTo>
                  <a:cubicBezTo>
                    <a:pt x="48" y="70"/>
                    <a:pt x="56" y="65"/>
                    <a:pt x="58" y="55"/>
                  </a:cubicBezTo>
                  <a:lnTo>
                    <a:pt x="71" y="55"/>
                  </a:lnTo>
                  <a:close/>
                  <a:moveTo>
                    <a:pt x="58" y="33"/>
                  </a:moveTo>
                  <a:cubicBezTo>
                    <a:pt x="58" y="21"/>
                    <a:pt x="49" y="11"/>
                    <a:pt x="36" y="11"/>
                  </a:cubicBezTo>
                  <a:cubicBezTo>
                    <a:pt x="23" y="11"/>
                    <a:pt x="15" y="21"/>
                    <a:pt x="14" y="33"/>
                  </a:cubicBezTo>
                  <a:lnTo>
                    <a:pt x="5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9" name="Freeform 52"/>
            <p:cNvSpPr>
              <a:spLocks/>
            </p:cNvSpPr>
            <p:nvPr userDrawn="1"/>
          </p:nvSpPr>
          <p:spPr bwMode="auto">
            <a:xfrm>
              <a:off x="6938" y="472"/>
              <a:ext cx="72" cy="81"/>
            </a:xfrm>
            <a:custGeom>
              <a:avLst/>
              <a:gdLst>
                <a:gd name="T0" fmla="*/ 57 w 71"/>
                <a:gd name="T1" fmla="*/ 27 h 81"/>
                <a:gd name="T2" fmla="*/ 38 w 71"/>
                <a:gd name="T3" fmla="*/ 11 h 81"/>
                <a:gd name="T4" fmla="*/ 14 w 71"/>
                <a:gd name="T5" fmla="*/ 42 h 81"/>
                <a:gd name="T6" fmla="*/ 36 w 71"/>
                <a:gd name="T7" fmla="*/ 70 h 81"/>
                <a:gd name="T8" fmla="*/ 58 w 71"/>
                <a:gd name="T9" fmla="*/ 51 h 81"/>
                <a:gd name="T10" fmla="*/ 71 w 71"/>
                <a:gd name="T11" fmla="*/ 51 h 81"/>
                <a:gd name="T12" fmla="*/ 37 w 71"/>
                <a:gd name="T13" fmla="*/ 81 h 81"/>
                <a:gd name="T14" fmla="*/ 0 w 71"/>
                <a:gd name="T15" fmla="*/ 42 h 81"/>
                <a:gd name="T16" fmla="*/ 37 w 71"/>
                <a:gd name="T17" fmla="*/ 0 h 81"/>
                <a:gd name="T18" fmla="*/ 70 w 71"/>
                <a:gd name="T19" fmla="*/ 27 h 81"/>
                <a:gd name="T20" fmla="*/ 57 w 71"/>
                <a:gd name="T21" fmla="*/ 2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81">
                  <a:moveTo>
                    <a:pt x="57" y="27"/>
                  </a:moveTo>
                  <a:cubicBezTo>
                    <a:pt x="55" y="17"/>
                    <a:pt x="48" y="11"/>
                    <a:pt x="38" y="11"/>
                  </a:cubicBezTo>
                  <a:cubicBezTo>
                    <a:pt x="19" y="11"/>
                    <a:pt x="14" y="26"/>
                    <a:pt x="14" y="42"/>
                  </a:cubicBezTo>
                  <a:cubicBezTo>
                    <a:pt x="14" y="56"/>
                    <a:pt x="20" y="70"/>
                    <a:pt x="36" y="70"/>
                  </a:cubicBezTo>
                  <a:cubicBezTo>
                    <a:pt x="49" y="70"/>
                    <a:pt x="56" y="63"/>
                    <a:pt x="58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68" y="70"/>
                    <a:pt x="56" y="81"/>
                    <a:pt x="37" y="81"/>
                  </a:cubicBezTo>
                  <a:cubicBezTo>
                    <a:pt x="13" y="81"/>
                    <a:pt x="0" y="65"/>
                    <a:pt x="0" y="42"/>
                  </a:cubicBezTo>
                  <a:cubicBezTo>
                    <a:pt x="0" y="18"/>
                    <a:pt x="12" y="0"/>
                    <a:pt x="37" y="0"/>
                  </a:cubicBezTo>
                  <a:cubicBezTo>
                    <a:pt x="54" y="0"/>
                    <a:pt x="68" y="8"/>
                    <a:pt x="70" y="27"/>
                  </a:cubicBezTo>
                  <a:lnTo>
                    <a:pt x="5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0" name="Freeform 53"/>
            <p:cNvSpPr>
              <a:spLocks/>
            </p:cNvSpPr>
            <p:nvPr userDrawn="1"/>
          </p:nvSpPr>
          <p:spPr bwMode="auto">
            <a:xfrm>
              <a:off x="7020" y="444"/>
              <a:ext cx="68" cy="107"/>
            </a:xfrm>
            <a:custGeom>
              <a:avLst/>
              <a:gdLst>
                <a:gd name="T0" fmla="*/ 0 w 68"/>
                <a:gd name="T1" fmla="*/ 0 h 107"/>
                <a:gd name="T2" fmla="*/ 13 w 68"/>
                <a:gd name="T3" fmla="*/ 0 h 107"/>
                <a:gd name="T4" fmla="*/ 13 w 68"/>
                <a:gd name="T5" fmla="*/ 64 h 107"/>
                <a:gd name="T6" fmla="*/ 48 w 68"/>
                <a:gd name="T7" fmla="*/ 30 h 107"/>
                <a:gd name="T8" fmla="*/ 66 w 68"/>
                <a:gd name="T9" fmla="*/ 30 h 107"/>
                <a:gd name="T10" fmla="*/ 34 w 68"/>
                <a:gd name="T11" fmla="*/ 58 h 107"/>
                <a:gd name="T12" fmla="*/ 68 w 68"/>
                <a:gd name="T13" fmla="*/ 107 h 107"/>
                <a:gd name="T14" fmla="*/ 52 w 68"/>
                <a:gd name="T15" fmla="*/ 107 h 107"/>
                <a:gd name="T16" fmla="*/ 25 w 68"/>
                <a:gd name="T17" fmla="*/ 67 h 107"/>
                <a:gd name="T18" fmla="*/ 13 w 68"/>
                <a:gd name="T19" fmla="*/ 78 h 107"/>
                <a:gd name="T20" fmla="*/ 13 w 68"/>
                <a:gd name="T21" fmla="*/ 107 h 107"/>
                <a:gd name="T22" fmla="*/ 0 w 68"/>
                <a:gd name="T23" fmla="*/ 107 h 107"/>
                <a:gd name="T24" fmla="*/ 0 w 68"/>
                <a:gd name="T2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107">
                  <a:moveTo>
                    <a:pt x="0" y="0"/>
                  </a:moveTo>
                  <a:lnTo>
                    <a:pt x="13" y="0"/>
                  </a:lnTo>
                  <a:lnTo>
                    <a:pt x="13" y="64"/>
                  </a:lnTo>
                  <a:lnTo>
                    <a:pt x="48" y="30"/>
                  </a:lnTo>
                  <a:lnTo>
                    <a:pt x="66" y="30"/>
                  </a:lnTo>
                  <a:lnTo>
                    <a:pt x="34" y="58"/>
                  </a:lnTo>
                  <a:lnTo>
                    <a:pt x="68" y="107"/>
                  </a:lnTo>
                  <a:lnTo>
                    <a:pt x="52" y="107"/>
                  </a:lnTo>
                  <a:lnTo>
                    <a:pt x="25" y="67"/>
                  </a:lnTo>
                  <a:lnTo>
                    <a:pt x="13" y="78"/>
                  </a:lnTo>
                  <a:lnTo>
                    <a:pt x="13" y="107"/>
                  </a:lnTo>
                  <a:lnTo>
                    <a:pt x="0" y="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1" name="Freeform 54"/>
            <p:cNvSpPr>
              <a:spLocks noEditPoints="1"/>
            </p:cNvSpPr>
            <p:nvPr userDrawn="1"/>
          </p:nvSpPr>
          <p:spPr bwMode="auto">
            <a:xfrm>
              <a:off x="7134" y="444"/>
              <a:ext cx="81" cy="107"/>
            </a:xfrm>
            <a:custGeom>
              <a:avLst/>
              <a:gdLst>
                <a:gd name="T0" fmla="*/ 0 w 80"/>
                <a:gd name="T1" fmla="*/ 0 h 106"/>
                <a:gd name="T2" fmla="*/ 47 w 80"/>
                <a:gd name="T3" fmla="*/ 0 h 106"/>
                <a:gd name="T4" fmla="*/ 80 w 80"/>
                <a:gd name="T5" fmla="*/ 31 h 106"/>
                <a:gd name="T6" fmla="*/ 47 w 80"/>
                <a:gd name="T7" fmla="*/ 63 h 106"/>
                <a:gd name="T8" fmla="*/ 14 w 80"/>
                <a:gd name="T9" fmla="*/ 63 h 106"/>
                <a:gd name="T10" fmla="*/ 14 w 80"/>
                <a:gd name="T11" fmla="*/ 106 h 106"/>
                <a:gd name="T12" fmla="*/ 0 w 80"/>
                <a:gd name="T13" fmla="*/ 106 h 106"/>
                <a:gd name="T14" fmla="*/ 0 w 80"/>
                <a:gd name="T15" fmla="*/ 0 h 106"/>
                <a:gd name="T16" fmla="*/ 14 w 80"/>
                <a:gd name="T17" fmla="*/ 51 h 106"/>
                <a:gd name="T18" fmla="*/ 42 w 80"/>
                <a:gd name="T19" fmla="*/ 51 h 106"/>
                <a:gd name="T20" fmla="*/ 65 w 80"/>
                <a:gd name="T21" fmla="*/ 31 h 106"/>
                <a:gd name="T22" fmla="*/ 42 w 80"/>
                <a:gd name="T23" fmla="*/ 12 h 106"/>
                <a:gd name="T24" fmla="*/ 14 w 80"/>
                <a:gd name="T25" fmla="*/ 12 h 106"/>
                <a:gd name="T26" fmla="*/ 14 w 80"/>
                <a:gd name="T27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106">
                  <a:moveTo>
                    <a:pt x="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68" y="0"/>
                    <a:pt x="80" y="11"/>
                    <a:pt x="80" y="31"/>
                  </a:cubicBezTo>
                  <a:cubicBezTo>
                    <a:pt x="80" y="51"/>
                    <a:pt x="68" y="63"/>
                    <a:pt x="47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0" y="106"/>
                    <a:pt x="0" y="106"/>
                    <a:pt x="0" y="106"/>
                  </a:cubicBezTo>
                  <a:lnTo>
                    <a:pt x="0" y="0"/>
                  </a:lnTo>
                  <a:close/>
                  <a:moveTo>
                    <a:pt x="14" y="51"/>
                  </a:moveTo>
                  <a:cubicBezTo>
                    <a:pt x="42" y="51"/>
                    <a:pt x="42" y="51"/>
                    <a:pt x="42" y="51"/>
                  </a:cubicBezTo>
                  <a:cubicBezTo>
                    <a:pt x="58" y="51"/>
                    <a:pt x="65" y="44"/>
                    <a:pt x="65" y="31"/>
                  </a:cubicBezTo>
                  <a:cubicBezTo>
                    <a:pt x="65" y="18"/>
                    <a:pt x="58" y="12"/>
                    <a:pt x="42" y="12"/>
                  </a:cubicBezTo>
                  <a:cubicBezTo>
                    <a:pt x="14" y="12"/>
                    <a:pt x="14" y="12"/>
                    <a:pt x="14" y="12"/>
                  </a:cubicBezTo>
                  <a:lnTo>
                    <a:pt x="14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2" name="Freeform 55"/>
            <p:cNvSpPr>
              <a:spLocks noEditPoints="1"/>
            </p:cNvSpPr>
            <p:nvPr userDrawn="1"/>
          </p:nvSpPr>
          <p:spPr bwMode="auto">
            <a:xfrm>
              <a:off x="7219" y="472"/>
              <a:ext cx="76" cy="81"/>
            </a:xfrm>
            <a:custGeom>
              <a:avLst/>
              <a:gdLst>
                <a:gd name="T0" fmla="*/ 38 w 75"/>
                <a:gd name="T1" fmla="*/ 0 h 81"/>
                <a:gd name="T2" fmla="*/ 75 w 75"/>
                <a:gd name="T3" fmla="*/ 41 h 81"/>
                <a:gd name="T4" fmla="*/ 38 w 75"/>
                <a:gd name="T5" fmla="*/ 81 h 81"/>
                <a:gd name="T6" fmla="*/ 0 w 75"/>
                <a:gd name="T7" fmla="*/ 41 h 81"/>
                <a:gd name="T8" fmla="*/ 38 w 75"/>
                <a:gd name="T9" fmla="*/ 0 h 81"/>
                <a:gd name="T10" fmla="*/ 38 w 75"/>
                <a:gd name="T11" fmla="*/ 70 h 81"/>
                <a:gd name="T12" fmla="*/ 62 w 75"/>
                <a:gd name="T13" fmla="*/ 41 h 81"/>
                <a:gd name="T14" fmla="*/ 38 w 75"/>
                <a:gd name="T15" fmla="*/ 11 h 81"/>
                <a:gd name="T16" fmla="*/ 14 w 75"/>
                <a:gd name="T17" fmla="*/ 41 h 81"/>
                <a:gd name="T18" fmla="*/ 38 w 75"/>
                <a:gd name="T19" fmla="*/ 7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1">
                  <a:moveTo>
                    <a:pt x="38" y="0"/>
                  </a:moveTo>
                  <a:cubicBezTo>
                    <a:pt x="62" y="0"/>
                    <a:pt x="75" y="18"/>
                    <a:pt x="75" y="41"/>
                  </a:cubicBezTo>
                  <a:cubicBezTo>
                    <a:pt x="75" y="63"/>
                    <a:pt x="62" y="81"/>
                    <a:pt x="38" y="81"/>
                  </a:cubicBezTo>
                  <a:cubicBezTo>
                    <a:pt x="13" y="81"/>
                    <a:pt x="0" y="63"/>
                    <a:pt x="0" y="41"/>
                  </a:cubicBezTo>
                  <a:cubicBezTo>
                    <a:pt x="0" y="18"/>
                    <a:pt x="13" y="0"/>
                    <a:pt x="38" y="0"/>
                  </a:cubicBezTo>
                  <a:close/>
                  <a:moveTo>
                    <a:pt x="38" y="70"/>
                  </a:moveTo>
                  <a:cubicBezTo>
                    <a:pt x="51" y="70"/>
                    <a:pt x="62" y="59"/>
                    <a:pt x="62" y="41"/>
                  </a:cubicBezTo>
                  <a:cubicBezTo>
                    <a:pt x="62" y="22"/>
                    <a:pt x="51" y="11"/>
                    <a:pt x="38" y="11"/>
                  </a:cubicBezTo>
                  <a:cubicBezTo>
                    <a:pt x="24" y="11"/>
                    <a:pt x="14" y="22"/>
                    <a:pt x="14" y="41"/>
                  </a:cubicBezTo>
                  <a:cubicBezTo>
                    <a:pt x="14" y="59"/>
                    <a:pt x="24" y="70"/>
                    <a:pt x="38" y="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3" name="Freeform 56"/>
            <p:cNvSpPr>
              <a:spLocks noEditPoints="1"/>
            </p:cNvSpPr>
            <p:nvPr userDrawn="1"/>
          </p:nvSpPr>
          <p:spPr bwMode="auto">
            <a:xfrm>
              <a:off x="7308" y="444"/>
              <a:ext cx="12" cy="107"/>
            </a:xfrm>
            <a:custGeom>
              <a:avLst/>
              <a:gdLst>
                <a:gd name="T0" fmla="*/ 12 w 12"/>
                <a:gd name="T1" fmla="*/ 15 h 107"/>
                <a:gd name="T2" fmla="*/ 0 w 12"/>
                <a:gd name="T3" fmla="*/ 15 h 107"/>
                <a:gd name="T4" fmla="*/ 0 w 12"/>
                <a:gd name="T5" fmla="*/ 0 h 107"/>
                <a:gd name="T6" fmla="*/ 12 w 12"/>
                <a:gd name="T7" fmla="*/ 0 h 107"/>
                <a:gd name="T8" fmla="*/ 12 w 12"/>
                <a:gd name="T9" fmla="*/ 15 h 107"/>
                <a:gd name="T10" fmla="*/ 0 w 12"/>
                <a:gd name="T11" fmla="*/ 30 h 107"/>
                <a:gd name="T12" fmla="*/ 12 w 12"/>
                <a:gd name="T13" fmla="*/ 30 h 107"/>
                <a:gd name="T14" fmla="*/ 12 w 12"/>
                <a:gd name="T15" fmla="*/ 107 h 107"/>
                <a:gd name="T16" fmla="*/ 0 w 12"/>
                <a:gd name="T17" fmla="*/ 107 h 107"/>
                <a:gd name="T18" fmla="*/ 0 w 12"/>
                <a:gd name="T19" fmla="*/ 3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7">
                  <a:moveTo>
                    <a:pt x="12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5"/>
                  </a:lnTo>
                  <a:close/>
                  <a:moveTo>
                    <a:pt x="0" y="30"/>
                  </a:moveTo>
                  <a:lnTo>
                    <a:pt x="12" y="30"/>
                  </a:lnTo>
                  <a:lnTo>
                    <a:pt x="12" y="107"/>
                  </a:lnTo>
                  <a:lnTo>
                    <a:pt x="0" y="107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4" name="Freeform 57"/>
            <p:cNvSpPr>
              <a:spLocks/>
            </p:cNvSpPr>
            <p:nvPr userDrawn="1"/>
          </p:nvSpPr>
          <p:spPr bwMode="auto">
            <a:xfrm>
              <a:off x="7337" y="472"/>
              <a:ext cx="64" cy="79"/>
            </a:xfrm>
            <a:custGeom>
              <a:avLst/>
              <a:gdLst>
                <a:gd name="T0" fmla="*/ 0 w 64"/>
                <a:gd name="T1" fmla="*/ 2 h 79"/>
                <a:gd name="T2" fmla="*/ 12 w 64"/>
                <a:gd name="T3" fmla="*/ 2 h 79"/>
                <a:gd name="T4" fmla="*/ 12 w 64"/>
                <a:gd name="T5" fmla="*/ 14 h 79"/>
                <a:gd name="T6" fmla="*/ 13 w 64"/>
                <a:gd name="T7" fmla="*/ 14 h 79"/>
                <a:gd name="T8" fmla="*/ 38 w 64"/>
                <a:gd name="T9" fmla="*/ 0 h 79"/>
                <a:gd name="T10" fmla="*/ 64 w 64"/>
                <a:gd name="T11" fmla="*/ 29 h 79"/>
                <a:gd name="T12" fmla="*/ 64 w 64"/>
                <a:gd name="T13" fmla="*/ 79 h 79"/>
                <a:gd name="T14" fmla="*/ 52 w 64"/>
                <a:gd name="T15" fmla="*/ 79 h 79"/>
                <a:gd name="T16" fmla="*/ 52 w 64"/>
                <a:gd name="T17" fmla="*/ 27 h 79"/>
                <a:gd name="T18" fmla="*/ 36 w 64"/>
                <a:gd name="T19" fmla="*/ 11 h 79"/>
                <a:gd name="T20" fmla="*/ 13 w 64"/>
                <a:gd name="T21" fmla="*/ 36 h 79"/>
                <a:gd name="T22" fmla="*/ 13 w 64"/>
                <a:gd name="T23" fmla="*/ 79 h 79"/>
                <a:gd name="T24" fmla="*/ 0 w 64"/>
                <a:gd name="T25" fmla="*/ 79 h 79"/>
                <a:gd name="T26" fmla="*/ 0 w 64"/>
                <a:gd name="T27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9">
                  <a:moveTo>
                    <a:pt x="0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8" y="5"/>
                    <a:pt x="27" y="0"/>
                    <a:pt x="38" y="0"/>
                  </a:cubicBezTo>
                  <a:cubicBezTo>
                    <a:pt x="58" y="0"/>
                    <a:pt x="64" y="12"/>
                    <a:pt x="64" y="29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18"/>
                    <a:pt x="46" y="11"/>
                    <a:pt x="36" y="11"/>
                  </a:cubicBezTo>
                  <a:cubicBezTo>
                    <a:pt x="20" y="11"/>
                    <a:pt x="13" y="22"/>
                    <a:pt x="13" y="3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0" y="79"/>
                    <a:pt x="0" y="79"/>
                    <a:pt x="0" y="79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5" name="Freeform 58"/>
            <p:cNvSpPr>
              <a:spLocks/>
            </p:cNvSpPr>
            <p:nvPr userDrawn="1"/>
          </p:nvSpPr>
          <p:spPr bwMode="auto">
            <a:xfrm>
              <a:off x="7408" y="450"/>
              <a:ext cx="43" cy="101"/>
            </a:xfrm>
            <a:custGeom>
              <a:avLst/>
              <a:gdLst>
                <a:gd name="T0" fmla="*/ 26 w 42"/>
                <a:gd name="T1" fmla="*/ 23 h 100"/>
                <a:gd name="T2" fmla="*/ 42 w 42"/>
                <a:gd name="T3" fmla="*/ 23 h 100"/>
                <a:gd name="T4" fmla="*/ 42 w 42"/>
                <a:gd name="T5" fmla="*/ 34 h 100"/>
                <a:gd name="T6" fmla="*/ 26 w 42"/>
                <a:gd name="T7" fmla="*/ 34 h 100"/>
                <a:gd name="T8" fmla="*/ 26 w 42"/>
                <a:gd name="T9" fmla="*/ 82 h 100"/>
                <a:gd name="T10" fmla="*/ 36 w 42"/>
                <a:gd name="T11" fmla="*/ 89 h 100"/>
                <a:gd name="T12" fmla="*/ 42 w 42"/>
                <a:gd name="T13" fmla="*/ 89 h 100"/>
                <a:gd name="T14" fmla="*/ 42 w 42"/>
                <a:gd name="T15" fmla="*/ 100 h 100"/>
                <a:gd name="T16" fmla="*/ 32 w 42"/>
                <a:gd name="T17" fmla="*/ 100 h 100"/>
                <a:gd name="T18" fmla="*/ 14 w 42"/>
                <a:gd name="T19" fmla="*/ 83 h 100"/>
                <a:gd name="T20" fmla="*/ 14 w 42"/>
                <a:gd name="T21" fmla="*/ 34 h 100"/>
                <a:gd name="T22" fmla="*/ 0 w 42"/>
                <a:gd name="T23" fmla="*/ 34 h 100"/>
                <a:gd name="T24" fmla="*/ 0 w 42"/>
                <a:gd name="T25" fmla="*/ 23 h 100"/>
                <a:gd name="T26" fmla="*/ 14 w 42"/>
                <a:gd name="T27" fmla="*/ 23 h 100"/>
                <a:gd name="T28" fmla="*/ 14 w 42"/>
                <a:gd name="T29" fmla="*/ 0 h 100"/>
                <a:gd name="T30" fmla="*/ 26 w 42"/>
                <a:gd name="T31" fmla="*/ 0 h 100"/>
                <a:gd name="T32" fmla="*/ 26 w 42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00">
                  <a:moveTo>
                    <a:pt x="26" y="2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8"/>
                    <a:pt x="28" y="89"/>
                    <a:pt x="36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19" y="100"/>
                    <a:pt x="14" y="98"/>
                    <a:pt x="14" y="83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6" name="Freeform 59"/>
            <p:cNvSpPr>
              <a:spLocks/>
            </p:cNvSpPr>
            <p:nvPr userDrawn="1"/>
          </p:nvSpPr>
          <p:spPr bwMode="auto">
            <a:xfrm>
              <a:off x="6680" y="578"/>
              <a:ext cx="27" cy="35"/>
            </a:xfrm>
            <a:custGeom>
              <a:avLst/>
              <a:gdLst>
                <a:gd name="T0" fmla="*/ 21 w 27"/>
                <a:gd name="T1" fmla="*/ 11 h 35"/>
                <a:gd name="T2" fmla="*/ 13 w 27"/>
                <a:gd name="T3" fmla="*/ 4 h 35"/>
                <a:gd name="T4" fmla="*/ 5 w 27"/>
                <a:gd name="T5" fmla="*/ 10 h 35"/>
                <a:gd name="T6" fmla="*/ 16 w 27"/>
                <a:gd name="T7" fmla="*/ 16 h 35"/>
                <a:gd name="T8" fmla="*/ 27 w 27"/>
                <a:gd name="T9" fmla="*/ 25 h 35"/>
                <a:gd name="T10" fmla="*/ 13 w 27"/>
                <a:gd name="T11" fmla="*/ 35 h 35"/>
                <a:gd name="T12" fmla="*/ 0 w 27"/>
                <a:gd name="T13" fmla="*/ 23 h 35"/>
                <a:gd name="T14" fmla="*/ 4 w 27"/>
                <a:gd name="T15" fmla="*/ 23 h 35"/>
                <a:gd name="T16" fmla="*/ 14 w 27"/>
                <a:gd name="T17" fmla="*/ 32 h 35"/>
                <a:gd name="T18" fmla="*/ 22 w 27"/>
                <a:gd name="T19" fmla="*/ 25 h 35"/>
                <a:gd name="T20" fmla="*/ 11 w 27"/>
                <a:gd name="T21" fmla="*/ 19 h 35"/>
                <a:gd name="T22" fmla="*/ 1 w 27"/>
                <a:gd name="T23" fmla="*/ 10 h 35"/>
                <a:gd name="T24" fmla="*/ 13 w 27"/>
                <a:gd name="T25" fmla="*/ 0 h 35"/>
                <a:gd name="T26" fmla="*/ 25 w 27"/>
                <a:gd name="T27" fmla="*/ 11 h 35"/>
                <a:gd name="T28" fmla="*/ 21 w 27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35">
                  <a:moveTo>
                    <a:pt x="21" y="11"/>
                  </a:moveTo>
                  <a:cubicBezTo>
                    <a:pt x="20" y="6"/>
                    <a:pt x="17" y="4"/>
                    <a:pt x="13" y="4"/>
                  </a:cubicBezTo>
                  <a:cubicBezTo>
                    <a:pt x="9" y="4"/>
                    <a:pt x="5" y="5"/>
                    <a:pt x="5" y="10"/>
                  </a:cubicBezTo>
                  <a:cubicBezTo>
                    <a:pt x="5" y="14"/>
                    <a:pt x="10" y="14"/>
                    <a:pt x="16" y="16"/>
                  </a:cubicBezTo>
                  <a:cubicBezTo>
                    <a:pt x="21" y="17"/>
                    <a:pt x="27" y="19"/>
                    <a:pt x="27" y="25"/>
                  </a:cubicBezTo>
                  <a:cubicBezTo>
                    <a:pt x="27" y="32"/>
                    <a:pt x="20" y="35"/>
                    <a:pt x="13" y="35"/>
                  </a:cubicBezTo>
                  <a:cubicBezTo>
                    <a:pt x="6" y="35"/>
                    <a:pt x="0" y="32"/>
                    <a:pt x="0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9"/>
                    <a:pt x="9" y="32"/>
                    <a:pt x="14" y="32"/>
                  </a:cubicBezTo>
                  <a:cubicBezTo>
                    <a:pt x="18" y="32"/>
                    <a:pt x="22" y="30"/>
                    <a:pt x="22" y="25"/>
                  </a:cubicBezTo>
                  <a:cubicBezTo>
                    <a:pt x="22" y="21"/>
                    <a:pt x="17" y="20"/>
                    <a:pt x="11" y="19"/>
                  </a:cubicBezTo>
                  <a:cubicBezTo>
                    <a:pt x="6" y="18"/>
                    <a:pt x="1" y="16"/>
                    <a:pt x="1" y="10"/>
                  </a:cubicBezTo>
                  <a:cubicBezTo>
                    <a:pt x="1" y="3"/>
                    <a:pt x="7" y="0"/>
                    <a:pt x="13" y="0"/>
                  </a:cubicBezTo>
                  <a:cubicBezTo>
                    <a:pt x="20" y="0"/>
                    <a:pt x="25" y="3"/>
                    <a:pt x="25" y="11"/>
                  </a:cubicBezTo>
                  <a:lnTo>
                    <a:pt x="21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7" name="Freeform 60"/>
            <p:cNvSpPr>
              <a:spLocks noEditPoints="1"/>
            </p:cNvSpPr>
            <p:nvPr userDrawn="1"/>
          </p:nvSpPr>
          <p:spPr bwMode="auto">
            <a:xfrm>
              <a:off x="6712" y="578"/>
              <a:ext cx="33" cy="35"/>
            </a:xfrm>
            <a:custGeom>
              <a:avLst/>
              <a:gdLst>
                <a:gd name="T0" fmla="*/ 16 w 32"/>
                <a:gd name="T1" fmla="*/ 0 h 35"/>
                <a:gd name="T2" fmla="*/ 32 w 32"/>
                <a:gd name="T3" fmla="*/ 18 h 35"/>
                <a:gd name="T4" fmla="*/ 16 w 32"/>
                <a:gd name="T5" fmla="*/ 35 h 35"/>
                <a:gd name="T6" fmla="*/ 0 w 32"/>
                <a:gd name="T7" fmla="*/ 18 h 35"/>
                <a:gd name="T8" fmla="*/ 16 w 32"/>
                <a:gd name="T9" fmla="*/ 0 h 35"/>
                <a:gd name="T10" fmla="*/ 16 w 32"/>
                <a:gd name="T11" fmla="*/ 32 h 35"/>
                <a:gd name="T12" fmla="*/ 28 w 32"/>
                <a:gd name="T13" fmla="*/ 18 h 35"/>
                <a:gd name="T14" fmla="*/ 16 w 32"/>
                <a:gd name="T15" fmla="*/ 4 h 35"/>
                <a:gd name="T16" fmla="*/ 4 w 32"/>
                <a:gd name="T17" fmla="*/ 18 h 35"/>
                <a:gd name="T18" fmla="*/ 16 w 32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5">
                  <a:moveTo>
                    <a:pt x="16" y="0"/>
                  </a:moveTo>
                  <a:cubicBezTo>
                    <a:pt x="27" y="0"/>
                    <a:pt x="32" y="8"/>
                    <a:pt x="32" y="18"/>
                  </a:cubicBezTo>
                  <a:cubicBezTo>
                    <a:pt x="32" y="27"/>
                    <a:pt x="27" y="35"/>
                    <a:pt x="16" y="35"/>
                  </a:cubicBezTo>
                  <a:cubicBezTo>
                    <a:pt x="5" y="35"/>
                    <a:pt x="0" y="27"/>
                    <a:pt x="0" y="18"/>
                  </a:cubicBezTo>
                  <a:cubicBezTo>
                    <a:pt x="0" y="8"/>
                    <a:pt x="5" y="0"/>
                    <a:pt x="16" y="0"/>
                  </a:cubicBezTo>
                  <a:close/>
                  <a:moveTo>
                    <a:pt x="16" y="32"/>
                  </a:moveTo>
                  <a:cubicBezTo>
                    <a:pt x="24" y="32"/>
                    <a:pt x="28" y="24"/>
                    <a:pt x="28" y="18"/>
                  </a:cubicBezTo>
                  <a:cubicBezTo>
                    <a:pt x="28" y="11"/>
                    <a:pt x="24" y="4"/>
                    <a:pt x="16" y="4"/>
                  </a:cubicBezTo>
                  <a:cubicBezTo>
                    <a:pt x="8" y="4"/>
                    <a:pt x="4" y="11"/>
                    <a:pt x="4" y="18"/>
                  </a:cubicBezTo>
                  <a:cubicBezTo>
                    <a:pt x="4" y="24"/>
                    <a:pt x="8" y="32"/>
                    <a:pt x="16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8" name="Freeform 61"/>
            <p:cNvSpPr>
              <a:spLocks/>
            </p:cNvSpPr>
            <p:nvPr userDrawn="1"/>
          </p:nvSpPr>
          <p:spPr bwMode="auto">
            <a:xfrm>
              <a:off x="6752" y="579"/>
              <a:ext cx="22" cy="34"/>
            </a:xfrm>
            <a:custGeom>
              <a:avLst/>
              <a:gdLst>
                <a:gd name="T0" fmla="*/ 0 w 22"/>
                <a:gd name="T1" fmla="*/ 0 h 34"/>
                <a:gd name="T2" fmla="*/ 22 w 22"/>
                <a:gd name="T3" fmla="*/ 0 h 34"/>
                <a:gd name="T4" fmla="*/ 22 w 22"/>
                <a:gd name="T5" fmla="*/ 4 h 34"/>
                <a:gd name="T6" fmla="*/ 5 w 22"/>
                <a:gd name="T7" fmla="*/ 4 h 34"/>
                <a:gd name="T8" fmla="*/ 5 w 22"/>
                <a:gd name="T9" fmla="*/ 14 h 34"/>
                <a:gd name="T10" fmla="*/ 20 w 22"/>
                <a:gd name="T11" fmla="*/ 14 h 34"/>
                <a:gd name="T12" fmla="*/ 20 w 22"/>
                <a:gd name="T13" fmla="*/ 18 h 34"/>
                <a:gd name="T14" fmla="*/ 5 w 22"/>
                <a:gd name="T15" fmla="*/ 18 h 34"/>
                <a:gd name="T16" fmla="*/ 5 w 22"/>
                <a:gd name="T17" fmla="*/ 34 h 34"/>
                <a:gd name="T18" fmla="*/ 0 w 22"/>
                <a:gd name="T19" fmla="*/ 34 h 34"/>
                <a:gd name="T20" fmla="*/ 0 w 22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4">
                  <a:moveTo>
                    <a:pt x="0" y="0"/>
                  </a:moveTo>
                  <a:lnTo>
                    <a:pt x="22" y="0"/>
                  </a:lnTo>
                  <a:lnTo>
                    <a:pt x="22" y="4"/>
                  </a:lnTo>
                  <a:lnTo>
                    <a:pt x="5" y="4"/>
                  </a:lnTo>
                  <a:lnTo>
                    <a:pt x="5" y="14"/>
                  </a:lnTo>
                  <a:lnTo>
                    <a:pt x="20" y="14"/>
                  </a:lnTo>
                  <a:lnTo>
                    <a:pt x="20" y="18"/>
                  </a:lnTo>
                  <a:lnTo>
                    <a:pt x="5" y="18"/>
                  </a:lnTo>
                  <a:lnTo>
                    <a:pt x="5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9" name="Freeform 62"/>
            <p:cNvSpPr>
              <a:spLocks/>
            </p:cNvSpPr>
            <p:nvPr userDrawn="1"/>
          </p:nvSpPr>
          <p:spPr bwMode="auto">
            <a:xfrm>
              <a:off x="6778" y="579"/>
              <a:ext cx="28" cy="34"/>
            </a:xfrm>
            <a:custGeom>
              <a:avLst/>
              <a:gdLst>
                <a:gd name="T0" fmla="*/ 11 w 28"/>
                <a:gd name="T1" fmla="*/ 4 h 34"/>
                <a:gd name="T2" fmla="*/ 0 w 28"/>
                <a:gd name="T3" fmla="*/ 4 h 34"/>
                <a:gd name="T4" fmla="*/ 0 w 28"/>
                <a:gd name="T5" fmla="*/ 0 h 34"/>
                <a:gd name="T6" fmla="*/ 28 w 28"/>
                <a:gd name="T7" fmla="*/ 0 h 34"/>
                <a:gd name="T8" fmla="*/ 28 w 28"/>
                <a:gd name="T9" fmla="*/ 4 h 34"/>
                <a:gd name="T10" fmla="*/ 16 w 28"/>
                <a:gd name="T11" fmla="*/ 4 h 34"/>
                <a:gd name="T12" fmla="*/ 16 w 28"/>
                <a:gd name="T13" fmla="*/ 34 h 34"/>
                <a:gd name="T14" fmla="*/ 11 w 28"/>
                <a:gd name="T15" fmla="*/ 34 h 34"/>
                <a:gd name="T16" fmla="*/ 11 w 28"/>
                <a:gd name="T17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11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4"/>
                  </a:lnTo>
                  <a:lnTo>
                    <a:pt x="16" y="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0" name="Freeform 63"/>
            <p:cNvSpPr>
              <a:spLocks/>
            </p:cNvSpPr>
            <p:nvPr userDrawn="1"/>
          </p:nvSpPr>
          <p:spPr bwMode="auto">
            <a:xfrm>
              <a:off x="6810" y="579"/>
              <a:ext cx="42" cy="34"/>
            </a:xfrm>
            <a:custGeom>
              <a:avLst/>
              <a:gdLst>
                <a:gd name="T0" fmla="*/ 33 w 42"/>
                <a:gd name="T1" fmla="*/ 34 h 34"/>
                <a:gd name="T2" fmla="*/ 29 w 42"/>
                <a:gd name="T3" fmla="*/ 34 h 34"/>
                <a:gd name="T4" fmla="*/ 21 w 42"/>
                <a:gd name="T5" fmla="*/ 5 h 34"/>
                <a:gd name="T6" fmla="*/ 21 w 42"/>
                <a:gd name="T7" fmla="*/ 5 h 34"/>
                <a:gd name="T8" fmla="*/ 13 w 42"/>
                <a:gd name="T9" fmla="*/ 34 h 34"/>
                <a:gd name="T10" fmla="*/ 8 w 42"/>
                <a:gd name="T11" fmla="*/ 34 h 34"/>
                <a:gd name="T12" fmla="*/ 0 w 42"/>
                <a:gd name="T13" fmla="*/ 0 h 34"/>
                <a:gd name="T14" fmla="*/ 4 w 42"/>
                <a:gd name="T15" fmla="*/ 0 h 34"/>
                <a:gd name="T16" fmla="*/ 11 w 42"/>
                <a:gd name="T17" fmla="*/ 28 h 34"/>
                <a:gd name="T18" fmla="*/ 11 w 42"/>
                <a:gd name="T19" fmla="*/ 28 h 34"/>
                <a:gd name="T20" fmla="*/ 19 w 42"/>
                <a:gd name="T21" fmla="*/ 0 h 34"/>
                <a:gd name="T22" fmla="*/ 24 w 42"/>
                <a:gd name="T23" fmla="*/ 0 h 34"/>
                <a:gd name="T24" fmla="*/ 31 w 42"/>
                <a:gd name="T25" fmla="*/ 28 h 34"/>
                <a:gd name="T26" fmla="*/ 31 w 42"/>
                <a:gd name="T27" fmla="*/ 28 h 34"/>
                <a:gd name="T28" fmla="*/ 38 w 42"/>
                <a:gd name="T29" fmla="*/ 0 h 34"/>
                <a:gd name="T30" fmla="*/ 42 w 42"/>
                <a:gd name="T31" fmla="*/ 0 h 34"/>
                <a:gd name="T32" fmla="*/ 33 w 42"/>
                <a:gd name="T3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34">
                  <a:moveTo>
                    <a:pt x="33" y="34"/>
                  </a:moveTo>
                  <a:lnTo>
                    <a:pt x="29" y="34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13" y="34"/>
                  </a:lnTo>
                  <a:lnTo>
                    <a:pt x="8" y="34"/>
                  </a:lnTo>
                  <a:lnTo>
                    <a:pt x="0" y="0"/>
                  </a:lnTo>
                  <a:lnTo>
                    <a:pt x="4" y="0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1" y="28"/>
                  </a:lnTo>
                  <a:lnTo>
                    <a:pt x="31" y="28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3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1" name="Freeform 64"/>
            <p:cNvSpPr>
              <a:spLocks noEditPoints="1"/>
            </p:cNvSpPr>
            <p:nvPr userDrawn="1"/>
          </p:nvSpPr>
          <p:spPr bwMode="auto">
            <a:xfrm>
              <a:off x="6852" y="579"/>
              <a:ext cx="31" cy="34"/>
            </a:xfrm>
            <a:custGeom>
              <a:avLst/>
              <a:gdLst>
                <a:gd name="T0" fmla="*/ 13 w 31"/>
                <a:gd name="T1" fmla="*/ 0 h 34"/>
                <a:gd name="T2" fmla="*/ 18 w 31"/>
                <a:gd name="T3" fmla="*/ 0 h 34"/>
                <a:gd name="T4" fmla="*/ 31 w 31"/>
                <a:gd name="T5" fmla="*/ 34 h 34"/>
                <a:gd name="T6" fmla="*/ 26 w 31"/>
                <a:gd name="T7" fmla="*/ 34 h 34"/>
                <a:gd name="T8" fmla="*/ 22 w 31"/>
                <a:gd name="T9" fmla="*/ 23 h 34"/>
                <a:gd name="T10" fmla="*/ 8 w 31"/>
                <a:gd name="T11" fmla="*/ 23 h 34"/>
                <a:gd name="T12" fmla="*/ 4 w 31"/>
                <a:gd name="T13" fmla="*/ 34 h 34"/>
                <a:gd name="T14" fmla="*/ 0 w 31"/>
                <a:gd name="T15" fmla="*/ 34 h 34"/>
                <a:gd name="T16" fmla="*/ 13 w 31"/>
                <a:gd name="T17" fmla="*/ 0 h 34"/>
                <a:gd name="T18" fmla="*/ 9 w 31"/>
                <a:gd name="T19" fmla="*/ 20 h 34"/>
                <a:gd name="T20" fmla="*/ 21 w 31"/>
                <a:gd name="T21" fmla="*/ 20 h 34"/>
                <a:gd name="T22" fmla="*/ 15 w 31"/>
                <a:gd name="T23" fmla="*/ 4 h 34"/>
                <a:gd name="T24" fmla="*/ 15 w 31"/>
                <a:gd name="T25" fmla="*/ 4 h 34"/>
                <a:gd name="T26" fmla="*/ 9 w 31"/>
                <a:gd name="T27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4">
                  <a:moveTo>
                    <a:pt x="13" y="0"/>
                  </a:moveTo>
                  <a:lnTo>
                    <a:pt x="18" y="0"/>
                  </a:lnTo>
                  <a:lnTo>
                    <a:pt x="31" y="34"/>
                  </a:lnTo>
                  <a:lnTo>
                    <a:pt x="26" y="34"/>
                  </a:lnTo>
                  <a:lnTo>
                    <a:pt x="22" y="23"/>
                  </a:lnTo>
                  <a:lnTo>
                    <a:pt x="8" y="23"/>
                  </a:lnTo>
                  <a:lnTo>
                    <a:pt x="4" y="34"/>
                  </a:lnTo>
                  <a:lnTo>
                    <a:pt x="0" y="34"/>
                  </a:lnTo>
                  <a:lnTo>
                    <a:pt x="13" y="0"/>
                  </a:lnTo>
                  <a:close/>
                  <a:moveTo>
                    <a:pt x="9" y="20"/>
                  </a:moveTo>
                  <a:lnTo>
                    <a:pt x="21" y="2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2" name="Freeform 65"/>
            <p:cNvSpPr>
              <a:spLocks noEditPoints="1"/>
            </p:cNvSpPr>
            <p:nvPr userDrawn="1"/>
          </p:nvSpPr>
          <p:spPr bwMode="auto">
            <a:xfrm>
              <a:off x="6888" y="579"/>
              <a:ext cx="28" cy="34"/>
            </a:xfrm>
            <a:custGeom>
              <a:avLst/>
              <a:gdLst>
                <a:gd name="T0" fmla="*/ 0 w 27"/>
                <a:gd name="T1" fmla="*/ 0 h 34"/>
                <a:gd name="T2" fmla="*/ 16 w 27"/>
                <a:gd name="T3" fmla="*/ 0 h 34"/>
                <a:gd name="T4" fmla="*/ 26 w 27"/>
                <a:gd name="T5" fmla="*/ 9 h 34"/>
                <a:gd name="T6" fmla="*/ 20 w 27"/>
                <a:gd name="T7" fmla="*/ 17 h 34"/>
                <a:gd name="T8" fmla="*/ 20 w 27"/>
                <a:gd name="T9" fmla="*/ 17 h 34"/>
                <a:gd name="T10" fmla="*/ 25 w 27"/>
                <a:gd name="T11" fmla="*/ 24 h 34"/>
                <a:gd name="T12" fmla="*/ 27 w 27"/>
                <a:gd name="T13" fmla="*/ 34 h 34"/>
                <a:gd name="T14" fmla="*/ 22 w 27"/>
                <a:gd name="T15" fmla="*/ 34 h 34"/>
                <a:gd name="T16" fmla="*/ 21 w 27"/>
                <a:gd name="T17" fmla="*/ 25 h 34"/>
                <a:gd name="T18" fmla="*/ 16 w 27"/>
                <a:gd name="T19" fmla="*/ 19 h 34"/>
                <a:gd name="T20" fmla="*/ 5 w 27"/>
                <a:gd name="T21" fmla="*/ 19 h 34"/>
                <a:gd name="T22" fmla="*/ 5 w 27"/>
                <a:gd name="T23" fmla="*/ 34 h 34"/>
                <a:gd name="T24" fmla="*/ 0 w 27"/>
                <a:gd name="T25" fmla="*/ 34 h 34"/>
                <a:gd name="T26" fmla="*/ 0 w 27"/>
                <a:gd name="T27" fmla="*/ 0 h 34"/>
                <a:gd name="T28" fmla="*/ 14 w 27"/>
                <a:gd name="T29" fmla="*/ 15 h 34"/>
                <a:gd name="T30" fmla="*/ 22 w 27"/>
                <a:gd name="T31" fmla="*/ 9 h 34"/>
                <a:gd name="T32" fmla="*/ 16 w 27"/>
                <a:gd name="T33" fmla="*/ 4 h 34"/>
                <a:gd name="T34" fmla="*/ 5 w 27"/>
                <a:gd name="T35" fmla="*/ 4 h 34"/>
                <a:gd name="T36" fmla="*/ 5 w 27"/>
                <a:gd name="T37" fmla="*/ 15 h 34"/>
                <a:gd name="T38" fmla="*/ 14 w 27"/>
                <a:gd name="T39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34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3"/>
                    <a:pt x="26" y="9"/>
                  </a:cubicBezTo>
                  <a:cubicBezTo>
                    <a:pt x="26" y="13"/>
                    <a:pt x="24" y="16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4" y="18"/>
                    <a:pt x="25" y="21"/>
                    <a:pt x="25" y="24"/>
                  </a:cubicBezTo>
                  <a:cubicBezTo>
                    <a:pt x="26" y="28"/>
                    <a:pt x="25" y="31"/>
                    <a:pt x="27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2" y="29"/>
                    <a:pt x="21" y="25"/>
                  </a:cubicBezTo>
                  <a:cubicBezTo>
                    <a:pt x="21" y="22"/>
                    <a:pt x="20" y="19"/>
                    <a:pt x="1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  <a:moveTo>
                    <a:pt x="14" y="15"/>
                  </a:moveTo>
                  <a:cubicBezTo>
                    <a:pt x="18" y="15"/>
                    <a:pt x="22" y="14"/>
                    <a:pt x="22" y="9"/>
                  </a:cubicBezTo>
                  <a:cubicBezTo>
                    <a:pt x="22" y="6"/>
                    <a:pt x="20" y="4"/>
                    <a:pt x="1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5"/>
                    <a:pt x="5" y="15"/>
                    <a:pt x="5" y="15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3" name="Freeform 66"/>
            <p:cNvSpPr>
              <a:spLocks/>
            </p:cNvSpPr>
            <p:nvPr userDrawn="1"/>
          </p:nvSpPr>
          <p:spPr bwMode="auto">
            <a:xfrm>
              <a:off x="6923" y="579"/>
              <a:ext cx="24" cy="34"/>
            </a:xfrm>
            <a:custGeom>
              <a:avLst/>
              <a:gdLst>
                <a:gd name="T0" fmla="*/ 0 w 24"/>
                <a:gd name="T1" fmla="*/ 0 h 34"/>
                <a:gd name="T2" fmla="*/ 23 w 24"/>
                <a:gd name="T3" fmla="*/ 0 h 34"/>
                <a:gd name="T4" fmla="*/ 23 w 24"/>
                <a:gd name="T5" fmla="*/ 4 h 34"/>
                <a:gd name="T6" fmla="*/ 5 w 24"/>
                <a:gd name="T7" fmla="*/ 4 h 34"/>
                <a:gd name="T8" fmla="*/ 5 w 24"/>
                <a:gd name="T9" fmla="*/ 14 h 34"/>
                <a:gd name="T10" fmla="*/ 22 w 24"/>
                <a:gd name="T11" fmla="*/ 14 h 34"/>
                <a:gd name="T12" fmla="*/ 22 w 24"/>
                <a:gd name="T13" fmla="*/ 18 h 34"/>
                <a:gd name="T14" fmla="*/ 5 w 24"/>
                <a:gd name="T15" fmla="*/ 18 h 34"/>
                <a:gd name="T16" fmla="*/ 5 w 24"/>
                <a:gd name="T17" fmla="*/ 30 h 34"/>
                <a:gd name="T18" fmla="*/ 24 w 24"/>
                <a:gd name="T19" fmla="*/ 30 h 34"/>
                <a:gd name="T20" fmla="*/ 24 w 24"/>
                <a:gd name="T21" fmla="*/ 34 h 34"/>
                <a:gd name="T22" fmla="*/ 0 w 24"/>
                <a:gd name="T23" fmla="*/ 34 h 34"/>
                <a:gd name="T24" fmla="*/ 0 w 24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4">
                  <a:moveTo>
                    <a:pt x="0" y="0"/>
                  </a:moveTo>
                  <a:lnTo>
                    <a:pt x="23" y="0"/>
                  </a:lnTo>
                  <a:lnTo>
                    <a:pt x="23" y="4"/>
                  </a:lnTo>
                  <a:lnTo>
                    <a:pt x="5" y="4"/>
                  </a:lnTo>
                  <a:lnTo>
                    <a:pt x="5" y="14"/>
                  </a:lnTo>
                  <a:lnTo>
                    <a:pt x="22" y="14"/>
                  </a:lnTo>
                  <a:lnTo>
                    <a:pt x="22" y="18"/>
                  </a:lnTo>
                  <a:lnTo>
                    <a:pt x="5" y="18"/>
                  </a:lnTo>
                  <a:lnTo>
                    <a:pt x="5" y="30"/>
                  </a:lnTo>
                  <a:lnTo>
                    <a:pt x="24" y="30"/>
                  </a:lnTo>
                  <a:lnTo>
                    <a:pt x="2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4" name="Freeform 67"/>
            <p:cNvSpPr>
              <a:spLocks/>
            </p:cNvSpPr>
            <p:nvPr userDrawn="1"/>
          </p:nvSpPr>
          <p:spPr bwMode="auto">
            <a:xfrm>
              <a:off x="6965" y="579"/>
              <a:ext cx="28" cy="34"/>
            </a:xfrm>
            <a:custGeom>
              <a:avLst/>
              <a:gdLst>
                <a:gd name="T0" fmla="*/ 11 w 28"/>
                <a:gd name="T1" fmla="*/ 4 h 34"/>
                <a:gd name="T2" fmla="*/ 0 w 28"/>
                <a:gd name="T3" fmla="*/ 4 h 34"/>
                <a:gd name="T4" fmla="*/ 0 w 28"/>
                <a:gd name="T5" fmla="*/ 0 h 34"/>
                <a:gd name="T6" fmla="*/ 28 w 28"/>
                <a:gd name="T7" fmla="*/ 0 h 34"/>
                <a:gd name="T8" fmla="*/ 28 w 28"/>
                <a:gd name="T9" fmla="*/ 4 h 34"/>
                <a:gd name="T10" fmla="*/ 16 w 28"/>
                <a:gd name="T11" fmla="*/ 4 h 34"/>
                <a:gd name="T12" fmla="*/ 16 w 28"/>
                <a:gd name="T13" fmla="*/ 34 h 34"/>
                <a:gd name="T14" fmla="*/ 11 w 28"/>
                <a:gd name="T15" fmla="*/ 34 h 34"/>
                <a:gd name="T16" fmla="*/ 11 w 28"/>
                <a:gd name="T17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11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4"/>
                  </a:lnTo>
                  <a:lnTo>
                    <a:pt x="16" y="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5" name="Freeform 68"/>
            <p:cNvSpPr>
              <a:spLocks/>
            </p:cNvSpPr>
            <p:nvPr userDrawn="1"/>
          </p:nvSpPr>
          <p:spPr bwMode="auto">
            <a:xfrm>
              <a:off x="6998" y="579"/>
              <a:ext cx="24" cy="34"/>
            </a:xfrm>
            <a:custGeom>
              <a:avLst/>
              <a:gdLst>
                <a:gd name="T0" fmla="*/ 0 w 24"/>
                <a:gd name="T1" fmla="*/ 0 h 34"/>
                <a:gd name="T2" fmla="*/ 24 w 24"/>
                <a:gd name="T3" fmla="*/ 0 h 34"/>
                <a:gd name="T4" fmla="*/ 24 w 24"/>
                <a:gd name="T5" fmla="*/ 4 h 34"/>
                <a:gd name="T6" fmla="*/ 5 w 24"/>
                <a:gd name="T7" fmla="*/ 4 h 34"/>
                <a:gd name="T8" fmla="*/ 5 w 24"/>
                <a:gd name="T9" fmla="*/ 14 h 34"/>
                <a:gd name="T10" fmla="*/ 23 w 24"/>
                <a:gd name="T11" fmla="*/ 14 h 34"/>
                <a:gd name="T12" fmla="*/ 23 w 24"/>
                <a:gd name="T13" fmla="*/ 18 h 34"/>
                <a:gd name="T14" fmla="*/ 5 w 24"/>
                <a:gd name="T15" fmla="*/ 18 h 34"/>
                <a:gd name="T16" fmla="*/ 5 w 24"/>
                <a:gd name="T17" fmla="*/ 30 h 34"/>
                <a:gd name="T18" fmla="*/ 24 w 24"/>
                <a:gd name="T19" fmla="*/ 30 h 34"/>
                <a:gd name="T20" fmla="*/ 24 w 24"/>
                <a:gd name="T21" fmla="*/ 34 h 34"/>
                <a:gd name="T22" fmla="*/ 0 w 24"/>
                <a:gd name="T23" fmla="*/ 34 h 34"/>
                <a:gd name="T24" fmla="*/ 0 w 24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4">
                  <a:moveTo>
                    <a:pt x="0" y="0"/>
                  </a:moveTo>
                  <a:lnTo>
                    <a:pt x="24" y="0"/>
                  </a:lnTo>
                  <a:lnTo>
                    <a:pt x="24" y="4"/>
                  </a:lnTo>
                  <a:lnTo>
                    <a:pt x="5" y="4"/>
                  </a:lnTo>
                  <a:lnTo>
                    <a:pt x="5" y="14"/>
                  </a:lnTo>
                  <a:lnTo>
                    <a:pt x="23" y="14"/>
                  </a:lnTo>
                  <a:lnTo>
                    <a:pt x="23" y="18"/>
                  </a:lnTo>
                  <a:lnTo>
                    <a:pt x="5" y="18"/>
                  </a:lnTo>
                  <a:lnTo>
                    <a:pt x="5" y="30"/>
                  </a:lnTo>
                  <a:lnTo>
                    <a:pt x="24" y="30"/>
                  </a:lnTo>
                  <a:lnTo>
                    <a:pt x="2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6" name="Freeform 69"/>
            <p:cNvSpPr>
              <a:spLocks/>
            </p:cNvSpPr>
            <p:nvPr userDrawn="1"/>
          </p:nvSpPr>
          <p:spPr bwMode="auto">
            <a:xfrm>
              <a:off x="7027" y="578"/>
              <a:ext cx="31" cy="35"/>
            </a:xfrm>
            <a:custGeom>
              <a:avLst/>
              <a:gdLst>
                <a:gd name="T0" fmla="*/ 26 w 31"/>
                <a:gd name="T1" fmla="*/ 11 h 35"/>
                <a:gd name="T2" fmla="*/ 16 w 31"/>
                <a:gd name="T3" fmla="*/ 4 h 35"/>
                <a:gd name="T4" fmla="*/ 5 w 31"/>
                <a:gd name="T5" fmla="*/ 17 h 35"/>
                <a:gd name="T6" fmla="*/ 16 w 31"/>
                <a:gd name="T7" fmla="*/ 32 h 35"/>
                <a:gd name="T8" fmla="*/ 26 w 31"/>
                <a:gd name="T9" fmla="*/ 22 h 35"/>
                <a:gd name="T10" fmla="*/ 31 w 31"/>
                <a:gd name="T11" fmla="*/ 22 h 35"/>
                <a:gd name="T12" fmla="*/ 16 w 31"/>
                <a:gd name="T13" fmla="*/ 35 h 35"/>
                <a:gd name="T14" fmla="*/ 0 w 31"/>
                <a:gd name="T15" fmla="*/ 18 h 35"/>
                <a:gd name="T16" fmla="*/ 16 w 31"/>
                <a:gd name="T17" fmla="*/ 0 h 35"/>
                <a:gd name="T18" fmla="*/ 30 w 31"/>
                <a:gd name="T19" fmla="*/ 11 h 35"/>
                <a:gd name="T20" fmla="*/ 26 w 31"/>
                <a:gd name="T21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5">
                  <a:moveTo>
                    <a:pt x="26" y="11"/>
                  </a:moveTo>
                  <a:cubicBezTo>
                    <a:pt x="25" y="6"/>
                    <a:pt x="21" y="4"/>
                    <a:pt x="16" y="4"/>
                  </a:cubicBezTo>
                  <a:cubicBezTo>
                    <a:pt x="8" y="4"/>
                    <a:pt x="5" y="10"/>
                    <a:pt x="5" y="17"/>
                  </a:cubicBezTo>
                  <a:cubicBezTo>
                    <a:pt x="5" y="25"/>
                    <a:pt x="8" y="32"/>
                    <a:pt x="16" y="32"/>
                  </a:cubicBezTo>
                  <a:cubicBezTo>
                    <a:pt x="22" y="32"/>
                    <a:pt x="26" y="27"/>
                    <a:pt x="26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30"/>
                    <a:pt x="25" y="35"/>
                    <a:pt x="16" y="35"/>
                  </a:cubicBezTo>
                  <a:cubicBezTo>
                    <a:pt x="6" y="35"/>
                    <a:pt x="0" y="28"/>
                    <a:pt x="0" y="18"/>
                  </a:cubicBezTo>
                  <a:cubicBezTo>
                    <a:pt x="0" y="8"/>
                    <a:pt x="6" y="0"/>
                    <a:pt x="16" y="0"/>
                  </a:cubicBezTo>
                  <a:cubicBezTo>
                    <a:pt x="23" y="0"/>
                    <a:pt x="29" y="4"/>
                    <a:pt x="30" y="11"/>
                  </a:cubicBezTo>
                  <a:lnTo>
                    <a:pt x="2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7" name="Freeform 70"/>
            <p:cNvSpPr>
              <a:spLocks/>
            </p:cNvSpPr>
            <p:nvPr userDrawn="1"/>
          </p:nvSpPr>
          <p:spPr bwMode="auto">
            <a:xfrm>
              <a:off x="7065" y="579"/>
              <a:ext cx="28" cy="34"/>
            </a:xfrm>
            <a:custGeom>
              <a:avLst/>
              <a:gdLst>
                <a:gd name="T0" fmla="*/ 0 w 28"/>
                <a:gd name="T1" fmla="*/ 0 h 34"/>
                <a:gd name="T2" fmla="*/ 4 w 28"/>
                <a:gd name="T3" fmla="*/ 0 h 34"/>
                <a:gd name="T4" fmla="*/ 4 w 28"/>
                <a:gd name="T5" fmla="*/ 14 h 34"/>
                <a:gd name="T6" fmla="*/ 23 w 28"/>
                <a:gd name="T7" fmla="*/ 14 h 34"/>
                <a:gd name="T8" fmla="*/ 23 w 28"/>
                <a:gd name="T9" fmla="*/ 0 h 34"/>
                <a:gd name="T10" fmla="*/ 28 w 28"/>
                <a:gd name="T11" fmla="*/ 0 h 34"/>
                <a:gd name="T12" fmla="*/ 28 w 28"/>
                <a:gd name="T13" fmla="*/ 34 h 34"/>
                <a:gd name="T14" fmla="*/ 23 w 28"/>
                <a:gd name="T15" fmla="*/ 34 h 34"/>
                <a:gd name="T16" fmla="*/ 23 w 28"/>
                <a:gd name="T17" fmla="*/ 18 h 34"/>
                <a:gd name="T18" fmla="*/ 4 w 28"/>
                <a:gd name="T19" fmla="*/ 18 h 34"/>
                <a:gd name="T20" fmla="*/ 4 w 28"/>
                <a:gd name="T21" fmla="*/ 34 h 34"/>
                <a:gd name="T22" fmla="*/ 0 w 28"/>
                <a:gd name="T23" fmla="*/ 34 h 34"/>
                <a:gd name="T24" fmla="*/ 0 w 28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4">
                  <a:moveTo>
                    <a:pt x="0" y="0"/>
                  </a:moveTo>
                  <a:lnTo>
                    <a:pt x="4" y="0"/>
                  </a:lnTo>
                  <a:lnTo>
                    <a:pt x="4" y="14"/>
                  </a:lnTo>
                  <a:lnTo>
                    <a:pt x="23" y="14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23" y="34"/>
                  </a:lnTo>
                  <a:lnTo>
                    <a:pt x="23" y="18"/>
                  </a:lnTo>
                  <a:lnTo>
                    <a:pt x="4" y="18"/>
                  </a:lnTo>
                  <a:lnTo>
                    <a:pt x="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8" name="Freeform 71"/>
            <p:cNvSpPr>
              <a:spLocks/>
            </p:cNvSpPr>
            <p:nvPr userDrawn="1"/>
          </p:nvSpPr>
          <p:spPr bwMode="auto">
            <a:xfrm>
              <a:off x="7102" y="579"/>
              <a:ext cx="27" cy="34"/>
            </a:xfrm>
            <a:custGeom>
              <a:avLst/>
              <a:gdLst>
                <a:gd name="T0" fmla="*/ 0 w 27"/>
                <a:gd name="T1" fmla="*/ 0 h 34"/>
                <a:gd name="T2" fmla="*/ 5 w 27"/>
                <a:gd name="T3" fmla="*/ 0 h 34"/>
                <a:gd name="T4" fmla="*/ 22 w 27"/>
                <a:gd name="T5" fmla="*/ 27 h 34"/>
                <a:gd name="T6" fmla="*/ 22 w 27"/>
                <a:gd name="T7" fmla="*/ 27 h 34"/>
                <a:gd name="T8" fmla="*/ 22 w 27"/>
                <a:gd name="T9" fmla="*/ 0 h 34"/>
                <a:gd name="T10" fmla="*/ 27 w 27"/>
                <a:gd name="T11" fmla="*/ 0 h 34"/>
                <a:gd name="T12" fmla="*/ 27 w 27"/>
                <a:gd name="T13" fmla="*/ 34 h 34"/>
                <a:gd name="T14" fmla="*/ 22 w 27"/>
                <a:gd name="T15" fmla="*/ 34 h 34"/>
                <a:gd name="T16" fmla="*/ 4 w 27"/>
                <a:gd name="T17" fmla="*/ 6 h 34"/>
                <a:gd name="T18" fmla="*/ 4 w 27"/>
                <a:gd name="T19" fmla="*/ 6 h 34"/>
                <a:gd name="T20" fmla="*/ 4 w 27"/>
                <a:gd name="T21" fmla="*/ 34 h 34"/>
                <a:gd name="T22" fmla="*/ 0 w 27"/>
                <a:gd name="T23" fmla="*/ 34 h 34"/>
                <a:gd name="T24" fmla="*/ 0 w 27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4">
                  <a:moveTo>
                    <a:pt x="0" y="0"/>
                  </a:moveTo>
                  <a:lnTo>
                    <a:pt x="5" y="0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34"/>
                  </a:lnTo>
                  <a:lnTo>
                    <a:pt x="22" y="3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9" name="Freeform 72"/>
            <p:cNvSpPr>
              <a:spLocks noEditPoints="1"/>
            </p:cNvSpPr>
            <p:nvPr userDrawn="1"/>
          </p:nvSpPr>
          <p:spPr bwMode="auto">
            <a:xfrm>
              <a:off x="7136" y="578"/>
              <a:ext cx="33" cy="35"/>
            </a:xfrm>
            <a:custGeom>
              <a:avLst/>
              <a:gdLst>
                <a:gd name="T0" fmla="*/ 16 w 32"/>
                <a:gd name="T1" fmla="*/ 0 h 35"/>
                <a:gd name="T2" fmla="*/ 32 w 32"/>
                <a:gd name="T3" fmla="*/ 18 h 35"/>
                <a:gd name="T4" fmla="*/ 16 w 32"/>
                <a:gd name="T5" fmla="*/ 35 h 35"/>
                <a:gd name="T6" fmla="*/ 0 w 32"/>
                <a:gd name="T7" fmla="*/ 18 h 35"/>
                <a:gd name="T8" fmla="*/ 16 w 32"/>
                <a:gd name="T9" fmla="*/ 0 h 35"/>
                <a:gd name="T10" fmla="*/ 16 w 32"/>
                <a:gd name="T11" fmla="*/ 32 h 35"/>
                <a:gd name="T12" fmla="*/ 28 w 32"/>
                <a:gd name="T13" fmla="*/ 18 h 35"/>
                <a:gd name="T14" fmla="*/ 16 w 32"/>
                <a:gd name="T15" fmla="*/ 4 h 35"/>
                <a:gd name="T16" fmla="*/ 4 w 32"/>
                <a:gd name="T17" fmla="*/ 18 h 35"/>
                <a:gd name="T18" fmla="*/ 16 w 32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5">
                  <a:moveTo>
                    <a:pt x="16" y="0"/>
                  </a:moveTo>
                  <a:cubicBezTo>
                    <a:pt x="27" y="0"/>
                    <a:pt x="32" y="8"/>
                    <a:pt x="32" y="18"/>
                  </a:cubicBezTo>
                  <a:cubicBezTo>
                    <a:pt x="32" y="27"/>
                    <a:pt x="27" y="35"/>
                    <a:pt x="16" y="35"/>
                  </a:cubicBezTo>
                  <a:cubicBezTo>
                    <a:pt x="5" y="35"/>
                    <a:pt x="0" y="27"/>
                    <a:pt x="0" y="18"/>
                  </a:cubicBezTo>
                  <a:cubicBezTo>
                    <a:pt x="0" y="8"/>
                    <a:pt x="5" y="0"/>
                    <a:pt x="16" y="0"/>
                  </a:cubicBezTo>
                  <a:close/>
                  <a:moveTo>
                    <a:pt x="16" y="32"/>
                  </a:moveTo>
                  <a:cubicBezTo>
                    <a:pt x="24" y="32"/>
                    <a:pt x="28" y="24"/>
                    <a:pt x="28" y="18"/>
                  </a:cubicBezTo>
                  <a:cubicBezTo>
                    <a:pt x="28" y="11"/>
                    <a:pt x="24" y="4"/>
                    <a:pt x="16" y="4"/>
                  </a:cubicBezTo>
                  <a:cubicBezTo>
                    <a:pt x="8" y="4"/>
                    <a:pt x="4" y="11"/>
                    <a:pt x="4" y="18"/>
                  </a:cubicBezTo>
                  <a:cubicBezTo>
                    <a:pt x="4" y="24"/>
                    <a:pt x="8" y="32"/>
                    <a:pt x="16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0" name="Freeform 73"/>
            <p:cNvSpPr>
              <a:spLocks/>
            </p:cNvSpPr>
            <p:nvPr userDrawn="1"/>
          </p:nvSpPr>
          <p:spPr bwMode="auto">
            <a:xfrm>
              <a:off x="7176" y="579"/>
              <a:ext cx="22" cy="34"/>
            </a:xfrm>
            <a:custGeom>
              <a:avLst/>
              <a:gdLst>
                <a:gd name="T0" fmla="*/ 0 w 22"/>
                <a:gd name="T1" fmla="*/ 0 h 34"/>
                <a:gd name="T2" fmla="*/ 4 w 22"/>
                <a:gd name="T3" fmla="*/ 0 h 34"/>
                <a:gd name="T4" fmla="*/ 4 w 22"/>
                <a:gd name="T5" fmla="*/ 30 h 34"/>
                <a:gd name="T6" fmla="*/ 22 w 22"/>
                <a:gd name="T7" fmla="*/ 30 h 34"/>
                <a:gd name="T8" fmla="*/ 22 w 22"/>
                <a:gd name="T9" fmla="*/ 34 h 34"/>
                <a:gd name="T10" fmla="*/ 0 w 22"/>
                <a:gd name="T11" fmla="*/ 34 h 34"/>
                <a:gd name="T12" fmla="*/ 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0" y="0"/>
                  </a:moveTo>
                  <a:lnTo>
                    <a:pt x="4" y="0"/>
                  </a:lnTo>
                  <a:lnTo>
                    <a:pt x="4" y="30"/>
                  </a:lnTo>
                  <a:lnTo>
                    <a:pt x="22" y="30"/>
                  </a:lnTo>
                  <a:lnTo>
                    <a:pt x="22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1" name="Freeform 74"/>
            <p:cNvSpPr>
              <a:spLocks noEditPoints="1"/>
            </p:cNvSpPr>
            <p:nvPr userDrawn="1"/>
          </p:nvSpPr>
          <p:spPr bwMode="auto">
            <a:xfrm>
              <a:off x="7201" y="578"/>
              <a:ext cx="33" cy="35"/>
            </a:xfrm>
            <a:custGeom>
              <a:avLst/>
              <a:gdLst>
                <a:gd name="T0" fmla="*/ 16 w 33"/>
                <a:gd name="T1" fmla="*/ 0 h 35"/>
                <a:gd name="T2" fmla="*/ 33 w 33"/>
                <a:gd name="T3" fmla="*/ 18 h 35"/>
                <a:gd name="T4" fmla="*/ 16 w 33"/>
                <a:gd name="T5" fmla="*/ 35 h 35"/>
                <a:gd name="T6" fmla="*/ 0 w 33"/>
                <a:gd name="T7" fmla="*/ 18 h 35"/>
                <a:gd name="T8" fmla="*/ 16 w 33"/>
                <a:gd name="T9" fmla="*/ 0 h 35"/>
                <a:gd name="T10" fmla="*/ 16 w 33"/>
                <a:gd name="T11" fmla="*/ 32 h 35"/>
                <a:gd name="T12" fmla="*/ 28 w 33"/>
                <a:gd name="T13" fmla="*/ 18 h 35"/>
                <a:gd name="T14" fmla="*/ 16 w 33"/>
                <a:gd name="T15" fmla="*/ 4 h 35"/>
                <a:gd name="T16" fmla="*/ 5 w 33"/>
                <a:gd name="T17" fmla="*/ 18 h 35"/>
                <a:gd name="T18" fmla="*/ 16 w 33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5">
                  <a:moveTo>
                    <a:pt x="16" y="0"/>
                  </a:moveTo>
                  <a:cubicBezTo>
                    <a:pt x="27" y="0"/>
                    <a:pt x="33" y="8"/>
                    <a:pt x="33" y="18"/>
                  </a:cubicBezTo>
                  <a:cubicBezTo>
                    <a:pt x="33" y="27"/>
                    <a:pt x="27" y="35"/>
                    <a:pt x="16" y="35"/>
                  </a:cubicBezTo>
                  <a:cubicBezTo>
                    <a:pt x="6" y="35"/>
                    <a:pt x="0" y="27"/>
                    <a:pt x="0" y="18"/>
                  </a:cubicBezTo>
                  <a:cubicBezTo>
                    <a:pt x="0" y="8"/>
                    <a:pt x="6" y="0"/>
                    <a:pt x="16" y="0"/>
                  </a:cubicBezTo>
                  <a:close/>
                  <a:moveTo>
                    <a:pt x="16" y="32"/>
                  </a:moveTo>
                  <a:cubicBezTo>
                    <a:pt x="25" y="32"/>
                    <a:pt x="28" y="24"/>
                    <a:pt x="28" y="18"/>
                  </a:cubicBezTo>
                  <a:cubicBezTo>
                    <a:pt x="28" y="11"/>
                    <a:pt x="25" y="4"/>
                    <a:pt x="16" y="4"/>
                  </a:cubicBezTo>
                  <a:cubicBezTo>
                    <a:pt x="8" y="4"/>
                    <a:pt x="5" y="11"/>
                    <a:pt x="5" y="18"/>
                  </a:cubicBezTo>
                  <a:cubicBezTo>
                    <a:pt x="5" y="24"/>
                    <a:pt x="8" y="32"/>
                    <a:pt x="16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2" name="Freeform 75"/>
            <p:cNvSpPr>
              <a:spLocks/>
            </p:cNvSpPr>
            <p:nvPr userDrawn="1"/>
          </p:nvSpPr>
          <p:spPr bwMode="auto">
            <a:xfrm>
              <a:off x="7239" y="578"/>
              <a:ext cx="32" cy="35"/>
            </a:xfrm>
            <a:custGeom>
              <a:avLst/>
              <a:gdLst>
                <a:gd name="T0" fmla="*/ 27 w 31"/>
                <a:gd name="T1" fmla="*/ 30 h 35"/>
                <a:gd name="T2" fmla="*/ 16 w 31"/>
                <a:gd name="T3" fmla="*/ 35 h 35"/>
                <a:gd name="T4" fmla="*/ 0 w 31"/>
                <a:gd name="T5" fmla="*/ 18 h 35"/>
                <a:gd name="T6" fmla="*/ 16 w 31"/>
                <a:gd name="T7" fmla="*/ 0 h 35"/>
                <a:gd name="T8" fmla="*/ 31 w 31"/>
                <a:gd name="T9" fmla="*/ 11 h 35"/>
                <a:gd name="T10" fmla="*/ 26 w 31"/>
                <a:gd name="T11" fmla="*/ 11 h 35"/>
                <a:gd name="T12" fmla="*/ 16 w 31"/>
                <a:gd name="T13" fmla="*/ 4 h 35"/>
                <a:gd name="T14" fmla="*/ 5 w 31"/>
                <a:gd name="T15" fmla="*/ 18 h 35"/>
                <a:gd name="T16" fmla="*/ 16 w 31"/>
                <a:gd name="T17" fmla="*/ 32 h 35"/>
                <a:gd name="T18" fmla="*/ 27 w 31"/>
                <a:gd name="T19" fmla="*/ 21 h 35"/>
                <a:gd name="T20" fmla="*/ 16 w 31"/>
                <a:gd name="T21" fmla="*/ 21 h 35"/>
                <a:gd name="T22" fmla="*/ 16 w 31"/>
                <a:gd name="T23" fmla="*/ 17 h 35"/>
                <a:gd name="T24" fmla="*/ 31 w 31"/>
                <a:gd name="T25" fmla="*/ 17 h 35"/>
                <a:gd name="T26" fmla="*/ 31 w 31"/>
                <a:gd name="T27" fmla="*/ 35 h 35"/>
                <a:gd name="T28" fmla="*/ 28 w 31"/>
                <a:gd name="T29" fmla="*/ 35 h 35"/>
                <a:gd name="T30" fmla="*/ 27 w 31"/>
                <a:gd name="T3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35">
                  <a:moveTo>
                    <a:pt x="27" y="30"/>
                  </a:moveTo>
                  <a:cubicBezTo>
                    <a:pt x="25" y="34"/>
                    <a:pt x="20" y="35"/>
                    <a:pt x="16" y="35"/>
                  </a:cubicBezTo>
                  <a:cubicBezTo>
                    <a:pt x="6" y="35"/>
                    <a:pt x="0" y="27"/>
                    <a:pt x="0" y="18"/>
                  </a:cubicBezTo>
                  <a:cubicBezTo>
                    <a:pt x="0" y="8"/>
                    <a:pt x="6" y="0"/>
                    <a:pt x="16" y="0"/>
                  </a:cubicBezTo>
                  <a:cubicBezTo>
                    <a:pt x="24" y="0"/>
                    <a:pt x="30" y="3"/>
                    <a:pt x="31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6"/>
                    <a:pt x="21" y="4"/>
                    <a:pt x="16" y="4"/>
                  </a:cubicBezTo>
                  <a:cubicBezTo>
                    <a:pt x="8" y="4"/>
                    <a:pt x="5" y="11"/>
                    <a:pt x="5" y="18"/>
                  </a:cubicBezTo>
                  <a:cubicBezTo>
                    <a:pt x="5" y="25"/>
                    <a:pt x="9" y="32"/>
                    <a:pt x="16" y="32"/>
                  </a:cubicBezTo>
                  <a:cubicBezTo>
                    <a:pt x="23" y="32"/>
                    <a:pt x="27" y="27"/>
                    <a:pt x="27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8" y="35"/>
                    <a:pt x="28" y="35"/>
                    <a:pt x="28" y="35"/>
                  </a:cubicBezTo>
                  <a:lnTo>
                    <a:pt x="2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3" name="Rectangle 76"/>
            <p:cNvSpPr>
              <a:spLocks noChangeArrowheads="1"/>
            </p:cNvSpPr>
            <p:nvPr userDrawn="1"/>
          </p:nvSpPr>
          <p:spPr bwMode="auto">
            <a:xfrm>
              <a:off x="7280" y="579"/>
              <a:ext cx="4" cy="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4" name="Freeform 77"/>
            <p:cNvSpPr>
              <a:spLocks/>
            </p:cNvSpPr>
            <p:nvPr userDrawn="1"/>
          </p:nvSpPr>
          <p:spPr bwMode="auto">
            <a:xfrm>
              <a:off x="7293" y="579"/>
              <a:ext cx="24" cy="34"/>
            </a:xfrm>
            <a:custGeom>
              <a:avLst/>
              <a:gdLst>
                <a:gd name="T0" fmla="*/ 0 w 24"/>
                <a:gd name="T1" fmla="*/ 0 h 34"/>
                <a:gd name="T2" fmla="*/ 24 w 24"/>
                <a:gd name="T3" fmla="*/ 0 h 34"/>
                <a:gd name="T4" fmla="*/ 24 w 24"/>
                <a:gd name="T5" fmla="*/ 4 h 34"/>
                <a:gd name="T6" fmla="*/ 5 w 24"/>
                <a:gd name="T7" fmla="*/ 4 h 34"/>
                <a:gd name="T8" fmla="*/ 5 w 24"/>
                <a:gd name="T9" fmla="*/ 14 h 34"/>
                <a:gd name="T10" fmla="*/ 22 w 24"/>
                <a:gd name="T11" fmla="*/ 14 h 34"/>
                <a:gd name="T12" fmla="*/ 22 w 24"/>
                <a:gd name="T13" fmla="*/ 18 h 34"/>
                <a:gd name="T14" fmla="*/ 5 w 24"/>
                <a:gd name="T15" fmla="*/ 18 h 34"/>
                <a:gd name="T16" fmla="*/ 5 w 24"/>
                <a:gd name="T17" fmla="*/ 30 h 34"/>
                <a:gd name="T18" fmla="*/ 24 w 24"/>
                <a:gd name="T19" fmla="*/ 30 h 34"/>
                <a:gd name="T20" fmla="*/ 24 w 24"/>
                <a:gd name="T21" fmla="*/ 34 h 34"/>
                <a:gd name="T22" fmla="*/ 0 w 24"/>
                <a:gd name="T23" fmla="*/ 34 h 34"/>
                <a:gd name="T24" fmla="*/ 0 w 24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4">
                  <a:moveTo>
                    <a:pt x="0" y="0"/>
                  </a:moveTo>
                  <a:lnTo>
                    <a:pt x="24" y="0"/>
                  </a:lnTo>
                  <a:lnTo>
                    <a:pt x="24" y="4"/>
                  </a:lnTo>
                  <a:lnTo>
                    <a:pt x="5" y="4"/>
                  </a:lnTo>
                  <a:lnTo>
                    <a:pt x="5" y="14"/>
                  </a:lnTo>
                  <a:lnTo>
                    <a:pt x="22" y="14"/>
                  </a:lnTo>
                  <a:lnTo>
                    <a:pt x="22" y="18"/>
                  </a:lnTo>
                  <a:lnTo>
                    <a:pt x="5" y="18"/>
                  </a:lnTo>
                  <a:lnTo>
                    <a:pt x="5" y="30"/>
                  </a:lnTo>
                  <a:lnTo>
                    <a:pt x="24" y="30"/>
                  </a:lnTo>
                  <a:lnTo>
                    <a:pt x="2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5" name="Freeform 78"/>
            <p:cNvSpPr>
              <a:spLocks/>
            </p:cNvSpPr>
            <p:nvPr userDrawn="1"/>
          </p:nvSpPr>
          <p:spPr bwMode="auto">
            <a:xfrm>
              <a:off x="7322" y="578"/>
              <a:ext cx="28" cy="35"/>
            </a:xfrm>
            <a:custGeom>
              <a:avLst/>
              <a:gdLst>
                <a:gd name="T0" fmla="*/ 22 w 27"/>
                <a:gd name="T1" fmla="*/ 11 h 35"/>
                <a:gd name="T2" fmla="*/ 13 w 27"/>
                <a:gd name="T3" fmla="*/ 4 h 35"/>
                <a:gd name="T4" fmla="*/ 6 w 27"/>
                <a:gd name="T5" fmla="*/ 10 h 35"/>
                <a:gd name="T6" fmla="*/ 16 w 27"/>
                <a:gd name="T7" fmla="*/ 16 h 35"/>
                <a:gd name="T8" fmla="*/ 27 w 27"/>
                <a:gd name="T9" fmla="*/ 25 h 35"/>
                <a:gd name="T10" fmla="*/ 14 w 27"/>
                <a:gd name="T11" fmla="*/ 35 h 35"/>
                <a:gd name="T12" fmla="*/ 0 w 27"/>
                <a:gd name="T13" fmla="*/ 23 h 35"/>
                <a:gd name="T14" fmla="*/ 4 w 27"/>
                <a:gd name="T15" fmla="*/ 23 h 35"/>
                <a:gd name="T16" fmla="*/ 14 w 27"/>
                <a:gd name="T17" fmla="*/ 32 h 35"/>
                <a:gd name="T18" fmla="*/ 23 w 27"/>
                <a:gd name="T19" fmla="*/ 25 h 35"/>
                <a:gd name="T20" fmla="*/ 12 w 27"/>
                <a:gd name="T21" fmla="*/ 19 h 35"/>
                <a:gd name="T22" fmla="*/ 1 w 27"/>
                <a:gd name="T23" fmla="*/ 10 h 35"/>
                <a:gd name="T24" fmla="*/ 13 w 27"/>
                <a:gd name="T25" fmla="*/ 0 h 35"/>
                <a:gd name="T26" fmla="*/ 26 w 27"/>
                <a:gd name="T27" fmla="*/ 11 h 35"/>
                <a:gd name="T28" fmla="*/ 22 w 27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35">
                  <a:moveTo>
                    <a:pt x="22" y="11"/>
                  </a:moveTo>
                  <a:cubicBezTo>
                    <a:pt x="21" y="6"/>
                    <a:pt x="18" y="4"/>
                    <a:pt x="13" y="4"/>
                  </a:cubicBezTo>
                  <a:cubicBezTo>
                    <a:pt x="9" y="4"/>
                    <a:pt x="6" y="5"/>
                    <a:pt x="6" y="10"/>
                  </a:cubicBezTo>
                  <a:cubicBezTo>
                    <a:pt x="6" y="14"/>
                    <a:pt x="11" y="14"/>
                    <a:pt x="16" y="16"/>
                  </a:cubicBezTo>
                  <a:cubicBezTo>
                    <a:pt x="22" y="17"/>
                    <a:pt x="27" y="19"/>
                    <a:pt x="27" y="25"/>
                  </a:cubicBezTo>
                  <a:cubicBezTo>
                    <a:pt x="27" y="32"/>
                    <a:pt x="20" y="35"/>
                    <a:pt x="14" y="35"/>
                  </a:cubicBezTo>
                  <a:cubicBezTo>
                    <a:pt x="6" y="35"/>
                    <a:pt x="0" y="32"/>
                    <a:pt x="0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9"/>
                    <a:pt x="9" y="32"/>
                    <a:pt x="14" y="32"/>
                  </a:cubicBezTo>
                  <a:cubicBezTo>
                    <a:pt x="18" y="32"/>
                    <a:pt x="23" y="30"/>
                    <a:pt x="23" y="25"/>
                  </a:cubicBezTo>
                  <a:cubicBezTo>
                    <a:pt x="23" y="21"/>
                    <a:pt x="17" y="20"/>
                    <a:pt x="12" y="19"/>
                  </a:cubicBezTo>
                  <a:cubicBezTo>
                    <a:pt x="7" y="18"/>
                    <a:pt x="1" y="16"/>
                    <a:pt x="1" y="10"/>
                  </a:cubicBezTo>
                  <a:cubicBezTo>
                    <a:pt x="1" y="3"/>
                    <a:pt x="7" y="0"/>
                    <a:pt x="13" y="0"/>
                  </a:cubicBezTo>
                  <a:cubicBezTo>
                    <a:pt x="20" y="0"/>
                    <a:pt x="26" y="3"/>
                    <a:pt x="26" y="11"/>
                  </a:cubicBezTo>
                  <a:lnTo>
                    <a:pt x="22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6" name="Freeform 79"/>
            <p:cNvSpPr>
              <a:spLocks/>
            </p:cNvSpPr>
            <p:nvPr userDrawn="1"/>
          </p:nvSpPr>
          <p:spPr bwMode="auto">
            <a:xfrm>
              <a:off x="7372" y="579"/>
              <a:ext cx="22" cy="34"/>
            </a:xfrm>
            <a:custGeom>
              <a:avLst/>
              <a:gdLst>
                <a:gd name="T0" fmla="*/ 0 w 22"/>
                <a:gd name="T1" fmla="*/ 0 h 34"/>
                <a:gd name="T2" fmla="*/ 4 w 22"/>
                <a:gd name="T3" fmla="*/ 0 h 34"/>
                <a:gd name="T4" fmla="*/ 4 w 22"/>
                <a:gd name="T5" fmla="*/ 30 h 34"/>
                <a:gd name="T6" fmla="*/ 22 w 22"/>
                <a:gd name="T7" fmla="*/ 30 h 34"/>
                <a:gd name="T8" fmla="*/ 22 w 22"/>
                <a:gd name="T9" fmla="*/ 34 h 34"/>
                <a:gd name="T10" fmla="*/ 0 w 22"/>
                <a:gd name="T11" fmla="*/ 34 h 34"/>
                <a:gd name="T12" fmla="*/ 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0" y="0"/>
                  </a:moveTo>
                  <a:lnTo>
                    <a:pt x="4" y="0"/>
                  </a:lnTo>
                  <a:lnTo>
                    <a:pt x="4" y="30"/>
                  </a:lnTo>
                  <a:lnTo>
                    <a:pt x="22" y="30"/>
                  </a:lnTo>
                  <a:lnTo>
                    <a:pt x="22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7" name="Freeform 80"/>
            <p:cNvSpPr>
              <a:spLocks/>
            </p:cNvSpPr>
            <p:nvPr userDrawn="1"/>
          </p:nvSpPr>
          <p:spPr bwMode="auto">
            <a:xfrm>
              <a:off x="7392" y="579"/>
              <a:ext cx="27" cy="34"/>
            </a:xfrm>
            <a:custGeom>
              <a:avLst/>
              <a:gdLst>
                <a:gd name="T0" fmla="*/ 11 w 27"/>
                <a:gd name="T1" fmla="*/ 4 h 34"/>
                <a:gd name="T2" fmla="*/ 0 w 27"/>
                <a:gd name="T3" fmla="*/ 4 h 34"/>
                <a:gd name="T4" fmla="*/ 0 w 27"/>
                <a:gd name="T5" fmla="*/ 0 h 34"/>
                <a:gd name="T6" fmla="*/ 27 w 27"/>
                <a:gd name="T7" fmla="*/ 0 h 34"/>
                <a:gd name="T8" fmla="*/ 27 w 27"/>
                <a:gd name="T9" fmla="*/ 4 h 34"/>
                <a:gd name="T10" fmla="*/ 16 w 27"/>
                <a:gd name="T11" fmla="*/ 4 h 34"/>
                <a:gd name="T12" fmla="*/ 16 w 27"/>
                <a:gd name="T13" fmla="*/ 34 h 34"/>
                <a:gd name="T14" fmla="*/ 11 w 27"/>
                <a:gd name="T15" fmla="*/ 34 h 34"/>
                <a:gd name="T16" fmla="*/ 11 w 27"/>
                <a:gd name="T17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11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7" y="4"/>
                  </a:lnTo>
                  <a:lnTo>
                    <a:pt x="16" y="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8" name="Freeform 81"/>
            <p:cNvSpPr>
              <a:spLocks noEditPoints="1"/>
            </p:cNvSpPr>
            <p:nvPr userDrawn="1"/>
          </p:nvSpPr>
          <p:spPr bwMode="auto">
            <a:xfrm>
              <a:off x="7425" y="579"/>
              <a:ext cx="28" cy="34"/>
            </a:xfrm>
            <a:custGeom>
              <a:avLst/>
              <a:gdLst>
                <a:gd name="T0" fmla="*/ 0 w 28"/>
                <a:gd name="T1" fmla="*/ 0 h 34"/>
                <a:gd name="T2" fmla="*/ 12 w 28"/>
                <a:gd name="T3" fmla="*/ 0 h 34"/>
                <a:gd name="T4" fmla="*/ 28 w 28"/>
                <a:gd name="T5" fmla="*/ 16 h 34"/>
                <a:gd name="T6" fmla="*/ 12 w 28"/>
                <a:gd name="T7" fmla="*/ 34 h 34"/>
                <a:gd name="T8" fmla="*/ 0 w 28"/>
                <a:gd name="T9" fmla="*/ 34 h 34"/>
                <a:gd name="T10" fmla="*/ 0 w 28"/>
                <a:gd name="T11" fmla="*/ 0 h 34"/>
                <a:gd name="T12" fmla="*/ 5 w 28"/>
                <a:gd name="T13" fmla="*/ 30 h 34"/>
                <a:gd name="T14" fmla="*/ 12 w 28"/>
                <a:gd name="T15" fmla="*/ 30 h 34"/>
                <a:gd name="T16" fmla="*/ 24 w 28"/>
                <a:gd name="T17" fmla="*/ 16 h 34"/>
                <a:gd name="T18" fmla="*/ 12 w 28"/>
                <a:gd name="T19" fmla="*/ 4 h 34"/>
                <a:gd name="T20" fmla="*/ 5 w 28"/>
                <a:gd name="T21" fmla="*/ 4 h 34"/>
                <a:gd name="T22" fmla="*/ 5 w 28"/>
                <a:gd name="T23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34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2" y="0"/>
                    <a:pt x="28" y="5"/>
                    <a:pt x="28" y="16"/>
                  </a:cubicBezTo>
                  <a:cubicBezTo>
                    <a:pt x="28" y="27"/>
                    <a:pt x="23" y="34"/>
                    <a:pt x="12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  <a:moveTo>
                    <a:pt x="5" y="30"/>
                  </a:moveTo>
                  <a:cubicBezTo>
                    <a:pt x="12" y="30"/>
                    <a:pt x="12" y="30"/>
                    <a:pt x="12" y="30"/>
                  </a:cubicBezTo>
                  <a:cubicBezTo>
                    <a:pt x="15" y="30"/>
                    <a:pt x="24" y="29"/>
                    <a:pt x="24" y="16"/>
                  </a:cubicBezTo>
                  <a:cubicBezTo>
                    <a:pt x="24" y="8"/>
                    <a:pt x="21" y="4"/>
                    <a:pt x="12" y="4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9" name="Freeform 83"/>
            <p:cNvSpPr>
              <a:spLocks noEditPoints="1"/>
            </p:cNvSpPr>
            <p:nvPr userDrawn="1"/>
          </p:nvSpPr>
          <p:spPr bwMode="auto">
            <a:xfrm>
              <a:off x="7444" y="449"/>
              <a:ext cx="17" cy="18"/>
            </a:xfrm>
            <a:custGeom>
              <a:avLst/>
              <a:gdLst>
                <a:gd name="T0" fmla="*/ 8 w 17"/>
                <a:gd name="T1" fmla="*/ 0 h 17"/>
                <a:gd name="T2" fmla="*/ 17 w 17"/>
                <a:gd name="T3" fmla="*/ 8 h 17"/>
                <a:gd name="T4" fmla="*/ 8 w 17"/>
                <a:gd name="T5" fmla="*/ 17 h 17"/>
                <a:gd name="T6" fmla="*/ 0 w 17"/>
                <a:gd name="T7" fmla="*/ 8 h 17"/>
                <a:gd name="T8" fmla="*/ 8 w 17"/>
                <a:gd name="T9" fmla="*/ 0 h 17"/>
                <a:gd name="T10" fmla="*/ 8 w 17"/>
                <a:gd name="T11" fmla="*/ 16 h 17"/>
                <a:gd name="T12" fmla="*/ 15 w 17"/>
                <a:gd name="T13" fmla="*/ 8 h 17"/>
                <a:gd name="T14" fmla="*/ 8 w 17"/>
                <a:gd name="T15" fmla="*/ 1 h 17"/>
                <a:gd name="T16" fmla="*/ 1 w 17"/>
                <a:gd name="T17" fmla="*/ 8 h 17"/>
                <a:gd name="T18" fmla="*/ 8 w 17"/>
                <a:gd name="T19" fmla="*/ 16 h 17"/>
                <a:gd name="T20" fmla="*/ 5 w 17"/>
                <a:gd name="T21" fmla="*/ 3 h 17"/>
                <a:gd name="T22" fmla="*/ 9 w 17"/>
                <a:gd name="T23" fmla="*/ 3 h 17"/>
                <a:gd name="T24" fmla="*/ 12 w 17"/>
                <a:gd name="T25" fmla="*/ 6 h 17"/>
                <a:gd name="T26" fmla="*/ 10 w 17"/>
                <a:gd name="T27" fmla="*/ 9 h 17"/>
                <a:gd name="T28" fmla="*/ 13 w 17"/>
                <a:gd name="T29" fmla="*/ 13 h 17"/>
                <a:gd name="T30" fmla="*/ 11 w 17"/>
                <a:gd name="T31" fmla="*/ 13 h 17"/>
                <a:gd name="T32" fmla="*/ 8 w 17"/>
                <a:gd name="T33" fmla="*/ 9 h 17"/>
                <a:gd name="T34" fmla="*/ 7 w 17"/>
                <a:gd name="T35" fmla="*/ 9 h 17"/>
                <a:gd name="T36" fmla="*/ 7 w 17"/>
                <a:gd name="T37" fmla="*/ 13 h 17"/>
                <a:gd name="T38" fmla="*/ 5 w 17"/>
                <a:gd name="T39" fmla="*/ 13 h 17"/>
                <a:gd name="T40" fmla="*/ 5 w 17"/>
                <a:gd name="T41" fmla="*/ 3 h 17"/>
                <a:gd name="T42" fmla="*/ 7 w 17"/>
                <a:gd name="T43" fmla="*/ 8 h 17"/>
                <a:gd name="T44" fmla="*/ 8 w 17"/>
                <a:gd name="T45" fmla="*/ 8 h 17"/>
                <a:gd name="T46" fmla="*/ 11 w 17"/>
                <a:gd name="T47" fmla="*/ 6 h 17"/>
                <a:gd name="T48" fmla="*/ 9 w 17"/>
                <a:gd name="T49" fmla="*/ 4 h 17"/>
                <a:gd name="T50" fmla="*/ 7 w 17"/>
                <a:gd name="T51" fmla="*/ 4 h 17"/>
                <a:gd name="T52" fmla="*/ 7 w 17"/>
                <a:gd name="T5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17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17" y="13"/>
                    <a:pt x="13" y="17"/>
                    <a:pt x="8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lose/>
                  <a:moveTo>
                    <a:pt x="8" y="16"/>
                  </a:moveTo>
                  <a:cubicBezTo>
                    <a:pt x="12" y="16"/>
                    <a:pt x="15" y="12"/>
                    <a:pt x="15" y="8"/>
                  </a:cubicBezTo>
                  <a:cubicBezTo>
                    <a:pt x="15" y="4"/>
                    <a:pt x="12" y="1"/>
                    <a:pt x="8" y="1"/>
                  </a:cubicBezTo>
                  <a:cubicBezTo>
                    <a:pt x="4" y="1"/>
                    <a:pt x="1" y="4"/>
                    <a:pt x="1" y="8"/>
                  </a:cubicBezTo>
                  <a:cubicBezTo>
                    <a:pt x="1" y="12"/>
                    <a:pt x="4" y="16"/>
                    <a:pt x="8" y="16"/>
                  </a:cubicBezTo>
                  <a:close/>
                  <a:moveTo>
                    <a:pt x="5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1" y="3"/>
                    <a:pt x="12" y="4"/>
                    <a:pt x="12" y="6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5" y="3"/>
                  </a:lnTo>
                  <a:close/>
                  <a:moveTo>
                    <a:pt x="7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1" y="8"/>
                    <a:pt x="11" y="6"/>
                  </a:cubicBezTo>
                  <a:cubicBezTo>
                    <a:pt x="11" y="5"/>
                    <a:pt x="10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171" name="Picture 17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589" y="1042290"/>
            <a:ext cx="5249608" cy="4943380"/>
          </a:xfrm>
          <a:prstGeom prst="rect">
            <a:avLst/>
          </a:prstGeom>
        </p:spPr>
      </p:pic>
      <p:sp>
        <p:nvSpPr>
          <p:cNvPr id="2" name="Footer Placeholder 1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 [Internal Use] for Check Point employees​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4851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801463"/>
            <a:ext cx="12188825" cy="4134168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1163882" y="3378501"/>
            <a:ext cx="10058400" cy="4309010"/>
            <a:chOff x="1171306" y="2759030"/>
            <a:chExt cx="10058400" cy="430901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71306" y="2759030"/>
              <a:ext cx="10058400" cy="4309010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 bwMode="auto">
            <a:xfrm>
              <a:off x="1984633" y="3780477"/>
              <a:ext cx="7576226" cy="174988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ArchDown">
                <a:avLst>
                  <a:gd name="adj" fmla="val 21411289"/>
                </a:avLst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REAL-TIME THREAT PREVENTION TECHNOLOGIES</a:t>
              </a: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8983663" y="7084266"/>
            <a:ext cx="3205162" cy="207962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[Internal Use] for Check Point employees​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AutoShape 10" descr="https://cdn.xl.thumbs.canstockphoto.com/white-3d-cube-isolated-clipart_csp9418781.jpg"/>
          <p:cNvSpPr>
            <a:spLocks noChangeAspect="1" noChangeArrowheads="1"/>
          </p:cNvSpPr>
          <p:nvPr/>
        </p:nvSpPr>
        <p:spPr bwMode="auto">
          <a:xfrm>
            <a:off x="155575" y="-96806"/>
            <a:ext cx="257143" cy="25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110003" y="3989857"/>
            <a:ext cx="7296751" cy="1641904"/>
            <a:chOff x="2359473" y="3134278"/>
            <a:chExt cx="7296751" cy="164190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31078" y="3908230"/>
              <a:ext cx="1867988" cy="867952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106956" y="3468930"/>
              <a:ext cx="1867988" cy="867952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788236" y="3853524"/>
              <a:ext cx="1867988" cy="867952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359473" y="3730426"/>
              <a:ext cx="1867988" cy="867952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438275" y="3134278"/>
              <a:ext cx="1867988" cy="867952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2272419" y="2618838"/>
            <a:ext cx="6686365" cy="3216692"/>
            <a:chOff x="2299534" y="1458173"/>
            <a:chExt cx="6686365" cy="3216692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2662" y="1458173"/>
              <a:ext cx="1538758" cy="2408992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9823" y="2097862"/>
              <a:ext cx="1646076" cy="2577003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4425" y="1586752"/>
              <a:ext cx="1605124" cy="251289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9918" y="2207008"/>
              <a:ext cx="1643349" cy="220344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9534" y="1485067"/>
              <a:ext cx="1576796" cy="3141779"/>
            </a:xfrm>
            <a:prstGeom prst="rect">
              <a:avLst/>
            </a:prstGeom>
          </p:spPr>
        </p:pic>
      </p:grpSp>
      <p:sp>
        <p:nvSpPr>
          <p:cNvPr id="35" name="TextBox 34"/>
          <p:cNvSpPr txBox="1"/>
          <p:nvPr/>
        </p:nvSpPr>
        <p:spPr bwMode="auto">
          <a:xfrm>
            <a:off x="3563420" y="5086262"/>
            <a:ext cx="4290098" cy="5383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SHARED THREAT INTELLIGENCE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550" y="4284313"/>
            <a:ext cx="481283" cy="1093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01" y="4127646"/>
            <a:ext cx="474408" cy="10932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468" y="4045164"/>
            <a:ext cx="508785" cy="10932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615" y="4207160"/>
            <a:ext cx="508785" cy="10932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868" y="4316997"/>
            <a:ext cx="440031" cy="1093201"/>
          </a:xfrm>
          <a:prstGeom prst="rect">
            <a:avLst/>
          </a:prstGeom>
        </p:spPr>
      </p:pic>
      <p:sp>
        <p:nvSpPr>
          <p:cNvPr id="5" name="Date Placeholder 4" hidden="1"/>
          <p:cNvSpPr>
            <a:spLocks noGrp="1"/>
          </p:cNvSpPr>
          <p:nvPr>
            <p:ph type="dt" sz="quarter" idx="12"/>
          </p:nvPr>
        </p:nvSpPr>
        <p:spPr>
          <a:xfrm>
            <a:off x="609600" y="6812803"/>
            <a:ext cx="2843213" cy="365125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102" y="4136104"/>
            <a:ext cx="2798980" cy="2635706"/>
          </a:xfrm>
          <a:prstGeom prst="rect">
            <a:avLst/>
          </a:prstGeom>
        </p:spPr>
      </p:pic>
      <p:sp>
        <p:nvSpPr>
          <p:cNvPr id="49" name="Title 2"/>
          <p:cNvSpPr txBox="1">
            <a:spLocks/>
          </p:cNvSpPr>
          <p:nvPr/>
        </p:nvSpPr>
        <p:spPr bwMode="auto">
          <a:xfrm>
            <a:off x="284146" y="257277"/>
            <a:ext cx="9857339" cy="923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5pPr>
            <a:lvl6pPr marL="609493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6pPr>
            <a:lvl7pPr marL="1218987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7pPr>
            <a:lvl8pPr marL="182848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8pPr>
            <a:lvl9pPr marL="2437973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WHAT INGREDIENTS DO WE NEED ? 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2301820" y="2312618"/>
            <a:ext cx="6898150" cy="124370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ArchUp">
              <a:avLst>
                <a:gd name="adj" fmla="val 10994181"/>
              </a:avLst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BEST SECURITY TECHNOLOGIES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E4578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53669" y="890553"/>
            <a:ext cx="7844010" cy="4025084"/>
            <a:chOff x="1753669" y="890553"/>
            <a:chExt cx="7844010" cy="4025084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3669" y="890553"/>
              <a:ext cx="7844010" cy="4025084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 bwMode="auto">
            <a:xfrm>
              <a:off x="3264909" y="1289624"/>
              <a:ext cx="4789969" cy="131695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ArchUp">
                <a:avLst>
                  <a:gd name="adj" fmla="val 11014477"/>
                </a:avLst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 w="0"/>
                  <a:solidFill>
                    <a:srgbClr val="4D4D4F"/>
                  </a:solidFill>
                  <a:effectLst>
                    <a:outerShdw blurRad="38100" dist="19050" dir="2700000" algn="tl" rotWithShape="0">
                      <a:srgbClr val="4D4D4F">
                        <a:alpha val="40000"/>
                      </a:srgbClr>
                    </a:out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Consolidated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073008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7179" y="1382565"/>
            <a:ext cx="9682338" cy="3027783"/>
          </a:xfrm>
        </p:spPr>
        <p:txBody>
          <a:bodyPr/>
          <a:lstStyle/>
          <a:p>
            <a:pPr>
              <a:lnSpc>
                <a:spcPts val="8200"/>
              </a:lnSpc>
            </a:pPr>
            <a:r>
              <a:rPr lang="en-US" sz="9000" b="1" dirty="0"/>
              <a:t>LET’S LOOK AT AN </a:t>
            </a:r>
            <a:r>
              <a:rPr lang="en-US" sz="9000" b="1" dirty="0">
                <a:solidFill>
                  <a:schemeClr val="tx1">
                    <a:lumMod val="50000"/>
                  </a:schemeClr>
                </a:solidFill>
              </a:rPr>
              <a:t>EXAMPLE…</a:t>
            </a:r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 [Internal Use] for Check Point employees​</a:t>
            </a:r>
            <a:endParaRPr lang="en-US"/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0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 bwMode="auto">
          <a:xfrm>
            <a:off x="0" y="0"/>
            <a:ext cx="9526137" cy="6899642"/>
          </a:xfrm>
          <a:prstGeom prst="rect">
            <a:avLst/>
          </a:prstGeom>
          <a:gradFill flip="none" rotWithShape="1">
            <a:gsLst>
              <a:gs pos="3000">
                <a:schemeClr val="bg2">
                  <a:shade val="30000"/>
                  <a:satMod val="115000"/>
                  <a:alpha val="51000"/>
                </a:schemeClr>
              </a:gs>
              <a:gs pos="38000">
                <a:schemeClr val="bg2">
                  <a:shade val="67500"/>
                  <a:satMod val="115000"/>
                  <a:alpha val="21000"/>
                </a:schemeClr>
              </a:gs>
              <a:gs pos="60000">
                <a:schemeClr val="bg2">
                  <a:shade val="100000"/>
                  <a:satMod val="115000"/>
                  <a:alpha val="0"/>
                </a:schemeClr>
              </a:gs>
            </a:gsLst>
            <a:lin ang="2400000" scaled="0"/>
            <a:tileRect/>
          </a:gra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endParaRPr lang="en-US" sz="2400" dirty="0" err="1">
              <a:latin typeface="+mn-lt"/>
            </a:endParaRPr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4346886" y="1690439"/>
            <a:ext cx="3495053" cy="3495053"/>
          </a:xfrm>
          <a:prstGeom prst="ellipse">
            <a:avLst/>
          </a:prstGeom>
          <a:solidFill>
            <a:srgbClr val="000000">
              <a:alpha val="10196"/>
            </a:srgbClr>
          </a:solidFill>
          <a:ln w="28575" algn="ctr">
            <a:noFill/>
            <a:round/>
            <a:headEnd/>
            <a:tailEnd/>
          </a:ln>
          <a:effectLst/>
        </p:spPr>
        <p:txBody>
          <a:bodyPr wrap="square" lIns="82124" tIns="41061" rIns="82124" bIns="41061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Oval 21"/>
          <p:cNvSpPr>
            <a:spLocks noChangeArrowheads="1"/>
          </p:cNvSpPr>
          <p:nvPr/>
        </p:nvSpPr>
        <p:spPr bwMode="auto">
          <a:xfrm>
            <a:off x="3446102" y="789655"/>
            <a:ext cx="5296620" cy="5296620"/>
          </a:xfrm>
          <a:prstGeom prst="ellipse">
            <a:avLst/>
          </a:prstGeom>
          <a:solidFill>
            <a:srgbClr val="000000">
              <a:alpha val="10196"/>
            </a:srgbClr>
          </a:solidFill>
          <a:ln w="28575" algn="ctr">
            <a:noFill/>
            <a:round/>
            <a:headEnd/>
            <a:tailEnd/>
          </a:ln>
          <a:effectLst/>
        </p:spPr>
        <p:txBody>
          <a:bodyPr wrap="square" lIns="82124" tIns="41061" rIns="82124" bIns="41061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4071398" y="2544101"/>
            <a:ext cx="4046029" cy="175432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3600" dirty="0" smtClean="0">
                <a:solidFill>
                  <a:srgbClr val="FFFF00"/>
                </a:solidFill>
                <a:latin typeface="+mn-lt"/>
              </a:rPr>
              <a:t>Was 2017 a Cyber Security WAKE-UP-CALL?</a:t>
            </a:r>
          </a:p>
        </p:txBody>
      </p: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3754412" y="1097965"/>
            <a:ext cx="4680001" cy="4680000"/>
            <a:chOff x="7444291" y="100029"/>
            <a:chExt cx="3078948" cy="3078947"/>
          </a:xfrm>
        </p:grpSpPr>
        <p:sp>
          <p:nvSpPr>
            <p:cNvPr id="74" name="Rectangle 13"/>
            <p:cNvSpPr/>
            <p:nvPr/>
          </p:nvSpPr>
          <p:spPr bwMode="auto">
            <a:xfrm>
              <a:off x="7444291" y="100029"/>
              <a:ext cx="3078948" cy="3078947"/>
            </a:xfrm>
            <a:prstGeom prst="ellipse">
              <a:avLst/>
            </a:prstGeom>
            <a:solidFill>
              <a:schemeClr val="tx1">
                <a:alpha val="67000"/>
              </a:scheme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SzPct val="115000"/>
              </a:pPr>
              <a:endParaRPr lang="en-US" sz="2400" dirty="0" err="1" smtClean="0">
                <a:latin typeface="+mn-lt"/>
              </a:endParaRPr>
            </a:p>
          </p:txBody>
        </p:sp>
        <p:sp>
          <p:nvSpPr>
            <p:cNvPr id="25" name="Rounded Rectangle 24"/>
            <p:cNvSpPr/>
            <p:nvPr/>
          </p:nvSpPr>
          <p:spPr bwMode="auto">
            <a:xfrm>
              <a:off x="7763598" y="395463"/>
              <a:ext cx="2554014" cy="882869"/>
            </a:xfrm>
            <a:prstGeom prst="round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SzPct val="115000"/>
              </a:pPr>
              <a:r>
                <a:rPr lang="en-US" sz="3200" b="1" spc="300" dirty="0" smtClean="0">
                  <a:solidFill>
                    <a:schemeClr val="bg1"/>
                  </a:solidFill>
                  <a:latin typeface="+mn-lt"/>
                </a:rPr>
                <a:t>EVERYTHING IS CONNECTED</a:t>
              </a:r>
            </a:p>
          </p:txBody>
        </p:sp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5469" y="1192527"/>
              <a:ext cx="2258293" cy="1306046"/>
            </a:xfrm>
            <a:prstGeom prst="rect">
              <a:avLst/>
            </a:prstGeom>
          </p:spPr>
        </p:pic>
      </p:grp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3754412" y="1143046"/>
            <a:ext cx="4680000" cy="4589838"/>
            <a:chOff x="1167853" y="3534560"/>
            <a:chExt cx="3134114" cy="3073734"/>
          </a:xfrm>
        </p:grpSpPr>
        <p:grpSp>
          <p:nvGrpSpPr>
            <p:cNvPr id="27" name="Group 26"/>
            <p:cNvGrpSpPr/>
            <p:nvPr/>
          </p:nvGrpSpPr>
          <p:grpSpPr>
            <a:xfrm>
              <a:off x="1167853" y="3534560"/>
              <a:ext cx="3134114" cy="3073734"/>
              <a:chOff x="1167853" y="3534560"/>
              <a:chExt cx="3134114" cy="3073734"/>
            </a:xfrm>
          </p:grpSpPr>
          <p:sp>
            <p:nvSpPr>
              <p:cNvPr id="72" name="Rectangle 13"/>
              <p:cNvSpPr/>
              <p:nvPr/>
            </p:nvSpPr>
            <p:spPr bwMode="auto">
              <a:xfrm>
                <a:off x="1167853" y="3534560"/>
                <a:ext cx="3134114" cy="3073734"/>
              </a:xfrm>
              <a:prstGeom prst="ellipse">
                <a:avLst/>
              </a:prstGeom>
              <a:solidFill>
                <a:schemeClr val="tx1">
                  <a:alpha val="67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SzPct val="115000"/>
                </a:pPr>
                <a:endParaRPr lang="en-US" sz="2400" dirty="0" err="1" smtClean="0">
                  <a:latin typeface="+mn-lt"/>
                </a:endParaRPr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>
                <a:off x="1344008" y="3798297"/>
                <a:ext cx="2690461" cy="2493654"/>
                <a:chOff x="935897" y="1198880"/>
                <a:chExt cx="2690461" cy="2493654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935897" y="1198880"/>
                  <a:ext cx="2690461" cy="85991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80000"/>
                    </a:lnSpc>
                  </a:pPr>
                  <a:r>
                    <a:rPr lang="en-US" sz="3200" b="1" spc="300" dirty="0" smtClean="0">
                      <a:solidFill>
                        <a:schemeClr val="bg1"/>
                      </a:solidFill>
                      <a:latin typeface="+mj-lt"/>
                    </a:rPr>
                    <a:t>THE MOST</a:t>
                  </a:r>
                  <a:br>
                    <a:rPr lang="en-US" sz="3200" b="1" spc="300" dirty="0" smtClean="0">
                      <a:solidFill>
                        <a:schemeClr val="bg1"/>
                      </a:solidFill>
                      <a:latin typeface="+mj-lt"/>
                    </a:rPr>
                  </a:br>
                  <a:r>
                    <a:rPr lang="en-US" sz="3200" b="1" spc="300" dirty="0" smtClean="0">
                      <a:solidFill>
                        <a:schemeClr val="bg1"/>
                      </a:solidFill>
                      <a:latin typeface="+mj-lt"/>
                    </a:rPr>
                    <a:t> DANGEROUS TOOLS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 bwMode="auto">
                <a:xfrm>
                  <a:off x="1046798" y="3168043"/>
                  <a:ext cx="2560002" cy="524491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>
                    <a:spcBef>
                      <a:spcPts val="0"/>
                    </a:spcBef>
                  </a:pPr>
                  <a:r>
                    <a:rPr lang="en-US" sz="2000" b="1" dirty="0">
                      <a:solidFill>
                        <a:schemeClr val="bg1"/>
                      </a:solidFill>
                      <a:latin typeface="+mn-lt"/>
                    </a:rPr>
                    <a:t>NSA HACKING TOOLS </a:t>
                  </a:r>
                  <a:r>
                    <a:rPr lang="en-US" sz="2000" b="1" dirty="0">
                      <a:solidFill>
                        <a:srgbClr val="FFFF00"/>
                      </a:solidFill>
                      <a:latin typeface="+mn-lt"/>
                    </a:rPr>
                    <a:t>LEAKED AND SOLD ONLINE</a:t>
                  </a:r>
                </a:p>
              </p:txBody>
            </p:sp>
          </p:grpSp>
        </p:grpSp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993796" y="4597863"/>
              <a:ext cx="1451192" cy="1088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3754412" y="1143046"/>
            <a:ext cx="4680000" cy="4589838"/>
            <a:chOff x="1392617" y="93679"/>
            <a:chExt cx="3134114" cy="3073734"/>
          </a:xfrm>
        </p:grpSpPr>
        <p:grpSp>
          <p:nvGrpSpPr>
            <p:cNvPr id="16" name="Group 15"/>
            <p:cNvGrpSpPr/>
            <p:nvPr/>
          </p:nvGrpSpPr>
          <p:grpSpPr>
            <a:xfrm>
              <a:off x="1392617" y="93679"/>
              <a:ext cx="3134114" cy="3073734"/>
              <a:chOff x="884089" y="265057"/>
              <a:chExt cx="3134114" cy="3073734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884089" y="265057"/>
                <a:ext cx="3134114" cy="3073734"/>
                <a:chOff x="3038469" y="320185"/>
                <a:chExt cx="4073495" cy="3995019"/>
              </a:xfrm>
              <a:solidFill>
                <a:schemeClr val="tx1">
                  <a:alpha val="67000"/>
                </a:schemeClr>
              </a:solidFill>
            </p:grpSpPr>
            <p:sp>
              <p:nvSpPr>
                <p:cNvPr id="46" name="Rectangle 13"/>
                <p:cNvSpPr/>
                <p:nvPr/>
              </p:nvSpPr>
              <p:spPr bwMode="auto">
                <a:xfrm>
                  <a:off x="3038469" y="320185"/>
                  <a:ext cx="4073495" cy="3995019"/>
                </a:xfrm>
                <a:prstGeom prst="ellipse">
                  <a:avLst/>
                </a:prstGeom>
                <a:grpFill/>
                <a:ln w="12700" algn="ctr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80000"/>
                    </a:lnSpc>
                    <a:spcBef>
                      <a:spcPts val="1200"/>
                    </a:spcBef>
                    <a:spcAft>
                      <a:spcPts val="0"/>
                    </a:spcAft>
                    <a:buSzPct val="115000"/>
                  </a:pPr>
                  <a:endParaRPr lang="en-US" sz="2400" dirty="0" err="1" smtClean="0">
                    <a:latin typeface="+mn-lt"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 bwMode="auto">
                <a:xfrm>
                  <a:off x="3694859" y="2905648"/>
                  <a:ext cx="2793882" cy="681695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ts val="0"/>
                    </a:spcBef>
                  </a:pPr>
                  <a:r>
                    <a:rPr lang="en-US" sz="2000" b="1" dirty="0">
                      <a:solidFill>
                        <a:schemeClr val="bg1"/>
                      </a:solidFill>
                      <a:latin typeface="+mn-lt"/>
                    </a:rPr>
                    <a:t>1M GOOGLE ACCOUNTS BREACHED BY </a:t>
                  </a:r>
                  <a:r>
                    <a:rPr lang="en-US" sz="2000" b="1" dirty="0" smtClean="0">
                      <a:solidFill>
                        <a:srgbClr val="FFFF00"/>
                      </a:solidFill>
                      <a:latin typeface="+mn-lt"/>
                    </a:rPr>
                    <a:t>GOOLIGAN</a:t>
                  </a:r>
                  <a:endParaRPr lang="en-US" sz="2000" b="1" dirty="0">
                    <a:solidFill>
                      <a:schemeClr val="bg1"/>
                    </a:solidFill>
                    <a:latin typeface="+mn-lt"/>
                  </a:endParaRPr>
                </a:p>
              </p:txBody>
            </p:sp>
          </p:grpSp>
          <p:sp>
            <p:nvSpPr>
              <p:cNvPr id="57" name="Rectangle 56"/>
              <p:cNvSpPr/>
              <p:nvPr/>
            </p:nvSpPr>
            <p:spPr>
              <a:xfrm>
                <a:off x="1194699" y="659623"/>
                <a:ext cx="2538413" cy="7213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b="1" spc="300" dirty="0" smtClean="0">
                    <a:solidFill>
                      <a:schemeClr val="bg1"/>
                    </a:solidFill>
                    <a:latin typeface="+mj-lt"/>
                  </a:rPr>
                  <a:t>MOBILE</a:t>
                </a:r>
                <a:br>
                  <a:rPr lang="en-US" sz="3200" b="1" spc="300" dirty="0" smtClean="0">
                    <a:solidFill>
                      <a:schemeClr val="bg1"/>
                    </a:solidFill>
                    <a:latin typeface="+mj-lt"/>
                  </a:rPr>
                </a:br>
                <a:r>
                  <a:rPr lang="en-US" sz="3200" b="1" spc="300" dirty="0" smtClean="0">
                    <a:solidFill>
                      <a:schemeClr val="bg1"/>
                    </a:solidFill>
                    <a:latin typeface="+mj-lt"/>
                  </a:rPr>
                  <a:t> ATTACKS</a:t>
                </a:r>
              </a:p>
            </p:txBody>
          </p:sp>
        </p:grpSp>
        <p:pic>
          <p:nvPicPr>
            <p:cNvPr id="1028" name="Picture 4" descr="Image result for gooligan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072548" y="1320515"/>
              <a:ext cx="1798412" cy="632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3754414" y="1143047"/>
            <a:ext cx="4680001" cy="4589838"/>
            <a:chOff x="7915288" y="3511853"/>
            <a:chExt cx="3134114" cy="3073734"/>
          </a:xfrm>
        </p:grpSpPr>
        <p:grpSp>
          <p:nvGrpSpPr>
            <p:cNvPr id="3" name="Group 2"/>
            <p:cNvGrpSpPr/>
            <p:nvPr/>
          </p:nvGrpSpPr>
          <p:grpSpPr>
            <a:xfrm>
              <a:off x="7915288" y="3511853"/>
              <a:ext cx="3134114" cy="3073734"/>
              <a:chOff x="7546588" y="3511853"/>
              <a:chExt cx="3134114" cy="3073734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7546588" y="3511853"/>
                <a:ext cx="3134114" cy="3073734"/>
                <a:chOff x="7908329" y="3544519"/>
                <a:chExt cx="3134114" cy="3073734"/>
              </a:xfrm>
            </p:grpSpPr>
            <p:sp>
              <p:nvSpPr>
                <p:cNvPr id="77" name="Rectangle 13"/>
                <p:cNvSpPr/>
                <p:nvPr/>
              </p:nvSpPr>
              <p:spPr bwMode="auto">
                <a:xfrm>
                  <a:off x="7908329" y="3544519"/>
                  <a:ext cx="3134114" cy="3073734"/>
                </a:xfrm>
                <a:prstGeom prst="ellipse">
                  <a:avLst/>
                </a:prstGeom>
                <a:solidFill>
                  <a:schemeClr val="tx1">
                    <a:alpha val="67000"/>
                  </a:schemeClr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80000"/>
                    </a:lnSpc>
                    <a:spcBef>
                      <a:spcPts val="1200"/>
                    </a:spcBef>
                    <a:spcAft>
                      <a:spcPts val="0"/>
                    </a:spcAft>
                    <a:buSzPct val="115000"/>
                  </a:pPr>
                  <a:endParaRPr lang="en-US" sz="2400" dirty="0" err="1" smtClean="0">
                    <a:latin typeface="+mn-lt"/>
                  </a:endParaRPr>
                </a:p>
              </p:txBody>
            </p:sp>
            <p:grpSp>
              <p:nvGrpSpPr>
                <p:cNvPr id="9" name="Group 8"/>
                <p:cNvGrpSpPr/>
                <p:nvPr/>
              </p:nvGrpSpPr>
              <p:grpSpPr>
                <a:xfrm>
                  <a:off x="8098075" y="3830963"/>
                  <a:ext cx="2822924" cy="2368744"/>
                  <a:chOff x="8778185" y="3909724"/>
                  <a:chExt cx="2822924" cy="2368744"/>
                </a:xfrm>
              </p:grpSpPr>
              <p:sp>
                <p:nvSpPr>
                  <p:cNvPr id="63" name="TextBox 62"/>
                  <p:cNvSpPr txBox="1"/>
                  <p:nvPr/>
                </p:nvSpPr>
                <p:spPr bwMode="auto">
                  <a:xfrm>
                    <a:off x="8778185" y="5359067"/>
                    <a:ext cx="1599522" cy="919401"/>
                  </a:xfrm>
                  <a:prstGeom prst="roundRect">
                    <a:avLst/>
                  </a:prstGeom>
                  <a:noFill/>
                  <a:ln>
                    <a:noFill/>
                  </a:ln>
                  <a:effectLst/>
                  <a:extLst/>
                </p:spPr>
                <p:txBody>
                  <a:bodyPr vert="horz" wrap="square" lIns="0" tIns="45720" rIns="0" bIns="45720" numCol="1" rtlCol="0" anchor="ctr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>
                      <a:spcBef>
                        <a:spcPts val="0"/>
                      </a:spcBef>
                    </a:pPr>
                    <a:r>
                      <a:rPr lang="en-US" sz="1800" b="1" dirty="0">
                        <a:solidFill>
                          <a:schemeClr val="bg1"/>
                        </a:solidFill>
                        <a:latin typeface="+mn-lt"/>
                      </a:rPr>
                      <a:t>RANSOMWARE </a:t>
                    </a:r>
                    <a:r>
                      <a:rPr lang="en-US" sz="1800" b="1" dirty="0" smtClean="0">
                        <a:solidFill>
                          <a:schemeClr val="bg1"/>
                        </a:solidFill>
                        <a:latin typeface="+mn-lt"/>
                      </a:rPr>
                      <a:t>ATTACK KEEPS HOTEL </a:t>
                    </a:r>
                    <a:r>
                      <a:rPr lang="en-US" sz="1800" b="1" dirty="0">
                        <a:solidFill>
                          <a:schemeClr val="bg1"/>
                        </a:solidFill>
                        <a:latin typeface="+mn-lt"/>
                      </a:rPr>
                      <a:t>GUESTS </a:t>
                    </a:r>
                    <a:r>
                      <a:rPr lang="en-US" sz="1800" b="1" dirty="0" smtClean="0">
                        <a:solidFill>
                          <a:schemeClr val="bg1"/>
                        </a:solidFill>
                        <a:latin typeface="+mn-lt"/>
                      </a:rPr>
                      <a:t> IN AUSTRIA </a:t>
                    </a:r>
                    <a:r>
                      <a:rPr lang="en-US" sz="1800" b="1" dirty="0" smtClean="0">
                        <a:solidFill>
                          <a:srgbClr val="FFFF00"/>
                        </a:solidFill>
                        <a:latin typeface="+mn-lt"/>
                      </a:rPr>
                      <a:t>LOCKED </a:t>
                    </a:r>
                    <a:r>
                      <a:rPr lang="en-US" sz="1800" b="1" dirty="0">
                        <a:solidFill>
                          <a:srgbClr val="FFFF00"/>
                        </a:solidFill>
                        <a:latin typeface="+mn-lt"/>
                      </a:rPr>
                      <a:t>OUT OF </a:t>
                    </a:r>
                    <a:r>
                      <a:rPr lang="en-US" sz="1800" b="1" dirty="0" smtClean="0">
                        <a:solidFill>
                          <a:srgbClr val="FFFF00"/>
                        </a:solidFill>
                        <a:latin typeface="+mn-lt"/>
                      </a:rPr>
                      <a:t>ROOMS </a:t>
                    </a:r>
                    <a:endParaRPr lang="en-US" sz="1800" b="1" dirty="0">
                      <a:solidFill>
                        <a:schemeClr val="bg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68" name="Rectangle 67"/>
                  <p:cNvSpPr/>
                  <p:nvPr/>
                </p:nvSpPr>
                <p:spPr>
                  <a:xfrm>
                    <a:off x="8810444" y="3909724"/>
                    <a:ext cx="2790665" cy="59609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lnSpc>
                        <a:spcPct val="80000"/>
                      </a:lnSpc>
                      <a:spcBef>
                        <a:spcPts val="1200"/>
                      </a:spcBef>
                      <a:spcAft>
                        <a:spcPts val="0"/>
                      </a:spcAft>
                      <a:buSzPct val="115000"/>
                    </a:pPr>
                    <a:r>
                      <a:rPr lang="en-US" sz="3200" b="1" spc="300" dirty="0">
                        <a:solidFill>
                          <a:schemeClr val="bg1"/>
                        </a:solidFill>
                        <a:latin typeface="+mn-lt"/>
                      </a:rPr>
                      <a:t>ATTACKS </a:t>
                    </a:r>
                    <a:r>
                      <a:rPr lang="en-US" sz="3200" b="1" spc="300" dirty="0" smtClean="0">
                        <a:solidFill>
                          <a:schemeClr val="bg1"/>
                        </a:solidFill>
                        <a:latin typeface="+mn-lt"/>
                      </a:rPr>
                      <a:t/>
                    </a:r>
                    <a:br>
                      <a:rPr lang="en-US" sz="3200" b="1" spc="300" dirty="0" smtClean="0">
                        <a:solidFill>
                          <a:schemeClr val="bg1"/>
                        </a:solidFill>
                        <a:latin typeface="+mn-lt"/>
                      </a:rPr>
                    </a:br>
                    <a:r>
                      <a:rPr lang="en-US" sz="3200" b="1" spc="300" dirty="0" smtClean="0">
                        <a:solidFill>
                          <a:schemeClr val="bg1"/>
                        </a:solidFill>
                        <a:latin typeface="+mn-lt"/>
                      </a:rPr>
                      <a:t>EVERYWHERE</a:t>
                    </a:r>
                    <a:endParaRPr lang="en-US" sz="3200" b="1" spc="300" dirty="0">
                      <a:solidFill>
                        <a:schemeClr val="bg1"/>
                      </a:solidFill>
                      <a:latin typeface="+mn-lt"/>
                    </a:endParaRPr>
                  </a:p>
                </p:txBody>
              </p:sp>
            </p:grpSp>
          </p:grp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9350138" y="5371717"/>
                <a:ext cx="953542" cy="617998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2" name="Group 11"/>
            <p:cNvGrpSpPr/>
            <p:nvPr/>
          </p:nvGrpSpPr>
          <p:grpSpPr>
            <a:xfrm>
              <a:off x="8126907" y="4421449"/>
              <a:ext cx="2617782" cy="812772"/>
              <a:chOff x="8126907" y="4421449"/>
              <a:chExt cx="2617782" cy="812772"/>
            </a:xfrm>
          </p:grpSpPr>
          <p:pic>
            <p:nvPicPr>
              <p:cNvPr id="34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8126907" y="4421449"/>
                <a:ext cx="1029966" cy="7728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Rectangle 7"/>
              <p:cNvSpPr/>
              <p:nvPr/>
            </p:nvSpPr>
            <p:spPr>
              <a:xfrm>
                <a:off x="9111539" y="4430382"/>
                <a:ext cx="1633150" cy="8038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0"/>
                  </a:spcBef>
                </a:pPr>
                <a:r>
                  <a:rPr lang="en-US" sz="1800" b="1" dirty="0" smtClean="0">
                    <a:solidFill>
                      <a:schemeClr val="bg1"/>
                    </a:solidFill>
                    <a:latin typeface="+mn-lt"/>
                  </a:rPr>
                  <a:t>WANNACRY RANSOMWARE HITS </a:t>
                </a:r>
                <a:r>
                  <a:rPr lang="en-US" sz="1800" b="1" dirty="0" smtClean="0">
                    <a:solidFill>
                      <a:srgbClr val="FFFF00"/>
                    </a:solidFill>
                    <a:latin typeface="+mn-lt"/>
                  </a:rPr>
                  <a:t>HUNDREDS OF COMPANIES GLOBALLY</a:t>
                </a:r>
                <a:endParaRPr lang="en-US" sz="1800" b="1" dirty="0">
                  <a:solidFill>
                    <a:srgbClr val="FFFF00"/>
                  </a:solidFill>
                  <a:latin typeface="+mn-lt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5743" y="248068"/>
            <a:ext cx="9857339" cy="923748"/>
          </a:xfrm>
        </p:spPr>
        <p:txBody>
          <a:bodyPr/>
          <a:lstStyle/>
          <a:p>
            <a:r>
              <a:rPr lang="en-US" sz="3600" dirty="0" smtClean="0">
                <a:solidFill>
                  <a:schemeClr val="tx1">
                    <a:lumMod val="50000"/>
                  </a:schemeClr>
                </a:solidFill>
              </a:rPr>
              <a:t>WHAT HAPPENED IN 2017? </a:t>
            </a:r>
            <a:endParaRPr lang="en-US" sz="3600" b="0" cap="all" dirty="0">
              <a:cs typeface="Arial" pitchFamily="34" charset="0"/>
            </a:endParaRPr>
          </a:p>
        </p:txBody>
      </p:sp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343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0.25189 -0.2520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4" y="-1261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25358 0.2858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73" y="1428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-0.24954 -0.2546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77" y="-1273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-0.24954 0.2858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77" y="1428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-0.2442 0.2787 " pathEditMode="relative" rAng="0" ptsTypes="AA">
                                      <p:cBhvr>
                                        <p:cTn id="66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17" y="13935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-0.24616 -0.25047 " pathEditMode="relative" rAng="0" ptsTypes="AA">
                                      <p:cBhvr>
                                        <p:cTn id="68" dur="2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8" y="-12523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24785 0.27847 " pathEditMode="relative" rAng="0" ptsTypes="AA">
                                      <p:cBhvr>
                                        <p:cTn id="70" dur="2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86" y="13912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0.25202 -0.25486 " pathEditMode="relative" rAng="0" ptsTypes="AA">
                                      <p:cBhvr>
                                        <p:cTn id="72" dur="2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4" y="-1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auto">
          <a:xfrm>
            <a:off x="0" y="-41642"/>
            <a:ext cx="8556171" cy="6899642"/>
          </a:xfrm>
          <a:prstGeom prst="rect">
            <a:avLst/>
          </a:prstGeom>
          <a:gradFill flip="none" rotWithShape="1">
            <a:gsLst>
              <a:gs pos="3000">
                <a:schemeClr val="bg2">
                  <a:shade val="30000"/>
                  <a:satMod val="115000"/>
                  <a:alpha val="51000"/>
                </a:schemeClr>
              </a:gs>
              <a:gs pos="38000">
                <a:schemeClr val="bg2">
                  <a:shade val="67500"/>
                  <a:satMod val="115000"/>
                  <a:alpha val="21000"/>
                </a:schemeClr>
              </a:gs>
              <a:gs pos="60000">
                <a:schemeClr val="bg2">
                  <a:shade val="100000"/>
                  <a:satMod val="115000"/>
                  <a:alpha val="0"/>
                </a:schemeClr>
              </a:gs>
            </a:gsLst>
            <a:lin ang="2400000" scaled="0"/>
            <a:tileRect/>
          </a:gra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endParaRPr lang="en-US" sz="2400" dirty="0" err="1">
              <a:latin typeface="+mn-lt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914400" y="3646516"/>
            <a:ext cx="10723418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Oval 4"/>
          <p:cNvSpPr/>
          <p:nvPr/>
        </p:nvSpPr>
        <p:spPr bwMode="auto">
          <a:xfrm>
            <a:off x="1221972" y="3586248"/>
            <a:ext cx="120534" cy="120534"/>
          </a:xfrm>
          <a:prstGeom prst="ellipse">
            <a:avLst/>
          </a:prstGeom>
          <a:solidFill>
            <a:schemeClr val="bg1"/>
          </a:solidFill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72183E"/>
              </a:buClr>
              <a:buSzPct val="11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 smtClean="0">
              <a:ln>
                <a:noFill/>
              </a:ln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780602" y="3619329"/>
            <a:ext cx="1052752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11:30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uLnTx/>
              <a:uFillTx/>
              <a:latin typeface="Courier New" panose="02070309020205020404" pitchFamily="49" charset="0"/>
              <a:ea typeface="+mn-ea"/>
              <a:cs typeface="Courier New" panose="02070309020205020404" pitchFamily="49" charset="0"/>
            </a:endParaRPr>
          </a:p>
        </p:txBody>
      </p:sp>
      <p:sp>
        <p:nvSpPr>
          <p:cNvPr id="10" name="Content Placeholder 3"/>
          <p:cNvSpPr txBox="1">
            <a:spLocks noChangeAspect="1"/>
          </p:cNvSpPr>
          <p:nvPr/>
        </p:nvSpPr>
        <p:spPr bwMode="auto">
          <a:xfrm>
            <a:off x="1298317" y="2682812"/>
            <a:ext cx="2424638" cy="75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400" dirty="0" smtClean="0">
                <a:solidFill>
                  <a:schemeClr val="tx1"/>
                </a:solidFill>
                <a:latin typeface="+mn-lt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000" dirty="0" smtClean="0">
                <a:solidFill>
                  <a:schemeClr val="tx1"/>
                </a:solidFill>
                <a:latin typeface="+mn-lt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68262" marR="0" lvl="0" indent="0" algn="ctr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Calibri" panose="020F050202020403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Calibri Light" panose="020F0302020204030204" pitchFamily="34" charset="0"/>
                <a:ea typeface="+mn-ea"/>
                <a:cs typeface="Arial" pitchFamily="34" charset="0"/>
              </a:rPr>
              <a:t>Incoming email with PDF attachment blocked 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411" y="323058"/>
            <a:ext cx="3059507" cy="474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 bwMode="auto">
          <a:xfrm>
            <a:off x="6929339" y="214017"/>
            <a:ext cx="2649123" cy="896498"/>
          </a:xfrm>
          <a:prstGeom prst="wedgeRoundRectCallout">
            <a:avLst>
              <a:gd name="adj1" fmla="val -62663"/>
              <a:gd name="adj2" fmla="val -16742"/>
              <a:gd name="adj3" fmla="val 16667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100"/>
              </a:lnSpc>
              <a:spcBef>
                <a:spcPts val="12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+mn-cs"/>
              </a:rPr>
              <a:t>File hash: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4931c1259863e1ba59201e…</a:t>
            </a:r>
          </a:p>
          <a:p>
            <a:pPr marL="0" marR="0" lvl="0" indent="0" algn="l" defTabSz="914400" rtl="0" eaLnBrk="1" fontAlgn="base" latinLnBrk="0" hangingPunct="1">
              <a:lnSpc>
                <a:spcPts val="1100"/>
              </a:lnSpc>
              <a:spcBef>
                <a:spcPts val="12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+mn-cs"/>
              </a:rPr>
              <a:t>C&amp;C server: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pwnown.hack.evil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uLnTx/>
              <a:uFillTx/>
              <a:latin typeface="Courier New" panose="02070309020205020404" pitchFamily="49" charset="0"/>
              <a:ea typeface="+mn-ea"/>
              <a:cs typeface="Courier New" panose="02070309020205020404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1100"/>
              </a:lnSpc>
              <a:spcBef>
                <a:spcPts val="12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15" name="Oval 14"/>
          <p:cNvSpPr/>
          <p:nvPr/>
        </p:nvSpPr>
        <p:spPr bwMode="auto">
          <a:xfrm>
            <a:off x="4728034" y="3586248"/>
            <a:ext cx="120534" cy="120534"/>
          </a:xfrm>
          <a:prstGeom prst="ellipse">
            <a:avLst/>
          </a:prstGeom>
          <a:solidFill>
            <a:schemeClr val="bg1"/>
          </a:solidFill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72183E"/>
              </a:buClr>
              <a:buSzPct val="11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 smtClean="0">
              <a:ln>
                <a:noFill/>
              </a:ln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4285920" y="3619328"/>
            <a:ext cx="1029294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11:32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8234096" y="3586248"/>
            <a:ext cx="120534" cy="120534"/>
          </a:xfrm>
          <a:prstGeom prst="ellipse">
            <a:avLst/>
          </a:prstGeom>
          <a:solidFill>
            <a:schemeClr val="bg1"/>
          </a:solidFill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72183E"/>
              </a:buClr>
              <a:buSzPct val="11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 smtClean="0">
              <a:ln>
                <a:noFill/>
              </a:ln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7745720" y="3619329"/>
            <a:ext cx="1128123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11:35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uLnTx/>
              <a:uFillTx/>
              <a:latin typeface="Courier New" panose="02070309020205020404" pitchFamily="49" charset="0"/>
              <a:ea typeface="+mn-ea"/>
              <a:cs typeface="Courier New" panose="02070309020205020404" pitchFamily="49" charset="0"/>
            </a:endParaRPr>
          </a:p>
        </p:txBody>
      </p:sp>
      <p:sp>
        <p:nvSpPr>
          <p:cNvPr id="24" name="Content Placeholder 3"/>
          <p:cNvSpPr txBox="1">
            <a:spLocks noChangeAspect="1"/>
          </p:cNvSpPr>
          <p:nvPr/>
        </p:nvSpPr>
        <p:spPr bwMode="auto">
          <a:xfrm>
            <a:off x="4508501" y="2682812"/>
            <a:ext cx="2794984" cy="75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400" dirty="0" smtClean="0">
                <a:solidFill>
                  <a:schemeClr val="tx1"/>
                </a:solidFill>
                <a:latin typeface="+mn-lt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000" dirty="0" smtClean="0">
                <a:solidFill>
                  <a:schemeClr val="tx1"/>
                </a:solidFill>
                <a:latin typeface="+mn-lt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68262" marR="0" lvl="0" indent="0" algn="ctr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Calibri" panose="020F050202020403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Calibri Light" panose="020F0302020204030204" pitchFamily="34" charset="0"/>
                <a:ea typeface="+mn-ea"/>
                <a:cs typeface="Arial" pitchFamily="34" charset="0"/>
              </a:rPr>
              <a:t>Access to web site on mobile device was blocked</a:t>
            </a:r>
          </a:p>
        </p:txBody>
      </p:sp>
      <p:sp>
        <p:nvSpPr>
          <p:cNvPr id="29" name="Content Placeholder 3"/>
          <p:cNvSpPr txBox="1">
            <a:spLocks noChangeAspect="1"/>
          </p:cNvSpPr>
          <p:nvPr/>
        </p:nvSpPr>
        <p:spPr bwMode="auto">
          <a:xfrm>
            <a:off x="1384431" y="4262446"/>
            <a:ext cx="3079811" cy="2093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400" dirty="0" smtClean="0">
                <a:solidFill>
                  <a:schemeClr val="tx1"/>
                </a:solidFill>
                <a:latin typeface="+mn-lt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000" dirty="0" smtClean="0">
                <a:solidFill>
                  <a:schemeClr val="tx1"/>
                </a:solidFill>
                <a:latin typeface="+mn-lt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411162" marR="0" lvl="0" indent="-342900" algn="l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  <a:t>Zero-day malicious PDF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  <a:t>detected by Check Point Sandbox</a:t>
            </a:r>
          </a:p>
          <a:p>
            <a:pPr marL="411162" marR="0" lvl="0" indent="-342900" algn="l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  <a:t>Address of remote C&amp;C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  <a:t>identified in malicious PDF </a:t>
            </a:r>
          </a:p>
          <a:p>
            <a:pPr marL="411162" marR="0" lvl="0" indent="-342900" algn="l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  <a:t>Exposed indicator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  <a:t>shared 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</a:b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  <a:t>with ThreatCloud</a:t>
            </a:r>
          </a:p>
        </p:txBody>
      </p:sp>
      <p:sp>
        <p:nvSpPr>
          <p:cNvPr id="30" name="Content Placeholder 3"/>
          <p:cNvSpPr txBox="1">
            <a:spLocks noChangeAspect="1"/>
          </p:cNvSpPr>
          <p:nvPr/>
        </p:nvSpPr>
        <p:spPr bwMode="auto">
          <a:xfrm>
            <a:off x="4618152" y="4262446"/>
            <a:ext cx="2685333" cy="88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400" dirty="0" smtClean="0">
                <a:solidFill>
                  <a:schemeClr val="tx1"/>
                </a:solidFill>
                <a:latin typeface="+mn-lt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000" dirty="0" smtClean="0">
                <a:solidFill>
                  <a:schemeClr val="tx1"/>
                </a:solidFill>
                <a:latin typeface="+mn-lt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411162" marR="0" lvl="0" indent="-342900" algn="l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  <a:t>Malicious link identified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  <a:t>by the exposed indicators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2" name="Content Placeholder 3"/>
          <p:cNvSpPr txBox="1">
            <a:spLocks noChangeAspect="1"/>
          </p:cNvSpPr>
          <p:nvPr/>
        </p:nvSpPr>
        <p:spPr bwMode="auto">
          <a:xfrm>
            <a:off x="8180970" y="2682812"/>
            <a:ext cx="2794984" cy="75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400" dirty="0" smtClean="0">
                <a:solidFill>
                  <a:schemeClr val="tx1"/>
                </a:solidFill>
                <a:latin typeface="+mn-lt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000" dirty="0" smtClean="0">
                <a:solidFill>
                  <a:schemeClr val="tx1"/>
                </a:solidFill>
                <a:latin typeface="+mn-lt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68262" marR="0" lvl="0" indent="0" algn="ctr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Calibri" panose="020F050202020403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Calibri Light" panose="020F0302020204030204" pitchFamily="34" charset="0"/>
                <a:ea typeface="+mn-ea"/>
                <a:cs typeface="Arial" pitchFamily="34" charset="0"/>
              </a:rPr>
              <a:t>Virtual machine on public cloud was quarantined</a:t>
            </a:r>
          </a:p>
        </p:txBody>
      </p:sp>
      <p:sp>
        <p:nvSpPr>
          <p:cNvPr id="33" name="Content Placeholder 3"/>
          <p:cNvSpPr txBox="1">
            <a:spLocks noChangeAspect="1"/>
          </p:cNvSpPr>
          <p:nvPr/>
        </p:nvSpPr>
        <p:spPr bwMode="auto">
          <a:xfrm>
            <a:off x="8354630" y="4262446"/>
            <a:ext cx="2780099" cy="2109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400" dirty="0" smtClean="0">
                <a:solidFill>
                  <a:schemeClr val="tx1"/>
                </a:solidFill>
                <a:latin typeface="+mn-lt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000" dirty="0" smtClean="0">
                <a:solidFill>
                  <a:schemeClr val="tx1"/>
                </a:solidFill>
                <a:latin typeface="+mn-lt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411162" marR="0" lvl="0" indent="-342900" algn="l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  <a:t>Detected infection (bot) 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  <a:t>on cloud virtual machine. </a:t>
            </a:r>
          </a:p>
          <a:p>
            <a:pPr marL="457200" marR="0" lvl="0" indent="0" algn="l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Calibri" panose="020F050202020403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"/>
                <a:ea typeface="+mn-ea"/>
                <a:cs typeface="Arial" pitchFamily="34" charset="0"/>
              </a:rPr>
              <a:t>Communication with C&amp;C identified by indicators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5D5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[Internal Use] for Check Point employees​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D5D5D5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8870681" y="1280307"/>
            <a:ext cx="1577416" cy="979186"/>
            <a:chOff x="8634439" y="4978223"/>
            <a:chExt cx="1577416" cy="979186"/>
          </a:xfrm>
        </p:grpSpPr>
        <p:grpSp>
          <p:nvGrpSpPr>
            <p:cNvPr id="25" name="Group 24"/>
            <p:cNvGrpSpPr/>
            <p:nvPr/>
          </p:nvGrpSpPr>
          <p:grpSpPr>
            <a:xfrm>
              <a:off x="8634439" y="4978223"/>
              <a:ext cx="1534114" cy="979186"/>
              <a:chOff x="8192960" y="1345783"/>
              <a:chExt cx="1534114" cy="979186"/>
            </a:xfrm>
          </p:grpSpPr>
          <p:pic>
            <p:nvPicPr>
              <p:cNvPr id="26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92960" y="1345783"/>
                <a:ext cx="1534114" cy="979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7" name="Picture 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79875" y="1749242"/>
                <a:ext cx="695029" cy="4539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35" name="Oval 21"/>
            <p:cNvSpPr>
              <a:spLocks noChangeArrowheads="1"/>
            </p:cNvSpPr>
            <p:nvPr/>
          </p:nvSpPr>
          <p:spPr bwMode="auto">
            <a:xfrm>
              <a:off x="8686125" y="5360889"/>
              <a:ext cx="1525730" cy="506120"/>
            </a:xfrm>
            <a:prstGeom prst="ellipse">
              <a:avLst/>
            </a:prstGeom>
            <a:noFill/>
            <a:ln w="3175" algn="ctr">
              <a:solidFill>
                <a:srgbClr val="E45785"/>
              </a:solidFill>
              <a:prstDash val="sysDot"/>
              <a:round/>
              <a:headEnd/>
              <a:tailEnd/>
            </a:ln>
            <a:effectLst/>
          </p:spPr>
          <p:txBody>
            <a:bodyPr wrap="square" lIns="82124" tIns="41061" rIns="82124" bIns="41061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uLnTx/>
                <a:uFillTx/>
                <a:latin typeface="Helvetica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02640" y="1110515"/>
            <a:ext cx="1545924" cy="1561558"/>
            <a:chOff x="5264481" y="4841658"/>
            <a:chExt cx="1545924" cy="1561558"/>
          </a:xfrm>
        </p:grpSpPr>
        <p:sp>
          <p:nvSpPr>
            <p:cNvPr id="34" name="Oval 21"/>
            <p:cNvSpPr>
              <a:spLocks noChangeArrowheads="1"/>
            </p:cNvSpPr>
            <p:nvPr/>
          </p:nvSpPr>
          <p:spPr bwMode="auto">
            <a:xfrm>
              <a:off x="5264481" y="5502980"/>
              <a:ext cx="1297441" cy="506120"/>
            </a:xfrm>
            <a:prstGeom prst="ellipse">
              <a:avLst/>
            </a:prstGeom>
            <a:noFill/>
            <a:ln w="3175" algn="ctr">
              <a:solidFill>
                <a:srgbClr val="E45785"/>
              </a:solidFill>
              <a:prstDash val="sysDot"/>
              <a:round/>
              <a:headEnd/>
              <a:tailEnd/>
            </a:ln>
            <a:effectLst/>
          </p:spPr>
          <p:txBody>
            <a:bodyPr wrap="square" lIns="82124" tIns="41061" rIns="82124" bIns="41061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uLnTx/>
                <a:uFillTx/>
                <a:latin typeface="Helvetica" pitchFamily="34" charset="0"/>
                <a:ea typeface="+mn-ea"/>
                <a:cs typeface="+mn-cs"/>
              </a:endParaRPr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69" y="4841658"/>
              <a:ext cx="1227849" cy="156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9430" y="5222006"/>
              <a:ext cx="580975" cy="907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1583244" y="1182573"/>
            <a:ext cx="1289877" cy="1496325"/>
            <a:chOff x="1876386" y="4880489"/>
            <a:chExt cx="1289877" cy="1496325"/>
          </a:xfrm>
        </p:grpSpPr>
        <p:sp>
          <p:nvSpPr>
            <p:cNvPr id="31" name="Oval 21"/>
            <p:cNvSpPr>
              <a:spLocks noChangeArrowheads="1"/>
            </p:cNvSpPr>
            <p:nvPr/>
          </p:nvSpPr>
          <p:spPr bwMode="auto">
            <a:xfrm>
              <a:off x="1876386" y="5497955"/>
              <a:ext cx="1241037" cy="506120"/>
            </a:xfrm>
            <a:prstGeom prst="ellipse">
              <a:avLst/>
            </a:prstGeom>
            <a:noFill/>
            <a:ln w="3175" algn="ctr">
              <a:solidFill>
                <a:srgbClr val="E45785"/>
              </a:solidFill>
              <a:prstDash val="sysDot"/>
              <a:round/>
              <a:headEnd/>
              <a:tailEnd/>
            </a:ln>
            <a:effectLst/>
          </p:spPr>
          <p:txBody>
            <a:bodyPr wrap="square" lIns="82124" tIns="41061" rIns="82124" bIns="41061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uLnTx/>
                <a:uFillTx/>
                <a:latin typeface="Helvetica" pitchFamily="34" charset="0"/>
                <a:ea typeface="+mn-ea"/>
                <a:cs typeface="+mn-cs"/>
              </a:endParaRP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9061" y="4880489"/>
              <a:ext cx="1003150" cy="1496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4825" y="5381682"/>
              <a:ext cx="611438" cy="7475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Freeform 6"/>
            <p:cNvSpPr/>
            <p:nvPr/>
          </p:nvSpPr>
          <p:spPr bwMode="auto">
            <a:xfrm>
              <a:off x="2820353" y="5600700"/>
              <a:ext cx="154305" cy="522923"/>
            </a:xfrm>
            <a:custGeom>
              <a:avLst/>
              <a:gdLst>
                <a:gd name="connsiteX0" fmla="*/ 0 w 154305"/>
                <a:gd name="connsiteY0" fmla="*/ 0 h 522923"/>
                <a:gd name="connsiteX1" fmla="*/ 2857 w 154305"/>
                <a:gd name="connsiteY1" fmla="*/ 522923 h 522923"/>
                <a:gd name="connsiteX2" fmla="*/ 154305 w 154305"/>
                <a:gd name="connsiteY2" fmla="*/ 511493 h 522923"/>
                <a:gd name="connsiteX3" fmla="*/ 154305 w 154305"/>
                <a:gd name="connsiteY3" fmla="*/ 91440 h 522923"/>
                <a:gd name="connsiteX4" fmla="*/ 0 w 154305"/>
                <a:gd name="connsiteY4" fmla="*/ 0 h 52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305" h="522923">
                  <a:moveTo>
                    <a:pt x="0" y="0"/>
                  </a:moveTo>
                  <a:cubicBezTo>
                    <a:pt x="952" y="174308"/>
                    <a:pt x="1905" y="348615"/>
                    <a:pt x="2857" y="522923"/>
                  </a:cubicBezTo>
                  <a:lnTo>
                    <a:pt x="154305" y="511493"/>
                  </a:lnTo>
                  <a:lnTo>
                    <a:pt x="154305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  <a:buFont typeface="Wingdings" pitchFamily="2" charset="2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 err="1" smtClean="0">
                <a:ln>
                  <a:noFill/>
                </a:ln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003964" y="5466153"/>
            <a:ext cx="8184861" cy="942125"/>
            <a:chOff x="4003962" y="5597235"/>
            <a:chExt cx="8184861" cy="942125"/>
          </a:xfrm>
        </p:grpSpPr>
        <p:sp>
          <p:nvSpPr>
            <p:cNvPr id="38" name="Rectangle 37"/>
            <p:cNvSpPr/>
            <p:nvPr/>
          </p:nvSpPr>
          <p:spPr bwMode="auto">
            <a:xfrm flipH="1">
              <a:off x="4003962" y="5597235"/>
              <a:ext cx="8184861" cy="942125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rgbClr val="6A6A6A"/>
                </a:gs>
                <a:gs pos="100000">
                  <a:srgbClr val="595959"/>
                </a:gs>
              </a:gsLst>
              <a:lin ang="0" scaled="0"/>
            </a:gra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  <a:buFont typeface="Wingdings" pitchFamily="2" charset="2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352925" y="5828266"/>
              <a:ext cx="783589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2400" b="1" i="0" u="none" strike="noStrike" kern="1200" cap="none" spc="60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CAN’T DO IT WITH SEPARATE SYSTEMS!</a:t>
              </a:r>
              <a:endParaRPr kumimoji="0" lang="en-US" sz="2400" b="1" i="0" u="none" strike="noStrike" kern="1200" cap="none" spc="60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67232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  <p:bldP spid="13" grpId="0" animBg="1"/>
      <p:bldP spid="15" grpId="0" animBg="1"/>
      <p:bldP spid="16" grpId="0"/>
      <p:bldP spid="17" grpId="0" animBg="1"/>
      <p:bldP spid="18" grpId="0"/>
      <p:bldP spid="24" grpId="0"/>
      <p:bldP spid="30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 bwMode="auto">
          <a:xfrm>
            <a:off x="0" y="0"/>
            <a:ext cx="8556171" cy="6899642"/>
          </a:xfrm>
          <a:prstGeom prst="rect">
            <a:avLst/>
          </a:prstGeom>
          <a:gradFill flip="none" rotWithShape="1">
            <a:gsLst>
              <a:gs pos="3000">
                <a:schemeClr val="bg2">
                  <a:shade val="30000"/>
                  <a:satMod val="115000"/>
                  <a:alpha val="51000"/>
                </a:schemeClr>
              </a:gs>
              <a:gs pos="38000">
                <a:schemeClr val="bg2">
                  <a:shade val="67500"/>
                  <a:satMod val="115000"/>
                  <a:alpha val="21000"/>
                </a:schemeClr>
              </a:gs>
              <a:gs pos="60000">
                <a:schemeClr val="bg2">
                  <a:shade val="100000"/>
                  <a:satMod val="115000"/>
                  <a:alpha val="0"/>
                </a:schemeClr>
              </a:gs>
            </a:gsLst>
            <a:lin ang="2400000" scaled="0"/>
            <a:tileRect/>
          </a:gra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endParaRPr lang="en-US" sz="2400" dirty="0" err="1">
              <a:latin typeface="+mn-lt"/>
            </a:endParaRPr>
          </a:p>
        </p:txBody>
      </p:sp>
      <p:cxnSp>
        <p:nvCxnSpPr>
          <p:cNvPr id="59" name="Straight Connector 58"/>
          <p:cNvCxnSpPr/>
          <p:nvPr/>
        </p:nvCxnSpPr>
        <p:spPr bwMode="auto">
          <a:xfrm>
            <a:off x="914400" y="3646516"/>
            <a:ext cx="10723418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Straight Connector 3"/>
          <p:cNvCxnSpPr/>
          <p:nvPr/>
        </p:nvCxnSpPr>
        <p:spPr bwMode="auto">
          <a:xfrm>
            <a:off x="914400" y="3646516"/>
            <a:ext cx="10723418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Oval 4"/>
          <p:cNvSpPr/>
          <p:nvPr/>
        </p:nvSpPr>
        <p:spPr bwMode="auto">
          <a:xfrm>
            <a:off x="1221972" y="3586248"/>
            <a:ext cx="120534" cy="120534"/>
          </a:xfrm>
          <a:prstGeom prst="ellipse">
            <a:avLst/>
          </a:prstGeom>
          <a:solidFill>
            <a:schemeClr val="bg1"/>
          </a:solidFill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72183E"/>
              </a:buClr>
              <a:buSzPct val="11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 smtClean="0">
              <a:ln>
                <a:noFill/>
              </a:ln>
              <a:solidFill>
                <a:schemeClr val="accent2"/>
              </a:solidFill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780602" y="3619329"/>
            <a:ext cx="1052752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11:30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uLnTx/>
              <a:uFillTx/>
              <a:latin typeface="Courier New" panose="02070309020205020404" pitchFamily="49" charset="0"/>
              <a:ea typeface="+mn-ea"/>
              <a:cs typeface="Courier New" panose="02070309020205020404" pitchFamily="49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728034" y="3586248"/>
            <a:ext cx="120534" cy="120534"/>
          </a:xfrm>
          <a:prstGeom prst="ellipse">
            <a:avLst/>
          </a:prstGeom>
          <a:solidFill>
            <a:schemeClr val="bg1"/>
          </a:solidFill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72183E"/>
              </a:buClr>
              <a:buSzPct val="11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 smtClean="0">
              <a:ln>
                <a:noFill/>
              </a:ln>
              <a:solidFill>
                <a:schemeClr val="accent2"/>
              </a:solidFill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4285920" y="3619328"/>
            <a:ext cx="1029294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11:32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8234096" y="3586248"/>
            <a:ext cx="120534" cy="120534"/>
          </a:xfrm>
          <a:prstGeom prst="ellipse">
            <a:avLst/>
          </a:prstGeom>
          <a:solidFill>
            <a:schemeClr val="bg1"/>
          </a:solidFill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72183E"/>
              </a:buClr>
              <a:buSzPct val="11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 smtClean="0">
              <a:ln>
                <a:noFill/>
              </a:ln>
              <a:solidFill>
                <a:schemeClr val="accent2"/>
              </a:solidFill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7745720" y="3619329"/>
            <a:ext cx="1128123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11:35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uLnTx/>
              <a:uFillTx/>
              <a:latin typeface="Courier New" panose="02070309020205020404" pitchFamily="49" charset="0"/>
              <a:ea typeface="+mn-ea"/>
              <a:cs typeface="Courier New" panose="02070309020205020404" pitchFamily="49" charset="0"/>
            </a:endParaRPr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5D5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[Internal Use] for Check Point employees​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D5D5D5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Content Placeholder 3"/>
          <p:cNvSpPr txBox="1">
            <a:spLocks noChangeAspect="1"/>
          </p:cNvSpPr>
          <p:nvPr/>
        </p:nvSpPr>
        <p:spPr bwMode="auto">
          <a:xfrm>
            <a:off x="4285919" y="4299721"/>
            <a:ext cx="7494601" cy="242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400" dirty="0" smtClean="0">
                <a:solidFill>
                  <a:schemeClr val="tx1"/>
                </a:solidFill>
                <a:latin typeface="+mn-lt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000" dirty="0" smtClean="0">
                <a:solidFill>
                  <a:schemeClr val="tx1"/>
                </a:solidFill>
                <a:latin typeface="+mn-lt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Calibri" panose="020F0502020204030204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alibri Light" panose="020F0302020204030204" pitchFamily="34" charset="0"/>
                <a:ea typeface="+mn-ea"/>
                <a:cs typeface="Arial" pitchFamily="34" charset="0"/>
              </a:rPr>
              <a:t>Shared intelligence and threat prevention across networks, mobile, cloud</a:t>
            </a: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Calibri" panose="020F0502020204030204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uLnTx/>
                <a:uFillTx/>
                <a:latin typeface="Calibri Light" panose="020F0302020204030204" pitchFamily="34" charset="0"/>
                <a:ea typeface="+mn-ea"/>
                <a:cs typeface="Arial" pitchFamily="34" charset="0"/>
              </a:rPr>
              <a:t>One consolidated system to fully block the attack </a:t>
            </a:r>
          </a:p>
          <a:p>
            <a:pPr marL="114300" marR="0" lvl="0" indent="-114300" algn="l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Calibri" panose="020F050202020403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 Light" panose="020F0302020204030204" pitchFamily="34" charset="0"/>
              <a:ea typeface="+mn-ea"/>
              <a:cs typeface="Arial" pitchFamily="34" charset="0"/>
            </a:endParaRPr>
          </a:p>
        </p:txBody>
      </p:sp>
      <p:sp>
        <p:nvSpPr>
          <p:cNvPr id="60" name="Content Placeholder 3"/>
          <p:cNvSpPr txBox="1">
            <a:spLocks noChangeAspect="1"/>
          </p:cNvSpPr>
          <p:nvPr/>
        </p:nvSpPr>
        <p:spPr bwMode="auto">
          <a:xfrm>
            <a:off x="1298317" y="2682812"/>
            <a:ext cx="2424638" cy="75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400" dirty="0" smtClean="0">
                <a:solidFill>
                  <a:schemeClr val="tx1"/>
                </a:solidFill>
                <a:latin typeface="+mn-lt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000" dirty="0" smtClean="0">
                <a:solidFill>
                  <a:schemeClr val="tx1"/>
                </a:solidFill>
                <a:latin typeface="+mn-lt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68262" marR="0" lvl="0" indent="0" algn="ctr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Calibri" panose="020F050202020403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Calibri Light" panose="020F0302020204030204" pitchFamily="34" charset="0"/>
                <a:ea typeface="+mn-ea"/>
                <a:cs typeface="Arial" pitchFamily="34" charset="0"/>
              </a:rPr>
              <a:t>Incoming email with PDF attachment blocked </a:t>
            </a:r>
          </a:p>
        </p:txBody>
      </p:sp>
      <p:sp>
        <p:nvSpPr>
          <p:cNvPr id="61" name="Content Placeholder 3"/>
          <p:cNvSpPr txBox="1">
            <a:spLocks noChangeAspect="1"/>
          </p:cNvSpPr>
          <p:nvPr/>
        </p:nvSpPr>
        <p:spPr bwMode="auto">
          <a:xfrm>
            <a:off x="4508501" y="2682812"/>
            <a:ext cx="2794984" cy="75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400" dirty="0" smtClean="0">
                <a:solidFill>
                  <a:schemeClr val="tx1"/>
                </a:solidFill>
                <a:latin typeface="+mn-lt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000" dirty="0" smtClean="0">
                <a:solidFill>
                  <a:schemeClr val="tx1"/>
                </a:solidFill>
                <a:latin typeface="+mn-lt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68262" marR="0" lvl="0" indent="0" algn="ctr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Calibri" panose="020F050202020403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Calibri Light" panose="020F0302020204030204" pitchFamily="34" charset="0"/>
                <a:ea typeface="+mn-ea"/>
                <a:cs typeface="Arial" pitchFamily="34" charset="0"/>
              </a:rPr>
              <a:t>Access to web site on mobile device was blocked</a:t>
            </a:r>
          </a:p>
        </p:txBody>
      </p:sp>
      <p:sp>
        <p:nvSpPr>
          <p:cNvPr id="62" name="Content Placeholder 3"/>
          <p:cNvSpPr txBox="1">
            <a:spLocks noChangeAspect="1"/>
          </p:cNvSpPr>
          <p:nvPr/>
        </p:nvSpPr>
        <p:spPr bwMode="auto">
          <a:xfrm>
            <a:off x="8180970" y="2682812"/>
            <a:ext cx="2794984" cy="75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Calibri" panose="020F050202020403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400" dirty="0" smtClean="0">
                <a:solidFill>
                  <a:schemeClr val="tx1"/>
                </a:solidFill>
                <a:latin typeface="+mn-lt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̶"/>
              <a:defRPr lang="en-US" sz="2000" dirty="0" smtClean="0">
                <a:solidFill>
                  <a:schemeClr val="tx1"/>
                </a:solidFill>
                <a:latin typeface="+mn-lt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68262" marR="0" lvl="0" indent="0" algn="ctr" defTabSz="914400" rtl="0" eaLnBrk="1" fontAlgn="base" latinLnBrk="0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rgbClr val="E45785"/>
              </a:buClr>
              <a:buSzPct val="85000"/>
              <a:buFont typeface="Calibri" panose="020F050202020403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Calibri Light" panose="020F0302020204030204" pitchFamily="34" charset="0"/>
                <a:ea typeface="+mn-ea"/>
                <a:cs typeface="Arial" pitchFamily="34" charset="0"/>
              </a:rPr>
              <a:t>Virtual machine on public cloud was quarantined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8870681" y="1280307"/>
            <a:ext cx="1577416" cy="979186"/>
            <a:chOff x="8634439" y="4978223"/>
            <a:chExt cx="1577416" cy="979186"/>
          </a:xfrm>
        </p:grpSpPr>
        <p:grpSp>
          <p:nvGrpSpPr>
            <p:cNvPr id="64" name="Group 63"/>
            <p:cNvGrpSpPr/>
            <p:nvPr/>
          </p:nvGrpSpPr>
          <p:grpSpPr>
            <a:xfrm>
              <a:off x="8634439" y="4978223"/>
              <a:ext cx="1534114" cy="979186"/>
              <a:chOff x="8192960" y="1345783"/>
              <a:chExt cx="1534114" cy="979186"/>
            </a:xfrm>
          </p:grpSpPr>
          <p:pic>
            <p:nvPicPr>
              <p:cNvPr id="66" name="Picture 4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92960" y="1345783"/>
                <a:ext cx="1534114" cy="979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7" name="Picture 6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79875" y="1749242"/>
                <a:ext cx="695029" cy="4539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65" name="Oval 21"/>
            <p:cNvSpPr>
              <a:spLocks noChangeArrowheads="1"/>
            </p:cNvSpPr>
            <p:nvPr/>
          </p:nvSpPr>
          <p:spPr bwMode="auto">
            <a:xfrm>
              <a:off x="8686125" y="5360889"/>
              <a:ext cx="1525730" cy="506120"/>
            </a:xfrm>
            <a:prstGeom prst="ellipse">
              <a:avLst/>
            </a:prstGeom>
            <a:noFill/>
            <a:ln w="3175" algn="ctr">
              <a:solidFill>
                <a:srgbClr val="E45785"/>
              </a:solidFill>
              <a:prstDash val="sysDot"/>
              <a:round/>
              <a:headEnd/>
              <a:tailEnd/>
            </a:ln>
            <a:effectLst/>
          </p:spPr>
          <p:txBody>
            <a:bodyPr wrap="square" lIns="82124" tIns="41061" rIns="82124" bIns="41061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Helvetica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202640" y="1110515"/>
            <a:ext cx="1545924" cy="1561558"/>
            <a:chOff x="5264481" y="4841658"/>
            <a:chExt cx="1545924" cy="1561558"/>
          </a:xfrm>
        </p:grpSpPr>
        <p:sp>
          <p:nvSpPr>
            <p:cNvPr id="69" name="Oval 21"/>
            <p:cNvSpPr>
              <a:spLocks noChangeArrowheads="1"/>
            </p:cNvSpPr>
            <p:nvPr/>
          </p:nvSpPr>
          <p:spPr bwMode="auto">
            <a:xfrm>
              <a:off x="5264481" y="5502980"/>
              <a:ext cx="1297441" cy="506120"/>
            </a:xfrm>
            <a:prstGeom prst="ellipse">
              <a:avLst/>
            </a:prstGeom>
            <a:noFill/>
            <a:ln w="3175" algn="ctr">
              <a:solidFill>
                <a:srgbClr val="E45785"/>
              </a:solidFill>
              <a:prstDash val="sysDot"/>
              <a:round/>
              <a:headEnd/>
              <a:tailEnd/>
            </a:ln>
            <a:effectLst/>
          </p:spPr>
          <p:txBody>
            <a:bodyPr wrap="square" lIns="82124" tIns="41061" rIns="82124" bIns="41061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Helvetica" pitchFamily="34" charset="0"/>
                <a:ea typeface="+mn-ea"/>
                <a:cs typeface="+mn-cs"/>
              </a:endParaRPr>
            </a:p>
          </p:txBody>
        </p:sp>
        <p:pic>
          <p:nvPicPr>
            <p:cNvPr id="70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69" y="4841658"/>
              <a:ext cx="1227849" cy="156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9430" y="5222006"/>
              <a:ext cx="580975" cy="907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2" name="Group 71"/>
          <p:cNvGrpSpPr/>
          <p:nvPr/>
        </p:nvGrpSpPr>
        <p:grpSpPr>
          <a:xfrm>
            <a:off x="1583244" y="1182573"/>
            <a:ext cx="1289877" cy="1496325"/>
            <a:chOff x="1876386" y="4880489"/>
            <a:chExt cx="1289877" cy="1496325"/>
          </a:xfrm>
        </p:grpSpPr>
        <p:sp>
          <p:nvSpPr>
            <p:cNvPr id="73" name="Oval 21"/>
            <p:cNvSpPr>
              <a:spLocks noChangeArrowheads="1"/>
            </p:cNvSpPr>
            <p:nvPr/>
          </p:nvSpPr>
          <p:spPr bwMode="auto">
            <a:xfrm>
              <a:off x="1876386" y="5497955"/>
              <a:ext cx="1241037" cy="506120"/>
            </a:xfrm>
            <a:prstGeom prst="ellipse">
              <a:avLst/>
            </a:prstGeom>
            <a:noFill/>
            <a:ln w="3175" algn="ctr">
              <a:solidFill>
                <a:srgbClr val="E45785"/>
              </a:solidFill>
              <a:prstDash val="sysDot"/>
              <a:round/>
              <a:headEnd/>
              <a:tailEnd/>
            </a:ln>
            <a:effectLst/>
          </p:spPr>
          <p:txBody>
            <a:bodyPr wrap="square" lIns="82124" tIns="41061" rIns="82124" bIns="41061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Helvetica" pitchFamily="34" charset="0"/>
                <a:ea typeface="+mn-ea"/>
                <a:cs typeface="+mn-cs"/>
              </a:endParaRPr>
            </a:p>
          </p:txBody>
        </p:sp>
        <p:pic>
          <p:nvPicPr>
            <p:cNvPr id="74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9061" y="4880489"/>
              <a:ext cx="1003150" cy="1496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5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4825" y="5381682"/>
              <a:ext cx="611438" cy="7475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6" name="Freeform 75"/>
            <p:cNvSpPr/>
            <p:nvPr/>
          </p:nvSpPr>
          <p:spPr bwMode="auto">
            <a:xfrm>
              <a:off x="2820353" y="5600700"/>
              <a:ext cx="154305" cy="522923"/>
            </a:xfrm>
            <a:custGeom>
              <a:avLst/>
              <a:gdLst>
                <a:gd name="connsiteX0" fmla="*/ 0 w 154305"/>
                <a:gd name="connsiteY0" fmla="*/ 0 h 522923"/>
                <a:gd name="connsiteX1" fmla="*/ 2857 w 154305"/>
                <a:gd name="connsiteY1" fmla="*/ 522923 h 522923"/>
                <a:gd name="connsiteX2" fmla="*/ 154305 w 154305"/>
                <a:gd name="connsiteY2" fmla="*/ 511493 h 522923"/>
                <a:gd name="connsiteX3" fmla="*/ 154305 w 154305"/>
                <a:gd name="connsiteY3" fmla="*/ 91440 h 522923"/>
                <a:gd name="connsiteX4" fmla="*/ 0 w 154305"/>
                <a:gd name="connsiteY4" fmla="*/ 0 h 52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305" h="522923">
                  <a:moveTo>
                    <a:pt x="0" y="0"/>
                  </a:moveTo>
                  <a:cubicBezTo>
                    <a:pt x="952" y="174308"/>
                    <a:pt x="1905" y="348615"/>
                    <a:pt x="2857" y="522923"/>
                  </a:cubicBezTo>
                  <a:lnTo>
                    <a:pt x="154305" y="511493"/>
                  </a:lnTo>
                  <a:lnTo>
                    <a:pt x="154305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  <a:buFont typeface="Wingdings" pitchFamily="2" charset="2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31" name="Picture 4" descr="C:\Users\jadhikar\Desktop\Infinity Launch\Infinity_Logo_Folder\CP_Infinity_Logo_Package_Digital_Format_v2\JPGs\Infinity_CP_Logo_White.jpg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8" t="34399" r="19526" b="34164"/>
          <a:stretch/>
        </p:blipFill>
        <p:spPr bwMode="auto">
          <a:xfrm>
            <a:off x="161071" y="4491961"/>
            <a:ext cx="4038893" cy="1289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8165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9" y="1105"/>
            <a:ext cx="12206229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effectLst/>
        </p:spPr>
        <p:txBody>
          <a:bodyPr/>
          <a:lstStyle/>
          <a:p>
            <a:pPr>
              <a:buClr>
                <a:srgbClr val="72183E"/>
              </a:buClr>
              <a:defRPr/>
            </a:pPr>
            <a:r>
              <a:rPr lang="en-US" smtClean="0">
                <a:solidFill>
                  <a:srgbClr val="D5D5D5">
                    <a:lumMod val="50000"/>
                  </a:srgbClr>
                </a:solidFill>
              </a:rPr>
              <a:t> [Internal Use] for Check Point employees​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6" name="Date Placeholder 5" hidden="1"/>
          <p:cNvSpPr>
            <a:spLocks noGrp="1"/>
          </p:cNvSpPr>
          <p:nvPr>
            <p:ph type="dt" sz="quarter" idx="4294967295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72183E"/>
              </a:buClr>
              <a:defRPr/>
            </a:pPr>
            <a:endParaRPr lang="en-US">
              <a:solidFill>
                <a:srgbClr val="4D4D4F">
                  <a:tint val="75000"/>
                </a:srgb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86393" y="5661426"/>
            <a:ext cx="1098645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73"/>
              </a:buClr>
            </a:pPr>
            <a:r>
              <a:rPr lang="en-US" sz="3400" b="1" spc="300" dirty="0" smtClean="0">
                <a:solidFill>
                  <a:srgbClr val="FFFFFF"/>
                </a:solidFill>
                <a:latin typeface="Calibri"/>
              </a:rPr>
              <a:t>ACROSS ALL NETWORKS, CLOUDS AND MOBILE </a:t>
            </a:r>
            <a:endParaRPr lang="en-US" sz="3400" b="1" spc="3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2" name="Rectangle 43"/>
          <p:cNvSpPr>
            <a:spLocks noChangeArrowheads="1"/>
          </p:cNvSpPr>
          <p:nvPr/>
        </p:nvSpPr>
        <p:spPr bwMode="auto">
          <a:xfrm>
            <a:off x="1363752" y="5478937"/>
            <a:ext cx="2064065" cy="168558"/>
          </a:xfrm>
          <a:prstGeom prst="ellipse">
            <a:avLst/>
          </a:prstGeom>
          <a:gradFill rotWithShape="1">
            <a:gsLst>
              <a:gs pos="0">
                <a:srgbClr val="4E4E4E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ctr">
              <a:buClr>
                <a:srgbClr val="000073"/>
              </a:buClr>
              <a:defRPr/>
            </a:pPr>
            <a:endParaRPr lang="en-US" sz="1800" baseline="-25000">
              <a:solidFill>
                <a:srgbClr val="4E4E4E"/>
              </a:solidFill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94556" y="2747540"/>
            <a:ext cx="2791262" cy="2809170"/>
            <a:chOff x="994556" y="2747540"/>
            <a:chExt cx="2791262" cy="2809170"/>
          </a:xfrm>
        </p:grpSpPr>
        <p:grpSp>
          <p:nvGrpSpPr>
            <p:cNvPr id="18" name="Group 17"/>
            <p:cNvGrpSpPr/>
            <p:nvPr/>
          </p:nvGrpSpPr>
          <p:grpSpPr>
            <a:xfrm>
              <a:off x="994556" y="2747540"/>
              <a:ext cx="2791262" cy="2809170"/>
              <a:chOff x="-198120" y="3710385"/>
              <a:chExt cx="3578804" cy="3201312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-198120" y="3710385"/>
                <a:ext cx="3578804" cy="3201312"/>
              </a:xfrm>
              <a:prstGeom prst="ellipse">
                <a:avLst/>
              </a:prstGeom>
              <a:solidFill>
                <a:srgbClr val="121212"/>
              </a:solidFill>
              <a:ln w="6350" algn="ctr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5000"/>
                  <a:buFont typeface="Wingdings" pitchFamily="2" charset="2"/>
                  <a:defRPr sz="3000" kern="1200">
                    <a:solidFill>
                      <a:schemeClr val="tx1"/>
                    </a:solidFill>
                    <a:latin typeface="Helvetica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5000"/>
                  <a:buFont typeface="Wingdings" pitchFamily="2" charset="2"/>
                  <a:defRPr sz="3000" kern="1200">
                    <a:solidFill>
                      <a:schemeClr val="tx1"/>
                    </a:solidFill>
                    <a:latin typeface="Helvetica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5000"/>
                  <a:buFont typeface="Wingdings" pitchFamily="2" charset="2"/>
                  <a:defRPr sz="3000" kern="1200">
                    <a:solidFill>
                      <a:schemeClr val="tx1"/>
                    </a:solidFill>
                    <a:latin typeface="Helvetica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5000"/>
                  <a:buFont typeface="Wingdings" pitchFamily="2" charset="2"/>
                  <a:defRPr sz="3000" kern="1200">
                    <a:solidFill>
                      <a:schemeClr val="tx1"/>
                    </a:solidFill>
                    <a:latin typeface="Helvetica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5000"/>
                  <a:buFont typeface="Wingdings" pitchFamily="2" charset="2"/>
                  <a:defRPr sz="3000" kern="1200">
                    <a:solidFill>
                      <a:schemeClr val="tx1"/>
                    </a:solidFill>
                    <a:latin typeface="Helvetica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3000" kern="1200">
                    <a:solidFill>
                      <a:schemeClr val="tx1"/>
                    </a:solidFill>
                    <a:latin typeface="Helvetica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3000" kern="1200">
                    <a:solidFill>
                      <a:schemeClr val="tx1"/>
                    </a:solidFill>
                    <a:latin typeface="Helvetica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3000" kern="1200">
                    <a:solidFill>
                      <a:schemeClr val="tx1"/>
                    </a:solidFill>
                    <a:latin typeface="Helvetica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3000" kern="1200">
                    <a:solidFill>
                      <a:schemeClr val="tx1"/>
                    </a:solidFill>
                    <a:latin typeface="Helvetica" pitchFamily="34" charset="0"/>
                    <a:ea typeface="+mn-ea"/>
                    <a:cs typeface="+mn-cs"/>
                  </a:defRPr>
                </a:lvl9pPr>
              </a:lstStyle>
              <a:p>
                <a:pPr algn="ctr">
                  <a:buClr>
                    <a:srgbClr val="000073"/>
                  </a:buClr>
                  <a:defRPr/>
                </a:pPr>
                <a:endParaRPr lang="en-US" sz="1800" b="1" dirty="0">
                  <a:solidFill>
                    <a:srgbClr val="FFFFFF"/>
                  </a:solidFill>
                  <a:latin typeface="Calibri"/>
                </a:endParaRPr>
              </a:p>
            </p:txBody>
          </p:sp>
          <p:cxnSp>
            <p:nvCxnSpPr>
              <p:cNvPr id="63" name="Straight Connector 62"/>
              <p:cNvCxnSpPr/>
              <p:nvPr/>
            </p:nvCxnSpPr>
            <p:spPr bwMode="auto">
              <a:xfrm>
                <a:off x="424903" y="5043298"/>
                <a:ext cx="2332759" cy="0"/>
              </a:xfrm>
              <a:prstGeom prst="line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0" name="Rectangle 29"/>
            <p:cNvSpPr/>
            <p:nvPr/>
          </p:nvSpPr>
          <p:spPr>
            <a:xfrm>
              <a:off x="1439806" y="3202180"/>
              <a:ext cx="190076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000073"/>
                </a:buClr>
                <a:defRPr/>
              </a:pPr>
              <a:r>
                <a:rPr lang="en-US" sz="1800" dirty="0" smtClean="0">
                  <a:ln w="0"/>
                  <a:solidFill>
                    <a:srgbClr val="E45785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alibri"/>
                </a:rPr>
                <a:t>ONE SECURITY PLATFORM</a:t>
              </a:r>
              <a:endParaRPr lang="en-US" sz="1800" dirty="0">
                <a:ln w="0"/>
                <a:solidFill>
                  <a:srgbClr val="E4578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34" name="TextBox 33"/>
            <p:cNvSpPr txBox="1"/>
            <p:nvPr/>
          </p:nvSpPr>
          <p:spPr bwMode="auto">
            <a:xfrm>
              <a:off x="1295005" y="3917179"/>
              <a:ext cx="2190365" cy="105329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marR="0" lvl="0" indent="0" algn="ctr" defTabSz="91440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72183E"/>
                </a:buClr>
                <a:buNone/>
                <a:tabLst/>
                <a:defRPr sz="1600">
                  <a:solidFill>
                    <a:srgbClr val="FFFFFF"/>
                  </a:solidFill>
                  <a:latin typeface="Calibri"/>
                </a:defRPr>
              </a:lvl1pPr>
            </a:lstStyle>
            <a:p>
              <a:r>
                <a:rPr lang="en-US" dirty="0" smtClean="0"/>
                <a:t>Leveraging unified threat </a:t>
              </a:r>
              <a:r>
                <a:rPr lang="en-US" dirty="0"/>
                <a:t>intelligence 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>&amp; </a:t>
              </a:r>
              <a:r>
                <a:rPr lang="en-US" dirty="0"/>
                <a:t>open interfaces  </a:t>
              </a:r>
            </a:p>
          </p:txBody>
        </p:sp>
      </p:grp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5067631" y="5452934"/>
            <a:ext cx="2064065" cy="168558"/>
          </a:xfrm>
          <a:prstGeom prst="ellipse">
            <a:avLst/>
          </a:prstGeom>
          <a:gradFill rotWithShape="1">
            <a:gsLst>
              <a:gs pos="0">
                <a:srgbClr val="4E4E4E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ctr">
              <a:buClr>
                <a:srgbClr val="000073"/>
              </a:buClr>
              <a:defRPr/>
            </a:pPr>
            <a:endParaRPr lang="en-US" sz="1800" baseline="-25000">
              <a:solidFill>
                <a:srgbClr val="4E4E4E"/>
              </a:solidFill>
              <a:latin typeface="Arial" charset="0"/>
            </a:endParaRPr>
          </a:p>
        </p:txBody>
      </p:sp>
      <p:sp>
        <p:nvSpPr>
          <p:cNvPr id="46" name="Rectangle 43"/>
          <p:cNvSpPr>
            <a:spLocks noChangeArrowheads="1"/>
          </p:cNvSpPr>
          <p:nvPr/>
        </p:nvSpPr>
        <p:spPr bwMode="auto">
          <a:xfrm>
            <a:off x="8635329" y="5436024"/>
            <a:ext cx="2064065" cy="168558"/>
          </a:xfrm>
          <a:prstGeom prst="ellipse">
            <a:avLst/>
          </a:prstGeom>
          <a:gradFill rotWithShape="1">
            <a:gsLst>
              <a:gs pos="0">
                <a:srgbClr val="4E4E4E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ctr">
              <a:buClr>
                <a:srgbClr val="000073"/>
              </a:buClr>
              <a:defRPr/>
            </a:pPr>
            <a:endParaRPr lang="en-US" sz="1800" baseline="-25000">
              <a:solidFill>
                <a:srgbClr val="4E4E4E"/>
              </a:solidFill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69407" y="2733610"/>
            <a:ext cx="3095290" cy="2809170"/>
            <a:chOff x="4600710" y="2733610"/>
            <a:chExt cx="3095290" cy="2809170"/>
          </a:xfrm>
        </p:grpSpPr>
        <p:sp>
          <p:nvSpPr>
            <p:cNvPr id="55" name="Rounded Rectangle 54"/>
            <p:cNvSpPr>
              <a:spLocks noChangeArrowheads="1"/>
            </p:cNvSpPr>
            <p:nvPr/>
          </p:nvSpPr>
          <p:spPr bwMode="auto">
            <a:xfrm>
              <a:off x="4712601" y="2733610"/>
              <a:ext cx="2838152" cy="2809170"/>
            </a:xfrm>
            <a:prstGeom prst="ellipse">
              <a:avLst/>
            </a:prstGeom>
            <a:solidFill>
              <a:srgbClr val="121212"/>
            </a:solidFill>
            <a:ln w="6350" algn="ctr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9pPr>
            </a:lstStyle>
            <a:p>
              <a:pPr algn="ctr">
                <a:buClr>
                  <a:srgbClr val="000073"/>
                </a:buClr>
              </a:pPr>
              <a:endParaRPr lang="en-US" sz="1800" b="1" dirty="0">
                <a:solidFill>
                  <a:srgbClr val="FFFFFF"/>
                </a:solidFill>
                <a:latin typeface="Calibri"/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 bwMode="auto">
            <a:xfrm>
              <a:off x="5160149" y="3923311"/>
              <a:ext cx="1957362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Rectangle 6"/>
            <p:cNvSpPr/>
            <p:nvPr/>
          </p:nvSpPr>
          <p:spPr>
            <a:xfrm>
              <a:off x="4600710" y="3084445"/>
              <a:ext cx="3095290" cy="908864"/>
            </a:xfrm>
            <a:prstGeom prst="ellipse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000073"/>
                </a:buClr>
                <a:defRPr/>
              </a:pPr>
              <a:r>
                <a:rPr lang="en-US" sz="1800" dirty="0" smtClean="0">
                  <a:ln w="0"/>
                  <a:solidFill>
                    <a:srgbClr val="E45785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alibri"/>
                </a:rPr>
                <a:t>PREEMPTIVE</a:t>
              </a:r>
              <a:br>
                <a:rPr lang="en-US" sz="1800" dirty="0" smtClean="0">
                  <a:ln w="0"/>
                  <a:solidFill>
                    <a:srgbClr val="E45785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alibri"/>
                </a:rPr>
              </a:br>
              <a:r>
                <a:rPr lang="en-US" sz="1800" dirty="0" smtClean="0">
                  <a:ln w="0"/>
                  <a:solidFill>
                    <a:srgbClr val="E45785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alibri"/>
                </a:rPr>
                <a:t>THREAT PREVENTION</a:t>
              </a:r>
              <a:endParaRPr lang="en-US" sz="1800" dirty="0">
                <a:ln w="0"/>
                <a:solidFill>
                  <a:srgbClr val="E4578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64" name="TextBox 63"/>
            <p:cNvSpPr txBox="1"/>
            <p:nvPr/>
          </p:nvSpPr>
          <p:spPr bwMode="auto">
            <a:xfrm>
              <a:off x="4994291" y="3911701"/>
              <a:ext cx="2293822" cy="109951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72183E"/>
                </a:buClr>
                <a:defRPr/>
              </a:pPr>
              <a:r>
                <a:rPr lang="en-US" sz="1600" dirty="0" smtClean="0">
                  <a:solidFill>
                    <a:srgbClr val="FFFFFF"/>
                  </a:solidFill>
                  <a:latin typeface="Calibri"/>
                </a:rPr>
                <a:t>Blocking the most sophisticated attacks before they happen</a:t>
              </a:r>
              <a:endParaRPr lang="en-US" sz="1600" dirty="0" smtClean="0">
                <a:solidFill>
                  <a:srgbClr val="E45785"/>
                </a:solidFill>
                <a:latin typeface="Calibri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248286" y="2733610"/>
            <a:ext cx="2838152" cy="2809170"/>
            <a:chOff x="7807891" y="2714920"/>
            <a:chExt cx="2838152" cy="2809170"/>
          </a:xfrm>
        </p:grpSpPr>
        <p:sp>
          <p:nvSpPr>
            <p:cNvPr id="32" name="Rounded Rectangle 54"/>
            <p:cNvSpPr>
              <a:spLocks noChangeArrowheads="1"/>
            </p:cNvSpPr>
            <p:nvPr/>
          </p:nvSpPr>
          <p:spPr bwMode="auto">
            <a:xfrm>
              <a:off x="7807891" y="2714920"/>
              <a:ext cx="2838152" cy="2809170"/>
            </a:xfrm>
            <a:prstGeom prst="ellipse">
              <a:avLst/>
            </a:prstGeom>
            <a:solidFill>
              <a:srgbClr val="121212"/>
            </a:solidFill>
            <a:ln w="6350" algn="ctr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3000" kern="120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lvl9pPr>
            </a:lstStyle>
            <a:p>
              <a:pPr algn="ctr">
                <a:buClr>
                  <a:srgbClr val="000073"/>
                </a:buClr>
              </a:pPr>
              <a:endParaRPr lang="en-US" sz="1800" b="1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6" name="TextBox 25"/>
            <p:cNvSpPr txBox="1"/>
            <p:nvPr/>
          </p:nvSpPr>
          <p:spPr bwMode="auto">
            <a:xfrm>
              <a:off x="8015352" y="4026361"/>
              <a:ext cx="2480381" cy="105329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marR="0" lvl="0" indent="0" algn="ctr" defTabSz="91440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72183E"/>
                </a:buClr>
                <a:buNone/>
                <a:tabLst/>
                <a:defRPr sz="1600">
                  <a:solidFill>
                    <a:srgbClr val="FFFFFF"/>
                  </a:solidFill>
                  <a:latin typeface="Calibri"/>
                </a:defRPr>
              </a:lvl1pPr>
            </a:lstStyle>
            <a:p>
              <a:r>
                <a:rPr lang="en-US" dirty="0" smtClean="0"/>
                <a:t>Single Management, Modular </a:t>
              </a:r>
              <a:r>
                <a:rPr lang="en-US" dirty="0"/>
                <a:t>Policy </a:t>
              </a:r>
              <a:r>
                <a:rPr lang="en-US" dirty="0" smtClean="0"/>
                <a:t>Management &amp; integrated threat visibility</a:t>
              </a:r>
              <a:endParaRPr lang="en-US" dirty="0"/>
            </a:p>
          </p:txBody>
        </p:sp>
        <p:sp>
          <p:nvSpPr>
            <p:cNvPr id="27" name="Rectangle 6"/>
            <p:cNvSpPr/>
            <p:nvPr/>
          </p:nvSpPr>
          <p:spPr>
            <a:xfrm>
              <a:off x="7891989" y="3077577"/>
              <a:ext cx="2669956" cy="908864"/>
            </a:xfrm>
            <a:prstGeom prst="ellipse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000073"/>
                </a:buClr>
                <a:defRPr/>
              </a:pPr>
              <a:r>
                <a:rPr lang="en-US" sz="1800" dirty="0" smtClean="0">
                  <a:ln w="0"/>
                  <a:solidFill>
                    <a:srgbClr val="E45785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alibri"/>
                </a:rPr>
                <a:t>CONSOLIDATED SYSTEM</a:t>
              </a:r>
              <a:endParaRPr lang="en-US" sz="1800" dirty="0">
                <a:ln w="0"/>
                <a:solidFill>
                  <a:srgbClr val="E4578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8257811" y="3903249"/>
              <a:ext cx="1957363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9" name="Rectangle 38"/>
          <p:cNvSpPr/>
          <p:nvPr/>
        </p:nvSpPr>
        <p:spPr>
          <a:xfrm>
            <a:off x="1060633" y="2078895"/>
            <a:ext cx="9588765" cy="3693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marL="457200" algn="ctr">
              <a:spcAft>
                <a:spcPts val="0"/>
              </a:spcAft>
              <a:buClr>
                <a:srgbClr val="72183E"/>
              </a:buClr>
            </a:pPr>
            <a:r>
              <a:rPr lang="en-US" sz="1800" b="1" spc="300" dirty="0" smtClean="0">
                <a:solidFill>
                  <a:srgbClr val="E45785"/>
                </a:solidFill>
                <a:latin typeface="Arial Narrow" panose="020B0606020202030204" pitchFamily="34" charset="0"/>
                <a:ea typeface="Times" panose="02020603050405020304" pitchFamily="18" charset="0"/>
                <a:cs typeface="Helvetica" panose="020B0604020202020204" pitchFamily="34" charset="0"/>
              </a:rPr>
              <a:t>THE CYBER SECURITY ARCHITECTURE OF THE FUTURE</a:t>
            </a:r>
            <a:endParaRPr lang="en-US" sz="1800" spc="300" dirty="0">
              <a:solidFill>
                <a:srgbClr val="E45785"/>
              </a:solidFill>
              <a:latin typeface="Arial Narrow" panose="020B0606020202030204" pitchFamily="34" charset="0"/>
              <a:ea typeface="Times" panose="02020603050405020304" pitchFamily="18" charset="0"/>
              <a:cs typeface="Helvetica" panose="020B0604020202020204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158" y="252860"/>
            <a:ext cx="5716431" cy="201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66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2" grpId="0" animBg="1"/>
      <p:bldP spid="45" grpId="0" animBg="1"/>
      <p:bldP spid="4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7102" y="169138"/>
            <a:ext cx="9857339" cy="923748"/>
          </a:xfrm>
        </p:spPr>
        <p:txBody>
          <a:bodyPr/>
          <a:lstStyle/>
          <a:p>
            <a:pPr algn="ctr"/>
            <a:r>
              <a:rPr lang="en-US" dirty="0" smtClean="0">
                <a:latin typeface="Segoe UI Light" panose="020B0502040204020203" pitchFamily="34" charset="0"/>
              </a:rPr>
              <a:t>Check Point Infinity Architecture</a:t>
            </a:r>
            <a:br>
              <a:rPr lang="en-US" dirty="0" smtClean="0">
                <a:latin typeface="Segoe UI Light" panose="020B0502040204020203" pitchFamily="34" charset="0"/>
              </a:rPr>
            </a:br>
            <a:r>
              <a:rPr lang="en-US" sz="2800" b="0" dirty="0" smtClean="0">
                <a:solidFill>
                  <a:schemeClr val="tx1"/>
                </a:solidFill>
                <a:latin typeface="Segoe UI Light" panose="020B0502040204020203" pitchFamily="34" charset="0"/>
              </a:rPr>
              <a:t>Best Threat Prevention across entire enterprise </a:t>
            </a:r>
            <a:endParaRPr lang="en-US" b="0" dirty="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grpSp>
        <p:nvGrpSpPr>
          <p:cNvPr id="322" name="Group 219" descr="Group 5"/>
          <p:cNvGrpSpPr/>
          <p:nvPr/>
        </p:nvGrpSpPr>
        <p:grpSpPr>
          <a:xfrm>
            <a:off x="4735459" y="1827885"/>
            <a:ext cx="2396113" cy="697685"/>
            <a:chOff x="-81325" y="993374"/>
            <a:chExt cx="2424589" cy="711939"/>
          </a:xfrm>
        </p:grpSpPr>
        <p:pic>
          <p:nvPicPr>
            <p:cNvPr id="328" name="image16.pdf" descr="Picture 5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9620" y="1379143"/>
              <a:ext cx="1910280" cy="3261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5" name="Shape 216" descr="Rectangle 24"/>
            <p:cNvSpPr/>
            <p:nvPr/>
          </p:nvSpPr>
          <p:spPr>
            <a:xfrm>
              <a:off x="-81325" y="993374"/>
              <a:ext cx="2424589" cy="270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lnSpc>
                  <a:spcPct val="80000"/>
                </a:lnSpc>
                <a:spcBef>
                  <a:spcPts val="300"/>
                </a:spcBef>
                <a:defRPr sz="1400"/>
              </a:lvl1pPr>
            </a:lstStyle>
            <a:p>
              <a:r>
                <a:rPr lang="en-US" dirty="0" smtClean="0">
                  <a:latin typeface="Segoe UI Light" panose="020B0502040204020203" pitchFamily="34" charset="0"/>
                </a:rPr>
                <a:t>Shared </a:t>
              </a:r>
              <a:r>
                <a:rPr dirty="0" smtClean="0">
                  <a:latin typeface="Segoe UI Light" panose="020B0502040204020203" pitchFamily="34" charset="0"/>
                </a:rPr>
                <a:t>Threat </a:t>
              </a:r>
              <a:r>
                <a:rPr dirty="0">
                  <a:latin typeface="Segoe UI Light" panose="020B0502040204020203" pitchFamily="34" charset="0"/>
                </a:rPr>
                <a:t>Intelligence</a:t>
              </a:r>
            </a:p>
          </p:txBody>
        </p:sp>
      </p:grpSp>
      <p:sp>
        <p:nvSpPr>
          <p:cNvPr id="332" name="Shape 448" descr="מחבר מרפקי 9"/>
          <p:cNvSpPr/>
          <p:nvPr/>
        </p:nvSpPr>
        <p:spPr>
          <a:xfrm>
            <a:off x="4020163" y="1644220"/>
            <a:ext cx="854200" cy="514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181" y="0"/>
                </a:lnTo>
                <a:lnTo>
                  <a:pt x="4181" y="21600"/>
                </a:lnTo>
                <a:lnTo>
                  <a:pt x="21600" y="21600"/>
                </a:lnTo>
              </a:path>
            </a:pathLst>
          </a:custGeom>
          <a:ln w="12700">
            <a:solidFill>
              <a:schemeClr val="accent1"/>
            </a:solidFill>
            <a:prstDash val="sysDash"/>
            <a:headEnd type="triangle"/>
            <a:tailEnd type="triangle"/>
          </a:ln>
        </p:spPr>
        <p:txBody>
          <a:bodyPr/>
          <a:lstStyle/>
          <a:p>
            <a:endParaRPr dirty="0">
              <a:latin typeface="Segoe UI Light" panose="020B0502040204020203" pitchFamily="34" charset="0"/>
            </a:endParaRPr>
          </a:p>
        </p:txBody>
      </p:sp>
      <p:sp>
        <p:nvSpPr>
          <p:cNvPr id="333" name="Shape 449" descr="מחבר מרפקי 11"/>
          <p:cNvSpPr/>
          <p:nvPr/>
        </p:nvSpPr>
        <p:spPr>
          <a:xfrm>
            <a:off x="4020163" y="2407492"/>
            <a:ext cx="863179" cy="2592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5117" y="21600"/>
                </a:lnTo>
                <a:lnTo>
                  <a:pt x="5117" y="0"/>
                </a:lnTo>
                <a:lnTo>
                  <a:pt x="21600" y="0"/>
                </a:lnTo>
              </a:path>
            </a:pathLst>
          </a:custGeom>
          <a:ln w="12700">
            <a:solidFill>
              <a:schemeClr val="accent1"/>
            </a:solidFill>
            <a:prstDash val="sysDash"/>
            <a:headEnd type="triangle"/>
            <a:tailEnd type="triangle"/>
          </a:ln>
        </p:spPr>
        <p:txBody>
          <a:bodyPr/>
          <a:lstStyle/>
          <a:p>
            <a:endParaRPr dirty="0">
              <a:latin typeface="Segoe UI Light" panose="020B0502040204020203" pitchFamily="34" charset="0"/>
            </a:endParaRPr>
          </a:p>
        </p:txBody>
      </p:sp>
      <p:sp>
        <p:nvSpPr>
          <p:cNvPr id="334" name="Shape 450" descr="מחבר מרפקי 146"/>
          <p:cNvSpPr/>
          <p:nvPr/>
        </p:nvSpPr>
        <p:spPr>
          <a:xfrm>
            <a:off x="6762935" y="1610543"/>
            <a:ext cx="1125816" cy="5983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6559" y="0"/>
                </a:lnTo>
                <a:lnTo>
                  <a:pt x="16559" y="21600"/>
                </a:lnTo>
                <a:lnTo>
                  <a:pt x="0" y="21600"/>
                </a:lnTo>
              </a:path>
            </a:pathLst>
          </a:custGeom>
          <a:ln w="12700">
            <a:solidFill>
              <a:schemeClr val="accent1"/>
            </a:solidFill>
            <a:prstDash val="sysDash"/>
            <a:headEnd type="triangle"/>
            <a:tailEnd type="triangle"/>
          </a:ln>
        </p:spPr>
        <p:txBody>
          <a:bodyPr/>
          <a:lstStyle/>
          <a:p>
            <a:endParaRPr dirty="0">
              <a:latin typeface="Segoe UI Light" panose="020B0502040204020203" pitchFamily="34" charset="0"/>
            </a:endParaRPr>
          </a:p>
        </p:txBody>
      </p:sp>
      <p:pic>
        <p:nvPicPr>
          <p:cNvPr id="346" name="image39.png" descr="Picture 4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40374" y="4452648"/>
            <a:ext cx="1181191" cy="131168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grpSp>
        <p:nvGrpSpPr>
          <p:cNvPr id="347" name="Group 346"/>
          <p:cNvGrpSpPr/>
          <p:nvPr/>
        </p:nvGrpSpPr>
        <p:grpSpPr>
          <a:xfrm>
            <a:off x="4735459" y="4541507"/>
            <a:ext cx="2525519" cy="1700651"/>
            <a:chOff x="4436763" y="3203574"/>
            <a:chExt cx="4353566" cy="2859505"/>
          </a:xfrm>
        </p:grpSpPr>
        <p:grpSp>
          <p:nvGrpSpPr>
            <p:cNvPr id="348" name="Group 281" descr="קבוצה 320"/>
            <p:cNvGrpSpPr/>
            <p:nvPr/>
          </p:nvGrpSpPr>
          <p:grpSpPr>
            <a:xfrm>
              <a:off x="4436763" y="3492526"/>
              <a:ext cx="4353566" cy="2570553"/>
              <a:chOff x="51720" y="-1815100"/>
              <a:chExt cx="4353556" cy="2570539"/>
            </a:xfrm>
          </p:grpSpPr>
          <p:sp>
            <p:nvSpPr>
              <p:cNvPr id="350" name="Shape 279" descr="Rectangle 23"/>
              <p:cNvSpPr/>
              <p:nvPr/>
            </p:nvSpPr>
            <p:spPr>
              <a:xfrm>
                <a:off x="51720" y="-238154"/>
                <a:ext cx="4353556" cy="9935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algn="ctr">
                  <a:lnSpc>
                    <a:spcPct val="80000"/>
                  </a:lnSpc>
                  <a:defRPr sz="2000" b="1">
                    <a:solidFill>
                      <a:srgbClr val="000000"/>
                    </a:solidFill>
                  </a:defRPr>
                </a:pPr>
                <a:r>
                  <a:rPr lang="en-US" sz="2000" b="1" dirty="0">
                    <a:solidFill>
                      <a:srgbClr val="E45785"/>
                    </a:solidFill>
                    <a:latin typeface="Segoe UI Light" panose="020B0502040204020203" pitchFamily="34" charset="0"/>
                  </a:rPr>
                  <a:t>Consolidated Security Management</a:t>
                </a:r>
              </a:p>
            </p:txBody>
          </p:sp>
          <p:pic>
            <p:nvPicPr>
              <p:cNvPr id="351" name="image38.pdf" descr="Picture 53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1695576" y="-1815100"/>
                <a:ext cx="1264125" cy="82629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349" name="image40.png" descr="Picture 49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4595" t="7662" r="8100" b="4850"/>
            <a:stretch>
              <a:fillRect/>
            </a:stretch>
          </p:blipFill>
          <p:spPr>
            <a:xfrm>
              <a:off x="4436765" y="3203574"/>
              <a:ext cx="1517793" cy="19236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81" name="Shape 449" descr="מחבר מרפקי 11"/>
          <p:cNvSpPr/>
          <p:nvPr/>
        </p:nvSpPr>
        <p:spPr>
          <a:xfrm flipH="1">
            <a:off x="6752710" y="2407492"/>
            <a:ext cx="1145425" cy="2722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5117" y="21600"/>
                </a:lnTo>
                <a:lnTo>
                  <a:pt x="5117" y="0"/>
                </a:lnTo>
                <a:lnTo>
                  <a:pt x="21600" y="0"/>
                </a:lnTo>
              </a:path>
            </a:pathLst>
          </a:custGeom>
          <a:ln w="12700">
            <a:solidFill>
              <a:schemeClr val="accent1"/>
            </a:solidFill>
            <a:prstDash val="sysDash"/>
            <a:headEnd type="triangle"/>
            <a:tailEnd type="triangle"/>
          </a:ln>
        </p:spPr>
        <p:txBody>
          <a:bodyPr/>
          <a:lstStyle/>
          <a:p>
            <a:endParaRPr dirty="0">
              <a:latin typeface="Segoe UI Light" panose="020B0502040204020203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637" y="2531773"/>
            <a:ext cx="4992705" cy="1974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" name="Shape 209" descr="מלבן מעוגל 12"/>
          <p:cNvSpPr/>
          <p:nvPr/>
        </p:nvSpPr>
        <p:spPr>
          <a:xfrm>
            <a:off x="7942024" y="1028055"/>
            <a:ext cx="3280541" cy="1911299"/>
          </a:xfrm>
          <a:prstGeom prst="roundRect">
            <a:avLst>
              <a:gd name="adj" fmla="val 3729"/>
            </a:avLst>
          </a:prstGeom>
          <a:gradFill>
            <a:gsLst>
              <a:gs pos="30000">
                <a:srgbClr val="FFFFFF"/>
              </a:gs>
              <a:gs pos="73000">
                <a:srgbClr val="F2F4F5"/>
              </a:gs>
              <a:gs pos="100000">
                <a:srgbClr val="E5E8EA"/>
              </a:gs>
            </a:gsLst>
            <a:lin ang="5400000"/>
          </a:gradFill>
          <a:ln w="12700">
            <a:miter lim="400000"/>
          </a:ln>
          <a:effectLst>
            <a:outerShdw blurRad="165100" dist="50800" dir="8400000" rotWithShape="0">
              <a:srgbClr val="000000">
                <a:alpha val="23000"/>
              </a:srgbClr>
            </a:outerShdw>
          </a:effectLst>
        </p:spPr>
        <p:txBody>
          <a:bodyPr lIns="45719" rIns="45719" anchor="ctr"/>
          <a:lstStyle/>
          <a:p>
            <a:pPr algn="ctr">
              <a:lnSpc>
                <a:spcPct val="80000"/>
              </a:lnSpc>
              <a:spcBef>
                <a:spcPts val="1200"/>
              </a:spcBef>
              <a:defRPr sz="2400"/>
            </a:pPr>
            <a:endParaRPr sz="2400" dirty="0">
              <a:latin typeface="Segoe UI Light" panose="020B0502040204020203" pitchFamily="34" charset="0"/>
            </a:endParaRPr>
          </a:p>
        </p:txBody>
      </p:sp>
      <p:sp>
        <p:nvSpPr>
          <p:cNvPr id="45" name="Shape 210" descr="Rectangle 7"/>
          <p:cNvSpPr/>
          <p:nvPr/>
        </p:nvSpPr>
        <p:spPr>
          <a:xfrm>
            <a:off x="8982970" y="1201949"/>
            <a:ext cx="1902898" cy="337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 anchor="ctr">
            <a:spAutoFit/>
          </a:bodyPr>
          <a:lstStyle>
            <a:lvl1pPr algn="ctr">
              <a:lnSpc>
                <a:spcPct val="80000"/>
              </a:lnSpc>
              <a:spcBef>
                <a:spcPts val="1200"/>
              </a:spcBef>
              <a:defRPr sz="1800" b="1">
                <a:solidFill>
                  <a:schemeClr val="accent1"/>
                </a:solidFill>
              </a:defRPr>
            </a:lvl1pPr>
          </a:lstStyle>
          <a:p>
            <a:pPr algn="l">
              <a:spcBef>
                <a:spcPct val="20000"/>
              </a:spcBef>
            </a:pPr>
            <a:r>
              <a:rPr sz="2000" dirty="0">
                <a:solidFill>
                  <a:srgbClr val="E45785"/>
                </a:solidFill>
                <a:latin typeface="Segoe UI Light" panose="020B0502040204020203" pitchFamily="34" charset="0"/>
              </a:rPr>
              <a:t>MOBILE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414" y="1526467"/>
            <a:ext cx="1311951" cy="872513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7942024" y="3919549"/>
            <a:ext cx="3453036" cy="2509013"/>
            <a:chOff x="182166" y="3837373"/>
            <a:chExt cx="3182200" cy="2560274"/>
          </a:xfrm>
        </p:grpSpPr>
        <p:sp>
          <p:nvSpPr>
            <p:cNvPr id="48" name="Shape 209" descr="מלבן מעוגל 12"/>
            <p:cNvSpPr/>
            <p:nvPr/>
          </p:nvSpPr>
          <p:spPr>
            <a:xfrm>
              <a:off x="182166" y="3837373"/>
              <a:ext cx="3182200" cy="2560274"/>
            </a:xfrm>
            <a:prstGeom prst="roundRect">
              <a:avLst>
                <a:gd name="adj" fmla="val 3729"/>
              </a:avLst>
            </a:prstGeom>
            <a:gradFill>
              <a:gsLst>
                <a:gs pos="30000">
                  <a:srgbClr val="FFFFFF"/>
                </a:gs>
                <a:gs pos="73000">
                  <a:srgbClr val="F2F4F5"/>
                </a:gs>
                <a:gs pos="100000">
                  <a:srgbClr val="E5E8EA"/>
                </a:gs>
              </a:gsLst>
              <a:lin ang="5400000"/>
            </a:gradFill>
            <a:ln w="12700">
              <a:miter lim="400000"/>
            </a:ln>
            <a:effectLst>
              <a:outerShdw blurRad="165100" dist="50800" dir="8400000" rotWithShape="0">
                <a:srgbClr val="000000">
                  <a:alpha val="23000"/>
                </a:srgbClr>
              </a:outerShdw>
            </a:effectLst>
          </p:spPr>
          <p:txBody>
            <a:bodyPr lIns="45719" rIns="45719" anchor="ctr"/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defRPr sz="2400"/>
              </a:pPr>
              <a:endParaRPr sz="2400" dirty="0">
                <a:latin typeface="Segoe UI Light" panose="020B0502040204020203" pitchFamily="34" charset="0"/>
              </a:endParaRPr>
            </a:p>
          </p:txBody>
        </p:sp>
        <p:sp>
          <p:nvSpPr>
            <p:cNvPr id="49" name="Shape 221" descr="Rectangle 7"/>
            <p:cNvSpPr/>
            <p:nvPr/>
          </p:nvSpPr>
          <p:spPr>
            <a:xfrm>
              <a:off x="1289519" y="4170789"/>
              <a:ext cx="2062108" cy="3447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rIns="45719" anchor="ctr">
              <a:spAutoFit/>
            </a:bodyPr>
            <a:lstStyle>
              <a:lvl1pPr algn="ctr">
                <a:lnSpc>
                  <a:spcPct val="80000"/>
                </a:lnSpc>
                <a:spcBef>
                  <a:spcPts val="1200"/>
                </a:spcBef>
                <a:defRPr sz="1800" b="1">
                  <a:solidFill>
                    <a:schemeClr val="accent1"/>
                  </a:solidFill>
                </a:defRPr>
              </a:lvl1pPr>
            </a:lstStyle>
            <a:p>
              <a:pPr algn="l">
                <a:spcBef>
                  <a:spcPct val="20000"/>
                </a:spcBef>
              </a:pPr>
              <a:r>
                <a:rPr sz="2000" dirty="0">
                  <a:solidFill>
                    <a:srgbClr val="E45785"/>
                  </a:solidFill>
                  <a:latin typeface="Segoe UI Light" panose="020B0502040204020203" pitchFamily="34" charset="0"/>
                </a:rPr>
                <a:t>ENDPOINT</a:t>
              </a:r>
            </a:p>
          </p:txBody>
        </p:sp>
        <p:pic>
          <p:nvPicPr>
            <p:cNvPr id="50" name="image62.pdf" descr="תמונה 302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1468588" y="4562866"/>
              <a:ext cx="747520" cy="539352"/>
            </a:xfrm>
            <a:prstGeom prst="rect">
              <a:avLst/>
            </a:prstGeom>
            <a:ln w="12700">
              <a:miter lim="400000"/>
            </a:ln>
          </p:spPr>
        </p:pic>
      </p:grpSp>
      <p:pic>
        <p:nvPicPr>
          <p:cNvPr id="51" name="Picture 5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079" y="5381332"/>
            <a:ext cx="1375168" cy="914555"/>
          </a:xfrm>
          <a:prstGeom prst="rect">
            <a:avLst/>
          </a:prstGeom>
        </p:spPr>
      </p:pic>
      <p:sp>
        <p:nvSpPr>
          <p:cNvPr id="120" name="Shape 209" descr="מלבן מעוגל 12"/>
          <p:cNvSpPr/>
          <p:nvPr/>
        </p:nvSpPr>
        <p:spPr>
          <a:xfrm>
            <a:off x="337102" y="1145418"/>
            <a:ext cx="3584869" cy="1734799"/>
          </a:xfrm>
          <a:prstGeom prst="roundRect">
            <a:avLst>
              <a:gd name="adj" fmla="val 3729"/>
            </a:avLst>
          </a:prstGeom>
          <a:gradFill>
            <a:gsLst>
              <a:gs pos="30000">
                <a:srgbClr val="FFFFFF"/>
              </a:gs>
              <a:gs pos="73000">
                <a:srgbClr val="F2F4F5"/>
              </a:gs>
              <a:gs pos="100000">
                <a:srgbClr val="E5E8EA"/>
              </a:gs>
            </a:gsLst>
            <a:lin ang="5400000"/>
          </a:gradFill>
          <a:ln w="12700">
            <a:miter lim="400000"/>
          </a:ln>
          <a:effectLst>
            <a:outerShdw blurRad="165100" dist="50800" dir="8400000" rotWithShape="0">
              <a:srgbClr val="000000">
                <a:alpha val="23000"/>
              </a:srgbClr>
            </a:outerShdw>
          </a:effectLst>
        </p:spPr>
        <p:txBody>
          <a:bodyPr lIns="45719" rIns="45719" anchor="ctr"/>
          <a:lstStyle/>
          <a:p>
            <a:pPr algn="ctr">
              <a:lnSpc>
                <a:spcPct val="80000"/>
              </a:lnSpc>
              <a:spcBef>
                <a:spcPts val="1200"/>
              </a:spcBef>
              <a:defRPr sz="2400"/>
            </a:pPr>
            <a:endParaRPr sz="2400" dirty="0">
              <a:latin typeface="Segoe UI Light" panose="020B0502040204020203" pitchFamily="34" charset="0"/>
            </a:endParaRPr>
          </a:p>
        </p:txBody>
      </p:sp>
      <p:sp>
        <p:nvSpPr>
          <p:cNvPr id="121" name="Shape 209" descr="מלבן מעוגל 12"/>
          <p:cNvSpPr/>
          <p:nvPr/>
        </p:nvSpPr>
        <p:spPr>
          <a:xfrm>
            <a:off x="282046" y="4085450"/>
            <a:ext cx="3639926" cy="2247161"/>
          </a:xfrm>
          <a:prstGeom prst="roundRect">
            <a:avLst>
              <a:gd name="adj" fmla="val 3729"/>
            </a:avLst>
          </a:prstGeom>
          <a:gradFill>
            <a:gsLst>
              <a:gs pos="30000">
                <a:srgbClr val="FFFFFF"/>
              </a:gs>
              <a:gs pos="73000">
                <a:srgbClr val="F2F4F5"/>
              </a:gs>
              <a:gs pos="100000">
                <a:srgbClr val="E5E8EA"/>
              </a:gs>
            </a:gsLst>
            <a:lin ang="5400000"/>
          </a:gradFill>
          <a:ln w="12700">
            <a:miter lim="400000"/>
          </a:ln>
          <a:effectLst>
            <a:outerShdw blurRad="165100" dist="50800" dir="8400000" rotWithShape="0">
              <a:srgbClr val="000000">
                <a:alpha val="23000"/>
              </a:srgbClr>
            </a:outerShdw>
          </a:effectLst>
        </p:spPr>
        <p:txBody>
          <a:bodyPr lIns="45719" rIns="45719" anchor="ctr"/>
          <a:lstStyle/>
          <a:p>
            <a:pPr algn="ctr">
              <a:lnSpc>
                <a:spcPct val="80000"/>
              </a:lnSpc>
              <a:spcBef>
                <a:spcPts val="1200"/>
              </a:spcBef>
              <a:defRPr sz="2400"/>
            </a:pPr>
            <a:endParaRPr sz="2400" dirty="0">
              <a:latin typeface="Segoe UI Light" panose="020B0502040204020203" pitchFamily="34" charset="0"/>
            </a:endParaRPr>
          </a:p>
        </p:txBody>
      </p:sp>
      <p:grpSp>
        <p:nvGrpSpPr>
          <p:cNvPr id="122" name="Group 206" descr="Group 725"/>
          <p:cNvGrpSpPr/>
          <p:nvPr/>
        </p:nvGrpSpPr>
        <p:grpSpPr>
          <a:xfrm>
            <a:off x="2146888" y="2412610"/>
            <a:ext cx="778760" cy="771139"/>
            <a:chOff x="0" y="0"/>
            <a:chExt cx="1054418" cy="1052918"/>
          </a:xfrm>
        </p:grpSpPr>
        <p:pic>
          <p:nvPicPr>
            <p:cNvPr id="123" name="image11.png" descr="תמונה 260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 rot="7880036">
              <a:off x="158062" y="149021"/>
              <a:ext cx="738294" cy="7548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4" name="image12.pdf" descr="תמונה 261"/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414386" y="364737"/>
              <a:ext cx="215076" cy="2737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25" name="Group 124"/>
          <p:cNvGrpSpPr/>
          <p:nvPr/>
        </p:nvGrpSpPr>
        <p:grpSpPr>
          <a:xfrm>
            <a:off x="1977142" y="3074635"/>
            <a:ext cx="1944829" cy="415434"/>
            <a:chOff x="7404193" y="2428350"/>
            <a:chExt cx="1967944" cy="423922"/>
          </a:xfrm>
        </p:grpSpPr>
        <p:pic>
          <p:nvPicPr>
            <p:cNvPr id="126" name="Picture 125"/>
            <p:cNvPicPr>
              <a:picLocks noChangeAspect="1"/>
            </p:cNvPicPr>
            <p:nvPr/>
          </p:nvPicPr>
          <p:blipFill rotWithShape="1">
            <a:blip r:embed="rId1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04193" y="2428350"/>
              <a:ext cx="533180" cy="423922"/>
            </a:xfrm>
            <a:prstGeom prst="rect">
              <a:avLst/>
            </a:prstGeom>
          </p:spPr>
        </p:pic>
        <p:sp>
          <p:nvSpPr>
            <p:cNvPr id="127" name="Shape 258" descr="Rectangle 135"/>
            <p:cNvSpPr/>
            <p:nvPr/>
          </p:nvSpPr>
          <p:spPr>
            <a:xfrm>
              <a:off x="8002251" y="2486259"/>
              <a:ext cx="1369886" cy="28265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spcBef>
                  <a:spcPts val="100"/>
                </a:spcBef>
                <a:defRPr sz="800"/>
              </a:lvl1pPr>
            </a:lstStyle>
            <a:p>
              <a:r>
                <a:rPr lang="en-US" sz="1200" dirty="0" smtClean="0">
                  <a:latin typeface="Segoe UI Light" panose="020B0502040204020203" pitchFamily="34" charset="0"/>
                </a:rPr>
                <a:t>Hybrid Cloud</a:t>
              </a:r>
              <a:endParaRPr sz="1200" dirty="0">
                <a:latin typeface="Segoe UI Light" panose="020B0502040204020203" pitchFamily="34" charset="0"/>
              </a:endParaRPr>
            </a:p>
          </p:txBody>
        </p:sp>
      </p:grpSp>
      <p:sp>
        <p:nvSpPr>
          <p:cNvPr id="128" name="Shape 210" descr="Rectangle 7"/>
          <p:cNvSpPr/>
          <p:nvPr/>
        </p:nvSpPr>
        <p:spPr>
          <a:xfrm>
            <a:off x="1678626" y="4278249"/>
            <a:ext cx="1348595" cy="313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lnSpc>
                <a:spcPct val="80000"/>
              </a:lnSpc>
              <a:spcBef>
                <a:spcPts val="1200"/>
              </a:spcBef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E45785"/>
                </a:solidFill>
                <a:latin typeface="Segoe UI Light" panose="020B0502040204020203" pitchFamily="34" charset="0"/>
              </a:rPr>
              <a:t>NETWORK</a:t>
            </a:r>
            <a:endParaRPr dirty="0">
              <a:solidFill>
                <a:srgbClr val="E45785"/>
              </a:solidFill>
              <a:latin typeface="Segoe UI Light" panose="020B0502040204020203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963091" y="4555500"/>
            <a:ext cx="33960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E45785"/>
                </a:solidFill>
                <a:latin typeface="Segoe UI Light" panose="020B0502040204020203" pitchFamily="34" charset="0"/>
              </a:rPr>
              <a:t>Perimeter &amp; Data centers</a:t>
            </a:r>
            <a:endParaRPr lang="en-US" sz="2000" b="1" dirty="0">
              <a:solidFill>
                <a:srgbClr val="E45785"/>
              </a:solidFill>
              <a:latin typeface="Segoe UI Light" panose="020B0502040204020203" pitchFamily="34" charset="0"/>
            </a:endParaRPr>
          </a:p>
        </p:txBody>
      </p:sp>
      <p:grpSp>
        <p:nvGrpSpPr>
          <p:cNvPr id="130" name="Group 206" descr="Group 725"/>
          <p:cNvGrpSpPr/>
          <p:nvPr/>
        </p:nvGrpSpPr>
        <p:grpSpPr>
          <a:xfrm>
            <a:off x="2618184" y="3550800"/>
            <a:ext cx="778760" cy="771139"/>
            <a:chOff x="0" y="0"/>
            <a:chExt cx="1054418" cy="1052918"/>
          </a:xfrm>
        </p:grpSpPr>
        <p:pic>
          <p:nvPicPr>
            <p:cNvPr id="131" name="image11.png" descr="תמונה 260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 rot="7880036">
              <a:off x="158062" y="149021"/>
              <a:ext cx="738294" cy="7548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2" name="image12.pdf" descr="תמונה 261"/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414386" y="364737"/>
              <a:ext cx="215076" cy="2737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3" name="Shape 412" descr="Connector: Elbow 745"/>
          <p:cNvSpPr/>
          <p:nvPr/>
        </p:nvSpPr>
        <p:spPr>
          <a:xfrm rot="5400000" flipV="1">
            <a:off x="2421779" y="3160630"/>
            <a:ext cx="696753" cy="4497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chemeClr val="accent1"/>
            </a:solidFill>
            <a:headEnd type="oval"/>
            <a:tailEnd type="oval"/>
          </a:ln>
        </p:spPr>
        <p:txBody>
          <a:bodyPr lIns="45719" rIns="45719" anchor="ctr"/>
          <a:lstStyle/>
          <a:p>
            <a:endParaRPr dirty="0">
              <a:latin typeface="Segoe UI Light" panose="020B0502040204020203" pitchFamily="34" charset="0"/>
            </a:endParaRPr>
          </a:p>
        </p:txBody>
      </p:sp>
      <p:sp>
        <p:nvSpPr>
          <p:cNvPr id="134" name="Shape 210" descr="Rectangle 7"/>
          <p:cNvSpPr/>
          <p:nvPr/>
        </p:nvSpPr>
        <p:spPr>
          <a:xfrm>
            <a:off x="1690258" y="1175356"/>
            <a:ext cx="1348594" cy="337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lnSpc>
                <a:spcPct val="80000"/>
              </a:lnSpc>
              <a:spcBef>
                <a:spcPts val="1200"/>
              </a:spcBef>
              <a:defRPr sz="1800" b="1">
                <a:solidFill>
                  <a:schemeClr val="accent1"/>
                </a:solidFill>
              </a:defRPr>
            </a:lvl1pPr>
          </a:lstStyle>
          <a:p>
            <a:pPr algn="l">
              <a:spcBef>
                <a:spcPct val="20000"/>
              </a:spcBef>
            </a:pPr>
            <a:r>
              <a:rPr lang="en-US" sz="2000" dirty="0">
                <a:solidFill>
                  <a:srgbClr val="E45785"/>
                </a:solidFill>
                <a:latin typeface="Segoe UI Light" panose="020B0502040204020203" pitchFamily="34" charset="0"/>
              </a:rPr>
              <a:t>CLOUD</a:t>
            </a:r>
            <a:endParaRPr sz="2000" dirty="0">
              <a:solidFill>
                <a:srgbClr val="E45785"/>
              </a:solidFill>
              <a:latin typeface="Segoe UI Light" panose="020B0502040204020203" pitchFamily="34" charset="0"/>
            </a:endParaRPr>
          </a:p>
        </p:txBody>
      </p:sp>
      <p:pic>
        <p:nvPicPr>
          <p:cNvPr id="135" name="Picture 13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26" y="1533709"/>
            <a:ext cx="1599884" cy="1189864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11" y="5031349"/>
            <a:ext cx="1770228" cy="117729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 [Internal Use] for Check Point employees​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0832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164718" y="2208239"/>
            <a:ext cx="9682338" cy="1483651"/>
          </a:xfrm>
        </p:spPr>
        <p:txBody>
          <a:bodyPr/>
          <a:lstStyle/>
          <a:p>
            <a:pPr marL="0" indent="0">
              <a:lnSpc>
                <a:spcPts val="8200"/>
              </a:lnSpc>
              <a:buNone/>
            </a:pPr>
            <a:r>
              <a:rPr lang="en-US" sz="5400" b="1" dirty="0" smtClean="0"/>
              <a:t>TO SUMMARIZE…</a:t>
            </a:r>
            <a:endParaRPr lang="en-US" sz="5400" b="1" dirty="0"/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 [Internal Use] for Check Point employees​</a:t>
            </a:r>
            <a:endParaRPr lang="en-US"/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23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9"/>
            <a:ext cx="12188823" cy="6496353"/>
          </a:xfrm>
          <a:prstGeom prst="rect">
            <a:avLst/>
          </a:prstGeom>
        </p:spPr>
      </p:pic>
      <p:grpSp>
        <p:nvGrpSpPr>
          <p:cNvPr id="102" name="Group 4"/>
          <p:cNvGrpSpPr>
            <a:grpSpLocks noChangeAspect="1"/>
          </p:cNvGrpSpPr>
          <p:nvPr/>
        </p:nvGrpSpPr>
        <p:grpSpPr bwMode="auto">
          <a:xfrm>
            <a:off x="10598155" y="193690"/>
            <a:ext cx="1249363" cy="779463"/>
            <a:chOff x="6676" y="122"/>
            <a:chExt cx="787" cy="491"/>
          </a:xfrm>
        </p:grpSpPr>
        <p:sp>
          <p:nvSpPr>
            <p:cNvPr id="10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77" y="122"/>
              <a:ext cx="786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4" name="Rectangle 103"/>
            <p:cNvSpPr>
              <a:spLocks noChangeArrowheads="1"/>
            </p:cNvSpPr>
            <p:nvPr userDrawn="1"/>
          </p:nvSpPr>
          <p:spPr bwMode="auto">
            <a:xfrm>
              <a:off x="6919" y="123"/>
              <a:ext cx="301" cy="265"/>
            </a:xfrm>
            <a:prstGeom prst="rect">
              <a:avLst/>
            </a:prstGeom>
            <a:solidFill>
              <a:srgbClr val="F48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5" name="Freeform 104"/>
            <p:cNvSpPr>
              <a:spLocks/>
            </p:cNvSpPr>
            <p:nvPr userDrawn="1"/>
          </p:nvSpPr>
          <p:spPr bwMode="auto">
            <a:xfrm>
              <a:off x="6976" y="136"/>
              <a:ext cx="200" cy="154"/>
            </a:xfrm>
            <a:custGeom>
              <a:avLst/>
              <a:gdLst>
                <a:gd name="T0" fmla="*/ 136 w 197"/>
                <a:gd name="T1" fmla="*/ 148 h 152"/>
                <a:gd name="T2" fmla="*/ 112 w 197"/>
                <a:gd name="T3" fmla="*/ 151 h 152"/>
                <a:gd name="T4" fmla="*/ 95 w 197"/>
                <a:gd name="T5" fmla="*/ 152 h 152"/>
                <a:gd name="T6" fmla="*/ 79 w 197"/>
                <a:gd name="T7" fmla="*/ 152 h 152"/>
                <a:gd name="T8" fmla="*/ 62 w 197"/>
                <a:gd name="T9" fmla="*/ 151 h 152"/>
                <a:gd name="T10" fmla="*/ 44 w 197"/>
                <a:gd name="T11" fmla="*/ 148 h 152"/>
                <a:gd name="T12" fmla="*/ 28 w 197"/>
                <a:gd name="T13" fmla="*/ 145 h 152"/>
                <a:gd name="T14" fmla="*/ 16 w 197"/>
                <a:gd name="T15" fmla="*/ 143 h 152"/>
                <a:gd name="T16" fmla="*/ 14 w 197"/>
                <a:gd name="T17" fmla="*/ 140 h 152"/>
                <a:gd name="T18" fmla="*/ 9 w 197"/>
                <a:gd name="T19" fmla="*/ 124 h 152"/>
                <a:gd name="T20" fmla="*/ 4 w 197"/>
                <a:gd name="T21" fmla="*/ 102 h 152"/>
                <a:gd name="T22" fmla="*/ 2 w 197"/>
                <a:gd name="T23" fmla="*/ 94 h 152"/>
                <a:gd name="T24" fmla="*/ 1 w 197"/>
                <a:gd name="T25" fmla="*/ 80 h 152"/>
                <a:gd name="T26" fmla="*/ 0 w 197"/>
                <a:gd name="T27" fmla="*/ 55 h 152"/>
                <a:gd name="T28" fmla="*/ 3 w 197"/>
                <a:gd name="T29" fmla="*/ 40 h 152"/>
                <a:gd name="T30" fmla="*/ 9 w 197"/>
                <a:gd name="T31" fmla="*/ 24 h 152"/>
                <a:gd name="T32" fmla="*/ 15 w 197"/>
                <a:gd name="T33" fmla="*/ 12 h 152"/>
                <a:gd name="T34" fmla="*/ 21 w 197"/>
                <a:gd name="T35" fmla="*/ 4 h 152"/>
                <a:gd name="T36" fmla="*/ 23 w 197"/>
                <a:gd name="T37" fmla="*/ 3 h 152"/>
                <a:gd name="T38" fmla="*/ 33 w 197"/>
                <a:gd name="T39" fmla="*/ 1 h 152"/>
                <a:gd name="T40" fmla="*/ 36 w 197"/>
                <a:gd name="T41" fmla="*/ 1 h 152"/>
                <a:gd name="T42" fmla="*/ 52 w 197"/>
                <a:gd name="T43" fmla="*/ 1 h 152"/>
                <a:gd name="T44" fmla="*/ 68 w 197"/>
                <a:gd name="T45" fmla="*/ 2 h 152"/>
                <a:gd name="T46" fmla="*/ 85 w 197"/>
                <a:gd name="T47" fmla="*/ 2 h 152"/>
                <a:gd name="T48" fmla="*/ 102 w 197"/>
                <a:gd name="T49" fmla="*/ 2 h 152"/>
                <a:gd name="T50" fmla="*/ 117 w 197"/>
                <a:gd name="T51" fmla="*/ 3 h 152"/>
                <a:gd name="T52" fmla="*/ 133 w 197"/>
                <a:gd name="T53" fmla="*/ 2 h 152"/>
                <a:gd name="T54" fmla="*/ 148 w 197"/>
                <a:gd name="T55" fmla="*/ 2 h 152"/>
                <a:gd name="T56" fmla="*/ 162 w 197"/>
                <a:gd name="T57" fmla="*/ 1 h 152"/>
                <a:gd name="T58" fmla="*/ 175 w 197"/>
                <a:gd name="T59" fmla="*/ 0 h 152"/>
                <a:gd name="T60" fmla="*/ 177 w 197"/>
                <a:gd name="T61" fmla="*/ 1 h 152"/>
                <a:gd name="T62" fmla="*/ 184 w 197"/>
                <a:gd name="T63" fmla="*/ 5 h 152"/>
                <a:gd name="T64" fmla="*/ 184 w 197"/>
                <a:gd name="T65" fmla="*/ 28 h 152"/>
                <a:gd name="T66" fmla="*/ 187 w 197"/>
                <a:gd name="T67" fmla="*/ 45 h 152"/>
                <a:gd name="T68" fmla="*/ 188 w 197"/>
                <a:gd name="T69" fmla="*/ 60 h 152"/>
                <a:gd name="T70" fmla="*/ 192 w 197"/>
                <a:gd name="T71" fmla="*/ 78 h 152"/>
                <a:gd name="T72" fmla="*/ 194 w 197"/>
                <a:gd name="T73" fmla="*/ 88 h 152"/>
                <a:gd name="T74" fmla="*/ 196 w 197"/>
                <a:gd name="T75" fmla="*/ 105 h 152"/>
                <a:gd name="T76" fmla="*/ 195 w 197"/>
                <a:gd name="T77" fmla="*/ 128 h 152"/>
                <a:gd name="T78" fmla="*/ 190 w 197"/>
                <a:gd name="T79" fmla="*/ 139 h 152"/>
                <a:gd name="T80" fmla="*/ 176 w 197"/>
                <a:gd name="T81" fmla="*/ 142 h 152"/>
                <a:gd name="T82" fmla="*/ 166 w 197"/>
                <a:gd name="T83" fmla="*/ 143 h 152"/>
                <a:gd name="T84" fmla="*/ 147 w 197"/>
                <a:gd name="T85" fmla="*/ 145 h 152"/>
                <a:gd name="T86" fmla="*/ 138 w 197"/>
                <a:gd name="T87" fmla="*/ 147 h 152"/>
                <a:gd name="T88" fmla="*/ 136 w 197"/>
                <a:gd name="T89" fmla="*/ 14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7" h="152">
                  <a:moveTo>
                    <a:pt x="136" y="148"/>
                  </a:moveTo>
                  <a:cubicBezTo>
                    <a:pt x="130" y="149"/>
                    <a:pt x="118" y="150"/>
                    <a:pt x="112" y="151"/>
                  </a:cubicBezTo>
                  <a:cubicBezTo>
                    <a:pt x="107" y="151"/>
                    <a:pt x="101" y="152"/>
                    <a:pt x="95" y="152"/>
                  </a:cubicBezTo>
                  <a:cubicBezTo>
                    <a:pt x="90" y="152"/>
                    <a:pt x="84" y="152"/>
                    <a:pt x="79" y="152"/>
                  </a:cubicBezTo>
                  <a:cubicBezTo>
                    <a:pt x="73" y="152"/>
                    <a:pt x="67" y="152"/>
                    <a:pt x="62" y="151"/>
                  </a:cubicBezTo>
                  <a:cubicBezTo>
                    <a:pt x="50" y="150"/>
                    <a:pt x="48" y="148"/>
                    <a:pt x="44" y="148"/>
                  </a:cubicBezTo>
                  <a:cubicBezTo>
                    <a:pt x="38" y="147"/>
                    <a:pt x="33" y="146"/>
                    <a:pt x="28" y="145"/>
                  </a:cubicBezTo>
                  <a:cubicBezTo>
                    <a:pt x="23" y="144"/>
                    <a:pt x="19" y="143"/>
                    <a:pt x="16" y="143"/>
                  </a:cubicBezTo>
                  <a:cubicBezTo>
                    <a:pt x="16" y="142"/>
                    <a:pt x="15" y="140"/>
                    <a:pt x="14" y="140"/>
                  </a:cubicBezTo>
                  <a:cubicBezTo>
                    <a:pt x="12" y="133"/>
                    <a:pt x="12" y="134"/>
                    <a:pt x="9" y="124"/>
                  </a:cubicBezTo>
                  <a:cubicBezTo>
                    <a:pt x="7" y="119"/>
                    <a:pt x="5" y="109"/>
                    <a:pt x="4" y="102"/>
                  </a:cubicBezTo>
                  <a:cubicBezTo>
                    <a:pt x="3" y="97"/>
                    <a:pt x="2" y="95"/>
                    <a:pt x="2" y="94"/>
                  </a:cubicBezTo>
                  <a:cubicBezTo>
                    <a:pt x="0" y="89"/>
                    <a:pt x="1" y="86"/>
                    <a:pt x="1" y="80"/>
                  </a:cubicBezTo>
                  <a:cubicBezTo>
                    <a:pt x="0" y="75"/>
                    <a:pt x="0" y="61"/>
                    <a:pt x="0" y="55"/>
                  </a:cubicBezTo>
                  <a:cubicBezTo>
                    <a:pt x="1" y="46"/>
                    <a:pt x="1" y="45"/>
                    <a:pt x="3" y="40"/>
                  </a:cubicBezTo>
                  <a:cubicBezTo>
                    <a:pt x="4" y="34"/>
                    <a:pt x="7" y="29"/>
                    <a:pt x="9" y="24"/>
                  </a:cubicBezTo>
                  <a:cubicBezTo>
                    <a:pt x="11" y="20"/>
                    <a:pt x="12" y="16"/>
                    <a:pt x="15" y="12"/>
                  </a:cubicBezTo>
                  <a:cubicBezTo>
                    <a:pt x="18" y="7"/>
                    <a:pt x="19" y="5"/>
                    <a:pt x="21" y="4"/>
                  </a:cubicBezTo>
                  <a:cubicBezTo>
                    <a:pt x="21" y="3"/>
                    <a:pt x="22" y="3"/>
                    <a:pt x="23" y="3"/>
                  </a:cubicBezTo>
                  <a:cubicBezTo>
                    <a:pt x="27" y="2"/>
                    <a:pt x="31" y="1"/>
                    <a:pt x="33" y="1"/>
                  </a:cubicBezTo>
                  <a:cubicBezTo>
                    <a:pt x="33" y="1"/>
                    <a:pt x="36" y="1"/>
                    <a:pt x="36" y="1"/>
                  </a:cubicBezTo>
                  <a:cubicBezTo>
                    <a:pt x="37" y="1"/>
                    <a:pt x="43" y="1"/>
                    <a:pt x="52" y="1"/>
                  </a:cubicBezTo>
                  <a:cubicBezTo>
                    <a:pt x="57" y="1"/>
                    <a:pt x="62" y="2"/>
                    <a:pt x="68" y="2"/>
                  </a:cubicBezTo>
                  <a:cubicBezTo>
                    <a:pt x="74" y="2"/>
                    <a:pt x="79" y="2"/>
                    <a:pt x="85" y="2"/>
                  </a:cubicBezTo>
                  <a:cubicBezTo>
                    <a:pt x="91" y="2"/>
                    <a:pt x="96" y="2"/>
                    <a:pt x="102" y="2"/>
                  </a:cubicBezTo>
                  <a:cubicBezTo>
                    <a:pt x="107" y="2"/>
                    <a:pt x="112" y="3"/>
                    <a:pt x="117" y="3"/>
                  </a:cubicBezTo>
                  <a:cubicBezTo>
                    <a:pt x="123" y="3"/>
                    <a:pt x="128" y="2"/>
                    <a:pt x="133" y="2"/>
                  </a:cubicBezTo>
                  <a:cubicBezTo>
                    <a:pt x="138" y="2"/>
                    <a:pt x="143" y="2"/>
                    <a:pt x="148" y="2"/>
                  </a:cubicBezTo>
                  <a:cubicBezTo>
                    <a:pt x="154" y="2"/>
                    <a:pt x="160" y="2"/>
                    <a:pt x="162" y="1"/>
                  </a:cubicBezTo>
                  <a:cubicBezTo>
                    <a:pt x="168" y="0"/>
                    <a:pt x="172" y="0"/>
                    <a:pt x="175" y="0"/>
                  </a:cubicBezTo>
                  <a:cubicBezTo>
                    <a:pt x="176" y="0"/>
                    <a:pt x="176" y="0"/>
                    <a:pt x="177" y="1"/>
                  </a:cubicBezTo>
                  <a:cubicBezTo>
                    <a:pt x="180" y="2"/>
                    <a:pt x="184" y="5"/>
                    <a:pt x="184" y="5"/>
                  </a:cubicBezTo>
                  <a:cubicBezTo>
                    <a:pt x="184" y="7"/>
                    <a:pt x="183" y="20"/>
                    <a:pt x="184" y="28"/>
                  </a:cubicBezTo>
                  <a:cubicBezTo>
                    <a:pt x="185" y="33"/>
                    <a:pt x="186" y="39"/>
                    <a:pt x="187" y="45"/>
                  </a:cubicBezTo>
                  <a:cubicBezTo>
                    <a:pt x="187" y="50"/>
                    <a:pt x="188" y="55"/>
                    <a:pt x="188" y="60"/>
                  </a:cubicBezTo>
                  <a:cubicBezTo>
                    <a:pt x="189" y="66"/>
                    <a:pt x="191" y="73"/>
                    <a:pt x="192" y="78"/>
                  </a:cubicBezTo>
                  <a:cubicBezTo>
                    <a:pt x="193" y="85"/>
                    <a:pt x="193" y="81"/>
                    <a:pt x="194" y="88"/>
                  </a:cubicBezTo>
                  <a:cubicBezTo>
                    <a:pt x="196" y="96"/>
                    <a:pt x="195" y="95"/>
                    <a:pt x="196" y="105"/>
                  </a:cubicBezTo>
                  <a:cubicBezTo>
                    <a:pt x="197" y="111"/>
                    <a:pt x="196" y="122"/>
                    <a:pt x="195" y="128"/>
                  </a:cubicBezTo>
                  <a:cubicBezTo>
                    <a:pt x="194" y="134"/>
                    <a:pt x="191" y="138"/>
                    <a:pt x="190" y="139"/>
                  </a:cubicBezTo>
                  <a:cubicBezTo>
                    <a:pt x="186" y="141"/>
                    <a:pt x="173" y="142"/>
                    <a:pt x="176" y="142"/>
                  </a:cubicBezTo>
                  <a:cubicBezTo>
                    <a:pt x="169" y="143"/>
                    <a:pt x="170" y="142"/>
                    <a:pt x="166" y="143"/>
                  </a:cubicBezTo>
                  <a:cubicBezTo>
                    <a:pt x="156" y="145"/>
                    <a:pt x="154" y="145"/>
                    <a:pt x="147" y="145"/>
                  </a:cubicBezTo>
                  <a:cubicBezTo>
                    <a:pt x="141" y="146"/>
                    <a:pt x="146" y="146"/>
                    <a:pt x="138" y="147"/>
                  </a:cubicBezTo>
                  <a:cubicBezTo>
                    <a:pt x="138" y="147"/>
                    <a:pt x="137" y="148"/>
                    <a:pt x="136" y="148"/>
                  </a:cubicBezTo>
                </a:path>
              </a:pathLst>
            </a:custGeom>
            <a:solidFill>
              <a:srgbClr val="293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6" name="Freeform 7"/>
            <p:cNvSpPr>
              <a:spLocks/>
            </p:cNvSpPr>
            <p:nvPr userDrawn="1"/>
          </p:nvSpPr>
          <p:spPr bwMode="auto">
            <a:xfrm>
              <a:off x="6998" y="144"/>
              <a:ext cx="156" cy="134"/>
            </a:xfrm>
            <a:custGeom>
              <a:avLst/>
              <a:gdLst>
                <a:gd name="T0" fmla="*/ 11 w 155"/>
                <a:gd name="T1" fmla="*/ 5 h 132"/>
                <a:gd name="T2" fmla="*/ 19 w 155"/>
                <a:gd name="T3" fmla="*/ 0 h 132"/>
                <a:gd name="T4" fmla="*/ 30 w 155"/>
                <a:gd name="T5" fmla="*/ 1 h 132"/>
                <a:gd name="T6" fmla="*/ 37 w 155"/>
                <a:gd name="T7" fmla="*/ 2 h 132"/>
                <a:gd name="T8" fmla="*/ 45 w 155"/>
                <a:gd name="T9" fmla="*/ 3 h 132"/>
                <a:gd name="T10" fmla="*/ 63 w 155"/>
                <a:gd name="T11" fmla="*/ 6 h 132"/>
                <a:gd name="T12" fmla="*/ 74 w 155"/>
                <a:gd name="T13" fmla="*/ 9 h 132"/>
                <a:gd name="T14" fmla="*/ 86 w 155"/>
                <a:gd name="T15" fmla="*/ 10 h 132"/>
                <a:gd name="T16" fmla="*/ 97 w 155"/>
                <a:gd name="T17" fmla="*/ 10 h 132"/>
                <a:gd name="T18" fmla="*/ 109 w 155"/>
                <a:gd name="T19" fmla="*/ 9 h 132"/>
                <a:gd name="T20" fmla="*/ 120 w 155"/>
                <a:gd name="T21" fmla="*/ 8 h 132"/>
                <a:gd name="T22" fmla="*/ 131 w 155"/>
                <a:gd name="T23" fmla="*/ 7 h 132"/>
                <a:gd name="T24" fmla="*/ 142 w 155"/>
                <a:gd name="T25" fmla="*/ 6 h 132"/>
                <a:gd name="T26" fmla="*/ 151 w 155"/>
                <a:gd name="T27" fmla="*/ 12 h 132"/>
                <a:gd name="T28" fmla="*/ 152 w 155"/>
                <a:gd name="T29" fmla="*/ 23 h 132"/>
                <a:gd name="T30" fmla="*/ 151 w 155"/>
                <a:gd name="T31" fmla="*/ 35 h 132"/>
                <a:gd name="T32" fmla="*/ 151 w 155"/>
                <a:gd name="T33" fmla="*/ 46 h 132"/>
                <a:gd name="T34" fmla="*/ 152 w 155"/>
                <a:gd name="T35" fmla="*/ 58 h 132"/>
                <a:gd name="T36" fmla="*/ 152 w 155"/>
                <a:gd name="T37" fmla="*/ 69 h 132"/>
                <a:gd name="T38" fmla="*/ 153 w 155"/>
                <a:gd name="T39" fmla="*/ 81 h 132"/>
                <a:gd name="T40" fmla="*/ 153 w 155"/>
                <a:gd name="T41" fmla="*/ 92 h 132"/>
                <a:gd name="T42" fmla="*/ 154 w 155"/>
                <a:gd name="T43" fmla="*/ 103 h 132"/>
                <a:gd name="T44" fmla="*/ 150 w 155"/>
                <a:gd name="T45" fmla="*/ 114 h 132"/>
                <a:gd name="T46" fmla="*/ 139 w 155"/>
                <a:gd name="T47" fmla="*/ 118 h 132"/>
                <a:gd name="T48" fmla="*/ 129 w 155"/>
                <a:gd name="T49" fmla="*/ 121 h 132"/>
                <a:gd name="T50" fmla="*/ 118 w 155"/>
                <a:gd name="T51" fmla="*/ 124 h 132"/>
                <a:gd name="T52" fmla="*/ 108 w 155"/>
                <a:gd name="T53" fmla="*/ 126 h 132"/>
                <a:gd name="T54" fmla="*/ 97 w 155"/>
                <a:gd name="T55" fmla="*/ 127 h 132"/>
                <a:gd name="T56" fmla="*/ 86 w 155"/>
                <a:gd name="T57" fmla="*/ 128 h 132"/>
                <a:gd name="T58" fmla="*/ 76 w 155"/>
                <a:gd name="T59" fmla="*/ 129 h 132"/>
                <a:gd name="T60" fmla="*/ 66 w 155"/>
                <a:gd name="T61" fmla="*/ 129 h 132"/>
                <a:gd name="T62" fmla="*/ 64 w 155"/>
                <a:gd name="T63" fmla="*/ 131 h 132"/>
                <a:gd name="T64" fmla="*/ 53 w 155"/>
                <a:gd name="T65" fmla="*/ 131 h 132"/>
                <a:gd name="T66" fmla="*/ 43 w 155"/>
                <a:gd name="T67" fmla="*/ 131 h 132"/>
                <a:gd name="T68" fmla="*/ 32 w 155"/>
                <a:gd name="T69" fmla="*/ 130 h 132"/>
                <a:gd name="T70" fmla="*/ 22 w 155"/>
                <a:gd name="T71" fmla="*/ 128 h 132"/>
                <a:gd name="T72" fmla="*/ 11 w 155"/>
                <a:gd name="T73" fmla="*/ 126 h 132"/>
                <a:gd name="T74" fmla="*/ 3 w 155"/>
                <a:gd name="T75" fmla="*/ 121 h 132"/>
                <a:gd name="T76" fmla="*/ 1 w 155"/>
                <a:gd name="T77" fmla="*/ 109 h 132"/>
                <a:gd name="T78" fmla="*/ 1 w 155"/>
                <a:gd name="T79" fmla="*/ 98 h 132"/>
                <a:gd name="T80" fmla="*/ 0 w 155"/>
                <a:gd name="T81" fmla="*/ 88 h 132"/>
                <a:gd name="T82" fmla="*/ 1 w 155"/>
                <a:gd name="T83" fmla="*/ 77 h 132"/>
                <a:gd name="T84" fmla="*/ 1 w 155"/>
                <a:gd name="T85" fmla="*/ 66 h 132"/>
                <a:gd name="T86" fmla="*/ 3 w 155"/>
                <a:gd name="T87" fmla="*/ 55 h 132"/>
                <a:gd name="T88" fmla="*/ 4 w 155"/>
                <a:gd name="T89" fmla="*/ 45 h 132"/>
                <a:gd name="T90" fmla="*/ 5 w 155"/>
                <a:gd name="T91" fmla="*/ 34 h 132"/>
                <a:gd name="T92" fmla="*/ 7 w 155"/>
                <a:gd name="T93" fmla="*/ 24 h 132"/>
                <a:gd name="T94" fmla="*/ 7 w 155"/>
                <a:gd name="T95" fmla="*/ 14 h 132"/>
                <a:gd name="T96" fmla="*/ 11 w 155"/>
                <a:gd name="T97" fmla="*/ 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5" h="132">
                  <a:moveTo>
                    <a:pt x="11" y="5"/>
                  </a:moveTo>
                  <a:cubicBezTo>
                    <a:pt x="13" y="0"/>
                    <a:pt x="15" y="0"/>
                    <a:pt x="19" y="0"/>
                  </a:cubicBezTo>
                  <a:cubicBezTo>
                    <a:pt x="22" y="0"/>
                    <a:pt x="25" y="0"/>
                    <a:pt x="30" y="1"/>
                  </a:cubicBezTo>
                  <a:cubicBezTo>
                    <a:pt x="33" y="2"/>
                    <a:pt x="33" y="1"/>
                    <a:pt x="37" y="2"/>
                  </a:cubicBezTo>
                  <a:cubicBezTo>
                    <a:pt x="40" y="3"/>
                    <a:pt x="40" y="2"/>
                    <a:pt x="45" y="3"/>
                  </a:cubicBezTo>
                  <a:cubicBezTo>
                    <a:pt x="48" y="4"/>
                    <a:pt x="59" y="6"/>
                    <a:pt x="63" y="6"/>
                  </a:cubicBezTo>
                  <a:cubicBezTo>
                    <a:pt x="67" y="7"/>
                    <a:pt x="70" y="9"/>
                    <a:pt x="74" y="9"/>
                  </a:cubicBezTo>
                  <a:cubicBezTo>
                    <a:pt x="78" y="9"/>
                    <a:pt x="82" y="10"/>
                    <a:pt x="86" y="10"/>
                  </a:cubicBezTo>
                  <a:cubicBezTo>
                    <a:pt x="90" y="10"/>
                    <a:pt x="94" y="10"/>
                    <a:pt x="97" y="10"/>
                  </a:cubicBezTo>
                  <a:cubicBezTo>
                    <a:pt x="101" y="10"/>
                    <a:pt x="105" y="9"/>
                    <a:pt x="109" y="9"/>
                  </a:cubicBezTo>
                  <a:cubicBezTo>
                    <a:pt x="113" y="9"/>
                    <a:pt x="117" y="9"/>
                    <a:pt x="120" y="8"/>
                  </a:cubicBezTo>
                  <a:cubicBezTo>
                    <a:pt x="125" y="8"/>
                    <a:pt x="128" y="7"/>
                    <a:pt x="131" y="7"/>
                  </a:cubicBezTo>
                  <a:cubicBezTo>
                    <a:pt x="135" y="5"/>
                    <a:pt x="139" y="6"/>
                    <a:pt x="142" y="6"/>
                  </a:cubicBezTo>
                  <a:cubicBezTo>
                    <a:pt x="146" y="7"/>
                    <a:pt x="149" y="9"/>
                    <a:pt x="151" y="12"/>
                  </a:cubicBezTo>
                  <a:cubicBezTo>
                    <a:pt x="152" y="15"/>
                    <a:pt x="151" y="18"/>
                    <a:pt x="152" y="23"/>
                  </a:cubicBezTo>
                  <a:cubicBezTo>
                    <a:pt x="152" y="25"/>
                    <a:pt x="151" y="30"/>
                    <a:pt x="151" y="35"/>
                  </a:cubicBezTo>
                  <a:cubicBezTo>
                    <a:pt x="151" y="38"/>
                    <a:pt x="151" y="42"/>
                    <a:pt x="151" y="46"/>
                  </a:cubicBezTo>
                  <a:cubicBezTo>
                    <a:pt x="151" y="50"/>
                    <a:pt x="152" y="54"/>
                    <a:pt x="152" y="58"/>
                  </a:cubicBezTo>
                  <a:cubicBezTo>
                    <a:pt x="152" y="62"/>
                    <a:pt x="152" y="66"/>
                    <a:pt x="152" y="69"/>
                  </a:cubicBezTo>
                  <a:cubicBezTo>
                    <a:pt x="152" y="74"/>
                    <a:pt x="153" y="77"/>
                    <a:pt x="153" y="81"/>
                  </a:cubicBezTo>
                  <a:cubicBezTo>
                    <a:pt x="153" y="85"/>
                    <a:pt x="153" y="89"/>
                    <a:pt x="153" y="92"/>
                  </a:cubicBezTo>
                  <a:cubicBezTo>
                    <a:pt x="153" y="99"/>
                    <a:pt x="154" y="97"/>
                    <a:pt x="154" y="103"/>
                  </a:cubicBezTo>
                  <a:cubicBezTo>
                    <a:pt x="153" y="109"/>
                    <a:pt x="155" y="110"/>
                    <a:pt x="150" y="114"/>
                  </a:cubicBezTo>
                  <a:cubicBezTo>
                    <a:pt x="147" y="116"/>
                    <a:pt x="144" y="118"/>
                    <a:pt x="139" y="118"/>
                  </a:cubicBezTo>
                  <a:cubicBezTo>
                    <a:pt x="138" y="119"/>
                    <a:pt x="134" y="120"/>
                    <a:pt x="129" y="121"/>
                  </a:cubicBezTo>
                  <a:cubicBezTo>
                    <a:pt x="126" y="122"/>
                    <a:pt x="122" y="123"/>
                    <a:pt x="118" y="124"/>
                  </a:cubicBezTo>
                  <a:cubicBezTo>
                    <a:pt x="115" y="124"/>
                    <a:pt x="111" y="125"/>
                    <a:pt x="108" y="126"/>
                  </a:cubicBezTo>
                  <a:cubicBezTo>
                    <a:pt x="104" y="126"/>
                    <a:pt x="101" y="127"/>
                    <a:pt x="97" y="127"/>
                  </a:cubicBezTo>
                  <a:cubicBezTo>
                    <a:pt x="94" y="128"/>
                    <a:pt x="90" y="128"/>
                    <a:pt x="86" y="128"/>
                  </a:cubicBezTo>
                  <a:cubicBezTo>
                    <a:pt x="83" y="129"/>
                    <a:pt x="79" y="128"/>
                    <a:pt x="76" y="129"/>
                  </a:cubicBezTo>
                  <a:cubicBezTo>
                    <a:pt x="72" y="129"/>
                    <a:pt x="69" y="129"/>
                    <a:pt x="66" y="129"/>
                  </a:cubicBezTo>
                  <a:cubicBezTo>
                    <a:pt x="63" y="130"/>
                    <a:pt x="66" y="130"/>
                    <a:pt x="64" y="131"/>
                  </a:cubicBezTo>
                  <a:cubicBezTo>
                    <a:pt x="61" y="132"/>
                    <a:pt x="60" y="132"/>
                    <a:pt x="53" y="131"/>
                  </a:cubicBezTo>
                  <a:cubicBezTo>
                    <a:pt x="50" y="131"/>
                    <a:pt x="47" y="131"/>
                    <a:pt x="43" y="131"/>
                  </a:cubicBezTo>
                  <a:cubicBezTo>
                    <a:pt x="40" y="131"/>
                    <a:pt x="36" y="131"/>
                    <a:pt x="32" y="130"/>
                  </a:cubicBezTo>
                  <a:cubicBezTo>
                    <a:pt x="29" y="130"/>
                    <a:pt x="25" y="129"/>
                    <a:pt x="22" y="128"/>
                  </a:cubicBezTo>
                  <a:cubicBezTo>
                    <a:pt x="18" y="127"/>
                    <a:pt x="14" y="127"/>
                    <a:pt x="11" y="126"/>
                  </a:cubicBezTo>
                  <a:cubicBezTo>
                    <a:pt x="7" y="125"/>
                    <a:pt x="4" y="123"/>
                    <a:pt x="3" y="121"/>
                  </a:cubicBezTo>
                  <a:cubicBezTo>
                    <a:pt x="2" y="119"/>
                    <a:pt x="1" y="114"/>
                    <a:pt x="1" y="109"/>
                  </a:cubicBezTo>
                  <a:cubicBezTo>
                    <a:pt x="1" y="106"/>
                    <a:pt x="1" y="102"/>
                    <a:pt x="1" y="98"/>
                  </a:cubicBezTo>
                  <a:cubicBezTo>
                    <a:pt x="1" y="95"/>
                    <a:pt x="0" y="91"/>
                    <a:pt x="0" y="88"/>
                  </a:cubicBezTo>
                  <a:cubicBezTo>
                    <a:pt x="0" y="84"/>
                    <a:pt x="0" y="81"/>
                    <a:pt x="1" y="77"/>
                  </a:cubicBezTo>
                  <a:cubicBezTo>
                    <a:pt x="1" y="73"/>
                    <a:pt x="1" y="70"/>
                    <a:pt x="1" y="66"/>
                  </a:cubicBezTo>
                  <a:cubicBezTo>
                    <a:pt x="1" y="62"/>
                    <a:pt x="2" y="59"/>
                    <a:pt x="3" y="55"/>
                  </a:cubicBezTo>
                  <a:cubicBezTo>
                    <a:pt x="3" y="52"/>
                    <a:pt x="4" y="48"/>
                    <a:pt x="4" y="45"/>
                  </a:cubicBezTo>
                  <a:cubicBezTo>
                    <a:pt x="4" y="41"/>
                    <a:pt x="4" y="38"/>
                    <a:pt x="5" y="34"/>
                  </a:cubicBezTo>
                  <a:cubicBezTo>
                    <a:pt x="5" y="31"/>
                    <a:pt x="6" y="27"/>
                    <a:pt x="7" y="24"/>
                  </a:cubicBezTo>
                  <a:cubicBezTo>
                    <a:pt x="7" y="20"/>
                    <a:pt x="7" y="17"/>
                    <a:pt x="7" y="14"/>
                  </a:cubicBezTo>
                  <a:cubicBezTo>
                    <a:pt x="8" y="9"/>
                    <a:pt x="10" y="5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7" name="Freeform 8"/>
            <p:cNvSpPr>
              <a:spLocks/>
            </p:cNvSpPr>
            <p:nvPr userDrawn="1"/>
          </p:nvSpPr>
          <p:spPr bwMode="auto">
            <a:xfrm>
              <a:off x="6927" y="289"/>
              <a:ext cx="273" cy="93"/>
            </a:xfrm>
            <a:custGeom>
              <a:avLst/>
              <a:gdLst>
                <a:gd name="T0" fmla="*/ 263 w 270"/>
                <a:gd name="T1" fmla="*/ 65 h 92"/>
                <a:gd name="T2" fmla="*/ 245 w 270"/>
                <a:gd name="T3" fmla="*/ 68 h 92"/>
                <a:gd name="T4" fmla="*/ 229 w 270"/>
                <a:gd name="T5" fmla="*/ 69 h 92"/>
                <a:gd name="T6" fmla="*/ 213 w 270"/>
                <a:gd name="T7" fmla="*/ 68 h 92"/>
                <a:gd name="T8" fmla="*/ 197 w 270"/>
                <a:gd name="T9" fmla="*/ 69 h 92"/>
                <a:gd name="T10" fmla="*/ 180 w 270"/>
                <a:gd name="T11" fmla="*/ 70 h 92"/>
                <a:gd name="T12" fmla="*/ 166 w 270"/>
                <a:gd name="T13" fmla="*/ 71 h 92"/>
                <a:gd name="T14" fmla="*/ 151 w 270"/>
                <a:gd name="T15" fmla="*/ 70 h 92"/>
                <a:gd name="T16" fmla="*/ 131 w 270"/>
                <a:gd name="T17" fmla="*/ 71 h 92"/>
                <a:gd name="T18" fmla="*/ 115 w 270"/>
                <a:gd name="T19" fmla="*/ 74 h 92"/>
                <a:gd name="T20" fmla="*/ 100 w 270"/>
                <a:gd name="T21" fmla="*/ 75 h 92"/>
                <a:gd name="T22" fmla="*/ 84 w 270"/>
                <a:gd name="T23" fmla="*/ 78 h 92"/>
                <a:gd name="T24" fmla="*/ 69 w 270"/>
                <a:gd name="T25" fmla="*/ 81 h 92"/>
                <a:gd name="T26" fmla="*/ 54 w 270"/>
                <a:gd name="T27" fmla="*/ 83 h 92"/>
                <a:gd name="T28" fmla="*/ 44 w 270"/>
                <a:gd name="T29" fmla="*/ 87 h 92"/>
                <a:gd name="T30" fmla="*/ 26 w 270"/>
                <a:gd name="T31" fmla="*/ 91 h 92"/>
                <a:gd name="T32" fmla="*/ 9 w 270"/>
                <a:gd name="T33" fmla="*/ 86 h 92"/>
                <a:gd name="T34" fmla="*/ 5 w 270"/>
                <a:gd name="T35" fmla="*/ 72 h 92"/>
                <a:gd name="T36" fmla="*/ 3 w 270"/>
                <a:gd name="T37" fmla="*/ 64 h 92"/>
                <a:gd name="T38" fmla="*/ 5 w 270"/>
                <a:gd name="T39" fmla="*/ 45 h 92"/>
                <a:gd name="T40" fmla="*/ 17 w 270"/>
                <a:gd name="T41" fmla="*/ 37 h 92"/>
                <a:gd name="T42" fmla="*/ 33 w 270"/>
                <a:gd name="T43" fmla="*/ 29 h 92"/>
                <a:gd name="T44" fmla="*/ 48 w 270"/>
                <a:gd name="T45" fmla="*/ 24 h 92"/>
                <a:gd name="T46" fmla="*/ 64 w 270"/>
                <a:gd name="T47" fmla="*/ 20 h 92"/>
                <a:gd name="T48" fmla="*/ 80 w 270"/>
                <a:gd name="T49" fmla="*/ 16 h 92"/>
                <a:gd name="T50" fmla="*/ 96 w 270"/>
                <a:gd name="T51" fmla="*/ 12 h 92"/>
                <a:gd name="T52" fmla="*/ 113 w 270"/>
                <a:gd name="T53" fmla="*/ 9 h 92"/>
                <a:gd name="T54" fmla="*/ 130 w 270"/>
                <a:gd name="T55" fmla="*/ 7 h 92"/>
                <a:gd name="T56" fmla="*/ 147 w 270"/>
                <a:gd name="T57" fmla="*/ 5 h 92"/>
                <a:gd name="T58" fmla="*/ 163 w 270"/>
                <a:gd name="T59" fmla="*/ 3 h 92"/>
                <a:gd name="T60" fmla="*/ 182 w 270"/>
                <a:gd name="T61" fmla="*/ 3 h 92"/>
                <a:gd name="T62" fmla="*/ 195 w 270"/>
                <a:gd name="T63" fmla="*/ 1 h 92"/>
                <a:gd name="T64" fmla="*/ 211 w 270"/>
                <a:gd name="T65" fmla="*/ 0 h 92"/>
                <a:gd name="T66" fmla="*/ 228 w 270"/>
                <a:gd name="T67" fmla="*/ 0 h 92"/>
                <a:gd name="T68" fmla="*/ 242 w 270"/>
                <a:gd name="T69" fmla="*/ 0 h 92"/>
                <a:gd name="T70" fmla="*/ 261 w 270"/>
                <a:gd name="T71" fmla="*/ 3 h 92"/>
                <a:gd name="T72" fmla="*/ 267 w 270"/>
                <a:gd name="T73" fmla="*/ 16 h 92"/>
                <a:gd name="T74" fmla="*/ 268 w 270"/>
                <a:gd name="T75" fmla="*/ 29 h 92"/>
                <a:gd name="T76" fmla="*/ 270 w 270"/>
                <a:gd name="T77" fmla="*/ 54 h 92"/>
                <a:gd name="T78" fmla="*/ 263 w 270"/>
                <a:gd name="T79" fmla="*/ 6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0" h="92">
                  <a:moveTo>
                    <a:pt x="263" y="65"/>
                  </a:moveTo>
                  <a:cubicBezTo>
                    <a:pt x="261" y="66"/>
                    <a:pt x="252" y="68"/>
                    <a:pt x="245" y="68"/>
                  </a:cubicBezTo>
                  <a:cubicBezTo>
                    <a:pt x="241" y="68"/>
                    <a:pt x="236" y="68"/>
                    <a:pt x="229" y="69"/>
                  </a:cubicBezTo>
                  <a:cubicBezTo>
                    <a:pt x="224" y="69"/>
                    <a:pt x="219" y="68"/>
                    <a:pt x="213" y="68"/>
                  </a:cubicBezTo>
                  <a:cubicBezTo>
                    <a:pt x="208" y="69"/>
                    <a:pt x="203" y="69"/>
                    <a:pt x="197" y="69"/>
                  </a:cubicBezTo>
                  <a:cubicBezTo>
                    <a:pt x="192" y="69"/>
                    <a:pt x="186" y="70"/>
                    <a:pt x="180" y="70"/>
                  </a:cubicBezTo>
                  <a:cubicBezTo>
                    <a:pt x="175" y="71"/>
                    <a:pt x="172" y="70"/>
                    <a:pt x="166" y="71"/>
                  </a:cubicBezTo>
                  <a:cubicBezTo>
                    <a:pt x="161" y="71"/>
                    <a:pt x="156" y="69"/>
                    <a:pt x="151" y="70"/>
                  </a:cubicBezTo>
                  <a:cubicBezTo>
                    <a:pt x="146" y="70"/>
                    <a:pt x="137" y="71"/>
                    <a:pt x="131" y="71"/>
                  </a:cubicBezTo>
                  <a:cubicBezTo>
                    <a:pt x="126" y="72"/>
                    <a:pt x="120" y="74"/>
                    <a:pt x="115" y="74"/>
                  </a:cubicBezTo>
                  <a:cubicBezTo>
                    <a:pt x="110" y="75"/>
                    <a:pt x="105" y="75"/>
                    <a:pt x="100" y="75"/>
                  </a:cubicBezTo>
                  <a:cubicBezTo>
                    <a:pt x="95" y="76"/>
                    <a:pt x="89" y="78"/>
                    <a:pt x="84" y="78"/>
                  </a:cubicBezTo>
                  <a:cubicBezTo>
                    <a:pt x="78" y="79"/>
                    <a:pt x="73" y="80"/>
                    <a:pt x="69" y="81"/>
                  </a:cubicBezTo>
                  <a:cubicBezTo>
                    <a:pt x="63" y="82"/>
                    <a:pt x="59" y="82"/>
                    <a:pt x="54" y="83"/>
                  </a:cubicBezTo>
                  <a:cubicBezTo>
                    <a:pt x="50" y="84"/>
                    <a:pt x="47" y="86"/>
                    <a:pt x="44" y="87"/>
                  </a:cubicBezTo>
                  <a:cubicBezTo>
                    <a:pt x="36" y="89"/>
                    <a:pt x="30" y="90"/>
                    <a:pt x="26" y="91"/>
                  </a:cubicBezTo>
                  <a:cubicBezTo>
                    <a:pt x="16" y="92"/>
                    <a:pt x="11" y="90"/>
                    <a:pt x="9" y="86"/>
                  </a:cubicBezTo>
                  <a:cubicBezTo>
                    <a:pt x="6" y="83"/>
                    <a:pt x="5" y="77"/>
                    <a:pt x="5" y="72"/>
                  </a:cubicBezTo>
                  <a:cubicBezTo>
                    <a:pt x="4" y="66"/>
                    <a:pt x="4" y="69"/>
                    <a:pt x="3" y="64"/>
                  </a:cubicBezTo>
                  <a:cubicBezTo>
                    <a:pt x="2" y="56"/>
                    <a:pt x="0" y="50"/>
                    <a:pt x="5" y="45"/>
                  </a:cubicBezTo>
                  <a:cubicBezTo>
                    <a:pt x="8" y="43"/>
                    <a:pt x="12" y="40"/>
                    <a:pt x="17" y="37"/>
                  </a:cubicBezTo>
                  <a:cubicBezTo>
                    <a:pt x="25" y="33"/>
                    <a:pt x="22" y="34"/>
                    <a:pt x="33" y="29"/>
                  </a:cubicBezTo>
                  <a:cubicBezTo>
                    <a:pt x="37" y="28"/>
                    <a:pt x="42" y="26"/>
                    <a:pt x="48" y="24"/>
                  </a:cubicBezTo>
                  <a:cubicBezTo>
                    <a:pt x="53" y="22"/>
                    <a:pt x="58" y="21"/>
                    <a:pt x="64" y="20"/>
                  </a:cubicBezTo>
                  <a:cubicBezTo>
                    <a:pt x="69" y="18"/>
                    <a:pt x="74" y="17"/>
                    <a:pt x="80" y="16"/>
                  </a:cubicBezTo>
                  <a:cubicBezTo>
                    <a:pt x="85" y="15"/>
                    <a:pt x="91" y="13"/>
                    <a:pt x="96" y="12"/>
                  </a:cubicBezTo>
                  <a:cubicBezTo>
                    <a:pt x="102" y="11"/>
                    <a:pt x="107" y="10"/>
                    <a:pt x="113" y="9"/>
                  </a:cubicBezTo>
                  <a:cubicBezTo>
                    <a:pt x="118" y="8"/>
                    <a:pt x="124" y="8"/>
                    <a:pt x="130" y="7"/>
                  </a:cubicBezTo>
                  <a:cubicBezTo>
                    <a:pt x="136" y="6"/>
                    <a:pt x="141" y="6"/>
                    <a:pt x="147" y="5"/>
                  </a:cubicBezTo>
                  <a:cubicBezTo>
                    <a:pt x="152" y="4"/>
                    <a:pt x="158" y="3"/>
                    <a:pt x="163" y="3"/>
                  </a:cubicBezTo>
                  <a:cubicBezTo>
                    <a:pt x="168" y="2"/>
                    <a:pt x="176" y="3"/>
                    <a:pt x="182" y="3"/>
                  </a:cubicBezTo>
                  <a:cubicBezTo>
                    <a:pt x="187" y="2"/>
                    <a:pt x="190" y="1"/>
                    <a:pt x="195" y="1"/>
                  </a:cubicBezTo>
                  <a:cubicBezTo>
                    <a:pt x="200" y="1"/>
                    <a:pt x="206" y="1"/>
                    <a:pt x="211" y="0"/>
                  </a:cubicBezTo>
                  <a:cubicBezTo>
                    <a:pt x="217" y="0"/>
                    <a:pt x="222" y="0"/>
                    <a:pt x="228" y="0"/>
                  </a:cubicBezTo>
                  <a:cubicBezTo>
                    <a:pt x="232" y="0"/>
                    <a:pt x="237" y="0"/>
                    <a:pt x="242" y="0"/>
                  </a:cubicBezTo>
                  <a:cubicBezTo>
                    <a:pt x="250" y="0"/>
                    <a:pt x="257" y="0"/>
                    <a:pt x="261" y="3"/>
                  </a:cubicBezTo>
                  <a:cubicBezTo>
                    <a:pt x="267" y="7"/>
                    <a:pt x="267" y="9"/>
                    <a:pt x="267" y="16"/>
                  </a:cubicBezTo>
                  <a:cubicBezTo>
                    <a:pt x="267" y="25"/>
                    <a:pt x="266" y="21"/>
                    <a:pt x="268" y="29"/>
                  </a:cubicBezTo>
                  <a:cubicBezTo>
                    <a:pt x="269" y="38"/>
                    <a:pt x="269" y="46"/>
                    <a:pt x="270" y="54"/>
                  </a:cubicBezTo>
                  <a:cubicBezTo>
                    <a:pt x="270" y="58"/>
                    <a:pt x="268" y="61"/>
                    <a:pt x="263" y="65"/>
                  </a:cubicBezTo>
                </a:path>
              </a:pathLst>
            </a:custGeom>
            <a:solidFill>
              <a:srgbClr val="293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8" name="Oval 9"/>
            <p:cNvSpPr>
              <a:spLocks noChangeArrowheads="1"/>
            </p:cNvSpPr>
            <p:nvPr userDrawn="1"/>
          </p:nvSpPr>
          <p:spPr bwMode="auto">
            <a:xfrm>
              <a:off x="6969" y="330"/>
              <a:ext cx="10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9" name="Freeform 10"/>
            <p:cNvSpPr>
              <a:spLocks/>
            </p:cNvSpPr>
            <p:nvPr userDrawn="1"/>
          </p:nvSpPr>
          <p:spPr bwMode="auto">
            <a:xfrm>
              <a:off x="7000" y="346"/>
              <a:ext cx="10" cy="11"/>
            </a:xfrm>
            <a:custGeom>
              <a:avLst/>
              <a:gdLst>
                <a:gd name="T0" fmla="*/ 5 w 10"/>
                <a:gd name="T1" fmla="*/ 10 h 11"/>
                <a:gd name="T2" fmla="*/ 10 w 10"/>
                <a:gd name="T3" fmla="*/ 5 h 11"/>
                <a:gd name="T4" fmla="*/ 5 w 10"/>
                <a:gd name="T5" fmla="*/ 0 h 11"/>
                <a:gd name="T6" fmla="*/ 0 w 10"/>
                <a:gd name="T7" fmla="*/ 5 h 11"/>
                <a:gd name="T8" fmla="*/ 5 w 10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5" y="10"/>
                  </a:moveTo>
                  <a:cubicBezTo>
                    <a:pt x="8" y="10"/>
                    <a:pt x="10" y="7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"/>
                    <a:pt x="4" y="10"/>
                    <a:pt x="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10" name="Oval 11"/>
            <p:cNvSpPr>
              <a:spLocks noChangeArrowheads="1"/>
            </p:cNvSpPr>
            <p:nvPr userDrawn="1"/>
          </p:nvSpPr>
          <p:spPr bwMode="auto">
            <a:xfrm>
              <a:off x="6983" y="349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11" name="Freeform 12"/>
            <p:cNvSpPr>
              <a:spLocks/>
            </p:cNvSpPr>
            <p:nvPr userDrawn="1"/>
          </p:nvSpPr>
          <p:spPr bwMode="auto">
            <a:xfrm>
              <a:off x="7049" y="328"/>
              <a:ext cx="11" cy="10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4 h 10"/>
                <a:gd name="T4" fmla="*/ 6 w 11"/>
                <a:gd name="T5" fmla="*/ 0 h 10"/>
                <a:gd name="T6" fmla="*/ 1 w 11"/>
                <a:gd name="T7" fmla="*/ 5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cubicBezTo>
                    <a:pt x="9" y="10"/>
                    <a:pt x="11" y="7"/>
                    <a:pt x="11" y="4"/>
                  </a:cubicBezTo>
                  <a:cubicBezTo>
                    <a:pt x="11" y="2"/>
                    <a:pt x="9" y="0"/>
                    <a:pt x="6" y="0"/>
                  </a:cubicBezTo>
                  <a:cubicBezTo>
                    <a:pt x="3" y="0"/>
                    <a:pt x="0" y="1"/>
                    <a:pt x="1" y="5"/>
                  </a:cubicBezTo>
                  <a:cubicBezTo>
                    <a:pt x="2" y="7"/>
                    <a:pt x="3" y="10"/>
                    <a:pt x="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33" name="Oval 13"/>
            <p:cNvSpPr>
              <a:spLocks noChangeArrowheads="1"/>
            </p:cNvSpPr>
            <p:nvPr userDrawn="1"/>
          </p:nvSpPr>
          <p:spPr bwMode="auto">
            <a:xfrm>
              <a:off x="7022" y="335"/>
              <a:ext cx="9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34" name="Freeform 14"/>
            <p:cNvSpPr>
              <a:spLocks/>
            </p:cNvSpPr>
            <p:nvPr userDrawn="1"/>
          </p:nvSpPr>
          <p:spPr bwMode="auto">
            <a:xfrm>
              <a:off x="7007" y="330"/>
              <a:ext cx="10" cy="11"/>
            </a:xfrm>
            <a:custGeom>
              <a:avLst/>
              <a:gdLst>
                <a:gd name="T0" fmla="*/ 5 w 10"/>
                <a:gd name="T1" fmla="*/ 10 h 11"/>
                <a:gd name="T2" fmla="*/ 10 w 10"/>
                <a:gd name="T3" fmla="*/ 5 h 11"/>
                <a:gd name="T4" fmla="*/ 5 w 10"/>
                <a:gd name="T5" fmla="*/ 0 h 11"/>
                <a:gd name="T6" fmla="*/ 0 w 10"/>
                <a:gd name="T7" fmla="*/ 5 h 11"/>
                <a:gd name="T8" fmla="*/ 5 w 10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5" y="10"/>
                  </a:moveTo>
                  <a:cubicBezTo>
                    <a:pt x="8" y="11"/>
                    <a:pt x="10" y="8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0" y="9"/>
                    <a:pt x="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35" name="Freeform 15"/>
            <p:cNvSpPr>
              <a:spLocks/>
            </p:cNvSpPr>
            <p:nvPr userDrawn="1"/>
          </p:nvSpPr>
          <p:spPr bwMode="auto">
            <a:xfrm>
              <a:off x="7037" y="313"/>
              <a:ext cx="10" cy="9"/>
            </a:xfrm>
            <a:custGeom>
              <a:avLst/>
              <a:gdLst>
                <a:gd name="T0" fmla="*/ 5 w 10"/>
                <a:gd name="T1" fmla="*/ 9 h 9"/>
                <a:gd name="T2" fmla="*/ 10 w 10"/>
                <a:gd name="T3" fmla="*/ 5 h 9"/>
                <a:gd name="T4" fmla="*/ 5 w 10"/>
                <a:gd name="T5" fmla="*/ 0 h 9"/>
                <a:gd name="T6" fmla="*/ 0 w 10"/>
                <a:gd name="T7" fmla="*/ 5 h 9"/>
                <a:gd name="T8" fmla="*/ 5 w 1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5" y="9"/>
                  </a:moveTo>
                  <a:cubicBezTo>
                    <a:pt x="8" y="9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8"/>
                    <a:pt x="3" y="9"/>
                    <a:pt x="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36" name="Oval 16"/>
            <p:cNvSpPr>
              <a:spLocks noChangeArrowheads="1"/>
            </p:cNvSpPr>
            <p:nvPr userDrawn="1"/>
          </p:nvSpPr>
          <p:spPr bwMode="auto">
            <a:xfrm>
              <a:off x="7052" y="305"/>
              <a:ext cx="10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37" name="Oval 17"/>
            <p:cNvSpPr>
              <a:spLocks noChangeArrowheads="1"/>
            </p:cNvSpPr>
            <p:nvPr userDrawn="1"/>
          </p:nvSpPr>
          <p:spPr bwMode="auto">
            <a:xfrm>
              <a:off x="6966" y="352"/>
              <a:ext cx="7" cy="8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38" name="Oval 18"/>
            <p:cNvSpPr>
              <a:spLocks noChangeArrowheads="1"/>
            </p:cNvSpPr>
            <p:nvPr userDrawn="1"/>
          </p:nvSpPr>
          <p:spPr bwMode="auto">
            <a:xfrm>
              <a:off x="7011" y="312"/>
              <a:ext cx="7" cy="8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39" name="Oval 19"/>
            <p:cNvSpPr>
              <a:spLocks noChangeArrowheads="1"/>
            </p:cNvSpPr>
            <p:nvPr userDrawn="1"/>
          </p:nvSpPr>
          <p:spPr bwMode="auto">
            <a:xfrm>
              <a:off x="6993" y="331"/>
              <a:ext cx="8" cy="6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40" name="Oval 20"/>
            <p:cNvSpPr>
              <a:spLocks noChangeArrowheads="1"/>
            </p:cNvSpPr>
            <p:nvPr userDrawn="1"/>
          </p:nvSpPr>
          <p:spPr bwMode="auto">
            <a:xfrm>
              <a:off x="7038" y="339"/>
              <a:ext cx="8" cy="7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41" name="Freeform 21"/>
            <p:cNvSpPr>
              <a:spLocks/>
            </p:cNvSpPr>
            <p:nvPr userDrawn="1"/>
          </p:nvSpPr>
          <p:spPr bwMode="auto">
            <a:xfrm>
              <a:off x="7109" y="333"/>
              <a:ext cx="14" cy="15"/>
            </a:xfrm>
            <a:custGeom>
              <a:avLst/>
              <a:gdLst>
                <a:gd name="T0" fmla="*/ 7 w 14"/>
                <a:gd name="T1" fmla="*/ 15 h 15"/>
                <a:gd name="T2" fmla="*/ 14 w 14"/>
                <a:gd name="T3" fmla="*/ 7 h 15"/>
                <a:gd name="T4" fmla="*/ 6 w 14"/>
                <a:gd name="T5" fmla="*/ 0 h 15"/>
                <a:gd name="T6" fmla="*/ 0 w 14"/>
                <a:gd name="T7" fmla="*/ 8 h 15"/>
                <a:gd name="T8" fmla="*/ 7 w 14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7" y="15"/>
                  </a:moveTo>
                  <a:cubicBezTo>
                    <a:pt x="10" y="15"/>
                    <a:pt x="14" y="11"/>
                    <a:pt x="14" y="7"/>
                  </a:cubicBezTo>
                  <a:cubicBezTo>
                    <a:pt x="14" y="4"/>
                    <a:pt x="10" y="0"/>
                    <a:pt x="6" y="0"/>
                  </a:cubicBezTo>
                  <a:cubicBezTo>
                    <a:pt x="2" y="0"/>
                    <a:pt x="0" y="4"/>
                    <a:pt x="0" y="8"/>
                  </a:cubicBezTo>
                  <a:cubicBezTo>
                    <a:pt x="0" y="11"/>
                    <a:pt x="3" y="15"/>
                    <a:pt x="7" y="15"/>
                  </a:cubicBezTo>
                  <a:close/>
                </a:path>
              </a:pathLst>
            </a:cu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42" name="Oval 22"/>
            <p:cNvSpPr>
              <a:spLocks noChangeArrowheads="1"/>
            </p:cNvSpPr>
            <p:nvPr userDrawn="1"/>
          </p:nvSpPr>
          <p:spPr bwMode="auto">
            <a:xfrm>
              <a:off x="7100" y="309"/>
              <a:ext cx="15" cy="14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43" name="Oval 23"/>
            <p:cNvSpPr>
              <a:spLocks noChangeArrowheads="1"/>
            </p:cNvSpPr>
            <p:nvPr userDrawn="1"/>
          </p:nvSpPr>
          <p:spPr bwMode="auto">
            <a:xfrm>
              <a:off x="7142" y="312"/>
              <a:ext cx="14" cy="13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44" name="Oval 24"/>
            <p:cNvSpPr>
              <a:spLocks noChangeArrowheads="1"/>
            </p:cNvSpPr>
            <p:nvPr userDrawn="1"/>
          </p:nvSpPr>
          <p:spPr bwMode="auto">
            <a:xfrm>
              <a:off x="7126" y="325"/>
              <a:ext cx="15" cy="14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45" name="Rectangle 25"/>
            <p:cNvSpPr>
              <a:spLocks noChangeArrowheads="1"/>
            </p:cNvSpPr>
            <p:nvPr userDrawn="1"/>
          </p:nvSpPr>
          <p:spPr bwMode="auto">
            <a:xfrm>
              <a:off x="7034" y="174"/>
              <a:ext cx="11" cy="11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46" name="Rectangle 26"/>
            <p:cNvSpPr>
              <a:spLocks noChangeArrowheads="1"/>
            </p:cNvSpPr>
            <p:nvPr userDrawn="1"/>
          </p:nvSpPr>
          <p:spPr bwMode="auto">
            <a:xfrm>
              <a:off x="7118" y="164"/>
              <a:ext cx="11" cy="12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47" name="Rectangle 27"/>
            <p:cNvSpPr>
              <a:spLocks noChangeArrowheads="1"/>
            </p:cNvSpPr>
            <p:nvPr userDrawn="1"/>
          </p:nvSpPr>
          <p:spPr bwMode="auto">
            <a:xfrm>
              <a:off x="7134" y="216"/>
              <a:ext cx="11" cy="11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48" name="Rectangle 28"/>
            <p:cNvSpPr>
              <a:spLocks noChangeArrowheads="1"/>
            </p:cNvSpPr>
            <p:nvPr userDrawn="1"/>
          </p:nvSpPr>
          <p:spPr bwMode="auto">
            <a:xfrm>
              <a:off x="7084" y="227"/>
              <a:ext cx="11" cy="11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51" name="Rectangle 29"/>
            <p:cNvSpPr>
              <a:spLocks noChangeArrowheads="1"/>
            </p:cNvSpPr>
            <p:nvPr userDrawn="1"/>
          </p:nvSpPr>
          <p:spPr bwMode="auto">
            <a:xfrm>
              <a:off x="7059" y="224"/>
              <a:ext cx="12" cy="11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52" name="Freeform 30"/>
            <p:cNvSpPr>
              <a:spLocks/>
            </p:cNvSpPr>
            <p:nvPr userDrawn="1"/>
          </p:nvSpPr>
          <p:spPr bwMode="auto">
            <a:xfrm>
              <a:off x="7009" y="235"/>
              <a:ext cx="15" cy="15"/>
            </a:xfrm>
            <a:custGeom>
              <a:avLst/>
              <a:gdLst>
                <a:gd name="T0" fmla="*/ 10 w 15"/>
                <a:gd name="T1" fmla="*/ 15 h 15"/>
                <a:gd name="T2" fmla="*/ 15 w 15"/>
                <a:gd name="T3" fmla="*/ 5 h 15"/>
                <a:gd name="T4" fmla="*/ 5 w 15"/>
                <a:gd name="T5" fmla="*/ 0 h 15"/>
                <a:gd name="T6" fmla="*/ 0 w 15"/>
                <a:gd name="T7" fmla="*/ 10 h 15"/>
                <a:gd name="T8" fmla="*/ 10 w 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0" y="15"/>
                  </a:moveTo>
                  <a:lnTo>
                    <a:pt x="15" y="5"/>
                  </a:lnTo>
                  <a:lnTo>
                    <a:pt x="5" y="0"/>
                  </a:lnTo>
                  <a:lnTo>
                    <a:pt x="0" y="10"/>
                  </a:lnTo>
                  <a:lnTo>
                    <a:pt x="10" y="15"/>
                  </a:lnTo>
                  <a:close/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53" name="Freeform 31"/>
            <p:cNvSpPr>
              <a:spLocks/>
            </p:cNvSpPr>
            <p:nvPr userDrawn="1"/>
          </p:nvSpPr>
          <p:spPr bwMode="auto">
            <a:xfrm>
              <a:off x="7022" y="176"/>
              <a:ext cx="102" cy="53"/>
            </a:xfrm>
            <a:custGeom>
              <a:avLst/>
              <a:gdLst>
                <a:gd name="T0" fmla="*/ 15 w 102"/>
                <a:gd name="T1" fmla="*/ 18 h 53"/>
                <a:gd name="T2" fmla="*/ 0 w 102"/>
                <a:gd name="T3" fmla="*/ 53 h 53"/>
                <a:gd name="T4" fmla="*/ 43 w 102"/>
                <a:gd name="T5" fmla="*/ 39 h 53"/>
                <a:gd name="T6" fmla="*/ 102 w 102"/>
                <a:gd name="T7" fmla="*/ 6 h 53"/>
                <a:gd name="T8" fmla="*/ 102 w 102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3">
                  <a:moveTo>
                    <a:pt x="15" y="18"/>
                  </a:moveTo>
                  <a:lnTo>
                    <a:pt x="0" y="53"/>
                  </a:lnTo>
                  <a:lnTo>
                    <a:pt x="43" y="39"/>
                  </a:lnTo>
                  <a:lnTo>
                    <a:pt x="102" y="6"/>
                  </a:lnTo>
                  <a:lnTo>
                    <a:pt x="102" y="0"/>
                  </a:lnTo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79" name="Freeform 32"/>
            <p:cNvSpPr>
              <a:spLocks/>
            </p:cNvSpPr>
            <p:nvPr userDrawn="1"/>
          </p:nvSpPr>
          <p:spPr bwMode="auto">
            <a:xfrm>
              <a:off x="7040" y="184"/>
              <a:ext cx="100" cy="24"/>
            </a:xfrm>
            <a:custGeom>
              <a:avLst/>
              <a:gdLst>
                <a:gd name="T0" fmla="*/ 0 w 100"/>
                <a:gd name="T1" fmla="*/ 7 h 24"/>
                <a:gd name="T2" fmla="*/ 41 w 100"/>
                <a:gd name="T3" fmla="*/ 13 h 24"/>
                <a:gd name="T4" fmla="*/ 83 w 100"/>
                <a:gd name="T5" fmla="*/ 0 h 24"/>
                <a:gd name="T6" fmla="*/ 100 w 100"/>
                <a:gd name="T7" fmla="*/ 20 h 24"/>
                <a:gd name="T8" fmla="*/ 77 w 10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4">
                  <a:moveTo>
                    <a:pt x="0" y="7"/>
                  </a:moveTo>
                  <a:lnTo>
                    <a:pt x="41" y="13"/>
                  </a:lnTo>
                  <a:lnTo>
                    <a:pt x="83" y="0"/>
                  </a:lnTo>
                  <a:lnTo>
                    <a:pt x="100" y="20"/>
                  </a:lnTo>
                  <a:lnTo>
                    <a:pt x="77" y="24"/>
                  </a:lnTo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80" name="Freeform 33"/>
            <p:cNvSpPr>
              <a:spLocks/>
            </p:cNvSpPr>
            <p:nvPr userDrawn="1"/>
          </p:nvSpPr>
          <p:spPr bwMode="auto">
            <a:xfrm>
              <a:off x="7081" y="203"/>
              <a:ext cx="34" cy="18"/>
            </a:xfrm>
            <a:custGeom>
              <a:avLst/>
              <a:gdLst>
                <a:gd name="T0" fmla="*/ 34 w 34"/>
                <a:gd name="T1" fmla="*/ 4 h 18"/>
                <a:gd name="T2" fmla="*/ 7 w 34"/>
                <a:gd name="T3" fmla="*/ 18 h 18"/>
                <a:gd name="T4" fmla="*/ 0 w 34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18">
                  <a:moveTo>
                    <a:pt x="34" y="4"/>
                  </a:moveTo>
                  <a:lnTo>
                    <a:pt x="7" y="18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81" name="Line 34"/>
            <p:cNvSpPr>
              <a:spLocks noChangeShapeType="1"/>
            </p:cNvSpPr>
            <p:nvPr userDrawn="1"/>
          </p:nvSpPr>
          <p:spPr bwMode="auto">
            <a:xfrm>
              <a:off x="7066" y="216"/>
              <a:ext cx="22" cy="2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82" name="Freeform 35"/>
            <p:cNvSpPr>
              <a:spLocks/>
            </p:cNvSpPr>
            <p:nvPr userDrawn="1"/>
          </p:nvSpPr>
          <p:spPr bwMode="auto">
            <a:xfrm>
              <a:off x="7039" y="185"/>
              <a:ext cx="49" cy="33"/>
            </a:xfrm>
            <a:custGeom>
              <a:avLst/>
              <a:gdLst>
                <a:gd name="T0" fmla="*/ 49 w 49"/>
                <a:gd name="T1" fmla="*/ 33 h 33"/>
                <a:gd name="T2" fmla="*/ 0 w 49"/>
                <a:gd name="T3" fmla="*/ 6 h 33"/>
                <a:gd name="T4" fmla="*/ 0 w 49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33">
                  <a:moveTo>
                    <a:pt x="49" y="33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83" name="Line 36"/>
            <p:cNvSpPr>
              <a:spLocks noChangeShapeType="1"/>
            </p:cNvSpPr>
            <p:nvPr userDrawn="1"/>
          </p:nvSpPr>
          <p:spPr bwMode="auto">
            <a:xfrm flipH="1">
              <a:off x="7117" y="181"/>
              <a:ext cx="6" cy="22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84" name="Line 37"/>
            <p:cNvSpPr>
              <a:spLocks noChangeShapeType="1"/>
            </p:cNvSpPr>
            <p:nvPr userDrawn="1"/>
          </p:nvSpPr>
          <p:spPr bwMode="auto">
            <a:xfrm>
              <a:off x="7139" y="211"/>
              <a:ext cx="0" cy="5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85" name="Line 38"/>
            <p:cNvSpPr>
              <a:spLocks noChangeShapeType="1"/>
            </p:cNvSpPr>
            <p:nvPr userDrawn="1"/>
          </p:nvSpPr>
          <p:spPr bwMode="auto">
            <a:xfrm flipH="1">
              <a:off x="7018" y="234"/>
              <a:ext cx="3" cy="5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86" name="Line 39"/>
            <p:cNvSpPr>
              <a:spLocks noChangeShapeType="1"/>
            </p:cNvSpPr>
            <p:nvPr userDrawn="1"/>
          </p:nvSpPr>
          <p:spPr bwMode="auto">
            <a:xfrm>
              <a:off x="7064" y="221"/>
              <a:ext cx="0" cy="3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87" name="Line 40"/>
            <p:cNvSpPr>
              <a:spLocks noChangeShapeType="1"/>
            </p:cNvSpPr>
            <p:nvPr userDrawn="1"/>
          </p:nvSpPr>
          <p:spPr bwMode="auto">
            <a:xfrm>
              <a:off x="7089" y="224"/>
              <a:ext cx="0" cy="4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88" name="Oval 41"/>
            <p:cNvSpPr>
              <a:spLocks noChangeArrowheads="1"/>
            </p:cNvSpPr>
            <p:nvPr userDrawn="1"/>
          </p:nvSpPr>
          <p:spPr bwMode="auto">
            <a:xfrm>
              <a:off x="7118" y="180"/>
              <a:ext cx="11" cy="10"/>
            </a:xfrm>
            <a:prstGeom prst="ellipse">
              <a:avLst/>
            </a:pr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89" name="Oval 42"/>
            <p:cNvSpPr>
              <a:spLocks noChangeArrowheads="1"/>
            </p:cNvSpPr>
            <p:nvPr userDrawn="1"/>
          </p:nvSpPr>
          <p:spPr bwMode="auto">
            <a:xfrm>
              <a:off x="7059" y="211"/>
              <a:ext cx="12" cy="11"/>
            </a:xfrm>
            <a:prstGeom prst="ellipse">
              <a:avLst/>
            </a:pr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90" name="Oval 43"/>
            <p:cNvSpPr>
              <a:spLocks noChangeArrowheads="1"/>
            </p:cNvSpPr>
            <p:nvPr userDrawn="1"/>
          </p:nvSpPr>
          <p:spPr bwMode="auto">
            <a:xfrm>
              <a:off x="7076" y="194"/>
              <a:ext cx="11" cy="10"/>
            </a:xfrm>
            <a:prstGeom prst="ellipse">
              <a:avLst/>
            </a:pr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91" name="Oval 44"/>
            <p:cNvSpPr>
              <a:spLocks noChangeArrowheads="1"/>
            </p:cNvSpPr>
            <p:nvPr userDrawn="1"/>
          </p:nvSpPr>
          <p:spPr bwMode="auto">
            <a:xfrm>
              <a:off x="7018" y="225"/>
              <a:ext cx="10" cy="11"/>
            </a:xfrm>
            <a:prstGeom prst="ellipse">
              <a:avLst/>
            </a:prstGeom>
            <a:solidFill>
              <a:srgbClr val="F3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92" name="Oval 45"/>
            <p:cNvSpPr>
              <a:spLocks noChangeArrowheads="1"/>
            </p:cNvSpPr>
            <p:nvPr userDrawn="1"/>
          </p:nvSpPr>
          <p:spPr bwMode="auto">
            <a:xfrm>
              <a:off x="7111" y="202"/>
              <a:ext cx="11" cy="10"/>
            </a:xfrm>
            <a:prstGeom prst="ellipse">
              <a:avLst/>
            </a:prstGeom>
            <a:solidFill>
              <a:srgbClr val="F3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93" name="Oval 46"/>
            <p:cNvSpPr>
              <a:spLocks noChangeArrowheads="1"/>
            </p:cNvSpPr>
            <p:nvPr userDrawn="1"/>
          </p:nvSpPr>
          <p:spPr bwMode="auto">
            <a:xfrm>
              <a:off x="7034" y="188"/>
              <a:ext cx="10" cy="10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94" name="Oval 47"/>
            <p:cNvSpPr>
              <a:spLocks noChangeArrowheads="1"/>
            </p:cNvSpPr>
            <p:nvPr userDrawn="1"/>
          </p:nvSpPr>
          <p:spPr bwMode="auto">
            <a:xfrm>
              <a:off x="7133" y="201"/>
              <a:ext cx="11" cy="11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95" name="Oval 48"/>
            <p:cNvSpPr>
              <a:spLocks noChangeArrowheads="1"/>
            </p:cNvSpPr>
            <p:nvPr userDrawn="1"/>
          </p:nvSpPr>
          <p:spPr bwMode="auto">
            <a:xfrm>
              <a:off x="7084" y="214"/>
              <a:ext cx="11" cy="11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96" name="Freeform 49"/>
            <p:cNvSpPr>
              <a:spLocks/>
            </p:cNvSpPr>
            <p:nvPr userDrawn="1"/>
          </p:nvSpPr>
          <p:spPr bwMode="auto">
            <a:xfrm>
              <a:off x="6676" y="441"/>
              <a:ext cx="97" cy="113"/>
            </a:xfrm>
            <a:custGeom>
              <a:avLst/>
              <a:gdLst>
                <a:gd name="T0" fmla="*/ 81 w 96"/>
                <a:gd name="T1" fmla="*/ 35 h 112"/>
                <a:gd name="T2" fmla="*/ 51 w 96"/>
                <a:gd name="T3" fmla="*/ 12 h 112"/>
                <a:gd name="T4" fmla="*/ 14 w 96"/>
                <a:gd name="T5" fmla="*/ 55 h 112"/>
                <a:gd name="T6" fmla="*/ 51 w 96"/>
                <a:gd name="T7" fmla="*/ 100 h 112"/>
                <a:gd name="T8" fmla="*/ 82 w 96"/>
                <a:gd name="T9" fmla="*/ 69 h 112"/>
                <a:gd name="T10" fmla="*/ 96 w 96"/>
                <a:gd name="T11" fmla="*/ 69 h 112"/>
                <a:gd name="T12" fmla="*/ 50 w 96"/>
                <a:gd name="T13" fmla="*/ 112 h 112"/>
                <a:gd name="T14" fmla="*/ 0 w 96"/>
                <a:gd name="T15" fmla="*/ 56 h 112"/>
                <a:gd name="T16" fmla="*/ 51 w 96"/>
                <a:gd name="T17" fmla="*/ 0 h 112"/>
                <a:gd name="T18" fmla="*/ 95 w 96"/>
                <a:gd name="T19" fmla="*/ 35 h 112"/>
                <a:gd name="T20" fmla="*/ 81 w 96"/>
                <a:gd name="T21" fmla="*/ 3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112">
                  <a:moveTo>
                    <a:pt x="81" y="35"/>
                  </a:moveTo>
                  <a:cubicBezTo>
                    <a:pt x="78" y="20"/>
                    <a:pt x="65" y="12"/>
                    <a:pt x="51" y="12"/>
                  </a:cubicBezTo>
                  <a:cubicBezTo>
                    <a:pt x="25" y="12"/>
                    <a:pt x="14" y="33"/>
                    <a:pt x="14" y="55"/>
                  </a:cubicBezTo>
                  <a:cubicBezTo>
                    <a:pt x="14" y="80"/>
                    <a:pt x="25" y="100"/>
                    <a:pt x="51" y="100"/>
                  </a:cubicBezTo>
                  <a:cubicBezTo>
                    <a:pt x="69" y="100"/>
                    <a:pt x="80" y="87"/>
                    <a:pt x="82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3" y="96"/>
                    <a:pt x="76" y="112"/>
                    <a:pt x="50" y="112"/>
                  </a:cubicBezTo>
                  <a:cubicBezTo>
                    <a:pt x="16" y="112"/>
                    <a:pt x="0" y="87"/>
                    <a:pt x="0" y="56"/>
                  </a:cubicBezTo>
                  <a:cubicBezTo>
                    <a:pt x="0" y="25"/>
                    <a:pt x="18" y="0"/>
                    <a:pt x="51" y="0"/>
                  </a:cubicBezTo>
                  <a:cubicBezTo>
                    <a:pt x="73" y="0"/>
                    <a:pt x="91" y="12"/>
                    <a:pt x="95" y="35"/>
                  </a:cubicBezTo>
                  <a:lnTo>
                    <a:pt x="81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97" name="Freeform 50"/>
            <p:cNvSpPr>
              <a:spLocks/>
            </p:cNvSpPr>
            <p:nvPr userDrawn="1"/>
          </p:nvSpPr>
          <p:spPr bwMode="auto">
            <a:xfrm>
              <a:off x="6785" y="444"/>
              <a:ext cx="65" cy="107"/>
            </a:xfrm>
            <a:custGeom>
              <a:avLst/>
              <a:gdLst>
                <a:gd name="T0" fmla="*/ 0 w 64"/>
                <a:gd name="T1" fmla="*/ 0 h 106"/>
                <a:gd name="T2" fmla="*/ 12 w 64"/>
                <a:gd name="T3" fmla="*/ 0 h 106"/>
                <a:gd name="T4" fmla="*/ 12 w 64"/>
                <a:gd name="T5" fmla="*/ 40 h 106"/>
                <a:gd name="T6" fmla="*/ 13 w 64"/>
                <a:gd name="T7" fmla="*/ 40 h 106"/>
                <a:gd name="T8" fmla="*/ 37 w 64"/>
                <a:gd name="T9" fmla="*/ 27 h 106"/>
                <a:gd name="T10" fmla="*/ 64 w 64"/>
                <a:gd name="T11" fmla="*/ 56 h 106"/>
                <a:gd name="T12" fmla="*/ 64 w 64"/>
                <a:gd name="T13" fmla="*/ 106 h 106"/>
                <a:gd name="T14" fmla="*/ 51 w 64"/>
                <a:gd name="T15" fmla="*/ 106 h 106"/>
                <a:gd name="T16" fmla="*/ 51 w 64"/>
                <a:gd name="T17" fmla="*/ 54 h 106"/>
                <a:gd name="T18" fmla="*/ 35 w 64"/>
                <a:gd name="T19" fmla="*/ 38 h 106"/>
                <a:gd name="T20" fmla="*/ 12 w 64"/>
                <a:gd name="T21" fmla="*/ 63 h 106"/>
                <a:gd name="T22" fmla="*/ 12 w 64"/>
                <a:gd name="T23" fmla="*/ 106 h 106"/>
                <a:gd name="T24" fmla="*/ 0 w 64"/>
                <a:gd name="T25" fmla="*/ 106 h 106"/>
                <a:gd name="T26" fmla="*/ 0 w 64"/>
                <a:gd name="T2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6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7" y="31"/>
                    <a:pt x="28" y="27"/>
                    <a:pt x="37" y="27"/>
                  </a:cubicBezTo>
                  <a:cubicBezTo>
                    <a:pt x="57" y="27"/>
                    <a:pt x="64" y="39"/>
                    <a:pt x="64" y="5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51" y="106"/>
                    <a:pt x="51" y="106"/>
                    <a:pt x="51" y="106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45"/>
                    <a:pt x="45" y="38"/>
                    <a:pt x="35" y="38"/>
                  </a:cubicBezTo>
                  <a:cubicBezTo>
                    <a:pt x="20" y="38"/>
                    <a:pt x="12" y="49"/>
                    <a:pt x="12" y="63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0" y="106"/>
                    <a:pt x="0" y="106"/>
                    <a:pt x="0" y="1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98" name="Freeform 51"/>
            <p:cNvSpPr>
              <a:spLocks noEditPoints="1"/>
            </p:cNvSpPr>
            <p:nvPr userDrawn="1"/>
          </p:nvSpPr>
          <p:spPr bwMode="auto">
            <a:xfrm>
              <a:off x="6858" y="472"/>
              <a:ext cx="73" cy="81"/>
            </a:xfrm>
            <a:custGeom>
              <a:avLst/>
              <a:gdLst>
                <a:gd name="T0" fmla="*/ 71 w 72"/>
                <a:gd name="T1" fmla="*/ 55 h 81"/>
                <a:gd name="T2" fmla="*/ 37 w 72"/>
                <a:gd name="T3" fmla="*/ 81 h 81"/>
                <a:gd name="T4" fmla="*/ 0 w 72"/>
                <a:gd name="T5" fmla="*/ 40 h 81"/>
                <a:gd name="T6" fmla="*/ 37 w 72"/>
                <a:gd name="T7" fmla="*/ 0 h 81"/>
                <a:gd name="T8" fmla="*/ 72 w 72"/>
                <a:gd name="T9" fmla="*/ 45 h 81"/>
                <a:gd name="T10" fmla="*/ 14 w 72"/>
                <a:gd name="T11" fmla="*/ 45 h 81"/>
                <a:gd name="T12" fmla="*/ 38 w 72"/>
                <a:gd name="T13" fmla="*/ 70 h 81"/>
                <a:gd name="T14" fmla="*/ 58 w 72"/>
                <a:gd name="T15" fmla="*/ 55 h 81"/>
                <a:gd name="T16" fmla="*/ 71 w 72"/>
                <a:gd name="T17" fmla="*/ 55 h 81"/>
                <a:gd name="T18" fmla="*/ 58 w 72"/>
                <a:gd name="T19" fmla="*/ 33 h 81"/>
                <a:gd name="T20" fmla="*/ 36 w 72"/>
                <a:gd name="T21" fmla="*/ 11 h 81"/>
                <a:gd name="T22" fmla="*/ 14 w 72"/>
                <a:gd name="T23" fmla="*/ 33 h 81"/>
                <a:gd name="T24" fmla="*/ 58 w 72"/>
                <a:gd name="T25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81">
                  <a:moveTo>
                    <a:pt x="71" y="55"/>
                  </a:moveTo>
                  <a:cubicBezTo>
                    <a:pt x="67" y="72"/>
                    <a:pt x="55" y="81"/>
                    <a:pt x="37" y="81"/>
                  </a:cubicBezTo>
                  <a:cubicBezTo>
                    <a:pt x="13" y="81"/>
                    <a:pt x="1" y="64"/>
                    <a:pt x="0" y="40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64" y="0"/>
                    <a:pt x="72" y="26"/>
                    <a:pt x="7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58"/>
                    <a:pt x="21" y="70"/>
                    <a:pt x="38" y="70"/>
                  </a:cubicBezTo>
                  <a:cubicBezTo>
                    <a:pt x="48" y="70"/>
                    <a:pt x="56" y="65"/>
                    <a:pt x="58" y="55"/>
                  </a:cubicBezTo>
                  <a:lnTo>
                    <a:pt x="71" y="55"/>
                  </a:lnTo>
                  <a:close/>
                  <a:moveTo>
                    <a:pt x="58" y="33"/>
                  </a:moveTo>
                  <a:cubicBezTo>
                    <a:pt x="58" y="21"/>
                    <a:pt x="49" y="11"/>
                    <a:pt x="36" y="11"/>
                  </a:cubicBezTo>
                  <a:cubicBezTo>
                    <a:pt x="23" y="11"/>
                    <a:pt x="15" y="21"/>
                    <a:pt x="14" y="33"/>
                  </a:cubicBezTo>
                  <a:lnTo>
                    <a:pt x="5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99" name="Freeform 52"/>
            <p:cNvSpPr>
              <a:spLocks/>
            </p:cNvSpPr>
            <p:nvPr userDrawn="1"/>
          </p:nvSpPr>
          <p:spPr bwMode="auto">
            <a:xfrm>
              <a:off x="6938" y="472"/>
              <a:ext cx="72" cy="81"/>
            </a:xfrm>
            <a:custGeom>
              <a:avLst/>
              <a:gdLst>
                <a:gd name="T0" fmla="*/ 57 w 71"/>
                <a:gd name="T1" fmla="*/ 27 h 81"/>
                <a:gd name="T2" fmla="*/ 38 w 71"/>
                <a:gd name="T3" fmla="*/ 11 h 81"/>
                <a:gd name="T4" fmla="*/ 14 w 71"/>
                <a:gd name="T5" fmla="*/ 42 h 81"/>
                <a:gd name="T6" fmla="*/ 36 w 71"/>
                <a:gd name="T7" fmla="*/ 70 h 81"/>
                <a:gd name="T8" fmla="*/ 58 w 71"/>
                <a:gd name="T9" fmla="*/ 51 h 81"/>
                <a:gd name="T10" fmla="*/ 71 w 71"/>
                <a:gd name="T11" fmla="*/ 51 h 81"/>
                <a:gd name="T12" fmla="*/ 37 w 71"/>
                <a:gd name="T13" fmla="*/ 81 h 81"/>
                <a:gd name="T14" fmla="*/ 0 w 71"/>
                <a:gd name="T15" fmla="*/ 42 h 81"/>
                <a:gd name="T16" fmla="*/ 37 w 71"/>
                <a:gd name="T17" fmla="*/ 0 h 81"/>
                <a:gd name="T18" fmla="*/ 70 w 71"/>
                <a:gd name="T19" fmla="*/ 27 h 81"/>
                <a:gd name="T20" fmla="*/ 57 w 71"/>
                <a:gd name="T21" fmla="*/ 2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81">
                  <a:moveTo>
                    <a:pt x="57" y="27"/>
                  </a:moveTo>
                  <a:cubicBezTo>
                    <a:pt x="55" y="17"/>
                    <a:pt x="48" y="11"/>
                    <a:pt x="38" y="11"/>
                  </a:cubicBezTo>
                  <a:cubicBezTo>
                    <a:pt x="19" y="11"/>
                    <a:pt x="14" y="26"/>
                    <a:pt x="14" y="42"/>
                  </a:cubicBezTo>
                  <a:cubicBezTo>
                    <a:pt x="14" y="56"/>
                    <a:pt x="20" y="70"/>
                    <a:pt x="36" y="70"/>
                  </a:cubicBezTo>
                  <a:cubicBezTo>
                    <a:pt x="49" y="70"/>
                    <a:pt x="56" y="63"/>
                    <a:pt x="58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68" y="70"/>
                    <a:pt x="56" y="81"/>
                    <a:pt x="37" y="81"/>
                  </a:cubicBezTo>
                  <a:cubicBezTo>
                    <a:pt x="13" y="81"/>
                    <a:pt x="0" y="65"/>
                    <a:pt x="0" y="42"/>
                  </a:cubicBezTo>
                  <a:cubicBezTo>
                    <a:pt x="0" y="18"/>
                    <a:pt x="12" y="0"/>
                    <a:pt x="37" y="0"/>
                  </a:cubicBezTo>
                  <a:cubicBezTo>
                    <a:pt x="54" y="0"/>
                    <a:pt x="68" y="8"/>
                    <a:pt x="70" y="27"/>
                  </a:cubicBezTo>
                  <a:lnTo>
                    <a:pt x="5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00" name="Freeform 53"/>
            <p:cNvSpPr>
              <a:spLocks/>
            </p:cNvSpPr>
            <p:nvPr userDrawn="1"/>
          </p:nvSpPr>
          <p:spPr bwMode="auto">
            <a:xfrm>
              <a:off x="7020" y="444"/>
              <a:ext cx="68" cy="107"/>
            </a:xfrm>
            <a:custGeom>
              <a:avLst/>
              <a:gdLst>
                <a:gd name="T0" fmla="*/ 0 w 68"/>
                <a:gd name="T1" fmla="*/ 0 h 107"/>
                <a:gd name="T2" fmla="*/ 13 w 68"/>
                <a:gd name="T3" fmla="*/ 0 h 107"/>
                <a:gd name="T4" fmla="*/ 13 w 68"/>
                <a:gd name="T5" fmla="*/ 64 h 107"/>
                <a:gd name="T6" fmla="*/ 48 w 68"/>
                <a:gd name="T7" fmla="*/ 30 h 107"/>
                <a:gd name="T8" fmla="*/ 66 w 68"/>
                <a:gd name="T9" fmla="*/ 30 h 107"/>
                <a:gd name="T10" fmla="*/ 34 w 68"/>
                <a:gd name="T11" fmla="*/ 58 h 107"/>
                <a:gd name="T12" fmla="*/ 68 w 68"/>
                <a:gd name="T13" fmla="*/ 107 h 107"/>
                <a:gd name="T14" fmla="*/ 52 w 68"/>
                <a:gd name="T15" fmla="*/ 107 h 107"/>
                <a:gd name="T16" fmla="*/ 25 w 68"/>
                <a:gd name="T17" fmla="*/ 67 h 107"/>
                <a:gd name="T18" fmla="*/ 13 w 68"/>
                <a:gd name="T19" fmla="*/ 78 h 107"/>
                <a:gd name="T20" fmla="*/ 13 w 68"/>
                <a:gd name="T21" fmla="*/ 107 h 107"/>
                <a:gd name="T22" fmla="*/ 0 w 68"/>
                <a:gd name="T23" fmla="*/ 107 h 107"/>
                <a:gd name="T24" fmla="*/ 0 w 68"/>
                <a:gd name="T2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107">
                  <a:moveTo>
                    <a:pt x="0" y="0"/>
                  </a:moveTo>
                  <a:lnTo>
                    <a:pt x="13" y="0"/>
                  </a:lnTo>
                  <a:lnTo>
                    <a:pt x="13" y="64"/>
                  </a:lnTo>
                  <a:lnTo>
                    <a:pt x="48" y="30"/>
                  </a:lnTo>
                  <a:lnTo>
                    <a:pt x="66" y="30"/>
                  </a:lnTo>
                  <a:lnTo>
                    <a:pt x="34" y="58"/>
                  </a:lnTo>
                  <a:lnTo>
                    <a:pt x="68" y="107"/>
                  </a:lnTo>
                  <a:lnTo>
                    <a:pt x="52" y="107"/>
                  </a:lnTo>
                  <a:lnTo>
                    <a:pt x="25" y="67"/>
                  </a:lnTo>
                  <a:lnTo>
                    <a:pt x="13" y="78"/>
                  </a:lnTo>
                  <a:lnTo>
                    <a:pt x="13" y="107"/>
                  </a:lnTo>
                  <a:lnTo>
                    <a:pt x="0" y="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01" name="Freeform 54"/>
            <p:cNvSpPr>
              <a:spLocks noEditPoints="1"/>
            </p:cNvSpPr>
            <p:nvPr userDrawn="1"/>
          </p:nvSpPr>
          <p:spPr bwMode="auto">
            <a:xfrm>
              <a:off x="7134" y="444"/>
              <a:ext cx="81" cy="107"/>
            </a:xfrm>
            <a:custGeom>
              <a:avLst/>
              <a:gdLst>
                <a:gd name="T0" fmla="*/ 0 w 80"/>
                <a:gd name="T1" fmla="*/ 0 h 106"/>
                <a:gd name="T2" fmla="*/ 47 w 80"/>
                <a:gd name="T3" fmla="*/ 0 h 106"/>
                <a:gd name="T4" fmla="*/ 80 w 80"/>
                <a:gd name="T5" fmla="*/ 31 h 106"/>
                <a:gd name="T6" fmla="*/ 47 w 80"/>
                <a:gd name="T7" fmla="*/ 63 h 106"/>
                <a:gd name="T8" fmla="*/ 14 w 80"/>
                <a:gd name="T9" fmla="*/ 63 h 106"/>
                <a:gd name="T10" fmla="*/ 14 w 80"/>
                <a:gd name="T11" fmla="*/ 106 h 106"/>
                <a:gd name="T12" fmla="*/ 0 w 80"/>
                <a:gd name="T13" fmla="*/ 106 h 106"/>
                <a:gd name="T14" fmla="*/ 0 w 80"/>
                <a:gd name="T15" fmla="*/ 0 h 106"/>
                <a:gd name="T16" fmla="*/ 14 w 80"/>
                <a:gd name="T17" fmla="*/ 51 h 106"/>
                <a:gd name="T18" fmla="*/ 42 w 80"/>
                <a:gd name="T19" fmla="*/ 51 h 106"/>
                <a:gd name="T20" fmla="*/ 65 w 80"/>
                <a:gd name="T21" fmla="*/ 31 h 106"/>
                <a:gd name="T22" fmla="*/ 42 w 80"/>
                <a:gd name="T23" fmla="*/ 12 h 106"/>
                <a:gd name="T24" fmla="*/ 14 w 80"/>
                <a:gd name="T25" fmla="*/ 12 h 106"/>
                <a:gd name="T26" fmla="*/ 14 w 80"/>
                <a:gd name="T27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106">
                  <a:moveTo>
                    <a:pt x="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68" y="0"/>
                    <a:pt x="80" y="11"/>
                    <a:pt x="80" y="31"/>
                  </a:cubicBezTo>
                  <a:cubicBezTo>
                    <a:pt x="80" y="51"/>
                    <a:pt x="68" y="63"/>
                    <a:pt x="47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0" y="106"/>
                    <a:pt x="0" y="106"/>
                    <a:pt x="0" y="106"/>
                  </a:cubicBezTo>
                  <a:lnTo>
                    <a:pt x="0" y="0"/>
                  </a:lnTo>
                  <a:close/>
                  <a:moveTo>
                    <a:pt x="14" y="51"/>
                  </a:moveTo>
                  <a:cubicBezTo>
                    <a:pt x="42" y="51"/>
                    <a:pt x="42" y="51"/>
                    <a:pt x="42" y="51"/>
                  </a:cubicBezTo>
                  <a:cubicBezTo>
                    <a:pt x="58" y="51"/>
                    <a:pt x="65" y="44"/>
                    <a:pt x="65" y="31"/>
                  </a:cubicBezTo>
                  <a:cubicBezTo>
                    <a:pt x="65" y="18"/>
                    <a:pt x="58" y="12"/>
                    <a:pt x="42" y="12"/>
                  </a:cubicBezTo>
                  <a:cubicBezTo>
                    <a:pt x="14" y="12"/>
                    <a:pt x="14" y="12"/>
                    <a:pt x="14" y="12"/>
                  </a:cubicBezTo>
                  <a:lnTo>
                    <a:pt x="14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02" name="Freeform 55"/>
            <p:cNvSpPr>
              <a:spLocks noEditPoints="1"/>
            </p:cNvSpPr>
            <p:nvPr userDrawn="1"/>
          </p:nvSpPr>
          <p:spPr bwMode="auto">
            <a:xfrm>
              <a:off x="7219" y="472"/>
              <a:ext cx="76" cy="81"/>
            </a:xfrm>
            <a:custGeom>
              <a:avLst/>
              <a:gdLst>
                <a:gd name="T0" fmla="*/ 38 w 75"/>
                <a:gd name="T1" fmla="*/ 0 h 81"/>
                <a:gd name="T2" fmla="*/ 75 w 75"/>
                <a:gd name="T3" fmla="*/ 41 h 81"/>
                <a:gd name="T4" fmla="*/ 38 w 75"/>
                <a:gd name="T5" fmla="*/ 81 h 81"/>
                <a:gd name="T6" fmla="*/ 0 w 75"/>
                <a:gd name="T7" fmla="*/ 41 h 81"/>
                <a:gd name="T8" fmla="*/ 38 w 75"/>
                <a:gd name="T9" fmla="*/ 0 h 81"/>
                <a:gd name="T10" fmla="*/ 38 w 75"/>
                <a:gd name="T11" fmla="*/ 70 h 81"/>
                <a:gd name="T12" fmla="*/ 62 w 75"/>
                <a:gd name="T13" fmla="*/ 41 h 81"/>
                <a:gd name="T14" fmla="*/ 38 w 75"/>
                <a:gd name="T15" fmla="*/ 11 h 81"/>
                <a:gd name="T16" fmla="*/ 14 w 75"/>
                <a:gd name="T17" fmla="*/ 41 h 81"/>
                <a:gd name="T18" fmla="*/ 38 w 75"/>
                <a:gd name="T19" fmla="*/ 7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1">
                  <a:moveTo>
                    <a:pt x="38" y="0"/>
                  </a:moveTo>
                  <a:cubicBezTo>
                    <a:pt x="62" y="0"/>
                    <a:pt x="75" y="18"/>
                    <a:pt x="75" y="41"/>
                  </a:cubicBezTo>
                  <a:cubicBezTo>
                    <a:pt x="75" y="63"/>
                    <a:pt x="62" y="81"/>
                    <a:pt x="38" y="81"/>
                  </a:cubicBezTo>
                  <a:cubicBezTo>
                    <a:pt x="13" y="81"/>
                    <a:pt x="0" y="63"/>
                    <a:pt x="0" y="41"/>
                  </a:cubicBezTo>
                  <a:cubicBezTo>
                    <a:pt x="0" y="18"/>
                    <a:pt x="13" y="0"/>
                    <a:pt x="38" y="0"/>
                  </a:cubicBezTo>
                  <a:close/>
                  <a:moveTo>
                    <a:pt x="38" y="70"/>
                  </a:moveTo>
                  <a:cubicBezTo>
                    <a:pt x="51" y="70"/>
                    <a:pt x="62" y="59"/>
                    <a:pt x="62" y="41"/>
                  </a:cubicBezTo>
                  <a:cubicBezTo>
                    <a:pt x="62" y="22"/>
                    <a:pt x="51" y="11"/>
                    <a:pt x="38" y="11"/>
                  </a:cubicBezTo>
                  <a:cubicBezTo>
                    <a:pt x="24" y="11"/>
                    <a:pt x="14" y="22"/>
                    <a:pt x="14" y="41"/>
                  </a:cubicBezTo>
                  <a:cubicBezTo>
                    <a:pt x="14" y="59"/>
                    <a:pt x="24" y="70"/>
                    <a:pt x="38" y="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03" name="Freeform 56"/>
            <p:cNvSpPr>
              <a:spLocks noEditPoints="1"/>
            </p:cNvSpPr>
            <p:nvPr userDrawn="1"/>
          </p:nvSpPr>
          <p:spPr bwMode="auto">
            <a:xfrm>
              <a:off x="7308" y="444"/>
              <a:ext cx="12" cy="107"/>
            </a:xfrm>
            <a:custGeom>
              <a:avLst/>
              <a:gdLst>
                <a:gd name="T0" fmla="*/ 12 w 12"/>
                <a:gd name="T1" fmla="*/ 15 h 107"/>
                <a:gd name="T2" fmla="*/ 0 w 12"/>
                <a:gd name="T3" fmla="*/ 15 h 107"/>
                <a:gd name="T4" fmla="*/ 0 w 12"/>
                <a:gd name="T5" fmla="*/ 0 h 107"/>
                <a:gd name="T6" fmla="*/ 12 w 12"/>
                <a:gd name="T7" fmla="*/ 0 h 107"/>
                <a:gd name="T8" fmla="*/ 12 w 12"/>
                <a:gd name="T9" fmla="*/ 15 h 107"/>
                <a:gd name="T10" fmla="*/ 0 w 12"/>
                <a:gd name="T11" fmla="*/ 30 h 107"/>
                <a:gd name="T12" fmla="*/ 12 w 12"/>
                <a:gd name="T13" fmla="*/ 30 h 107"/>
                <a:gd name="T14" fmla="*/ 12 w 12"/>
                <a:gd name="T15" fmla="*/ 107 h 107"/>
                <a:gd name="T16" fmla="*/ 0 w 12"/>
                <a:gd name="T17" fmla="*/ 107 h 107"/>
                <a:gd name="T18" fmla="*/ 0 w 12"/>
                <a:gd name="T19" fmla="*/ 3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7">
                  <a:moveTo>
                    <a:pt x="12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5"/>
                  </a:lnTo>
                  <a:close/>
                  <a:moveTo>
                    <a:pt x="0" y="30"/>
                  </a:moveTo>
                  <a:lnTo>
                    <a:pt x="12" y="30"/>
                  </a:lnTo>
                  <a:lnTo>
                    <a:pt x="12" y="107"/>
                  </a:lnTo>
                  <a:lnTo>
                    <a:pt x="0" y="107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04" name="Freeform 57"/>
            <p:cNvSpPr>
              <a:spLocks/>
            </p:cNvSpPr>
            <p:nvPr userDrawn="1"/>
          </p:nvSpPr>
          <p:spPr bwMode="auto">
            <a:xfrm>
              <a:off x="7337" y="472"/>
              <a:ext cx="64" cy="79"/>
            </a:xfrm>
            <a:custGeom>
              <a:avLst/>
              <a:gdLst>
                <a:gd name="T0" fmla="*/ 0 w 64"/>
                <a:gd name="T1" fmla="*/ 2 h 79"/>
                <a:gd name="T2" fmla="*/ 12 w 64"/>
                <a:gd name="T3" fmla="*/ 2 h 79"/>
                <a:gd name="T4" fmla="*/ 12 w 64"/>
                <a:gd name="T5" fmla="*/ 14 h 79"/>
                <a:gd name="T6" fmla="*/ 13 w 64"/>
                <a:gd name="T7" fmla="*/ 14 h 79"/>
                <a:gd name="T8" fmla="*/ 38 w 64"/>
                <a:gd name="T9" fmla="*/ 0 h 79"/>
                <a:gd name="T10" fmla="*/ 64 w 64"/>
                <a:gd name="T11" fmla="*/ 29 h 79"/>
                <a:gd name="T12" fmla="*/ 64 w 64"/>
                <a:gd name="T13" fmla="*/ 79 h 79"/>
                <a:gd name="T14" fmla="*/ 52 w 64"/>
                <a:gd name="T15" fmla="*/ 79 h 79"/>
                <a:gd name="T16" fmla="*/ 52 w 64"/>
                <a:gd name="T17" fmla="*/ 27 h 79"/>
                <a:gd name="T18" fmla="*/ 36 w 64"/>
                <a:gd name="T19" fmla="*/ 11 h 79"/>
                <a:gd name="T20" fmla="*/ 13 w 64"/>
                <a:gd name="T21" fmla="*/ 36 h 79"/>
                <a:gd name="T22" fmla="*/ 13 w 64"/>
                <a:gd name="T23" fmla="*/ 79 h 79"/>
                <a:gd name="T24" fmla="*/ 0 w 64"/>
                <a:gd name="T25" fmla="*/ 79 h 79"/>
                <a:gd name="T26" fmla="*/ 0 w 64"/>
                <a:gd name="T27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9">
                  <a:moveTo>
                    <a:pt x="0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8" y="5"/>
                    <a:pt x="27" y="0"/>
                    <a:pt x="38" y="0"/>
                  </a:cubicBezTo>
                  <a:cubicBezTo>
                    <a:pt x="58" y="0"/>
                    <a:pt x="64" y="12"/>
                    <a:pt x="64" y="29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18"/>
                    <a:pt x="46" y="11"/>
                    <a:pt x="36" y="11"/>
                  </a:cubicBezTo>
                  <a:cubicBezTo>
                    <a:pt x="20" y="11"/>
                    <a:pt x="13" y="22"/>
                    <a:pt x="13" y="3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0" y="79"/>
                    <a:pt x="0" y="79"/>
                    <a:pt x="0" y="79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05" name="Freeform 58"/>
            <p:cNvSpPr>
              <a:spLocks/>
            </p:cNvSpPr>
            <p:nvPr userDrawn="1"/>
          </p:nvSpPr>
          <p:spPr bwMode="auto">
            <a:xfrm>
              <a:off x="7408" y="450"/>
              <a:ext cx="43" cy="101"/>
            </a:xfrm>
            <a:custGeom>
              <a:avLst/>
              <a:gdLst>
                <a:gd name="T0" fmla="*/ 26 w 42"/>
                <a:gd name="T1" fmla="*/ 23 h 100"/>
                <a:gd name="T2" fmla="*/ 42 w 42"/>
                <a:gd name="T3" fmla="*/ 23 h 100"/>
                <a:gd name="T4" fmla="*/ 42 w 42"/>
                <a:gd name="T5" fmla="*/ 34 h 100"/>
                <a:gd name="T6" fmla="*/ 26 w 42"/>
                <a:gd name="T7" fmla="*/ 34 h 100"/>
                <a:gd name="T8" fmla="*/ 26 w 42"/>
                <a:gd name="T9" fmla="*/ 82 h 100"/>
                <a:gd name="T10" fmla="*/ 36 w 42"/>
                <a:gd name="T11" fmla="*/ 89 h 100"/>
                <a:gd name="T12" fmla="*/ 42 w 42"/>
                <a:gd name="T13" fmla="*/ 89 h 100"/>
                <a:gd name="T14" fmla="*/ 42 w 42"/>
                <a:gd name="T15" fmla="*/ 100 h 100"/>
                <a:gd name="T16" fmla="*/ 32 w 42"/>
                <a:gd name="T17" fmla="*/ 100 h 100"/>
                <a:gd name="T18" fmla="*/ 14 w 42"/>
                <a:gd name="T19" fmla="*/ 83 h 100"/>
                <a:gd name="T20" fmla="*/ 14 w 42"/>
                <a:gd name="T21" fmla="*/ 34 h 100"/>
                <a:gd name="T22" fmla="*/ 0 w 42"/>
                <a:gd name="T23" fmla="*/ 34 h 100"/>
                <a:gd name="T24" fmla="*/ 0 w 42"/>
                <a:gd name="T25" fmla="*/ 23 h 100"/>
                <a:gd name="T26" fmla="*/ 14 w 42"/>
                <a:gd name="T27" fmla="*/ 23 h 100"/>
                <a:gd name="T28" fmla="*/ 14 w 42"/>
                <a:gd name="T29" fmla="*/ 0 h 100"/>
                <a:gd name="T30" fmla="*/ 26 w 42"/>
                <a:gd name="T31" fmla="*/ 0 h 100"/>
                <a:gd name="T32" fmla="*/ 26 w 42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00">
                  <a:moveTo>
                    <a:pt x="26" y="2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8"/>
                    <a:pt x="28" y="89"/>
                    <a:pt x="36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19" y="100"/>
                    <a:pt x="14" y="98"/>
                    <a:pt x="14" y="83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06" name="Freeform 59"/>
            <p:cNvSpPr>
              <a:spLocks/>
            </p:cNvSpPr>
            <p:nvPr userDrawn="1"/>
          </p:nvSpPr>
          <p:spPr bwMode="auto">
            <a:xfrm>
              <a:off x="6680" y="578"/>
              <a:ext cx="27" cy="35"/>
            </a:xfrm>
            <a:custGeom>
              <a:avLst/>
              <a:gdLst>
                <a:gd name="T0" fmla="*/ 21 w 27"/>
                <a:gd name="T1" fmla="*/ 11 h 35"/>
                <a:gd name="T2" fmla="*/ 13 w 27"/>
                <a:gd name="T3" fmla="*/ 4 h 35"/>
                <a:gd name="T4" fmla="*/ 5 w 27"/>
                <a:gd name="T5" fmla="*/ 10 h 35"/>
                <a:gd name="T6" fmla="*/ 16 w 27"/>
                <a:gd name="T7" fmla="*/ 16 h 35"/>
                <a:gd name="T8" fmla="*/ 27 w 27"/>
                <a:gd name="T9" fmla="*/ 25 h 35"/>
                <a:gd name="T10" fmla="*/ 13 w 27"/>
                <a:gd name="T11" fmla="*/ 35 h 35"/>
                <a:gd name="T12" fmla="*/ 0 w 27"/>
                <a:gd name="T13" fmla="*/ 23 h 35"/>
                <a:gd name="T14" fmla="*/ 4 w 27"/>
                <a:gd name="T15" fmla="*/ 23 h 35"/>
                <a:gd name="T16" fmla="*/ 14 w 27"/>
                <a:gd name="T17" fmla="*/ 32 h 35"/>
                <a:gd name="T18" fmla="*/ 22 w 27"/>
                <a:gd name="T19" fmla="*/ 25 h 35"/>
                <a:gd name="T20" fmla="*/ 11 w 27"/>
                <a:gd name="T21" fmla="*/ 19 h 35"/>
                <a:gd name="T22" fmla="*/ 1 w 27"/>
                <a:gd name="T23" fmla="*/ 10 h 35"/>
                <a:gd name="T24" fmla="*/ 13 w 27"/>
                <a:gd name="T25" fmla="*/ 0 h 35"/>
                <a:gd name="T26" fmla="*/ 25 w 27"/>
                <a:gd name="T27" fmla="*/ 11 h 35"/>
                <a:gd name="T28" fmla="*/ 21 w 27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35">
                  <a:moveTo>
                    <a:pt x="21" y="11"/>
                  </a:moveTo>
                  <a:cubicBezTo>
                    <a:pt x="20" y="6"/>
                    <a:pt x="17" y="4"/>
                    <a:pt x="13" y="4"/>
                  </a:cubicBezTo>
                  <a:cubicBezTo>
                    <a:pt x="9" y="4"/>
                    <a:pt x="5" y="5"/>
                    <a:pt x="5" y="10"/>
                  </a:cubicBezTo>
                  <a:cubicBezTo>
                    <a:pt x="5" y="14"/>
                    <a:pt x="10" y="14"/>
                    <a:pt x="16" y="16"/>
                  </a:cubicBezTo>
                  <a:cubicBezTo>
                    <a:pt x="21" y="17"/>
                    <a:pt x="27" y="19"/>
                    <a:pt x="27" y="25"/>
                  </a:cubicBezTo>
                  <a:cubicBezTo>
                    <a:pt x="27" y="32"/>
                    <a:pt x="20" y="35"/>
                    <a:pt x="13" y="35"/>
                  </a:cubicBezTo>
                  <a:cubicBezTo>
                    <a:pt x="6" y="35"/>
                    <a:pt x="0" y="32"/>
                    <a:pt x="0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9"/>
                    <a:pt x="9" y="32"/>
                    <a:pt x="14" y="32"/>
                  </a:cubicBezTo>
                  <a:cubicBezTo>
                    <a:pt x="18" y="32"/>
                    <a:pt x="22" y="30"/>
                    <a:pt x="22" y="25"/>
                  </a:cubicBezTo>
                  <a:cubicBezTo>
                    <a:pt x="22" y="21"/>
                    <a:pt x="17" y="20"/>
                    <a:pt x="11" y="19"/>
                  </a:cubicBezTo>
                  <a:cubicBezTo>
                    <a:pt x="6" y="18"/>
                    <a:pt x="1" y="16"/>
                    <a:pt x="1" y="10"/>
                  </a:cubicBezTo>
                  <a:cubicBezTo>
                    <a:pt x="1" y="3"/>
                    <a:pt x="7" y="0"/>
                    <a:pt x="13" y="0"/>
                  </a:cubicBezTo>
                  <a:cubicBezTo>
                    <a:pt x="20" y="0"/>
                    <a:pt x="25" y="3"/>
                    <a:pt x="25" y="11"/>
                  </a:cubicBezTo>
                  <a:lnTo>
                    <a:pt x="21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07" name="Freeform 60"/>
            <p:cNvSpPr>
              <a:spLocks noEditPoints="1"/>
            </p:cNvSpPr>
            <p:nvPr userDrawn="1"/>
          </p:nvSpPr>
          <p:spPr bwMode="auto">
            <a:xfrm>
              <a:off x="6712" y="578"/>
              <a:ext cx="33" cy="35"/>
            </a:xfrm>
            <a:custGeom>
              <a:avLst/>
              <a:gdLst>
                <a:gd name="T0" fmla="*/ 16 w 32"/>
                <a:gd name="T1" fmla="*/ 0 h 35"/>
                <a:gd name="T2" fmla="*/ 32 w 32"/>
                <a:gd name="T3" fmla="*/ 18 h 35"/>
                <a:gd name="T4" fmla="*/ 16 w 32"/>
                <a:gd name="T5" fmla="*/ 35 h 35"/>
                <a:gd name="T6" fmla="*/ 0 w 32"/>
                <a:gd name="T7" fmla="*/ 18 h 35"/>
                <a:gd name="T8" fmla="*/ 16 w 32"/>
                <a:gd name="T9" fmla="*/ 0 h 35"/>
                <a:gd name="T10" fmla="*/ 16 w 32"/>
                <a:gd name="T11" fmla="*/ 32 h 35"/>
                <a:gd name="T12" fmla="*/ 28 w 32"/>
                <a:gd name="T13" fmla="*/ 18 h 35"/>
                <a:gd name="T14" fmla="*/ 16 w 32"/>
                <a:gd name="T15" fmla="*/ 4 h 35"/>
                <a:gd name="T16" fmla="*/ 4 w 32"/>
                <a:gd name="T17" fmla="*/ 18 h 35"/>
                <a:gd name="T18" fmla="*/ 16 w 32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5">
                  <a:moveTo>
                    <a:pt x="16" y="0"/>
                  </a:moveTo>
                  <a:cubicBezTo>
                    <a:pt x="27" y="0"/>
                    <a:pt x="32" y="8"/>
                    <a:pt x="32" y="18"/>
                  </a:cubicBezTo>
                  <a:cubicBezTo>
                    <a:pt x="32" y="27"/>
                    <a:pt x="27" y="35"/>
                    <a:pt x="16" y="35"/>
                  </a:cubicBezTo>
                  <a:cubicBezTo>
                    <a:pt x="5" y="35"/>
                    <a:pt x="0" y="27"/>
                    <a:pt x="0" y="18"/>
                  </a:cubicBezTo>
                  <a:cubicBezTo>
                    <a:pt x="0" y="8"/>
                    <a:pt x="5" y="0"/>
                    <a:pt x="16" y="0"/>
                  </a:cubicBezTo>
                  <a:close/>
                  <a:moveTo>
                    <a:pt x="16" y="32"/>
                  </a:moveTo>
                  <a:cubicBezTo>
                    <a:pt x="24" y="32"/>
                    <a:pt x="28" y="24"/>
                    <a:pt x="28" y="18"/>
                  </a:cubicBezTo>
                  <a:cubicBezTo>
                    <a:pt x="28" y="11"/>
                    <a:pt x="24" y="4"/>
                    <a:pt x="16" y="4"/>
                  </a:cubicBezTo>
                  <a:cubicBezTo>
                    <a:pt x="8" y="4"/>
                    <a:pt x="4" y="11"/>
                    <a:pt x="4" y="18"/>
                  </a:cubicBezTo>
                  <a:cubicBezTo>
                    <a:pt x="4" y="24"/>
                    <a:pt x="8" y="32"/>
                    <a:pt x="16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08" name="Freeform 61"/>
            <p:cNvSpPr>
              <a:spLocks/>
            </p:cNvSpPr>
            <p:nvPr userDrawn="1"/>
          </p:nvSpPr>
          <p:spPr bwMode="auto">
            <a:xfrm>
              <a:off x="6752" y="579"/>
              <a:ext cx="22" cy="34"/>
            </a:xfrm>
            <a:custGeom>
              <a:avLst/>
              <a:gdLst>
                <a:gd name="T0" fmla="*/ 0 w 22"/>
                <a:gd name="T1" fmla="*/ 0 h 34"/>
                <a:gd name="T2" fmla="*/ 22 w 22"/>
                <a:gd name="T3" fmla="*/ 0 h 34"/>
                <a:gd name="T4" fmla="*/ 22 w 22"/>
                <a:gd name="T5" fmla="*/ 4 h 34"/>
                <a:gd name="T6" fmla="*/ 5 w 22"/>
                <a:gd name="T7" fmla="*/ 4 h 34"/>
                <a:gd name="T8" fmla="*/ 5 w 22"/>
                <a:gd name="T9" fmla="*/ 14 h 34"/>
                <a:gd name="T10" fmla="*/ 20 w 22"/>
                <a:gd name="T11" fmla="*/ 14 h 34"/>
                <a:gd name="T12" fmla="*/ 20 w 22"/>
                <a:gd name="T13" fmla="*/ 18 h 34"/>
                <a:gd name="T14" fmla="*/ 5 w 22"/>
                <a:gd name="T15" fmla="*/ 18 h 34"/>
                <a:gd name="T16" fmla="*/ 5 w 22"/>
                <a:gd name="T17" fmla="*/ 34 h 34"/>
                <a:gd name="T18" fmla="*/ 0 w 22"/>
                <a:gd name="T19" fmla="*/ 34 h 34"/>
                <a:gd name="T20" fmla="*/ 0 w 22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4">
                  <a:moveTo>
                    <a:pt x="0" y="0"/>
                  </a:moveTo>
                  <a:lnTo>
                    <a:pt x="22" y="0"/>
                  </a:lnTo>
                  <a:lnTo>
                    <a:pt x="22" y="4"/>
                  </a:lnTo>
                  <a:lnTo>
                    <a:pt x="5" y="4"/>
                  </a:lnTo>
                  <a:lnTo>
                    <a:pt x="5" y="14"/>
                  </a:lnTo>
                  <a:lnTo>
                    <a:pt x="20" y="14"/>
                  </a:lnTo>
                  <a:lnTo>
                    <a:pt x="20" y="18"/>
                  </a:lnTo>
                  <a:lnTo>
                    <a:pt x="5" y="18"/>
                  </a:lnTo>
                  <a:lnTo>
                    <a:pt x="5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09" name="Freeform 62"/>
            <p:cNvSpPr>
              <a:spLocks/>
            </p:cNvSpPr>
            <p:nvPr userDrawn="1"/>
          </p:nvSpPr>
          <p:spPr bwMode="auto">
            <a:xfrm>
              <a:off x="6778" y="579"/>
              <a:ext cx="28" cy="34"/>
            </a:xfrm>
            <a:custGeom>
              <a:avLst/>
              <a:gdLst>
                <a:gd name="T0" fmla="*/ 11 w 28"/>
                <a:gd name="T1" fmla="*/ 4 h 34"/>
                <a:gd name="T2" fmla="*/ 0 w 28"/>
                <a:gd name="T3" fmla="*/ 4 h 34"/>
                <a:gd name="T4" fmla="*/ 0 w 28"/>
                <a:gd name="T5" fmla="*/ 0 h 34"/>
                <a:gd name="T6" fmla="*/ 28 w 28"/>
                <a:gd name="T7" fmla="*/ 0 h 34"/>
                <a:gd name="T8" fmla="*/ 28 w 28"/>
                <a:gd name="T9" fmla="*/ 4 h 34"/>
                <a:gd name="T10" fmla="*/ 16 w 28"/>
                <a:gd name="T11" fmla="*/ 4 h 34"/>
                <a:gd name="T12" fmla="*/ 16 w 28"/>
                <a:gd name="T13" fmla="*/ 34 h 34"/>
                <a:gd name="T14" fmla="*/ 11 w 28"/>
                <a:gd name="T15" fmla="*/ 34 h 34"/>
                <a:gd name="T16" fmla="*/ 11 w 28"/>
                <a:gd name="T17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11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4"/>
                  </a:lnTo>
                  <a:lnTo>
                    <a:pt x="16" y="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10" name="Freeform 63"/>
            <p:cNvSpPr>
              <a:spLocks/>
            </p:cNvSpPr>
            <p:nvPr userDrawn="1"/>
          </p:nvSpPr>
          <p:spPr bwMode="auto">
            <a:xfrm>
              <a:off x="6810" y="579"/>
              <a:ext cx="42" cy="34"/>
            </a:xfrm>
            <a:custGeom>
              <a:avLst/>
              <a:gdLst>
                <a:gd name="T0" fmla="*/ 33 w 42"/>
                <a:gd name="T1" fmla="*/ 34 h 34"/>
                <a:gd name="T2" fmla="*/ 29 w 42"/>
                <a:gd name="T3" fmla="*/ 34 h 34"/>
                <a:gd name="T4" fmla="*/ 21 w 42"/>
                <a:gd name="T5" fmla="*/ 5 h 34"/>
                <a:gd name="T6" fmla="*/ 21 w 42"/>
                <a:gd name="T7" fmla="*/ 5 h 34"/>
                <a:gd name="T8" fmla="*/ 13 w 42"/>
                <a:gd name="T9" fmla="*/ 34 h 34"/>
                <a:gd name="T10" fmla="*/ 8 w 42"/>
                <a:gd name="T11" fmla="*/ 34 h 34"/>
                <a:gd name="T12" fmla="*/ 0 w 42"/>
                <a:gd name="T13" fmla="*/ 0 h 34"/>
                <a:gd name="T14" fmla="*/ 4 w 42"/>
                <a:gd name="T15" fmla="*/ 0 h 34"/>
                <a:gd name="T16" fmla="*/ 11 w 42"/>
                <a:gd name="T17" fmla="*/ 28 h 34"/>
                <a:gd name="T18" fmla="*/ 11 w 42"/>
                <a:gd name="T19" fmla="*/ 28 h 34"/>
                <a:gd name="T20" fmla="*/ 19 w 42"/>
                <a:gd name="T21" fmla="*/ 0 h 34"/>
                <a:gd name="T22" fmla="*/ 24 w 42"/>
                <a:gd name="T23" fmla="*/ 0 h 34"/>
                <a:gd name="T24" fmla="*/ 31 w 42"/>
                <a:gd name="T25" fmla="*/ 28 h 34"/>
                <a:gd name="T26" fmla="*/ 31 w 42"/>
                <a:gd name="T27" fmla="*/ 28 h 34"/>
                <a:gd name="T28" fmla="*/ 38 w 42"/>
                <a:gd name="T29" fmla="*/ 0 h 34"/>
                <a:gd name="T30" fmla="*/ 42 w 42"/>
                <a:gd name="T31" fmla="*/ 0 h 34"/>
                <a:gd name="T32" fmla="*/ 33 w 42"/>
                <a:gd name="T3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34">
                  <a:moveTo>
                    <a:pt x="33" y="34"/>
                  </a:moveTo>
                  <a:lnTo>
                    <a:pt x="29" y="34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13" y="34"/>
                  </a:lnTo>
                  <a:lnTo>
                    <a:pt x="8" y="34"/>
                  </a:lnTo>
                  <a:lnTo>
                    <a:pt x="0" y="0"/>
                  </a:lnTo>
                  <a:lnTo>
                    <a:pt x="4" y="0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1" y="28"/>
                  </a:lnTo>
                  <a:lnTo>
                    <a:pt x="31" y="28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3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11" name="Freeform 64"/>
            <p:cNvSpPr>
              <a:spLocks noEditPoints="1"/>
            </p:cNvSpPr>
            <p:nvPr userDrawn="1"/>
          </p:nvSpPr>
          <p:spPr bwMode="auto">
            <a:xfrm>
              <a:off x="6852" y="579"/>
              <a:ext cx="31" cy="34"/>
            </a:xfrm>
            <a:custGeom>
              <a:avLst/>
              <a:gdLst>
                <a:gd name="T0" fmla="*/ 13 w 31"/>
                <a:gd name="T1" fmla="*/ 0 h 34"/>
                <a:gd name="T2" fmla="*/ 18 w 31"/>
                <a:gd name="T3" fmla="*/ 0 h 34"/>
                <a:gd name="T4" fmla="*/ 31 w 31"/>
                <a:gd name="T5" fmla="*/ 34 h 34"/>
                <a:gd name="T6" fmla="*/ 26 w 31"/>
                <a:gd name="T7" fmla="*/ 34 h 34"/>
                <a:gd name="T8" fmla="*/ 22 w 31"/>
                <a:gd name="T9" fmla="*/ 23 h 34"/>
                <a:gd name="T10" fmla="*/ 8 w 31"/>
                <a:gd name="T11" fmla="*/ 23 h 34"/>
                <a:gd name="T12" fmla="*/ 4 w 31"/>
                <a:gd name="T13" fmla="*/ 34 h 34"/>
                <a:gd name="T14" fmla="*/ 0 w 31"/>
                <a:gd name="T15" fmla="*/ 34 h 34"/>
                <a:gd name="T16" fmla="*/ 13 w 31"/>
                <a:gd name="T17" fmla="*/ 0 h 34"/>
                <a:gd name="T18" fmla="*/ 9 w 31"/>
                <a:gd name="T19" fmla="*/ 20 h 34"/>
                <a:gd name="T20" fmla="*/ 21 w 31"/>
                <a:gd name="T21" fmla="*/ 20 h 34"/>
                <a:gd name="T22" fmla="*/ 15 w 31"/>
                <a:gd name="T23" fmla="*/ 4 h 34"/>
                <a:gd name="T24" fmla="*/ 15 w 31"/>
                <a:gd name="T25" fmla="*/ 4 h 34"/>
                <a:gd name="T26" fmla="*/ 9 w 31"/>
                <a:gd name="T27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4">
                  <a:moveTo>
                    <a:pt x="13" y="0"/>
                  </a:moveTo>
                  <a:lnTo>
                    <a:pt x="18" y="0"/>
                  </a:lnTo>
                  <a:lnTo>
                    <a:pt x="31" y="34"/>
                  </a:lnTo>
                  <a:lnTo>
                    <a:pt x="26" y="34"/>
                  </a:lnTo>
                  <a:lnTo>
                    <a:pt x="22" y="23"/>
                  </a:lnTo>
                  <a:lnTo>
                    <a:pt x="8" y="23"/>
                  </a:lnTo>
                  <a:lnTo>
                    <a:pt x="4" y="34"/>
                  </a:lnTo>
                  <a:lnTo>
                    <a:pt x="0" y="34"/>
                  </a:lnTo>
                  <a:lnTo>
                    <a:pt x="13" y="0"/>
                  </a:lnTo>
                  <a:close/>
                  <a:moveTo>
                    <a:pt x="9" y="20"/>
                  </a:moveTo>
                  <a:lnTo>
                    <a:pt x="21" y="2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12" name="Freeform 65"/>
            <p:cNvSpPr>
              <a:spLocks noEditPoints="1"/>
            </p:cNvSpPr>
            <p:nvPr userDrawn="1"/>
          </p:nvSpPr>
          <p:spPr bwMode="auto">
            <a:xfrm>
              <a:off x="6888" y="579"/>
              <a:ext cx="28" cy="34"/>
            </a:xfrm>
            <a:custGeom>
              <a:avLst/>
              <a:gdLst>
                <a:gd name="T0" fmla="*/ 0 w 27"/>
                <a:gd name="T1" fmla="*/ 0 h 34"/>
                <a:gd name="T2" fmla="*/ 16 w 27"/>
                <a:gd name="T3" fmla="*/ 0 h 34"/>
                <a:gd name="T4" fmla="*/ 26 w 27"/>
                <a:gd name="T5" fmla="*/ 9 h 34"/>
                <a:gd name="T6" fmla="*/ 20 w 27"/>
                <a:gd name="T7" fmla="*/ 17 h 34"/>
                <a:gd name="T8" fmla="*/ 20 w 27"/>
                <a:gd name="T9" fmla="*/ 17 h 34"/>
                <a:gd name="T10" fmla="*/ 25 w 27"/>
                <a:gd name="T11" fmla="*/ 24 h 34"/>
                <a:gd name="T12" fmla="*/ 27 w 27"/>
                <a:gd name="T13" fmla="*/ 34 h 34"/>
                <a:gd name="T14" fmla="*/ 22 w 27"/>
                <a:gd name="T15" fmla="*/ 34 h 34"/>
                <a:gd name="T16" fmla="*/ 21 w 27"/>
                <a:gd name="T17" fmla="*/ 25 h 34"/>
                <a:gd name="T18" fmla="*/ 16 w 27"/>
                <a:gd name="T19" fmla="*/ 19 h 34"/>
                <a:gd name="T20" fmla="*/ 5 w 27"/>
                <a:gd name="T21" fmla="*/ 19 h 34"/>
                <a:gd name="T22" fmla="*/ 5 w 27"/>
                <a:gd name="T23" fmla="*/ 34 h 34"/>
                <a:gd name="T24" fmla="*/ 0 w 27"/>
                <a:gd name="T25" fmla="*/ 34 h 34"/>
                <a:gd name="T26" fmla="*/ 0 w 27"/>
                <a:gd name="T27" fmla="*/ 0 h 34"/>
                <a:gd name="T28" fmla="*/ 14 w 27"/>
                <a:gd name="T29" fmla="*/ 15 h 34"/>
                <a:gd name="T30" fmla="*/ 22 w 27"/>
                <a:gd name="T31" fmla="*/ 9 h 34"/>
                <a:gd name="T32" fmla="*/ 16 w 27"/>
                <a:gd name="T33" fmla="*/ 4 h 34"/>
                <a:gd name="T34" fmla="*/ 5 w 27"/>
                <a:gd name="T35" fmla="*/ 4 h 34"/>
                <a:gd name="T36" fmla="*/ 5 w 27"/>
                <a:gd name="T37" fmla="*/ 15 h 34"/>
                <a:gd name="T38" fmla="*/ 14 w 27"/>
                <a:gd name="T39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34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3"/>
                    <a:pt x="26" y="9"/>
                  </a:cubicBezTo>
                  <a:cubicBezTo>
                    <a:pt x="26" y="13"/>
                    <a:pt x="24" y="16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4" y="18"/>
                    <a:pt x="25" y="21"/>
                    <a:pt x="25" y="24"/>
                  </a:cubicBezTo>
                  <a:cubicBezTo>
                    <a:pt x="26" y="28"/>
                    <a:pt x="25" y="31"/>
                    <a:pt x="27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2" y="29"/>
                    <a:pt x="21" y="25"/>
                  </a:cubicBezTo>
                  <a:cubicBezTo>
                    <a:pt x="21" y="22"/>
                    <a:pt x="20" y="19"/>
                    <a:pt x="1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  <a:moveTo>
                    <a:pt x="14" y="15"/>
                  </a:moveTo>
                  <a:cubicBezTo>
                    <a:pt x="18" y="15"/>
                    <a:pt x="22" y="14"/>
                    <a:pt x="22" y="9"/>
                  </a:cubicBezTo>
                  <a:cubicBezTo>
                    <a:pt x="22" y="6"/>
                    <a:pt x="20" y="4"/>
                    <a:pt x="1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5"/>
                    <a:pt x="5" y="15"/>
                    <a:pt x="5" y="15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13" name="Freeform 66"/>
            <p:cNvSpPr>
              <a:spLocks/>
            </p:cNvSpPr>
            <p:nvPr userDrawn="1"/>
          </p:nvSpPr>
          <p:spPr bwMode="auto">
            <a:xfrm>
              <a:off x="6923" y="579"/>
              <a:ext cx="24" cy="34"/>
            </a:xfrm>
            <a:custGeom>
              <a:avLst/>
              <a:gdLst>
                <a:gd name="T0" fmla="*/ 0 w 24"/>
                <a:gd name="T1" fmla="*/ 0 h 34"/>
                <a:gd name="T2" fmla="*/ 23 w 24"/>
                <a:gd name="T3" fmla="*/ 0 h 34"/>
                <a:gd name="T4" fmla="*/ 23 w 24"/>
                <a:gd name="T5" fmla="*/ 4 h 34"/>
                <a:gd name="T6" fmla="*/ 5 w 24"/>
                <a:gd name="T7" fmla="*/ 4 h 34"/>
                <a:gd name="T8" fmla="*/ 5 w 24"/>
                <a:gd name="T9" fmla="*/ 14 h 34"/>
                <a:gd name="T10" fmla="*/ 22 w 24"/>
                <a:gd name="T11" fmla="*/ 14 h 34"/>
                <a:gd name="T12" fmla="*/ 22 w 24"/>
                <a:gd name="T13" fmla="*/ 18 h 34"/>
                <a:gd name="T14" fmla="*/ 5 w 24"/>
                <a:gd name="T15" fmla="*/ 18 h 34"/>
                <a:gd name="T16" fmla="*/ 5 w 24"/>
                <a:gd name="T17" fmla="*/ 30 h 34"/>
                <a:gd name="T18" fmla="*/ 24 w 24"/>
                <a:gd name="T19" fmla="*/ 30 h 34"/>
                <a:gd name="T20" fmla="*/ 24 w 24"/>
                <a:gd name="T21" fmla="*/ 34 h 34"/>
                <a:gd name="T22" fmla="*/ 0 w 24"/>
                <a:gd name="T23" fmla="*/ 34 h 34"/>
                <a:gd name="T24" fmla="*/ 0 w 24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4">
                  <a:moveTo>
                    <a:pt x="0" y="0"/>
                  </a:moveTo>
                  <a:lnTo>
                    <a:pt x="23" y="0"/>
                  </a:lnTo>
                  <a:lnTo>
                    <a:pt x="23" y="4"/>
                  </a:lnTo>
                  <a:lnTo>
                    <a:pt x="5" y="4"/>
                  </a:lnTo>
                  <a:lnTo>
                    <a:pt x="5" y="14"/>
                  </a:lnTo>
                  <a:lnTo>
                    <a:pt x="22" y="14"/>
                  </a:lnTo>
                  <a:lnTo>
                    <a:pt x="22" y="18"/>
                  </a:lnTo>
                  <a:lnTo>
                    <a:pt x="5" y="18"/>
                  </a:lnTo>
                  <a:lnTo>
                    <a:pt x="5" y="30"/>
                  </a:lnTo>
                  <a:lnTo>
                    <a:pt x="24" y="30"/>
                  </a:lnTo>
                  <a:lnTo>
                    <a:pt x="2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14" name="Freeform 67"/>
            <p:cNvSpPr>
              <a:spLocks/>
            </p:cNvSpPr>
            <p:nvPr userDrawn="1"/>
          </p:nvSpPr>
          <p:spPr bwMode="auto">
            <a:xfrm>
              <a:off x="6965" y="579"/>
              <a:ext cx="28" cy="34"/>
            </a:xfrm>
            <a:custGeom>
              <a:avLst/>
              <a:gdLst>
                <a:gd name="T0" fmla="*/ 11 w 28"/>
                <a:gd name="T1" fmla="*/ 4 h 34"/>
                <a:gd name="T2" fmla="*/ 0 w 28"/>
                <a:gd name="T3" fmla="*/ 4 h 34"/>
                <a:gd name="T4" fmla="*/ 0 w 28"/>
                <a:gd name="T5" fmla="*/ 0 h 34"/>
                <a:gd name="T6" fmla="*/ 28 w 28"/>
                <a:gd name="T7" fmla="*/ 0 h 34"/>
                <a:gd name="T8" fmla="*/ 28 w 28"/>
                <a:gd name="T9" fmla="*/ 4 h 34"/>
                <a:gd name="T10" fmla="*/ 16 w 28"/>
                <a:gd name="T11" fmla="*/ 4 h 34"/>
                <a:gd name="T12" fmla="*/ 16 w 28"/>
                <a:gd name="T13" fmla="*/ 34 h 34"/>
                <a:gd name="T14" fmla="*/ 11 w 28"/>
                <a:gd name="T15" fmla="*/ 34 h 34"/>
                <a:gd name="T16" fmla="*/ 11 w 28"/>
                <a:gd name="T17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11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4"/>
                  </a:lnTo>
                  <a:lnTo>
                    <a:pt x="16" y="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15" name="Freeform 68"/>
            <p:cNvSpPr>
              <a:spLocks/>
            </p:cNvSpPr>
            <p:nvPr userDrawn="1"/>
          </p:nvSpPr>
          <p:spPr bwMode="auto">
            <a:xfrm>
              <a:off x="6998" y="579"/>
              <a:ext cx="24" cy="34"/>
            </a:xfrm>
            <a:custGeom>
              <a:avLst/>
              <a:gdLst>
                <a:gd name="T0" fmla="*/ 0 w 24"/>
                <a:gd name="T1" fmla="*/ 0 h 34"/>
                <a:gd name="T2" fmla="*/ 24 w 24"/>
                <a:gd name="T3" fmla="*/ 0 h 34"/>
                <a:gd name="T4" fmla="*/ 24 w 24"/>
                <a:gd name="T5" fmla="*/ 4 h 34"/>
                <a:gd name="T6" fmla="*/ 5 w 24"/>
                <a:gd name="T7" fmla="*/ 4 h 34"/>
                <a:gd name="T8" fmla="*/ 5 w 24"/>
                <a:gd name="T9" fmla="*/ 14 h 34"/>
                <a:gd name="T10" fmla="*/ 23 w 24"/>
                <a:gd name="T11" fmla="*/ 14 h 34"/>
                <a:gd name="T12" fmla="*/ 23 w 24"/>
                <a:gd name="T13" fmla="*/ 18 h 34"/>
                <a:gd name="T14" fmla="*/ 5 w 24"/>
                <a:gd name="T15" fmla="*/ 18 h 34"/>
                <a:gd name="T16" fmla="*/ 5 w 24"/>
                <a:gd name="T17" fmla="*/ 30 h 34"/>
                <a:gd name="T18" fmla="*/ 24 w 24"/>
                <a:gd name="T19" fmla="*/ 30 h 34"/>
                <a:gd name="T20" fmla="*/ 24 w 24"/>
                <a:gd name="T21" fmla="*/ 34 h 34"/>
                <a:gd name="T22" fmla="*/ 0 w 24"/>
                <a:gd name="T23" fmla="*/ 34 h 34"/>
                <a:gd name="T24" fmla="*/ 0 w 24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4">
                  <a:moveTo>
                    <a:pt x="0" y="0"/>
                  </a:moveTo>
                  <a:lnTo>
                    <a:pt x="24" y="0"/>
                  </a:lnTo>
                  <a:lnTo>
                    <a:pt x="24" y="4"/>
                  </a:lnTo>
                  <a:lnTo>
                    <a:pt x="5" y="4"/>
                  </a:lnTo>
                  <a:lnTo>
                    <a:pt x="5" y="14"/>
                  </a:lnTo>
                  <a:lnTo>
                    <a:pt x="23" y="14"/>
                  </a:lnTo>
                  <a:lnTo>
                    <a:pt x="23" y="18"/>
                  </a:lnTo>
                  <a:lnTo>
                    <a:pt x="5" y="18"/>
                  </a:lnTo>
                  <a:lnTo>
                    <a:pt x="5" y="30"/>
                  </a:lnTo>
                  <a:lnTo>
                    <a:pt x="24" y="30"/>
                  </a:lnTo>
                  <a:lnTo>
                    <a:pt x="2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16" name="Freeform 69"/>
            <p:cNvSpPr>
              <a:spLocks/>
            </p:cNvSpPr>
            <p:nvPr userDrawn="1"/>
          </p:nvSpPr>
          <p:spPr bwMode="auto">
            <a:xfrm>
              <a:off x="7027" y="578"/>
              <a:ext cx="31" cy="35"/>
            </a:xfrm>
            <a:custGeom>
              <a:avLst/>
              <a:gdLst>
                <a:gd name="T0" fmla="*/ 26 w 31"/>
                <a:gd name="T1" fmla="*/ 11 h 35"/>
                <a:gd name="T2" fmla="*/ 16 w 31"/>
                <a:gd name="T3" fmla="*/ 4 h 35"/>
                <a:gd name="T4" fmla="*/ 5 w 31"/>
                <a:gd name="T5" fmla="*/ 17 h 35"/>
                <a:gd name="T6" fmla="*/ 16 w 31"/>
                <a:gd name="T7" fmla="*/ 32 h 35"/>
                <a:gd name="T8" fmla="*/ 26 w 31"/>
                <a:gd name="T9" fmla="*/ 22 h 35"/>
                <a:gd name="T10" fmla="*/ 31 w 31"/>
                <a:gd name="T11" fmla="*/ 22 h 35"/>
                <a:gd name="T12" fmla="*/ 16 w 31"/>
                <a:gd name="T13" fmla="*/ 35 h 35"/>
                <a:gd name="T14" fmla="*/ 0 w 31"/>
                <a:gd name="T15" fmla="*/ 18 h 35"/>
                <a:gd name="T16" fmla="*/ 16 w 31"/>
                <a:gd name="T17" fmla="*/ 0 h 35"/>
                <a:gd name="T18" fmla="*/ 30 w 31"/>
                <a:gd name="T19" fmla="*/ 11 h 35"/>
                <a:gd name="T20" fmla="*/ 26 w 31"/>
                <a:gd name="T21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5">
                  <a:moveTo>
                    <a:pt x="26" y="11"/>
                  </a:moveTo>
                  <a:cubicBezTo>
                    <a:pt x="25" y="6"/>
                    <a:pt x="21" y="4"/>
                    <a:pt x="16" y="4"/>
                  </a:cubicBezTo>
                  <a:cubicBezTo>
                    <a:pt x="8" y="4"/>
                    <a:pt x="5" y="10"/>
                    <a:pt x="5" y="17"/>
                  </a:cubicBezTo>
                  <a:cubicBezTo>
                    <a:pt x="5" y="25"/>
                    <a:pt x="8" y="32"/>
                    <a:pt x="16" y="32"/>
                  </a:cubicBezTo>
                  <a:cubicBezTo>
                    <a:pt x="22" y="32"/>
                    <a:pt x="26" y="27"/>
                    <a:pt x="26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30"/>
                    <a:pt x="25" y="35"/>
                    <a:pt x="16" y="35"/>
                  </a:cubicBezTo>
                  <a:cubicBezTo>
                    <a:pt x="6" y="35"/>
                    <a:pt x="0" y="28"/>
                    <a:pt x="0" y="18"/>
                  </a:cubicBezTo>
                  <a:cubicBezTo>
                    <a:pt x="0" y="8"/>
                    <a:pt x="6" y="0"/>
                    <a:pt x="16" y="0"/>
                  </a:cubicBezTo>
                  <a:cubicBezTo>
                    <a:pt x="23" y="0"/>
                    <a:pt x="29" y="4"/>
                    <a:pt x="30" y="11"/>
                  </a:cubicBezTo>
                  <a:lnTo>
                    <a:pt x="2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17" name="Freeform 70"/>
            <p:cNvSpPr>
              <a:spLocks/>
            </p:cNvSpPr>
            <p:nvPr userDrawn="1"/>
          </p:nvSpPr>
          <p:spPr bwMode="auto">
            <a:xfrm>
              <a:off x="7065" y="579"/>
              <a:ext cx="28" cy="34"/>
            </a:xfrm>
            <a:custGeom>
              <a:avLst/>
              <a:gdLst>
                <a:gd name="T0" fmla="*/ 0 w 28"/>
                <a:gd name="T1" fmla="*/ 0 h 34"/>
                <a:gd name="T2" fmla="*/ 4 w 28"/>
                <a:gd name="T3" fmla="*/ 0 h 34"/>
                <a:gd name="T4" fmla="*/ 4 w 28"/>
                <a:gd name="T5" fmla="*/ 14 h 34"/>
                <a:gd name="T6" fmla="*/ 23 w 28"/>
                <a:gd name="T7" fmla="*/ 14 h 34"/>
                <a:gd name="T8" fmla="*/ 23 w 28"/>
                <a:gd name="T9" fmla="*/ 0 h 34"/>
                <a:gd name="T10" fmla="*/ 28 w 28"/>
                <a:gd name="T11" fmla="*/ 0 h 34"/>
                <a:gd name="T12" fmla="*/ 28 w 28"/>
                <a:gd name="T13" fmla="*/ 34 h 34"/>
                <a:gd name="T14" fmla="*/ 23 w 28"/>
                <a:gd name="T15" fmla="*/ 34 h 34"/>
                <a:gd name="T16" fmla="*/ 23 w 28"/>
                <a:gd name="T17" fmla="*/ 18 h 34"/>
                <a:gd name="T18" fmla="*/ 4 w 28"/>
                <a:gd name="T19" fmla="*/ 18 h 34"/>
                <a:gd name="T20" fmla="*/ 4 w 28"/>
                <a:gd name="T21" fmla="*/ 34 h 34"/>
                <a:gd name="T22" fmla="*/ 0 w 28"/>
                <a:gd name="T23" fmla="*/ 34 h 34"/>
                <a:gd name="T24" fmla="*/ 0 w 28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4">
                  <a:moveTo>
                    <a:pt x="0" y="0"/>
                  </a:moveTo>
                  <a:lnTo>
                    <a:pt x="4" y="0"/>
                  </a:lnTo>
                  <a:lnTo>
                    <a:pt x="4" y="14"/>
                  </a:lnTo>
                  <a:lnTo>
                    <a:pt x="23" y="14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23" y="34"/>
                  </a:lnTo>
                  <a:lnTo>
                    <a:pt x="23" y="18"/>
                  </a:lnTo>
                  <a:lnTo>
                    <a:pt x="4" y="18"/>
                  </a:lnTo>
                  <a:lnTo>
                    <a:pt x="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18" name="Freeform 71"/>
            <p:cNvSpPr>
              <a:spLocks/>
            </p:cNvSpPr>
            <p:nvPr userDrawn="1"/>
          </p:nvSpPr>
          <p:spPr bwMode="auto">
            <a:xfrm>
              <a:off x="7102" y="579"/>
              <a:ext cx="27" cy="34"/>
            </a:xfrm>
            <a:custGeom>
              <a:avLst/>
              <a:gdLst>
                <a:gd name="T0" fmla="*/ 0 w 27"/>
                <a:gd name="T1" fmla="*/ 0 h 34"/>
                <a:gd name="T2" fmla="*/ 5 w 27"/>
                <a:gd name="T3" fmla="*/ 0 h 34"/>
                <a:gd name="T4" fmla="*/ 22 w 27"/>
                <a:gd name="T5" fmla="*/ 27 h 34"/>
                <a:gd name="T6" fmla="*/ 22 w 27"/>
                <a:gd name="T7" fmla="*/ 27 h 34"/>
                <a:gd name="T8" fmla="*/ 22 w 27"/>
                <a:gd name="T9" fmla="*/ 0 h 34"/>
                <a:gd name="T10" fmla="*/ 27 w 27"/>
                <a:gd name="T11" fmla="*/ 0 h 34"/>
                <a:gd name="T12" fmla="*/ 27 w 27"/>
                <a:gd name="T13" fmla="*/ 34 h 34"/>
                <a:gd name="T14" fmla="*/ 22 w 27"/>
                <a:gd name="T15" fmla="*/ 34 h 34"/>
                <a:gd name="T16" fmla="*/ 4 w 27"/>
                <a:gd name="T17" fmla="*/ 6 h 34"/>
                <a:gd name="T18" fmla="*/ 4 w 27"/>
                <a:gd name="T19" fmla="*/ 6 h 34"/>
                <a:gd name="T20" fmla="*/ 4 w 27"/>
                <a:gd name="T21" fmla="*/ 34 h 34"/>
                <a:gd name="T22" fmla="*/ 0 w 27"/>
                <a:gd name="T23" fmla="*/ 34 h 34"/>
                <a:gd name="T24" fmla="*/ 0 w 27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4">
                  <a:moveTo>
                    <a:pt x="0" y="0"/>
                  </a:moveTo>
                  <a:lnTo>
                    <a:pt x="5" y="0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34"/>
                  </a:lnTo>
                  <a:lnTo>
                    <a:pt x="22" y="3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19" name="Freeform 72"/>
            <p:cNvSpPr>
              <a:spLocks noEditPoints="1"/>
            </p:cNvSpPr>
            <p:nvPr userDrawn="1"/>
          </p:nvSpPr>
          <p:spPr bwMode="auto">
            <a:xfrm>
              <a:off x="7136" y="578"/>
              <a:ext cx="33" cy="35"/>
            </a:xfrm>
            <a:custGeom>
              <a:avLst/>
              <a:gdLst>
                <a:gd name="T0" fmla="*/ 16 w 32"/>
                <a:gd name="T1" fmla="*/ 0 h 35"/>
                <a:gd name="T2" fmla="*/ 32 w 32"/>
                <a:gd name="T3" fmla="*/ 18 h 35"/>
                <a:gd name="T4" fmla="*/ 16 w 32"/>
                <a:gd name="T5" fmla="*/ 35 h 35"/>
                <a:gd name="T6" fmla="*/ 0 w 32"/>
                <a:gd name="T7" fmla="*/ 18 h 35"/>
                <a:gd name="T8" fmla="*/ 16 w 32"/>
                <a:gd name="T9" fmla="*/ 0 h 35"/>
                <a:gd name="T10" fmla="*/ 16 w 32"/>
                <a:gd name="T11" fmla="*/ 32 h 35"/>
                <a:gd name="T12" fmla="*/ 28 w 32"/>
                <a:gd name="T13" fmla="*/ 18 h 35"/>
                <a:gd name="T14" fmla="*/ 16 w 32"/>
                <a:gd name="T15" fmla="*/ 4 h 35"/>
                <a:gd name="T16" fmla="*/ 4 w 32"/>
                <a:gd name="T17" fmla="*/ 18 h 35"/>
                <a:gd name="T18" fmla="*/ 16 w 32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5">
                  <a:moveTo>
                    <a:pt x="16" y="0"/>
                  </a:moveTo>
                  <a:cubicBezTo>
                    <a:pt x="27" y="0"/>
                    <a:pt x="32" y="8"/>
                    <a:pt x="32" y="18"/>
                  </a:cubicBezTo>
                  <a:cubicBezTo>
                    <a:pt x="32" y="27"/>
                    <a:pt x="27" y="35"/>
                    <a:pt x="16" y="35"/>
                  </a:cubicBezTo>
                  <a:cubicBezTo>
                    <a:pt x="5" y="35"/>
                    <a:pt x="0" y="27"/>
                    <a:pt x="0" y="18"/>
                  </a:cubicBezTo>
                  <a:cubicBezTo>
                    <a:pt x="0" y="8"/>
                    <a:pt x="5" y="0"/>
                    <a:pt x="16" y="0"/>
                  </a:cubicBezTo>
                  <a:close/>
                  <a:moveTo>
                    <a:pt x="16" y="32"/>
                  </a:moveTo>
                  <a:cubicBezTo>
                    <a:pt x="24" y="32"/>
                    <a:pt x="28" y="24"/>
                    <a:pt x="28" y="18"/>
                  </a:cubicBezTo>
                  <a:cubicBezTo>
                    <a:pt x="28" y="11"/>
                    <a:pt x="24" y="4"/>
                    <a:pt x="16" y="4"/>
                  </a:cubicBezTo>
                  <a:cubicBezTo>
                    <a:pt x="8" y="4"/>
                    <a:pt x="4" y="11"/>
                    <a:pt x="4" y="18"/>
                  </a:cubicBezTo>
                  <a:cubicBezTo>
                    <a:pt x="4" y="24"/>
                    <a:pt x="8" y="32"/>
                    <a:pt x="16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20" name="Freeform 73"/>
            <p:cNvSpPr>
              <a:spLocks/>
            </p:cNvSpPr>
            <p:nvPr userDrawn="1"/>
          </p:nvSpPr>
          <p:spPr bwMode="auto">
            <a:xfrm>
              <a:off x="7176" y="579"/>
              <a:ext cx="22" cy="34"/>
            </a:xfrm>
            <a:custGeom>
              <a:avLst/>
              <a:gdLst>
                <a:gd name="T0" fmla="*/ 0 w 22"/>
                <a:gd name="T1" fmla="*/ 0 h 34"/>
                <a:gd name="T2" fmla="*/ 4 w 22"/>
                <a:gd name="T3" fmla="*/ 0 h 34"/>
                <a:gd name="T4" fmla="*/ 4 w 22"/>
                <a:gd name="T5" fmla="*/ 30 h 34"/>
                <a:gd name="T6" fmla="*/ 22 w 22"/>
                <a:gd name="T7" fmla="*/ 30 h 34"/>
                <a:gd name="T8" fmla="*/ 22 w 22"/>
                <a:gd name="T9" fmla="*/ 34 h 34"/>
                <a:gd name="T10" fmla="*/ 0 w 22"/>
                <a:gd name="T11" fmla="*/ 34 h 34"/>
                <a:gd name="T12" fmla="*/ 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0" y="0"/>
                  </a:moveTo>
                  <a:lnTo>
                    <a:pt x="4" y="0"/>
                  </a:lnTo>
                  <a:lnTo>
                    <a:pt x="4" y="30"/>
                  </a:lnTo>
                  <a:lnTo>
                    <a:pt x="22" y="30"/>
                  </a:lnTo>
                  <a:lnTo>
                    <a:pt x="22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21" name="Freeform 74"/>
            <p:cNvSpPr>
              <a:spLocks noEditPoints="1"/>
            </p:cNvSpPr>
            <p:nvPr userDrawn="1"/>
          </p:nvSpPr>
          <p:spPr bwMode="auto">
            <a:xfrm>
              <a:off x="7201" y="578"/>
              <a:ext cx="33" cy="35"/>
            </a:xfrm>
            <a:custGeom>
              <a:avLst/>
              <a:gdLst>
                <a:gd name="T0" fmla="*/ 16 w 33"/>
                <a:gd name="T1" fmla="*/ 0 h 35"/>
                <a:gd name="T2" fmla="*/ 33 w 33"/>
                <a:gd name="T3" fmla="*/ 18 h 35"/>
                <a:gd name="T4" fmla="*/ 16 w 33"/>
                <a:gd name="T5" fmla="*/ 35 h 35"/>
                <a:gd name="T6" fmla="*/ 0 w 33"/>
                <a:gd name="T7" fmla="*/ 18 h 35"/>
                <a:gd name="T8" fmla="*/ 16 w 33"/>
                <a:gd name="T9" fmla="*/ 0 h 35"/>
                <a:gd name="T10" fmla="*/ 16 w 33"/>
                <a:gd name="T11" fmla="*/ 32 h 35"/>
                <a:gd name="T12" fmla="*/ 28 w 33"/>
                <a:gd name="T13" fmla="*/ 18 h 35"/>
                <a:gd name="T14" fmla="*/ 16 w 33"/>
                <a:gd name="T15" fmla="*/ 4 h 35"/>
                <a:gd name="T16" fmla="*/ 5 w 33"/>
                <a:gd name="T17" fmla="*/ 18 h 35"/>
                <a:gd name="T18" fmla="*/ 16 w 33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5">
                  <a:moveTo>
                    <a:pt x="16" y="0"/>
                  </a:moveTo>
                  <a:cubicBezTo>
                    <a:pt x="27" y="0"/>
                    <a:pt x="33" y="8"/>
                    <a:pt x="33" y="18"/>
                  </a:cubicBezTo>
                  <a:cubicBezTo>
                    <a:pt x="33" y="27"/>
                    <a:pt x="27" y="35"/>
                    <a:pt x="16" y="35"/>
                  </a:cubicBezTo>
                  <a:cubicBezTo>
                    <a:pt x="6" y="35"/>
                    <a:pt x="0" y="27"/>
                    <a:pt x="0" y="18"/>
                  </a:cubicBezTo>
                  <a:cubicBezTo>
                    <a:pt x="0" y="8"/>
                    <a:pt x="6" y="0"/>
                    <a:pt x="16" y="0"/>
                  </a:cubicBezTo>
                  <a:close/>
                  <a:moveTo>
                    <a:pt x="16" y="32"/>
                  </a:moveTo>
                  <a:cubicBezTo>
                    <a:pt x="25" y="32"/>
                    <a:pt x="28" y="24"/>
                    <a:pt x="28" y="18"/>
                  </a:cubicBezTo>
                  <a:cubicBezTo>
                    <a:pt x="28" y="11"/>
                    <a:pt x="25" y="4"/>
                    <a:pt x="16" y="4"/>
                  </a:cubicBezTo>
                  <a:cubicBezTo>
                    <a:pt x="8" y="4"/>
                    <a:pt x="5" y="11"/>
                    <a:pt x="5" y="18"/>
                  </a:cubicBezTo>
                  <a:cubicBezTo>
                    <a:pt x="5" y="24"/>
                    <a:pt x="8" y="32"/>
                    <a:pt x="16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22" name="Freeform 75"/>
            <p:cNvSpPr>
              <a:spLocks/>
            </p:cNvSpPr>
            <p:nvPr userDrawn="1"/>
          </p:nvSpPr>
          <p:spPr bwMode="auto">
            <a:xfrm>
              <a:off x="7239" y="578"/>
              <a:ext cx="32" cy="35"/>
            </a:xfrm>
            <a:custGeom>
              <a:avLst/>
              <a:gdLst>
                <a:gd name="T0" fmla="*/ 27 w 31"/>
                <a:gd name="T1" fmla="*/ 30 h 35"/>
                <a:gd name="T2" fmla="*/ 16 w 31"/>
                <a:gd name="T3" fmla="*/ 35 h 35"/>
                <a:gd name="T4" fmla="*/ 0 w 31"/>
                <a:gd name="T5" fmla="*/ 18 h 35"/>
                <a:gd name="T6" fmla="*/ 16 w 31"/>
                <a:gd name="T7" fmla="*/ 0 h 35"/>
                <a:gd name="T8" fmla="*/ 31 w 31"/>
                <a:gd name="T9" fmla="*/ 11 h 35"/>
                <a:gd name="T10" fmla="*/ 26 w 31"/>
                <a:gd name="T11" fmla="*/ 11 h 35"/>
                <a:gd name="T12" fmla="*/ 16 w 31"/>
                <a:gd name="T13" fmla="*/ 4 h 35"/>
                <a:gd name="T14" fmla="*/ 5 w 31"/>
                <a:gd name="T15" fmla="*/ 18 h 35"/>
                <a:gd name="T16" fmla="*/ 16 w 31"/>
                <a:gd name="T17" fmla="*/ 32 h 35"/>
                <a:gd name="T18" fmla="*/ 27 w 31"/>
                <a:gd name="T19" fmla="*/ 21 h 35"/>
                <a:gd name="T20" fmla="*/ 16 w 31"/>
                <a:gd name="T21" fmla="*/ 21 h 35"/>
                <a:gd name="T22" fmla="*/ 16 w 31"/>
                <a:gd name="T23" fmla="*/ 17 h 35"/>
                <a:gd name="T24" fmla="*/ 31 w 31"/>
                <a:gd name="T25" fmla="*/ 17 h 35"/>
                <a:gd name="T26" fmla="*/ 31 w 31"/>
                <a:gd name="T27" fmla="*/ 35 h 35"/>
                <a:gd name="T28" fmla="*/ 28 w 31"/>
                <a:gd name="T29" fmla="*/ 35 h 35"/>
                <a:gd name="T30" fmla="*/ 27 w 31"/>
                <a:gd name="T3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35">
                  <a:moveTo>
                    <a:pt x="27" y="30"/>
                  </a:moveTo>
                  <a:cubicBezTo>
                    <a:pt x="25" y="34"/>
                    <a:pt x="20" y="35"/>
                    <a:pt x="16" y="35"/>
                  </a:cubicBezTo>
                  <a:cubicBezTo>
                    <a:pt x="6" y="35"/>
                    <a:pt x="0" y="27"/>
                    <a:pt x="0" y="18"/>
                  </a:cubicBezTo>
                  <a:cubicBezTo>
                    <a:pt x="0" y="8"/>
                    <a:pt x="6" y="0"/>
                    <a:pt x="16" y="0"/>
                  </a:cubicBezTo>
                  <a:cubicBezTo>
                    <a:pt x="24" y="0"/>
                    <a:pt x="30" y="3"/>
                    <a:pt x="31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6"/>
                    <a:pt x="21" y="4"/>
                    <a:pt x="16" y="4"/>
                  </a:cubicBezTo>
                  <a:cubicBezTo>
                    <a:pt x="8" y="4"/>
                    <a:pt x="5" y="11"/>
                    <a:pt x="5" y="18"/>
                  </a:cubicBezTo>
                  <a:cubicBezTo>
                    <a:pt x="5" y="25"/>
                    <a:pt x="9" y="32"/>
                    <a:pt x="16" y="32"/>
                  </a:cubicBezTo>
                  <a:cubicBezTo>
                    <a:pt x="23" y="32"/>
                    <a:pt x="27" y="27"/>
                    <a:pt x="27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8" y="35"/>
                    <a:pt x="28" y="35"/>
                    <a:pt x="28" y="35"/>
                  </a:cubicBezTo>
                  <a:lnTo>
                    <a:pt x="2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23" name="Rectangle 76"/>
            <p:cNvSpPr>
              <a:spLocks noChangeArrowheads="1"/>
            </p:cNvSpPr>
            <p:nvPr userDrawn="1"/>
          </p:nvSpPr>
          <p:spPr bwMode="auto">
            <a:xfrm>
              <a:off x="7280" y="579"/>
              <a:ext cx="4" cy="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24" name="Freeform 77"/>
            <p:cNvSpPr>
              <a:spLocks/>
            </p:cNvSpPr>
            <p:nvPr userDrawn="1"/>
          </p:nvSpPr>
          <p:spPr bwMode="auto">
            <a:xfrm>
              <a:off x="7293" y="579"/>
              <a:ext cx="24" cy="34"/>
            </a:xfrm>
            <a:custGeom>
              <a:avLst/>
              <a:gdLst>
                <a:gd name="T0" fmla="*/ 0 w 24"/>
                <a:gd name="T1" fmla="*/ 0 h 34"/>
                <a:gd name="T2" fmla="*/ 24 w 24"/>
                <a:gd name="T3" fmla="*/ 0 h 34"/>
                <a:gd name="T4" fmla="*/ 24 w 24"/>
                <a:gd name="T5" fmla="*/ 4 h 34"/>
                <a:gd name="T6" fmla="*/ 5 w 24"/>
                <a:gd name="T7" fmla="*/ 4 h 34"/>
                <a:gd name="T8" fmla="*/ 5 w 24"/>
                <a:gd name="T9" fmla="*/ 14 h 34"/>
                <a:gd name="T10" fmla="*/ 22 w 24"/>
                <a:gd name="T11" fmla="*/ 14 h 34"/>
                <a:gd name="T12" fmla="*/ 22 w 24"/>
                <a:gd name="T13" fmla="*/ 18 h 34"/>
                <a:gd name="T14" fmla="*/ 5 w 24"/>
                <a:gd name="T15" fmla="*/ 18 h 34"/>
                <a:gd name="T16" fmla="*/ 5 w 24"/>
                <a:gd name="T17" fmla="*/ 30 h 34"/>
                <a:gd name="T18" fmla="*/ 24 w 24"/>
                <a:gd name="T19" fmla="*/ 30 h 34"/>
                <a:gd name="T20" fmla="*/ 24 w 24"/>
                <a:gd name="T21" fmla="*/ 34 h 34"/>
                <a:gd name="T22" fmla="*/ 0 w 24"/>
                <a:gd name="T23" fmla="*/ 34 h 34"/>
                <a:gd name="T24" fmla="*/ 0 w 24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4">
                  <a:moveTo>
                    <a:pt x="0" y="0"/>
                  </a:moveTo>
                  <a:lnTo>
                    <a:pt x="24" y="0"/>
                  </a:lnTo>
                  <a:lnTo>
                    <a:pt x="24" y="4"/>
                  </a:lnTo>
                  <a:lnTo>
                    <a:pt x="5" y="4"/>
                  </a:lnTo>
                  <a:lnTo>
                    <a:pt x="5" y="14"/>
                  </a:lnTo>
                  <a:lnTo>
                    <a:pt x="22" y="14"/>
                  </a:lnTo>
                  <a:lnTo>
                    <a:pt x="22" y="18"/>
                  </a:lnTo>
                  <a:lnTo>
                    <a:pt x="5" y="18"/>
                  </a:lnTo>
                  <a:lnTo>
                    <a:pt x="5" y="30"/>
                  </a:lnTo>
                  <a:lnTo>
                    <a:pt x="24" y="30"/>
                  </a:lnTo>
                  <a:lnTo>
                    <a:pt x="2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25" name="Freeform 78"/>
            <p:cNvSpPr>
              <a:spLocks/>
            </p:cNvSpPr>
            <p:nvPr userDrawn="1"/>
          </p:nvSpPr>
          <p:spPr bwMode="auto">
            <a:xfrm>
              <a:off x="7322" y="578"/>
              <a:ext cx="28" cy="35"/>
            </a:xfrm>
            <a:custGeom>
              <a:avLst/>
              <a:gdLst>
                <a:gd name="T0" fmla="*/ 22 w 27"/>
                <a:gd name="T1" fmla="*/ 11 h 35"/>
                <a:gd name="T2" fmla="*/ 13 w 27"/>
                <a:gd name="T3" fmla="*/ 4 h 35"/>
                <a:gd name="T4" fmla="*/ 6 w 27"/>
                <a:gd name="T5" fmla="*/ 10 h 35"/>
                <a:gd name="T6" fmla="*/ 16 w 27"/>
                <a:gd name="T7" fmla="*/ 16 h 35"/>
                <a:gd name="T8" fmla="*/ 27 w 27"/>
                <a:gd name="T9" fmla="*/ 25 h 35"/>
                <a:gd name="T10" fmla="*/ 14 w 27"/>
                <a:gd name="T11" fmla="*/ 35 h 35"/>
                <a:gd name="T12" fmla="*/ 0 w 27"/>
                <a:gd name="T13" fmla="*/ 23 h 35"/>
                <a:gd name="T14" fmla="*/ 4 w 27"/>
                <a:gd name="T15" fmla="*/ 23 h 35"/>
                <a:gd name="T16" fmla="*/ 14 w 27"/>
                <a:gd name="T17" fmla="*/ 32 h 35"/>
                <a:gd name="T18" fmla="*/ 23 w 27"/>
                <a:gd name="T19" fmla="*/ 25 h 35"/>
                <a:gd name="T20" fmla="*/ 12 w 27"/>
                <a:gd name="T21" fmla="*/ 19 h 35"/>
                <a:gd name="T22" fmla="*/ 1 w 27"/>
                <a:gd name="T23" fmla="*/ 10 h 35"/>
                <a:gd name="T24" fmla="*/ 13 w 27"/>
                <a:gd name="T25" fmla="*/ 0 h 35"/>
                <a:gd name="T26" fmla="*/ 26 w 27"/>
                <a:gd name="T27" fmla="*/ 11 h 35"/>
                <a:gd name="T28" fmla="*/ 22 w 27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35">
                  <a:moveTo>
                    <a:pt x="22" y="11"/>
                  </a:moveTo>
                  <a:cubicBezTo>
                    <a:pt x="21" y="6"/>
                    <a:pt x="18" y="4"/>
                    <a:pt x="13" y="4"/>
                  </a:cubicBezTo>
                  <a:cubicBezTo>
                    <a:pt x="9" y="4"/>
                    <a:pt x="6" y="5"/>
                    <a:pt x="6" y="10"/>
                  </a:cubicBezTo>
                  <a:cubicBezTo>
                    <a:pt x="6" y="14"/>
                    <a:pt x="11" y="14"/>
                    <a:pt x="16" y="16"/>
                  </a:cubicBezTo>
                  <a:cubicBezTo>
                    <a:pt x="22" y="17"/>
                    <a:pt x="27" y="19"/>
                    <a:pt x="27" y="25"/>
                  </a:cubicBezTo>
                  <a:cubicBezTo>
                    <a:pt x="27" y="32"/>
                    <a:pt x="20" y="35"/>
                    <a:pt x="14" y="35"/>
                  </a:cubicBezTo>
                  <a:cubicBezTo>
                    <a:pt x="6" y="35"/>
                    <a:pt x="0" y="32"/>
                    <a:pt x="0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9"/>
                    <a:pt x="9" y="32"/>
                    <a:pt x="14" y="32"/>
                  </a:cubicBezTo>
                  <a:cubicBezTo>
                    <a:pt x="18" y="32"/>
                    <a:pt x="23" y="30"/>
                    <a:pt x="23" y="25"/>
                  </a:cubicBezTo>
                  <a:cubicBezTo>
                    <a:pt x="23" y="21"/>
                    <a:pt x="17" y="20"/>
                    <a:pt x="12" y="19"/>
                  </a:cubicBezTo>
                  <a:cubicBezTo>
                    <a:pt x="7" y="18"/>
                    <a:pt x="1" y="16"/>
                    <a:pt x="1" y="10"/>
                  </a:cubicBezTo>
                  <a:cubicBezTo>
                    <a:pt x="1" y="3"/>
                    <a:pt x="7" y="0"/>
                    <a:pt x="13" y="0"/>
                  </a:cubicBezTo>
                  <a:cubicBezTo>
                    <a:pt x="20" y="0"/>
                    <a:pt x="26" y="3"/>
                    <a:pt x="26" y="11"/>
                  </a:cubicBezTo>
                  <a:lnTo>
                    <a:pt x="22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26" name="Freeform 79"/>
            <p:cNvSpPr>
              <a:spLocks/>
            </p:cNvSpPr>
            <p:nvPr userDrawn="1"/>
          </p:nvSpPr>
          <p:spPr bwMode="auto">
            <a:xfrm>
              <a:off x="7372" y="579"/>
              <a:ext cx="22" cy="34"/>
            </a:xfrm>
            <a:custGeom>
              <a:avLst/>
              <a:gdLst>
                <a:gd name="T0" fmla="*/ 0 w 22"/>
                <a:gd name="T1" fmla="*/ 0 h 34"/>
                <a:gd name="T2" fmla="*/ 4 w 22"/>
                <a:gd name="T3" fmla="*/ 0 h 34"/>
                <a:gd name="T4" fmla="*/ 4 w 22"/>
                <a:gd name="T5" fmla="*/ 30 h 34"/>
                <a:gd name="T6" fmla="*/ 22 w 22"/>
                <a:gd name="T7" fmla="*/ 30 h 34"/>
                <a:gd name="T8" fmla="*/ 22 w 22"/>
                <a:gd name="T9" fmla="*/ 34 h 34"/>
                <a:gd name="T10" fmla="*/ 0 w 22"/>
                <a:gd name="T11" fmla="*/ 34 h 34"/>
                <a:gd name="T12" fmla="*/ 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0" y="0"/>
                  </a:moveTo>
                  <a:lnTo>
                    <a:pt x="4" y="0"/>
                  </a:lnTo>
                  <a:lnTo>
                    <a:pt x="4" y="30"/>
                  </a:lnTo>
                  <a:lnTo>
                    <a:pt x="22" y="30"/>
                  </a:lnTo>
                  <a:lnTo>
                    <a:pt x="22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27" name="Freeform 80"/>
            <p:cNvSpPr>
              <a:spLocks/>
            </p:cNvSpPr>
            <p:nvPr userDrawn="1"/>
          </p:nvSpPr>
          <p:spPr bwMode="auto">
            <a:xfrm>
              <a:off x="7392" y="579"/>
              <a:ext cx="27" cy="34"/>
            </a:xfrm>
            <a:custGeom>
              <a:avLst/>
              <a:gdLst>
                <a:gd name="T0" fmla="*/ 11 w 27"/>
                <a:gd name="T1" fmla="*/ 4 h 34"/>
                <a:gd name="T2" fmla="*/ 0 w 27"/>
                <a:gd name="T3" fmla="*/ 4 h 34"/>
                <a:gd name="T4" fmla="*/ 0 w 27"/>
                <a:gd name="T5" fmla="*/ 0 h 34"/>
                <a:gd name="T6" fmla="*/ 27 w 27"/>
                <a:gd name="T7" fmla="*/ 0 h 34"/>
                <a:gd name="T8" fmla="*/ 27 w 27"/>
                <a:gd name="T9" fmla="*/ 4 h 34"/>
                <a:gd name="T10" fmla="*/ 16 w 27"/>
                <a:gd name="T11" fmla="*/ 4 h 34"/>
                <a:gd name="T12" fmla="*/ 16 w 27"/>
                <a:gd name="T13" fmla="*/ 34 h 34"/>
                <a:gd name="T14" fmla="*/ 11 w 27"/>
                <a:gd name="T15" fmla="*/ 34 h 34"/>
                <a:gd name="T16" fmla="*/ 11 w 27"/>
                <a:gd name="T17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11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7" y="4"/>
                  </a:lnTo>
                  <a:lnTo>
                    <a:pt x="16" y="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28" name="Freeform 81"/>
            <p:cNvSpPr>
              <a:spLocks noEditPoints="1"/>
            </p:cNvSpPr>
            <p:nvPr userDrawn="1"/>
          </p:nvSpPr>
          <p:spPr bwMode="auto">
            <a:xfrm>
              <a:off x="7425" y="579"/>
              <a:ext cx="28" cy="34"/>
            </a:xfrm>
            <a:custGeom>
              <a:avLst/>
              <a:gdLst>
                <a:gd name="T0" fmla="*/ 0 w 28"/>
                <a:gd name="T1" fmla="*/ 0 h 34"/>
                <a:gd name="T2" fmla="*/ 12 w 28"/>
                <a:gd name="T3" fmla="*/ 0 h 34"/>
                <a:gd name="T4" fmla="*/ 28 w 28"/>
                <a:gd name="T5" fmla="*/ 16 h 34"/>
                <a:gd name="T6" fmla="*/ 12 w 28"/>
                <a:gd name="T7" fmla="*/ 34 h 34"/>
                <a:gd name="T8" fmla="*/ 0 w 28"/>
                <a:gd name="T9" fmla="*/ 34 h 34"/>
                <a:gd name="T10" fmla="*/ 0 w 28"/>
                <a:gd name="T11" fmla="*/ 0 h 34"/>
                <a:gd name="T12" fmla="*/ 5 w 28"/>
                <a:gd name="T13" fmla="*/ 30 h 34"/>
                <a:gd name="T14" fmla="*/ 12 w 28"/>
                <a:gd name="T15" fmla="*/ 30 h 34"/>
                <a:gd name="T16" fmla="*/ 24 w 28"/>
                <a:gd name="T17" fmla="*/ 16 h 34"/>
                <a:gd name="T18" fmla="*/ 12 w 28"/>
                <a:gd name="T19" fmla="*/ 4 h 34"/>
                <a:gd name="T20" fmla="*/ 5 w 28"/>
                <a:gd name="T21" fmla="*/ 4 h 34"/>
                <a:gd name="T22" fmla="*/ 5 w 28"/>
                <a:gd name="T23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34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2" y="0"/>
                    <a:pt x="28" y="5"/>
                    <a:pt x="28" y="16"/>
                  </a:cubicBezTo>
                  <a:cubicBezTo>
                    <a:pt x="28" y="27"/>
                    <a:pt x="23" y="34"/>
                    <a:pt x="12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  <a:moveTo>
                    <a:pt x="5" y="30"/>
                  </a:moveTo>
                  <a:cubicBezTo>
                    <a:pt x="12" y="30"/>
                    <a:pt x="12" y="30"/>
                    <a:pt x="12" y="30"/>
                  </a:cubicBezTo>
                  <a:cubicBezTo>
                    <a:pt x="15" y="30"/>
                    <a:pt x="24" y="29"/>
                    <a:pt x="24" y="16"/>
                  </a:cubicBezTo>
                  <a:cubicBezTo>
                    <a:pt x="24" y="8"/>
                    <a:pt x="21" y="4"/>
                    <a:pt x="12" y="4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229" name="Freeform 83"/>
            <p:cNvSpPr>
              <a:spLocks noEditPoints="1"/>
            </p:cNvSpPr>
            <p:nvPr userDrawn="1"/>
          </p:nvSpPr>
          <p:spPr bwMode="auto">
            <a:xfrm>
              <a:off x="7444" y="449"/>
              <a:ext cx="17" cy="18"/>
            </a:xfrm>
            <a:custGeom>
              <a:avLst/>
              <a:gdLst>
                <a:gd name="T0" fmla="*/ 8 w 17"/>
                <a:gd name="T1" fmla="*/ 0 h 17"/>
                <a:gd name="T2" fmla="*/ 17 w 17"/>
                <a:gd name="T3" fmla="*/ 8 h 17"/>
                <a:gd name="T4" fmla="*/ 8 w 17"/>
                <a:gd name="T5" fmla="*/ 17 h 17"/>
                <a:gd name="T6" fmla="*/ 0 w 17"/>
                <a:gd name="T7" fmla="*/ 8 h 17"/>
                <a:gd name="T8" fmla="*/ 8 w 17"/>
                <a:gd name="T9" fmla="*/ 0 h 17"/>
                <a:gd name="T10" fmla="*/ 8 w 17"/>
                <a:gd name="T11" fmla="*/ 16 h 17"/>
                <a:gd name="T12" fmla="*/ 15 w 17"/>
                <a:gd name="T13" fmla="*/ 8 h 17"/>
                <a:gd name="T14" fmla="*/ 8 w 17"/>
                <a:gd name="T15" fmla="*/ 1 h 17"/>
                <a:gd name="T16" fmla="*/ 1 w 17"/>
                <a:gd name="T17" fmla="*/ 8 h 17"/>
                <a:gd name="T18" fmla="*/ 8 w 17"/>
                <a:gd name="T19" fmla="*/ 16 h 17"/>
                <a:gd name="T20" fmla="*/ 5 w 17"/>
                <a:gd name="T21" fmla="*/ 3 h 17"/>
                <a:gd name="T22" fmla="*/ 9 w 17"/>
                <a:gd name="T23" fmla="*/ 3 h 17"/>
                <a:gd name="T24" fmla="*/ 12 w 17"/>
                <a:gd name="T25" fmla="*/ 6 h 17"/>
                <a:gd name="T26" fmla="*/ 10 w 17"/>
                <a:gd name="T27" fmla="*/ 9 h 17"/>
                <a:gd name="T28" fmla="*/ 13 w 17"/>
                <a:gd name="T29" fmla="*/ 13 h 17"/>
                <a:gd name="T30" fmla="*/ 11 w 17"/>
                <a:gd name="T31" fmla="*/ 13 h 17"/>
                <a:gd name="T32" fmla="*/ 8 w 17"/>
                <a:gd name="T33" fmla="*/ 9 h 17"/>
                <a:gd name="T34" fmla="*/ 7 w 17"/>
                <a:gd name="T35" fmla="*/ 9 h 17"/>
                <a:gd name="T36" fmla="*/ 7 w 17"/>
                <a:gd name="T37" fmla="*/ 13 h 17"/>
                <a:gd name="T38" fmla="*/ 5 w 17"/>
                <a:gd name="T39" fmla="*/ 13 h 17"/>
                <a:gd name="T40" fmla="*/ 5 w 17"/>
                <a:gd name="T41" fmla="*/ 3 h 17"/>
                <a:gd name="T42" fmla="*/ 7 w 17"/>
                <a:gd name="T43" fmla="*/ 8 h 17"/>
                <a:gd name="T44" fmla="*/ 8 w 17"/>
                <a:gd name="T45" fmla="*/ 8 h 17"/>
                <a:gd name="T46" fmla="*/ 11 w 17"/>
                <a:gd name="T47" fmla="*/ 6 h 17"/>
                <a:gd name="T48" fmla="*/ 9 w 17"/>
                <a:gd name="T49" fmla="*/ 4 h 17"/>
                <a:gd name="T50" fmla="*/ 7 w 17"/>
                <a:gd name="T51" fmla="*/ 4 h 17"/>
                <a:gd name="T52" fmla="*/ 7 w 17"/>
                <a:gd name="T5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17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17" y="13"/>
                    <a:pt x="13" y="17"/>
                    <a:pt x="8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lose/>
                  <a:moveTo>
                    <a:pt x="8" y="16"/>
                  </a:moveTo>
                  <a:cubicBezTo>
                    <a:pt x="12" y="16"/>
                    <a:pt x="15" y="12"/>
                    <a:pt x="15" y="8"/>
                  </a:cubicBezTo>
                  <a:cubicBezTo>
                    <a:pt x="15" y="4"/>
                    <a:pt x="12" y="1"/>
                    <a:pt x="8" y="1"/>
                  </a:cubicBezTo>
                  <a:cubicBezTo>
                    <a:pt x="4" y="1"/>
                    <a:pt x="1" y="4"/>
                    <a:pt x="1" y="8"/>
                  </a:cubicBezTo>
                  <a:cubicBezTo>
                    <a:pt x="1" y="12"/>
                    <a:pt x="4" y="16"/>
                    <a:pt x="8" y="16"/>
                  </a:cubicBezTo>
                  <a:close/>
                  <a:moveTo>
                    <a:pt x="5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1" y="3"/>
                    <a:pt x="12" y="4"/>
                    <a:pt x="12" y="6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5" y="3"/>
                  </a:lnTo>
                  <a:close/>
                  <a:moveTo>
                    <a:pt x="7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1" y="8"/>
                    <a:pt x="11" y="6"/>
                  </a:cubicBezTo>
                  <a:cubicBezTo>
                    <a:pt x="11" y="5"/>
                    <a:pt x="10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114" name="Picture 1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0602">
            <a:off x="1254045" y="167743"/>
            <a:ext cx="10208489" cy="5844360"/>
          </a:xfrm>
          <a:prstGeom prst="rect">
            <a:avLst/>
          </a:prstGeom>
        </p:spPr>
      </p:pic>
      <p:pic>
        <p:nvPicPr>
          <p:cNvPr id="19" name="Picture 18" hidden="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1626" y="3841872"/>
            <a:ext cx="8722540" cy="1990519"/>
          </a:xfrm>
          <a:prstGeom prst="rect">
            <a:avLst/>
          </a:prstGeom>
        </p:spPr>
      </p:pic>
      <p:sp>
        <p:nvSpPr>
          <p:cNvPr id="2" name="Footer Placeholder 1" hidden="1"/>
          <p:cNvSpPr>
            <a:spLocks noGrp="1"/>
          </p:cNvSpPr>
          <p:nvPr>
            <p:ph type="ftr" sz="quarter" idx="4294967295"/>
          </p:nvPr>
        </p:nvSpPr>
        <p:spPr>
          <a:xfrm>
            <a:off x="4199964" y="6556248"/>
            <a:ext cx="3799400" cy="30175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[Internal Use] for Check Point employees​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1896" y="727090"/>
            <a:ext cx="6001490" cy="923748"/>
          </a:xfrm>
        </p:spPr>
        <p:txBody>
          <a:bodyPr/>
          <a:lstStyle/>
          <a:p>
            <a:r>
              <a:rPr lang="en-US" sz="6600" dirty="0" smtClean="0">
                <a:solidFill>
                  <a:schemeClr val="tx1"/>
                </a:solidFill>
              </a:rPr>
              <a:t>WE ARE AT AN </a:t>
            </a:r>
            <a:r>
              <a:rPr lang="en-US" sz="6600" dirty="0" smtClean="0"/>
              <a:t>INFLECTION POINT !</a:t>
            </a:r>
            <a:endParaRPr lang="en-US" sz="6600" dirty="0"/>
          </a:p>
        </p:txBody>
      </p:sp>
      <p:sp>
        <p:nvSpPr>
          <p:cNvPr id="93" name="TextBox 92" hidden="1"/>
          <p:cNvSpPr txBox="1"/>
          <p:nvPr/>
        </p:nvSpPr>
        <p:spPr bwMode="auto">
          <a:xfrm>
            <a:off x="7533026" y="4595767"/>
            <a:ext cx="1654288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PROTECTIONS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165545" y="5766745"/>
            <a:ext cx="806631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1990</a:t>
            </a:r>
          </a:p>
        </p:txBody>
      </p:sp>
      <p:sp>
        <p:nvSpPr>
          <p:cNvPr id="66" name="TextBox 65"/>
          <p:cNvSpPr txBox="1"/>
          <p:nvPr/>
        </p:nvSpPr>
        <p:spPr bwMode="auto">
          <a:xfrm>
            <a:off x="4535049" y="5766745"/>
            <a:ext cx="806631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2000</a:t>
            </a:r>
          </a:p>
        </p:txBody>
      </p:sp>
      <p:sp>
        <p:nvSpPr>
          <p:cNvPr id="67" name="TextBox 66"/>
          <p:cNvSpPr txBox="1"/>
          <p:nvPr/>
        </p:nvSpPr>
        <p:spPr bwMode="auto">
          <a:xfrm>
            <a:off x="6412047" y="5766745"/>
            <a:ext cx="806631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2010</a:t>
            </a:r>
          </a:p>
        </p:txBody>
      </p:sp>
      <p:sp>
        <p:nvSpPr>
          <p:cNvPr id="69" name="TextBox 68"/>
          <p:cNvSpPr txBox="1"/>
          <p:nvPr/>
        </p:nvSpPr>
        <p:spPr bwMode="auto">
          <a:xfrm>
            <a:off x="7807618" y="5766745"/>
            <a:ext cx="806631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2017</a:t>
            </a:r>
          </a:p>
        </p:txBody>
      </p:sp>
      <p:pic>
        <p:nvPicPr>
          <p:cNvPr id="113" name="Picture 112" hidden="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423" y="4144130"/>
            <a:ext cx="8722540" cy="1990519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 bwMode="auto">
          <a:xfrm rot="293560">
            <a:off x="9089462" y="647932"/>
            <a:ext cx="1419534" cy="4154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THREATS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3229663" y="3218330"/>
            <a:ext cx="1204311" cy="1778824"/>
            <a:chOff x="3229663" y="3218330"/>
            <a:chExt cx="1204311" cy="1778824"/>
          </a:xfrm>
        </p:grpSpPr>
        <p:grpSp>
          <p:nvGrpSpPr>
            <p:cNvPr id="125" name="Group 124"/>
            <p:cNvGrpSpPr/>
            <p:nvPr/>
          </p:nvGrpSpPr>
          <p:grpSpPr>
            <a:xfrm>
              <a:off x="3229663" y="3730477"/>
              <a:ext cx="1204311" cy="1266677"/>
              <a:chOff x="3011600" y="3787615"/>
              <a:chExt cx="1204311" cy="1266677"/>
            </a:xfrm>
          </p:grpSpPr>
          <p:grpSp>
            <p:nvGrpSpPr>
              <p:cNvPr id="127" name="Group 126"/>
              <p:cNvGrpSpPr>
                <a:grpSpLocks noChangeAspect="1"/>
              </p:cNvGrpSpPr>
              <p:nvPr/>
            </p:nvGrpSpPr>
            <p:grpSpPr>
              <a:xfrm>
                <a:off x="3011600" y="3787615"/>
                <a:ext cx="1204311" cy="1266677"/>
                <a:chOff x="1457088" y="3184996"/>
                <a:chExt cx="1675678" cy="1762454"/>
              </a:xfrm>
            </p:grpSpPr>
            <p:grpSp>
              <p:nvGrpSpPr>
                <p:cNvPr id="129" name="Group 128"/>
                <p:cNvGrpSpPr/>
                <p:nvPr/>
              </p:nvGrpSpPr>
              <p:grpSpPr>
                <a:xfrm>
                  <a:off x="1600943" y="3184996"/>
                  <a:ext cx="1426814" cy="1426814"/>
                  <a:chOff x="873868" y="2150141"/>
                  <a:chExt cx="3439419" cy="3439421"/>
                </a:xfrm>
              </p:grpSpPr>
              <p:sp>
                <p:nvSpPr>
                  <p:cNvPr id="131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3439419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Helvetic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2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20906" y="2329553"/>
                    <a:ext cx="3130340" cy="31303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Helvetica" pitchFamily="34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30" name="TextBox 129"/>
                <p:cNvSpPr txBox="1"/>
                <p:nvPr/>
              </p:nvSpPr>
              <p:spPr bwMode="auto">
                <a:xfrm>
                  <a:off x="1457088" y="4608996"/>
                  <a:ext cx="1675678" cy="3384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ct val="0"/>
                    </a:spcAft>
                    <a:buClr>
                      <a:srgbClr val="72183E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Networks</a:t>
                  </a:r>
                  <a:endPara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128" name="Picture 127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37072" y="3908551"/>
                <a:ext cx="811598" cy="811598"/>
              </a:xfrm>
              <a:prstGeom prst="rect">
                <a:avLst/>
              </a:prstGeom>
            </p:spPr>
          </p:pic>
        </p:grpSp>
        <p:sp>
          <p:nvSpPr>
            <p:cNvPr id="126" name="TextBox 125"/>
            <p:cNvSpPr txBox="1"/>
            <p:nvPr/>
          </p:nvSpPr>
          <p:spPr bwMode="auto">
            <a:xfrm>
              <a:off x="3342641" y="3218330"/>
              <a:ext cx="917239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45785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 II</a:t>
              </a: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4668721" y="2469719"/>
            <a:ext cx="1410163" cy="1755235"/>
            <a:chOff x="4773651" y="2589639"/>
            <a:chExt cx="1410163" cy="1755235"/>
          </a:xfrm>
        </p:grpSpPr>
        <p:grpSp>
          <p:nvGrpSpPr>
            <p:cNvPr id="150" name="Group 149"/>
            <p:cNvGrpSpPr/>
            <p:nvPr/>
          </p:nvGrpSpPr>
          <p:grpSpPr>
            <a:xfrm>
              <a:off x="4773651" y="3063230"/>
              <a:ext cx="1410163" cy="1281644"/>
              <a:chOff x="4112994" y="3125740"/>
              <a:chExt cx="1410163" cy="1281644"/>
            </a:xfrm>
          </p:grpSpPr>
          <p:grpSp>
            <p:nvGrpSpPr>
              <p:cNvPr id="155" name="Group 154"/>
              <p:cNvGrpSpPr>
                <a:grpSpLocks noChangeAspect="1"/>
              </p:cNvGrpSpPr>
              <p:nvPr/>
            </p:nvGrpSpPr>
            <p:grpSpPr>
              <a:xfrm>
                <a:off x="4112994" y="3125740"/>
                <a:ext cx="1410163" cy="1281644"/>
                <a:chOff x="1420345" y="3184996"/>
                <a:chExt cx="1962100" cy="1783279"/>
              </a:xfrm>
            </p:grpSpPr>
            <p:grpSp>
              <p:nvGrpSpPr>
                <p:cNvPr id="157" name="Group 156"/>
                <p:cNvGrpSpPr/>
                <p:nvPr/>
              </p:nvGrpSpPr>
              <p:grpSpPr>
                <a:xfrm>
                  <a:off x="1600943" y="3184996"/>
                  <a:ext cx="1426814" cy="1426814"/>
                  <a:chOff x="873868" y="2150141"/>
                  <a:chExt cx="3439419" cy="3439421"/>
                </a:xfrm>
              </p:grpSpPr>
              <p:sp>
                <p:nvSpPr>
                  <p:cNvPr id="159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3439419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Helvetic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60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39672" y="2304679"/>
                    <a:ext cx="3130340" cy="3130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Helvetica" pitchFamily="34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58" name="TextBox 157"/>
                <p:cNvSpPr txBox="1"/>
                <p:nvPr/>
              </p:nvSpPr>
              <p:spPr bwMode="auto">
                <a:xfrm>
                  <a:off x="1420345" y="4584557"/>
                  <a:ext cx="1962100" cy="38371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ct val="0"/>
                    </a:spcAft>
                    <a:buClr>
                      <a:srgbClr val="72183E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Applications</a:t>
                  </a:r>
                  <a:endPara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156" name="Picture 7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382638" y="3276689"/>
                <a:ext cx="749548" cy="7495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4" name="TextBox 153"/>
            <p:cNvSpPr txBox="1"/>
            <p:nvPr/>
          </p:nvSpPr>
          <p:spPr bwMode="auto">
            <a:xfrm>
              <a:off x="4912265" y="2589639"/>
              <a:ext cx="994183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45785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 III</a:t>
              </a: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202897" y="1878589"/>
            <a:ext cx="1037283" cy="1726456"/>
            <a:chOff x="6292837" y="1953539"/>
            <a:chExt cx="1037283" cy="1726456"/>
          </a:xfrm>
        </p:grpSpPr>
        <p:grpSp>
          <p:nvGrpSpPr>
            <p:cNvPr id="162" name="Group 161"/>
            <p:cNvGrpSpPr/>
            <p:nvPr/>
          </p:nvGrpSpPr>
          <p:grpSpPr>
            <a:xfrm>
              <a:off x="6292837" y="2401093"/>
              <a:ext cx="1025452" cy="1278902"/>
              <a:chOff x="5706503" y="2890667"/>
              <a:chExt cx="1025452" cy="1278902"/>
            </a:xfrm>
          </p:grpSpPr>
          <p:grpSp>
            <p:nvGrpSpPr>
              <p:cNvPr id="164" name="Group 163"/>
              <p:cNvGrpSpPr>
                <a:grpSpLocks noChangeAspect="1"/>
              </p:cNvGrpSpPr>
              <p:nvPr/>
            </p:nvGrpSpPr>
            <p:grpSpPr>
              <a:xfrm>
                <a:off x="5706503" y="2890667"/>
                <a:ext cx="1025452" cy="1278902"/>
                <a:chOff x="1600943" y="3184996"/>
                <a:chExt cx="1426814" cy="1779464"/>
              </a:xfrm>
            </p:grpSpPr>
            <p:grpSp>
              <p:nvGrpSpPr>
                <p:cNvPr id="166" name="Group 165"/>
                <p:cNvGrpSpPr/>
                <p:nvPr/>
              </p:nvGrpSpPr>
              <p:grpSpPr>
                <a:xfrm>
                  <a:off x="1600943" y="3184996"/>
                  <a:ext cx="1426814" cy="1426814"/>
                  <a:chOff x="873868" y="2150141"/>
                  <a:chExt cx="3439419" cy="3439421"/>
                </a:xfrm>
              </p:grpSpPr>
              <p:sp>
                <p:nvSpPr>
                  <p:cNvPr id="168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3439419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Helvetic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69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39672" y="2304679"/>
                    <a:ext cx="3130340" cy="3130342"/>
                  </a:xfrm>
                  <a:prstGeom prst="ellipse">
                    <a:avLst/>
                  </a:prstGeom>
                  <a:solidFill>
                    <a:schemeClr val="accent3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Helvetica" pitchFamily="34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67" name="TextBox 166"/>
                <p:cNvSpPr txBox="1"/>
                <p:nvPr/>
              </p:nvSpPr>
              <p:spPr bwMode="auto">
                <a:xfrm>
                  <a:off x="1623733" y="4532795"/>
                  <a:ext cx="1316333" cy="43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ct val="0"/>
                    </a:spcAft>
                    <a:buClr>
                      <a:srgbClr val="72183E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Payload</a:t>
                  </a:r>
                  <a:endPara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165" name="Picture 164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44174" y="3006557"/>
                <a:ext cx="795702" cy="795702"/>
              </a:xfrm>
              <a:prstGeom prst="rect">
                <a:avLst/>
              </a:prstGeom>
            </p:spPr>
          </p:pic>
        </p:grpSp>
        <p:sp>
          <p:nvSpPr>
            <p:cNvPr id="163" name="TextBox 162"/>
            <p:cNvSpPr txBox="1"/>
            <p:nvPr/>
          </p:nvSpPr>
          <p:spPr bwMode="auto">
            <a:xfrm>
              <a:off x="6315099" y="1953539"/>
              <a:ext cx="1015021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45785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 IV</a:t>
              </a:r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1926870" y="3776584"/>
            <a:ext cx="1025452" cy="1805129"/>
            <a:chOff x="1926870" y="3701634"/>
            <a:chExt cx="1025452" cy="1805129"/>
          </a:xfrm>
        </p:grpSpPr>
        <p:grpSp>
          <p:nvGrpSpPr>
            <p:cNvPr id="232" name="Group 231"/>
            <p:cNvGrpSpPr/>
            <p:nvPr/>
          </p:nvGrpSpPr>
          <p:grpSpPr>
            <a:xfrm>
              <a:off x="1926870" y="4228656"/>
              <a:ext cx="1025452" cy="1278107"/>
              <a:chOff x="1926870" y="4228656"/>
              <a:chExt cx="1025452" cy="1278107"/>
            </a:xfrm>
          </p:grpSpPr>
          <p:grpSp>
            <p:nvGrpSpPr>
              <p:cNvPr id="234" name="Group 233"/>
              <p:cNvGrpSpPr>
                <a:grpSpLocks noChangeAspect="1"/>
              </p:cNvGrpSpPr>
              <p:nvPr/>
            </p:nvGrpSpPr>
            <p:grpSpPr>
              <a:xfrm>
                <a:off x="1926870" y="4228656"/>
                <a:ext cx="1025452" cy="1278107"/>
                <a:chOff x="1600943" y="3184996"/>
                <a:chExt cx="1426814" cy="1778358"/>
              </a:xfrm>
            </p:grpSpPr>
            <p:grpSp>
              <p:nvGrpSpPr>
                <p:cNvPr id="236" name="Group 235"/>
                <p:cNvGrpSpPr/>
                <p:nvPr/>
              </p:nvGrpSpPr>
              <p:grpSpPr>
                <a:xfrm>
                  <a:off x="1600943" y="3184996"/>
                  <a:ext cx="1426814" cy="1426814"/>
                  <a:chOff x="873868" y="2150141"/>
                  <a:chExt cx="3439419" cy="3439421"/>
                </a:xfrm>
              </p:grpSpPr>
              <p:sp>
                <p:nvSpPr>
                  <p:cNvPr id="238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3439419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Helvetic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9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39672" y="2304679"/>
                    <a:ext cx="3130340" cy="3130342"/>
                  </a:xfrm>
                  <a:prstGeom prst="ellipse">
                    <a:avLst/>
                  </a:prstGeom>
                  <a:solidFill>
                    <a:srgbClr val="92D050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Helvetica" pitchFamily="34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37" name="TextBox 236"/>
                <p:cNvSpPr txBox="1"/>
                <p:nvPr/>
              </p:nvSpPr>
              <p:spPr bwMode="auto">
                <a:xfrm>
                  <a:off x="1639852" y="4531689"/>
                  <a:ext cx="1316333" cy="43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ct val="0"/>
                    </a:spcAft>
                    <a:buClr>
                      <a:srgbClr val="72183E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Virus</a:t>
                  </a:r>
                  <a:endPara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235" name="Picture 234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8775" y="4297526"/>
                <a:ext cx="871871" cy="871871"/>
              </a:xfrm>
              <a:prstGeom prst="rect">
                <a:avLst/>
              </a:prstGeom>
            </p:spPr>
          </p:pic>
        </p:grpSp>
        <p:sp>
          <p:nvSpPr>
            <p:cNvPr id="233" name="TextBox 232"/>
            <p:cNvSpPr txBox="1"/>
            <p:nvPr/>
          </p:nvSpPr>
          <p:spPr bwMode="auto">
            <a:xfrm>
              <a:off x="2001648" y="3701634"/>
              <a:ext cx="840295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45785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 I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185632" y="958295"/>
            <a:ext cx="1395330" cy="1760291"/>
            <a:chOff x="7185632" y="958295"/>
            <a:chExt cx="1395330" cy="1760291"/>
          </a:xfrm>
        </p:grpSpPr>
        <p:grpSp>
          <p:nvGrpSpPr>
            <p:cNvPr id="170" name="Group 169"/>
            <p:cNvGrpSpPr/>
            <p:nvPr/>
          </p:nvGrpSpPr>
          <p:grpSpPr>
            <a:xfrm>
              <a:off x="7185632" y="958295"/>
              <a:ext cx="1395330" cy="1760291"/>
              <a:chOff x="7275572" y="928315"/>
              <a:chExt cx="1395330" cy="1760291"/>
            </a:xfrm>
          </p:grpSpPr>
          <p:grpSp>
            <p:nvGrpSpPr>
              <p:cNvPr id="173" name="Group 172"/>
              <p:cNvGrpSpPr>
                <a:grpSpLocks noChangeAspect="1"/>
              </p:cNvGrpSpPr>
              <p:nvPr/>
            </p:nvGrpSpPr>
            <p:grpSpPr>
              <a:xfrm>
                <a:off x="7275572" y="1393629"/>
                <a:ext cx="1395330" cy="1294977"/>
                <a:chOff x="1348291" y="3184996"/>
                <a:chExt cx="1941462" cy="1801831"/>
              </a:xfrm>
            </p:grpSpPr>
            <p:grpSp>
              <p:nvGrpSpPr>
                <p:cNvPr id="175" name="Group 174"/>
                <p:cNvGrpSpPr/>
                <p:nvPr/>
              </p:nvGrpSpPr>
              <p:grpSpPr>
                <a:xfrm>
                  <a:off x="1600943" y="3184996"/>
                  <a:ext cx="1426814" cy="1426814"/>
                  <a:chOff x="873868" y="2150141"/>
                  <a:chExt cx="3439419" cy="3439421"/>
                </a:xfrm>
              </p:grpSpPr>
              <p:sp>
                <p:nvSpPr>
                  <p:cNvPr id="177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3439419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Helvetic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8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39672" y="2304679"/>
                    <a:ext cx="3130340" cy="31303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Helvetica" pitchFamily="34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76" name="TextBox 175"/>
                <p:cNvSpPr txBox="1"/>
                <p:nvPr/>
              </p:nvSpPr>
              <p:spPr bwMode="auto">
                <a:xfrm>
                  <a:off x="1348291" y="4555162"/>
                  <a:ext cx="1941462" cy="43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ct val="0"/>
                    </a:spcAft>
                    <a:buClr>
                      <a:srgbClr val="72183E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Mega</a:t>
                  </a:r>
                </a:p>
              </p:txBody>
            </p:sp>
          </p:grpSp>
          <p:sp>
            <p:nvSpPr>
              <p:cNvPr id="172" name="TextBox 171"/>
              <p:cNvSpPr txBox="1"/>
              <p:nvPr/>
            </p:nvSpPr>
            <p:spPr bwMode="auto">
              <a:xfrm>
                <a:off x="7466651" y="928315"/>
                <a:ext cx="938077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72183E"/>
                  </a:buClr>
                  <a:buSzPct val="65000"/>
                  <a:buFont typeface="Wingdings" pitchFamily="2" charset="2"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E45785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Gen V</a:t>
                </a:r>
              </a:p>
            </p:txBody>
          </p:sp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7381" y="1435333"/>
              <a:ext cx="1000125" cy="1000125"/>
            </a:xfrm>
            <a:prstGeom prst="rect">
              <a:avLst/>
            </a:prstGeom>
          </p:spPr>
        </p:pic>
      </p:grpSp>
      <p:grpSp>
        <p:nvGrpSpPr>
          <p:cNvPr id="171" name="Group 170"/>
          <p:cNvGrpSpPr/>
          <p:nvPr/>
        </p:nvGrpSpPr>
        <p:grpSpPr>
          <a:xfrm>
            <a:off x="1164060" y="2337692"/>
            <a:ext cx="9600274" cy="5496157"/>
            <a:chOff x="1164060" y="2262742"/>
            <a:chExt cx="9600274" cy="5496157"/>
          </a:xfrm>
        </p:grpSpPr>
        <p:pic>
          <p:nvPicPr>
            <p:cNvPr id="174" name="Picture 173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4060" y="2262742"/>
              <a:ext cx="9600274" cy="5496157"/>
            </a:xfrm>
            <a:prstGeom prst="rect">
              <a:avLst/>
            </a:prstGeom>
          </p:spPr>
        </p:pic>
        <p:sp>
          <p:nvSpPr>
            <p:cNvPr id="230" name="TextBox 229"/>
            <p:cNvSpPr txBox="1"/>
            <p:nvPr/>
          </p:nvSpPr>
          <p:spPr bwMode="auto">
            <a:xfrm rot="21049590">
              <a:off x="7949702" y="4568667"/>
              <a:ext cx="1654288" cy="36933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800" b="1" dirty="0" smtClean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n-lt"/>
                </a:rPr>
                <a:t>PROTECTIONS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8539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 bwMode="auto">
          <a:xfrm>
            <a:off x="0" y="0"/>
            <a:ext cx="8556171" cy="6899642"/>
          </a:xfrm>
          <a:prstGeom prst="rect">
            <a:avLst/>
          </a:prstGeom>
          <a:gradFill flip="none" rotWithShape="1">
            <a:gsLst>
              <a:gs pos="3000">
                <a:schemeClr val="bg2">
                  <a:shade val="30000"/>
                  <a:satMod val="115000"/>
                  <a:alpha val="51000"/>
                </a:schemeClr>
              </a:gs>
              <a:gs pos="38000">
                <a:schemeClr val="bg2">
                  <a:shade val="67500"/>
                  <a:satMod val="115000"/>
                  <a:alpha val="21000"/>
                </a:schemeClr>
              </a:gs>
              <a:gs pos="60000">
                <a:schemeClr val="bg2">
                  <a:shade val="100000"/>
                  <a:satMod val="115000"/>
                  <a:alpha val="0"/>
                </a:schemeClr>
              </a:gs>
            </a:gsLst>
            <a:lin ang="2400000" scaled="0"/>
            <a:tileRect/>
          </a:gra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endParaRPr lang="en-US" sz="2400" dirty="0" err="1">
              <a:latin typeface="+mn-lt"/>
            </a:endParaRPr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091" y="978208"/>
            <a:ext cx="6869447" cy="923748"/>
          </a:xfrm>
        </p:spPr>
        <p:txBody>
          <a:bodyPr/>
          <a:lstStyle/>
          <a:p>
            <a:r>
              <a:rPr lang="en-US" sz="4000" spc="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ARE WE SETTLING FOR A LEAKY ROOF?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4100" name="Picture 4" descr="Image result for leaky roo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97" y="925877"/>
            <a:ext cx="3650933" cy="52695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4128697" y="2214039"/>
            <a:ext cx="7077997" cy="1068513"/>
            <a:chOff x="2458045" y="1266023"/>
            <a:chExt cx="7077997" cy="1068513"/>
          </a:xfrm>
        </p:grpSpPr>
        <p:sp>
          <p:nvSpPr>
            <p:cNvPr id="10" name="Rectangle 9"/>
            <p:cNvSpPr/>
            <p:nvPr/>
          </p:nvSpPr>
          <p:spPr bwMode="auto">
            <a:xfrm>
              <a:off x="2473284" y="1266023"/>
              <a:ext cx="7062758" cy="1068513"/>
            </a:xfrm>
            <a:prstGeom prst="rect">
              <a:avLst/>
            </a:prstGeom>
            <a:solidFill>
              <a:srgbClr val="000000">
                <a:alpha val="40000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SzPct val="115000"/>
              </a:pPr>
              <a:endParaRPr lang="en-US" sz="2400" dirty="0" err="1" smtClean="0">
                <a:latin typeface="+mn-lt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458045" y="1343012"/>
              <a:ext cx="7077997" cy="876512"/>
              <a:chOff x="6308726" y="2183514"/>
              <a:chExt cx="5632137" cy="876512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6320853" y="2183514"/>
                <a:ext cx="5620010" cy="584775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marL="2784475" indent="-2784475" algn="ctr"/>
                <a:r>
                  <a:rPr lang="en-US" sz="3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CYBER PROTECTIONS ARE AVAILABLE</a:t>
                </a:r>
                <a:endParaRPr 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308726" y="2659916"/>
                <a:ext cx="562001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  <a:latin typeface="+mn-lt"/>
                  </a:rPr>
                  <a:t>BUT NOT ADOPTED BY OVER 93% OF COMPANIES</a:t>
                </a:r>
                <a:endParaRPr lang="en-US" sz="2000" b="1" dirty="0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3936" y="5068447"/>
            <a:ext cx="7062758" cy="1077218"/>
            <a:chOff x="2473284" y="4120431"/>
            <a:chExt cx="7062758" cy="107721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2473284" y="4120529"/>
              <a:ext cx="7062758" cy="1068513"/>
            </a:xfrm>
            <a:prstGeom prst="rect">
              <a:avLst/>
            </a:prstGeom>
            <a:solidFill>
              <a:srgbClr val="000000">
                <a:alpha val="40000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SzPct val="115000"/>
              </a:pPr>
              <a:endParaRPr lang="en-US" sz="2400" dirty="0" err="1" smtClean="0">
                <a:latin typeface="+mn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473285" y="4120431"/>
              <a:ext cx="7047517" cy="1077218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THE NEXT ATTACK</a:t>
              </a:r>
              <a:br>
                <a:rPr lang="en-US" sz="3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</a:br>
              <a:r>
                <a:rPr lang="en-US" sz="3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CAN BE PREVENTED!</a:t>
              </a:r>
              <a:endPara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084190" y="3631018"/>
            <a:ext cx="7122504" cy="1068513"/>
            <a:chOff x="2413538" y="2683002"/>
            <a:chExt cx="7122504" cy="1068513"/>
          </a:xfrm>
        </p:grpSpPr>
        <p:sp>
          <p:nvSpPr>
            <p:cNvPr id="20" name="Rectangle 19"/>
            <p:cNvSpPr/>
            <p:nvPr/>
          </p:nvSpPr>
          <p:spPr bwMode="auto">
            <a:xfrm>
              <a:off x="2473284" y="2683002"/>
              <a:ext cx="7062758" cy="1068513"/>
            </a:xfrm>
            <a:prstGeom prst="rect">
              <a:avLst/>
            </a:prstGeom>
            <a:solidFill>
              <a:srgbClr val="000000">
                <a:alpha val="40000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SzPct val="115000"/>
              </a:pPr>
              <a:endParaRPr lang="en-US" sz="2400" dirty="0" err="1" smtClean="0">
                <a:latin typeface="+mn-lt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65450" y="2721573"/>
              <a:ext cx="6472125" cy="912238"/>
              <a:chOff x="6289623" y="2963688"/>
              <a:chExt cx="5150029" cy="912238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6560555" y="2963688"/>
                <a:ext cx="4613179" cy="584775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PREVENTION IS POSSIBLE!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289623" y="3414261"/>
                <a:ext cx="515002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en-US" sz="2400" b="1" dirty="0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  <p:sp>
          <p:nvSpPr>
            <p:cNvPr id="22" name="Rectangle 21"/>
            <p:cNvSpPr/>
            <p:nvPr/>
          </p:nvSpPr>
          <p:spPr>
            <a:xfrm>
              <a:off x="2413538" y="3218321"/>
              <a:ext cx="69086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+mn-lt"/>
                </a:rPr>
                <a:t>DETECTION OF THE BREACH IS TOO LITTLE, TOO LATE</a:t>
              </a:r>
              <a:endParaRPr lang="en-US" sz="2000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3" name="Footer Placeholder 2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8391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668405" y="466468"/>
            <a:ext cx="4446467" cy="4446467"/>
            <a:chOff x="2717361" y="740578"/>
            <a:chExt cx="5012448" cy="5012448"/>
          </a:xfrm>
        </p:grpSpPr>
        <p:sp>
          <p:nvSpPr>
            <p:cNvPr id="20" name="Oval 19"/>
            <p:cNvSpPr/>
            <p:nvPr/>
          </p:nvSpPr>
          <p:spPr bwMode="auto">
            <a:xfrm>
              <a:off x="2717361" y="740578"/>
              <a:ext cx="5012448" cy="5012448"/>
            </a:xfrm>
            <a:prstGeom prst="ellipse">
              <a:avLst/>
            </a:prstGeom>
            <a:solidFill>
              <a:srgbClr val="56122E">
                <a:alpha val="27843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SzPct val="115000"/>
              </a:pPr>
              <a:endParaRPr lang="en-US" sz="2400" dirty="0" err="1" smtClean="0">
                <a:latin typeface="+mn-lt"/>
              </a:endParaRPr>
            </a:p>
          </p:txBody>
        </p:sp>
        <p:sp>
          <p:nvSpPr>
            <p:cNvPr id="4" name="Oval 3"/>
            <p:cNvSpPr/>
            <p:nvPr/>
          </p:nvSpPr>
          <p:spPr bwMode="auto">
            <a:xfrm>
              <a:off x="3216615" y="1239832"/>
              <a:ext cx="4013940" cy="4013940"/>
            </a:xfrm>
            <a:prstGeom prst="ellipse">
              <a:avLst/>
            </a:prstGeom>
            <a:solidFill>
              <a:srgbClr val="56122E">
                <a:alpha val="41961"/>
              </a:srgbClr>
            </a:soli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SzPct val="115000"/>
              </a:pPr>
              <a:r>
                <a:rPr lang="en-US" sz="2400" dirty="0" smtClean="0">
                  <a:latin typeface="+mn-lt"/>
                </a:rPr>
                <a:t> 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309" y="114623"/>
            <a:ext cx="4625238" cy="4355432"/>
          </a:xfrm>
          <a:prstGeom prst="rect">
            <a:avLst/>
          </a:prstGeom>
        </p:spPr>
      </p:pic>
      <p:pic>
        <p:nvPicPr>
          <p:cNvPr id="19" name="Picture 2" descr="C:\Users\jthompso\Desktop\CheckPoint_Infinity_Logos_070417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30272" y="4694096"/>
            <a:ext cx="5322731" cy="227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 hidden="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 [Internal Use] for Check Point employees​</a:t>
            </a:r>
            <a:endParaRPr lang="en-US"/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82620" y="4694096"/>
            <a:ext cx="456668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BEST </a:t>
            </a:r>
            <a:r>
              <a:rPr lang="en-US" b="1" dirty="0">
                <a:solidFill>
                  <a:schemeClr val="bg1"/>
                </a:solidFill>
                <a:latin typeface="+mj-lt"/>
              </a:rPr>
              <a:t>SECURITY,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REAL-TIME PREVENTION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3061" y="2346048"/>
            <a:ext cx="42944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4800" b="1" dirty="0" smtClean="0">
                <a:latin typeface="+mj-lt"/>
              </a:rPr>
              <a:t>We must step up to….</a:t>
            </a:r>
            <a:endParaRPr lang="en-US" sz="4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928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 bwMode="auto">
          <a:xfrm flipH="1">
            <a:off x="0" y="0"/>
            <a:ext cx="12198096" cy="6864880"/>
          </a:xfrm>
          <a:prstGeom prst="rect">
            <a:avLst/>
          </a:prstGeom>
          <a:solidFill>
            <a:srgbClr val="FFFFFF">
              <a:alpha val="50196"/>
            </a:srgbClr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endParaRPr lang="en-US" sz="2400" dirty="0" err="1" smtClean="0">
              <a:latin typeface="+mn-lt"/>
            </a:endParaRPr>
          </a:p>
        </p:txBody>
      </p:sp>
      <p:sp>
        <p:nvSpPr>
          <p:cNvPr id="19" name="TextBox 92"/>
          <p:cNvSpPr txBox="1">
            <a:spLocks noChangeArrowheads="1"/>
          </p:cNvSpPr>
          <p:nvPr/>
        </p:nvSpPr>
        <p:spPr bwMode="auto">
          <a:xfrm>
            <a:off x="8298037" y="938959"/>
            <a:ext cx="20059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1pPr>
            <a:lvl2pPr marL="742950" indent="-28575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2pPr>
            <a:lvl3pPr marL="11430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3pPr>
            <a:lvl4pPr marL="16002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4pPr>
            <a:lvl5pPr marL="20574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73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elvetica" pitchFamily="34" charset="0"/>
                <a:ea typeface="+mn-ea"/>
                <a:cs typeface="Arial" charset="0"/>
              </a:rPr>
              <a:t>Data Centers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elvetica" pitchFamily="34" charset="0"/>
              <a:ea typeface="+mn-ea"/>
              <a:cs typeface="Arial" charset="0"/>
            </a:endParaRPr>
          </a:p>
        </p:txBody>
      </p:sp>
      <p:sp>
        <p:nvSpPr>
          <p:cNvPr id="22" name="TextBox 92"/>
          <p:cNvSpPr txBox="1">
            <a:spLocks noChangeArrowheads="1"/>
          </p:cNvSpPr>
          <p:nvPr/>
        </p:nvSpPr>
        <p:spPr bwMode="auto">
          <a:xfrm>
            <a:off x="5924891" y="1678238"/>
            <a:ext cx="2042272" cy="66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1pPr>
            <a:lvl2pPr marL="742950" indent="-28575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2pPr>
            <a:lvl3pPr marL="11430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3pPr>
            <a:lvl4pPr marL="16002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4pPr>
            <a:lvl5pPr marL="20574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73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itchFamily="34" charset="0"/>
                <a:ea typeface="+mn-ea"/>
                <a:cs typeface="Arial" charset="0"/>
              </a:rPr>
              <a:t>Large Enterprise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73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itchFamily="34" charset="0"/>
                <a:ea typeface="+mn-ea"/>
                <a:cs typeface="Arial" charset="0"/>
              </a:rPr>
              <a:t>2,500-5,000 users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itchFamily="34" charset="0"/>
              <a:ea typeface="+mn-ea"/>
              <a:cs typeface="Arial" charset="0"/>
            </a:endParaRPr>
          </a:p>
        </p:txBody>
      </p:sp>
      <p:sp>
        <p:nvSpPr>
          <p:cNvPr id="24" name="TextBox 92"/>
          <p:cNvSpPr txBox="1">
            <a:spLocks noChangeArrowheads="1"/>
          </p:cNvSpPr>
          <p:nvPr/>
        </p:nvSpPr>
        <p:spPr bwMode="auto">
          <a:xfrm>
            <a:off x="3842324" y="2422039"/>
            <a:ext cx="2140124" cy="66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1pPr>
            <a:lvl2pPr marL="742950" indent="-28575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2pPr>
            <a:lvl3pPr marL="11430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3pPr>
            <a:lvl4pPr marL="16002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4pPr>
            <a:lvl5pPr marL="20574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73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itchFamily="34" charset="0"/>
                <a:ea typeface="+mn-ea"/>
                <a:cs typeface="Arial" charset="0"/>
              </a:rPr>
              <a:t>Medium Enterprise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73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itchFamily="34" charset="0"/>
                <a:ea typeface="+mn-ea"/>
                <a:cs typeface="Arial" charset="0"/>
              </a:rPr>
              <a:t>650-2,500 users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itchFamily="34" charset="0"/>
              <a:ea typeface="+mn-ea"/>
              <a:cs typeface="Arial" charset="0"/>
            </a:endParaRPr>
          </a:p>
        </p:txBody>
      </p:sp>
      <p:sp>
        <p:nvSpPr>
          <p:cNvPr id="27" name="TextBox 92"/>
          <p:cNvSpPr txBox="1">
            <a:spLocks noChangeArrowheads="1"/>
          </p:cNvSpPr>
          <p:nvPr/>
        </p:nvSpPr>
        <p:spPr bwMode="auto">
          <a:xfrm>
            <a:off x="1908453" y="3344457"/>
            <a:ext cx="185281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1pPr>
            <a:lvl2pPr marL="742950" indent="-28575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2pPr>
            <a:lvl3pPr marL="11430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3pPr>
            <a:lvl4pPr marL="16002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4pPr>
            <a:lvl5pPr marL="20574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73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itchFamily="34" charset="0"/>
                <a:ea typeface="+mn-ea"/>
                <a:cs typeface="Arial" charset="0"/>
              </a:rPr>
              <a:t>Small Enterprise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73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itchFamily="34" charset="0"/>
                <a:ea typeface="+mn-ea"/>
                <a:cs typeface="Arial" charset="0"/>
              </a:rPr>
              <a:t>100-650 users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itchFamily="34" charset="0"/>
              <a:ea typeface="+mn-ea"/>
              <a:cs typeface="Arial" charset="0"/>
            </a:endParaRPr>
          </a:p>
        </p:txBody>
      </p:sp>
      <p:sp>
        <p:nvSpPr>
          <p:cNvPr id="31" name="TextBox 92"/>
          <p:cNvSpPr txBox="1">
            <a:spLocks noChangeArrowheads="1"/>
          </p:cNvSpPr>
          <p:nvPr/>
        </p:nvSpPr>
        <p:spPr bwMode="auto">
          <a:xfrm>
            <a:off x="-1922" y="4231332"/>
            <a:ext cx="191582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1pPr>
            <a:lvl2pPr marL="742950" indent="-28575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2pPr>
            <a:lvl3pPr marL="11430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3pPr>
            <a:lvl4pPr marL="16002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4pPr>
            <a:lvl5pPr marL="2057400" indent="-228600" eaLnBrk="0" hangingPunct="0"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Helvetica" pitchFamily="34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73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itchFamily="34" charset="0"/>
                <a:ea typeface="+mn-ea"/>
                <a:cs typeface="Arial" charset="0"/>
              </a:rPr>
              <a:t>Branch Office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73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itchFamily="34" charset="0"/>
                <a:ea typeface="+mn-ea"/>
                <a:cs typeface="Arial" charset="0"/>
              </a:rPr>
              <a:t>5-100 users</a:t>
            </a:r>
          </a:p>
        </p:txBody>
      </p:sp>
      <p:pic>
        <p:nvPicPr>
          <p:cNvPr id="34" name="Picture 2" descr="C:\Users\noamg\Documents\Check Point\Appliances\Panther\Images\Marketing\23800-front-angle_PP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329" y="2684635"/>
            <a:ext cx="1097280" cy="642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 bwMode="auto">
          <a:xfrm>
            <a:off x="7628682" y="2387414"/>
            <a:ext cx="754574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23500</a:t>
            </a:r>
          </a:p>
        </p:txBody>
      </p:sp>
      <p:pic>
        <p:nvPicPr>
          <p:cNvPr id="37" name="Picture 2" descr="C:\Users\noamg\Documents\Check Point\Appliances\Panther\Images\Marketing\15400-front-angle_PP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415" y="3052632"/>
            <a:ext cx="1097280" cy="65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 bwMode="auto">
          <a:xfrm>
            <a:off x="6830868" y="2768742"/>
            <a:ext cx="814374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15600</a:t>
            </a:r>
          </a:p>
        </p:txBody>
      </p:sp>
      <p:pic>
        <p:nvPicPr>
          <p:cNvPr id="40" name="Picture 2" descr="C:\Users\noamg\Documents\Check Point\Appliances\Panther\Images\Marketing\5600-front-angle-PP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928" y="4374491"/>
            <a:ext cx="1001341" cy="37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 bwMode="auto">
          <a:xfrm>
            <a:off x="3913991" y="4117056"/>
            <a:ext cx="705214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5600</a:t>
            </a:r>
          </a:p>
        </p:txBody>
      </p:sp>
      <p:pic>
        <p:nvPicPr>
          <p:cNvPr id="43" name="Picture 2" descr="C:\Users\noamg\Documents\Check Point\Appliances\Panther\Images\Marketing\5600-front-angle-PP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482" y="4563521"/>
            <a:ext cx="805168" cy="40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 bwMode="auto">
          <a:xfrm>
            <a:off x="3190012" y="4300341"/>
            <a:ext cx="690637" cy="3374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5400</a:t>
            </a:r>
          </a:p>
        </p:txBody>
      </p:sp>
      <p:pic>
        <p:nvPicPr>
          <p:cNvPr id="46" name="Picture 2" descr="C:\Users\noamg\Documents\Check Point\Appliances\Panther\Images\Marketing\5800-front-angle_PPT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598" y="4082389"/>
            <a:ext cx="1022336" cy="406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 bwMode="auto">
          <a:xfrm>
            <a:off x="4614221" y="3814112"/>
            <a:ext cx="735090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5800</a:t>
            </a:r>
          </a:p>
        </p:txBody>
      </p:sp>
      <p:pic>
        <p:nvPicPr>
          <p:cNvPr id="49" name="Picture 2" descr="C:\Users\noamg\Documents\Check Point\Appliances\Panther\Images\Marketing\5200-front-angle_PPT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057" y="4825629"/>
            <a:ext cx="783841" cy="30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 bwMode="auto">
          <a:xfrm>
            <a:off x="2563341" y="4542642"/>
            <a:ext cx="63422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5200</a:t>
            </a:r>
          </a:p>
        </p:txBody>
      </p:sp>
      <p:pic>
        <p:nvPicPr>
          <p:cNvPr id="52" name="Picture 2" descr="C:\Users\noamg\Documents\Check Point\Appliances\Panther\Images\Marketing\15400-front-angle_PP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564" y="3472265"/>
            <a:ext cx="1097280" cy="651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/>
          <p:cNvSpPr txBox="1"/>
          <p:nvPr/>
        </p:nvSpPr>
        <p:spPr bwMode="auto">
          <a:xfrm>
            <a:off x="6073076" y="3188469"/>
            <a:ext cx="825031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15400</a:t>
            </a:r>
          </a:p>
        </p:txBody>
      </p:sp>
      <p:pic>
        <p:nvPicPr>
          <p:cNvPr id="55" name="Picture 2" descr="C:\Users\noamg\Documents\Check Point\Appliances\Panther\Images\Marketing\23800-front-angle_PP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240" y="2313146"/>
            <a:ext cx="1097280" cy="642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Box 55"/>
          <p:cNvSpPr txBox="1"/>
          <p:nvPr/>
        </p:nvSpPr>
        <p:spPr bwMode="auto">
          <a:xfrm>
            <a:off x="8336596" y="2028149"/>
            <a:ext cx="848569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23800</a:t>
            </a:r>
          </a:p>
        </p:txBody>
      </p:sp>
      <p:pic>
        <p:nvPicPr>
          <p:cNvPr id="58" name="Picture 4" descr="C:\Users\tsippid\Pictures\5900_Transparent0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5"/>
          <a:stretch/>
        </p:blipFill>
        <p:spPr bwMode="auto">
          <a:xfrm>
            <a:off x="5213774" y="3804893"/>
            <a:ext cx="890419" cy="27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 bwMode="auto">
          <a:xfrm>
            <a:off x="5273867" y="3543556"/>
            <a:ext cx="770232" cy="3379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5900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1928702" y="4758322"/>
            <a:ext cx="640537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5100</a:t>
            </a:r>
          </a:p>
        </p:txBody>
      </p:sp>
      <p:pic>
        <p:nvPicPr>
          <p:cNvPr id="62" name="Picture 4" descr="C:\Users\tsippid\Pictures\5200_Transparent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76"/>
          <a:stretch/>
        </p:blipFill>
        <p:spPr bwMode="auto">
          <a:xfrm>
            <a:off x="1840671" y="5027048"/>
            <a:ext cx="767320" cy="211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noamg\Documents\Check Point\Appliances\Panther\Images\Marketing\3200-front-angle_PPT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049" y="5186196"/>
            <a:ext cx="614063" cy="37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/>
          <p:cNvSpPr txBox="1"/>
          <p:nvPr/>
        </p:nvSpPr>
        <p:spPr bwMode="auto">
          <a:xfrm>
            <a:off x="1124326" y="4915410"/>
            <a:ext cx="854868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3200</a:t>
            </a:r>
          </a:p>
        </p:txBody>
      </p:sp>
      <p:sp>
        <p:nvSpPr>
          <p:cNvPr id="67" name="TextBox 66"/>
          <p:cNvSpPr txBox="1"/>
          <p:nvPr/>
        </p:nvSpPr>
        <p:spPr bwMode="auto">
          <a:xfrm>
            <a:off x="511583" y="5028416"/>
            <a:ext cx="854868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3100</a:t>
            </a:r>
          </a:p>
        </p:txBody>
      </p:sp>
      <p:pic>
        <p:nvPicPr>
          <p:cNvPr id="68" name="Picture 5" descr="C:\Users\tsippid\Pictures\3100_Transparent0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18" y="5309605"/>
            <a:ext cx="692151" cy="21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23" y="5197693"/>
            <a:ext cx="592915" cy="56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TextBox 70"/>
          <p:cNvSpPr txBox="1"/>
          <p:nvPr/>
        </p:nvSpPr>
        <p:spPr bwMode="auto">
          <a:xfrm>
            <a:off x="-97169" y="5152442"/>
            <a:ext cx="854868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1400</a:t>
            </a:r>
          </a:p>
        </p:txBody>
      </p:sp>
      <p:sp>
        <p:nvSpPr>
          <p:cNvPr id="75" name="TextBox 74"/>
          <p:cNvSpPr txBox="1"/>
          <p:nvPr/>
        </p:nvSpPr>
        <p:spPr bwMode="auto">
          <a:xfrm>
            <a:off x="-49702" y="5845870"/>
            <a:ext cx="2035554" cy="94311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21883" tIns="60941" rIns="121883" bIns="60941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Max Ideal Threat </a:t>
            </a:r>
            <a:b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Prevention Throughput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740 Mbps</a:t>
            </a:r>
          </a:p>
        </p:txBody>
      </p:sp>
      <p:sp>
        <p:nvSpPr>
          <p:cNvPr id="76" name="TextBox 75"/>
          <p:cNvSpPr txBox="1"/>
          <p:nvPr/>
        </p:nvSpPr>
        <p:spPr bwMode="auto">
          <a:xfrm>
            <a:off x="1906689" y="5260803"/>
            <a:ext cx="2112235" cy="1136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21883" tIns="60941" rIns="121883" bIns="60941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Max Ideal Threat Prevention Throughput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1,700 Mbps</a:t>
            </a:r>
          </a:p>
        </p:txBody>
      </p:sp>
      <p:sp>
        <p:nvSpPr>
          <p:cNvPr id="77" name="TextBox 76"/>
          <p:cNvSpPr txBox="1"/>
          <p:nvPr/>
        </p:nvSpPr>
        <p:spPr bwMode="auto">
          <a:xfrm>
            <a:off x="3953045" y="4761135"/>
            <a:ext cx="2565159" cy="108473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21883" tIns="60941" rIns="121883" bIns="60941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Max Ideal Threat Prevention Throughput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Gbps</a:t>
            </a:r>
          </a:p>
        </p:txBody>
      </p:sp>
      <p:sp>
        <p:nvSpPr>
          <p:cNvPr id="78" name="TextBox 77"/>
          <p:cNvSpPr txBox="1"/>
          <p:nvPr/>
        </p:nvSpPr>
        <p:spPr bwMode="auto">
          <a:xfrm>
            <a:off x="6073076" y="4073326"/>
            <a:ext cx="2187428" cy="128097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21883" tIns="60941" rIns="121883" bIns="60941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Max Ideal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Threat</a:t>
            </a:r>
            <a:b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Prevention Throughput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13 Gbps</a:t>
            </a:r>
          </a:p>
        </p:txBody>
      </p:sp>
      <p:sp>
        <p:nvSpPr>
          <p:cNvPr id="79" name="TextBox 78"/>
          <p:cNvSpPr txBox="1"/>
          <p:nvPr/>
        </p:nvSpPr>
        <p:spPr bwMode="auto">
          <a:xfrm>
            <a:off x="7786695" y="3594135"/>
            <a:ext cx="2307956" cy="128097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21883" tIns="60941" rIns="121883" bIns="60941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Max Ideal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Threat </a:t>
            </a:r>
            <a:b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Prevention Throughput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18.6 Gbps</a:t>
            </a:r>
          </a:p>
        </p:txBody>
      </p:sp>
      <p:sp>
        <p:nvSpPr>
          <p:cNvPr id="80" name="TextBox 79"/>
          <p:cNvSpPr txBox="1"/>
          <p:nvPr/>
        </p:nvSpPr>
        <p:spPr bwMode="auto">
          <a:xfrm>
            <a:off x="10482231" y="2343106"/>
            <a:ext cx="1775958" cy="128097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21883" tIns="60941" rIns="121883" bIns="60941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Max Ideal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Threat Prevention Throughput: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60  Gbps</a:t>
            </a:r>
          </a:p>
        </p:txBody>
      </p:sp>
      <p:sp>
        <p:nvSpPr>
          <p:cNvPr id="82" name="TextBox 81"/>
          <p:cNvSpPr txBox="1"/>
          <p:nvPr/>
        </p:nvSpPr>
        <p:spPr bwMode="auto">
          <a:xfrm>
            <a:off x="10417861" y="1438255"/>
            <a:ext cx="848569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44000</a:t>
            </a:r>
          </a:p>
        </p:txBody>
      </p:sp>
      <p:sp>
        <p:nvSpPr>
          <p:cNvPr id="83" name="TextBox 82"/>
          <p:cNvSpPr txBox="1"/>
          <p:nvPr/>
        </p:nvSpPr>
        <p:spPr bwMode="auto">
          <a:xfrm>
            <a:off x="11313226" y="687869"/>
            <a:ext cx="848569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64000</a:t>
            </a:r>
          </a:p>
        </p:txBody>
      </p:sp>
      <p:pic>
        <p:nvPicPr>
          <p:cNvPr id="84" name="Picture 4" descr="C:\Users\bennyshl\Documents\Scalable Platforms\Images\44000\44000-front-top_PPT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2138" y="1719047"/>
            <a:ext cx="871537" cy="643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5" descr="C:\Users\bennyshl\Documents\Scalable Platforms\Images\64000\64000-front-top_PPT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8727" y="938959"/>
            <a:ext cx="914400" cy="1526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C:\Users\noamg\Documents\Check Point\Appliances\Panther\Images\Marketing\23800-front-angle_PPT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9085" y="1927286"/>
            <a:ext cx="1463040" cy="85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TextBox 105"/>
          <p:cNvSpPr txBox="1"/>
          <p:nvPr/>
        </p:nvSpPr>
        <p:spPr bwMode="auto">
          <a:xfrm>
            <a:off x="9356321" y="1614544"/>
            <a:ext cx="848569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23900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125678" y="166245"/>
            <a:ext cx="7697235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Gen-V Threat Prevention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Security Gateways</a:t>
            </a:r>
          </a:p>
        </p:txBody>
      </p:sp>
      <p:grpSp>
        <p:nvGrpSpPr>
          <p:cNvPr id="108" name="Group 107"/>
          <p:cNvGrpSpPr/>
          <p:nvPr/>
        </p:nvGrpSpPr>
        <p:grpSpPr>
          <a:xfrm rot="20374372">
            <a:off x="8607607" y="1611799"/>
            <a:ext cx="1038612" cy="566928"/>
            <a:chOff x="1726560" y="723503"/>
            <a:chExt cx="1343391" cy="733292"/>
          </a:xfrm>
        </p:grpSpPr>
        <p:grpSp>
          <p:nvGrpSpPr>
            <p:cNvPr id="109" name="Group 108"/>
            <p:cNvGrpSpPr/>
            <p:nvPr/>
          </p:nvGrpSpPr>
          <p:grpSpPr>
            <a:xfrm>
              <a:off x="2027236" y="723503"/>
              <a:ext cx="733290" cy="733292"/>
              <a:chOff x="-1865330" y="2598828"/>
              <a:chExt cx="2436520" cy="2436533"/>
            </a:xfrm>
          </p:grpSpPr>
          <p:sp>
            <p:nvSpPr>
              <p:cNvPr id="111" name="Oval 21"/>
              <p:cNvSpPr>
                <a:spLocks noChangeAspect="1" noChangeArrowheads="1"/>
              </p:cNvSpPr>
              <p:nvPr/>
            </p:nvSpPr>
            <p:spPr bwMode="auto">
              <a:xfrm>
                <a:off x="-1821555" y="2624581"/>
                <a:ext cx="2357929" cy="235793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28575" algn="ctr">
                <a:noFill/>
                <a:round/>
                <a:headEnd/>
                <a:tailEnd/>
              </a:ln>
              <a:effectLst/>
            </p:spPr>
            <p:txBody>
              <a:bodyPr wrap="square" lIns="82124" tIns="41061" rIns="82124" bIns="41061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1"/>
              <p:cNvSpPr>
                <a:spLocks noChangeAspect="1" noChangeArrowheads="1"/>
              </p:cNvSpPr>
              <p:nvPr/>
            </p:nvSpPr>
            <p:spPr bwMode="auto">
              <a:xfrm>
                <a:off x="-1865330" y="2598828"/>
                <a:ext cx="2436520" cy="2436533"/>
              </a:xfrm>
              <a:prstGeom prst="ellipse">
                <a:avLst/>
              </a:prstGeom>
              <a:noFill/>
              <a:ln w="22225" cap="rnd" algn="ctr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square" lIns="82124" tIns="41061" rIns="82124" bIns="41061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10" name="TextBox 109"/>
            <p:cNvSpPr txBox="1"/>
            <p:nvPr/>
          </p:nvSpPr>
          <p:spPr bwMode="auto">
            <a:xfrm>
              <a:off x="1726560" y="869719"/>
              <a:ext cx="1343391" cy="39809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72183E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NEW!</a:t>
              </a:r>
            </a:p>
          </p:txBody>
        </p:sp>
      </p:grpSp>
      <p:sp>
        <p:nvSpPr>
          <p:cNvPr id="7" name="TextBox 6"/>
          <p:cNvSpPr txBox="1"/>
          <p:nvPr/>
        </p:nvSpPr>
        <p:spPr bwMode="auto">
          <a:xfrm>
            <a:off x="9159923" y="2361963"/>
            <a:ext cx="1241365" cy="11387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Up to</a:t>
            </a:r>
            <a:b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22.7 Gbps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Gen-V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Security</a:t>
            </a:r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99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75" grpId="0"/>
      <p:bldP spid="76" grpId="0"/>
      <p:bldP spid="77" grpId="0"/>
      <p:bldP spid="78" grpId="0"/>
      <p:bldP spid="79" grpId="0"/>
      <p:bldP spid="80" grpId="0"/>
      <p:bldP spid="10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  <a:p>
            <a:endParaRPr lang="en-US" dirty="0"/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5"/>
          <p:cNvSpPr>
            <a:spLocks noGrp="1"/>
          </p:cNvSpPr>
          <p:nvPr>
            <p:ph type="subTitle" idx="1"/>
          </p:nvPr>
        </p:nvSpPr>
        <p:spPr>
          <a:xfrm>
            <a:off x="485693" y="5011759"/>
            <a:ext cx="5804989" cy="692595"/>
          </a:xfrm>
        </p:spPr>
        <p:txBody>
          <a:bodyPr/>
          <a:lstStyle/>
          <a:p>
            <a:r>
              <a:rPr lang="en-US" sz="1600" dirty="0" smtClean="0"/>
              <a:t>Alexey Zubarev, CISSP, CISA, </a:t>
            </a:r>
            <a:r>
              <a:rPr lang="en-US" sz="1600" dirty="0" smtClean="0"/>
              <a:t>CISM</a:t>
            </a:r>
            <a:endParaRPr lang="ru-RU" sz="1600" dirty="0" smtClean="0"/>
          </a:p>
          <a:p>
            <a:r>
              <a:rPr lang="en-US" sz="1600" smtClean="0">
                <a:hlinkClick r:id="rId2"/>
              </a:rPr>
              <a:t>azubarev@checkpoint.com</a:t>
            </a:r>
            <a:r>
              <a:rPr lang="en-US" sz="1600" smtClean="0"/>
              <a:t>, +7 707 300 08 38</a:t>
            </a:r>
            <a:endParaRPr lang="en-US" sz="1600" dirty="0" smtClean="0"/>
          </a:p>
          <a:p>
            <a:r>
              <a:rPr lang="en-US" sz="1600" dirty="0" smtClean="0"/>
              <a:t>Security Engineer, Check Point Software Technologies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45197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35"/>
            <a:ext cx="12192000" cy="6476965"/>
            <a:chOff x="0" y="35"/>
            <a:chExt cx="12192000" cy="647696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35"/>
              <a:ext cx="12192000" cy="6476965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auto">
            <a:xfrm>
              <a:off x="5465017" y="957671"/>
              <a:ext cx="6715539" cy="5519329"/>
            </a:xfrm>
            <a:prstGeom prst="rect">
              <a:avLst/>
            </a:prstGeom>
            <a:gradFill flip="none" rotWithShape="1">
              <a:gsLst>
                <a:gs pos="0">
                  <a:srgbClr val="0070C0">
                    <a:lumMod val="83000"/>
                    <a:alpha val="8000"/>
                  </a:srgbClr>
                </a:gs>
                <a:gs pos="100000">
                  <a:srgbClr val="0070C0">
                    <a:alpha val="0"/>
                  </a:srgbClr>
                </a:gs>
              </a:gsLst>
              <a:lin ang="1350000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</a:pPr>
              <a:endParaRPr lang="en-US" sz="2400" dirty="0" err="1">
                <a:solidFill>
                  <a:srgbClr val="4D4D4F"/>
                </a:solidFill>
                <a:latin typeface="Calibri"/>
              </a:endParaRPr>
            </a:p>
          </p:txBody>
        </p:sp>
      </p:grpSp>
      <p:sp>
        <p:nvSpPr>
          <p:cNvPr id="9" name="Rectangle 8"/>
          <p:cNvSpPr/>
          <p:nvPr/>
        </p:nvSpPr>
        <p:spPr bwMode="auto">
          <a:xfrm>
            <a:off x="5465017" y="957671"/>
            <a:ext cx="6715539" cy="5519329"/>
          </a:xfrm>
          <a:prstGeom prst="rect">
            <a:avLst/>
          </a:prstGeom>
          <a:gradFill flip="none" rotWithShape="1">
            <a:gsLst>
              <a:gs pos="0">
                <a:srgbClr val="0070C0">
                  <a:lumMod val="83000"/>
                  <a:alpha val="8000"/>
                </a:srgbClr>
              </a:gs>
              <a:gs pos="100000">
                <a:srgbClr val="0070C0">
                  <a:alpha val="0"/>
                </a:srgbClr>
              </a:gs>
            </a:gsLst>
            <a:lin ang="13500000" scaled="1"/>
            <a:tileRect/>
          </a:gra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72183E"/>
              </a:buClr>
              <a:buSzPct val="115000"/>
            </a:pPr>
            <a:endParaRPr lang="en-US" sz="2400" dirty="0" err="1">
              <a:solidFill>
                <a:srgbClr val="4D4D4F"/>
              </a:solidFill>
              <a:latin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buClr>
                <a:srgbClr val="72183E"/>
              </a:buClr>
            </a:pPr>
            <a:r>
              <a:rPr lang="en-US" smtClean="0">
                <a:solidFill>
                  <a:srgbClr val="777777"/>
                </a:solidFill>
              </a:rPr>
              <a:t> [Internal Use] for Check Point employees​</a:t>
            </a: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buClr>
                <a:srgbClr val="72183E"/>
              </a:buClr>
            </a:pPr>
            <a:endParaRPr lang="en-US">
              <a:solidFill>
                <a:srgbClr val="4D4D4F">
                  <a:tint val="75000"/>
                </a:srgb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83842" y="460552"/>
            <a:ext cx="5861203" cy="923748"/>
          </a:xfrm>
        </p:spPr>
        <p:txBody>
          <a:bodyPr/>
          <a:lstStyle/>
          <a:p>
            <a:r>
              <a:rPr lang="en-US" dirty="0"/>
              <a:t>The Global Risks Report 2018 </a:t>
            </a:r>
          </a:p>
        </p:txBody>
      </p:sp>
      <p:sp>
        <p:nvSpPr>
          <p:cNvPr id="6" name="Title 2"/>
          <p:cNvSpPr txBox="1">
            <a:spLocks/>
          </p:cNvSpPr>
          <p:nvPr/>
        </p:nvSpPr>
        <p:spPr bwMode="auto">
          <a:xfrm>
            <a:off x="-1568713" y="3517892"/>
            <a:ext cx="6099437" cy="465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5pPr>
            <a:lvl6pPr marL="609493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6pPr>
            <a:lvl7pPr marL="1218987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7pPr>
            <a:lvl8pPr marL="182848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8pPr>
            <a:lvl9pPr marL="2437973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4E4E4E"/>
                </a:solidFill>
                <a:latin typeface="Helvetic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endParaRPr lang="en-US" sz="6000" b="0" kern="0" cap="all" dirty="0">
              <a:solidFill>
                <a:srgbClr val="E45785"/>
              </a:solidFill>
              <a:cs typeface="Arial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8716"/>
            <a:ext cx="2053423" cy="114079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8106" y="1174310"/>
            <a:ext cx="5175552" cy="5153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4" name="Group 33"/>
          <p:cNvGrpSpPr/>
          <p:nvPr/>
        </p:nvGrpSpPr>
        <p:grpSpPr>
          <a:xfrm>
            <a:off x="5593786" y="1439340"/>
            <a:ext cx="4557197" cy="3936231"/>
            <a:chOff x="5458168" y="1707255"/>
            <a:chExt cx="4557197" cy="3936231"/>
          </a:xfrm>
        </p:grpSpPr>
        <p:sp>
          <p:nvSpPr>
            <p:cNvPr id="32" name="Trapezoid 31"/>
            <p:cNvSpPr/>
            <p:nvPr/>
          </p:nvSpPr>
          <p:spPr bwMode="auto">
            <a:xfrm rot="17665031">
              <a:off x="5352601" y="1812822"/>
              <a:ext cx="3257013" cy="3045880"/>
            </a:xfrm>
            <a:prstGeom prst="trapezoid">
              <a:avLst>
                <a:gd name="adj" fmla="val 36050"/>
              </a:avLst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  <a:alpha val="74000"/>
                  </a:schemeClr>
                </a:gs>
              </a:gsLst>
              <a:lin ang="1620000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</a:pPr>
              <a:endParaRPr lang="en-US" sz="2400" dirty="0" err="1">
                <a:solidFill>
                  <a:srgbClr val="4D4D4F"/>
                </a:solidFill>
                <a:latin typeface="Calibri"/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665779" y="2293547"/>
              <a:ext cx="3349586" cy="3349939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pic>
        <p:nvPicPr>
          <p:cNvPr id="40" name="Picture 3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82" y="1157444"/>
            <a:ext cx="5512050" cy="5186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Oval 40"/>
          <p:cNvSpPr/>
          <p:nvPr/>
        </p:nvSpPr>
        <p:spPr bwMode="auto">
          <a:xfrm>
            <a:off x="3971637" y="1174310"/>
            <a:ext cx="1855420" cy="1882925"/>
          </a:xfrm>
          <a:prstGeom prst="ellipse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72183E"/>
              </a:buClr>
              <a:buSzPct val="115000"/>
            </a:pPr>
            <a:endParaRPr lang="en-US" sz="2400" dirty="0" err="1">
              <a:solidFill>
                <a:srgbClr val="4D4D4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189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7179" y="1382565"/>
            <a:ext cx="9682338" cy="3027783"/>
          </a:xfrm>
        </p:spPr>
        <p:txBody>
          <a:bodyPr/>
          <a:lstStyle/>
          <a:p>
            <a:pPr marL="0" indent="0">
              <a:lnSpc>
                <a:spcPts val="8200"/>
              </a:lnSpc>
              <a:buNone/>
            </a:pPr>
            <a:r>
              <a:rPr lang="en-US" sz="9000" b="1" dirty="0" smtClean="0"/>
              <a:t>LET’S LOOK </a:t>
            </a:r>
            <a:r>
              <a:rPr lang="en-US" sz="9000" b="1" dirty="0"/>
              <a:t>AT THE </a:t>
            </a:r>
            <a:r>
              <a:rPr lang="en-US" sz="9000" b="1" dirty="0" smtClean="0"/>
              <a:t>GENERATIONS </a:t>
            </a:r>
            <a:r>
              <a:rPr lang="en-US" sz="9000" b="1" dirty="0"/>
              <a:t>OF </a:t>
            </a:r>
            <a:r>
              <a:rPr lang="en-US" sz="9000" b="1" dirty="0">
                <a:solidFill>
                  <a:schemeClr val="tx1">
                    <a:lumMod val="50000"/>
                  </a:schemeClr>
                </a:solidFill>
              </a:rPr>
              <a:t>ATTACKS…</a:t>
            </a:r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 [Internal Use] for Check Point employees​</a:t>
            </a:r>
            <a:endParaRPr lang="en-US"/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3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40"/>
          <p:cNvSpPr>
            <a:spLocks noGrp="1"/>
          </p:cNvSpPr>
          <p:nvPr>
            <p:ph type="title"/>
          </p:nvPr>
        </p:nvSpPr>
        <p:spPr>
          <a:xfrm>
            <a:off x="354005" y="436739"/>
            <a:ext cx="9857339" cy="923748"/>
          </a:xfrm>
        </p:spPr>
        <p:txBody>
          <a:bodyPr/>
          <a:lstStyle/>
          <a:p>
            <a:r>
              <a:rPr lang="en-US" dirty="0"/>
              <a:t>Generations of Attacks and Protections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70753" y="1152097"/>
            <a:ext cx="11267036" cy="1118126"/>
            <a:chOff x="328947" y="1226093"/>
            <a:chExt cx="11267036" cy="1463045"/>
          </a:xfrm>
        </p:grpSpPr>
        <p:sp>
          <p:nvSpPr>
            <p:cNvPr id="65" name="Rectangle 64"/>
            <p:cNvSpPr/>
            <p:nvPr/>
          </p:nvSpPr>
          <p:spPr bwMode="auto">
            <a:xfrm>
              <a:off x="328947" y="1528529"/>
              <a:ext cx="3878768" cy="555772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2">
                    <a:shade val="100000"/>
                    <a:satMod val="115000"/>
                    <a:alpha val="0"/>
                  </a:schemeClr>
                </a:gs>
              </a:gsLst>
              <a:lin ang="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</a:pPr>
              <a:endParaRPr lang="en-US" sz="2400" dirty="0" err="1">
                <a:solidFill>
                  <a:srgbClr val="4D4D4F"/>
                </a:solidFill>
                <a:latin typeface="Calibri"/>
              </a:endParaRPr>
            </a:p>
          </p:txBody>
        </p:sp>
        <p:sp>
          <p:nvSpPr>
            <p:cNvPr id="66" name="TextBox 65"/>
            <p:cNvSpPr txBox="1"/>
            <p:nvPr/>
          </p:nvSpPr>
          <p:spPr bwMode="auto">
            <a:xfrm>
              <a:off x="354005" y="1560408"/>
              <a:ext cx="837089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  <a:buClr>
                  <a:srgbClr val="72183E"/>
                </a:buClr>
              </a:pPr>
              <a:r>
                <a:rPr lang="en-US" sz="2400" b="1" i="1" dirty="0">
                  <a:solidFill>
                    <a:srgbClr val="E45785"/>
                  </a:solidFill>
                  <a:latin typeface="Calibri"/>
                </a:rPr>
                <a:t>Gen I</a:t>
              </a:r>
            </a:p>
          </p:txBody>
        </p:sp>
        <p:sp>
          <p:nvSpPr>
            <p:cNvPr id="71" name="AutoShape 4"/>
            <p:cNvSpPr>
              <a:spLocks noChangeArrowheads="1"/>
            </p:cNvSpPr>
            <p:nvPr/>
          </p:nvSpPr>
          <p:spPr bwMode="auto">
            <a:xfrm>
              <a:off x="1536475" y="1226093"/>
              <a:ext cx="10059508" cy="1152808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 w="3175" algn="ctr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1432" tIns="45717" rIns="91432" bIns="45717"/>
            <a:lstStyle/>
            <a:p>
              <a:pPr defTabSz="342781">
                <a:buClr>
                  <a:srgbClr val="72183E"/>
                </a:buClr>
                <a:defRPr/>
              </a:pPr>
              <a:endParaRPr lang="en-US" sz="1100" baseline="-25000" dirty="0">
                <a:solidFill>
                  <a:srgbClr val="FFFFFF"/>
                </a:solidFill>
                <a:latin typeface="Calibri"/>
                <a:cs typeface="Arial" pitchFamily="34" charset="0"/>
              </a:endParaRPr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174393" y="1234574"/>
              <a:ext cx="8637356" cy="1116981"/>
            </a:xfrm>
            <a:prstGeom prst="rect">
              <a:avLst/>
            </a:prstGeom>
          </p:spPr>
        </p:pic>
        <p:sp>
          <p:nvSpPr>
            <p:cNvPr id="77" name="Rectangle 76"/>
            <p:cNvSpPr/>
            <p:nvPr/>
          </p:nvSpPr>
          <p:spPr bwMode="auto">
            <a:xfrm>
              <a:off x="6852365" y="1226479"/>
              <a:ext cx="3156686" cy="1139763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  <a:alpha val="60000"/>
                  </a:schemeClr>
                </a:gs>
                <a:gs pos="100000">
                  <a:schemeClr val="bg2">
                    <a:shade val="100000"/>
                    <a:satMod val="115000"/>
                    <a:alpha val="0"/>
                  </a:schemeClr>
                </a:gs>
              </a:gsLst>
              <a:lin ang="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</a:pPr>
              <a:endParaRPr lang="en-US" sz="2400" dirty="0" err="1">
                <a:solidFill>
                  <a:srgbClr val="4D4D4F"/>
                </a:solidFill>
                <a:latin typeface="Calibri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922743" y="1354341"/>
              <a:ext cx="3756932" cy="764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buClr>
                  <a:srgbClr val="72183E"/>
                </a:buClr>
              </a:pPr>
              <a:r>
                <a:rPr lang="en-US" sz="2400" b="1" dirty="0">
                  <a:solidFill>
                    <a:srgbClr val="FFFFFF"/>
                  </a:solidFill>
                  <a:latin typeface="Calibri"/>
                </a:rPr>
                <a:t>Late 1980s – </a:t>
              </a:r>
            </a:p>
            <a:p>
              <a:pPr>
                <a:lnSpc>
                  <a:spcPct val="80000"/>
                </a:lnSpc>
                <a:buClr>
                  <a:srgbClr val="72183E"/>
                </a:buClr>
              </a:pPr>
              <a:r>
                <a:rPr lang="en-US" sz="2400" b="1" dirty="0">
                  <a:solidFill>
                    <a:srgbClr val="FFFFFF"/>
                  </a:solidFill>
                  <a:latin typeface="Calibri"/>
                </a:rPr>
                <a:t>PC attacks - standalone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569554" y="1275455"/>
              <a:ext cx="974013" cy="1413683"/>
              <a:chOff x="1237993" y="1682363"/>
              <a:chExt cx="974013" cy="1413683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237993" y="1682363"/>
                <a:ext cx="807515" cy="1025452"/>
                <a:chOff x="873868" y="2150141"/>
                <a:chExt cx="2708447" cy="3439421"/>
              </a:xfrm>
            </p:grpSpPr>
            <p:sp>
              <p:nvSpPr>
                <p:cNvPr id="9" name="Oval 21"/>
                <p:cNvSpPr>
                  <a:spLocks noChangeArrowheads="1"/>
                </p:cNvSpPr>
                <p:nvPr/>
              </p:nvSpPr>
              <p:spPr bwMode="auto">
                <a:xfrm>
                  <a:off x="873868" y="2150141"/>
                  <a:ext cx="2708447" cy="3439421"/>
                </a:xfrm>
                <a:prstGeom prst="ellipse">
                  <a:avLst/>
                </a:prstGeom>
                <a:solidFill>
                  <a:schemeClr val="tx1"/>
                </a:solidFill>
                <a:ln w="3175" algn="ctr">
                  <a:noFill/>
                  <a:prstDash val="sysDot"/>
                  <a:round/>
                  <a:headEnd/>
                  <a:tailEnd/>
                </a:ln>
                <a:effectLst/>
              </p:spPr>
              <p:txBody>
                <a:bodyPr wrap="square" lIns="82124" tIns="41061" rIns="82124" bIns="41061" anchor="ctr">
                  <a:no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400" kern="0" dirty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10" name="Oval 21"/>
                <p:cNvSpPr>
                  <a:spLocks noChangeArrowheads="1"/>
                </p:cNvSpPr>
                <p:nvPr/>
              </p:nvSpPr>
              <p:spPr bwMode="auto">
                <a:xfrm>
                  <a:off x="1039672" y="2304681"/>
                  <a:ext cx="2542643" cy="3130342"/>
                </a:xfrm>
                <a:prstGeom prst="ellipse">
                  <a:avLst/>
                </a:prstGeom>
                <a:solidFill>
                  <a:srgbClr val="92D050"/>
                </a:solidFill>
                <a:ln w="6350" algn="ctr">
                  <a:noFill/>
                  <a:round/>
                  <a:headEnd/>
                  <a:tailEnd/>
                </a:ln>
                <a:effectLst/>
              </p:spPr>
              <p:txBody>
                <a:bodyPr wrap="square" lIns="82124" tIns="41061" rIns="82124" bIns="41061" anchor="ctr">
                  <a:no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400" kern="0" dirty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 bwMode="auto">
              <a:xfrm>
                <a:off x="1265957" y="2785808"/>
                <a:ext cx="946049" cy="310238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0"/>
                  </a:spcBef>
                  <a:buClr>
                    <a:srgbClr val="72183E"/>
                  </a:buClr>
                </a:pPr>
                <a:r>
                  <a:rPr lang="en-US" sz="1800" b="1" dirty="0">
                    <a:solidFill>
                      <a:srgbClr val="4D4D4F">
                        <a:lumMod val="50000"/>
                      </a:srgbClr>
                    </a:solidFill>
                    <a:latin typeface="Calibri"/>
                  </a:rPr>
                  <a:t>Virus</a:t>
                </a:r>
                <a:endParaRPr lang="en-US" sz="1400" b="1" dirty="0">
                  <a:solidFill>
                    <a:srgbClr val="4D4D4F">
                      <a:lumMod val="50000"/>
                    </a:srgbClr>
                  </a:solidFill>
                  <a:latin typeface="Calibri"/>
                </a:endParaRPr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43527" y="1774148"/>
                <a:ext cx="835060" cy="835060"/>
              </a:xfrm>
              <a:prstGeom prst="rect">
                <a:avLst/>
              </a:prstGeom>
            </p:spPr>
          </p:pic>
        </p:grpSp>
      </p:grpSp>
      <p:grpSp>
        <p:nvGrpSpPr>
          <p:cNvPr id="35" name="Group 34"/>
          <p:cNvGrpSpPr/>
          <p:nvPr/>
        </p:nvGrpSpPr>
        <p:grpSpPr>
          <a:xfrm>
            <a:off x="258099" y="2526271"/>
            <a:ext cx="11267036" cy="1085727"/>
            <a:chOff x="258099" y="2945181"/>
            <a:chExt cx="11267036" cy="1420653"/>
          </a:xfrm>
        </p:grpSpPr>
        <p:sp>
          <p:nvSpPr>
            <p:cNvPr id="101" name="Rectangle 100"/>
            <p:cNvSpPr/>
            <p:nvPr/>
          </p:nvSpPr>
          <p:spPr bwMode="auto">
            <a:xfrm>
              <a:off x="258099" y="3270477"/>
              <a:ext cx="3878768" cy="555772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2">
                    <a:shade val="100000"/>
                    <a:satMod val="115000"/>
                    <a:alpha val="0"/>
                  </a:schemeClr>
                </a:gs>
              </a:gsLst>
              <a:lin ang="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</a:pPr>
              <a:endParaRPr lang="en-US" sz="2400" dirty="0" err="1">
                <a:solidFill>
                  <a:srgbClr val="4D4D4F"/>
                </a:solidFill>
                <a:latin typeface="Calibri"/>
              </a:endParaRPr>
            </a:p>
          </p:txBody>
        </p:sp>
        <p:sp>
          <p:nvSpPr>
            <p:cNvPr id="102" name="TextBox 101"/>
            <p:cNvSpPr txBox="1"/>
            <p:nvPr/>
          </p:nvSpPr>
          <p:spPr bwMode="auto">
            <a:xfrm>
              <a:off x="283157" y="3302356"/>
              <a:ext cx="925253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  <a:buClr>
                  <a:srgbClr val="72183E"/>
                </a:buClr>
              </a:pPr>
              <a:r>
                <a:rPr lang="en-US" sz="2400" b="1" i="1" dirty="0">
                  <a:solidFill>
                    <a:srgbClr val="E45785"/>
                  </a:solidFill>
                  <a:latin typeface="Calibri"/>
                </a:rPr>
                <a:t>Gen II</a:t>
              </a:r>
            </a:p>
          </p:txBody>
        </p:sp>
        <p:sp>
          <p:nvSpPr>
            <p:cNvPr id="103" name="AutoShape 4"/>
            <p:cNvSpPr>
              <a:spLocks noChangeArrowheads="1"/>
            </p:cNvSpPr>
            <p:nvPr/>
          </p:nvSpPr>
          <p:spPr bwMode="auto">
            <a:xfrm>
              <a:off x="1465627" y="2945181"/>
              <a:ext cx="10059508" cy="1152808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 w="3175" algn="ctr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1432" tIns="45717" rIns="91432" bIns="45717"/>
            <a:lstStyle/>
            <a:p>
              <a:pPr defTabSz="342781">
                <a:buClr>
                  <a:srgbClr val="72183E"/>
                </a:buClr>
                <a:defRPr/>
              </a:pPr>
              <a:endParaRPr lang="en-US" sz="1100" baseline="-25000" dirty="0">
                <a:solidFill>
                  <a:srgbClr val="FFFFFF"/>
                </a:solidFill>
                <a:latin typeface="Calibri"/>
                <a:cs typeface="Arial" pitchFamily="34" charset="0"/>
              </a:endParaRPr>
            </a:p>
          </p:txBody>
        </p:sp>
        <p:pic>
          <p:nvPicPr>
            <p:cNvPr id="105" name="Picture 10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116199" y="2964107"/>
              <a:ext cx="8637356" cy="1116981"/>
            </a:xfrm>
            <a:prstGeom prst="rect">
              <a:avLst/>
            </a:prstGeom>
          </p:spPr>
        </p:pic>
        <p:sp>
          <p:nvSpPr>
            <p:cNvPr id="107" name="Rectangle 106"/>
            <p:cNvSpPr/>
            <p:nvPr/>
          </p:nvSpPr>
          <p:spPr bwMode="auto">
            <a:xfrm>
              <a:off x="6781517" y="2945567"/>
              <a:ext cx="3156686" cy="1139763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  <a:alpha val="60000"/>
                  </a:schemeClr>
                </a:gs>
                <a:gs pos="100000">
                  <a:schemeClr val="bg2">
                    <a:shade val="100000"/>
                    <a:satMod val="115000"/>
                    <a:alpha val="0"/>
                  </a:schemeClr>
                </a:gs>
              </a:gsLst>
              <a:lin ang="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</a:pPr>
              <a:endParaRPr lang="en-US" sz="2400" dirty="0" err="1">
                <a:solidFill>
                  <a:srgbClr val="4D4D4F"/>
                </a:solidFill>
                <a:latin typeface="Calibri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2868678" y="3106621"/>
              <a:ext cx="4117564" cy="7263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buClr>
                  <a:srgbClr val="72183E"/>
                </a:buClr>
              </a:pPr>
              <a:r>
                <a:rPr lang="en-US" sz="2400" b="1" dirty="0">
                  <a:solidFill>
                    <a:srgbClr val="FFFFFF"/>
                  </a:solidFill>
                  <a:latin typeface="Calibri"/>
                </a:rPr>
                <a:t>Mid 1990s – </a:t>
              </a:r>
            </a:p>
            <a:p>
              <a:pPr>
                <a:lnSpc>
                  <a:spcPct val="80000"/>
                </a:lnSpc>
                <a:buClr>
                  <a:srgbClr val="72183E"/>
                </a:buClr>
              </a:pPr>
              <a:r>
                <a:rPr lang="en-US" sz="2200" b="1" dirty="0">
                  <a:solidFill>
                    <a:srgbClr val="FFFFFF"/>
                  </a:solidFill>
                  <a:latin typeface="Calibri"/>
                </a:rPr>
                <a:t>Attacks from the internet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374096" y="2997074"/>
              <a:ext cx="1289930" cy="1368760"/>
              <a:chOff x="2965070" y="3787616"/>
              <a:chExt cx="1289930" cy="1368760"/>
            </a:xfrm>
          </p:grpSpPr>
          <p:grpSp>
            <p:nvGrpSpPr>
              <p:cNvPr id="12" name="Group 11"/>
              <p:cNvGrpSpPr>
                <a:grpSpLocks noChangeAspect="1"/>
              </p:cNvGrpSpPr>
              <p:nvPr/>
            </p:nvGrpSpPr>
            <p:grpSpPr>
              <a:xfrm>
                <a:off x="2965070" y="3787616"/>
                <a:ext cx="1289930" cy="1368760"/>
                <a:chOff x="1392345" y="3184996"/>
                <a:chExt cx="1794809" cy="1904495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1600943" y="3184996"/>
                  <a:ext cx="1134388" cy="1426814"/>
                  <a:chOff x="873868" y="2150141"/>
                  <a:chExt cx="2734508" cy="3439421"/>
                </a:xfrm>
              </p:grpSpPr>
              <p:sp>
                <p:nvSpPr>
                  <p:cNvPr id="16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2734508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7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39672" y="2304681"/>
                    <a:ext cx="2568704" cy="3130341"/>
                  </a:xfrm>
                  <a:prstGeom prst="ellipse">
                    <a:avLst/>
                  </a:prstGeom>
                  <a:solidFill>
                    <a:srgbClr val="00B0F0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15" name="TextBox 14"/>
                <p:cNvSpPr txBox="1"/>
                <p:nvPr/>
              </p:nvSpPr>
              <p:spPr bwMode="auto">
                <a:xfrm>
                  <a:off x="1392345" y="4686973"/>
                  <a:ext cx="1794809" cy="40251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buClr>
                      <a:srgbClr val="72183E"/>
                    </a:buClr>
                  </a:pPr>
                  <a:r>
                    <a:rPr lang="en-US" sz="1800" b="1" dirty="0">
                      <a:solidFill>
                        <a:srgbClr val="4D4D4F">
                          <a:lumMod val="50000"/>
                        </a:srgbClr>
                      </a:solidFill>
                      <a:latin typeface="Calibri"/>
                    </a:rPr>
                    <a:t>Networks</a:t>
                  </a:r>
                  <a:endParaRPr lang="en-US" sz="1400" b="1" dirty="0">
                    <a:solidFill>
                      <a:srgbClr val="4D4D4F">
                        <a:lumMod val="50000"/>
                      </a:srgbClr>
                    </a:solidFill>
                    <a:latin typeface="Calibri"/>
                  </a:endParaRPr>
                </a:p>
              </p:txBody>
            </p:sp>
          </p:grpSp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3664" y="3901537"/>
                <a:ext cx="673532" cy="820392"/>
              </a:xfrm>
              <a:prstGeom prst="rect">
                <a:avLst/>
              </a:prstGeom>
            </p:spPr>
          </p:pic>
        </p:grpSp>
      </p:grpSp>
      <p:grpSp>
        <p:nvGrpSpPr>
          <p:cNvPr id="37" name="Group 36"/>
          <p:cNvGrpSpPr/>
          <p:nvPr/>
        </p:nvGrpSpPr>
        <p:grpSpPr>
          <a:xfrm>
            <a:off x="328947" y="3862444"/>
            <a:ext cx="11267036" cy="1154412"/>
            <a:chOff x="297438" y="4664725"/>
            <a:chExt cx="11267036" cy="1510526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97438" y="5043557"/>
              <a:ext cx="3878768" cy="555772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2">
                    <a:shade val="100000"/>
                    <a:satMod val="115000"/>
                    <a:alpha val="0"/>
                  </a:schemeClr>
                </a:gs>
              </a:gsLst>
              <a:lin ang="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</a:pPr>
              <a:endParaRPr lang="en-US" sz="2400" dirty="0" err="1">
                <a:solidFill>
                  <a:srgbClr val="4D4D4F"/>
                </a:solidFill>
                <a:latin typeface="Calibri"/>
              </a:endParaRPr>
            </a:p>
          </p:txBody>
        </p:sp>
        <p:sp>
          <p:nvSpPr>
            <p:cNvPr id="117" name="TextBox 116"/>
            <p:cNvSpPr txBox="1"/>
            <p:nvPr/>
          </p:nvSpPr>
          <p:spPr bwMode="auto">
            <a:xfrm>
              <a:off x="322496" y="5075436"/>
              <a:ext cx="1007007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  <a:buClr>
                  <a:srgbClr val="72183E"/>
                </a:buClr>
              </a:pPr>
              <a:r>
                <a:rPr lang="en-US" sz="2400" b="1" i="1" dirty="0">
                  <a:solidFill>
                    <a:srgbClr val="E45785"/>
                  </a:solidFill>
                  <a:latin typeface="Calibri"/>
                </a:rPr>
                <a:t>Gen III</a:t>
              </a:r>
            </a:p>
          </p:txBody>
        </p:sp>
        <p:sp>
          <p:nvSpPr>
            <p:cNvPr id="118" name="AutoShape 4"/>
            <p:cNvSpPr>
              <a:spLocks noChangeArrowheads="1"/>
            </p:cNvSpPr>
            <p:nvPr/>
          </p:nvSpPr>
          <p:spPr bwMode="auto">
            <a:xfrm>
              <a:off x="1504966" y="4718261"/>
              <a:ext cx="10059508" cy="1152808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 w="3175" algn="ctr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1432" tIns="45717" rIns="91432" bIns="45717"/>
            <a:lstStyle/>
            <a:p>
              <a:pPr defTabSz="342781">
                <a:buClr>
                  <a:srgbClr val="72183E"/>
                </a:buClr>
                <a:defRPr/>
              </a:pPr>
              <a:endParaRPr lang="en-US" sz="1100" baseline="-25000" dirty="0">
                <a:solidFill>
                  <a:srgbClr val="FFFFFF"/>
                </a:solidFill>
                <a:latin typeface="Calibri"/>
                <a:cs typeface="Arial" pitchFamily="34" charset="0"/>
              </a:endParaRPr>
            </a:p>
          </p:txBody>
        </p:sp>
        <p:pic>
          <p:nvPicPr>
            <p:cNvPr id="120" name="Picture 119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142884" y="4726742"/>
              <a:ext cx="8637356" cy="1116981"/>
            </a:xfrm>
            <a:prstGeom prst="rect">
              <a:avLst/>
            </a:prstGeom>
          </p:spPr>
        </p:pic>
        <p:sp>
          <p:nvSpPr>
            <p:cNvPr id="122" name="Rectangle 121"/>
            <p:cNvSpPr/>
            <p:nvPr/>
          </p:nvSpPr>
          <p:spPr bwMode="auto">
            <a:xfrm>
              <a:off x="6820856" y="4718647"/>
              <a:ext cx="3156686" cy="1139763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  <a:alpha val="60000"/>
                  </a:schemeClr>
                </a:gs>
                <a:gs pos="100000">
                  <a:schemeClr val="bg2">
                    <a:shade val="100000"/>
                    <a:satMod val="115000"/>
                    <a:alpha val="0"/>
                  </a:schemeClr>
                </a:gs>
              </a:gsLst>
              <a:lin ang="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2183E"/>
                </a:buClr>
                <a:buSzPct val="115000"/>
              </a:pPr>
              <a:endParaRPr lang="en-US" sz="2400" dirty="0" err="1">
                <a:solidFill>
                  <a:srgbClr val="4D4D4F"/>
                </a:solidFill>
                <a:latin typeface="Calibri"/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2837169" y="4664725"/>
              <a:ext cx="4015682" cy="13048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buClr>
                  <a:srgbClr val="72183E"/>
                </a:buClr>
              </a:pPr>
              <a:r>
                <a:rPr lang="en-US" sz="2400" b="1" dirty="0">
                  <a:solidFill>
                    <a:srgbClr val="FFFFFF"/>
                  </a:solidFill>
                  <a:latin typeface="Calibri"/>
                </a:rPr>
                <a:t>Early 2000s - </a:t>
              </a:r>
            </a:p>
            <a:p>
              <a:pPr>
                <a:lnSpc>
                  <a:spcPct val="80000"/>
                </a:lnSpc>
                <a:buClr>
                  <a:srgbClr val="72183E"/>
                </a:buClr>
              </a:pPr>
              <a:r>
                <a:rPr lang="en-US" sz="2200" b="1" dirty="0">
                  <a:solidFill>
                    <a:srgbClr val="FFFFFF"/>
                  </a:solidFill>
                  <a:latin typeface="Calibri"/>
                </a:rPr>
                <a:t>Exploiting  vulnerabilities </a:t>
              </a:r>
              <a:br>
                <a:rPr lang="en-US" sz="2200" b="1" dirty="0">
                  <a:solidFill>
                    <a:srgbClr val="FFFFFF"/>
                  </a:solidFill>
                  <a:latin typeface="Calibri"/>
                </a:rPr>
              </a:br>
              <a:r>
                <a:rPr lang="en-US" sz="2200" b="1" dirty="0">
                  <a:solidFill>
                    <a:srgbClr val="FFFFFF"/>
                  </a:solidFill>
                  <a:latin typeface="Calibri"/>
                </a:rPr>
                <a:t>in applications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287222" y="4770202"/>
              <a:ext cx="1400659" cy="1405049"/>
              <a:chOff x="3972237" y="3125738"/>
              <a:chExt cx="1400659" cy="1405049"/>
            </a:xfrm>
          </p:grpSpPr>
          <p:grpSp>
            <p:nvGrpSpPr>
              <p:cNvPr id="19" name="Group 18"/>
              <p:cNvGrpSpPr>
                <a:grpSpLocks noChangeAspect="1"/>
              </p:cNvGrpSpPr>
              <p:nvPr/>
            </p:nvGrpSpPr>
            <p:grpSpPr>
              <a:xfrm>
                <a:off x="3972237" y="3125738"/>
                <a:ext cx="1400659" cy="1405049"/>
                <a:chOff x="1224497" y="3184996"/>
                <a:chExt cx="1948877" cy="1954988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1600943" y="3184996"/>
                  <a:ext cx="1043574" cy="1426814"/>
                  <a:chOff x="873868" y="2150141"/>
                  <a:chExt cx="2515596" cy="3439421"/>
                </a:xfrm>
              </p:grpSpPr>
              <p:sp>
                <p:nvSpPr>
                  <p:cNvPr id="23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2515596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4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39672" y="2304681"/>
                    <a:ext cx="2349792" cy="3130341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22" name="TextBox 21"/>
                <p:cNvSpPr txBox="1"/>
                <p:nvPr/>
              </p:nvSpPr>
              <p:spPr bwMode="auto">
                <a:xfrm>
                  <a:off x="1224497" y="4761101"/>
                  <a:ext cx="1948877" cy="3788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buClr>
                      <a:srgbClr val="72183E"/>
                    </a:buClr>
                  </a:pPr>
                  <a:r>
                    <a:rPr lang="en-US" sz="1800" b="1" dirty="0">
                      <a:solidFill>
                        <a:srgbClr val="4D4D4F">
                          <a:lumMod val="50000"/>
                        </a:srgbClr>
                      </a:solidFill>
                      <a:latin typeface="Calibri"/>
                    </a:rPr>
                    <a:t>Applications</a:t>
                  </a:r>
                  <a:endParaRPr lang="en-US" sz="1400" b="1" dirty="0">
                    <a:solidFill>
                      <a:srgbClr val="4D4D4F">
                        <a:lumMod val="50000"/>
                      </a:srgbClr>
                    </a:solidFill>
                    <a:latin typeface="Calibri"/>
                  </a:endParaRPr>
                </a:p>
              </p:txBody>
            </p:sp>
          </p:grpSp>
          <p:pic>
            <p:nvPicPr>
              <p:cNvPr id="20" name="Picture 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274833" y="3287950"/>
                <a:ext cx="701022" cy="7010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buClr>
                <a:srgbClr val="72183E"/>
              </a:buClr>
            </a:pPr>
            <a:r>
              <a:rPr lang="en-US" smtClean="0">
                <a:solidFill>
                  <a:srgbClr val="777777"/>
                </a:solidFill>
              </a:rPr>
              <a:t>​
 [Internal Use] for Check Point employees​</a:t>
            </a: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51" name="TextBox 50"/>
          <p:cNvSpPr txBox="1"/>
          <p:nvPr/>
        </p:nvSpPr>
        <p:spPr bwMode="auto">
          <a:xfrm>
            <a:off x="7736978" y="1296895"/>
            <a:ext cx="272859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buClr>
                <a:srgbClr val="72183E"/>
              </a:buClr>
            </a:pPr>
            <a:r>
              <a:rPr lang="en-US" sz="2800" b="1" dirty="0">
                <a:solidFill>
                  <a:srgbClr val="FFFFFF"/>
                </a:solidFill>
                <a:latin typeface="Calibri"/>
              </a:rPr>
              <a:t>The Anti Virus </a:t>
            </a:r>
          </a:p>
        </p:txBody>
      </p:sp>
      <p:sp>
        <p:nvSpPr>
          <p:cNvPr id="52" name="TextBox 51"/>
          <p:cNvSpPr txBox="1"/>
          <p:nvPr/>
        </p:nvSpPr>
        <p:spPr bwMode="auto">
          <a:xfrm>
            <a:off x="7736978" y="2721738"/>
            <a:ext cx="272859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buClr>
                <a:srgbClr val="72183E"/>
              </a:buClr>
            </a:pPr>
            <a:r>
              <a:rPr lang="en-US" sz="2800" b="1" dirty="0">
                <a:solidFill>
                  <a:srgbClr val="FFFFFF"/>
                </a:solidFill>
                <a:latin typeface="Calibri"/>
              </a:rPr>
              <a:t>The Firewall</a:t>
            </a:r>
          </a:p>
        </p:txBody>
      </p:sp>
      <p:sp>
        <p:nvSpPr>
          <p:cNvPr id="53" name="TextBox 52"/>
          <p:cNvSpPr txBox="1"/>
          <p:nvPr/>
        </p:nvSpPr>
        <p:spPr bwMode="auto">
          <a:xfrm>
            <a:off x="7736978" y="3849822"/>
            <a:ext cx="2728592" cy="95410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buClr>
                <a:srgbClr val="72183E"/>
              </a:buClr>
            </a:pPr>
            <a:r>
              <a:rPr lang="en-US" sz="2800" b="1" dirty="0">
                <a:solidFill>
                  <a:srgbClr val="FFFFFF"/>
                </a:solidFill>
                <a:latin typeface="Calibri"/>
              </a:rPr>
              <a:t>Intrusion Prevention (IPS) </a:t>
            </a:r>
          </a:p>
        </p:txBody>
      </p:sp>
      <p:sp>
        <p:nvSpPr>
          <p:cNvPr id="2" name="Date Placeholder 1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buClr>
                <a:srgbClr val="72183E"/>
              </a:buClr>
            </a:pPr>
            <a:endParaRPr lang="en-US">
              <a:solidFill>
                <a:srgbClr val="4D4D4F">
                  <a:tint val="75000"/>
                </a:srgb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28947" y="5112280"/>
            <a:ext cx="11267036" cy="1228056"/>
            <a:chOff x="337585" y="5233036"/>
            <a:chExt cx="11267036" cy="1228056"/>
          </a:xfrm>
        </p:grpSpPr>
        <p:grpSp>
          <p:nvGrpSpPr>
            <p:cNvPr id="73" name="Group 72"/>
            <p:cNvGrpSpPr/>
            <p:nvPr/>
          </p:nvGrpSpPr>
          <p:grpSpPr>
            <a:xfrm>
              <a:off x="337585" y="5233036"/>
              <a:ext cx="11267036" cy="1228056"/>
              <a:chOff x="297438" y="4584019"/>
              <a:chExt cx="11267036" cy="1606887"/>
            </a:xfrm>
          </p:grpSpPr>
          <p:sp>
            <p:nvSpPr>
              <p:cNvPr id="74" name="Rectangle 73"/>
              <p:cNvSpPr/>
              <p:nvPr/>
            </p:nvSpPr>
            <p:spPr bwMode="auto">
              <a:xfrm>
                <a:off x="297438" y="5043557"/>
                <a:ext cx="3878768" cy="555772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2">
                      <a:shade val="100000"/>
                      <a:satMod val="115000"/>
                      <a:alpha val="0"/>
                    </a:schemeClr>
                  </a:gs>
                </a:gsLst>
                <a:lin ang="0" scaled="1"/>
                <a:tileRect/>
              </a:gradFill>
              <a:ln w="12700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Clr>
                    <a:srgbClr val="72183E"/>
                  </a:buClr>
                  <a:buSzPct val="115000"/>
                </a:pPr>
                <a:endParaRPr lang="en-US" sz="2400" dirty="0" err="1">
                  <a:solidFill>
                    <a:srgbClr val="4D4D4F"/>
                  </a:solidFill>
                  <a:latin typeface="Calibri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 bwMode="auto">
              <a:xfrm>
                <a:off x="322496" y="5075436"/>
                <a:ext cx="1026243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ts val="0"/>
                  </a:spcBef>
                  <a:buClr>
                    <a:srgbClr val="72183E"/>
                  </a:buClr>
                </a:pPr>
                <a:r>
                  <a:rPr lang="en-US" sz="2400" b="1" i="1" dirty="0">
                    <a:solidFill>
                      <a:srgbClr val="E45785"/>
                    </a:solidFill>
                    <a:latin typeface="Calibri"/>
                  </a:rPr>
                  <a:t>Gen IV</a:t>
                </a:r>
              </a:p>
            </p:txBody>
          </p:sp>
          <p:sp>
            <p:nvSpPr>
              <p:cNvPr id="79" name="AutoShape 4"/>
              <p:cNvSpPr>
                <a:spLocks noChangeArrowheads="1"/>
              </p:cNvSpPr>
              <p:nvPr/>
            </p:nvSpPr>
            <p:spPr bwMode="auto">
              <a:xfrm>
                <a:off x="1504966" y="4718261"/>
                <a:ext cx="10059508" cy="1152808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25000"/>
                </a:schemeClr>
              </a:solidFill>
              <a:ln w="3175" algn="ctr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91432" tIns="45717" rIns="91432" bIns="45717"/>
              <a:lstStyle/>
              <a:p>
                <a:pPr defTabSz="342781">
                  <a:buClr>
                    <a:srgbClr val="72183E"/>
                  </a:buClr>
                  <a:defRPr/>
                </a:pPr>
                <a:endParaRPr lang="en-US" sz="1100" baseline="-25000" dirty="0">
                  <a:solidFill>
                    <a:srgbClr val="FFFFFF"/>
                  </a:solidFill>
                  <a:latin typeface="Calibri"/>
                  <a:cs typeface="Arial" pitchFamily="34" charset="0"/>
                </a:endParaRPr>
              </a:p>
            </p:txBody>
          </p:sp>
          <p:pic>
            <p:nvPicPr>
              <p:cNvPr id="80" name="Picture 79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955308" y="4584019"/>
                <a:ext cx="8637356" cy="1116980"/>
              </a:xfrm>
              <a:prstGeom prst="rect">
                <a:avLst/>
              </a:prstGeom>
            </p:spPr>
          </p:pic>
          <p:sp>
            <p:nvSpPr>
              <p:cNvPr id="81" name="Rectangle 80"/>
              <p:cNvSpPr/>
              <p:nvPr/>
            </p:nvSpPr>
            <p:spPr bwMode="auto">
              <a:xfrm>
                <a:off x="6820856" y="4718647"/>
                <a:ext cx="3156686" cy="1139763"/>
              </a:xfrm>
              <a:prstGeom prst="rect">
                <a:avLst/>
              </a:prstGeom>
              <a:gradFill flip="none" rotWithShape="1">
                <a:gsLst>
                  <a:gs pos="0">
                    <a:schemeClr val="bg2">
                      <a:shade val="30000"/>
                      <a:satMod val="115000"/>
                      <a:alpha val="60000"/>
                    </a:schemeClr>
                  </a:gs>
                  <a:gs pos="100000">
                    <a:schemeClr val="bg2">
                      <a:shade val="100000"/>
                      <a:satMod val="115000"/>
                      <a:alpha val="0"/>
                    </a:schemeClr>
                  </a:gs>
                </a:gsLst>
                <a:lin ang="0" scaled="1"/>
                <a:tileRect/>
              </a:gradFill>
              <a:ln w="12700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1200"/>
                  </a:spcBef>
                  <a:spcAft>
                    <a:spcPts val="0"/>
                  </a:spcAft>
                  <a:buClr>
                    <a:srgbClr val="72183E"/>
                  </a:buClr>
                  <a:buSzPct val="115000"/>
                </a:pPr>
                <a:endParaRPr lang="en-US" sz="2400" dirty="0" err="1">
                  <a:solidFill>
                    <a:srgbClr val="4D4D4F"/>
                  </a:solidFill>
                  <a:latin typeface="Calibri"/>
                </a:endParaRPr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2839971" y="4722225"/>
                <a:ext cx="4532265" cy="9906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  <a:buClr>
                    <a:srgbClr val="72183E"/>
                  </a:buClr>
                </a:pPr>
                <a:r>
                  <a:rPr lang="en-US" sz="2400" b="1" dirty="0">
                    <a:solidFill>
                      <a:srgbClr val="FFFFFF"/>
                    </a:solidFill>
                    <a:latin typeface="Calibri"/>
                  </a:rPr>
                  <a:t>2010 -  </a:t>
                </a:r>
              </a:p>
              <a:p>
                <a:pPr>
                  <a:lnSpc>
                    <a:spcPct val="80000"/>
                  </a:lnSpc>
                  <a:buClr>
                    <a:srgbClr val="72183E"/>
                  </a:buClr>
                </a:pPr>
                <a:r>
                  <a:rPr lang="en-US" sz="2400" b="1" dirty="0">
                    <a:solidFill>
                      <a:srgbClr val="FFFFFF"/>
                    </a:solidFill>
                    <a:latin typeface="Calibri"/>
                  </a:rPr>
                  <a:t>Polymorphic Content</a:t>
                </a:r>
              </a:p>
            </p:txBody>
          </p:sp>
          <p:grpSp>
            <p:nvGrpSpPr>
              <p:cNvPr id="84" name="Group 83"/>
              <p:cNvGrpSpPr>
                <a:grpSpLocks noChangeAspect="1"/>
              </p:cNvGrpSpPr>
              <p:nvPr/>
            </p:nvGrpSpPr>
            <p:grpSpPr>
              <a:xfrm>
                <a:off x="1254951" y="4770202"/>
                <a:ext cx="1400659" cy="1420704"/>
                <a:chOff x="1179595" y="3184996"/>
                <a:chExt cx="1948877" cy="1976771"/>
              </a:xfrm>
            </p:grpSpPr>
            <p:grpSp>
              <p:nvGrpSpPr>
                <p:cNvPr id="86" name="Group 85"/>
                <p:cNvGrpSpPr/>
                <p:nvPr/>
              </p:nvGrpSpPr>
              <p:grpSpPr>
                <a:xfrm>
                  <a:off x="1600943" y="3184996"/>
                  <a:ext cx="1031555" cy="1426814"/>
                  <a:chOff x="873868" y="2150141"/>
                  <a:chExt cx="2486623" cy="3439421"/>
                </a:xfrm>
              </p:grpSpPr>
              <p:sp>
                <p:nvSpPr>
                  <p:cNvPr id="88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2486623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89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39672" y="2304681"/>
                    <a:ext cx="2320819" cy="3130341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87" name="TextBox 86"/>
                <p:cNvSpPr txBox="1"/>
                <p:nvPr/>
              </p:nvSpPr>
              <p:spPr bwMode="auto">
                <a:xfrm>
                  <a:off x="1179595" y="4782884"/>
                  <a:ext cx="1948877" cy="3788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buClr>
                      <a:srgbClr val="72183E"/>
                    </a:buClr>
                  </a:pPr>
                  <a:r>
                    <a:rPr lang="en-US" sz="1800" b="1" dirty="0">
                      <a:solidFill>
                        <a:srgbClr val="4D4D4F">
                          <a:lumMod val="50000"/>
                        </a:srgbClr>
                      </a:solidFill>
                      <a:latin typeface="Calibri"/>
                    </a:rPr>
                    <a:t>Payload</a:t>
                  </a:r>
                  <a:endParaRPr lang="en-US" sz="1400" b="1" dirty="0">
                    <a:solidFill>
                      <a:srgbClr val="4D4D4F">
                        <a:lumMod val="50000"/>
                      </a:srgbClr>
                    </a:solidFill>
                    <a:latin typeface="Calibri"/>
                  </a:endParaRPr>
                </a:p>
              </p:txBody>
            </p:sp>
          </p:grpSp>
        </p:grpSp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1564" y="5422687"/>
              <a:ext cx="674994" cy="674995"/>
            </a:xfrm>
            <a:prstGeom prst="rect">
              <a:avLst/>
            </a:prstGeom>
          </p:spPr>
        </p:pic>
      </p:grpSp>
      <p:sp>
        <p:nvSpPr>
          <p:cNvPr id="91" name="TextBox 90"/>
          <p:cNvSpPr txBox="1"/>
          <p:nvPr/>
        </p:nvSpPr>
        <p:spPr bwMode="auto">
          <a:xfrm>
            <a:off x="7736978" y="5206301"/>
            <a:ext cx="2266571" cy="95410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buClr>
                <a:srgbClr val="72183E"/>
              </a:buClr>
            </a:pPr>
            <a:r>
              <a:rPr lang="en-US" sz="2800" b="1" dirty="0" err="1">
                <a:solidFill>
                  <a:srgbClr val="FFFFFF"/>
                </a:solidFill>
                <a:latin typeface="Calibri"/>
              </a:rPr>
              <a:t>SandBoxing</a:t>
            </a:r>
            <a:r>
              <a:rPr lang="en-US" sz="2800" b="1" dirty="0">
                <a:solidFill>
                  <a:srgbClr val="FFFFFF"/>
                </a:solidFill>
                <a:latin typeface="Calibri"/>
              </a:rPr>
              <a:t> </a:t>
            </a:r>
            <a:br>
              <a:rPr lang="en-US" sz="2800" b="1" dirty="0">
                <a:solidFill>
                  <a:srgbClr val="FFFFFF"/>
                </a:solidFill>
                <a:latin typeface="Calibri"/>
              </a:rPr>
            </a:br>
            <a:r>
              <a:rPr lang="en-US" sz="2800" b="1" dirty="0">
                <a:solidFill>
                  <a:srgbClr val="FFFFFF"/>
                </a:solidFill>
                <a:latin typeface="Calibri"/>
              </a:rPr>
              <a:t>and Anti-Bot</a:t>
            </a:r>
            <a:endParaRPr lang="en-US" sz="2800" dirty="0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660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9"/>
            <a:ext cx="12188823" cy="6465365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0602">
            <a:off x="1254045" y="167743"/>
            <a:ext cx="10208489" cy="5844360"/>
          </a:xfrm>
          <a:prstGeom prst="rect">
            <a:avLst/>
          </a:prstGeom>
        </p:spPr>
      </p:pic>
      <p:pic>
        <p:nvPicPr>
          <p:cNvPr id="19" name="Picture 18" hidden="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1626" y="3841872"/>
            <a:ext cx="8722540" cy="199051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4199964" y="6556248"/>
            <a:ext cx="3799400" cy="301752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72183E"/>
              </a:buClr>
            </a:pPr>
            <a:r>
              <a:rPr lang="en-US" smtClean="0">
                <a:solidFill>
                  <a:srgbClr val="777777"/>
                </a:solidFill>
              </a:rPr>
              <a:t> [Internal Use] for Check Point employees​</a:t>
            </a: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buClr>
                <a:srgbClr val="72183E"/>
              </a:buClr>
            </a:pPr>
            <a:endParaRPr lang="en-US" dirty="0">
              <a:solidFill>
                <a:srgbClr val="4D4D4F">
                  <a:tint val="75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8718" y="289582"/>
            <a:ext cx="8192184" cy="923748"/>
          </a:xfrm>
        </p:spPr>
        <p:txBody>
          <a:bodyPr/>
          <a:lstStyle/>
          <a:p>
            <a:r>
              <a:rPr lang="en-US" dirty="0"/>
              <a:t>Where are we ?</a:t>
            </a:r>
          </a:p>
        </p:txBody>
      </p:sp>
      <p:sp>
        <p:nvSpPr>
          <p:cNvPr id="93" name="TextBox 92" hidden="1"/>
          <p:cNvSpPr txBox="1"/>
          <p:nvPr/>
        </p:nvSpPr>
        <p:spPr bwMode="auto">
          <a:xfrm>
            <a:off x="7533026" y="4595767"/>
            <a:ext cx="1654288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buClr>
                <a:srgbClr val="72183E"/>
              </a:buClr>
            </a:pPr>
            <a:r>
              <a:rPr lang="en-US" sz="1800" b="1" dirty="0">
                <a:solidFill>
                  <a:srgbClr val="FFFFFF">
                    <a:lumMod val="60000"/>
                    <a:lumOff val="40000"/>
                  </a:srgbClr>
                </a:solidFill>
                <a:latin typeface="Calibri"/>
              </a:rPr>
              <a:t>PROTECTIONS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165545" y="5759713"/>
            <a:ext cx="806631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buClr>
                <a:srgbClr val="72183E"/>
              </a:buClr>
            </a:pPr>
            <a:r>
              <a:rPr lang="en-US" sz="2400" dirty="0">
                <a:solidFill>
                  <a:srgbClr val="4D4D4F"/>
                </a:solidFill>
                <a:latin typeface="Calibri"/>
              </a:rPr>
              <a:t>1990</a:t>
            </a:r>
          </a:p>
        </p:txBody>
      </p:sp>
      <p:sp>
        <p:nvSpPr>
          <p:cNvPr id="66" name="TextBox 65"/>
          <p:cNvSpPr txBox="1"/>
          <p:nvPr/>
        </p:nvSpPr>
        <p:spPr bwMode="auto">
          <a:xfrm>
            <a:off x="3812820" y="5759713"/>
            <a:ext cx="806631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buClr>
                <a:srgbClr val="72183E"/>
              </a:buClr>
            </a:pPr>
            <a:r>
              <a:rPr lang="en-US" sz="2400" dirty="0">
                <a:solidFill>
                  <a:srgbClr val="4D4D4F"/>
                </a:solidFill>
                <a:latin typeface="Calibri"/>
              </a:rPr>
              <a:t>2000</a:t>
            </a:r>
          </a:p>
        </p:txBody>
      </p:sp>
      <p:sp>
        <p:nvSpPr>
          <p:cNvPr id="67" name="TextBox 66"/>
          <p:cNvSpPr txBox="1"/>
          <p:nvPr/>
        </p:nvSpPr>
        <p:spPr bwMode="auto">
          <a:xfrm>
            <a:off x="5513335" y="5759713"/>
            <a:ext cx="806631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buClr>
                <a:srgbClr val="72183E"/>
              </a:buClr>
            </a:pPr>
            <a:r>
              <a:rPr lang="en-US" sz="2400" dirty="0">
                <a:solidFill>
                  <a:srgbClr val="4D4D4F"/>
                </a:solidFill>
                <a:latin typeface="Calibri"/>
              </a:rPr>
              <a:t>2010</a:t>
            </a:r>
          </a:p>
        </p:txBody>
      </p:sp>
      <p:sp>
        <p:nvSpPr>
          <p:cNvPr id="68" name="TextBox 67"/>
          <p:cNvSpPr txBox="1"/>
          <p:nvPr/>
        </p:nvSpPr>
        <p:spPr bwMode="auto">
          <a:xfrm>
            <a:off x="6666110" y="5759713"/>
            <a:ext cx="806631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buClr>
                <a:srgbClr val="72183E"/>
              </a:buClr>
            </a:pPr>
            <a:r>
              <a:rPr lang="en-US" sz="2400" dirty="0">
                <a:solidFill>
                  <a:srgbClr val="4D4D4F"/>
                </a:solidFill>
                <a:latin typeface="Calibri"/>
              </a:rPr>
              <a:t>2015</a:t>
            </a:r>
          </a:p>
        </p:txBody>
      </p:sp>
      <p:sp>
        <p:nvSpPr>
          <p:cNvPr id="69" name="TextBox 68"/>
          <p:cNvSpPr txBox="1"/>
          <p:nvPr/>
        </p:nvSpPr>
        <p:spPr bwMode="auto">
          <a:xfrm>
            <a:off x="7627312" y="5749639"/>
            <a:ext cx="806631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buClr>
                <a:srgbClr val="72183E"/>
              </a:buClr>
            </a:pPr>
            <a:r>
              <a:rPr lang="en-US" sz="2400" dirty="0">
                <a:solidFill>
                  <a:srgbClr val="4D4D4F"/>
                </a:solidFill>
                <a:latin typeface="Calibri"/>
              </a:rPr>
              <a:t>2017</a:t>
            </a:r>
          </a:p>
        </p:txBody>
      </p:sp>
      <p:pic>
        <p:nvPicPr>
          <p:cNvPr id="113" name="Picture 112" hidden="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423" y="4144130"/>
            <a:ext cx="8722540" cy="1990519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 bwMode="auto">
          <a:xfrm rot="235394">
            <a:off x="9089462" y="647932"/>
            <a:ext cx="1419534" cy="4154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buClr>
                <a:srgbClr val="72183E"/>
              </a:buClr>
            </a:pPr>
            <a:r>
              <a:rPr lang="en-US" sz="2100" b="1" dirty="0">
                <a:solidFill>
                  <a:srgbClr val="FFFFFF">
                    <a:lumMod val="60000"/>
                    <a:lumOff val="40000"/>
                  </a:srgbClr>
                </a:solidFill>
                <a:latin typeface="Calibri"/>
              </a:rPr>
              <a:t>THREATS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164060" y="2337692"/>
            <a:ext cx="9600274" cy="5496157"/>
            <a:chOff x="1164060" y="2262742"/>
            <a:chExt cx="9600274" cy="5496157"/>
          </a:xfrm>
        </p:grpSpPr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4060" y="2262742"/>
              <a:ext cx="9600274" cy="5496157"/>
            </a:xfrm>
            <a:prstGeom prst="rect">
              <a:avLst/>
            </a:prstGeom>
          </p:spPr>
        </p:pic>
        <p:sp>
          <p:nvSpPr>
            <p:cNvPr id="112" name="TextBox 111"/>
            <p:cNvSpPr txBox="1"/>
            <p:nvPr/>
          </p:nvSpPr>
          <p:spPr bwMode="auto">
            <a:xfrm rot="21042428">
              <a:off x="7949702" y="4587981"/>
              <a:ext cx="1654288" cy="36933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72183E"/>
                </a:buClr>
              </a:pPr>
              <a:r>
                <a:rPr lang="en-US" sz="1800" b="1" dirty="0">
                  <a:solidFill>
                    <a:srgbClr val="FFFFFF">
                      <a:lumMod val="60000"/>
                      <a:lumOff val="40000"/>
                    </a:srgbClr>
                  </a:solidFill>
                  <a:latin typeface="Calibri"/>
                </a:rPr>
                <a:t>PROTECTIONS</a:t>
              </a: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3229663" y="3218330"/>
            <a:ext cx="1204311" cy="1778824"/>
            <a:chOff x="3229663" y="3218330"/>
            <a:chExt cx="1204311" cy="1778824"/>
          </a:xfrm>
        </p:grpSpPr>
        <p:grpSp>
          <p:nvGrpSpPr>
            <p:cNvPr id="125" name="Group 124"/>
            <p:cNvGrpSpPr/>
            <p:nvPr/>
          </p:nvGrpSpPr>
          <p:grpSpPr>
            <a:xfrm>
              <a:off x="3229663" y="3730477"/>
              <a:ext cx="1204311" cy="1266677"/>
              <a:chOff x="3011600" y="3787615"/>
              <a:chExt cx="1204311" cy="1266677"/>
            </a:xfrm>
          </p:grpSpPr>
          <p:grpSp>
            <p:nvGrpSpPr>
              <p:cNvPr id="127" name="Group 126"/>
              <p:cNvGrpSpPr>
                <a:grpSpLocks noChangeAspect="1"/>
              </p:cNvGrpSpPr>
              <p:nvPr/>
            </p:nvGrpSpPr>
            <p:grpSpPr>
              <a:xfrm>
                <a:off x="3011600" y="3787615"/>
                <a:ext cx="1204311" cy="1266677"/>
                <a:chOff x="1457088" y="3184996"/>
                <a:chExt cx="1675678" cy="1762454"/>
              </a:xfrm>
            </p:grpSpPr>
            <p:grpSp>
              <p:nvGrpSpPr>
                <p:cNvPr id="129" name="Group 128"/>
                <p:cNvGrpSpPr/>
                <p:nvPr/>
              </p:nvGrpSpPr>
              <p:grpSpPr>
                <a:xfrm>
                  <a:off x="1600943" y="3184996"/>
                  <a:ext cx="1426814" cy="1426814"/>
                  <a:chOff x="873868" y="2150141"/>
                  <a:chExt cx="3439419" cy="3439421"/>
                </a:xfrm>
              </p:grpSpPr>
              <p:sp>
                <p:nvSpPr>
                  <p:cNvPr id="131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3439419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132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20906" y="2329553"/>
                    <a:ext cx="3130340" cy="31303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sp>
              <p:nvSpPr>
                <p:cNvPr id="130" name="TextBox 129"/>
                <p:cNvSpPr txBox="1"/>
                <p:nvPr/>
              </p:nvSpPr>
              <p:spPr bwMode="auto">
                <a:xfrm>
                  <a:off x="1457088" y="4608996"/>
                  <a:ext cx="1675678" cy="3384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buClr>
                      <a:srgbClr val="72183E"/>
                    </a:buClr>
                  </a:pPr>
                  <a:r>
                    <a:rPr lang="en-US" sz="1800" dirty="0">
                      <a:solidFill>
                        <a:srgbClr val="4D4D4F"/>
                      </a:solidFill>
                      <a:latin typeface="Calibri"/>
                    </a:rPr>
                    <a:t>Networks</a:t>
                  </a:r>
                  <a:endParaRPr lang="en-US" sz="1400" dirty="0">
                    <a:solidFill>
                      <a:srgbClr val="4D4D4F"/>
                    </a:solidFill>
                    <a:latin typeface="Calibri"/>
                  </a:endParaRPr>
                </a:p>
              </p:txBody>
            </p:sp>
          </p:grpSp>
          <p:pic>
            <p:nvPicPr>
              <p:cNvPr id="128" name="Picture 127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37072" y="3908551"/>
                <a:ext cx="811598" cy="811598"/>
              </a:xfrm>
              <a:prstGeom prst="rect">
                <a:avLst/>
              </a:prstGeom>
            </p:spPr>
          </p:pic>
        </p:grpSp>
        <p:sp>
          <p:nvSpPr>
            <p:cNvPr id="126" name="TextBox 125"/>
            <p:cNvSpPr txBox="1"/>
            <p:nvPr/>
          </p:nvSpPr>
          <p:spPr bwMode="auto">
            <a:xfrm>
              <a:off x="3342641" y="3218330"/>
              <a:ext cx="917239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  <a:buClr>
                  <a:srgbClr val="72183E"/>
                </a:buClr>
              </a:pPr>
              <a:r>
                <a:rPr lang="en-US" sz="2400" dirty="0">
                  <a:solidFill>
                    <a:srgbClr val="E45785">
                      <a:lumMod val="75000"/>
                    </a:srgbClr>
                  </a:solidFill>
                  <a:latin typeface="Calibri"/>
                </a:rPr>
                <a:t>Gen II</a:t>
              </a: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4606573" y="2483014"/>
            <a:ext cx="1410163" cy="1755235"/>
            <a:chOff x="4773651" y="2589639"/>
            <a:chExt cx="1410163" cy="1755235"/>
          </a:xfrm>
        </p:grpSpPr>
        <p:grpSp>
          <p:nvGrpSpPr>
            <p:cNvPr id="150" name="Group 149"/>
            <p:cNvGrpSpPr/>
            <p:nvPr/>
          </p:nvGrpSpPr>
          <p:grpSpPr>
            <a:xfrm>
              <a:off x="4773651" y="3063230"/>
              <a:ext cx="1410163" cy="1281644"/>
              <a:chOff x="4112994" y="3125740"/>
              <a:chExt cx="1410163" cy="1281644"/>
            </a:xfrm>
          </p:grpSpPr>
          <p:grpSp>
            <p:nvGrpSpPr>
              <p:cNvPr id="155" name="Group 154"/>
              <p:cNvGrpSpPr>
                <a:grpSpLocks noChangeAspect="1"/>
              </p:cNvGrpSpPr>
              <p:nvPr/>
            </p:nvGrpSpPr>
            <p:grpSpPr>
              <a:xfrm>
                <a:off x="4112994" y="3125740"/>
                <a:ext cx="1410163" cy="1281644"/>
                <a:chOff x="1420345" y="3184996"/>
                <a:chExt cx="1962100" cy="1783279"/>
              </a:xfrm>
            </p:grpSpPr>
            <p:grpSp>
              <p:nvGrpSpPr>
                <p:cNvPr id="157" name="Group 156"/>
                <p:cNvGrpSpPr/>
                <p:nvPr/>
              </p:nvGrpSpPr>
              <p:grpSpPr>
                <a:xfrm>
                  <a:off x="1600943" y="3184996"/>
                  <a:ext cx="1426814" cy="1426814"/>
                  <a:chOff x="873868" y="2150141"/>
                  <a:chExt cx="3439419" cy="3439421"/>
                </a:xfrm>
              </p:grpSpPr>
              <p:sp>
                <p:nvSpPr>
                  <p:cNvPr id="159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3439419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160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39672" y="2304679"/>
                    <a:ext cx="3130340" cy="3130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sp>
              <p:nvSpPr>
                <p:cNvPr id="158" name="TextBox 157"/>
                <p:cNvSpPr txBox="1"/>
                <p:nvPr/>
              </p:nvSpPr>
              <p:spPr bwMode="auto">
                <a:xfrm>
                  <a:off x="1420345" y="4584557"/>
                  <a:ext cx="1962100" cy="38371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buClr>
                      <a:srgbClr val="72183E"/>
                    </a:buClr>
                  </a:pPr>
                  <a:r>
                    <a:rPr lang="en-US" sz="1800" dirty="0">
                      <a:solidFill>
                        <a:srgbClr val="4D4D4F"/>
                      </a:solidFill>
                      <a:latin typeface="Calibri"/>
                    </a:rPr>
                    <a:t>Applications</a:t>
                  </a:r>
                  <a:endParaRPr lang="en-US" sz="1400" dirty="0">
                    <a:solidFill>
                      <a:srgbClr val="4D4D4F"/>
                    </a:solidFill>
                    <a:latin typeface="Calibri"/>
                  </a:endParaRPr>
                </a:p>
              </p:txBody>
            </p:sp>
          </p:grpSp>
          <p:pic>
            <p:nvPicPr>
              <p:cNvPr id="156" name="Picture 7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382638" y="3276689"/>
                <a:ext cx="749548" cy="7495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4" name="TextBox 153"/>
            <p:cNvSpPr txBox="1"/>
            <p:nvPr/>
          </p:nvSpPr>
          <p:spPr bwMode="auto">
            <a:xfrm>
              <a:off x="4912265" y="2589639"/>
              <a:ext cx="994183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  <a:buClr>
                  <a:srgbClr val="72183E"/>
                </a:buClr>
              </a:pPr>
              <a:r>
                <a:rPr lang="en-US" sz="2400" dirty="0">
                  <a:solidFill>
                    <a:srgbClr val="E45785">
                      <a:lumMod val="75000"/>
                    </a:srgbClr>
                  </a:solidFill>
                  <a:latin typeface="Calibri"/>
                </a:rPr>
                <a:t>Gen III</a:t>
              </a: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202897" y="1878589"/>
            <a:ext cx="1037283" cy="1726456"/>
            <a:chOff x="6292837" y="1953539"/>
            <a:chExt cx="1037283" cy="1726456"/>
          </a:xfrm>
        </p:grpSpPr>
        <p:grpSp>
          <p:nvGrpSpPr>
            <p:cNvPr id="162" name="Group 161"/>
            <p:cNvGrpSpPr/>
            <p:nvPr/>
          </p:nvGrpSpPr>
          <p:grpSpPr>
            <a:xfrm>
              <a:off x="6292837" y="2401093"/>
              <a:ext cx="1025452" cy="1278902"/>
              <a:chOff x="5706503" y="2890667"/>
              <a:chExt cx="1025452" cy="1278902"/>
            </a:xfrm>
          </p:grpSpPr>
          <p:grpSp>
            <p:nvGrpSpPr>
              <p:cNvPr id="164" name="Group 163"/>
              <p:cNvGrpSpPr>
                <a:grpSpLocks noChangeAspect="1"/>
              </p:cNvGrpSpPr>
              <p:nvPr/>
            </p:nvGrpSpPr>
            <p:grpSpPr>
              <a:xfrm>
                <a:off x="5706503" y="2890667"/>
                <a:ext cx="1025452" cy="1278902"/>
                <a:chOff x="1600943" y="3184996"/>
                <a:chExt cx="1426814" cy="1779464"/>
              </a:xfrm>
            </p:grpSpPr>
            <p:grpSp>
              <p:nvGrpSpPr>
                <p:cNvPr id="166" name="Group 165"/>
                <p:cNvGrpSpPr/>
                <p:nvPr/>
              </p:nvGrpSpPr>
              <p:grpSpPr>
                <a:xfrm>
                  <a:off x="1600943" y="3184996"/>
                  <a:ext cx="1426814" cy="1426814"/>
                  <a:chOff x="873868" y="2150141"/>
                  <a:chExt cx="3439419" cy="3439421"/>
                </a:xfrm>
              </p:grpSpPr>
              <p:sp>
                <p:nvSpPr>
                  <p:cNvPr id="168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3439419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169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39672" y="2304679"/>
                    <a:ext cx="3130340" cy="3130342"/>
                  </a:xfrm>
                  <a:prstGeom prst="ellipse">
                    <a:avLst/>
                  </a:prstGeom>
                  <a:solidFill>
                    <a:schemeClr val="accent3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sp>
              <p:nvSpPr>
                <p:cNvPr id="167" name="TextBox 166"/>
                <p:cNvSpPr txBox="1"/>
                <p:nvPr/>
              </p:nvSpPr>
              <p:spPr bwMode="auto">
                <a:xfrm>
                  <a:off x="1623733" y="4532795"/>
                  <a:ext cx="1316333" cy="43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buClr>
                      <a:srgbClr val="72183E"/>
                    </a:buClr>
                  </a:pPr>
                  <a:r>
                    <a:rPr lang="en-US" sz="1800" dirty="0">
                      <a:solidFill>
                        <a:srgbClr val="4D4D4F"/>
                      </a:solidFill>
                      <a:latin typeface="Calibri"/>
                    </a:rPr>
                    <a:t>Payload</a:t>
                  </a:r>
                  <a:endParaRPr lang="en-US" sz="1400" dirty="0">
                    <a:solidFill>
                      <a:srgbClr val="4D4D4F"/>
                    </a:solidFill>
                    <a:latin typeface="Calibri"/>
                  </a:endParaRPr>
                </a:p>
              </p:txBody>
            </p:sp>
          </p:grpSp>
          <p:pic>
            <p:nvPicPr>
              <p:cNvPr id="165" name="Picture 164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44174" y="3006557"/>
                <a:ext cx="795702" cy="795702"/>
              </a:xfrm>
              <a:prstGeom prst="rect">
                <a:avLst/>
              </a:prstGeom>
            </p:spPr>
          </p:pic>
        </p:grpSp>
        <p:sp>
          <p:nvSpPr>
            <p:cNvPr id="163" name="TextBox 162"/>
            <p:cNvSpPr txBox="1"/>
            <p:nvPr/>
          </p:nvSpPr>
          <p:spPr bwMode="auto">
            <a:xfrm>
              <a:off x="6315099" y="1953539"/>
              <a:ext cx="1015021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  <a:buClr>
                  <a:srgbClr val="72183E"/>
                </a:buClr>
              </a:pPr>
              <a:r>
                <a:rPr lang="en-US" sz="2400" dirty="0">
                  <a:solidFill>
                    <a:srgbClr val="E45785">
                      <a:lumMod val="75000"/>
                    </a:srgbClr>
                  </a:solidFill>
                  <a:latin typeface="Calibri"/>
                </a:rPr>
                <a:t>Gen IV</a:t>
              </a:r>
            </a:p>
          </p:txBody>
        </p:sp>
      </p:grpSp>
      <p:grpSp>
        <p:nvGrpSpPr>
          <p:cNvPr id="102" name="Group 4"/>
          <p:cNvGrpSpPr>
            <a:grpSpLocks noChangeAspect="1"/>
          </p:cNvGrpSpPr>
          <p:nvPr/>
        </p:nvGrpSpPr>
        <p:grpSpPr bwMode="auto">
          <a:xfrm>
            <a:off x="10598155" y="193690"/>
            <a:ext cx="1249363" cy="779463"/>
            <a:chOff x="6676" y="122"/>
            <a:chExt cx="787" cy="491"/>
          </a:xfrm>
        </p:grpSpPr>
        <p:sp>
          <p:nvSpPr>
            <p:cNvPr id="10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77" y="122"/>
              <a:ext cx="786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4" name="Rectangle 103"/>
            <p:cNvSpPr>
              <a:spLocks noChangeArrowheads="1"/>
            </p:cNvSpPr>
            <p:nvPr userDrawn="1"/>
          </p:nvSpPr>
          <p:spPr bwMode="auto">
            <a:xfrm>
              <a:off x="6919" y="123"/>
              <a:ext cx="301" cy="265"/>
            </a:xfrm>
            <a:prstGeom prst="rect">
              <a:avLst/>
            </a:prstGeom>
            <a:solidFill>
              <a:srgbClr val="F48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 userDrawn="1"/>
          </p:nvSpPr>
          <p:spPr bwMode="auto">
            <a:xfrm>
              <a:off x="6976" y="136"/>
              <a:ext cx="200" cy="154"/>
            </a:xfrm>
            <a:custGeom>
              <a:avLst/>
              <a:gdLst>
                <a:gd name="T0" fmla="*/ 136 w 197"/>
                <a:gd name="T1" fmla="*/ 148 h 152"/>
                <a:gd name="T2" fmla="*/ 112 w 197"/>
                <a:gd name="T3" fmla="*/ 151 h 152"/>
                <a:gd name="T4" fmla="*/ 95 w 197"/>
                <a:gd name="T5" fmla="*/ 152 h 152"/>
                <a:gd name="T6" fmla="*/ 79 w 197"/>
                <a:gd name="T7" fmla="*/ 152 h 152"/>
                <a:gd name="T8" fmla="*/ 62 w 197"/>
                <a:gd name="T9" fmla="*/ 151 h 152"/>
                <a:gd name="T10" fmla="*/ 44 w 197"/>
                <a:gd name="T11" fmla="*/ 148 h 152"/>
                <a:gd name="T12" fmla="*/ 28 w 197"/>
                <a:gd name="T13" fmla="*/ 145 h 152"/>
                <a:gd name="T14" fmla="*/ 16 w 197"/>
                <a:gd name="T15" fmla="*/ 143 h 152"/>
                <a:gd name="T16" fmla="*/ 14 w 197"/>
                <a:gd name="T17" fmla="*/ 140 h 152"/>
                <a:gd name="T18" fmla="*/ 9 w 197"/>
                <a:gd name="T19" fmla="*/ 124 h 152"/>
                <a:gd name="T20" fmla="*/ 4 w 197"/>
                <a:gd name="T21" fmla="*/ 102 h 152"/>
                <a:gd name="T22" fmla="*/ 2 w 197"/>
                <a:gd name="T23" fmla="*/ 94 h 152"/>
                <a:gd name="T24" fmla="*/ 1 w 197"/>
                <a:gd name="T25" fmla="*/ 80 h 152"/>
                <a:gd name="T26" fmla="*/ 0 w 197"/>
                <a:gd name="T27" fmla="*/ 55 h 152"/>
                <a:gd name="T28" fmla="*/ 3 w 197"/>
                <a:gd name="T29" fmla="*/ 40 h 152"/>
                <a:gd name="T30" fmla="*/ 9 w 197"/>
                <a:gd name="T31" fmla="*/ 24 h 152"/>
                <a:gd name="T32" fmla="*/ 15 w 197"/>
                <a:gd name="T33" fmla="*/ 12 h 152"/>
                <a:gd name="T34" fmla="*/ 21 w 197"/>
                <a:gd name="T35" fmla="*/ 4 h 152"/>
                <a:gd name="T36" fmla="*/ 23 w 197"/>
                <a:gd name="T37" fmla="*/ 3 h 152"/>
                <a:gd name="T38" fmla="*/ 33 w 197"/>
                <a:gd name="T39" fmla="*/ 1 h 152"/>
                <a:gd name="T40" fmla="*/ 36 w 197"/>
                <a:gd name="T41" fmla="*/ 1 h 152"/>
                <a:gd name="T42" fmla="*/ 52 w 197"/>
                <a:gd name="T43" fmla="*/ 1 h 152"/>
                <a:gd name="T44" fmla="*/ 68 w 197"/>
                <a:gd name="T45" fmla="*/ 2 h 152"/>
                <a:gd name="T46" fmla="*/ 85 w 197"/>
                <a:gd name="T47" fmla="*/ 2 h 152"/>
                <a:gd name="T48" fmla="*/ 102 w 197"/>
                <a:gd name="T49" fmla="*/ 2 h 152"/>
                <a:gd name="T50" fmla="*/ 117 w 197"/>
                <a:gd name="T51" fmla="*/ 3 h 152"/>
                <a:gd name="T52" fmla="*/ 133 w 197"/>
                <a:gd name="T53" fmla="*/ 2 h 152"/>
                <a:gd name="T54" fmla="*/ 148 w 197"/>
                <a:gd name="T55" fmla="*/ 2 h 152"/>
                <a:gd name="T56" fmla="*/ 162 w 197"/>
                <a:gd name="T57" fmla="*/ 1 h 152"/>
                <a:gd name="T58" fmla="*/ 175 w 197"/>
                <a:gd name="T59" fmla="*/ 0 h 152"/>
                <a:gd name="T60" fmla="*/ 177 w 197"/>
                <a:gd name="T61" fmla="*/ 1 h 152"/>
                <a:gd name="T62" fmla="*/ 184 w 197"/>
                <a:gd name="T63" fmla="*/ 5 h 152"/>
                <a:gd name="T64" fmla="*/ 184 w 197"/>
                <a:gd name="T65" fmla="*/ 28 h 152"/>
                <a:gd name="T66" fmla="*/ 187 w 197"/>
                <a:gd name="T67" fmla="*/ 45 h 152"/>
                <a:gd name="T68" fmla="*/ 188 w 197"/>
                <a:gd name="T69" fmla="*/ 60 h 152"/>
                <a:gd name="T70" fmla="*/ 192 w 197"/>
                <a:gd name="T71" fmla="*/ 78 h 152"/>
                <a:gd name="T72" fmla="*/ 194 w 197"/>
                <a:gd name="T73" fmla="*/ 88 h 152"/>
                <a:gd name="T74" fmla="*/ 196 w 197"/>
                <a:gd name="T75" fmla="*/ 105 h 152"/>
                <a:gd name="T76" fmla="*/ 195 w 197"/>
                <a:gd name="T77" fmla="*/ 128 h 152"/>
                <a:gd name="T78" fmla="*/ 190 w 197"/>
                <a:gd name="T79" fmla="*/ 139 h 152"/>
                <a:gd name="T80" fmla="*/ 176 w 197"/>
                <a:gd name="T81" fmla="*/ 142 h 152"/>
                <a:gd name="T82" fmla="*/ 166 w 197"/>
                <a:gd name="T83" fmla="*/ 143 h 152"/>
                <a:gd name="T84" fmla="*/ 147 w 197"/>
                <a:gd name="T85" fmla="*/ 145 h 152"/>
                <a:gd name="T86" fmla="*/ 138 w 197"/>
                <a:gd name="T87" fmla="*/ 147 h 152"/>
                <a:gd name="T88" fmla="*/ 136 w 197"/>
                <a:gd name="T89" fmla="*/ 14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7" h="152">
                  <a:moveTo>
                    <a:pt x="136" y="148"/>
                  </a:moveTo>
                  <a:cubicBezTo>
                    <a:pt x="130" y="149"/>
                    <a:pt x="118" y="150"/>
                    <a:pt x="112" y="151"/>
                  </a:cubicBezTo>
                  <a:cubicBezTo>
                    <a:pt x="107" y="151"/>
                    <a:pt x="101" y="152"/>
                    <a:pt x="95" y="152"/>
                  </a:cubicBezTo>
                  <a:cubicBezTo>
                    <a:pt x="90" y="152"/>
                    <a:pt x="84" y="152"/>
                    <a:pt x="79" y="152"/>
                  </a:cubicBezTo>
                  <a:cubicBezTo>
                    <a:pt x="73" y="152"/>
                    <a:pt x="67" y="152"/>
                    <a:pt x="62" y="151"/>
                  </a:cubicBezTo>
                  <a:cubicBezTo>
                    <a:pt x="50" y="150"/>
                    <a:pt x="48" y="148"/>
                    <a:pt x="44" y="148"/>
                  </a:cubicBezTo>
                  <a:cubicBezTo>
                    <a:pt x="38" y="147"/>
                    <a:pt x="33" y="146"/>
                    <a:pt x="28" y="145"/>
                  </a:cubicBezTo>
                  <a:cubicBezTo>
                    <a:pt x="23" y="144"/>
                    <a:pt x="19" y="143"/>
                    <a:pt x="16" y="143"/>
                  </a:cubicBezTo>
                  <a:cubicBezTo>
                    <a:pt x="16" y="142"/>
                    <a:pt x="15" y="140"/>
                    <a:pt x="14" y="140"/>
                  </a:cubicBezTo>
                  <a:cubicBezTo>
                    <a:pt x="12" y="133"/>
                    <a:pt x="12" y="134"/>
                    <a:pt x="9" y="124"/>
                  </a:cubicBezTo>
                  <a:cubicBezTo>
                    <a:pt x="7" y="119"/>
                    <a:pt x="5" y="109"/>
                    <a:pt x="4" y="102"/>
                  </a:cubicBezTo>
                  <a:cubicBezTo>
                    <a:pt x="3" y="97"/>
                    <a:pt x="2" y="95"/>
                    <a:pt x="2" y="94"/>
                  </a:cubicBezTo>
                  <a:cubicBezTo>
                    <a:pt x="0" y="89"/>
                    <a:pt x="1" y="86"/>
                    <a:pt x="1" y="80"/>
                  </a:cubicBezTo>
                  <a:cubicBezTo>
                    <a:pt x="0" y="75"/>
                    <a:pt x="0" y="61"/>
                    <a:pt x="0" y="55"/>
                  </a:cubicBezTo>
                  <a:cubicBezTo>
                    <a:pt x="1" y="46"/>
                    <a:pt x="1" y="45"/>
                    <a:pt x="3" y="40"/>
                  </a:cubicBezTo>
                  <a:cubicBezTo>
                    <a:pt x="4" y="34"/>
                    <a:pt x="7" y="29"/>
                    <a:pt x="9" y="24"/>
                  </a:cubicBezTo>
                  <a:cubicBezTo>
                    <a:pt x="11" y="20"/>
                    <a:pt x="12" y="16"/>
                    <a:pt x="15" y="12"/>
                  </a:cubicBezTo>
                  <a:cubicBezTo>
                    <a:pt x="18" y="7"/>
                    <a:pt x="19" y="5"/>
                    <a:pt x="21" y="4"/>
                  </a:cubicBezTo>
                  <a:cubicBezTo>
                    <a:pt x="21" y="3"/>
                    <a:pt x="22" y="3"/>
                    <a:pt x="23" y="3"/>
                  </a:cubicBezTo>
                  <a:cubicBezTo>
                    <a:pt x="27" y="2"/>
                    <a:pt x="31" y="1"/>
                    <a:pt x="33" y="1"/>
                  </a:cubicBezTo>
                  <a:cubicBezTo>
                    <a:pt x="33" y="1"/>
                    <a:pt x="36" y="1"/>
                    <a:pt x="36" y="1"/>
                  </a:cubicBezTo>
                  <a:cubicBezTo>
                    <a:pt x="37" y="1"/>
                    <a:pt x="43" y="1"/>
                    <a:pt x="52" y="1"/>
                  </a:cubicBezTo>
                  <a:cubicBezTo>
                    <a:pt x="57" y="1"/>
                    <a:pt x="62" y="2"/>
                    <a:pt x="68" y="2"/>
                  </a:cubicBezTo>
                  <a:cubicBezTo>
                    <a:pt x="74" y="2"/>
                    <a:pt x="79" y="2"/>
                    <a:pt x="85" y="2"/>
                  </a:cubicBezTo>
                  <a:cubicBezTo>
                    <a:pt x="91" y="2"/>
                    <a:pt x="96" y="2"/>
                    <a:pt x="102" y="2"/>
                  </a:cubicBezTo>
                  <a:cubicBezTo>
                    <a:pt x="107" y="2"/>
                    <a:pt x="112" y="3"/>
                    <a:pt x="117" y="3"/>
                  </a:cubicBezTo>
                  <a:cubicBezTo>
                    <a:pt x="123" y="3"/>
                    <a:pt x="128" y="2"/>
                    <a:pt x="133" y="2"/>
                  </a:cubicBezTo>
                  <a:cubicBezTo>
                    <a:pt x="138" y="2"/>
                    <a:pt x="143" y="2"/>
                    <a:pt x="148" y="2"/>
                  </a:cubicBezTo>
                  <a:cubicBezTo>
                    <a:pt x="154" y="2"/>
                    <a:pt x="160" y="2"/>
                    <a:pt x="162" y="1"/>
                  </a:cubicBezTo>
                  <a:cubicBezTo>
                    <a:pt x="168" y="0"/>
                    <a:pt x="172" y="0"/>
                    <a:pt x="175" y="0"/>
                  </a:cubicBezTo>
                  <a:cubicBezTo>
                    <a:pt x="176" y="0"/>
                    <a:pt x="176" y="0"/>
                    <a:pt x="177" y="1"/>
                  </a:cubicBezTo>
                  <a:cubicBezTo>
                    <a:pt x="180" y="2"/>
                    <a:pt x="184" y="5"/>
                    <a:pt x="184" y="5"/>
                  </a:cubicBezTo>
                  <a:cubicBezTo>
                    <a:pt x="184" y="7"/>
                    <a:pt x="183" y="20"/>
                    <a:pt x="184" y="28"/>
                  </a:cubicBezTo>
                  <a:cubicBezTo>
                    <a:pt x="185" y="33"/>
                    <a:pt x="186" y="39"/>
                    <a:pt x="187" y="45"/>
                  </a:cubicBezTo>
                  <a:cubicBezTo>
                    <a:pt x="187" y="50"/>
                    <a:pt x="188" y="55"/>
                    <a:pt x="188" y="60"/>
                  </a:cubicBezTo>
                  <a:cubicBezTo>
                    <a:pt x="189" y="66"/>
                    <a:pt x="191" y="73"/>
                    <a:pt x="192" y="78"/>
                  </a:cubicBezTo>
                  <a:cubicBezTo>
                    <a:pt x="193" y="85"/>
                    <a:pt x="193" y="81"/>
                    <a:pt x="194" y="88"/>
                  </a:cubicBezTo>
                  <a:cubicBezTo>
                    <a:pt x="196" y="96"/>
                    <a:pt x="195" y="95"/>
                    <a:pt x="196" y="105"/>
                  </a:cubicBezTo>
                  <a:cubicBezTo>
                    <a:pt x="197" y="111"/>
                    <a:pt x="196" y="122"/>
                    <a:pt x="195" y="128"/>
                  </a:cubicBezTo>
                  <a:cubicBezTo>
                    <a:pt x="194" y="134"/>
                    <a:pt x="191" y="138"/>
                    <a:pt x="190" y="139"/>
                  </a:cubicBezTo>
                  <a:cubicBezTo>
                    <a:pt x="186" y="141"/>
                    <a:pt x="173" y="142"/>
                    <a:pt x="176" y="142"/>
                  </a:cubicBezTo>
                  <a:cubicBezTo>
                    <a:pt x="169" y="143"/>
                    <a:pt x="170" y="142"/>
                    <a:pt x="166" y="143"/>
                  </a:cubicBezTo>
                  <a:cubicBezTo>
                    <a:pt x="156" y="145"/>
                    <a:pt x="154" y="145"/>
                    <a:pt x="147" y="145"/>
                  </a:cubicBezTo>
                  <a:cubicBezTo>
                    <a:pt x="141" y="146"/>
                    <a:pt x="146" y="146"/>
                    <a:pt x="138" y="147"/>
                  </a:cubicBezTo>
                  <a:cubicBezTo>
                    <a:pt x="138" y="147"/>
                    <a:pt x="137" y="148"/>
                    <a:pt x="136" y="148"/>
                  </a:cubicBezTo>
                </a:path>
              </a:pathLst>
            </a:custGeom>
            <a:solidFill>
              <a:srgbClr val="293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6" name="Freeform 7"/>
            <p:cNvSpPr>
              <a:spLocks/>
            </p:cNvSpPr>
            <p:nvPr userDrawn="1"/>
          </p:nvSpPr>
          <p:spPr bwMode="auto">
            <a:xfrm>
              <a:off x="6998" y="144"/>
              <a:ext cx="156" cy="134"/>
            </a:xfrm>
            <a:custGeom>
              <a:avLst/>
              <a:gdLst>
                <a:gd name="T0" fmla="*/ 11 w 155"/>
                <a:gd name="T1" fmla="*/ 5 h 132"/>
                <a:gd name="T2" fmla="*/ 19 w 155"/>
                <a:gd name="T3" fmla="*/ 0 h 132"/>
                <a:gd name="T4" fmla="*/ 30 w 155"/>
                <a:gd name="T5" fmla="*/ 1 h 132"/>
                <a:gd name="T6" fmla="*/ 37 w 155"/>
                <a:gd name="T7" fmla="*/ 2 h 132"/>
                <a:gd name="T8" fmla="*/ 45 w 155"/>
                <a:gd name="T9" fmla="*/ 3 h 132"/>
                <a:gd name="T10" fmla="*/ 63 w 155"/>
                <a:gd name="T11" fmla="*/ 6 h 132"/>
                <a:gd name="T12" fmla="*/ 74 w 155"/>
                <a:gd name="T13" fmla="*/ 9 h 132"/>
                <a:gd name="T14" fmla="*/ 86 w 155"/>
                <a:gd name="T15" fmla="*/ 10 h 132"/>
                <a:gd name="T16" fmla="*/ 97 w 155"/>
                <a:gd name="T17" fmla="*/ 10 h 132"/>
                <a:gd name="T18" fmla="*/ 109 w 155"/>
                <a:gd name="T19" fmla="*/ 9 h 132"/>
                <a:gd name="T20" fmla="*/ 120 w 155"/>
                <a:gd name="T21" fmla="*/ 8 h 132"/>
                <a:gd name="T22" fmla="*/ 131 w 155"/>
                <a:gd name="T23" fmla="*/ 7 h 132"/>
                <a:gd name="T24" fmla="*/ 142 w 155"/>
                <a:gd name="T25" fmla="*/ 6 h 132"/>
                <a:gd name="T26" fmla="*/ 151 w 155"/>
                <a:gd name="T27" fmla="*/ 12 h 132"/>
                <a:gd name="T28" fmla="*/ 152 w 155"/>
                <a:gd name="T29" fmla="*/ 23 h 132"/>
                <a:gd name="T30" fmla="*/ 151 w 155"/>
                <a:gd name="T31" fmla="*/ 35 h 132"/>
                <a:gd name="T32" fmla="*/ 151 w 155"/>
                <a:gd name="T33" fmla="*/ 46 h 132"/>
                <a:gd name="T34" fmla="*/ 152 w 155"/>
                <a:gd name="T35" fmla="*/ 58 h 132"/>
                <a:gd name="T36" fmla="*/ 152 w 155"/>
                <a:gd name="T37" fmla="*/ 69 h 132"/>
                <a:gd name="T38" fmla="*/ 153 w 155"/>
                <a:gd name="T39" fmla="*/ 81 h 132"/>
                <a:gd name="T40" fmla="*/ 153 w 155"/>
                <a:gd name="T41" fmla="*/ 92 h 132"/>
                <a:gd name="T42" fmla="*/ 154 w 155"/>
                <a:gd name="T43" fmla="*/ 103 h 132"/>
                <a:gd name="T44" fmla="*/ 150 w 155"/>
                <a:gd name="T45" fmla="*/ 114 h 132"/>
                <a:gd name="T46" fmla="*/ 139 w 155"/>
                <a:gd name="T47" fmla="*/ 118 h 132"/>
                <a:gd name="T48" fmla="*/ 129 w 155"/>
                <a:gd name="T49" fmla="*/ 121 h 132"/>
                <a:gd name="T50" fmla="*/ 118 w 155"/>
                <a:gd name="T51" fmla="*/ 124 h 132"/>
                <a:gd name="T52" fmla="*/ 108 w 155"/>
                <a:gd name="T53" fmla="*/ 126 h 132"/>
                <a:gd name="T54" fmla="*/ 97 w 155"/>
                <a:gd name="T55" fmla="*/ 127 h 132"/>
                <a:gd name="T56" fmla="*/ 86 w 155"/>
                <a:gd name="T57" fmla="*/ 128 h 132"/>
                <a:gd name="T58" fmla="*/ 76 w 155"/>
                <a:gd name="T59" fmla="*/ 129 h 132"/>
                <a:gd name="T60" fmla="*/ 66 w 155"/>
                <a:gd name="T61" fmla="*/ 129 h 132"/>
                <a:gd name="T62" fmla="*/ 64 w 155"/>
                <a:gd name="T63" fmla="*/ 131 h 132"/>
                <a:gd name="T64" fmla="*/ 53 w 155"/>
                <a:gd name="T65" fmla="*/ 131 h 132"/>
                <a:gd name="T66" fmla="*/ 43 w 155"/>
                <a:gd name="T67" fmla="*/ 131 h 132"/>
                <a:gd name="T68" fmla="*/ 32 w 155"/>
                <a:gd name="T69" fmla="*/ 130 h 132"/>
                <a:gd name="T70" fmla="*/ 22 w 155"/>
                <a:gd name="T71" fmla="*/ 128 h 132"/>
                <a:gd name="T72" fmla="*/ 11 w 155"/>
                <a:gd name="T73" fmla="*/ 126 h 132"/>
                <a:gd name="T74" fmla="*/ 3 w 155"/>
                <a:gd name="T75" fmla="*/ 121 h 132"/>
                <a:gd name="T76" fmla="*/ 1 w 155"/>
                <a:gd name="T77" fmla="*/ 109 h 132"/>
                <a:gd name="T78" fmla="*/ 1 w 155"/>
                <a:gd name="T79" fmla="*/ 98 h 132"/>
                <a:gd name="T80" fmla="*/ 0 w 155"/>
                <a:gd name="T81" fmla="*/ 88 h 132"/>
                <a:gd name="T82" fmla="*/ 1 w 155"/>
                <a:gd name="T83" fmla="*/ 77 h 132"/>
                <a:gd name="T84" fmla="*/ 1 w 155"/>
                <a:gd name="T85" fmla="*/ 66 h 132"/>
                <a:gd name="T86" fmla="*/ 3 w 155"/>
                <a:gd name="T87" fmla="*/ 55 h 132"/>
                <a:gd name="T88" fmla="*/ 4 w 155"/>
                <a:gd name="T89" fmla="*/ 45 h 132"/>
                <a:gd name="T90" fmla="*/ 5 w 155"/>
                <a:gd name="T91" fmla="*/ 34 h 132"/>
                <a:gd name="T92" fmla="*/ 7 w 155"/>
                <a:gd name="T93" fmla="*/ 24 h 132"/>
                <a:gd name="T94" fmla="*/ 7 w 155"/>
                <a:gd name="T95" fmla="*/ 14 h 132"/>
                <a:gd name="T96" fmla="*/ 11 w 155"/>
                <a:gd name="T97" fmla="*/ 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5" h="132">
                  <a:moveTo>
                    <a:pt x="11" y="5"/>
                  </a:moveTo>
                  <a:cubicBezTo>
                    <a:pt x="13" y="0"/>
                    <a:pt x="15" y="0"/>
                    <a:pt x="19" y="0"/>
                  </a:cubicBezTo>
                  <a:cubicBezTo>
                    <a:pt x="22" y="0"/>
                    <a:pt x="25" y="0"/>
                    <a:pt x="30" y="1"/>
                  </a:cubicBezTo>
                  <a:cubicBezTo>
                    <a:pt x="33" y="2"/>
                    <a:pt x="33" y="1"/>
                    <a:pt x="37" y="2"/>
                  </a:cubicBezTo>
                  <a:cubicBezTo>
                    <a:pt x="40" y="3"/>
                    <a:pt x="40" y="2"/>
                    <a:pt x="45" y="3"/>
                  </a:cubicBezTo>
                  <a:cubicBezTo>
                    <a:pt x="48" y="4"/>
                    <a:pt x="59" y="6"/>
                    <a:pt x="63" y="6"/>
                  </a:cubicBezTo>
                  <a:cubicBezTo>
                    <a:pt x="67" y="7"/>
                    <a:pt x="70" y="9"/>
                    <a:pt x="74" y="9"/>
                  </a:cubicBezTo>
                  <a:cubicBezTo>
                    <a:pt x="78" y="9"/>
                    <a:pt x="82" y="10"/>
                    <a:pt x="86" y="10"/>
                  </a:cubicBezTo>
                  <a:cubicBezTo>
                    <a:pt x="90" y="10"/>
                    <a:pt x="94" y="10"/>
                    <a:pt x="97" y="10"/>
                  </a:cubicBezTo>
                  <a:cubicBezTo>
                    <a:pt x="101" y="10"/>
                    <a:pt x="105" y="9"/>
                    <a:pt x="109" y="9"/>
                  </a:cubicBezTo>
                  <a:cubicBezTo>
                    <a:pt x="113" y="9"/>
                    <a:pt x="117" y="9"/>
                    <a:pt x="120" y="8"/>
                  </a:cubicBezTo>
                  <a:cubicBezTo>
                    <a:pt x="125" y="8"/>
                    <a:pt x="128" y="7"/>
                    <a:pt x="131" y="7"/>
                  </a:cubicBezTo>
                  <a:cubicBezTo>
                    <a:pt x="135" y="5"/>
                    <a:pt x="139" y="6"/>
                    <a:pt x="142" y="6"/>
                  </a:cubicBezTo>
                  <a:cubicBezTo>
                    <a:pt x="146" y="7"/>
                    <a:pt x="149" y="9"/>
                    <a:pt x="151" y="12"/>
                  </a:cubicBezTo>
                  <a:cubicBezTo>
                    <a:pt x="152" y="15"/>
                    <a:pt x="151" y="18"/>
                    <a:pt x="152" y="23"/>
                  </a:cubicBezTo>
                  <a:cubicBezTo>
                    <a:pt x="152" y="25"/>
                    <a:pt x="151" y="30"/>
                    <a:pt x="151" y="35"/>
                  </a:cubicBezTo>
                  <a:cubicBezTo>
                    <a:pt x="151" y="38"/>
                    <a:pt x="151" y="42"/>
                    <a:pt x="151" y="46"/>
                  </a:cubicBezTo>
                  <a:cubicBezTo>
                    <a:pt x="151" y="50"/>
                    <a:pt x="152" y="54"/>
                    <a:pt x="152" y="58"/>
                  </a:cubicBezTo>
                  <a:cubicBezTo>
                    <a:pt x="152" y="62"/>
                    <a:pt x="152" y="66"/>
                    <a:pt x="152" y="69"/>
                  </a:cubicBezTo>
                  <a:cubicBezTo>
                    <a:pt x="152" y="74"/>
                    <a:pt x="153" y="77"/>
                    <a:pt x="153" y="81"/>
                  </a:cubicBezTo>
                  <a:cubicBezTo>
                    <a:pt x="153" y="85"/>
                    <a:pt x="153" y="89"/>
                    <a:pt x="153" y="92"/>
                  </a:cubicBezTo>
                  <a:cubicBezTo>
                    <a:pt x="153" y="99"/>
                    <a:pt x="154" y="97"/>
                    <a:pt x="154" y="103"/>
                  </a:cubicBezTo>
                  <a:cubicBezTo>
                    <a:pt x="153" y="109"/>
                    <a:pt x="155" y="110"/>
                    <a:pt x="150" y="114"/>
                  </a:cubicBezTo>
                  <a:cubicBezTo>
                    <a:pt x="147" y="116"/>
                    <a:pt x="144" y="118"/>
                    <a:pt x="139" y="118"/>
                  </a:cubicBezTo>
                  <a:cubicBezTo>
                    <a:pt x="138" y="119"/>
                    <a:pt x="134" y="120"/>
                    <a:pt x="129" y="121"/>
                  </a:cubicBezTo>
                  <a:cubicBezTo>
                    <a:pt x="126" y="122"/>
                    <a:pt x="122" y="123"/>
                    <a:pt x="118" y="124"/>
                  </a:cubicBezTo>
                  <a:cubicBezTo>
                    <a:pt x="115" y="124"/>
                    <a:pt x="111" y="125"/>
                    <a:pt x="108" y="126"/>
                  </a:cubicBezTo>
                  <a:cubicBezTo>
                    <a:pt x="104" y="126"/>
                    <a:pt x="101" y="127"/>
                    <a:pt x="97" y="127"/>
                  </a:cubicBezTo>
                  <a:cubicBezTo>
                    <a:pt x="94" y="128"/>
                    <a:pt x="90" y="128"/>
                    <a:pt x="86" y="128"/>
                  </a:cubicBezTo>
                  <a:cubicBezTo>
                    <a:pt x="83" y="129"/>
                    <a:pt x="79" y="128"/>
                    <a:pt x="76" y="129"/>
                  </a:cubicBezTo>
                  <a:cubicBezTo>
                    <a:pt x="72" y="129"/>
                    <a:pt x="69" y="129"/>
                    <a:pt x="66" y="129"/>
                  </a:cubicBezTo>
                  <a:cubicBezTo>
                    <a:pt x="63" y="130"/>
                    <a:pt x="66" y="130"/>
                    <a:pt x="64" y="131"/>
                  </a:cubicBezTo>
                  <a:cubicBezTo>
                    <a:pt x="61" y="132"/>
                    <a:pt x="60" y="132"/>
                    <a:pt x="53" y="131"/>
                  </a:cubicBezTo>
                  <a:cubicBezTo>
                    <a:pt x="50" y="131"/>
                    <a:pt x="47" y="131"/>
                    <a:pt x="43" y="131"/>
                  </a:cubicBezTo>
                  <a:cubicBezTo>
                    <a:pt x="40" y="131"/>
                    <a:pt x="36" y="131"/>
                    <a:pt x="32" y="130"/>
                  </a:cubicBezTo>
                  <a:cubicBezTo>
                    <a:pt x="29" y="130"/>
                    <a:pt x="25" y="129"/>
                    <a:pt x="22" y="128"/>
                  </a:cubicBezTo>
                  <a:cubicBezTo>
                    <a:pt x="18" y="127"/>
                    <a:pt x="14" y="127"/>
                    <a:pt x="11" y="126"/>
                  </a:cubicBezTo>
                  <a:cubicBezTo>
                    <a:pt x="7" y="125"/>
                    <a:pt x="4" y="123"/>
                    <a:pt x="3" y="121"/>
                  </a:cubicBezTo>
                  <a:cubicBezTo>
                    <a:pt x="2" y="119"/>
                    <a:pt x="1" y="114"/>
                    <a:pt x="1" y="109"/>
                  </a:cubicBezTo>
                  <a:cubicBezTo>
                    <a:pt x="1" y="106"/>
                    <a:pt x="1" y="102"/>
                    <a:pt x="1" y="98"/>
                  </a:cubicBezTo>
                  <a:cubicBezTo>
                    <a:pt x="1" y="95"/>
                    <a:pt x="0" y="91"/>
                    <a:pt x="0" y="88"/>
                  </a:cubicBezTo>
                  <a:cubicBezTo>
                    <a:pt x="0" y="84"/>
                    <a:pt x="0" y="81"/>
                    <a:pt x="1" y="77"/>
                  </a:cubicBezTo>
                  <a:cubicBezTo>
                    <a:pt x="1" y="73"/>
                    <a:pt x="1" y="70"/>
                    <a:pt x="1" y="66"/>
                  </a:cubicBezTo>
                  <a:cubicBezTo>
                    <a:pt x="1" y="62"/>
                    <a:pt x="2" y="59"/>
                    <a:pt x="3" y="55"/>
                  </a:cubicBezTo>
                  <a:cubicBezTo>
                    <a:pt x="3" y="52"/>
                    <a:pt x="4" y="48"/>
                    <a:pt x="4" y="45"/>
                  </a:cubicBezTo>
                  <a:cubicBezTo>
                    <a:pt x="4" y="41"/>
                    <a:pt x="4" y="38"/>
                    <a:pt x="5" y="34"/>
                  </a:cubicBezTo>
                  <a:cubicBezTo>
                    <a:pt x="5" y="31"/>
                    <a:pt x="6" y="27"/>
                    <a:pt x="7" y="24"/>
                  </a:cubicBezTo>
                  <a:cubicBezTo>
                    <a:pt x="7" y="20"/>
                    <a:pt x="7" y="17"/>
                    <a:pt x="7" y="14"/>
                  </a:cubicBezTo>
                  <a:cubicBezTo>
                    <a:pt x="8" y="9"/>
                    <a:pt x="10" y="5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7" name="Freeform 8"/>
            <p:cNvSpPr>
              <a:spLocks/>
            </p:cNvSpPr>
            <p:nvPr userDrawn="1"/>
          </p:nvSpPr>
          <p:spPr bwMode="auto">
            <a:xfrm>
              <a:off x="6927" y="289"/>
              <a:ext cx="273" cy="93"/>
            </a:xfrm>
            <a:custGeom>
              <a:avLst/>
              <a:gdLst>
                <a:gd name="T0" fmla="*/ 263 w 270"/>
                <a:gd name="T1" fmla="*/ 65 h 92"/>
                <a:gd name="T2" fmla="*/ 245 w 270"/>
                <a:gd name="T3" fmla="*/ 68 h 92"/>
                <a:gd name="T4" fmla="*/ 229 w 270"/>
                <a:gd name="T5" fmla="*/ 69 h 92"/>
                <a:gd name="T6" fmla="*/ 213 w 270"/>
                <a:gd name="T7" fmla="*/ 68 h 92"/>
                <a:gd name="T8" fmla="*/ 197 w 270"/>
                <a:gd name="T9" fmla="*/ 69 h 92"/>
                <a:gd name="T10" fmla="*/ 180 w 270"/>
                <a:gd name="T11" fmla="*/ 70 h 92"/>
                <a:gd name="T12" fmla="*/ 166 w 270"/>
                <a:gd name="T13" fmla="*/ 71 h 92"/>
                <a:gd name="T14" fmla="*/ 151 w 270"/>
                <a:gd name="T15" fmla="*/ 70 h 92"/>
                <a:gd name="T16" fmla="*/ 131 w 270"/>
                <a:gd name="T17" fmla="*/ 71 h 92"/>
                <a:gd name="T18" fmla="*/ 115 w 270"/>
                <a:gd name="T19" fmla="*/ 74 h 92"/>
                <a:gd name="T20" fmla="*/ 100 w 270"/>
                <a:gd name="T21" fmla="*/ 75 h 92"/>
                <a:gd name="T22" fmla="*/ 84 w 270"/>
                <a:gd name="T23" fmla="*/ 78 h 92"/>
                <a:gd name="T24" fmla="*/ 69 w 270"/>
                <a:gd name="T25" fmla="*/ 81 h 92"/>
                <a:gd name="T26" fmla="*/ 54 w 270"/>
                <a:gd name="T27" fmla="*/ 83 h 92"/>
                <a:gd name="T28" fmla="*/ 44 w 270"/>
                <a:gd name="T29" fmla="*/ 87 h 92"/>
                <a:gd name="T30" fmla="*/ 26 w 270"/>
                <a:gd name="T31" fmla="*/ 91 h 92"/>
                <a:gd name="T32" fmla="*/ 9 w 270"/>
                <a:gd name="T33" fmla="*/ 86 h 92"/>
                <a:gd name="T34" fmla="*/ 5 w 270"/>
                <a:gd name="T35" fmla="*/ 72 h 92"/>
                <a:gd name="T36" fmla="*/ 3 w 270"/>
                <a:gd name="T37" fmla="*/ 64 h 92"/>
                <a:gd name="T38" fmla="*/ 5 w 270"/>
                <a:gd name="T39" fmla="*/ 45 h 92"/>
                <a:gd name="T40" fmla="*/ 17 w 270"/>
                <a:gd name="T41" fmla="*/ 37 h 92"/>
                <a:gd name="T42" fmla="*/ 33 w 270"/>
                <a:gd name="T43" fmla="*/ 29 h 92"/>
                <a:gd name="T44" fmla="*/ 48 w 270"/>
                <a:gd name="T45" fmla="*/ 24 h 92"/>
                <a:gd name="T46" fmla="*/ 64 w 270"/>
                <a:gd name="T47" fmla="*/ 20 h 92"/>
                <a:gd name="T48" fmla="*/ 80 w 270"/>
                <a:gd name="T49" fmla="*/ 16 h 92"/>
                <a:gd name="T50" fmla="*/ 96 w 270"/>
                <a:gd name="T51" fmla="*/ 12 h 92"/>
                <a:gd name="T52" fmla="*/ 113 w 270"/>
                <a:gd name="T53" fmla="*/ 9 h 92"/>
                <a:gd name="T54" fmla="*/ 130 w 270"/>
                <a:gd name="T55" fmla="*/ 7 h 92"/>
                <a:gd name="T56" fmla="*/ 147 w 270"/>
                <a:gd name="T57" fmla="*/ 5 h 92"/>
                <a:gd name="T58" fmla="*/ 163 w 270"/>
                <a:gd name="T59" fmla="*/ 3 h 92"/>
                <a:gd name="T60" fmla="*/ 182 w 270"/>
                <a:gd name="T61" fmla="*/ 3 h 92"/>
                <a:gd name="T62" fmla="*/ 195 w 270"/>
                <a:gd name="T63" fmla="*/ 1 h 92"/>
                <a:gd name="T64" fmla="*/ 211 w 270"/>
                <a:gd name="T65" fmla="*/ 0 h 92"/>
                <a:gd name="T66" fmla="*/ 228 w 270"/>
                <a:gd name="T67" fmla="*/ 0 h 92"/>
                <a:gd name="T68" fmla="*/ 242 w 270"/>
                <a:gd name="T69" fmla="*/ 0 h 92"/>
                <a:gd name="T70" fmla="*/ 261 w 270"/>
                <a:gd name="T71" fmla="*/ 3 h 92"/>
                <a:gd name="T72" fmla="*/ 267 w 270"/>
                <a:gd name="T73" fmla="*/ 16 h 92"/>
                <a:gd name="T74" fmla="*/ 268 w 270"/>
                <a:gd name="T75" fmla="*/ 29 h 92"/>
                <a:gd name="T76" fmla="*/ 270 w 270"/>
                <a:gd name="T77" fmla="*/ 54 h 92"/>
                <a:gd name="T78" fmla="*/ 263 w 270"/>
                <a:gd name="T79" fmla="*/ 6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0" h="92">
                  <a:moveTo>
                    <a:pt x="263" y="65"/>
                  </a:moveTo>
                  <a:cubicBezTo>
                    <a:pt x="261" y="66"/>
                    <a:pt x="252" y="68"/>
                    <a:pt x="245" y="68"/>
                  </a:cubicBezTo>
                  <a:cubicBezTo>
                    <a:pt x="241" y="68"/>
                    <a:pt x="236" y="68"/>
                    <a:pt x="229" y="69"/>
                  </a:cubicBezTo>
                  <a:cubicBezTo>
                    <a:pt x="224" y="69"/>
                    <a:pt x="219" y="68"/>
                    <a:pt x="213" y="68"/>
                  </a:cubicBezTo>
                  <a:cubicBezTo>
                    <a:pt x="208" y="69"/>
                    <a:pt x="203" y="69"/>
                    <a:pt x="197" y="69"/>
                  </a:cubicBezTo>
                  <a:cubicBezTo>
                    <a:pt x="192" y="69"/>
                    <a:pt x="186" y="70"/>
                    <a:pt x="180" y="70"/>
                  </a:cubicBezTo>
                  <a:cubicBezTo>
                    <a:pt x="175" y="71"/>
                    <a:pt x="172" y="70"/>
                    <a:pt x="166" y="71"/>
                  </a:cubicBezTo>
                  <a:cubicBezTo>
                    <a:pt x="161" y="71"/>
                    <a:pt x="156" y="69"/>
                    <a:pt x="151" y="70"/>
                  </a:cubicBezTo>
                  <a:cubicBezTo>
                    <a:pt x="146" y="70"/>
                    <a:pt x="137" y="71"/>
                    <a:pt x="131" y="71"/>
                  </a:cubicBezTo>
                  <a:cubicBezTo>
                    <a:pt x="126" y="72"/>
                    <a:pt x="120" y="74"/>
                    <a:pt x="115" y="74"/>
                  </a:cubicBezTo>
                  <a:cubicBezTo>
                    <a:pt x="110" y="75"/>
                    <a:pt x="105" y="75"/>
                    <a:pt x="100" y="75"/>
                  </a:cubicBezTo>
                  <a:cubicBezTo>
                    <a:pt x="95" y="76"/>
                    <a:pt x="89" y="78"/>
                    <a:pt x="84" y="78"/>
                  </a:cubicBezTo>
                  <a:cubicBezTo>
                    <a:pt x="78" y="79"/>
                    <a:pt x="73" y="80"/>
                    <a:pt x="69" y="81"/>
                  </a:cubicBezTo>
                  <a:cubicBezTo>
                    <a:pt x="63" y="82"/>
                    <a:pt x="59" y="82"/>
                    <a:pt x="54" y="83"/>
                  </a:cubicBezTo>
                  <a:cubicBezTo>
                    <a:pt x="50" y="84"/>
                    <a:pt x="47" y="86"/>
                    <a:pt x="44" y="87"/>
                  </a:cubicBezTo>
                  <a:cubicBezTo>
                    <a:pt x="36" y="89"/>
                    <a:pt x="30" y="90"/>
                    <a:pt x="26" y="91"/>
                  </a:cubicBezTo>
                  <a:cubicBezTo>
                    <a:pt x="16" y="92"/>
                    <a:pt x="11" y="90"/>
                    <a:pt x="9" y="86"/>
                  </a:cubicBezTo>
                  <a:cubicBezTo>
                    <a:pt x="6" y="83"/>
                    <a:pt x="5" y="77"/>
                    <a:pt x="5" y="72"/>
                  </a:cubicBezTo>
                  <a:cubicBezTo>
                    <a:pt x="4" y="66"/>
                    <a:pt x="4" y="69"/>
                    <a:pt x="3" y="64"/>
                  </a:cubicBezTo>
                  <a:cubicBezTo>
                    <a:pt x="2" y="56"/>
                    <a:pt x="0" y="50"/>
                    <a:pt x="5" y="45"/>
                  </a:cubicBezTo>
                  <a:cubicBezTo>
                    <a:pt x="8" y="43"/>
                    <a:pt x="12" y="40"/>
                    <a:pt x="17" y="37"/>
                  </a:cubicBezTo>
                  <a:cubicBezTo>
                    <a:pt x="25" y="33"/>
                    <a:pt x="22" y="34"/>
                    <a:pt x="33" y="29"/>
                  </a:cubicBezTo>
                  <a:cubicBezTo>
                    <a:pt x="37" y="28"/>
                    <a:pt x="42" y="26"/>
                    <a:pt x="48" y="24"/>
                  </a:cubicBezTo>
                  <a:cubicBezTo>
                    <a:pt x="53" y="22"/>
                    <a:pt x="58" y="21"/>
                    <a:pt x="64" y="20"/>
                  </a:cubicBezTo>
                  <a:cubicBezTo>
                    <a:pt x="69" y="18"/>
                    <a:pt x="74" y="17"/>
                    <a:pt x="80" y="16"/>
                  </a:cubicBezTo>
                  <a:cubicBezTo>
                    <a:pt x="85" y="15"/>
                    <a:pt x="91" y="13"/>
                    <a:pt x="96" y="12"/>
                  </a:cubicBezTo>
                  <a:cubicBezTo>
                    <a:pt x="102" y="11"/>
                    <a:pt x="107" y="10"/>
                    <a:pt x="113" y="9"/>
                  </a:cubicBezTo>
                  <a:cubicBezTo>
                    <a:pt x="118" y="8"/>
                    <a:pt x="124" y="8"/>
                    <a:pt x="130" y="7"/>
                  </a:cubicBezTo>
                  <a:cubicBezTo>
                    <a:pt x="136" y="6"/>
                    <a:pt x="141" y="6"/>
                    <a:pt x="147" y="5"/>
                  </a:cubicBezTo>
                  <a:cubicBezTo>
                    <a:pt x="152" y="4"/>
                    <a:pt x="158" y="3"/>
                    <a:pt x="163" y="3"/>
                  </a:cubicBezTo>
                  <a:cubicBezTo>
                    <a:pt x="168" y="2"/>
                    <a:pt x="176" y="3"/>
                    <a:pt x="182" y="3"/>
                  </a:cubicBezTo>
                  <a:cubicBezTo>
                    <a:pt x="187" y="2"/>
                    <a:pt x="190" y="1"/>
                    <a:pt x="195" y="1"/>
                  </a:cubicBezTo>
                  <a:cubicBezTo>
                    <a:pt x="200" y="1"/>
                    <a:pt x="206" y="1"/>
                    <a:pt x="211" y="0"/>
                  </a:cubicBezTo>
                  <a:cubicBezTo>
                    <a:pt x="217" y="0"/>
                    <a:pt x="222" y="0"/>
                    <a:pt x="228" y="0"/>
                  </a:cubicBezTo>
                  <a:cubicBezTo>
                    <a:pt x="232" y="0"/>
                    <a:pt x="237" y="0"/>
                    <a:pt x="242" y="0"/>
                  </a:cubicBezTo>
                  <a:cubicBezTo>
                    <a:pt x="250" y="0"/>
                    <a:pt x="257" y="0"/>
                    <a:pt x="261" y="3"/>
                  </a:cubicBezTo>
                  <a:cubicBezTo>
                    <a:pt x="267" y="7"/>
                    <a:pt x="267" y="9"/>
                    <a:pt x="267" y="16"/>
                  </a:cubicBezTo>
                  <a:cubicBezTo>
                    <a:pt x="267" y="25"/>
                    <a:pt x="266" y="21"/>
                    <a:pt x="268" y="29"/>
                  </a:cubicBezTo>
                  <a:cubicBezTo>
                    <a:pt x="269" y="38"/>
                    <a:pt x="269" y="46"/>
                    <a:pt x="270" y="54"/>
                  </a:cubicBezTo>
                  <a:cubicBezTo>
                    <a:pt x="270" y="58"/>
                    <a:pt x="268" y="61"/>
                    <a:pt x="263" y="65"/>
                  </a:cubicBezTo>
                </a:path>
              </a:pathLst>
            </a:custGeom>
            <a:solidFill>
              <a:srgbClr val="293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8" name="Oval 9"/>
            <p:cNvSpPr>
              <a:spLocks noChangeArrowheads="1"/>
            </p:cNvSpPr>
            <p:nvPr userDrawn="1"/>
          </p:nvSpPr>
          <p:spPr bwMode="auto">
            <a:xfrm>
              <a:off x="6969" y="330"/>
              <a:ext cx="10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9" name="Freeform 10"/>
            <p:cNvSpPr>
              <a:spLocks/>
            </p:cNvSpPr>
            <p:nvPr userDrawn="1"/>
          </p:nvSpPr>
          <p:spPr bwMode="auto">
            <a:xfrm>
              <a:off x="7000" y="346"/>
              <a:ext cx="10" cy="11"/>
            </a:xfrm>
            <a:custGeom>
              <a:avLst/>
              <a:gdLst>
                <a:gd name="T0" fmla="*/ 5 w 10"/>
                <a:gd name="T1" fmla="*/ 10 h 11"/>
                <a:gd name="T2" fmla="*/ 10 w 10"/>
                <a:gd name="T3" fmla="*/ 5 h 11"/>
                <a:gd name="T4" fmla="*/ 5 w 10"/>
                <a:gd name="T5" fmla="*/ 0 h 11"/>
                <a:gd name="T6" fmla="*/ 0 w 10"/>
                <a:gd name="T7" fmla="*/ 5 h 11"/>
                <a:gd name="T8" fmla="*/ 5 w 10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5" y="10"/>
                  </a:moveTo>
                  <a:cubicBezTo>
                    <a:pt x="8" y="10"/>
                    <a:pt x="10" y="7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"/>
                    <a:pt x="4" y="10"/>
                    <a:pt x="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10" name="Oval 11"/>
            <p:cNvSpPr>
              <a:spLocks noChangeArrowheads="1"/>
            </p:cNvSpPr>
            <p:nvPr userDrawn="1"/>
          </p:nvSpPr>
          <p:spPr bwMode="auto">
            <a:xfrm>
              <a:off x="6983" y="349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11" name="Freeform 12"/>
            <p:cNvSpPr>
              <a:spLocks/>
            </p:cNvSpPr>
            <p:nvPr userDrawn="1"/>
          </p:nvSpPr>
          <p:spPr bwMode="auto">
            <a:xfrm>
              <a:off x="7049" y="328"/>
              <a:ext cx="11" cy="10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4 h 10"/>
                <a:gd name="T4" fmla="*/ 6 w 11"/>
                <a:gd name="T5" fmla="*/ 0 h 10"/>
                <a:gd name="T6" fmla="*/ 1 w 11"/>
                <a:gd name="T7" fmla="*/ 5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cubicBezTo>
                    <a:pt x="9" y="10"/>
                    <a:pt x="11" y="7"/>
                    <a:pt x="11" y="4"/>
                  </a:cubicBezTo>
                  <a:cubicBezTo>
                    <a:pt x="11" y="2"/>
                    <a:pt x="9" y="0"/>
                    <a:pt x="6" y="0"/>
                  </a:cubicBezTo>
                  <a:cubicBezTo>
                    <a:pt x="3" y="0"/>
                    <a:pt x="0" y="1"/>
                    <a:pt x="1" y="5"/>
                  </a:cubicBezTo>
                  <a:cubicBezTo>
                    <a:pt x="2" y="7"/>
                    <a:pt x="3" y="10"/>
                    <a:pt x="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3" name="Oval 13"/>
            <p:cNvSpPr>
              <a:spLocks noChangeArrowheads="1"/>
            </p:cNvSpPr>
            <p:nvPr userDrawn="1"/>
          </p:nvSpPr>
          <p:spPr bwMode="auto">
            <a:xfrm>
              <a:off x="7022" y="335"/>
              <a:ext cx="9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4" name="Freeform 14"/>
            <p:cNvSpPr>
              <a:spLocks/>
            </p:cNvSpPr>
            <p:nvPr userDrawn="1"/>
          </p:nvSpPr>
          <p:spPr bwMode="auto">
            <a:xfrm>
              <a:off x="7007" y="330"/>
              <a:ext cx="10" cy="11"/>
            </a:xfrm>
            <a:custGeom>
              <a:avLst/>
              <a:gdLst>
                <a:gd name="T0" fmla="*/ 5 w 10"/>
                <a:gd name="T1" fmla="*/ 10 h 11"/>
                <a:gd name="T2" fmla="*/ 10 w 10"/>
                <a:gd name="T3" fmla="*/ 5 h 11"/>
                <a:gd name="T4" fmla="*/ 5 w 10"/>
                <a:gd name="T5" fmla="*/ 0 h 11"/>
                <a:gd name="T6" fmla="*/ 0 w 10"/>
                <a:gd name="T7" fmla="*/ 5 h 11"/>
                <a:gd name="T8" fmla="*/ 5 w 10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5" y="10"/>
                  </a:moveTo>
                  <a:cubicBezTo>
                    <a:pt x="8" y="11"/>
                    <a:pt x="10" y="8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0" y="9"/>
                    <a:pt x="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5" name="Freeform 15"/>
            <p:cNvSpPr>
              <a:spLocks/>
            </p:cNvSpPr>
            <p:nvPr userDrawn="1"/>
          </p:nvSpPr>
          <p:spPr bwMode="auto">
            <a:xfrm>
              <a:off x="7037" y="313"/>
              <a:ext cx="10" cy="9"/>
            </a:xfrm>
            <a:custGeom>
              <a:avLst/>
              <a:gdLst>
                <a:gd name="T0" fmla="*/ 5 w 10"/>
                <a:gd name="T1" fmla="*/ 9 h 9"/>
                <a:gd name="T2" fmla="*/ 10 w 10"/>
                <a:gd name="T3" fmla="*/ 5 h 9"/>
                <a:gd name="T4" fmla="*/ 5 w 10"/>
                <a:gd name="T5" fmla="*/ 0 h 9"/>
                <a:gd name="T6" fmla="*/ 0 w 10"/>
                <a:gd name="T7" fmla="*/ 5 h 9"/>
                <a:gd name="T8" fmla="*/ 5 w 1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5" y="9"/>
                  </a:moveTo>
                  <a:cubicBezTo>
                    <a:pt x="8" y="9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8"/>
                    <a:pt x="3" y="9"/>
                    <a:pt x="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6" name="Oval 16"/>
            <p:cNvSpPr>
              <a:spLocks noChangeArrowheads="1"/>
            </p:cNvSpPr>
            <p:nvPr userDrawn="1"/>
          </p:nvSpPr>
          <p:spPr bwMode="auto">
            <a:xfrm>
              <a:off x="7052" y="305"/>
              <a:ext cx="10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7" name="Oval 17"/>
            <p:cNvSpPr>
              <a:spLocks noChangeArrowheads="1"/>
            </p:cNvSpPr>
            <p:nvPr userDrawn="1"/>
          </p:nvSpPr>
          <p:spPr bwMode="auto">
            <a:xfrm>
              <a:off x="6966" y="352"/>
              <a:ext cx="7" cy="8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8" name="Oval 18"/>
            <p:cNvSpPr>
              <a:spLocks noChangeArrowheads="1"/>
            </p:cNvSpPr>
            <p:nvPr userDrawn="1"/>
          </p:nvSpPr>
          <p:spPr bwMode="auto">
            <a:xfrm>
              <a:off x="7011" y="312"/>
              <a:ext cx="7" cy="8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9" name="Oval 19"/>
            <p:cNvSpPr>
              <a:spLocks noChangeArrowheads="1"/>
            </p:cNvSpPr>
            <p:nvPr userDrawn="1"/>
          </p:nvSpPr>
          <p:spPr bwMode="auto">
            <a:xfrm>
              <a:off x="6993" y="331"/>
              <a:ext cx="8" cy="6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0" name="Oval 20"/>
            <p:cNvSpPr>
              <a:spLocks noChangeArrowheads="1"/>
            </p:cNvSpPr>
            <p:nvPr userDrawn="1"/>
          </p:nvSpPr>
          <p:spPr bwMode="auto">
            <a:xfrm>
              <a:off x="7038" y="339"/>
              <a:ext cx="8" cy="7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1" name="Freeform 21"/>
            <p:cNvSpPr>
              <a:spLocks/>
            </p:cNvSpPr>
            <p:nvPr userDrawn="1"/>
          </p:nvSpPr>
          <p:spPr bwMode="auto">
            <a:xfrm>
              <a:off x="7109" y="333"/>
              <a:ext cx="14" cy="15"/>
            </a:xfrm>
            <a:custGeom>
              <a:avLst/>
              <a:gdLst>
                <a:gd name="T0" fmla="*/ 7 w 14"/>
                <a:gd name="T1" fmla="*/ 15 h 15"/>
                <a:gd name="T2" fmla="*/ 14 w 14"/>
                <a:gd name="T3" fmla="*/ 7 h 15"/>
                <a:gd name="T4" fmla="*/ 6 w 14"/>
                <a:gd name="T5" fmla="*/ 0 h 15"/>
                <a:gd name="T6" fmla="*/ 0 w 14"/>
                <a:gd name="T7" fmla="*/ 8 h 15"/>
                <a:gd name="T8" fmla="*/ 7 w 14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7" y="15"/>
                  </a:moveTo>
                  <a:cubicBezTo>
                    <a:pt x="10" y="15"/>
                    <a:pt x="14" y="11"/>
                    <a:pt x="14" y="7"/>
                  </a:cubicBezTo>
                  <a:cubicBezTo>
                    <a:pt x="14" y="4"/>
                    <a:pt x="10" y="0"/>
                    <a:pt x="6" y="0"/>
                  </a:cubicBezTo>
                  <a:cubicBezTo>
                    <a:pt x="2" y="0"/>
                    <a:pt x="0" y="4"/>
                    <a:pt x="0" y="8"/>
                  </a:cubicBezTo>
                  <a:cubicBezTo>
                    <a:pt x="0" y="11"/>
                    <a:pt x="3" y="15"/>
                    <a:pt x="7" y="15"/>
                  </a:cubicBezTo>
                  <a:close/>
                </a:path>
              </a:pathLst>
            </a:cu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2" name="Oval 22"/>
            <p:cNvSpPr>
              <a:spLocks noChangeArrowheads="1"/>
            </p:cNvSpPr>
            <p:nvPr userDrawn="1"/>
          </p:nvSpPr>
          <p:spPr bwMode="auto">
            <a:xfrm>
              <a:off x="7100" y="309"/>
              <a:ext cx="15" cy="14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3" name="Oval 23"/>
            <p:cNvSpPr>
              <a:spLocks noChangeArrowheads="1"/>
            </p:cNvSpPr>
            <p:nvPr userDrawn="1"/>
          </p:nvSpPr>
          <p:spPr bwMode="auto">
            <a:xfrm>
              <a:off x="7142" y="312"/>
              <a:ext cx="14" cy="13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4" name="Oval 24"/>
            <p:cNvSpPr>
              <a:spLocks noChangeArrowheads="1"/>
            </p:cNvSpPr>
            <p:nvPr userDrawn="1"/>
          </p:nvSpPr>
          <p:spPr bwMode="auto">
            <a:xfrm>
              <a:off x="7126" y="325"/>
              <a:ext cx="15" cy="14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5" name="Rectangle 25"/>
            <p:cNvSpPr>
              <a:spLocks noChangeArrowheads="1"/>
            </p:cNvSpPr>
            <p:nvPr userDrawn="1"/>
          </p:nvSpPr>
          <p:spPr bwMode="auto">
            <a:xfrm>
              <a:off x="7034" y="174"/>
              <a:ext cx="11" cy="11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6" name="Rectangle 26"/>
            <p:cNvSpPr>
              <a:spLocks noChangeArrowheads="1"/>
            </p:cNvSpPr>
            <p:nvPr userDrawn="1"/>
          </p:nvSpPr>
          <p:spPr bwMode="auto">
            <a:xfrm>
              <a:off x="7118" y="164"/>
              <a:ext cx="11" cy="12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7" name="Rectangle 27"/>
            <p:cNvSpPr>
              <a:spLocks noChangeArrowheads="1"/>
            </p:cNvSpPr>
            <p:nvPr userDrawn="1"/>
          </p:nvSpPr>
          <p:spPr bwMode="auto">
            <a:xfrm>
              <a:off x="7134" y="216"/>
              <a:ext cx="11" cy="11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8" name="Rectangle 28"/>
            <p:cNvSpPr>
              <a:spLocks noChangeArrowheads="1"/>
            </p:cNvSpPr>
            <p:nvPr userDrawn="1"/>
          </p:nvSpPr>
          <p:spPr bwMode="auto">
            <a:xfrm>
              <a:off x="7084" y="227"/>
              <a:ext cx="11" cy="11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1" name="Rectangle 29"/>
            <p:cNvSpPr>
              <a:spLocks noChangeArrowheads="1"/>
            </p:cNvSpPr>
            <p:nvPr userDrawn="1"/>
          </p:nvSpPr>
          <p:spPr bwMode="auto">
            <a:xfrm>
              <a:off x="7059" y="224"/>
              <a:ext cx="12" cy="11"/>
            </a:xfrm>
            <a:prstGeom prst="rect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2" name="Freeform 30"/>
            <p:cNvSpPr>
              <a:spLocks/>
            </p:cNvSpPr>
            <p:nvPr userDrawn="1"/>
          </p:nvSpPr>
          <p:spPr bwMode="auto">
            <a:xfrm>
              <a:off x="7009" y="235"/>
              <a:ext cx="15" cy="15"/>
            </a:xfrm>
            <a:custGeom>
              <a:avLst/>
              <a:gdLst>
                <a:gd name="T0" fmla="*/ 10 w 15"/>
                <a:gd name="T1" fmla="*/ 15 h 15"/>
                <a:gd name="T2" fmla="*/ 15 w 15"/>
                <a:gd name="T3" fmla="*/ 5 h 15"/>
                <a:gd name="T4" fmla="*/ 5 w 15"/>
                <a:gd name="T5" fmla="*/ 0 h 15"/>
                <a:gd name="T6" fmla="*/ 0 w 15"/>
                <a:gd name="T7" fmla="*/ 10 h 15"/>
                <a:gd name="T8" fmla="*/ 10 w 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0" y="15"/>
                  </a:moveTo>
                  <a:lnTo>
                    <a:pt x="15" y="5"/>
                  </a:lnTo>
                  <a:lnTo>
                    <a:pt x="5" y="0"/>
                  </a:lnTo>
                  <a:lnTo>
                    <a:pt x="0" y="10"/>
                  </a:lnTo>
                  <a:lnTo>
                    <a:pt x="10" y="15"/>
                  </a:lnTo>
                  <a:close/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3" name="Freeform 31"/>
            <p:cNvSpPr>
              <a:spLocks/>
            </p:cNvSpPr>
            <p:nvPr userDrawn="1"/>
          </p:nvSpPr>
          <p:spPr bwMode="auto">
            <a:xfrm>
              <a:off x="7022" y="176"/>
              <a:ext cx="102" cy="53"/>
            </a:xfrm>
            <a:custGeom>
              <a:avLst/>
              <a:gdLst>
                <a:gd name="T0" fmla="*/ 15 w 102"/>
                <a:gd name="T1" fmla="*/ 18 h 53"/>
                <a:gd name="T2" fmla="*/ 0 w 102"/>
                <a:gd name="T3" fmla="*/ 53 h 53"/>
                <a:gd name="T4" fmla="*/ 43 w 102"/>
                <a:gd name="T5" fmla="*/ 39 h 53"/>
                <a:gd name="T6" fmla="*/ 102 w 102"/>
                <a:gd name="T7" fmla="*/ 6 h 53"/>
                <a:gd name="T8" fmla="*/ 102 w 102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3">
                  <a:moveTo>
                    <a:pt x="15" y="18"/>
                  </a:moveTo>
                  <a:lnTo>
                    <a:pt x="0" y="53"/>
                  </a:lnTo>
                  <a:lnTo>
                    <a:pt x="43" y="39"/>
                  </a:lnTo>
                  <a:lnTo>
                    <a:pt x="102" y="6"/>
                  </a:lnTo>
                  <a:lnTo>
                    <a:pt x="102" y="0"/>
                  </a:lnTo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9" name="Freeform 32"/>
            <p:cNvSpPr>
              <a:spLocks/>
            </p:cNvSpPr>
            <p:nvPr userDrawn="1"/>
          </p:nvSpPr>
          <p:spPr bwMode="auto">
            <a:xfrm>
              <a:off x="7040" y="184"/>
              <a:ext cx="100" cy="24"/>
            </a:xfrm>
            <a:custGeom>
              <a:avLst/>
              <a:gdLst>
                <a:gd name="T0" fmla="*/ 0 w 100"/>
                <a:gd name="T1" fmla="*/ 7 h 24"/>
                <a:gd name="T2" fmla="*/ 41 w 100"/>
                <a:gd name="T3" fmla="*/ 13 h 24"/>
                <a:gd name="T4" fmla="*/ 83 w 100"/>
                <a:gd name="T5" fmla="*/ 0 h 24"/>
                <a:gd name="T6" fmla="*/ 100 w 100"/>
                <a:gd name="T7" fmla="*/ 20 h 24"/>
                <a:gd name="T8" fmla="*/ 77 w 10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4">
                  <a:moveTo>
                    <a:pt x="0" y="7"/>
                  </a:moveTo>
                  <a:lnTo>
                    <a:pt x="41" y="13"/>
                  </a:lnTo>
                  <a:lnTo>
                    <a:pt x="83" y="0"/>
                  </a:lnTo>
                  <a:lnTo>
                    <a:pt x="100" y="20"/>
                  </a:lnTo>
                  <a:lnTo>
                    <a:pt x="77" y="24"/>
                  </a:lnTo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0" name="Freeform 33"/>
            <p:cNvSpPr>
              <a:spLocks/>
            </p:cNvSpPr>
            <p:nvPr userDrawn="1"/>
          </p:nvSpPr>
          <p:spPr bwMode="auto">
            <a:xfrm>
              <a:off x="7081" y="203"/>
              <a:ext cx="34" cy="18"/>
            </a:xfrm>
            <a:custGeom>
              <a:avLst/>
              <a:gdLst>
                <a:gd name="T0" fmla="*/ 34 w 34"/>
                <a:gd name="T1" fmla="*/ 4 h 18"/>
                <a:gd name="T2" fmla="*/ 7 w 34"/>
                <a:gd name="T3" fmla="*/ 18 h 18"/>
                <a:gd name="T4" fmla="*/ 0 w 34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18">
                  <a:moveTo>
                    <a:pt x="34" y="4"/>
                  </a:moveTo>
                  <a:lnTo>
                    <a:pt x="7" y="18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1" name="Line 34"/>
            <p:cNvSpPr>
              <a:spLocks noChangeShapeType="1"/>
            </p:cNvSpPr>
            <p:nvPr userDrawn="1"/>
          </p:nvSpPr>
          <p:spPr bwMode="auto">
            <a:xfrm>
              <a:off x="7066" y="216"/>
              <a:ext cx="22" cy="2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2" name="Freeform 35"/>
            <p:cNvSpPr>
              <a:spLocks/>
            </p:cNvSpPr>
            <p:nvPr userDrawn="1"/>
          </p:nvSpPr>
          <p:spPr bwMode="auto">
            <a:xfrm>
              <a:off x="7039" y="185"/>
              <a:ext cx="49" cy="33"/>
            </a:xfrm>
            <a:custGeom>
              <a:avLst/>
              <a:gdLst>
                <a:gd name="T0" fmla="*/ 49 w 49"/>
                <a:gd name="T1" fmla="*/ 33 h 33"/>
                <a:gd name="T2" fmla="*/ 0 w 49"/>
                <a:gd name="T3" fmla="*/ 6 h 33"/>
                <a:gd name="T4" fmla="*/ 0 w 49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33">
                  <a:moveTo>
                    <a:pt x="49" y="33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3" name="Line 36"/>
            <p:cNvSpPr>
              <a:spLocks noChangeShapeType="1"/>
            </p:cNvSpPr>
            <p:nvPr userDrawn="1"/>
          </p:nvSpPr>
          <p:spPr bwMode="auto">
            <a:xfrm flipH="1">
              <a:off x="7117" y="181"/>
              <a:ext cx="6" cy="22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4" name="Line 37"/>
            <p:cNvSpPr>
              <a:spLocks noChangeShapeType="1"/>
            </p:cNvSpPr>
            <p:nvPr userDrawn="1"/>
          </p:nvSpPr>
          <p:spPr bwMode="auto">
            <a:xfrm>
              <a:off x="7139" y="211"/>
              <a:ext cx="0" cy="5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5" name="Line 38"/>
            <p:cNvSpPr>
              <a:spLocks noChangeShapeType="1"/>
            </p:cNvSpPr>
            <p:nvPr userDrawn="1"/>
          </p:nvSpPr>
          <p:spPr bwMode="auto">
            <a:xfrm flipH="1">
              <a:off x="7018" y="234"/>
              <a:ext cx="3" cy="5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6" name="Line 39"/>
            <p:cNvSpPr>
              <a:spLocks noChangeShapeType="1"/>
            </p:cNvSpPr>
            <p:nvPr userDrawn="1"/>
          </p:nvSpPr>
          <p:spPr bwMode="auto">
            <a:xfrm>
              <a:off x="7064" y="221"/>
              <a:ext cx="0" cy="3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7" name="Line 40"/>
            <p:cNvSpPr>
              <a:spLocks noChangeShapeType="1"/>
            </p:cNvSpPr>
            <p:nvPr userDrawn="1"/>
          </p:nvSpPr>
          <p:spPr bwMode="auto">
            <a:xfrm>
              <a:off x="7089" y="224"/>
              <a:ext cx="0" cy="4"/>
            </a:xfrm>
            <a:prstGeom prst="line">
              <a:avLst/>
            </a:prstGeom>
            <a:noFill/>
            <a:ln w="3175" cap="flat">
              <a:solidFill>
                <a:srgbClr val="29389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8" name="Oval 41"/>
            <p:cNvSpPr>
              <a:spLocks noChangeArrowheads="1"/>
            </p:cNvSpPr>
            <p:nvPr userDrawn="1"/>
          </p:nvSpPr>
          <p:spPr bwMode="auto">
            <a:xfrm>
              <a:off x="7118" y="180"/>
              <a:ext cx="11" cy="10"/>
            </a:xfrm>
            <a:prstGeom prst="ellipse">
              <a:avLst/>
            </a:pr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9" name="Oval 42"/>
            <p:cNvSpPr>
              <a:spLocks noChangeArrowheads="1"/>
            </p:cNvSpPr>
            <p:nvPr userDrawn="1"/>
          </p:nvSpPr>
          <p:spPr bwMode="auto">
            <a:xfrm>
              <a:off x="7059" y="211"/>
              <a:ext cx="12" cy="11"/>
            </a:xfrm>
            <a:prstGeom prst="ellipse">
              <a:avLst/>
            </a:pr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0" name="Oval 43"/>
            <p:cNvSpPr>
              <a:spLocks noChangeArrowheads="1"/>
            </p:cNvSpPr>
            <p:nvPr userDrawn="1"/>
          </p:nvSpPr>
          <p:spPr bwMode="auto">
            <a:xfrm>
              <a:off x="7076" y="194"/>
              <a:ext cx="11" cy="10"/>
            </a:xfrm>
            <a:prstGeom prst="ellipse">
              <a:avLst/>
            </a:pr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1" name="Oval 44"/>
            <p:cNvSpPr>
              <a:spLocks noChangeArrowheads="1"/>
            </p:cNvSpPr>
            <p:nvPr userDrawn="1"/>
          </p:nvSpPr>
          <p:spPr bwMode="auto">
            <a:xfrm>
              <a:off x="7018" y="225"/>
              <a:ext cx="10" cy="11"/>
            </a:xfrm>
            <a:prstGeom prst="ellipse">
              <a:avLst/>
            </a:prstGeom>
            <a:solidFill>
              <a:srgbClr val="F3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2" name="Oval 45"/>
            <p:cNvSpPr>
              <a:spLocks noChangeArrowheads="1"/>
            </p:cNvSpPr>
            <p:nvPr userDrawn="1"/>
          </p:nvSpPr>
          <p:spPr bwMode="auto">
            <a:xfrm>
              <a:off x="7111" y="202"/>
              <a:ext cx="11" cy="10"/>
            </a:xfrm>
            <a:prstGeom prst="ellipse">
              <a:avLst/>
            </a:prstGeom>
            <a:solidFill>
              <a:srgbClr val="F3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3" name="Oval 46"/>
            <p:cNvSpPr>
              <a:spLocks noChangeArrowheads="1"/>
            </p:cNvSpPr>
            <p:nvPr userDrawn="1"/>
          </p:nvSpPr>
          <p:spPr bwMode="auto">
            <a:xfrm>
              <a:off x="7034" y="188"/>
              <a:ext cx="10" cy="10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4" name="Oval 47"/>
            <p:cNvSpPr>
              <a:spLocks noChangeArrowheads="1"/>
            </p:cNvSpPr>
            <p:nvPr userDrawn="1"/>
          </p:nvSpPr>
          <p:spPr bwMode="auto">
            <a:xfrm>
              <a:off x="7133" y="201"/>
              <a:ext cx="11" cy="11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5" name="Oval 48"/>
            <p:cNvSpPr>
              <a:spLocks noChangeArrowheads="1"/>
            </p:cNvSpPr>
            <p:nvPr userDrawn="1"/>
          </p:nvSpPr>
          <p:spPr bwMode="auto">
            <a:xfrm>
              <a:off x="7084" y="214"/>
              <a:ext cx="11" cy="11"/>
            </a:xfrm>
            <a:prstGeom prst="ellipse">
              <a:avLst/>
            </a:prstGeom>
            <a:solidFill>
              <a:srgbClr val="FFF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6" name="Freeform 49"/>
            <p:cNvSpPr>
              <a:spLocks/>
            </p:cNvSpPr>
            <p:nvPr userDrawn="1"/>
          </p:nvSpPr>
          <p:spPr bwMode="auto">
            <a:xfrm>
              <a:off x="6676" y="441"/>
              <a:ext cx="97" cy="113"/>
            </a:xfrm>
            <a:custGeom>
              <a:avLst/>
              <a:gdLst>
                <a:gd name="T0" fmla="*/ 81 w 96"/>
                <a:gd name="T1" fmla="*/ 35 h 112"/>
                <a:gd name="T2" fmla="*/ 51 w 96"/>
                <a:gd name="T3" fmla="*/ 12 h 112"/>
                <a:gd name="T4" fmla="*/ 14 w 96"/>
                <a:gd name="T5" fmla="*/ 55 h 112"/>
                <a:gd name="T6" fmla="*/ 51 w 96"/>
                <a:gd name="T7" fmla="*/ 100 h 112"/>
                <a:gd name="T8" fmla="*/ 82 w 96"/>
                <a:gd name="T9" fmla="*/ 69 h 112"/>
                <a:gd name="T10" fmla="*/ 96 w 96"/>
                <a:gd name="T11" fmla="*/ 69 h 112"/>
                <a:gd name="T12" fmla="*/ 50 w 96"/>
                <a:gd name="T13" fmla="*/ 112 h 112"/>
                <a:gd name="T14" fmla="*/ 0 w 96"/>
                <a:gd name="T15" fmla="*/ 56 h 112"/>
                <a:gd name="T16" fmla="*/ 51 w 96"/>
                <a:gd name="T17" fmla="*/ 0 h 112"/>
                <a:gd name="T18" fmla="*/ 95 w 96"/>
                <a:gd name="T19" fmla="*/ 35 h 112"/>
                <a:gd name="T20" fmla="*/ 81 w 96"/>
                <a:gd name="T21" fmla="*/ 3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112">
                  <a:moveTo>
                    <a:pt x="81" y="35"/>
                  </a:moveTo>
                  <a:cubicBezTo>
                    <a:pt x="78" y="20"/>
                    <a:pt x="65" y="12"/>
                    <a:pt x="51" y="12"/>
                  </a:cubicBezTo>
                  <a:cubicBezTo>
                    <a:pt x="25" y="12"/>
                    <a:pt x="14" y="33"/>
                    <a:pt x="14" y="55"/>
                  </a:cubicBezTo>
                  <a:cubicBezTo>
                    <a:pt x="14" y="80"/>
                    <a:pt x="25" y="100"/>
                    <a:pt x="51" y="100"/>
                  </a:cubicBezTo>
                  <a:cubicBezTo>
                    <a:pt x="69" y="100"/>
                    <a:pt x="80" y="87"/>
                    <a:pt x="82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3" y="96"/>
                    <a:pt x="76" y="112"/>
                    <a:pt x="50" y="112"/>
                  </a:cubicBezTo>
                  <a:cubicBezTo>
                    <a:pt x="16" y="112"/>
                    <a:pt x="0" y="87"/>
                    <a:pt x="0" y="56"/>
                  </a:cubicBezTo>
                  <a:cubicBezTo>
                    <a:pt x="0" y="25"/>
                    <a:pt x="18" y="0"/>
                    <a:pt x="51" y="0"/>
                  </a:cubicBezTo>
                  <a:cubicBezTo>
                    <a:pt x="73" y="0"/>
                    <a:pt x="91" y="12"/>
                    <a:pt x="95" y="35"/>
                  </a:cubicBezTo>
                  <a:lnTo>
                    <a:pt x="81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7" name="Freeform 50"/>
            <p:cNvSpPr>
              <a:spLocks/>
            </p:cNvSpPr>
            <p:nvPr userDrawn="1"/>
          </p:nvSpPr>
          <p:spPr bwMode="auto">
            <a:xfrm>
              <a:off x="6785" y="444"/>
              <a:ext cx="65" cy="107"/>
            </a:xfrm>
            <a:custGeom>
              <a:avLst/>
              <a:gdLst>
                <a:gd name="T0" fmla="*/ 0 w 64"/>
                <a:gd name="T1" fmla="*/ 0 h 106"/>
                <a:gd name="T2" fmla="*/ 12 w 64"/>
                <a:gd name="T3" fmla="*/ 0 h 106"/>
                <a:gd name="T4" fmla="*/ 12 w 64"/>
                <a:gd name="T5" fmla="*/ 40 h 106"/>
                <a:gd name="T6" fmla="*/ 13 w 64"/>
                <a:gd name="T7" fmla="*/ 40 h 106"/>
                <a:gd name="T8" fmla="*/ 37 w 64"/>
                <a:gd name="T9" fmla="*/ 27 h 106"/>
                <a:gd name="T10" fmla="*/ 64 w 64"/>
                <a:gd name="T11" fmla="*/ 56 h 106"/>
                <a:gd name="T12" fmla="*/ 64 w 64"/>
                <a:gd name="T13" fmla="*/ 106 h 106"/>
                <a:gd name="T14" fmla="*/ 51 w 64"/>
                <a:gd name="T15" fmla="*/ 106 h 106"/>
                <a:gd name="T16" fmla="*/ 51 w 64"/>
                <a:gd name="T17" fmla="*/ 54 h 106"/>
                <a:gd name="T18" fmla="*/ 35 w 64"/>
                <a:gd name="T19" fmla="*/ 38 h 106"/>
                <a:gd name="T20" fmla="*/ 12 w 64"/>
                <a:gd name="T21" fmla="*/ 63 h 106"/>
                <a:gd name="T22" fmla="*/ 12 w 64"/>
                <a:gd name="T23" fmla="*/ 106 h 106"/>
                <a:gd name="T24" fmla="*/ 0 w 64"/>
                <a:gd name="T25" fmla="*/ 106 h 106"/>
                <a:gd name="T26" fmla="*/ 0 w 64"/>
                <a:gd name="T2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6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7" y="31"/>
                    <a:pt x="28" y="27"/>
                    <a:pt x="37" y="27"/>
                  </a:cubicBezTo>
                  <a:cubicBezTo>
                    <a:pt x="57" y="27"/>
                    <a:pt x="64" y="39"/>
                    <a:pt x="64" y="5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51" y="106"/>
                    <a:pt x="51" y="106"/>
                    <a:pt x="51" y="106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45"/>
                    <a:pt x="45" y="38"/>
                    <a:pt x="35" y="38"/>
                  </a:cubicBezTo>
                  <a:cubicBezTo>
                    <a:pt x="20" y="38"/>
                    <a:pt x="12" y="49"/>
                    <a:pt x="12" y="63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0" y="106"/>
                    <a:pt x="0" y="106"/>
                    <a:pt x="0" y="1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8" name="Freeform 51"/>
            <p:cNvSpPr>
              <a:spLocks noEditPoints="1"/>
            </p:cNvSpPr>
            <p:nvPr userDrawn="1"/>
          </p:nvSpPr>
          <p:spPr bwMode="auto">
            <a:xfrm>
              <a:off x="6858" y="472"/>
              <a:ext cx="73" cy="81"/>
            </a:xfrm>
            <a:custGeom>
              <a:avLst/>
              <a:gdLst>
                <a:gd name="T0" fmla="*/ 71 w 72"/>
                <a:gd name="T1" fmla="*/ 55 h 81"/>
                <a:gd name="T2" fmla="*/ 37 w 72"/>
                <a:gd name="T3" fmla="*/ 81 h 81"/>
                <a:gd name="T4" fmla="*/ 0 w 72"/>
                <a:gd name="T5" fmla="*/ 40 h 81"/>
                <a:gd name="T6" fmla="*/ 37 w 72"/>
                <a:gd name="T7" fmla="*/ 0 h 81"/>
                <a:gd name="T8" fmla="*/ 72 w 72"/>
                <a:gd name="T9" fmla="*/ 45 h 81"/>
                <a:gd name="T10" fmla="*/ 14 w 72"/>
                <a:gd name="T11" fmla="*/ 45 h 81"/>
                <a:gd name="T12" fmla="*/ 38 w 72"/>
                <a:gd name="T13" fmla="*/ 70 h 81"/>
                <a:gd name="T14" fmla="*/ 58 w 72"/>
                <a:gd name="T15" fmla="*/ 55 h 81"/>
                <a:gd name="T16" fmla="*/ 71 w 72"/>
                <a:gd name="T17" fmla="*/ 55 h 81"/>
                <a:gd name="T18" fmla="*/ 58 w 72"/>
                <a:gd name="T19" fmla="*/ 33 h 81"/>
                <a:gd name="T20" fmla="*/ 36 w 72"/>
                <a:gd name="T21" fmla="*/ 11 h 81"/>
                <a:gd name="T22" fmla="*/ 14 w 72"/>
                <a:gd name="T23" fmla="*/ 33 h 81"/>
                <a:gd name="T24" fmla="*/ 58 w 72"/>
                <a:gd name="T25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81">
                  <a:moveTo>
                    <a:pt x="71" y="55"/>
                  </a:moveTo>
                  <a:cubicBezTo>
                    <a:pt x="67" y="72"/>
                    <a:pt x="55" y="81"/>
                    <a:pt x="37" y="81"/>
                  </a:cubicBezTo>
                  <a:cubicBezTo>
                    <a:pt x="13" y="81"/>
                    <a:pt x="1" y="64"/>
                    <a:pt x="0" y="40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64" y="0"/>
                    <a:pt x="72" y="26"/>
                    <a:pt x="7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58"/>
                    <a:pt x="21" y="70"/>
                    <a:pt x="38" y="70"/>
                  </a:cubicBezTo>
                  <a:cubicBezTo>
                    <a:pt x="48" y="70"/>
                    <a:pt x="56" y="65"/>
                    <a:pt x="58" y="55"/>
                  </a:cubicBezTo>
                  <a:lnTo>
                    <a:pt x="71" y="55"/>
                  </a:lnTo>
                  <a:close/>
                  <a:moveTo>
                    <a:pt x="58" y="33"/>
                  </a:moveTo>
                  <a:cubicBezTo>
                    <a:pt x="58" y="21"/>
                    <a:pt x="49" y="11"/>
                    <a:pt x="36" y="11"/>
                  </a:cubicBezTo>
                  <a:cubicBezTo>
                    <a:pt x="23" y="11"/>
                    <a:pt x="15" y="21"/>
                    <a:pt x="14" y="33"/>
                  </a:cubicBezTo>
                  <a:lnTo>
                    <a:pt x="5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9" name="Freeform 52"/>
            <p:cNvSpPr>
              <a:spLocks/>
            </p:cNvSpPr>
            <p:nvPr userDrawn="1"/>
          </p:nvSpPr>
          <p:spPr bwMode="auto">
            <a:xfrm>
              <a:off x="6938" y="472"/>
              <a:ext cx="72" cy="81"/>
            </a:xfrm>
            <a:custGeom>
              <a:avLst/>
              <a:gdLst>
                <a:gd name="T0" fmla="*/ 57 w 71"/>
                <a:gd name="T1" fmla="*/ 27 h 81"/>
                <a:gd name="T2" fmla="*/ 38 w 71"/>
                <a:gd name="T3" fmla="*/ 11 h 81"/>
                <a:gd name="T4" fmla="*/ 14 w 71"/>
                <a:gd name="T5" fmla="*/ 42 h 81"/>
                <a:gd name="T6" fmla="*/ 36 w 71"/>
                <a:gd name="T7" fmla="*/ 70 h 81"/>
                <a:gd name="T8" fmla="*/ 58 w 71"/>
                <a:gd name="T9" fmla="*/ 51 h 81"/>
                <a:gd name="T10" fmla="*/ 71 w 71"/>
                <a:gd name="T11" fmla="*/ 51 h 81"/>
                <a:gd name="T12" fmla="*/ 37 w 71"/>
                <a:gd name="T13" fmla="*/ 81 h 81"/>
                <a:gd name="T14" fmla="*/ 0 w 71"/>
                <a:gd name="T15" fmla="*/ 42 h 81"/>
                <a:gd name="T16" fmla="*/ 37 w 71"/>
                <a:gd name="T17" fmla="*/ 0 h 81"/>
                <a:gd name="T18" fmla="*/ 70 w 71"/>
                <a:gd name="T19" fmla="*/ 27 h 81"/>
                <a:gd name="T20" fmla="*/ 57 w 71"/>
                <a:gd name="T21" fmla="*/ 2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81">
                  <a:moveTo>
                    <a:pt x="57" y="27"/>
                  </a:moveTo>
                  <a:cubicBezTo>
                    <a:pt x="55" y="17"/>
                    <a:pt x="48" y="11"/>
                    <a:pt x="38" y="11"/>
                  </a:cubicBezTo>
                  <a:cubicBezTo>
                    <a:pt x="19" y="11"/>
                    <a:pt x="14" y="26"/>
                    <a:pt x="14" y="42"/>
                  </a:cubicBezTo>
                  <a:cubicBezTo>
                    <a:pt x="14" y="56"/>
                    <a:pt x="20" y="70"/>
                    <a:pt x="36" y="70"/>
                  </a:cubicBezTo>
                  <a:cubicBezTo>
                    <a:pt x="49" y="70"/>
                    <a:pt x="56" y="63"/>
                    <a:pt x="58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68" y="70"/>
                    <a:pt x="56" y="81"/>
                    <a:pt x="37" y="81"/>
                  </a:cubicBezTo>
                  <a:cubicBezTo>
                    <a:pt x="13" y="81"/>
                    <a:pt x="0" y="65"/>
                    <a:pt x="0" y="42"/>
                  </a:cubicBezTo>
                  <a:cubicBezTo>
                    <a:pt x="0" y="18"/>
                    <a:pt x="12" y="0"/>
                    <a:pt x="37" y="0"/>
                  </a:cubicBezTo>
                  <a:cubicBezTo>
                    <a:pt x="54" y="0"/>
                    <a:pt x="68" y="8"/>
                    <a:pt x="70" y="27"/>
                  </a:cubicBezTo>
                  <a:lnTo>
                    <a:pt x="5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0" name="Freeform 53"/>
            <p:cNvSpPr>
              <a:spLocks/>
            </p:cNvSpPr>
            <p:nvPr userDrawn="1"/>
          </p:nvSpPr>
          <p:spPr bwMode="auto">
            <a:xfrm>
              <a:off x="7020" y="444"/>
              <a:ext cx="68" cy="107"/>
            </a:xfrm>
            <a:custGeom>
              <a:avLst/>
              <a:gdLst>
                <a:gd name="T0" fmla="*/ 0 w 68"/>
                <a:gd name="T1" fmla="*/ 0 h 107"/>
                <a:gd name="T2" fmla="*/ 13 w 68"/>
                <a:gd name="T3" fmla="*/ 0 h 107"/>
                <a:gd name="T4" fmla="*/ 13 w 68"/>
                <a:gd name="T5" fmla="*/ 64 h 107"/>
                <a:gd name="T6" fmla="*/ 48 w 68"/>
                <a:gd name="T7" fmla="*/ 30 h 107"/>
                <a:gd name="T8" fmla="*/ 66 w 68"/>
                <a:gd name="T9" fmla="*/ 30 h 107"/>
                <a:gd name="T10" fmla="*/ 34 w 68"/>
                <a:gd name="T11" fmla="*/ 58 h 107"/>
                <a:gd name="T12" fmla="*/ 68 w 68"/>
                <a:gd name="T13" fmla="*/ 107 h 107"/>
                <a:gd name="T14" fmla="*/ 52 w 68"/>
                <a:gd name="T15" fmla="*/ 107 h 107"/>
                <a:gd name="T16" fmla="*/ 25 w 68"/>
                <a:gd name="T17" fmla="*/ 67 h 107"/>
                <a:gd name="T18" fmla="*/ 13 w 68"/>
                <a:gd name="T19" fmla="*/ 78 h 107"/>
                <a:gd name="T20" fmla="*/ 13 w 68"/>
                <a:gd name="T21" fmla="*/ 107 h 107"/>
                <a:gd name="T22" fmla="*/ 0 w 68"/>
                <a:gd name="T23" fmla="*/ 107 h 107"/>
                <a:gd name="T24" fmla="*/ 0 w 68"/>
                <a:gd name="T2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107">
                  <a:moveTo>
                    <a:pt x="0" y="0"/>
                  </a:moveTo>
                  <a:lnTo>
                    <a:pt x="13" y="0"/>
                  </a:lnTo>
                  <a:lnTo>
                    <a:pt x="13" y="64"/>
                  </a:lnTo>
                  <a:lnTo>
                    <a:pt x="48" y="30"/>
                  </a:lnTo>
                  <a:lnTo>
                    <a:pt x="66" y="30"/>
                  </a:lnTo>
                  <a:lnTo>
                    <a:pt x="34" y="58"/>
                  </a:lnTo>
                  <a:lnTo>
                    <a:pt x="68" y="107"/>
                  </a:lnTo>
                  <a:lnTo>
                    <a:pt x="52" y="107"/>
                  </a:lnTo>
                  <a:lnTo>
                    <a:pt x="25" y="67"/>
                  </a:lnTo>
                  <a:lnTo>
                    <a:pt x="13" y="78"/>
                  </a:lnTo>
                  <a:lnTo>
                    <a:pt x="13" y="107"/>
                  </a:lnTo>
                  <a:lnTo>
                    <a:pt x="0" y="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1" name="Freeform 54"/>
            <p:cNvSpPr>
              <a:spLocks noEditPoints="1"/>
            </p:cNvSpPr>
            <p:nvPr userDrawn="1"/>
          </p:nvSpPr>
          <p:spPr bwMode="auto">
            <a:xfrm>
              <a:off x="7134" y="444"/>
              <a:ext cx="81" cy="107"/>
            </a:xfrm>
            <a:custGeom>
              <a:avLst/>
              <a:gdLst>
                <a:gd name="T0" fmla="*/ 0 w 80"/>
                <a:gd name="T1" fmla="*/ 0 h 106"/>
                <a:gd name="T2" fmla="*/ 47 w 80"/>
                <a:gd name="T3" fmla="*/ 0 h 106"/>
                <a:gd name="T4" fmla="*/ 80 w 80"/>
                <a:gd name="T5" fmla="*/ 31 h 106"/>
                <a:gd name="T6" fmla="*/ 47 w 80"/>
                <a:gd name="T7" fmla="*/ 63 h 106"/>
                <a:gd name="T8" fmla="*/ 14 w 80"/>
                <a:gd name="T9" fmla="*/ 63 h 106"/>
                <a:gd name="T10" fmla="*/ 14 w 80"/>
                <a:gd name="T11" fmla="*/ 106 h 106"/>
                <a:gd name="T12" fmla="*/ 0 w 80"/>
                <a:gd name="T13" fmla="*/ 106 h 106"/>
                <a:gd name="T14" fmla="*/ 0 w 80"/>
                <a:gd name="T15" fmla="*/ 0 h 106"/>
                <a:gd name="T16" fmla="*/ 14 w 80"/>
                <a:gd name="T17" fmla="*/ 51 h 106"/>
                <a:gd name="T18" fmla="*/ 42 w 80"/>
                <a:gd name="T19" fmla="*/ 51 h 106"/>
                <a:gd name="T20" fmla="*/ 65 w 80"/>
                <a:gd name="T21" fmla="*/ 31 h 106"/>
                <a:gd name="T22" fmla="*/ 42 w 80"/>
                <a:gd name="T23" fmla="*/ 12 h 106"/>
                <a:gd name="T24" fmla="*/ 14 w 80"/>
                <a:gd name="T25" fmla="*/ 12 h 106"/>
                <a:gd name="T26" fmla="*/ 14 w 80"/>
                <a:gd name="T27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106">
                  <a:moveTo>
                    <a:pt x="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68" y="0"/>
                    <a:pt x="80" y="11"/>
                    <a:pt x="80" y="31"/>
                  </a:cubicBezTo>
                  <a:cubicBezTo>
                    <a:pt x="80" y="51"/>
                    <a:pt x="68" y="63"/>
                    <a:pt x="47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0" y="106"/>
                    <a:pt x="0" y="106"/>
                    <a:pt x="0" y="106"/>
                  </a:cubicBezTo>
                  <a:lnTo>
                    <a:pt x="0" y="0"/>
                  </a:lnTo>
                  <a:close/>
                  <a:moveTo>
                    <a:pt x="14" y="51"/>
                  </a:moveTo>
                  <a:cubicBezTo>
                    <a:pt x="42" y="51"/>
                    <a:pt x="42" y="51"/>
                    <a:pt x="42" y="51"/>
                  </a:cubicBezTo>
                  <a:cubicBezTo>
                    <a:pt x="58" y="51"/>
                    <a:pt x="65" y="44"/>
                    <a:pt x="65" y="31"/>
                  </a:cubicBezTo>
                  <a:cubicBezTo>
                    <a:pt x="65" y="18"/>
                    <a:pt x="58" y="12"/>
                    <a:pt x="42" y="12"/>
                  </a:cubicBezTo>
                  <a:cubicBezTo>
                    <a:pt x="14" y="12"/>
                    <a:pt x="14" y="12"/>
                    <a:pt x="14" y="12"/>
                  </a:cubicBezTo>
                  <a:lnTo>
                    <a:pt x="14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2" name="Freeform 55"/>
            <p:cNvSpPr>
              <a:spLocks noEditPoints="1"/>
            </p:cNvSpPr>
            <p:nvPr userDrawn="1"/>
          </p:nvSpPr>
          <p:spPr bwMode="auto">
            <a:xfrm>
              <a:off x="7219" y="472"/>
              <a:ext cx="76" cy="81"/>
            </a:xfrm>
            <a:custGeom>
              <a:avLst/>
              <a:gdLst>
                <a:gd name="T0" fmla="*/ 38 w 75"/>
                <a:gd name="T1" fmla="*/ 0 h 81"/>
                <a:gd name="T2" fmla="*/ 75 w 75"/>
                <a:gd name="T3" fmla="*/ 41 h 81"/>
                <a:gd name="T4" fmla="*/ 38 w 75"/>
                <a:gd name="T5" fmla="*/ 81 h 81"/>
                <a:gd name="T6" fmla="*/ 0 w 75"/>
                <a:gd name="T7" fmla="*/ 41 h 81"/>
                <a:gd name="T8" fmla="*/ 38 w 75"/>
                <a:gd name="T9" fmla="*/ 0 h 81"/>
                <a:gd name="T10" fmla="*/ 38 w 75"/>
                <a:gd name="T11" fmla="*/ 70 h 81"/>
                <a:gd name="T12" fmla="*/ 62 w 75"/>
                <a:gd name="T13" fmla="*/ 41 h 81"/>
                <a:gd name="T14" fmla="*/ 38 w 75"/>
                <a:gd name="T15" fmla="*/ 11 h 81"/>
                <a:gd name="T16" fmla="*/ 14 w 75"/>
                <a:gd name="T17" fmla="*/ 41 h 81"/>
                <a:gd name="T18" fmla="*/ 38 w 75"/>
                <a:gd name="T19" fmla="*/ 7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1">
                  <a:moveTo>
                    <a:pt x="38" y="0"/>
                  </a:moveTo>
                  <a:cubicBezTo>
                    <a:pt x="62" y="0"/>
                    <a:pt x="75" y="18"/>
                    <a:pt x="75" y="41"/>
                  </a:cubicBezTo>
                  <a:cubicBezTo>
                    <a:pt x="75" y="63"/>
                    <a:pt x="62" y="81"/>
                    <a:pt x="38" y="81"/>
                  </a:cubicBezTo>
                  <a:cubicBezTo>
                    <a:pt x="13" y="81"/>
                    <a:pt x="0" y="63"/>
                    <a:pt x="0" y="41"/>
                  </a:cubicBezTo>
                  <a:cubicBezTo>
                    <a:pt x="0" y="18"/>
                    <a:pt x="13" y="0"/>
                    <a:pt x="38" y="0"/>
                  </a:cubicBezTo>
                  <a:close/>
                  <a:moveTo>
                    <a:pt x="38" y="70"/>
                  </a:moveTo>
                  <a:cubicBezTo>
                    <a:pt x="51" y="70"/>
                    <a:pt x="62" y="59"/>
                    <a:pt x="62" y="41"/>
                  </a:cubicBezTo>
                  <a:cubicBezTo>
                    <a:pt x="62" y="22"/>
                    <a:pt x="51" y="11"/>
                    <a:pt x="38" y="11"/>
                  </a:cubicBezTo>
                  <a:cubicBezTo>
                    <a:pt x="24" y="11"/>
                    <a:pt x="14" y="22"/>
                    <a:pt x="14" y="41"/>
                  </a:cubicBezTo>
                  <a:cubicBezTo>
                    <a:pt x="14" y="59"/>
                    <a:pt x="24" y="70"/>
                    <a:pt x="38" y="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3" name="Freeform 56"/>
            <p:cNvSpPr>
              <a:spLocks noEditPoints="1"/>
            </p:cNvSpPr>
            <p:nvPr userDrawn="1"/>
          </p:nvSpPr>
          <p:spPr bwMode="auto">
            <a:xfrm>
              <a:off x="7308" y="444"/>
              <a:ext cx="12" cy="107"/>
            </a:xfrm>
            <a:custGeom>
              <a:avLst/>
              <a:gdLst>
                <a:gd name="T0" fmla="*/ 12 w 12"/>
                <a:gd name="T1" fmla="*/ 15 h 107"/>
                <a:gd name="T2" fmla="*/ 0 w 12"/>
                <a:gd name="T3" fmla="*/ 15 h 107"/>
                <a:gd name="T4" fmla="*/ 0 w 12"/>
                <a:gd name="T5" fmla="*/ 0 h 107"/>
                <a:gd name="T6" fmla="*/ 12 w 12"/>
                <a:gd name="T7" fmla="*/ 0 h 107"/>
                <a:gd name="T8" fmla="*/ 12 w 12"/>
                <a:gd name="T9" fmla="*/ 15 h 107"/>
                <a:gd name="T10" fmla="*/ 0 w 12"/>
                <a:gd name="T11" fmla="*/ 30 h 107"/>
                <a:gd name="T12" fmla="*/ 12 w 12"/>
                <a:gd name="T13" fmla="*/ 30 h 107"/>
                <a:gd name="T14" fmla="*/ 12 w 12"/>
                <a:gd name="T15" fmla="*/ 107 h 107"/>
                <a:gd name="T16" fmla="*/ 0 w 12"/>
                <a:gd name="T17" fmla="*/ 107 h 107"/>
                <a:gd name="T18" fmla="*/ 0 w 12"/>
                <a:gd name="T19" fmla="*/ 3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7">
                  <a:moveTo>
                    <a:pt x="12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5"/>
                  </a:lnTo>
                  <a:close/>
                  <a:moveTo>
                    <a:pt x="0" y="30"/>
                  </a:moveTo>
                  <a:lnTo>
                    <a:pt x="12" y="30"/>
                  </a:lnTo>
                  <a:lnTo>
                    <a:pt x="12" y="107"/>
                  </a:lnTo>
                  <a:lnTo>
                    <a:pt x="0" y="107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4" name="Freeform 57"/>
            <p:cNvSpPr>
              <a:spLocks/>
            </p:cNvSpPr>
            <p:nvPr userDrawn="1"/>
          </p:nvSpPr>
          <p:spPr bwMode="auto">
            <a:xfrm>
              <a:off x="7337" y="472"/>
              <a:ext cx="64" cy="79"/>
            </a:xfrm>
            <a:custGeom>
              <a:avLst/>
              <a:gdLst>
                <a:gd name="T0" fmla="*/ 0 w 64"/>
                <a:gd name="T1" fmla="*/ 2 h 79"/>
                <a:gd name="T2" fmla="*/ 12 w 64"/>
                <a:gd name="T3" fmla="*/ 2 h 79"/>
                <a:gd name="T4" fmla="*/ 12 w 64"/>
                <a:gd name="T5" fmla="*/ 14 h 79"/>
                <a:gd name="T6" fmla="*/ 13 w 64"/>
                <a:gd name="T7" fmla="*/ 14 h 79"/>
                <a:gd name="T8" fmla="*/ 38 w 64"/>
                <a:gd name="T9" fmla="*/ 0 h 79"/>
                <a:gd name="T10" fmla="*/ 64 w 64"/>
                <a:gd name="T11" fmla="*/ 29 h 79"/>
                <a:gd name="T12" fmla="*/ 64 w 64"/>
                <a:gd name="T13" fmla="*/ 79 h 79"/>
                <a:gd name="T14" fmla="*/ 52 w 64"/>
                <a:gd name="T15" fmla="*/ 79 h 79"/>
                <a:gd name="T16" fmla="*/ 52 w 64"/>
                <a:gd name="T17" fmla="*/ 27 h 79"/>
                <a:gd name="T18" fmla="*/ 36 w 64"/>
                <a:gd name="T19" fmla="*/ 11 h 79"/>
                <a:gd name="T20" fmla="*/ 13 w 64"/>
                <a:gd name="T21" fmla="*/ 36 h 79"/>
                <a:gd name="T22" fmla="*/ 13 w 64"/>
                <a:gd name="T23" fmla="*/ 79 h 79"/>
                <a:gd name="T24" fmla="*/ 0 w 64"/>
                <a:gd name="T25" fmla="*/ 79 h 79"/>
                <a:gd name="T26" fmla="*/ 0 w 64"/>
                <a:gd name="T27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9">
                  <a:moveTo>
                    <a:pt x="0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8" y="5"/>
                    <a:pt x="27" y="0"/>
                    <a:pt x="38" y="0"/>
                  </a:cubicBezTo>
                  <a:cubicBezTo>
                    <a:pt x="58" y="0"/>
                    <a:pt x="64" y="12"/>
                    <a:pt x="64" y="29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18"/>
                    <a:pt x="46" y="11"/>
                    <a:pt x="36" y="11"/>
                  </a:cubicBezTo>
                  <a:cubicBezTo>
                    <a:pt x="20" y="11"/>
                    <a:pt x="13" y="22"/>
                    <a:pt x="13" y="3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0" y="79"/>
                    <a:pt x="0" y="79"/>
                    <a:pt x="0" y="79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5" name="Freeform 58"/>
            <p:cNvSpPr>
              <a:spLocks/>
            </p:cNvSpPr>
            <p:nvPr userDrawn="1"/>
          </p:nvSpPr>
          <p:spPr bwMode="auto">
            <a:xfrm>
              <a:off x="7408" y="450"/>
              <a:ext cx="43" cy="101"/>
            </a:xfrm>
            <a:custGeom>
              <a:avLst/>
              <a:gdLst>
                <a:gd name="T0" fmla="*/ 26 w 42"/>
                <a:gd name="T1" fmla="*/ 23 h 100"/>
                <a:gd name="T2" fmla="*/ 42 w 42"/>
                <a:gd name="T3" fmla="*/ 23 h 100"/>
                <a:gd name="T4" fmla="*/ 42 w 42"/>
                <a:gd name="T5" fmla="*/ 34 h 100"/>
                <a:gd name="T6" fmla="*/ 26 w 42"/>
                <a:gd name="T7" fmla="*/ 34 h 100"/>
                <a:gd name="T8" fmla="*/ 26 w 42"/>
                <a:gd name="T9" fmla="*/ 82 h 100"/>
                <a:gd name="T10" fmla="*/ 36 w 42"/>
                <a:gd name="T11" fmla="*/ 89 h 100"/>
                <a:gd name="T12" fmla="*/ 42 w 42"/>
                <a:gd name="T13" fmla="*/ 89 h 100"/>
                <a:gd name="T14" fmla="*/ 42 w 42"/>
                <a:gd name="T15" fmla="*/ 100 h 100"/>
                <a:gd name="T16" fmla="*/ 32 w 42"/>
                <a:gd name="T17" fmla="*/ 100 h 100"/>
                <a:gd name="T18" fmla="*/ 14 w 42"/>
                <a:gd name="T19" fmla="*/ 83 h 100"/>
                <a:gd name="T20" fmla="*/ 14 w 42"/>
                <a:gd name="T21" fmla="*/ 34 h 100"/>
                <a:gd name="T22" fmla="*/ 0 w 42"/>
                <a:gd name="T23" fmla="*/ 34 h 100"/>
                <a:gd name="T24" fmla="*/ 0 w 42"/>
                <a:gd name="T25" fmla="*/ 23 h 100"/>
                <a:gd name="T26" fmla="*/ 14 w 42"/>
                <a:gd name="T27" fmla="*/ 23 h 100"/>
                <a:gd name="T28" fmla="*/ 14 w 42"/>
                <a:gd name="T29" fmla="*/ 0 h 100"/>
                <a:gd name="T30" fmla="*/ 26 w 42"/>
                <a:gd name="T31" fmla="*/ 0 h 100"/>
                <a:gd name="T32" fmla="*/ 26 w 42"/>
                <a:gd name="T33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00">
                  <a:moveTo>
                    <a:pt x="26" y="2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8"/>
                    <a:pt x="28" y="89"/>
                    <a:pt x="36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19" y="100"/>
                    <a:pt x="14" y="98"/>
                    <a:pt x="14" y="83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6" name="Freeform 59"/>
            <p:cNvSpPr>
              <a:spLocks/>
            </p:cNvSpPr>
            <p:nvPr userDrawn="1"/>
          </p:nvSpPr>
          <p:spPr bwMode="auto">
            <a:xfrm>
              <a:off x="6680" y="578"/>
              <a:ext cx="27" cy="35"/>
            </a:xfrm>
            <a:custGeom>
              <a:avLst/>
              <a:gdLst>
                <a:gd name="T0" fmla="*/ 21 w 27"/>
                <a:gd name="T1" fmla="*/ 11 h 35"/>
                <a:gd name="T2" fmla="*/ 13 w 27"/>
                <a:gd name="T3" fmla="*/ 4 h 35"/>
                <a:gd name="T4" fmla="*/ 5 w 27"/>
                <a:gd name="T5" fmla="*/ 10 h 35"/>
                <a:gd name="T6" fmla="*/ 16 w 27"/>
                <a:gd name="T7" fmla="*/ 16 h 35"/>
                <a:gd name="T8" fmla="*/ 27 w 27"/>
                <a:gd name="T9" fmla="*/ 25 h 35"/>
                <a:gd name="T10" fmla="*/ 13 w 27"/>
                <a:gd name="T11" fmla="*/ 35 h 35"/>
                <a:gd name="T12" fmla="*/ 0 w 27"/>
                <a:gd name="T13" fmla="*/ 23 h 35"/>
                <a:gd name="T14" fmla="*/ 4 w 27"/>
                <a:gd name="T15" fmla="*/ 23 h 35"/>
                <a:gd name="T16" fmla="*/ 14 w 27"/>
                <a:gd name="T17" fmla="*/ 32 h 35"/>
                <a:gd name="T18" fmla="*/ 22 w 27"/>
                <a:gd name="T19" fmla="*/ 25 h 35"/>
                <a:gd name="T20" fmla="*/ 11 w 27"/>
                <a:gd name="T21" fmla="*/ 19 h 35"/>
                <a:gd name="T22" fmla="*/ 1 w 27"/>
                <a:gd name="T23" fmla="*/ 10 h 35"/>
                <a:gd name="T24" fmla="*/ 13 w 27"/>
                <a:gd name="T25" fmla="*/ 0 h 35"/>
                <a:gd name="T26" fmla="*/ 25 w 27"/>
                <a:gd name="T27" fmla="*/ 11 h 35"/>
                <a:gd name="T28" fmla="*/ 21 w 27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35">
                  <a:moveTo>
                    <a:pt x="21" y="11"/>
                  </a:moveTo>
                  <a:cubicBezTo>
                    <a:pt x="20" y="6"/>
                    <a:pt x="17" y="4"/>
                    <a:pt x="13" y="4"/>
                  </a:cubicBezTo>
                  <a:cubicBezTo>
                    <a:pt x="9" y="4"/>
                    <a:pt x="5" y="5"/>
                    <a:pt x="5" y="10"/>
                  </a:cubicBezTo>
                  <a:cubicBezTo>
                    <a:pt x="5" y="14"/>
                    <a:pt x="10" y="14"/>
                    <a:pt x="16" y="16"/>
                  </a:cubicBezTo>
                  <a:cubicBezTo>
                    <a:pt x="21" y="17"/>
                    <a:pt x="27" y="19"/>
                    <a:pt x="27" y="25"/>
                  </a:cubicBezTo>
                  <a:cubicBezTo>
                    <a:pt x="27" y="32"/>
                    <a:pt x="20" y="35"/>
                    <a:pt x="13" y="35"/>
                  </a:cubicBezTo>
                  <a:cubicBezTo>
                    <a:pt x="6" y="35"/>
                    <a:pt x="0" y="32"/>
                    <a:pt x="0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9"/>
                    <a:pt x="9" y="32"/>
                    <a:pt x="14" y="32"/>
                  </a:cubicBezTo>
                  <a:cubicBezTo>
                    <a:pt x="18" y="32"/>
                    <a:pt x="22" y="30"/>
                    <a:pt x="22" y="25"/>
                  </a:cubicBezTo>
                  <a:cubicBezTo>
                    <a:pt x="22" y="21"/>
                    <a:pt x="17" y="20"/>
                    <a:pt x="11" y="19"/>
                  </a:cubicBezTo>
                  <a:cubicBezTo>
                    <a:pt x="6" y="18"/>
                    <a:pt x="1" y="16"/>
                    <a:pt x="1" y="10"/>
                  </a:cubicBezTo>
                  <a:cubicBezTo>
                    <a:pt x="1" y="3"/>
                    <a:pt x="7" y="0"/>
                    <a:pt x="13" y="0"/>
                  </a:cubicBezTo>
                  <a:cubicBezTo>
                    <a:pt x="20" y="0"/>
                    <a:pt x="25" y="3"/>
                    <a:pt x="25" y="11"/>
                  </a:cubicBezTo>
                  <a:lnTo>
                    <a:pt x="21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7" name="Freeform 60"/>
            <p:cNvSpPr>
              <a:spLocks noEditPoints="1"/>
            </p:cNvSpPr>
            <p:nvPr userDrawn="1"/>
          </p:nvSpPr>
          <p:spPr bwMode="auto">
            <a:xfrm>
              <a:off x="6712" y="578"/>
              <a:ext cx="33" cy="35"/>
            </a:xfrm>
            <a:custGeom>
              <a:avLst/>
              <a:gdLst>
                <a:gd name="T0" fmla="*/ 16 w 32"/>
                <a:gd name="T1" fmla="*/ 0 h 35"/>
                <a:gd name="T2" fmla="*/ 32 w 32"/>
                <a:gd name="T3" fmla="*/ 18 h 35"/>
                <a:gd name="T4" fmla="*/ 16 w 32"/>
                <a:gd name="T5" fmla="*/ 35 h 35"/>
                <a:gd name="T6" fmla="*/ 0 w 32"/>
                <a:gd name="T7" fmla="*/ 18 h 35"/>
                <a:gd name="T8" fmla="*/ 16 w 32"/>
                <a:gd name="T9" fmla="*/ 0 h 35"/>
                <a:gd name="T10" fmla="*/ 16 w 32"/>
                <a:gd name="T11" fmla="*/ 32 h 35"/>
                <a:gd name="T12" fmla="*/ 28 w 32"/>
                <a:gd name="T13" fmla="*/ 18 h 35"/>
                <a:gd name="T14" fmla="*/ 16 w 32"/>
                <a:gd name="T15" fmla="*/ 4 h 35"/>
                <a:gd name="T16" fmla="*/ 4 w 32"/>
                <a:gd name="T17" fmla="*/ 18 h 35"/>
                <a:gd name="T18" fmla="*/ 16 w 32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5">
                  <a:moveTo>
                    <a:pt x="16" y="0"/>
                  </a:moveTo>
                  <a:cubicBezTo>
                    <a:pt x="27" y="0"/>
                    <a:pt x="32" y="8"/>
                    <a:pt x="32" y="18"/>
                  </a:cubicBezTo>
                  <a:cubicBezTo>
                    <a:pt x="32" y="27"/>
                    <a:pt x="27" y="35"/>
                    <a:pt x="16" y="35"/>
                  </a:cubicBezTo>
                  <a:cubicBezTo>
                    <a:pt x="5" y="35"/>
                    <a:pt x="0" y="27"/>
                    <a:pt x="0" y="18"/>
                  </a:cubicBezTo>
                  <a:cubicBezTo>
                    <a:pt x="0" y="8"/>
                    <a:pt x="5" y="0"/>
                    <a:pt x="16" y="0"/>
                  </a:cubicBezTo>
                  <a:close/>
                  <a:moveTo>
                    <a:pt x="16" y="32"/>
                  </a:moveTo>
                  <a:cubicBezTo>
                    <a:pt x="24" y="32"/>
                    <a:pt x="28" y="24"/>
                    <a:pt x="28" y="18"/>
                  </a:cubicBezTo>
                  <a:cubicBezTo>
                    <a:pt x="28" y="11"/>
                    <a:pt x="24" y="4"/>
                    <a:pt x="16" y="4"/>
                  </a:cubicBezTo>
                  <a:cubicBezTo>
                    <a:pt x="8" y="4"/>
                    <a:pt x="4" y="11"/>
                    <a:pt x="4" y="18"/>
                  </a:cubicBezTo>
                  <a:cubicBezTo>
                    <a:pt x="4" y="24"/>
                    <a:pt x="8" y="32"/>
                    <a:pt x="16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8" name="Freeform 61"/>
            <p:cNvSpPr>
              <a:spLocks/>
            </p:cNvSpPr>
            <p:nvPr userDrawn="1"/>
          </p:nvSpPr>
          <p:spPr bwMode="auto">
            <a:xfrm>
              <a:off x="6752" y="579"/>
              <a:ext cx="22" cy="34"/>
            </a:xfrm>
            <a:custGeom>
              <a:avLst/>
              <a:gdLst>
                <a:gd name="T0" fmla="*/ 0 w 22"/>
                <a:gd name="T1" fmla="*/ 0 h 34"/>
                <a:gd name="T2" fmla="*/ 22 w 22"/>
                <a:gd name="T3" fmla="*/ 0 h 34"/>
                <a:gd name="T4" fmla="*/ 22 w 22"/>
                <a:gd name="T5" fmla="*/ 4 h 34"/>
                <a:gd name="T6" fmla="*/ 5 w 22"/>
                <a:gd name="T7" fmla="*/ 4 h 34"/>
                <a:gd name="T8" fmla="*/ 5 w 22"/>
                <a:gd name="T9" fmla="*/ 14 h 34"/>
                <a:gd name="T10" fmla="*/ 20 w 22"/>
                <a:gd name="T11" fmla="*/ 14 h 34"/>
                <a:gd name="T12" fmla="*/ 20 w 22"/>
                <a:gd name="T13" fmla="*/ 18 h 34"/>
                <a:gd name="T14" fmla="*/ 5 w 22"/>
                <a:gd name="T15" fmla="*/ 18 h 34"/>
                <a:gd name="T16" fmla="*/ 5 w 22"/>
                <a:gd name="T17" fmla="*/ 34 h 34"/>
                <a:gd name="T18" fmla="*/ 0 w 22"/>
                <a:gd name="T19" fmla="*/ 34 h 34"/>
                <a:gd name="T20" fmla="*/ 0 w 22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4">
                  <a:moveTo>
                    <a:pt x="0" y="0"/>
                  </a:moveTo>
                  <a:lnTo>
                    <a:pt x="22" y="0"/>
                  </a:lnTo>
                  <a:lnTo>
                    <a:pt x="22" y="4"/>
                  </a:lnTo>
                  <a:lnTo>
                    <a:pt x="5" y="4"/>
                  </a:lnTo>
                  <a:lnTo>
                    <a:pt x="5" y="14"/>
                  </a:lnTo>
                  <a:lnTo>
                    <a:pt x="20" y="14"/>
                  </a:lnTo>
                  <a:lnTo>
                    <a:pt x="20" y="18"/>
                  </a:lnTo>
                  <a:lnTo>
                    <a:pt x="5" y="18"/>
                  </a:lnTo>
                  <a:lnTo>
                    <a:pt x="5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9" name="Freeform 62"/>
            <p:cNvSpPr>
              <a:spLocks/>
            </p:cNvSpPr>
            <p:nvPr userDrawn="1"/>
          </p:nvSpPr>
          <p:spPr bwMode="auto">
            <a:xfrm>
              <a:off x="6778" y="579"/>
              <a:ext cx="28" cy="34"/>
            </a:xfrm>
            <a:custGeom>
              <a:avLst/>
              <a:gdLst>
                <a:gd name="T0" fmla="*/ 11 w 28"/>
                <a:gd name="T1" fmla="*/ 4 h 34"/>
                <a:gd name="T2" fmla="*/ 0 w 28"/>
                <a:gd name="T3" fmla="*/ 4 h 34"/>
                <a:gd name="T4" fmla="*/ 0 w 28"/>
                <a:gd name="T5" fmla="*/ 0 h 34"/>
                <a:gd name="T6" fmla="*/ 28 w 28"/>
                <a:gd name="T7" fmla="*/ 0 h 34"/>
                <a:gd name="T8" fmla="*/ 28 w 28"/>
                <a:gd name="T9" fmla="*/ 4 h 34"/>
                <a:gd name="T10" fmla="*/ 16 w 28"/>
                <a:gd name="T11" fmla="*/ 4 h 34"/>
                <a:gd name="T12" fmla="*/ 16 w 28"/>
                <a:gd name="T13" fmla="*/ 34 h 34"/>
                <a:gd name="T14" fmla="*/ 11 w 28"/>
                <a:gd name="T15" fmla="*/ 34 h 34"/>
                <a:gd name="T16" fmla="*/ 11 w 28"/>
                <a:gd name="T17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11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4"/>
                  </a:lnTo>
                  <a:lnTo>
                    <a:pt x="16" y="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0" name="Freeform 63"/>
            <p:cNvSpPr>
              <a:spLocks/>
            </p:cNvSpPr>
            <p:nvPr userDrawn="1"/>
          </p:nvSpPr>
          <p:spPr bwMode="auto">
            <a:xfrm>
              <a:off x="6810" y="579"/>
              <a:ext cx="42" cy="34"/>
            </a:xfrm>
            <a:custGeom>
              <a:avLst/>
              <a:gdLst>
                <a:gd name="T0" fmla="*/ 33 w 42"/>
                <a:gd name="T1" fmla="*/ 34 h 34"/>
                <a:gd name="T2" fmla="*/ 29 w 42"/>
                <a:gd name="T3" fmla="*/ 34 h 34"/>
                <a:gd name="T4" fmla="*/ 21 w 42"/>
                <a:gd name="T5" fmla="*/ 5 h 34"/>
                <a:gd name="T6" fmla="*/ 21 w 42"/>
                <a:gd name="T7" fmla="*/ 5 h 34"/>
                <a:gd name="T8" fmla="*/ 13 w 42"/>
                <a:gd name="T9" fmla="*/ 34 h 34"/>
                <a:gd name="T10" fmla="*/ 8 w 42"/>
                <a:gd name="T11" fmla="*/ 34 h 34"/>
                <a:gd name="T12" fmla="*/ 0 w 42"/>
                <a:gd name="T13" fmla="*/ 0 h 34"/>
                <a:gd name="T14" fmla="*/ 4 w 42"/>
                <a:gd name="T15" fmla="*/ 0 h 34"/>
                <a:gd name="T16" fmla="*/ 11 w 42"/>
                <a:gd name="T17" fmla="*/ 28 h 34"/>
                <a:gd name="T18" fmla="*/ 11 w 42"/>
                <a:gd name="T19" fmla="*/ 28 h 34"/>
                <a:gd name="T20" fmla="*/ 19 w 42"/>
                <a:gd name="T21" fmla="*/ 0 h 34"/>
                <a:gd name="T22" fmla="*/ 24 w 42"/>
                <a:gd name="T23" fmla="*/ 0 h 34"/>
                <a:gd name="T24" fmla="*/ 31 w 42"/>
                <a:gd name="T25" fmla="*/ 28 h 34"/>
                <a:gd name="T26" fmla="*/ 31 w 42"/>
                <a:gd name="T27" fmla="*/ 28 h 34"/>
                <a:gd name="T28" fmla="*/ 38 w 42"/>
                <a:gd name="T29" fmla="*/ 0 h 34"/>
                <a:gd name="T30" fmla="*/ 42 w 42"/>
                <a:gd name="T31" fmla="*/ 0 h 34"/>
                <a:gd name="T32" fmla="*/ 33 w 42"/>
                <a:gd name="T3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34">
                  <a:moveTo>
                    <a:pt x="33" y="34"/>
                  </a:moveTo>
                  <a:lnTo>
                    <a:pt x="29" y="34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13" y="34"/>
                  </a:lnTo>
                  <a:lnTo>
                    <a:pt x="8" y="34"/>
                  </a:lnTo>
                  <a:lnTo>
                    <a:pt x="0" y="0"/>
                  </a:lnTo>
                  <a:lnTo>
                    <a:pt x="4" y="0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1" y="28"/>
                  </a:lnTo>
                  <a:lnTo>
                    <a:pt x="31" y="28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3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1" name="Freeform 64"/>
            <p:cNvSpPr>
              <a:spLocks noEditPoints="1"/>
            </p:cNvSpPr>
            <p:nvPr userDrawn="1"/>
          </p:nvSpPr>
          <p:spPr bwMode="auto">
            <a:xfrm>
              <a:off x="6852" y="579"/>
              <a:ext cx="31" cy="34"/>
            </a:xfrm>
            <a:custGeom>
              <a:avLst/>
              <a:gdLst>
                <a:gd name="T0" fmla="*/ 13 w 31"/>
                <a:gd name="T1" fmla="*/ 0 h 34"/>
                <a:gd name="T2" fmla="*/ 18 w 31"/>
                <a:gd name="T3" fmla="*/ 0 h 34"/>
                <a:gd name="T4" fmla="*/ 31 w 31"/>
                <a:gd name="T5" fmla="*/ 34 h 34"/>
                <a:gd name="T6" fmla="*/ 26 w 31"/>
                <a:gd name="T7" fmla="*/ 34 h 34"/>
                <a:gd name="T8" fmla="*/ 22 w 31"/>
                <a:gd name="T9" fmla="*/ 23 h 34"/>
                <a:gd name="T10" fmla="*/ 8 w 31"/>
                <a:gd name="T11" fmla="*/ 23 h 34"/>
                <a:gd name="T12" fmla="*/ 4 w 31"/>
                <a:gd name="T13" fmla="*/ 34 h 34"/>
                <a:gd name="T14" fmla="*/ 0 w 31"/>
                <a:gd name="T15" fmla="*/ 34 h 34"/>
                <a:gd name="T16" fmla="*/ 13 w 31"/>
                <a:gd name="T17" fmla="*/ 0 h 34"/>
                <a:gd name="T18" fmla="*/ 9 w 31"/>
                <a:gd name="T19" fmla="*/ 20 h 34"/>
                <a:gd name="T20" fmla="*/ 21 w 31"/>
                <a:gd name="T21" fmla="*/ 20 h 34"/>
                <a:gd name="T22" fmla="*/ 15 w 31"/>
                <a:gd name="T23" fmla="*/ 4 h 34"/>
                <a:gd name="T24" fmla="*/ 15 w 31"/>
                <a:gd name="T25" fmla="*/ 4 h 34"/>
                <a:gd name="T26" fmla="*/ 9 w 31"/>
                <a:gd name="T27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4">
                  <a:moveTo>
                    <a:pt x="13" y="0"/>
                  </a:moveTo>
                  <a:lnTo>
                    <a:pt x="18" y="0"/>
                  </a:lnTo>
                  <a:lnTo>
                    <a:pt x="31" y="34"/>
                  </a:lnTo>
                  <a:lnTo>
                    <a:pt x="26" y="34"/>
                  </a:lnTo>
                  <a:lnTo>
                    <a:pt x="22" y="23"/>
                  </a:lnTo>
                  <a:lnTo>
                    <a:pt x="8" y="23"/>
                  </a:lnTo>
                  <a:lnTo>
                    <a:pt x="4" y="34"/>
                  </a:lnTo>
                  <a:lnTo>
                    <a:pt x="0" y="34"/>
                  </a:lnTo>
                  <a:lnTo>
                    <a:pt x="13" y="0"/>
                  </a:lnTo>
                  <a:close/>
                  <a:moveTo>
                    <a:pt x="9" y="20"/>
                  </a:moveTo>
                  <a:lnTo>
                    <a:pt x="21" y="2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2" name="Freeform 65"/>
            <p:cNvSpPr>
              <a:spLocks noEditPoints="1"/>
            </p:cNvSpPr>
            <p:nvPr userDrawn="1"/>
          </p:nvSpPr>
          <p:spPr bwMode="auto">
            <a:xfrm>
              <a:off x="6888" y="579"/>
              <a:ext cx="28" cy="34"/>
            </a:xfrm>
            <a:custGeom>
              <a:avLst/>
              <a:gdLst>
                <a:gd name="T0" fmla="*/ 0 w 27"/>
                <a:gd name="T1" fmla="*/ 0 h 34"/>
                <a:gd name="T2" fmla="*/ 16 w 27"/>
                <a:gd name="T3" fmla="*/ 0 h 34"/>
                <a:gd name="T4" fmla="*/ 26 w 27"/>
                <a:gd name="T5" fmla="*/ 9 h 34"/>
                <a:gd name="T6" fmla="*/ 20 w 27"/>
                <a:gd name="T7" fmla="*/ 17 h 34"/>
                <a:gd name="T8" fmla="*/ 20 w 27"/>
                <a:gd name="T9" fmla="*/ 17 h 34"/>
                <a:gd name="T10" fmla="*/ 25 w 27"/>
                <a:gd name="T11" fmla="*/ 24 h 34"/>
                <a:gd name="T12" fmla="*/ 27 w 27"/>
                <a:gd name="T13" fmla="*/ 34 h 34"/>
                <a:gd name="T14" fmla="*/ 22 w 27"/>
                <a:gd name="T15" fmla="*/ 34 h 34"/>
                <a:gd name="T16" fmla="*/ 21 w 27"/>
                <a:gd name="T17" fmla="*/ 25 h 34"/>
                <a:gd name="T18" fmla="*/ 16 w 27"/>
                <a:gd name="T19" fmla="*/ 19 h 34"/>
                <a:gd name="T20" fmla="*/ 5 w 27"/>
                <a:gd name="T21" fmla="*/ 19 h 34"/>
                <a:gd name="T22" fmla="*/ 5 w 27"/>
                <a:gd name="T23" fmla="*/ 34 h 34"/>
                <a:gd name="T24" fmla="*/ 0 w 27"/>
                <a:gd name="T25" fmla="*/ 34 h 34"/>
                <a:gd name="T26" fmla="*/ 0 w 27"/>
                <a:gd name="T27" fmla="*/ 0 h 34"/>
                <a:gd name="T28" fmla="*/ 14 w 27"/>
                <a:gd name="T29" fmla="*/ 15 h 34"/>
                <a:gd name="T30" fmla="*/ 22 w 27"/>
                <a:gd name="T31" fmla="*/ 9 h 34"/>
                <a:gd name="T32" fmla="*/ 16 w 27"/>
                <a:gd name="T33" fmla="*/ 4 h 34"/>
                <a:gd name="T34" fmla="*/ 5 w 27"/>
                <a:gd name="T35" fmla="*/ 4 h 34"/>
                <a:gd name="T36" fmla="*/ 5 w 27"/>
                <a:gd name="T37" fmla="*/ 15 h 34"/>
                <a:gd name="T38" fmla="*/ 14 w 27"/>
                <a:gd name="T39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34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3"/>
                    <a:pt x="26" y="9"/>
                  </a:cubicBezTo>
                  <a:cubicBezTo>
                    <a:pt x="26" y="13"/>
                    <a:pt x="24" y="16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4" y="18"/>
                    <a:pt x="25" y="21"/>
                    <a:pt x="25" y="24"/>
                  </a:cubicBezTo>
                  <a:cubicBezTo>
                    <a:pt x="26" y="28"/>
                    <a:pt x="25" y="31"/>
                    <a:pt x="27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2" y="29"/>
                    <a:pt x="21" y="25"/>
                  </a:cubicBezTo>
                  <a:cubicBezTo>
                    <a:pt x="21" y="22"/>
                    <a:pt x="20" y="19"/>
                    <a:pt x="1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  <a:moveTo>
                    <a:pt x="14" y="15"/>
                  </a:moveTo>
                  <a:cubicBezTo>
                    <a:pt x="18" y="15"/>
                    <a:pt x="22" y="14"/>
                    <a:pt x="22" y="9"/>
                  </a:cubicBezTo>
                  <a:cubicBezTo>
                    <a:pt x="22" y="6"/>
                    <a:pt x="20" y="4"/>
                    <a:pt x="1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5"/>
                    <a:pt x="5" y="15"/>
                    <a:pt x="5" y="15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3" name="Freeform 66"/>
            <p:cNvSpPr>
              <a:spLocks/>
            </p:cNvSpPr>
            <p:nvPr userDrawn="1"/>
          </p:nvSpPr>
          <p:spPr bwMode="auto">
            <a:xfrm>
              <a:off x="6923" y="579"/>
              <a:ext cx="24" cy="34"/>
            </a:xfrm>
            <a:custGeom>
              <a:avLst/>
              <a:gdLst>
                <a:gd name="T0" fmla="*/ 0 w 24"/>
                <a:gd name="T1" fmla="*/ 0 h 34"/>
                <a:gd name="T2" fmla="*/ 23 w 24"/>
                <a:gd name="T3" fmla="*/ 0 h 34"/>
                <a:gd name="T4" fmla="*/ 23 w 24"/>
                <a:gd name="T5" fmla="*/ 4 h 34"/>
                <a:gd name="T6" fmla="*/ 5 w 24"/>
                <a:gd name="T7" fmla="*/ 4 h 34"/>
                <a:gd name="T8" fmla="*/ 5 w 24"/>
                <a:gd name="T9" fmla="*/ 14 h 34"/>
                <a:gd name="T10" fmla="*/ 22 w 24"/>
                <a:gd name="T11" fmla="*/ 14 h 34"/>
                <a:gd name="T12" fmla="*/ 22 w 24"/>
                <a:gd name="T13" fmla="*/ 18 h 34"/>
                <a:gd name="T14" fmla="*/ 5 w 24"/>
                <a:gd name="T15" fmla="*/ 18 h 34"/>
                <a:gd name="T16" fmla="*/ 5 w 24"/>
                <a:gd name="T17" fmla="*/ 30 h 34"/>
                <a:gd name="T18" fmla="*/ 24 w 24"/>
                <a:gd name="T19" fmla="*/ 30 h 34"/>
                <a:gd name="T20" fmla="*/ 24 w 24"/>
                <a:gd name="T21" fmla="*/ 34 h 34"/>
                <a:gd name="T22" fmla="*/ 0 w 24"/>
                <a:gd name="T23" fmla="*/ 34 h 34"/>
                <a:gd name="T24" fmla="*/ 0 w 24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4">
                  <a:moveTo>
                    <a:pt x="0" y="0"/>
                  </a:moveTo>
                  <a:lnTo>
                    <a:pt x="23" y="0"/>
                  </a:lnTo>
                  <a:lnTo>
                    <a:pt x="23" y="4"/>
                  </a:lnTo>
                  <a:lnTo>
                    <a:pt x="5" y="4"/>
                  </a:lnTo>
                  <a:lnTo>
                    <a:pt x="5" y="14"/>
                  </a:lnTo>
                  <a:lnTo>
                    <a:pt x="22" y="14"/>
                  </a:lnTo>
                  <a:lnTo>
                    <a:pt x="22" y="18"/>
                  </a:lnTo>
                  <a:lnTo>
                    <a:pt x="5" y="18"/>
                  </a:lnTo>
                  <a:lnTo>
                    <a:pt x="5" y="30"/>
                  </a:lnTo>
                  <a:lnTo>
                    <a:pt x="24" y="30"/>
                  </a:lnTo>
                  <a:lnTo>
                    <a:pt x="2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4" name="Freeform 67"/>
            <p:cNvSpPr>
              <a:spLocks/>
            </p:cNvSpPr>
            <p:nvPr userDrawn="1"/>
          </p:nvSpPr>
          <p:spPr bwMode="auto">
            <a:xfrm>
              <a:off x="6965" y="579"/>
              <a:ext cx="28" cy="34"/>
            </a:xfrm>
            <a:custGeom>
              <a:avLst/>
              <a:gdLst>
                <a:gd name="T0" fmla="*/ 11 w 28"/>
                <a:gd name="T1" fmla="*/ 4 h 34"/>
                <a:gd name="T2" fmla="*/ 0 w 28"/>
                <a:gd name="T3" fmla="*/ 4 h 34"/>
                <a:gd name="T4" fmla="*/ 0 w 28"/>
                <a:gd name="T5" fmla="*/ 0 h 34"/>
                <a:gd name="T6" fmla="*/ 28 w 28"/>
                <a:gd name="T7" fmla="*/ 0 h 34"/>
                <a:gd name="T8" fmla="*/ 28 w 28"/>
                <a:gd name="T9" fmla="*/ 4 h 34"/>
                <a:gd name="T10" fmla="*/ 16 w 28"/>
                <a:gd name="T11" fmla="*/ 4 h 34"/>
                <a:gd name="T12" fmla="*/ 16 w 28"/>
                <a:gd name="T13" fmla="*/ 34 h 34"/>
                <a:gd name="T14" fmla="*/ 11 w 28"/>
                <a:gd name="T15" fmla="*/ 34 h 34"/>
                <a:gd name="T16" fmla="*/ 11 w 28"/>
                <a:gd name="T17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11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4"/>
                  </a:lnTo>
                  <a:lnTo>
                    <a:pt x="16" y="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5" name="Freeform 68"/>
            <p:cNvSpPr>
              <a:spLocks/>
            </p:cNvSpPr>
            <p:nvPr userDrawn="1"/>
          </p:nvSpPr>
          <p:spPr bwMode="auto">
            <a:xfrm>
              <a:off x="6998" y="579"/>
              <a:ext cx="24" cy="34"/>
            </a:xfrm>
            <a:custGeom>
              <a:avLst/>
              <a:gdLst>
                <a:gd name="T0" fmla="*/ 0 w 24"/>
                <a:gd name="T1" fmla="*/ 0 h 34"/>
                <a:gd name="T2" fmla="*/ 24 w 24"/>
                <a:gd name="T3" fmla="*/ 0 h 34"/>
                <a:gd name="T4" fmla="*/ 24 w 24"/>
                <a:gd name="T5" fmla="*/ 4 h 34"/>
                <a:gd name="T6" fmla="*/ 5 w 24"/>
                <a:gd name="T7" fmla="*/ 4 h 34"/>
                <a:gd name="T8" fmla="*/ 5 w 24"/>
                <a:gd name="T9" fmla="*/ 14 h 34"/>
                <a:gd name="T10" fmla="*/ 23 w 24"/>
                <a:gd name="T11" fmla="*/ 14 h 34"/>
                <a:gd name="T12" fmla="*/ 23 w 24"/>
                <a:gd name="T13" fmla="*/ 18 h 34"/>
                <a:gd name="T14" fmla="*/ 5 w 24"/>
                <a:gd name="T15" fmla="*/ 18 h 34"/>
                <a:gd name="T16" fmla="*/ 5 w 24"/>
                <a:gd name="T17" fmla="*/ 30 h 34"/>
                <a:gd name="T18" fmla="*/ 24 w 24"/>
                <a:gd name="T19" fmla="*/ 30 h 34"/>
                <a:gd name="T20" fmla="*/ 24 w 24"/>
                <a:gd name="T21" fmla="*/ 34 h 34"/>
                <a:gd name="T22" fmla="*/ 0 w 24"/>
                <a:gd name="T23" fmla="*/ 34 h 34"/>
                <a:gd name="T24" fmla="*/ 0 w 24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4">
                  <a:moveTo>
                    <a:pt x="0" y="0"/>
                  </a:moveTo>
                  <a:lnTo>
                    <a:pt x="24" y="0"/>
                  </a:lnTo>
                  <a:lnTo>
                    <a:pt x="24" y="4"/>
                  </a:lnTo>
                  <a:lnTo>
                    <a:pt x="5" y="4"/>
                  </a:lnTo>
                  <a:lnTo>
                    <a:pt x="5" y="14"/>
                  </a:lnTo>
                  <a:lnTo>
                    <a:pt x="23" y="14"/>
                  </a:lnTo>
                  <a:lnTo>
                    <a:pt x="23" y="18"/>
                  </a:lnTo>
                  <a:lnTo>
                    <a:pt x="5" y="18"/>
                  </a:lnTo>
                  <a:lnTo>
                    <a:pt x="5" y="30"/>
                  </a:lnTo>
                  <a:lnTo>
                    <a:pt x="24" y="30"/>
                  </a:lnTo>
                  <a:lnTo>
                    <a:pt x="2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6" name="Freeform 69"/>
            <p:cNvSpPr>
              <a:spLocks/>
            </p:cNvSpPr>
            <p:nvPr userDrawn="1"/>
          </p:nvSpPr>
          <p:spPr bwMode="auto">
            <a:xfrm>
              <a:off x="7027" y="578"/>
              <a:ext cx="31" cy="35"/>
            </a:xfrm>
            <a:custGeom>
              <a:avLst/>
              <a:gdLst>
                <a:gd name="T0" fmla="*/ 26 w 31"/>
                <a:gd name="T1" fmla="*/ 11 h 35"/>
                <a:gd name="T2" fmla="*/ 16 w 31"/>
                <a:gd name="T3" fmla="*/ 4 h 35"/>
                <a:gd name="T4" fmla="*/ 5 w 31"/>
                <a:gd name="T5" fmla="*/ 17 h 35"/>
                <a:gd name="T6" fmla="*/ 16 w 31"/>
                <a:gd name="T7" fmla="*/ 32 h 35"/>
                <a:gd name="T8" fmla="*/ 26 w 31"/>
                <a:gd name="T9" fmla="*/ 22 h 35"/>
                <a:gd name="T10" fmla="*/ 31 w 31"/>
                <a:gd name="T11" fmla="*/ 22 h 35"/>
                <a:gd name="T12" fmla="*/ 16 w 31"/>
                <a:gd name="T13" fmla="*/ 35 h 35"/>
                <a:gd name="T14" fmla="*/ 0 w 31"/>
                <a:gd name="T15" fmla="*/ 18 h 35"/>
                <a:gd name="T16" fmla="*/ 16 w 31"/>
                <a:gd name="T17" fmla="*/ 0 h 35"/>
                <a:gd name="T18" fmla="*/ 30 w 31"/>
                <a:gd name="T19" fmla="*/ 11 h 35"/>
                <a:gd name="T20" fmla="*/ 26 w 31"/>
                <a:gd name="T21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5">
                  <a:moveTo>
                    <a:pt x="26" y="11"/>
                  </a:moveTo>
                  <a:cubicBezTo>
                    <a:pt x="25" y="6"/>
                    <a:pt x="21" y="4"/>
                    <a:pt x="16" y="4"/>
                  </a:cubicBezTo>
                  <a:cubicBezTo>
                    <a:pt x="8" y="4"/>
                    <a:pt x="5" y="10"/>
                    <a:pt x="5" y="17"/>
                  </a:cubicBezTo>
                  <a:cubicBezTo>
                    <a:pt x="5" y="25"/>
                    <a:pt x="8" y="32"/>
                    <a:pt x="16" y="32"/>
                  </a:cubicBezTo>
                  <a:cubicBezTo>
                    <a:pt x="22" y="32"/>
                    <a:pt x="26" y="27"/>
                    <a:pt x="26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30"/>
                    <a:pt x="25" y="35"/>
                    <a:pt x="16" y="35"/>
                  </a:cubicBezTo>
                  <a:cubicBezTo>
                    <a:pt x="6" y="35"/>
                    <a:pt x="0" y="28"/>
                    <a:pt x="0" y="18"/>
                  </a:cubicBezTo>
                  <a:cubicBezTo>
                    <a:pt x="0" y="8"/>
                    <a:pt x="6" y="0"/>
                    <a:pt x="16" y="0"/>
                  </a:cubicBezTo>
                  <a:cubicBezTo>
                    <a:pt x="23" y="0"/>
                    <a:pt x="29" y="4"/>
                    <a:pt x="30" y="11"/>
                  </a:cubicBezTo>
                  <a:lnTo>
                    <a:pt x="2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7" name="Freeform 70"/>
            <p:cNvSpPr>
              <a:spLocks/>
            </p:cNvSpPr>
            <p:nvPr userDrawn="1"/>
          </p:nvSpPr>
          <p:spPr bwMode="auto">
            <a:xfrm>
              <a:off x="7065" y="579"/>
              <a:ext cx="28" cy="34"/>
            </a:xfrm>
            <a:custGeom>
              <a:avLst/>
              <a:gdLst>
                <a:gd name="T0" fmla="*/ 0 w 28"/>
                <a:gd name="T1" fmla="*/ 0 h 34"/>
                <a:gd name="T2" fmla="*/ 4 w 28"/>
                <a:gd name="T3" fmla="*/ 0 h 34"/>
                <a:gd name="T4" fmla="*/ 4 w 28"/>
                <a:gd name="T5" fmla="*/ 14 h 34"/>
                <a:gd name="T6" fmla="*/ 23 w 28"/>
                <a:gd name="T7" fmla="*/ 14 h 34"/>
                <a:gd name="T8" fmla="*/ 23 w 28"/>
                <a:gd name="T9" fmla="*/ 0 h 34"/>
                <a:gd name="T10" fmla="*/ 28 w 28"/>
                <a:gd name="T11" fmla="*/ 0 h 34"/>
                <a:gd name="T12" fmla="*/ 28 w 28"/>
                <a:gd name="T13" fmla="*/ 34 h 34"/>
                <a:gd name="T14" fmla="*/ 23 w 28"/>
                <a:gd name="T15" fmla="*/ 34 h 34"/>
                <a:gd name="T16" fmla="*/ 23 w 28"/>
                <a:gd name="T17" fmla="*/ 18 h 34"/>
                <a:gd name="T18" fmla="*/ 4 w 28"/>
                <a:gd name="T19" fmla="*/ 18 h 34"/>
                <a:gd name="T20" fmla="*/ 4 w 28"/>
                <a:gd name="T21" fmla="*/ 34 h 34"/>
                <a:gd name="T22" fmla="*/ 0 w 28"/>
                <a:gd name="T23" fmla="*/ 34 h 34"/>
                <a:gd name="T24" fmla="*/ 0 w 28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4">
                  <a:moveTo>
                    <a:pt x="0" y="0"/>
                  </a:moveTo>
                  <a:lnTo>
                    <a:pt x="4" y="0"/>
                  </a:lnTo>
                  <a:lnTo>
                    <a:pt x="4" y="14"/>
                  </a:lnTo>
                  <a:lnTo>
                    <a:pt x="23" y="14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23" y="34"/>
                  </a:lnTo>
                  <a:lnTo>
                    <a:pt x="23" y="18"/>
                  </a:lnTo>
                  <a:lnTo>
                    <a:pt x="4" y="18"/>
                  </a:lnTo>
                  <a:lnTo>
                    <a:pt x="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8" name="Freeform 71"/>
            <p:cNvSpPr>
              <a:spLocks/>
            </p:cNvSpPr>
            <p:nvPr userDrawn="1"/>
          </p:nvSpPr>
          <p:spPr bwMode="auto">
            <a:xfrm>
              <a:off x="7102" y="579"/>
              <a:ext cx="27" cy="34"/>
            </a:xfrm>
            <a:custGeom>
              <a:avLst/>
              <a:gdLst>
                <a:gd name="T0" fmla="*/ 0 w 27"/>
                <a:gd name="T1" fmla="*/ 0 h 34"/>
                <a:gd name="T2" fmla="*/ 5 w 27"/>
                <a:gd name="T3" fmla="*/ 0 h 34"/>
                <a:gd name="T4" fmla="*/ 22 w 27"/>
                <a:gd name="T5" fmla="*/ 27 h 34"/>
                <a:gd name="T6" fmla="*/ 22 w 27"/>
                <a:gd name="T7" fmla="*/ 27 h 34"/>
                <a:gd name="T8" fmla="*/ 22 w 27"/>
                <a:gd name="T9" fmla="*/ 0 h 34"/>
                <a:gd name="T10" fmla="*/ 27 w 27"/>
                <a:gd name="T11" fmla="*/ 0 h 34"/>
                <a:gd name="T12" fmla="*/ 27 w 27"/>
                <a:gd name="T13" fmla="*/ 34 h 34"/>
                <a:gd name="T14" fmla="*/ 22 w 27"/>
                <a:gd name="T15" fmla="*/ 34 h 34"/>
                <a:gd name="T16" fmla="*/ 4 w 27"/>
                <a:gd name="T17" fmla="*/ 6 h 34"/>
                <a:gd name="T18" fmla="*/ 4 w 27"/>
                <a:gd name="T19" fmla="*/ 6 h 34"/>
                <a:gd name="T20" fmla="*/ 4 w 27"/>
                <a:gd name="T21" fmla="*/ 34 h 34"/>
                <a:gd name="T22" fmla="*/ 0 w 27"/>
                <a:gd name="T23" fmla="*/ 34 h 34"/>
                <a:gd name="T24" fmla="*/ 0 w 27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4">
                  <a:moveTo>
                    <a:pt x="0" y="0"/>
                  </a:moveTo>
                  <a:lnTo>
                    <a:pt x="5" y="0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34"/>
                  </a:lnTo>
                  <a:lnTo>
                    <a:pt x="22" y="3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9" name="Freeform 72"/>
            <p:cNvSpPr>
              <a:spLocks noEditPoints="1"/>
            </p:cNvSpPr>
            <p:nvPr userDrawn="1"/>
          </p:nvSpPr>
          <p:spPr bwMode="auto">
            <a:xfrm>
              <a:off x="7136" y="578"/>
              <a:ext cx="33" cy="35"/>
            </a:xfrm>
            <a:custGeom>
              <a:avLst/>
              <a:gdLst>
                <a:gd name="T0" fmla="*/ 16 w 32"/>
                <a:gd name="T1" fmla="*/ 0 h 35"/>
                <a:gd name="T2" fmla="*/ 32 w 32"/>
                <a:gd name="T3" fmla="*/ 18 h 35"/>
                <a:gd name="T4" fmla="*/ 16 w 32"/>
                <a:gd name="T5" fmla="*/ 35 h 35"/>
                <a:gd name="T6" fmla="*/ 0 w 32"/>
                <a:gd name="T7" fmla="*/ 18 h 35"/>
                <a:gd name="T8" fmla="*/ 16 w 32"/>
                <a:gd name="T9" fmla="*/ 0 h 35"/>
                <a:gd name="T10" fmla="*/ 16 w 32"/>
                <a:gd name="T11" fmla="*/ 32 h 35"/>
                <a:gd name="T12" fmla="*/ 28 w 32"/>
                <a:gd name="T13" fmla="*/ 18 h 35"/>
                <a:gd name="T14" fmla="*/ 16 w 32"/>
                <a:gd name="T15" fmla="*/ 4 h 35"/>
                <a:gd name="T16" fmla="*/ 4 w 32"/>
                <a:gd name="T17" fmla="*/ 18 h 35"/>
                <a:gd name="T18" fmla="*/ 16 w 32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5">
                  <a:moveTo>
                    <a:pt x="16" y="0"/>
                  </a:moveTo>
                  <a:cubicBezTo>
                    <a:pt x="27" y="0"/>
                    <a:pt x="32" y="8"/>
                    <a:pt x="32" y="18"/>
                  </a:cubicBezTo>
                  <a:cubicBezTo>
                    <a:pt x="32" y="27"/>
                    <a:pt x="27" y="35"/>
                    <a:pt x="16" y="35"/>
                  </a:cubicBezTo>
                  <a:cubicBezTo>
                    <a:pt x="5" y="35"/>
                    <a:pt x="0" y="27"/>
                    <a:pt x="0" y="18"/>
                  </a:cubicBezTo>
                  <a:cubicBezTo>
                    <a:pt x="0" y="8"/>
                    <a:pt x="5" y="0"/>
                    <a:pt x="16" y="0"/>
                  </a:cubicBezTo>
                  <a:close/>
                  <a:moveTo>
                    <a:pt x="16" y="32"/>
                  </a:moveTo>
                  <a:cubicBezTo>
                    <a:pt x="24" y="32"/>
                    <a:pt x="28" y="24"/>
                    <a:pt x="28" y="18"/>
                  </a:cubicBezTo>
                  <a:cubicBezTo>
                    <a:pt x="28" y="11"/>
                    <a:pt x="24" y="4"/>
                    <a:pt x="16" y="4"/>
                  </a:cubicBezTo>
                  <a:cubicBezTo>
                    <a:pt x="8" y="4"/>
                    <a:pt x="4" y="11"/>
                    <a:pt x="4" y="18"/>
                  </a:cubicBezTo>
                  <a:cubicBezTo>
                    <a:pt x="4" y="24"/>
                    <a:pt x="8" y="32"/>
                    <a:pt x="16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0" name="Freeform 73"/>
            <p:cNvSpPr>
              <a:spLocks/>
            </p:cNvSpPr>
            <p:nvPr userDrawn="1"/>
          </p:nvSpPr>
          <p:spPr bwMode="auto">
            <a:xfrm>
              <a:off x="7176" y="579"/>
              <a:ext cx="22" cy="34"/>
            </a:xfrm>
            <a:custGeom>
              <a:avLst/>
              <a:gdLst>
                <a:gd name="T0" fmla="*/ 0 w 22"/>
                <a:gd name="T1" fmla="*/ 0 h 34"/>
                <a:gd name="T2" fmla="*/ 4 w 22"/>
                <a:gd name="T3" fmla="*/ 0 h 34"/>
                <a:gd name="T4" fmla="*/ 4 w 22"/>
                <a:gd name="T5" fmla="*/ 30 h 34"/>
                <a:gd name="T6" fmla="*/ 22 w 22"/>
                <a:gd name="T7" fmla="*/ 30 h 34"/>
                <a:gd name="T8" fmla="*/ 22 w 22"/>
                <a:gd name="T9" fmla="*/ 34 h 34"/>
                <a:gd name="T10" fmla="*/ 0 w 22"/>
                <a:gd name="T11" fmla="*/ 34 h 34"/>
                <a:gd name="T12" fmla="*/ 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0" y="0"/>
                  </a:moveTo>
                  <a:lnTo>
                    <a:pt x="4" y="0"/>
                  </a:lnTo>
                  <a:lnTo>
                    <a:pt x="4" y="30"/>
                  </a:lnTo>
                  <a:lnTo>
                    <a:pt x="22" y="30"/>
                  </a:lnTo>
                  <a:lnTo>
                    <a:pt x="22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1" name="Freeform 74"/>
            <p:cNvSpPr>
              <a:spLocks noEditPoints="1"/>
            </p:cNvSpPr>
            <p:nvPr userDrawn="1"/>
          </p:nvSpPr>
          <p:spPr bwMode="auto">
            <a:xfrm>
              <a:off x="7201" y="578"/>
              <a:ext cx="33" cy="35"/>
            </a:xfrm>
            <a:custGeom>
              <a:avLst/>
              <a:gdLst>
                <a:gd name="T0" fmla="*/ 16 w 33"/>
                <a:gd name="T1" fmla="*/ 0 h 35"/>
                <a:gd name="T2" fmla="*/ 33 w 33"/>
                <a:gd name="T3" fmla="*/ 18 h 35"/>
                <a:gd name="T4" fmla="*/ 16 w 33"/>
                <a:gd name="T5" fmla="*/ 35 h 35"/>
                <a:gd name="T6" fmla="*/ 0 w 33"/>
                <a:gd name="T7" fmla="*/ 18 h 35"/>
                <a:gd name="T8" fmla="*/ 16 w 33"/>
                <a:gd name="T9" fmla="*/ 0 h 35"/>
                <a:gd name="T10" fmla="*/ 16 w 33"/>
                <a:gd name="T11" fmla="*/ 32 h 35"/>
                <a:gd name="T12" fmla="*/ 28 w 33"/>
                <a:gd name="T13" fmla="*/ 18 h 35"/>
                <a:gd name="T14" fmla="*/ 16 w 33"/>
                <a:gd name="T15" fmla="*/ 4 h 35"/>
                <a:gd name="T16" fmla="*/ 5 w 33"/>
                <a:gd name="T17" fmla="*/ 18 h 35"/>
                <a:gd name="T18" fmla="*/ 16 w 33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5">
                  <a:moveTo>
                    <a:pt x="16" y="0"/>
                  </a:moveTo>
                  <a:cubicBezTo>
                    <a:pt x="27" y="0"/>
                    <a:pt x="33" y="8"/>
                    <a:pt x="33" y="18"/>
                  </a:cubicBezTo>
                  <a:cubicBezTo>
                    <a:pt x="33" y="27"/>
                    <a:pt x="27" y="35"/>
                    <a:pt x="16" y="35"/>
                  </a:cubicBezTo>
                  <a:cubicBezTo>
                    <a:pt x="6" y="35"/>
                    <a:pt x="0" y="27"/>
                    <a:pt x="0" y="18"/>
                  </a:cubicBezTo>
                  <a:cubicBezTo>
                    <a:pt x="0" y="8"/>
                    <a:pt x="6" y="0"/>
                    <a:pt x="16" y="0"/>
                  </a:cubicBezTo>
                  <a:close/>
                  <a:moveTo>
                    <a:pt x="16" y="32"/>
                  </a:moveTo>
                  <a:cubicBezTo>
                    <a:pt x="25" y="32"/>
                    <a:pt x="28" y="24"/>
                    <a:pt x="28" y="18"/>
                  </a:cubicBezTo>
                  <a:cubicBezTo>
                    <a:pt x="28" y="11"/>
                    <a:pt x="25" y="4"/>
                    <a:pt x="16" y="4"/>
                  </a:cubicBezTo>
                  <a:cubicBezTo>
                    <a:pt x="8" y="4"/>
                    <a:pt x="5" y="11"/>
                    <a:pt x="5" y="18"/>
                  </a:cubicBezTo>
                  <a:cubicBezTo>
                    <a:pt x="5" y="24"/>
                    <a:pt x="8" y="32"/>
                    <a:pt x="16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2" name="Freeform 75"/>
            <p:cNvSpPr>
              <a:spLocks/>
            </p:cNvSpPr>
            <p:nvPr userDrawn="1"/>
          </p:nvSpPr>
          <p:spPr bwMode="auto">
            <a:xfrm>
              <a:off x="7239" y="578"/>
              <a:ext cx="32" cy="35"/>
            </a:xfrm>
            <a:custGeom>
              <a:avLst/>
              <a:gdLst>
                <a:gd name="T0" fmla="*/ 27 w 31"/>
                <a:gd name="T1" fmla="*/ 30 h 35"/>
                <a:gd name="T2" fmla="*/ 16 w 31"/>
                <a:gd name="T3" fmla="*/ 35 h 35"/>
                <a:gd name="T4" fmla="*/ 0 w 31"/>
                <a:gd name="T5" fmla="*/ 18 h 35"/>
                <a:gd name="T6" fmla="*/ 16 w 31"/>
                <a:gd name="T7" fmla="*/ 0 h 35"/>
                <a:gd name="T8" fmla="*/ 31 w 31"/>
                <a:gd name="T9" fmla="*/ 11 h 35"/>
                <a:gd name="T10" fmla="*/ 26 w 31"/>
                <a:gd name="T11" fmla="*/ 11 h 35"/>
                <a:gd name="T12" fmla="*/ 16 w 31"/>
                <a:gd name="T13" fmla="*/ 4 h 35"/>
                <a:gd name="T14" fmla="*/ 5 w 31"/>
                <a:gd name="T15" fmla="*/ 18 h 35"/>
                <a:gd name="T16" fmla="*/ 16 w 31"/>
                <a:gd name="T17" fmla="*/ 32 h 35"/>
                <a:gd name="T18" fmla="*/ 27 w 31"/>
                <a:gd name="T19" fmla="*/ 21 h 35"/>
                <a:gd name="T20" fmla="*/ 16 w 31"/>
                <a:gd name="T21" fmla="*/ 21 h 35"/>
                <a:gd name="T22" fmla="*/ 16 w 31"/>
                <a:gd name="T23" fmla="*/ 17 h 35"/>
                <a:gd name="T24" fmla="*/ 31 w 31"/>
                <a:gd name="T25" fmla="*/ 17 h 35"/>
                <a:gd name="T26" fmla="*/ 31 w 31"/>
                <a:gd name="T27" fmla="*/ 35 h 35"/>
                <a:gd name="T28" fmla="*/ 28 w 31"/>
                <a:gd name="T29" fmla="*/ 35 h 35"/>
                <a:gd name="T30" fmla="*/ 27 w 31"/>
                <a:gd name="T3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35">
                  <a:moveTo>
                    <a:pt x="27" y="30"/>
                  </a:moveTo>
                  <a:cubicBezTo>
                    <a:pt x="25" y="34"/>
                    <a:pt x="20" y="35"/>
                    <a:pt x="16" y="35"/>
                  </a:cubicBezTo>
                  <a:cubicBezTo>
                    <a:pt x="6" y="35"/>
                    <a:pt x="0" y="27"/>
                    <a:pt x="0" y="18"/>
                  </a:cubicBezTo>
                  <a:cubicBezTo>
                    <a:pt x="0" y="8"/>
                    <a:pt x="6" y="0"/>
                    <a:pt x="16" y="0"/>
                  </a:cubicBezTo>
                  <a:cubicBezTo>
                    <a:pt x="24" y="0"/>
                    <a:pt x="30" y="3"/>
                    <a:pt x="31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6"/>
                    <a:pt x="21" y="4"/>
                    <a:pt x="16" y="4"/>
                  </a:cubicBezTo>
                  <a:cubicBezTo>
                    <a:pt x="8" y="4"/>
                    <a:pt x="5" y="11"/>
                    <a:pt x="5" y="18"/>
                  </a:cubicBezTo>
                  <a:cubicBezTo>
                    <a:pt x="5" y="25"/>
                    <a:pt x="9" y="32"/>
                    <a:pt x="16" y="32"/>
                  </a:cubicBezTo>
                  <a:cubicBezTo>
                    <a:pt x="23" y="32"/>
                    <a:pt x="27" y="27"/>
                    <a:pt x="27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8" y="35"/>
                    <a:pt x="28" y="35"/>
                    <a:pt x="28" y="35"/>
                  </a:cubicBezTo>
                  <a:lnTo>
                    <a:pt x="2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3" name="Rectangle 76"/>
            <p:cNvSpPr>
              <a:spLocks noChangeArrowheads="1"/>
            </p:cNvSpPr>
            <p:nvPr userDrawn="1"/>
          </p:nvSpPr>
          <p:spPr bwMode="auto">
            <a:xfrm>
              <a:off x="7280" y="579"/>
              <a:ext cx="4" cy="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4" name="Freeform 77"/>
            <p:cNvSpPr>
              <a:spLocks/>
            </p:cNvSpPr>
            <p:nvPr userDrawn="1"/>
          </p:nvSpPr>
          <p:spPr bwMode="auto">
            <a:xfrm>
              <a:off x="7293" y="579"/>
              <a:ext cx="24" cy="34"/>
            </a:xfrm>
            <a:custGeom>
              <a:avLst/>
              <a:gdLst>
                <a:gd name="T0" fmla="*/ 0 w 24"/>
                <a:gd name="T1" fmla="*/ 0 h 34"/>
                <a:gd name="T2" fmla="*/ 24 w 24"/>
                <a:gd name="T3" fmla="*/ 0 h 34"/>
                <a:gd name="T4" fmla="*/ 24 w 24"/>
                <a:gd name="T5" fmla="*/ 4 h 34"/>
                <a:gd name="T6" fmla="*/ 5 w 24"/>
                <a:gd name="T7" fmla="*/ 4 h 34"/>
                <a:gd name="T8" fmla="*/ 5 w 24"/>
                <a:gd name="T9" fmla="*/ 14 h 34"/>
                <a:gd name="T10" fmla="*/ 22 w 24"/>
                <a:gd name="T11" fmla="*/ 14 h 34"/>
                <a:gd name="T12" fmla="*/ 22 w 24"/>
                <a:gd name="T13" fmla="*/ 18 h 34"/>
                <a:gd name="T14" fmla="*/ 5 w 24"/>
                <a:gd name="T15" fmla="*/ 18 h 34"/>
                <a:gd name="T16" fmla="*/ 5 w 24"/>
                <a:gd name="T17" fmla="*/ 30 h 34"/>
                <a:gd name="T18" fmla="*/ 24 w 24"/>
                <a:gd name="T19" fmla="*/ 30 h 34"/>
                <a:gd name="T20" fmla="*/ 24 w 24"/>
                <a:gd name="T21" fmla="*/ 34 h 34"/>
                <a:gd name="T22" fmla="*/ 0 w 24"/>
                <a:gd name="T23" fmla="*/ 34 h 34"/>
                <a:gd name="T24" fmla="*/ 0 w 24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4">
                  <a:moveTo>
                    <a:pt x="0" y="0"/>
                  </a:moveTo>
                  <a:lnTo>
                    <a:pt x="24" y="0"/>
                  </a:lnTo>
                  <a:lnTo>
                    <a:pt x="24" y="4"/>
                  </a:lnTo>
                  <a:lnTo>
                    <a:pt x="5" y="4"/>
                  </a:lnTo>
                  <a:lnTo>
                    <a:pt x="5" y="14"/>
                  </a:lnTo>
                  <a:lnTo>
                    <a:pt x="22" y="14"/>
                  </a:lnTo>
                  <a:lnTo>
                    <a:pt x="22" y="18"/>
                  </a:lnTo>
                  <a:lnTo>
                    <a:pt x="5" y="18"/>
                  </a:lnTo>
                  <a:lnTo>
                    <a:pt x="5" y="30"/>
                  </a:lnTo>
                  <a:lnTo>
                    <a:pt x="24" y="30"/>
                  </a:lnTo>
                  <a:lnTo>
                    <a:pt x="24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5" name="Freeform 78"/>
            <p:cNvSpPr>
              <a:spLocks/>
            </p:cNvSpPr>
            <p:nvPr userDrawn="1"/>
          </p:nvSpPr>
          <p:spPr bwMode="auto">
            <a:xfrm>
              <a:off x="7322" y="578"/>
              <a:ext cx="28" cy="35"/>
            </a:xfrm>
            <a:custGeom>
              <a:avLst/>
              <a:gdLst>
                <a:gd name="T0" fmla="*/ 22 w 27"/>
                <a:gd name="T1" fmla="*/ 11 h 35"/>
                <a:gd name="T2" fmla="*/ 13 w 27"/>
                <a:gd name="T3" fmla="*/ 4 h 35"/>
                <a:gd name="T4" fmla="*/ 6 w 27"/>
                <a:gd name="T5" fmla="*/ 10 h 35"/>
                <a:gd name="T6" fmla="*/ 16 w 27"/>
                <a:gd name="T7" fmla="*/ 16 h 35"/>
                <a:gd name="T8" fmla="*/ 27 w 27"/>
                <a:gd name="T9" fmla="*/ 25 h 35"/>
                <a:gd name="T10" fmla="*/ 14 w 27"/>
                <a:gd name="T11" fmla="*/ 35 h 35"/>
                <a:gd name="T12" fmla="*/ 0 w 27"/>
                <a:gd name="T13" fmla="*/ 23 h 35"/>
                <a:gd name="T14" fmla="*/ 4 w 27"/>
                <a:gd name="T15" fmla="*/ 23 h 35"/>
                <a:gd name="T16" fmla="*/ 14 w 27"/>
                <a:gd name="T17" fmla="*/ 32 h 35"/>
                <a:gd name="T18" fmla="*/ 23 w 27"/>
                <a:gd name="T19" fmla="*/ 25 h 35"/>
                <a:gd name="T20" fmla="*/ 12 w 27"/>
                <a:gd name="T21" fmla="*/ 19 h 35"/>
                <a:gd name="T22" fmla="*/ 1 w 27"/>
                <a:gd name="T23" fmla="*/ 10 h 35"/>
                <a:gd name="T24" fmla="*/ 13 w 27"/>
                <a:gd name="T25" fmla="*/ 0 h 35"/>
                <a:gd name="T26" fmla="*/ 26 w 27"/>
                <a:gd name="T27" fmla="*/ 11 h 35"/>
                <a:gd name="T28" fmla="*/ 22 w 27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35">
                  <a:moveTo>
                    <a:pt x="22" y="11"/>
                  </a:moveTo>
                  <a:cubicBezTo>
                    <a:pt x="21" y="6"/>
                    <a:pt x="18" y="4"/>
                    <a:pt x="13" y="4"/>
                  </a:cubicBezTo>
                  <a:cubicBezTo>
                    <a:pt x="9" y="4"/>
                    <a:pt x="6" y="5"/>
                    <a:pt x="6" y="10"/>
                  </a:cubicBezTo>
                  <a:cubicBezTo>
                    <a:pt x="6" y="14"/>
                    <a:pt x="11" y="14"/>
                    <a:pt x="16" y="16"/>
                  </a:cubicBezTo>
                  <a:cubicBezTo>
                    <a:pt x="22" y="17"/>
                    <a:pt x="27" y="19"/>
                    <a:pt x="27" y="25"/>
                  </a:cubicBezTo>
                  <a:cubicBezTo>
                    <a:pt x="27" y="32"/>
                    <a:pt x="20" y="35"/>
                    <a:pt x="14" y="35"/>
                  </a:cubicBezTo>
                  <a:cubicBezTo>
                    <a:pt x="6" y="35"/>
                    <a:pt x="0" y="32"/>
                    <a:pt x="0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9"/>
                    <a:pt x="9" y="32"/>
                    <a:pt x="14" y="32"/>
                  </a:cubicBezTo>
                  <a:cubicBezTo>
                    <a:pt x="18" y="32"/>
                    <a:pt x="23" y="30"/>
                    <a:pt x="23" y="25"/>
                  </a:cubicBezTo>
                  <a:cubicBezTo>
                    <a:pt x="23" y="21"/>
                    <a:pt x="17" y="20"/>
                    <a:pt x="12" y="19"/>
                  </a:cubicBezTo>
                  <a:cubicBezTo>
                    <a:pt x="7" y="18"/>
                    <a:pt x="1" y="16"/>
                    <a:pt x="1" y="10"/>
                  </a:cubicBezTo>
                  <a:cubicBezTo>
                    <a:pt x="1" y="3"/>
                    <a:pt x="7" y="0"/>
                    <a:pt x="13" y="0"/>
                  </a:cubicBezTo>
                  <a:cubicBezTo>
                    <a:pt x="20" y="0"/>
                    <a:pt x="26" y="3"/>
                    <a:pt x="26" y="11"/>
                  </a:cubicBezTo>
                  <a:lnTo>
                    <a:pt x="22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6" name="Freeform 79"/>
            <p:cNvSpPr>
              <a:spLocks/>
            </p:cNvSpPr>
            <p:nvPr userDrawn="1"/>
          </p:nvSpPr>
          <p:spPr bwMode="auto">
            <a:xfrm>
              <a:off x="7372" y="579"/>
              <a:ext cx="22" cy="34"/>
            </a:xfrm>
            <a:custGeom>
              <a:avLst/>
              <a:gdLst>
                <a:gd name="T0" fmla="*/ 0 w 22"/>
                <a:gd name="T1" fmla="*/ 0 h 34"/>
                <a:gd name="T2" fmla="*/ 4 w 22"/>
                <a:gd name="T3" fmla="*/ 0 h 34"/>
                <a:gd name="T4" fmla="*/ 4 w 22"/>
                <a:gd name="T5" fmla="*/ 30 h 34"/>
                <a:gd name="T6" fmla="*/ 22 w 22"/>
                <a:gd name="T7" fmla="*/ 30 h 34"/>
                <a:gd name="T8" fmla="*/ 22 w 22"/>
                <a:gd name="T9" fmla="*/ 34 h 34"/>
                <a:gd name="T10" fmla="*/ 0 w 22"/>
                <a:gd name="T11" fmla="*/ 34 h 34"/>
                <a:gd name="T12" fmla="*/ 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0" y="0"/>
                  </a:moveTo>
                  <a:lnTo>
                    <a:pt x="4" y="0"/>
                  </a:lnTo>
                  <a:lnTo>
                    <a:pt x="4" y="30"/>
                  </a:lnTo>
                  <a:lnTo>
                    <a:pt x="22" y="30"/>
                  </a:lnTo>
                  <a:lnTo>
                    <a:pt x="22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7" name="Freeform 80"/>
            <p:cNvSpPr>
              <a:spLocks/>
            </p:cNvSpPr>
            <p:nvPr userDrawn="1"/>
          </p:nvSpPr>
          <p:spPr bwMode="auto">
            <a:xfrm>
              <a:off x="7392" y="579"/>
              <a:ext cx="27" cy="34"/>
            </a:xfrm>
            <a:custGeom>
              <a:avLst/>
              <a:gdLst>
                <a:gd name="T0" fmla="*/ 11 w 27"/>
                <a:gd name="T1" fmla="*/ 4 h 34"/>
                <a:gd name="T2" fmla="*/ 0 w 27"/>
                <a:gd name="T3" fmla="*/ 4 h 34"/>
                <a:gd name="T4" fmla="*/ 0 w 27"/>
                <a:gd name="T5" fmla="*/ 0 h 34"/>
                <a:gd name="T6" fmla="*/ 27 w 27"/>
                <a:gd name="T7" fmla="*/ 0 h 34"/>
                <a:gd name="T8" fmla="*/ 27 w 27"/>
                <a:gd name="T9" fmla="*/ 4 h 34"/>
                <a:gd name="T10" fmla="*/ 16 w 27"/>
                <a:gd name="T11" fmla="*/ 4 h 34"/>
                <a:gd name="T12" fmla="*/ 16 w 27"/>
                <a:gd name="T13" fmla="*/ 34 h 34"/>
                <a:gd name="T14" fmla="*/ 11 w 27"/>
                <a:gd name="T15" fmla="*/ 34 h 34"/>
                <a:gd name="T16" fmla="*/ 11 w 27"/>
                <a:gd name="T17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4">
                  <a:moveTo>
                    <a:pt x="11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7" y="4"/>
                  </a:lnTo>
                  <a:lnTo>
                    <a:pt x="16" y="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8" name="Freeform 81"/>
            <p:cNvSpPr>
              <a:spLocks noEditPoints="1"/>
            </p:cNvSpPr>
            <p:nvPr userDrawn="1"/>
          </p:nvSpPr>
          <p:spPr bwMode="auto">
            <a:xfrm>
              <a:off x="7425" y="579"/>
              <a:ext cx="28" cy="34"/>
            </a:xfrm>
            <a:custGeom>
              <a:avLst/>
              <a:gdLst>
                <a:gd name="T0" fmla="*/ 0 w 28"/>
                <a:gd name="T1" fmla="*/ 0 h 34"/>
                <a:gd name="T2" fmla="*/ 12 w 28"/>
                <a:gd name="T3" fmla="*/ 0 h 34"/>
                <a:gd name="T4" fmla="*/ 28 w 28"/>
                <a:gd name="T5" fmla="*/ 16 h 34"/>
                <a:gd name="T6" fmla="*/ 12 w 28"/>
                <a:gd name="T7" fmla="*/ 34 h 34"/>
                <a:gd name="T8" fmla="*/ 0 w 28"/>
                <a:gd name="T9" fmla="*/ 34 h 34"/>
                <a:gd name="T10" fmla="*/ 0 w 28"/>
                <a:gd name="T11" fmla="*/ 0 h 34"/>
                <a:gd name="T12" fmla="*/ 5 w 28"/>
                <a:gd name="T13" fmla="*/ 30 h 34"/>
                <a:gd name="T14" fmla="*/ 12 w 28"/>
                <a:gd name="T15" fmla="*/ 30 h 34"/>
                <a:gd name="T16" fmla="*/ 24 w 28"/>
                <a:gd name="T17" fmla="*/ 16 h 34"/>
                <a:gd name="T18" fmla="*/ 12 w 28"/>
                <a:gd name="T19" fmla="*/ 4 h 34"/>
                <a:gd name="T20" fmla="*/ 5 w 28"/>
                <a:gd name="T21" fmla="*/ 4 h 34"/>
                <a:gd name="T22" fmla="*/ 5 w 28"/>
                <a:gd name="T23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34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2" y="0"/>
                    <a:pt x="28" y="5"/>
                    <a:pt x="28" y="16"/>
                  </a:cubicBezTo>
                  <a:cubicBezTo>
                    <a:pt x="28" y="27"/>
                    <a:pt x="23" y="34"/>
                    <a:pt x="12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  <a:moveTo>
                    <a:pt x="5" y="30"/>
                  </a:moveTo>
                  <a:cubicBezTo>
                    <a:pt x="12" y="30"/>
                    <a:pt x="12" y="30"/>
                    <a:pt x="12" y="30"/>
                  </a:cubicBezTo>
                  <a:cubicBezTo>
                    <a:pt x="15" y="30"/>
                    <a:pt x="24" y="29"/>
                    <a:pt x="24" y="16"/>
                  </a:cubicBezTo>
                  <a:cubicBezTo>
                    <a:pt x="24" y="8"/>
                    <a:pt x="21" y="4"/>
                    <a:pt x="12" y="4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9" name="Freeform 83"/>
            <p:cNvSpPr>
              <a:spLocks noEditPoints="1"/>
            </p:cNvSpPr>
            <p:nvPr userDrawn="1"/>
          </p:nvSpPr>
          <p:spPr bwMode="auto">
            <a:xfrm>
              <a:off x="7444" y="449"/>
              <a:ext cx="17" cy="18"/>
            </a:xfrm>
            <a:custGeom>
              <a:avLst/>
              <a:gdLst>
                <a:gd name="T0" fmla="*/ 8 w 17"/>
                <a:gd name="T1" fmla="*/ 0 h 17"/>
                <a:gd name="T2" fmla="*/ 17 w 17"/>
                <a:gd name="T3" fmla="*/ 8 h 17"/>
                <a:gd name="T4" fmla="*/ 8 w 17"/>
                <a:gd name="T5" fmla="*/ 17 h 17"/>
                <a:gd name="T6" fmla="*/ 0 w 17"/>
                <a:gd name="T7" fmla="*/ 8 h 17"/>
                <a:gd name="T8" fmla="*/ 8 w 17"/>
                <a:gd name="T9" fmla="*/ 0 h 17"/>
                <a:gd name="T10" fmla="*/ 8 w 17"/>
                <a:gd name="T11" fmla="*/ 16 h 17"/>
                <a:gd name="T12" fmla="*/ 15 w 17"/>
                <a:gd name="T13" fmla="*/ 8 h 17"/>
                <a:gd name="T14" fmla="*/ 8 w 17"/>
                <a:gd name="T15" fmla="*/ 1 h 17"/>
                <a:gd name="T16" fmla="*/ 1 w 17"/>
                <a:gd name="T17" fmla="*/ 8 h 17"/>
                <a:gd name="T18" fmla="*/ 8 w 17"/>
                <a:gd name="T19" fmla="*/ 16 h 17"/>
                <a:gd name="T20" fmla="*/ 5 w 17"/>
                <a:gd name="T21" fmla="*/ 3 h 17"/>
                <a:gd name="T22" fmla="*/ 9 w 17"/>
                <a:gd name="T23" fmla="*/ 3 h 17"/>
                <a:gd name="T24" fmla="*/ 12 w 17"/>
                <a:gd name="T25" fmla="*/ 6 h 17"/>
                <a:gd name="T26" fmla="*/ 10 w 17"/>
                <a:gd name="T27" fmla="*/ 9 h 17"/>
                <a:gd name="T28" fmla="*/ 13 w 17"/>
                <a:gd name="T29" fmla="*/ 13 h 17"/>
                <a:gd name="T30" fmla="*/ 11 w 17"/>
                <a:gd name="T31" fmla="*/ 13 h 17"/>
                <a:gd name="T32" fmla="*/ 8 w 17"/>
                <a:gd name="T33" fmla="*/ 9 h 17"/>
                <a:gd name="T34" fmla="*/ 7 w 17"/>
                <a:gd name="T35" fmla="*/ 9 h 17"/>
                <a:gd name="T36" fmla="*/ 7 w 17"/>
                <a:gd name="T37" fmla="*/ 13 h 17"/>
                <a:gd name="T38" fmla="*/ 5 w 17"/>
                <a:gd name="T39" fmla="*/ 13 h 17"/>
                <a:gd name="T40" fmla="*/ 5 w 17"/>
                <a:gd name="T41" fmla="*/ 3 h 17"/>
                <a:gd name="T42" fmla="*/ 7 w 17"/>
                <a:gd name="T43" fmla="*/ 8 h 17"/>
                <a:gd name="T44" fmla="*/ 8 w 17"/>
                <a:gd name="T45" fmla="*/ 8 h 17"/>
                <a:gd name="T46" fmla="*/ 11 w 17"/>
                <a:gd name="T47" fmla="*/ 6 h 17"/>
                <a:gd name="T48" fmla="*/ 9 w 17"/>
                <a:gd name="T49" fmla="*/ 4 h 17"/>
                <a:gd name="T50" fmla="*/ 7 w 17"/>
                <a:gd name="T51" fmla="*/ 4 h 17"/>
                <a:gd name="T52" fmla="*/ 7 w 17"/>
                <a:gd name="T5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17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17" y="13"/>
                    <a:pt x="13" y="17"/>
                    <a:pt x="8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lose/>
                  <a:moveTo>
                    <a:pt x="8" y="16"/>
                  </a:moveTo>
                  <a:cubicBezTo>
                    <a:pt x="12" y="16"/>
                    <a:pt x="15" y="12"/>
                    <a:pt x="15" y="8"/>
                  </a:cubicBezTo>
                  <a:cubicBezTo>
                    <a:pt x="15" y="4"/>
                    <a:pt x="12" y="1"/>
                    <a:pt x="8" y="1"/>
                  </a:cubicBezTo>
                  <a:cubicBezTo>
                    <a:pt x="4" y="1"/>
                    <a:pt x="1" y="4"/>
                    <a:pt x="1" y="8"/>
                  </a:cubicBezTo>
                  <a:cubicBezTo>
                    <a:pt x="1" y="12"/>
                    <a:pt x="4" y="16"/>
                    <a:pt x="8" y="16"/>
                  </a:cubicBezTo>
                  <a:close/>
                  <a:moveTo>
                    <a:pt x="5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1" y="3"/>
                    <a:pt x="12" y="4"/>
                    <a:pt x="12" y="6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5" y="3"/>
                  </a:lnTo>
                  <a:close/>
                  <a:moveTo>
                    <a:pt x="7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1" y="8"/>
                    <a:pt x="11" y="6"/>
                  </a:cubicBezTo>
                  <a:cubicBezTo>
                    <a:pt x="11" y="5"/>
                    <a:pt x="10" y="4"/>
                    <a:pt x="9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72183E"/>
                </a:buClr>
              </a:pPr>
              <a:endParaRPr lang="en-US" sz="4000" dirty="0">
                <a:solidFill>
                  <a:srgbClr val="4D4D4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1926870" y="3776584"/>
            <a:ext cx="1025452" cy="1805129"/>
            <a:chOff x="1926870" y="3701634"/>
            <a:chExt cx="1025452" cy="1805129"/>
          </a:xfrm>
        </p:grpSpPr>
        <p:grpSp>
          <p:nvGrpSpPr>
            <p:cNvPr id="232" name="Group 231"/>
            <p:cNvGrpSpPr/>
            <p:nvPr/>
          </p:nvGrpSpPr>
          <p:grpSpPr>
            <a:xfrm>
              <a:off x="1926870" y="4228656"/>
              <a:ext cx="1025452" cy="1278107"/>
              <a:chOff x="1926870" y="4228656"/>
              <a:chExt cx="1025452" cy="1278107"/>
            </a:xfrm>
          </p:grpSpPr>
          <p:grpSp>
            <p:nvGrpSpPr>
              <p:cNvPr id="234" name="Group 233"/>
              <p:cNvGrpSpPr>
                <a:grpSpLocks noChangeAspect="1"/>
              </p:cNvGrpSpPr>
              <p:nvPr/>
            </p:nvGrpSpPr>
            <p:grpSpPr>
              <a:xfrm>
                <a:off x="1926870" y="4228656"/>
                <a:ext cx="1025452" cy="1278107"/>
                <a:chOff x="1600943" y="3184996"/>
                <a:chExt cx="1426814" cy="1778358"/>
              </a:xfrm>
            </p:grpSpPr>
            <p:grpSp>
              <p:nvGrpSpPr>
                <p:cNvPr id="236" name="Group 235"/>
                <p:cNvGrpSpPr/>
                <p:nvPr/>
              </p:nvGrpSpPr>
              <p:grpSpPr>
                <a:xfrm>
                  <a:off x="1600943" y="3184996"/>
                  <a:ext cx="1426814" cy="1426814"/>
                  <a:chOff x="873868" y="2150141"/>
                  <a:chExt cx="3439419" cy="3439421"/>
                </a:xfrm>
              </p:grpSpPr>
              <p:sp>
                <p:nvSpPr>
                  <p:cNvPr id="238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3439419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39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39672" y="2304679"/>
                    <a:ext cx="3130340" cy="3130342"/>
                  </a:xfrm>
                  <a:prstGeom prst="ellipse">
                    <a:avLst/>
                  </a:prstGeom>
                  <a:solidFill>
                    <a:srgbClr val="92D050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sp>
              <p:nvSpPr>
                <p:cNvPr id="237" name="TextBox 236"/>
                <p:cNvSpPr txBox="1"/>
                <p:nvPr/>
              </p:nvSpPr>
              <p:spPr bwMode="auto">
                <a:xfrm>
                  <a:off x="1639852" y="4531689"/>
                  <a:ext cx="1316333" cy="43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buClr>
                      <a:srgbClr val="72183E"/>
                    </a:buClr>
                  </a:pPr>
                  <a:r>
                    <a:rPr lang="en-US" sz="1800" dirty="0">
                      <a:solidFill>
                        <a:srgbClr val="4D4D4F"/>
                      </a:solidFill>
                      <a:latin typeface="Calibri"/>
                    </a:rPr>
                    <a:t>Virus</a:t>
                  </a:r>
                  <a:endParaRPr lang="en-US" sz="1400" dirty="0">
                    <a:solidFill>
                      <a:srgbClr val="4D4D4F"/>
                    </a:solidFill>
                    <a:latin typeface="Calibri"/>
                  </a:endParaRPr>
                </a:p>
              </p:txBody>
            </p:sp>
          </p:grpSp>
          <p:pic>
            <p:nvPicPr>
              <p:cNvPr id="235" name="Picture 234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4973" y="4297526"/>
                <a:ext cx="871871" cy="871871"/>
              </a:xfrm>
              <a:prstGeom prst="rect">
                <a:avLst/>
              </a:prstGeom>
            </p:spPr>
          </p:pic>
        </p:grpSp>
        <p:sp>
          <p:nvSpPr>
            <p:cNvPr id="233" name="TextBox 232"/>
            <p:cNvSpPr txBox="1"/>
            <p:nvPr/>
          </p:nvSpPr>
          <p:spPr bwMode="auto">
            <a:xfrm>
              <a:off x="2001648" y="3701634"/>
              <a:ext cx="840295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  <a:buClr>
                  <a:srgbClr val="72183E"/>
                </a:buClr>
              </a:pPr>
              <a:r>
                <a:rPr lang="en-US" sz="2400" dirty="0">
                  <a:solidFill>
                    <a:srgbClr val="E45785">
                      <a:lumMod val="75000"/>
                    </a:srgbClr>
                  </a:solidFill>
                  <a:latin typeface="Calibri"/>
                </a:rPr>
                <a:t>Gen I</a:t>
              </a:r>
            </a:p>
          </p:txBody>
        </p:sp>
      </p:grpSp>
      <p:pic>
        <p:nvPicPr>
          <p:cNvPr id="171" name="Picture 170"/>
          <p:cNvPicPr>
            <a:picLocks noChangeAspect="1"/>
          </p:cNvPicPr>
          <p:nvPr/>
        </p:nvPicPr>
        <p:blipFill rotWithShape="1">
          <a:blip r:embed="rId11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80602">
            <a:off x="4140577" y="4305061"/>
            <a:ext cx="5404043" cy="347189"/>
          </a:xfrm>
          <a:prstGeom prst="rect">
            <a:avLst/>
          </a:prstGeom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9" name="Rectangular Callout 8"/>
          <p:cNvSpPr/>
          <p:nvPr/>
        </p:nvSpPr>
        <p:spPr bwMode="auto">
          <a:xfrm>
            <a:off x="8489248" y="3196345"/>
            <a:ext cx="1907156" cy="875997"/>
          </a:xfrm>
          <a:prstGeom prst="wedgeRectCallout">
            <a:avLst>
              <a:gd name="adj1" fmla="val -165669"/>
              <a:gd name="adj2" fmla="val 98755"/>
            </a:avLst>
          </a:prstGeom>
          <a:solidFill>
            <a:schemeClr val="accent4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72183E"/>
              </a:buClr>
              <a:buSzPct val="115000"/>
            </a:pPr>
            <a:r>
              <a:rPr lang="en-US" sz="2400" b="1" dirty="0">
                <a:solidFill>
                  <a:srgbClr val="FFFF00"/>
                </a:solidFill>
                <a:latin typeface="Calibri"/>
              </a:rPr>
              <a:t>Enterprises are between Gen 2-3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5808115" y="4299483"/>
            <a:ext cx="577402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buClr>
                <a:srgbClr val="72183E"/>
              </a:buClr>
            </a:pPr>
            <a:r>
              <a:rPr lang="en-US" sz="2400" b="1" dirty="0">
                <a:solidFill>
                  <a:srgbClr val="FFFF00"/>
                </a:solidFill>
                <a:latin typeface="Calibri"/>
              </a:rPr>
              <a:t>2.8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7185632" y="958295"/>
            <a:ext cx="1395330" cy="1760291"/>
            <a:chOff x="7185632" y="958295"/>
            <a:chExt cx="1395330" cy="1760291"/>
          </a:xfrm>
        </p:grpSpPr>
        <p:grpSp>
          <p:nvGrpSpPr>
            <p:cNvPr id="172" name="Group 171"/>
            <p:cNvGrpSpPr/>
            <p:nvPr/>
          </p:nvGrpSpPr>
          <p:grpSpPr>
            <a:xfrm>
              <a:off x="7185632" y="958295"/>
              <a:ext cx="1395330" cy="1760291"/>
              <a:chOff x="7275572" y="928315"/>
              <a:chExt cx="1395330" cy="1760291"/>
            </a:xfrm>
          </p:grpSpPr>
          <p:grpSp>
            <p:nvGrpSpPr>
              <p:cNvPr id="174" name="Group 173"/>
              <p:cNvGrpSpPr>
                <a:grpSpLocks noChangeAspect="1"/>
              </p:cNvGrpSpPr>
              <p:nvPr/>
            </p:nvGrpSpPr>
            <p:grpSpPr>
              <a:xfrm>
                <a:off x="7275572" y="1393629"/>
                <a:ext cx="1395330" cy="1294977"/>
                <a:chOff x="1348291" y="3184996"/>
                <a:chExt cx="1941462" cy="1801831"/>
              </a:xfrm>
            </p:grpSpPr>
            <p:grpSp>
              <p:nvGrpSpPr>
                <p:cNvPr id="176" name="Group 175"/>
                <p:cNvGrpSpPr/>
                <p:nvPr/>
              </p:nvGrpSpPr>
              <p:grpSpPr>
                <a:xfrm>
                  <a:off x="1600943" y="3184996"/>
                  <a:ext cx="1426814" cy="1426814"/>
                  <a:chOff x="873868" y="2150141"/>
                  <a:chExt cx="3439419" cy="3439421"/>
                </a:xfrm>
              </p:grpSpPr>
              <p:sp>
                <p:nvSpPr>
                  <p:cNvPr id="178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873868" y="2150141"/>
                    <a:ext cx="3439419" cy="343942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 algn="ctr">
                    <a:noFill/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30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39672" y="2304679"/>
                    <a:ext cx="3130340" cy="31303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lIns="82124" tIns="41061" rIns="82124" bIns="41061" anchor="ctr">
                    <a:no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lang="en-US" sz="14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sp>
              <p:nvSpPr>
                <p:cNvPr id="177" name="TextBox 176"/>
                <p:cNvSpPr txBox="1"/>
                <p:nvPr/>
              </p:nvSpPr>
              <p:spPr bwMode="auto">
                <a:xfrm>
                  <a:off x="1348291" y="4555162"/>
                  <a:ext cx="1941462" cy="43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buClr>
                      <a:srgbClr val="72183E"/>
                    </a:buClr>
                  </a:pPr>
                  <a:r>
                    <a:rPr lang="en-US" sz="1800" dirty="0">
                      <a:solidFill>
                        <a:srgbClr val="4D4D4F"/>
                      </a:solidFill>
                      <a:latin typeface="Calibri"/>
                    </a:rPr>
                    <a:t>Mega</a:t>
                  </a:r>
                </a:p>
              </p:txBody>
            </p:sp>
          </p:grpSp>
          <p:sp>
            <p:nvSpPr>
              <p:cNvPr id="175" name="TextBox 174"/>
              <p:cNvSpPr txBox="1"/>
              <p:nvPr/>
            </p:nvSpPr>
            <p:spPr bwMode="auto">
              <a:xfrm>
                <a:off x="7466651" y="928315"/>
                <a:ext cx="938077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ts val="0"/>
                  </a:spcBef>
                  <a:buClr>
                    <a:srgbClr val="72183E"/>
                  </a:buClr>
                </a:pPr>
                <a:r>
                  <a:rPr lang="en-US" sz="2400" dirty="0">
                    <a:solidFill>
                      <a:srgbClr val="E45785">
                        <a:lumMod val="75000"/>
                      </a:srgbClr>
                    </a:solidFill>
                    <a:latin typeface="Calibri"/>
                  </a:rPr>
                  <a:t>Gen V</a:t>
                </a:r>
              </a:p>
            </p:txBody>
          </p:sp>
        </p:grpSp>
        <p:pic>
          <p:nvPicPr>
            <p:cNvPr id="173" name="Picture 172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7381" y="1435333"/>
              <a:ext cx="1000125" cy="10001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006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583074" y="2142485"/>
            <a:ext cx="4794028" cy="257303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2400" dirty="0" smtClean="0">
                <a:solidFill>
                  <a:schemeClr val="accent1"/>
                </a:solidFill>
              </a:rPr>
              <a:t>Market research N=300 conducted during 2018</a:t>
            </a:r>
          </a:p>
          <a:p>
            <a:pPr lvl="1"/>
            <a:r>
              <a:rPr lang="en-US" sz="2000" dirty="0" smtClean="0"/>
              <a:t>Fielded by Dimensional Research</a:t>
            </a:r>
          </a:p>
          <a:p>
            <a:pPr lvl="1"/>
            <a:r>
              <a:rPr lang="en-US" sz="2000" dirty="0" smtClean="0"/>
              <a:t>IT and Security decision makers</a:t>
            </a:r>
          </a:p>
          <a:p>
            <a:pPr lvl="1"/>
            <a:r>
              <a:rPr lang="en-US" sz="2000" dirty="0" smtClean="0"/>
              <a:t>500+ employees </a:t>
            </a:r>
          </a:p>
          <a:p>
            <a:pPr lvl="1"/>
            <a:r>
              <a:rPr lang="en-US" sz="2000" dirty="0" smtClean="0"/>
              <a:t>Representing all industry scope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 V Market Survey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 [Internal Use] for Check Point employees​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6646334" y="1319538"/>
          <a:ext cx="4673600" cy="3167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 descr="DR_logo_stacked_smal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7102" y="357173"/>
            <a:ext cx="2286001" cy="7504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44267" y="4567284"/>
            <a:ext cx="4025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Source: Cyber Security Generations Survey among IT Professionals, March 2018, N=300</a:t>
            </a:r>
            <a:endParaRPr lang="en-US" sz="1100" i="1" dirty="0"/>
          </a:p>
        </p:txBody>
      </p:sp>
      <p:sp>
        <p:nvSpPr>
          <p:cNvPr id="6" name="Date Placeholder 5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023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0"/>
          <p:cNvSpPr>
            <a:spLocks noGrp="1"/>
          </p:cNvSpPr>
          <p:nvPr>
            <p:ph type="title"/>
          </p:nvPr>
        </p:nvSpPr>
        <p:spPr>
          <a:xfrm>
            <a:off x="583842" y="460552"/>
            <a:ext cx="9857339" cy="923748"/>
          </a:xfrm>
        </p:spPr>
        <p:txBody>
          <a:bodyPr/>
          <a:lstStyle/>
          <a:p>
            <a:r>
              <a:rPr lang="en-US" dirty="0" smtClean="0"/>
              <a:t>Only 3% of IT Security Professionals Are at Gen V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1236133" y="1591733"/>
          <a:ext cx="8585200" cy="3742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51467" y="5794094"/>
            <a:ext cx="756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2183E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Source: Cyber Security Generations Survey among IT Professionals, March 2018, N=300</a:t>
            </a:r>
            <a:endParaRPr kumimoji="0" lang="en-US" sz="1100" b="0" i="1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 [Internal Use] for Check Point employees​</a:t>
            </a:r>
            <a:endParaRPr lang="en-US"/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6785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parts of your organization's infrastructure were attacked?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 [Internal Use] for Check Point employees​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2534496" y="1476094"/>
          <a:ext cx="6790267" cy="431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51467" y="5924899"/>
            <a:ext cx="756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Source: Cyber Security Generations Survey among IT Professionals, March 2018, N=300</a:t>
            </a:r>
            <a:endParaRPr lang="en-US" sz="1100" i="1" dirty="0"/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4137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Check Point 2016">
      <a:dk1>
        <a:srgbClr val="4D4D4F"/>
      </a:dk1>
      <a:lt1>
        <a:srgbClr val="FFFFFF"/>
      </a:lt1>
      <a:dk2>
        <a:srgbClr val="777777"/>
      </a:dk2>
      <a:lt2>
        <a:srgbClr val="D5D5D5"/>
      </a:lt2>
      <a:accent1>
        <a:srgbClr val="E45785"/>
      </a:accent1>
      <a:accent2>
        <a:srgbClr val="72183E"/>
      </a:accent2>
      <a:accent3>
        <a:srgbClr val="A7A9AC"/>
      </a:accent3>
      <a:accent4>
        <a:srgbClr val="202121"/>
      </a:accent4>
      <a:accent5>
        <a:srgbClr val="DCDBDC"/>
      </a:accent5>
      <a:accent6>
        <a:srgbClr val="6D6E71"/>
      </a:accent6>
      <a:hlink>
        <a:srgbClr val="293896"/>
      </a:hlink>
      <a:folHlink>
        <a:srgbClr val="592351"/>
      </a:folHlink>
    </a:clrScheme>
    <a:fontScheme name="Check Point 2016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 w="12700" algn="ctr">
          <a:noFill/>
          <a:miter lim="800000"/>
          <a:headEnd/>
          <a:tailEnd/>
        </a:ln>
        <a:effectLst/>
        <a:ex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80000"/>
          </a:lnSpc>
          <a:spcBef>
            <a:spcPts val="1200"/>
          </a:spcBef>
          <a:spcAft>
            <a:spcPts val="0"/>
          </a:spcAft>
          <a:buSzPct val="115000"/>
          <a:defRPr sz="2400" dirty="0" err="1" smtClean="0">
            <a:latin typeface="+mn-lt"/>
          </a:defRPr>
        </a:defPPr>
      </a:lstStyle>
    </a:spDef>
    <a:lnDef>
      <a:spPr bwMode="auto">
        <a:solidFill>
          <a:schemeClr val="bg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 bwMode="auto">
        <a:noFill/>
        <a:ln>
          <a:noFill/>
        </a:ln>
        <a:effectLst/>
        <a:ex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>
          <a:spcBef>
            <a:spcPts val="0"/>
          </a:spcBef>
          <a:defRPr sz="2400" dirty="0" err="1" smtClean="0">
            <a:solidFill>
              <a:schemeClr val="bg2">
                <a:lumMod val="50000"/>
              </a:schemeClr>
            </a:solidFill>
            <a:latin typeface="+mn-lt"/>
          </a:defRPr>
        </a:defPPr>
      </a:lstStyle>
    </a:txDef>
  </a:objectDefaults>
  <a:extraClrSchemeLst>
    <a:extraClrScheme>
      <a:clrScheme name="PPTtemplates_10_01_26_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templates_10_01_26_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templates_10_01_26_rp 8">
        <a:dk1>
          <a:srgbClr val="4E4E4E"/>
        </a:dk1>
        <a:lt1>
          <a:srgbClr val="FFFFFF"/>
        </a:lt1>
        <a:dk2>
          <a:srgbClr val="245491"/>
        </a:dk2>
        <a:lt2>
          <a:srgbClr val="777777"/>
        </a:lt2>
        <a:accent1>
          <a:srgbClr val="6553A0"/>
        </a:accent1>
        <a:accent2>
          <a:srgbClr val="000073"/>
        </a:accent2>
        <a:accent3>
          <a:srgbClr val="FFFFFF"/>
        </a:accent3>
        <a:accent4>
          <a:srgbClr val="414141"/>
        </a:accent4>
        <a:accent5>
          <a:srgbClr val="B8B3CD"/>
        </a:accent5>
        <a:accent6>
          <a:srgbClr val="000068"/>
        </a:accent6>
        <a:hlink>
          <a:srgbClr val="F06414"/>
        </a:hlink>
        <a:folHlink>
          <a:srgbClr val="A2B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9">
        <a:dk1>
          <a:srgbClr val="4E4E4E"/>
        </a:dk1>
        <a:lt1>
          <a:srgbClr val="FFFFFF"/>
        </a:lt1>
        <a:dk2>
          <a:srgbClr val="245491"/>
        </a:dk2>
        <a:lt2>
          <a:srgbClr val="777777"/>
        </a:lt2>
        <a:accent1>
          <a:srgbClr val="95B8CF"/>
        </a:accent1>
        <a:accent2>
          <a:srgbClr val="000073"/>
        </a:accent2>
        <a:accent3>
          <a:srgbClr val="FFFFFF"/>
        </a:accent3>
        <a:accent4>
          <a:srgbClr val="414141"/>
        </a:accent4>
        <a:accent5>
          <a:srgbClr val="C8D8E4"/>
        </a:accent5>
        <a:accent6>
          <a:srgbClr val="000068"/>
        </a:accent6>
        <a:hlink>
          <a:srgbClr val="F06414"/>
        </a:hlink>
        <a:folHlink>
          <a:srgbClr val="A2B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P_CorpTemp.potx [Read-Only]" id="{43D189A2-C0A6-407C-9277-9E8DAE5E5762}" vid="{B1CEEB9B-B3C6-4FEF-9621-FEFDB6A59081}"/>
    </a:ext>
  </a:extLst>
</a:theme>
</file>

<file path=ppt/theme/theme2.xml><?xml version="1.0" encoding="utf-8"?>
<a:theme xmlns:a="http://schemas.openxmlformats.org/drawingml/2006/main" name="1_blank">
  <a:themeElements>
    <a:clrScheme name="Check Point 2016">
      <a:dk1>
        <a:srgbClr val="4D4D4F"/>
      </a:dk1>
      <a:lt1>
        <a:srgbClr val="FFFFFF"/>
      </a:lt1>
      <a:dk2>
        <a:srgbClr val="777777"/>
      </a:dk2>
      <a:lt2>
        <a:srgbClr val="D5D5D5"/>
      </a:lt2>
      <a:accent1>
        <a:srgbClr val="E45785"/>
      </a:accent1>
      <a:accent2>
        <a:srgbClr val="72183E"/>
      </a:accent2>
      <a:accent3>
        <a:srgbClr val="A7A9AC"/>
      </a:accent3>
      <a:accent4>
        <a:srgbClr val="202121"/>
      </a:accent4>
      <a:accent5>
        <a:srgbClr val="DCDBDC"/>
      </a:accent5>
      <a:accent6>
        <a:srgbClr val="6D6E71"/>
      </a:accent6>
      <a:hlink>
        <a:srgbClr val="293896"/>
      </a:hlink>
      <a:folHlink>
        <a:srgbClr val="592351"/>
      </a:folHlink>
    </a:clrScheme>
    <a:fontScheme name="Check Point 2016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 w="12700" algn="ctr">
          <a:noFill/>
          <a:miter lim="800000"/>
          <a:headEnd/>
          <a:tailEnd/>
        </a:ln>
        <a:effectLst/>
        <a:ex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80000"/>
          </a:lnSpc>
          <a:spcBef>
            <a:spcPts val="1200"/>
          </a:spcBef>
          <a:spcAft>
            <a:spcPts val="0"/>
          </a:spcAft>
          <a:buSzPct val="115000"/>
          <a:defRPr sz="2400" dirty="0" err="1" smtClean="0">
            <a:latin typeface="+mn-lt"/>
          </a:defRPr>
        </a:defPPr>
      </a:lstStyle>
    </a:spDef>
    <a:lnDef>
      <a:spPr bwMode="auto">
        <a:solidFill>
          <a:schemeClr val="bg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 bwMode="auto">
        <a:noFill/>
        <a:ln>
          <a:noFill/>
        </a:ln>
        <a:effectLst/>
        <a:ex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>
          <a:spcBef>
            <a:spcPts val="0"/>
          </a:spcBef>
          <a:defRPr sz="2400" dirty="0" err="1" smtClean="0">
            <a:solidFill>
              <a:schemeClr val="bg2">
                <a:lumMod val="50000"/>
              </a:schemeClr>
            </a:solidFill>
            <a:latin typeface="+mn-lt"/>
          </a:defRPr>
        </a:defPPr>
      </a:lstStyle>
    </a:txDef>
  </a:objectDefaults>
  <a:extraClrSchemeLst>
    <a:extraClrScheme>
      <a:clrScheme name="PPTtemplates_10_01_26_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templates_10_01_26_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templates_10_01_26_rp 8">
        <a:dk1>
          <a:srgbClr val="4E4E4E"/>
        </a:dk1>
        <a:lt1>
          <a:srgbClr val="FFFFFF"/>
        </a:lt1>
        <a:dk2>
          <a:srgbClr val="245491"/>
        </a:dk2>
        <a:lt2>
          <a:srgbClr val="777777"/>
        </a:lt2>
        <a:accent1>
          <a:srgbClr val="6553A0"/>
        </a:accent1>
        <a:accent2>
          <a:srgbClr val="000073"/>
        </a:accent2>
        <a:accent3>
          <a:srgbClr val="FFFFFF"/>
        </a:accent3>
        <a:accent4>
          <a:srgbClr val="414141"/>
        </a:accent4>
        <a:accent5>
          <a:srgbClr val="B8B3CD"/>
        </a:accent5>
        <a:accent6>
          <a:srgbClr val="000068"/>
        </a:accent6>
        <a:hlink>
          <a:srgbClr val="F06414"/>
        </a:hlink>
        <a:folHlink>
          <a:srgbClr val="A2B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9">
        <a:dk1>
          <a:srgbClr val="4E4E4E"/>
        </a:dk1>
        <a:lt1>
          <a:srgbClr val="FFFFFF"/>
        </a:lt1>
        <a:dk2>
          <a:srgbClr val="245491"/>
        </a:dk2>
        <a:lt2>
          <a:srgbClr val="777777"/>
        </a:lt2>
        <a:accent1>
          <a:srgbClr val="95B8CF"/>
        </a:accent1>
        <a:accent2>
          <a:srgbClr val="000073"/>
        </a:accent2>
        <a:accent3>
          <a:srgbClr val="FFFFFF"/>
        </a:accent3>
        <a:accent4>
          <a:srgbClr val="414141"/>
        </a:accent4>
        <a:accent5>
          <a:srgbClr val="C8D8E4"/>
        </a:accent5>
        <a:accent6>
          <a:srgbClr val="000068"/>
        </a:accent6>
        <a:hlink>
          <a:srgbClr val="F06414"/>
        </a:hlink>
        <a:folHlink>
          <a:srgbClr val="A2B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2E357765-8C51-4FC5-A9A1-E52D162B29E3}" vid="{5326CA88-B9C3-4AA7-9B17-7E2B7911B1BB}"/>
    </a:ext>
  </a:extLst>
</a:theme>
</file>

<file path=ppt/theme/theme3.xml><?xml version="1.0" encoding="utf-8"?>
<a:theme xmlns:a="http://schemas.openxmlformats.org/drawingml/2006/main" name="Office Theme">
  <a:themeElements>
    <a:clrScheme name="Checkpoint">
      <a:dk1>
        <a:srgbClr val="4D4D4F"/>
      </a:dk1>
      <a:lt1>
        <a:srgbClr val="FFFFFF"/>
      </a:lt1>
      <a:dk2>
        <a:srgbClr val="777777"/>
      </a:dk2>
      <a:lt2>
        <a:srgbClr val="D5D5D5"/>
      </a:lt2>
      <a:accent1>
        <a:srgbClr val="F599B1"/>
      </a:accent1>
      <a:accent2>
        <a:srgbClr val="E45785"/>
      </a:accent2>
      <a:accent3>
        <a:srgbClr val="A82B52"/>
      </a:accent3>
      <a:accent4>
        <a:srgbClr val="72173D"/>
      </a:accent4>
      <a:accent5>
        <a:srgbClr val="E06025"/>
      </a:accent5>
      <a:accent6>
        <a:srgbClr val="FFE600"/>
      </a:accent6>
      <a:hlink>
        <a:srgbClr val="293896"/>
      </a:hlink>
      <a:folHlink>
        <a:srgbClr val="592351"/>
      </a:folHlink>
    </a:clrScheme>
    <a:fontScheme name="Check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Checkpoint">
      <a:dk1>
        <a:srgbClr val="4D4D4F"/>
      </a:dk1>
      <a:lt1>
        <a:srgbClr val="FFFFFF"/>
      </a:lt1>
      <a:dk2>
        <a:srgbClr val="777777"/>
      </a:dk2>
      <a:lt2>
        <a:srgbClr val="D5D5D5"/>
      </a:lt2>
      <a:accent1>
        <a:srgbClr val="F599B1"/>
      </a:accent1>
      <a:accent2>
        <a:srgbClr val="E45785"/>
      </a:accent2>
      <a:accent3>
        <a:srgbClr val="A82B52"/>
      </a:accent3>
      <a:accent4>
        <a:srgbClr val="72173D"/>
      </a:accent4>
      <a:accent5>
        <a:srgbClr val="E06025"/>
      </a:accent5>
      <a:accent6>
        <a:srgbClr val="FFE600"/>
      </a:accent6>
      <a:hlink>
        <a:srgbClr val="293896"/>
      </a:hlink>
      <a:folHlink>
        <a:srgbClr val="592351"/>
      </a:folHlink>
    </a:clrScheme>
    <a:fontScheme name="Check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heck Point 2016">
    <a:dk1>
      <a:srgbClr val="4D4D4F"/>
    </a:dk1>
    <a:lt1>
      <a:srgbClr val="FFFFFF"/>
    </a:lt1>
    <a:dk2>
      <a:srgbClr val="777777"/>
    </a:dk2>
    <a:lt2>
      <a:srgbClr val="D5D5D5"/>
    </a:lt2>
    <a:accent1>
      <a:srgbClr val="E45785"/>
    </a:accent1>
    <a:accent2>
      <a:srgbClr val="72183E"/>
    </a:accent2>
    <a:accent3>
      <a:srgbClr val="A7A9AC"/>
    </a:accent3>
    <a:accent4>
      <a:srgbClr val="202121"/>
    </a:accent4>
    <a:accent5>
      <a:srgbClr val="DCDBDC"/>
    </a:accent5>
    <a:accent6>
      <a:srgbClr val="6D6E71"/>
    </a:accent6>
    <a:hlink>
      <a:srgbClr val="293896"/>
    </a:hlink>
    <a:folHlink>
      <a:srgbClr val="59235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2209</TotalTime>
  <Words>870</Words>
  <Application>Microsoft Office PowerPoint</Application>
  <PresentationFormat>Custom</PresentationFormat>
  <Paragraphs>274</Paragraphs>
  <Slides>29</Slides>
  <Notes>23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Arial</vt:lpstr>
      <vt:lpstr>Arial Narrow</vt:lpstr>
      <vt:lpstr>Calibri</vt:lpstr>
      <vt:lpstr>Calibri Light</vt:lpstr>
      <vt:lpstr>Ciscolight</vt:lpstr>
      <vt:lpstr>Courier New</vt:lpstr>
      <vt:lpstr>Helvetica</vt:lpstr>
      <vt:lpstr>Segoe UI Light</vt:lpstr>
      <vt:lpstr>Times</vt:lpstr>
      <vt:lpstr>Wingdings</vt:lpstr>
      <vt:lpstr>blank</vt:lpstr>
      <vt:lpstr>1_blank</vt:lpstr>
      <vt:lpstr>PowerPoint Presentation</vt:lpstr>
      <vt:lpstr>WHAT HAPPENED IN 2017? </vt:lpstr>
      <vt:lpstr>The Global Risks Report 2018 </vt:lpstr>
      <vt:lpstr>PowerPoint Presentation</vt:lpstr>
      <vt:lpstr>Generations of Attacks and Protections</vt:lpstr>
      <vt:lpstr>Where are we ?</vt:lpstr>
      <vt:lpstr>Gen V Market Survey</vt:lpstr>
      <vt:lpstr>Only 3% of IT Security Professionals Are at Gen V</vt:lpstr>
      <vt:lpstr>What parts of your organization's infrastructure were attacked?</vt:lpstr>
      <vt:lpstr>76% Experienced Attacks In Multiple Vectors  (More than one vector**) </vt:lpstr>
      <vt:lpstr>THE EXPLANATIONS</vt:lpstr>
      <vt:lpstr>PowerPoint Presentation</vt:lpstr>
      <vt:lpstr>PowerPoint Presentation</vt:lpstr>
      <vt:lpstr>Gen V Mega Attacks</vt:lpstr>
      <vt:lpstr>PowerPoint Presentation</vt:lpstr>
      <vt:lpstr>GEN IV PROTECTION IS NO LONGER ENOUGH!</vt:lpstr>
      <vt:lpstr>Introducing GEN V PROTECTION    Against MEGA ATTACKS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Check Point Infinity Architecture Best Threat Prevention across entire enterprise </vt:lpstr>
      <vt:lpstr>PowerPoint Presentation</vt:lpstr>
      <vt:lpstr>WE ARE AT AN INFLECTION POINT !</vt:lpstr>
      <vt:lpstr>ARE WE SETTLING FOR A LEAKY ROOF?</vt:lpstr>
      <vt:lpstr>PowerPoint Presentation</vt:lpstr>
      <vt:lpstr>PowerPoint Presentation</vt:lpstr>
      <vt:lpstr>PowerPoint Presentation</vt:lpstr>
    </vt:vector>
  </TitlesOfParts>
  <Company>Check Point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Irit Livne</dc:creator>
  <cp:lastModifiedBy>Alexey Zubarev</cp:lastModifiedBy>
  <cp:revision>90</cp:revision>
  <cp:lastPrinted>2013-06-12T23:53:29Z</cp:lastPrinted>
  <dcterms:created xsi:type="dcterms:W3CDTF">2017-06-20T06:09:49Z</dcterms:created>
  <dcterms:modified xsi:type="dcterms:W3CDTF">2019-02-08T06:24:24Z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">
    <vt:lpwstr>NoClassification</vt:lpwstr>
  </property>
  <property fmtid="{D5CDD505-2E9C-101B-9397-08002B2CF9AE}" pid="3" name="ClassificationDisplay">
    <vt:lpwstr>[No Classification] </vt:lpwstr>
  </property>
  <property fmtid="{D5CDD505-2E9C-101B-9397-08002B2CF9AE}" pid="4" name="ClassificationEntries">
    <vt:lpwstr>50</vt:lpwstr>
  </property>
  <property fmtid="{D5CDD505-2E9C-101B-9397-08002B2CF9AE}" pid="5" name="Classification_1">
    <vt:lpwstr>WGB8ZnR5dHdGZkpmfmpwanSJPnOXICeDOz0rm46QczeDLSQubzs0Nj4nVFE=</vt:lpwstr>
  </property>
  <property fmtid="{D5CDD505-2E9C-101B-9397-08002B2CF9AE}" pid="6" name="Classification_2">
    <vt:lpwstr>WGB8ZnR5dHdGZEpifGp2YXSJPnOGKjqRIDAtgZ+dKSlIOjUgNYJfIS8pJSpATw==</vt:lpwstr>
  </property>
  <property fmtid="{D5CDD505-2E9C-101B-9397-08002B2CF9AE}" pid="7" name="Classification_3">
    <vt:lpwstr>WGB8ZnR5dHdGZEpifGp2Z3SJPnOVNzuDLDc8io9POjWWKS5+hjkhMjRcVA==</vt:lpwstr>
  </property>
  <property fmtid="{D5CDD505-2E9C-101B-9397-08002B2CF9AE}" pid="8" name="Classification_4">
    <vt:lpwstr>WGB8ZnR5dHdGZEpifGp2ZHSJPnONLDOfJS1oPY6HPDeaKzEgMFKWg5qNj1oiLyQ0NEBC</vt:lpwstr>
  </property>
  <property fmtid="{D5CDD505-2E9C-101B-9397-08002B2CF9AE}" pid="9" name="Classification_5">
    <vt:lpwstr>WGB1f2l7dXVVd0FidWJ8aGduU4mIfoaSOiA6hoiALSFIOjUgNYJfIS8pJSpATw==</vt:lpwstr>
  </property>
  <property fmtid="{D5CDD505-2E9C-101B-9397-08002B2CF9AE}" pid="10" name="Verifier">
    <vt:lpwstr>IyCHJSc6Ni2APpMzOzkqPA==</vt:lpwstr>
  </property>
  <property fmtid="{D5CDD505-2E9C-101B-9397-08002B2CF9AE}" pid="11" name="PolicyName">
    <vt:lpwstr>IyBkiiooNjePMZkxLiQsPTo=</vt:lpwstr>
  </property>
  <property fmtid="{D5CDD505-2E9C-101B-9397-08002B2CF9AE}" pid="12" name="Version">
    <vt:lpwstr>Xw==</vt:lpwstr>
  </property>
  <property fmtid="{D5CDD505-2E9C-101B-9397-08002B2CF9AE}" pid="13" name="PolicyID">
    <vt:lpwstr/>
  </property>
  <property fmtid="{D5CDD505-2E9C-101B-9397-08002B2CF9AE}" pid="14" name="DomainID">
    <vt:lpwstr/>
  </property>
  <property fmtid="{D5CDD505-2E9C-101B-9397-08002B2CF9AE}" pid="15" name="HText">
    <vt:lpwstr/>
  </property>
  <property fmtid="{D5CDD505-2E9C-101B-9397-08002B2CF9AE}" pid="16" name="FText">
    <vt:lpwstr/>
  </property>
  <property fmtid="{D5CDD505-2E9C-101B-9397-08002B2CF9AE}" pid="17" name="WMark">
    <vt:lpwstr/>
  </property>
  <property fmtid="{D5CDD505-2E9C-101B-9397-08002B2CF9AE}" pid="18" name="Set">
    <vt:lpwstr>Ky4oOiM=</vt:lpwstr>
  </property>
  <property fmtid="{D5CDD505-2E9C-101B-9397-08002B2CF9AE}" pid="19" name="Classification_6">
    <vt:lpwstr>W2B1eml7dXVVd0FidWR8aGZpU4mIfoaSOiA6hoiALSFILC4wJoaAkj+PjISTlJGalp6GQZOKn08tLiY8OigtIFY=</vt:lpwstr>
  </property>
  <property fmtid="{D5CDD505-2E9C-101B-9397-08002B2CF9AE}" pid="20" name="Classification_7">
    <vt:lpwstr>VWBzZnR5dHBGbkphfmp0anSYPnOGKjqRIDAtgZ+dKSlIKy8sNSmHm5qPj5Gflo+BUZOdgksmOD0oSDcrOSA=</vt:lpwstr>
  </property>
  <property fmtid="{D5CDD505-2E9C-101B-9397-08002B2CF9AE}" pid="21" name="Classification_8">
    <vt:lpwstr>VWBzZnR5dHBGbkpneGp0ZHSYPnOVNzuDLDc8io9PKy+aKYUmPIyHmI+DjY+EUYKakksxJTkkXzAsKT8=</vt:lpwstr>
  </property>
  <property fmtid="{D5CDD505-2E9C-101B-9397-08002B2CF9AE}" pid="22" name="Classification_9">
    <vt:lpwstr>VWBzZnR5dHBGZkBofmB/YGZ5MoV+jT2QITgxTzmROzGBISYxMY1fkJWFhSGTl4SWlICdhp6RXJeGiEgtPyUtPSIyMzs=</vt:lpwstr>
  </property>
  <property fmtid="{D5CDD505-2E9C-101B-9397-08002B2CF9AE}" pid="23" name="Classification_10">
    <vt:lpwstr>VWB8ZnR5dHBGZkpnfWp2YnSJPnOGKjqRIDAtgZ+dKSlIKy8sNSmHm5qPj5Gflo+BUZOdgksmOD0oSDcrOSA=</vt:lpwstr>
  </property>
  <property fmtid="{D5CDD505-2E9C-101B-9397-08002B2CF9AE}" pid="24" name="Classification_11">
    <vt:lpwstr>VWB8ZnR5dHBGZkpne2p3ZHSJPnOVNzuDLDc8io9PKy+aKYUmPIyHmI+DjY+EUYKakksxJTkkXzAsKT8=</vt:lpwstr>
  </property>
  <property fmtid="{D5CDD505-2E9C-101B-9397-08002B2CF9AE}" pid="25" name="Classification_12">
    <vt:lpwstr>VGB9ZnR5dHBGY0pgd2p0a3SJPnOGKjqRIDAtgZ+dKSlIKy8sNSmHm5qPj5Gflo+BUZOdgksmOD0oSD5YQlxcPVZH</vt:lpwstr>
  </property>
  <property fmtid="{D5CDD505-2E9C-101B-9397-08002B2CF9AE}" pid="26" name="Classification_13">
    <vt:lpwstr>VGB9ZnR5dHBGY0pgd2p2YXSJPnOVNzuDLDc8io9PKy+aKYUmPIyHmI+DjY+EUYKakksxJTkkXzlfUkNeWFxc</vt:lpwstr>
  </property>
  <property fmtid="{D5CDD505-2E9C-101B-9397-08002B2CF9AE}" pid="27" name="Classification_14">
    <vt:lpwstr>XH5re3Zmd3RXY1BhdWVyaGRgU5iIfpeYJzIhi46aPCySJH4mPoCFM5yEgYKbj46ckYRcjJ+ISTcjLDJDOFpbIFZaT0Y=</vt:lpwstr>
  </property>
  <property fmtid="{D5CDD505-2E9C-101B-9397-08002B2CF9AE}" pid="28" name="Classification_15">
    <vt:lpwstr>XH5re3Zmd3RXY1BmdWBxaGVuU5iIfoSFJiAtjJ+RLH6QIiwklIqMlpyHlI6ZkZVbnJ+fVDMvOzVEKEVZRVxBIFc=</vt:lpwstr>
  </property>
  <property fmtid="{D5CDD505-2E9C-101B-9397-08002B2CF9AE}" pid="29" name="Classification_16">
    <vt:lpwstr>XH1rfWl7dXVSd0FidWF8aGZhU4mIfoaSOiA6hoiALSFIKy8sNSmHm5qPj5Gflo+BUZOdgksmOD0oSD5YQlxcPVZG</vt:lpwstr>
  </property>
  <property fmtid="{D5CDD505-2E9C-101B-9397-08002B2CF9AE}" pid="30" name="Classification_17">
    <vt:lpwstr>XH1rfWl7dXVSd0FidWF8aGdhU4mIfoSFJiAtjJ+RLH6QIiwklIqMlpyHlI6ZkZVbnJ+fVDMvOzVEKEVZRVxBIFc=</vt:lpwstr>
  </property>
  <property fmtid="{D5CDD505-2E9C-101B-9397-08002B2CF9AE}" pid="31" name="Classification_18">
    <vt:lpwstr>XH1rfWl7dXVSd0FidWNzaGFpU4mIfpeYJzIhi46aPCySJH4mPoCFM5yEgYKbj46ckYRcjJ+ISTcjLDJDOFpbIFZaT0Y=</vt:lpwstr>
  </property>
  <property fmtid="{D5CDD505-2E9C-101B-9397-08002B2CF9AE}" pid="32" name="Classification_19">
    <vt:lpwstr>XH1rfWl7dXVSd0FidWN9aGRtU4mIfoSFJiAtjJ+RLH6QIiwklIqMlpyHlI6ZkZVbnJ+fVDMvOzVEKEVZRVxBIFc=</vt:lpwstr>
  </property>
  <property fmtid="{D5CDD505-2E9C-101B-9397-08002B2CF9AE}" pid="33" name="Classification_20">
    <vt:lpwstr>XH1rcWl7dXVSd0NofmR/Z2x5I4V+iztXijgpnJidLiyQKTEsO4dfmYuEi4yAjI41nJiXjJuVnZ2HkV2NmoFXWjI/MDogLCBPLiAvOENc</vt:lpwstr>
  </property>
  <property fmtid="{D5CDD505-2E9C-101B-9397-08002B2CF9AE}" pid="34" name="Classification_21">
    <vt:lpwstr>XH1reHBmd3RXY1Bjf2p1ZW5sQWiEiG8lLCc8nYKXPCCXc36PgCErPi8/K0w0Oi05T0E=</vt:lpwstr>
  </property>
  <property fmtid="{D5CDD505-2E9C-101B-9397-08002B2CF9AE}" pid="35" name="Classification_22">
    <vt:lpwstr>XH1reHBmd3RXY1Bjf2p1am5pR2iEiG8nOzs8ioiALSFIIjEtO4SUgJAsh4mVnIqFkJmcm16GnZlSLycmOiE8QylaOzI8M19T</vt:lpwstr>
  </property>
  <property fmtid="{D5CDD505-2E9C-101B-9397-08002B2CF9AE}" pid="36" name="Classification_23">
    <vt:lpwstr>XH1re3Nmd3RXY1BjfWpxYm5rR2iViG85JnSLg4qHOyyVISYkIICLnUSei4SZjCGWl5WRhICKm5qdS5CBmFc/US41Pjw6LQ==</vt:lpwstr>
  </property>
  <property fmtid="{D5CDD505-2E9C-101B-9397-08002B2CF9AE}" pid="37" name="Classification_24">
    <vt:lpwstr>XGB1cGl7dXVTd0FidWN3aGBqU4mIfoaSOiA6hoiALSFIc4aPnShJPklbVFFdT1A=</vt:lpwstr>
  </property>
  <property fmtid="{D5CDD505-2E9C-101B-9397-08002B2CF9AE}" pid="38" name="Classification_25">
    <vt:lpwstr>XGB1cGl7dXVTd0FidWR8aGZvU4mIfoSFJiAtjJ+RLH6QIiwklIqMlpyHlI6ZkZVbnJ+fVDMvOzVEKEVZRVxBIFc=</vt:lpwstr>
  </property>
  <property fmtid="{D5CDD505-2E9C-101B-9397-08002B2CF9AE}" pid="39" name="Classification_26">
    <vt:lpwstr>XGB1cGl7dXVTd0FidWV1aGdrU4mIfpeYJzIhi46aPCySJH4mPoCFM5yEgYKbj46ckYRcjJ+ISTcjLDJDOFpbIFZaT0Y=</vt:lpwstr>
  </property>
  <property fmtid="{D5CDD505-2E9C-101B-9397-08002B2CF9AE}" pid="40" name="Classification_27">
    <vt:lpwstr>XGB1cGl7dXVTd0FidWV0aGZgU4mIfoSFJiAtjJ+RLH6QIiwklIqMlpyHlI6ZkZVbnJ+fVDMvOzVEKEVZRVxBIFc=</vt:lpwstr>
  </property>
  <property fmtid="{D5CDD505-2E9C-101B-9397-08002B2CF9AE}" pid="41" name="Classification_28">
    <vt:lpwstr>XGB2eWl7dXVTd0lofml/Ymx5MoV+iztXijgpnJidLiyQKTEsO4dfkJWFhSGTl4SWlICdhp6RXJeGiEgtPyUtPStBSEdAUl9T</vt:lpwstr>
  </property>
  <property fmtid="{D5CDD505-2E9C-101B-9397-08002B2CF9AE}" pid="42" name="Classification_29">
    <vt:lpwstr>XGB2eWl7dXVTd0lofWd/Y2d5MoV+lzGEPSYhjJ+RLH5Ii4+MlUQpRUhcVExATg==</vt:lpwstr>
  </property>
  <property fmtid="{D5CDD505-2E9C-101B-9397-08002B2CF9AE}" pid="43" name="Classification_30">
    <vt:lpwstr>XGB2eWl7dXVTd0lofWh/Z2x5MoV+iztXijgpnJidLiyQKTEsO4dfkJWFhSGTl4SWlICdhp6RXJeGiEgtPyUtPStBSEdAUl9T</vt:lpwstr>
  </property>
  <property fmtid="{D5CDD505-2E9C-101B-9397-08002B2CF9AE}" pid="44" name="Classification_31">
    <vt:lpwstr>XGB2eWl7dXVTd0lofGR/YWd5MoV+lzGEPSYhjJ+RLH5Ii4+MlUQpRUhcVExATg==</vt:lpwstr>
  </property>
  <property fmtid="{D5CDD505-2E9C-101B-9397-08002B2CF9AE}" pid="45" name="Classification_32">
    <vt:lpwstr>XGB2eWl7dXVTd0lofGV/Ym15MoV+iztXijgpnJidLiyQKTEsO4dfkJWFhSGTl4SWlICdhp6RXJeGiEgtPyUtPStBSEdAUl9T</vt:lpwstr>
  </property>
  <property fmtid="{D5CDD505-2E9C-101B-9397-08002B2CF9AE}" pid="46" name="Classification_33">
    <vt:lpwstr>XGB2eWl7dXVTd0loe2B/Y2R5MoV+lzGEPSYhjJ+RLH5Ii4+MlUQpRUhcVExATg==</vt:lpwstr>
  </property>
  <property fmtid="{D5CDD505-2E9C-101B-9397-08002B2CF9AE}" pid="47" name="Classification_34">
    <vt:lpwstr>XGB2eWl7dXVTd0loe2J/YWZ5MoV+iztXijgpnJidLiyQKTEsO4dfkJWFhSGTl4SWlICdhp6RXJeGiEgtPyUtPStBSEdAUl9T</vt:lpwstr>
  </property>
  <property fmtid="{D5CDD505-2E9C-101B-9397-08002B2CF9AE}" pid="48" name="Classification_35">
    <vt:lpwstr>XGB2eWl7dXVTd0Fof2F/Z2d5I4V+lzGEPSYhjJ+RLH5Ii4+MlUQpRUhcVExATg==</vt:lpwstr>
  </property>
  <property fmtid="{D5CDD505-2E9C-101B-9397-08002B2CF9AE}" pid="49" name="Classification_36">
    <vt:lpwstr>XGB2eWl7dXVTd0FoemB/Ymd5I4V+iztXijgpnJidLiyQKTEsO4dfmYuEi4yAjI41nJiXjJuVnZ2HkV2NmoFXWjI/MDogLCBPLiAvOENc</vt:lpwstr>
  </property>
  <property fmtid="{D5CDD505-2E9C-101B-9397-08002B2CF9AE}" pid="50" name="Classification_37">
    <vt:lpwstr>XGB2eWl7dXVTd0Nofmd/Y2B5I4V+lzGEPSYhjJ+RLH5Ii4+MlUQpRUhcVExATg==</vt:lpwstr>
  </property>
  <property fmtid="{D5CDD505-2E9C-101B-9397-08002B2CF9AE}" pid="51" name="Classification_38">
    <vt:lpwstr>XGB2eWl7dXVTd0Nofmd/YGV5I4V+iztXijgpnJidLiyQKTEsO4dfkJWFhSGTl4SWlICdhp6RXJeGiEgtPyUtPStBSEdAUl9T</vt:lpwstr>
  </property>
  <property fmtid="{D5CDD505-2E9C-101B-9397-08002B2CF9AE}" pid="52" name="Classification_39">
    <vt:lpwstr>XGB2eWl7dXVTd0NofGZ/Y2N5I4V+lzGEPSYhjJ+RLH5IgpGNmyQ0IDBBICQ8M1FE</vt:lpwstr>
  </property>
  <property fmtid="{D5CDD505-2E9C-101B-9397-08002B2CF9AE}" pid="53" name="Classification_40">
    <vt:lpwstr>XGB2eWl7dXVTd0dof2Z/YWd5I4V+iztXijgpnJidLiyQKTEsO4dfkJWFhSGTl4SWlICdhp6RXJeGiEgtPyUtPStBSEdAUl9T</vt:lpwstr>
  </property>
  <property fmtid="{D5CDD505-2E9C-101B-9397-08002B2CF9AE}" pid="54" name="Classification_41">
    <vt:lpwstr>XGB2eGl7dXVTd0lofmd/ZmN5MoV+lzGEPSYhjJ+RLH5Ii4+MlUQpRUhcVExATg==</vt:lpwstr>
  </property>
  <property fmtid="{D5CDD505-2E9C-101B-9397-08002B2CF9AE}" pid="55" name="Classification_42">
    <vt:lpwstr>XGB2eGl7dXVTd0FidWF2aGFuU4mIfpqYaZckjpiHISOaKyQxPYaKSJyGjYAwnImQnJuCgJmLhlqKip5VNiYlUUs6SUBAT0JSWw==</vt:lpwstr>
  </property>
  <property fmtid="{D5CDD505-2E9C-101B-9397-08002B2CF9AE}" pid="56" name="Classification_43">
    <vt:lpwstr>XGB2eGl7dXVTd0FidWFxaGdgU4mIfoaSOiA6hoiALSFIKy8sNSmHm5qPj5Gflo+BUZOdgksmOD0oSD5YQlxcPVZG</vt:lpwstr>
  </property>
  <property fmtid="{D5CDD505-2E9C-101B-9397-08002B2CF9AE}" pid="57" name="Classification_44">
    <vt:lpwstr>XGB2eGl7dXVTd0FidWFwaGFvU4mIfoSFJiAtjJ+RLH6QIiwklIqMlpyHlI6ZkZVbnJ+fVDMvOzVEKEVZRVxBIFc=</vt:lpwstr>
  </property>
  <property fmtid="{D5CDD505-2E9C-101B-9397-08002B2CF9AE}" pid="58" name="Classification_45">
    <vt:lpwstr>XGB2eGl7dXVTd0FidWFyaGRhU4mIfpqYaZckjpiHISOaKyQxPYaKSJyGjYAwnImQnJuCgJmLhlqKip5VNiYlUUs6SUBAT0JSWw==</vt:lpwstr>
  </property>
  <property fmtid="{D5CDD505-2E9C-101B-9397-08002B2CF9AE}" pid="59" name="Classification_46">
    <vt:lpwstr>XGB2cWl7dXVTd0FidWN3aGdtU4mIfpeYJzIhi46aPCySJH4mPoCFM5yEgYKbj46ckYRcjJ+ISTcjLDJDOFpbIFZaT0Y=</vt:lpwstr>
  </property>
  <property fmtid="{D5CDD505-2E9C-101B-9397-08002B2CF9AE}" pid="60" name="Classification_47">
    <vt:lpwstr>XGB2cWl7dXVTd0FidWN3aGBhU4mIfoSFJiAtjJ+RLH6QIiwklIqMlpyHlI6ZkZVbnJ+fVDMvOzVEKEVZRVxBIFc=</vt:lpwstr>
  </property>
  <property fmtid="{D5CDD505-2E9C-101B-9397-08002B2CF9AE}" pid="61" name="Classification_48">
    <vt:lpwstr>XGB2cWl7dXVTd0FidWN3aGFuU4mIfpqYaZckjpiHISOaKyQxPYaKSJyGjYAwnImQnJuCgJmLhlqKip5VNiYlUUs6SUBAT0JSWw==</vt:lpwstr>
  </property>
  <property fmtid="{D5CDD505-2E9C-101B-9397-08002B2CF9AE}" pid="62" name="Classification_49">
    <vt:lpwstr>XGB2cWl7dXVTd0FidWN2aGRqU4mIfoaSOiA6hoiALSFIKy8sNSmHm5qPj5Gflo+BUZOdgksmOD0oSD5YQlxcPVZG</vt:lpwstr>
  </property>
  <property fmtid="{D5CDD505-2E9C-101B-9397-08002B2CF9AE}" pid="63" name="Classification_50">
    <vt:lpwstr>XGB2cWl7dXVTd0FidWN2aGRgU4mIfoSFJiAtjJ+RLH6QIiwklIqMlpyHlI6ZkZVbnJ+fVDMvOzVEKEVZRVxBIFc=</vt:lpwstr>
  </property>
  <property fmtid="{D5CDD505-2E9C-101B-9397-08002B2CF9AE}" pid="64" name="lqminfo">
    <vt:i4>7</vt:i4>
  </property>
  <property fmtid="{D5CDD505-2E9C-101B-9397-08002B2CF9AE}" pid="65" name="lqmsess">
    <vt:lpwstr>08657eea-92e5-484f-85de-2aff8f08c8c2</vt:lpwstr>
  </property>
</Properties>
</file>