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70" r:id="rId3"/>
    <p:sldId id="267" r:id="rId4"/>
    <p:sldId id="271" r:id="rId5"/>
    <p:sldId id="274" r:id="rId6"/>
    <p:sldId id="268" r:id="rId7"/>
    <p:sldId id="273" r:id="rId8"/>
    <p:sldId id="275" r:id="rId9"/>
    <p:sldId id="277" r:id="rId10"/>
    <p:sldId id="278" r:id="rId11"/>
    <p:sldId id="279" r:id="rId12"/>
    <p:sldId id="269" r:id="rId13"/>
  </p:sldIdLst>
  <p:sldSz cx="6858000" cy="51435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1D32"/>
    <a:srgbClr val="006A4E"/>
    <a:srgbClr val="0028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1" y="69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8386228594389902"/>
          <c:y val="0"/>
          <c:w val="0.51613737207930399"/>
          <c:h val="0.888888888888888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Searched</c:v>
                </c:pt>
              </c:strCache>
            </c:strRef>
          </c:tx>
          <c:spPr>
            <a:solidFill>
              <a:srgbClr val="4F81BD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6.99912510936133E-7"/>
                </c:manualLayout>
              </c:layout>
              <c:spPr>
                <a:noFill/>
                <a:ln w="25381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5E8-49A3-AEEE-E6D3BEF0837E}"/>
                </c:ext>
              </c:extLst>
            </c:dLbl>
            <c:spPr>
              <a:noFill/>
              <a:ln w="25381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Internet</c:v>
                </c:pt>
                <c:pt idx="1">
                  <c:v>Social networks</c:v>
                </c:pt>
                <c:pt idx="2">
                  <c:v>Friends/relatives/acquaintances</c:v>
                </c:pt>
                <c:pt idx="3">
                  <c:v>Open days</c:v>
                </c:pt>
                <c:pt idx="4">
                  <c:v>High education institutions' prospects</c:v>
                </c:pt>
                <c:pt idx="5">
                  <c:v>Special publications dedicated to the Universities</c:v>
                </c:pt>
                <c:pt idx="6">
                  <c:v>Mass media</c:v>
                </c:pt>
                <c:pt idx="7">
                  <c:v>Television</c:v>
                </c:pt>
                <c:pt idx="8">
                  <c:v>Radio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>
                  <c:v>0.93</c:v>
                </c:pt>
                <c:pt idx="1">
                  <c:v>0.44</c:v>
                </c:pt>
                <c:pt idx="2">
                  <c:v>0.37</c:v>
                </c:pt>
                <c:pt idx="3">
                  <c:v>0.23</c:v>
                </c:pt>
                <c:pt idx="4">
                  <c:v>0.17</c:v>
                </c:pt>
                <c:pt idx="5">
                  <c:v>0.14000000000000001</c:v>
                </c:pt>
                <c:pt idx="6">
                  <c:v>7.0000000000000007E-2</c:v>
                </c:pt>
                <c:pt idx="7">
                  <c:v>0.05</c:v>
                </c:pt>
                <c:pt idx="8" formatCode="0.0%">
                  <c:v>3.0000000000000001E-3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E8-49A3-AEEE-E6D3BEF0837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Convenient</c:v>
                </c:pt>
              </c:strCache>
            </c:strRef>
          </c:tx>
          <c:spPr>
            <a:solidFill>
              <a:srgbClr val="9BBB59"/>
            </a:solidFill>
          </c:spPr>
          <c:invertIfNegative val="0"/>
          <c:dLbls>
            <c:spPr>
              <a:noFill/>
              <a:ln w="25381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Internet</c:v>
                </c:pt>
                <c:pt idx="1">
                  <c:v>Social networks</c:v>
                </c:pt>
                <c:pt idx="2">
                  <c:v>Friends/relatives/acquaintances</c:v>
                </c:pt>
                <c:pt idx="3">
                  <c:v>Open days</c:v>
                </c:pt>
                <c:pt idx="4">
                  <c:v>High education institutions' prospects</c:v>
                </c:pt>
                <c:pt idx="5">
                  <c:v>Special publications dedicated to the Universities</c:v>
                </c:pt>
                <c:pt idx="6">
                  <c:v>Mass media</c:v>
                </c:pt>
                <c:pt idx="7">
                  <c:v>Television</c:v>
                </c:pt>
                <c:pt idx="8">
                  <c:v>Radio</c:v>
                </c:pt>
              </c:strCache>
            </c:strRef>
          </c:cat>
          <c:val>
            <c:numRef>
              <c:f>Лист1!$C$2:$C$10</c:f>
              <c:numCache>
                <c:formatCode>0%</c:formatCode>
                <c:ptCount val="9"/>
                <c:pt idx="0">
                  <c:v>0.76</c:v>
                </c:pt>
                <c:pt idx="1">
                  <c:v>7.0000000000000007E-2</c:v>
                </c:pt>
                <c:pt idx="2">
                  <c:v>0.06</c:v>
                </c:pt>
                <c:pt idx="3">
                  <c:v>7.0000000000000007E-2</c:v>
                </c:pt>
                <c:pt idx="4">
                  <c:v>0.01</c:v>
                </c:pt>
                <c:pt idx="5">
                  <c:v>0.02</c:v>
                </c:pt>
                <c:pt idx="6" formatCode="0.0%">
                  <c:v>2E-3</c:v>
                </c:pt>
                <c:pt idx="7" formatCode="0.0%">
                  <c:v>2E-3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E8-49A3-AEEE-E6D3BEF083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59641176"/>
        <c:axId val="459638432"/>
      </c:barChart>
      <c:catAx>
        <c:axId val="45964117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459638432"/>
        <c:crosses val="autoZero"/>
        <c:auto val="1"/>
        <c:lblAlgn val="ctr"/>
        <c:lblOffset val="100"/>
        <c:noMultiLvlLbl val="0"/>
      </c:catAx>
      <c:valAx>
        <c:axId val="459638432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extTo"/>
        <c:crossAx val="4596411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840506732260274"/>
          <c:y val="0.9241378530988319"/>
          <c:w val="0.6902356902356902"/>
          <c:h val="7.586206896551724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+mn-lt"/>
          <a:cs typeface="Times New Roman" pitchFamily="18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7" r="6239"/>
          <a:stretch/>
        </p:blipFill>
        <p:spPr>
          <a:xfrm>
            <a:off x="0" y="0"/>
            <a:ext cx="6952604" cy="5143500"/>
          </a:xfrm>
          <a:prstGeom prst="rect">
            <a:avLst/>
          </a:prstGeom>
        </p:spPr>
      </p:pic>
      <p:sp>
        <p:nvSpPr>
          <p:cNvPr id="7" name="Google Shape;59;p13"/>
          <p:cNvSpPr/>
          <p:nvPr userDrawn="1"/>
        </p:nvSpPr>
        <p:spPr>
          <a:xfrm>
            <a:off x="0" y="1"/>
            <a:ext cx="6952604" cy="5143500"/>
          </a:xfrm>
          <a:prstGeom prst="rect">
            <a:avLst/>
          </a:prstGeom>
          <a:solidFill>
            <a:srgbClr val="651D32">
              <a:alpha val="94118"/>
            </a:srgbClr>
          </a:solidFill>
          <a:ln w="9525" cap="flat" cmpd="sng">
            <a:solidFill>
              <a:srgbClr val="651D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33774" y="3989079"/>
            <a:ext cx="639045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 dirty="0"/>
          </a:p>
        </p:txBody>
      </p:sp>
      <p:pic>
        <p:nvPicPr>
          <p:cNvPr id="8" name="Google Shape;60;p13"/>
          <p:cNvPicPr preferRelativeResize="0"/>
          <p:nvPr userDrawn="1"/>
        </p:nvPicPr>
        <p:blipFill rotWithShape="1">
          <a:blip r:embed="rId3">
            <a:alphaModFix/>
          </a:blip>
          <a:srcRect l="14600" t="20885" r="12693" b="14712"/>
          <a:stretch/>
        </p:blipFill>
        <p:spPr>
          <a:xfrm>
            <a:off x="1929248" y="249382"/>
            <a:ext cx="3094107" cy="2730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755700"/>
            <a:ext cx="6858000" cy="438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33775" y="1007587"/>
            <a:ext cx="63904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233777" y="1803575"/>
            <a:ext cx="2999925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7" name="Google Shape;66;p14"/>
          <p:cNvSpPr/>
          <p:nvPr userDrawn="1"/>
        </p:nvSpPr>
        <p:spPr>
          <a:xfrm>
            <a:off x="0" y="0"/>
            <a:ext cx="6858000" cy="755700"/>
          </a:xfrm>
          <a:prstGeom prst="rect">
            <a:avLst/>
          </a:prstGeom>
          <a:solidFill>
            <a:srgbClr val="651D32"/>
          </a:solidFill>
          <a:ln>
            <a:solidFill>
              <a:srgbClr val="651D32"/>
            </a:solidFill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3624302" y="1803475"/>
            <a:ext cx="2999925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75" y="-218465"/>
            <a:ext cx="1689560" cy="11926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052" y="2949600"/>
            <a:ext cx="2635921" cy="23065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33777" y="1152475"/>
            <a:ext cx="299992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884" lvl="0" indent="-23811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685766" lvl="1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028649" lvl="2" indent="-228588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371532" lvl="3" indent="-228588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1714415" lvl="4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057297" lvl="5" indent="-228588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2400180" lvl="6" indent="-228588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2743064" lvl="7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3085946" lvl="8" indent="-228588"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624302" y="1152475"/>
            <a:ext cx="299992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884" lvl="0" indent="-23811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685766" lvl="1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028649" lvl="2" indent="-228588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371532" lvl="3" indent="-228588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1714415" lvl="4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057297" lvl="5" indent="-228588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2400180" lvl="6" indent="-228588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2743064" lvl="7" indent="-228588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3085946" lvl="8" indent="-228588"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052" y="2949600"/>
            <a:ext cx="2635921" cy="230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6;p14"/>
          <p:cNvSpPr/>
          <p:nvPr userDrawn="1"/>
        </p:nvSpPr>
        <p:spPr>
          <a:xfrm>
            <a:off x="0" y="-1"/>
            <a:ext cx="6858000" cy="5143501"/>
          </a:xfrm>
          <a:prstGeom prst="rect">
            <a:avLst/>
          </a:prstGeom>
          <a:solidFill>
            <a:srgbClr val="651D32"/>
          </a:solidFill>
          <a:ln>
            <a:solidFill>
              <a:srgbClr val="651D32"/>
            </a:solidFill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59179" y="1608990"/>
            <a:ext cx="2885345" cy="18386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/>
          </a:p>
        </p:txBody>
      </p:sp>
      <p:sp>
        <p:nvSpPr>
          <p:cNvPr id="7" name="TextBox 1"/>
          <p:cNvSpPr txBox="1"/>
          <p:nvPr userDrawn="1"/>
        </p:nvSpPr>
        <p:spPr>
          <a:xfrm>
            <a:off x="2763522" y="4881893"/>
            <a:ext cx="13309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825" dirty="0">
                <a:solidFill>
                  <a:schemeClr val="bg1">
                    <a:lumMod val="25000"/>
                    <a:lumOff val="75000"/>
                  </a:schemeClr>
                </a:solidFill>
              </a:rPr>
              <a:t>www.nu.edu.kz</a:t>
            </a:r>
            <a:endParaRPr lang="ru-RU" sz="825"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75" y="-218465"/>
            <a:ext cx="1689560" cy="11926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51" y="-218465"/>
            <a:ext cx="6695666" cy="636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33775" y="1152475"/>
            <a:ext cx="63904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750">
                <a:solidFill>
                  <a:schemeClr val="lt2"/>
                </a:solidFill>
              </a:defRPr>
            </a:lvl1pPr>
            <a:lvl2pPr lvl="1" algn="r">
              <a:buNone/>
              <a:defRPr sz="750">
                <a:solidFill>
                  <a:schemeClr val="lt2"/>
                </a:solidFill>
              </a:defRPr>
            </a:lvl2pPr>
            <a:lvl3pPr lvl="2" algn="r">
              <a:buNone/>
              <a:defRPr sz="750">
                <a:solidFill>
                  <a:schemeClr val="lt2"/>
                </a:solidFill>
              </a:defRPr>
            </a:lvl3pPr>
            <a:lvl4pPr lvl="3" algn="r">
              <a:buNone/>
              <a:defRPr sz="750">
                <a:solidFill>
                  <a:schemeClr val="lt2"/>
                </a:solidFill>
              </a:defRPr>
            </a:lvl4pPr>
            <a:lvl5pPr lvl="4" algn="r">
              <a:buNone/>
              <a:defRPr sz="750">
                <a:solidFill>
                  <a:schemeClr val="lt2"/>
                </a:solidFill>
              </a:defRPr>
            </a:lvl5pPr>
            <a:lvl6pPr lvl="5" algn="r">
              <a:buNone/>
              <a:defRPr sz="750">
                <a:solidFill>
                  <a:schemeClr val="lt2"/>
                </a:solidFill>
              </a:defRPr>
            </a:lvl6pPr>
            <a:lvl7pPr lvl="6" algn="r">
              <a:buNone/>
              <a:defRPr sz="750">
                <a:solidFill>
                  <a:schemeClr val="lt2"/>
                </a:solidFill>
              </a:defRPr>
            </a:lvl7pPr>
            <a:lvl8pPr lvl="7" algn="r">
              <a:buNone/>
              <a:defRPr sz="750">
                <a:solidFill>
                  <a:schemeClr val="lt2"/>
                </a:solidFill>
              </a:defRPr>
            </a:lvl8pPr>
            <a:lvl9pPr lvl="8" algn="r">
              <a:buNone/>
              <a:defRPr sz="750">
                <a:solidFill>
                  <a:schemeClr val="lt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0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auvaliyva@nu.edu.kz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296897" y="3357797"/>
            <a:ext cx="6390450" cy="1438609"/>
          </a:xfrm>
          <a:prstGeom prst="rect">
            <a:avLst/>
          </a:prstGeom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indent="219065">
              <a:lnSpc>
                <a:spcPct val="115000"/>
              </a:lnSpc>
            </a:pPr>
            <a:r>
              <a:rPr lang="en-US" sz="2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Digital </a:t>
            </a:r>
            <a:r>
              <a:rPr lang="ru-RU" sz="2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маркетинг в высшем образовании – </a:t>
            </a:r>
            <a:br>
              <a:rPr lang="en-US" sz="2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кейс Назарбаев Университета</a:t>
            </a:r>
            <a:br>
              <a:rPr lang="ru-RU" sz="2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ru-RU" sz="2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Асель Увалиева</a:t>
            </a:r>
            <a:br>
              <a:rPr lang="ru-RU" sz="2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Директор департамента маркетинга НУ</a:t>
            </a:r>
            <a:endParaRPr lang="en-US" sz="21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248622-DE52-4A91-9C2A-16417139EB0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20575" y="1205603"/>
            <a:ext cx="6675843" cy="1315709"/>
          </a:xfrm>
        </p:spPr>
        <p:txBody>
          <a:bodyPr/>
          <a:lstStyle/>
          <a:p>
            <a:pPr marL="104771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За первое полугодие 2020 г. общая результативность кампаний для сайта НУ и Школ составила:</a:t>
            </a:r>
            <a:r>
              <a:rPr lang="ru-RU" sz="900" dirty="0"/>
              <a:t> </a:t>
            </a:r>
            <a:r>
              <a:rPr lang="ru-RU" sz="1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390 897 показов | </a:t>
            </a:r>
            <a:r>
              <a:rPr lang="ru-RU" sz="140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42 544 клика </a:t>
            </a:r>
            <a:r>
              <a:rPr lang="ru-RU" sz="1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| 984 лида</a:t>
            </a:r>
            <a:endParaRPr lang="ru-RU" sz="1400" b="1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104771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Реализованные кампании</a:t>
            </a:r>
            <a:r>
              <a:rPr lang="ru-RU" sz="1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: рассылка персонализированных сообщений кандидатам и кампании на построение осведомленности о бренде</a:t>
            </a:r>
            <a:endParaRPr lang="ru-RU" sz="900" b="0" dirty="0">
              <a:effectLst/>
            </a:endParaRPr>
          </a:p>
          <a:p>
            <a:pPr marL="104771" indent="0">
              <a:buNone/>
            </a:pPr>
            <a:br>
              <a:rPr lang="ru-RU" sz="900" dirty="0"/>
            </a:br>
            <a:endParaRPr lang="en-US" sz="9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E1F4CD2-2AEB-4FFC-92C4-096C23363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40" y="2372801"/>
            <a:ext cx="2798507" cy="235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8A20A6B9-8811-4071-810A-4D282E267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830" y="2409041"/>
            <a:ext cx="3004630" cy="259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EBE0EBC-E1FB-4731-B9D5-E40B2CB66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900" y="782140"/>
            <a:ext cx="6390450" cy="423463"/>
          </a:xfrm>
        </p:spPr>
        <p:txBody>
          <a:bodyPr/>
          <a:lstStyle/>
          <a:p>
            <a:r>
              <a:rPr lang="ru-RU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Что делает НУ в </a:t>
            </a:r>
            <a:r>
              <a:rPr lang="en-US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Digital </a:t>
            </a:r>
            <a:r>
              <a:rPr lang="ru-RU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маркетинге: </a:t>
            </a:r>
            <a:r>
              <a:rPr lang="en-US" sz="1800" b="1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SMM</a:t>
            </a:r>
            <a:r>
              <a:rPr lang="ru-RU" sz="1800" b="1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en-US" sz="1800" b="1" i="1" dirty="0">
                <a:solidFill>
                  <a:srgbClr val="000000"/>
                </a:solidFill>
                <a:latin typeface="Cambria" panose="02040503050406030204" pitchFamily="18" charset="0"/>
              </a:rPr>
              <a:t>LinkedIn</a:t>
            </a:r>
            <a:r>
              <a:rPr lang="ru-RU" sz="1800" b="1" i="1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br>
              <a:rPr lang="ru-RU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996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248622-DE52-4A91-9C2A-16417139EB0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53" y="1418672"/>
            <a:ext cx="6770693" cy="2765400"/>
          </a:xfrm>
        </p:spPr>
        <p:txBody>
          <a:bodyPr/>
          <a:lstStyle/>
          <a:p>
            <a:pPr marL="104771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54 публикации в международных СМИ за период январь-июнь 2020 г: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The Times, Forbes, Daily Mail, Asia Today, The Guardian Nigeria, Medium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,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Raconteur, etc.</a:t>
            </a:r>
            <a:endParaRPr lang="en-US" sz="4000" b="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04771" indent="0">
              <a:buNone/>
            </a:pPr>
            <a:br>
              <a:rPr lang="en-US" sz="4800" dirty="0"/>
            </a:br>
            <a:br>
              <a:rPr lang="en-US" sz="2800" dirty="0"/>
            </a:br>
            <a:endParaRPr lang="en-US" sz="1400" b="1" i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8E6674-9D35-472E-9780-DBB39E767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97" y="2212745"/>
            <a:ext cx="3332465" cy="24819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4643AC-D666-4647-8619-6A638CF13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309" y="2203535"/>
            <a:ext cx="2927555" cy="20685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41C3E3-0DCF-4E63-BDBF-04C24247A4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535" y="3074771"/>
            <a:ext cx="2895465" cy="2218603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F8163BED-3E2F-495A-A7D5-72227C709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40" y="732663"/>
            <a:ext cx="6390450" cy="423463"/>
          </a:xfrm>
        </p:spPr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Что делает НУ в </a:t>
            </a:r>
            <a:r>
              <a:rPr lang="en-US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Digital </a:t>
            </a:r>
            <a:r>
              <a:rPr lang="ru-RU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маркетинге:</a:t>
            </a:r>
            <a:r>
              <a:rPr lang="en-US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Работа </a:t>
            </a:r>
            <a:r>
              <a:rPr lang="en-US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 </a:t>
            </a:r>
            <a:r>
              <a:rPr lang="ru-RU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онлайн</a:t>
            </a:r>
            <a:r>
              <a:rPr lang="en-US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изданиями (местные и международные)</a:t>
            </a:r>
            <a:br>
              <a:rPr lang="ru-RU" b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185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19" y="2603735"/>
            <a:ext cx="6137795" cy="1838643"/>
          </a:xfrm>
        </p:spPr>
        <p:txBody>
          <a:bodyPr/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СПАСИБО!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Вопросы?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Подписывайтесь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@nuedukz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</a:rPr>
              <a:t>Контакты:</a:t>
            </a:r>
            <a:br>
              <a:rPr lang="ru-RU" sz="1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1800" dirty="0">
                <a:latin typeface="Cambria" panose="02040503050406030204" pitchFamily="18" charset="0"/>
                <a:ea typeface="Cambria" panose="02040503050406030204" pitchFamily="18" charset="0"/>
              </a:rPr>
              <a:t>email: </a:t>
            </a:r>
            <a:r>
              <a:rPr lang="en-US" sz="1800" dirty="0"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auvaliyva@nu.edu.kz</a:t>
            </a:r>
            <a:br>
              <a:rPr lang="en-US" sz="1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49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95" y="764238"/>
            <a:ext cx="6390450" cy="150161"/>
          </a:xfrm>
        </p:spPr>
        <p:txBody>
          <a:bodyPr/>
          <a:lstStyle/>
          <a:p>
            <a:r>
              <a:rPr lang="ru-RU" sz="24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Цифровой маркетинг</a:t>
            </a:r>
          </a:p>
        </p:txBody>
      </p:sp>
      <p:sp>
        <p:nvSpPr>
          <p:cNvPr id="6" name="Текст 3">
            <a:extLst>
              <a:ext uri="{FF2B5EF4-FFF2-40B4-BE49-F238E27FC236}">
                <a16:creationId xmlns:a16="http://schemas.microsoft.com/office/drawing/2014/main" id="{3D3FAE32-BE6C-498A-8578-9E70594BC38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10370" y="1255823"/>
            <a:ext cx="6437260" cy="2765425"/>
          </a:xfrm>
        </p:spPr>
        <p:txBody>
          <a:bodyPr/>
          <a:lstStyle/>
          <a:p>
            <a:r>
              <a:rPr lang="ru-RU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Цифровой маркетинг вуза - это маркетинг, направленный на установление контактов посредством Интернета с потребителями образовательных услуг, такими как абитуриенты, студенты и внутренней аудиторией вуза (ППС). </a:t>
            </a:r>
          </a:p>
          <a:p>
            <a:pPr marL="114300" indent="0">
              <a:buNone/>
            </a:pPr>
            <a:r>
              <a:rPr lang="ru-RU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ЦМ должен решать следующие задачи:</a:t>
            </a:r>
          </a:p>
          <a:p>
            <a:pPr fontAlgn="t"/>
            <a:r>
              <a:rPr lang="ru-RU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организация взаимодействия с учебно-вспомогательным персоналом, научно-педагогическими работниками, студентами, абитуриентами, выпускниками с использованием всего </a:t>
            </a:r>
            <a:r>
              <a:rPr lang="ru-RU" sz="1200" u="sng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современного спектра цифровых каналов коммуникации</a:t>
            </a:r>
            <a:r>
              <a:rPr lang="ru-RU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;</a:t>
            </a:r>
          </a:p>
          <a:p>
            <a:pPr fontAlgn="t"/>
            <a:r>
              <a:rPr lang="ru-RU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мониторинг изменений в </a:t>
            </a:r>
            <a:r>
              <a:rPr lang="ru-RU" sz="1200" u="sng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восприятии бренда университета на целевых рынках </a:t>
            </a:r>
            <a:r>
              <a:rPr lang="ru-RU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 основе результатов исследований и мониторинга социальных сетей; проведение превентивных и реактивных мероприятий для </a:t>
            </a:r>
            <a:r>
              <a:rPr lang="ru-RU" sz="1200" u="sng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формирования положительного имиджа вуза</a:t>
            </a:r>
            <a:r>
              <a:rPr lang="ru-RU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;</a:t>
            </a:r>
          </a:p>
          <a:p>
            <a:pPr fontAlgn="t"/>
            <a:r>
              <a:rPr lang="ru-RU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создание новых </a:t>
            </a:r>
            <a:r>
              <a:rPr lang="ru-RU" sz="1200" u="sng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цифровых сообществ и инноваций </a:t>
            </a:r>
            <a:r>
              <a:rPr lang="ru-RU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 всех этапах образовательного цикла;</a:t>
            </a:r>
          </a:p>
          <a:p>
            <a:pPr fontAlgn="t"/>
            <a:r>
              <a:rPr lang="ru-RU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разработка персонализированных </a:t>
            </a:r>
            <a:r>
              <a:rPr lang="ru-RU" sz="1200" u="sng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маркетинговых материалов </a:t>
            </a:r>
            <a:r>
              <a:rPr lang="ru-RU" sz="12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для целевых аудиторий.</a:t>
            </a: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9605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413" y="808484"/>
            <a:ext cx="6390450" cy="282897"/>
          </a:xfrm>
        </p:spPr>
        <p:txBody>
          <a:bodyPr/>
          <a:lstStyle/>
          <a:p>
            <a:r>
              <a:rPr lang="ru-RU" sz="20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Инструменты цифрового маркетинга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201389" y="1431179"/>
            <a:ext cx="6204498" cy="27654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Сайт</a:t>
            </a:r>
          </a:p>
          <a:p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SMM в социальных медиа </a:t>
            </a:r>
          </a:p>
          <a:p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Контекстная реклама</a:t>
            </a:r>
          </a:p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-mail рассылка</a:t>
            </a:r>
          </a:p>
          <a:p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Таргетинг</a:t>
            </a:r>
          </a:p>
          <a:p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Нативная и вирусная реклама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 др.</a:t>
            </a:r>
          </a:p>
        </p:txBody>
      </p:sp>
    </p:spTree>
    <p:extLst>
      <p:ext uri="{BB962C8B-B14F-4D97-AF65-F5344CB8AC3E}">
        <p14:creationId xmlns:p14="http://schemas.microsoft.com/office/powerpoint/2010/main" val="3893482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16754B-56DD-4672-81E3-65EC231831B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75" y="1580287"/>
            <a:ext cx="5288516" cy="31760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475" y="830607"/>
            <a:ext cx="6498864" cy="572700"/>
          </a:xfrm>
        </p:spPr>
        <p:txBody>
          <a:bodyPr/>
          <a:lstStyle/>
          <a:p>
            <a:r>
              <a:rPr lang="ru-RU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Цифровой маркетинг вуза </a:t>
            </a:r>
            <a:r>
              <a:rPr lang="en-US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vs </a:t>
            </a:r>
            <a:r>
              <a:rPr lang="ru-RU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Традиционный маркетинг</a:t>
            </a:r>
            <a:br>
              <a:rPr lang="ru-RU" sz="2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Текст 3">
            <a:extLst>
              <a:ext uri="{FF2B5EF4-FFF2-40B4-BE49-F238E27FC236}">
                <a16:creationId xmlns:a16="http://schemas.microsoft.com/office/drawing/2014/main" id="{3D3FAE32-BE6C-498A-8578-9E70594BC38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5" y="1580287"/>
            <a:ext cx="6437260" cy="2765425"/>
          </a:xfrm>
        </p:spPr>
        <p:txBody>
          <a:bodyPr/>
          <a:lstStyle/>
          <a:p>
            <a:endParaRPr lang="ru-RU" sz="1200" dirty="0">
              <a:solidFill>
                <a:schemeClr val="bg1"/>
              </a:solidFill>
              <a:latin typeface="+mj-lt"/>
            </a:endParaRP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239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775" y="896974"/>
            <a:ext cx="6390450" cy="572700"/>
          </a:xfrm>
        </p:spPr>
        <p:txBody>
          <a:bodyPr/>
          <a:lstStyle/>
          <a:p>
            <a:r>
              <a:rPr lang="ru-RU" sz="16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Рейтинг маркетинговых инструментов и каналов в поиске всех академическим программ </a:t>
            </a:r>
          </a:p>
        </p:txBody>
      </p:sp>
      <p:sp>
        <p:nvSpPr>
          <p:cNvPr id="6" name="Текст 3">
            <a:extLst>
              <a:ext uri="{FF2B5EF4-FFF2-40B4-BE49-F238E27FC236}">
                <a16:creationId xmlns:a16="http://schemas.microsoft.com/office/drawing/2014/main" id="{3D3FAE32-BE6C-498A-8578-9E70594BC38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3775" y="1580287"/>
            <a:ext cx="6437260" cy="2765425"/>
          </a:xfrm>
        </p:spPr>
        <p:txBody>
          <a:bodyPr/>
          <a:lstStyle/>
          <a:p>
            <a:endParaRPr lang="ru-RU" sz="1200" dirty="0">
              <a:solidFill>
                <a:schemeClr val="bg1"/>
              </a:solidFill>
              <a:latin typeface="+mj-lt"/>
            </a:endParaRP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A25053C-B621-4638-B767-DD115DD03E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8705879"/>
              </p:ext>
            </p:extLst>
          </p:nvPr>
        </p:nvGraphicFramePr>
        <p:xfrm>
          <a:off x="112101" y="1691002"/>
          <a:ext cx="6468110" cy="265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392D672-558F-4995-9B5B-0BE031F3C61B}"/>
              </a:ext>
            </a:extLst>
          </p:cNvPr>
          <p:cNvSpPr txBox="1"/>
          <p:nvPr/>
        </p:nvSpPr>
        <p:spPr>
          <a:xfrm>
            <a:off x="112101" y="4641413"/>
            <a:ext cx="639044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050" i="1" dirty="0"/>
              <a:t>Маркетинговое исследование для НУ, Декабрь 2018 г. </a:t>
            </a:r>
            <a:endParaRPr lang="en-US" sz="1050" i="1" dirty="0"/>
          </a:p>
        </p:txBody>
      </p:sp>
    </p:spTree>
    <p:extLst>
      <p:ext uri="{BB962C8B-B14F-4D97-AF65-F5344CB8AC3E}">
        <p14:creationId xmlns:p14="http://schemas.microsoft.com/office/powerpoint/2010/main" val="1093858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inm</a:t>
            </a:r>
            <a:endParaRPr lang="ru-RU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7704B73-1DA2-4872-8B0D-1DD4E8D85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744830"/>
              </p:ext>
            </p:extLst>
          </p:nvPr>
        </p:nvGraphicFramePr>
        <p:xfrm>
          <a:off x="342899" y="1621916"/>
          <a:ext cx="6417749" cy="189966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840658">
                  <a:extLst>
                    <a:ext uri="{9D8B030D-6E8A-4147-A177-3AD203B41FA5}">
                      <a16:colId xmlns:a16="http://schemas.microsoft.com/office/drawing/2014/main" val="4236557101"/>
                    </a:ext>
                  </a:extLst>
                </a:gridCol>
                <a:gridCol w="1436859">
                  <a:extLst>
                    <a:ext uri="{9D8B030D-6E8A-4147-A177-3AD203B41FA5}">
                      <a16:colId xmlns:a16="http://schemas.microsoft.com/office/drawing/2014/main" val="1678261067"/>
                    </a:ext>
                  </a:extLst>
                </a:gridCol>
                <a:gridCol w="2272361">
                  <a:extLst>
                    <a:ext uri="{9D8B030D-6E8A-4147-A177-3AD203B41FA5}">
                      <a16:colId xmlns:a16="http://schemas.microsoft.com/office/drawing/2014/main" val="2083648758"/>
                    </a:ext>
                  </a:extLst>
                </a:gridCol>
                <a:gridCol w="1867871">
                  <a:extLst>
                    <a:ext uri="{9D8B030D-6E8A-4147-A177-3AD203B41FA5}">
                      <a16:colId xmlns:a16="http://schemas.microsoft.com/office/drawing/2014/main" val="36187948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Рейтинг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Сайт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Категория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Средняя длительность пребывания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9383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Google.com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Интернет и поисквая система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00:09:52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46739729"/>
                  </a:ext>
                </a:extLst>
              </a:tr>
              <a:tr h="65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YouTube.com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Развлечение, видео, фильмы и искусство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00:21:50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1310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Facebook.com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Социальная сеть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00:11:46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5813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Baidu.com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Поисковая система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00:06:30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1331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Instagram.com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Социальная сеть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00:06:28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604877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A0E2850-3D81-4D0B-97E8-0C511F665329}"/>
              </a:ext>
            </a:extLst>
          </p:cNvPr>
          <p:cNvSpPr txBox="1"/>
          <p:nvPr/>
        </p:nvSpPr>
        <p:spPr>
          <a:xfrm>
            <a:off x="470106" y="4544586"/>
            <a:ext cx="358017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sites ranking, Similar WEB</a:t>
            </a:r>
            <a:r>
              <a:rPr lang="ru-RU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2019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F9734C9B-1726-4224-9519-14CDA2A241F0}"/>
              </a:ext>
            </a:extLst>
          </p:cNvPr>
          <p:cNvSpPr txBox="1">
            <a:spLocks/>
          </p:cNvSpPr>
          <p:nvPr/>
        </p:nvSpPr>
        <p:spPr>
          <a:xfrm>
            <a:off x="108301" y="848996"/>
            <a:ext cx="6057900" cy="80906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4771"/>
            <a:r>
              <a:rPr lang="ru-RU" sz="16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Рейтинг 5 лидирующих сайтов по посещаемости по всем категориям</a:t>
            </a:r>
            <a:endParaRPr lang="en-US" sz="1600" b="1" i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463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36D6F85-7ED4-4B22-87A0-A75897CA014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7857" y="1305817"/>
            <a:ext cx="6709027" cy="2765400"/>
          </a:xfrm>
        </p:spPr>
        <p:txBody>
          <a:bodyPr/>
          <a:lstStyle/>
          <a:p>
            <a:r>
              <a:rPr lang="ru-RU" sz="11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Внедрение </a:t>
            </a:r>
            <a:r>
              <a:rPr lang="en-US" sz="11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CRM </a:t>
            </a:r>
            <a:r>
              <a:rPr lang="ru-RU" sz="11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системы -</a:t>
            </a:r>
            <a:r>
              <a:rPr lang="ru-RU" sz="1100" b="0" i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(Customer Relationship Management или Управление отношениями с клиентами) — это прикладное программное обеспечение для организаций, предназначенное для автоматизации стратегий взаимодействия с клиентами</a:t>
            </a:r>
            <a:r>
              <a:rPr lang="ru-RU" sz="1100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(лиды)</a:t>
            </a:r>
            <a:r>
              <a:rPr lang="ru-RU" sz="1100" b="0" i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в частности, для повышения уровня продаж</a:t>
            </a:r>
            <a:r>
              <a:rPr lang="ru-RU" sz="1100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оптимизации маркетинга, </a:t>
            </a:r>
            <a:r>
              <a:rPr lang="ru-RU" sz="11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коммуникации между абитуриентами, студентами - лидами,</a:t>
            </a:r>
            <a:r>
              <a:rPr lang="ru-RU" sz="1100" b="0" i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улучшения обслуживания клиентов путем сохранения информации о них и истории взаимоотношений с ними, установления и улучшения бизнес-процессов и сбор аналитики и последующего анализа результатов. Например, </a:t>
            </a:r>
            <a:r>
              <a:rPr lang="en-US" sz="1100" b="0" i="1" dirty="0" err="1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Bitrix</a:t>
            </a:r>
            <a:r>
              <a:rPr lang="en-US" sz="1100" b="0" i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CRM</a:t>
            </a:r>
            <a:r>
              <a:rPr lang="ru-RU" sz="1100" b="0" i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endParaRPr lang="ru-RU" sz="1100" b="0" i="1" dirty="0">
              <a:solidFill>
                <a:schemeClr val="bg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ru-RU" sz="11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</a:t>
            </a:r>
            <a:r>
              <a:rPr lang="ru-RU" sz="11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лючевыми задачами CRM-маркетинга становятся:</a:t>
            </a:r>
          </a:p>
          <a:p>
            <a:pPr marL="114300" indent="0" algn="l">
              <a:buNone/>
            </a:pPr>
            <a:endParaRPr lang="ru-RU" sz="1100" b="0" i="0" dirty="0">
              <a:solidFill>
                <a:schemeClr val="bg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30238" indent="-236538" algn="l">
              <a:buFont typeface="Arial" panose="020B0604020202020204" pitchFamily="34" charset="0"/>
              <a:buChar char="•"/>
            </a:pPr>
            <a:r>
              <a:rPr lang="ru-RU" sz="11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сбор качественных данных из различных источников, помогающих составить максимально подробный портрет потребителя для последующего анализа</a:t>
            </a:r>
          </a:p>
          <a:p>
            <a:pPr marL="630238" indent="-236538" algn="l">
              <a:buFont typeface="Arial" panose="020B0604020202020204" pitchFamily="34" charset="0"/>
              <a:buChar char="•"/>
            </a:pPr>
            <a:r>
              <a:rPr lang="ru-RU" sz="11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создание аналитического инструмента, способного определить, какое сообщение нужно донести до лида и какой способ мотивации применить</a:t>
            </a:r>
          </a:p>
          <a:p>
            <a:pPr marL="630238" indent="-236538" algn="l">
              <a:buFont typeface="Arial" panose="020B0604020202020204" pitchFamily="34" charset="0"/>
              <a:buChar char="•"/>
            </a:pPr>
            <a:r>
              <a:rPr lang="ru-RU" sz="11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доставка сообщения в наиболее удобном виде с использованием доступных каналов</a:t>
            </a:r>
          </a:p>
          <a:p>
            <a:pPr marL="630238" indent="-236538" algn="l">
              <a:buFont typeface="Arial" panose="020B0604020202020204" pitchFamily="34" charset="0"/>
              <a:buChar char="•"/>
            </a:pPr>
            <a:r>
              <a:rPr lang="ru-RU" sz="11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отслеживание реакции и подстройка программы.</a:t>
            </a:r>
          </a:p>
          <a:p>
            <a:endParaRPr lang="ru-RU" sz="1100" b="0" i="1" dirty="0">
              <a:solidFill>
                <a:srgbClr val="1DA8C2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04771" indent="0">
              <a:buNone/>
            </a:pPr>
            <a:endParaRPr lang="en-US" sz="1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5F4C775-4F45-490D-BE25-71F86327CEB0}"/>
              </a:ext>
            </a:extLst>
          </p:cNvPr>
          <p:cNvSpPr txBox="1">
            <a:spLocks/>
          </p:cNvSpPr>
          <p:nvPr/>
        </p:nvSpPr>
        <p:spPr>
          <a:xfrm>
            <a:off x="182156" y="777934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Что делает НУ в </a:t>
            </a:r>
            <a:r>
              <a:rPr lang="en-US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Digital </a:t>
            </a:r>
            <a:r>
              <a:rPr lang="ru-RU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маркетинге: </a:t>
            </a:r>
            <a:r>
              <a:rPr lang="ru-RU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</a:t>
            </a:r>
            <a:r>
              <a:rPr lang="en-US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RM</a:t>
            </a:r>
          </a:p>
        </p:txBody>
      </p:sp>
    </p:spTree>
    <p:extLst>
      <p:ext uri="{BB962C8B-B14F-4D97-AF65-F5344CB8AC3E}">
        <p14:creationId xmlns:p14="http://schemas.microsoft.com/office/powerpoint/2010/main" val="4197575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36D6F85-7ED4-4B22-87A0-A75897CA014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5231" y="1541791"/>
            <a:ext cx="6211268" cy="2765400"/>
          </a:xfrm>
        </p:spPr>
        <p:txBody>
          <a:bodyPr/>
          <a:lstStyle/>
          <a:p>
            <a:r>
              <a:rPr lang="ru-RU" sz="1200" b="1" i="0" u="none" strike="noStrike" dirty="0">
                <a:solidFill>
                  <a:srgbClr val="21212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Учитывая наш сегмент – конкурентоспособные абитуриенты свободно владеющие английским языком – НУ размещает информацию на ведущих международных образовательных порталах: </a:t>
            </a:r>
          </a:p>
          <a:p>
            <a:pPr marL="114300" indent="0">
              <a:buNone/>
            </a:pPr>
            <a:r>
              <a:rPr lang="ru-RU" sz="1200" b="1" dirty="0">
                <a:solidFill>
                  <a:srgbClr val="21212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 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THE, 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Studyportals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Keystone</a:t>
            </a:r>
            <a:endParaRPr lang="ru-RU" sz="1200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14300" indent="0">
              <a:buNone/>
            </a:pPr>
            <a:endParaRPr lang="en-US" sz="1200" b="1" dirty="0">
              <a:solidFill>
                <a:srgbClr val="21212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21212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Keystone: </a:t>
            </a:r>
            <a:r>
              <a:rPr lang="ru-RU" sz="12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Результативность профиля:</a:t>
            </a:r>
            <a:endParaRPr lang="ru-RU" sz="1200" b="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1430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463 984 показов | 10 617 просмотров профиля | </a:t>
            </a:r>
            <a:r>
              <a:rPr lang="ru-RU" sz="12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687 лидов</a:t>
            </a:r>
          </a:p>
          <a:p>
            <a:pPr marL="114300" indent="0" rtl="0">
              <a:spcBef>
                <a:spcPts val="0"/>
              </a:spcBef>
              <a:spcAft>
                <a:spcPts val="0"/>
              </a:spcAft>
              <a:buNone/>
            </a:pPr>
            <a:endParaRPr lang="ru-RU" sz="1200" i="0" u="none" strike="noStrike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Studyportals</a:t>
            </a:r>
            <a:r>
              <a:rPr lang="ru-RU" sz="1200" b="1" i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r>
              <a:rPr lang="en-US" sz="12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12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Результативность профиля:</a:t>
            </a:r>
            <a:endParaRPr lang="ru-RU" sz="1200" b="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1430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1 085 918 показов | 12 915 просмотров профиля | </a:t>
            </a:r>
            <a:r>
              <a:rPr lang="ru-RU" sz="12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r>
              <a:rPr lang="ru-RU" sz="12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54 лида</a:t>
            </a:r>
            <a:endParaRPr lang="ru-RU" sz="1200" b="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14300" indent="0">
              <a:buNone/>
            </a:pPr>
            <a:br>
              <a:rPr lang="ru-RU" sz="12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sz="12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sz="1200" b="0" i="1" dirty="0">
              <a:solidFill>
                <a:srgbClr val="1DA8C2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04771" indent="0">
              <a:buNone/>
            </a:pP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3320F47-B2DB-4099-8818-66E3E49CA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096" y="795298"/>
            <a:ext cx="6768022" cy="701663"/>
          </a:xfrm>
        </p:spPr>
        <p:txBody>
          <a:bodyPr/>
          <a:lstStyle/>
          <a:p>
            <a:r>
              <a:rPr lang="ru-RU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Что делает НУ в </a:t>
            </a:r>
            <a:r>
              <a:rPr lang="en-US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Digital </a:t>
            </a:r>
            <a:r>
              <a:rPr lang="ru-RU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маркетинге: </a:t>
            </a:r>
            <a:br>
              <a:rPr lang="ru-RU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Работа с образовательными порталами</a:t>
            </a:r>
            <a:endParaRPr lang="en-US" sz="1800" b="1" i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457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731B483-7184-4AE2-B4E9-D18B899C2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4602" y="1323790"/>
            <a:ext cx="3078726" cy="203102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A28ABBAF-FD84-469F-B2EC-1457BC724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72" y="780802"/>
            <a:ext cx="6390450" cy="572700"/>
          </a:xfrm>
        </p:spPr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Что делает НУ в </a:t>
            </a:r>
            <a:r>
              <a:rPr lang="en-US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Digital </a:t>
            </a:r>
            <a:r>
              <a:rPr lang="ru-RU" sz="18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маркетинге: </a:t>
            </a:r>
            <a:r>
              <a:rPr lang="ru-RU" sz="18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Вебсайт</a:t>
            </a:r>
            <a:br>
              <a:rPr lang="ru-RU" b="0" dirty="0">
                <a:effectLst/>
              </a:rPr>
            </a:br>
            <a:br>
              <a:rPr lang="ru-RU" dirty="0"/>
            </a:b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63F7C494-59D4-44F5-97BC-07D6FE7268C5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2681" y="1189050"/>
            <a:ext cx="3683410" cy="2765400"/>
          </a:xfrm>
        </p:spPr>
        <p:txBody>
          <a:bodyPr/>
          <a:lstStyle/>
          <a:p>
            <a:pPr marL="228600" indent="-228600"/>
            <a:r>
              <a:rPr lang="ru-RU" sz="11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Сайт с позиции Сторителлинг - это маркетинговый прием, который использует медиа-потенциал с целью эффективного донесения информации через истории и примеры. </a:t>
            </a:r>
          </a:p>
          <a:p>
            <a:pPr marL="228600" indent="-228600"/>
            <a:r>
              <a:rPr lang="ru-RU" sz="11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Это умение создавать высококачественный и хорошо читаемый контент. </a:t>
            </a:r>
          </a:p>
          <a:p>
            <a:pPr marL="228600" indent="-228600"/>
            <a:r>
              <a:rPr lang="ru-RU" sz="11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Результат качественного сторителлинга — моментальное привлечение и удержание внимания до конца, а затем и желание подражать главному герою – будь то студент, выпускник, ППС.</a:t>
            </a:r>
            <a:endParaRPr lang="ru-RU" sz="11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28600" indent="-228600"/>
            <a:r>
              <a:rPr lang="ru-RU" sz="11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Сегодня сторителлинг является одним из наиболее эффективных методов продвижения услуг. Визуальный контент, видеоролик лаконично и очень интересно рассказывает историю, которая точно влияет на подсознание людей. Визуальный контент </a:t>
            </a:r>
            <a:endParaRPr lang="en-US" sz="11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74288"/>
      </p:ext>
    </p:extLst>
  </p:cSld>
  <p:clrMapOvr>
    <a:masterClrMapping/>
  </p:clrMapOvr>
</p:sld>
</file>

<file path=ppt/theme/theme1.xml><?xml version="1.0" encoding="utf-8"?>
<a:theme xmlns:a="http://schemas.openxmlformats.org/drawingml/2006/main" name="NU dark red theme 4x3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3414</TotalTime>
  <Words>693</Words>
  <Application>Microsoft Office PowerPoint</Application>
  <PresentationFormat>Custom</PresentationFormat>
  <Paragraphs>78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Cambria</vt:lpstr>
      <vt:lpstr>Times New Roman</vt:lpstr>
      <vt:lpstr>NU dark red theme 4x3</vt:lpstr>
      <vt:lpstr>Digital маркетинг в высшем образовании –  кейс Назарбаев Университета  Асель Увалиева Директор департамента маркетинга НУ</vt:lpstr>
      <vt:lpstr>Цифровой маркетинг</vt:lpstr>
      <vt:lpstr>Инструменты цифрового маркетинга</vt:lpstr>
      <vt:lpstr>Цифровой маркетинг вуза vs Традиционный маркетинг </vt:lpstr>
      <vt:lpstr>Рейтинг маркетинговых инструментов и каналов в поиске всех академическим программ </vt:lpstr>
      <vt:lpstr>inm</vt:lpstr>
      <vt:lpstr>PowerPoint Presentation</vt:lpstr>
      <vt:lpstr>Что делает НУ в Digital маркетинге:  Работа с образовательными порталами</vt:lpstr>
      <vt:lpstr>Что делает НУ в Digital маркетинге: Вебсайт  </vt:lpstr>
      <vt:lpstr>Что делает НУ в Digital маркетинге: SMM (LinkedIn) </vt:lpstr>
      <vt:lpstr>Что делает НУ в Digital маркетинге: Работа c онлайн изданиями (местные и международные)  </vt:lpstr>
      <vt:lpstr>СПАСИБО! Вопросы?  Подписывайтесь @nuedukz   Контакты: email: auvaliyva@nu.edu.kz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Assel Uvaliyeva</cp:lastModifiedBy>
  <cp:revision>48</cp:revision>
  <dcterms:modified xsi:type="dcterms:W3CDTF">2020-12-10T04:36:55Z</dcterms:modified>
</cp:coreProperties>
</file>