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23"/>
  </p:notesMasterIdLst>
  <p:sldIdLst>
    <p:sldId id="263" r:id="rId6"/>
    <p:sldId id="278" r:id="rId7"/>
    <p:sldId id="264" r:id="rId8"/>
    <p:sldId id="265" r:id="rId9"/>
    <p:sldId id="266" r:id="rId10"/>
    <p:sldId id="272" r:id="rId11"/>
    <p:sldId id="273" r:id="rId12"/>
    <p:sldId id="274" r:id="rId13"/>
    <p:sldId id="268" r:id="rId14"/>
    <p:sldId id="258" r:id="rId15"/>
    <p:sldId id="259" r:id="rId16"/>
    <p:sldId id="261" r:id="rId17"/>
    <p:sldId id="260" r:id="rId18"/>
    <p:sldId id="270" r:id="rId19"/>
    <p:sldId id="276" r:id="rId20"/>
    <p:sldId id="277" r:id="rId21"/>
    <p:sldId id="271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3" autoAdjust="0"/>
    <p:restoredTop sz="86393" autoAdjust="0"/>
  </p:normalViewPr>
  <p:slideViewPr>
    <p:cSldViewPr snapToGrid="0">
      <p:cViewPr varScale="1">
        <p:scale>
          <a:sx n="79" d="100"/>
          <a:sy n="79" d="100"/>
        </p:scale>
        <p:origin x="-882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F30E62-A5E7-47C2-AA6F-8886928459F8}" type="datetimeFigureOut">
              <a:rPr lang="en-US" smtClean="0"/>
              <a:t>10/26/2018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C17783-75CC-4CBC-865C-AB0995C003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601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nesdoc.unesco.org/images/0019/001929/192971r.pdf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iite.unesco.org/pics/publications/ru/files/3214708.pdf" TargetMode="Externa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search?q=#FightFakeNews&amp;src=typd" TargetMode="External"/><Relationship Id="rId7" Type="http://schemas.openxmlformats.org/officeDocument/2006/relationships/hyperlink" Target="https://en.unesco.org/node/295874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en.unesco.org/sites/default/files/journalism_fake_news_disinformation_print_friendly_0.pdf" TargetMode="External"/><Relationship Id="rId5" Type="http://schemas.openxmlformats.org/officeDocument/2006/relationships/hyperlink" Target="http://unesdoc.unesco.org/images/0026/002655/265552E.pdf" TargetMode="External"/><Relationship Id="rId4" Type="http://schemas.openxmlformats.org/officeDocument/2006/relationships/hyperlink" Target="https://en.unesco.org/node/296002" TargetMode="Externa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6CC7A0-01AE-4C99-B9AE-422726FA48E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31051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6CC7A0-01AE-4C99-B9AE-422726FA48E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0226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6CC7A0-01AE-4C99-B9AE-422726FA48E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505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6CC7A0-01AE-4C99-B9AE-422726FA48E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9783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D1495A-DD81-44F4-9F54-1F39867BF2D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27324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D1495A-DD81-44F4-9F54-1F39867BF2D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06300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87946-F38A-442D-8B4B-7C33473CC73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1344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/>
              <a:t>документ Показатели представляет собой основу для разработки концепции переменных МИГ и соответствующих показателей с целью оценки компетенций МИГ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6CC7A0-01AE-4C99-B9AE-422726FA48E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5790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Эта учебная программа является важным ресурсом для государств-членов в их продолжающейся работе по достижению целей </a:t>
            </a:r>
            <a:r>
              <a:rPr lang="ru-RU" dirty="0" err="1"/>
              <a:t>Грюнвальдской</a:t>
            </a:r>
            <a:r>
              <a:rPr lang="ru-RU" dirty="0"/>
              <a:t> декларации (1982), Александрийской декларации (2005) и Парижской повестки ЮНЕСКО (2007) - все они связаны с МИГ.</a:t>
            </a:r>
            <a:endParaRPr lang="en-US" dirty="0"/>
          </a:p>
          <a:p>
            <a:r>
              <a:rPr lang="ru-RU" dirty="0"/>
              <a:t>Авторы: Вильсон, Каролин; </a:t>
            </a:r>
            <a:r>
              <a:rPr lang="ru-RU" dirty="0" err="1"/>
              <a:t>Гриззл</a:t>
            </a:r>
            <a:r>
              <a:rPr lang="ru-RU" dirty="0"/>
              <a:t>, </a:t>
            </a:r>
            <a:r>
              <a:rPr lang="ru-RU" dirty="0" err="1"/>
              <a:t>Алтон</a:t>
            </a:r>
            <a:r>
              <a:rPr lang="ru-RU" dirty="0"/>
              <a:t>; </a:t>
            </a:r>
            <a:r>
              <a:rPr lang="ru-RU" dirty="0" err="1"/>
              <a:t>Туазон</a:t>
            </a:r>
            <a:r>
              <a:rPr lang="ru-RU" dirty="0"/>
              <a:t>, </a:t>
            </a:r>
            <a:r>
              <a:rPr lang="ru-RU" dirty="0" err="1"/>
              <a:t>Рамон</a:t>
            </a:r>
            <a:r>
              <a:rPr lang="ru-RU" dirty="0"/>
              <a:t>; </a:t>
            </a:r>
            <a:r>
              <a:rPr lang="ru-RU" dirty="0" err="1"/>
              <a:t>Акьемпонг</a:t>
            </a:r>
            <a:r>
              <a:rPr lang="ru-RU" dirty="0"/>
              <a:t>, </a:t>
            </a:r>
            <a:r>
              <a:rPr lang="ru-RU" dirty="0" err="1"/>
              <a:t>Кваме</a:t>
            </a:r>
            <a:r>
              <a:rPr lang="ru-RU" dirty="0"/>
              <a:t>; </a:t>
            </a:r>
            <a:r>
              <a:rPr lang="ru-RU" dirty="0" err="1"/>
              <a:t>Чеюнг</a:t>
            </a:r>
            <a:r>
              <a:rPr lang="ru-RU" dirty="0"/>
              <a:t>, </a:t>
            </a:r>
            <a:r>
              <a:rPr lang="ru-RU" dirty="0" err="1"/>
              <a:t>Чи</a:t>
            </a:r>
            <a:r>
              <a:rPr lang="ru-RU" dirty="0"/>
              <a:t>-Ким</a:t>
            </a:r>
            <a:br>
              <a:rPr lang="ru-RU" dirty="0"/>
            </a:br>
            <a:r>
              <a:rPr lang="ru-RU" dirty="0"/>
              <a:t>Год издания: 2012</a:t>
            </a:r>
            <a:r>
              <a:rPr lang="en-US" dirty="0"/>
              <a:t> </a:t>
            </a:r>
            <a:r>
              <a:rPr lang="ru-RU" dirty="0">
                <a:hlinkClick r:id="rId3"/>
              </a:rPr>
              <a:t>Ссылка на дополнительную информацию</a:t>
            </a:r>
            <a:endParaRPr lang="en-US" dirty="0"/>
          </a:p>
          <a:p>
            <a:endParaRPr lang="en-US" dirty="0"/>
          </a:p>
          <a:p>
            <a:r>
              <a:rPr lang="ru-RU" dirty="0"/>
              <a:t>Публикация ЮНЕСКО для педагогической аудитории обозначив подходы к практическому применению учебной программы, оценке и критериях качества обучения </a:t>
            </a:r>
            <a:r>
              <a:rPr lang="ru-RU" dirty="0" err="1"/>
              <a:t>медийной</a:t>
            </a:r>
            <a:r>
              <a:rPr lang="ru-RU" dirty="0"/>
              <a:t> и информационной грамотности, а также упражнений для работы в классе.</a:t>
            </a:r>
          </a:p>
          <a:p>
            <a:r>
              <a:rPr lang="ru-RU" dirty="0"/>
              <a:t>Учебник призван заложить педагогические основы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формирования навыков МИГ и предложить подходы к их оценке. 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Издано Институтом ЮНЕСКО по информационным технологиям в образовании, Москва, Россия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© UNESCO, 2012</a:t>
            </a:r>
            <a:r>
              <a:rPr lang="en-US" dirty="0"/>
              <a:t> </a:t>
            </a:r>
            <a:r>
              <a:rPr lang="ru-RU" dirty="0"/>
              <a:t>Объем: 142 стр.</a:t>
            </a:r>
            <a:r>
              <a:rPr lang="en-US" dirty="0"/>
              <a:t>  </a:t>
            </a:r>
            <a:r>
              <a:rPr lang="ru-RU" dirty="0"/>
              <a:t>ISBN 978-5-905385-09-4</a:t>
            </a:r>
            <a:r>
              <a:rPr lang="ru-RU" dirty="0">
                <a:hlinkClick r:id="rId4"/>
              </a:rPr>
              <a:t>Ссылка на дополнительную информацию</a:t>
            </a:r>
            <a:endParaRPr lang="ru-RU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C17783-75CC-4CBC-865C-AB0995C0038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6082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Эта новая публикация ЮНЕСКО является своевременным ресурсом и актуальным предметом для всех тех, кто практикует или </a:t>
            </a:r>
            <a:r>
              <a:rPr lang="ru-RU" dirty="0" err="1"/>
              <a:t>обучаетcя</a:t>
            </a:r>
            <a:r>
              <a:rPr lang="ru-RU" dirty="0"/>
              <a:t> журналистике в цифровой век.</a:t>
            </a:r>
          </a:p>
          <a:p>
            <a:r>
              <a:rPr lang="ru-RU" dirty="0">
                <a:hlinkClick r:id="rId3"/>
              </a:rPr>
              <a:t>#</a:t>
            </a:r>
            <a:r>
              <a:rPr lang="ru-RU" dirty="0" err="1">
                <a:hlinkClick r:id="rId3"/>
              </a:rPr>
              <a:t>FightFakeNews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События последних лет поставили журналистику под огонь. Ряд факторов повлиял на изменение коммуникационного ландшафта, поднимая вопросы о качестве, влиянии и авторитете журналистики. В то же время организованные кампании продолжают распространять неправду. 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В этом справочнике, написанном экспертами в борьбе с дезинформацией, изучается сама природа журналистики и модулями по вопросам доверия; критически размышляя о том, как цифровые технологии и социальные платформы являются каналами информационного беспорядка; борьбой с дезинформацией и фальшивыми новостями посредством медиа и информационной грамотности; проверки фактов; проверки социальных сетей и борьбы с онлайн насилием. 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Эта модельная учебная программа является важным дополнением к учебным программам для всех преподавателей журналистики, а также практикующим журналистам и редакторам, которые интересуются информацией, как мы делимся и используем её. Критически важно, чтобы те, кто практикует журналистику, понимали и сообщали о новых угрозах проверенной информации. 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Для получения дополнительной информации об этой публикации щелкните </a:t>
            </a:r>
            <a:r>
              <a:rPr lang="ru-RU" dirty="0">
                <a:hlinkClick r:id="rId4"/>
              </a:rPr>
              <a:t>здесь</a:t>
            </a:r>
            <a:r>
              <a:rPr lang="ru-RU" dirty="0"/>
              <a:t>.</a:t>
            </a:r>
            <a:br>
              <a:rPr lang="ru-RU" dirty="0"/>
            </a:br>
            <a:r>
              <a:rPr lang="ru-RU" dirty="0">
                <a:hlinkClick r:id="rId5"/>
              </a:rPr>
              <a:t>Загрузить полноцветную версию</a:t>
            </a:r>
            <a:r>
              <a:rPr lang="ru-RU" dirty="0"/>
              <a:t> </a:t>
            </a:r>
          </a:p>
          <a:p>
            <a:r>
              <a:rPr lang="ru-RU" dirty="0">
                <a:hlinkClick r:id="rId6"/>
              </a:rPr>
              <a:t>Скачать версию для печати</a:t>
            </a:r>
            <a:r>
              <a:rPr lang="ru-RU" dirty="0"/>
              <a:t> </a:t>
            </a:r>
          </a:p>
          <a:p>
            <a:r>
              <a:rPr lang="ru-RU" dirty="0"/>
              <a:t>Загрузите </a:t>
            </a:r>
            <a:r>
              <a:rPr lang="ru-RU" dirty="0">
                <a:hlinkClick r:id="rId7"/>
              </a:rPr>
              <a:t>отдельные модули</a:t>
            </a:r>
            <a:endParaRPr lang="ru-RU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C17783-75CC-4CBC-865C-AB0995C0038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6416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Руководство для телерадиовещателей опубликовано чтобы воодушевить к участию зрительские аудитории производить более качественное содержание ТВ, и формирует МИГ аудитории.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C17783-75CC-4CBC-865C-AB0995C0038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0609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В этом ежегоднике сеть УНИТВИН предлагает возможность узнать и извлечь уроки из широкого спектра проектов в области </a:t>
            </a:r>
            <a:r>
              <a:rPr lang="ru-RU" dirty="0" err="1"/>
              <a:t>медийной</a:t>
            </a:r>
            <a:r>
              <a:rPr lang="ru-RU" dirty="0"/>
              <a:t> и информационной грамотности и межкультурного диалога (MILID). </a:t>
            </a:r>
          </a:p>
          <a:p>
            <a:r>
              <a:rPr lang="ru-RU" dirty="0"/>
              <a:t>Публикация отражает различные точки зрения на то, что представляет собой МИГ чтобы наилучшим образом способствовать межкультурному диалогу.</a:t>
            </a:r>
          </a:p>
          <a:p>
            <a:r>
              <a:rPr lang="ru-RU" dirty="0"/>
              <a:t>Программа разработана (ЮНЕСКО) и Альянсом цивилизаций ООН (UNAOC).</a:t>
            </a:r>
            <a:br>
              <a:rPr lang="ru-RU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C17783-75CC-4CBC-865C-AB0995C0038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6313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C17783-75CC-4CBC-865C-AB0995C0038F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5766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6CC7A0-01AE-4C99-B9AE-422726FA48E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667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AF2FA-F8AB-45F7-916F-62D55A49A370}" type="datetimeFigureOut">
              <a:rPr lang="en-US" smtClean="0"/>
              <a:t>10/26/2018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5E2E3-94A5-4011-BA95-8886C83BE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406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AF2FA-F8AB-45F7-916F-62D55A49A370}" type="datetimeFigureOut">
              <a:rPr lang="en-US" smtClean="0"/>
              <a:t>10/26/2018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5E2E3-94A5-4011-BA95-8886C83BE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650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AF2FA-F8AB-45F7-916F-62D55A49A370}" type="datetimeFigureOut">
              <a:rPr lang="en-US" smtClean="0"/>
              <a:t>10/26/2018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5E2E3-94A5-4011-BA95-8886C83BE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478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AF2FA-F8AB-45F7-916F-62D55A49A370}" type="datetimeFigureOut">
              <a:rPr lang="en-US" smtClean="0"/>
              <a:t>10/26/2018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5E2E3-94A5-4011-BA95-8886C83BE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901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AF2FA-F8AB-45F7-916F-62D55A49A370}" type="datetimeFigureOut">
              <a:rPr lang="en-US" smtClean="0"/>
              <a:t>10/26/2018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5E2E3-94A5-4011-BA95-8886C83BE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216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AF2FA-F8AB-45F7-916F-62D55A49A370}" type="datetimeFigureOut">
              <a:rPr lang="en-US" smtClean="0"/>
              <a:t>10/26/2018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5E2E3-94A5-4011-BA95-8886C83BE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955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AF2FA-F8AB-45F7-916F-62D55A49A370}" type="datetimeFigureOut">
              <a:rPr lang="en-US" smtClean="0"/>
              <a:t>10/26/2018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5E2E3-94A5-4011-BA95-8886C83BE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326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AF2FA-F8AB-45F7-916F-62D55A49A370}" type="datetimeFigureOut">
              <a:rPr lang="en-US" smtClean="0"/>
              <a:t>10/26/2018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5E2E3-94A5-4011-BA95-8886C83BE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876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AF2FA-F8AB-45F7-916F-62D55A49A370}" type="datetimeFigureOut">
              <a:rPr lang="en-US" smtClean="0"/>
              <a:t>10/26/2018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5E2E3-94A5-4011-BA95-8886C83BE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801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AF2FA-F8AB-45F7-916F-62D55A49A370}" type="datetimeFigureOut">
              <a:rPr lang="en-US" smtClean="0"/>
              <a:t>10/26/2018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5E2E3-94A5-4011-BA95-8886C83BE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437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AF2FA-F8AB-45F7-916F-62D55A49A370}" type="datetimeFigureOut">
              <a:rPr lang="en-US" smtClean="0"/>
              <a:t>10/26/2018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5E2E3-94A5-4011-BA95-8886C83BE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2947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637881" y="625851"/>
            <a:ext cx="10905239" cy="304623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2000" kern="0" spc="150">
                <a:solidFill>
                  <a:schemeClr val="tx2"/>
                </a:solidFill>
                <a:latin typeface="Roboto Medium" panose="02000000000000000000" pitchFamily="2" charset="0"/>
                <a:ea typeface="Roboto Medium" panose="02000000000000000000" pitchFamily="2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10" name="Rounded Rectangle 9"/>
          <p:cNvSpPr/>
          <p:nvPr userDrawn="1"/>
        </p:nvSpPr>
        <p:spPr>
          <a:xfrm>
            <a:off x="11515583" y="6303057"/>
            <a:ext cx="343044" cy="298739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1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71566" y="6257742"/>
            <a:ext cx="431079" cy="389083"/>
          </a:xfrm>
        </p:spPr>
        <p:txBody>
          <a:bodyPr lIns="0" tIns="0" rIns="0" bIns="0"/>
          <a:lstStyle>
            <a:lvl1pPr algn="ctr">
              <a:defRPr sz="1000">
                <a:solidFill>
                  <a:schemeClr val="bg1">
                    <a:lumMod val="50000"/>
                  </a:schemeClr>
                </a:solidFill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fld id="{FCEE2C88-6C8F-484D-AF69-578F576B1F4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650581" y="415427"/>
            <a:ext cx="10905239" cy="156073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000" kern="0" spc="200">
                <a:solidFill>
                  <a:schemeClr val="bg1">
                    <a:lumMod val="75000"/>
                  </a:schemeClr>
                </a:solidFill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pPr lvl="0"/>
            <a:endParaRPr lang="id-ID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650581" y="1016000"/>
            <a:ext cx="639758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id-ID" sz="1351" dirty="0">
              <a:solidFill>
                <a:srgbClr val="118CE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705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>
        <p:tmplLst>
          <p:tmpl lvl="1">
            <p:tnLst>
              <p:par>
                <p:cTn presetID="47" presetClass="entr" presetSubtype="0" fill="hold" nodeType="click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10" presetClass="entr" presetSubtype="0" fill="hold" nodeType="click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"/>
          <p:cNvSpPr>
            <a:spLocks noGrp="1"/>
          </p:cNvSpPr>
          <p:nvPr>
            <p:ph type="pic" sz="quarter" idx="22"/>
          </p:nvPr>
        </p:nvSpPr>
        <p:spPr>
          <a:xfrm>
            <a:off x="-1" y="0"/>
            <a:ext cx="6290235" cy="6858000"/>
          </a:xfrm>
          <a:solidFill>
            <a:srgbClr val="D9D9D9"/>
          </a:solidFill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endParaRPr lang="id-ID"/>
          </a:p>
        </p:txBody>
      </p:sp>
      <p:sp>
        <p:nvSpPr>
          <p:cNvPr id="13" name="Rounded Rectangle 12"/>
          <p:cNvSpPr/>
          <p:nvPr userDrawn="1"/>
        </p:nvSpPr>
        <p:spPr>
          <a:xfrm>
            <a:off x="11515583" y="6303057"/>
            <a:ext cx="343044" cy="298739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1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71566" y="6257742"/>
            <a:ext cx="431079" cy="389083"/>
          </a:xfrm>
        </p:spPr>
        <p:txBody>
          <a:bodyPr lIns="0" tIns="0" rIns="0" bIns="0"/>
          <a:lstStyle>
            <a:lvl1pPr algn="ctr">
              <a:defRPr sz="1000">
                <a:solidFill>
                  <a:schemeClr val="bg1">
                    <a:lumMod val="50000"/>
                  </a:schemeClr>
                </a:solidFill>
                <a:latin typeface="Roboto Light" panose="02000000000000000000" pitchFamily="2" charset="0"/>
                <a:ea typeface="Roboto Light" panose="02000000000000000000" pitchFamily="2" charset="0"/>
              </a:defRPr>
            </a:lvl1pPr>
          </a:lstStyle>
          <a:p>
            <a:fld id="{FCEE2C88-6C8F-484D-AF69-578F576B1F4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300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6AF2FA-F8AB-45F7-916F-62D55A49A370}" type="datetimeFigureOut">
              <a:rPr lang="en-US" smtClean="0"/>
              <a:t>10/26/2018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E5E2E3-94A5-4011-BA95-8886C83BE7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416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f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A7983-F85D-46D1-B0E0-97E3A8D880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1961" y="1747024"/>
            <a:ext cx="9144000" cy="3167993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Инструменты медийной и информационной грамотности ЮНЕСКО</a:t>
            </a:r>
            <a:endParaRPr lang="en-US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985708C2-467A-458E-9C5E-7343061710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76039" y="5202238"/>
            <a:ext cx="9144000" cy="1655762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Сергей Карпов</a:t>
            </a:r>
          </a:p>
          <a:p>
            <a:r>
              <a:rPr lang="ru-RU" sz="2800" dirty="0">
                <a:solidFill>
                  <a:schemeClr val="accent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Специалист по вопросам коммуникации и информации, Бюро ЮНЕСКО в Алматы</a:t>
            </a:r>
            <a:endParaRPr lang="en-US" sz="2800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E2C413F-352B-4EB4-BEE6-C1C4828076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19" y="237067"/>
            <a:ext cx="2247143" cy="1291593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3AF5096-85D9-48FD-9210-3A2079421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B182-537F-47F6-BA1E-59AFC745918B}" type="slidenum">
              <a:rPr lang="en-US" smtClean="0"/>
              <a:t>1</a:t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292" y="157168"/>
            <a:ext cx="3588159" cy="201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234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ED8A94DF-3CEA-479B-855C-C987DE70F702}"/>
              </a:ext>
            </a:extLst>
          </p:cNvPr>
          <p:cNvSpPr txBox="1">
            <a:spLocks/>
          </p:cNvSpPr>
          <p:nvPr/>
        </p:nvSpPr>
        <p:spPr>
          <a:xfrm>
            <a:off x="1471961" y="1747024"/>
            <a:ext cx="9144000" cy="31679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Тренды развития СМИ и МИГ</a:t>
            </a:r>
            <a:endParaRPr lang="en-US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3">
            <a:extLst>
              <a:ext uri="{FF2B5EF4-FFF2-40B4-BE49-F238E27FC236}">
                <a16:creationId xmlns:a16="http://schemas.microsoft.com/office/drawing/2014/main" xmlns="" id="{FD1F18BD-BC72-4CAF-8AB0-807C16AAA8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70" b="38622"/>
          <a:stretch/>
        </p:blipFill>
        <p:spPr>
          <a:xfrm>
            <a:off x="0" y="6065241"/>
            <a:ext cx="1748951" cy="79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714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9B4E882-53D6-40F9-8BAD-E43D173A53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70" b="38622"/>
          <a:stretch/>
        </p:blipFill>
        <p:spPr>
          <a:xfrm>
            <a:off x="0" y="6065241"/>
            <a:ext cx="1748951" cy="79276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A176E3A3-B67B-414A-ADCF-4B2E74EBC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B182-537F-47F6-BA1E-59AFC745918B}" type="slidenum">
              <a:rPr lang="en-US" smtClean="0"/>
              <a:t>3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BE061849-47EC-463C-922F-59DC7AD84D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53"/>
            <a:ext cx="12192000" cy="6854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472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2D2E064-F63F-45FA-A6DF-C215A31A3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B182-537F-47F6-BA1E-59AFC745918B}" type="slidenum">
              <a:rPr lang="en-US" smtClean="0"/>
              <a:t>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3DAA57A-C5D2-4443-9009-3D27F520F2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9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0604AC7-A3A4-4799-AF74-284745BCA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B182-537F-47F6-BA1E-59AFC745918B}" type="slidenum">
              <a:rPr lang="en-US" smtClean="0"/>
              <a:t>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B3DC831E-2815-4C82-A884-2C25C20F5A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5" y="0"/>
            <a:ext cx="121733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506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930110" y="6335927"/>
            <a:ext cx="431079" cy="389083"/>
          </a:xfrm>
        </p:spPr>
        <p:txBody>
          <a:bodyPr/>
          <a:lstStyle/>
          <a:p>
            <a:pPr marL="0" marR="0" lvl="0" indent="0" algn="ctr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EE2C88-6C8F-484D-AF69-578F576B1F44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Light" panose="02000000000000000000" pitchFamily="2" charset="0"/>
                <a:cs typeface="+mn-cs"/>
              </a:rPr>
              <a:pPr marL="0" marR="0" lvl="0" indent="0" algn="ctr" defTabSz="914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Light" panose="02000000000000000000" pitchFamily="2" charset="0"/>
              <a:cs typeface="+mn-cs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555304" y="955041"/>
            <a:ext cx="11399629" cy="164220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</a:pPr>
            <a:r>
              <a:rPr lang="ru-RU" sz="3200" kern="120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Стратегия программы Коммуникация и информация для достижения Целей Устойчивого Развития</a:t>
            </a:r>
            <a:endParaRPr lang="en-US" sz="3200" kern="1200" dirty="0">
              <a:solidFill>
                <a:srgbClr val="FF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11" name="Slide Number Placeholder 3"/>
          <p:cNvSpPr txBox="1">
            <a:spLocks/>
          </p:cNvSpPr>
          <p:nvPr/>
        </p:nvSpPr>
        <p:spPr>
          <a:xfrm>
            <a:off x="4930110" y="6335926"/>
            <a:ext cx="431079" cy="38908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ctr" defTabSz="914377" rtl="0" eaLnBrk="1" latinLnBrk="0" hangingPunct="1">
              <a:defRPr sz="1000" kern="1200">
                <a:solidFill>
                  <a:schemeClr val="bg1">
                    <a:lumMod val="50000"/>
                  </a:schemeClr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EE2C88-6C8F-484D-AF69-578F576B1F44}" type="slidenum"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Light" panose="02000000000000000000" pitchFamily="2" charset="0"/>
                <a:cs typeface="+mn-cs"/>
              </a:rPr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Light" panose="02000000000000000000" pitchFamily="2" charset="0"/>
              <a:cs typeface="+mn-cs"/>
            </a:endParaRPr>
          </a:p>
        </p:txBody>
      </p:sp>
      <p:sp>
        <p:nvSpPr>
          <p:cNvPr id="73" name="Shape 3344"/>
          <p:cNvSpPr/>
          <p:nvPr/>
        </p:nvSpPr>
        <p:spPr>
          <a:xfrm>
            <a:off x="4045869" y="3305009"/>
            <a:ext cx="1597164" cy="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21485" y="0"/>
                </a:moveTo>
                <a:cubicBezTo>
                  <a:pt x="21600" y="0"/>
                  <a:pt x="21600" y="0"/>
                  <a:pt x="21600" y="0"/>
                </a:cubicBezTo>
                <a:cubicBezTo>
                  <a:pt x="0" y="0"/>
                  <a:pt x="0" y="0"/>
                  <a:pt x="0" y="0"/>
                </a:cubicBezTo>
                <a:lnTo>
                  <a:pt x="0" y="0"/>
                </a:lnTo>
                <a:lnTo>
                  <a:pt x="21485" y="0"/>
                </a:lnTo>
                <a:close/>
              </a:path>
            </a:pathLst>
          </a:custGeom>
          <a:ln>
            <a:round/>
          </a:ln>
        </p:spPr>
        <p:txBody>
          <a:bodyPr lIns="0" tIns="0" rIns="0" bIns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kumimoji="0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"/>
              <a:cs typeface="Helvetica"/>
              <a:sym typeface="Helvetica"/>
            </a:endParaRPr>
          </a:p>
        </p:txBody>
      </p:sp>
      <p:sp>
        <p:nvSpPr>
          <p:cNvPr id="74" name="Shape 3345"/>
          <p:cNvSpPr/>
          <p:nvPr/>
        </p:nvSpPr>
        <p:spPr>
          <a:xfrm>
            <a:off x="4715531" y="4694469"/>
            <a:ext cx="1600746" cy="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21485" y="0"/>
                </a:moveTo>
                <a:lnTo>
                  <a:pt x="21600" y="0"/>
                </a:lnTo>
                <a:cubicBezTo>
                  <a:pt x="0" y="0"/>
                  <a:pt x="0" y="0"/>
                  <a:pt x="0" y="0"/>
                </a:cubicBezTo>
                <a:lnTo>
                  <a:pt x="0" y="0"/>
                </a:lnTo>
                <a:lnTo>
                  <a:pt x="21485" y="0"/>
                </a:lnTo>
                <a:close/>
              </a:path>
            </a:pathLst>
          </a:custGeom>
          <a:ln>
            <a:round/>
          </a:ln>
        </p:spPr>
        <p:txBody>
          <a:bodyPr lIns="0" tIns="0" rIns="0" bIns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kumimoji="0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"/>
              <a:cs typeface="Helvetica"/>
              <a:sym typeface="Helvetica"/>
            </a:endParaRPr>
          </a:p>
        </p:txBody>
      </p:sp>
      <p:sp>
        <p:nvSpPr>
          <p:cNvPr id="75" name="Shape 3346"/>
          <p:cNvSpPr/>
          <p:nvPr/>
        </p:nvSpPr>
        <p:spPr>
          <a:xfrm>
            <a:off x="3458571" y="2009492"/>
            <a:ext cx="6083510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21467" y="0"/>
                </a:moveTo>
                <a:cubicBezTo>
                  <a:pt x="21600" y="0"/>
                  <a:pt x="21600" y="0"/>
                  <a:pt x="21600" y="0"/>
                </a:cubicBezTo>
                <a:cubicBezTo>
                  <a:pt x="0" y="0"/>
                  <a:pt x="0" y="0"/>
                  <a:pt x="0" y="0"/>
                </a:cubicBezTo>
                <a:lnTo>
                  <a:pt x="0" y="0"/>
                </a:lnTo>
                <a:lnTo>
                  <a:pt x="21467" y="0"/>
                </a:lnTo>
                <a:close/>
              </a:path>
            </a:pathLst>
          </a:custGeom>
          <a:ln>
            <a:round/>
          </a:ln>
        </p:spPr>
        <p:txBody>
          <a:bodyPr lIns="0" tIns="0" rIns="0" bIns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kumimoji="0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"/>
              <a:cs typeface="Helvetica"/>
              <a:sym typeface="Helvetica"/>
            </a:endParaRPr>
          </a:p>
        </p:txBody>
      </p:sp>
      <p:sp>
        <p:nvSpPr>
          <p:cNvPr id="76" name="Shape 3347"/>
          <p:cNvSpPr/>
          <p:nvPr/>
        </p:nvSpPr>
        <p:spPr>
          <a:xfrm>
            <a:off x="4375328" y="3997596"/>
            <a:ext cx="2142334" cy="71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485" y="21600"/>
                </a:moveTo>
                <a:cubicBezTo>
                  <a:pt x="21600" y="0"/>
                  <a:pt x="21600" y="0"/>
                  <a:pt x="2160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0"/>
                  <a:pt x="0" y="21600"/>
                  <a:pt x="0" y="21600"/>
                </a:cubicBezTo>
                <a:lnTo>
                  <a:pt x="21485" y="21600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round/>
          </a:ln>
        </p:spPr>
        <p:txBody>
          <a:bodyPr lIns="0" tIns="0" rIns="0" bIns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kumimoji="0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"/>
              <a:cs typeface="Helvetica"/>
              <a:sym typeface="Helvetica"/>
            </a:endParaRPr>
          </a:p>
        </p:txBody>
      </p:sp>
      <p:sp>
        <p:nvSpPr>
          <p:cNvPr id="77" name="Shape 3348"/>
          <p:cNvSpPr/>
          <p:nvPr/>
        </p:nvSpPr>
        <p:spPr>
          <a:xfrm>
            <a:off x="3694923" y="2576113"/>
            <a:ext cx="2468788" cy="107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0" y="0"/>
                  <a:pt x="0" y="0"/>
                  <a:pt x="0" y="0"/>
                </a:cubicBezTo>
                <a:cubicBezTo>
                  <a:pt x="0" y="21600"/>
                  <a:pt x="0" y="21600"/>
                  <a:pt x="0" y="21600"/>
                </a:cubicBezTo>
                <a:cubicBezTo>
                  <a:pt x="21483" y="21600"/>
                  <a:pt x="21483" y="21600"/>
                  <a:pt x="21483" y="21600"/>
                </a:cubicBezTo>
                <a:cubicBezTo>
                  <a:pt x="21483" y="0"/>
                  <a:pt x="21600" y="0"/>
                  <a:pt x="21600" y="0"/>
                </a:cubicBezTo>
              </a:path>
            </a:pathLst>
          </a:custGeom>
          <a:solidFill>
            <a:srgbClr val="FFFFFF">
              <a:alpha val="50000"/>
            </a:srgbClr>
          </a:solidFill>
          <a:ln>
            <a:round/>
          </a:ln>
        </p:spPr>
        <p:txBody>
          <a:bodyPr lIns="0" tIns="0" rIns="0" bIns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kumimoji="0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"/>
              <a:cs typeface="Helvetica"/>
              <a:sym typeface="Helvetica"/>
            </a:endParaRPr>
          </a:p>
        </p:txBody>
      </p:sp>
      <p:sp>
        <p:nvSpPr>
          <p:cNvPr id="88" name="Shape 3361"/>
          <p:cNvSpPr/>
          <p:nvPr/>
        </p:nvSpPr>
        <p:spPr>
          <a:xfrm>
            <a:off x="3081397" y="2600906"/>
            <a:ext cx="6984623" cy="32359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29" h="21600" extrusionOk="0">
                <a:moveTo>
                  <a:pt x="126" y="115"/>
                </a:moveTo>
                <a:cubicBezTo>
                  <a:pt x="-871" y="1203"/>
                  <a:pt x="3892" y="5672"/>
                  <a:pt x="20618" y="21600"/>
                </a:cubicBezTo>
                <a:cubicBezTo>
                  <a:pt x="20729" y="21600"/>
                  <a:pt x="20729" y="21600"/>
                  <a:pt x="20729" y="21600"/>
                </a:cubicBezTo>
                <a:cubicBezTo>
                  <a:pt x="3892" y="5615"/>
                  <a:pt x="-871" y="1146"/>
                  <a:pt x="237" y="0"/>
                </a:cubicBezTo>
                <a:lnTo>
                  <a:pt x="126" y="115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round/>
          </a:ln>
        </p:spPr>
        <p:txBody>
          <a:bodyPr lIns="0" tIns="0" rIns="0" bIns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kumimoji="0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"/>
              <a:cs typeface="Helvetica"/>
              <a:sym typeface="Helvetica"/>
            </a:endParaRPr>
          </a:p>
        </p:txBody>
      </p:sp>
      <p:sp>
        <p:nvSpPr>
          <p:cNvPr id="89" name="Shape 3362"/>
          <p:cNvSpPr/>
          <p:nvPr/>
        </p:nvSpPr>
        <p:spPr>
          <a:xfrm>
            <a:off x="2668693" y="3328512"/>
            <a:ext cx="5966706" cy="26587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56" h="21600" extrusionOk="0">
                <a:moveTo>
                  <a:pt x="67" y="70"/>
                </a:moveTo>
                <a:cubicBezTo>
                  <a:pt x="-714" y="1742"/>
                  <a:pt x="5272" y="7316"/>
                  <a:pt x="20756" y="21600"/>
                </a:cubicBezTo>
                <a:cubicBezTo>
                  <a:pt x="20756" y="21530"/>
                  <a:pt x="20756" y="21530"/>
                  <a:pt x="20756" y="21530"/>
                </a:cubicBezTo>
                <a:cubicBezTo>
                  <a:pt x="5011" y="7037"/>
                  <a:pt x="-844" y="1463"/>
                  <a:pt x="197" y="0"/>
                </a:cubicBezTo>
                <a:lnTo>
                  <a:pt x="67" y="70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round/>
          </a:ln>
        </p:spPr>
        <p:txBody>
          <a:bodyPr lIns="0" tIns="0" rIns="0" bIns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kumimoji="0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"/>
              <a:cs typeface="Helvetica"/>
              <a:sym typeface="Helvetica"/>
            </a:endParaRPr>
          </a:p>
        </p:txBody>
      </p:sp>
      <p:sp>
        <p:nvSpPr>
          <p:cNvPr id="90" name="Shape 3363"/>
          <p:cNvSpPr/>
          <p:nvPr/>
        </p:nvSpPr>
        <p:spPr>
          <a:xfrm>
            <a:off x="2267137" y="4031711"/>
            <a:ext cx="4632622" cy="19913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35" h="21600" extrusionOk="0">
                <a:moveTo>
                  <a:pt x="140" y="93"/>
                </a:moveTo>
                <a:cubicBezTo>
                  <a:pt x="-865" y="1303"/>
                  <a:pt x="3321" y="5121"/>
                  <a:pt x="20568" y="21600"/>
                </a:cubicBezTo>
                <a:cubicBezTo>
                  <a:pt x="20735" y="21600"/>
                  <a:pt x="20735" y="21600"/>
                  <a:pt x="20735" y="21600"/>
                </a:cubicBezTo>
                <a:cubicBezTo>
                  <a:pt x="3321" y="5028"/>
                  <a:pt x="-865" y="1210"/>
                  <a:pt x="140" y="0"/>
                </a:cubicBezTo>
                <a:lnTo>
                  <a:pt x="140" y="93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round/>
          </a:ln>
        </p:spPr>
        <p:txBody>
          <a:bodyPr lIns="0" tIns="0" rIns="0" bIns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kumimoji="0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"/>
              <a:cs typeface="Helvetica"/>
              <a:sym typeface="Helvetica"/>
            </a:endParaRPr>
          </a:p>
        </p:txBody>
      </p:sp>
      <p:sp>
        <p:nvSpPr>
          <p:cNvPr id="91" name="Shape 3364"/>
          <p:cNvSpPr/>
          <p:nvPr/>
        </p:nvSpPr>
        <p:spPr>
          <a:xfrm>
            <a:off x="1876627" y="4746628"/>
            <a:ext cx="2843478" cy="11904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94" h="21600" extrusionOk="0">
                <a:moveTo>
                  <a:pt x="114" y="155"/>
                </a:moveTo>
                <a:cubicBezTo>
                  <a:pt x="-706" y="1243"/>
                  <a:pt x="2575" y="5750"/>
                  <a:pt x="20621" y="21600"/>
                </a:cubicBezTo>
                <a:cubicBezTo>
                  <a:pt x="20894" y="21600"/>
                  <a:pt x="20894" y="21600"/>
                  <a:pt x="20894" y="21600"/>
                </a:cubicBezTo>
                <a:cubicBezTo>
                  <a:pt x="2575" y="5594"/>
                  <a:pt x="-706" y="1088"/>
                  <a:pt x="114" y="0"/>
                </a:cubicBezTo>
                <a:lnTo>
                  <a:pt x="114" y="155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round/>
          </a:ln>
        </p:spPr>
        <p:txBody>
          <a:bodyPr lIns="0" tIns="0" rIns="0" bIns="0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>
                <a:uFillTx/>
                <a:latin typeface="Helvetica"/>
                <a:ea typeface="Helvetica"/>
                <a:cs typeface="Helvetica"/>
                <a:sym typeface="Helvetica"/>
              </a:defRPr>
            </a:pPr>
            <a:endParaRPr kumimoji="0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vetica"/>
              <a:cs typeface="Helvetica"/>
              <a:sym typeface="Helvetica"/>
            </a:endParaRPr>
          </a:p>
        </p:txBody>
      </p:sp>
      <p:sp>
        <p:nvSpPr>
          <p:cNvPr id="92" name="Shape 3365"/>
          <p:cNvSpPr/>
          <p:nvPr/>
        </p:nvSpPr>
        <p:spPr>
          <a:xfrm rot="3600000">
            <a:off x="2148389" y="5072625"/>
            <a:ext cx="481219" cy="238527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8100" tIns="38100" rIns="38100" bIns="38100">
            <a:spAutoFit/>
          </a:bodyPr>
          <a:lstStyle>
            <a:lvl1pPr>
              <a:buClr>
                <a:srgbClr val="F5F5F5"/>
              </a:buClr>
              <a:defRPr sz="1200" b="1">
                <a:solidFill>
                  <a:srgbClr val="F5F5F5"/>
                </a:solidFill>
                <a:uFill>
                  <a:solidFill>
                    <a:srgbClr val="F5F5F5"/>
                  </a:solidFill>
                </a:uFill>
              </a:defRPr>
            </a:lvl1pPr>
          </a:lstStyle>
          <a:p>
            <a:pPr marL="0" marR="0" lvl="0" indent="0" algn="l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5F5F5"/>
              </a:buClr>
              <a:buSzTx/>
              <a:buFontTx/>
              <a:buNone/>
              <a:tabLst/>
              <a:defRPr sz="1800" b="0">
                <a:solidFill>
                  <a:srgbClr val="000000"/>
                </a:solidFill>
                <a:uFillTx/>
              </a:defRPr>
            </a:pPr>
            <a:r>
              <a:rPr kumimoji="0" lang="de-AT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/>
                <a:ea typeface="+mn-ea"/>
                <a:cs typeface="+mn-cs"/>
              </a:rPr>
              <a:t>SDG</a:t>
            </a:r>
            <a:r>
              <a:rPr kumimoji="0" lang="de-AT" sz="105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/>
                <a:ea typeface="+mn-ea"/>
                <a:cs typeface="+mn-cs"/>
              </a:rPr>
              <a:t>16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light"/>
              <a:ea typeface="+mn-ea"/>
              <a:cs typeface="+mn-cs"/>
            </a:endParaRPr>
          </a:p>
        </p:txBody>
      </p:sp>
      <p:sp>
        <p:nvSpPr>
          <p:cNvPr id="93" name="Shape 3366"/>
          <p:cNvSpPr/>
          <p:nvPr/>
        </p:nvSpPr>
        <p:spPr>
          <a:xfrm rot="3600000">
            <a:off x="2776395" y="4803502"/>
            <a:ext cx="400478" cy="238527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8100" tIns="38100" rIns="38100" bIns="38100">
            <a:spAutoFit/>
          </a:bodyPr>
          <a:lstStyle>
            <a:lvl1pPr>
              <a:buClr>
                <a:srgbClr val="F5F5F5"/>
              </a:buClr>
              <a:defRPr sz="1200" b="1">
                <a:solidFill>
                  <a:srgbClr val="F5F5F5"/>
                </a:solidFill>
                <a:uFill>
                  <a:solidFill>
                    <a:srgbClr val="F5F5F5"/>
                  </a:solidFill>
                </a:uFill>
              </a:defRPr>
            </a:lvl1pPr>
          </a:lstStyle>
          <a:p>
            <a:pPr marL="0" marR="0" lvl="0" indent="0" algn="l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5F5F5"/>
              </a:buClr>
              <a:buSzTx/>
              <a:buFontTx/>
              <a:buNone/>
              <a:tabLst/>
              <a:defRPr sz="1800" b="0">
                <a:solidFill>
                  <a:srgbClr val="000000"/>
                </a:solidFill>
                <a:uFillTx/>
              </a:defRPr>
            </a:pPr>
            <a:r>
              <a:rPr kumimoji="0" lang="de-AT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/>
                <a:ea typeface="+mn-ea"/>
                <a:cs typeface="+mn-cs"/>
              </a:rPr>
              <a:t>SD 9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light"/>
              <a:ea typeface="+mn-ea"/>
              <a:cs typeface="+mn-cs"/>
            </a:endParaRPr>
          </a:p>
        </p:txBody>
      </p:sp>
      <p:sp>
        <p:nvSpPr>
          <p:cNvPr id="94" name="Shape 3367"/>
          <p:cNvSpPr/>
          <p:nvPr/>
        </p:nvSpPr>
        <p:spPr>
          <a:xfrm rot="3600000">
            <a:off x="3298325" y="4466785"/>
            <a:ext cx="481219" cy="238527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8100" tIns="38100" rIns="38100" bIns="38100">
            <a:spAutoFit/>
          </a:bodyPr>
          <a:lstStyle>
            <a:lvl1pPr>
              <a:buClr>
                <a:srgbClr val="F5F5F5"/>
              </a:buClr>
              <a:defRPr sz="1200" b="1">
                <a:solidFill>
                  <a:srgbClr val="F5F5F5"/>
                </a:solidFill>
                <a:uFill>
                  <a:solidFill>
                    <a:srgbClr val="F5F5F5"/>
                  </a:solidFill>
                </a:uFill>
              </a:defRPr>
            </a:lvl1pPr>
          </a:lstStyle>
          <a:p>
            <a:pPr marL="0" marR="0" lvl="0" indent="0" algn="l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5F5F5"/>
              </a:buClr>
              <a:buSzTx/>
              <a:buFontTx/>
              <a:buNone/>
              <a:tabLst/>
              <a:defRPr sz="1800" b="0">
                <a:solidFill>
                  <a:srgbClr val="000000"/>
                </a:solidFill>
                <a:uFillTx/>
              </a:defRPr>
            </a:pPr>
            <a:r>
              <a:rPr kumimoji="0" lang="de-AT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/>
                <a:ea typeface="+mn-ea"/>
                <a:cs typeface="+mn-cs"/>
              </a:rPr>
              <a:t>SDG</a:t>
            </a:r>
            <a:r>
              <a:rPr kumimoji="0" lang="de-AT" sz="105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/>
                <a:ea typeface="+mn-ea"/>
                <a:cs typeface="+mn-cs"/>
              </a:rPr>
              <a:t> 8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light"/>
              <a:ea typeface="+mn-ea"/>
              <a:cs typeface="+mn-cs"/>
            </a:endParaRPr>
          </a:p>
        </p:txBody>
      </p:sp>
      <p:sp>
        <p:nvSpPr>
          <p:cNvPr id="95" name="Shape 3368"/>
          <p:cNvSpPr/>
          <p:nvPr/>
        </p:nvSpPr>
        <p:spPr>
          <a:xfrm rot="3600000">
            <a:off x="3868648" y="4140027"/>
            <a:ext cx="481219" cy="238527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8100" tIns="38100" rIns="38100" bIns="38100">
            <a:spAutoFit/>
          </a:bodyPr>
          <a:lstStyle>
            <a:lvl1pPr>
              <a:buClr>
                <a:srgbClr val="F5F5F5"/>
              </a:buClr>
              <a:defRPr sz="1200" b="1">
                <a:solidFill>
                  <a:srgbClr val="F5F5F5"/>
                </a:solidFill>
                <a:uFill>
                  <a:solidFill>
                    <a:srgbClr val="F5F5F5"/>
                  </a:solidFill>
                </a:uFill>
              </a:defRPr>
            </a:lvl1pPr>
          </a:lstStyle>
          <a:p>
            <a:pPr marL="0" marR="0" lvl="0" indent="0" algn="l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5F5F5"/>
              </a:buClr>
              <a:buSzTx/>
              <a:buFontTx/>
              <a:buNone/>
              <a:tabLst/>
              <a:defRPr sz="1800" b="0">
                <a:solidFill>
                  <a:srgbClr val="000000"/>
                </a:solidFill>
                <a:uFillTx/>
              </a:defRPr>
            </a:pPr>
            <a:r>
              <a:rPr kumimoji="0" lang="de-AT" sz="10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/>
                <a:ea typeface="+mn-ea"/>
                <a:cs typeface="+mn-cs"/>
              </a:rPr>
              <a:t>SDG</a:t>
            </a:r>
            <a:r>
              <a:rPr kumimoji="0" lang="de-AT" sz="105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/>
                <a:ea typeface="+mn-ea"/>
                <a:cs typeface="+mn-cs"/>
              </a:rPr>
              <a:t> 5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light"/>
              <a:ea typeface="+mn-ea"/>
              <a:cs typeface="+mn-cs"/>
            </a:endParaRPr>
          </a:p>
        </p:txBody>
      </p:sp>
      <p:sp>
        <p:nvSpPr>
          <p:cNvPr id="96" name="Shape 3369"/>
          <p:cNvSpPr/>
          <p:nvPr/>
        </p:nvSpPr>
        <p:spPr>
          <a:xfrm rot="3840000">
            <a:off x="4447531" y="3862073"/>
            <a:ext cx="481219" cy="238527"/>
          </a:xfrm>
          <a:prstGeom prst="rect">
            <a:avLst/>
          </a:prstGeom>
          <a:ln w="12700">
            <a:round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38100" tIns="38100" rIns="38100" bIns="38100">
            <a:spAutoFit/>
          </a:bodyPr>
          <a:lstStyle>
            <a:lvl1pPr>
              <a:buClr>
                <a:srgbClr val="F5F5F5"/>
              </a:buClr>
              <a:defRPr sz="1200" b="1">
                <a:solidFill>
                  <a:srgbClr val="F5F5F5"/>
                </a:solidFill>
                <a:uFill>
                  <a:solidFill>
                    <a:srgbClr val="F5F5F5"/>
                  </a:solidFill>
                </a:uFill>
              </a:defRPr>
            </a:lvl1pPr>
          </a:lstStyle>
          <a:p>
            <a:pPr marL="0" marR="0" lvl="0" indent="0" algn="l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5F5F5"/>
              </a:buClr>
              <a:buSzTx/>
              <a:buFontTx/>
              <a:buNone/>
              <a:tabLst/>
              <a:defRPr sz="1800" b="0">
                <a:solidFill>
                  <a:srgbClr val="000000"/>
                </a:solidFill>
                <a:uFillTx/>
              </a:defRPr>
            </a:pPr>
            <a:r>
              <a:rPr kumimoji="0" lang="en-US" sz="1050" b="1" i="0" u="none" strike="noStrike" kern="1200" cap="none" spc="0" normalizeH="0" baseline="0" noProof="0" dirty="0">
                <a:ln>
                  <a:noFill/>
                </a:ln>
                <a:solidFill>
                  <a:srgbClr val="F5F5F5"/>
                </a:solidFill>
                <a:effectLst/>
                <a:uLnTx/>
                <a:uFill>
                  <a:solidFill>
                    <a:srgbClr val="F5F5F5"/>
                  </a:solidFill>
                </a:uFill>
                <a:latin typeface="Roboto light"/>
                <a:ea typeface="+mn-ea"/>
                <a:cs typeface="+mn-cs"/>
              </a:rPr>
              <a:t>SDG 4</a:t>
            </a:r>
            <a:endParaRPr kumimoji="0" sz="1050" b="1" i="0" u="none" strike="noStrike" kern="1200" cap="none" spc="0" normalizeH="0" baseline="0" noProof="0" dirty="0">
              <a:ln>
                <a:noFill/>
              </a:ln>
              <a:solidFill>
                <a:srgbClr val="F5F5F5"/>
              </a:solidFill>
              <a:effectLst/>
              <a:uLnTx/>
              <a:uFill>
                <a:solidFill>
                  <a:srgbClr val="F5F5F5"/>
                </a:solidFill>
              </a:uFill>
              <a:latin typeface="Roboto light"/>
              <a:ea typeface="+mn-ea"/>
              <a:cs typeface="+mn-cs"/>
            </a:endParaRPr>
          </a:p>
        </p:txBody>
      </p:sp>
      <p:sp>
        <p:nvSpPr>
          <p:cNvPr id="98" name="Text Placeholder 32"/>
          <p:cNvSpPr txBox="1">
            <a:spLocks/>
          </p:cNvSpPr>
          <p:nvPr/>
        </p:nvSpPr>
        <p:spPr>
          <a:xfrm>
            <a:off x="1642534" y="1963768"/>
            <a:ext cx="10452495" cy="56637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ru-RU" sz="1400" b="1" dirty="0">
                <a:solidFill>
                  <a:prstClr val="black">
                    <a:lumMod val="85000"/>
                    <a:lumOff val="15000"/>
                  </a:prstClr>
                </a:solidFill>
                <a:latin typeface="Helvetica" panose="020B0604020202020204" pitchFamily="34" charset="0"/>
                <a:ea typeface="Roboto Light" panose="02000000000000000000" pitchFamily="2" charset="0"/>
                <a:cs typeface="Helvetica" panose="020B0604020202020204" pitchFamily="34" charset="0"/>
              </a:rPr>
              <a:t>Инклюзивное и качественное образование для всех и продвижение образования на протяжении всей жизни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Helvetica" panose="020B0604020202020204" pitchFamily="34" charset="0"/>
              <a:ea typeface="Roboto Light" panose="02000000000000000000" pitchFamily="2" charset="0"/>
              <a:cs typeface="Helvetica" panose="020B0604020202020204" pitchFamily="34" charset="0"/>
            </a:endParaRPr>
          </a:p>
        </p:txBody>
      </p:sp>
      <p:sp>
        <p:nvSpPr>
          <p:cNvPr id="99" name="Text Placeholder 33"/>
          <p:cNvSpPr txBox="1">
            <a:spLocks/>
          </p:cNvSpPr>
          <p:nvPr/>
        </p:nvSpPr>
        <p:spPr>
          <a:xfrm>
            <a:off x="1642536" y="1759588"/>
            <a:ext cx="10452482" cy="372511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</a:rPr>
              <a:t>Образование</a:t>
            </a:r>
            <a:endParaRPr kumimoji="0" lang="en-AU" sz="1400" b="1" i="0" u="none" strike="noStrike" kern="1200" cap="none" spc="0" normalizeH="0" baseline="0" noProof="0" dirty="0">
              <a:ln>
                <a:noFill/>
              </a:ln>
              <a:solidFill>
                <a:schemeClr val="accent5"/>
              </a:solidFill>
              <a:effectLst/>
              <a:uLnTx/>
              <a:uFillTx/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00" name="Text Placeholder 32"/>
          <p:cNvSpPr txBox="1">
            <a:spLocks/>
          </p:cNvSpPr>
          <p:nvPr/>
        </p:nvSpPr>
        <p:spPr>
          <a:xfrm>
            <a:off x="1642534" y="2778629"/>
            <a:ext cx="10452495" cy="56637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ru-RU" sz="1400" b="1" dirty="0">
                <a:latin typeface="Helvetica" panose="020B0604020202020204" pitchFamily="34" charset="0"/>
                <a:cs typeface="Helvetica" panose="020B0604020202020204" pitchFamily="34" charset="0"/>
              </a:rPr>
              <a:t>Достижение гендерного равенства и расширение прав и возможностей всех женщин и девочек</a:t>
            </a:r>
            <a:endParaRPr lang="en-US" sz="1400" b="1" dirty="0">
              <a:latin typeface="Helvetica" panose="020B0604020202020204" pitchFamily="34" charset="0"/>
              <a:cs typeface="Helvetica" panose="020B0604020202020204" pitchFamily="34" charset="0"/>
            </a:endParaRPr>
          </a:p>
          <a:p>
            <a:pPr marL="0" marR="0" lvl="0" indent="0" algn="l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Helvetica" panose="020B0604020202020204" pitchFamily="34" charset="0"/>
              <a:ea typeface="Roboto Light" panose="02000000000000000000" pitchFamily="2" charset="0"/>
              <a:cs typeface="Helvetica" panose="020B0604020202020204" pitchFamily="34" charset="0"/>
            </a:endParaRPr>
          </a:p>
        </p:txBody>
      </p:sp>
      <p:sp>
        <p:nvSpPr>
          <p:cNvPr id="101" name="Text Placeholder 33"/>
          <p:cNvSpPr txBox="1">
            <a:spLocks/>
          </p:cNvSpPr>
          <p:nvPr/>
        </p:nvSpPr>
        <p:spPr>
          <a:xfrm>
            <a:off x="1642536" y="2574449"/>
            <a:ext cx="10452482" cy="372511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ru-RU" sz="1400" b="1" dirty="0">
                <a:solidFill>
                  <a:schemeClr val="accent3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Гендерное равенство</a:t>
            </a:r>
            <a:endParaRPr kumimoji="0" lang="en-AU" sz="1400" b="1" i="0" u="none" strike="noStrike" kern="1200" cap="none" spc="0" normalizeH="0" baseline="0" noProof="0" dirty="0">
              <a:ln>
                <a:noFill/>
              </a:ln>
              <a:solidFill>
                <a:schemeClr val="accent3"/>
              </a:solidFill>
              <a:effectLst/>
              <a:uLnTx/>
              <a:uFillTx/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02" name="Text Placeholder 32"/>
          <p:cNvSpPr txBox="1">
            <a:spLocks/>
          </p:cNvSpPr>
          <p:nvPr/>
        </p:nvSpPr>
        <p:spPr>
          <a:xfrm>
            <a:off x="1642534" y="3587693"/>
            <a:ext cx="10452495" cy="56637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ru-RU" sz="1400" b="1" dirty="0">
                <a:latin typeface="Helvetica" panose="020B0604020202020204" pitchFamily="34" charset="0"/>
                <a:cs typeface="Helvetica" panose="020B0604020202020204" pitchFamily="34" charset="0"/>
              </a:rPr>
              <a:t>Продвижение инклюзивного и устойчивого экономического роста, занятости и достойной работы для всех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Helvetica" panose="020B0604020202020204" pitchFamily="34" charset="0"/>
              <a:ea typeface="Roboto Light" panose="02000000000000000000" pitchFamily="2" charset="0"/>
              <a:cs typeface="Helvetica" panose="020B0604020202020204" pitchFamily="34" charset="0"/>
            </a:endParaRPr>
          </a:p>
        </p:txBody>
      </p:sp>
      <p:sp>
        <p:nvSpPr>
          <p:cNvPr id="103" name="Text Placeholder 33"/>
          <p:cNvSpPr txBox="1">
            <a:spLocks/>
          </p:cNvSpPr>
          <p:nvPr/>
        </p:nvSpPr>
        <p:spPr>
          <a:xfrm>
            <a:off x="1642536" y="3383513"/>
            <a:ext cx="10452482" cy="372511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400" b="1" i="0" u="none" strike="noStrike" kern="1200" cap="none" spc="0" normalizeH="0" noProof="0" dirty="0">
                <a:ln>
                  <a:noFill/>
                </a:ln>
                <a:solidFill>
                  <a:srgbClr val="F15A24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</a:rPr>
              <a:t>Экономический рост</a:t>
            </a:r>
            <a:endParaRPr kumimoji="0" lang="en-AU" sz="1400" b="1" i="0" u="none" strike="noStrike" kern="1200" cap="none" spc="0" normalizeH="0" baseline="0" noProof="0" dirty="0">
              <a:ln>
                <a:noFill/>
              </a:ln>
              <a:solidFill>
                <a:srgbClr val="F15A24"/>
              </a:solidFill>
              <a:effectLst/>
              <a:uLnTx/>
              <a:uFillTx/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04" name="Text Placeholder 32"/>
          <p:cNvSpPr txBox="1">
            <a:spLocks/>
          </p:cNvSpPr>
          <p:nvPr/>
        </p:nvSpPr>
        <p:spPr>
          <a:xfrm>
            <a:off x="1642534" y="4405282"/>
            <a:ext cx="10452495" cy="56637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ru-RU" sz="1400" b="1" dirty="0">
                <a:solidFill>
                  <a:prstClr val="black">
                    <a:lumMod val="85000"/>
                    <a:lumOff val="15000"/>
                  </a:prstClr>
                </a:solidFill>
                <a:latin typeface="Helvetica" panose="020B0604020202020204" pitchFamily="34" charset="0"/>
                <a:ea typeface="Roboto Light" panose="02000000000000000000" pitchFamily="2" charset="0"/>
                <a:cs typeface="Helvetica" panose="020B0604020202020204" pitchFamily="34" charset="0"/>
              </a:rPr>
              <a:t>Построение инфраструктуры, содействующей устойчивой индустриализации и поддержки инновациям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Helvetica" panose="020B0604020202020204" pitchFamily="34" charset="0"/>
              <a:ea typeface="Roboto Light" panose="02000000000000000000" pitchFamily="2" charset="0"/>
              <a:cs typeface="Helvetica" panose="020B0604020202020204" pitchFamily="34" charset="0"/>
            </a:endParaRPr>
          </a:p>
        </p:txBody>
      </p:sp>
      <p:sp>
        <p:nvSpPr>
          <p:cNvPr id="105" name="Text Placeholder 33"/>
          <p:cNvSpPr txBox="1">
            <a:spLocks/>
          </p:cNvSpPr>
          <p:nvPr/>
        </p:nvSpPr>
        <p:spPr>
          <a:xfrm>
            <a:off x="1642536" y="4201102"/>
            <a:ext cx="10452482" cy="372511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FEC709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</a:rPr>
              <a:t>Инфраструктура</a:t>
            </a:r>
            <a:endParaRPr kumimoji="0" lang="en-AU" sz="1400" b="1" i="0" u="none" strike="noStrike" kern="1200" cap="none" spc="0" normalizeH="0" baseline="0" noProof="0" dirty="0">
              <a:ln>
                <a:noFill/>
              </a:ln>
              <a:solidFill>
                <a:srgbClr val="FEC709"/>
              </a:solidFill>
              <a:effectLst/>
              <a:uLnTx/>
              <a:uFillTx/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06" name="Text Placeholder 32"/>
          <p:cNvSpPr txBox="1">
            <a:spLocks/>
          </p:cNvSpPr>
          <p:nvPr/>
        </p:nvSpPr>
        <p:spPr>
          <a:xfrm>
            <a:off x="1642534" y="5201102"/>
            <a:ext cx="10452495" cy="56637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ru-RU" sz="1400" b="1" dirty="0">
                <a:solidFill>
                  <a:prstClr val="black">
                    <a:lumMod val="85000"/>
                    <a:lumOff val="15000"/>
                  </a:prstClr>
                </a:solidFill>
                <a:latin typeface="Helvetica" panose="020B0604020202020204" pitchFamily="34" charset="0"/>
                <a:ea typeface="Roboto Light" panose="02000000000000000000" pitchFamily="2" charset="0"/>
                <a:cs typeface="Helvetica" panose="020B0604020202020204" pitchFamily="34" charset="0"/>
              </a:rPr>
              <a:t>Продвижение справедливого, мирного и инклюзивного общества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Helvetica" panose="020B0604020202020204" pitchFamily="34" charset="0"/>
              <a:ea typeface="Roboto Light" panose="02000000000000000000" pitchFamily="2" charset="0"/>
              <a:cs typeface="Helvetica" panose="020B0604020202020204" pitchFamily="34" charset="0"/>
            </a:endParaRPr>
          </a:p>
        </p:txBody>
      </p:sp>
      <p:sp>
        <p:nvSpPr>
          <p:cNvPr id="107" name="Text Placeholder 33"/>
          <p:cNvSpPr txBox="1">
            <a:spLocks/>
          </p:cNvSpPr>
          <p:nvPr/>
        </p:nvSpPr>
        <p:spPr>
          <a:xfrm>
            <a:off x="1642536" y="5026127"/>
            <a:ext cx="10452482" cy="207117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400" b="1" i="0" u="none" strike="noStrike" kern="1200" cap="none" spc="0" normalizeH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Roboto medium"/>
                <a:ea typeface="+mn-ea"/>
                <a:cs typeface="+mn-cs"/>
              </a:rPr>
              <a:t>Мир и правосудие</a:t>
            </a:r>
            <a:endParaRPr kumimoji="0" lang="en-AU" sz="1400" b="1" i="0" u="none" strike="noStrike" kern="120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Roboto medium"/>
              <a:ea typeface="+mn-ea"/>
              <a:cs typeface="+mn-cs"/>
            </a:endParaRPr>
          </a:p>
        </p:txBody>
      </p:sp>
      <p:sp>
        <p:nvSpPr>
          <p:cNvPr id="114" name="Oval 113"/>
          <p:cNvSpPr/>
          <p:nvPr/>
        </p:nvSpPr>
        <p:spPr>
          <a:xfrm flipH="1">
            <a:off x="883337" y="1762316"/>
            <a:ext cx="585787" cy="5857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</a:rPr>
              <a:t>4</a:t>
            </a:r>
          </a:p>
        </p:txBody>
      </p:sp>
      <p:sp>
        <p:nvSpPr>
          <p:cNvPr id="115" name="Oval 114"/>
          <p:cNvSpPr/>
          <p:nvPr/>
        </p:nvSpPr>
        <p:spPr>
          <a:xfrm flipH="1">
            <a:off x="883337" y="2577177"/>
            <a:ext cx="585787" cy="5857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AT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</a:rPr>
              <a:t>5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16" name="Oval 115"/>
          <p:cNvSpPr/>
          <p:nvPr/>
        </p:nvSpPr>
        <p:spPr>
          <a:xfrm flipH="1">
            <a:off x="883337" y="3386241"/>
            <a:ext cx="585787" cy="5857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AT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</a:rPr>
              <a:t>8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17" name="Oval 116"/>
          <p:cNvSpPr/>
          <p:nvPr/>
        </p:nvSpPr>
        <p:spPr>
          <a:xfrm flipH="1">
            <a:off x="883337" y="4201102"/>
            <a:ext cx="585787" cy="5857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AT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/>
                <a:ea typeface="+mn-ea"/>
                <a:cs typeface="+mn-cs"/>
              </a:rPr>
              <a:t>9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light"/>
              <a:ea typeface="+mn-ea"/>
              <a:cs typeface="+mn-cs"/>
            </a:endParaRPr>
          </a:p>
        </p:txBody>
      </p:sp>
      <p:sp>
        <p:nvSpPr>
          <p:cNvPr id="118" name="Oval 117"/>
          <p:cNvSpPr/>
          <p:nvPr/>
        </p:nvSpPr>
        <p:spPr>
          <a:xfrm flipH="1">
            <a:off x="883337" y="4995670"/>
            <a:ext cx="585787" cy="5857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AT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</a:rPr>
              <a:t>16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pic>
        <p:nvPicPr>
          <p:cNvPr id="37" name="Рисунок 3">
            <a:extLst>
              <a:ext uri="{FF2B5EF4-FFF2-40B4-BE49-F238E27FC236}">
                <a16:creationId xmlns:a16="http://schemas.microsoft.com/office/drawing/2014/main" xmlns="" id="{C9B4E882-53D6-40F9-8BAD-E43D173A53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70" b="38622"/>
          <a:stretch/>
        </p:blipFill>
        <p:spPr>
          <a:xfrm>
            <a:off x="0" y="6065241"/>
            <a:ext cx="1748951" cy="79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45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EE2C88-6C8F-484D-AF69-578F576B1F44}" type="slidenum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Light" panose="02000000000000000000" pitchFamily="2" charset="0"/>
                <a:cs typeface="+mn-cs"/>
              </a:rPr>
              <a:pPr marL="0" marR="0" lvl="0" indent="0" algn="ctr" defTabSz="914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Light" panose="02000000000000000000" pitchFamily="2" charset="0"/>
              <a:cs typeface="+mn-cs"/>
            </a:endParaRPr>
          </a:p>
        </p:txBody>
      </p:sp>
      <p:sp>
        <p:nvSpPr>
          <p:cNvPr id="111" name="Slide Number Placeholder 3"/>
          <p:cNvSpPr txBox="1">
            <a:spLocks/>
          </p:cNvSpPr>
          <p:nvPr/>
        </p:nvSpPr>
        <p:spPr>
          <a:xfrm>
            <a:off x="11471566" y="6257741"/>
            <a:ext cx="431079" cy="389083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marL="0" algn="ctr" defTabSz="914377" rtl="0" eaLnBrk="1" latinLnBrk="0" hangingPunct="1">
              <a:defRPr sz="1000" kern="1200">
                <a:solidFill>
                  <a:schemeClr val="bg1">
                    <a:lumMod val="50000"/>
                  </a:schemeClr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CEE2C88-6C8F-484D-AF69-578F576B1F44}" type="slidenum">
              <a: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Roboto Light" panose="02000000000000000000" pitchFamily="2" charset="0"/>
                <a:cs typeface="+mn-cs"/>
              </a:rPr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Roboto Light" panose="02000000000000000000" pitchFamily="2" charset="0"/>
              <a:cs typeface="+mn-cs"/>
            </a:endParaRPr>
          </a:p>
        </p:txBody>
      </p:sp>
      <p:sp>
        <p:nvSpPr>
          <p:cNvPr id="63" name="Block Arc 62"/>
          <p:cNvSpPr/>
          <p:nvPr/>
        </p:nvSpPr>
        <p:spPr>
          <a:xfrm flipH="1">
            <a:off x="4020387" y="1764172"/>
            <a:ext cx="3535680" cy="3535680"/>
          </a:xfrm>
          <a:prstGeom prst="blockArc">
            <a:avLst>
              <a:gd name="adj1" fmla="val 5384245"/>
              <a:gd name="adj2" fmla="val 16203021"/>
              <a:gd name="adj3" fmla="val 6157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light"/>
              <a:ea typeface="+mn-ea"/>
              <a:cs typeface="+mn-cs"/>
            </a:endParaRPr>
          </a:p>
        </p:txBody>
      </p:sp>
      <p:sp>
        <p:nvSpPr>
          <p:cNvPr id="85" name="Oval 84"/>
          <p:cNvSpPr/>
          <p:nvPr/>
        </p:nvSpPr>
        <p:spPr>
          <a:xfrm>
            <a:off x="5484710" y="1560124"/>
            <a:ext cx="585787" cy="585787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AU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</a:rPr>
              <a:t>4</a:t>
            </a:r>
          </a:p>
        </p:txBody>
      </p:sp>
      <p:sp>
        <p:nvSpPr>
          <p:cNvPr id="88" name="Oval 87"/>
          <p:cNvSpPr/>
          <p:nvPr/>
        </p:nvSpPr>
        <p:spPr>
          <a:xfrm>
            <a:off x="6706694" y="2090687"/>
            <a:ext cx="585787" cy="5857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AT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</a:rPr>
              <a:t>5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91" name="Oval 90"/>
          <p:cNvSpPr/>
          <p:nvPr/>
        </p:nvSpPr>
        <p:spPr>
          <a:xfrm>
            <a:off x="6706694" y="4354187"/>
            <a:ext cx="585787" cy="58578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AT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/>
                <a:ea typeface="+mn-ea"/>
                <a:cs typeface="+mn-cs"/>
              </a:rPr>
              <a:t>9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boto light"/>
              <a:ea typeface="+mn-ea"/>
              <a:cs typeface="+mn-cs"/>
            </a:endParaRPr>
          </a:p>
        </p:txBody>
      </p:sp>
      <p:sp>
        <p:nvSpPr>
          <p:cNvPr id="94" name="Oval 93"/>
          <p:cNvSpPr/>
          <p:nvPr/>
        </p:nvSpPr>
        <p:spPr>
          <a:xfrm>
            <a:off x="5484710" y="4845888"/>
            <a:ext cx="585787" cy="5857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AT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</a:rPr>
              <a:t>16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97" name="Oval 96"/>
          <p:cNvSpPr/>
          <p:nvPr/>
        </p:nvSpPr>
        <p:spPr>
          <a:xfrm>
            <a:off x="7137627" y="3205176"/>
            <a:ext cx="585787" cy="58578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600" dirty="0">
                <a:solidFill>
                  <a:srgbClr val="FFFFFF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8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25" name="Text Placeholder 32"/>
          <p:cNvSpPr txBox="1">
            <a:spLocks/>
          </p:cNvSpPr>
          <p:nvPr/>
        </p:nvSpPr>
        <p:spPr>
          <a:xfrm>
            <a:off x="8289082" y="3650523"/>
            <a:ext cx="2519147" cy="92345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25000"/>
              </a:lnSpc>
              <a:spcBef>
                <a:spcPts val="0"/>
              </a:spcBef>
              <a:buNone/>
            </a:pPr>
            <a:r>
              <a:rPr lang="en-US" sz="1400" b="1" dirty="0">
                <a:solidFill>
                  <a:srgbClr val="32424F"/>
                </a:solidFill>
                <a:latin typeface="Lato Light" panose="020F0302020204030203" pitchFamily="34" charset="0"/>
              </a:rPr>
              <a:t>ER4</a:t>
            </a:r>
            <a:r>
              <a:rPr lang="ru-RU" sz="1400" b="1" dirty="0">
                <a:solidFill>
                  <a:srgbClr val="32424F"/>
                </a:solidFill>
                <a:latin typeface="Lato Light" panose="020F0302020204030203" pitchFamily="34" charset="0"/>
              </a:rPr>
              <a:t> - </a:t>
            </a:r>
            <a:r>
              <a:rPr lang="en-US" sz="1400" dirty="0">
                <a:solidFill>
                  <a:srgbClr val="32424F"/>
                </a:solidFill>
                <a:latin typeface="Lato Light" panose="020F0302020204030203" pitchFamily="34" charset="0"/>
              </a:rPr>
              <a:t>Open Solutions for Knowledge programme and ICT accessibility</a:t>
            </a:r>
          </a:p>
          <a:p>
            <a:pPr marL="0" marR="0" lvl="0" indent="0" algn="l" defTabSz="6858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32424F"/>
              </a:solidFill>
              <a:effectLst/>
              <a:uLnTx/>
              <a:uFillTx/>
              <a:latin typeface="Lato Light" panose="020F0302020204030203" pitchFamily="34" charset="0"/>
              <a:ea typeface="+mn-ea"/>
              <a:cs typeface="+mn-cs"/>
            </a:endParaRPr>
          </a:p>
        </p:txBody>
      </p:sp>
      <p:sp>
        <p:nvSpPr>
          <p:cNvPr id="126" name="Text Placeholder 33"/>
          <p:cNvSpPr txBox="1">
            <a:spLocks/>
          </p:cNvSpPr>
          <p:nvPr/>
        </p:nvSpPr>
        <p:spPr>
          <a:xfrm>
            <a:off x="8289082" y="3370345"/>
            <a:ext cx="2533433" cy="280177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AU" sz="1300" b="1" i="0" u="none" strike="noStrike" kern="1200" cap="none" spc="0" normalizeH="0" baseline="0" noProof="0" dirty="0">
                <a:ln>
                  <a:noFill/>
                </a:ln>
                <a:solidFill>
                  <a:srgbClr val="32424F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</a:rPr>
              <a:t>ECONOMIC GROWTH</a:t>
            </a:r>
          </a:p>
        </p:txBody>
      </p:sp>
      <p:sp>
        <p:nvSpPr>
          <p:cNvPr id="127" name="Text Placeholder 32"/>
          <p:cNvSpPr txBox="1">
            <a:spLocks/>
          </p:cNvSpPr>
          <p:nvPr/>
        </p:nvSpPr>
        <p:spPr>
          <a:xfrm>
            <a:off x="8303368" y="5304459"/>
            <a:ext cx="2519147" cy="12162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25000"/>
              </a:lnSpc>
              <a:spcBef>
                <a:spcPts val="0"/>
              </a:spcBef>
              <a:buNone/>
            </a:pPr>
            <a:r>
              <a:rPr lang="en-US" sz="1400" b="1" dirty="0">
                <a:solidFill>
                  <a:srgbClr val="32424F"/>
                </a:solidFill>
                <a:latin typeface="Lato Light" panose="020F0302020204030203" pitchFamily="34" charset="0"/>
              </a:rPr>
              <a:t>ER4 </a:t>
            </a:r>
            <a:r>
              <a:rPr lang="ru-RU" sz="1400" b="1" dirty="0">
                <a:solidFill>
                  <a:srgbClr val="32424F"/>
                </a:solidFill>
                <a:latin typeface="Lato Light" panose="020F0302020204030203" pitchFamily="34" charset="0"/>
              </a:rPr>
              <a:t>- </a:t>
            </a:r>
            <a:r>
              <a:rPr lang="en-US" sz="1400" dirty="0">
                <a:solidFill>
                  <a:srgbClr val="32424F"/>
                </a:solidFill>
                <a:latin typeface="Lato Light" panose="020F0302020204030203" pitchFamily="34" charset="0"/>
              </a:rPr>
              <a:t>Universal access to information through Open Solutions</a:t>
            </a:r>
          </a:p>
          <a:p>
            <a:pPr marL="0" marR="0" lvl="0" indent="0" algn="l" defTabSz="6858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32424F"/>
              </a:solidFill>
              <a:effectLst/>
              <a:uLnTx/>
              <a:uFillTx/>
              <a:latin typeface="Lato Light" panose="020F0302020204030203" pitchFamily="34" charset="0"/>
              <a:ea typeface="+mn-ea"/>
              <a:cs typeface="+mn-cs"/>
            </a:endParaRPr>
          </a:p>
        </p:txBody>
      </p:sp>
      <p:sp>
        <p:nvSpPr>
          <p:cNvPr id="128" name="Text Placeholder 33"/>
          <p:cNvSpPr txBox="1">
            <a:spLocks/>
          </p:cNvSpPr>
          <p:nvPr/>
        </p:nvSpPr>
        <p:spPr>
          <a:xfrm>
            <a:off x="8289082" y="5019675"/>
            <a:ext cx="2533433" cy="280177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AU" sz="1300" b="1" i="0" u="none" strike="noStrike" kern="1200" cap="none" spc="0" normalizeH="0" baseline="0" noProof="0" dirty="0">
                <a:ln>
                  <a:noFill/>
                </a:ln>
                <a:solidFill>
                  <a:srgbClr val="32424F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</a:rPr>
              <a:t>INFRASTRUCTURE</a:t>
            </a:r>
          </a:p>
        </p:txBody>
      </p:sp>
      <p:sp>
        <p:nvSpPr>
          <p:cNvPr id="129" name="Text Placeholder 32"/>
          <p:cNvSpPr txBox="1">
            <a:spLocks/>
          </p:cNvSpPr>
          <p:nvPr/>
        </p:nvSpPr>
        <p:spPr>
          <a:xfrm>
            <a:off x="8314010" y="1476694"/>
            <a:ext cx="3241809" cy="1578876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400" b="1" dirty="0">
                <a:solidFill>
                  <a:srgbClr val="32424F"/>
                </a:solidFill>
                <a:latin typeface="Lato Light" panose="020F0302020204030203" pitchFamily="34" charset="0"/>
              </a:rPr>
              <a:t>ER2 </a:t>
            </a:r>
            <a:r>
              <a:rPr lang="ru-RU" sz="1400" b="1" dirty="0">
                <a:solidFill>
                  <a:srgbClr val="32424F"/>
                </a:solidFill>
                <a:latin typeface="Lato Light" panose="020F0302020204030203" pitchFamily="34" charset="0"/>
              </a:rPr>
              <a:t>- </a:t>
            </a:r>
            <a:r>
              <a:rPr lang="en-US" sz="1400" dirty="0">
                <a:solidFill>
                  <a:srgbClr val="32424F"/>
                </a:solidFill>
                <a:latin typeface="Lato Light" panose="020F0302020204030203" pitchFamily="34" charset="0"/>
              </a:rPr>
              <a:t>Gender-sensitive media policies, application of UNESCO’s Gender-Sensitive Indicators for Media (GSIM) in operations and editorial content, and GAMAG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AU" sz="1400" b="1" dirty="0">
                <a:solidFill>
                  <a:srgbClr val="32424F"/>
                </a:solidFill>
                <a:latin typeface="Lato Light" panose="020F0302020204030203" pitchFamily="34" charset="0"/>
              </a:rPr>
              <a:t>ER 6 </a:t>
            </a:r>
            <a:r>
              <a:rPr lang="ru-RU" sz="1400" b="1" dirty="0">
                <a:solidFill>
                  <a:srgbClr val="32424F"/>
                </a:solidFill>
                <a:latin typeface="Lato Light" panose="020F0302020204030203" pitchFamily="34" charset="0"/>
              </a:rPr>
              <a:t>- </a:t>
            </a:r>
            <a:r>
              <a:rPr lang="en-AU" sz="1400" dirty="0">
                <a:solidFill>
                  <a:srgbClr val="32424F"/>
                </a:solidFill>
                <a:latin typeface="Lato Light" panose="020F0302020204030203" pitchFamily="34" charset="0"/>
              </a:rPr>
              <a:t>Gender-related activities</a:t>
            </a:r>
          </a:p>
          <a:p>
            <a:pPr marL="0" marR="0" lvl="0" indent="0" algn="l" defTabSz="6858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32424F"/>
              </a:solidFill>
              <a:effectLst/>
              <a:uLnTx/>
              <a:uFillTx/>
              <a:latin typeface="Lato Light" panose="020F0302020204030203" pitchFamily="34" charset="0"/>
              <a:ea typeface="+mn-ea"/>
              <a:cs typeface="+mn-cs"/>
            </a:endParaRPr>
          </a:p>
        </p:txBody>
      </p:sp>
      <p:sp>
        <p:nvSpPr>
          <p:cNvPr id="130" name="Text Placeholder 33"/>
          <p:cNvSpPr txBox="1">
            <a:spLocks/>
          </p:cNvSpPr>
          <p:nvPr/>
        </p:nvSpPr>
        <p:spPr>
          <a:xfrm>
            <a:off x="8289082" y="1211368"/>
            <a:ext cx="2533433" cy="312385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AU" sz="1300" b="1" dirty="0">
                <a:solidFill>
                  <a:srgbClr val="32424F"/>
                </a:solidFill>
                <a:latin typeface="Helvetica" panose="020B0604020202020204" pitchFamily="34" charset="0"/>
                <a:cs typeface="Helvetica" panose="020B0604020202020204" pitchFamily="34" charset="0"/>
              </a:rPr>
              <a:t>GENDER EQUALITY</a:t>
            </a:r>
            <a:endParaRPr kumimoji="0" lang="en-AU" sz="1300" b="1" i="0" u="none" strike="noStrike" kern="1200" cap="none" spc="0" normalizeH="0" baseline="0" noProof="0" dirty="0">
              <a:ln>
                <a:noFill/>
              </a:ln>
              <a:solidFill>
                <a:srgbClr val="32424F"/>
              </a:solidFill>
              <a:effectLst/>
              <a:uLnTx/>
              <a:uFillTx/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31" name="Text Placeholder 32"/>
          <p:cNvSpPr txBox="1">
            <a:spLocks/>
          </p:cNvSpPr>
          <p:nvPr/>
        </p:nvSpPr>
        <p:spPr>
          <a:xfrm>
            <a:off x="2789277" y="1442570"/>
            <a:ext cx="2533434" cy="115401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400" b="1" dirty="0">
                <a:solidFill>
                  <a:srgbClr val="32424F"/>
                </a:solidFill>
                <a:latin typeface="Lato Light" panose="020F0302020204030203"/>
                <a:cs typeface="Helvetica" panose="020B0604020202020204" pitchFamily="34" charset="0"/>
              </a:rPr>
              <a:t>ER4</a:t>
            </a:r>
            <a:r>
              <a:rPr lang="ru-RU" sz="1400" b="1" dirty="0">
                <a:solidFill>
                  <a:srgbClr val="32424F"/>
                </a:solidFill>
                <a:latin typeface="Lato Light" panose="020F0302020204030203"/>
                <a:cs typeface="Helvetica" panose="020B0604020202020204" pitchFamily="34" charset="0"/>
              </a:rPr>
              <a:t> - </a:t>
            </a:r>
            <a:r>
              <a:rPr lang="en-US" sz="1400" dirty="0">
                <a:solidFill>
                  <a:srgbClr val="32424F"/>
                </a:solidFill>
                <a:latin typeface="Lato Light" panose="020F0302020204030203"/>
                <a:cs typeface="Helvetica" panose="020B0604020202020204" pitchFamily="34" charset="0"/>
              </a:rPr>
              <a:t>Open Solutions activities</a:t>
            </a:r>
          </a:p>
          <a:p>
            <a:pPr marL="0" lv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400" b="1" dirty="0">
                <a:solidFill>
                  <a:srgbClr val="32424F"/>
                </a:solidFill>
                <a:latin typeface="Lato Light" panose="020F0302020204030203"/>
                <a:cs typeface="Helvetica" panose="020B0604020202020204" pitchFamily="34" charset="0"/>
              </a:rPr>
              <a:t>ER2</a:t>
            </a:r>
            <a:r>
              <a:rPr lang="ru-RU" sz="1400" b="1" dirty="0">
                <a:solidFill>
                  <a:srgbClr val="32424F"/>
                </a:solidFill>
                <a:latin typeface="Lato Light" panose="020F0302020204030203"/>
                <a:cs typeface="Helvetica" panose="020B0604020202020204" pitchFamily="34" charset="0"/>
              </a:rPr>
              <a:t> - </a:t>
            </a:r>
            <a:r>
              <a:rPr lang="ru-RU" sz="1400" dirty="0" err="1">
                <a:solidFill>
                  <a:srgbClr val="FF0000"/>
                </a:solidFill>
                <a:latin typeface="Lato Light" panose="020F0302020204030203"/>
                <a:cs typeface="Helvetica" panose="020B0604020202020204" pitchFamily="34" charset="0"/>
              </a:rPr>
              <a:t>Медийная</a:t>
            </a:r>
            <a:r>
              <a:rPr lang="ru-RU" sz="1400" dirty="0">
                <a:solidFill>
                  <a:srgbClr val="FF0000"/>
                </a:solidFill>
                <a:latin typeface="Lato Light" panose="020F0302020204030203"/>
                <a:cs typeface="Helvetica" panose="020B0604020202020204" pitchFamily="34" charset="0"/>
              </a:rPr>
              <a:t> и информационная грамотность</a:t>
            </a:r>
            <a:endParaRPr lang="en-US" sz="1400" dirty="0">
              <a:solidFill>
                <a:srgbClr val="FF0000"/>
              </a:solidFill>
              <a:latin typeface="Lato Light" panose="020F0302020204030203"/>
              <a:cs typeface="Helvetica" panose="020B0604020202020204" pitchFamily="34" charset="0"/>
            </a:endParaRPr>
          </a:p>
          <a:p>
            <a:pPr marL="0" lv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400" b="1" dirty="0">
                <a:solidFill>
                  <a:srgbClr val="32424F"/>
                </a:solidFill>
                <a:latin typeface="Lato Light" panose="020F0302020204030203"/>
                <a:cs typeface="Helvetica" panose="020B0604020202020204" pitchFamily="34" charset="0"/>
              </a:rPr>
              <a:t>ER6</a:t>
            </a:r>
            <a:r>
              <a:rPr lang="ru-RU" sz="1400" b="1" dirty="0">
                <a:solidFill>
                  <a:srgbClr val="32424F"/>
                </a:solidFill>
                <a:latin typeface="Lato Light" panose="020F0302020204030203"/>
                <a:cs typeface="Helvetica" panose="020B0604020202020204" pitchFamily="34" charset="0"/>
              </a:rPr>
              <a:t> - </a:t>
            </a:r>
            <a:r>
              <a:rPr lang="en-US" sz="1400" dirty="0">
                <a:solidFill>
                  <a:srgbClr val="32424F"/>
                </a:solidFill>
                <a:latin typeface="Lato Light" panose="020F0302020204030203"/>
                <a:cs typeface="Helvetica" panose="020B0604020202020204" pitchFamily="34" charset="0"/>
              </a:rPr>
              <a:t>ICT capacity enhancing activities</a:t>
            </a:r>
          </a:p>
          <a:p>
            <a:pPr marL="0" marR="0" lvl="0" indent="0" algn="r" defTabSz="685800" rtl="0" eaLnBrk="1" fontAlgn="auto" latinLnBrk="0" hangingPunct="1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32424F"/>
                </a:solidFill>
                <a:effectLst/>
                <a:uLnTx/>
                <a:uFillTx/>
                <a:latin typeface="Lato Light" panose="020F0302020204030203"/>
                <a:cs typeface="Helvetica" panose="020B0604020202020204" pitchFamily="34" charset="0"/>
              </a:rPr>
              <a:t> </a:t>
            </a:r>
          </a:p>
        </p:txBody>
      </p:sp>
      <p:sp>
        <p:nvSpPr>
          <p:cNvPr id="132" name="Text Placeholder 33"/>
          <p:cNvSpPr txBox="1">
            <a:spLocks/>
          </p:cNvSpPr>
          <p:nvPr/>
        </p:nvSpPr>
        <p:spPr>
          <a:xfrm>
            <a:off x="4186891" y="1222786"/>
            <a:ext cx="1116942" cy="280177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300" b="1" i="0" u="none" strike="noStrike" kern="1200" cap="none" spc="0" normalizeH="0" baseline="0" noProof="0" dirty="0">
                <a:ln>
                  <a:noFill/>
                </a:ln>
                <a:solidFill>
                  <a:srgbClr val="32424F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</a:rPr>
              <a:t>Образование</a:t>
            </a:r>
            <a:endParaRPr kumimoji="0" lang="en-AU" sz="1300" b="1" i="0" u="none" strike="noStrike" kern="1200" cap="none" spc="0" normalizeH="0" baseline="0" noProof="0" dirty="0">
              <a:ln>
                <a:noFill/>
              </a:ln>
              <a:solidFill>
                <a:srgbClr val="32424F"/>
              </a:solidFill>
              <a:effectLst/>
              <a:uLnTx/>
              <a:uFillTx/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sp>
        <p:nvSpPr>
          <p:cNvPr id="133" name="Text Placeholder 32"/>
          <p:cNvSpPr txBox="1">
            <a:spLocks/>
          </p:cNvSpPr>
          <p:nvPr/>
        </p:nvSpPr>
        <p:spPr>
          <a:xfrm>
            <a:off x="2815987" y="4598444"/>
            <a:ext cx="2519147" cy="2162574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400" b="1" dirty="0">
                <a:solidFill>
                  <a:srgbClr val="32424F"/>
                </a:solidFill>
                <a:latin typeface="Lato Light" panose="020F0302020204030203" pitchFamily="34" charset="0"/>
              </a:rPr>
              <a:t>ER1</a:t>
            </a:r>
            <a:r>
              <a:rPr lang="ru-RU" sz="1400" b="1" dirty="0">
                <a:solidFill>
                  <a:srgbClr val="32424F"/>
                </a:solidFill>
                <a:latin typeface="Lato Light" panose="020F0302020204030203" pitchFamily="34" charset="0"/>
              </a:rPr>
              <a:t> - </a:t>
            </a:r>
            <a:r>
              <a:rPr lang="en-US" sz="1400" dirty="0">
                <a:solidFill>
                  <a:srgbClr val="32424F"/>
                </a:solidFill>
                <a:latin typeface="Lato Light" panose="020F0302020204030203" pitchFamily="34" charset="0"/>
              </a:rPr>
              <a:t>Strengthening of freedom of expression, press freedom and safety of journalists</a:t>
            </a:r>
          </a:p>
          <a:p>
            <a:pPr marL="0" lv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400" b="1" dirty="0">
                <a:solidFill>
                  <a:srgbClr val="32424F"/>
                </a:solidFill>
                <a:latin typeface="Lato Light" panose="020F0302020204030203" pitchFamily="34" charset="0"/>
              </a:rPr>
              <a:t>ER2</a:t>
            </a:r>
            <a:r>
              <a:rPr lang="ru-RU" sz="1400" b="1" dirty="0">
                <a:solidFill>
                  <a:srgbClr val="32424F"/>
                </a:solidFill>
                <a:latin typeface="Lato Light" panose="020F0302020204030203" pitchFamily="34" charset="0"/>
              </a:rPr>
              <a:t> - </a:t>
            </a:r>
            <a:r>
              <a:rPr lang="es-ES" sz="1400" dirty="0" err="1">
                <a:solidFill>
                  <a:srgbClr val="32424F"/>
                </a:solidFill>
                <a:latin typeface="Lato Light" panose="020F0302020204030203" pitchFamily="34" charset="0"/>
              </a:rPr>
              <a:t>Facilitating</a:t>
            </a:r>
            <a:r>
              <a:rPr lang="es-ES" sz="1400" dirty="0">
                <a:solidFill>
                  <a:srgbClr val="32424F"/>
                </a:solidFill>
                <a:latin typeface="Lato Light" panose="020F0302020204030203" pitchFamily="34" charset="0"/>
              </a:rPr>
              <a:t> media </a:t>
            </a:r>
            <a:r>
              <a:rPr lang="es-ES" sz="1400" dirty="0" err="1">
                <a:solidFill>
                  <a:srgbClr val="32424F"/>
                </a:solidFill>
                <a:latin typeface="Lato Light" panose="020F0302020204030203" pitchFamily="34" charset="0"/>
              </a:rPr>
              <a:t>pluralism</a:t>
            </a:r>
            <a:r>
              <a:rPr lang="es-ES" sz="1400" dirty="0">
                <a:solidFill>
                  <a:srgbClr val="32424F"/>
                </a:solidFill>
                <a:latin typeface="Lato Light" panose="020F0302020204030203" pitchFamily="34" charset="0"/>
              </a:rPr>
              <a:t> and media </a:t>
            </a:r>
            <a:r>
              <a:rPr lang="es-ES" sz="1400" dirty="0" err="1">
                <a:solidFill>
                  <a:srgbClr val="32424F"/>
                </a:solidFill>
                <a:latin typeface="Lato Light" panose="020F0302020204030203" pitchFamily="34" charset="0"/>
              </a:rPr>
              <a:t>diversity</a:t>
            </a:r>
            <a:endParaRPr lang="en-US" sz="1400" dirty="0">
              <a:solidFill>
                <a:srgbClr val="32424F"/>
              </a:solidFill>
              <a:latin typeface="Lato Light" panose="020F0302020204030203" pitchFamily="34" charset="0"/>
            </a:endParaRPr>
          </a:p>
          <a:p>
            <a:pPr marL="0" lvl="0" indent="0" algn="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400" b="1" dirty="0">
                <a:solidFill>
                  <a:srgbClr val="32424F"/>
                </a:solidFill>
                <a:latin typeface="Lato Light" panose="020F0302020204030203" pitchFamily="34" charset="0"/>
              </a:rPr>
              <a:t>ER4</a:t>
            </a:r>
            <a:r>
              <a:rPr lang="ru-RU" sz="1400" b="1" dirty="0">
                <a:solidFill>
                  <a:srgbClr val="32424F"/>
                </a:solidFill>
                <a:latin typeface="Lato Light" panose="020F0302020204030203" pitchFamily="34" charset="0"/>
              </a:rPr>
              <a:t> - </a:t>
            </a:r>
            <a:r>
              <a:rPr lang="en-US" sz="1400" dirty="0">
                <a:solidFill>
                  <a:srgbClr val="32424F"/>
                </a:solidFill>
                <a:latin typeface="Lato Light" panose="020F0302020204030203" pitchFamily="34" charset="0"/>
              </a:rPr>
              <a:t>Universal access to information through Open Solutions</a:t>
            </a:r>
          </a:p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32424F"/>
              </a:solidFill>
              <a:effectLst/>
              <a:uLnTx/>
              <a:uFillTx/>
              <a:latin typeface="Lato Light" panose="020F0302020204030203" pitchFamily="34" charset="0"/>
            </a:endParaRPr>
          </a:p>
        </p:txBody>
      </p:sp>
      <p:sp>
        <p:nvSpPr>
          <p:cNvPr id="134" name="Text Placeholder 33"/>
          <p:cNvSpPr txBox="1">
            <a:spLocks/>
          </p:cNvSpPr>
          <p:nvPr/>
        </p:nvSpPr>
        <p:spPr>
          <a:xfrm>
            <a:off x="2797723" y="4405831"/>
            <a:ext cx="2533433" cy="280177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AU" sz="1300" b="1" i="0" u="none" strike="noStrike" kern="1200" cap="none" spc="0" normalizeH="0" baseline="0" noProof="0" dirty="0">
                <a:ln>
                  <a:noFill/>
                </a:ln>
                <a:solidFill>
                  <a:srgbClr val="32424F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</a:rPr>
              <a:t>PEACE</a:t>
            </a:r>
            <a:r>
              <a:rPr kumimoji="0" lang="en-AU" sz="1300" b="1" i="0" u="none" strike="noStrike" kern="1200" cap="none" spc="0" normalizeH="0" noProof="0" dirty="0">
                <a:ln>
                  <a:noFill/>
                </a:ln>
                <a:solidFill>
                  <a:srgbClr val="32424F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</a:rPr>
              <a:t> AND JUSTICE</a:t>
            </a:r>
            <a:endParaRPr kumimoji="0" lang="en-AU" sz="1300" b="1" i="0" u="none" strike="noStrike" kern="1200" cap="none" spc="0" normalizeH="0" baseline="0" noProof="0" dirty="0">
              <a:ln>
                <a:noFill/>
              </a:ln>
              <a:solidFill>
                <a:srgbClr val="32424F"/>
              </a:solidFill>
              <a:effectLst/>
              <a:uLnTx/>
              <a:uFillTx/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-12464" y="2826976"/>
            <a:ext cx="6672302" cy="1284263"/>
            <a:chOff x="-9782" y="3220986"/>
            <a:chExt cx="6672302" cy="1284263"/>
          </a:xfrm>
        </p:grpSpPr>
        <p:sp>
          <p:nvSpPr>
            <p:cNvPr id="2" name="Rectangle 1"/>
            <p:cNvSpPr/>
            <p:nvPr/>
          </p:nvSpPr>
          <p:spPr>
            <a:xfrm>
              <a:off x="-9782" y="3224703"/>
              <a:ext cx="5963177" cy="1280546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/>
                <a:ea typeface="+mn-ea"/>
                <a:cs typeface="+mn-cs"/>
              </a:endParaRPr>
            </a:p>
          </p:txBody>
        </p:sp>
        <p:sp>
          <p:nvSpPr>
            <p:cNvPr id="123" name="Oval 122"/>
            <p:cNvSpPr/>
            <p:nvPr/>
          </p:nvSpPr>
          <p:spPr>
            <a:xfrm>
              <a:off x="5381970" y="3220986"/>
              <a:ext cx="1280550" cy="128054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ontAwesome" pitchFamily="2" charset="0"/>
                <a:ea typeface="+mn-ea"/>
                <a:cs typeface="+mn-cs"/>
              </a:endParaRPr>
            </a:p>
          </p:txBody>
        </p:sp>
        <p:sp>
          <p:nvSpPr>
            <p:cNvPr id="124" name="Oval 123"/>
            <p:cNvSpPr/>
            <p:nvPr/>
          </p:nvSpPr>
          <p:spPr>
            <a:xfrm>
              <a:off x="5521031" y="3346330"/>
              <a:ext cx="1029862" cy="10298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34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3600" b="0" i="0" u="none" strike="noStrike" kern="1200" cap="none" spc="0" normalizeH="0" baseline="0" noProof="0" dirty="0">
                <a:ln>
                  <a:noFill/>
                </a:ln>
                <a:solidFill>
                  <a:srgbClr val="118CE7"/>
                </a:solidFill>
                <a:effectLst/>
                <a:uLnTx/>
                <a:uFillTx/>
                <a:latin typeface="FontAwesome" pitchFamily="2" charset="0"/>
                <a:ea typeface="+mn-ea"/>
                <a:cs typeface="+mn-cs"/>
              </a:endParaRPr>
            </a:p>
          </p:txBody>
        </p:sp>
        <p:sp>
          <p:nvSpPr>
            <p:cNvPr id="137" name="Text Placeholder 33"/>
            <p:cNvSpPr txBox="1">
              <a:spLocks/>
            </p:cNvSpPr>
            <p:nvPr/>
          </p:nvSpPr>
          <p:spPr>
            <a:xfrm>
              <a:off x="2096469" y="3511055"/>
              <a:ext cx="2533433" cy="812408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75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ru-RU" sz="2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Helvetica" panose="020B0604020202020204" pitchFamily="34" charset="0"/>
                  <a:cs typeface="Helvetica" panose="020B0604020202020204" pitchFamily="34" charset="0"/>
                </a:rPr>
                <a:t>Деятельность</a:t>
              </a:r>
              <a:endParaRPr kumimoji="0" lang="en-A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anose="020B0604020202020204" pitchFamily="34" charset="0"/>
                <a:cs typeface="Helvetica" panose="020B0604020202020204" pitchFamily="34" charset="0"/>
              </a:endParaRP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8764" y="3175825"/>
            <a:ext cx="723184" cy="538808"/>
          </a:xfrm>
          <a:prstGeom prst="rect">
            <a:avLst/>
          </a:prstGeom>
        </p:spPr>
      </p:pic>
      <p:sp>
        <p:nvSpPr>
          <p:cNvPr id="30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566327" y="605432"/>
            <a:ext cx="10905239" cy="156073"/>
          </a:xfr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</a:pPr>
            <a:r>
              <a:rPr lang="ru-RU" sz="4000" kern="1200" dirty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Стратегия коммуникации и информации</a:t>
            </a:r>
            <a:endParaRPr lang="en-US" sz="4000" kern="1200" dirty="0">
              <a:solidFill>
                <a:srgbClr val="FF000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31" name="Рисунок 3">
            <a:extLst>
              <a:ext uri="{FF2B5EF4-FFF2-40B4-BE49-F238E27FC236}">
                <a16:creationId xmlns:a16="http://schemas.microsoft.com/office/drawing/2014/main" xmlns="" id="{C9B4E882-53D6-40F9-8BAD-E43D173A53C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70" b="38622"/>
          <a:stretch/>
        </p:blipFill>
        <p:spPr>
          <a:xfrm>
            <a:off x="0" y="6065241"/>
            <a:ext cx="1748951" cy="79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5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2C88-6C8F-484D-AF69-578F576B1F44}" type="slidenum">
              <a:rPr lang="en-US" smtClean="0"/>
              <a:pPr/>
              <a:t>8</a:t>
            </a:fld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7063951" y="3049947"/>
            <a:ext cx="4597828" cy="2006933"/>
            <a:chOff x="6996637" y="4168777"/>
            <a:chExt cx="4597828" cy="2006933"/>
          </a:xfrm>
        </p:grpSpPr>
        <p:sp>
          <p:nvSpPr>
            <p:cNvPr id="38" name="Text Placeholder 32"/>
            <p:cNvSpPr txBox="1">
              <a:spLocks/>
            </p:cNvSpPr>
            <p:nvPr/>
          </p:nvSpPr>
          <p:spPr>
            <a:xfrm>
              <a:off x="7699309" y="4653401"/>
              <a:ext cx="3895156" cy="1522309"/>
            </a:xfrm>
            <a:prstGeom prst="rect">
              <a:avLst/>
            </a:prstGeom>
          </p:spPr>
          <p:txBody>
            <a:bodyPr lIns="0" tIns="0" rIns="0" bIns="0">
              <a:no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00000"/>
                </a:lnSpc>
                <a:spcBef>
                  <a:spcPts val="0"/>
                </a:spcBef>
                <a:buNone/>
              </a:pPr>
              <a:r>
                <a:rPr lang="ru-RU" sz="1400" dirty="0">
                  <a:solidFill>
                    <a:schemeClr val="tx2"/>
                  </a:solidFill>
                  <a:latin typeface="Lato Light" panose="020F0302020204030203"/>
                </a:rPr>
                <a:t>Национальная политика необходима для обеспечения систематического и постепенного включения МИГ на всех уровнях систем образования. MИГ включает в себя набор навыков для поиска, критической оценки, умного использования и предоставления информации и мультимедийного контента. Культивация </a:t>
              </a:r>
              <a:r>
                <a:rPr lang="ru-RU" sz="1400" dirty="0" err="1">
                  <a:solidFill>
                    <a:schemeClr val="tx2"/>
                  </a:solidFill>
                  <a:latin typeface="Lato Light" panose="020F0302020204030203"/>
                </a:rPr>
                <a:t>медийно</a:t>
              </a:r>
              <a:r>
                <a:rPr lang="ru-RU" sz="1400" dirty="0">
                  <a:solidFill>
                    <a:schemeClr val="tx2"/>
                  </a:solidFill>
                  <a:latin typeface="Lato Light" panose="020F0302020204030203"/>
                </a:rPr>
                <a:t> и информационно грамотного  населения, имеет важное значение для устойчивого развития любого общества.</a:t>
              </a:r>
              <a:endParaRPr lang="en-US" sz="1400" dirty="0">
                <a:solidFill>
                  <a:schemeClr val="tx2"/>
                </a:solidFill>
                <a:latin typeface="Lato Light" panose="020F0302020204030203"/>
              </a:endParaRPr>
            </a:p>
          </p:txBody>
        </p:sp>
        <p:sp>
          <p:nvSpPr>
            <p:cNvPr id="39" name="Text Placeholder 33"/>
            <p:cNvSpPr txBox="1">
              <a:spLocks/>
            </p:cNvSpPr>
            <p:nvPr/>
          </p:nvSpPr>
          <p:spPr>
            <a:xfrm>
              <a:off x="7699309" y="4198057"/>
              <a:ext cx="3895154" cy="246716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ru-RU" sz="1400" dirty="0">
                  <a:solidFill>
                    <a:schemeClr val="accent1"/>
                  </a:solidFill>
                  <a:latin typeface="+mj-lt"/>
                </a:rPr>
                <a:t>Национальные политики</a:t>
              </a:r>
              <a:r>
                <a:rPr lang="en-AU" sz="1400" dirty="0">
                  <a:solidFill>
                    <a:schemeClr val="accent1"/>
                  </a:solidFill>
                  <a:latin typeface="+mj-lt"/>
                </a:rPr>
                <a:t>, </a:t>
              </a:r>
              <a:r>
                <a:rPr lang="ru-RU" sz="1400" dirty="0">
                  <a:solidFill>
                    <a:schemeClr val="accent1"/>
                  </a:solidFill>
                  <a:latin typeface="+mj-lt"/>
                </a:rPr>
                <a:t>рамки и международные сети </a:t>
              </a:r>
              <a:r>
                <a:rPr lang="en-AU" sz="1400" dirty="0">
                  <a:solidFill>
                    <a:schemeClr val="accent1"/>
                  </a:solidFill>
                  <a:latin typeface="+mj-lt"/>
                </a:rPr>
                <a:t>(GAPMIL)</a:t>
              </a:r>
            </a:p>
            <a:p>
              <a:pPr marL="0" indent="0">
                <a:buNone/>
              </a:pPr>
              <a:endParaRPr lang="en-AU" sz="1400" dirty="0">
                <a:solidFill>
                  <a:schemeClr val="accent1"/>
                </a:solidFill>
                <a:latin typeface="+mj-lt"/>
              </a:endParaRPr>
            </a:p>
          </p:txBody>
        </p:sp>
        <p:sp>
          <p:nvSpPr>
            <p:cNvPr id="41" name="Oval 40"/>
            <p:cNvSpPr>
              <a:spLocks noChangeAspect="1"/>
            </p:cNvSpPr>
            <p:nvPr/>
          </p:nvSpPr>
          <p:spPr>
            <a:xfrm>
              <a:off x="6996637" y="4168777"/>
              <a:ext cx="551992" cy="55199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AU" sz="3600" dirty="0">
                  <a:solidFill>
                    <a:schemeClr val="bg1"/>
                  </a:solidFill>
                  <a:latin typeface="Wingdings" panose="05000000000000000000" pitchFamily="2" charset="2"/>
                </a:rPr>
                <a:t>@</a:t>
              </a:r>
            </a:p>
          </p:txBody>
        </p:sp>
      </p:grpSp>
      <p:pic>
        <p:nvPicPr>
          <p:cNvPr id="3" name="Picture Placeholder 2"/>
          <p:cNvPicPr>
            <a:picLocks noGrp="1" noChangeAspect="1"/>
          </p:cNvPicPr>
          <p:nvPr>
            <p:ph type="pic" sz="quarter" idx="2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17" r="24917"/>
          <a:stretch>
            <a:fillRect/>
          </a:stretch>
        </p:blipFill>
        <p:spPr/>
      </p:pic>
      <p:grpSp>
        <p:nvGrpSpPr>
          <p:cNvPr id="12" name="Group 11"/>
          <p:cNvGrpSpPr/>
          <p:nvPr/>
        </p:nvGrpSpPr>
        <p:grpSpPr>
          <a:xfrm>
            <a:off x="6948384" y="656041"/>
            <a:ext cx="4725380" cy="2311669"/>
            <a:chOff x="6795984" y="503641"/>
            <a:chExt cx="4725380" cy="2652551"/>
          </a:xfrm>
        </p:grpSpPr>
        <p:sp>
          <p:nvSpPr>
            <p:cNvPr id="13" name="Rectangle 12"/>
            <p:cNvSpPr/>
            <p:nvPr/>
          </p:nvSpPr>
          <p:spPr>
            <a:xfrm>
              <a:off x="6807971" y="1319751"/>
              <a:ext cx="4713393" cy="1836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1400" dirty="0">
                  <a:solidFill>
                    <a:schemeClr val="tx2"/>
                  </a:solidFill>
                  <a:latin typeface="Lato Light"/>
                </a:rPr>
                <a:t>Расширение прав и возможностей людей посредством распространения средств массовой информации и информационной грамотности (MIL) является важной предпосылкой для обеспечения справедливого доступа к информации и знаниям и продвижения свободных, независимых и плюралистических средств информации и информационных систем.</a:t>
              </a:r>
              <a:endParaRPr lang="en-US" sz="1400" dirty="0">
                <a:solidFill>
                  <a:schemeClr val="tx2"/>
                </a:solidFill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795984" y="503641"/>
              <a:ext cx="4713393" cy="8122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000" b="1" dirty="0" err="1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Медийная</a:t>
              </a:r>
              <a:r>
                <a:rPr lang="ru-RU" sz="2000" b="1" dirty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и информационная грамотность</a:t>
              </a:r>
              <a:endParaRPr lang="en-US" sz="20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2371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E00E85A-8B8E-4FA7-8E0D-9B5FBCAED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Политики МИГ</a:t>
            </a:r>
            <a:endParaRPr lang="en-US" sz="5000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3151636-5392-4D6E-910B-C08FF1268F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8729" y="5532437"/>
            <a:ext cx="1864071" cy="53213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Показатели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9B4E882-53D6-40F9-8BAD-E43D173A53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70" b="38622"/>
          <a:stretch/>
        </p:blipFill>
        <p:spPr>
          <a:xfrm>
            <a:off x="0" y="6065241"/>
            <a:ext cx="1748951" cy="79276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FC6BCD50-A9AE-4BA6-9BC9-9DCB394FD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B182-537F-47F6-BA1E-59AFC745918B}" type="slidenum">
              <a:rPr lang="en-US" smtClean="0"/>
              <a:t>9</a:t>
            </a:fld>
            <a:endParaRPr lang="en-US" dirty="0"/>
          </a:p>
        </p:txBody>
      </p:sp>
      <p:pic>
        <p:nvPicPr>
          <p:cNvPr id="7" name="Content Placeholder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268" y="1690688"/>
            <a:ext cx="2878612" cy="372173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5317" y="1601152"/>
            <a:ext cx="2730565" cy="390080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xmlns="" id="{33151636-5392-4D6E-910B-C08FF1268FD5}"/>
              </a:ext>
            </a:extLst>
          </p:cNvPr>
          <p:cNvSpPr txBox="1">
            <a:spLocks/>
          </p:cNvSpPr>
          <p:nvPr/>
        </p:nvSpPr>
        <p:spPr>
          <a:xfrm>
            <a:off x="7678563" y="5637708"/>
            <a:ext cx="1864071" cy="8239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Политика и стратегии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1BDC7D78-4F2A-4331-83F7-62ACB92025E8}"/>
              </a:ext>
            </a:extLst>
          </p:cNvPr>
          <p:cNvSpPr/>
          <p:nvPr/>
        </p:nvSpPr>
        <p:spPr>
          <a:xfrm>
            <a:off x="4204818" y="1328286"/>
            <a:ext cx="2797561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Контекст</a:t>
            </a:r>
          </a:p>
          <a:p>
            <a:r>
              <a:rPr lang="ru-RU" dirty="0"/>
              <a:t>Образование</a:t>
            </a:r>
          </a:p>
          <a:p>
            <a:pPr marL="285750" indent="-285750">
              <a:buFontTx/>
              <a:buChar char="-"/>
            </a:pPr>
            <a:r>
              <a:rPr lang="ru-RU" dirty="0"/>
              <a:t>Присутствие </a:t>
            </a:r>
          </a:p>
          <a:p>
            <a:pPr marL="285750" indent="-285750">
              <a:buFontTx/>
              <a:buChar char="-"/>
            </a:pPr>
            <a:r>
              <a:rPr lang="ru-RU" dirty="0"/>
              <a:t>Наличие программ</a:t>
            </a:r>
          </a:p>
          <a:p>
            <a:pPr marL="285750" indent="-285750">
              <a:buFontTx/>
              <a:buChar char="-"/>
            </a:pPr>
            <a:r>
              <a:rPr lang="ru-RU" dirty="0"/>
              <a:t>Деятельность в школах </a:t>
            </a:r>
            <a:br>
              <a:rPr lang="ru-RU" dirty="0"/>
            </a:br>
            <a:r>
              <a:rPr lang="ru-RU" dirty="0"/>
              <a:t>и библиотеках</a:t>
            </a:r>
          </a:p>
          <a:p>
            <a:r>
              <a:rPr lang="ru-RU" dirty="0"/>
              <a:t>Политика</a:t>
            </a:r>
          </a:p>
          <a:p>
            <a:pPr marL="285750" indent="-285750">
              <a:buFontTx/>
              <a:buChar char="-"/>
            </a:pPr>
            <a:r>
              <a:rPr lang="ru-RU" dirty="0"/>
              <a:t>Наличие </a:t>
            </a:r>
            <a:r>
              <a:rPr lang="ru-RU" dirty="0" err="1"/>
              <a:t>гос.органа</a:t>
            </a:r>
            <a:endParaRPr lang="ru-RU" dirty="0"/>
          </a:p>
          <a:p>
            <a:pPr marL="285750" indent="-285750">
              <a:buFontTx/>
              <a:buChar char="-"/>
            </a:pPr>
            <a:r>
              <a:rPr lang="ru-RU" dirty="0"/>
              <a:t>Регулятор</a:t>
            </a:r>
          </a:p>
          <a:p>
            <a:r>
              <a:rPr lang="ru-RU" dirty="0" err="1"/>
              <a:t>Пользов.Контент</a:t>
            </a:r>
            <a:endParaRPr lang="ru-RU" dirty="0"/>
          </a:p>
          <a:p>
            <a:pPr marL="285750" indent="-285750">
              <a:buFontTx/>
              <a:buChar char="-"/>
            </a:pPr>
            <a:r>
              <a:rPr lang="ru-RU" dirty="0"/>
              <a:t>В печати, ТВ, радио, </a:t>
            </a:r>
            <a:br>
              <a:rPr lang="ru-RU" dirty="0"/>
            </a:br>
            <a:r>
              <a:rPr lang="ru-RU" dirty="0"/>
              <a:t>провайдерами </a:t>
            </a:r>
          </a:p>
          <a:p>
            <a:pPr marL="285750" indent="-285750">
              <a:buFontTx/>
              <a:buChar char="-"/>
            </a:pPr>
            <a:r>
              <a:rPr lang="ru-RU" dirty="0"/>
              <a:t>В кино фестивалях</a:t>
            </a:r>
          </a:p>
          <a:p>
            <a:r>
              <a:rPr lang="ru-RU" dirty="0" err="1"/>
              <a:t>Гражд</a:t>
            </a:r>
            <a:r>
              <a:rPr lang="ru-RU" dirty="0"/>
              <a:t> общество</a:t>
            </a:r>
          </a:p>
          <a:p>
            <a:pPr marL="285750" indent="-285750">
              <a:buFontTx/>
              <a:buChar char="-"/>
            </a:pPr>
            <a:r>
              <a:rPr lang="ru-RU" dirty="0"/>
              <a:t>НПО и МИГ</a:t>
            </a:r>
          </a:p>
          <a:p>
            <a:pPr marL="285750" indent="-285750">
              <a:buFontTx/>
              <a:buChar char="-"/>
            </a:pPr>
            <a:r>
              <a:rPr lang="ru-RU" dirty="0"/>
              <a:t>инициативы</a:t>
            </a:r>
          </a:p>
          <a:p>
            <a:r>
              <a:rPr lang="ru-RU" dirty="0"/>
              <a:t>Исследования</a:t>
            </a:r>
          </a:p>
          <a:p>
            <a:r>
              <a:rPr lang="ru-RU" b="1" dirty="0"/>
              <a:t>Доступность</a:t>
            </a:r>
            <a:r>
              <a:rPr lang="en-US" b="1" dirty="0"/>
              <a:t>/</a:t>
            </a:r>
            <a:r>
              <a:rPr lang="ru-RU" b="1" dirty="0" err="1"/>
              <a:t>распростр</a:t>
            </a:r>
            <a:r>
              <a:rPr lang="ru-RU" b="1" dirty="0"/>
              <a:t>.</a:t>
            </a:r>
          </a:p>
          <a:p>
            <a:r>
              <a:rPr lang="ru-RU" dirty="0"/>
              <a:t>СМИ, библиотеки, книги</a:t>
            </a:r>
          </a:p>
          <a:p>
            <a:r>
              <a:rPr lang="ru-RU" b="1" dirty="0"/>
              <a:t>Компетенции…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46420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Учебные программы МИГ</a:t>
            </a:r>
            <a:endParaRPr lang="en-US" sz="5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210" y="1690687"/>
            <a:ext cx="3274549" cy="4752443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026" y="1738748"/>
            <a:ext cx="3198594" cy="4391487"/>
          </a:xfrm>
          <a:prstGeom prst="rect">
            <a:avLst/>
          </a:prstGeom>
        </p:spPr>
      </p:pic>
      <p:pic>
        <p:nvPicPr>
          <p:cNvPr id="5" name="Рисунок 3">
            <a:extLst>
              <a:ext uri="{FF2B5EF4-FFF2-40B4-BE49-F238E27FC236}">
                <a16:creationId xmlns:a16="http://schemas.microsoft.com/office/drawing/2014/main" xmlns="" id="{C9B4E882-53D6-40F9-8BAD-E43D173A53C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70" b="38622"/>
          <a:stretch/>
        </p:blipFill>
        <p:spPr>
          <a:xfrm>
            <a:off x="0" y="6065241"/>
            <a:ext cx="1748951" cy="79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6566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Информационный беспорядок</a:t>
            </a:r>
            <a:endParaRPr lang="en-US" sz="5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158" y="1882139"/>
            <a:ext cx="2591810" cy="361315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924" y="1882140"/>
            <a:ext cx="2551398" cy="361315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838199" y="5628215"/>
            <a:ext cx="287283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Противодействие проявлению ненависти в Интернет </a:t>
            </a:r>
          </a:p>
        </p:txBody>
      </p:sp>
      <p:sp>
        <p:nvSpPr>
          <p:cNvPr id="7" name="Rectangle 6"/>
          <p:cNvSpPr/>
          <p:nvPr/>
        </p:nvSpPr>
        <p:spPr>
          <a:xfrm>
            <a:off x="4549140" y="5686749"/>
            <a:ext cx="297387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Журналистика, «Поддельные новости» и дезинформация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Content Placeholder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1543" y="1882140"/>
            <a:ext cx="2502015" cy="3613159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7995180" y="5675140"/>
            <a:ext cx="36367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Молодежь и насильственный экстремизм - в социальных медиа</a:t>
            </a:r>
            <a:endParaRPr lang="en-US" sz="2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973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СМИ и МИГ</a:t>
            </a:r>
            <a:endParaRPr lang="en-US" sz="5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6243" y="1690688"/>
            <a:ext cx="3267046" cy="435133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Рисунок 3">
            <a:extLst>
              <a:ext uri="{FF2B5EF4-FFF2-40B4-BE49-F238E27FC236}">
                <a16:creationId xmlns:a16="http://schemas.microsoft.com/office/drawing/2014/main" xmlns="" id="{C9B4E882-53D6-40F9-8BAD-E43D173A53C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70" b="38622"/>
          <a:stretch/>
        </p:blipFill>
        <p:spPr>
          <a:xfrm>
            <a:off x="0" y="6065241"/>
            <a:ext cx="1748951" cy="79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1059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Межкультурный диалог</a:t>
            </a:r>
            <a:endParaRPr lang="en-US" sz="5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248" y="1825625"/>
            <a:ext cx="3263503" cy="435133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Рисунок 3">
            <a:extLst>
              <a:ext uri="{FF2B5EF4-FFF2-40B4-BE49-F238E27FC236}">
                <a16:creationId xmlns:a16="http://schemas.microsoft.com/office/drawing/2014/main" xmlns="" id="{C9B4E882-53D6-40F9-8BAD-E43D173A53C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70" b="38622"/>
          <a:stretch/>
        </p:blipFill>
        <p:spPr>
          <a:xfrm>
            <a:off x="0" y="6065241"/>
            <a:ext cx="1748951" cy="79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892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sz="5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Производство контента местными сообществами Казахстана</a:t>
            </a:r>
            <a:endParaRPr lang="en-US" sz="5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7909" y="2408859"/>
            <a:ext cx="2775918" cy="394260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110600" y="1816364"/>
            <a:ext cx="3369720" cy="476392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7578" y="2660473"/>
            <a:ext cx="1537854" cy="153785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88990" y="3540108"/>
            <a:ext cx="1151644" cy="2326017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9447578" y="5866125"/>
            <a:ext cx="26168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err="1">
                <a:solidFill>
                  <a:schemeClr val="accent1"/>
                </a:solidFill>
              </a:rPr>
              <a:t>Қызылорда</a:t>
            </a:r>
            <a:r>
              <a:rPr lang="ru-RU" sz="2000" dirty="0">
                <a:solidFill>
                  <a:schemeClr val="accent1"/>
                </a:solidFill>
              </a:rPr>
              <a:t> </a:t>
            </a:r>
            <a:r>
              <a:rPr lang="ru-RU" sz="2000" dirty="0" err="1">
                <a:solidFill>
                  <a:schemeClr val="accent1"/>
                </a:solidFill>
              </a:rPr>
              <a:t>дауысы</a:t>
            </a:r>
            <a:r>
              <a:rPr lang="en-US" sz="2000" dirty="0">
                <a:solidFill>
                  <a:schemeClr val="accent1"/>
                </a:solidFill>
              </a:rPr>
              <a:t> – </a:t>
            </a:r>
            <a:endParaRPr lang="ru-RU" sz="2000" dirty="0">
              <a:solidFill>
                <a:schemeClr val="accent1"/>
              </a:solidFill>
            </a:endParaRPr>
          </a:p>
          <a:p>
            <a:r>
              <a:rPr lang="en-US" sz="2000" dirty="0">
                <a:solidFill>
                  <a:schemeClr val="accent1"/>
                </a:solidFill>
              </a:rPr>
              <a:t>24</a:t>
            </a:r>
            <a:r>
              <a:rPr lang="ru-RU" sz="2000" dirty="0">
                <a:solidFill>
                  <a:schemeClr val="accent1"/>
                </a:solidFill>
              </a:rPr>
              <a:t> общинных средств </a:t>
            </a:r>
          </a:p>
          <a:p>
            <a:r>
              <a:rPr lang="ru-RU" sz="2000" dirty="0">
                <a:solidFill>
                  <a:schemeClr val="accent1"/>
                </a:solidFill>
              </a:rPr>
              <a:t>информации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0"/>
            <a:ext cx="1935678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•</a:t>
            </a:r>
            <a:r>
              <a:rPr lang="en-US" dirty="0"/>
              <a:t> </a:t>
            </a:r>
            <a:r>
              <a:rPr lang="ru-RU" dirty="0"/>
              <a:t>Арал </a:t>
            </a:r>
            <a:r>
              <a:rPr lang="ru-RU" dirty="0" err="1">
                <a:solidFill>
                  <a:schemeClr val="accent1"/>
                </a:solidFill>
              </a:rPr>
              <a:t>Сексеуіл</a:t>
            </a:r>
            <a:r>
              <a:rPr lang="ru-RU" dirty="0">
                <a:solidFill>
                  <a:schemeClr val="accent1"/>
                </a:solidFill>
              </a:rPr>
              <a:t>, </a:t>
            </a:r>
            <a:r>
              <a:rPr lang="ru-RU" dirty="0" err="1">
                <a:solidFill>
                  <a:schemeClr val="accent1"/>
                </a:solidFill>
              </a:rPr>
              <a:t>Жақсықылыш</a:t>
            </a:r>
            <a:r>
              <a:rPr lang="ru-RU" dirty="0">
                <a:solidFill>
                  <a:schemeClr val="accent1"/>
                </a:solidFill>
              </a:rPr>
              <a:t>, </a:t>
            </a:r>
            <a:r>
              <a:rPr lang="ru-RU" dirty="0" err="1">
                <a:solidFill>
                  <a:schemeClr val="accent1"/>
                </a:solidFill>
              </a:rPr>
              <a:t>Райым</a:t>
            </a:r>
            <a:r>
              <a:rPr lang="ru-RU" dirty="0"/>
              <a:t> </a:t>
            </a:r>
          </a:p>
          <a:p>
            <a:r>
              <a:rPr lang="ru-RU" dirty="0"/>
              <a:t>• </a:t>
            </a:r>
            <a:r>
              <a:rPr lang="ru-RU" dirty="0" err="1"/>
              <a:t>Қазалы</a:t>
            </a:r>
            <a:r>
              <a:rPr lang="en-US" dirty="0"/>
              <a:t>: </a:t>
            </a:r>
            <a:r>
              <a:rPr lang="ru-RU" dirty="0" err="1">
                <a:solidFill>
                  <a:schemeClr val="accent1"/>
                </a:solidFill>
              </a:rPr>
              <a:t>Жанқожа</a:t>
            </a:r>
            <a:r>
              <a:rPr lang="en-US" dirty="0">
                <a:solidFill>
                  <a:schemeClr val="accent1"/>
                </a:solidFill>
              </a:rPr>
              <a:t>,</a:t>
            </a:r>
            <a:r>
              <a:rPr lang="ru-RU" dirty="0">
                <a:solidFill>
                  <a:schemeClr val="accent1"/>
                </a:solidFill>
              </a:rPr>
              <a:t> </a:t>
            </a:r>
            <a:r>
              <a:rPr lang="ru-RU" dirty="0" err="1">
                <a:solidFill>
                  <a:schemeClr val="accent1"/>
                </a:solidFill>
              </a:rPr>
              <a:t>Өркендеу</a:t>
            </a:r>
            <a:r>
              <a:rPr lang="ru-RU" dirty="0">
                <a:solidFill>
                  <a:schemeClr val="accent1"/>
                </a:solidFill>
              </a:rPr>
              <a:t>, </a:t>
            </a:r>
            <a:r>
              <a:rPr lang="ru-RU" dirty="0" err="1">
                <a:solidFill>
                  <a:schemeClr val="accent1"/>
                </a:solidFill>
              </a:rPr>
              <a:t>Бірлік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•</a:t>
            </a:r>
            <a:r>
              <a:rPr lang="en-US" dirty="0"/>
              <a:t> </a:t>
            </a:r>
            <a:r>
              <a:rPr lang="ru-RU" dirty="0" err="1"/>
              <a:t>Жалағаш</a:t>
            </a:r>
            <a:r>
              <a:rPr lang="en-US" dirty="0"/>
              <a:t>:</a:t>
            </a:r>
            <a:r>
              <a:rPr lang="ru-RU" dirty="0"/>
              <a:t> </a:t>
            </a:r>
            <a:r>
              <a:rPr lang="ru-RU" dirty="0" err="1">
                <a:solidFill>
                  <a:schemeClr val="accent1"/>
                </a:solidFill>
              </a:rPr>
              <a:t>Аққұм</a:t>
            </a:r>
            <a:r>
              <a:rPr lang="ru-RU" dirty="0">
                <a:solidFill>
                  <a:schemeClr val="accent1"/>
                </a:solidFill>
              </a:rPr>
              <a:t> </a:t>
            </a:r>
            <a:r>
              <a:rPr lang="ru-RU" dirty="0" err="1">
                <a:solidFill>
                  <a:schemeClr val="accent1"/>
                </a:solidFill>
              </a:rPr>
              <a:t>Мәдениет</a:t>
            </a:r>
            <a:r>
              <a:rPr lang="ru-RU" dirty="0">
                <a:solidFill>
                  <a:schemeClr val="accent1"/>
                </a:solidFill>
              </a:rPr>
              <a:t>, </a:t>
            </a:r>
            <a:r>
              <a:rPr lang="ru-RU" dirty="0" err="1">
                <a:solidFill>
                  <a:schemeClr val="accent1"/>
                </a:solidFill>
              </a:rPr>
              <a:t>Есет</a:t>
            </a:r>
            <a:r>
              <a:rPr lang="ru-RU" dirty="0">
                <a:solidFill>
                  <a:schemeClr val="accent1"/>
                </a:solidFill>
              </a:rPr>
              <a:t> батыр, </a:t>
            </a:r>
            <a:r>
              <a:rPr lang="ru-RU" dirty="0" err="1">
                <a:solidFill>
                  <a:schemeClr val="accent1"/>
                </a:solidFill>
              </a:rPr>
              <a:t>Бұқарбай</a:t>
            </a:r>
            <a:r>
              <a:rPr lang="ru-RU" dirty="0">
                <a:solidFill>
                  <a:schemeClr val="accent1"/>
                </a:solidFill>
              </a:rPr>
              <a:t> </a:t>
            </a:r>
          </a:p>
          <a:p>
            <a:r>
              <a:rPr lang="ru-RU" dirty="0"/>
              <a:t>• </a:t>
            </a:r>
            <a:r>
              <a:rPr lang="ru-RU" dirty="0" err="1"/>
              <a:t>Сырдария</a:t>
            </a:r>
            <a:r>
              <a:rPr lang="en-US" dirty="0"/>
              <a:t>:</a:t>
            </a:r>
            <a:r>
              <a:rPr lang="ru-RU" dirty="0"/>
              <a:t> </a:t>
            </a:r>
            <a:r>
              <a:rPr lang="ru-RU" dirty="0" err="1">
                <a:solidFill>
                  <a:schemeClr val="accent1"/>
                </a:solidFill>
              </a:rPr>
              <a:t>Іңкардария</a:t>
            </a:r>
            <a:r>
              <a:rPr lang="ru-RU" dirty="0">
                <a:solidFill>
                  <a:schemeClr val="accent1"/>
                </a:solidFill>
              </a:rPr>
              <a:t>, </a:t>
            </a:r>
            <a:r>
              <a:rPr lang="ru-RU" dirty="0" err="1">
                <a:solidFill>
                  <a:schemeClr val="accent1"/>
                </a:solidFill>
              </a:rPr>
              <a:t>Ақжарма</a:t>
            </a:r>
            <a:r>
              <a:rPr lang="en-US" dirty="0">
                <a:solidFill>
                  <a:schemeClr val="accent1"/>
                </a:solidFill>
              </a:rPr>
              <a:t>, </a:t>
            </a:r>
            <a:r>
              <a:rPr lang="ru-RU" dirty="0" err="1">
                <a:solidFill>
                  <a:schemeClr val="accent1"/>
                </a:solidFill>
              </a:rPr>
              <a:t>Қоғалыкөл</a:t>
            </a:r>
            <a:r>
              <a:rPr lang="ru-RU" dirty="0">
                <a:solidFill>
                  <a:schemeClr val="accent1"/>
                </a:solidFill>
              </a:rPr>
              <a:t>, </a:t>
            </a:r>
            <a:r>
              <a:rPr lang="ru-RU" dirty="0" err="1">
                <a:solidFill>
                  <a:schemeClr val="accent1"/>
                </a:solidFill>
              </a:rPr>
              <a:t>А.Тоқмағанбетов</a:t>
            </a:r>
            <a:r>
              <a:rPr lang="ru-RU" dirty="0">
                <a:solidFill>
                  <a:schemeClr val="accent1"/>
                </a:solidFill>
              </a:rPr>
              <a:t> </a:t>
            </a:r>
            <a:r>
              <a:rPr lang="ru-RU" dirty="0"/>
              <a:t>•</a:t>
            </a:r>
            <a:r>
              <a:rPr lang="en-US" dirty="0"/>
              <a:t> </a:t>
            </a:r>
            <a:r>
              <a:rPr lang="ru-RU" dirty="0" err="1"/>
              <a:t>Шиелі</a:t>
            </a:r>
            <a:r>
              <a:rPr lang="en-US" dirty="0"/>
              <a:t>:</a:t>
            </a:r>
            <a:r>
              <a:rPr lang="ru-RU" dirty="0"/>
              <a:t> </a:t>
            </a:r>
            <a:r>
              <a:rPr lang="ru-RU" dirty="0" err="1">
                <a:solidFill>
                  <a:schemeClr val="accent1"/>
                </a:solidFill>
              </a:rPr>
              <a:t>Еңбекші</a:t>
            </a:r>
            <a:r>
              <a:rPr lang="ru-RU" dirty="0">
                <a:solidFill>
                  <a:schemeClr val="accent1"/>
                </a:solidFill>
              </a:rPr>
              <a:t>, </a:t>
            </a:r>
            <a:r>
              <a:rPr lang="ru-RU" dirty="0" err="1">
                <a:solidFill>
                  <a:schemeClr val="accent1"/>
                </a:solidFill>
              </a:rPr>
              <a:t>Сұлутөбе</a:t>
            </a:r>
            <a:r>
              <a:rPr lang="ru-RU" dirty="0">
                <a:solidFill>
                  <a:schemeClr val="accent1"/>
                </a:solidFill>
              </a:rPr>
              <a:t>, </a:t>
            </a:r>
            <a:r>
              <a:rPr lang="ru-RU" dirty="0" err="1">
                <a:solidFill>
                  <a:schemeClr val="accent1"/>
                </a:solidFill>
              </a:rPr>
              <a:t>Досбол</a:t>
            </a:r>
            <a:r>
              <a:rPr lang="ru-RU" dirty="0">
                <a:solidFill>
                  <a:schemeClr val="accent1"/>
                </a:solidFill>
              </a:rPr>
              <a:t> би</a:t>
            </a:r>
          </a:p>
          <a:p>
            <a:r>
              <a:rPr lang="ru-RU" dirty="0"/>
              <a:t>• </a:t>
            </a:r>
            <a:r>
              <a:rPr lang="ru-RU" dirty="0" err="1"/>
              <a:t>Қармақшы</a:t>
            </a:r>
            <a:r>
              <a:rPr lang="en-US" dirty="0"/>
              <a:t>:</a:t>
            </a:r>
            <a:r>
              <a:rPr lang="ru-RU" dirty="0"/>
              <a:t> </a:t>
            </a:r>
            <a:r>
              <a:rPr lang="en-US" dirty="0">
                <a:solidFill>
                  <a:schemeClr val="accent1"/>
                </a:solidFill>
              </a:rPr>
              <a:t>III </a:t>
            </a:r>
            <a:r>
              <a:rPr lang="ru-RU" dirty="0">
                <a:solidFill>
                  <a:schemeClr val="accent1"/>
                </a:solidFill>
              </a:rPr>
              <a:t>Интернационал онлайн, </a:t>
            </a:r>
            <a:r>
              <a:rPr lang="ru-RU" dirty="0" err="1">
                <a:solidFill>
                  <a:schemeClr val="accent1"/>
                </a:solidFill>
              </a:rPr>
              <a:t>Төретам</a:t>
            </a:r>
            <a:r>
              <a:rPr lang="ru-RU" dirty="0">
                <a:solidFill>
                  <a:schemeClr val="accent1"/>
                </a:solidFill>
              </a:rPr>
              <a:t>,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ru-RU" dirty="0" err="1">
                <a:solidFill>
                  <a:schemeClr val="accent1"/>
                </a:solidFill>
              </a:rPr>
              <a:t>Жаңажол</a:t>
            </a:r>
            <a:r>
              <a:rPr lang="ru-RU" dirty="0">
                <a:solidFill>
                  <a:schemeClr val="accent1"/>
                </a:solidFill>
              </a:rPr>
              <a:t>, </a:t>
            </a:r>
            <a:r>
              <a:rPr lang="ru-RU" dirty="0" err="1">
                <a:solidFill>
                  <a:schemeClr val="accent1"/>
                </a:solidFill>
              </a:rPr>
              <a:t>Ақай</a:t>
            </a:r>
            <a:r>
              <a:rPr lang="ru-RU" dirty="0">
                <a:solidFill>
                  <a:schemeClr val="accent1"/>
                </a:solidFill>
              </a:rPr>
              <a:t> </a:t>
            </a:r>
            <a:endParaRPr lang="en-US" dirty="0">
              <a:solidFill>
                <a:schemeClr val="accent1"/>
              </a:solidFill>
            </a:endParaRPr>
          </a:p>
          <a:p>
            <a:r>
              <a:rPr lang="ru-RU" dirty="0"/>
              <a:t>• </a:t>
            </a:r>
            <a:r>
              <a:rPr lang="ru-RU" dirty="0" err="1"/>
              <a:t>Жаңақорған</a:t>
            </a:r>
            <a:r>
              <a:rPr lang="ru-RU" dirty="0"/>
              <a:t> </a:t>
            </a:r>
            <a:r>
              <a:rPr lang="ru-RU" dirty="0" err="1">
                <a:solidFill>
                  <a:schemeClr val="accent1"/>
                </a:solidFill>
              </a:rPr>
              <a:t>Бірлік</a:t>
            </a:r>
            <a:r>
              <a:rPr lang="ru-RU" dirty="0">
                <a:solidFill>
                  <a:schemeClr val="accent1"/>
                </a:solidFill>
              </a:rPr>
              <a:t>, </a:t>
            </a:r>
            <a:r>
              <a:rPr lang="ru-RU" dirty="0" err="1">
                <a:solidFill>
                  <a:schemeClr val="accent1"/>
                </a:solidFill>
              </a:rPr>
              <a:t>Қожакент</a:t>
            </a:r>
            <a:r>
              <a:rPr lang="ru-RU" dirty="0">
                <a:solidFill>
                  <a:schemeClr val="accent1"/>
                </a:solidFill>
              </a:rPr>
              <a:t>, </a:t>
            </a:r>
            <a:r>
              <a:rPr lang="ru-RU" dirty="0" err="1">
                <a:solidFill>
                  <a:schemeClr val="accent1"/>
                </a:solidFill>
              </a:rPr>
              <a:t>Төменарық</a:t>
            </a:r>
            <a:endParaRPr lang="en-US" dirty="0">
              <a:solidFill>
                <a:schemeClr val="accent1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88990" y="3235731"/>
            <a:ext cx="1141412" cy="304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5157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sz="5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Производство контента местными сообществами Кыргызстана</a:t>
            </a:r>
            <a:endParaRPr lang="en-US" sz="5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6"/>
            <a:ext cx="2623457" cy="1469778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24 общинных СМИ</a:t>
            </a:r>
            <a:r>
              <a:rPr lang="en-US" dirty="0"/>
              <a:t> </a:t>
            </a:r>
            <a:r>
              <a:rPr lang="ru-RU" dirty="0"/>
              <a:t>с полным охватом страны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8073" y="2966358"/>
            <a:ext cx="1667927" cy="4447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9600" y="3455721"/>
            <a:ext cx="1676400" cy="168592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556072" y="5141646"/>
            <a:ext cx="14452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Голос </a:t>
            </a:r>
            <a:r>
              <a:rPr lang="ru-RU" b="1" dirty="0" err="1"/>
              <a:t>Айыла</a:t>
            </a:r>
            <a:endParaRPr lang="ru-RU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0678" y="2125682"/>
            <a:ext cx="2461944" cy="43760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8131" y="2125682"/>
            <a:ext cx="2465504" cy="438238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750" y="3430342"/>
            <a:ext cx="2685803" cy="1510764"/>
          </a:xfrm>
          <a:prstGeom prst="rect">
            <a:avLst/>
          </a:prstGeom>
        </p:spPr>
      </p:pic>
      <p:pic>
        <p:nvPicPr>
          <p:cNvPr id="11" name="Рисунок 3">
            <a:extLst>
              <a:ext uri="{FF2B5EF4-FFF2-40B4-BE49-F238E27FC236}">
                <a16:creationId xmlns:a16="http://schemas.microsoft.com/office/drawing/2014/main" xmlns="" id="{C9B4E882-53D6-40F9-8BAD-E43D173A53C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70" b="38622"/>
          <a:stretch/>
        </p:blipFill>
        <p:spPr>
          <a:xfrm>
            <a:off x="0" y="6065241"/>
            <a:ext cx="1748951" cy="79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2862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ru-RU" sz="5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Узбекистан</a:t>
            </a:r>
            <a:endParaRPr lang="en-US" sz="5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300 школ пилотируют программы МИГ на основе совместных проектов и материалов ЮНЕСКО</a:t>
            </a:r>
            <a:endParaRPr lang="en-US" sz="4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90470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E00E85A-8B8E-4FA7-8E0D-9B5FBCAED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</a:t>
            </a:r>
            <a:endParaRPr lang="en-US" sz="5000" dirty="0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3151636-5392-4D6E-910B-C08FF1268F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ru-RU" sz="4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www.facebook.com/</a:t>
            </a:r>
            <a:r>
              <a:rPr lang="ru-RU" sz="4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unesata</a:t>
            </a:r>
          </a:p>
          <a:p>
            <a:r>
              <a:rPr lang="ru-RU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www.unesco.org/almaty</a:t>
            </a:r>
          </a:p>
          <a:p>
            <a:r>
              <a:rPr lang="ru-RU" sz="48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almaty@unesco.org</a:t>
            </a:r>
          </a:p>
          <a:p>
            <a:endParaRPr lang="ru-RU" sz="48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9B4E882-53D6-40F9-8BAD-E43D173A53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70" b="38622"/>
          <a:stretch/>
        </p:blipFill>
        <p:spPr>
          <a:xfrm>
            <a:off x="0" y="6065241"/>
            <a:ext cx="1748951" cy="79276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8F14F03-234F-4A3B-9106-8FAF6824B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B182-537F-47F6-BA1E-59AFC745918B}" type="slidenum">
              <a:rPr lang="en-US" smtClean="0"/>
              <a:t>17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7DD7916-43DB-4713-9C59-22C6EA2766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8069" y="3538538"/>
            <a:ext cx="1068262" cy="107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7623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ector xmlns="aab519b5-b5ea-4bc3-b8e8-0f02c839bf9a">CLT</Sector>
    <IconOverlay xmlns="http://schemas.microsoft.com/sharepoint/v4" xsi:nil="true"/>
    <PublishingExpirationDate xmlns="http://schemas.microsoft.com/sharepoint/v3" xsi:nil="true"/>
    <PublishingStartDate xmlns="http://schemas.microsoft.com/sharepoint/v3" xsi:nil="true"/>
    <_dlc_DocId xmlns="58e932d1-8919-4331-b239-5cc8cbf973ca">DN3HXZNSAUTS-676471272-9183</_dlc_DocId>
    <_dlc_DocIdUrl xmlns="58e932d1-8919-4331-b239-5cc8cbf973ca">
      <Url>https://teams.unesco.org/ORG/fu/almaty/_layouts/15/DocIdRedir.aspx?ID=DN3HXZNSAUTS-676471272-9183</Url>
      <Description>DN3HXZNSAUTS-676471272-9183</Description>
    </_dlc_DocIdUrl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78970A89D8D849B6BF19E6F152F8B4" ma:contentTypeVersion="3" ma:contentTypeDescription="Create a new document." ma:contentTypeScope="" ma:versionID="77b2a6f69263b47e21c9e87807f04540">
  <xsd:schema xmlns:xsd="http://www.w3.org/2001/XMLSchema" xmlns:xs="http://www.w3.org/2001/XMLSchema" xmlns:p="http://schemas.microsoft.com/office/2006/metadata/properties" xmlns:ns1="http://schemas.microsoft.com/sharepoint/v3" xmlns:ns2="58e932d1-8919-4331-b239-5cc8cbf973ca" xmlns:ns3="http://schemas.microsoft.com/sharepoint/v4" xmlns:ns4="aab519b5-b5ea-4bc3-b8e8-0f02c839bf9a" targetNamespace="http://schemas.microsoft.com/office/2006/metadata/properties" ma:root="true" ma:fieldsID="4dcf4f5f937fd816dd532a9145ca6812" ns1:_="" ns2:_="" ns3:_="" ns4:_="">
    <xsd:import namespace="http://schemas.microsoft.com/sharepoint/v3"/>
    <xsd:import namespace="58e932d1-8919-4331-b239-5cc8cbf973ca"/>
    <xsd:import namespace="http://schemas.microsoft.com/sharepoint/v4"/>
    <xsd:import namespace="aab519b5-b5ea-4bc3-b8e8-0f02c839bf9a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1:PublishingStartDate" minOccurs="0"/>
                <xsd:element ref="ns1:PublishingExpirationDate" minOccurs="0"/>
                <xsd:element ref="ns3:IconOverlay" minOccurs="0"/>
                <xsd:element ref="ns4:Secto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11" nillable="true" ma:displayName="Scheduling Start Date" ma:description="Scheduling Start Date is a site column created by the Publishing feature. It is used to specify the date and time on which this page will first appear to site visitors." ma:internalName="PublishingStartDate">
      <xsd:simpleType>
        <xsd:restriction base="dms:Unknown"/>
      </xsd:simpleType>
    </xsd:element>
    <xsd:element name="PublishingExpirationDate" ma:index="12" nillable="true" ma:displayName="Scheduling End Date" ma:description="Scheduling End Date is a site column created by the Publishing feature. It is used to specify the date and time on which this page will no longer appear to site visitors.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e932d1-8919-4331-b239-5cc8cbf973ca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13" nillable="true" ma:displayName="IconOverlay" ma:hidden="true" ma:internalName="IconOverlay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b519b5-b5ea-4bc3-b8e8-0f02c839bf9a" elementFormDefault="qualified">
    <xsd:import namespace="http://schemas.microsoft.com/office/2006/documentManagement/types"/>
    <xsd:import namespace="http://schemas.microsoft.com/office/infopath/2007/PartnerControls"/>
    <xsd:element name="Sector" ma:index="14" nillable="true" ma:displayName="Sector" ma:default="CLT" ma:format="Dropdown" ma:internalName="Sector">
      <xsd:simpleType>
        <xsd:restriction base="dms:Choice">
          <xsd:enumeration value="CLT"/>
          <xsd:enumeration value="CI"/>
          <xsd:enumeration value="ED"/>
          <xsd:enumeration value="SHS"/>
          <xsd:enumeration value="ADM"/>
          <xsd:enumeration value="SC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6C9CBF90-3523-4A3A-A467-D86A24FF398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03F50C5-1930-480B-81F5-F7AB5D59EE87}">
  <ds:schemaRefs>
    <ds:schemaRef ds:uri="http://purl.org/dc/dcmitype/"/>
    <ds:schemaRef ds:uri="http://schemas.microsoft.com/sharepoint/v3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microsoft.com/sharepoint/v4"/>
    <ds:schemaRef ds:uri="http://schemas.openxmlformats.org/package/2006/metadata/core-properties"/>
    <ds:schemaRef ds:uri="aab519b5-b5ea-4bc3-b8e8-0f02c839bf9a"/>
    <ds:schemaRef ds:uri="58e932d1-8919-4331-b239-5cc8cbf973ca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EA0405D-F588-4400-B18F-2CF29E8A2C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58e932d1-8919-4331-b239-5cc8cbf973ca"/>
    <ds:schemaRef ds:uri="http://schemas.microsoft.com/sharepoint/v4"/>
    <ds:schemaRef ds:uri="aab519b5-b5ea-4bc3-b8e8-0f02c839bf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7502B500-F174-4CB1-8755-A79B84A45B44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3200</TotalTime>
  <Words>694</Words>
  <Application>Microsoft Office PowerPoint</Application>
  <PresentationFormat>Custom</PresentationFormat>
  <Paragraphs>140</Paragraphs>
  <Slides>17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Инструменты медийной и информационной грамотности ЮНЕСКО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Политики МИГ</vt:lpstr>
      <vt:lpstr>Учебные программы МИГ</vt:lpstr>
      <vt:lpstr>Информационный беспорядок</vt:lpstr>
      <vt:lpstr>СМИ и МИГ</vt:lpstr>
      <vt:lpstr>Межкультурный диалог</vt:lpstr>
      <vt:lpstr>Производство контента местными сообществами Казахстана</vt:lpstr>
      <vt:lpstr>Производство контента местными сообществами Кыргызстана</vt:lpstr>
      <vt:lpstr>Узбекистан</vt:lpstr>
      <vt:lpstr>Спасибо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MIL</dc:title>
  <dc:creator>Karpov, Sergey</dc:creator>
  <cp:lastModifiedBy>Akdana Bakirova</cp:lastModifiedBy>
  <cp:revision>26</cp:revision>
  <dcterms:created xsi:type="dcterms:W3CDTF">2018-10-09T08:37:16Z</dcterms:created>
  <dcterms:modified xsi:type="dcterms:W3CDTF">2018-10-26T03:45:59Z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0x0101002D78970A89D8D849B6BF19E6F152F8B4</vt:lpwstr>
  </property>
  <property fmtid="{D5CDD505-2E9C-101B-9397-08002B2CF9AE}" pid="3" name="_dlc_DocIdItemGuid">
    <vt:lpwstr>a4e82722-f93b-4315-b1f6-e0c1eeee320f</vt:lpwstr>
  </property>
</Properties>
</file>