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7"/>
  </p:notesMasterIdLst>
  <p:sldIdLst>
    <p:sldId id="256" r:id="rId2"/>
    <p:sldId id="261" r:id="rId3"/>
    <p:sldId id="263" r:id="rId4"/>
    <p:sldId id="264" r:id="rId5"/>
    <p:sldId id="262" r:id="rId6"/>
    <p:sldId id="257" r:id="rId7"/>
    <p:sldId id="265" r:id="rId8"/>
    <p:sldId id="259" r:id="rId9"/>
    <p:sldId id="258" r:id="rId10"/>
    <p:sldId id="268" r:id="rId11"/>
    <p:sldId id="278" r:id="rId12"/>
    <p:sldId id="271" r:id="rId13"/>
    <p:sldId id="269" r:id="rId14"/>
    <p:sldId id="272" r:id="rId15"/>
    <p:sldId id="270" r:id="rId16"/>
    <p:sldId id="267" r:id="rId17"/>
    <p:sldId id="276" r:id="rId18"/>
    <p:sldId id="277" r:id="rId19"/>
    <p:sldId id="279" r:id="rId20"/>
    <p:sldId id="273" r:id="rId21"/>
    <p:sldId id="275" r:id="rId22"/>
    <p:sldId id="280" r:id="rId23"/>
    <p:sldId id="281" r:id="rId24"/>
    <p:sldId id="282" r:id="rId25"/>
    <p:sldId id="274"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a:srgbClr val="CC0099"/>
    <a:srgbClr val="FE9202"/>
    <a:srgbClr val="007033"/>
    <a:srgbClr val="6C1A00"/>
    <a:srgbClr val="00AACC"/>
    <a:srgbClr val="5EEC3C"/>
    <a:srgbClr val="1D3A00"/>
    <a:srgbClr val="003296"/>
    <a:srgbClr val="E39A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62" d="100"/>
          <a:sy n="162" d="100"/>
        </p:scale>
        <p:origin x="144" y="-174"/>
      </p:cViewPr>
      <p:guideLst>
        <p:guide orient="horz" pos="162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977BE4-34E4-4288-89A9-910083B80828}" type="datetimeFigureOut">
              <a:rPr lang="en-US" smtClean="0"/>
              <a:t>5/17/2018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397C2-C32A-4B32-866C-AF8AD3353740}" type="slidenum">
              <a:rPr lang="en-US" smtClean="0"/>
              <a:t>‹#›</a:t>
            </a:fld>
            <a:endParaRPr lang="en-US"/>
          </a:p>
        </p:txBody>
      </p:sp>
    </p:spTree>
    <p:extLst>
      <p:ext uri="{BB962C8B-B14F-4D97-AF65-F5344CB8AC3E}">
        <p14:creationId xmlns:p14="http://schemas.microsoft.com/office/powerpoint/2010/main" val="2726339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ala.org/aasl/standards/learning"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www.corestandards.org/the-standard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 afternoon ladies and gentlemen. My sincere apologies</a:t>
            </a:r>
            <a:r>
              <a:rPr lang="en-US" baseline="0" dirty="0" smtClean="0"/>
              <a:t> as you will always see me for the rest of the conference. This presentation will share the experiences of Filipino librarians working abroad and specifically how they were able to create programs – as such an IL program while they were hired as an international librarian. </a:t>
            </a:r>
            <a:endParaRPr lang="en-US" dirty="0"/>
          </a:p>
        </p:txBody>
      </p:sp>
      <p:sp>
        <p:nvSpPr>
          <p:cNvPr id="4" name="Slide Number Placeholder 3"/>
          <p:cNvSpPr>
            <a:spLocks noGrp="1"/>
          </p:cNvSpPr>
          <p:nvPr>
            <p:ph type="sldNum" sz="quarter" idx="10"/>
          </p:nvPr>
        </p:nvSpPr>
        <p:spPr/>
        <p:txBody>
          <a:bodyPr/>
          <a:lstStyle/>
          <a:p>
            <a:fld id="{9F9397C2-C32A-4B32-866C-AF8AD3353740}" type="slidenum">
              <a:rPr lang="en-US" smtClean="0"/>
              <a:t>1</a:t>
            </a:fld>
            <a:endParaRPr lang="en-US"/>
          </a:p>
        </p:txBody>
      </p:sp>
    </p:spTree>
    <p:extLst>
      <p:ext uri="{BB962C8B-B14F-4D97-AF65-F5344CB8AC3E}">
        <p14:creationId xmlns:p14="http://schemas.microsoft.com/office/powerpoint/2010/main" val="3087936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PH" sz="1200" kern="1200" dirty="0" smtClean="0">
                <a:solidFill>
                  <a:schemeClr val="tx1"/>
                </a:solidFill>
                <a:effectLst/>
                <a:latin typeface="+mn-lt"/>
                <a:ea typeface="+mn-ea"/>
                <a:cs typeface="+mn-cs"/>
              </a:rPr>
              <a:t>The paper will discuss the experiences of a non-native librarians working in a multi-culturally diverse environment. </a:t>
            </a:r>
            <a:r>
              <a:rPr lang="en-PH" sz="1200" kern="1200" dirty="0" smtClean="0">
                <a:solidFill>
                  <a:schemeClr val="tx1"/>
                </a:solidFill>
                <a:effectLst/>
                <a:latin typeface="+mn-lt"/>
                <a:ea typeface="+mn-ea"/>
                <a:cs typeface="+mn-cs"/>
              </a:rPr>
              <a:t>OFW stands</a:t>
            </a:r>
            <a:r>
              <a:rPr lang="en-PH" sz="1200" kern="1200" baseline="0" dirty="0" smtClean="0">
                <a:solidFill>
                  <a:schemeClr val="tx1"/>
                </a:solidFill>
                <a:effectLst/>
                <a:latin typeface="+mn-lt"/>
                <a:ea typeface="+mn-ea"/>
                <a:cs typeface="+mn-cs"/>
              </a:rPr>
              <a:t> for Overseas Filipino Workers.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F9397C2-C32A-4B32-866C-AF8AD3353740}" type="slidenum">
              <a:rPr lang="en-US" smtClean="0"/>
              <a:t>2</a:t>
            </a:fld>
            <a:endParaRPr lang="en-US"/>
          </a:p>
        </p:txBody>
      </p:sp>
    </p:spTree>
    <p:extLst>
      <p:ext uri="{BB962C8B-B14F-4D97-AF65-F5344CB8AC3E}">
        <p14:creationId xmlns:p14="http://schemas.microsoft.com/office/powerpoint/2010/main" val="2680412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Expats were hired because of their knowledge and experience and their capacity to train local workers.</a:t>
            </a:r>
            <a:r>
              <a:rPr lang="en-US" sz="1200" b="0" i="0" kern="1200" baseline="0" dirty="0" smtClean="0">
                <a:solidFill>
                  <a:schemeClr val="tx1"/>
                </a:solidFill>
                <a:effectLst/>
                <a:latin typeface="+mn-lt"/>
                <a:ea typeface="+mn-ea"/>
                <a:cs typeface="+mn-cs"/>
              </a:rPr>
              <a:t> Expats accept this noble duty because they see an opportunity for them to travel and work in a new and exciting places. </a:t>
            </a:r>
          </a:p>
          <a:p>
            <a:endParaRPr lang="en-US" sz="1200" b="0" i="0" kern="1200" dirty="0" smtClean="0">
              <a:solidFill>
                <a:schemeClr val="tx1"/>
              </a:solidFill>
              <a:effectLst/>
              <a:latin typeface="+mn-lt"/>
              <a:ea typeface="+mn-ea"/>
              <a:cs typeface="+mn-cs"/>
            </a:endParaRPr>
          </a:p>
          <a:p>
            <a:r>
              <a:rPr lang="en-US" sz="1200" b="0" i="0" kern="1200" dirty="0" err="1" smtClean="0">
                <a:solidFill>
                  <a:schemeClr val="tx1"/>
                </a:solidFill>
                <a:effectLst/>
                <a:latin typeface="+mn-lt"/>
                <a:ea typeface="+mn-ea"/>
                <a:cs typeface="+mn-cs"/>
              </a:rPr>
              <a:t>Shortland</a:t>
            </a:r>
            <a:r>
              <a:rPr lang="en-US" sz="1200" b="0" i="0" kern="1200" dirty="0" smtClean="0">
                <a:solidFill>
                  <a:schemeClr val="tx1"/>
                </a:solidFill>
                <a:effectLst/>
                <a:latin typeface="+mn-lt"/>
                <a:ea typeface="+mn-ea"/>
                <a:cs typeface="+mn-cs"/>
              </a:rPr>
              <a:t>, S. (2015). The ‘expat factor’: the influence of working time on women's decisions to undertake international assignments in the oil and gas industry. </a:t>
            </a:r>
            <a:r>
              <a:rPr lang="en-US" sz="1200" b="0" i="1" kern="1200" dirty="0" smtClean="0">
                <a:solidFill>
                  <a:schemeClr val="tx1"/>
                </a:solidFill>
                <a:effectLst/>
                <a:latin typeface="+mn-lt"/>
                <a:ea typeface="+mn-ea"/>
                <a:cs typeface="+mn-cs"/>
              </a:rPr>
              <a:t>International Journal Of Human Resource Management</a:t>
            </a:r>
            <a:r>
              <a:rPr lang="en-US" sz="1200" b="0" i="0" kern="1200" dirty="0" smtClean="0">
                <a:solidFill>
                  <a:schemeClr val="tx1"/>
                </a:solidFill>
                <a:effectLst/>
                <a:latin typeface="+mn-lt"/>
                <a:ea typeface="+mn-ea"/>
                <a:cs typeface="+mn-cs"/>
              </a:rPr>
              <a:t>, </a:t>
            </a:r>
            <a:r>
              <a:rPr lang="en-US" sz="1200" b="0" i="1" kern="1200" dirty="0" smtClean="0">
                <a:solidFill>
                  <a:schemeClr val="tx1"/>
                </a:solidFill>
                <a:effectLst/>
                <a:latin typeface="+mn-lt"/>
                <a:ea typeface="+mn-ea"/>
                <a:cs typeface="+mn-cs"/>
              </a:rPr>
              <a:t>26</a:t>
            </a:r>
            <a:r>
              <a:rPr lang="en-US" sz="1200" b="0" i="0" kern="1200" dirty="0" smtClean="0">
                <a:solidFill>
                  <a:schemeClr val="tx1"/>
                </a:solidFill>
                <a:effectLst/>
                <a:latin typeface="+mn-lt"/>
                <a:ea typeface="+mn-ea"/>
                <a:cs typeface="+mn-cs"/>
              </a:rPr>
              <a:t>(11), 1452-1473. doi:10.1080/09585192.2014.938681</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Davies, J. (2012). A taste for expat life. </a:t>
            </a:r>
            <a:r>
              <a:rPr lang="en-US" sz="1200" b="0" i="1" kern="1200" dirty="0" smtClean="0">
                <a:solidFill>
                  <a:schemeClr val="tx1"/>
                </a:solidFill>
                <a:effectLst/>
                <a:latin typeface="+mn-lt"/>
                <a:ea typeface="+mn-ea"/>
                <a:cs typeface="+mn-cs"/>
              </a:rPr>
              <a:t>Nursing Standard (Royal College Of Nursing (Great Britain) : 1987)</a:t>
            </a:r>
            <a:r>
              <a:rPr lang="en-US" sz="1200" b="0" i="0" kern="1200" dirty="0" smtClean="0">
                <a:solidFill>
                  <a:schemeClr val="tx1"/>
                </a:solidFill>
                <a:effectLst/>
                <a:latin typeface="+mn-lt"/>
                <a:ea typeface="+mn-ea"/>
                <a:cs typeface="+mn-cs"/>
              </a:rPr>
              <a:t>, </a:t>
            </a:r>
            <a:r>
              <a:rPr lang="en-US" sz="1200" b="0" i="1" kern="1200" dirty="0" smtClean="0">
                <a:solidFill>
                  <a:schemeClr val="tx1"/>
                </a:solidFill>
                <a:effectLst/>
                <a:latin typeface="+mn-lt"/>
                <a:ea typeface="+mn-ea"/>
                <a:cs typeface="+mn-cs"/>
              </a:rPr>
              <a:t>26</a:t>
            </a:r>
            <a:r>
              <a:rPr lang="en-US" sz="1200" b="0" i="0" kern="1200" dirty="0" smtClean="0">
                <a:solidFill>
                  <a:schemeClr val="tx1"/>
                </a:solidFill>
                <a:effectLst/>
                <a:latin typeface="+mn-lt"/>
                <a:ea typeface="+mn-ea"/>
                <a:cs typeface="+mn-cs"/>
              </a:rPr>
              <a:t>(52), 61.</a:t>
            </a:r>
            <a:endParaRPr lang="en-US" dirty="0"/>
          </a:p>
        </p:txBody>
      </p:sp>
      <p:sp>
        <p:nvSpPr>
          <p:cNvPr id="4" name="Slide Number Placeholder 3"/>
          <p:cNvSpPr>
            <a:spLocks noGrp="1"/>
          </p:cNvSpPr>
          <p:nvPr>
            <p:ph type="sldNum" sz="quarter" idx="10"/>
          </p:nvPr>
        </p:nvSpPr>
        <p:spPr/>
        <p:txBody>
          <a:bodyPr/>
          <a:lstStyle/>
          <a:p>
            <a:fld id="{9F9397C2-C32A-4B32-866C-AF8AD3353740}" type="slidenum">
              <a:rPr lang="en-US" smtClean="0"/>
              <a:t>3</a:t>
            </a:fld>
            <a:endParaRPr lang="en-US"/>
          </a:p>
        </p:txBody>
      </p:sp>
    </p:spTree>
    <p:extLst>
      <p:ext uri="{BB962C8B-B14F-4D97-AF65-F5344CB8AC3E}">
        <p14:creationId xmlns:p14="http://schemas.microsoft.com/office/powerpoint/2010/main" val="2617235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a:t>
            </a:r>
            <a:r>
              <a:rPr lang="en-US" baseline="0" dirty="0" smtClean="0"/>
              <a:t> will have four objectives. </a:t>
            </a:r>
            <a:endParaRPr lang="en-US" dirty="0"/>
          </a:p>
        </p:txBody>
      </p:sp>
      <p:sp>
        <p:nvSpPr>
          <p:cNvPr id="4" name="Slide Number Placeholder 3"/>
          <p:cNvSpPr>
            <a:spLocks noGrp="1"/>
          </p:cNvSpPr>
          <p:nvPr>
            <p:ph type="sldNum" sz="quarter" idx="10"/>
          </p:nvPr>
        </p:nvSpPr>
        <p:spPr/>
        <p:txBody>
          <a:bodyPr/>
          <a:lstStyle/>
          <a:p>
            <a:fld id="{9F9397C2-C32A-4B32-866C-AF8AD3353740}" type="slidenum">
              <a:rPr lang="en-US" smtClean="0"/>
              <a:t>5</a:t>
            </a:fld>
            <a:endParaRPr lang="en-US"/>
          </a:p>
        </p:txBody>
      </p:sp>
    </p:spTree>
    <p:extLst>
      <p:ext uri="{BB962C8B-B14F-4D97-AF65-F5344CB8AC3E}">
        <p14:creationId xmlns:p14="http://schemas.microsoft.com/office/powerpoint/2010/main" val="888578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Collab is an essential practice….. There is a shared commitment between the faculty and the librarian</a:t>
            </a:r>
            <a:r>
              <a:rPr lang="en-US" baseline="0" dirty="0" smtClean="0"/>
              <a:t> and it improves student success. </a:t>
            </a:r>
          </a:p>
          <a:p>
            <a:r>
              <a:rPr lang="en-US" baseline="0" dirty="0" smtClean="0"/>
              <a:t>Keyes and </a:t>
            </a:r>
            <a:r>
              <a:rPr lang="en-US" baseline="0" dirty="0" err="1" smtClean="0"/>
              <a:t>Barbier</a:t>
            </a:r>
            <a:r>
              <a:rPr lang="en-US" baseline="0" dirty="0" smtClean="0"/>
              <a:t> mentioned that Working closely….   This is an opportunity to encourage strong relationships to support research and instruction sessions. </a:t>
            </a:r>
          </a:p>
          <a:p>
            <a:r>
              <a:rPr lang="en-US" baseline="0" dirty="0" smtClean="0"/>
              <a:t>Unfortunately, in local setting, some librarians are less appreciated and has poor recognition among peers. This results to low success and low self-esteem due to the low status referred to them. </a:t>
            </a:r>
            <a:endParaRPr lang="en-US" dirty="0"/>
          </a:p>
        </p:txBody>
      </p:sp>
      <p:sp>
        <p:nvSpPr>
          <p:cNvPr id="4" name="Slide Number Placeholder 3"/>
          <p:cNvSpPr>
            <a:spLocks noGrp="1"/>
          </p:cNvSpPr>
          <p:nvPr>
            <p:ph type="sldNum" sz="quarter" idx="10"/>
          </p:nvPr>
        </p:nvSpPr>
        <p:spPr/>
        <p:txBody>
          <a:bodyPr/>
          <a:lstStyle/>
          <a:p>
            <a:fld id="{9F9397C2-C32A-4B32-866C-AF8AD3353740}" type="slidenum">
              <a:rPr lang="en-US" smtClean="0"/>
              <a:t>6</a:t>
            </a:fld>
            <a:endParaRPr lang="en-US"/>
          </a:p>
        </p:txBody>
      </p:sp>
    </p:spTree>
    <p:extLst>
      <p:ext uri="{BB962C8B-B14F-4D97-AF65-F5344CB8AC3E}">
        <p14:creationId xmlns:p14="http://schemas.microsoft.com/office/powerpoint/2010/main" val="2842524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TRAILS: Tool for Real-time Assessment of Information Literacy Skills, a product of Kent State University Libraries, free and online, aims to evaluate information literacy skills of elementary and high school students. https://academicworks.cuny.edu/cgi/viewcontent.cgi?article=1204&amp;context=yc_pubs</a:t>
            </a:r>
          </a:p>
          <a:p>
            <a:r>
              <a:rPr lang="en-US" sz="1200" b="0" i="0" kern="1200" dirty="0" smtClean="0">
                <a:solidFill>
                  <a:schemeClr val="tx1"/>
                </a:solidFill>
                <a:effectLst/>
                <a:latin typeface="+mn-lt"/>
                <a:ea typeface="+mn-ea"/>
                <a:cs typeface="+mn-cs"/>
              </a:rPr>
              <a:t>TRAILS is a knowledge assessment with multiple-choice questions targeting a variety of information literacy skills based on 3rd, 6th, 9th, and 12th grade standards. The assessment items are based on the American Association of School Librarians' </a:t>
            </a:r>
            <a:r>
              <a:rPr lang="en-US" sz="1200" b="0" i="0" kern="1200" dirty="0" smtClean="0">
                <a:solidFill>
                  <a:schemeClr val="tx1"/>
                </a:solidFill>
                <a:effectLst/>
                <a:latin typeface="+mn-lt"/>
                <a:ea typeface="+mn-ea"/>
                <a:cs typeface="+mn-cs"/>
                <a:hlinkClick r:id="rId3"/>
              </a:rPr>
              <a:t>Standards for the 21st-Century </a:t>
            </a:r>
            <a:r>
              <a:rPr lang="en-US" sz="1200" b="0" i="0" kern="1200" dirty="0" err="1" smtClean="0">
                <a:solidFill>
                  <a:schemeClr val="tx1"/>
                </a:solidFill>
                <a:effectLst/>
                <a:latin typeface="+mn-lt"/>
                <a:ea typeface="+mn-ea"/>
                <a:cs typeface="+mn-cs"/>
                <a:hlinkClick r:id="rId3"/>
              </a:rPr>
              <a:t>Learner</a:t>
            </a:r>
            <a:r>
              <a:rPr lang="en-US" sz="1200" b="0" i="0" kern="1200" dirty="0" err="1" smtClean="0">
                <a:solidFill>
                  <a:schemeClr val="tx1"/>
                </a:solidFill>
                <a:effectLst/>
                <a:latin typeface="+mn-lt"/>
                <a:ea typeface="+mn-ea"/>
                <a:cs typeface="+mn-cs"/>
              </a:rPr>
              <a:t>and</a:t>
            </a:r>
            <a:r>
              <a:rPr lang="en-US" sz="1200" b="0" i="0" kern="1200" dirty="0" smtClean="0">
                <a:solidFill>
                  <a:schemeClr val="tx1"/>
                </a:solidFill>
                <a:effectLst/>
                <a:latin typeface="+mn-lt"/>
                <a:ea typeface="+mn-ea"/>
                <a:cs typeface="+mn-cs"/>
              </a:rPr>
              <a:t> those from the </a:t>
            </a:r>
            <a:r>
              <a:rPr lang="en-US" sz="1200" b="0" i="0" kern="1200" dirty="0" smtClean="0">
                <a:solidFill>
                  <a:schemeClr val="tx1"/>
                </a:solidFill>
                <a:effectLst/>
                <a:latin typeface="+mn-lt"/>
                <a:ea typeface="+mn-ea"/>
                <a:cs typeface="+mn-cs"/>
                <a:hlinkClick r:id="rId4"/>
              </a:rPr>
              <a:t>Common Core State Standards Initiative</a:t>
            </a:r>
            <a:r>
              <a:rPr lang="en-US" sz="1200" b="0" i="0" kern="1200" dirty="0" smtClean="0">
                <a:solidFill>
                  <a:schemeClr val="tx1"/>
                </a:solidFill>
                <a:effectLst/>
                <a:latin typeface="+mn-lt"/>
                <a:ea typeface="+mn-ea"/>
                <a:cs typeface="+mn-cs"/>
              </a:rPr>
              <a:t> that have been adopted by most states. http://www.trails-9.org/about2.php?page=about</a:t>
            </a:r>
            <a:endParaRPr lang="en-US" dirty="0"/>
          </a:p>
        </p:txBody>
      </p:sp>
      <p:sp>
        <p:nvSpPr>
          <p:cNvPr id="4" name="Slide Number Placeholder 3"/>
          <p:cNvSpPr>
            <a:spLocks noGrp="1"/>
          </p:cNvSpPr>
          <p:nvPr>
            <p:ph type="sldNum" sz="quarter" idx="10"/>
          </p:nvPr>
        </p:nvSpPr>
        <p:spPr/>
        <p:txBody>
          <a:bodyPr/>
          <a:lstStyle/>
          <a:p>
            <a:fld id="{9F9397C2-C32A-4B32-866C-AF8AD3353740}" type="slidenum">
              <a:rPr lang="en-US" smtClean="0"/>
              <a:t>9</a:t>
            </a:fld>
            <a:endParaRPr lang="en-US"/>
          </a:p>
        </p:txBody>
      </p:sp>
    </p:spTree>
    <p:extLst>
      <p:ext uri="{BB962C8B-B14F-4D97-AF65-F5344CB8AC3E}">
        <p14:creationId xmlns:p14="http://schemas.microsoft.com/office/powerpoint/2010/main" val="3156607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961180" y="1808225"/>
            <a:ext cx="5039265" cy="1068935"/>
          </a:xfrm>
          <a:noFill/>
          <a:effectLst>
            <a:outerShdw blurRad="50800" dist="38100" dir="2700000" algn="tl" rotWithShape="0">
              <a:prstClr val="black">
                <a:alpha val="40000"/>
              </a:prstClr>
            </a:outerShdw>
          </a:effectLst>
        </p:spPr>
        <p:txBody>
          <a:bodyPr>
            <a:normAutofit/>
          </a:bodyPr>
          <a:lstStyle>
            <a:lvl1pPr algn="l">
              <a:defRPr sz="3600">
                <a:solidFill>
                  <a:srgbClr val="FF0000"/>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3961181" y="3182570"/>
            <a:ext cx="5191970" cy="610820"/>
          </a:xfrm>
        </p:spPr>
        <p:txBody>
          <a:bodyPr>
            <a:normAutofit/>
          </a:bodyPr>
          <a:lstStyle>
            <a:lvl1pPr marL="0" indent="0" algn="l">
              <a:buNone/>
              <a:defRPr sz="28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5/17/2018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xmlns="" id="{5C30FDB3-12DF-4477-BE55-AE391746EF8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918306"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281175"/>
            <a:ext cx="8246070" cy="610821"/>
          </a:xfrm>
        </p:spPr>
        <p:txBody>
          <a:bodyPr>
            <a:normAutofit/>
          </a:bodyPr>
          <a:lstStyle>
            <a:lvl1pPr algn="r">
              <a:defRPr sz="3600" baseline="0">
                <a:solidFill>
                  <a:srgbClr val="FF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6" y="1197405"/>
            <a:ext cx="8246070" cy="3664918"/>
          </a:xfrm>
        </p:spPr>
        <p:txBody>
          <a:bodyPr/>
          <a:lstStyle>
            <a:lvl1pPr algn="l">
              <a:defRPr sz="280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28721" y="281175"/>
            <a:ext cx="6566314" cy="572644"/>
          </a:xfrm>
        </p:spPr>
        <p:txBody>
          <a:bodyPr>
            <a:normAutofit/>
          </a:bodyPr>
          <a:lstStyle>
            <a:lvl1pPr algn="l">
              <a:defRPr sz="3600">
                <a:solidFill>
                  <a:srgbClr val="FF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2128721" y="1197405"/>
            <a:ext cx="6566314" cy="3358356"/>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5/17/2018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5/17/2018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5/17/2018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1670" y="281175"/>
            <a:ext cx="7940659" cy="610820"/>
          </a:xfrm>
        </p:spPr>
        <p:txBody>
          <a:bodyPr>
            <a:normAutofit/>
          </a:bodyPr>
          <a:lstStyle>
            <a:lvl1pPr algn="r">
              <a:defRPr sz="3600" baseline="0">
                <a:solidFill>
                  <a:srgbClr val="FF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502814"/>
            <a:ext cx="4040188"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1975211"/>
            <a:ext cx="4040188"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502814"/>
            <a:ext cx="4041775"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1975211"/>
            <a:ext cx="4041775"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5/17/2018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5/17/2018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5/17/2018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5/17/2018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xmlns="" id="{F14A3500-E055-4A13-B3FC-0B67AE7B8EAF}"/>
              </a:ext>
            </a:extLst>
          </p:cNvPr>
          <p:cNvSpPr txBox="1"/>
          <p:nvPr userDrawn="1"/>
        </p:nvSpPr>
        <p:spPr>
          <a:xfrm>
            <a:off x="-9150" y="5213747"/>
            <a:ext cx="8389625" cy="523220"/>
          </a:xfrm>
          <a:prstGeom prst="rect">
            <a:avLst/>
          </a:prstGeom>
          <a:noFill/>
        </p:spPr>
        <p:txBody>
          <a:bodyPr wrap="square" rtlCol="0">
            <a:spAutoFit/>
          </a:bodyPr>
          <a:lstStyle/>
          <a:p>
            <a:r>
              <a:rPr lang="en-US" sz="1400">
                <a:solidFill>
                  <a:schemeClr val="bg1">
                    <a:lumMod val="65000"/>
                  </a:schemeClr>
                </a:solidFill>
              </a:rPr>
              <a:t>This presentation uses a free template provided by FPPT.com</a:t>
            </a:r>
          </a:p>
          <a:p>
            <a:r>
              <a:rPr lang="en-US" sz="140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doi.org/10.1080/10875301.2013.856368" TargetMode="External"/><Relationship Id="rId3" Type="http://schemas.openxmlformats.org/officeDocument/2006/relationships/hyperlink" Target="http://blog.credoreference.com/it-takes-a-campus" TargetMode="External"/><Relationship Id="rId7" Type="http://schemas.openxmlformats.org/officeDocument/2006/relationships/hyperlink" Target="https://nur.nu.edu.kz/handle/123456789/1432" TargetMode="External"/><Relationship Id="rId2" Type="http://schemas.openxmlformats.org/officeDocument/2006/relationships/hyperlink" Target="http://www.paarl.org.ph/sites/default/files/PAARL%20Research%20Journal%202017.pdf#page=31" TargetMode="External"/><Relationship Id="rId1" Type="http://schemas.openxmlformats.org/officeDocument/2006/relationships/slideLayout" Target="../slideLayouts/slideLayout2.xml"/><Relationship Id="rId6" Type="http://schemas.openxmlformats.org/officeDocument/2006/relationships/hyperlink" Target="http://www.sirsidynix.com/blog/2014/09/29/google-vs-library-databases-which-is-better-for-research" TargetMode="External"/><Relationship Id="rId11" Type="http://schemas.openxmlformats.org/officeDocument/2006/relationships/hyperlink" Target="https://nu.edu.kz/news/students-nazarbayev-university-finalists-19th-inter-varsity-tournament-stockholm-school-economics-riga-latvia" TargetMode="External"/><Relationship Id="rId5" Type="http://schemas.openxmlformats.org/officeDocument/2006/relationships/hyperlink" Target="http://www.ala.org/acrl/sites/ala.org.acrl/files/content/publications/whitepapers/GlobalPerspectives_InfoLit.pdf" TargetMode="External"/><Relationship Id="rId10" Type="http://schemas.openxmlformats.org/officeDocument/2006/relationships/hyperlink" Target="https://nu.edu.kz/news/nazarbayev-university-students-win-gold-medal-igem-2017-competition" TargetMode="External"/><Relationship Id="rId4" Type="http://schemas.openxmlformats.org/officeDocument/2006/relationships/hyperlink" Target="https://cdn2.hubspot.net/hubfs/2569500/2018%20FYE%20Guide/Credo%20FYE%20Guide_Chapter%203_Information%20Literacy.pdf?__hssc=91477573.2.1522501051933&amp;__hstc=91477573.f0ab8f65f541cda1504e17f8444cc0bb.1515551481062.1522147572828.1522501051933.7&amp;__hsfp=2293363858&amp;hsCtaTracking=5abc570e-307a-4b92-b8df-76eacce7007d%7Cf8cab063-c95e-497d-beb4-116f296190d5" TargetMode="External"/><Relationship Id="rId9" Type="http://schemas.openxmlformats.org/officeDocument/2006/relationships/hyperlink" Target="https://www.thebalance.com/what-are-key-performance-indicators-2296142"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poea.gov.ph/ofwstat/ofwstat.html" TargetMode="External"/><Relationship Id="rId2" Type="http://schemas.openxmlformats.org/officeDocument/2006/relationships/hyperlink" Target="http://www.poea.gov.ph/ofwstat/compendium/2015-2016%20OES%202.pdf" TargetMode="External"/><Relationship Id="rId1" Type="http://schemas.openxmlformats.org/officeDocument/2006/relationships/slideLayout" Target="../slideLayouts/slideLayout2.xml"/><Relationship Id="rId4" Type="http://schemas.openxmlformats.org/officeDocument/2006/relationships/hyperlink" Target="http://pinoythaiyo.com/2015/04/12/top-five-5-qualities-you-need-to-have-to-be-an-ofw/"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08476" y="1808225"/>
            <a:ext cx="5344675" cy="1068935"/>
          </a:xfrm>
        </p:spPr>
        <p:txBody>
          <a:bodyPr>
            <a:normAutofit fontScale="90000"/>
          </a:bodyPr>
          <a:lstStyle/>
          <a:p>
            <a:r>
              <a:rPr lang="en-US" b="1" dirty="0" smtClean="0"/>
              <a:t>CHALLENGES </a:t>
            </a:r>
            <a:r>
              <a:rPr lang="en-US" b="1" dirty="0"/>
              <a:t>OF INTERNATIONAL </a:t>
            </a:r>
            <a:r>
              <a:rPr lang="en-US" b="1" dirty="0" smtClean="0"/>
              <a:t>LIBRARIANS</a:t>
            </a:r>
            <a:r>
              <a:rPr lang="en-US" dirty="0" smtClean="0"/>
              <a:t> </a:t>
            </a:r>
            <a:endParaRPr lang="en-US" dirty="0"/>
          </a:p>
        </p:txBody>
      </p:sp>
      <p:sp>
        <p:nvSpPr>
          <p:cNvPr id="3" name="Subtitle 2"/>
          <p:cNvSpPr>
            <a:spLocks noGrp="1"/>
          </p:cNvSpPr>
          <p:nvPr>
            <p:ph type="subTitle" idx="1"/>
          </p:nvPr>
        </p:nvSpPr>
        <p:spPr/>
        <p:txBody>
          <a:bodyPr>
            <a:normAutofit fontScale="70000" lnSpcReduction="20000"/>
          </a:bodyPr>
          <a:lstStyle/>
          <a:p>
            <a:r>
              <a:rPr lang="en-US" b="1" dirty="0"/>
              <a:t>KNOWLEDGE SHARING FROM FILIPINO LIBRARIANS WORKING ACROSS ASIA</a:t>
            </a:r>
          </a:p>
          <a:p>
            <a:endParaRPr lang="en-US" dirty="0"/>
          </a:p>
        </p:txBody>
      </p:sp>
      <p:sp>
        <p:nvSpPr>
          <p:cNvPr id="4" name="Rectangle 3"/>
          <p:cNvSpPr/>
          <p:nvPr/>
        </p:nvSpPr>
        <p:spPr>
          <a:xfrm>
            <a:off x="4266591" y="-28304"/>
            <a:ext cx="4886560" cy="923330"/>
          </a:xfrm>
          <a:prstGeom prst="rect">
            <a:avLst/>
          </a:prstGeom>
          <a:solidFill>
            <a:schemeClr val="accent1">
              <a:lumMod val="60000"/>
              <a:lumOff val="40000"/>
            </a:schemeClr>
          </a:solidFill>
        </p:spPr>
        <p:txBody>
          <a:bodyPr wrap="square">
            <a:spAutoFit/>
          </a:bodyPr>
          <a:lstStyle/>
          <a:p>
            <a:pPr algn="ctr"/>
            <a:r>
              <a:rPr lang="en-US" b="1" dirty="0">
                <a:solidFill>
                  <a:srgbClr val="333333"/>
                </a:solidFill>
                <a:latin typeface="Arial" panose="020B0604020202020204" pitchFamily="34" charset="0"/>
              </a:rPr>
              <a:t>7th International Conference on Emerging Global Trends in University Library Development (Library Connect 2018) </a:t>
            </a:r>
            <a:endParaRPr lang="en-US" b="1" dirty="0"/>
          </a:p>
        </p:txBody>
      </p:sp>
      <p:sp>
        <p:nvSpPr>
          <p:cNvPr id="5" name="Rectangle 4"/>
          <p:cNvSpPr/>
          <p:nvPr/>
        </p:nvSpPr>
        <p:spPr>
          <a:xfrm>
            <a:off x="5793640" y="956884"/>
            <a:ext cx="2035301" cy="646331"/>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lgn="ctr"/>
            <a:r>
              <a:rPr lang="en-US" dirty="0"/>
              <a:t>23-24 May </a:t>
            </a:r>
            <a:r>
              <a:rPr lang="en-US" dirty="0" smtClean="0"/>
              <a:t>2018</a:t>
            </a:r>
          </a:p>
          <a:p>
            <a:pPr algn="ctr"/>
            <a:r>
              <a:rPr lang="en-US" dirty="0" smtClean="0"/>
              <a:t>Astana</a:t>
            </a:r>
            <a:r>
              <a:rPr lang="en-US" dirty="0"/>
              <a:t>, </a:t>
            </a:r>
            <a:r>
              <a:rPr lang="en-US" dirty="0" smtClean="0"/>
              <a:t>Kazakhstan</a:t>
            </a:r>
            <a:endParaRPr lang="en-US" dirty="0"/>
          </a:p>
        </p:txBody>
      </p:sp>
      <p:sp>
        <p:nvSpPr>
          <p:cNvPr id="6" name="TextBox 5"/>
          <p:cNvSpPr txBox="1"/>
          <p:nvPr/>
        </p:nvSpPr>
        <p:spPr>
          <a:xfrm>
            <a:off x="5971412" y="3904802"/>
            <a:ext cx="1679755"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dirty="0" smtClean="0"/>
              <a:t>Ricardo Cruz III</a:t>
            </a:r>
          </a:p>
          <a:p>
            <a:pPr algn="ctr"/>
            <a:r>
              <a:rPr lang="en-US" dirty="0" smtClean="0"/>
              <a:t>Karen Cruz</a:t>
            </a:r>
          </a:p>
          <a:p>
            <a:pPr algn="ctr"/>
            <a:r>
              <a:rPr lang="en-US" dirty="0" smtClean="0"/>
              <a:t>Joseph Ya</a:t>
            </a:r>
            <a:r>
              <a:rPr lang="en-US" dirty="0"/>
              <a:t>p</a:t>
            </a: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Kazakhstan</a:t>
            </a:r>
            <a:endParaRPr lang="en-US" dirty="0"/>
          </a:p>
        </p:txBody>
      </p:sp>
      <p:sp>
        <p:nvSpPr>
          <p:cNvPr id="3" name="Content Placeholder 2"/>
          <p:cNvSpPr>
            <a:spLocks noGrp="1"/>
          </p:cNvSpPr>
          <p:nvPr>
            <p:ph idx="1"/>
          </p:nvPr>
        </p:nvSpPr>
        <p:spPr/>
        <p:txBody>
          <a:bodyPr>
            <a:normAutofit fontScale="92500"/>
          </a:bodyPr>
          <a:lstStyle/>
          <a:p>
            <a:r>
              <a:rPr lang="en-US" dirty="0"/>
              <a:t>King, </a:t>
            </a:r>
            <a:r>
              <a:rPr lang="en-US" dirty="0" err="1"/>
              <a:t>Dowding</a:t>
            </a:r>
            <a:r>
              <a:rPr lang="en-US" dirty="0"/>
              <a:t> &amp; </a:t>
            </a:r>
            <a:r>
              <a:rPr lang="en-US" dirty="0" err="1"/>
              <a:t>Pflager</a:t>
            </a:r>
            <a:r>
              <a:rPr lang="en-US" dirty="0"/>
              <a:t> (2013</a:t>
            </a:r>
            <a:r>
              <a:rPr lang="en-US" dirty="0" smtClean="0"/>
              <a:t>) pointed </a:t>
            </a:r>
            <a:r>
              <a:rPr lang="en-US" dirty="0"/>
              <a:t>out that </a:t>
            </a:r>
            <a:r>
              <a:rPr lang="en-US" dirty="0" smtClean="0"/>
              <a:t>NU students </a:t>
            </a:r>
            <a:r>
              <a:rPr lang="en-US" dirty="0"/>
              <a:t>had difficulty identifying specific e-resources provided by the library. This was mainly due to </a:t>
            </a:r>
            <a:r>
              <a:rPr lang="en-US" dirty="0">
                <a:solidFill>
                  <a:srgbClr val="00B050"/>
                </a:solidFill>
              </a:rPr>
              <a:t>lack of proper exposure to the exact library terminologies </a:t>
            </a:r>
            <a:r>
              <a:rPr lang="en-US" dirty="0"/>
              <a:t>used. As mentioned by the authors, it has something to do with language barrier as English is not their vernacular. </a:t>
            </a:r>
            <a:endParaRPr lang="en-PH" dirty="0" smtClean="0"/>
          </a:p>
        </p:txBody>
      </p:sp>
    </p:spTree>
    <p:extLst>
      <p:ext uri="{BB962C8B-B14F-4D97-AF65-F5344CB8AC3E}">
        <p14:creationId xmlns:p14="http://schemas.microsoft.com/office/powerpoint/2010/main" val="35975265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dirty="0"/>
          </a:p>
        </p:txBody>
      </p:sp>
      <p:sp>
        <p:nvSpPr>
          <p:cNvPr id="3" name="Content Placeholder 2"/>
          <p:cNvSpPr>
            <a:spLocks noGrp="1"/>
          </p:cNvSpPr>
          <p:nvPr>
            <p:ph idx="1"/>
          </p:nvPr>
        </p:nvSpPr>
        <p:spPr/>
        <p:txBody>
          <a:bodyPr>
            <a:normAutofit lnSpcReduction="10000"/>
          </a:bodyPr>
          <a:lstStyle/>
          <a:p>
            <a:r>
              <a:rPr lang="en-PH" dirty="0"/>
              <a:t>Collaboration among the departments and schools were </a:t>
            </a:r>
            <a:r>
              <a:rPr lang="en-PH" dirty="0">
                <a:solidFill>
                  <a:srgbClr val="00B050"/>
                </a:solidFill>
              </a:rPr>
              <a:t>implemented</a:t>
            </a:r>
            <a:r>
              <a:rPr lang="en-PH" dirty="0"/>
              <a:t> (</a:t>
            </a:r>
            <a:r>
              <a:rPr lang="en-PH" dirty="0" err="1"/>
              <a:t>Karjanto</a:t>
            </a:r>
            <a:r>
              <a:rPr lang="en-PH" dirty="0"/>
              <a:t>, </a:t>
            </a:r>
            <a:r>
              <a:rPr lang="en-PH" dirty="0" err="1"/>
              <a:t>Kairatbekkyzy</a:t>
            </a:r>
            <a:r>
              <a:rPr lang="en-PH" dirty="0"/>
              <a:t> &amp; Agee, 2015).</a:t>
            </a:r>
          </a:p>
          <a:p>
            <a:r>
              <a:rPr lang="en-PH" dirty="0"/>
              <a:t>Information literacy sessions were </a:t>
            </a:r>
            <a:r>
              <a:rPr lang="en-PH" dirty="0">
                <a:solidFill>
                  <a:srgbClr val="00B050"/>
                </a:solidFill>
              </a:rPr>
              <a:t>expanded</a:t>
            </a:r>
            <a:r>
              <a:rPr lang="en-PH" dirty="0"/>
              <a:t>, including workshops about academic integrity, plagiarism, citations and copyright (</a:t>
            </a:r>
            <a:r>
              <a:rPr lang="en-PH" dirty="0" err="1"/>
              <a:t>Alenzuela</a:t>
            </a:r>
            <a:r>
              <a:rPr lang="en-PH" dirty="0"/>
              <a:t>, </a:t>
            </a:r>
            <a:r>
              <a:rPr lang="en-PH" dirty="0" err="1"/>
              <a:t>Groen</a:t>
            </a:r>
            <a:r>
              <a:rPr lang="en-PH" dirty="0"/>
              <a:t>, </a:t>
            </a:r>
            <a:r>
              <a:rPr lang="en-PH" dirty="0" err="1"/>
              <a:t>Kamilova</a:t>
            </a:r>
            <a:r>
              <a:rPr lang="en-PH" dirty="0"/>
              <a:t>, Terzi &amp; </a:t>
            </a:r>
            <a:r>
              <a:rPr lang="en-PH" dirty="0" err="1"/>
              <a:t>Zvonareva</a:t>
            </a:r>
            <a:r>
              <a:rPr lang="en-PH" dirty="0"/>
              <a:t>, 2017).</a:t>
            </a:r>
            <a:endParaRPr lang="en-US" dirty="0"/>
          </a:p>
          <a:p>
            <a:endParaRPr lang="en-US" dirty="0"/>
          </a:p>
        </p:txBody>
      </p:sp>
    </p:spTree>
    <p:extLst>
      <p:ext uri="{BB962C8B-B14F-4D97-AF65-F5344CB8AC3E}">
        <p14:creationId xmlns:p14="http://schemas.microsoft.com/office/powerpoint/2010/main" val="3234843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Librarian’s per School</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05257359"/>
              </p:ext>
            </p:extLst>
          </p:nvPr>
        </p:nvGraphicFramePr>
        <p:xfrm>
          <a:off x="2452296" y="1192620"/>
          <a:ext cx="5918984" cy="3367860"/>
        </p:xfrm>
        <a:graphic>
          <a:graphicData uri="http://schemas.openxmlformats.org/drawingml/2006/table">
            <a:tbl>
              <a:tblPr firstRow="1" firstCol="1" bandRow="1">
                <a:tableStyleId>{00A15C55-8517-42AA-B614-E9B94910E393}</a:tableStyleId>
              </a:tblPr>
              <a:tblGrid>
                <a:gridCol w="2959492"/>
                <a:gridCol w="2959492"/>
              </a:tblGrid>
              <a:tr h="335915">
                <a:tc>
                  <a:txBody>
                    <a:bodyPr/>
                    <a:lstStyle/>
                    <a:p>
                      <a:pPr marL="0" marR="0" algn="ctr">
                        <a:lnSpc>
                          <a:spcPct val="115000"/>
                        </a:lnSpc>
                        <a:spcBef>
                          <a:spcPts val="0"/>
                        </a:spcBef>
                        <a:spcAft>
                          <a:spcPts val="0"/>
                        </a:spcAft>
                      </a:pPr>
                      <a:r>
                        <a:rPr lang="en-PH" sz="1200" dirty="0">
                          <a:effectLst/>
                        </a:rPr>
                        <a:t>Librarian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c>
                  <a:txBody>
                    <a:bodyPr/>
                    <a:lstStyle/>
                    <a:p>
                      <a:pPr marL="0" marR="0" algn="ctr">
                        <a:lnSpc>
                          <a:spcPct val="115000"/>
                        </a:lnSpc>
                        <a:spcBef>
                          <a:spcPts val="0"/>
                        </a:spcBef>
                        <a:spcAft>
                          <a:spcPts val="0"/>
                        </a:spcAft>
                      </a:pPr>
                      <a:r>
                        <a:rPr lang="en-PH" sz="1200">
                          <a:effectLst/>
                        </a:rPr>
                        <a:t>School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r h="335915">
                <a:tc>
                  <a:txBody>
                    <a:bodyPr/>
                    <a:lstStyle/>
                    <a:p>
                      <a:pPr marL="0" marR="0" algn="ctr">
                        <a:lnSpc>
                          <a:spcPct val="115000"/>
                        </a:lnSpc>
                        <a:spcBef>
                          <a:spcPts val="0"/>
                        </a:spcBef>
                        <a:spcAft>
                          <a:spcPts val="0"/>
                        </a:spcAft>
                      </a:pPr>
                      <a:r>
                        <a:rPr lang="en-PH" sz="1200">
                          <a:effectLst/>
                        </a:rPr>
                        <a:t>Librarian 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c>
                  <a:txBody>
                    <a:bodyPr/>
                    <a:lstStyle/>
                    <a:p>
                      <a:pPr marL="0" marR="0">
                        <a:lnSpc>
                          <a:spcPct val="115000"/>
                        </a:lnSpc>
                        <a:spcBef>
                          <a:spcPts val="0"/>
                        </a:spcBef>
                        <a:spcAft>
                          <a:spcPts val="0"/>
                        </a:spcAft>
                      </a:pPr>
                      <a:r>
                        <a:rPr lang="en-PH" sz="1200">
                          <a:effectLst/>
                        </a:rPr>
                        <a:t>Center for Preparatory Studies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r h="335915">
                <a:tc rowSpan="2">
                  <a:txBody>
                    <a:bodyPr/>
                    <a:lstStyle/>
                    <a:p>
                      <a:pPr marL="0" marR="0">
                        <a:lnSpc>
                          <a:spcPct val="115000"/>
                        </a:lnSpc>
                        <a:spcBef>
                          <a:spcPts val="0"/>
                        </a:spcBef>
                        <a:spcAft>
                          <a:spcPts val="0"/>
                        </a:spcAft>
                      </a:pPr>
                      <a:r>
                        <a:rPr lang="en-PH" sz="1200">
                          <a:effectLst/>
                        </a:rPr>
                        <a:t> </a:t>
                      </a:r>
                      <a:endParaRPr lang="en-US" sz="1100">
                        <a:effectLst/>
                      </a:endParaRPr>
                    </a:p>
                    <a:p>
                      <a:pPr marL="0" marR="0" algn="ctr">
                        <a:lnSpc>
                          <a:spcPct val="115000"/>
                        </a:lnSpc>
                        <a:spcBef>
                          <a:spcPts val="0"/>
                        </a:spcBef>
                        <a:spcAft>
                          <a:spcPts val="0"/>
                        </a:spcAft>
                      </a:pPr>
                      <a:r>
                        <a:rPr lang="en-PH" sz="1200">
                          <a:effectLst/>
                        </a:rPr>
                        <a:t>Librarian 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c>
                  <a:txBody>
                    <a:bodyPr/>
                    <a:lstStyle/>
                    <a:p>
                      <a:pPr marL="0" marR="0">
                        <a:lnSpc>
                          <a:spcPct val="115000"/>
                        </a:lnSpc>
                        <a:spcBef>
                          <a:spcPts val="0"/>
                        </a:spcBef>
                        <a:spcAft>
                          <a:spcPts val="0"/>
                        </a:spcAft>
                      </a:pPr>
                      <a:r>
                        <a:rPr lang="en-PH" sz="1200">
                          <a:effectLst/>
                        </a:rPr>
                        <a:t>Graduate School of Public Policy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r h="335915">
                <a:tc vMerge="1">
                  <a:txBody>
                    <a:bodyPr/>
                    <a:lstStyle/>
                    <a:p>
                      <a:endParaRPr lang="en-US"/>
                    </a:p>
                  </a:txBody>
                  <a:tcPr/>
                </a:tc>
                <a:tc>
                  <a:txBody>
                    <a:bodyPr/>
                    <a:lstStyle/>
                    <a:p>
                      <a:pPr marL="0" marR="0">
                        <a:lnSpc>
                          <a:spcPct val="115000"/>
                        </a:lnSpc>
                        <a:spcBef>
                          <a:spcPts val="0"/>
                        </a:spcBef>
                        <a:spcAft>
                          <a:spcPts val="0"/>
                        </a:spcAft>
                      </a:pPr>
                      <a:r>
                        <a:rPr lang="en-PH" sz="1200">
                          <a:effectLst/>
                        </a:rPr>
                        <a:t>Graduate School of Business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r h="335915">
                <a:tc>
                  <a:txBody>
                    <a:bodyPr/>
                    <a:lstStyle/>
                    <a:p>
                      <a:pPr marL="0" marR="0" algn="ctr">
                        <a:lnSpc>
                          <a:spcPct val="115000"/>
                        </a:lnSpc>
                        <a:spcBef>
                          <a:spcPts val="0"/>
                        </a:spcBef>
                        <a:spcAft>
                          <a:spcPts val="0"/>
                        </a:spcAft>
                      </a:pPr>
                      <a:r>
                        <a:rPr lang="en-PH" sz="1200">
                          <a:effectLst/>
                        </a:rPr>
                        <a:t>Librarian 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c>
                  <a:txBody>
                    <a:bodyPr/>
                    <a:lstStyle/>
                    <a:p>
                      <a:pPr marL="0" marR="0">
                        <a:lnSpc>
                          <a:spcPct val="115000"/>
                        </a:lnSpc>
                        <a:spcBef>
                          <a:spcPts val="0"/>
                        </a:spcBef>
                        <a:spcAft>
                          <a:spcPts val="0"/>
                        </a:spcAft>
                      </a:pPr>
                      <a:r>
                        <a:rPr lang="en-PH" sz="1200">
                          <a:effectLst/>
                        </a:rPr>
                        <a:t>Graduate School of Education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r h="335915">
                <a:tc rowSpan="2">
                  <a:txBody>
                    <a:bodyPr/>
                    <a:lstStyle/>
                    <a:p>
                      <a:pPr marL="0" marR="0" algn="ctr">
                        <a:lnSpc>
                          <a:spcPct val="115000"/>
                        </a:lnSpc>
                        <a:spcBef>
                          <a:spcPts val="0"/>
                        </a:spcBef>
                        <a:spcAft>
                          <a:spcPts val="0"/>
                        </a:spcAft>
                      </a:pPr>
                      <a:r>
                        <a:rPr lang="en-PH" sz="1200">
                          <a:effectLst/>
                        </a:rPr>
                        <a:t>Librarian 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c>
                  <a:txBody>
                    <a:bodyPr/>
                    <a:lstStyle/>
                    <a:p>
                      <a:pPr marL="0" marR="0">
                        <a:lnSpc>
                          <a:spcPct val="115000"/>
                        </a:lnSpc>
                        <a:spcBef>
                          <a:spcPts val="0"/>
                        </a:spcBef>
                        <a:spcAft>
                          <a:spcPts val="0"/>
                        </a:spcAft>
                      </a:pPr>
                      <a:r>
                        <a:rPr lang="en-PH" sz="1200">
                          <a:effectLst/>
                        </a:rPr>
                        <a:t>School of Engineering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r h="335915">
                <a:tc vMerge="1">
                  <a:txBody>
                    <a:bodyPr/>
                    <a:lstStyle/>
                    <a:p>
                      <a:endParaRPr lang="en-US"/>
                    </a:p>
                  </a:txBody>
                  <a:tcPr/>
                </a:tc>
                <a:tc>
                  <a:txBody>
                    <a:bodyPr/>
                    <a:lstStyle/>
                    <a:p>
                      <a:pPr marL="0" marR="0">
                        <a:lnSpc>
                          <a:spcPct val="115000"/>
                        </a:lnSpc>
                        <a:spcBef>
                          <a:spcPts val="0"/>
                        </a:spcBef>
                        <a:spcAft>
                          <a:spcPts val="0"/>
                        </a:spcAft>
                      </a:pPr>
                      <a:r>
                        <a:rPr lang="en-PH" sz="1200">
                          <a:effectLst/>
                        </a:rPr>
                        <a:t>School of Mining and Geosciences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r h="335915">
                <a:tc>
                  <a:txBody>
                    <a:bodyPr/>
                    <a:lstStyle/>
                    <a:p>
                      <a:pPr marL="0" marR="0" algn="ctr">
                        <a:lnSpc>
                          <a:spcPct val="115000"/>
                        </a:lnSpc>
                        <a:spcBef>
                          <a:spcPts val="0"/>
                        </a:spcBef>
                        <a:spcAft>
                          <a:spcPts val="0"/>
                        </a:spcAft>
                      </a:pPr>
                      <a:r>
                        <a:rPr lang="en-PH" sz="1200">
                          <a:effectLst/>
                        </a:rPr>
                        <a:t>Librarian 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c>
                  <a:txBody>
                    <a:bodyPr/>
                    <a:lstStyle/>
                    <a:p>
                      <a:pPr marL="0" marR="0">
                        <a:lnSpc>
                          <a:spcPct val="115000"/>
                        </a:lnSpc>
                        <a:spcBef>
                          <a:spcPts val="0"/>
                        </a:spcBef>
                        <a:spcAft>
                          <a:spcPts val="0"/>
                        </a:spcAft>
                      </a:pPr>
                      <a:r>
                        <a:rPr lang="en-PH" sz="1200">
                          <a:effectLst/>
                        </a:rPr>
                        <a:t>School of Humanities and Social Sciences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r h="335915">
                <a:tc>
                  <a:txBody>
                    <a:bodyPr/>
                    <a:lstStyle/>
                    <a:p>
                      <a:pPr marL="0" marR="0" algn="ctr">
                        <a:lnSpc>
                          <a:spcPct val="115000"/>
                        </a:lnSpc>
                        <a:spcBef>
                          <a:spcPts val="0"/>
                        </a:spcBef>
                        <a:spcAft>
                          <a:spcPts val="0"/>
                        </a:spcAft>
                      </a:pPr>
                      <a:r>
                        <a:rPr lang="en-PH" sz="1200">
                          <a:effectLst/>
                        </a:rPr>
                        <a:t>Librarian 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c>
                  <a:txBody>
                    <a:bodyPr/>
                    <a:lstStyle/>
                    <a:p>
                      <a:pPr marL="0" marR="0">
                        <a:lnSpc>
                          <a:spcPct val="115000"/>
                        </a:lnSpc>
                        <a:spcBef>
                          <a:spcPts val="0"/>
                        </a:spcBef>
                        <a:spcAft>
                          <a:spcPts val="0"/>
                        </a:spcAft>
                      </a:pPr>
                      <a:r>
                        <a:rPr lang="en-PH" sz="1200">
                          <a:effectLst/>
                        </a:rPr>
                        <a:t>School of Medicine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r h="335915">
                <a:tc>
                  <a:txBody>
                    <a:bodyPr/>
                    <a:lstStyle/>
                    <a:p>
                      <a:pPr marL="0" marR="0" algn="ctr">
                        <a:lnSpc>
                          <a:spcPct val="115000"/>
                        </a:lnSpc>
                        <a:spcBef>
                          <a:spcPts val="0"/>
                        </a:spcBef>
                        <a:spcAft>
                          <a:spcPts val="0"/>
                        </a:spcAft>
                      </a:pPr>
                      <a:r>
                        <a:rPr lang="en-PH" sz="1200" dirty="0">
                          <a:effectLst/>
                        </a:rPr>
                        <a:t>Librarian 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c>
                  <a:txBody>
                    <a:bodyPr/>
                    <a:lstStyle/>
                    <a:p>
                      <a:pPr marL="0" marR="0">
                        <a:lnSpc>
                          <a:spcPct val="115000"/>
                        </a:lnSpc>
                        <a:spcBef>
                          <a:spcPts val="0"/>
                        </a:spcBef>
                        <a:spcAft>
                          <a:spcPts val="0"/>
                        </a:spcAft>
                      </a:pPr>
                      <a:r>
                        <a:rPr lang="en-PH" sz="1200" dirty="0">
                          <a:effectLst/>
                        </a:rPr>
                        <a:t>School of Science and Technology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37" marR="63237" marT="63237" marB="63237"/>
                </a:tc>
              </a:tr>
            </a:tbl>
          </a:graphicData>
        </a:graphic>
      </p:graphicFrame>
    </p:spTree>
    <p:extLst>
      <p:ext uri="{BB962C8B-B14F-4D97-AF65-F5344CB8AC3E}">
        <p14:creationId xmlns:p14="http://schemas.microsoft.com/office/powerpoint/2010/main" val="16887404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normAutofit lnSpcReduction="10000"/>
          </a:bodyPr>
          <a:lstStyle/>
          <a:p>
            <a:r>
              <a:rPr lang="en-PH" dirty="0"/>
              <a:t>In 2017, the </a:t>
            </a:r>
            <a:r>
              <a:rPr lang="en-PH" dirty="0" err="1"/>
              <a:t>Nazarbayev</a:t>
            </a:r>
            <a:r>
              <a:rPr lang="en-PH" dirty="0"/>
              <a:t> University Library started </a:t>
            </a:r>
            <a:r>
              <a:rPr lang="en-PH" dirty="0">
                <a:solidFill>
                  <a:srgbClr val="00B050"/>
                </a:solidFill>
              </a:rPr>
              <a:t>planning</a:t>
            </a:r>
            <a:r>
              <a:rPr lang="en-PH" dirty="0"/>
              <a:t> on how to strategize the IL framework to be used in the university. </a:t>
            </a:r>
            <a:endParaRPr lang="en-PH" dirty="0" smtClean="0"/>
          </a:p>
          <a:p>
            <a:r>
              <a:rPr lang="en-PH" dirty="0"/>
              <a:t>In January 2018, a </a:t>
            </a:r>
            <a:r>
              <a:rPr lang="en-PH" dirty="0">
                <a:solidFill>
                  <a:srgbClr val="00B050"/>
                </a:solidFill>
              </a:rPr>
              <a:t>proposed set of Learning Outcomes was disseminated </a:t>
            </a:r>
            <a:r>
              <a:rPr lang="en-PH" dirty="0"/>
              <a:t>to all subject librarians in order to seek their comments. </a:t>
            </a:r>
            <a:endParaRPr lang="en-US" dirty="0"/>
          </a:p>
        </p:txBody>
      </p:sp>
    </p:spTree>
    <p:extLst>
      <p:ext uri="{BB962C8B-B14F-4D97-AF65-F5344CB8AC3E}">
        <p14:creationId xmlns:p14="http://schemas.microsoft.com/office/powerpoint/2010/main" val="3541175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normAutofit fontScale="92500"/>
          </a:bodyPr>
          <a:lstStyle/>
          <a:p>
            <a:r>
              <a:rPr lang="en-PH" dirty="0"/>
              <a:t>The University Library Committee discussed and </a:t>
            </a:r>
            <a:r>
              <a:rPr lang="en-PH" dirty="0">
                <a:solidFill>
                  <a:srgbClr val="00B050"/>
                </a:solidFill>
              </a:rPr>
              <a:t>approved</a:t>
            </a:r>
            <a:r>
              <a:rPr lang="en-PH" dirty="0"/>
              <a:t> the IL Learning Outcomes in February 2018. It is composed of faculty representatives from each school, the Vice Provost for Academic Affairs, Library Deputy General Director, Library General Expert, and a Senior Expert from the library that serves as the secretary.</a:t>
            </a:r>
            <a:endParaRPr lang="en-US" dirty="0"/>
          </a:p>
        </p:txBody>
      </p:sp>
    </p:spTree>
    <p:extLst>
      <p:ext uri="{BB962C8B-B14F-4D97-AF65-F5344CB8AC3E}">
        <p14:creationId xmlns:p14="http://schemas.microsoft.com/office/powerpoint/2010/main" val="998688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8721" y="433880"/>
            <a:ext cx="6566314" cy="572644"/>
          </a:xfrm>
        </p:spPr>
        <p:txBody>
          <a:bodyPr>
            <a:normAutofit fontScale="90000"/>
          </a:bodyPr>
          <a:lstStyle/>
          <a:p>
            <a:r>
              <a:rPr lang="en-PH" sz="3100" dirty="0"/>
              <a:t>ACRL Framework for Information Literacy for Higher Education</a:t>
            </a:r>
            <a:br>
              <a:rPr lang="en-PH" sz="3100" dirty="0"/>
            </a:br>
            <a:endParaRPr lang="en-US" dirty="0"/>
          </a:p>
        </p:txBody>
      </p:sp>
      <p:sp>
        <p:nvSpPr>
          <p:cNvPr id="3" name="Content Placeholder 2"/>
          <p:cNvSpPr>
            <a:spLocks noGrp="1"/>
          </p:cNvSpPr>
          <p:nvPr>
            <p:ph idx="1"/>
          </p:nvPr>
        </p:nvSpPr>
        <p:spPr/>
        <p:txBody>
          <a:bodyPr>
            <a:normAutofit/>
          </a:bodyPr>
          <a:lstStyle/>
          <a:p>
            <a:r>
              <a:rPr lang="en-US" dirty="0" smtClean="0"/>
              <a:t>Authority </a:t>
            </a:r>
            <a:r>
              <a:rPr lang="en-US" dirty="0"/>
              <a:t>Is Constructed and </a:t>
            </a:r>
            <a:r>
              <a:rPr lang="en-US" dirty="0" smtClean="0"/>
              <a:t>Contextual</a:t>
            </a:r>
          </a:p>
          <a:p>
            <a:r>
              <a:rPr lang="en-US" dirty="0" smtClean="0"/>
              <a:t>Information </a:t>
            </a:r>
            <a:r>
              <a:rPr lang="en-US" dirty="0"/>
              <a:t>Creation as a </a:t>
            </a:r>
            <a:r>
              <a:rPr lang="en-US" dirty="0" smtClean="0"/>
              <a:t>Process</a:t>
            </a:r>
          </a:p>
          <a:p>
            <a:r>
              <a:rPr lang="en-US" dirty="0" smtClean="0"/>
              <a:t>Information </a:t>
            </a:r>
            <a:r>
              <a:rPr lang="en-US" dirty="0"/>
              <a:t>Has </a:t>
            </a:r>
            <a:r>
              <a:rPr lang="en-US" dirty="0" smtClean="0"/>
              <a:t>Value</a:t>
            </a:r>
          </a:p>
          <a:p>
            <a:r>
              <a:rPr lang="en-US" dirty="0" smtClean="0"/>
              <a:t>Research </a:t>
            </a:r>
            <a:r>
              <a:rPr lang="en-US" dirty="0"/>
              <a:t>as </a:t>
            </a:r>
            <a:r>
              <a:rPr lang="en-US" dirty="0" smtClean="0"/>
              <a:t>Inquiry</a:t>
            </a:r>
          </a:p>
          <a:p>
            <a:r>
              <a:rPr lang="en-US" dirty="0" smtClean="0"/>
              <a:t>Scholarship </a:t>
            </a:r>
            <a:r>
              <a:rPr lang="en-US" dirty="0"/>
              <a:t>as </a:t>
            </a:r>
            <a:r>
              <a:rPr lang="en-US" dirty="0" smtClean="0"/>
              <a:t>Conversation</a:t>
            </a:r>
          </a:p>
          <a:p>
            <a:r>
              <a:rPr lang="en-US" dirty="0" smtClean="0"/>
              <a:t>Searching </a:t>
            </a:r>
            <a:r>
              <a:rPr lang="en-US" dirty="0"/>
              <a:t>as Strategic Exploration</a:t>
            </a:r>
            <a:endParaRPr lang="en-PH" dirty="0" smtClean="0"/>
          </a:p>
        </p:txBody>
      </p:sp>
    </p:spTree>
    <p:extLst>
      <p:ext uri="{BB962C8B-B14F-4D97-AF65-F5344CB8AC3E}">
        <p14:creationId xmlns:p14="http://schemas.microsoft.com/office/powerpoint/2010/main" val="1396597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smtClean="0"/>
              <a:t/>
            </a:r>
            <a:br>
              <a:rPr lang="en-US" sz="2700" dirty="0" smtClean="0"/>
            </a:br>
            <a:r>
              <a:rPr lang="en-US" sz="2700" dirty="0" smtClean="0"/>
              <a:t>The </a:t>
            </a:r>
            <a:r>
              <a:rPr lang="en-US" sz="2700" dirty="0"/>
              <a:t>Library and Information Literacy (LILY) Program</a:t>
            </a:r>
            <a:br>
              <a:rPr lang="en-US" sz="2700" dirty="0"/>
            </a:b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rotWithShape="1">
          <a:blip r:embed="rId2"/>
          <a:srcRect l="18456" t="5466" r="20311" b="20311"/>
          <a:stretch/>
        </p:blipFill>
        <p:spPr>
          <a:xfrm>
            <a:off x="3044950" y="1044700"/>
            <a:ext cx="4733855" cy="3586254"/>
          </a:xfrm>
          <a:prstGeom prst="rect">
            <a:avLst/>
          </a:prstGeom>
        </p:spPr>
      </p:pic>
    </p:spTree>
    <p:extLst>
      <p:ext uri="{BB962C8B-B14F-4D97-AF65-F5344CB8AC3E}">
        <p14:creationId xmlns:p14="http://schemas.microsoft.com/office/powerpoint/2010/main" val="4027155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Initiating Collaboration</a:t>
            </a:r>
            <a:endParaRPr lang="en-US" dirty="0"/>
          </a:p>
        </p:txBody>
      </p:sp>
      <p:sp>
        <p:nvSpPr>
          <p:cNvPr id="3" name="Content Placeholder 2"/>
          <p:cNvSpPr>
            <a:spLocks noGrp="1"/>
          </p:cNvSpPr>
          <p:nvPr>
            <p:ph idx="1"/>
          </p:nvPr>
        </p:nvSpPr>
        <p:spPr/>
        <p:txBody>
          <a:bodyPr/>
          <a:lstStyle/>
          <a:p>
            <a:r>
              <a:rPr lang="en-US" dirty="0" smtClean="0"/>
              <a:t>Be smart and keep on suggesting ideas which were already built from previous experiences. </a:t>
            </a:r>
          </a:p>
          <a:p>
            <a:r>
              <a:rPr lang="en-US" dirty="0" smtClean="0"/>
              <a:t>Continuous coordination with the stakeholders and faculty.</a:t>
            </a:r>
          </a:p>
          <a:p>
            <a:r>
              <a:rPr lang="en-US" dirty="0" smtClean="0"/>
              <a:t>‘Sell’ what you have and what you can offer.</a:t>
            </a:r>
            <a:endParaRPr lang="en-US" dirty="0"/>
          </a:p>
        </p:txBody>
      </p:sp>
    </p:spTree>
    <p:extLst>
      <p:ext uri="{BB962C8B-B14F-4D97-AF65-F5344CB8AC3E}">
        <p14:creationId xmlns:p14="http://schemas.microsoft.com/office/powerpoint/2010/main" val="3605082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Cultural challenges (As a librarian)</a:t>
            </a:r>
            <a:endParaRPr lang="en-US" dirty="0"/>
          </a:p>
        </p:txBody>
      </p:sp>
      <p:sp>
        <p:nvSpPr>
          <p:cNvPr id="3" name="Content Placeholder 2"/>
          <p:cNvSpPr>
            <a:spLocks noGrp="1"/>
          </p:cNvSpPr>
          <p:nvPr>
            <p:ph idx="1"/>
          </p:nvPr>
        </p:nvSpPr>
        <p:spPr/>
        <p:txBody>
          <a:bodyPr/>
          <a:lstStyle/>
          <a:p>
            <a:r>
              <a:rPr lang="en-US" dirty="0" smtClean="0"/>
              <a:t>May not be branded as a native English speaker. </a:t>
            </a:r>
          </a:p>
          <a:p>
            <a:r>
              <a:rPr lang="en-US" dirty="0" smtClean="0"/>
              <a:t>Building your reputation as a librarian.</a:t>
            </a:r>
          </a:p>
          <a:p>
            <a:r>
              <a:rPr lang="en-US" dirty="0" smtClean="0"/>
              <a:t>Lack of peer support during stressful times.</a:t>
            </a:r>
          </a:p>
        </p:txBody>
      </p:sp>
    </p:spTree>
    <p:extLst>
      <p:ext uri="{BB962C8B-B14F-4D97-AF65-F5344CB8AC3E}">
        <p14:creationId xmlns:p14="http://schemas.microsoft.com/office/powerpoint/2010/main" val="3869523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6181" y="128470"/>
            <a:ext cx="6566314" cy="572644"/>
          </a:xfrm>
        </p:spPr>
        <p:txBody>
          <a:bodyPr>
            <a:noAutofit/>
          </a:bodyPr>
          <a:lstStyle/>
          <a:p>
            <a:r>
              <a:rPr lang="en-US" sz="2800" dirty="0"/>
              <a:t>Cultural challenges </a:t>
            </a:r>
            <a:r>
              <a:rPr lang="en-US" sz="2800" dirty="0" smtClean="0"/>
              <a:t>(With regard to the teaching IL)</a:t>
            </a:r>
            <a:endParaRPr lang="en-US" sz="2800" dirty="0"/>
          </a:p>
        </p:txBody>
      </p:sp>
      <p:sp>
        <p:nvSpPr>
          <p:cNvPr id="3" name="Content Placeholder 2"/>
          <p:cNvSpPr>
            <a:spLocks noGrp="1"/>
          </p:cNvSpPr>
          <p:nvPr>
            <p:ph idx="1"/>
          </p:nvPr>
        </p:nvSpPr>
        <p:spPr/>
        <p:txBody>
          <a:bodyPr/>
          <a:lstStyle/>
          <a:p>
            <a:r>
              <a:rPr lang="en-US" dirty="0" smtClean="0"/>
              <a:t>Communication gap and lack of understanding of terminologies.</a:t>
            </a:r>
          </a:p>
          <a:p>
            <a:r>
              <a:rPr lang="en-US" dirty="0" smtClean="0"/>
              <a:t>Plagiarism </a:t>
            </a:r>
            <a:r>
              <a:rPr lang="en-US" dirty="0"/>
              <a:t>may be widespread and use of an illegal site is an open-secret. </a:t>
            </a:r>
          </a:p>
          <a:p>
            <a:endParaRPr lang="en-US" dirty="0"/>
          </a:p>
        </p:txBody>
      </p:sp>
    </p:spTree>
    <p:extLst>
      <p:ext uri="{BB962C8B-B14F-4D97-AF65-F5344CB8AC3E}">
        <p14:creationId xmlns:p14="http://schemas.microsoft.com/office/powerpoint/2010/main" val="1230471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OFWs</a:t>
            </a:r>
            <a:endParaRPr lang="en-US" dirty="0"/>
          </a:p>
        </p:txBody>
      </p:sp>
      <p:sp>
        <p:nvSpPr>
          <p:cNvPr id="3" name="Content Placeholder 2"/>
          <p:cNvSpPr>
            <a:spLocks noGrp="1"/>
          </p:cNvSpPr>
          <p:nvPr>
            <p:ph idx="1"/>
          </p:nvPr>
        </p:nvSpPr>
        <p:spPr/>
        <p:txBody>
          <a:bodyPr/>
          <a:lstStyle/>
          <a:p>
            <a:r>
              <a:rPr lang="en-PH" dirty="0"/>
              <a:t>The 2016 statistical report of the Philippine Overseas Employment Administration (POEA), informs the reader of more than 2 million Overseas Filipino Workers </a:t>
            </a:r>
            <a:r>
              <a:rPr lang="en-PH" dirty="0" smtClean="0"/>
              <a:t>(OFWs) </a:t>
            </a:r>
            <a:r>
              <a:rPr lang="en-PH" dirty="0"/>
              <a:t>around the world (POEA, 2016a). </a:t>
            </a:r>
            <a:endParaRPr lang="en-PH" dirty="0" smtClean="0"/>
          </a:p>
          <a:p>
            <a:r>
              <a:rPr lang="en-PH" dirty="0"/>
              <a:t>The 2010 data from POEA shows 16 librarians, archivists and curators working abroad while the 2009 data records 24 of them deployed overseas (POEA, 2016b). </a:t>
            </a:r>
            <a:endParaRPr lang="en-US" dirty="0"/>
          </a:p>
        </p:txBody>
      </p:sp>
    </p:spTree>
    <p:extLst>
      <p:ext uri="{BB962C8B-B14F-4D97-AF65-F5344CB8AC3E}">
        <p14:creationId xmlns:p14="http://schemas.microsoft.com/office/powerpoint/2010/main" val="25109719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a:t>
            </a:r>
            <a:endParaRPr lang="en-US" dirty="0"/>
          </a:p>
        </p:txBody>
      </p:sp>
      <p:sp>
        <p:nvSpPr>
          <p:cNvPr id="3" name="Content Placeholder 2"/>
          <p:cNvSpPr>
            <a:spLocks noGrp="1"/>
          </p:cNvSpPr>
          <p:nvPr>
            <p:ph idx="1"/>
          </p:nvPr>
        </p:nvSpPr>
        <p:spPr/>
        <p:txBody>
          <a:bodyPr/>
          <a:lstStyle/>
          <a:p>
            <a:r>
              <a:rPr lang="en-PH" dirty="0"/>
              <a:t>As an overseas employee, Filipinos are known to be visionary, flexible, patient and as having good interpersonal skills (Roberto, 2015). </a:t>
            </a:r>
            <a:endParaRPr lang="en-PH" dirty="0" smtClean="0"/>
          </a:p>
          <a:p>
            <a:r>
              <a:rPr lang="en-PH" dirty="0" smtClean="0"/>
              <a:t>They can establish a good </a:t>
            </a:r>
            <a:r>
              <a:rPr lang="en-PH" dirty="0"/>
              <a:t>working relationships and rapport that allows for collaboration with the faculty members in building an information literacy program. </a:t>
            </a:r>
            <a:endParaRPr lang="en-US" dirty="0"/>
          </a:p>
        </p:txBody>
      </p:sp>
    </p:spTree>
    <p:extLst>
      <p:ext uri="{BB962C8B-B14F-4D97-AF65-F5344CB8AC3E}">
        <p14:creationId xmlns:p14="http://schemas.microsoft.com/office/powerpoint/2010/main" val="3022871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normAutofit fontScale="92500" lnSpcReduction="10000"/>
          </a:bodyPr>
          <a:lstStyle/>
          <a:p>
            <a:r>
              <a:rPr lang="en-PH" dirty="0"/>
              <a:t>All of their IL programs are still being integrated into the whole academic curriculum. Although there were no indications of discrimination at work, two libraries are still seeking for faculty-status recognition. </a:t>
            </a:r>
            <a:endParaRPr lang="en-PH" dirty="0" smtClean="0"/>
          </a:p>
          <a:p>
            <a:r>
              <a:rPr lang="en-PH" dirty="0"/>
              <a:t>In addition, committee memberships are also important for librarians so they can participate in academic issues. Continuous communication with the faculty members will help build a strong partnership between the library and the entire academic community. </a:t>
            </a:r>
            <a:endParaRPr lang="en-US" dirty="0"/>
          </a:p>
          <a:p>
            <a:endParaRPr lang="en-US" dirty="0"/>
          </a:p>
        </p:txBody>
      </p:sp>
    </p:spTree>
    <p:extLst>
      <p:ext uri="{BB962C8B-B14F-4D97-AF65-F5344CB8AC3E}">
        <p14:creationId xmlns:p14="http://schemas.microsoft.com/office/powerpoint/2010/main" val="21406265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Recommendations</a:t>
            </a:r>
            <a:endParaRPr lang="en-US" dirty="0"/>
          </a:p>
        </p:txBody>
      </p:sp>
      <p:sp>
        <p:nvSpPr>
          <p:cNvPr id="3" name="Content Placeholder 2"/>
          <p:cNvSpPr>
            <a:spLocks noGrp="1"/>
          </p:cNvSpPr>
          <p:nvPr>
            <p:ph idx="1"/>
          </p:nvPr>
        </p:nvSpPr>
        <p:spPr/>
        <p:txBody>
          <a:bodyPr/>
          <a:lstStyle/>
          <a:p>
            <a:r>
              <a:rPr lang="en-US" dirty="0" smtClean="0"/>
              <a:t>Embrace and study the local culture.</a:t>
            </a:r>
          </a:p>
          <a:p>
            <a:r>
              <a:rPr lang="en-US" dirty="0" smtClean="0"/>
              <a:t>Effectively teach the students about the right terminologies.</a:t>
            </a:r>
          </a:p>
          <a:p>
            <a:r>
              <a:rPr lang="en-US" dirty="0" smtClean="0"/>
              <a:t>Be patient and flexible in teaching IL to the students.  </a:t>
            </a:r>
            <a:endParaRPr lang="en-US" dirty="0"/>
          </a:p>
        </p:txBody>
      </p:sp>
    </p:spTree>
    <p:extLst>
      <p:ext uri="{BB962C8B-B14F-4D97-AF65-F5344CB8AC3E}">
        <p14:creationId xmlns:p14="http://schemas.microsoft.com/office/powerpoint/2010/main" val="33659098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References</a:t>
            </a:r>
            <a:endParaRPr lang="en-US" dirty="0"/>
          </a:p>
        </p:txBody>
      </p:sp>
      <p:sp>
        <p:nvSpPr>
          <p:cNvPr id="12" name="Content Placeholder 11"/>
          <p:cNvSpPr>
            <a:spLocks noGrp="1"/>
          </p:cNvSpPr>
          <p:nvPr>
            <p:ph idx="1"/>
          </p:nvPr>
        </p:nvSpPr>
        <p:spPr>
          <a:xfrm>
            <a:off x="448965" y="1044700"/>
            <a:ext cx="8246070" cy="3970327"/>
          </a:xfrm>
        </p:spPr>
        <p:txBody>
          <a:bodyPr>
            <a:normAutofit fontScale="25000" lnSpcReduction="20000"/>
          </a:bodyPr>
          <a:lstStyle/>
          <a:p>
            <a:r>
              <a:rPr lang="en-PH" dirty="0" err="1"/>
              <a:t>Alenzuela</a:t>
            </a:r>
            <a:r>
              <a:rPr lang="en-PH" dirty="0"/>
              <a:t>, R. (2017). Professional mobility and institutional cooperation in Kazakhstan: a model for dynamic library services in Asia. </a:t>
            </a:r>
            <a:r>
              <a:rPr lang="en-PH" i="1" dirty="0"/>
              <a:t>PAARL Research Journal, 4</a:t>
            </a:r>
            <a:r>
              <a:rPr lang="en-PH" dirty="0"/>
              <a:t>, 58-66. Retrieved from </a:t>
            </a:r>
            <a:r>
              <a:rPr lang="en-PH" u="sng" dirty="0">
                <a:hlinkClick r:id="rId2"/>
              </a:rPr>
              <a:t>http://www.paarl.org.ph/sites/default/files/PAARL%20Research%20Journal%202017.pdf#page=31</a:t>
            </a:r>
            <a:r>
              <a:rPr lang="en-PH" dirty="0"/>
              <a:t> </a:t>
            </a:r>
            <a:endParaRPr lang="en-US" dirty="0"/>
          </a:p>
          <a:p>
            <a:r>
              <a:rPr lang="en-PH" dirty="0"/>
              <a:t> </a:t>
            </a:r>
            <a:endParaRPr lang="en-US" dirty="0"/>
          </a:p>
          <a:p>
            <a:r>
              <a:rPr lang="en-PH" dirty="0" err="1"/>
              <a:t>Alenzuela</a:t>
            </a:r>
            <a:r>
              <a:rPr lang="en-PH" dirty="0"/>
              <a:t>, R., </a:t>
            </a:r>
            <a:r>
              <a:rPr lang="en-PH" dirty="0" err="1"/>
              <a:t>Groen</a:t>
            </a:r>
            <a:r>
              <a:rPr lang="en-PH" dirty="0"/>
              <a:t>, C., </a:t>
            </a:r>
            <a:r>
              <a:rPr lang="en-PH" dirty="0" err="1"/>
              <a:t>Kamilova</a:t>
            </a:r>
            <a:r>
              <a:rPr lang="en-PH" dirty="0"/>
              <a:t>, Y., Terzi, P., &amp; </a:t>
            </a:r>
            <a:r>
              <a:rPr lang="en-PH" dirty="0" err="1"/>
              <a:t>Zvonareva</a:t>
            </a:r>
            <a:r>
              <a:rPr lang="en-PH" dirty="0"/>
              <a:t>, D. (2017). </a:t>
            </a:r>
            <a:r>
              <a:rPr lang="en-PH" i="1" dirty="0"/>
              <a:t>Building a culture of integrity through library initiatives, academic collaboration and administrative support.</a:t>
            </a:r>
            <a:r>
              <a:rPr lang="en-PH" dirty="0"/>
              <a:t> Astana: KAZGUU University / </a:t>
            </a:r>
            <a:r>
              <a:rPr lang="en-PH" dirty="0" err="1"/>
              <a:t>Nazarbayev</a:t>
            </a:r>
            <a:r>
              <a:rPr lang="en-PH" dirty="0"/>
              <a:t> University. </a:t>
            </a:r>
            <a:endParaRPr lang="en-US" dirty="0"/>
          </a:p>
          <a:p>
            <a:r>
              <a:rPr lang="en-PH" dirty="0"/>
              <a:t> </a:t>
            </a:r>
            <a:endParaRPr lang="en-US" dirty="0"/>
          </a:p>
          <a:p>
            <a:r>
              <a:rPr lang="en-PH" dirty="0" err="1"/>
              <a:t>Badawy</a:t>
            </a:r>
            <a:r>
              <a:rPr lang="en-PH" dirty="0"/>
              <a:t>, M., El-Aziz, A. A., </a:t>
            </a:r>
            <a:r>
              <a:rPr lang="en-PH" dirty="0" err="1"/>
              <a:t>Idress</a:t>
            </a:r>
            <a:r>
              <a:rPr lang="en-PH" dirty="0"/>
              <a:t>, A. M., </a:t>
            </a:r>
            <a:r>
              <a:rPr lang="en-PH" dirty="0" err="1"/>
              <a:t>Hefny</a:t>
            </a:r>
            <a:r>
              <a:rPr lang="en-PH" dirty="0"/>
              <a:t>, H., &amp; </a:t>
            </a:r>
            <a:r>
              <a:rPr lang="en-PH" dirty="0" err="1"/>
              <a:t>Hossam</a:t>
            </a:r>
            <a:r>
              <a:rPr lang="en-PH" dirty="0"/>
              <a:t>, S. (2016). A survey on exploring key performance indicators.</a:t>
            </a:r>
            <a:r>
              <a:rPr lang="en-PH" i="1" dirty="0"/>
              <a:t> Future Computing and Informatics Journal, 1</a:t>
            </a:r>
            <a:r>
              <a:rPr lang="en-PH" dirty="0"/>
              <a:t>(1-2), 47-52. doi:10.1016/j.fcij.2016.04.001 </a:t>
            </a:r>
            <a:endParaRPr lang="en-US" dirty="0"/>
          </a:p>
          <a:p>
            <a:r>
              <a:rPr lang="en-PH" dirty="0"/>
              <a:t> </a:t>
            </a:r>
            <a:endParaRPr lang="en-US" dirty="0"/>
          </a:p>
          <a:p>
            <a:r>
              <a:rPr lang="en-PH" dirty="0" err="1"/>
              <a:t>Bombaro</a:t>
            </a:r>
            <a:r>
              <a:rPr lang="en-PH" dirty="0"/>
              <a:t>, C. (2018).</a:t>
            </a:r>
            <a:r>
              <a:rPr lang="en-PH" i="1" dirty="0"/>
              <a:t> It takes a campus: Successful collaboration strategies for teaching information literacy</a:t>
            </a:r>
            <a:r>
              <a:rPr lang="en-PH" dirty="0"/>
              <a:t>. Retrieved from  </a:t>
            </a:r>
            <a:r>
              <a:rPr lang="en-PH" u="sng" dirty="0">
                <a:hlinkClick r:id="rId3"/>
              </a:rPr>
              <a:t>http://blog.credoreference.com/it-takes-a-campus</a:t>
            </a:r>
            <a:r>
              <a:rPr lang="en-PH" dirty="0"/>
              <a:t> </a:t>
            </a:r>
            <a:endParaRPr lang="en-US" dirty="0"/>
          </a:p>
          <a:p>
            <a:r>
              <a:rPr lang="en-PH" dirty="0"/>
              <a:t> </a:t>
            </a:r>
            <a:endParaRPr lang="en-US" dirty="0"/>
          </a:p>
          <a:p>
            <a:r>
              <a:rPr lang="en-PH" dirty="0" err="1"/>
              <a:t>Cabigon</a:t>
            </a:r>
            <a:r>
              <a:rPr lang="en-PH" dirty="0"/>
              <a:t>, M. (2018). </a:t>
            </a:r>
            <a:r>
              <a:rPr lang="en-PH" i="1" dirty="0"/>
              <a:t>State of English in PH: Should we be concerned?</a:t>
            </a:r>
            <a:r>
              <a:rPr lang="en-PH" dirty="0"/>
              <a:t> Retrieved from http://opinion.inquirer.net/90293/state-of-english-in-ph-should-we-be-concerned </a:t>
            </a:r>
            <a:endParaRPr lang="en-US" dirty="0"/>
          </a:p>
          <a:p>
            <a:r>
              <a:rPr lang="en-PH" dirty="0"/>
              <a:t> </a:t>
            </a:r>
            <a:endParaRPr lang="en-US" dirty="0"/>
          </a:p>
          <a:p>
            <a:r>
              <a:rPr lang="en-PH" dirty="0"/>
              <a:t>Credo. (2018). </a:t>
            </a:r>
            <a:r>
              <a:rPr lang="en-PH" i="1" dirty="0"/>
              <a:t>Information literacy</a:t>
            </a:r>
            <a:r>
              <a:rPr lang="en-PH" dirty="0"/>
              <a:t>. Retrieved from </a:t>
            </a:r>
            <a:r>
              <a:rPr lang="en-PH" u="sng" dirty="0">
                <a:hlinkClick r:id="rId4"/>
              </a:rPr>
              <a:t>https://cdn2.hubspot.net/hubfs/2569500/2018%20FYE%20Guide/Credo%20FYE%20Guide_Chapter%203_Information%20Literacy.pdf?__hssc=91477573.2.1522501051933&amp;__hstc=91477573.f0ab8f65f541cda1504e17f8444cc0bb.1515551481062.1522147572828.1522501051933.7&amp;__hsfp=2293363858&amp;hsCtaTracking=5abc570e-307a-4b92-b8df-76eacce7007d%7Cf8cab063-c95e-497d-beb4-116f296190d5</a:t>
            </a:r>
            <a:endParaRPr lang="en-US" dirty="0"/>
          </a:p>
          <a:p>
            <a:r>
              <a:rPr lang="en-PH" dirty="0"/>
              <a:t> </a:t>
            </a:r>
            <a:endParaRPr lang="en-US" dirty="0"/>
          </a:p>
          <a:p>
            <a:r>
              <a:rPr lang="en-PH" dirty="0"/>
              <a:t>Dorner, D. G. (2017). [Untitled]. In ACRL Student Learning and Information Literacy Committee (Ed.), </a:t>
            </a:r>
            <a:r>
              <a:rPr lang="en-PH" i="1" dirty="0"/>
              <a:t>Global perspectives on information literacy: fostering a dialogue for international understanding</a:t>
            </a:r>
            <a:r>
              <a:rPr lang="en-PH" dirty="0"/>
              <a:t>. Retrieved from </a:t>
            </a:r>
            <a:r>
              <a:rPr lang="en-PH" u="sng" dirty="0">
                <a:hlinkClick r:id="rId5"/>
              </a:rPr>
              <a:t>http://www.ala.org/acrl/sites/ala.org.acrl/files/content/publications/whitepapers/GlobalPerspectives_InfoLit.pdf</a:t>
            </a:r>
            <a:endParaRPr lang="en-US" dirty="0"/>
          </a:p>
          <a:p>
            <a:r>
              <a:rPr lang="en-PH" dirty="0"/>
              <a:t> </a:t>
            </a:r>
            <a:endParaRPr lang="en-US" dirty="0"/>
          </a:p>
          <a:p>
            <a:r>
              <a:rPr lang="en-US" dirty="0" err="1"/>
              <a:t>Halsema</a:t>
            </a:r>
            <a:r>
              <a:rPr lang="en-US" dirty="0"/>
              <a:t>, L. V. (2015). </a:t>
            </a:r>
            <a:r>
              <a:rPr lang="en-US" i="1" dirty="0"/>
              <a:t>Google vs. library databases: Which is better for research</a:t>
            </a:r>
            <a:r>
              <a:rPr lang="en-US" dirty="0"/>
              <a:t>? Retrieved from </a:t>
            </a:r>
            <a:r>
              <a:rPr lang="en-US" u="sng" dirty="0">
                <a:hlinkClick r:id="rId6"/>
              </a:rPr>
              <a:t>http://www.sirsidynix.com/blog/2014/09/29/google-vs-library-databases-which-is-better-for-research</a:t>
            </a:r>
            <a:endParaRPr lang="en-US" dirty="0"/>
          </a:p>
          <a:p>
            <a:r>
              <a:rPr lang="en-US" dirty="0"/>
              <a:t> </a:t>
            </a:r>
          </a:p>
          <a:p>
            <a:r>
              <a:rPr lang="en-PH" dirty="0" err="1"/>
              <a:t>Karjanto</a:t>
            </a:r>
            <a:r>
              <a:rPr lang="en-PH" dirty="0"/>
              <a:t>, N., </a:t>
            </a:r>
            <a:r>
              <a:rPr lang="en-PH" dirty="0" err="1"/>
              <a:t>Kairatbekkyzy</a:t>
            </a:r>
            <a:r>
              <a:rPr lang="en-PH" dirty="0"/>
              <a:t>, M., &amp; Agee, J. (2015). </a:t>
            </a:r>
            <a:r>
              <a:rPr lang="en-PH" i="1" dirty="0"/>
              <a:t>Embedded librarianship and problem-based learning in undergraduate mathematics courses</a:t>
            </a:r>
            <a:r>
              <a:rPr lang="en-PH" dirty="0"/>
              <a:t>. Retrieved from </a:t>
            </a:r>
            <a:r>
              <a:rPr lang="en-PH" u="sng" dirty="0">
                <a:hlinkClick r:id="rId7"/>
              </a:rPr>
              <a:t>https://nur.nu.edu.kz/handle/123456789/1432</a:t>
            </a:r>
            <a:r>
              <a:rPr lang="en-PH" dirty="0"/>
              <a:t> </a:t>
            </a:r>
            <a:endParaRPr lang="en-US" dirty="0"/>
          </a:p>
          <a:p>
            <a:r>
              <a:rPr lang="en-PH" dirty="0"/>
              <a:t> </a:t>
            </a:r>
            <a:endParaRPr lang="en-US" dirty="0"/>
          </a:p>
          <a:p>
            <a:r>
              <a:rPr lang="en-PH" dirty="0"/>
              <a:t>Keyes, A., &amp; </a:t>
            </a:r>
            <a:r>
              <a:rPr lang="en-PH" dirty="0" err="1"/>
              <a:t>Barbier</a:t>
            </a:r>
            <a:r>
              <a:rPr lang="en-PH" dirty="0"/>
              <a:t>, P. (2013). Librarian–faculty collaboration on a library research assignment and module for college experience classes. </a:t>
            </a:r>
            <a:r>
              <a:rPr lang="en-PH" i="1" dirty="0"/>
              <a:t>Community and Junior College Libraries, 19</a:t>
            </a:r>
            <a:r>
              <a:rPr lang="en-PH" dirty="0"/>
              <a:t>(3-4), 93-103. doi:10.1080/02763915.2014.949197 </a:t>
            </a:r>
            <a:endParaRPr lang="en-US" dirty="0"/>
          </a:p>
          <a:p>
            <a:r>
              <a:rPr lang="en-PH" dirty="0"/>
              <a:t> </a:t>
            </a:r>
            <a:endParaRPr lang="en-US" dirty="0"/>
          </a:p>
          <a:p>
            <a:r>
              <a:rPr lang="en-PH" dirty="0"/>
              <a:t>King, E. A., </a:t>
            </a:r>
            <a:r>
              <a:rPr lang="en-PH" dirty="0" err="1"/>
              <a:t>Dowding</a:t>
            </a:r>
            <a:r>
              <a:rPr lang="en-PH" dirty="0"/>
              <a:t>, H. E., &amp; </a:t>
            </a:r>
            <a:r>
              <a:rPr lang="en-PH" dirty="0" err="1"/>
              <a:t>Pflager</a:t>
            </a:r>
            <a:r>
              <a:rPr lang="en-PH" dirty="0"/>
              <a:t>, J. T. (2013). User-centered design and reference services in international librarianship: a case study of </a:t>
            </a:r>
            <a:r>
              <a:rPr lang="en-PH" dirty="0" err="1"/>
              <a:t>Nazarbayev</a:t>
            </a:r>
            <a:r>
              <a:rPr lang="en-PH" dirty="0"/>
              <a:t> University Library. </a:t>
            </a:r>
            <a:r>
              <a:rPr lang="en-PH" i="1" dirty="0"/>
              <a:t>Internet Reference Services Quarterly, 18</a:t>
            </a:r>
            <a:r>
              <a:rPr lang="en-PH" dirty="0"/>
              <a:t>(3-4), 211-226. </a:t>
            </a:r>
            <a:r>
              <a:rPr lang="en-PH" u="sng" dirty="0">
                <a:hlinkClick r:id="rId8"/>
              </a:rPr>
              <a:t>doi.org/10.1080/10875301.2013.856368</a:t>
            </a:r>
            <a:endParaRPr lang="en-US" dirty="0"/>
          </a:p>
          <a:p>
            <a:r>
              <a:rPr lang="en-PH" dirty="0"/>
              <a:t> </a:t>
            </a:r>
            <a:endParaRPr lang="en-US" dirty="0"/>
          </a:p>
          <a:p>
            <a:r>
              <a:rPr lang="en-PH" dirty="0"/>
              <a:t>Lake, L. (2017). </a:t>
            </a:r>
            <a:r>
              <a:rPr lang="en-PH" i="1" dirty="0"/>
              <a:t>How do key performance indicators affect company success</a:t>
            </a:r>
            <a:r>
              <a:rPr lang="en-PH" dirty="0"/>
              <a:t>? Retrieved from </a:t>
            </a:r>
            <a:r>
              <a:rPr lang="en-PH" u="sng" dirty="0">
                <a:hlinkClick r:id="rId9"/>
              </a:rPr>
              <a:t>https://www.thebalance.com/what-are-key-performance-indicators-2296142</a:t>
            </a:r>
            <a:r>
              <a:rPr lang="en-PH" dirty="0"/>
              <a:t> </a:t>
            </a:r>
            <a:endParaRPr lang="en-PH" dirty="0" smtClean="0"/>
          </a:p>
          <a:p>
            <a:endParaRPr lang="en-US" dirty="0"/>
          </a:p>
          <a:p>
            <a:r>
              <a:rPr lang="en-PH" dirty="0" err="1"/>
              <a:t>Mindi</a:t>
            </a:r>
            <a:r>
              <a:rPr lang="en-PH" dirty="0"/>
              <a:t>, M., &amp; Linda, N. (2016). Mapping information literacy and written communication outcomes in an undergraduate nursing curriculum: A case study in librarian-faculty collaboration. </a:t>
            </a:r>
            <a:r>
              <a:rPr lang="en-PH" i="1" dirty="0"/>
              <a:t>Pennsylvania Libraries</a:t>
            </a:r>
            <a:r>
              <a:rPr lang="en-PH" dirty="0"/>
              <a:t>: </a:t>
            </a:r>
            <a:r>
              <a:rPr lang="en-PH" i="1" dirty="0"/>
              <a:t>Research &amp; Practice, 4</a:t>
            </a:r>
            <a:r>
              <a:rPr lang="en-PH" dirty="0"/>
              <a:t>(1), 22-34. doi:10.5195/palrap.2016.121</a:t>
            </a:r>
            <a:endParaRPr lang="en-US" dirty="0"/>
          </a:p>
          <a:p>
            <a:r>
              <a:rPr lang="en-PH" dirty="0"/>
              <a:t> </a:t>
            </a:r>
            <a:endParaRPr lang="en-US" dirty="0"/>
          </a:p>
          <a:p>
            <a:r>
              <a:rPr lang="en-PH" dirty="0" err="1"/>
              <a:t>Nazarbayev</a:t>
            </a:r>
            <a:r>
              <a:rPr lang="en-PH" dirty="0"/>
              <a:t> University. (2017a). </a:t>
            </a:r>
            <a:r>
              <a:rPr lang="en-PH" i="1" dirty="0" err="1">
                <a:hlinkClick r:id="rId10"/>
              </a:rPr>
              <a:t>Nazarbayev</a:t>
            </a:r>
            <a:r>
              <a:rPr lang="en-PH" i="1" dirty="0">
                <a:hlinkClick r:id="rId10"/>
              </a:rPr>
              <a:t> University students win a gold medal on </a:t>
            </a:r>
            <a:r>
              <a:rPr lang="en-PH" i="1" dirty="0" err="1">
                <a:hlinkClick r:id="rId10"/>
              </a:rPr>
              <a:t>iGEM</a:t>
            </a:r>
            <a:r>
              <a:rPr lang="en-PH" i="1" dirty="0">
                <a:hlinkClick r:id="rId10"/>
              </a:rPr>
              <a:t> 2017 competition</a:t>
            </a:r>
            <a:r>
              <a:rPr lang="en-PH" dirty="0">
                <a:hlinkClick r:id="rId10"/>
              </a:rPr>
              <a:t>. Retrieved from </a:t>
            </a:r>
            <a:endParaRPr lang="en-US" dirty="0"/>
          </a:p>
          <a:p>
            <a:r>
              <a:rPr lang="en-PH" u="sng" dirty="0">
                <a:hlinkClick r:id="rId10"/>
              </a:rPr>
              <a:t>https://nu.edu.kz/news/nazarbayev-university-students-win-gold-medal-igem-2017-competition</a:t>
            </a:r>
            <a:r>
              <a:rPr lang="en-PH" dirty="0"/>
              <a:t> </a:t>
            </a:r>
            <a:endParaRPr lang="en-PH" dirty="0" smtClean="0"/>
          </a:p>
          <a:p>
            <a:endParaRPr lang="en-US" dirty="0"/>
          </a:p>
          <a:p>
            <a:r>
              <a:rPr lang="en-PH" dirty="0" err="1"/>
              <a:t>Nazarbayev</a:t>
            </a:r>
            <a:r>
              <a:rPr lang="en-PH" dirty="0"/>
              <a:t> University. (2017b). </a:t>
            </a:r>
            <a:r>
              <a:rPr lang="en-PH" i="1" dirty="0">
                <a:hlinkClick r:id="rId11"/>
              </a:rPr>
              <a:t>Students of </a:t>
            </a:r>
            <a:r>
              <a:rPr lang="en-PH" i="1" dirty="0" err="1">
                <a:hlinkClick r:id="rId11"/>
              </a:rPr>
              <a:t>Nazarbayev</a:t>
            </a:r>
            <a:r>
              <a:rPr lang="en-PH" i="1" dirty="0">
                <a:hlinkClick r:id="rId11"/>
              </a:rPr>
              <a:t> University are the finalists of the 19th Inter-Varsity tournament of Stockholm School of Economics in Riga, Latvia</a:t>
            </a:r>
            <a:r>
              <a:rPr lang="en-PH" dirty="0">
                <a:hlinkClick r:id="rId11"/>
              </a:rPr>
              <a:t>. Retrieved from</a:t>
            </a:r>
            <a:r>
              <a:rPr lang="en-PH" u="sng" dirty="0">
                <a:hlinkClick r:id="rId11"/>
              </a:rPr>
              <a:t> https://nu.edu.kz/news/students-nazarbayev-university-finalists-19th-inter-varsity-tournament-stockholm-school-economics-riga-latvia</a:t>
            </a:r>
            <a:r>
              <a:rPr lang="en-PH" dirty="0"/>
              <a:t> </a:t>
            </a:r>
            <a:endParaRPr lang="en-US" dirty="0"/>
          </a:p>
          <a:p>
            <a:r>
              <a:rPr lang="en-PH" dirty="0"/>
              <a:t> </a:t>
            </a:r>
            <a:endParaRPr lang="en-US" dirty="0"/>
          </a:p>
        </p:txBody>
      </p:sp>
    </p:spTree>
    <p:extLst>
      <p:ext uri="{BB962C8B-B14F-4D97-AF65-F5344CB8AC3E}">
        <p14:creationId xmlns:p14="http://schemas.microsoft.com/office/powerpoint/2010/main" val="8324118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normAutofit fontScale="40000" lnSpcReduction="20000"/>
          </a:bodyPr>
          <a:lstStyle/>
          <a:p>
            <a:r>
              <a:rPr lang="en-PH" dirty="0"/>
              <a:t>Nititham, D. S. (2011). Migration as cultural capital: The ongoing dependence on overseas Filipino workers. </a:t>
            </a:r>
            <a:r>
              <a:rPr lang="en-PH" i="1" dirty="0"/>
              <a:t>Malaysian Journal of Economic Studies, 48</a:t>
            </a:r>
            <a:r>
              <a:rPr lang="en-PH" dirty="0"/>
              <a:t>(2), 185-201.</a:t>
            </a:r>
            <a:endParaRPr lang="en-US" dirty="0"/>
          </a:p>
          <a:p>
            <a:r>
              <a:rPr lang="en-PH" dirty="0"/>
              <a:t> </a:t>
            </a:r>
            <a:endParaRPr lang="en-US" dirty="0"/>
          </a:p>
          <a:p>
            <a:r>
              <a:rPr lang="en-PH" dirty="0" err="1"/>
              <a:t>Presbitero</a:t>
            </a:r>
            <a:r>
              <a:rPr lang="en-PH" dirty="0"/>
              <a:t>, A., &amp; </a:t>
            </a:r>
            <a:r>
              <a:rPr lang="en-PH" dirty="0" err="1"/>
              <a:t>Quita</a:t>
            </a:r>
            <a:r>
              <a:rPr lang="en-PH" dirty="0"/>
              <a:t>, C. (2017). Expatriate career intentions: Links to career adaptability and cultural intelligence. </a:t>
            </a:r>
            <a:r>
              <a:rPr lang="en-PH" i="1" dirty="0"/>
              <a:t>Journal of Vocational Behavior, 98</a:t>
            </a:r>
            <a:r>
              <a:rPr lang="en-PH" dirty="0"/>
              <a:t>, 118-126. doi:10.1016/j.jvb.2016.11.001</a:t>
            </a:r>
            <a:endParaRPr lang="en-US" dirty="0"/>
          </a:p>
          <a:p>
            <a:r>
              <a:rPr lang="en-PH" dirty="0"/>
              <a:t> </a:t>
            </a:r>
            <a:endParaRPr lang="en-US" dirty="0"/>
          </a:p>
          <a:p>
            <a:r>
              <a:rPr lang="en-PH" dirty="0"/>
              <a:t>POEA. (2016a). </a:t>
            </a:r>
            <a:r>
              <a:rPr lang="en-PH" i="1" dirty="0"/>
              <a:t>Deployed overseas Filipino workers by country/destination</a:t>
            </a:r>
            <a:r>
              <a:rPr lang="en-PH" dirty="0"/>
              <a:t>. Retrieved from </a:t>
            </a:r>
            <a:r>
              <a:rPr lang="en-PH" u="sng" dirty="0">
                <a:hlinkClick r:id="rId2"/>
              </a:rPr>
              <a:t>http://www.poea.gov.ph/ofwstat/compendium/2015-2016%20OES%202.pdf</a:t>
            </a:r>
            <a:r>
              <a:rPr lang="en-PH" dirty="0"/>
              <a:t> </a:t>
            </a:r>
            <a:endParaRPr lang="en-US" dirty="0"/>
          </a:p>
          <a:p>
            <a:r>
              <a:rPr lang="en-PH" dirty="0"/>
              <a:t> </a:t>
            </a:r>
            <a:endParaRPr lang="en-US" dirty="0"/>
          </a:p>
          <a:p>
            <a:r>
              <a:rPr lang="en-PH" dirty="0"/>
              <a:t>POEA. (2016b). </a:t>
            </a:r>
            <a:r>
              <a:rPr lang="en-PH" i="1" dirty="0"/>
              <a:t>OFW statistics</a:t>
            </a:r>
            <a:r>
              <a:rPr lang="en-PH" dirty="0"/>
              <a:t>. Retrieved from  </a:t>
            </a:r>
            <a:r>
              <a:rPr lang="en-PH" u="sng" dirty="0">
                <a:hlinkClick r:id="rId3"/>
              </a:rPr>
              <a:t>http://www.poea.gov.ph/ofwstat/ofwstat.html</a:t>
            </a:r>
            <a:r>
              <a:rPr lang="en-PH" dirty="0"/>
              <a:t> </a:t>
            </a:r>
            <a:endParaRPr lang="en-US" dirty="0"/>
          </a:p>
          <a:p>
            <a:r>
              <a:rPr lang="en-PH" dirty="0"/>
              <a:t> </a:t>
            </a:r>
            <a:endParaRPr lang="en-US" dirty="0"/>
          </a:p>
          <a:p>
            <a:r>
              <a:rPr lang="en-US" dirty="0" err="1"/>
              <a:t>Quezzaire</a:t>
            </a:r>
            <a:r>
              <a:rPr lang="en-US" dirty="0"/>
              <a:t>, P. (2018). </a:t>
            </a:r>
            <a:r>
              <a:rPr lang="en-US" i="1" dirty="0"/>
              <a:t>Libraries in the 21st century: the struggle between perception and reality</a:t>
            </a:r>
            <a:r>
              <a:rPr lang="en-US" dirty="0"/>
              <a:t> [Web log post]. Retrieved from http://blogs.ibo.org/blog/2018/02/23/libraries-in-the-21st-century-the-struggle-between-perception-and-reality/</a:t>
            </a:r>
          </a:p>
          <a:p>
            <a:r>
              <a:rPr lang="en-US" dirty="0"/>
              <a:t> </a:t>
            </a:r>
          </a:p>
          <a:p>
            <a:r>
              <a:rPr lang="en-PH" dirty="0"/>
              <a:t>Roberto, E. (2018). </a:t>
            </a:r>
            <a:r>
              <a:rPr lang="en-PH" i="1" dirty="0"/>
              <a:t>Top five (5) qualities you need to have to be an OFW.</a:t>
            </a:r>
            <a:r>
              <a:rPr lang="en-PH" dirty="0"/>
              <a:t> Retrieved from </a:t>
            </a:r>
            <a:endParaRPr lang="en-US" dirty="0"/>
          </a:p>
          <a:p>
            <a:r>
              <a:rPr lang="en-PH" u="sng" dirty="0">
                <a:hlinkClick r:id="rId4"/>
              </a:rPr>
              <a:t>http://pinoythaiyo.com/2015/04/12/top-five-5-qualities-you-need-to-have-to-be-an-ofw/</a:t>
            </a:r>
            <a:r>
              <a:rPr lang="en-PH" dirty="0"/>
              <a:t> </a:t>
            </a:r>
            <a:endParaRPr lang="en-US" dirty="0"/>
          </a:p>
          <a:p>
            <a:r>
              <a:rPr lang="en-PH" dirty="0"/>
              <a:t> </a:t>
            </a:r>
            <a:endParaRPr lang="en-US" dirty="0"/>
          </a:p>
          <a:p>
            <a:r>
              <a:rPr lang="en-PH" dirty="0"/>
              <a:t>Simons, A. (2017). Librarians, faculty, and the writing center partnering to build an interdisciplinary course: A case study at the University of Houston, USA.</a:t>
            </a:r>
            <a:r>
              <a:rPr lang="en-PH" i="1" dirty="0"/>
              <a:t> New Review of Academic Librarianship, 23</a:t>
            </a:r>
            <a:r>
              <a:rPr lang="en-PH" dirty="0"/>
              <a:t>(1), 28-41. doi:10.1080/13614533.2016.1185020</a:t>
            </a:r>
            <a:endParaRPr lang="en-US" dirty="0"/>
          </a:p>
          <a:p>
            <a:r>
              <a:rPr lang="en-PH" dirty="0"/>
              <a:t> </a:t>
            </a:r>
            <a:endParaRPr lang="en-US" dirty="0"/>
          </a:p>
          <a:p>
            <a:r>
              <a:rPr lang="en-PH" dirty="0"/>
              <a:t>UNESCO Institute of Statistics. (2018). </a:t>
            </a:r>
            <a:r>
              <a:rPr lang="en-PH" i="1" dirty="0"/>
              <a:t>Data for the sustainable development goals</a:t>
            </a:r>
            <a:r>
              <a:rPr lang="en-PH" dirty="0"/>
              <a:t>.  Retrieved from http://uis.unesco.org/</a:t>
            </a:r>
            <a:endParaRPr lang="en-US" dirty="0"/>
          </a:p>
          <a:p>
            <a:endParaRPr lang="en-US" dirty="0"/>
          </a:p>
          <a:p>
            <a:endParaRPr lang="en-US" dirty="0"/>
          </a:p>
        </p:txBody>
      </p:sp>
    </p:spTree>
    <p:extLst>
      <p:ext uri="{BB962C8B-B14F-4D97-AF65-F5344CB8AC3E}">
        <p14:creationId xmlns:p14="http://schemas.microsoft.com/office/powerpoint/2010/main" val="18939618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dirty="0" smtClean="0"/>
              <a:t>Thank you for your attention!</a:t>
            </a:r>
          </a:p>
          <a:p>
            <a:pPr marL="0" indent="0" algn="ctr">
              <a:buNone/>
            </a:pPr>
            <a:endParaRPr lang="en-US" dirty="0"/>
          </a:p>
          <a:p>
            <a:pPr marL="0" indent="0" algn="ctr">
              <a:buNone/>
            </a:pPr>
            <a:r>
              <a:rPr lang="en-US" dirty="0" smtClean="0"/>
              <a:t>R. Cruz (China)</a:t>
            </a:r>
          </a:p>
          <a:p>
            <a:pPr marL="0" indent="0" algn="ctr">
              <a:buNone/>
            </a:pPr>
            <a:r>
              <a:rPr lang="en-US" dirty="0" smtClean="0"/>
              <a:t>K. Cruz (Indonesia)</a:t>
            </a:r>
          </a:p>
          <a:p>
            <a:pPr marL="0" indent="0" algn="ctr">
              <a:buNone/>
            </a:pPr>
            <a:r>
              <a:rPr lang="en-US" dirty="0" smtClean="0"/>
              <a:t>J. Yap (Kazakhstan)</a:t>
            </a:r>
            <a:endParaRPr lang="en-US" dirty="0"/>
          </a:p>
        </p:txBody>
      </p:sp>
    </p:spTree>
    <p:extLst>
      <p:ext uri="{BB962C8B-B14F-4D97-AF65-F5344CB8AC3E}">
        <p14:creationId xmlns:p14="http://schemas.microsoft.com/office/powerpoint/2010/main" val="2868015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Expatriates</a:t>
            </a:r>
            <a:endParaRPr lang="en-US" dirty="0"/>
          </a:p>
        </p:txBody>
      </p:sp>
      <p:sp>
        <p:nvSpPr>
          <p:cNvPr id="3" name="Content Placeholder 2"/>
          <p:cNvSpPr>
            <a:spLocks noGrp="1"/>
          </p:cNvSpPr>
          <p:nvPr>
            <p:ph idx="1"/>
          </p:nvPr>
        </p:nvSpPr>
        <p:spPr/>
        <p:txBody>
          <a:bodyPr>
            <a:normAutofit/>
          </a:bodyPr>
          <a:lstStyle/>
          <a:p>
            <a:r>
              <a:rPr lang="en-US" dirty="0"/>
              <a:t>Opportunity to travel and work in new and exciting places (Davies, 2012).</a:t>
            </a:r>
          </a:p>
          <a:p>
            <a:r>
              <a:rPr lang="en-US" dirty="0"/>
              <a:t>Make a difference by using the previous experience one gained (Davies, 2012).</a:t>
            </a:r>
          </a:p>
          <a:p>
            <a:r>
              <a:rPr lang="en-US" dirty="0" smtClean="0"/>
              <a:t>Financially attractive (</a:t>
            </a:r>
            <a:r>
              <a:rPr lang="en-US" dirty="0" err="1" smtClean="0"/>
              <a:t>Shortland</a:t>
            </a:r>
            <a:r>
              <a:rPr lang="en-US" dirty="0" smtClean="0"/>
              <a:t>, 2015).</a:t>
            </a:r>
          </a:p>
          <a:p>
            <a:r>
              <a:rPr lang="en-US" dirty="0" smtClean="0"/>
              <a:t>Excellent chances to </a:t>
            </a:r>
            <a:r>
              <a:rPr lang="en-US" dirty="0"/>
              <a:t>develop personally and </a:t>
            </a:r>
            <a:r>
              <a:rPr lang="en-US" dirty="0" smtClean="0"/>
              <a:t>professionally </a:t>
            </a:r>
            <a:r>
              <a:rPr lang="en-US" dirty="0"/>
              <a:t>(Davies, 2012).</a:t>
            </a:r>
          </a:p>
          <a:p>
            <a:endParaRPr lang="en-US" dirty="0"/>
          </a:p>
        </p:txBody>
      </p:sp>
    </p:spTree>
    <p:extLst>
      <p:ext uri="{BB962C8B-B14F-4D97-AF65-F5344CB8AC3E}">
        <p14:creationId xmlns:p14="http://schemas.microsoft.com/office/powerpoint/2010/main" val="11436300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lstStyle/>
          <a:p>
            <a:r>
              <a:rPr lang="en-PH" dirty="0" smtClean="0"/>
              <a:t>To move </a:t>
            </a:r>
            <a:r>
              <a:rPr lang="en-PH" dirty="0"/>
              <a:t>forward with their careers, look for greener pastures and build a name for themselves (</a:t>
            </a:r>
            <a:r>
              <a:rPr lang="en-PH" dirty="0" err="1"/>
              <a:t>Presbitero</a:t>
            </a:r>
            <a:r>
              <a:rPr lang="en-PH" dirty="0"/>
              <a:t> &amp; </a:t>
            </a:r>
            <a:r>
              <a:rPr lang="en-PH" dirty="0" err="1"/>
              <a:t>Quita</a:t>
            </a:r>
            <a:r>
              <a:rPr lang="en-PH" dirty="0"/>
              <a:t>, 2017). </a:t>
            </a:r>
            <a:endParaRPr lang="en-PH" dirty="0" smtClean="0"/>
          </a:p>
          <a:p>
            <a:r>
              <a:rPr lang="en-PH" dirty="0"/>
              <a:t>F</a:t>
            </a:r>
            <a:r>
              <a:rPr lang="en-PH" dirty="0" smtClean="0"/>
              <a:t>inding </a:t>
            </a:r>
            <a:r>
              <a:rPr lang="en-PH" dirty="0"/>
              <a:t>your global path since there are many more o</a:t>
            </a:r>
            <a:r>
              <a:rPr lang="en-PH" dirty="0" smtClean="0"/>
              <a:t>ptions </a:t>
            </a:r>
            <a:r>
              <a:rPr lang="en-PH" dirty="0"/>
              <a:t>abroad. </a:t>
            </a:r>
            <a:endParaRPr lang="en-US" dirty="0"/>
          </a:p>
        </p:txBody>
      </p:sp>
    </p:spTree>
    <p:extLst>
      <p:ext uri="{BB962C8B-B14F-4D97-AF65-F5344CB8AC3E}">
        <p14:creationId xmlns:p14="http://schemas.microsoft.com/office/powerpoint/2010/main" val="22386837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a:t>
            </a:r>
            <a:endParaRPr lang="en-US" dirty="0"/>
          </a:p>
        </p:txBody>
      </p:sp>
      <p:sp>
        <p:nvSpPr>
          <p:cNvPr id="3" name="Content Placeholder 2"/>
          <p:cNvSpPr>
            <a:spLocks noGrp="1"/>
          </p:cNvSpPr>
          <p:nvPr>
            <p:ph idx="1"/>
          </p:nvPr>
        </p:nvSpPr>
        <p:spPr/>
        <p:txBody>
          <a:bodyPr>
            <a:normAutofit fontScale="92500" lnSpcReduction="10000"/>
          </a:bodyPr>
          <a:lstStyle/>
          <a:p>
            <a:r>
              <a:rPr lang="en-PH" dirty="0" smtClean="0"/>
              <a:t>How </a:t>
            </a:r>
            <a:r>
              <a:rPr lang="en-PH" dirty="0"/>
              <a:t>do they initiate collaboration with the faculty members and teachers to introduce an IL program? </a:t>
            </a:r>
            <a:endParaRPr lang="en-PH" dirty="0" smtClean="0"/>
          </a:p>
          <a:p>
            <a:r>
              <a:rPr lang="en-PH" dirty="0" smtClean="0"/>
              <a:t>What </a:t>
            </a:r>
            <a:r>
              <a:rPr lang="en-PH" dirty="0"/>
              <a:t>were the cultural challenges and factors before and during the implementation of an IL program and how were they able to cope with it? </a:t>
            </a:r>
            <a:endParaRPr lang="en-PH" dirty="0" smtClean="0"/>
          </a:p>
          <a:p>
            <a:r>
              <a:rPr lang="en-PH" dirty="0" smtClean="0"/>
              <a:t>What </a:t>
            </a:r>
            <a:r>
              <a:rPr lang="en-PH" dirty="0"/>
              <a:t>IL standards or models are they following to make their IL programs effective</a:t>
            </a:r>
            <a:r>
              <a:rPr lang="en-PH" dirty="0" smtClean="0"/>
              <a:t>?</a:t>
            </a:r>
          </a:p>
          <a:p>
            <a:r>
              <a:rPr lang="en-PH" dirty="0" smtClean="0"/>
              <a:t>How </a:t>
            </a:r>
            <a:r>
              <a:rPr lang="en-PH" dirty="0"/>
              <a:t>supportive are the administration in their programs?</a:t>
            </a:r>
            <a:endParaRPr lang="en-US" dirty="0"/>
          </a:p>
        </p:txBody>
      </p:sp>
    </p:spTree>
    <p:extLst>
      <p:ext uri="{BB962C8B-B14F-4D97-AF65-F5344CB8AC3E}">
        <p14:creationId xmlns:p14="http://schemas.microsoft.com/office/powerpoint/2010/main" val="2704753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080" y="281175"/>
            <a:ext cx="8246070" cy="610821"/>
          </a:xfrm>
        </p:spPr>
        <p:txBody>
          <a:bodyPr>
            <a:normAutofit fontScale="90000"/>
          </a:bodyPr>
          <a:lstStyle/>
          <a:p>
            <a:r>
              <a:rPr lang="en-US" dirty="0" smtClean="0"/>
              <a:t>Faculty-Librarian Collaboration</a:t>
            </a:r>
            <a:endParaRPr lang="en-US" dirty="0"/>
          </a:p>
        </p:txBody>
      </p:sp>
      <p:sp>
        <p:nvSpPr>
          <p:cNvPr id="3" name="Content Placeholder 2"/>
          <p:cNvSpPr>
            <a:spLocks noGrp="1"/>
          </p:cNvSpPr>
          <p:nvPr>
            <p:ph idx="1"/>
          </p:nvPr>
        </p:nvSpPr>
        <p:spPr/>
        <p:txBody>
          <a:bodyPr/>
          <a:lstStyle/>
          <a:p>
            <a:r>
              <a:rPr lang="en-PH" dirty="0"/>
              <a:t>C</a:t>
            </a:r>
            <a:r>
              <a:rPr lang="en-PH" dirty="0" smtClean="0"/>
              <a:t>ollaboration </a:t>
            </a:r>
            <a:r>
              <a:rPr lang="en-PH" dirty="0"/>
              <a:t>is an essential practice in order to determine the content based on identifying the desired learning objectives and curriculum mapping (</a:t>
            </a:r>
            <a:r>
              <a:rPr lang="en-PH" dirty="0" err="1"/>
              <a:t>Mindi</a:t>
            </a:r>
            <a:r>
              <a:rPr lang="en-PH" dirty="0"/>
              <a:t> &amp; Linda, 2016). </a:t>
            </a:r>
            <a:endParaRPr lang="en-PH" dirty="0" smtClean="0"/>
          </a:p>
          <a:p>
            <a:r>
              <a:rPr lang="en-PH" dirty="0" smtClean="0"/>
              <a:t>Working </a:t>
            </a:r>
            <a:r>
              <a:rPr lang="en-PH" dirty="0"/>
              <a:t>closely together to achieve the same goal of developing the IL skills of the students (Keyes &amp; </a:t>
            </a:r>
            <a:r>
              <a:rPr lang="en-PH" dirty="0" err="1"/>
              <a:t>Barbier</a:t>
            </a:r>
            <a:r>
              <a:rPr lang="en-PH" dirty="0"/>
              <a:t>, 2013)</a:t>
            </a:r>
            <a:endParaRPr lang="en-PH" dirty="0" smtClean="0"/>
          </a:p>
          <a:p>
            <a:endParaRPr lang="en-US" dirty="0"/>
          </a:p>
          <a:p>
            <a:endParaRPr lang="en-US" dirty="0"/>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a:t>
            </a:r>
            <a:endParaRPr lang="en-US" dirty="0"/>
          </a:p>
        </p:txBody>
      </p:sp>
      <p:sp>
        <p:nvSpPr>
          <p:cNvPr id="3" name="Content Placeholder 2"/>
          <p:cNvSpPr>
            <a:spLocks noGrp="1"/>
          </p:cNvSpPr>
          <p:nvPr>
            <p:ph idx="1"/>
          </p:nvPr>
        </p:nvSpPr>
        <p:spPr/>
        <p:txBody>
          <a:bodyPr>
            <a:normAutofit lnSpcReduction="10000"/>
          </a:bodyPr>
          <a:lstStyle/>
          <a:p>
            <a:r>
              <a:rPr lang="en-PH" dirty="0" smtClean="0"/>
              <a:t>Research have shown that librarians in some countries </a:t>
            </a:r>
            <a:r>
              <a:rPr lang="en-PH" dirty="0"/>
              <a:t>have lower status level compared to academic </a:t>
            </a:r>
            <a:r>
              <a:rPr lang="en-PH" dirty="0" smtClean="0"/>
              <a:t>staff (Dorner, 2017).</a:t>
            </a:r>
          </a:p>
          <a:p>
            <a:r>
              <a:rPr lang="en-PH" dirty="0" smtClean="0"/>
              <a:t>Weak </a:t>
            </a:r>
            <a:r>
              <a:rPr lang="en-PH" dirty="0"/>
              <a:t>faculty-librarian </a:t>
            </a:r>
            <a:r>
              <a:rPr lang="en-PH" dirty="0" smtClean="0"/>
              <a:t>collaboration (</a:t>
            </a:r>
            <a:r>
              <a:rPr lang="en-PH" dirty="0" err="1" smtClean="0"/>
              <a:t>Bombaro</a:t>
            </a:r>
            <a:r>
              <a:rPr lang="en-PH" dirty="0" smtClean="0"/>
              <a:t>, 2018).</a:t>
            </a:r>
          </a:p>
          <a:p>
            <a:r>
              <a:rPr lang="en-PH" dirty="0"/>
              <a:t>F</a:t>
            </a:r>
            <a:r>
              <a:rPr lang="en-PH" dirty="0" smtClean="0"/>
              <a:t>aculty </a:t>
            </a:r>
            <a:r>
              <a:rPr lang="en-PH" dirty="0"/>
              <a:t>members may be not aware of such available </a:t>
            </a:r>
            <a:r>
              <a:rPr lang="en-PH" dirty="0" smtClean="0"/>
              <a:t>programs (probably due to lack of </a:t>
            </a:r>
            <a:r>
              <a:rPr lang="en-PH" dirty="0" smtClean="0"/>
              <a:t>promotion by the library). </a:t>
            </a:r>
            <a:endParaRPr lang="en-PH" dirty="0" smtClean="0"/>
          </a:p>
          <a:p>
            <a:endParaRPr lang="en-PH" dirty="0" smtClean="0"/>
          </a:p>
          <a:p>
            <a:endParaRPr lang="en-US" dirty="0"/>
          </a:p>
        </p:txBody>
      </p:sp>
    </p:spTree>
    <p:extLst>
      <p:ext uri="{BB962C8B-B14F-4D97-AF65-F5344CB8AC3E}">
        <p14:creationId xmlns:p14="http://schemas.microsoft.com/office/powerpoint/2010/main" val="259205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Methodology</a:t>
            </a:r>
            <a:endParaRPr lang="en-US" dirty="0"/>
          </a:p>
        </p:txBody>
      </p:sp>
      <p:sp>
        <p:nvSpPr>
          <p:cNvPr id="5" name="Content Placeholder 4"/>
          <p:cNvSpPr>
            <a:spLocks noGrp="1"/>
          </p:cNvSpPr>
          <p:nvPr>
            <p:ph idx="1"/>
          </p:nvPr>
        </p:nvSpPr>
        <p:spPr/>
        <p:txBody>
          <a:bodyPr/>
          <a:lstStyle/>
          <a:p>
            <a:r>
              <a:rPr lang="en-PH" dirty="0"/>
              <a:t>C</a:t>
            </a:r>
            <a:r>
              <a:rPr lang="en-PH" dirty="0" smtClean="0"/>
              <a:t>ase </a:t>
            </a:r>
            <a:r>
              <a:rPr lang="en-PH" dirty="0"/>
              <a:t>studies from three different Asian institutions representing South East Asia, East Asia, and Central Asia where Filipino librarians are employed. </a:t>
            </a:r>
            <a:endParaRPr lang="en-PH" dirty="0" smtClean="0"/>
          </a:p>
          <a:p>
            <a:r>
              <a:rPr lang="en-PH" dirty="0" smtClean="0"/>
              <a:t>Narrative inquiry of best </a:t>
            </a:r>
            <a:r>
              <a:rPr lang="en-PH" dirty="0"/>
              <a:t>practices of teaching IL with foreign students.</a:t>
            </a:r>
            <a:endParaRPr lang="en-US" dirty="0"/>
          </a:p>
        </p:txBody>
      </p:sp>
    </p:spTree>
    <p:extLst>
      <p:ext uri="{BB962C8B-B14F-4D97-AF65-F5344CB8AC3E}">
        <p14:creationId xmlns:p14="http://schemas.microsoft.com/office/powerpoint/2010/main" val="1101633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Asian Countries</a:t>
            </a:r>
            <a:endParaRPr lang="en-US" dirty="0"/>
          </a:p>
        </p:txBody>
      </p:sp>
      <p:sp>
        <p:nvSpPr>
          <p:cNvPr id="5" name="Text Placeholder 4"/>
          <p:cNvSpPr>
            <a:spLocks noGrp="1"/>
          </p:cNvSpPr>
          <p:nvPr>
            <p:ph type="body" idx="1"/>
          </p:nvPr>
        </p:nvSpPr>
        <p:spPr/>
        <p:txBody>
          <a:bodyPr/>
          <a:lstStyle/>
          <a:p>
            <a:r>
              <a:rPr lang="en-US" dirty="0" smtClean="0">
                <a:solidFill>
                  <a:srgbClr val="FFFF00"/>
                </a:solidFill>
              </a:rPr>
              <a:t>China</a:t>
            </a:r>
            <a:endParaRPr lang="en-US" dirty="0">
              <a:solidFill>
                <a:srgbClr val="FFFF00"/>
              </a:solidFill>
            </a:endParaRPr>
          </a:p>
        </p:txBody>
      </p:sp>
      <p:sp>
        <p:nvSpPr>
          <p:cNvPr id="6" name="Content Placeholder 5"/>
          <p:cNvSpPr>
            <a:spLocks noGrp="1"/>
          </p:cNvSpPr>
          <p:nvPr>
            <p:ph sz="half" idx="2"/>
          </p:nvPr>
        </p:nvSpPr>
        <p:spPr/>
        <p:txBody>
          <a:bodyPr>
            <a:normAutofit/>
          </a:bodyPr>
          <a:lstStyle/>
          <a:p>
            <a:endParaRPr lang="en-US" dirty="0"/>
          </a:p>
        </p:txBody>
      </p:sp>
      <p:sp>
        <p:nvSpPr>
          <p:cNvPr id="7" name="Text Placeholder 6"/>
          <p:cNvSpPr>
            <a:spLocks noGrp="1"/>
          </p:cNvSpPr>
          <p:nvPr>
            <p:ph type="body" sz="quarter" idx="3"/>
          </p:nvPr>
        </p:nvSpPr>
        <p:spPr/>
        <p:txBody>
          <a:bodyPr/>
          <a:lstStyle/>
          <a:p>
            <a:endParaRPr lang="en-US" dirty="0">
              <a:solidFill>
                <a:srgbClr val="FFFF00"/>
              </a:solidFill>
            </a:endParaRPr>
          </a:p>
        </p:txBody>
      </p:sp>
      <p:sp>
        <p:nvSpPr>
          <p:cNvPr id="8" name="Content Placeholder 7"/>
          <p:cNvSpPr>
            <a:spLocks noGrp="1"/>
          </p:cNvSpPr>
          <p:nvPr>
            <p:ph sz="quarter" idx="4"/>
          </p:nvPr>
        </p:nvSpPr>
        <p:spPr>
          <a:xfrm>
            <a:off x="5182820" y="2151967"/>
            <a:ext cx="4041775" cy="2276294"/>
          </a:xfrm>
        </p:spPr>
        <p:txBody>
          <a:bodyPr>
            <a:normAutofit/>
          </a:bodyPr>
          <a:lstStyle/>
          <a:p>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324546880"/>
              </p:ext>
            </p:extLst>
          </p:nvPr>
        </p:nvGraphicFramePr>
        <p:xfrm>
          <a:off x="1365195" y="1040415"/>
          <a:ext cx="6719020" cy="4106370"/>
        </p:xfrm>
        <a:graphic>
          <a:graphicData uri="http://schemas.openxmlformats.org/drawingml/2006/table">
            <a:tbl>
              <a:tblPr firstRow="1" bandRow="1">
                <a:tableStyleId>{F5AB1C69-6EDB-4FF4-983F-18BD219EF322}</a:tableStyleId>
              </a:tblPr>
              <a:tblGrid>
                <a:gridCol w="3359510"/>
                <a:gridCol w="3359510"/>
              </a:tblGrid>
              <a:tr h="418290">
                <a:tc>
                  <a:txBody>
                    <a:bodyPr/>
                    <a:lstStyle/>
                    <a:p>
                      <a:pPr algn="ctr"/>
                      <a:r>
                        <a:rPr lang="en-US" sz="1600" dirty="0" smtClean="0"/>
                        <a:t>China</a:t>
                      </a:r>
                      <a:endParaRPr lang="en-US" sz="1600" dirty="0"/>
                    </a:p>
                  </a:txBody>
                  <a:tcPr/>
                </a:tc>
                <a:tc>
                  <a:txBody>
                    <a:bodyPr/>
                    <a:lstStyle/>
                    <a:p>
                      <a:pPr algn="ctr"/>
                      <a:r>
                        <a:rPr lang="en-US" sz="1600" dirty="0" smtClean="0"/>
                        <a:t>Indonesia</a:t>
                      </a:r>
                      <a:endParaRPr lang="en-US" sz="1600" dirty="0"/>
                    </a:p>
                  </a:txBody>
                  <a:tcPr/>
                </a:tc>
              </a:tr>
              <a:tr h="175338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PH" sz="1400" dirty="0" smtClean="0"/>
                        <a:t>No program currently exists for teaching information literacy skills in the Secondary Department (Grade 6 to 12) but the Librarian approached the Head of English Department to discuss the need for developing an information literacy program for the Secondary Department.</a:t>
                      </a:r>
                      <a:endParaRPr lang="en-US" sz="1400" dirty="0" smtClean="0"/>
                    </a:p>
                    <a:p>
                      <a:pPr algn="just"/>
                      <a:endParaRPr lang="en-US" sz="1400"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PH" sz="1400" dirty="0" smtClean="0"/>
                        <a:t>In 2010, the IL program was already running in the library, however the approach implemented was not as extensive as the management would like. </a:t>
                      </a:r>
                    </a:p>
                    <a:p>
                      <a:pPr algn="just"/>
                      <a:endParaRPr lang="en-US" sz="1400" dirty="0"/>
                    </a:p>
                  </a:txBody>
                  <a:tcPr/>
                </a:tc>
              </a:tr>
              <a:tr h="72198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PH" sz="1400" dirty="0" smtClean="0"/>
                        <a:t>Tools for Real-time Assessment of Information Literacy Skills, also known as TRAILS</a:t>
                      </a:r>
                      <a:endParaRPr lang="en-US" sz="1400" dirty="0" smtClean="0"/>
                    </a:p>
                    <a:p>
                      <a:pPr algn="just"/>
                      <a:endParaRPr lang="en-US" sz="1400"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PH" sz="1400" dirty="0" smtClean="0"/>
                        <a:t>Association of College and Research Libraries (ACRL) standard for information literacy </a:t>
                      </a:r>
                      <a:endParaRPr lang="en-US" sz="1400" dirty="0" smtClean="0"/>
                    </a:p>
                    <a:p>
                      <a:pPr algn="just"/>
                      <a:endParaRPr lang="en-US" sz="1400" dirty="0"/>
                    </a:p>
                  </a:txBody>
                  <a:tcPr/>
                </a:tc>
              </a:tr>
              <a:tr h="92826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dirty="0" smtClean="0"/>
                        <a:t>Supportive administration</a:t>
                      </a:r>
                    </a:p>
                    <a:p>
                      <a:pPr algn="just"/>
                      <a:endParaRPr lang="en-US" sz="1400"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PH" sz="1400" dirty="0" smtClean="0"/>
                        <a:t>The Office of the Vice Rector for Operation and Resources, is very supportive to the library programs and initiatives</a:t>
                      </a:r>
                      <a:endParaRPr lang="en-US" sz="1400" dirty="0" smtClean="0"/>
                    </a:p>
                    <a:p>
                      <a:pPr algn="just"/>
                      <a:endParaRPr lang="en-US" sz="1400" dirty="0"/>
                    </a:p>
                  </a:txBody>
                  <a:tcPr/>
                </a:tc>
              </a:tr>
            </a:tbl>
          </a:graphicData>
        </a:graphic>
      </p:graphicFrame>
    </p:spTree>
    <p:extLst>
      <p:ext uri="{BB962C8B-B14F-4D97-AF65-F5344CB8AC3E}">
        <p14:creationId xmlns:p14="http://schemas.microsoft.com/office/powerpoint/2010/main" val="4170783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1493</Words>
  <Application>Microsoft Office PowerPoint</Application>
  <PresentationFormat>On-screen Show (16:9)</PresentationFormat>
  <Paragraphs>171</Paragraphs>
  <Slides>25</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Times New Roman</vt:lpstr>
      <vt:lpstr>Office Theme</vt:lpstr>
      <vt:lpstr>CHALLENGES OF INTERNATIONAL LIBRARIANS </vt:lpstr>
      <vt:lpstr>OFWs</vt:lpstr>
      <vt:lpstr>Expatriates</vt:lpstr>
      <vt:lpstr>PowerPoint Presentation</vt:lpstr>
      <vt:lpstr>Objectives</vt:lpstr>
      <vt:lpstr>Faculty-Librarian Collaboration</vt:lpstr>
      <vt:lpstr>Challenges</vt:lpstr>
      <vt:lpstr>Methodology</vt:lpstr>
      <vt:lpstr>Asian Countries</vt:lpstr>
      <vt:lpstr>Kazakhstan</vt:lpstr>
      <vt:lpstr>PowerPoint Presentation</vt:lpstr>
      <vt:lpstr>Librarian’s per School</vt:lpstr>
      <vt:lpstr>PowerPoint Presentation</vt:lpstr>
      <vt:lpstr>PowerPoint Presentation</vt:lpstr>
      <vt:lpstr>ACRL Framework for Information Literacy for Higher Education </vt:lpstr>
      <vt:lpstr> The Library and Information Literacy (LILY) Program </vt:lpstr>
      <vt:lpstr>Initiating Collaboration</vt:lpstr>
      <vt:lpstr>Cultural challenges (As a librarian)</vt:lpstr>
      <vt:lpstr>Cultural challenges (With regard to the teaching IL)</vt:lpstr>
      <vt:lpstr>Conclusions</vt:lpstr>
      <vt:lpstr>PowerPoint Presentation</vt:lpstr>
      <vt:lpstr>Recommendations</vt:lpstr>
      <vt:lpstr>References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2017-07-31T13:49:53Z</dcterms:created>
  <dcterms:modified xsi:type="dcterms:W3CDTF">2018-05-17T03:29:28Z</dcterms:modified>
</cp:coreProperties>
</file>