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32"/>
  </p:notesMasterIdLst>
  <p:sldIdLst>
    <p:sldId id="256" r:id="rId2"/>
    <p:sldId id="315" r:id="rId3"/>
    <p:sldId id="311" r:id="rId4"/>
    <p:sldId id="300" r:id="rId5"/>
    <p:sldId id="333" r:id="rId6"/>
    <p:sldId id="303" r:id="rId7"/>
    <p:sldId id="264" r:id="rId8"/>
    <p:sldId id="313" r:id="rId9"/>
    <p:sldId id="281" r:id="rId10"/>
    <p:sldId id="328" r:id="rId11"/>
    <p:sldId id="327" r:id="rId12"/>
    <p:sldId id="318" r:id="rId13"/>
    <p:sldId id="324" r:id="rId14"/>
    <p:sldId id="322" r:id="rId15"/>
    <p:sldId id="332" r:id="rId16"/>
    <p:sldId id="304" r:id="rId17"/>
    <p:sldId id="297" r:id="rId18"/>
    <p:sldId id="298" r:id="rId19"/>
    <p:sldId id="299" r:id="rId20"/>
    <p:sldId id="280" r:id="rId21"/>
    <p:sldId id="314" r:id="rId22"/>
    <p:sldId id="291" r:id="rId23"/>
    <p:sldId id="265" r:id="rId24"/>
    <p:sldId id="307" r:id="rId25"/>
    <p:sldId id="330" r:id="rId26"/>
    <p:sldId id="335" r:id="rId27"/>
    <p:sldId id="293" r:id="rId28"/>
    <p:sldId id="334" r:id="rId29"/>
    <p:sldId id="296" r:id="rId30"/>
    <p:sldId id="30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6CA6C"/>
    <a:srgbClr val="FF9900"/>
    <a:srgbClr val="1A0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76403" autoAdjust="0"/>
  </p:normalViewPr>
  <p:slideViewPr>
    <p:cSldViewPr>
      <p:cViewPr>
        <p:scale>
          <a:sx n="100" d="100"/>
          <a:sy n="100" d="100"/>
        </p:scale>
        <p:origin x="-1104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78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FDF04-A4A7-491F-B3BA-654E706B3E60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32DEF-12D6-4900-A86C-DB3CA15F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основной принцип: </a:t>
            </a:r>
            <a:r>
              <a:rPr lang="ru-RU" sz="1200" dirty="0" smtClean="0"/>
              <a:t>обеспечение бесплатного доступа к публикациям через размещение в открытый электронный архив.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89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Модели открытого доступа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Осуществление открытого доступа реализуется по двум взаимодополняющим направлениям: журналы открытого доступа и архивы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репозитории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открытого доступа.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Журналы открытого доступа публикуют статьи, получившие экспертную оценку. Репозитории осуществляют сбор документов – публикаций в состоянии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неотрецензированного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отрецензированного препринта, опубликованного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постпринта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его доработанных после опубликования версий. В отношении к реферируемым научным документам существует два основных направления открытого доступа, получившие название «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золотой путь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(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gold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road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и «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зеленый путь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(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green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road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«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Золотой путь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означает, что журнал не взимает плату за доступ конечного пользователя (читателя) к опубликованным материалам. «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Зеленый путь»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разрешает размещать прореферированные материалы в общедоступные институциональные и тематические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репозитории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47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каждом университете учеными и </a:t>
            </a:r>
            <a:r>
              <a:rPr lang="ru-RU" baseline="0" dirty="0" smtClean="0"/>
              <a:t>преподавателями выпускаются огромное количество научных публикаций, проводятся различные конференции и семинары. И в данном случае ИР помогает сохранить и систематизировать в электронном виде все материалы научного сообщества университета.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4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77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Рейтинг университетов </a:t>
            </a:r>
            <a:r>
              <a:rPr lang="ru-RU" sz="1200" dirty="0" err="1" smtClean="0"/>
              <a:t>Webometrics</a:t>
            </a:r>
            <a:r>
              <a:rPr lang="ru-RU" sz="1200" dirty="0" smtClean="0"/>
              <a:t> (создан в 2004 г.) считается одним из самых авторитетных в мире. Рассчитывается исследовательской группой </a:t>
            </a:r>
            <a:r>
              <a:rPr lang="ru-RU" sz="1200" dirty="0" err="1" smtClean="0"/>
              <a:t>Cybermetrics</a:t>
            </a:r>
            <a:r>
              <a:rPr lang="ru-RU" sz="1200" dirty="0" smtClean="0"/>
              <a:t>, входящей в состав Национального Исследовательского Совета Испании (</a:t>
            </a:r>
            <a:r>
              <a:rPr lang="ru-RU" sz="1200" dirty="0" err="1" smtClean="0"/>
              <a:t>National</a:t>
            </a:r>
            <a:r>
              <a:rPr lang="ru-RU" sz="1200" dirty="0" smtClean="0"/>
              <a:t> </a:t>
            </a:r>
            <a:r>
              <a:rPr lang="ru-RU" sz="1200" dirty="0" err="1" smtClean="0"/>
              <a:t>Research</a:t>
            </a:r>
            <a:r>
              <a:rPr lang="ru-RU" sz="1200" dirty="0" smtClean="0"/>
              <a:t> </a:t>
            </a:r>
            <a:r>
              <a:rPr lang="ru-RU" sz="1200" dirty="0" err="1" smtClean="0"/>
              <a:t>Council</a:t>
            </a:r>
            <a:r>
              <a:rPr lang="ru-RU" sz="1200" dirty="0" smtClean="0"/>
              <a:t>, CSIC).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Основная задача </a:t>
            </a:r>
            <a:r>
              <a:rPr lang="ru-RU" sz="1200" dirty="0" err="1" smtClean="0"/>
              <a:t>Webometrics</a:t>
            </a:r>
            <a:r>
              <a:rPr lang="ru-RU" sz="1200" dirty="0" smtClean="0"/>
              <a:t> — мотивировать учебные заведения публиковать качественные </a:t>
            </a:r>
            <a:r>
              <a:rPr lang="ru-RU" sz="1200" dirty="0" err="1" smtClean="0"/>
              <a:t>высокоцитируемые</a:t>
            </a:r>
            <a:r>
              <a:rPr lang="ru-RU" sz="1200" dirty="0" smtClean="0"/>
              <a:t> работы, </a:t>
            </a:r>
            <a:r>
              <a:rPr lang="ru-RU" sz="1200" dirty="0" smtClean="0">
                <a:solidFill>
                  <a:srgbClr val="0000FF"/>
                </a:solidFill>
              </a:rPr>
              <a:t>создавать институциональные </a:t>
            </a:r>
            <a:r>
              <a:rPr lang="ru-RU" sz="1200" dirty="0" err="1" smtClean="0">
                <a:solidFill>
                  <a:srgbClr val="0000FF"/>
                </a:solidFill>
              </a:rPr>
              <a:t>репозитории</a:t>
            </a:r>
            <a:r>
              <a:rPr lang="ru-RU" sz="1200" dirty="0" smtClean="0">
                <a:solidFill>
                  <a:srgbClr val="0000FF"/>
                </a:solidFill>
              </a:rPr>
              <a:t> открытого доступа</a:t>
            </a:r>
            <a:r>
              <a:rPr lang="ru-RU" sz="1200" dirty="0" smtClean="0"/>
              <a:t> и размещать там статьи, книги, учебные и учебно-методические материалы, материалы конференций, отчеты, диссертации и другие виды документов.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47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Рейтинг Репозитория распределяется по специальным параметрам</a:t>
            </a:r>
            <a:r>
              <a:rPr lang="ru-RU" baseline="0" dirty="0" smtClean="0"/>
              <a:t> – размер, видимость, научность, доступность.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621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Показать сайт и все функции на данном сайте….как зарегистрироваться!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16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Для распространения исследований в мировом научном сообществе и роста уровня цитируемости </a:t>
            </a:r>
            <a:r>
              <a:rPr lang="ru-RU" dirty="0" smtClean="0"/>
              <a:t>И</a:t>
            </a:r>
            <a:r>
              <a:rPr lang="ru-RU" sz="1200" dirty="0" smtClean="0"/>
              <a:t>нституциональный Репозиторий  необходимо зарегистрировать </a:t>
            </a:r>
            <a:r>
              <a:rPr lang="en-US" sz="1200" dirty="0" smtClean="0">
                <a:solidFill>
                  <a:srgbClr val="0000FF"/>
                </a:solidFill>
              </a:rPr>
              <a:t>Google, Google scholar, Google </a:t>
            </a:r>
            <a:r>
              <a:rPr lang="en-US" sz="1200" dirty="0" err="1" smtClean="0">
                <a:solidFill>
                  <a:srgbClr val="0000FF"/>
                </a:solidFill>
              </a:rPr>
              <a:t>Analitycs</a:t>
            </a:r>
            <a:r>
              <a:rPr lang="ru-RU" sz="1200" dirty="0" smtClean="0">
                <a:solidFill>
                  <a:srgbClr val="0000FF"/>
                </a:solidFill>
              </a:rPr>
              <a:t>.</a:t>
            </a:r>
            <a:r>
              <a:rPr lang="ru-RU" sz="1200" baseline="0" dirty="0" smtClean="0">
                <a:solidFill>
                  <a:srgbClr val="0000FF"/>
                </a:solidFill>
              </a:rPr>
              <a:t> Все материалы вашего репозитория будут доступны через</a:t>
            </a:r>
            <a:r>
              <a:rPr lang="en-US" sz="1200" baseline="0" dirty="0" smtClean="0">
                <a:solidFill>
                  <a:srgbClr val="0000FF"/>
                </a:solidFill>
              </a:rPr>
              <a:t> Google/ </a:t>
            </a:r>
            <a:r>
              <a:rPr lang="en-US" sz="1200" dirty="0" smtClean="0">
                <a:solidFill>
                  <a:srgbClr val="0000FF"/>
                </a:solidFill>
              </a:rPr>
              <a:t>Google scholar</a:t>
            </a:r>
            <a:endParaRPr lang="ru-RU" sz="1200" baseline="0" dirty="0" smtClean="0">
              <a:solidFill>
                <a:srgbClr val="0000FF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000FF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rgbClr val="0000FF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rgbClr val="0000FF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 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32DEF-12D6-4900-A86C-DB3CA15F58F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8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bometrics.info/e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space.mit.ed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.lib.washington.edu/researchworks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117701" TargetMode="External"/><Relationship Id="rId3" Type="http://schemas.openxmlformats.org/officeDocument/2006/relationships/hyperlink" Target="http://dic.academic.ru/dic.nsf/ruwiki/55485" TargetMode="External"/><Relationship Id="rId7" Type="http://schemas.openxmlformats.org/officeDocument/2006/relationships/hyperlink" Target="http://dic.academic.ru/dic.nsf/ruwiki/147449" TargetMode="External"/><Relationship Id="rId2" Type="http://schemas.openxmlformats.org/officeDocument/2006/relationships/hyperlink" Target="http://dic.academic.ru/dic.nsf/ruwiki/40928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ic.academic.ru/dic.nsf/ruwiki/10834" TargetMode="External"/><Relationship Id="rId5" Type="http://schemas.openxmlformats.org/officeDocument/2006/relationships/hyperlink" Target="http://dic.academic.ru/dic.nsf/ruwiki/2210" TargetMode="External"/><Relationship Id="rId4" Type="http://schemas.openxmlformats.org/officeDocument/2006/relationships/hyperlink" Target="http://dic.academic.ru/dic.nsf/ruwiki/162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index.php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nur.nu.edu.kz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aj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90" TargetMode="External"/><Relationship Id="rId2" Type="http://schemas.openxmlformats.org/officeDocument/2006/relationships/hyperlink" Target="http://dic.academic.ru/dic.nsf/ruwiki/66325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.academic.ru/dic.nsf/ruwiki/554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632848" cy="29523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Реализация Инициативы Открытого Доступа в Назарбаев Университете: институциональный </a:t>
            </a:r>
            <a:r>
              <a:rPr lang="ru-RU" sz="3200" b="1" dirty="0" err="1"/>
              <a:t>репозиторий</a:t>
            </a:r>
            <a:endParaRPr lang="ru-RU" sz="32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863210" y="6093296"/>
            <a:ext cx="525658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580112" y="5229200"/>
            <a:ext cx="344698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00" dirty="0" err="1" smtClean="0"/>
              <a:t>Джангулова</a:t>
            </a:r>
            <a:r>
              <a:rPr lang="ru-RU" sz="1500" dirty="0" smtClean="0"/>
              <a:t> Т. </a:t>
            </a:r>
          </a:p>
          <a:p>
            <a:r>
              <a:rPr lang="ru-RU" sz="1500" dirty="0" smtClean="0"/>
              <a:t>Руководитель Службы Оцифровки</a:t>
            </a:r>
          </a:p>
          <a:p>
            <a:r>
              <a:rPr lang="ru-RU" sz="1500" dirty="0"/>
              <a:t>Научная библиотека</a:t>
            </a:r>
            <a:br>
              <a:rPr lang="ru-RU" sz="1500" dirty="0"/>
            </a:br>
            <a:r>
              <a:rPr lang="ru-RU" sz="1500" dirty="0"/>
              <a:t>Назарбаев Университета</a:t>
            </a:r>
          </a:p>
          <a:p>
            <a:r>
              <a:rPr lang="en-US" sz="1300" dirty="0"/>
              <a:t>tolkyn.jangulova@nu.edu.kz</a:t>
            </a:r>
            <a:endParaRPr lang="ru-RU" sz="15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97956"/>
            <a:ext cx="2304256" cy="96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tolkyn.dzhangulova\Downloads\banner N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551973"/>
            <a:ext cx="2763713" cy="86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41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85010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Преимущества Институционального Репозитория для автора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3"/>
            <a:ext cx="7776864" cy="41764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ru-RU" sz="1800" b="1" dirty="0" smtClean="0">
              <a:solidFill>
                <a:srgbClr val="0000FF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Распространение</a:t>
            </a:r>
            <a:r>
              <a:rPr lang="ru-RU" sz="1800" b="1" dirty="0">
                <a:solidFill>
                  <a:srgbClr val="0000FF"/>
                </a:solidFill>
              </a:rPr>
              <a:t>, представление и продвижение </a:t>
            </a:r>
            <a:r>
              <a:rPr lang="ru-RU" sz="1800" b="1" dirty="0" smtClean="0">
                <a:solidFill>
                  <a:srgbClr val="0000FF"/>
                </a:solidFill>
              </a:rPr>
              <a:t>статей автора</a:t>
            </a:r>
            <a:endParaRPr lang="ru-RU" sz="1800" b="1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 (ИР обеспечивает доступность и повышение запросов на индивидуальные исследования)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Быстрый рост индекса </a:t>
            </a:r>
            <a:r>
              <a:rPr lang="ru-RU" sz="1800" b="1" dirty="0">
                <a:solidFill>
                  <a:srgbClr val="0000FF"/>
                </a:solidFill>
              </a:rPr>
              <a:t>цитирования </a:t>
            </a:r>
            <a:r>
              <a:rPr lang="ru-RU" sz="1800" b="1" dirty="0" smtClean="0">
                <a:solidFill>
                  <a:srgbClr val="0000FF"/>
                </a:solidFill>
              </a:rPr>
              <a:t>статей</a:t>
            </a:r>
            <a:endParaRPr lang="ru-RU" sz="1800" b="1" dirty="0">
              <a:solidFill>
                <a:srgbClr val="0000FF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Длительность</a:t>
            </a:r>
            <a:r>
              <a:rPr lang="ru-RU" sz="1800" b="1" dirty="0">
                <a:solidFill>
                  <a:srgbClr val="0000FF"/>
                </a:solidFill>
              </a:rPr>
              <a:t>, постоянность</a:t>
            </a:r>
            <a:endParaRPr lang="ru-RU" sz="1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   (ИР обеспечивает длительные и постоянные URL к </a:t>
            </a:r>
            <a:r>
              <a:rPr lang="ru-RU" sz="1800" dirty="0" smtClean="0"/>
              <a:t>цифровым </a:t>
            </a:r>
            <a:r>
              <a:rPr lang="ru-RU" sz="1800" dirty="0"/>
              <a:t>ресурсам)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Сохранность</a:t>
            </a:r>
            <a:endParaRPr lang="ru-RU" sz="1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   (ИР </a:t>
            </a:r>
            <a:r>
              <a:rPr lang="ru-RU" sz="1800" dirty="0" smtClean="0"/>
              <a:t>сохраняет </a:t>
            </a:r>
            <a:r>
              <a:rPr lang="ru-RU" sz="1800" dirty="0"/>
              <a:t>э-материалы для длительного доступа и использования)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Полнотекстовый </a:t>
            </a:r>
            <a:r>
              <a:rPr lang="ru-RU" sz="1800" b="1" dirty="0">
                <a:solidFill>
                  <a:srgbClr val="0000FF"/>
                </a:solidFill>
              </a:rPr>
              <a:t>поиск</a:t>
            </a:r>
            <a:endParaRPr lang="ru-RU" sz="1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   (ИР обеспечивает полнотекстовый поиск </a:t>
            </a:r>
            <a:r>
              <a:rPr lang="ru-RU" sz="1800" dirty="0" smtClean="0"/>
              <a:t>цифровых материалов)</a:t>
            </a:r>
            <a:endParaRPr lang="ru-RU" sz="1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0000FF"/>
                </a:solidFill>
              </a:rPr>
              <a:t>Контроль авторского права</a:t>
            </a:r>
            <a:endParaRPr lang="ru-RU" sz="1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ru-RU" sz="1800" dirty="0"/>
              <a:t>    (Размещая свои материалы в ИР, </a:t>
            </a:r>
            <a:r>
              <a:rPr lang="ru-RU" sz="1800" dirty="0" smtClean="0"/>
              <a:t>автор сохраняет </a:t>
            </a:r>
            <a:r>
              <a:rPr lang="ru-RU" sz="1800" dirty="0"/>
              <a:t>свои авторские права)</a:t>
            </a:r>
          </a:p>
        </p:txBody>
      </p:sp>
    </p:spTree>
    <p:extLst>
      <p:ext uri="{BB962C8B-B14F-4D97-AF65-F5344CB8AC3E}">
        <p14:creationId xmlns:p14="http://schemas.microsoft.com/office/powerpoint/2010/main" val="161841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Преимущества</a:t>
            </a:r>
            <a:r>
              <a:rPr lang="en-US" sz="3100" dirty="0" smtClean="0"/>
              <a:t> </a:t>
            </a:r>
            <a:r>
              <a:rPr lang="ru-RU" sz="3100" dirty="0" smtClean="0"/>
              <a:t>Институционального</a:t>
            </a:r>
            <a:r>
              <a:rPr lang="ru-RU" sz="3100" dirty="0"/>
              <a:t> </a:t>
            </a:r>
            <a:r>
              <a:rPr lang="ru-RU" sz="3100" dirty="0" smtClean="0"/>
              <a:t>Репозитория</a:t>
            </a:r>
            <a:br>
              <a:rPr lang="ru-RU" sz="3100" dirty="0" smtClean="0"/>
            </a:br>
            <a:r>
              <a:rPr lang="ru-RU" sz="3100" dirty="0" smtClean="0"/>
              <a:t>для </a:t>
            </a:r>
            <a:r>
              <a:rPr lang="ru-RU" sz="3100" dirty="0"/>
              <a:t>Университета </a:t>
            </a:r>
            <a:r>
              <a:rPr lang="ru-RU" sz="3100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Tx/>
              <a:buChar char="-"/>
            </a:pPr>
            <a:r>
              <a:rPr lang="ru-RU" dirty="0"/>
              <a:t>повышение </a:t>
            </a:r>
            <a:r>
              <a:rPr lang="ru-RU" dirty="0">
                <a:solidFill>
                  <a:srgbClr val="0000FF"/>
                </a:solidFill>
              </a:rPr>
              <a:t>рейтинга научной деятельности</a:t>
            </a:r>
            <a:r>
              <a:rPr lang="ru-RU" dirty="0"/>
              <a:t>, </a:t>
            </a:r>
            <a:r>
              <a:rPr lang="en-US" dirty="0"/>
              <a:t>web</a:t>
            </a:r>
            <a:r>
              <a:rPr lang="ru-RU" dirty="0"/>
              <a:t>-публикационной активности </a:t>
            </a:r>
            <a:r>
              <a:rPr lang="ru-RU" dirty="0" smtClean="0"/>
              <a:t>Университета </a:t>
            </a:r>
            <a:r>
              <a:rPr lang="ru-RU" dirty="0"/>
              <a:t>путем продвижения его научных трудов в сети Интернет;</a:t>
            </a:r>
          </a:p>
          <a:p>
            <a:pPr algn="just">
              <a:buFontTx/>
              <a:buChar char="-"/>
            </a:pPr>
            <a:endParaRPr lang="ru-RU" dirty="0"/>
          </a:p>
          <a:p>
            <a:pPr algn="just">
              <a:buFontTx/>
              <a:buChar char="-"/>
            </a:pPr>
            <a:r>
              <a:rPr lang="ru-RU" dirty="0"/>
              <a:t>содействие оценке научных работ в </a:t>
            </a:r>
            <a:r>
              <a:rPr lang="ru-RU" dirty="0">
                <a:solidFill>
                  <a:srgbClr val="0000FF"/>
                </a:solidFill>
              </a:rPr>
              <a:t>международных рейтингах </a:t>
            </a:r>
            <a:r>
              <a:rPr lang="ru-RU" dirty="0"/>
              <a:t>образовательной и научно-исследовательской деятельности </a:t>
            </a:r>
            <a:r>
              <a:rPr lang="ru-RU" dirty="0" smtClean="0"/>
              <a:t> Университет </a:t>
            </a:r>
            <a:r>
              <a:rPr lang="ru-RU" dirty="0"/>
              <a:t>с помощью проекта </a:t>
            </a:r>
            <a:r>
              <a:rPr lang="en-US" dirty="0"/>
              <a:t>Webometrics</a:t>
            </a:r>
            <a:r>
              <a:rPr lang="ru-RU" b="1" dirty="0"/>
              <a:t>;</a:t>
            </a:r>
          </a:p>
          <a:p>
            <a:pPr algn="just">
              <a:buFontTx/>
              <a:buChar char="-"/>
            </a:pPr>
            <a:endParaRPr lang="ru-RU" b="1" dirty="0"/>
          </a:p>
          <a:p>
            <a:pPr algn="just">
              <a:buFontTx/>
              <a:buChar char="-"/>
            </a:pPr>
            <a:r>
              <a:rPr lang="ru-RU" dirty="0"/>
              <a:t>создание надежной и доступной системы централизованного и долговременного </a:t>
            </a:r>
            <a:r>
              <a:rPr lang="ru-RU" dirty="0">
                <a:solidFill>
                  <a:srgbClr val="0000FF"/>
                </a:solidFill>
              </a:rPr>
              <a:t>хранения электронных версий </a:t>
            </a:r>
            <a:r>
              <a:rPr lang="ru-RU" dirty="0"/>
              <a:t>произведений работников </a:t>
            </a:r>
            <a:r>
              <a:rPr lang="ru-RU" dirty="0" smtClean="0"/>
              <a:t>Университета;</a:t>
            </a:r>
            <a:endParaRPr lang="ru-RU" dirty="0"/>
          </a:p>
          <a:p>
            <a:pPr algn="just">
              <a:buFontTx/>
              <a:buChar char="-"/>
            </a:pPr>
            <a:endParaRPr lang="ru-RU" dirty="0"/>
          </a:p>
          <a:p>
            <a:pPr algn="just">
              <a:buFontTx/>
              <a:buChar char="-"/>
            </a:pPr>
            <a:r>
              <a:rPr lang="ru-RU" dirty="0">
                <a:solidFill>
                  <a:srgbClr val="0000FF"/>
                </a:solidFill>
              </a:rPr>
              <a:t>увеличение цитируемости научных публикаций </a:t>
            </a:r>
            <a:r>
              <a:rPr lang="ru-RU" dirty="0"/>
              <a:t>работников </a:t>
            </a:r>
            <a:r>
              <a:rPr lang="ru-RU" dirty="0" smtClean="0"/>
              <a:t> Университета путем </a:t>
            </a:r>
            <a:r>
              <a:rPr lang="ru-RU" dirty="0"/>
              <a:t>обеспечения свободного доступа к публикациям через сеть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24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</p:spPr>
        <p:txBody>
          <a:bodyPr>
            <a:noAutofit/>
          </a:bodyPr>
          <a:lstStyle/>
          <a:p>
            <a:r>
              <a:rPr lang="ru-RU" sz="2400" b="1" dirty="0"/>
              <a:t>Мировой рейтинг университетских интернет-сайтов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-US" sz="2400" b="1" dirty="0" smtClean="0">
                <a:latin typeface="Agency FB" panose="020B0503020202020204" pitchFamily="34" charset="0"/>
              </a:rPr>
              <a:t>Ranking </a:t>
            </a:r>
            <a:r>
              <a:rPr lang="en-US" sz="2400" b="1" dirty="0">
                <a:latin typeface="Agency FB" panose="020B0503020202020204" pitchFamily="34" charset="0"/>
              </a:rPr>
              <a:t>Web of Universities (Webometrics)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5" t="9892" r="14367" b="4665"/>
          <a:stretch/>
        </p:blipFill>
        <p:spPr bwMode="auto">
          <a:xfrm>
            <a:off x="611560" y="1597442"/>
            <a:ext cx="7128792" cy="40324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5733256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www.webometrics.info/en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17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Критерии оценки </a:t>
            </a:r>
            <a:r>
              <a:rPr lang="ru-RU" sz="3200" dirty="0" smtClean="0"/>
              <a:t>университетов и его </a:t>
            </a:r>
            <a:r>
              <a:rPr lang="ru-RU" sz="3200" dirty="0" err="1" smtClean="0"/>
              <a:t>репозиториев</a:t>
            </a:r>
            <a:r>
              <a:rPr lang="ru-RU" sz="3200" dirty="0" smtClean="0"/>
              <a:t> </a:t>
            </a:r>
            <a:r>
              <a:rPr lang="ru-RU" sz="3200" dirty="0"/>
              <a:t>в </a:t>
            </a:r>
            <a:r>
              <a:rPr lang="ru-RU" sz="3200" dirty="0" err="1"/>
              <a:t>Webometrics</a:t>
            </a:r>
            <a:r>
              <a:rPr lang="ru-RU" sz="32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19256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S </a:t>
            </a:r>
            <a:r>
              <a:rPr lang="ru-RU" sz="2400" dirty="0">
                <a:solidFill>
                  <a:srgbClr val="0000FF"/>
                </a:solidFill>
              </a:rPr>
              <a:t>(</a:t>
            </a:r>
            <a:r>
              <a:rPr lang="en-US" sz="2400" dirty="0">
                <a:solidFill>
                  <a:srgbClr val="0000FF"/>
                </a:solidFill>
              </a:rPr>
              <a:t>Size</a:t>
            </a:r>
            <a:r>
              <a:rPr lang="ru-RU" sz="2400" dirty="0" smtClean="0">
                <a:solidFill>
                  <a:srgbClr val="0000FF"/>
                </a:solidFill>
              </a:rPr>
              <a:t>)  </a:t>
            </a:r>
            <a:r>
              <a:rPr lang="ru-RU" sz="2400" dirty="0" smtClean="0"/>
              <a:t>–</a:t>
            </a:r>
            <a:r>
              <a:rPr lang="en-US" sz="2400" dirty="0"/>
              <a:t>S </a:t>
            </a:r>
            <a:r>
              <a:rPr lang="ru-RU" sz="2400" dirty="0"/>
              <a:t>(</a:t>
            </a:r>
            <a:r>
              <a:rPr lang="en-US" sz="2400" dirty="0"/>
              <a:t>Size</a:t>
            </a:r>
            <a:r>
              <a:rPr lang="ru-RU" sz="2400" dirty="0"/>
              <a:t>) – количество веб-страниц, доступных в поисковой системе </a:t>
            </a:r>
            <a:r>
              <a:rPr lang="en-US" sz="2400" dirty="0"/>
              <a:t>Google</a:t>
            </a:r>
            <a:r>
              <a:rPr lang="ru-RU" sz="2400" dirty="0"/>
              <a:t>;</a:t>
            </a:r>
          </a:p>
          <a:p>
            <a:pPr marL="0" lv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  <a:p>
            <a:r>
              <a:rPr lang="en-US" sz="2400" dirty="0">
                <a:solidFill>
                  <a:srgbClr val="0000FF"/>
                </a:solidFill>
              </a:rPr>
              <a:t>V</a:t>
            </a:r>
            <a:r>
              <a:rPr lang="ru-RU" sz="2400" dirty="0">
                <a:solidFill>
                  <a:srgbClr val="0000FF"/>
                </a:solidFill>
              </a:rPr>
              <a:t> (</a:t>
            </a:r>
            <a:r>
              <a:rPr lang="en-US" sz="2400" dirty="0">
                <a:solidFill>
                  <a:srgbClr val="0000FF"/>
                </a:solidFill>
              </a:rPr>
              <a:t>Visibility</a:t>
            </a:r>
            <a:r>
              <a:rPr lang="ru-RU" sz="2400" dirty="0">
                <a:solidFill>
                  <a:srgbClr val="0000FF"/>
                </a:solidFill>
              </a:rPr>
              <a:t>) </a:t>
            </a:r>
            <a:r>
              <a:rPr lang="ru-RU" sz="2400" dirty="0"/>
              <a:t>– общее число уникальных внешних ссылок </a:t>
            </a:r>
            <a:r>
              <a:rPr lang="ru-RU" sz="2400" i="1" dirty="0"/>
              <a:t>(</a:t>
            </a:r>
            <a:r>
              <a:rPr lang="en-US" sz="2400" i="1" dirty="0"/>
              <a:t>backlinks</a:t>
            </a:r>
            <a:r>
              <a:rPr lang="ru-RU" sz="2400" i="1" dirty="0"/>
              <a:t>)</a:t>
            </a:r>
            <a:r>
              <a:rPr lang="ru-RU" sz="2400" dirty="0"/>
              <a:t> на сайт репозитория, размещенных на ссылающихся на него доменах согласно имеющимся в БД </a:t>
            </a:r>
            <a:r>
              <a:rPr lang="ru-RU" sz="2400" i="1" dirty="0" err="1"/>
              <a:t>MajesticSEO</a:t>
            </a:r>
            <a:r>
              <a:rPr lang="ru-RU" sz="2400" dirty="0"/>
              <a:t> и </a:t>
            </a:r>
            <a:r>
              <a:rPr lang="ru-RU" sz="2400" i="1" dirty="0" err="1"/>
              <a:t>ahrefs</a:t>
            </a:r>
            <a:r>
              <a:rPr lang="ru-RU" sz="2400" dirty="0"/>
              <a:t> данным;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>
                <a:solidFill>
                  <a:srgbClr val="0000FF"/>
                </a:solidFill>
              </a:rPr>
              <a:t>R</a:t>
            </a:r>
            <a:r>
              <a:rPr lang="en-US" sz="2400" dirty="0">
                <a:solidFill>
                  <a:srgbClr val="0000FF"/>
                </a:solidFill>
              </a:rPr>
              <a:t> </a:t>
            </a:r>
            <a:r>
              <a:rPr lang="ru-RU" sz="2400" dirty="0">
                <a:solidFill>
                  <a:srgbClr val="0000FF"/>
                </a:solidFill>
              </a:rPr>
              <a:t>(</a:t>
            </a:r>
            <a:r>
              <a:rPr lang="en-US" sz="2400" dirty="0">
                <a:solidFill>
                  <a:srgbClr val="0000FF"/>
                </a:solidFill>
              </a:rPr>
              <a:t>Rich files</a:t>
            </a:r>
            <a:r>
              <a:rPr lang="ru-RU" sz="2400" dirty="0">
                <a:solidFill>
                  <a:srgbClr val="0000FF"/>
                </a:solidFill>
              </a:rPr>
              <a:t>) </a:t>
            </a:r>
            <a:r>
              <a:rPr lang="ru-RU" sz="2400" dirty="0"/>
              <a:t>- «насыщенные» файлы, представленные в </a:t>
            </a:r>
            <a:r>
              <a:rPr lang="ru-RU" sz="2400" dirty="0" smtClean="0"/>
              <a:t>форматах</a:t>
            </a:r>
            <a:r>
              <a:rPr lang="en-US" sz="2400" dirty="0" smtClean="0"/>
              <a:t>: </a:t>
            </a:r>
            <a:r>
              <a:rPr lang="en-US" sz="2000" dirty="0" smtClean="0"/>
              <a:t>Adobe</a:t>
            </a:r>
            <a:r>
              <a:rPr lang="en-US" sz="2000" dirty="0"/>
              <a:t> Acrobat</a:t>
            </a:r>
            <a:r>
              <a:rPr lang="ru-RU" sz="2000" dirty="0"/>
              <a:t> (</a:t>
            </a:r>
            <a:r>
              <a:rPr lang="ru-RU" sz="2000" i="1" dirty="0"/>
              <a:t>.</a:t>
            </a:r>
            <a:r>
              <a:rPr lang="en-US" sz="2000" i="1" dirty="0"/>
              <a:t>pdf</a:t>
            </a:r>
            <a:r>
              <a:rPr lang="ru-RU" sz="2000" dirty="0"/>
              <a:t>), </a:t>
            </a:r>
            <a:r>
              <a:rPr lang="en-US" sz="2000" dirty="0"/>
              <a:t>Adobe PostScript</a:t>
            </a:r>
            <a:r>
              <a:rPr lang="ru-RU" sz="2000" dirty="0"/>
              <a:t> (</a:t>
            </a:r>
            <a:r>
              <a:rPr lang="ru-RU" sz="2000" i="1" dirty="0"/>
              <a:t>.</a:t>
            </a:r>
            <a:r>
              <a:rPr lang="en-US" sz="2000" i="1" dirty="0" err="1"/>
              <a:t>ps</a:t>
            </a:r>
            <a:r>
              <a:rPr lang="ru-RU" sz="2000" dirty="0"/>
              <a:t>), </a:t>
            </a:r>
            <a:r>
              <a:rPr lang="en-US" sz="2000" dirty="0"/>
              <a:t>Microsoft Word</a:t>
            </a:r>
            <a:r>
              <a:rPr lang="ru-RU" sz="2000" dirty="0"/>
              <a:t> (</a:t>
            </a:r>
            <a:r>
              <a:rPr lang="ru-RU" sz="2000" i="1" dirty="0"/>
              <a:t>.</a:t>
            </a:r>
            <a:r>
              <a:rPr lang="en-US" sz="2000" i="1" dirty="0"/>
              <a:t>doc</a:t>
            </a:r>
            <a:r>
              <a:rPr lang="ru-RU" sz="2000" dirty="0"/>
              <a:t>) и </a:t>
            </a:r>
            <a:r>
              <a:rPr lang="en-US" sz="2000" dirty="0"/>
              <a:t>Microsoft </a:t>
            </a:r>
            <a:r>
              <a:rPr lang="en-US" sz="2000" dirty="0" err="1"/>
              <a:t>Powerpoint</a:t>
            </a:r>
            <a:r>
              <a:rPr lang="ru-RU" sz="2000" dirty="0"/>
              <a:t> (</a:t>
            </a:r>
            <a:r>
              <a:rPr lang="ru-RU" sz="2000" i="1" dirty="0"/>
              <a:t>.</a:t>
            </a:r>
            <a:r>
              <a:rPr lang="en-US" sz="2000" i="1" dirty="0" err="1"/>
              <a:t>ppt</a:t>
            </a:r>
            <a:r>
              <a:rPr lang="ru-RU" sz="2000" dirty="0" smtClean="0"/>
              <a:t>);</a:t>
            </a:r>
            <a:endParaRPr lang="en-US" sz="2000" dirty="0" smtClean="0"/>
          </a:p>
          <a:p>
            <a:pPr lvl="0"/>
            <a:endParaRPr lang="ru-RU" sz="2400" dirty="0"/>
          </a:p>
          <a:p>
            <a:pPr lvl="0"/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Sc</a:t>
            </a:r>
            <a:r>
              <a:rPr lang="ru-RU" sz="2400" dirty="0">
                <a:solidFill>
                  <a:srgbClr val="0000FF"/>
                </a:solidFill>
              </a:rPr>
              <a:t> (</a:t>
            </a:r>
            <a:r>
              <a:rPr lang="en-US" sz="2400" dirty="0">
                <a:solidFill>
                  <a:srgbClr val="0000FF"/>
                </a:solidFill>
              </a:rPr>
              <a:t>Scholar</a:t>
            </a:r>
            <a:r>
              <a:rPr lang="ru-RU" sz="2400" dirty="0">
                <a:solidFill>
                  <a:srgbClr val="0000FF"/>
                </a:solidFill>
              </a:rPr>
              <a:t>) </a:t>
            </a:r>
            <a:r>
              <a:rPr lang="ru-RU" sz="2400" dirty="0" smtClean="0"/>
              <a:t>– научные материалы (документы, доклады, публикации), содержащиеся в базе </a:t>
            </a:r>
            <a:r>
              <a:rPr lang="en-US" sz="2400" dirty="0" smtClean="0"/>
              <a:t>Google Scholar</a:t>
            </a:r>
            <a:r>
              <a:rPr lang="ru-RU" sz="2400" dirty="0" smtClean="0"/>
              <a:t>. Для определения значения этого показателя учитывается нормализованное количество документов, размещенных в БД </a:t>
            </a:r>
            <a:r>
              <a:rPr lang="en-US" sz="2400" dirty="0" smtClean="0"/>
              <a:t>Google Scholar</a:t>
            </a:r>
            <a:r>
              <a:rPr lang="ru-RU" sz="2400" dirty="0" smtClean="0"/>
              <a:t> и относящихся к последним пяти годам за исключением текущего года.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22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Всего по Казахстану зарегистрировано на сайте </a:t>
            </a:r>
            <a:r>
              <a:rPr lang="en-US" sz="3200" dirty="0" smtClean="0"/>
              <a:t>Webometrics </a:t>
            </a:r>
            <a:r>
              <a:rPr lang="ru-RU" sz="3200" dirty="0" smtClean="0"/>
              <a:t>4 Репозитория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6" t="10101" r="7975" b="9295"/>
          <a:stretch/>
        </p:blipFill>
        <p:spPr bwMode="auto">
          <a:xfrm>
            <a:off x="-591527" y="1412775"/>
            <a:ext cx="9735527" cy="54552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3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2400" dirty="0"/>
              <a:t>Directory of Open Access Repositories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/>
              <a:t>http://www.opendoar.org/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/>
              <a:t>авторитетный, </a:t>
            </a:r>
            <a:r>
              <a:rPr lang="ru-RU" sz="1600" dirty="0" err="1"/>
              <a:t>модерируемый</a:t>
            </a:r>
            <a:endParaRPr lang="ru-RU" sz="1600" dirty="0"/>
          </a:p>
          <a:p>
            <a:pPr algn="just"/>
            <a:r>
              <a:rPr lang="ru-RU" sz="1600" dirty="0"/>
              <a:t>каталог открытых электронных архивов / </a:t>
            </a:r>
            <a:r>
              <a:rPr lang="ru-RU" sz="1600" dirty="0" err="1"/>
              <a:t>репозиториев</a:t>
            </a:r>
            <a:endParaRPr lang="ru-RU" sz="1600" dirty="0"/>
          </a:p>
          <a:p>
            <a:pPr algn="just"/>
            <a:r>
              <a:rPr lang="ru-RU" sz="1600" dirty="0"/>
              <a:t>более </a:t>
            </a:r>
            <a:r>
              <a:rPr lang="ru-RU" sz="1600" dirty="0" smtClean="0"/>
              <a:t>3047 </a:t>
            </a:r>
            <a:r>
              <a:rPr lang="ru-RU" sz="1600" dirty="0" err="1" smtClean="0"/>
              <a:t>репозиториев</a:t>
            </a:r>
            <a:r>
              <a:rPr lang="ru-RU" sz="1600" dirty="0" smtClean="0"/>
              <a:t> </a:t>
            </a:r>
            <a:r>
              <a:rPr lang="ru-RU" sz="1600" dirty="0"/>
              <a:t>научной информации</a:t>
            </a:r>
          </a:p>
          <a:p>
            <a:pPr algn="just"/>
            <a:r>
              <a:rPr lang="ru-RU" sz="1600" dirty="0"/>
              <a:t>отбор и поиск открытых архивов по  контенту, географическому положению, типу материалов и предметной области, языку и др.</a:t>
            </a:r>
          </a:p>
          <a:p>
            <a:endParaRPr lang="ru-RU" dirty="0"/>
          </a:p>
        </p:txBody>
      </p:sp>
      <p:pic>
        <p:nvPicPr>
          <p:cNvPr id="4" name="Picture 2" descr="C:\Users\darya.zvonareva.NU\Desktop\OpenDO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6777"/>
            <a:ext cx="3000375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5965037" cy="3346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6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72008" y="5782465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/>
              <a:t>Всего </a:t>
            </a:r>
            <a:r>
              <a:rPr lang="ru-RU" sz="3600" b="1" i="1" dirty="0"/>
              <a:t>по миру – </a:t>
            </a:r>
            <a:r>
              <a:rPr lang="en-US" sz="3600" b="1" i="1" dirty="0" smtClean="0"/>
              <a:t>3047</a:t>
            </a:r>
            <a:r>
              <a:rPr lang="ru-RU" sz="3600" b="1" i="1" dirty="0" smtClean="0"/>
              <a:t> </a:t>
            </a:r>
            <a:r>
              <a:rPr lang="ru-RU" sz="3600" b="1" i="1" dirty="0" err="1"/>
              <a:t>репозиторий</a:t>
            </a:r>
            <a:r>
              <a:rPr lang="ru-RU" sz="3600" b="1" i="1" dirty="0"/>
              <a:t/>
            </a:r>
            <a:br>
              <a:rPr lang="ru-RU" sz="3600" b="1" i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6326556"/>
            <a:ext cx="273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http://www.opendoar.org/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439055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>
                <a:latin typeface="Times New Roman" pitchFamily="18" charset="0"/>
              </a:rPr>
              <a:t>Распределение </a:t>
            </a:r>
            <a:r>
              <a:rPr lang="en-US" altLang="ru-RU" sz="2000" dirty="0">
                <a:latin typeface="Times New Roman" pitchFamily="18" charset="0"/>
              </a:rPr>
              <a:t>OA</a:t>
            </a:r>
            <a:r>
              <a:rPr lang="ru-RU" altLang="ru-RU" sz="2000" dirty="0">
                <a:latin typeface="Times New Roman" pitchFamily="18" charset="0"/>
              </a:rPr>
              <a:t> </a:t>
            </a:r>
            <a:r>
              <a:rPr lang="en-US" altLang="ru-RU" sz="2000" dirty="0">
                <a:latin typeface="Times New Roman" pitchFamily="18" charset="0"/>
              </a:rPr>
              <a:t>-</a:t>
            </a:r>
            <a:r>
              <a:rPr lang="ru-RU" altLang="ru-RU" sz="2000" dirty="0">
                <a:latin typeface="Times New Roman" pitchFamily="18" charset="0"/>
              </a:rPr>
              <a:t> </a:t>
            </a:r>
            <a:r>
              <a:rPr lang="ru-RU" altLang="ru-RU" sz="2000" dirty="0" err="1" smtClean="0">
                <a:latin typeface="Times New Roman" pitchFamily="18" charset="0"/>
              </a:rPr>
              <a:t>Репозиториев</a:t>
            </a: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по странам в регистре </a:t>
            </a:r>
            <a:r>
              <a:rPr lang="en-US" altLang="ru-RU" sz="2000" dirty="0">
                <a:latin typeface="Times New Roman" pitchFamily="18" charset="0"/>
              </a:rPr>
              <a:t>DOAR</a:t>
            </a:r>
            <a:r>
              <a:rPr lang="ru-RU" altLang="ru-RU" sz="2000" dirty="0">
                <a:latin typeface="Times New Roman" pitchFamily="18" charset="0"/>
              </a:rPr>
              <a:t>, </a:t>
            </a:r>
            <a:r>
              <a:rPr lang="ru-RU" altLang="ru-RU" sz="2000" dirty="0" smtClean="0">
                <a:latin typeface="Times New Roman" pitchFamily="18" charset="0"/>
              </a:rPr>
              <a:t>21.05.2016г</a:t>
            </a:r>
            <a:r>
              <a:rPr lang="ru-RU" altLang="ru-RU" sz="2000" dirty="0">
                <a:latin typeface="Times New Roman" pitchFamily="18" charset="0"/>
              </a:rPr>
              <a:t>.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" t="9371" r="7086" b="10290"/>
          <a:stretch/>
        </p:blipFill>
        <p:spPr bwMode="auto">
          <a:xfrm>
            <a:off x="-26293" y="1124744"/>
            <a:ext cx="8414717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2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Институциональный Репозиторий </a:t>
            </a:r>
            <a:r>
              <a:rPr lang="ru-RU" sz="2800" b="1" dirty="0" smtClean="0"/>
              <a:t>Массачусетского технологического института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5" t="9823" r="19822" b="6204"/>
          <a:stretch/>
        </p:blipFill>
        <p:spPr bwMode="auto">
          <a:xfrm>
            <a:off x="683568" y="1412776"/>
            <a:ext cx="7344816" cy="41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19822" y="5565983"/>
            <a:ext cx="302433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Century Gothic" pitchFamily="34" charset="0"/>
                <a:hlinkClick r:id="rId3"/>
              </a:rPr>
              <a:t>http://dspace.mit.edu</a:t>
            </a:r>
            <a:r>
              <a:rPr lang="en-US" altLang="en-US" dirty="0" smtClean="0">
                <a:latin typeface="Century Gothic" pitchFamily="34" charset="0"/>
                <a:hlinkClick r:id="rId3"/>
              </a:rPr>
              <a:t>/</a:t>
            </a:r>
            <a:endParaRPr lang="en-US" altLang="en-US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</a:pPr>
            <a:endParaRPr lang="ru-RU" alt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263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Институциональный </a:t>
            </a:r>
            <a:r>
              <a:rPr lang="ru-RU" sz="3600" b="1" dirty="0"/>
              <a:t>Репозиторий Кембриджского </a:t>
            </a:r>
            <a:r>
              <a:rPr lang="ru-RU" sz="3600" b="1" dirty="0" smtClean="0"/>
              <a:t>У</a:t>
            </a:r>
            <a:r>
              <a:rPr lang="ru-RU" sz="3100" b="1" dirty="0" smtClean="0"/>
              <a:t>ниверситета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t="9517" r="1433" b="4708"/>
          <a:stretch/>
        </p:blipFill>
        <p:spPr bwMode="auto">
          <a:xfrm>
            <a:off x="1043608" y="1772816"/>
            <a:ext cx="617211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27440" y="5301208"/>
            <a:ext cx="49808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https://www.repository.cam.ac.uk/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Институциональный </a:t>
            </a:r>
            <a:r>
              <a:rPr lang="ru-RU" sz="3600" b="1" dirty="0"/>
              <a:t>Репозиторий </a:t>
            </a:r>
            <a:r>
              <a:rPr lang="ru-RU" sz="3600" b="1" dirty="0" smtClean="0"/>
              <a:t>Университета Вашингтон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5" r="6419" b="6039"/>
          <a:stretch/>
        </p:blipFill>
        <p:spPr bwMode="auto">
          <a:xfrm>
            <a:off x="897011" y="1628800"/>
            <a:ext cx="697822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5805" y="5517232"/>
            <a:ext cx="576064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Century Gothic" pitchFamily="34" charset="0"/>
                <a:hlinkClick r:id="rId3"/>
              </a:rPr>
              <a:t>https://digital.lib.washington.edu/researchworks/</a:t>
            </a:r>
            <a:endParaRPr lang="ru-RU" alt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8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80920" cy="47133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sz="2800" dirty="0" smtClean="0"/>
              <a:t>Открытый </a:t>
            </a:r>
            <a:r>
              <a:rPr lang="ru-RU" sz="2800" dirty="0"/>
              <a:t>доступ (</a:t>
            </a:r>
            <a:r>
              <a:rPr lang="ru-RU" sz="2800" dirty="0" err="1"/>
              <a:t>Open</a:t>
            </a:r>
            <a:r>
              <a:rPr lang="ru-RU" sz="2800" dirty="0"/>
              <a:t> </a:t>
            </a:r>
            <a:r>
              <a:rPr lang="ru-RU" sz="2800" dirty="0" err="1"/>
              <a:t>Access</a:t>
            </a:r>
            <a:r>
              <a:rPr lang="ru-RU" sz="2800" dirty="0" smtClean="0"/>
              <a:t>)</a:t>
            </a:r>
          </a:p>
          <a:p>
            <a:pPr marL="0" indent="0">
              <a:buNone/>
            </a:pPr>
            <a:r>
              <a:rPr lang="ru-RU" sz="2800" dirty="0" smtClean="0"/>
              <a:t>2. Каталоги открытых архивов</a:t>
            </a:r>
          </a:p>
          <a:p>
            <a:pPr marL="0" indent="0">
              <a:buNone/>
            </a:pPr>
            <a:r>
              <a:rPr lang="ru-RU" sz="2800" dirty="0"/>
              <a:t>3</a:t>
            </a:r>
            <a:r>
              <a:rPr lang="ru-RU" sz="2800" dirty="0" smtClean="0"/>
              <a:t>. </a:t>
            </a:r>
            <a:r>
              <a:rPr lang="ru-RU" sz="2800" dirty="0"/>
              <a:t>Что такое Институциональный </a:t>
            </a:r>
            <a:r>
              <a:rPr lang="ru-RU" sz="2800" dirty="0" err="1"/>
              <a:t>Репозиторий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285750" indent="-285750">
              <a:buNone/>
            </a:pPr>
            <a:r>
              <a:rPr lang="en-US" sz="2800" dirty="0" smtClean="0"/>
              <a:t>4</a:t>
            </a:r>
            <a:r>
              <a:rPr lang="ru-RU" sz="2800" dirty="0" smtClean="0"/>
              <a:t>. </a:t>
            </a:r>
            <a:r>
              <a:rPr lang="ru-RU" sz="2800" dirty="0" err="1" smtClean="0"/>
              <a:t>Репозиторий</a:t>
            </a:r>
            <a:r>
              <a:rPr lang="ru-RU" sz="2800" dirty="0" smtClean="0"/>
              <a:t> Назарбаев Университета</a:t>
            </a:r>
            <a:endParaRPr lang="en-US" sz="2800" dirty="0" smtClean="0"/>
          </a:p>
          <a:p>
            <a:pPr marL="285750" indent="-285750">
              <a:buNone/>
            </a:pPr>
            <a:r>
              <a:rPr lang="en-US" sz="2800" dirty="0" smtClean="0"/>
              <a:t>5. </a:t>
            </a:r>
            <a:r>
              <a:rPr lang="ru-RU" sz="2800" dirty="0" smtClean="0"/>
              <a:t>Авторские </a:t>
            </a:r>
            <a:r>
              <a:rPr lang="ru-RU" sz="2800" dirty="0"/>
              <a:t>права и Лицензии Творческих сообществ (</a:t>
            </a:r>
            <a:r>
              <a:rPr lang="en-US" sz="2800" dirty="0"/>
              <a:t>Creative Commons</a:t>
            </a:r>
            <a:r>
              <a:rPr lang="ru-RU" sz="2800" dirty="0"/>
              <a:t>)</a:t>
            </a:r>
          </a:p>
          <a:p>
            <a:pPr marL="285750" indent="-28575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07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Документы которые будут </a:t>
            </a:r>
            <a:r>
              <a:rPr lang="ru-RU" sz="2800" b="1" dirty="0"/>
              <a:t>включены в Репозиторий и вид их предоставления: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73352"/>
            <a:ext cx="4608512" cy="4718304"/>
          </a:xfrm>
        </p:spPr>
        <p:txBody>
          <a:bodyPr>
            <a:normAutofit/>
          </a:bodyPr>
          <a:lstStyle/>
          <a:p>
            <a:pPr lvl="0"/>
            <a:r>
              <a:rPr lang="ru-RU" sz="2600" u="sng" dirty="0">
                <a:hlinkClick r:id="rId2"/>
              </a:rPr>
              <a:t>Научные статьи</a:t>
            </a:r>
            <a:r>
              <a:rPr lang="ru-RU" sz="2600" dirty="0"/>
              <a:t>;</a:t>
            </a:r>
          </a:p>
          <a:p>
            <a:r>
              <a:rPr lang="ru-RU" sz="2600" u="sng" dirty="0" err="1" smtClean="0">
                <a:hlinkClick r:id="rId3"/>
              </a:rPr>
              <a:t>Диссертаци</a:t>
            </a:r>
            <a:r>
              <a:rPr lang="ru-RU" sz="2600" dirty="0" smtClean="0"/>
              <a:t>;</a:t>
            </a:r>
            <a:r>
              <a:rPr lang="ru-RU" sz="2600" u="sng" dirty="0">
                <a:hlinkClick r:id="rId4"/>
              </a:rPr>
              <a:t> </a:t>
            </a:r>
            <a:endParaRPr lang="ru-RU" sz="2600" u="sng" dirty="0" smtClean="0">
              <a:hlinkClick r:id="rId4"/>
            </a:endParaRPr>
          </a:p>
          <a:p>
            <a:r>
              <a:rPr lang="ru-RU" sz="2600" u="sng" dirty="0" smtClean="0">
                <a:hlinkClick r:id="rId4"/>
              </a:rPr>
              <a:t>Научные</a:t>
            </a:r>
            <a:r>
              <a:rPr lang="ru-RU" sz="2600" dirty="0"/>
              <a:t> отчеты.</a:t>
            </a:r>
          </a:p>
          <a:p>
            <a:pPr lvl="0"/>
            <a:r>
              <a:rPr lang="ru-RU" sz="2600" u="sng" dirty="0" smtClean="0">
                <a:hlinkClick r:id="rId5"/>
              </a:rPr>
              <a:t>Книги</a:t>
            </a:r>
            <a:r>
              <a:rPr lang="ru-RU" sz="2600" dirty="0"/>
              <a:t> или </a:t>
            </a:r>
            <a:r>
              <a:rPr lang="ru-RU" sz="2600" dirty="0" smtClean="0"/>
              <a:t>главы из</a:t>
            </a:r>
            <a:r>
              <a:rPr lang="ru-RU" sz="2600" dirty="0"/>
              <a:t> книг;</a:t>
            </a:r>
          </a:p>
          <a:p>
            <a:pPr lvl="0"/>
            <a:r>
              <a:rPr lang="ru-RU" sz="2600" dirty="0"/>
              <a:t>Студенческие работы;</a:t>
            </a:r>
          </a:p>
          <a:p>
            <a:pPr lvl="0"/>
            <a:r>
              <a:rPr lang="ru-RU" sz="2600" dirty="0"/>
              <a:t>Материалы </a:t>
            </a:r>
            <a:r>
              <a:rPr lang="ru-RU" sz="2600" u="sng" dirty="0" smtClean="0"/>
              <a:t>конференций</a:t>
            </a:r>
            <a:r>
              <a:rPr lang="ru-RU" sz="2600" dirty="0" smtClean="0"/>
              <a:t>;</a:t>
            </a:r>
            <a:endParaRPr lang="ru-RU" sz="2600" dirty="0"/>
          </a:p>
          <a:p>
            <a:pPr lvl="0"/>
            <a:r>
              <a:rPr lang="ru-RU" sz="2600" u="sng" dirty="0">
                <a:hlinkClick r:id="rId6"/>
              </a:rPr>
              <a:t>Изображения</a:t>
            </a:r>
            <a:r>
              <a:rPr lang="ru-RU" sz="2600" dirty="0"/>
              <a:t>, </a:t>
            </a:r>
            <a:r>
              <a:rPr lang="ru-RU" sz="2600" u="sng" dirty="0">
                <a:hlinkClick r:id="rId7"/>
              </a:rPr>
              <a:t>аудио</a:t>
            </a:r>
            <a:r>
              <a:rPr lang="ru-RU" sz="2600" dirty="0"/>
              <a:t>- и </a:t>
            </a:r>
            <a:r>
              <a:rPr lang="ru-RU" sz="2600" u="sng" dirty="0">
                <a:hlinkClick r:id="rId8"/>
              </a:rPr>
              <a:t>видео</a:t>
            </a:r>
            <a:r>
              <a:rPr lang="ru-RU" sz="2600" dirty="0"/>
              <a:t>-файлы;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484784"/>
            <a:ext cx="4038600" cy="471830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Полнотекстовые документы,</a:t>
            </a:r>
          </a:p>
          <a:p>
            <a:pPr marL="0" indent="0">
              <a:buNone/>
            </a:pPr>
            <a:r>
              <a:rPr lang="ru-RU" sz="2000" dirty="0" smtClean="0"/>
              <a:t>    (полнотекстовый поиск)</a:t>
            </a:r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r>
              <a:rPr lang="ru-RU" sz="2000" dirty="0"/>
              <a:t> автореферат документа, </a:t>
            </a:r>
            <a:endParaRPr lang="ru-RU" sz="2000" dirty="0" smtClean="0"/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r>
              <a:rPr lang="ru-RU" sz="2000" dirty="0"/>
              <a:t> библиографические описания документов с их аннотацией и с ссылкой на сайт издательства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PDF (c </a:t>
            </a:r>
            <a:r>
              <a:rPr lang="ru-RU" sz="2000" dirty="0" smtClean="0"/>
              <a:t>оптическим распознаванием текста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5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003232" cy="68728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u-RU" dirty="0">
                <a:solidFill>
                  <a:srgbClr val="C00000"/>
                </a:solidFill>
                <a:latin typeface="Times New Roman" pitchFamily="18" charset="0"/>
              </a:rPr>
              <a:t>SHERPA ROMEO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064896" cy="5280248"/>
          </a:xfrm>
        </p:spPr>
        <p:txBody>
          <a:bodyPr/>
          <a:lstStyle/>
          <a:p>
            <a:pPr marL="274320" lvl="1" indent="0" algn="just">
              <a:buNone/>
            </a:pPr>
            <a:r>
              <a:rPr lang="ru-RU" sz="2400" dirty="0" smtClean="0"/>
              <a:t>	В </a:t>
            </a:r>
            <a:r>
              <a:rPr lang="ru-RU" sz="2400" dirty="0"/>
              <a:t>Великобритании, Консорциум научных </a:t>
            </a:r>
            <a:r>
              <a:rPr lang="ru-RU" sz="2400" dirty="0" smtClean="0"/>
              <a:t>библиотек университета и </a:t>
            </a:r>
            <a:r>
              <a:rPr lang="ru-RU" sz="2400" dirty="0"/>
              <a:t>Объединенной комитет по информационным системам </a:t>
            </a:r>
            <a:r>
              <a:rPr lang="ru-RU" sz="2400" dirty="0" smtClean="0"/>
              <a:t>создали </a:t>
            </a:r>
            <a:r>
              <a:rPr lang="ru-RU" sz="2400" dirty="0"/>
              <a:t>проект SHERPA, чтобы создавать </a:t>
            </a:r>
            <a:r>
              <a:rPr lang="ru-RU" sz="2400" dirty="0" smtClean="0"/>
              <a:t>институциональные Репозитории </a:t>
            </a:r>
            <a:r>
              <a:rPr lang="ru-RU" sz="2400" dirty="0"/>
              <a:t>в </a:t>
            </a:r>
            <a:r>
              <a:rPr lang="ru-RU" sz="2400" dirty="0" smtClean="0"/>
              <a:t>исследовательских </a:t>
            </a:r>
            <a:r>
              <a:rPr lang="ru-RU" sz="2400" dirty="0"/>
              <a:t>университетах </a:t>
            </a:r>
            <a:r>
              <a:rPr lang="ru-RU" sz="2400" dirty="0" smtClean="0"/>
              <a:t>Великобритании.</a:t>
            </a:r>
          </a:p>
          <a:p>
            <a:pPr marL="274320" lvl="1" indent="0" algn="just">
              <a:buNone/>
            </a:pPr>
            <a:endParaRPr lang="ru-RU" dirty="0"/>
          </a:p>
          <a:p>
            <a:pPr marL="274320" lvl="1" indent="0" algn="just">
              <a:buNone/>
            </a:pPr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7" b="16047"/>
          <a:stretch/>
        </p:blipFill>
        <p:spPr bwMode="auto">
          <a:xfrm>
            <a:off x="2459514" y="3356992"/>
            <a:ext cx="4704774" cy="238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5579948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http://</a:t>
            </a:r>
            <a:r>
              <a:rPr lang="en-US" sz="2400" dirty="0">
                <a:hlinkClick r:id="rId3"/>
              </a:rPr>
              <a:t>www.sherpa.ac.uk/romeo/index.php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869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2800" dirty="0">
                <a:latin typeface="Times New Roman" pitchFamily="18" charset="0"/>
              </a:rPr>
              <a:t>Издательские политики по авторскому праву и </a:t>
            </a:r>
            <a:r>
              <a:rPr lang="ru-RU" altLang="ru-RU" sz="2800" dirty="0" err="1">
                <a:latin typeface="Times New Roman" pitchFamily="18" charset="0"/>
              </a:rPr>
              <a:t>самоархивированию</a:t>
            </a:r>
            <a:r>
              <a:rPr lang="ru-RU" altLang="ru-RU" sz="2800" dirty="0">
                <a:latin typeface="Times New Roman" pitchFamily="18" charset="0"/>
              </a:rPr>
              <a:t>, проект</a:t>
            </a:r>
            <a:r>
              <a:rPr lang="en-US" altLang="ru-RU" sz="2800" dirty="0">
                <a:latin typeface="Times New Roman" pitchFamily="18" charset="0"/>
              </a:rPr>
              <a:t> </a:t>
            </a:r>
            <a:r>
              <a:rPr lang="en-US" altLang="ru-RU" sz="2800" dirty="0">
                <a:solidFill>
                  <a:srgbClr val="0070C0"/>
                </a:solidFill>
                <a:latin typeface="Times New Roman" pitchFamily="18" charset="0"/>
              </a:rPr>
              <a:t>SHERPA ROMEO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8363272" cy="4718304"/>
          </a:xfrm>
        </p:spPr>
        <p:txBody>
          <a:bodyPr>
            <a:normAutofit/>
          </a:bodyPr>
          <a:lstStyle/>
          <a:p>
            <a:pPr marL="495300" indent="-495300">
              <a:lnSpc>
                <a:spcPct val="80000"/>
              </a:lnSpc>
            </a:pPr>
            <a:r>
              <a:rPr lang="en-US" altLang="ru-RU" sz="3000" dirty="0">
                <a:solidFill>
                  <a:srgbClr val="00B050"/>
                </a:solidFill>
              </a:rPr>
              <a:t>green</a:t>
            </a:r>
            <a:r>
              <a:rPr lang="ru-RU" altLang="ru-RU" sz="2400" dirty="0"/>
              <a:t>-политика – автору разрешается </a:t>
            </a:r>
            <a:r>
              <a:rPr lang="ru-RU" altLang="ru-RU" sz="2400" dirty="0" err="1"/>
              <a:t>самоархивировать</a:t>
            </a:r>
            <a:r>
              <a:rPr lang="ru-RU" altLang="ru-RU" sz="2400" dirty="0"/>
              <a:t> </a:t>
            </a:r>
            <a:r>
              <a:rPr lang="en-US" altLang="ru-RU" sz="2400" b="1" dirty="0"/>
              <a:t>pre</a:t>
            </a:r>
            <a:r>
              <a:rPr lang="ru-RU" altLang="ru-RU" sz="2400" b="1" dirty="0"/>
              <a:t>-</a:t>
            </a:r>
            <a:r>
              <a:rPr lang="en-US" altLang="ru-RU" sz="2400" b="1" dirty="0"/>
              <a:t>print</a:t>
            </a:r>
            <a:r>
              <a:rPr lang="ru-RU" altLang="ru-RU" sz="2400" b="1" dirty="0"/>
              <a:t> и </a:t>
            </a:r>
            <a:r>
              <a:rPr lang="en-US" altLang="ru-RU" sz="2400" b="1" dirty="0"/>
              <a:t>post</a:t>
            </a:r>
            <a:r>
              <a:rPr lang="ru-RU" altLang="ru-RU" sz="2400" b="1" dirty="0"/>
              <a:t>-</a:t>
            </a:r>
            <a:r>
              <a:rPr lang="en-US" altLang="ru-RU" sz="2400" b="1" dirty="0" smtClean="0"/>
              <a:t>print</a:t>
            </a:r>
            <a:r>
              <a:rPr lang="ru-RU" altLang="ru-RU" sz="2400" dirty="0" smtClean="0"/>
              <a:t>;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ru-RU" sz="2400" dirty="0"/>
          </a:p>
          <a:p>
            <a:pPr marL="495300" indent="-495300">
              <a:lnSpc>
                <a:spcPct val="80000"/>
              </a:lnSpc>
            </a:pPr>
            <a:r>
              <a:rPr lang="en-US" altLang="ru-RU" sz="3000" dirty="0">
                <a:solidFill>
                  <a:srgbClr val="0000FF"/>
                </a:solidFill>
              </a:rPr>
              <a:t>blue</a:t>
            </a:r>
            <a:r>
              <a:rPr lang="ru-RU" altLang="ru-RU" sz="2400" dirty="0"/>
              <a:t>-политика – автору разрешается </a:t>
            </a:r>
            <a:r>
              <a:rPr lang="ru-RU" altLang="ru-RU" sz="2400" dirty="0" err="1"/>
              <a:t>самоархивировать</a:t>
            </a:r>
            <a:r>
              <a:rPr lang="ru-RU" altLang="ru-RU" sz="2400" dirty="0"/>
              <a:t> только </a:t>
            </a:r>
            <a:r>
              <a:rPr lang="en-US" altLang="ru-RU" sz="2400" b="1" dirty="0"/>
              <a:t>post</a:t>
            </a:r>
            <a:r>
              <a:rPr lang="ru-RU" altLang="ru-RU" sz="2400" b="1" dirty="0"/>
              <a:t>-</a:t>
            </a:r>
            <a:r>
              <a:rPr lang="en-US" altLang="ru-RU" sz="2400" b="1" dirty="0"/>
              <a:t>print</a:t>
            </a:r>
            <a:r>
              <a:rPr lang="ru-RU" altLang="ru-RU" sz="2400" b="1" dirty="0"/>
              <a:t> </a:t>
            </a:r>
            <a:r>
              <a:rPr lang="ru-RU" altLang="ru-RU" sz="2400" dirty="0" smtClean="0"/>
              <a:t>;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ru-RU" sz="2400" dirty="0"/>
          </a:p>
          <a:p>
            <a:pPr marL="495300" indent="-495300">
              <a:lnSpc>
                <a:spcPct val="80000"/>
              </a:lnSpc>
            </a:pPr>
            <a:r>
              <a:rPr lang="en-US" altLang="ru-RU" sz="2600" b="1" u="sng" dirty="0">
                <a:solidFill>
                  <a:srgbClr val="FFC000"/>
                </a:solidFill>
              </a:rPr>
              <a:t>yellow</a:t>
            </a:r>
            <a:r>
              <a:rPr lang="ru-RU" altLang="ru-RU" sz="2400" u="sng" dirty="0"/>
              <a:t>-политика </a:t>
            </a:r>
            <a:r>
              <a:rPr lang="ru-RU" altLang="ru-RU" sz="2400" dirty="0"/>
              <a:t>– автору разрешается </a:t>
            </a:r>
            <a:r>
              <a:rPr lang="ru-RU" altLang="ru-RU" sz="2400" dirty="0" err="1"/>
              <a:t>самоархивировать</a:t>
            </a:r>
            <a:r>
              <a:rPr lang="ru-RU" altLang="ru-RU" sz="2400" dirty="0"/>
              <a:t> </a:t>
            </a:r>
            <a:r>
              <a:rPr lang="en-US" altLang="ru-RU" sz="2400" b="1" dirty="0"/>
              <a:t>pre</a:t>
            </a:r>
            <a:r>
              <a:rPr lang="ru-RU" altLang="ru-RU" sz="2400" b="1" dirty="0"/>
              <a:t>-</a:t>
            </a:r>
            <a:r>
              <a:rPr lang="en-US" altLang="ru-RU" sz="2400" b="1" dirty="0" smtClean="0"/>
              <a:t>print</a:t>
            </a:r>
            <a:r>
              <a:rPr lang="ru-RU" altLang="ru-RU" sz="2400" b="1" dirty="0" smtClean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ru-RU" sz="2400" dirty="0"/>
          </a:p>
          <a:p>
            <a:pPr marL="495300" indent="-495300">
              <a:lnSpc>
                <a:spcPct val="80000"/>
              </a:lnSpc>
            </a:pPr>
            <a:r>
              <a:rPr lang="en-US" altLang="ru-RU" sz="2400" b="1" u="sng" dirty="0"/>
              <a:t>white</a:t>
            </a:r>
            <a:r>
              <a:rPr lang="ru-RU" altLang="ru-RU" sz="2400" u="sng" dirty="0"/>
              <a:t>-политика </a:t>
            </a:r>
            <a:r>
              <a:rPr lang="ru-RU" altLang="ru-RU" sz="2400" dirty="0"/>
              <a:t>– </a:t>
            </a:r>
            <a:r>
              <a:rPr lang="ru-RU" altLang="ru-RU" sz="2400" dirty="0" err="1" smtClean="0"/>
              <a:t>самоархивирование</a:t>
            </a:r>
            <a:r>
              <a:rPr lang="ru-RU" altLang="ru-RU" sz="2400" dirty="0" smtClean="0"/>
              <a:t>, размещение в </a:t>
            </a:r>
            <a:r>
              <a:rPr lang="ru-RU" altLang="ru-RU" sz="2400" dirty="0" err="1" smtClean="0"/>
              <a:t>репозиториях</a:t>
            </a:r>
            <a:r>
              <a:rPr lang="ru-RU" altLang="ru-RU" sz="2400" dirty="0" smtClean="0"/>
              <a:t> открытого доступа не разрешается.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47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Регистрация и индексирование в поисковых </a:t>
            </a:r>
            <a:r>
              <a:rPr lang="en-US" sz="3200" dirty="0" smtClean="0"/>
              <a:t> </a:t>
            </a:r>
            <a:r>
              <a:rPr lang="ru-RU" sz="3200" dirty="0" smtClean="0"/>
              <a:t>системах</a:t>
            </a:r>
            <a:r>
              <a:rPr lang="en-US" sz="3200" dirty="0" smtClean="0"/>
              <a:t> </a:t>
            </a:r>
            <a:r>
              <a:rPr lang="ru-RU" sz="3200" dirty="0" smtClean="0"/>
              <a:t> Интернета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87680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</a:rPr>
              <a:t>Google, </a:t>
            </a:r>
            <a:r>
              <a:rPr lang="en-US" sz="3600" dirty="0">
                <a:solidFill>
                  <a:srgbClr val="00B0F0"/>
                </a:solidFill>
              </a:rPr>
              <a:t>Yahoo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endParaRPr lang="ru-RU" sz="3600" dirty="0" smtClean="0">
              <a:solidFill>
                <a:srgbClr val="00B0F0"/>
              </a:solidFill>
            </a:endParaRPr>
          </a:p>
          <a:p>
            <a:pPr algn="ctr"/>
            <a:endParaRPr lang="ru-RU" sz="3600" dirty="0" smtClean="0">
              <a:solidFill>
                <a:srgbClr val="0000FF"/>
              </a:solidFill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</a:rPr>
              <a:t>Google scholar, </a:t>
            </a:r>
            <a:endParaRPr lang="ru-RU" sz="3600" dirty="0" smtClean="0">
              <a:solidFill>
                <a:srgbClr val="0000FF"/>
              </a:solidFill>
            </a:endParaRPr>
          </a:p>
          <a:p>
            <a:pPr algn="ctr"/>
            <a:endParaRPr lang="ru-RU" sz="3600" dirty="0" smtClean="0">
              <a:solidFill>
                <a:srgbClr val="0000FF"/>
              </a:solidFill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</a:rPr>
              <a:t>Google </a:t>
            </a:r>
            <a:r>
              <a:rPr lang="en-US" sz="3600" dirty="0" err="1" smtClean="0">
                <a:solidFill>
                  <a:srgbClr val="0000FF"/>
                </a:solidFill>
              </a:rPr>
              <a:t>Analitycs</a:t>
            </a:r>
            <a:endParaRPr lang="en-US" sz="3600" dirty="0">
              <a:solidFill>
                <a:srgbClr val="0000FF"/>
              </a:solidFill>
            </a:endParaRPr>
          </a:p>
          <a:p>
            <a:endParaRPr lang="en-US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81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8" r="14815" b="4238"/>
          <a:stretch/>
        </p:blipFill>
        <p:spPr bwMode="auto">
          <a:xfrm>
            <a:off x="107504" y="1556792"/>
            <a:ext cx="8291264" cy="4836737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917261"/>
              </p:ext>
            </p:extLst>
          </p:nvPr>
        </p:nvGraphicFramePr>
        <p:xfrm>
          <a:off x="323528" y="548680"/>
          <a:ext cx="8157592" cy="9464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7592"/>
              </a:tblGrid>
              <a:tr h="906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Утверждено</a:t>
                      </a:r>
                      <a:r>
                        <a:rPr lang="ru-RU" sz="1800" b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решением Управляющего совета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Положение об Архиве открытого доступа (Репозитория)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АОО «Назарбаев Университет» от 15.08.2014.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7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Положение об Архиве открытого доступа,</a:t>
            </a:r>
            <a:br>
              <a:rPr lang="ru-RU" sz="2400" b="1" dirty="0" smtClean="0"/>
            </a:br>
            <a:r>
              <a:rPr lang="ru-RU" sz="2400" b="1" dirty="0" smtClean="0"/>
              <a:t>Авторское соглашение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В Положении прописаны </a:t>
            </a:r>
            <a:r>
              <a:rPr lang="ru-RU" sz="2400" dirty="0"/>
              <a:t>основные </a:t>
            </a:r>
            <a:r>
              <a:rPr lang="ru-RU" sz="2400" i="1" dirty="0"/>
              <a:t>цели</a:t>
            </a:r>
            <a:r>
              <a:rPr lang="ru-RU" sz="2400" dirty="0"/>
              <a:t> и </a:t>
            </a:r>
            <a:r>
              <a:rPr lang="ru-RU" sz="2400" i="1" dirty="0"/>
              <a:t>задачи </a:t>
            </a:r>
            <a:r>
              <a:rPr lang="ru-RU" sz="2400" dirty="0"/>
              <a:t>ИР, виды и форматы размещаемых материалов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Лицензионное соглашение заключается между Назарбаев Университетом и Автором (преподаватель, ученый, </a:t>
            </a:r>
            <a:r>
              <a:rPr lang="ru-RU" sz="2400" dirty="0" smtClean="0"/>
              <a:t>студент) на размещение </a:t>
            </a:r>
            <a:r>
              <a:rPr lang="ru-RU" sz="2400" dirty="0"/>
              <a:t>научного </a:t>
            </a:r>
            <a:r>
              <a:rPr lang="ru-RU" sz="2400" dirty="0" smtClean="0"/>
              <a:t>материала в </a:t>
            </a:r>
            <a:r>
              <a:rPr lang="ru-RU" sz="2400" dirty="0"/>
              <a:t>открытом доступе </a:t>
            </a:r>
            <a:r>
              <a:rPr lang="ru-RU" sz="2400" dirty="0" smtClean="0"/>
              <a:t> в </a:t>
            </a:r>
            <a:r>
              <a:rPr lang="ru-RU" sz="2400" dirty="0"/>
              <a:t>Назарбаев Университет </a:t>
            </a:r>
            <a:r>
              <a:rPr lang="ru-RU" sz="2400" dirty="0" smtClean="0"/>
              <a:t>Репозиторий.</a:t>
            </a:r>
          </a:p>
          <a:p>
            <a:pPr algn="just"/>
            <a:r>
              <a:rPr lang="ru-RU" sz="2400" dirty="0" smtClean="0"/>
              <a:t>Лицензия </a:t>
            </a:r>
            <a:r>
              <a:rPr lang="en-US" sz="2400" dirty="0">
                <a:solidFill>
                  <a:srgbClr val="0000FF"/>
                </a:solidFill>
              </a:rPr>
              <a:t>Creative </a:t>
            </a:r>
            <a:r>
              <a:rPr lang="en-US" sz="2400" dirty="0" smtClean="0">
                <a:solidFill>
                  <a:srgbClr val="0000FF"/>
                </a:solidFill>
              </a:rPr>
              <a:t>Commons</a:t>
            </a:r>
            <a:r>
              <a:rPr lang="ru-RU" sz="2400" dirty="0" smtClean="0">
                <a:solidFill>
                  <a:srgbClr val="0000FF"/>
                </a:solidFill>
              </a:rPr>
              <a:t> – </a:t>
            </a:r>
            <a:r>
              <a:rPr lang="ru-RU" sz="2400" dirty="0" smtClean="0"/>
              <a:t>заключается между автором и пользователем.</a:t>
            </a:r>
            <a:endParaRPr lang="ru-RU" sz="2400" dirty="0"/>
          </a:p>
          <a:p>
            <a:pPr marL="114300" indent="0" algn="just">
              <a:buNone/>
            </a:pP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://creativecommons.org</a:t>
            </a:r>
            <a:r>
              <a:rPr lang="en-US" sz="2400" dirty="0" smtClean="0">
                <a:hlinkClick r:id="rId2"/>
              </a:rPr>
              <a:t>/</a:t>
            </a:r>
            <a:endParaRPr lang="ru-RU" sz="2400" dirty="0" smtClean="0"/>
          </a:p>
          <a:p>
            <a:pPr marL="114300" indent="0" algn="just">
              <a:buNone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96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Лицензии и правовые инструменты </a:t>
            </a:r>
            <a:r>
              <a:rPr lang="ru-RU" sz="3600" dirty="0" err="1"/>
              <a:t>Creative</a:t>
            </a:r>
            <a:r>
              <a:rPr lang="ru-RU" sz="3600" dirty="0"/>
              <a:t> </a:t>
            </a:r>
            <a:r>
              <a:rPr lang="ru-RU" sz="3600" dirty="0" err="1"/>
              <a:t>Commons</a:t>
            </a:r>
            <a:r>
              <a:rPr lang="ru-RU" sz="3600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1" b="4661"/>
          <a:stretch/>
        </p:blipFill>
        <p:spPr bwMode="auto">
          <a:xfrm>
            <a:off x="107504" y="1484784"/>
            <a:ext cx="8969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5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19256" cy="8313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</a:t>
            </a:r>
            <a:r>
              <a:rPr lang="en-US" sz="3100" b="1" dirty="0" smtClean="0"/>
              <a:t>Nazarbayev </a:t>
            </a:r>
            <a:r>
              <a:rPr lang="en-US" sz="3100" b="1" dirty="0"/>
              <a:t>University </a:t>
            </a:r>
            <a:r>
              <a:rPr lang="en-US" sz="3100" b="1" dirty="0" smtClean="0"/>
              <a:t>Repository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показ онлайн режиме  веб сайт репозитория НУ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9083" r="926" b="9553"/>
          <a:stretch/>
        </p:blipFill>
        <p:spPr bwMode="auto">
          <a:xfrm>
            <a:off x="107504" y="1506910"/>
            <a:ext cx="8352928" cy="475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6237312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sz="2400" dirty="0">
                <a:hlinkClick r:id="rId3"/>
              </a:rPr>
              <a:t>nur.nu.edu.kz</a:t>
            </a:r>
            <a:r>
              <a:rPr lang="en-US" dirty="0">
                <a:hlinkClick r:id="rId3"/>
              </a:rPr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8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/>
              <a:t>Количество </a:t>
            </a:r>
            <a:r>
              <a:rPr lang="ru-RU" sz="2400" b="1" dirty="0"/>
              <a:t>обращений пользователей к </a:t>
            </a:r>
            <a:r>
              <a:rPr lang="ru-RU" sz="2400" b="1" dirty="0" err="1" smtClean="0"/>
              <a:t>Репозиторию</a:t>
            </a:r>
            <a:r>
              <a:rPr lang="ru-RU" sz="2400" b="1" dirty="0" smtClean="0"/>
              <a:t> Назарбаев  Университет , 21.05.2016г.</a:t>
            </a:r>
            <a:r>
              <a:rPr lang="en-US" sz="2800" dirty="0"/>
              <a:t/>
            </a:r>
            <a:br>
              <a:rPr lang="en-US" sz="2800" dirty="0"/>
            </a:br>
            <a:endParaRPr lang="en-US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16571"/>
              </p:ext>
            </p:extLst>
          </p:nvPr>
        </p:nvGraphicFramePr>
        <p:xfrm>
          <a:off x="683568" y="1628800"/>
          <a:ext cx="7488832" cy="4752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8848"/>
                <a:gridCol w="3969984"/>
              </a:tblGrid>
              <a:tr h="5280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Страны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Количество сеансов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Казахстан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4463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Россия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США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Великобритания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Китай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Германия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Индия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Южная Корея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5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2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3559" y="2780928"/>
            <a:ext cx="55081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0000FF"/>
              </a:solidFill>
            </a:endParaRPr>
          </a:p>
          <a:p>
            <a:pPr algn="ctr"/>
            <a:endParaRPr lang="ru-RU" sz="2000" dirty="0">
              <a:solidFill>
                <a:srgbClr val="0000FF"/>
              </a:solidFill>
            </a:endParaRPr>
          </a:p>
          <a:p>
            <a:pPr algn="ctr"/>
            <a:endParaRPr lang="ru-RU" sz="2000" dirty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tolkyn.jangulova@nu.edu.kz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Open Access – </a:t>
            </a:r>
            <a:r>
              <a:rPr lang="ru-RU" sz="4000" dirty="0"/>
              <a:t>Открытый доступ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9"/>
            <a:ext cx="7776864" cy="3600400"/>
          </a:xfrm>
        </p:spPr>
        <p:txBody>
          <a:bodyPr>
            <a:normAutofit lnSpcReduction="10000"/>
          </a:bodyPr>
          <a:lstStyle/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sz="2800" dirty="0" smtClean="0"/>
              <a:t>Открытый </a:t>
            </a:r>
            <a:r>
              <a:rPr lang="ru-RU" sz="2800" dirty="0"/>
              <a:t>доступ (</a:t>
            </a:r>
            <a:r>
              <a:rPr lang="ru-RU" sz="2800" dirty="0" err="1"/>
              <a:t>Open</a:t>
            </a:r>
            <a:r>
              <a:rPr lang="ru-RU" sz="2800" dirty="0"/>
              <a:t> </a:t>
            </a:r>
            <a:r>
              <a:rPr lang="ru-RU" sz="2800" dirty="0" err="1"/>
              <a:t>Access</a:t>
            </a:r>
            <a:r>
              <a:rPr lang="ru-RU" sz="2800" dirty="0"/>
              <a:t>) – это бесплатный, быстрый доступ к полным текстам научных и учебных материалов, публикациям рецензируемых </a:t>
            </a:r>
            <a:r>
              <a:rPr lang="ru-RU" sz="2800" dirty="0">
                <a:solidFill>
                  <a:srgbClr val="FF0000"/>
                </a:solidFill>
              </a:rPr>
              <a:t>научных</a:t>
            </a:r>
            <a:r>
              <a:rPr lang="ru-RU" sz="2800" dirty="0"/>
              <a:t> журналов в режиме реального времени, ориентированный на любого пользователя глобальной информационной </a:t>
            </a:r>
            <a:r>
              <a:rPr lang="ru-RU" sz="2800" dirty="0" smtClean="0"/>
              <a:t>сети.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46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Вопросы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4075" y="1857375"/>
            <a:ext cx="428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12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Open Access – </a:t>
            </a:r>
            <a:r>
              <a:rPr lang="ru-RU" sz="4000" dirty="0" smtClean="0"/>
              <a:t>Открытый доступ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92514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8000" dirty="0">
                <a:solidFill>
                  <a:srgbClr val="0000FF"/>
                </a:solidFill>
              </a:rPr>
              <a:t>Будапештская инициатива </a:t>
            </a:r>
            <a:r>
              <a:rPr lang="ru-RU" sz="8000" dirty="0"/>
              <a:t>«Открытый доступ» (</a:t>
            </a:r>
            <a:r>
              <a:rPr lang="ru-RU" sz="8000" dirty="0" err="1"/>
              <a:t>Budapest</a:t>
            </a:r>
            <a:r>
              <a:rPr lang="ru-RU" sz="8000" dirty="0"/>
              <a:t> </a:t>
            </a:r>
            <a:r>
              <a:rPr lang="ru-RU" sz="8000" dirty="0" err="1"/>
              <a:t>Open</a:t>
            </a:r>
            <a:r>
              <a:rPr lang="ru-RU" sz="8000" dirty="0"/>
              <a:t> </a:t>
            </a:r>
            <a:r>
              <a:rPr lang="ru-RU" sz="8000" dirty="0" err="1"/>
              <a:t>Access</a:t>
            </a:r>
            <a:r>
              <a:rPr lang="ru-RU" sz="8000" dirty="0"/>
              <a:t> </a:t>
            </a:r>
            <a:r>
              <a:rPr lang="ru-RU" sz="8000" dirty="0" err="1"/>
              <a:t>Initiative</a:t>
            </a:r>
            <a:r>
              <a:rPr lang="ru-RU" sz="8000" dirty="0"/>
              <a:t>) </a:t>
            </a:r>
            <a:r>
              <a:rPr lang="ru-RU" sz="8000" dirty="0" smtClean="0"/>
              <a:t>провозглашена </a:t>
            </a:r>
            <a:r>
              <a:rPr lang="ru-RU" sz="8000" dirty="0"/>
              <a:t>на собрании, проведенном Институтом «Открытое Общество» 14 февраля 2002 г. в Будапеште</a:t>
            </a:r>
            <a:r>
              <a:rPr lang="ru-RU" sz="8000" dirty="0" smtClean="0"/>
              <a:t>.</a:t>
            </a:r>
          </a:p>
          <a:p>
            <a:endParaRPr lang="ru-RU" sz="8000" dirty="0" smtClean="0"/>
          </a:p>
          <a:p>
            <a:pPr algn="just"/>
            <a:r>
              <a:rPr lang="ru-RU" sz="8000" dirty="0">
                <a:solidFill>
                  <a:srgbClr val="0000FF"/>
                </a:solidFill>
              </a:rPr>
              <a:t>Берлинская декларация </a:t>
            </a:r>
            <a:r>
              <a:rPr lang="ru-RU" sz="8000" dirty="0"/>
              <a:t>об открытом доступе к научным и гуманитарным знаниям (</a:t>
            </a:r>
            <a:r>
              <a:rPr lang="ru-RU" sz="8000" dirty="0" err="1"/>
              <a:t>Open</a:t>
            </a:r>
            <a:r>
              <a:rPr lang="ru-RU" sz="8000" dirty="0"/>
              <a:t> </a:t>
            </a:r>
            <a:r>
              <a:rPr lang="ru-RU" sz="8000" dirty="0" err="1"/>
              <a:t>Access</a:t>
            </a:r>
            <a:r>
              <a:rPr lang="ru-RU" sz="8000" dirty="0"/>
              <a:t> </a:t>
            </a:r>
            <a:r>
              <a:rPr lang="ru-RU" sz="8000" dirty="0" err="1"/>
              <a:t>to</a:t>
            </a:r>
            <a:r>
              <a:rPr lang="ru-RU" sz="8000" dirty="0"/>
              <a:t> </a:t>
            </a:r>
            <a:r>
              <a:rPr lang="ru-RU" sz="8000" dirty="0" err="1"/>
              <a:t>Knowledge</a:t>
            </a:r>
            <a:r>
              <a:rPr lang="ru-RU" sz="8000" dirty="0"/>
              <a:t> </a:t>
            </a:r>
            <a:r>
              <a:rPr lang="ru-RU" sz="8000" dirty="0" err="1"/>
              <a:t>in</a:t>
            </a:r>
            <a:r>
              <a:rPr lang="ru-RU" sz="8000" dirty="0"/>
              <a:t> </a:t>
            </a:r>
            <a:r>
              <a:rPr lang="ru-RU" sz="8000" dirty="0" err="1"/>
              <a:t>the</a:t>
            </a:r>
            <a:r>
              <a:rPr lang="ru-RU" sz="8000" dirty="0"/>
              <a:t> </a:t>
            </a:r>
            <a:r>
              <a:rPr lang="ru-RU" sz="8000" dirty="0" err="1"/>
              <a:t>Sciences</a:t>
            </a:r>
            <a:r>
              <a:rPr lang="ru-RU" sz="8000" dirty="0"/>
              <a:t> and </a:t>
            </a:r>
            <a:r>
              <a:rPr lang="ru-RU" sz="8000" dirty="0" err="1" smtClean="0"/>
              <a:t>Humanities</a:t>
            </a:r>
            <a:r>
              <a:rPr lang="ru-RU" sz="8000" dirty="0" smtClean="0"/>
              <a:t>), провозглашена в </a:t>
            </a:r>
            <a:r>
              <a:rPr lang="ru-RU" sz="8000" dirty="0"/>
              <a:t>октябре 2003 г. во время специально созванной </a:t>
            </a:r>
            <a:r>
              <a:rPr lang="ru-RU" sz="8000" dirty="0" smtClean="0"/>
              <a:t>конференции.</a:t>
            </a:r>
          </a:p>
          <a:p>
            <a:endParaRPr lang="ru-RU" sz="8000" dirty="0">
              <a:solidFill>
                <a:srgbClr val="0000FF"/>
              </a:solidFill>
            </a:endParaRPr>
          </a:p>
          <a:p>
            <a:r>
              <a:rPr lang="ru-RU" sz="8000" dirty="0">
                <a:solidFill>
                  <a:srgbClr val="0000FF"/>
                </a:solidFill>
              </a:rPr>
              <a:t>Заявление в </a:t>
            </a:r>
            <a:r>
              <a:rPr lang="ru-RU" sz="8000" dirty="0" err="1">
                <a:solidFill>
                  <a:srgbClr val="0000FF"/>
                </a:solidFill>
              </a:rPr>
              <a:t>Бетезде</a:t>
            </a:r>
            <a:r>
              <a:rPr lang="ru-RU" sz="8000" dirty="0">
                <a:solidFill>
                  <a:srgbClr val="0000FF"/>
                </a:solidFill>
              </a:rPr>
              <a:t> </a:t>
            </a:r>
            <a:r>
              <a:rPr lang="ru-RU" sz="8000" dirty="0"/>
              <a:t>о публикациях открытого доступа </a:t>
            </a:r>
            <a:r>
              <a:rPr lang="ru-RU" sz="8000" dirty="0" smtClean="0"/>
              <a:t>(</a:t>
            </a:r>
            <a:r>
              <a:rPr lang="en-US" sz="8000" dirty="0"/>
              <a:t>Bethesda Statement on Open Access Publishing</a:t>
            </a:r>
            <a:r>
              <a:rPr lang="ru-RU" sz="8000" dirty="0" smtClean="0"/>
              <a:t>) провозглашена </a:t>
            </a:r>
            <a:r>
              <a:rPr lang="ru-RU" sz="8000" dirty="0"/>
              <a:t>11 </a:t>
            </a:r>
            <a:r>
              <a:rPr lang="ru-RU" sz="8000" dirty="0" smtClean="0"/>
              <a:t>апреля 2003 </a:t>
            </a:r>
            <a:r>
              <a:rPr lang="ru-RU" sz="8000" dirty="0"/>
              <a:t>г. в штаб-квартире Медицинского института </a:t>
            </a:r>
            <a:r>
              <a:rPr lang="ru-RU" sz="8000" dirty="0" err="1"/>
              <a:t>Говарда</a:t>
            </a:r>
            <a:r>
              <a:rPr lang="ru-RU" sz="8000" dirty="0"/>
              <a:t> Хьюза в </a:t>
            </a:r>
            <a:r>
              <a:rPr lang="ru-RU" sz="8000" dirty="0" err="1"/>
              <a:t>Чеви</a:t>
            </a:r>
            <a:r>
              <a:rPr lang="ru-RU" sz="8000" dirty="0"/>
              <a:t>-Чейз (шт. Мэриленд, США</a:t>
            </a:r>
            <a:r>
              <a:rPr lang="ru-RU" sz="8000" dirty="0" smtClean="0"/>
              <a:t>).</a:t>
            </a:r>
          </a:p>
          <a:p>
            <a:pPr marL="0" indent="0">
              <a:buNone/>
            </a:pPr>
            <a:endParaRPr lang="ru-RU" sz="8000" dirty="0" smtClean="0"/>
          </a:p>
          <a:p>
            <a:pPr marL="0" indent="0">
              <a:buNone/>
            </a:pPr>
            <a:endParaRPr lang="ru-RU" sz="8000" dirty="0"/>
          </a:p>
          <a:p>
            <a:pPr marL="0" indent="0">
              <a:buNone/>
            </a:pPr>
            <a:endParaRPr lang="ru-RU" sz="6400" dirty="0" smtClean="0"/>
          </a:p>
        </p:txBody>
      </p:sp>
    </p:spTree>
    <p:extLst>
      <p:ext uri="{BB962C8B-B14F-4D97-AF65-F5344CB8AC3E}">
        <p14:creationId xmlns:p14="http://schemas.microsoft.com/office/powerpoint/2010/main" val="30618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/>
              <a:t>Открытый доступ служит интересам многих групп</a:t>
            </a:r>
            <a:r>
              <a:rPr lang="ru-RU" sz="3600" b="1" i="1" dirty="0" smtClean="0"/>
              <a:t>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</a:rPr>
              <a:t>Авторы</a:t>
            </a:r>
            <a:r>
              <a:rPr lang="ru-RU" dirty="0"/>
              <a:t>:</a:t>
            </a:r>
            <a:r>
              <a:rPr lang="en-US" dirty="0"/>
              <a:t> </a:t>
            </a:r>
            <a:r>
              <a:rPr lang="ru-RU" dirty="0"/>
              <a:t>Открытый доступ обеспечивает им мировую аудиторию, более широкую, чем любой подписной журнал, независимо от того, насколько он престижен и популярен, и значительно увеличивает количество просмотров их работ. </a:t>
            </a:r>
            <a:endParaRPr lang="en-US" dirty="0"/>
          </a:p>
          <a:p>
            <a:pPr lvl="0"/>
            <a:r>
              <a:rPr lang="ru-RU" i="1" dirty="0">
                <a:solidFill>
                  <a:srgbClr val="FF0000"/>
                </a:solidFill>
              </a:rPr>
              <a:t>Читатели</a:t>
            </a:r>
            <a:r>
              <a:rPr lang="ru-RU" dirty="0"/>
              <a:t>:</a:t>
            </a:r>
            <a:r>
              <a:rPr lang="en-US" dirty="0"/>
              <a:t> </a:t>
            </a:r>
            <a:r>
              <a:rPr lang="ru-RU" dirty="0"/>
              <a:t>Открытый доступ дает им свободный от препятствий доступ к литературе, необходимой для их исследований. Открытый доступ увеличивает объем доступной им информации и ускоряет ее поиск. </a:t>
            </a:r>
            <a:endParaRPr lang="en-US" dirty="0"/>
          </a:p>
          <a:p>
            <a:pPr lvl="0"/>
            <a:r>
              <a:rPr lang="ru-RU" i="1" dirty="0">
                <a:solidFill>
                  <a:srgbClr val="FF0000"/>
                </a:solidFill>
              </a:rPr>
              <a:t>Библиотеки</a:t>
            </a:r>
            <a:r>
              <a:rPr lang="ru-RU" dirty="0"/>
              <a:t>:</a:t>
            </a:r>
            <a:r>
              <a:rPr lang="en-US" dirty="0"/>
              <a:t> </a:t>
            </a:r>
            <a:r>
              <a:rPr lang="ru-RU" dirty="0"/>
              <a:t>Открытый доступ решает проблему кризиса ценообразования научных журналов. Библиотекари хотят помогать пользователям находить требуемую информацию, несмотря на бюджетные ограничения, наложенные на собственные библиотечные фонды. Библиотекари в университетах хотят помочь факультетам увеличить их аудиторию и влияние и таким образом способствовать повышению их исследовательского статуса. </a:t>
            </a:r>
            <a:endParaRPr lang="en-US" dirty="0"/>
          </a:p>
          <a:p>
            <a:pPr lvl="0"/>
            <a:r>
              <a:rPr lang="ru-RU" i="1" dirty="0">
                <a:solidFill>
                  <a:srgbClr val="FF0000"/>
                </a:solidFill>
              </a:rPr>
              <a:t>Университеты</a:t>
            </a:r>
            <a:r>
              <a:rPr lang="ru-RU" dirty="0"/>
              <a:t>:</a:t>
            </a:r>
            <a:r>
              <a:rPr lang="en-US" dirty="0"/>
              <a:t> </a:t>
            </a:r>
            <a:r>
              <a:rPr lang="ru-RU" dirty="0"/>
              <a:t>Благодаря открытому доступу исследователи и исследования больше находятся на виду, сокращаются их расходы на журналы и реализуется их задача по обмену знаниями.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6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Открытый доступ: пути распространения публикаций открытого доступа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300" b="1" dirty="0" smtClean="0">
                <a:solidFill>
                  <a:srgbClr val="56CA6C"/>
                </a:solidFill>
              </a:rPr>
              <a:t>Зеленый путь (</a:t>
            </a:r>
            <a:r>
              <a:rPr lang="en-US" sz="3300" b="1" dirty="0" smtClean="0">
                <a:solidFill>
                  <a:srgbClr val="56CA6C"/>
                </a:solidFill>
              </a:rPr>
              <a:t>green way</a:t>
            </a:r>
            <a:r>
              <a:rPr lang="ru-RU" sz="3300" b="1" dirty="0" smtClean="0">
                <a:solidFill>
                  <a:srgbClr val="56CA6C"/>
                </a:solidFill>
              </a:rPr>
              <a:t>)</a:t>
            </a:r>
            <a:r>
              <a:rPr lang="en-US" sz="3300" b="1" dirty="0" smtClean="0">
                <a:solidFill>
                  <a:srgbClr val="56CA6C"/>
                </a:solidFill>
              </a:rPr>
              <a:t>  </a:t>
            </a:r>
            <a:r>
              <a:rPr lang="ru-RU" dirty="0" smtClean="0"/>
              <a:t>- размещение публикаций в институциональном </a:t>
            </a:r>
            <a:r>
              <a:rPr lang="ru-RU" dirty="0" err="1" smtClean="0"/>
              <a:t>репозитории</a:t>
            </a:r>
            <a:r>
              <a:rPr lang="ru-RU" dirty="0" smtClean="0"/>
              <a:t> или в тематическом </a:t>
            </a:r>
            <a:r>
              <a:rPr lang="ru-RU" dirty="0" err="1" smtClean="0"/>
              <a:t>репозитории</a:t>
            </a:r>
            <a:r>
              <a:rPr lang="ru-RU" dirty="0" smtClean="0"/>
              <a:t> </a:t>
            </a:r>
            <a:r>
              <a:rPr lang="en-US" dirty="0">
                <a:hlinkClick r:id="rId3"/>
              </a:rPr>
              <a:t>https://arxiv.org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sz="3300" b="1" dirty="0" smtClean="0">
                <a:solidFill>
                  <a:srgbClr val="FF9900"/>
                </a:solidFill>
              </a:rPr>
              <a:t>Золотой путь (</a:t>
            </a:r>
            <a:r>
              <a:rPr lang="en-US" sz="3300" b="1" dirty="0" smtClean="0">
                <a:solidFill>
                  <a:srgbClr val="FF9900"/>
                </a:solidFill>
              </a:rPr>
              <a:t>gold way</a:t>
            </a:r>
            <a:r>
              <a:rPr lang="ru-RU" sz="3300" b="1" dirty="0" smtClean="0">
                <a:solidFill>
                  <a:srgbClr val="FF9900"/>
                </a:solidFill>
              </a:rPr>
              <a:t>)</a:t>
            </a:r>
            <a:r>
              <a:rPr lang="en-US" sz="3300" b="1" dirty="0" smtClean="0">
                <a:solidFill>
                  <a:srgbClr val="FF9900"/>
                </a:solidFill>
              </a:rPr>
              <a:t>   </a:t>
            </a:r>
            <a:r>
              <a:rPr lang="en-US" dirty="0" smtClean="0"/>
              <a:t>- </a:t>
            </a:r>
            <a:r>
              <a:rPr lang="ru-RU" dirty="0" smtClean="0"/>
              <a:t>размещение публикаций в журнале открытого доступа (существуют различные бизнес-модели для такого рода журналов).</a:t>
            </a:r>
          </a:p>
          <a:p>
            <a:pPr marL="0" indent="0" algn="just">
              <a:buNone/>
            </a:pPr>
            <a:endParaRPr lang="ru-RU" dirty="0" smtClean="0"/>
          </a:p>
          <a:p>
            <a:r>
              <a:rPr lang="en-US" b="1" dirty="0"/>
              <a:t>Directory of Open Access Journals (DOAJ)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   (</a:t>
            </a:r>
            <a:r>
              <a:rPr lang="ru-RU" dirty="0"/>
              <a:t>Каталог журналов открытого </a:t>
            </a:r>
            <a:r>
              <a:rPr lang="ru-RU" dirty="0" smtClean="0"/>
              <a:t>доступа)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://doaj.org/</a:t>
            </a:r>
            <a:r>
              <a:rPr lang="ru-RU" dirty="0"/>
              <a:t>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2764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Что такое Институциональный Репозиторий?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7931224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Электронный</a:t>
            </a:r>
            <a:r>
              <a:rPr lang="ru-RU" dirty="0"/>
              <a:t> архив </a:t>
            </a:r>
            <a:r>
              <a:rPr lang="ru-RU" dirty="0" smtClean="0"/>
              <a:t>для длительного хранения, накопления и обеспечения долговременного и надежного открытого доступа к результатам научных исследований, проводимых в Университете.</a:t>
            </a:r>
          </a:p>
          <a:p>
            <a:pPr marL="0" indent="0" algn="just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Назначение ИР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Накопление</a:t>
            </a:r>
            <a:r>
              <a:rPr lang="ru-RU" dirty="0"/>
              <a:t>, систематизация и хранение в электронном виде интеллектуальных продуктов научной общественности </a:t>
            </a:r>
            <a:r>
              <a:rPr lang="ru-RU" dirty="0" smtClean="0"/>
              <a:t>Университета</a:t>
            </a:r>
            <a:r>
              <a:rPr lang="ru-RU" dirty="0"/>
              <a:t>.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 Предоставление </a:t>
            </a:r>
            <a:r>
              <a:rPr lang="ru-RU" dirty="0"/>
              <a:t>открытого доступа к </a:t>
            </a:r>
            <a:r>
              <a:rPr lang="ru-RU" dirty="0" smtClean="0"/>
              <a:t>научной информации </a:t>
            </a:r>
            <a:r>
              <a:rPr lang="ru-RU" dirty="0"/>
              <a:t>средствами Интернет-технологий, </a:t>
            </a:r>
            <a:r>
              <a:rPr lang="ru-RU" dirty="0" smtClean="0"/>
              <a:t>распространение </a:t>
            </a:r>
            <a:r>
              <a:rPr lang="ru-RU" dirty="0"/>
              <a:t>ресурсов в среде мирового научно-образовательного пространства.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6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Институциональный </a:t>
            </a:r>
            <a:r>
              <a:rPr lang="ru-RU" sz="2800" b="1" dirty="0" smtClean="0"/>
              <a:t>Репозиторий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 Существуют различные определения </a:t>
            </a:r>
            <a:r>
              <a:rPr lang="ru-RU" dirty="0" err="1"/>
              <a:t>репозиториев</a:t>
            </a:r>
            <a:r>
              <a:rPr lang="ru-RU" dirty="0"/>
              <a:t>, </a:t>
            </a:r>
            <a:r>
              <a:rPr lang="ru-RU" dirty="0" smtClean="0"/>
              <a:t>однако большинство </a:t>
            </a:r>
            <a:r>
              <a:rPr lang="ru-RU" dirty="0"/>
              <a:t>авторов сходятся в том, что </a:t>
            </a:r>
            <a:r>
              <a:rPr lang="ru-RU" dirty="0" err="1"/>
              <a:t>репозитории</a:t>
            </a:r>
            <a:r>
              <a:rPr lang="ru-RU" dirty="0"/>
              <a:t> выполняют </a:t>
            </a:r>
            <a:r>
              <a:rPr lang="ru-RU" b="1" dirty="0" smtClean="0"/>
              <a:t>две стратегически </a:t>
            </a:r>
            <a:r>
              <a:rPr lang="ru-RU" b="1" dirty="0"/>
              <a:t>важные для университета </a:t>
            </a:r>
            <a:r>
              <a:rPr lang="ru-RU" b="1" dirty="0" smtClean="0"/>
              <a:t>роли: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во-первых, </a:t>
            </a:r>
            <a:r>
              <a:rPr lang="ru-RU" dirty="0" smtClean="0">
                <a:solidFill>
                  <a:srgbClr val="0000FF"/>
                </a:solidFill>
              </a:rPr>
              <a:t>обеспечивают </a:t>
            </a:r>
            <a:r>
              <a:rPr lang="ru-RU" dirty="0">
                <a:solidFill>
                  <a:srgbClr val="0000FF"/>
                </a:solidFill>
              </a:rPr>
              <a:t>академические коммуникации </a:t>
            </a:r>
            <a:r>
              <a:rPr lang="ru-RU" dirty="0"/>
              <a:t>между </a:t>
            </a:r>
            <a:r>
              <a:rPr lang="ru-RU" dirty="0" smtClean="0"/>
              <a:t>исследователями, увеличивая </a:t>
            </a:r>
            <a:r>
              <a:rPr lang="ru-RU" dirty="0"/>
              <a:t>конкуренцию и снижая монополизм научных </a:t>
            </a:r>
            <a:r>
              <a:rPr lang="ru-RU" dirty="0" smtClean="0"/>
              <a:t>журналов.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во-вторых</a:t>
            </a:r>
            <a:r>
              <a:rPr lang="ru-RU" dirty="0"/>
              <a:t>, являются </a:t>
            </a:r>
            <a:r>
              <a:rPr lang="ru-RU" dirty="0">
                <a:solidFill>
                  <a:srgbClr val="0000FF"/>
                </a:solidFill>
              </a:rPr>
              <a:t>количественным показателем качества </a:t>
            </a:r>
            <a:r>
              <a:rPr lang="ru-RU" dirty="0" smtClean="0">
                <a:solidFill>
                  <a:srgbClr val="0000FF"/>
                </a:solidFill>
              </a:rPr>
              <a:t>проводимых научных </a:t>
            </a:r>
            <a:r>
              <a:rPr lang="ru-RU" dirty="0">
                <a:solidFill>
                  <a:srgbClr val="0000FF"/>
                </a:solidFill>
              </a:rPr>
              <a:t>исследований </a:t>
            </a:r>
            <a:r>
              <a:rPr lang="ru-RU" dirty="0"/>
              <a:t>в конкретном университете, а </a:t>
            </a:r>
            <a:r>
              <a:rPr lang="ru-RU" dirty="0" smtClean="0"/>
              <a:t>следовательно, формируют </a:t>
            </a:r>
            <a:r>
              <a:rPr lang="ru-RU" dirty="0"/>
              <a:t>имидж и репутацию университета как центра </a:t>
            </a:r>
            <a:r>
              <a:rPr lang="ru-RU" dirty="0" smtClean="0"/>
              <a:t>научных исследований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1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63272" cy="9906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Основные</a:t>
            </a:r>
            <a:r>
              <a:rPr lang="ru-RU" sz="3600" dirty="0"/>
              <a:t> </a:t>
            </a:r>
            <a:r>
              <a:rPr lang="ru-RU" sz="3600" dirty="0" smtClean="0"/>
              <a:t>задачи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Институционального</a:t>
            </a:r>
            <a:r>
              <a:rPr lang="ru-RU" sz="3600" dirty="0"/>
              <a:t> </a:t>
            </a:r>
            <a:r>
              <a:rPr lang="ru-RU" sz="3600" dirty="0" smtClean="0"/>
              <a:t>Репозитория</a:t>
            </a:r>
            <a:r>
              <a:rPr lang="ru-RU" sz="3600" dirty="0"/>
              <a:t>: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280920" cy="420012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Обеспечение</a:t>
            </a:r>
            <a:r>
              <a:rPr lang="ru-RU" dirty="0"/>
              <a:t> свободного </a:t>
            </a:r>
            <a:r>
              <a:rPr lang="ru-RU" dirty="0" smtClean="0"/>
              <a:t>открытого доступа</a:t>
            </a:r>
            <a:r>
              <a:rPr lang="ru-RU" dirty="0"/>
              <a:t> к результатам </a:t>
            </a:r>
            <a:r>
              <a:rPr lang="ru-RU" u="sng" dirty="0" smtClean="0">
                <a:hlinkClick r:id="rId2"/>
              </a:rPr>
              <a:t>научных</a:t>
            </a:r>
            <a:r>
              <a:rPr lang="ru-RU" dirty="0">
                <a:hlinkClick r:id="rId2"/>
              </a:rPr>
              <a:t> </a:t>
            </a:r>
            <a:r>
              <a:rPr lang="ru-RU" u="sng" dirty="0" smtClean="0">
                <a:hlinkClick r:id="rId2"/>
              </a:rPr>
              <a:t>исследований</a:t>
            </a:r>
            <a:r>
              <a:rPr lang="ru-RU" dirty="0" smtClean="0"/>
              <a:t>;</a:t>
            </a:r>
          </a:p>
          <a:p>
            <a:pPr lvl="0" algn="just"/>
            <a:endParaRPr lang="ru-RU" dirty="0"/>
          </a:p>
          <a:p>
            <a:pPr lvl="0" algn="just"/>
            <a:r>
              <a:rPr lang="ru-RU" dirty="0"/>
              <a:t>Доступ к </a:t>
            </a:r>
            <a:r>
              <a:rPr lang="ru-RU" u="sng" dirty="0" smtClean="0">
                <a:solidFill>
                  <a:srgbClr val="0000FF"/>
                </a:solidFill>
              </a:rPr>
              <a:t>научным</a:t>
            </a:r>
            <a:r>
              <a:rPr lang="ru-RU" u="sng" dirty="0">
                <a:solidFill>
                  <a:srgbClr val="0000FF"/>
                </a:solidFill>
              </a:rPr>
              <a:t> </a:t>
            </a:r>
            <a:r>
              <a:rPr lang="ru-RU" u="sng" dirty="0" smtClean="0">
                <a:solidFill>
                  <a:srgbClr val="0000FF"/>
                </a:solidFill>
              </a:rPr>
              <a:t>исследованиям</a:t>
            </a:r>
            <a:r>
              <a:rPr lang="ru-RU" dirty="0">
                <a:solidFill>
                  <a:srgbClr val="0000FF"/>
                </a:solidFill>
              </a:rPr>
              <a:t> </a:t>
            </a:r>
            <a:r>
              <a:rPr lang="ru-RU" u="sng" dirty="0">
                <a:solidFill>
                  <a:srgbClr val="0000FF"/>
                </a:solidFill>
                <a:hlinkClick r:id="rId3"/>
              </a:rPr>
              <a:t>университета</a:t>
            </a:r>
            <a:r>
              <a:rPr lang="ru-RU" dirty="0"/>
              <a:t> </a:t>
            </a:r>
            <a:r>
              <a:rPr lang="ru-RU" dirty="0" smtClean="0"/>
              <a:t>для</a:t>
            </a:r>
            <a:br>
              <a:rPr lang="ru-RU" dirty="0" smtClean="0"/>
            </a:br>
            <a:r>
              <a:rPr lang="ru-RU" dirty="0" smtClean="0"/>
              <a:t>мирового</a:t>
            </a:r>
            <a:r>
              <a:rPr lang="ru-RU" dirty="0"/>
              <a:t> сообщества</a:t>
            </a:r>
            <a:r>
              <a:rPr lang="ru-RU" dirty="0" smtClean="0"/>
              <a:t>;</a:t>
            </a:r>
          </a:p>
          <a:p>
            <a:pPr lvl="0" algn="just"/>
            <a:endParaRPr lang="ru-RU" dirty="0"/>
          </a:p>
          <a:p>
            <a:pPr algn="just"/>
            <a:r>
              <a:rPr lang="ru-RU" dirty="0" smtClean="0">
                <a:solidFill>
                  <a:srgbClr val="0000FF"/>
                </a:solidFill>
              </a:rPr>
              <a:t>увеличение </a:t>
            </a:r>
            <a:r>
              <a:rPr lang="ru-RU" dirty="0">
                <a:solidFill>
                  <a:srgbClr val="0000FF"/>
                </a:solidFill>
              </a:rPr>
              <a:t>цитируемости </a:t>
            </a:r>
            <a:r>
              <a:rPr lang="ru-RU" dirty="0"/>
              <a:t>научных публикаций сотрудников Университета путем обеспечения свободного доступа к ним через Интернет. </a:t>
            </a:r>
            <a:endParaRPr lang="ru-RU" dirty="0" smtClean="0"/>
          </a:p>
          <a:p>
            <a:pPr algn="just"/>
            <a:endParaRPr lang="ru-RU" dirty="0"/>
          </a:p>
          <a:p>
            <a:pPr lvl="0" algn="just"/>
            <a:r>
              <a:rPr lang="ru-RU" dirty="0" smtClean="0"/>
              <a:t>Сохранение</a:t>
            </a:r>
            <a:r>
              <a:rPr lang="ru-RU" dirty="0"/>
              <a:t> </a:t>
            </a:r>
            <a:r>
              <a:rPr lang="ru-RU" dirty="0" smtClean="0"/>
              <a:t>электронных</a:t>
            </a:r>
            <a:r>
              <a:rPr lang="ru-RU" dirty="0"/>
              <a:t> материалов, в том </a:t>
            </a:r>
            <a:r>
              <a:rPr lang="ru-RU" dirty="0" smtClean="0"/>
              <a:t>числе</a:t>
            </a:r>
            <a:br>
              <a:rPr lang="ru-RU" dirty="0" smtClean="0"/>
            </a:br>
            <a:r>
              <a:rPr lang="ru-RU" dirty="0" smtClean="0"/>
              <a:t>неопубликованных-</a:t>
            </a:r>
            <a:r>
              <a:rPr lang="ru-RU" dirty="0"/>
              <a:t> </a:t>
            </a:r>
            <a:r>
              <a:rPr lang="ru-RU" u="sng" dirty="0">
                <a:hlinkClick r:id="rId4"/>
              </a:rPr>
              <a:t>диссертации</a:t>
            </a:r>
            <a:r>
              <a:rPr lang="ru-RU" dirty="0"/>
              <a:t> и технические отчеты.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35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3986</TotalTime>
  <Words>1164</Words>
  <Application>Microsoft Office PowerPoint</Application>
  <PresentationFormat>Экран (4:3)</PresentationFormat>
  <Paragraphs>200</Paragraphs>
  <Slides>30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Соседство</vt:lpstr>
      <vt:lpstr>Реализация Инициативы Открытого Доступа в Назарбаев Университете: институциональный репозиторий</vt:lpstr>
      <vt:lpstr>План:</vt:lpstr>
      <vt:lpstr>Open Access – Открытый доступ</vt:lpstr>
      <vt:lpstr>Open Access – Открытый доступ</vt:lpstr>
      <vt:lpstr>Открытый доступ служит интересам многих групп:</vt:lpstr>
      <vt:lpstr>Открытый доступ: пути распространения публикаций открытого доступа</vt:lpstr>
      <vt:lpstr>Что такое Институциональный Репозиторий?</vt:lpstr>
      <vt:lpstr>Институциональный Репозиторий</vt:lpstr>
      <vt:lpstr> Основные задачи  Институционального Репозитория: </vt:lpstr>
      <vt:lpstr>Преимущества Институционального Репозитория для автора</vt:lpstr>
      <vt:lpstr> Преимущества Институционального Репозитория для Университета : </vt:lpstr>
      <vt:lpstr>Мировой рейтинг университетских интернет-сайтов  Ranking Web of Universities (Webometrics)</vt:lpstr>
      <vt:lpstr>Критерии оценки университетов и его репозиториев в Webometrics.</vt:lpstr>
      <vt:lpstr>Всего по Казахстану зарегистрировано на сайте Webometrics 4 Репозитория</vt:lpstr>
      <vt:lpstr>Directory of Open Access Repositories http://www.opendoar.org/</vt:lpstr>
      <vt:lpstr> Всего по миру – 3047 репозиторий </vt:lpstr>
      <vt:lpstr>Институциональный Репозиторий Массачусетского технологического института </vt:lpstr>
      <vt:lpstr> Институциональный Репозиторий Кембриджского Университета  </vt:lpstr>
      <vt:lpstr> Институциональный Репозиторий Университета Вашингтон </vt:lpstr>
      <vt:lpstr> Документы которые будут включены в Репозиторий и вид их предоставления: </vt:lpstr>
      <vt:lpstr>SHERPA ROMEO </vt:lpstr>
      <vt:lpstr>Издательские политики по авторскому праву и самоархивированию, проект SHERPA ROMEO</vt:lpstr>
      <vt:lpstr>Регистрация и индексирование в поисковых  системах  Интернета</vt:lpstr>
      <vt:lpstr>Презентация PowerPoint</vt:lpstr>
      <vt:lpstr>Положение об Архиве открытого доступа, Авторское соглашение</vt:lpstr>
      <vt:lpstr>Лицензии и правовые инструменты Creative Commons </vt:lpstr>
      <vt:lpstr>   Nazarbayev University Repository показ онлайн режиме  веб сайт репозитория НУ </vt:lpstr>
      <vt:lpstr> Количество обращений пользователей к Репозиторию Назарбаев  Университет , 21.05.2016г. </vt:lpstr>
      <vt:lpstr>Презентация PowerPoint</vt:lpstr>
      <vt:lpstr>Вопросы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институционального репозитория</dc:title>
  <dc:creator>Tolkyn Jangulova</dc:creator>
  <cp:lastModifiedBy>Tolkyn Dzhangulova</cp:lastModifiedBy>
  <cp:revision>218</cp:revision>
  <dcterms:created xsi:type="dcterms:W3CDTF">2015-11-09T08:20:32Z</dcterms:created>
  <dcterms:modified xsi:type="dcterms:W3CDTF">2016-05-21T09:27:32Z</dcterms:modified>
</cp:coreProperties>
</file>