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7" r:id="rId4"/>
    <p:sldId id="257" r:id="rId5"/>
    <p:sldId id="262" r:id="rId6"/>
    <p:sldId id="268" r:id="rId7"/>
    <p:sldId id="269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384" y="-7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3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395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51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751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888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196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73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50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90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84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08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00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64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3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195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146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55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768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955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429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53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593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1661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15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88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11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6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5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60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1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6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72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B686-974B-49D2-86B3-AAE546946B9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CCEFC-1DCB-4811-B89C-BC72D8E27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0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1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B686-974B-49D2-86B3-AAE546946B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CCEFC-1DCB-4811-B89C-BC72D8E276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odepressii.ru/epilepsiya/tabletki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7835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«Как принимать противосудорожные препараты?»</a:t>
            </a:r>
            <a:endParaRPr lang="ru-RU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6" y="324294"/>
            <a:ext cx="2794959" cy="885237"/>
          </a:xfrm>
          <a:prstGeom prst="rect">
            <a:avLst/>
          </a:prstGeom>
        </p:spPr>
      </p:pic>
      <p:sp>
        <p:nvSpPr>
          <p:cNvPr id="5" name="Подзаголовок 4"/>
          <p:cNvSpPr txBox="1">
            <a:spLocks noGrp="1"/>
          </p:cNvSpPr>
          <p:nvPr>
            <p:ph type="subTitle" idx="1"/>
          </p:nvPr>
        </p:nvSpPr>
        <p:spPr>
          <a:xfrm>
            <a:off x="825718" y="4134782"/>
            <a:ext cx="1096718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Подготовили: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студенты ШМНУ, </a:t>
            </a:r>
          </a:p>
          <a:p>
            <a:pPr algn="just"/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                        Б</a:t>
            </a:r>
            <a:r>
              <a:rPr lang="ru-RU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акалавр </a:t>
            </a:r>
            <a:r>
              <a:rPr lang="ru-RU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прикладного сестринского дела _выпускники 2019 года</a:t>
            </a:r>
          </a:p>
          <a:p>
            <a:pPr algn="just"/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                       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Молдагалиева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Гульнар,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Баймуханбетова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Ботакоз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                       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Жалбырова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Думанкуль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Булхаирова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Алия</a:t>
            </a:r>
            <a:endParaRPr lang="ru-RU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1430" y="6184126"/>
            <a:ext cx="2135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Астана 2018</a:t>
            </a:r>
            <a:endParaRPr lang="ru-RU" sz="24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55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957" y="265248"/>
            <a:ext cx="2794959" cy="885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93957" y="1975019"/>
            <a:ext cx="2918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  </a:t>
            </a:r>
            <a:endParaRPr lang="ru-RU" sz="2000" b="1" dirty="0"/>
          </a:p>
        </p:txBody>
      </p:sp>
      <p:pic>
        <p:nvPicPr>
          <p:cNvPr id="1026" name="Picture 2" descr="https://go1.imgsmail.ru/imgpreview?key=2ab8559d12c66248&amp;mb=imgdb_preview_19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376" y="3649851"/>
            <a:ext cx="2655879" cy="191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956376" y="5914378"/>
            <a:ext cx="31236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Студенты </a:t>
            </a:r>
            <a:r>
              <a:rPr lang="ru-RU" sz="1000" dirty="0"/>
              <a:t>ШМНУ, SY:2018-2019</a:t>
            </a:r>
          </a:p>
          <a:p>
            <a:r>
              <a:rPr lang="ru-RU" sz="1000" dirty="0" smtClean="0"/>
              <a:t>Бакалавр прикладного сестринского дела </a:t>
            </a:r>
          </a:p>
          <a:p>
            <a:r>
              <a:rPr lang="ru-RU" sz="1000" dirty="0" smtClean="0"/>
              <a:t>выпускники 2019 года</a:t>
            </a:r>
          </a:p>
          <a:p>
            <a:r>
              <a:rPr lang="ru-RU" sz="1000" dirty="0" smtClean="0"/>
              <a:t>Баймуханбетова </a:t>
            </a:r>
            <a:r>
              <a:rPr lang="ru-RU" sz="1000" dirty="0"/>
              <a:t>Б., </a:t>
            </a:r>
            <a:r>
              <a:rPr lang="ru-RU" sz="1000" dirty="0" err="1"/>
              <a:t>Булхаирова</a:t>
            </a:r>
            <a:r>
              <a:rPr lang="ru-RU" sz="1000" dirty="0"/>
              <a:t> А., </a:t>
            </a:r>
            <a:endParaRPr lang="ru-RU" sz="1000" dirty="0" smtClean="0"/>
          </a:p>
          <a:p>
            <a:r>
              <a:rPr lang="ru-RU" sz="1000" dirty="0" smtClean="0"/>
              <a:t>Жалбырова </a:t>
            </a:r>
            <a:r>
              <a:rPr lang="ru-RU" sz="1000" dirty="0"/>
              <a:t>Д., Молдагалиева Г</a:t>
            </a:r>
            <a:r>
              <a:rPr lang="ru-RU" sz="1000" dirty="0" smtClean="0"/>
              <a:t>.</a:t>
            </a:r>
          </a:p>
          <a:p>
            <a:endParaRPr lang="ru-RU" sz="1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6053" y="58846"/>
            <a:ext cx="37406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Часто встречающиеся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600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сложнения </a:t>
            </a:r>
          </a:p>
          <a:p>
            <a:pPr algn="just">
              <a:lnSpc>
                <a:spcPct val="150000"/>
              </a:lnSpc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ри приеме противосудорожных препаратов:</a:t>
            </a:r>
            <a:endParaRPr lang="ru-RU" sz="1600" b="1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 головокружение;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 неуверенность при ходьбе;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 раздвоение зрительного образа;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 сонливость, рвота или тошнота.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 кожная сыпь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аллергические реакции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Могут также вызвать и такие серьезные осложнения, как печеночная недостаточность, ухудшение кроветворения.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Чтобы избежать хронических побочных эффектов,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следует проводить специальные лабораторные исследования, по назначению врача.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usp22.msp.midural.ru/upload/news/2017/01/26/NdL0P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7" r="16045"/>
          <a:stretch/>
        </p:blipFill>
        <p:spPr bwMode="auto">
          <a:xfrm>
            <a:off x="5238427" y="158596"/>
            <a:ext cx="2045776" cy="198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773478" y="2142374"/>
            <a:ext cx="28178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Желательно вести дневник, в котором будут записи о ваших предписанных лекарствах, дозировке, появление приступов и любой информации о лечении.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Данные сведения помогут вашему врачу для правильного лечения.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46" y="272161"/>
            <a:ext cx="338126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0" i="0" dirty="0" smtClean="0">
                <a:effectLst/>
                <a:latin typeface="Arial" panose="020B0604020202020204" pitchFamily="34" charset="0"/>
              </a:rPr>
              <a:t>Прием противосудорожных препаратов длится в течение нескольких лет до полного выздоровления, либо же на протяжении всей жизни.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правильно принимать препараты, тогда можно добиться хороших результатов, что позволит как можно скорее забыть о периодически возникающих приступах.</a:t>
            </a:r>
          </a:p>
          <a:p>
            <a:pPr algn="just">
              <a:lnSpc>
                <a:spcPct val="150000"/>
              </a:lnSpc>
            </a:pPr>
            <a:endParaRPr lang="ru-RU" sz="1200" dirty="0"/>
          </a:p>
        </p:txBody>
      </p:sp>
      <p:pic>
        <p:nvPicPr>
          <p:cNvPr id="5" name="Picture 6" descr="ÐÐ°ÑÑÐ¸Ð½ÐºÐ¸ Ð¿Ð¾ Ð·Ð°Ð¿ÑÐ¾ÑÑ Ð¿ÑÐ°Ð²Ð¸Ð»Ð° Ð¿ÑÐ¸ÐµÐ¼Ð° Ð¿ÑÐ¾ÑÐ¸Ð²Ð¾ÑÑÐ´Ð¾ÑÐ¾Ð¶Ð½ÑÑ Ð¿ÑÐµÐ¿Ð°ÑÐ°ÑÐ¾Ð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490" y="5246254"/>
            <a:ext cx="1264119" cy="90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11441" y="105013"/>
            <a:ext cx="374067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effectLst/>
                <a:latin typeface="Arimo"/>
              </a:rPr>
              <a:t>Правила приема противосудорожных препаратов, которые полезно знать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Принимать препараты:</a:t>
            </a:r>
            <a:endParaRPr lang="ru-RU" sz="160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 которые назначил ваш врач.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 именно в той последовательности,   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в количестве и дозе.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16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одно и тоже время ежедневно. </a:t>
            </a:r>
          </a:p>
          <a:p>
            <a:endParaRPr lang="ru-RU" dirty="0"/>
          </a:p>
        </p:txBody>
      </p:sp>
      <p:pic>
        <p:nvPicPr>
          <p:cNvPr id="11" name="Picture 12" descr="ÐÐ°ÑÑÐ¸Ð½ÐºÐ¸ Ð¿Ð¾ Ð·Ð°Ð¿ÑÐ¾ÑÑ Ð´Ð»Ð¸ÑÐµÐ»ÑÐ½ÑÐ¹ Ð¿ÑÐ¸ÐµÐ¼ Ð»ÐµÐºÐ°ÑÑÑ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379" y="3093486"/>
            <a:ext cx="2953176" cy="197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095281" y="1351351"/>
            <a:ext cx="3884909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Немедленно сообщите своему врачу, если вы пропустили дозу!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противном случае он получает впечатление, что препарат не работает и увеличивать дозу без необходимости.</a:t>
            </a:r>
            <a:b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Всегда иметь запас препаратов - дома, при поездках!</a:t>
            </a:r>
          </a:p>
          <a:p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 назначение другого противосудорожного препарата, что приведет к появлению приступов.</a:t>
            </a:r>
          </a:p>
          <a:p>
            <a:endParaRPr 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Нельзя одномоментно прекращать прием препарата. 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Так как может развиться синдром отмены, который приведет к появлению более частых и тяжелых судорожных приступов.</a:t>
            </a:r>
          </a:p>
          <a:p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Контролируйте побочные эффекты лекарств и вовремя сообщайте своему врачу.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https://talk-on.ru/upload/resize_cache/iblock/e71/370_310_269d5c55e097d4dca2290f1b84f2b2c97/e7141590292315d0d2c5807ccf194cc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16" y="272161"/>
            <a:ext cx="1135901" cy="95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247387" y="5236285"/>
            <a:ext cx="3115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Желательно при себе иметь информацию (записку) о заболевании и принимаемых препаратах.</a:t>
            </a: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 случай возникновения приступа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http://zdravzona.ru/upload/iblock/951/951853e4901eea1b14dfa6fffe77e3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57" y="5050836"/>
            <a:ext cx="1230951" cy="123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vidal.ru/upload/products/depakine-chrono-ta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7" t="3938" r="29516" b="6456"/>
          <a:stretch/>
        </p:blipFill>
        <p:spPr bwMode="auto">
          <a:xfrm>
            <a:off x="344600" y="5017216"/>
            <a:ext cx="602361" cy="12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17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957" y="265248"/>
            <a:ext cx="2794959" cy="885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32287" y="1664563"/>
            <a:ext cx="2918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</a:rPr>
              <a:t>Тырысуға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</a:rPr>
              <a:t>қарсы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</a:rPr>
              <a:t>дәрілерді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</a:rPr>
              <a:t>қалай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</a:rPr>
              <a:t>қабылдау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</a:rPr>
              <a:t>қажет</a:t>
            </a:r>
            <a:r>
              <a:rPr lang="ru-RU" sz="2400" b="1" dirty="0" smtClean="0">
                <a:solidFill>
                  <a:prstClr val="black"/>
                </a:solidFill>
              </a:rPr>
              <a:t>? </a:t>
            </a: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s://go1.imgsmail.ru/imgpreview?key=2ab8559d12c66248&amp;mb=imgdb_preview_19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330" y="3378970"/>
            <a:ext cx="3031926" cy="218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338088" y="6304659"/>
            <a:ext cx="38539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000" dirty="0" smtClean="0">
                <a:solidFill>
                  <a:prstClr val="black"/>
                </a:solidFill>
              </a:rPr>
              <a:t>Қолданбалы мейірбикелік іс бакалавры</a:t>
            </a:r>
            <a:r>
              <a:rPr lang="ru-RU" sz="1000" dirty="0" smtClean="0">
                <a:solidFill>
                  <a:prstClr val="black"/>
                </a:solidFill>
              </a:rPr>
              <a:t>_2019</a:t>
            </a:r>
            <a:r>
              <a:rPr lang="kk-KZ" sz="1000" dirty="0" smtClean="0">
                <a:solidFill>
                  <a:prstClr val="black"/>
                </a:solidFill>
              </a:rPr>
              <a:t> жылдың түлектері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258" y="57477"/>
            <a:ext cx="37406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Тырысуға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қарсы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қабылдауда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жиі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кездесетін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асқынулар</a:t>
            </a: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Бас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айналуы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Жүру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кезіндегі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сенімсіздік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Көру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бейнесінің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қосарлануы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Ұйқышылдық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Құсу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немесе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жүрек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айнуы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бөртпесі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Аллергиялық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реакциялар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Сондай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ақ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бауыр жетіспеушілігі, қан түзілімінің нашарлауы секіліді күрделі асқынулар туғызуы мүмкін. 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Созылмалы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жанама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әсерлерді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болдырмас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үшін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дәрігердің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тағайындауымен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арнайы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зертханалық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зерттеулер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жүргізген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дұрыс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usp22.msp.midural.ru/upload/news/2017/01/26/NdL0P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7" r="16045"/>
          <a:stretch/>
        </p:blipFill>
        <p:spPr bwMode="auto">
          <a:xfrm>
            <a:off x="5073112" y="499072"/>
            <a:ext cx="2045776" cy="198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687094" y="2693519"/>
            <a:ext cx="28178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Сізге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жазылған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мөлшерлемесі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ұстамалардың пайда болуы және емдеу туралы кез-келген ақпараттар туралы жазбалады жазып отыртын күнделік жүргізген дұрыс.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08112" y="1607110"/>
            <a:ext cx="1375776" cy="654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i="1" dirty="0" smtClean="0">
                <a:solidFill>
                  <a:srgbClr val="C00000"/>
                </a:solidFill>
              </a:rPr>
              <a:t>Назар аударыңыз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7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46" y="272161"/>
            <a:ext cx="338126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Тырысуға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қарсы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дәрілерді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қабылдау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толық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сауыққанша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бірнеше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жылға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немесе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өмір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бойына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созылады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</a:rPr>
              <a:t/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Егер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дұрыс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қабылдаса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онда мерзімді пайда болып тұратын ұстамалар туралы тезірек ұмытуға мүмкіндік беретіндей жақсы нәтижелерге жетуге болады.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5" name="Picture 6" descr="ÐÐ°ÑÑÐ¸Ð½ÐºÐ¸ Ð¿Ð¾ Ð·Ð°Ð¿ÑÐ¾ÑÑ Ð¿ÑÐ°Ð²Ð¸Ð»Ð° Ð¿ÑÐ¸ÐµÐ¼Ð° Ð¿ÑÐ¾ÑÐ¸Ð²Ð¾ÑÑÐ´Ð¾ÑÐ¾Ð¶Ð½ÑÑ Ð¿ÑÐµÐ¿Ð°ÑÐ°ÑÐ¾Ð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490" y="5246254"/>
            <a:ext cx="1264119" cy="90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25661" y="209531"/>
            <a:ext cx="37406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Білуге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пайдалы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тырысуға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қарсы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препараттарды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қабылдау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mo"/>
              </a:rPr>
              <a:t>ережелері</a:t>
            </a:r>
            <a:r>
              <a:rPr lang="ru-RU" b="1" dirty="0" smtClean="0">
                <a:solidFill>
                  <a:prstClr val="black"/>
                </a:solidFill>
                <a:latin typeface="Arimo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Мына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әрілерді қабылдау қажет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Сіздің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дәрігеріңіз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тағайындаған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Дәл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ретпен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 </a:t>
            </a:r>
            <a:r>
              <a:rPr lang="kk-K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мөлшерде және мөлшерлемеде.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1" name="Picture 12" descr="ÐÐ°ÑÑÐ¸Ð½ÐºÐ¸ Ð¿Ð¾ Ð·Ð°Ð¿ÑÐ¾ÑÑ Ð´Ð»Ð¸ÑÐµÐ»ÑÐ½ÑÐ¹ Ð¿ÑÐ¸ÐµÐ¼ Ð»ÐµÐºÐ°ÑÑÑ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411" y="3078115"/>
            <a:ext cx="2953176" cy="197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36494" y="1402207"/>
            <a:ext cx="388490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Егер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сіз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мөлшерлемені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өткізіп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алсаңыз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k-KZ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дереу өз дәрігеріңізге хабарласыңыз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Кері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жағдайда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етпеді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деген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пікірмен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мөлшерлемені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қажетсіз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жоғарлатуы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мүмкін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i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Әрқашан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дәрілердің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запасы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болуы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тиіс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kk-KZ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үйде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k-KZ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сапапға шыққанда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Ұстамалардың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пайда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болуына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әкелуі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мүмкін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тырысуға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қарсы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басқа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тағайындауы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мүмкін</a:t>
            </a:r>
            <a:r>
              <a:rPr lang="ru-RU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қабылдауды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бір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мезетте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тоқтатуға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болмайды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ru-RU" sz="14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Себебі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k-KZ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одан да жиі әрі ауыр тырысу ұстамаларының пайда болуына әкелетін жою синдромы дамуы мүмкін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Дәрілердің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кері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әсерлерін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қадағалаңыз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уақытылы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өз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дәрігеріңізге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хабарласыңыз</a:t>
            </a: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https://talk-on.ru/upload/resize_cache/iblock/e71/370_310_269d5c55e097d4dca2290f1b84f2b2c97/e7141590292315d0d2c5807ccf194cc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16" y="272161"/>
            <a:ext cx="1135901" cy="95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38419" y="5246254"/>
            <a:ext cx="3115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Ұстамалардың пайда болу жағдайына өзіңізбен дертіңіз және қабылдайтын дәрілеріңізжайлы ақпарат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k-K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жазба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алып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жүргеніңіз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жөн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http://zdravzona.ru/upload/iblock/951/951853e4901eea1b14dfa6fffe77e3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57" y="5050836"/>
            <a:ext cx="1230951" cy="123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vidal.ru/upload/products/depakine-chrono-ta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7" t="3938" r="29516" b="6456"/>
          <a:stretch/>
        </p:blipFill>
        <p:spPr bwMode="auto">
          <a:xfrm>
            <a:off x="344600" y="5017216"/>
            <a:ext cx="602361" cy="12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06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3412" y="1168435"/>
            <a:ext cx="117185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Онлайн журнал по психиатрии </a:t>
            </a:r>
            <a:r>
              <a:rPr lang="pl-PL" sz="2800" dirty="0" smtClean="0"/>
              <a:t>2014-2018</a:t>
            </a:r>
            <a:r>
              <a:rPr lang="ru-RU" sz="2800" dirty="0" smtClean="0"/>
              <a:t>, </a:t>
            </a:r>
            <a:r>
              <a:rPr lang="pl-PL" sz="2800" dirty="0" smtClean="0"/>
              <a:t>© odepressii.ru</a:t>
            </a:r>
            <a:r>
              <a:rPr lang="ru-RU" sz="2800" dirty="0" smtClean="0"/>
              <a:t>, 	«</a:t>
            </a:r>
            <a:r>
              <a:rPr lang="ru-RU" sz="2800" dirty="0" smtClean="0">
                <a:solidFill>
                  <a:srgbClr val="444444"/>
                </a:solidFill>
              </a:rPr>
              <a:t>Противосудорожные </a:t>
            </a:r>
            <a:r>
              <a:rPr lang="ru-RU" sz="2800" dirty="0">
                <a:solidFill>
                  <a:srgbClr val="444444"/>
                </a:solidFill>
              </a:rPr>
              <a:t>препараты при </a:t>
            </a:r>
            <a:r>
              <a:rPr lang="ru-RU" sz="2800" dirty="0" smtClean="0">
                <a:solidFill>
                  <a:srgbClr val="444444"/>
                </a:solidFill>
              </a:rPr>
              <a:t>эпилепсии»</a:t>
            </a:r>
            <a:endParaRPr lang="ru-RU" sz="2800" dirty="0">
              <a:solidFill>
                <a:srgbClr val="444444"/>
              </a:solidFill>
            </a:endParaRPr>
          </a:p>
          <a:p>
            <a:r>
              <a:rPr lang="ru-RU" sz="2800" dirty="0" smtClean="0">
                <a:solidFill>
                  <a:srgbClr val="444444"/>
                </a:solidFill>
                <a:hlinkClick r:id="rId2"/>
              </a:rPr>
              <a:t>	https</a:t>
            </a:r>
            <a:r>
              <a:rPr lang="ru-RU" sz="2800" dirty="0">
                <a:solidFill>
                  <a:srgbClr val="444444"/>
                </a:solidFill>
                <a:hlinkClick r:id="rId2"/>
              </a:rPr>
              <a:t>://</a:t>
            </a:r>
            <a:r>
              <a:rPr lang="ru-RU" sz="2800" dirty="0" smtClean="0">
                <a:solidFill>
                  <a:srgbClr val="444444"/>
                </a:solidFill>
                <a:hlinkClick r:id="rId2"/>
              </a:rPr>
              <a:t>odepressii.ru/epilepsiya/tabletki.html</a:t>
            </a:r>
            <a:r>
              <a:rPr lang="ru-RU" sz="2800" dirty="0" smtClean="0">
                <a:solidFill>
                  <a:srgbClr val="444444"/>
                </a:solidFill>
              </a:rPr>
              <a:t> </a:t>
            </a:r>
            <a:r>
              <a:rPr lang="ru-RU" sz="2800" dirty="0">
                <a:solidFill>
                  <a:srgbClr val="444444"/>
                </a:solidFill>
              </a:rPr>
              <a:t>   </a:t>
            </a:r>
            <a:endParaRPr lang="ru-RU" sz="2800" dirty="0" smtClean="0">
              <a:solidFill>
                <a:srgbClr val="444444"/>
              </a:solidFill>
            </a:endParaRPr>
          </a:p>
          <a:p>
            <a:r>
              <a:rPr lang="ru-RU" sz="2800" dirty="0" err="1" smtClean="0">
                <a:solidFill>
                  <a:srgbClr val="444444"/>
                </a:solidFill>
              </a:rPr>
              <a:t>Марута</a:t>
            </a:r>
            <a:r>
              <a:rPr lang="ru-RU" sz="2800" dirty="0" smtClean="0">
                <a:solidFill>
                  <a:srgbClr val="444444"/>
                </a:solidFill>
              </a:rPr>
              <a:t> </a:t>
            </a:r>
            <a:r>
              <a:rPr lang="ru-RU" sz="2800" dirty="0">
                <a:solidFill>
                  <a:srgbClr val="444444"/>
                </a:solidFill>
              </a:rPr>
              <a:t>Н.А., Кожина А.М. (2014) </a:t>
            </a:r>
            <a:r>
              <a:rPr lang="ru-RU" sz="2800" dirty="0" smtClean="0">
                <a:solidFill>
                  <a:srgbClr val="444444"/>
                </a:solidFill>
              </a:rPr>
              <a:t>«ЖИЗНЬ </a:t>
            </a:r>
            <a:r>
              <a:rPr lang="ru-RU" sz="2800" dirty="0">
                <a:solidFill>
                  <a:srgbClr val="444444"/>
                </a:solidFill>
              </a:rPr>
              <a:t>С ЭПИЛЕПСИЕЙ. </a:t>
            </a:r>
          </a:p>
          <a:p>
            <a:r>
              <a:rPr lang="ru-RU" sz="2800" dirty="0">
                <a:solidFill>
                  <a:srgbClr val="444444"/>
                </a:solidFill>
              </a:rPr>
              <a:t>           ЧТО ДЕЛАТЬ</a:t>
            </a:r>
            <a:r>
              <a:rPr lang="ru-RU" sz="2800" dirty="0" smtClean="0">
                <a:solidFill>
                  <a:srgbClr val="444444"/>
                </a:solidFill>
              </a:rPr>
              <a:t>?» </a:t>
            </a:r>
            <a:r>
              <a:rPr lang="ru-RU" sz="2800" dirty="0">
                <a:solidFill>
                  <a:srgbClr val="444444"/>
                </a:solidFill>
              </a:rPr>
              <a:t>Краткое руководство для пациентов, страдающих    </a:t>
            </a:r>
          </a:p>
          <a:p>
            <a:r>
              <a:rPr lang="ru-RU" sz="2800" dirty="0">
                <a:solidFill>
                  <a:srgbClr val="444444"/>
                </a:solidFill>
              </a:rPr>
              <a:t>            эпилепсией и их родственников.</a:t>
            </a:r>
          </a:p>
          <a:p>
            <a:endParaRPr lang="ru-RU" sz="2800" dirty="0">
              <a:solidFill>
                <a:srgbClr val="44444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4945" y="583660"/>
            <a:ext cx="172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Ссылки: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4008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458</Words>
  <Application>Microsoft Office PowerPoint</Application>
  <PresentationFormat>Произвольный</PresentationFormat>
  <Paragraphs>80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1_Тема Office</vt:lpstr>
      <vt:lpstr>2_Тема Office</vt:lpstr>
      <vt:lpstr> «Как принимать противосудорожные препараты?»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Akdana Bakirova</cp:lastModifiedBy>
  <cp:revision>36</cp:revision>
  <dcterms:created xsi:type="dcterms:W3CDTF">2018-04-19T03:27:33Z</dcterms:created>
  <dcterms:modified xsi:type="dcterms:W3CDTF">2019-04-15T11:32:04Z</dcterms:modified>
</cp:coreProperties>
</file>