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1"/>
  </p:notesMasterIdLst>
  <p:sldIdLst>
    <p:sldId id="272" r:id="rId2"/>
    <p:sldId id="266" r:id="rId3"/>
    <p:sldId id="258" r:id="rId4"/>
    <p:sldId id="257" r:id="rId5"/>
    <p:sldId id="259" r:id="rId6"/>
    <p:sldId id="261" r:id="rId7"/>
    <p:sldId id="268" r:id="rId8"/>
    <p:sldId id="262" r:id="rId9"/>
    <p:sldId id="263" r:id="rId10"/>
    <p:sldId id="265" r:id="rId11"/>
    <p:sldId id="270" r:id="rId12"/>
    <p:sldId id="271" r:id="rId13"/>
    <p:sldId id="273" r:id="rId14"/>
    <p:sldId id="274" r:id="rId15"/>
    <p:sldId id="275" r:id="rId16"/>
    <p:sldId id="276" r:id="rId17"/>
    <p:sldId id="277" r:id="rId18"/>
    <p:sldId id="278" r:id="rId19"/>
    <p:sldId id="281"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322" autoAdjust="0"/>
  </p:normalViewPr>
  <p:slideViewPr>
    <p:cSldViewPr>
      <p:cViewPr>
        <p:scale>
          <a:sx n="87" d="100"/>
          <a:sy n="87" d="100"/>
        </p:scale>
        <p:origin x="-1464" y="4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ED9575-E099-4E82-926F-B38A084ADB3D}" type="datetimeFigureOut">
              <a:rPr lang="ru-RU" smtClean="0"/>
              <a:t>10.11.2016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A743B8-A05D-4ED0-8ED4-2982D8D9453F}" type="slidenum">
              <a:rPr lang="ru-RU" smtClean="0"/>
              <a:t>‹#›</a:t>
            </a:fld>
            <a:endParaRPr lang="ru-RU"/>
          </a:p>
        </p:txBody>
      </p:sp>
    </p:spTree>
    <p:extLst>
      <p:ext uri="{BB962C8B-B14F-4D97-AF65-F5344CB8AC3E}">
        <p14:creationId xmlns:p14="http://schemas.microsoft.com/office/powerpoint/2010/main" val="4196908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kern="1200" dirty="0" smtClean="0">
                <a:solidFill>
                  <a:schemeClr val="tx1"/>
                </a:solidFill>
                <a:effectLst/>
                <a:latin typeface="+mn-lt"/>
                <a:ea typeface="+mn-ea"/>
                <a:cs typeface="+mn-cs"/>
              </a:rPr>
              <a:t>The principles of differentiation and collocation included by Cutter in his objects and means, are at the very center of cataloging</a:t>
            </a:r>
            <a:r>
              <a:rPr lang="ru-RU" sz="1200"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Cutter advises the bending of the rule, rather than ignoring the public. In closing his Preface, he reinforces his view of the proper place for rules in cataloging practice: </a:t>
            </a:r>
            <a:endParaRPr lang="ru-R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Cataloging is an art, not a science. No rules can take the place of experience and good judgment, but some of the results of experience may be best indicated by rules. -- Charles A. Cutter</a:t>
            </a: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C0A743B8-A05D-4ED0-8ED4-2982D8D9453F}" type="slidenum">
              <a:rPr lang="ru-RU" smtClean="0"/>
              <a:t>3</a:t>
            </a:fld>
            <a:endParaRPr lang="ru-RU"/>
          </a:p>
        </p:txBody>
      </p:sp>
    </p:spTree>
    <p:extLst>
      <p:ext uri="{BB962C8B-B14F-4D97-AF65-F5344CB8AC3E}">
        <p14:creationId xmlns:p14="http://schemas.microsoft.com/office/powerpoint/2010/main" val="3630095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This statement builds on the great cataloguing traditions of the world , It is hoped this statement will increase the international sharing of bibliographic and authority</a:t>
            </a:r>
          </a:p>
          <a:p>
            <a:r>
              <a:rPr lang="en-US" sz="1200" b="0" i="0" u="none" strike="noStrike" kern="1200" baseline="0" dirty="0" smtClean="0">
                <a:solidFill>
                  <a:schemeClr val="tx1"/>
                </a:solidFill>
                <a:latin typeface="+mn-lt"/>
                <a:ea typeface="+mn-ea"/>
                <a:cs typeface="+mn-cs"/>
              </a:rPr>
              <a:t>data and guide cataloguing rule makers in their efforts to develop an international cataloguing code</a:t>
            </a:r>
            <a:endParaRPr lang="ru-RU" dirty="0" smtClean="0"/>
          </a:p>
          <a:p>
            <a:endParaRPr lang="en-US" dirty="0"/>
          </a:p>
        </p:txBody>
      </p:sp>
      <p:sp>
        <p:nvSpPr>
          <p:cNvPr id="4" name="Slide Number Placeholder 3"/>
          <p:cNvSpPr>
            <a:spLocks noGrp="1"/>
          </p:cNvSpPr>
          <p:nvPr>
            <p:ph type="sldNum" sz="quarter" idx="10"/>
          </p:nvPr>
        </p:nvSpPr>
        <p:spPr/>
        <p:txBody>
          <a:bodyPr/>
          <a:lstStyle/>
          <a:p>
            <a:fld id="{C0A743B8-A05D-4ED0-8ED4-2982D8D9453F}" type="slidenum">
              <a:rPr lang="ru-RU" smtClean="0"/>
              <a:t>4</a:t>
            </a:fld>
            <a:endParaRPr lang="ru-RU"/>
          </a:p>
        </p:txBody>
      </p:sp>
    </p:spTree>
    <p:extLst>
      <p:ext uri="{BB962C8B-B14F-4D97-AF65-F5344CB8AC3E}">
        <p14:creationId xmlns:p14="http://schemas.microsoft.com/office/powerpoint/2010/main" val="39260578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Chapters for headings are divided into headings for persons, geographic names, corporate bodies and uniform titles. Instructions concerning references make up the final chapter of Part Two. The four appendices cover capitalization, abbreviations, numerals, and finally there is a glossary.</a:t>
            </a:r>
            <a:endParaRPr lang="ru-RU" dirty="0" smtClean="0"/>
          </a:p>
          <a:p>
            <a:endParaRPr lang="en-US" dirty="0"/>
          </a:p>
        </p:txBody>
      </p:sp>
      <p:sp>
        <p:nvSpPr>
          <p:cNvPr id="4" name="Slide Number Placeholder 3"/>
          <p:cNvSpPr>
            <a:spLocks noGrp="1"/>
          </p:cNvSpPr>
          <p:nvPr>
            <p:ph type="sldNum" sz="quarter" idx="10"/>
          </p:nvPr>
        </p:nvSpPr>
        <p:spPr/>
        <p:txBody>
          <a:bodyPr/>
          <a:lstStyle/>
          <a:p>
            <a:fld id="{C0A743B8-A05D-4ED0-8ED4-2982D8D9453F}" type="slidenum">
              <a:rPr lang="ru-RU" smtClean="0"/>
              <a:t>9</a:t>
            </a:fld>
            <a:endParaRPr lang="ru-RU"/>
          </a:p>
        </p:txBody>
      </p:sp>
    </p:spTree>
    <p:extLst>
      <p:ext uri="{BB962C8B-B14F-4D97-AF65-F5344CB8AC3E}">
        <p14:creationId xmlns:p14="http://schemas.microsoft.com/office/powerpoint/2010/main" val="26986720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Many catalogers construct access points at local institutions, and add access points to bibliographic records or verify existing access points against an authority file</a:t>
            </a:r>
            <a:endParaRPr lang="en-US" dirty="0"/>
          </a:p>
        </p:txBody>
      </p:sp>
      <p:sp>
        <p:nvSpPr>
          <p:cNvPr id="4" name="Slide Number Placeholder 3"/>
          <p:cNvSpPr>
            <a:spLocks noGrp="1"/>
          </p:cNvSpPr>
          <p:nvPr>
            <p:ph type="sldNum" sz="quarter" idx="10"/>
          </p:nvPr>
        </p:nvSpPr>
        <p:spPr/>
        <p:txBody>
          <a:bodyPr/>
          <a:lstStyle/>
          <a:p>
            <a:fld id="{C0A743B8-A05D-4ED0-8ED4-2982D8D9453F}" type="slidenum">
              <a:rPr lang="ru-RU" smtClean="0"/>
              <a:t>10</a:t>
            </a:fld>
            <a:endParaRPr lang="ru-RU"/>
          </a:p>
        </p:txBody>
      </p:sp>
    </p:spTree>
    <p:extLst>
      <p:ext uri="{BB962C8B-B14F-4D97-AF65-F5344CB8AC3E}">
        <p14:creationId xmlns:p14="http://schemas.microsoft.com/office/powerpoint/2010/main" val="39037475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1898, internationally, </a:t>
            </a:r>
            <a:r>
              <a:rPr lang="en-US" baseline="0" dirty="0" smtClean="0"/>
              <a:t>includes: analysis, </a:t>
            </a:r>
            <a:r>
              <a:rPr lang="en-US" baseline="0" dirty="0" err="1" smtClean="0"/>
              <a:t>assighning</a:t>
            </a:r>
            <a:endParaRPr lang="en-US" dirty="0"/>
          </a:p>
        </p:txBody>
      </p:sp>
      <p:sp>
        <p:nvSpPr>
          <p:cNvPr id="4" name="Slide Number Placeholder 3"/>
          <p:cNvSpPr>
            <a:spLocks noGrp="1"/>
          </p:cNvSpPr>
          <p:nvPr>
            <p:ph type="sldNum" sz="quarter" idx="10"/>
          </p:nvPr>
        </p:nvSpPr>
        <p:spPr/>
        <p:txBody>
          <a:bodyPr/>
          <a:lstStyle/>
          <a:p>
            <a:fld id="{C0A743B8-A05D-4ED0-8ED4-2982D8D9453F}" type="slidenum">
              <a:rPr lang="ru-RU" smtClean="0"/>
              <a:t>11</a:t>
            </a:fld>
            <a:endParaRPr lang="ru-RU"/>
          </a:p>
        </p:txBody>
      </p:sp>
    </p:spTree>
    <p:extLst>
      <p:ext uri="{BB962C8B-B14F-4D97-AF65-F5344CB8AC3E}">
        <p14:creationId xmlns:p14="http://schemas.microsoft.com/office/powerpoint/2010/main" val="1383599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A743B8-A05D-4ED0-8ED4-2982D8D9453F}" type="slidenum">
              <a:rPr lang="ru-RU" smtClean="0"/>
              <a:t>12</a:t>
            </a:fld>
            <a:endParaRPr lang="ru-RU"/>
          </a:p>
        </p:txBody>
      </p:sp>
    </p:spTree>
    <p:extLst>
      <p:ext uri="{BB962C8B-B14F-4D97-AF65-F5344CB8AC3E}">
        <p14:creationId xmlns:p14="http://schemas.microsoft.com/office/powerpoint/2010/main" val="31397346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10.11.2016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10.11.2016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10.11.2016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10.11.2016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10.11.2016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10.11.2016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10.11.2016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10.11.2016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nu.edu.kz/"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id.loc.gov/authorities/subjects/collection_LCSH_Childrens" TargetMode="External"/><Relationship Id="rId13" Type="http://schemas.openxmlformats.org/officeDocument/2006/relationships/hyperlink" Target="http://id.loc.gov/authorities/subjects/collection_GenreFormSubdivisions" TargetMode="External"/><Relationship Id="rId3" Type="http://schemas.openxmlformats.org/officeDocument/2006/relationships/hyperlink" Target="http://id.loc.gov/authorities/subjects" TargetMode="External"/><Relationship Id="rId7" Type="http://schemas.openxmlformats.org/officeDocument/2006/relationships/hyperlink" Target="http://id.loc.gov/authorities/subjects/collection_LCSH_General" TargetMode="External"/><Relationship Id="rId12" Type="http://schemas.openxmlformats.org/officeDocument/2006/relationships/hyperlink" Target="http://id.loc.gov/authorities/subjects/collection_TopicSubdivisions" TargetMode="External"/><Relationship Id="rId2" Type="http://schemas.openxmlformats.org/officeDocument/2006/relationships/notesSlide" Target="../notesSlides/notesSlide5.xml"/><Relationship Id="rId16" Type="http://schemas.openxmlformats.org/officeDocument/2006/relationships/hyperlink" Target="http://id.loc.gov/authorities/subjects/collection_LanguageSubdivisions" TargetMode="External"/><Relationship Id="rId1" Type="http://schemas.openxmlformats.org/officeDocument/2006/relationships/slideLayout" Target="../slideLayouts/slideLayout2.xml"/><Relationship Id="rId6" Type="http://schemas.openxmlformats.org/officeDocument/2006/relationships/hyperlink" Target="http://id.loc.gov/authorities/subjects/collection_LCSHAuthorizedHeadings" TargetMode="External"/><Relationship Id="rId11" Type="http://schemas.openxmlformats.org/officeDocument/2006/relationships/hyperlink" Target="http://id.loc.gov/authorities/subjects/collection_Subdivisions" TargetMode="External"/><Relationship Id="rId5" Type="http://schemas.openxmlformats.org/officeDocument/2006/relationships/hyperlink" Target="http://www.w3.org/2004/02/skos/core#ConceptScheme" TargetMode="External"/><Relationship Id="rId15" Type="http://schemas.openxmlformats.org/officeDocument/2006/relationships/hyperlink" Target="http://id.loc.gov/authorities/subjects/collection_GeographicSubdivisions" TargetMode="External"/><Relationship Id="rId10" Type="http://schemas.openxmlformats.org/officeDocument/2006/relationships/hyperlink" Target="http://id.loc.gov/authorities/subjects/collection_SubdivideGeographicalDirect" TargetMode="External"/><Relationship Id="rId4" Type="http://schemas.openxmlformats.org/officeDocument/2006/relationships/hyperlink" Target="http://www.loc.gov/mads/rdf/v1#MADSScheme" TargetMode="External"/><Relationship Id="rId9" Type="http://schemas.openxmlformats.org/officeDocument/2006/relationships/hyperlink" Target="http://id.loc.gov/authorities/subjects/collection_SubdivideGeographicalIndirect" TargetMode="External"/><Relationship Id="rId14" Type="http://schemas.openxmlformats.org/officeDocument/2006/relationships/hyperlink" Target="http://id.loc.gov/authorities/subjects/collection_TemporalSubdivision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4925144"/>
          </a:xfrm>
        </p:spPr>
        <p:txBody>
          <a:bodyPr>
            <a:normAutofit fontScale="85000" lnSpcReduction="20000"/>
          </a:bodyPr>
          <a:lstStyle/>
          <a:p>
            <a:pPr marL="0" indent="0" algn="ctr">
              <a:buNone/>
            </a:pPr>
            <a:endParaRPr lang="en-US" sz="5400" b="1" dirty="0" smtClean="0"/>
          </a:p>
          <a:p>
            <a:pPr marL="0" indent="0" algn="ctr">
              <a:buNone/>
            </a:pPr>
            <a:r>
              <a:rPr lang="en-US" sz="6000" b="1" dirty="0" smtClean="0"/>
              <a:t>FUNDAMENTALS OF </a:t>
            </a:r>
            <a:r>
              <a:rPr lang="en-US" sz="6000" b="1" dirty="0" smtClean="0"/>
              <a:t>CATALOGING</a:t>
            </a:r>
          </a:p>
          <a:p>
            <a:pPr marL="0" indent="0" algn="ctr">
              <a:buNone/>
            </a:pPr>
            <a:endParaRPr lang="en-US" sz="1600" dirty="0" smtClean="0"/>
          </a:p>
          <a:p>
            <a:pPr marL="0" indent="0" algn="ctr">
              <a:buNone/>
            </a:pPr>
            <a:endParaRPr lang="en-US" sz="1600" dirty="0"/>
          </a:p>
          <a:p>
            <a:pPr marL="0" indent="0" algn="ctr">
              <a:buNone/>
            </a:pPr>
            <a:endParaRPr lang="en-US" sz="1600" dirty="0" smtClean="0"/>
          </a:p>
          <a:p>
            <a:pPr marL="0" indent="0" algn="ctr">
              <a:buNone/>
            </a:pPr>
            <a:endParaRPr lang="en-US" sz="1600" dirty="0"/>
          </a:p>
          <a:p>
            <a:pPr marL="0" indent="0" algn="ctr">
              <a:buNone/>
            </a:pPr>
            <a:endParaRPr lang="en-US" sz="1400" dirty="0" smtClean="0"/>
          </a:p>
          <a:p>
            <a:pPr marL="0" indent="0" algn="ctr">
              <a:buNone/>
            </a:pPr>
            <a:endParaRPr lang="en-US" sz="1400" dirty="0" smtClean="0"/>
          </a:p>
          <a:p>
            <a:pPr marL="0" indent="0" algn="ctr">
              <a:buNone/>
            </a:pPr>
            <a:r>
              <a:rPr lang="en-US" sz="1300" dirty="0" err="1" smtClean="0"/>
              <a:t>Venera</a:t>
            </a:r>
            <a:r>
              <a:rPr lang="en-US" sz="1300" dirty="0" smtClean="0"/>
              <a:t> </a:t>
            </a:r>
            <a:r>
              <a:rPr lang="en-US" sz="1300" dirty="0" err="1"/>
              <a:t>Niyazbayeva</a:t>
            </a:r>
            <a:r>
              <a:rPr lang="en-US" sz="1300" dirty="0" smtClean="0"/>
              <a:t> and Aigerim Shurshenova</a:t>
            </a:r>
          </a:p>
          <a:p>
            <a:pPr marL="0" indent="0" algn="ctr">
              <a:buNone/>
            </a:pPr>
            <a:r>
              <a:rPr lang="en-US" sz="1300" dirty="0"/>
              <a:t/>
            </a:r>
            <a:br>
              <a:rPr lang="en-US" sz="1300" dirty="0"/>
            </a:br>
            <a:r>
              <a:rPr lang="en-US" sz="1300" dirty="0" smtClean="0"/>
              <a:t>Consultants, </a:t>
            </a:r>
            <a:r>
              <a:rPr lang="en-US" sz="1300" dirty="0"/>
              <a:t>Department of Registration and Cataloging of Library Collection</a:t>
            </a:r>
            <a:br>
              <a:rPr lang="en-US" sz="1300" dirty="0"/>
            </a:br>
            <a:r>
              <a:rPr lang="en-US" sz="1300" dirty="0"/>
              <a:t>«Nazarbayev University Library &amp; IT Services» </a:t>
            </a:r>
            <a:br>
              <a:rPr lang="en-US" sz="1300" dirty="0"/>
            </a:br>
            <a:r>
              <a:rPr lang="en-US" sz="1300" dirty="0"/>
              <a:t>Address: 53 </a:t>
            </a:r>
            <a:r>
              <a:rPr lang="en-US" sz="1300" dirty="0" err="1"/>
              <a:t>Kabanbay</a:t>
            </a:r>
            <a:r>
              <a:rPr lang="en-US" sz="1300" dirty="0"/>
              <a:t> </a:t>
            </a:r>
            <a:r>
              <a:rPr lang="en-US" sz="1300" dirty="0" err="1"/>
              <a:t>batyr</a:t>
            </a:r>
            <a:r>
              <a:rPr lang="en-US" sz="1300" dirty="0"/>
              <a:t> </a:t>
            </a:r>
            <a:r>
              <a:rPr lang="en-US" sz="1300" dirty="0" err="1"/>
              <a:t>ave.</a:t>
            </a:r>
            <a:r>
              <a:rPr lang="en-US" sz="1300" dirty="0"/>
              <a:t>, </a:t>
            </a:r>
            <a:br>
              <a:rPr lang="en-US" sz="1300" dirty="0"/>
            </a:br>
            <a:r>
              <a:rPr lang="en-US" sz="1300" dirty="0"/>
              <a:t>Astana, 010000, Republic of Kazakhstan</a:t>
            </a:r>
            <a:br>
              <a:rPr lang="en-US" sz="1300" dirty="0"/>
            </a:br>
            <a:r>
              <a:rPr lang="en-US" sz="1300" dirty="0"/>
              <a:t>Tel: + 7 (7172) 70 61 </a:t>
            </a:r>
            <a:r>
              <a:rPr lang="en-US" sz="1300" dirty="0" smtClean="0"/>
              <a:t>96</a:t>
            </a:r>
          </a:p>
          <a:p>
            <a:pPr marL="0" indent="0" algn="ctr">
              <a:buNone/>
            </a:pPr>
            <a:r>
              <a:rPr lang="en-US" sz="1300" dirty="0" smtClean="0"/>
              <a:t>Tel: +</a:t>
            </a:r>
            <a:r>
              <a:rPr lang="en-US" sz="1300" dirty="0"/>
              <a:t> 7 (7172) 70 </a:t>
            </a:r>
            <a:r>
              <a:rPr lang="en-US" sz="1300" dirty="0" smtClean="0"/>
              <a:t>92 36</a:t>
            </a:r>
            <a:endParaRPr lang="en-US" sz="1300" dirty="0"/>
          </a:p>
          <a:p>
            <a:pPr marL="0" indent="0" algn="ctr">
              <a:buNone/>
            </a:pPr>
            <a:endParaRPr lang="en-US" sz="1300" dirty="0" smtClean="0"/>
          </a:p>
          <a:p>
            <a:pPr marL="0" indent="0" algn="ctr">
              <a:buNone/>
            </a:pPr>
            <a:r>
              <a:rPr lang="en-US" sz="1300" dirty="0" smtClean="0">
                <a:hlinkClick r:id="rId2"/>
              </a:rPr>
              <a:t>www.nu.edu.kz</a:t>
            </a:r>
            <a:endParaRPr lang="en-US" sz="1300" dirty="0"/>
          </a:p>
          <a:p>
            <a:pPr marL="0" indent="0" algn="ctr">
              <a:buNone/>
            </a:pPr>
            <a:endParaRPr lang="en-US" sz="1600" dirty="0" smtClean="0"/>
          </a:p>
          <a:p>
            <a:pPr marL="0" indent="0" algn="ctr">
              <a:buNone/>
            </a:pPr>
            <a:endParaRPr lang="en-US" sz="6000" b="1" dirty="0"/>
          </a:p>
          <a:p>
            <a:pPr marL="0" indent="0" algn="ctr">
              <a:buNone/>
            </a:pPr>
            <a:endParaRPr lang="en-US" sz="1400" b="1" dirty="0" smtClean="0"/>
          </a:p>
        </p:txBody>
      </p:sp>
      <p:pic>
        <p:nvPicPr>
          <p:cNvPr id="2050" name="Picture 2"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371976"/>
            <a:ext cx="8208912" cy="931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65358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en-US" b="1" dirty="0" smtClean="0"/>
              <a:t/>
            </a:r>
            <a:br>
              <a:rPr lang="en-US" b="1" dirty="0" smtClean="0"/>
            </a:br>
            <a:r>
              <a:rPr lang="en-US" b="1" dirty="0" smtClean="0"/>
              <a:t>Form </a:t>
            </a:r>
            <a:r>
              <a:rPr lang="en-US" b="1" dirty="0"/>
              <a:t>of Descriptive Access </a:t>
            </a:r>
            <a:r>
              <a:rPr lang="en-US" b="1" dirty="0" smtClean="0"/>
              <a:t>Points. Authority </a:t>
            </a:r>
            <a:r>
              <a:rPr lang="en-US" b="1" dirty="0"/>
              <a:t>Control</a:t>
            </a:r>
            <a:br>
              <a:rPr lang="en-US" b="1" dirty="0"/>
            </a:br>
            <a:endParaRPr lang="ru-RU" dirty="0"/>
          </a:p>
        </p:txBody>
      </p:sp>
      <p:sp>
        <p:nvSpPr>
          <p:cNvPr id="5" name="Объект 4"/>
          <p:cNvSpPr>
            <a:spLocks noGrp="1"/>
          </p:cNvSpPr>
          <p:nvPr>
            <p:ph idx="1"/>
          </p:nvPr>
        </p:nvSpPr>
        <p:spPr/>
        <p:txBody>
          <a:bodyPr>
            <a:normAutofit fontScale="92500" lnSpcReduction="20000"/>
          </a:bodyPr>
          <a:lstStyle/>
          <a:p>
            <a:pPr marL="0" indent="0">
              <a:buNone/>
            </a:pPr>
            <a:r>
              <a:rPr lang="en-US" dirty="0" smtClean="0"/>
              <a:t>AACR2 </a:t>
            </a:r>
            <a:r>
              <a:rPr lang="en-US" dirty="0"/>
              <a:t>specifies how to choose between many forms of the same name for the same person (AACR2 22) or corporate body (AACR2 24</a:t>
            </a:r>
            <a:r>
              <a:rPr lang="en-US" dirty="0" smtClean="0"/>
              <a:t>)</a:t>
            </a:r>
          </a:p>
          <a:p>
            <a:pPr marL="0" indent="0">
              <a:buNone/>
            </a:pPr>
            <a:r>
              <a:rPr lang="en-US" dirty="0"/>
              <a:t>The goal is to provide a consistent and unique form to represent a particular name</a:t>
            </a:r>
            <a:r>
              <a:rPr lang="en-US" dirty="0" smtClean="0"/>
              <a:t>.</a:t>
            </a:r>
          </a:p>
          <a:p>
            <a:pPr marL="0" indent="0">
              <a:buNone/>
            </a:pPr>
            <a:endParaRPr lang="en-US" dirty="0" smtClean="0"/>
          </a:p>
          <a:p>
            <a:pPr marL="0" indent="0">
              <a:buNone/>
            </a:pPr>
            <a:r>
              <a:rPr lang="en-US" dirty="0"/>
              <a:t>Name Authority Cooperative Program (</a:t>
            </a:r>
            <a:r>
              <a:rPr lang="en-US" b="1" dirty="0"/>
              <a:t>NACO</a:t>
            </a:r>
            <a:r>
              <a:rPr lang="en-US" dirty="0" smtClean="0"/>
              <a:t>) - </a:t>
            </a:r>
            <a:r>
              <a:rPr lang="en-US" dirty="0"/>
              <a:t>a </a:t>
            </a:r>
            <a:r>
              <a:rPr lang="en-US" dirty="0" smtClean="0"/>
              <a:t>Program </a:t>
            </a:r>
            <a:r>
              <a:rPr lang="en-US" dirty="0"/>
              <a:t>for Cooperative Cataloging (</a:t>
            </a:r>
            <a:r>
              <a:rPr lang="en-US" b="1" dirty="0"/>
              <a:t>PCC</a:t>
            </a:r>
            <a:r>
              <a:rPr lang="en-US" dirty="0" smtClean="0"/>
              <a:t>)</a:t>
            </a:r>
          </a:p>
          <a:p>
            <a:pPr marL="0" indent="0">
              <a:buNone/>
            </a:pPr>
            <a:endParaRPr lang="en-US" sz="2200" dirty="0" smtClean="0">
              <a:solidFill>
                <a:schemeClr val="tx2"/>
              </a:solidFill>
            </a:endParaRPr>
          </a:p>
          <a:p>
            <a:pPr marL="0" indent="0">
              <a:buNone/>
            </a:pPr>
            <a:r>
              <a:rPr lang="en-US" sz="2200" dirty="0" smtClean="0">
                <a:solidFill>
                  <a:schemeClr val="tx2"/>
                </a:solidFill>
              </a:rPr>
              <a:t>More </a:t>
            </a:r>
            <a:r>
              <a:rPr lang="en-US" sz="2200" dirty="0">
                <a:solidFill>
                  <a:schemeClr val="tx2"/>
                </a:solidFill>
              </a:rPr>
              <a:t>information on SACO may be found at &lt;URL http://www.loc.gov/catdir/pcc </a:t>
            </a:r>
            <a:endParaRPr lang="ru-RU" sz="2200" dirty="0">
              <a:solidFill>
                <a:schemeClr val="tx2"/>
              </a:solidFill>
            </a:endParaRPr>
          </a:p>
        </p:txBody>
      </p:sp>
    </p:spTree>
    <p:extLst>
      <p:ext uri="{BB962C8B-B14F-4D97-AF65-F5344CB8AC3E}">
        <p14:creationId xmlns:p14="http://schemas.microsoft.com/office/powerpoint/2010/main" val="9972554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LCSH and subdivisions</a:t>
            </a:r>
            <a:endParaRPr lang="en-US" dirty="0"/>
          </a:p>
        </p:txBody>
      </p:sp>
      <p:sp>
        <p:nvSpPr>
          <p:cNvPr id="3" name="Content Placeholder 2"/>
          <p:cNvSpPr>
            <a:spLocks noGrp="1"/>
          </p:cNvSpPr>
          <p:nvPr>
            <p:ph idx="1"/>
          </p:nvPr>
        </p:nvSpPr>
        <p:spPr/>
        <p:txBody>
          <a:bodyPr>
            <a:normAutofit fontScale="47500" lnSpcReduction="20000"/>
          </a:bodyPr>
          <a:lstStyle/>
          <a:p>
            <a:pPr fontAlgn="base"/>
            <a:r>
              <a:rPr lang="en-US" b="1" dirty="0"/>
              <a:t>URI(s)</a:t>
            </a:r>
          </a:p>
          <a:p>
            <a:pPr fontAlgn="base"/>
            <a:r>
              <a:rPr lang="en-US" u="sng" dirty="0">
                <a:hlinkClick r:id="rId3"/>
              </a:rPr>
              <a:t>http://id.loc.gov/authorities/subjects</a:t>
            </a:r>
            <a:endParaRPr lang="en-US" dirty="0"/>
          </a:p>
          <a:p>
            <a:pPr fontAlgn="base"/>
            <a:r>
              <a:rPr lang="en-US" dirty="0"/>
              <a:t>http://id.loc.gov/authorities#conceptscheme</a:t>
            </a:r>
          </a:p>
          <a:p>
            <a:pPr fontAlgn="base"/>
            <a:r>
              <a:rPr lang="en-US" b="1" dirty="0"/>
              <a:t>Instance Of</a:t>
            </a:r>
          </a:p>
          <a:p>
            <a:pPr fontAlgn="base"/>
            <a:r>
              <a:rPr lang="en-US" u="sng" dirty="0">
                <a:hlinkClick r:id="rId4"/>
              </a:rPr>
              <a:t>MADS/RDF </a:t>
            </a:r>
            <a:r>
              <a:rPr lang="en-US" u="sng" dirty="0" err="1">
                <a:hlinkClick r:id="rId4"/>
              </a:rPr>
              <a:t>MADSScheme</a:t>
            </a:r>
            <a:endParaRPr lang="en-US" dirty="0"/>
          </a:p>
          <a:p>
            <a:pPr fontAlgn="base"/>
            <a:r>
              <a:rPr lang="en-US" u="sng" dirty="0">
                <a:hlinkClick r:id="rId5"/>
              </a:rPr>
              <a:t>SKOS </a:t>
            </a:r>
            <a:r>
              <a:rPr lang="en-US" u="sng" dirty="0" err="1">
                <a:hlinkClick r:id="rId5"/>
              </a:rPr>
              <a:t>ConceptScheme</a:t>
            </a:r>
            <a:r>
              <a:rPr lang="en-US" dirty="0"/>
              <a:t> </a:t>
            </a:r>
          </a:p>
          <a:p>
            <a:pPr fontAlgn="base"/>
            <a:r>
              <a:rPr lang="en-US" b="1" dirty="0"/>
              <a:t>Scheme Members</a:t>
            </a:r>
          </a:p>
          <a:p>
            <a:pPr fontAlgn="base"/>
            <a:r>
              <a:rPr lang="en-US" u="sng" dirty="0">
                <a:hlinkClick r:id="rId6"/>
              </a:rPr>
              <a:t>LCSH Collection - Authorized Headings</a:t>
            </a:r>
            <a:endParaRPr lang="en-US" dirty="0"/>
          </a:p>
          <a:p>
            <a:pPr fontAlgn="base"/>
            <a:r>
              <a:rPr lang="en-US" u="sng" dirty="0">
                <a:hlinkClick r:id="rId7"/>
              </a:rPr>
              <a:t>LCSH Collection - General Collection</a:t>
            </a:r>
            <a:endParaRPr lang="en-US" dirty="0"/>
          </a:p>
          <a:p>
            <a:pPr fontAlgn="base"/>
            <a:r>
              <a:rPr lang="en-US" u="sng" dirty="0">
                <a:hlinkClick r:id="rId8"/>
              </a:rPr>
              <a:t>LCSH Collection - Children's Headings</a:t>
            </a:r>
            <a:endParaRPr lang="en-US" dirty="0"/>
          </a:p>
          <a:p>
            <a:pPr fontAlgn="base"/>
            <a:r>
              <a:rPr lang="en-US" u="sng" dirty="0">
                <a:hlinkClick r:id="rId9"/>
              </a:rPr>
              <a:t>LCSH Collection - Term Permitted to be Indirectly Subdivided Geographically LCSH Collection - May Subdivide Geographically</a:t>
            </a:r>
            <a:endParaRPr lang="en-US" dirty="0"/>
          </a:p>
          <a:p>
            <a:pPr fontAlgn="base"/>
            <a:r>
              <a:rPr lang="en-US" u="sng" dirty="0">
                <a:hlinkClick r:id="rId10"/>
              </a:rPr>
              <a:t>LCSH Collection - Term Permitted to be Directly Subdivided Geographically</a:t>
            </a:r>
            <a:endParaRPr lang="en-US" dirty="0"/>
          </a:p>
          <a:p>
            <a:pPr fontAlgn="base"/>
            <a:r>
              <a:rPr lang="en-US" u="sng" dirty="0">
                <a:hlinkClick r:id="rId11"/>
              </a:rPr>
              <a:t>LCSH Collection - Subdivisions</a:t>
            </a:r>
            <a:endParaRPr lang="en-US" dirty="0"/>
          </a:p>
          <a:p>
            <a:pPr fontAlgn="base"/>
            <a:r>
              <a:rPr lang="en-US" u="sng" dirty="0">
                <a:hlinkClick r:id="rId12"/>
              </a:rPr>
              <a:t>LCSH Collection - Topic Subdivisions</a:t>
            </a:r>
            <a:endParaRPr lang="en-US" dirty="0"/>
          </a:p>
          <a:p>
            <a:pPr fontAlgn="base"/>
            <a:r>
              <a:rPr lang="en-US" u="sng" dirty="0">
                <a:hlinkClick r:id="rId13"/>
              </a:rPr>
              <a:t>LCSH Collection - </a:t>
            </a:r>
            <a:r>
              <a:rPr lang="en-US" u="sng" dirty="0" err="1">
                <a:hlinkClick r:id="rId13"/>
              </a:rPr>
              <a:t>GenreForm</a:t>
            </a:r>
            <a:r>
              <a:rPr lang="en-US" u="sng" dirty="0">
                <a:hlinkClick r:id="rId13"/>
              </a:rPr>
              <a:t> Subdivisions</a:t>
            </a:r>
            <a:endParaRPr lang="en-US" dirty="0"/>
          </a:p>
          <a:p>
            <a:pPr fontAlgn="base"/>
            <a:r>
              <a:rPr lang="en-US" u="sng" dirty="0">
                <a:hlinkClick r:id="rId14"/>
              </a:rPr>
              <a:t>LCSH Collection - Temporal Subdivisions</a:t>
            </a:r>
            <a:endParaRPr lang="en-US" dirty="0"/>
          </a:p>
          <a:p>
            <a:pPr fontAlgn="base"/>
            <a:r>
              <a:rPr lang="en-US" u="sng" dirty="0">
                <a:hlinkClick r:id="rId15"/>
              </a:rPr>
              <a:t>LCSH Collection - Geographic Subdivisions</a:t>
            </a:r>
            <a:endParaRPr lang="en-US" dirty="0"/>
          </a:p>
          <a:p>
            <a:pPr fontAlgn="base"/>
            <a:r>
              <a:rPr lang="en-US" u="sng" dirty="0">
                <a:hlinkClick r:id="rId16"/>
              </a:rPr>
              <a:t>LCSH Collection - Language Subdivisions</a:t>
            </a:r>
            <a:endParaRPr lang="en-US" dirty="0"/>
          </a:p>
          <a:p>
            <a:endParaRPr lang="en-US" dirty="0"/>
          </a:p>
        </p:txBody>
      </p:sp>
    </p:spTree>
    <p:extLst>
      <p:ext uri="{BB962C8B-B14F-4D97-AF65-F5344CB8AC3E}">
        <p14:creationId xmlns:p14="http://schemas.microsoft.com/office/powerpoint/2010/main" val="3022285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048" y="332656"/>
            <a:ext cx="8629432" cy="52934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467544" y="6021288"/>
            <a:ext cx="2648417" cy="369332"/>
          </a:xfrm>
          <a:prstGeom prst="rect">
            <a:avLst/>
          </a:prstGeom>
        </p:spPr>
        <p:txBody>
          <a:bodyPr wrap="none">
            <a:spAutoFit/>
          </a:bodyPr>
          <a:lstStyle/>
          <a:p>
            <a:r>
              <a:rPr lang="en-US" u="sng" dirty="0">
                <a:solidFill>
                  <a:schemeClr val="tx2"/>
                </a:solidFill>
              </a:rPr>
              <a:t>http://authorities.loc.gov</a:t>
            </a:r>
            <a:r>
              <a:rPr lang="en-US" dirty="0"/>
              <a:t>/</a:t>
            </a:r>
          </a:p>
        </p:txBody>
      </p:sp>
    </p:spTree>
    <p:extLst>
      <p:ext uri="{BB962C8B-B14F-4D97-AF65-F5344CB8AC3E}">
        <p14:creationId xmlns:p14="http://schemas.microsoft.com/office/powerpoint/2010/main" val="20205298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0999"/>
            <a:ext cx="7772400" cy="838201"/>
          </a:xfrm>
        </p:spPr>
        <p:txBody>
          <a:bodyPr/>
          <a:lstStyle/>
          <a:p>
            <a:r>
              <a:rPr lang="en-US" dirty="0" smtClean="0"/>
              <a:t>MARC 21</a:t>
            </a:r>
            <a:endParaRPr lang="en-US" dirty="0"/>
          </a:p>
        </p:txBody>
      </p:sp>
      <p:sp>
        <p:nvSpPr>
          <p:cNvPr id="3" name="Subtitle 2"/>
          <p:cNvSpPr>
            <a:spLocks noGrp="1"/>
          </p:cNvSpPr>
          <p:nvPr>
            <p:ph type="subTitle" idx="1"/>
          </p:nvPr>
        </p:nvSpPr>
        <p:spPr>
          <a:xfrm>
            <a:off x="762000" y="1447800"/>
            <a:ext cx="7696200" cy="4724400"/>
          </a:xfrm>
        </p:spPr>
        <p:txBody>
          <a:bodyPr>
            <a:normAutofit/>
          </a:bodyPr>
          <a:lstStyle/>
          <a:p>
            <a:pPr marL="457200" indent="-457200" algn="just">
              <a:buFont typeface="Arial" panose="020B0604020202020204" pitchFamily="34" charset="0"/>
              <a:buChar char="•"/>
            </a:pPr>
            <a:r>
              <a:rPr lang="en-US" dirty="0" smtClean="0">
                <a:solidFill>
                  <a:schemeClr val="tx1"/>
                </a:solidFill>
              </a:rPr>
              <a:t>There are 5 MARC 21 formats:</a:t>
            </a:r>
          </a:p>
          <a:p>
            <a:pPr marL="457200" indent="-457200" algn="just">
              <a:buFont typeface="Wingdings" panose="05000000000000000000" pitchFamily="2" charset="2"/>
              <a:buChar char="ü"/>
            </a:pPr>
            <a:r>
              <a:rPr lang="en-US" dirty="0" smtClean="0">
                <a:solidFill>
                  <a:schemeClr val="tx1"/>
                </a:solidFill>
              </a:rPr>
              <a:t>Bibliographic data</a:t>
            </a:r>
          </a:p>
          <a:p>
            <a:pPr marL="457200" indent="-457200" algn="just">
              <a:buFont typeface="Wingdings" panose="05000000000000000000" pitchFamily="2" charset="2"/>
              <a:buChar char="ü"/>
            </a:pPr>
            <a:r>
              <a:rPr lang="en-US" dirty="0" smtClean="0">
                <a:solidFill>
                  <a:schemeClr val="tx1"/>
                </a:solidFill>
              </a:rPr>
              <a:t>Authority data</a:t>
            </a:r>
          </a:p>
          <a:p>
            <a:pPr marL="457200" indent="-457200" algn="just">
              <a:buFont typeface="Wingdings" panose="05000000000000000000" pitchFamily="2" charset="2"/>
              <a:buChar char="ü"/>
            </a:pPr>
            <a:r>
              <a:rPr lang="en-US" dirty="0" smtClean="0">
                <a:solidFill>
                  <a:schemeClr val="tx1"/>
                </a:solidFill>
              </a:rPr>
              <a:t>Classification data</a:t>
            </a:r>
          </a:p>
          <a:p>
            <a:pPr marL="457200" indent="-457200" algn="just">
              <a:buFont typeface="Wingdings" panose="05000000000000000000" pitchFamily="2" charset="2"/>
              <a:buChar char="ü"/>
            </a:pPr>
            <a:r>
              <a:rPr lang="en-US" dirty="0" smtClean="0">
                <a:solidFill>
                  <a:schemeClr val="tx1"/>
                </a:solidFill>
              </a:rPr>
              <a:t>Holding data</a:t>
            </a:r>
          </a:p>
          <a:p>
            <a:pPr marL="457200" indent="-457200" algn="just">
              <a:buFont typeface="Wingdings" panose="05000000000000000000" pitchFamily="2" charset="2"/>
              <a:buChar char="ü"/>
            </a:pPr>
            <a:r>
              <a:rPr lang="en-US" dirty="0" smtClean="0">
                <a:solidFill>
                  <a:schemeClr val="tx1"/>
                </a:solidFill>
              </a:rPr>
              <a:t>Community information</a:t>
            </a:r>
          </a:p>
          <a:p>
            <a:pPr algn="just"/>
            <a:endParaRPr lang="en-US" dirty="0" smtClean="0"/>
          </a:p>
          <a:p>
            <a:pPr marL="457200" indent="-457200" algn="just">
              <a:buFont typeface="Arial" panose="020B0604020202020204" pitchFamily="34" charset="0"/>
              <a:buChar char="•"/>
            </a:pPr>
            <a:endParaRPr lang="en-US" dirty="0"/>
          </a:p>
        </p:txBody>
      </p:sp>
    </p:spTree>
    <p:extLst>
      <p:ext uri="{BB962C8B-B14F-4D97-AF65-F5344CB8AC3E}">
        <p14:creationId xmlns:p14="http://schemas.microsoft.com/office/powerpoint/2010/main" val="14986387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28600"/>
            <a:ext cx="8305800" cy="6096000"/>
          </a:xfrm>
        </p:spPr>
      </p:pic>
    </p:spTree>
    <p:extLst>
      <p:ext uri="{BB962C8B-B14F-4D97-AF65-F5344CB8AC3E}">
        <p14:creationId xmlns:p14="http://schemas.microsoft.com/office/powerpoint/2010/main" val="33786659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427038"/>
          </a:xfrm>
        </p:spPr>
        <p:txBody>
          <a:bodyPr>
            <a:normAutofit fontScale="90000"/>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533400"/>
            <a:ext cx="8305800" cy="5867400"/>
          </a:xfrm>
        </p:spPr>
      </p:pic>
    </p:spTree>
    <p:extLst>
      <p:ext uri="{BB962C8B-B14F-4D97-AF65-F5344CB8AC3E}">
        <p14:creationId xmlns:p14="http://schemas.microsoft.com/office/powerpoint/2010/main" val="33250777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MARC 21 Authority data</a:t>
            </a:r>
            <a:endParaRPr lang="en-US" dirty="0"/>
          </a:p>
        </p:txBody>
      </p:sp>
      <p:sp>
        <p:nvSpPr>
          <p:cNvPr id="3" name="Content Placeholder 2"/>
          <p:cNvSpPr>
            <a:spLocks noGrp="1"/>
          </p:cNvSpPr>
          <p:nvPr>
            <p:ph idx="1"/>
          </p:nvPr>
        </p:nvSpPr>
        <p:spPr/>
        <p:txBody>
          <a:bodyPr/>
          <a:lstStyle/>
          <a:p>
            <a:r>
              <a:rPr lang="en-US" dirty="0" smtClean="0"/>
              <a:t>contains detailed descriptions of every data element, along with examples, input conventions, and history sections.</a:t>
            </a:r>
          </a:p>
          <a:p>
            <a:r>
              <a:rPr lang="en-US" dirty="0" smtClean="0">
                <a:solidFill>
                  <a:schemeClr val="tx1"/>
                </a:solidFill>
              </a:rPr>
              <a:t>MARC record is composed of three elements: the record structure, the content designation, and the data content of the record</a:t>
            </a:r>
          </a:p>
          <a:p>
            <a:endParaRPr lang="en-US" dirty="0"/>
          </a:p>
        </p:txBody>
      </p:sp>
    </p:spTree>
    <p:extLst>
      <p:ext uri="{BB962C8B-B14F-4D97-AF65-F5344CB8AC3E}">
        <p14:creationId xmlns:p14="http://schemas.microsoft.com/office/powerpoint/2010/main" val="11107010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Bibliographic description using RDA in MARC</a:t>
            </a:r>
            <a:endParaRPr lang="en-US" b="1" dirty="0"/>
          </a:p>
        </p:txBody>
      </p:sp>
      <p:sp>
        <p:nvSpPr>
          <p:cNvPr id="3" name="Content Placeholder 2"/>
          <p:cNvSpPr>
            <a:spLocks noGrp="1"/>
          </p:cNvSpPr>
          <p:nvPr>
            <p:ph idx="1"/>
          </p:nvPr>
        </p:nvSpPr>
        <p:spPr/>
        <p:txBody>
          <a:bodyPr>
            <a:normAutofit lnSpcReduction="10000"/>
          </a:bodyPr>
          <a:lstStyle/>
          <a:p>
            <a:r>
              <a:rPr lang="en-US" b="1" dirty="0" smtClean="0"/>
              <a:t>RDA: </a:t>
            </a:r>
            <a:r>
              <a:rPr lang="ru-RU" b="1" dirty="0" err="1" smtClean="0"/>
              <a:t>Resource</a:t>
            </a:r>
            <a:r>
              <a:rPr lang="ru-RU" b="1" dirty="0" smtClean="0"/>
              <a:t> Description </a:t>
            </a:r>
            <a:r>
              <a:rPr lang="ru-RU" b="1" dirty="0" err="1" smtClean="0"/>
              <a:t>and</a:t>
            </a:r>
            <a:r>
              <a:rPr lang="ru-RU" b="1" dirty="0" smtClean="0"/>
              <a:t> </a:t>
            </a:r>
            <a:r>
              <a:rPr lang="ru-RU" b="1" dirty="0" err="1" smtClean="0"/>
              <a:t>Access</a:t>
            </a:r>
            <a:endParaRPr lang="en-US" b="1" dirty="0" smtClean="0"/>
          </a:p>
          <a:p>
            <a:pPr marL="0" indent="0">
              <a:buNone/>
            </a:pPr>
            <a:r>
              <a:rPr lang="en-US" dirty="0" smtClean="0"/>
              <a:t>   </a:t>
            </a:r>
            <a:r>
              <a:rPr lang="en-US" sz="2400" dirty="0" smtClean="0"/>
              <a:t>is </a:t>
            </a:r>
            <a:r>
              <a:rPr lang="en-US" sz="2400" dirty="0"/>
              <a:t>a new standard for resource </a:t>
            </a:r>
            <a:r>
              <a:rPr lang="en-US" sz="2400" dirty="0" smtClean="0"/>
              <a:t>description and </a:t>
            </a:r>
            <a:r>
              <a:rPr lang="en-US" sz="2400" dirty="0"/>
              <a:t>access designed for a digital </a:t>
            </a:r>
            <a:r>
              <a:rPr lang="en-US" sz="2400" dirty="0" smtClean="0"/>
              <a:t>world</a:t>
            </a:r>
          </a:p>
          <a:p>
            <a:pPr marL="0" indent="0">
              <a:buNone/>
            </a:pPr>
            <a:r>
              <a:rPr lang="en-US" b="1" dirty="0" smtClean="0"/>
              <a:t>Advantages:</a:t>
            </a:r>
          </a:p>
          <a:p>
            <a:pPr algn="just">
              <a:buFont typeface="Wingdings" panose="05000000000000000000" pitchFamily="2" charset="2"/>
              <a:buChar char="ü"/>
            </a:pPr>
            <a:r>
              <a:rPr lang="en-US" sz="2400" dirty="0"/>
              <a:t>RDA focuses on the information needed </a:t>
            </a:r>
            <a:r>
              <a:rPr lang="en-US" sz="2400" dirty="0" smtClean="0"/>
              <a:t>to describe </a:t>
            </a:r>
            <a:r>
              <a:rPr lang="en-US" sz="2400" dirty="0"/>
              <a:t>a resource </a:t>
            </a:r>
            <a:r>
              <a:rPr lang="en-US" sz="2400" dirty="0" smtClean="0"/>
              <a:t>NOT how </a:t>
            </a:r>
            <a:r>
              <a:rPr lang="en-US" sz="2400" dirty="0"/>
              <a:t>to display </a:t>
            </a:r>
            <a:r>
              <a:rPr lang="en-US" sz="2400" dirty="0" smtClean="0"/>
              <a:t>that information</a:t>
            </a:r>
            <a:endParaRPr lang="en-US" sz="2400" dirty="0"/>
          </a:p>
          <a:p>
            <a:pPr>
              <a:buFont typeface="Wingdings" panose="05000000000000000000" pitchFamily="2" charset="2"/>
              <a:buChar char="ü"/>
            </a:pPr>
            <a:r>
              <a:rPr lang="en-US" sz="2400" dirty="0"/>
              <a:t>RDA is </a:t>
            </a:r>
            <a:r>
              <a:rPr lang="en-US" sz="2400" dirty="0" smtClean="0"/>
              <a:t>adaptable and flexible</a:t>
            </a:r>
          </a:p>
          <a:p>
            <a:r>
              <a:rPr lang="en-US" sz="2400" dirty="0"/>
              <a:t>RDA has identified and added elements, </a:t>
            </a:r>
            <a:r>
              <a:rPr lang="en-US" sz="2400" dirty="0" smtClean="0"/>
              <a:t>not included </a:t>
            </a:r>
            <a:r>
              <a:rPr lang="en-US" sz="2400" dirty="0"/>
              <a:t>in AACR2, that are commonly </a:t>
            </a:r>
            <a:r>
              <a:rPr lang="en-US" sz="2400" dirty="0" smtClean="0"/>
              <a:t>used in </a:t>
            </a:r>
            <a:r>
              <a:rPr lang="en-US" sz="2400" dirty="0"/>
              <a:t>descriptions for digital resources</a:t>
            </a:r>
          </a:p>
          <a:p>
            <a:pPr>
              <a:buFont typeface="Wingdings" panose="05000000000000000000" pitchFamily="2" charset="2"/>
              <a:buChar char="ü"/>
            </a:pPr>
            <a:endParaRPr lang="en-US" sz="2400" dirty="0"/>
          </a:p>
          <a:p>
            <a:pPr>
              <a:buFont typeface="Wingdings" panose="05000000000000000000" pitchFamily="2" charset="2"/>
              <a:buChar char="ü"/>
            </a:pPr>
            <a:endParaRPr lang="en-US" dirty="0"/>
          </a:p>
          <a:p>
            <a:pPr marL="0" indent="0">
              <a:buNone/>
            </a:pPr>
            <a:endParaRPr lang="en-US" dirty="0" smtClean="0"/>
          </a:p>
        </p:txBody>
      </p:sp>
    </p:spTree>
    <p:extLst>
      <p:ext uri="{BB962C8B-B14F-4D97-AF65-F5344CB8AC3E}">
        <p14:creationId xmlns:p14="http://schemas.microsoft.com/office/powerpoint/2010/main" val="18882769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b="1" dirty="0" smtClean="0"/>
              <a:t>Fundamentals </a:t>
            </a:r>
            <a:r>
              <a:rPr lang="en-US" b="1" dirty="0"/>
              <a:t>of Cataloging Bibliography</a:t>
            </a:r>
            <a:br>
              <a:rPr lang="en-US" b="1" dirty="0"/>
            </a:br>
            <a:endParaRPr lang="en-US" b="1" dirty="0"/>
          </a:p>
        </p:txBody>
      </p:sp>
      <p:sp>
        <p:nvSpPr>
          <p:cNvPr id="3" name="Content Placeholder 2"/>
          <p:cNvSpPr>
            <a:spLocks noGrp="1"/>
          </p:cNvSpPr>
          <p:nvPr>
            <p:ph idx="1"/>
          </p:nvPr>
        </p:nvSpPr>
        <p:spPr/>
        <p:txBody>
          <a:bodyPr>
            <a:noAutofit/>
          </a:bodyPr>
          <a:lstStyle/>
          <a:p>
            <a:pPr marL="0" indent="0">
              <a:buNone/>
            </a:pPr>
            <a:r>
              <a:rPr lang="en-US" sz="1400" dirty="0" err="1"/>
              <a:t>Baga</a:t>
            </a:r>
            <a:r>
              <a:rPr lang="en-US" sz="1400" dirty="0"/>
              <a:t>, John, Lona Hoover, and Robert E. </a:t>
            </a:r>
            <a:r>
              <a:rPr lang="en-US" sz="1400" dirty="0" err="1"/>
              <a:t>Wolverton</a:t>
            </a:r>
            <a:r>
              <a:rPr lang="en-US" sz="1400" dirty="0"/>
              <a:t>. 2013. “Online, Practical, and Free Cataloging Resources: An Annotated Webliography.” </a:t>
            </a:r>
            <a:r>
              <a:rPr lang="en-US" sz="1400" i="1" dirty="0"/>
              <a:t>Library Resources &amp; Technical Services</a:t>
            </a:r>
            <a:r>
              <a:rPr lang="en-US" sz="1400" dirty="0"/>
              <a:t> 57 (2): 100–117.</a:t>
            </a:r>
          </a:p>
          <a:p>
            <a:pPr marL="0" indent="0">
              <a:buNone/>
            </a:pPr>
            <a:r>
              <a:rPr lang="en-US" sz="1400" dirty="0"/>
              <a:t>Bowman, J.H. 2003. </a:t>
            </a:r>
            <a:r>
              <a:rPr lang="en-US" sz="1400" i="1" dirty="0"/>
              <a:t>Essential Cataloging</a:t>
            </a:r>
            <a:r>
              <a:rPr lang="en-US" sz="1400" dirty="0"/>
              <a:t>. London: Facet Publishing.</a:t>
            </a:r>
          </a:p>
          <a:p>
            <a:pPr marL="0" indent="0">
              <a:buNone/>
            </a:pPr>
            <a:r>
              <a:rPr lang="en-US" sz="1400" dirty="0"/>
              <a:t>Broughton, Vanda. 2004. </a:t>
            </a:r>
            <a:r>
              <a:rPr lang="en-US" sz="1400" i="1" dirty="0"/>
              <a:t>Essential Classification</a:t>
            </a:r>
            <a:r>
              <a:rPr lang="en-US" sz="1400" dirty="0"/>
              <a:t>. New York: Neal-Schuman.</a:t>
            </a:r>
          </a:p>
          <a:p>
            <a:pPr marL="0" indent="0">
              <a:buNone/>
            </a:pPr>
            <a:r>
              <a:rPr lang="en-US" sz="1400" dirty="0"/>
              <a:t>Carpenter, Michael, and Elaine </a:t>
            </a:r>
            <a:r>
              <a:rPr lang="en-US" sz="1400" dirty="0" err="1"/>
              <a:t>Svenonius</a:t>
            </a:r>
            <a:r>
              <a:rPr lang="en-US" sz="1400" dirty="0"/>
              <a:t>, eds. 1985. </a:t>
            </a:r>
            <a:r>
              <a:rPr lang="en-US" sz="1400" i="1" dirty="0"/>
              <a:t>Foundations of Cataloging : A Sourcebook</a:t>
            </a:r>
            <a:r>
              <a:rPr lang="en-US" sz="1400" dirty="0"/>
              <a:t>. Littleton, Colo.: Libraries Unlimited</a:t>
            </a:r>
            <a:r>
              <a:rPr lang="en-US" sz="1400" dirty="0" smtClean="0"/>
              <a:t>.</a:t>
            </a:r>
          </a:p>
          <a:p>
            <a:pPr marL="0" indent="0">
              <a:buNone/>
            </a:pPr>
            <a:r>
              <a:rPr lang="en-US" sz="1400" dirty="0"/>
              <a:t>Chan, Lois Mai. 1999. </a:t>
            </a:r>
            <a:r>
              <a:rPr lang="en-US" sz="1400" i="1" dirty="0"/>
              <a:t>Guide to the Library of Congress Classification</a:t>
            </a:r>
            <a:r>
              <a:rPr lang="en-US" sz="1400" dirty="0"/>
              <a:t>. 5th ed. Englewood, Colo.: Libraries Unlimited.</a:t>
            </a:r>
          </a:p>
          <a:p>
            <a:pPr marL="0" indent="0">
              <a:buNone/>
            </a:pPr>
            <a:r>
              <a:rPr lang="en-US" sz="1400" dirty="0"/>
              <a:t>———. </a:t>
            </a:r>
            <a:r>
              <a:rPr lang="en-US" sz="1400" i="1" dirty="0"/>
              <a:t>Library of Congress Subject Headings : Principles and Application</a:t>
            </a:r>
            <a:r>
              <a:rPr lang="en-US" sz="1400" dirty="0"/>
              <a:t>. 4th ed. Westport, Conn.: Libraries Unlimited.</a:t>
            </a:r>
          </a:p>
          <a:p>
            <a:pPr marL="0" indent="0">
              <a:buNone/>
            </a:pPr>
            <a:r>
              <a:rPr lang="en-US" sz="1400" dirty="0"/>
              <a:t>Chan, Lois Mai, and Theodora Hodges. 2007. </a:t>
            </a:r>
            <a:r>
              <a:rPr lang="en-US" sz="1400" i="1" dirty="0"/>
              <a:t>Cataloging and Classification: An Introduction</a:t>
            </a:r>
            <a:r>
              <a:rPr lang="en-US" sz="1400" dirty="0"/>
              <a:t>. 3rd edition. Lanham, Maryland: Scarecrow Press.</a:t>
            </a:r>
          </a:p>
          <a:p>
            <a:pPr marL="0" indent="0">
              <a:buNone/>
            </a:pPr>
            <a:r>
              <a:rPr lang="en-US" sz="1400" dirty="0"/>
              <a:t>Chan, Lois Mai, Phyllis A. Richmond, and Elaine </a:t>
            </a:r>
            <a:r>
              <a:rPr lang="en-US" sz="1400" dirty="0" err="1"/>
              <a:t>Svenonius</a:t>
            </a:r>
            <a:r>
              <a:rPr lang="en-US" sz="1400" dirty="0"/>
              <a:t>, eds. 1985. </a:t>
            </a:r>
            <a:r>
              <a:rPr lang="en-US" sz="1400" i="1" dirty="0"/>
              <a:t>Theory of Subject Analysis: A Sourcebook</a:t>
            </a:r>
            <a:r>
              <a:rPr lang="en-US" sz="1400" dirty="0"/>
              <a:t>. Littleton, Colo.: Libraries Unlimited.</a:t>
            </a:r>
          </a:p>
          <a:p>
            <a:pPr marL="0" indent="0">
              <a:buNone/>
            </a:pPr>
            <a:r>
              <a:rPr lang="en-US" sz="1400" dirty="0"/>
              <a:t>Cole, Timothy W., and Myung-Ja Han. 2013. </a:t>
            </a:r>
            <a:r>
              <a:rPr lang="en-US" sz="1400" i="1" dirty="0"/>
              <a:t>XML for Catalogers and Metadata Librarians</a:t>
            </a:r>
            <a:r>
              <a:rPr lang="en-US" sz="1400" dirty="0"/>
              <a:t>. Santa Barbara, Calif.: Libraries Unlimited.</a:t>
            </a:r>
          </a:p>
          <a:p>
            <a:pPr marL="0" indent="0">
              <a:buNone/>
            </a:pPr>
            <a:r>
              <a:rPr lang="en-US" sz="1400" dirty="0"/>
              <a:t>Cutter, Charles A. 1904. </a:t>
            </a:r>
            <a:r>
              <a:rPr lang="en-US" sz="1400" i="1" dirty="0"/>
              <a:t>Rules for a Dictionary Catalog</a:t>
            </a:r>
            <a:r>
              <a:rPr lang="en-US" sz="1400" dirty="0"/>
              <a:t>. 4th ed., rewritten. Washington, D.C.: GPO. https://archive.org/stream/rulesforadictio06cuttgoog#page/n0/mode/2up.</a:t>
            </a:r>
          </a:p>
          <a:p>
            <a:pPr marL="0" indent="0">
              <a:buNone/>
            </a:pPr>
            <a:r>
              <a:rPr lang="en-US" sz="1400" dirty="0"/>
              <a:t>El-</a:t>
            </a:r>
            <a:r>
              <a:rPr lang="en-US" sz="1400" dirty="0" err="1"/>
              <a:t>Sherbini</a:t>
            </a:r>
            <a:r>
              <a:rPr lang="en-US" sz="1400" dirty="0"/>
              <a:t>, Magda. 2013. </a:t>
            </a:r>
            <a:r>
              <a:rPr lang="en-US" sz="1400" i="1" dirty="0"/>
              <a:t>RDA : Strategies for Implementation</a:t>
            </a:r>
            <a:r>
              <a:rPr lang="en-US" sz="1400" dirty="0"/>
              <a:t>. Chicago: ALA.</a:t>
            </a:r>
          </a:p>
          <a:p>
            <a:pPr marL="0" indent="0">
              <a:buNone/>
            </a:pPr>
            <a:endParaRPr lang="en-US" sz="1400" dirty="0"/>
          </a:p>
        </p:txBody>
      </p:sp>
    </p:spTree>
    <p:extLst>
      <p:ext uri="{BB962C8B-B14F-4D97-AF65-F5344CB8AC3E}">
        <p14:creationId xmlns:p14="http://schemas.microsoft.com/office/powerpoint/2010/main" val="7306730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11500" b="1" dirty="0" smtClean="0"/>
              <a:t>Thank you!</a:t>
            </a:r>
            <a:endParaRPr lang="en-US" sz="11500" b="1" dirty="0"/>
          </a:p>
        </p:txBody>
      </p:sp>
    </p:spTree>
    <p:extLst>
      <p:ext uri="{BB962C8B-B14F-4D97-AF65-F5344CB8AC3E}">
        <p14:creationId xmlns:p14="http://schemas.microsoft.com/office/powerpoint/2010/main" val="1024495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
            </a:r>
            <a:br>
              <a:rPr lang="en-US" b="1" dirty="0" smtClean="0"/>
            </a:br>
            <a:r>
              <a:rPr lang="en-US" b="1" dirty="0" smtClean="0"/>
              <a:t>ALA Fundamentals </a:t>
            </a:r>
            <a:r>
              <a:rPr lang="en-US" b="1" dirty="0"/>
              <a:t>of Cataloging Syllabus</a:t>
            </a:r>
            <a:r>
              <a:rPr lang="ru-RU" dirty="0"/>
              <a:t/>
            </a:r>
            <a:br>
              <a:rPr lang="ru-RU" dirty="0"/>
            </a:br>
            <a:endParaRPr lang="ru-RU" dirty="0"/>
          </a:p>
        </p:txBody>
      </p:sp>
      <p:sp>
        <p:nvSpPr>
          <p:cNvPr id="3" name="Объект 2"/>
          <p:cNvSpPr>
            <a:spLocks noGrp="1"/>
          </p:cNvSpPr>
          <p:nvPr>
            <p:ph idx="1"/>
          </p:nvPr>
        </p:nvSpPr>
        <p:spPr>
          <a:xfrm>
            <a:off x="467544" y="1844824"/>
            <a:ext cx="8229600" cy="3989040"/>
          </a:xfrm>
          <a:ln w="76200">
            <a:solidFill>
              <a:schemeClr val="accent6"/>
            </a:solidFill>
          </a:ln>
        </p:spPr>
        <p:txBody>
          <a:bodyPr/>
          <a:lstStyle/>
          <a:p>
            <a:r>
              <a:rPr lang="en-US" b="1" dirty="0"/>
              <a:t>Module 1. Cataloging and </a:t>
            </a:r>
            <a:r>
              <a:rPr lang="en-US" b="1" dirty="0" smtClean="0"/>
              <a:t>Catalogs</a:t>
            </a:r>
          </a:p>
          <a:p>
            <a:r>
              <a:rPr lang="en-US" b="1" dirty="0"/>
              <a:t>Module 2. Description and Access with AACR2</a:t>
            </a:r>
            <a:endParaRPr lang="ru-RU" dirty="0"/>
          </a:p>
          <a:p>
            <a:r>
              <a:rPr lang="en-US" b="1" dirty="0"/>
              <a:t>Module 3. Subjects</a:t>
            </a:r>
            <a:endParaRPr lang="ru-RU" dirty="0"/>
          </a:p>
          <a:p>
            <a:r>
              <a:rPr lang="en-US" b="1" dirty="0"/>
              <a:t>Module 4. Reading MARC 21</a:t>
            </a:r>
            <a:endParaRPr lang="ru-RU" dirty="0"/>
          </a:p>
          <a:p>
            <a:r>
              <a:rPr lang="en-US" b="1" dirty="0"/>
              <a:t>Module 5: New Frontiers: Description and Access with Resource Description and </a:t>
            </a:r>
            <a:r>
              <a:rPr lang="en-US" b="1" dirty="0" smtClean="0"/>
              <a:t>Access</a:t>
            </a:r>
            <a:endParaRPr lang="ru-RU" dirty="0"/>
          </a:p>
        </p:txBody>
      </p:sp>
    </p:spTree>
    <p:extLst>
      <p:ext uri="{BB962C8B-B14F-4D97-AF65-F5344CB8AC3E}">
        <p14:creationId xmlns:p14="http://schemas.microsoft.com/office/powerpoint/2010/main" val="24860976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a:t>First </a:t>
            </a:r>
            <a:r>
              <a:rPr lang="en-US" b="1" dirty="0" smtClean="0"/>
              <a:t>Principles</a:t>
            </a:r>
            <a:r>
              <a:rPr lang="ru-RU" b="1" dirty="0" smtClean="0"/>
              <a:t> </a:t>
            </a:r>
            <a:r>
              <a:rPr lang="en-US" b="1" dirty="0" smtClean="0"/>
              <a:t>-</a:t>
            </a:r>
            <a:r>
              <a:rPr lang="ru-RU" b="1" dirty="0" smtClean="0"/>
              <a:t> </a:t>
            </a:r>
            <a:r>
              <a:rPr lang="en-US" b="1" dirty="0" smtClean="0"/>
              <a:t>Charles </a:t>
            </a:r>
            <a:r>
              <a:rPr lang="en-US" b="1" dirty="0"/>
              <a:t>A. Cutter</a:t>
            </a:r>
            <a:r>
              <a:rPr lang="ru-RU" dirty="0"/>
              <a:t/>
            </a:r>
            <a:br>
              <a:rPr lang="ru-RU" dirty="0"/>
            </a:br>
            <a:endParaRPr lang="ru-RU" dirty="0"/>
          </a:p>
        </p:txBody>
      </p:sp>
      <p:pic>
        <p:nvPicPr>
          <p:cNvPr id="4" name="Объект 3" descr="CutterObjects"/>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83568" y="836712"/>
            <a:ext cx="8064896" cy="6021288"/>
          </a:xfrm>
          <a:prstGeom prst="rect">
            <a:avLst/>
          </a:prstGeom>
          <a:noFill/>
          <a:ln w="57150">
            <a:solidFill>
              <a:schemeClr val="accent6"/>
            </a:solidFill>
          </a:ln>
        </p:spPr>
      </p:pic>
    </p:spTree>
    <p:extLst>
      <p:ext uri="{BB962C8B-B14F-4D97-AF65-F5344CB8AC3E}">
        <p14:creationId xmlns:p14="http://schemas.microsoft.com/office/powerpoint/2010/main" val="42308687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a:t>STATEMENT OF INTERNATIONAL CATALOGUING PRINCIPLES</a:t>
            </a:r>
            <a:endParaRPr lang="ru-RU" dirty="0"/>
          </a:p>
        </p:txBody>
      </p:sp>
      <p:sp>
        <p:nvSpPr>
          <p:cNvPr id="3" name="Объект 2"/>
          <p:cNvSpPr>
            <a:spLocks noGrp="1"/>
          </p:cNvSpPr>
          <p:nvPr>
            <p:ph idx="1"/>
          </p:nvPr>
        </p:nvSpPr>
        <p:spPr/>
        <p:txBody>
          <a:bodyPr>
            <a:normAutofit fontScale="92500" lnSpcReduction="20000"/>
          </a:bodyPr>
          <a:lstStyle/>
          <a:p>
            <a:pPr marL="0" indent="0">
              <a:buNone/>
            </a:pPr>
            <a:r>
              <a:rPr lang="en-US" dirty="0" smtClean="0"/>
              <a:t>Its goal: </a:t>
            </a:r>
            <a:r>
              <a:rPr lang="en-US" dirty="0"/>
              <a:t>serving as a basis </a:t>
            </a:r>
            <a:r>
              <a:rPr lang="en-US" dirty="0" smtClean="0"/>
              <a:t>for international </a:t>
            </a:r>
            <a:r>
              <a:rPr lang="en-US" dirty="0"/>
              <a:t>standardization in </a:t>
            </a:r>
            <a:r>
              <a:rPr lang="en-US" dirty="0" smtClean="0"/>
              <a:t>cataloguing.</a:t>
            </a:r>
          </a:p>
          <a:p>
            <a:pPr marL="0" indent="0">
              <a:buNone/>
            </a:pPr>
            <a:r>
              <a:rPr lang="en-US" dirty="0" smtClean="0"/>
              <a:t>It covers: </a:t>
            </a:r>
          </a:p>
          <a:p>
            <a:pPr marL="0" indent="0">
              <a:buNone/>
            </a:pPr>
            <a:r>
              <a:rPr lang="en-US" dirty="0" smtClean="0">
                <a:solidFill>
                  <a:schemeClr val="tx2"/>
                </a:solidFill>
              </a:rPr>
              <a:t>1</a:t>
            </a:r>
            <a:r>
              <a:rPr lang="en-US" dirty="0">
                <a:solidFill>
                  <a:schemeClr val="tx2"/>
                </a:solidFill>
              </a:rPr>
              <a:t>. Scope</a:t>
            </a:r>
          </a:p>
          <a:p>
            <a:pPr marL="0" indent="0">
              <a:buNone/>
            </a:pPr>
            <a:r>
              <a:rPr lang="en-US" dirty="0">
                <a:solidFill>
                  <a:schemeClr val="tx2"/>
                </a:solidFill>
              </a:rPr>
              <a:t>2. General Principles</a:t>
            </a:r>
          </a:p>
          <a:p>
            <a:pPr marL="0" indent="0">
              <a:buNone/>
            </a:pPr>
            <a:r>
              <a:rPr lang="en-US" dirty="0">
                <a:solidFill>
                  <a:schemeClr val="tx2"/>
                </a:solidFill>
              </a:rPr>
              <a:t>3. Entities, Attributes, and Relationships</a:t>
            </a:r>
          </a:p>
          <a:p>
            <a:pPr marL="0" indent="0">
              <a:buNone/>
            </a:pPr>
            <a:r>
              <a:rPr lang="en-US" dirty="0">
                <a:solidFill>
                  <a:schemeClr val="tx2"/>
                </a:solidFill>
              </a:rPr>
              <a:t>4. Objectives and Functions of the Catalogue</a:t>
            </a:r>
          </a:p>
          <a:p>
            <a:pPr marL="0" indent="0">
              <a:buNone/>
            </a:pPr>
            <a:r>
              <a:rPr lang="en-US" dirty="0">
                <a:solidFill>
                  <a:schemeClr val="tx2"/>
                </a:solidFill>
              </a:rPr>
              <a:t>5. Bibliographic Description</a:t>
            </a:r>
          </a:p>
          <a:p>
            <a:pPr marL="0" indent="0">
              <a:buNone/>
            </a:pPr>
            <a:r>
              <a:rPr lang="en-US" dirty="0">
                <a:solidFill>
                  <a:schemeClr val="tx2"/>
                </a:solidFill>
              </a:rPr>
              <a:t>6. Access Points</a:t>
            </a:r>
          </a:p>
          <a:p>
            <a:pPr marL="0" indent="0">
              <a:buNone/>
            </a:pPr>
            <a:r>
              <a:rPr lang="en-US" dirty="0">
                <a:solidFill>
                  <a:schemeClr val="tx2"/>
                </a:solidFill>
              </a:rPr>
              <a:t>7. Foundations for Search Capabilities</a:t>
            </a:r>
            <a:endParaRPr lang="ru-RU" dirty="0">
              <a:solidFill>
                <a:schemeClr val="tx2"/>
              </a:solidFill>
            </a:endParaRPr>
          </a:p>
          <a:p>
            <a:pPr marL="0" indent="0">
              <a:buNone/>
            </a:pPr>
            <a:endParaRPr lang="ru-RU" dirty="0"/>
          </a:p>
        </p:txBody>
      </p:sp>
    </p:spTree>
    <p:extLst>
      <p:ext uri="{BB962C8B-B14F-4D97-AF65-F5344CB8AC3E}">
        <p14:creationId xmlns:p14="http://schemas.microsoft.com/office/powerpoint/2010/main" val="2249776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descr="ParisPrinSec2"/>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20" y="332656"/>
            <a:ext cx="8064896" cy="3816424"/>
          </a:xfrm>
          <a:prstGeom prst="rect">
            <a:avLst/>
          </a:prstGeom>
          <a:noFill/>
          <a:ln>
            <a:solidFill>
              <a:schemeClr val="accent5"/>
            </a:solidFill>
          </a:ln>
        </p:spPr>
      </p:pic>
      <p:pic>
        <p:nvPicPr>
          <p:cNvPr id="5" name="Объект 3" descr="ParisPrinSec4"/>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1331640" y="4365104"/>
            <a:ext cx="7272808" cy="1872208"/>
          </a:xfrm>
          <a:prstGeom prst="rect">
            <a:avLst/>
          </a:prstGeom>
          <a:noFill/>
          <a:ln>
            <a:solidFill>
              <a:schemeClr val="accent6"/>
            </a:solidFill>
          </a:ln>
        </p:spPr>
      </p:pic>
    </p:spTree>
    <p:extLst>
      <p:ext uri="{BB962C8B-B14F-4D97-AF65-F5344CB8AC3E}">
        <p14:creationId xmlns:p14="http://schemas.microsoft.com/office/powerpoint/2010/main" val="30090569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14202"/>
          </a:xfrm>
        </p:spPr>
        <p:txBody>
          <a:bodyPr>
            <a:normAutofit fontScale="90000"/>
          </a:bodyPr>
          <a:lstStyle/>
          <a:p>
            <a:r>
              <a:rPr lang="ru-RU" b="1" dirty="0" smtClean="0"/>
              <a:t/>
            </a:r>
            <a:br>
              <a:rPr lang="ru-RU" b="1" dirty="0" smtClean="0"/>
            </a:br>
            <a:r>
              <a:rPr lang="en-US" b="1" dirty="0" smtClean="0"/>
              <a:t>Descriptive principles.</a:t>
            </a:r>
            <a:br>
              <a:rPr lang="en-US" b="1" dirty="0" smtClean="0"/>
            </a:br>
            <a:r>
              <a:rPr lang="en-US" b="1" dirty="0" smtClean="0"/>
              <a:t> International </a:t>
            </a:r>
            <a:r>
              <a:rPr lang="en-US" b="1" dirty="0"/>
              <a:t>Standard Bibliographic </a:t>
            </a:r>
            <a:r>
              <a:rPr lang="en-US" b="1" dirty="0" smtClean="0"/>
              <a:t>Description (ISBD)</a:t>
            </a:r>
            <a:r>
              <a:rPr lang="ru-RU" dirty="0"/>
              <a:t/>
            </a:r>
            <a:br>
              <a:rPr lang="ru-RU" dirty="0"/>
            </a:br>
            <a:endParaRPr lang="ru-RU" dirty="0"/>
          </a:p>
        </p:txBody>
      </p:sp>
      <p:sp>
        <p:nvSpPr>
          <p:cNvPr id="3" name="Объект 2"/>
          <p:cNvSpPr>
            <a:spLocks noGrp="1"/>
          </p:cNvSpPr>
          <p:nvPr>
            <p:ph idx="1"/>
          </p:nvPr>
        </p:nvSpPr>
        <p:spPr>
          <a:xfrm>
            <a:off x="323528" y="2060848"/>
            <a:ext cx="8229600" cy="4525963"/>
          </a:xfrm>
        </p:spPr>
        <p:txBody>
          <a:bodyPr>
            <a:normAutofit fontScale="85000" lnSpcReduction="20000"/>
          </a:bodyPr>
          <a:lstStyle/>
          <a:p>
            <a:pPr marL="0" indent="0">
              <a:buNone/>
            </a:pPr>
            <a:r>
              <a:rPr lang="en-US" dirty="0"/>
              <a:t>The description consists of eight areas, and within areas there can be several elements. The areas are:</a:t>
            </a:r>
            <a:endParaRPr lang="ru-RU" dirty="0"/>
          </a:p>
          <a:p>
            <a:pPr marL="0" indent="0">
              <a:buNone/>
            </a:pPr>
            <a:r>
              <a:rPr lang="en-US" dirty="0"/>
              <a:t>1) Title and statement of responsibility area</a:t>
            </a:r>
            <a:endParaRPr lang="ru-RU" dirty="0"/>
          </a:p>
          <a:p>
            <a:pPr marL="0" indent="0">
              <a:buNone/>
            </a:pPr>
            <a:r>
              <a:rPr lang="en-US" dirty="0"/>
              <a:t>2) Edition area</a:t>
            </a:r>
            <a:endParaRPr lang="ru-RU" dirty="0"/>
          </a:p>
          <a:p>
            <a:pPr marL="0" indent="0">
              <a:buNone/>
            </a:pPr>
            <a:r>
              <a:rPr lang="en-US" dirty="0"/>
              <a:t>3) Material (or type of publication) specific area</a:t>
            </a:r>
            <a:endParaRPr lang="ru-RU" dirty="0"/>
          </a:p>
          <a:p>
            <a:pPr marL="0" indent="0">
              <a:buNone/>
            </a:pPr>
            <a:r>
              <a:rPr lang="en-US" dirty="0"/>
              <a:t>4) Publication, distribution, etc. area</a:t>
            </a:r>
            <a:endParaRPr lang="ru-RU" dirty="0"/>
          </a:p>
          <a:p>
            <a:pPr marL="0" indent="0">
              <a:buNone/>
            </a:pPr>
            <a:r>
              <a:rPr lang="en-US" dirty="0"/>
              <a:t>5) Physical description area</a:t>
            </a:r>
            <a:endParaRPr lang="ru-RU" dirty="0"/>
          </a:p>
          <a:p>
            <a:pPr marL="0" indent="0">
              <a:buNone/>
            </a:pPr>
            <a:r>
              <a:rPr lang="en-US" dirty="0"/>
              <a:t>6) Series area</a:t>
            </a:r>
            <a:endParaRPr lang="ru-RU" dirty="0"/>
          </a:p>
          <a:p>
            <a:pPr marL="0" indent="0">
              <a:buNone/>
            </a:pPr>
            <a:r>
              <a:rPr lang="en-US" dirty="0"/>
              <a:t>7) Note area</a:t>
            </a:r>
            <a:endParaRPr lang="ru-RU" dirty="0"/>
          </a:p>
          <a:p>
            <a:pPr marL="0" indent="0">
              <a:buNone/>
            </a:pPr>
            <a:r>
              <a:rPr lang="en-US" dirty="0"/>
              <a:t>8) Standard number (or alternative) and terms of availability area</a:t>
            </a:r>
            <a:endParaRPr lang="ru-RU" dirty="0"/>
          </a:p>
          <a:p>
            <a:endParaRPr lang="ru-RU" dirty="0"/>
          </a:p>
        </p:txBody>
      </p:sp>
    </p:spTree>
    <p:extLst>
      <p:ext uri="{BB962C8B-B14F-4D97-AF65-F5344CB8AC3E}">
        <p14:creationId xmlns:p14="http://schemas.microsoft.com/office/powerpoint/2010/main" val="1943547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en-US" altLang="ru-RU" b="1" dirty="0" smtClean="0">
                <a:solidFill>
                  <a:srgbClr val="000000"/>
                </a:solidFill>
                <a:latin typeface="Verdana" pitchFamily="34" charset="0"/>
                <a:ea typeface="Times New Roman" pitchFamily="18" charset="0"/>
                <a:cs typeface="Times New Roman" pitchFamily="18" charset="0"/>
              </a:rPr>
              <a:t/>
            </a:r>
            <a:br>
              <a:rPr lang="en-US" altLang="ru-RU" b="1" dirty="0" smtClean="0">
                <a:solidFill>
                  <a:srgbClr val="000000"/>
                </a:solidFill>
                <a:latin typeface="Verdana" pitchFamily="34" charset="0"/>
                <a:ea typeface="Times New Roman" pitchFamily="18" charset="0"/>
                <a:cs typeface="Times New Roman" pitchFamily="18" charset="0"/>
              </a:rPr>
            </a:br>
            <a:r>
              <a:rPr lang="en-US" altLang="ru-RU" b="1" dirty="0" smtClean="0">
                <a:solidFill>
                  <a:srgbClr val="000000"/>
                </a:solidFill>
                <a:latin typeface="Verdana" pitchFamily="34" charset="0"/>
                <a:ea typeface="Times New Roman" pitchFamily="18" charset="0"/>
                <a:cs typeface="Times New Roman" pitchFamily="18" charset="0"/>
              </a:rPr>
              <a:t>Prescribed </a:t>
            </a:r>
            <a:r>
              <a:rPr lang="en-US" altLang="ru-RU" b="1" dirty="0">
                <a:solidFill>
                  <a:srgbClr val="000000"/>
                </a:solidFill>
                <a:latin typeface="Verdana" pitchFamily="34" charset="0"/>
                <a:ea typeface="Times New Roman" pitchFamily="18" charset="0"/>
                <a:cs typeface="Times New Roman" pitchFamily="18" charset="0"/>
              </a:rPr>
              <a:t>Sources for Information</a:t>
            </a:r>
            <a:r>
              <a:rPr lang="ru-RU" altLang="ru-RU" sz="3600" b="1" dirty="0">
                <a:solidFill>
                  <a:srgbClr val="4F81BD"/>
                </a:solidFill>
                <a:latin typeface="Cambria" pitchFamily="18" charset="0"/>
                <a:ea typeface="Times New Roman" pitchFamily="18" charset="0"/>
                <a:cs typeface="Times New Roman" pitchFamily="18" charset="0"/>
              </a:rPr>
              <a:t/>
            </a:r>
            <a:br>
              <a:rPr lang="ru-RU" altLang="ru-RU" sz="3600" b="1" dirty="0">
                <a:solidFill>
                  <a:srgbClr val="4F81BD"/>
                </a:solidFill>
                <a:latin typeface="Cambria" pitchFamily="18" charset="0"/>
                <a:ea typeface="Times New Roman" pitchFamily="18" charset="0"/>
                <a:cs typeface="Times New Roman" pitchFamily="18" charset="0"/>
              </a:rPr>
            </a:br>
            <a:endParaRPr lang="ru-RU" dirty="0"/>
          </a:p>
        </p:txBody>
      </p:sp>
      <p:sp>
        <p:nvSpPr>
          <p:cNvPr id="5" name="Rectangle 1"/>
          <p:cNvSpPr>
            <a:spLocks noChangeArrowheads="1"/>
          </p:cNvSpPr>
          <p:nvPr/>
        </p:nvSpPr>
        <p:spPr bwMode="auto">
          <a:xfrm>
            <a:off x="323528" y="1348318"/>
            <a:ext cx="8496944" cy="1620916"/>
          </a:xfrm>
          <a:prstGeom prst="rect">
            <a:avLst/>
          </a:prstGeom>
          <a:solidFill>
            <a:srgbClr val="F3F6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2696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ru-RU" sz="14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Each of the areas of a description has a required or a prescribed source for the information that goes into that area (AACR2 1.0A4), and the prescribed sources are specific to a format. Information from outside the prescribed source for the area is enclosed in square brackets. For a printed monograph, the area and the prescribed sources are shown in the table below (AACR2 2.0B2).</a:t>
            </a:r>
            <a:r>
              <a:rPr kumimoji="0" lang="en-US" altLang="ru-RU" sz="1400" b="0" i="0" u="none" strike="noStrike" cap="none" normalizeH="0" baseline="0" dirty="0" smtClean="0">
                <a:ln>
                  <a:noFill/>
                </a:ln>
                <a:solidFill>
                  <a:srgbClr val="000000"/>
                </a:solidFill>
                <a:effectLst/>
                <a:latin typeface="Calibri"/>
                <a:ea typeface="Calibri" pitchFamily="34" charset="0"/>
                <a:cs typeface="Times New Roman" pitchFamily="18" charset="0"/>
              </a:rPr>
              <a:t> </a:t>
            </a:r>
            <a:r>
              <a:rPr kumimoji="0" lang="en-US" altLang="ru-RU" sz="14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
            </a:r>
            <a:br>
              <a:rPr kumimoji="0" lang="en-US" altLang="ru-RU" sz="14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br>
            <a:r>
              <a:rPr kumimoji="0" lang="en-US" altLang="ru-RU" sz="9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t/>
            </a:r>
            <a:br>
              <a:rPr kumimoji="0" lang="en-US" altLang="ru-RU" sz="900" b="0" i="0" u="none" strike="noStrike" cap="none" normalizeH="0" baseline="0" dirty="0" smtClean="0">
                <a:ln>
                  <a:noFill/>
                </a:ln>
                <a:solidFill>
                  <a:srgbClr val="000000"/>
                </a:solidFill>
                <a:effectLst/>
                <a:latin typeface="Verdana" pitchFamily="34" charset="0"/>
                <a:ea typeface="Calibri" pitchFamily="34" charset="0"/>
                <a:cs typeface="Times New Roman" pitchFamily="18" charset="0"/>
              </a:rPr>
            </a:br>
            <a:endParaRPr kumimoji="0" lang="en-US" alt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2671387490"/>
              </p:ext>
            </p:extLst>
          </p:nvPr>
        </p:nvGraphicFramePr>
        <p:xfrm>
          <a:off x="179512" y="2708920"/>
          <a:ext cx="8640960" cy="3960440"/>
        </p:xfrm>
        <a:graphic>
          <a:graphicData uri="http://schemas.openxmlformats.org/drawingml/2006/table">
            <a:tbl>
              <a:tblPr firstRow="1" firstCol="1" bandRow="1">
                <a:tableStyleId>{5C22544A-7EE6-4342-B048-85BDC9FD1C3A}</a:tableStyleId>
              </a:tblPr>
              <a:tblGrid>
                <a:gridCol w="3301303"/>
                <a:gridCol w="5339657"/>
              </a:tblGrid>
              <a:tr h="495055">
                <a:tc>
                  <a:txBody>
                    <a:bodyPr/>
                    <a:lstStyle/>
                    <a:p>
                      <a:pPr algn="ctr">
                        <a:lnSpc>
                          <a:spcPts val="1485"/>
                        </a:lnSpc>
                        <a:spcAft>
                          <a:spcPts val="1000"/>
                        </a:spcAft>
                      </a:pPr>
                      <a:r>
                        <a:rPr lang="ru-RU" sz="2000" dirty="0" err="1">
                          <a:effectLst/>
                        </a:rPr>
                        <a:t>Area</a:t>
                      </a:r>
                      <a:endParaRPr lang="ru-RU" sz="2000" dirty="0">
                        <a:effectLst/>
                        <a:latin typeface="Calibri"/>
                        <a:ea typeface="Calibri"/>
                        <a:cs typeface="Times New Roman"/>
                      </a:endParaRPr>
                    </a:p>
                  </a:txBody>
                  <a:tcPr marL="9525" marR="9525" marT="9525" marB="9525" anchor="ctr"/>
                </a:tc>
                <a:tc>
                  <a:txBody>
                    <a:bodyPr/>
                    <a:lstStyle/>
                    <a:p>
                      <a:pPr algn="ctr">
                        <a:lnSpc>
                          <a:spcPts val="1485"/>
                        </a:lnSpc>
                        <a:spcAft>
                          <a:spcPts val="1000"/>
                        </a:spcAft>
                      </a:pPr>
                      <a:r>
                        <a:rPr lang="ru-RU" sz="2000" dirty="0" err="1">
                          <a:effectLst/>
                        </a:rPr>
                        <a:t>Prescribed</a:t>
                      </a:r>
                      <a:r>
                        <a:rPr lang="ru-RU" sz="2000" dirty="0">
                          <a:effectLst/>
                        </a:rPr>
                        <a:t> </a:t>
                      </a:r>
                      <a:r>
                        <a:rPr lang="ru-RU" sz="2000" dirty="0" err="1">
                          <a:effectLst/>
                        </a:rPr>
                        <a:t>Sources</a:t>
                      </a:r>
                      <a:r>
                        <a:rPr lang="ru-RU" sz="2000" dirty="0">
                          <a:effectLst/>
                        </a:rPr>
                        <a:t> </a:t>
                      </a:r>
                      <a:r>
                        <a:rPr lang="ru-RU" sz="2000" dirty="0" err="1">
                          <a:effectLst/>
                        </a:rPr>
                        <a:t>of</a:t>
                      </a:r>
                      <a:r>
                        <a:rPr lang="ru-RU" sz="2000" dirty="0">
                          <a:effectLst/>
                        </a:rPr>
                        <a:t> </a:t>
                      </a:r>
                      <a:r>
                        <a:rPr lang="ru-RU" sz="2000" dirty="0" err="1">
                          <a:effectLst/>
                        </a:rPr>
                        <a:t>Information</a:t>
                      </a:r>
                      <a:endParaRPr lang="ru-RU" sz="2000" dirty="0">
                        <a:effectLst/>
                        <a:latin typeface="Calibri"/>
                        <a:ea typeface="Calibri"/>
                        <a:cs typeface="Times New Roman"/>
                      </a:endParaRPr>
                    </a:p>
                  </a:txBody>
                  <a:tcPr marL="9525" marR="9525" marT="9525" marB="9525" anchor="ctr"/>
                </a:tc>
              </a:tr>
              <a:tr h="495055">
                <a:tc>
                  <a:txBody>
                    <a:bodyPr/>
                    <a:lstStyle/>
                    <a:p>
                      <a:pPr>
                        <a:lnSpc>
                          <a:spcPts val="1485"/>
                        </a:lnSpc>
                        <a:spcAft>
                          <a:spcPts val="1000"/>
                        </a:spcAft>
                      </a:pPr>
                      <a:r>
                        <a:rPr lang="en-US" sz="1600" dirty="0">
                          <a:effectLst/>
                        </a:rPr>
                        <a:t>Title and statement of responsibility</a:t>
                      </a:r>
                      <a:endParaRPr lang="ru-RU" sz="1600" dirty="0">
                        <a:effectLst/>
                        <a:latin typeface="Calibri"/>
                        <a:ea typeface="Calibri"/>
                        <a:cs typeface="Times New Roman"/>
                      </a:endParaRPr>
                    </a:p>
                  </a:txBody>
                  <a:tcPr marL="9525" marR="9525" marT="9525" marB="9525" anchor="ctr"/>
                </a:tc>
                <a:tc>
                  <a:txBody>
                    <a:bodyPr/>
                    <a:lstStyle/>
                    <a:p>
                      <a:pPr>
                        <a:lnSpc>
                          <a:spcPts val="1485"/>
                        </a:lnSpc>
                        <a:spcAft>
                          <a:spcPts val="1000"/>
                        </a:spcAft>
                      </a:pPr>
                      <a:r>
                        <a:rPr lang="ru-RU" sz="1600" dirty="0" err="1">
                          <a:effectLst/>
                        </a:rPr>
                        <a:t>Title</a:t>
                      </a:r>
                      <a:r>
                        <a:rPr lang="ru-RU" sz="1600" dirty="0">
                          <a:effectLst/>
                        </a:rPr>
                        <a:t> </a:t>
                      </a:r>
                      <a:r>
                        <a:rPr lang="ru-RU" sz="1600" dirty="0" err="1">
                          <a:effectLst/>
                        </a:rPr>
                        <a:t>page</a:t>
                      </a:r>
                      <a:endParaRPr lang="ru-RU" sz="1600" dirty="0">
                        <a:effectLst/>
                        <a:latin typeface="Calibri"/>
                        <a:ea typeface="Calibri"/>
                        <a:cs typeface="Times New Roman"/>
                      </a:endParaRPr>
                    </a:p>
                  </a:txBody>
                  <a:tcPr marL="9525" marR="9525" marT="9525" marB="9525" anchor="ctr"/>
                </a:tc>
              </a:tr>
              <a:tr h="495055">
                <a:tc>
                  <a:txBody>
                    <a:bodyPr/>
                    <a:lstStyle/>
                    <a:p>
                      <a:pPr>
                        <a:lnSpc>
                          <a:spcPts val="1485"/>
                        </a:lnSpc>
                        <a:spcAft>
                          <a:spcPts val="1000"/>
                        </a:spcAft>
                      </a:pPr>
                      <a:r>
                        <a:rPr lang="ru-RU" sz="1600" dirty="0" err="1">
                          <a:effectLst/>
                        </a:rPr>
                        <a:t>Edition</a:t>
                      </a:r>
                      <a:endParaRPr lang="ru-RU" sz="1600" dirty="0">
                        <a:effectLst/>
                        <a:latin typeface="Calibri"/>
                        <a:ea typeface="Calibri"/>
                        <a:cs typeface="Times New Roman"/>
                      </a:endParaRPr>
                    </a:p>
                  </a:txBody>
                  <a:tcPr marL="9525" marR="9525" marT="9525" marB="9525" anchor="ctr"/>
                </a:tc>
                <a:tc>
                  <a:txBody>
                    <a:bodyPr/>
                    <a:lstStyle/>
                    <a:p>
                      <a:pPr>
                        <a:lnSpc>
                          <a:spcPts val="1485"/>
                        </a:lnSpc>
                        <a:spcAft>
                          <a:spcPts val="1000"/>
                        </a:spcAft>
                      </a:pPr>
                      <a:r>
                        <a:rPr lang="en-US" sz="1600" dirty="0">
                          <a:effectLst/>
                        </a:rPr>
                        <a:t>Title page, other preliminaries, colophon</a:t>
                      </a:r>
                      <a:endParaRPr lang="ru-RU" sz="1600" dirty="0">
                        <a:effectLst/>
                        <a:latin typeface="Calibri"/>
                        <a:ea typeface="Calibri"/>
                        <a:cs typeface="Times New Roman"/>
                      </a:endParaRPr>
                    </a:p>
                  </a:txBody>
                  <a:tcPr marL="9525" marR="9525" marT="9525" marB="9525" anchor="ctr"/>
                </a:tc>
              </a:tr>
              <a:tr h="495055">
                <a:tc>
                  <a:txBody>
                    <a:bodyPr/>
                    <a:lstStyle/>
                    <a:p>
                      <a:pPr>
                        <a:lnSpc>
                          <a:spcPts val="1485"/>
                        </a:lnSpc>
                        <a:spcAft>
                          <a:spcPts val="1000"/>
                        </a:spcAft>
                      </a:pPr>
                      <a:r>
                        <a:rPr lang="ru-RU" sz="1600" dirty="0" err="1">
                          <a:effectLst/>
                        </a:rPr>
                        <a:t>Publication</a:t>
                      </a:r>
                      <a:r>
                        <a:rPr lang="ru-RU" sz="1600" dirty="0">
                          <a:effectLst/>
                        </a:rPr>
                        <a:t>, </a:t>
                      </a:r>
                      <a:r>
                        <a:rPr lang="ru-RU" sz="1600" dirty="0" err="1">
                          <a:effectLst/>
                        </a:rPr>
                        <a:t>distribution</a:t>
                      </a:r>
                      <a:r>
                        <a:rPr lang="ru-RU" sz="1600" dirty="0">
                          <a:effectLst/>
                        </a:rPr>
                        <a:t>, </a:t>
                      </a:r>
                      <a:r>
                        <a:rPr lang="ru-RU" sz="1600" dirty="0" err="1">
                          <a:effectLst/>
                        </a:rPr>
                        <a:t>etc</a:t>
                      </a:r>
                      <a:r>
                        <a:rPr lang="ru-RU" sz="1600" dirty="0">
                          <a:effectLst/>
                        </a:rPr>
                        <a:t>.</a:t>
                      </a:r>
                      <a:endParaRPr lang="ru-RU" sz="1600" dirty="0">
                        <a:effectLst/>
                        <a:latin typeface="Calibri"/>
                        <a:ea typeface="Calibri"/>
                        <a:cs typeface="Times New Roman"/>
                      </a:endParaRPr>
                    </a:p>
                  </a:txBody>
                  <a:tcPr marL="9525" marR="9525" marT="9525" marB="9525" anchor="ctr"/>
                </a:tc>
                <a:tc>
                  <a:txBody>
                    <a:bodyPr/>
                    <a:lstStyle/>
                    <a:p>
                      <a:pPr>
                        <a:lnSpc>
                          <a:spcPts val="1485"/>
                        </a:lnSpc>
                        <a:spcAft>
                          <a:spcPts val="1000"/>
                        </a:spcAft>
                      </a:pPr>
                      <a:r>
                        <a:rPr lang="en-US" sz="1600" dirty="0">
                          <a:effectLst/>
                        </a:rPr>
                        <a:t>Title page, other preliminaries, colophon</a:t>
                      </a:r>
                      <a:endParaRPr lang="ru-RU" sz="1600" dirty="0">
                        <a:effectLst/>
                        <a:latin typeface="Calibri"/>
                        <a:ea typeface="Calibri"/>
                        <a:cs typeface="Times New Roman"/>
                      </a:endParaRPr>
                    </a:p>
                  </a:txBody>
                  <a:tcPr marL="9525" marR="9525" marT="9525" marB="9525" anchor="ctr"/>
                </a:tc>
              </a:tr>
              <a:tr h="495055">
                <a:tc>
                  <a:txBody>
                    <a:bodyPr/>
                    <a:lstStyle/>
                    <a:p>
                      <a:pPr>
                        <a:lnSpc>
                          <a:spcPts val="1485"/>
                        </a:lnSpc>
                        <a:spcAft>
                          <a:spcPts val="1000"/>
                        </a:spcAft>
                      </a:pPr>
                      <a:r>
                        <a:rPr lang="ru-RU" sz="1600" dirty="0" err="1">
                          <a:effectLst/>
                        </a:rPr>
                        <a:t>Physical</a:t>
                      </a:r>
                      <a:r>
                        <a:rPr lang="ru-RU" sz="1600" dirty="0">
                          <a:effectLst/>
                        </a:rPr>
                        <a:t> </a:t>
                      </a:r>
                      <a:r>
                        <a:rPr lang="ru-RU" sz="1600" dirty="0" err="1">
                          <a:effectLst/>
                        </a:rPr>
                        <a:t>description</a:t>
                      </a:r>
                      <a:endParaRPr lang="ru-RU" sz="1600" dirty="0">
                        <a:effectLst/>
                        <a:latin typeface="Calibri"/>
                        <a:ea typeface="Calibri"/>
                        <a:cs typeface="Times New Roman"/>
                      </a:endParaRPr>
                    </a:p>
                  </a:txBody>
                  <a:tcPr marL="9525" marR="9525" marT="9525" marB="9525" anchor="ctr"/>
                </a:tc>
                <a:tc>
                  <a:txBody>
                    <a:bodyPr/>
                    <a:lstStyle/>
                    <a:p>
                      <a:pPr>
                        <a:lnSpc>
                          <a:spcPts val="1485"/>
                        </a:lnSpc>
                        <a:spcAft>
                          <a:spcPts val="1000"/>
                        </a:spcAft>
                      </a:pPr>
                      <a:r>
                        <a:rPr lang="ru-RU" sz="1600" dirty="0" err="1">
                          <a:effectLst/>
                        </a:rPr>
                        <a:t>The</a:t>
                      </a:r>
                      <a:r>
                        <a:rPr lang="ru-RU" sz="1600" dirty="0">
                          <a:effectLst/>
                        </a:rPr>
                        <a:t> </a:t>
                      </a:r>
                      <a:r>
                        <a:rPr lang="ru-RU" sz="1600" dirty="0" err="1">
                          <a:effectLst/>
                        </a:rPr>
                        <a:t>whole</a:t>
                      </a:r>
                      <a:r>
                        <a:rPr lang="ru-RU" sz="1600" dirty="0">
                          <a:effectLst/>
                        </a:rPr>
                        <a:t> </a:t>
                      </a:r>
                      <a:r>
                        <a:rPr lang="ru-RU" sz="1600" dirty="0" err="1">
                          <a:effectLst/>
                        </a:rPr>
                        <a:t>publication</a:t>
                      </a:r>
                      <a:endParaRPr lang="ru-RU" sz="1600" dirty="0">
                        <a:effectLst/>
                        <a:latin typeface="Calibri"/>
                        <a:ea typeface="Calibri"/>
                        <a:cs typeface="Times New Roman"/>
                      </a:endParaRPr>
                    </a:p>
                  </a:txBody>
                  <a:tcPr marL="9525" marR="9525" marT="9525" marB="9525" anchor="ctr"/>
                </a:tc>
              </a:tr>
              <a:tr h="495055">
                <a:tc>
                  <a:txBody>
                    <a:bodyPr/>
                    <a:lstStyle/>
                    <a:p>
                      <a:pPr>
                        <a:lnSpc>
                          <a:spcPts val="1485"/>
                        </a:lnSpc>
                        <a:spcAft>
                          <a:spcPts val="1000"/>
                        </a:spcAft>
                      </a:pPr>
                      <a:r>
                        <a:rPr lang="ru-RU" sz="1600" dirty="0" err="1">
                          <a:effectLst/>
                        </a:rPr>
                        <a:t>Series</a:t>
                      </a:r>
                      <a:endParaRPr lang="ru-RU" sz="1600" dirty="0">
                        <a:effectLst/>
                        <a:latin typeface="Calibri"/>
                        <a:ea typeface="Calibri"/>
                        <a:cs typeface="Times New Roman"/>
                      </a:endParaRPr>
                    </a:p>
                  </a:txBody>
                  <a:tcPr marL="9525" marR="9525" marT="9525" marB="9525" anchor="ctr"/>
                </a:tc>
                <a:tc>
                  <a:txBody>
                    <a:bodyPr/>
                    <a:lstStyle/>
                    <a:p>
                      <a:pPr>
                        <a:lnSpc>
                          <a:spcPts val="1485"/>
                        </a:lnSpc>
                        <a:spcAft>
                          <a:spcPts val="1000"/>
                        </a:spcAft>
                      </a:pPr>
                      <a:r>
                        <a:rPr lang="en-US" sz="1600" dirty="0">
                          <a:effectLst/>
                        </a:rPr>
                        <a:t>Series title page, monograph title page, cover, rest of the publication</a:t>
                      </a:r>
                      <a:endParaRPr lang="ru-RU" sz="1600" dirty="0">
                        <a:effectLst/>
                        <a:latin typeface="Calibri"/>
                        <a:ea typeface="Calibri"/>
                        <a:cs typeface="Times New Roman"/>
                      </a:endParaRPr>
                    </a:p>
                  </a:txBody>
                  <a:tcPr marL="9525" marR="9525" marT="9525" marB="9525" anchor="ctr"/>
                </a:tc>
              </a:tr>
              <a:tr h="495055">
                <a:tc>
                  <a:txBody>
                    <a:bodyPr/>
                    <a:lstStyle/>
                    <a:p>
                      <a:pPr>
                        <a:lnSpc>
                          <a:spcPts val="1485"/>
                        </a:lnSpc>
                        <a:spcAft>
                          <a:spcPts val="1000"/>
                        </a:spcAft>
                      </a:pPr>
                      <a:r>
                        <a:rPr lang="ru-RU" sz="1600" dirty="0" err="1">
                          <a:effectLst/>
                        </a:rPr>
                        <a:t>Note</a:t>
                      </a:r>
                      <a:endParaRPr lang="ru-RU" sz="1600" dirty="0">
                        <a:effectLst/>
                        <a:latin typeface="Calibri"/>
                        <a:ea typeface="Calibri"/>
                        <a:cs typeface="Times New Roman"/>
                      </a:endParaRPr>
                    </a:p>
                  </a:txBody>
                  <a:tcPr marL="9525" marR="9525" marT="9525" marB="9525" anchor="ctr"/>
                </a:tc>
                <a:tc>
                  <a:txBody>
                    <a:bodyPr/>
                    <a:lstStyle/>
                    <a:p>
                      <a:pPr>
                        <a:lnSpc>
                          <a:spcPts val="1485"/>
                        </a:lnSpc>
                        <a:spcAft>
                          <a:spcPts val="1000"/>
                        </a:spcAft>
                      </a:pPr>
                      <a:r>
                        <a:rPr lang="ru-RU" sz="1600" dirty="0" err="1">
                          <a:effectLst/>
                        </a:rPr>
                        <a:t>Any</a:t>
                      </a:r>
                      <a:r>
                        <a:rPr lang="ru-RU" sz="1600" dirty="0">
                          <a:effectLst/>
                        </a:rPr>
                        <a:t> </a:t>
                      </a:r>
                      <a:r>
                        <a:rPr lang="ru-RU" sz="1600" dirty="0" err="1">
                          <a:effectLst/>
                        </a:rPr>
                        <a:t>source</a:t>
                      </a:r>
                      <a:endParaRPr lang="ru-RU" sz="1600" dirty="0">
                        <a:effectLst/>
                        <a:latin typeface="Calibri"/>
                        <a:ea typeface="Calibri"/>
                        <a:cs typeface="Times New Roman"/>
                      </a:endParaRPr>
                    </a:p>
                  </a:txBody>
                  <a:tcPr marL="9525" marR="9525" marT="9525" marB="9525" anchor="ctr"/>
                </a:tc>
              </a:tr>
              <a:tr h="495055">
                <a:tc>
                  <a:txBody>
                    <a:bodyPr/>
                    <a:lstStyle/>
                    <a:p>
                      <a:pPr>
                        <a:lnSpc>
                          <a:spcPts val="1485"/>
                        </a:lnSpc>
                        <a:spcAft>
                          <a:spcPts val="1000"/>
                        </a:spcAft>
                      </a:pPr>
                      <a:r>
                        <a:rPr lang="en-US" sz="1600" dirty="0">
                          <a:effectLst/>
                        </a:rPr>
                        <a:t>Standard number and terms of availability</a:t>
                      </a:r>
                      <a:endParaRPr lang="ru-RU" sz="1600" dirty="0">
                        <a:effectLst/>
                        <a:latin typeface="Calibri"/>
                        <a:ea typeface="Calibri"/>
                        <a:cs typeface="Times New Roman"/>
                      </a:endParaRPr>
                    </a:p>
                  </a:txBody>
                  <a:tcPr marL="9525" marR="9525" marT="9525" marB="9525" anchor="ctr"/>
                </a:tc>
                <a:tc>
                  <a:txBody>
                    <a:bodyPr/>
                    <a:lstStyle/>
                    <a:p>
                      <a:pPr>
                        <a:lnSpc>
                          <a:spcPts val="1485"/>
                        </a:lnSpc>
                        <a:spcAft>
                          <a:spcPts val="1000"/>
                        </a:spcAft>
                      </a:pPr>
                      <a:r>
                        <a:rPr lang="ru-RU" sz="1600" dirty="0" err="1">
                          <a:effectLst/>
                        </a:rPr>
                        <a:t>Any</a:t>
                      </a:r>
                      <a:r>
                        <a:rPr lang="ru-RU" sz="1600" dirty="0">
                          <a:effectLst/>
                        </a:rPr>
                        <a:t> </a:t>
                      </a:r>
                      <a:r>
                        <a:rPr lang="ru-RU" sz="1600" dirty="0" err="1">
                          <a:effectLst/>
                        </a:rPr>
                        <a:t>source</a:t>
                      </a:r>
                      <a:endParaRPr lang="ru-RU" sz="1600" dirty="0">
                        <a:effectLst/>
                        <a:latin typeface="Calibri"/>
                        <a:ea typeface="Calibri"/>
                        <a:cs typeface="Times New Roman"/>
                      </a:endParaRPr>
                    </a:p>
                  </a:txBody>
                  <a:tcPr marL="9525" marR="9525" marT="9525" marB="9525" anchor="ctr"/>
                </a:tc>
              </a:tr>
            </a:tbl>
          </a:graphicData>
        </a:graphic>
      </p:graphicFrame>
    </p:spTree>
    <p:extLst>
      <p:ext uri="{BB962C8B-B14F-4D97-AF65-F5344CB8AC3E}">
        <p14:creationId xmlns:p14="http://schemas.microsoft.com/office/powerpoint/2010/main" val="7892360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Elements of the statement of responsibility area</a:t>
            </a:r>
            <a:endParaRPr lang="ru-RU" b="1" dirty="0"/>
          </a:p>
        </p:txBody>
      </p:sp>
      <p:sp>
        <p:nvSpPr>
          <p:cNvPr id="3" name="Объект 2"/>
          <p:cNvSpPr>
            <a:spLocks noGrp="1"/>
          </p:cNvSpPr>
          <p:nvPr>
            <p:ph idx="1"/>
          </p:nvPr>
        </p:nvSpPr>
        <p:spPr/>
        <p:txBody>
          <a:bodyPr>
            <a:normAutofit fontScale="85000" lnSpcReduction="10000"/>
          </a:bodyPr>
          <a:lstStyle/>
          <a:p>
            <a:pPr marL="0" indent="0">
              <a:buNone/>
            </a:pPr>
            <a:r>
              <a:rPr lang="en-US" dirty="0"/>
              <a:t>As an example of elements, the elements listed for the Title and statement of responsibility area are:</a:t>
            </a:r>
            <a:endParaRPr lang="ru-RU" dirty="0"/>
          </a:p>
          <a:p>
            <a:pPr marL="0" indent="0">
              <a:buNone/>
            </a:pPr>
            <a:r>
              <a:rPr lang="en-US" dirty="0"/>
              <a:t>1) Title proper</a:t>
            </a:r>
            <a:endParaRPr lang="ru-RU" dirty="0"/>
          </a:p>
          <a:p>
            <a:pPr marL="0" indent="0">
              <a:buNone/>
            </a:pPr>
            <a:r>
              <a:rPr lang="en-US" dirty="0"/>
              <a:t>2) General material designation</a:t>
            </a:r>
            <a:endParaRPr lang="ru-RU" dirty="0"/>
          </a:p>
          <a:p>
            <a:pPr marL="0" indent="0">
              <a:buNone/>
            </a:pPr>
            <a:r>
              <a:rPr lang="en-US" dirty="0"/>
              <a:t>3) Parallel title</a:t>
            </a:r>
            <a:endParaRPr lang="ru-RU" dirty="0"/>
          </a:p>
          <a:p>
            <a:pPr marL="0" indent="0">
              <a:buNone/>
            </a:pPr>
            <a:r>
              <a:rPr lang="en-US" dirty="0"/>
              <a:t>4) Other title information</a:t>
            </a:r>
            <a:endParaRPr lang="ru-RU" dirty="0"/>
          </a:p>
          <a:p>
            <a:pPr marL="0" indent="0">
              <a:buNone/>
            </a:pPr>
            <a:r>
              <a:rPr lang="en-US" dirty="0"/>
              <a:t>5) Statements of responsibility</a:t>
            </a:r>
            <a:endParaRPr lang="ru-RU" dirty="0"/>
          </a:p>
          <a:p>
            <a:pPr marL="0" indent="0">
              <a:buNone/>
            </a:pPr>
            <a:r>
              <a:rPr lang="en-US" dirty="0"/>
              <a:t>Definitions, punctuation, notes and examples are provided at the element level for each element. Below is the section for the Title proper element from ISBD(G).</a:t>
            </a:r>
            <a:endParaRPr lang="ru-RU" dirty="0"/>
          </a:p>
          <a:p>
            <a:endParaRPr lang="ru-RU" dirty="0"/>
          </a:p>
        </p:txBody>
      </p:sp>
    </p:spTree>
    <p:extLst>
      <p:ext uri="{BB962C8B-B14F-4D97-AF65-F5344CB8AC3E}">
        <p14:creationId xmlns:p14="http://schemas.microsoft.com/office/powerpoint/2010/main" val="41722326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en-US" b="1" dirty="0" smtClean="0"/>
              <a:t>An </a:t>
            </a:r>
            <a:r>
              <a:rPr lang="en-US" b="1" dirty="0"/>
              <a:t>International Cataloging </a:t>
            </a:r>
            <a:r>
              <a:rPr lang="en-US" b="1" dirty="0" smtClean="0"/>
              <a:t>Code—AACR2</a:t>
            </a:r>
            <a:r>
              <a:rPr lang="ru-RU" dirty="0"/>
              <a:t/>
            </a:r>
            <a:br>
              <a:rPr lang="ru-RU" dirty="0"/>
            </a:br>
            <a:endParaRPr lang="ru-RU" dirty="0"/>
          </a:p>
        </p:txBody>
      </p:sp>
      <p:sp>
        <p:nvSpPr>
          <p:cNvPr id="3" name="Объект 2"/>
          <p:cNvSpPr>
            <a:spLocks noGrp="1"/>
          </p:cNvSpPr>
          <p:nvPr>
            <p:ph idx="1"/>
          </p:nvPr>
        </p:nvSpPr>
        <p:spPr/>
        <p:txBody>
          <a:bodyPr>
            <a:normAutofit/>
          </a:bodyPr>
          <a:lstStyle/>
          <a:p>
            <a:r>
              <a:rPr lang="en-US" dirty="0"/>
              <a:t>The structure of AACR2 is fundamental to understanding how it is used as a cataloging code. AACR2 (and the later revisions) is divided into two parts. </a:t>
            </a:r>
            <a:r>
              <a:rPr lang="en-US" b="1" dirty="0"/>
              <a:t>The first </a:t>
            </a:r>
            <a:r>
              <a:rPr lang="en-US" b="1" dirty="0" smtClean="0"/>
              <a:t>part </a:t>
            </a:r>
            <a:r>
              <a:rPr lang="en-US" dirty="0" smtClean="0"/>
              <a:t>is based </a:t>
            </a:r>
            <a:r>
              <a:rPr lang="en-US" dirty="0"/>
              <a:t>on the ISBD(G) structure for </a:t>
            </a:r>
            <a:r>
              <a:rPr lang="en-US" dirty="0" smtClean="0"/>
              <a:t>description and concentrates </a:t>
            </a:r>
            <a:r>
              <a:rPr lang="en-US" dirty="0"/>
              <a:t>on the descriptive portion of a bibliographic record, </a:t>
            </a:r>
            <a:r>
              <a:rPr lang="en-US" b="1" dirty="0"/>
              <a:t>the second </a:t>
            </a:r>
            <a:r>
              <a:rPr lang="en-US" b="1" dirty="0" smtClean="0"/>
              <a:t>part</a:t>
            </a:r>
            <a:r>
              <a:rPr lang="en-US" dirty="0" smtClean="0"/>
              <a:t>, </a:t>
            </a:r>
            <a:r>
              <a:rPr lang="en-US" dirty="0"/>
              <a:t>based on the Paris </a:t>
            </a:r>
            <a:r>
              <a:rPr lang="en-US" dirty="0" smtClean="0"/>
              <a:t>Principles is </a:t>
            </a:r>
            <a:r>
              <a:rPr lang="en-US" dirty="0"/>
              <a:t>about the choice and form for entries and headings</a:t>
            </a:r>
            <a:r>
              <a:rPr lang="en-US" dirty="0" smtClean="0"/>
              <a:t>.</a:t>
            </a:r>
            <a:endParaRPr lang="ru-RU" dirty="0"/>
          </a:p>
        </p:txBody>
      </p:sp>
    </p:spTree>
    <p:extLst>
      <p:ext uri="{BB962C8B-B14F-4D97-AF65-F5344CB8AC3E}">
        <p14:creationId xmlns:p14="http://schemas.microsoft.com/office/powerpoint/2010/main" val="406070298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616</TotalTime>
  <Words>976</Words>
  <Application>Microsoft Office PowerPoint</Application>
  <PresentationFormat>On-screen Show (4:3)</PresentationFormat>
  <Paragraphs>140</Paragraphs>
  <Slides>19</Slides>
  <Notes>6</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Тема Office</vt:lpstr>
      <vt:lpstr>PowerPoint Presentation</vt:lpstr>
      <vt:lpstr> ALA Fundamentals of Cataloging Syllabus </vt:lpstr>
      <vt:lpstr>First Principles - Charles A. Cutter </vt:lpstr>
      <vt:lpstr>STATEMENT OF INTERNATIONAL CATALOGUING PRINCIPLES</vt:lpstr>
      <vt:lpstr>PowerPoint Presentation</vt:lpstr>
      <vt:lpstr> Descriptive principles.  International Standard Bibliographic Description (ISBD) </vt:lpstr>
      <vt:lpstr> Prescribed Sources for Information </vt:lpstr>
      <vt:lpstr>Elements of the statement of responsibility area</vt:lpstr>
      <vt:lpstr> An International Cataloging Code—AACR2 </vt:lpstr>
      <vt:lpstr> Form of Descriptive Access Points. Authority Control </vt:lpstr>
      <vt:lpstr>LCSH and subdivisions</vt:lpstr>
      <vt:lpstr>PowerPoint Presentation</vt:lpstr>
      <vt:lpstr>MARC 21</vt:lpstr>
      <vt:lpstr>PowerPoint Presentation</vt:lpstr>
      <vt:lpstr>PowerPoint Presentation</vt:lpstr>
      <vt:lpstr>MARC 21 Authority data</vt:lpstr>
      <vt:lpstr>Bibliographic description using RDA in MARC</vt:lpstr>
      <vt:lpstr> Fundamentals of Cataloging Bibliography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Principles - Charles A. Cutter </dc:title>
  <dc:creator>рус</dc:creator>
  <cp:lastModifiedBy>Aigerim Shurshenova</cp:lastModifiedBy>
  <cp:revision>32</cp:revision>
  <dcterms:created xsi:type="dcterms:W3CDTF">2016-11-08T14:16:45Z</dcterms:created>
  <dcterms:modified xsi:type="dcterms:W3CDTF">2016-11-10T08:33:36Z</dcterms:modified>
</cp:coreProperties>
</file>