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6" r:id="rId1"/>
  </p:sldMasterIdLst>
  <p:notesMasterIdLst>
    <p:notesMasterId r:id="rId23"/>
  </p:notesMasterIdLst>
  <p:sldIdLst>
    <p:sldId id="256" r:id="rId2"/>
    <p:sldId id="257" r:id="rId3"/>
    <p:sldId id="277" r:id="rId4"/>
    <p:sldId id="287" r:id="rId5"/>
    <p:sldId id="282" r:id="rId6"/>
    <p:sldId id="283" r:id="rId7"/>
    <p:sldId id="284" r:id="rId8"/>
    <p:sldId id="285" r:id="rId9"/>
    <p:sldId id="286" r:id="rId10"/>
    <p:sldId id="268" r:id="rId11"/>
    <p:sldId id="258" r:id="rId12"/>
    <p:sldId id="259" r:id="rId13"/>
    <p:sldId id="260" r:id="rId14"/>
    <p:sldId id="264" r:id="rId15"/>
    <p:sldId id="265" r:id="rId16"/>
    <p:sldId id="267" r:id="rId17"/>
    <p:sldId id="280" r:id="rId18"/>
    <p:sldId id="281" r:id="rId19"/>
    <p:sldId id="274" r:id="rId20"/>
    <p:sldId id="278" r:id="rId21"/>
    <p:sldId id="279"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35FD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194" autoAdjust="0"/>
  </p:normalViewPr>
  <p:slideViewPr>
    <p:cSldViewPr>
      <p:cViewPr varScale="1">
        <p:scale>
          <a:sx n="80" d="100"/>
          <a:sy n="80" d="100"/>
        </p:scale>
        <p:origin x="-167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435F71-76F8-4660-BE32-E1A4D8932F02}" type="datetimeFigureOut">
              <a:rPr lang="ru-RU" smtClean="0"/>
              <a:t>17.11.2016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C5BBB4-7505-4136-A3CA-98329BD0DCA7}" type="slidenum">
              <a:rPr lang="ru-RU" smtClean="0"/>
              <a:t>‹#›</a:t>
            </a:fld>
            <a:endParaRPr lang="ru-RU"/>
          </a:p>
        </p:txBody>
      </p:sp>
    </p:spTree>
    <p:extLst>
      <p:ext uri="{BB962C8B-B14F-4D97-AF65-F5344CB8AC3E}">
        <p14:creationId xmlns:p14="http://schemas.microsoft.com/office/powerpoint/2010/main" val="10353347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It was intended to include collection development (building collections) and the decisions that are made about collections once they are acquired or selected for access—serials cancellations, storage, replacement, preservation, etc. In practice, collection development and collection management are used synonymously or together to describe a suite of responsibilities.</a:t>
            </a:r>
            <a:endParaRPr lang="ru-RU" dirty="0" smtClean="0"/>
          </a:p>
          <a:p>
            <a:endParaRPr lang="ru-RU" dirty="0"/>
          </a:p>
        </p:txBody>
      </p:sp>
      <p:sp>
        <p:nvSpPr>
          <p:cNvPr id="4" name="Номер слайда 3"/>
          <p:cNvSpPr>
            <a:spLocks noGrp="1"/>
          </p:cNvSpPr>
          <p:nvPr>
            <p:ph type="sldNum" sz="quarter" idx="10"/>
          </p:nvPr>
        </p:nvSpPr>
        <p:spPr/>
        <p:txBody>
          <a:bodyPr/>
          <a:lstStyle/>
          <a:p>
            <a:fld id="{B0C5BBB4-7505-4136-A3CA-98329BD0DCA7}" type="slidenum">
              <a:rPr lang="ru-RU" smtClean="0"/>
              <a:t>2</a:t>
            </a:fld>
            <a:endParaRPr lang="ru-RU"/>
          </a:p>
        </p:txBody>
      </p:sp>
    </p:spTree>
    <p:extLst>
      <p:ext uri="{BB962C8B-B14F-4D97-AF65-F5344CB8AC3E}">
        <p14:creationId xmlns:p14="http://schemas.microsoft.com/office/powerpoint/2010/main" val="27196417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ru-RU" smtClean="0"/>
              <a:t>Образец заголовка</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E7CCD9D-2C74-4342-918C-61374087EA23}" type="datetimeFigureOut">
              <a:rPr lang="ru-RU" smtClean="0"/>
              <a:t>17.11.2016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E5A531E-9E10-496C-BB9D-30782AE44CBB}" type="slidenum">
              <a:rPr lang="ru-RU" smtClean="0"/>
              <a:t>‹#›</a:t>
            </a:fld>
            <a:endParaRPr lang="ru-RU"/>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E7CCD9D-2C74-4342-918C-61374087EA23}" type="datetimeFigureOut">
              <a:rPr lang="ru-RU" smtClean="0"/>
              <a:t>17.11.2016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E5A531E-9E10-496C-BB9D-30782AE44CBB}"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E7CCD9D-2C74-4342-918C-61374087EA23}" type="datetimeFigureOut">
              <a:rPr lang="ru-RU" smtClean="0"/>
              <a:t>17.11.2016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E5A531E-9E10-496C-BB9D-30782AE44CBB}"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E7CCD9D-2C74-4342-918C-61374087EA23}" type="datetimeFigureOut">
              <a:rPr lang="ru-RU" smtClean="0"/>
              <a:t>17.11.2016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E5A531E-9E10-496C-BB9D-30782AE44CBB}"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E7CCD9D-2C74-4342-918C-61374087EA23}" type="datetimeFigureOut">
              <a:rPr lang="ru-RU" smtClean="0"/>
              <a:t>17.11.2016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E5A531E-9E10-496C-BB9D-30782AE44CBB}" type="slidenum">
              <a:rPr lang="ru-RU" smtClean="0"/>
              <a:t>‹#›</a:t>
            </a:fld>
            <a:endParaRPr lang="ru-RU"/>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E7CCD9D-2C74-4342-918C-61374087EA23}" type="datetimeFigureOut">
              <a:rPr lang="ru-RU" smtClean="0"/>
              <a:t>17.11.2016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E5A531E-9E10-496C-BB9D-30782AE44CBB}"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E7CCD9D-2C74-4342-918C-61374087EA23}" type="datetimeFigureOut">
              <a:rPr lang="ru-RU" smtClean="0"/>
              <a:t>17.11.2016</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E5A531E-9E10-496C-BB9D-30782AE44CBB}" type="slidenum">
              <a:rPr lang="ru-RU" smtClean="0"/>
              <a:t>‹#›</a:t>
            </a:fld>
            <a:endParaRPr lang="ru-RU"/>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E7CCD9D-2C74-4342-918C-61374087EA23}" type="datetimeFigureOut">
              <a:rPr lang="ru-RU" smtClean="0"/>
              <a:t>17.11.2016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E5A531E-9E10-496C-BB9D-30782AE44CBB}"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7CCD9D-2C74-4342-918C-61374087EA23}" type="datetimeFigureOut">
              <a:rPr lang="ru-RU" smtClean="0"/>
              <a:t>17.11.2016</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E5A531E-9E10-496C-BB9D-30782AE44CBB}"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E7CCD9D-2C74-4342-918C-61374087EA23}" type="datetimeFigureOut">
              <a:rPr lang="ru-RU" smtClean="0"/>
              <a:t>17.11.2016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E5A531E-9E10-496C-BB9D-30782AE44CBB}" type="slidenum">
              <a:rPr lang="ru-RU" smtClean="0"/>
              <a:t>‹#›</a:t>
            </a:fld>
            <a:endParaRPr lang="ru-RU"/>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E7CCD9D-2C74-4342-918C-61374087EA23}" type="datetimeFigureOut">
              <a:rPr lang="ru-RU" smtClean="0"/>
              <a:t>17.11.2016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E5A531E-9E10-496C-BB9D-30782AE44CBB}"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BE7CCD9D-2C74-4342-918C-61374087EA23}" type="datetimeFigureOut">
              <a:rPr lang="ru-RU" smtClean="0"/>
              <a:t>17.11.2016</a:t>
            </a:fld>
            <a:endParaRPr lang="ru-RU"/>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ru-RU"/>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2E5A531E-9E10-496C-BB9D-30782AE44CBB}"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bbanalysis.com/bbas/" TargetMode="External"/><Relationship Id="rId2" Type="http://schemas.openxmlformats.org/officeDocument/2006/relationships/hyperlink" Target="http://www.oclc.org/collection-evaluation.en.html" TargetMode="External"/><Relationship Id="rId1" Type="http://schemas.openxmlformats.org/officeDocument/2006/relationships/slideLayout" Target="../slideLayouts/slideLayout2.xml"/><Relationship Id="rId4" Type="http://schemas.openxmlformats.org/officeDocument/2006/relationships/hyperlink" Target="http://www.ulrichsweb.com/ulrichsweb/analysis/default.asp?navPage=4&amp;"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71600" y="836712"/>
            <a:ext cx="6989059" cy="2283007"/>
          </a:xfrm>
        </p:spPr>
        <p:txBody>
          <a:bodyPr>
            <a:normAutofit fontScale="90000"/>
          </a:bodyPr>
          <a:lstStyle/>
          <a:p>
            <a:pPr algn="l"/>
            <a:r>
              <a:rPr lang="ru-RU" dirty="0" smtClean="0">
                <a:solidFill>
                  <a:srgbClr val="0070C0"/>
                </a:solidFill>
              </a:rPr>
              <a:t/>
            </a:r>
            <a:br>
              <a:rPr lang="ru-RU" dirty="0" smtClean="0">
                <a:solidFill>
                  <a:srgbClr val="0070C0"/>
                </a:solidFill>
              </a:rPr>
            </a:br>
            <a:r>
              <a:rPr lang="ru-RU" dirty="0">
                <a:solidFill>
                  <a:srgbClr val="0070C0"/>
                </a:solidFill>
              </a:rPr>
              <a:t/>
            </a:r>
            <a:br>
              <a:rPr lang="ru-RU" dirty="0">
                <a:solidFill>
                  <a:srgbClr val="0070C0"/>
                </a:solidFill>
              </a:rPr>
            </a:br>
            <a:r>
              <a:rPr lang="ru-RU" dirty="0" smtClean="0">
                <a:solidFill>
                  <a:srgbClr val="0070C0"/>
                </a:solidFill>
              </a:rPr>
              <a:t/>
            </a:r>
            <a:br>
              <a:rPr lang="ru-RU" dirty="0" smtClean="0">
                <a:solidFill>
                  <a:srgbClr val="0070C0"/>
                </a:solidFill>
              </a:rPr>
            </a:br>
            <a:r>
              <a:rPr lang="en-US" sz="4000" b="1" dirty="0" smtClean="0">
                <a:solidFill>
                  <a:srgbClr val="0070C0"/>
                </a:solidFill>
              </a:rPr>
              <a:t>ALA course: </a:t>
            </a:r>
            <a:br>
              <a:rPr lang="en-US" sz="4000" b="1" dirty="0" smtClean="0">
                <a:solidFill>
                  <a:srgbClr val="0070C0"/>
                </a:solidFill>
              </a:rPr>
            </a:br>
            <a:r>
              <a:rPr lang="en-US" sz="4000" b="1" dirty="0" smtClean="0">
                <a:solidFill>
                  <a:srgbClr val="0070C0"/>
                </a:solidFill>
              </a:rPr>
              <a:t>COLLECTION </a:t>
            </a:r>
            <a:r>
              <a:rPr lang="en-US" sz="4000" b="1" dirty="0">
                <a:solidFill>
                  <a:srgbClr val="0070C0"/>
                </a:solidFill>
              </a:rPr>
              <a:t>DEVELOPMENT AND MANAGEMENT</a:t>
            </a:r>
            <a:endParaRPr lang="ru-RU" sz="4000" b="1" dirty="0">
              <a:solidFill>
                <a:srgbClr val="0070C0"/>
              </a:solidFill>
            </a:endParaRPr>
          </a:p>
        </p:txBody>
      </p:sp>
      <p:sp>
        <p:nvSpPr>
          <p:cNvPr id="3" name="Подзаголовок 2"/>
          <p:cNvSpPr>
            <a:spLocks noGrp="1"/>
          </p:cNvSpPr>
          <p:nvPr>
            <p:ph type="subTitle" idx="1"/>
          </p:nvPr>
        </p:nvSpPr>
        <p:spPr>
          <a:xfrm>
            <a:off x="5004048" y="4869160"/>
            <a:ext cx="3704456" cy="1224136"/>
          </a:xfrm>
        </p:spPr>
        <p:txBody>
          <a:bodyPr>
            <a:noAutofit/>
          </a:bodyPr>
          <a:lstStyle/>
          <a:p>
            <a:r>
              <a:rPr lang="en-US" sz="1600" dirty="0" err="1" smtClean="0">
                <a:solidFill>
                  <a:schemeClr val="tx1"/>
                </a:solidFill>
              </a:rPr>
              <a:t>Tolkyn</a:t>
            </a:r>
            <a:r>
              <a:rPr lang="en-US" sz="1600" dirty="0" smtClean="0">
                <a:solidFill>
                  <a:schemeClr val="tx1"/>
                </a:solidFill>
              </a:rPr>
              <a:t> </a:t>
            </a:r>
            <a:r>
              <a:rPr lang="en-US" sz="1600" dirty="0" err="1" smtClean="0">
                <a:solidFill>
                  <a:schemeClr val="tx1"/>
                </a:solidFill>
              </a:rPr>
              <a:t>Jangulova</a:t>
            </a:r>
            <a:r>
              <a:rPr lang="en-US" sz="1600" dirty="0" smtClean="0">
                <a:solidFill>
                  <a:schemeClr val="tx1"/>
                </a:solidFill>
              </a:rPr>
              <a:t>,</a:t>
            </a:r>
          </a:p>
          <a:p>
            <a:r>
              <a:rPr lang="en-US" sz="1600" dirty="0" smtClean="0">
                <a:solidFill>
                  <a:schemeClr val="tx1"/>
                </a:solidFill>
              </a:rPr>
              <a:t>Head of Digital center at NU Library</a:t>
            </a:r>
          </a:p>
          <a:p>
            <a:r>
              <a:rPr lang="en-US" sz="1600" dirty="0">
                <a:solidFill>
                  <a:schemeClr val="tx1"/>
                </a:solidFill>
              </a:rPr>
              <a:t>t</a:t>
            </a:r>
            <a:r>
              <a:rPr lang="en-US" sz="1600" dirty="0" smtClean="0">
                <a:solidFill>
                  <a:schemeClr val="tx1"/>
                </a:solidFill>
              </a:rPr>
              <a:t>olkyn.jangulova@nu.edu.kz</a:t>
            </a:r>
          </a:p>
        </p:txBody>
      </p:sp>
    </p:spTree>
    <p:extLst>
      <p:ext uri="{BB962C8B-B14F-4D97-AF65-F5344CB8AC3E}">
        <p14:creationId xmlns:p14="http://schemas.microsoft.com/office/powerpoint/2010/main" val="805690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r>
              <a:rPr lang="en-US" sz="3200" b="1" dirty="0">
                <a:solidFill>
                  <a:srgbClr val="0070C0"/>
                </a:solidFill>
                <a:effectLst/>
              </a:rPr>
              <a:t>A SUITE OF RESPONSIBILITIES</a:t>
            </a:r>
            <a:endParaRPr lang="ru-RU" sz="3200" b="1" dirty="0"/>
          </a:p>
        </p:txBody>
      </p:sp>
      <p:sp>
        <p:nvSpPr>
          <p:cNvPr id="2" name="Объект 1"/>
          <p:cNvSpPr>
            <a:spLocks noGrp="1"/>
          </p:cNvSpPr>
          <p:nvPr>
            <p:ph idx="1"/>
          </p:nvPr>
        </p:nvSpPr>
        <p:spPr/>
        <p:txBody>
          <a:bodyPr/>
          <a:lstStyle/>
          <a:p>
            <a:r>
              <a:rPr lang="en-US" sz="3200" dirty="0" smtClean="0"/>
              <a:t>Selecting</a:t>
            </a:r>
            <a:endParaRPr lang="ru-RU" sz="3200" dirty="0" smtClean="0"/>
          </a:p>
          <a:p>
            <a:r>
              <a:rPr lang="en-US" sz="3200" dirty="0" smtClean="0"/>
              <a:t>Budgeting</a:t>
            </a:r>
            <a:endParaRPr lang="ru-RU" sz="3200" dirty="0" smtClean="0"/>
          </a:p>
          <a:p>
            <a:r>
              <a:rPr lang="en-US" sz="3200" dirty="0"/>
              <a:t>Planning and </a:t>
            </a:r>
            <a:r>
              <a:rPr lang="en-US" sz="3200" dirty="0" smtClean="0"/>
              <a:t>organizing</a:t>
            </a:r>
            <a:endParaRPr lang="ru-RU" sz="3200" dirty="0" smtClean="0"/>
          </a:p>
          <a:p>
            <a:r>
              <a:rPr lang="en-US" sz="3200" dirty="0"/>
              <a:t>Communicating and reporting</a:t>
            </a:r>
            <a:endParaRPr lang="ru-RU" sz="3200" dirty="0" smtClean="0"/>
          </a:p>
          <a:p>
            <a:endParaRPr lang="ru-RU" b="1" dirty="0" smtClean="0">
              <a:solidFill>
                <a:srgbClr val="0070C0"/>
              </a:solidFill>
            </a:endParaRPr>
          </a:p>
          <a:p>
            <a:endParaRPr lang="ru-RU" dirty="0">
              <a:solidFill>
                <a:srgbClr val="0070C0"/>
              </a:solidFill>
            </a:endParaRPr>
          </a:p>
          <a:p>
            <a:endParaRPr lang="ru-RU" dirty="0">
              <a:solidFill>
                <a:srgbClr val="0070C0"/>
              </a:solidFill>
            </a:endParaRPr>
          </a:p>
          <a:p>
            <a:endParaRPr lang="ru-RU" dirty="0"/>
          </a:p>
        </p:txBody>
      </p:sp>
    </p:spTree>
    <p:extLst>
      <p:ext uri="{BB962C8B-B14F-4D97-AF65-F5344CB8AC3E}">
        <p14:creationId xmlns:p14="http://schemas.microsoft.com/office/powerpoint/2010/main" val="321804773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Autofit/>
          </a:bodyPr>
          <a:lstStyle/>
          <a:p>
            <a:pPr algn="ctr"/>
            <a:r>
              <a:rPr lang="en-US" sz="3200" b="1" dirty="0">
                <a:solidFill>
                  <a:srgbClr val="0070C0"/>
                </a:solidFill>
                <a:effectLst/>
              </a:rPr>
              <a:t>A SUITE OF RESPONSIBILITIES</a:t>
            </a:r>
            <a:r>
              <a:rPr lang="ru-RU" sz="4000" dirty="0">
                <a:effectLst/>
              </a:rPr>
              <a:t/>
            </a:r>
            <a:br>
              <a:rPr lang="ru-RU" sz="4000" dirty="0">
                <a:effectLst/>
              </a:rPr>
            </a:br>
            <a:endParaRPr lang="ru-RU" sz="4000" dirty="0"/>
          </a:p>
        </p:txBody>
      </p:sp>
      <p:sp>
        <p:nvSpPr>
          <p:cNvPr id="2" name="Объект 1"/>
          <p:cNvSpPr>
            <a:spLocks noGrp="1"/>
          </p:cNvSpPr>
          <p:nvPr>
            <p:ph idx="1"/>
          </p:nvPr>
        </p:nvSpPr>
        <p:spPr>
          <a:xfrm>
            <a:off x="539552" y="1268760"/>
            <a:ext cx="8147248" cy="5208240"/>
          </a:xfrm>
        </p:spPr>
        <p:txBody>
          <a:bodyPr>
            <a:normAutofit lnSpcReduction="10000"/>
          </a:bodyPr>
          <a:lstStyle/>
          <a:p>
            <a:pPr marL="109728" indent="0">
              <a:buNone/>
            </a:pPr>
            <a:r>
              <a:rPr lang="en-US" b="1" dirty="0">
                <a:solidFill>
                  <a:srgbClr val="0070C0"/>
                </a:solidFill>
              </a:rPr>
              <a:t>Selecting:</a:t>
            </a:r>
            <a:endParaRPr lang="ru-RU" dirty="0">
              <a:solidFill>
                <a:srgbClr val="0070C0"/>
              </a:solidFill>
            </a:endParaRPr>
          </a:p>
          <a:p>
            <a:pPr>
              <a:buFont typeface="Wingdings" panose="05000000000000000000" pitchFamily="2" charset="2"/>
              <a:buChar char="Ø"/>
            </a:pPr>
            <a:r>
              <a:rPr lang="en-US" dirty="0" smtClean="0"/>
              <a:t> Selecting </a:t>
            </a:r>
            <a:r>
              <a:rPr lang="en-US" b="1" dirty="0"/>
              <a:t>current materials </a:t>
            </a:r>
            <a:r>
              <a:rPr lang="en-US" dirty="0"/>
              <a:t>in one or more formats for acquisition and </a:t>
            </a:r>
            <a:r>
              <a:rPr lang="en-US" dirty="0" smtClean="0"/>
              <a:t>access</a:t>
            </a:r>
          </a:p>
          <a:p>
            <a:pPr>
              <a:buFont typeface="Wingdings" panose="05000000000000000000" pitchFamily="2" charset="2"/>
              <a:buChar char="Ø"/>
            </a:pPr>
            <a:endParaRPr lang="ru-RU" dirty="0" smtClean="0"/>
          </a:p>
          <a:p>
            <a:pPr>
              <a:buFont typeface="Wingdings" panose="05000000000000000000" pitchFamily="2" charset="2"/>
              <a:buChar char="Ø"/>
            </a:pPr>
            <a:r>
              <a:rPr lang="en-US" dirty="0" smtClean="0"/>
              <a:t> Selecting </a:t>
            </a:r>
            <a:r>
              <a:rPr lang="en-US" b="1" dirty="0"/>
              <a:t>access methods for digital </a:t>
            </a:r>
            <a:r>
              <a:rPr lang="en-US" dirty="0" smtClean="0"/>
              <a:t>resources</a:t>
            </a:r>
          </a:p>
          <a:p>
            <a:pPr>
              <a:buFont typeface="Wingdings" panose="05000000000000000000" pitchFamily="2" charset="2"/>
              <a:buChar char="Ø"/>
            </a:pPr>
            <a:endParaRPr lang="ru-RU" dirty="0" smtClean="0"/>
          </a:p>
          <a:p>
            <a:pPr>
              <a:buFont typeface="Wingdings" panose="05000000000000000000" pitchFamily="2" charset="2"/>
              <a:buChar char="Ø"/>
            </a:pPr>
            <a:r>
              <a:rPr lang="en-US" dirty="0" smtClean="0"/>
              <a:t> Deciding </a:t>
            </a:r>
            <a:r>
              <a:rPr lang="en-US" dirty="0"/>
              <a:t>upon </a:t>
            </a:r>
            <a:r>
              <a:rPr lang="en-US" b="1" dirty="0"/>
              <a:t>retrospective materials </a:t>
            </a:r>
            <a:r>
              <a:rPr lang="en-US" dirty="0"/>
              <a:t>for acquisition an and </a:t>
            </a:r>
            <a:r>
              <a:rPr lang="en-US" dirty="0" smtClean="0"/>
              <a:t>access</a:t>
            </a:r>
          </a:p>
          <a:p>
            <a:pPr>
              <a:buFont typeface="Wingdings" panose="05000000000000000000" pitchFamily="2" charset="2"/>
              <a:buChar char="Ø"/>
            </a:pPr>
            <a:endParaRPr lang="ru-RU" dirty="0" smtClean="0"/>
          </a:p>
          <a:p>
            <a:pPr>
              <a:buFont typeface="Wingdings" panose="05000000000000000000" pitchFamily="2" charset="2"/>
              <a:buChar char="Ø"/>
            </a:pPr>
            <a:r>
              <a:rPr lang="en-US" dirty="0" smtClean="0"/>
              <a:t> Choosing </a:t>
            </a:r>
            <a:r>
              <a:rPr lang="en-US" dirty="0"/>
              <a:t>which </a:t>
            </a:r>
            <a:r>
              <a:rPr lang="en-US" b="1" dirty="0"/>
              <a:t>gift materials </a:t>
            </a:r>
            <a:r>
              <a:rPr lang="en-US" dirty="0"/>
              <a:t>to </a:t>
            </a:r>
            <a:r>
              <a:rPr lang="en-US" dirty="0" smtClean="0"/>
              <a:t>accept</a:t>
            </a:r>
          </a:p>
          <a:p>
            <a:pPr>
              <a:buFont typeface="Wingdings" panose="05000000000000000000" pitchFamily="2" charset="2"/>
              <a:buChar char="Ø"/>
            </a:pPr>
            <a:endParaRPr lang="en-US" dirty="0"/>
          </a:p>
          <a:p>
            <a:pPr>
              <a:buFont typeface="Wingdings" panose="05000000000000000000" pitchFamily="2" charset="2"/>
              <a:buChar char="Ø"/>
            </a:pPr>
            <a:r>
              <a:rPr lang="en-US" dirty="0" smtClean="0"/>
              <a:t> Selecting </a:t>
            </a:r>
            <a:r>
              <a:rPr lang="en-US" dirty="0"/>
              <a:t>materials to </a:t>
            </a:r>
            <a:r>
              <a:rPr lang="en-US" i="1" dirty="0"/>
              <a:t>withdraw</a:t>
            </a:r>
            <a:r>
              <a:rPr lang="en-US" dirty="0"/>
              <a:t>, </a:t>
            </a:r>
            <a:r>
              <a:rPr lang="en-US" i="1" dirty="0"/>
              <a:t>store</a:t>
            </a:r>
            <a:r>
              <a:rPr lang="en-US" dirty="0"/>
              <a:t>, </a:t>
            </a:r>
            <a:r>
              <a:rPr lang="en-US" i="1" dirty="0"/>
              <a:t>preserve</a:t>
            </a:r>
            <a:r>
              <a:rPr lang="en-US" dirty="0"/>
              <a:t>, </a:t>
            </a:r>
            <a:r>
              <a:rPr lang="en-US" i="1" dirty="0"/>
              <a:t>digitize</a:t>
            </a:r>
            <a:r>
              <a:rPr lang="en-US" dirty="0"/>
              <a:t>, and </a:t>
            </a:r>
            <a:r>
              <a:rPr lang="en-US" i="1" dirty="0" smtClean="0"/>
              <a:t>cancel</a:t>
            </a:r>
            <a:r>
              <a:rPr lang="en-US" dirty="0" smtClean="0"/>
              <a:t>.</a:t>
            </a:r>
            <a:endParaRPr lang="ru-RU" dirty="0"/>
          </a:p>
          <a:p>
            <a:endParaRPr lang="ru-RU" dirty="0"/>
          </a:p>
        </p:txBody>
      </p:sp>
    </p:spTree>
    <p:extLst>
      <p:ext uri="{BB962C8B-B14F-4D97-AF65-F5344CB8AC3E}">
        <p14:creationId xmlns:p14="http://schemas.microsoft.com/office/powerpoint/2010/main" val="1377377212"/>
      </p:ext>
    </p:extLst>
  </p:cSld>
  <p:clrMapOvr>
    <a:masterClrMapping/>
  </p:clrMapOvr>
  <p:transition spd="slow">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pPr algn="ctr"/>
            <a:r>
              <a:rPr lang="en-US" sz="3200" b="1" dirty="0">
                <a:solidFill>
                  <a:srgbClr val="0070C0"/>
                </a:solidFill>
                <a:effectLst/>
              </a:rPr>
              <a:t>A SUITE OF RESPONSIBILITIES</a:t>
            </a:r>
            <a:endParaRPr lang="ru-RU" sz="3200" b="1" dirty="0">
              <a:solidFill>
                <a:srgbClr val="0070C0"/>
              </a:solidFill>
            </a:endParaRPr>
          </a:p>
        </p:txBody>
      </p:sp>
      <p:sp>
        <p:nvSpPr>
          <p:cNvPr id="2" name="Объект 1"/>
          <p:cNvSpPr>
            <a:spLocks noGrp="1"/>
          </p:cNvSpPr>
          <p:nvPr>
            <p:ph idx="1"/>
          </p:nvPr>
        </p:nvSpPr>
        <p:spPr/>
        <p:txBody>
          <a:bodyPr/>
          <a:lstStyle/>
          <a:p>
            <a:pPr marL="109728" indent="0">
              <a:buNone/>
            </a:pPr>
            <a:r>
              <a:rPr lang="en-US" sz="2800" b="1" dirty="0">
                <a:solidFill>
                  <a:srgbClr val="0070C0"/>
                </a:solidFill>
              </a:rPr>
              <a:t>Budgeting:</a:t>
            </a:r>
            <a:endParaRPr lang="ru-RU" sz="2800" dirty="0">
              <a:solidFill>
                <a:srgbClr val="0070C0"/>
              </a:solidFill>
            </a:endParaRPr>
          </a:p>
          <a:p>
            <a:pPr>
              <a:buFont typeface="Wingdings" panose="05000000000000000000" pitchFamily="2" charset="2"/>
              <a:buChar char="Ø"/>
            </a:pPr>
            <a:r>
              <a:rPr lang="en-US" sz="2800" dirty="0" smtClean="0"/>
              <a:t> </a:t>
            </a:r>
            <a:r>
              <a:rPr lang="en-US" sz="2800" b="1" dirty="0" smtClean="0"/>
              <a:t>Requesting</a:t>
            </a:r>
            <a:r>
              <a:rPr lang="en-US" sz="2800" dirty="0" smtClean="0"/>
              <a:t> </a:t>
            </a:r>
            <a:r>
              <a:rPr lang="en-US" sz="2800" dirty="0"/>
              <a:t>and justifying budget </a:t>
            </a:r>
            <a:r>
              <a:rPr lang="en-US" sz="2800" dirty="0" smtClean="0"/>
              <a:t>allocations</a:t>
            </a:r>
          </a:p>
          <a:p>
            <a:pPr>
              <a:buFont typeface="Wingdings" panose="05000000000000000000" pitchFamily="2" charset="2"/>
              <a:buChar char="Ø"/>
            </a:pPr>
            <a:endParaRPr lang="en-US" sz="2800" dirty="0" smtClean="0"/>
          </a:p>
          <a:p>
            <a:pPr>
              <a:buFont typeface="Wingdings" panose="05000000000000000000" pitchFamily="2" charset="2"/>
              <a:buChar char="Ø"/>
            </a:pPr>
            <a:r>
              <a:rPr lang="en-US" sz="2800" dirty="0" smtClean="0"/>
              <a:t> </a:t>
            </a:r>
            <a:r>
              <a:rPr lang="en-US" sz="2800" b="1" dirty="0" smtClean="0"/>
              <a:t>Managing</a:t>
            </a:r>
            <a:r>
              <a:rPr lang="en-US" sz="2800" dirty="0" smtClean="0"/>
              <a:t> budgets</a:t>
            </a:r>
          </a:p>
          <a:p>
            <a:pPr>
              <a:buFont typeface="Wingdings" panose="05000000000000000000" pitchFamily="2" charset="2"/>
              <a:buChar char="Ø"/>
            </a:pPr>
            <a:endParaRPr lang="ru-RU" sz="2800" dirty="0" smtClean="0"/>
          </a:p>
          <a:p>
            <a:pPr>
              <a:buFont typeface="Wingdings" panose="05000000000000000000" pitchFamily="2" charset="2"/>
              <a:buChar char="Ø"/>
            </a:pPr>
            <a:r>
              <a:rPr lang="en-US" sz="2800" dirty="0" smtClean="0"/>
              <a:t> Working </a:t>
            </a:r>
            <a:r>
              <a:rPr lang="en-US" sz="2800" dirty="0"/>
              <a:t>with donors and potential donors of </a:t>
            </a:r>
            <a:r>
              <a:rPr lang="en-US" sz="2800" dirty="0" smtClean="0"/>
              <a:t>in-  kind </a:t>
            </a:r>
            <a:r>
              <a:rPr lang="en-US" sz="2800" dirty="0"/>
              <a:t>and cash gifts </a:t>
            </a:r>
            <a:endParaRPr lang="en-US" sz="2800" dirty="0" smtClean="0"/>
          </a:p>
          <a:p>
            <a:pPr>
              <a:buFont typeface="Wingdings" panose="05000000000000000000" pitchFamily="2" charset="2"/>
              <a:buChar char="Ø"/>
            </a:pPr>
            <a:endParaRPr lang="ru-RU" sz="2800" dirty="0" smtClean="0"/>
          </a:p>
          <a:p>
            <a:pPr>
              <a:buFont typeface="Wingdings" panose="05000000000000000000" pitchFamily="2" charset="2"/>
              <a:buChar char="Ø"/>
            </a:pPr>
            <a:r>
              <a:rPr lang="en-US" sz="2800" dirty="0" smtClean="0"/>
              <a:t> Writing </a:t>
            </a:r>
            <a:r>
              <a:rPr lang="en-US" sz="2800" dirty="0"/>
              <a:t>grant proposals and managing grants</a:t>
            </a:r>
            <a:endParaRPr lang="ru-RU" sz="2800" dirty="0"/>
          </a:p>
          <a:p>
            <a:pPr marL="0" indent="0">
              <a:buNone/>
            </a:pPr>
            <a:endParaRPr lang="ru-RU" dirty="0"/>
          </a:p>
        </p:txBody>
      </p:sp>
    </p:spTree>
    <p:extLst>
      <p:ext uri="{BB962C8B-B14F-4D97-AF65-F5344CB8AC3E}">
        <p14:creationId xmlns:p14="http://schemas.microsoft.com/office/powerpoint/2010/main" val="30269644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pPr algn="ctr"/>
            <a:r>
              <a:rPr lang="en-US" sz="3200" b="1" dirty="0">
                <a:solidFill>
                  <a:srgbClr val="0070C0"/>
                </a:solidFill>
                <a:effectLst/>
              </a:rPr>
              <a:t>A SUITE OF RESPONSIBILITIES</a:t>
            </a:r>
            <a:endParaRPr lang="ru-RU" sz="3200" b="1" dirty="0">
              <a:solidFill>
                <a:srgbClr val="0070C0"/>
              </a:solidFill>
            </a:endParaRPr>
          </a:p>
        </p:txBody>
      </p:sp>
      <p:sp>
        <p:nvSpPr>
          <p:cNvPr id="2" name="Объект 1"/>
          <p:cNvSpPr>
            <a:spLocks noGrp="1"/>
          </p:cNvSpPr>
          <p:nvPr>
            <p:ph idx="1"/>
          </p:nvPr>
        </p:nvSpPr>
        <p:spPr/>
        <p:txBody>
          <a:bodyPr>
            <a:normAutofit fontScale="92500" lnSpcReduction="20000"/>
          </a:bodyPr>
          <a:lstStyle/>
          <a:p>
            <a:pPr marL="109728" indent="0">
              <a:buNone/>
            </a:pPr>
            <a:r>
              <a:rPr lang="en-US" sz="2800" b="1" dirty="0">
                <a:solidFill>
                  <a:srgbClr val="0070C0"/>
                </a:solidFill>
              </a:rPr>
              <a:t>Planning and organizing:</a:t>
            </a:r>
            <a:endParaRPr lang="ru-RU" sz="2800" dirty="0">
              <a:solidFill>
                <a:srgbClr val="0070C0"/>
              </a:solidFill>
            </a:endParaRPr>
          </a:p>
          <a:p>
            <a:pPr algn="just">
              <a:buFont typeface="Wingdings" panose="05000000000000000000" pitchFamily="2" charset="2"/>
              <a:buChar char="Ø"/>
            </a:pPr>
            <a:r>
              <a:rPr lang="en-US" sz="2800" dirty="0" smtClean="0"/>
              <a:t> </a:t>
            </a:r>
            <a:r>
              <a:rPr lang="en-US" dirty="0" smtClean="0"/>
              <a:t>Coordinating </a:t>
            </a:r>
            <a:r>
              <a:rPr lang="en-US" dirty="0"/>
              <a:t>collection development and management activities with others within the </a:t>
            </a:r>
            <a:r>
              <a:rPr lang="en-US" dirty="0" smtClean="0"/>
              <a:t>library</a:t>
            </a:r>
          </a:p>
          <a:p>
            <a:pPr algn="just">
              <a:buFont typeface="Wingdings" panose="05000000000000000000" pitchFamily="2" charset="2"/>
              <a:buChar char="Ø"/>
            </a:pPr>
            <a:endParaRPr lang="ru-RU" dirty="0" smtClean="0"/>
          </a:p>
          <a:p>
            <a:pPr algn="just">
              <a:buFont typeface="Wingdings" panose="05000000000000000000" pitchFamily="2" charset="2"/>
              <a:buChar char="Ø"/>
            </a:pPr>
            <a:r>
              <a:rPr lang="en-US" dirty="0" smtClean="0"/>
              <a:t> </a:t>
            </a:r>
            <a:r>
              <a:rPr lang="en-US" b="1" dirty="0" smtClean="0"/>
              <a:t>Monitoring</a:t>
            </a:r>
            <a:r>
              <a:rPr lang="en-US" dirty="0" smtClean="0"/>
              <a:t> </a:t>
            </a:r>
            <a:r>
              <a:rPr lang="en-US" dirty="0"/>
              <a:t>and reviewing approval </a:t>
            </a:r>
            <a:r>
              <a:rPr lang="en-US" b="1" dirty="0" smtClean="0"/>
              <a:t>plans</a:t>
            </a:r>
          </a:p>
          <a:p>
            <a:pPr algn="just">
              <a:buFont typeface="Wingdings" panose="05000000000000000000" pitchFamily="2" charset="2"/>
              <a:buChar char="Ø"/>
            </a:pPr>
            <a:endParaRPr lang="ru-RU" dirty="0" smtClean="0"/>
          </a:p>
          <a:p>
            <a:pPr algn="just">
              <a:buFont typeface="Wingdings" panose="05000000000000000000" pitchFamily="2" charset="2"/>
              <a:buChar char="Ø"/>
            </a:pPr>
            <a:r>
              <a:rPr lang="en-US" dirty="0" smtClean="0"/>
              <a:t> Monitoring </a:t>
            </a:r>
            <a:r>
              <a:rPr lang="en-US" dirty="0"/>
              <a:t>and reviewing exchange agreements </a:t>
            </a:r>
            <a:endParaRPr lang="en-US" dirty="0" smtClean="0"/>
          </a:p>
          <a:p>
            <a:pPr algn="just">
              <a:buFont typeface="Wingdings" panose="05000000000000000000" pitchFamily="2" charset="2"/>
              <a:buChar char="Ø"/>
            </a:pPr>
            <a:endParaRPr lang="ru-RU" dirty="0" smtClean="0"/>
          </a:p>
          <a:p>
            <a:pPr algn="just">
              <a:buFont typeface="Wingdings" panose="05000000000000000000" pitchFamily="2" charset="2"/>
              <a:buChar char="Ø"/>
            </a:pPr>
            <a:r>
              <a:rPr lang="en-US" dirty="0" smtClean="0"/>
              <a:t> </a:t>
            </a:r>
            <a:r>
              <a:rPr lang="en-US" b="1" dirty="0" smtClean="0"/>
              <a:t>Evaluating</a:t>
            </a:r>
            <a:r>
              <a:rPr lang="en-US" dirty="0" smtClean="0"/>
              <a:t> </a:t>
            </a:r>
            <a:r>
              <a:rPr lang="en-US" dirty="0"/>
              <a:t>and assessing </a:t>
            </a:r>
            <a:r>
              <a:rPr lang="en-US" b="1" dirty="0"/>
              <a:t>collections</a:t>
            </a:r>
            <a:r>
              <a:rPr lang="en-US" dirty="0"/>
              <a:t> and related </a:t>
            </a:r>
            <a:r>
              <a:rPr lang="en-US" dirty="0" smtClean="0"/>
              <a:t>services</a:t>
            </a:r>
          </a:p>
          <a:p>
            <a:pPr algn="just">
              <a:buFont typeface="Wingdings" panose="05000000000000000000" pitchFamily="2" charset="2"/>
              <a:buChar char="Ø"/>
            </a:pPr>
            <a:endParaRPr lang="ru-RU" dirty="0" smtClean="0"/>
          </a:p>
          <a:p>
            <a:pPr algn="just">
              <a:buFont typeface="Wingdings" panose="05000000000000000000" pitchFamily="2" charset="2"/>
              <a:buChar char="Ø"/>
            </a:pPr>
            <a:r>
              <a:rPr lang="en-US" dirty="0" smtClean="0"/>
              <a:t> Engaging </a:t>
            </a:r>
            <a:r>
              <a:rPr lang="en-US" dirty="0"/>
              <a:t>in cooperative collection development and </a:t>
            </a:r>
            <a:r>
              <a:rPr lang="en-US" dirty="0" smtClean="0"/>
              <a:t>management</a:t>
            </a:r>
          </a:p>
          <a:p>
            <a:pPr algn="just">
              <a:buFont typeface="Wingdings" panose="05000000000000000000" pitchFamily="2" charset="2"/>
              <a:buChar char="Ø"/>
            </a:pPr>
            <a:endParaRPr lang="ru-RU" dirty="0" smtClean="0"/>
          </a:p>
          <a:p>
            <a:pPr algn="just">
              <a:buFont typeface="Wingdings" panose="05000000000000000000" pitchFamily="2" charset="2"/>
              <a:buChar char="Ø"/>
            </a:pPr>
            <a:r>
              <a:rPr lang="en-US" dirty="0" smtClean="0"/>
              <a:t> </a:t>
            </a:r>
            <a:r>
              <a:rPr lang="en-US" b="1" dirty="0" smtClean="0"/>
              <a:t>Writing</a:t>
            </a:r>
            <a:r>
              <a:rPr lang="en-US" dirty="0" smtClean="0"/>
              <a:t> </a:t>
            </a:r>
            <a:r>
              <a:rPr lang="en-US" dirty="0"/>
              <a:t>and revising collection development </a:t>
            </a:r>
            <a:r>
              <a:rPr lang="en-US" b="1" dirty="0"/>
              <a:t>policies</a:t>
            </a:r>
            <a:endParaRPr lang="ru-RU" b="1" dirty="0"/>
          </a:p>
          <a:p>
            <a:endParaRPr lang="ru-RU" dirty="0"/>
          </a:p>
        </p:txBody>
      </p:sp>
    </p:spTree>
    <p:extLst>
      <p:ext uri="{BB962C8B-B14F-4D97-AF65-F5344CB8AC3E}">
        <p14:creationId xmlns:p14="http://schemas.microsoft.com/office/powerpoint/2010/main" val="237935054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67544" y="1052736"/>
            <a:ext cx="8229600" cy="792088"/>
          </a:xfrm>
        </p:spPr>
        <p:txBody>
          <a:bodyPr>
            <a:normAutofit fontScale="90000"/>
          </a:bodyPr>
          <a:lstStyle/>
          <a:p>
            <a:pPr algn="ctr"/>
            <a:r>
              <a:rPr lang="en-US" sz="3600" b="1" dirty="0">
                <a:solidFill>
                  <a:srgbClr val="0070C0"/>
                </a:solidFill>
                <a:effectLst/>
              </a:rPr>
              <a:t>COLLECTION DEVELOPMENT POLICIES</a:t>
            </a:r>
            <a:r>
              <a:rPr lang="ru-RU" dirty="0">
                <a:effectLst/>
              </a:rPr>
              <a:t/>
            </a:r>
            <a:br>
              <a:rPr lang="ru-RU" dirty="0">
                <a:effectLst/>
              </a:rPr>
            </a:br>
            <a:endParaRPr lang="ru-RU" dirty="0"/>
          </a:p>
        </p:txBody>
      </p:sp>
      <p:sp>
        <p:nvSpPr>
          <p:cNvPr id="2" name="Объект 1"/>
          <p:cNvSpPr>
            <a:spLocks noGrp="1"/>
          </p:cNvSpPr>
          <p:nvPr>
            <p:ph idx="1"/>
          </p:nvPr>
        </p:nvSpPr>
        <p:spPr>
          <a:xfrm>
            <a:off x="467544" y="2060848"/>
            <a:ext cx="8352928" cy="4464496"/>
          </a:xfrm>
        </p:spPr>
        <p:txBody>
          <a:bodyPr>
            <a:normAutofit/>
          </a:bodyPr>
          <a:lstStyle/>
          <a:p>
            <a:pPr algn="just"/>
            <a:r>
              <a:rPr lang="en-US" sz="2800" dirty="0"/>
              <a:t>Collection development </a:t>
            </a:r>
            <a:r>
              <a:rPr lang="en-US" sz="2800" dirty="0">
                <a:solidFill>
                  <a:srgbClr val="0070C0"/>
                </a:solidFill>
              </a:rPr>
              <a:t>policies </a:t>
            </a:r>
            <a:r>
              <a:rPr lang="en-US" sz="2800" dirty="0"/>
              <a:t>or collection development </a:t>
            </a:r>
            <a:r>
              <a:rPr lang="en-US" sz="2800" dirty="0">
                <a:solidFill>
                  <a:srgbClr val="0070C0"/>
                </a:solidFill>
              </a:rPr>
              <a:t>statements</a:t>
            </a:r>
            <a:r>
              <a:rPr lang="en-US" sz="2800" dirty="0"/>
              <a:t> are formal, official, written documents that serve to maintain </a:t>
            </a:r>
            <a:r>
              <a:rPr lang="en-US" sz="2800" u="sng" dirty="0">
                <a:solidFill>
                  <a:srgbClr val="0070C0"/>
                </a:solidFill>
              </a:rPr>
              <a:t>strengths</a:t>
            </a:r>
            <a:r>
              <a:rPr lang="en-US" sz="2800" dirty="0">
                <a:solidFill>
                  <a:srgbClr val="0070C0"/>
                </a:solidFill>
              </a:rPr>
              <a:t> </a:t>
            </a:r>
            <a:r>
              <a:rPr lang="en-US" sz="2800" dirty="0"/>
              <a:t>in a collection and </a:t>
            </a:r>
            <a:r>
              <a:rPr lang="en-US" sz="2800" u="sng" dirty="0">
                <a:solidFill>
                  <a:srgbClr val="0070C0"/>
                </a:solidFill>
              </a:rPr>
              <a:t>to correct weaknesses. </a:t>
            </a:r>
            <a:endParaRPr lang="ru-RU" sz="2800" u="sng" dirty="0" smtClean="0">
              <a:solidFill>
                <a:srgbClr val="0070C0"/>
              </a:solidFill>
            </a:endParaRPr>
          </a:p>
          <a:p>
            <a:endParaRPr lang="ru-RU" dirty="0"/>
          </a:p>
        </p:txBody>
      </p:sp>
    </p:spTree>
    <p:extLst>
      <p:ext uri="{BB962C8B-B14F-4D97-AF65-F5344CB8AC3E}">
        <p14:creationId xmlns:p14="http://schemas.microsoft.com/office/powerpoint/2010/main" val="391220215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533400"/>
            <a:ext cx="8579296" cy="990600"/>
          </a:xfrm>
        </p:spPr>
        <p:txBody>
          <a:bodyPr>
            <a:normAutofit fontScale="90000"/>
          </a:bodyPr>
          <a:lstStyle/>
          <a:p>
            <a:r>
              <a:rPr lang="ru-RU" dirty="0" smtClean="0"/>
              <a:t/>
            </a:r>
            <a:br>
              <a:rPr lang="ru-RU" dirty="0" smtClean="0"/>
            </a:br>
            <a:r>
              <a:rPr lang="en-US" sz="3600" b="1" dirty="0" smtClean="0">
                <a:solidFill>
                  <a:srgbClr val="0070C0"/>
                </a:solidFill>
              </a:rPr>
              <a:t>As </a:t>
            </a:r>
            <a:r>
              <a:rPr lang="en-US" sz="3600" b="1" dirty="0">
                <a:solidFill>
                  <a:srgbClr val="0070C0"/>
                </a:solidFill>
              </a:rPr>
              <a:t>a </a:t>
            </a:r>
            <a:r>
              <a:rPr lang="en-US" sz="3600" b="1" i="1" dirty="0">
                <a:solidFill>
                  <a:srgbClr val="0070C0"/>
                </a:solidFill>
              </a:rPr>
              <a:t>source of information</a:t>
            </a:r>
            <a:r>
              <a:rPr lang="en-US" sz="3600" b="1" dirty="0">
                <a:solidFill>
                  <a:srgbClr val="0070C0"/>
                </a:solidFill>
              </a:rPr>
              <a:t>, collection </a:t>
            </a:r>
            <a:r>
              <a:rPr lang="en-US" sz="3600" b="1" dirty="0" smtClean="0">
                <a:solidFill>
                  <a:srgbClr val="0070C0"/>
                </a:solidFill>
              </a:rPr>
              <a:t>policies include:</a:t>
            </a:r>
            <a:r>
              <a:rPr lang="ru-RU" sz="3600" b="1" dirty="0">
                <a:solidFill>
                  <a:srgbClr val="0070C0"/>
                </a:solidFill>
              </a:rPr>
              <a:t/>
            </a:r>
            <a:br>
              <a:rPr lang="ru-RU" sz="3600" b="1" dirty="0">
                <a:solidFill>
                  <a:srgbClr val="0070C0"/>
                </a:solidFill>
              </a:rPr>
            </a:br>
            <a:endParaRPr lang="ru-RU" b="1" dirty="0">
              <a:solidFill>
                <a:srgbClr val="0070C0"/>
              </a:solidFill>
            </a:endParaRPr>
          </a:p>
        </p:txBody>
      </p:sp>
      <p:sp>
        <p:nvSpPr>
          <p:cNvPr id="2" name="Объект 1"/>
          <p:cNvSpPr>
            <a:spLocks noGrp="1"/>
          </p:cNvSpPr>
          <p:nvPr>
            <p:ph idx="1"/>
          </p:nvPr>
        </p:nvSpPr>
        <p:spPr/>
        <p:txBody>
          <a:bodyPr>
            <a:normAutofit fontScale="92500" lnSpcReduction="10000"/>
          </a:bodyPr>
          <a:lstStyle/>
          <a:p>
            <a:pPr lvl="0"/>
            <a:r>
              <a:rPr lang="ru-RU" dirty="0" err="1" smtClean="0"/>
              <a:t>Establish</a:t>
            </a:r>
            <a:r>
              <a:rPr lang="ru-RU" dirty="0" smtClean="0"/>
              <a:t> </a:t>
            </a:r>
            <a:r>
              <a:rPr lang="ru-RU" dirty="0" err="1"/>
              <a:t>collection</a:t>
            </a:r>
            <a:r>
              <a:rPr lang="ru-RU" dirty="0"/>
              <a:t> </a:t>
            </a:r>
            <a:r>
              <a:rPr lang="ru-RU" dirty="0" err="1" smtClean="0"/>
              <a:t>priorities</a:t>
            </a:r>
            <a:endParaRPr lang="en-US" dirty="0" smtClean="0"/>
          </a:p>
          <a:p>
            <a:pPr lvl="0"/>
            <a:endParaRPr lang="ru-RU" dirty="0"/>
          </a:p>
          <a:p>
            <a:pPr lvl="0"/>
            <a:r>
              <a:rPr lang="ru-RU" dirty="0" err="1"/>
              <a:t>Describe</a:t>
            </a:r>
            <a:r>
              <a:rPr lang="ru-RU" dirty="0"/>
              <a:t> </a:t>
            </a:r>
            <a:r>
              <a:rPr lang="ru-RU" dirty="0" err="1"/>
              <a:t>the</a:t>
            </a:r>
            <a:r>
              <a:rPr lang="ru-RU" dirty="0"/>
              <a:t> </a:t>
            </a:r>
            <a:r>
              <a:rPr lang="ru-RU" dirty="0" err="1"/>
              <a:t>current</a:t>
            </a:r>
            <a:r>
              <a:rPr lang="ru-RU" dirty="0"/>
              <a:t> </a:t>
            </a:r>
            <a:r>
              <a:rPr lang="ru-RU" dirty="0" err="1" smtClean="0"/>
              <a:t>collection</a:t>
            </a:r>
            <a:endParaRPr lang="en-US" dirty="0" smtClean="0"/>
          </a:p>
          <a:p>
            <a:pPr lvl="0"/>
            <a:endParaRPr lang="ru-RU" dirty="0"/>
          </a:p>
          <a:p>
            <a:pPr lvl="0"/>
            <a:r>
              <a:rPr lang="en-US" dirty="0" smtClean="0"/>
              <a:t>Assist </a:t>
            </a:r>
            <a:r>
              <a:rPr lang="en-US" dirty="0"/>
              <a:t>with budgeting by identifying goals and </a:t>
            </a:r>
            <a:r>
              <a:rPr lang="en-US" dirty="0" smtClean="0"/>
              <a:t>priorities</a:t>
            </a:r>
          </a:p>
          <a:p>
            <a:pPr lvl="0"/>
            <a:endParaRPr lang="ru-RU" dirty="0"/>
          </a:p>
          <a:p>
            <a:pPr lvl="0"/>
            <a:r>
              <a:rPr lang="ru-RU" dirty="0" err="1" smtClean="0"/>
              <a:t>Educate</a:t>
            </a:r>
            <a:r>
              <a:rPr lang="ru-RU" dirty="0" smtClean="0"/>
              <a:t> </a:t>
            </a:r>
            <a:r>
              <a:rPr lang="ru-RU" dirty="0"/>
              <a:t>and </a:t>
            </a:r>
            <a:r>
              <a:rPr lang="ru-RU" dirty="0" err="1"/>
              <a:t>train</a:t>
            </a:r>
            <a:r>
              <a:rPr lang="ru-RU" dirty="0"/>
              <a:t> </a:t>
            </a:r>
            <a:r>
              <a:rPr lang="ru-RU" dirty="0" err="1" smtClean="0"/>
              <a:t>librarians</a:t>
            </a:r>
            <a:endParaRPr lang="en-US" dirty="0" smtClean="0"/>
          </a:p>
          <a:p>
            <a:pPr lvl="0"/>
            <a:endParaRPr lang="ru-RU" dirty="0"/>
          </a:p>
          <a:p>
            <a:pPr lvl="0"/>
            <a:r>
              <a:rPr lang="ru-RU" dirty="0" err="1"/>
              <a:t>Measure</a:t>
            </a:r>
            <a:r>
              <a:rPr lang="ru-RU" dirty="0"/>
              <a:t> </a:t>
            </a:r>
            <a:r>
              <a:rPr lang="ru-RU" dirty="0" err="1"/>
              <a:t>progress</a:t>
            </a:r>
            <a:r>
              <a:rPr lang="ru-RU" dirty="0"/>
              <a:t> </a:t>
            </a:r>
            <a:r>
              <a:rPr lang="ru-RU" dirty="0" err="1"/>
              <a:t>toward</a:t>
            </a:r>
            <a:r>
              <a:rPr lang="ru-RU" dirty="0"/>
              <a:t> </a:t>
            </a:r>
            <a:r>
              <a:rPr lang="ru-RU" dirty="0" err="1"/>
              <a:t>stated</a:t>
            </a:r>
            <a:r>
              <a:rPr lang="ru-RU" dirty="0"/>
              <a:t> </a:t>
            </a:r>
            <a:r>
              <a:rPr lang="ru-RU" dirty="0" err="1" smtClean="0"/>
              <a:t>goals</a:t>
            </a:r>
            <a:endParaRPr lang="en-US" dirty="0" smtClean="0"/>
          </a:p>
          <a:p>
            <a:pPr lvl="0"/>
            <a:endParaRPr lang="ru-RU" dirty="0"/>
          </a:p>
          <a:p>
            <a:pPr lvl="0"/>
            <a:r>
              <a:rPr lang="en-US" dirty="0"/>
              <a:t>Match the collection to the library’s </a:t>
            </a:r>
            <a:r>
              <a:rPr lang="en-US" dirty="0" smtClean="0"/>
              <a:t>mission</a:t>
            </a:r>
          </a:p>
          <a:p>
            <a:pPr lvl="0"/>
            <a:endParaRPr lang="ru-RU" dirty="0"/>
          </a:p>
          <a:p>
            <a:pPr lvl="0"/>
            <a:r>
              <a:rPr lang="en-US" dirty="0"/>
              <a:t>Support collaborative collection development and management</a:t>
            </a:r>
            <a:endParaRPr lang="ru-RU" dirty="0"/>
          </a:p>
          <a:p>
            <a:endParaRPr lang="ru-RU" dirty="0"/>
          </a:p>
        </p:txBody>
      </p:sp>
    </p:spTree>
    <p:extLst>
      <p:ext uri="{BB962C8B-B14F-4D97-AF65-F5344CB8AC3E}">
        <p14:creationId xmlns:p14="http://schemas.microsoft.com/office/powerpoint/2010/main" val="110750905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en-US" b="1" dirty="0" smtClean="0">
                <a:solidFill>
                  <a:srgbClr val="0070C0"/>
                </a:solidFill>
              </a:rPr>
              <a:t>REMEMBER!</a:t>
            </a:r>
            <a:r>
              <a:rPr lang="ru-RU" dirty="0"/>
              <a:t/>
            </a:r>
            <a:br>
              <a:rPr lang="ru-RU" dirty="0"/>
            </a:br>
            <a:endParaRPr lang="ru-RU" dirty="0"/>
          </a:p>
        </p:txBody>
      </p:sp>
      <p:sp>
        <p:nvSpPr>
          <p:cNvPr id="2" name="Объект 1"/>
          <p:cNvSpPr>
            <a:spLocks noGrp="1"/>
          </p:cNvSpPr>
          <p:nvPr>
            <p:ph idx="1"/>
          </p:nvPr>
        </p:nvSpPr>
        <p:spPr>
          <a:xfrm>
            <a:off x="457200" y="1600200"/>
            <a:ext cx="8229600" cy="4493096"/>
          </a:xfrm>
        </p:spPr>
        <p:txBody>
          <a:bodyPr>
            <a:normAutofit fontScale="92500" lnSpcReduction="20000"/>
          </a:bodyPr>
          <a:lstStyle/>
          <a:p>
            <a:r>
              <a:rPr lang="en-US" sz="3000" dirty="0" smtClean="0"/>
              <a:t>The </a:t>
            </a:r>
            <a:r>
              <a:rPr lang="en-US" sz="3000" dirty="0"/>
              <a:t>most important aspect of a collection policy is that, while formal and official, it is a </a:t>
            </a:r>
            <a:r>
              <a:rPr lang="en-US" sz="3000" dirty="0">
                <a:solidFill>
                  <a:srgbClr val="0070C0"/>
                </a:solidFill>
              </a:rPr>
              <a:t>living document</a:t>
            </a:r>
            <a:r>
              <a:rPr lang="en-US" sz="3000" dirty="0"/>
              <a:t>. </a:t>
            </a:r>
            <a:endParaRPr lang="en-US" sz="3000" dirty="0" smtClean="0"/>
          </a:p>
          <a:p>
            <a:endParaRPr lang="ru-RU" sz="3000" dirty="0" smtClean="0"/>
          </a:p>
          <a:p>
            <a:r>
              <a:rPr lang="en-US" sz="3000" dirty="0" smtClean="0"/>
              <a:t>It </a:t>
            </a:r>
            <a:r>
              <a:rPr lang="en-US" sz="3000" dirty="0"/>
              <a:t>should not be created and </a:t>
            </a:r>
            <a:r>
              <a:rPr lang="en-US" sz="3000" dirty="0">
                <a:solidFill>
                  <a:srgbClr val="0070C0"/>
                </a:solidFill>
              </a:rPr>
              <a:t>then forgotten</a:t>
            </a:r>
            <a:r>
              <a:rPr lang="en-US" sz="3000" dirty="0" smtClean="0"/>
              <a:t>.</a:t>
            </a:r>
          </a:p>
          <a:p>
            <a:endParaRPr lang="ru-RU" sz="3000" dirty="0" smtClean="0"/>
          </a:p>
          <a:p>
            <a:r>
              <a:rPr lang="en-US" sz="3000" dirty="0" smtClean="0"/>
              <a:t>It </a:t>
            </a:r>
            <a:r>
              <a:rPr lang="en-US" sz="3000" dirty="0"/>
              <a:t>should serve </a:t>
            </a:r>
            <a:r>
              <a:rPr lang="en-US" sz="3000" dirty="0">
                <a:solidFill>
                  <a:srgbClr val="0070C0"/>
                </a:solidFill>
              </a:rPr>
              <a:t>as the plan </a:t>
            </a:r>
            <a:r>
              <a:rPr lang="en-US" sz="3000" dirty="0"/>
              <a:t>for developing and managing a collection</a:t>
            </a:r>
            <a:r>
              <a:rPr lang="en-US" sz="3000" dirty="0" smtClean="0"/>
              <a:t>.</a:t>
            </a:r>
          </a:p>
          <a:p>
            <a:pPr marL="0" indent="0">
              <a:buNone/>
            </a:pPr>
            <a:endParaRPr lang="ru-RU" sz="3000" dirty="0" smtClean="0"/>
          </a:p>
          <a:p>
            <a:r>
              <a:rPr lang="en-US" sz="3000" dirty="0" smtClean="0"/>
              <a:t>The </a:t>
            </a:r>
            <a:r>
              <a:rPr lang="en-US" sz="3000" dirty="0">
                <a:solidFill>
                  <a:srgbClr val="0070C0"/>
                </a:solidFill>
              </a:rPr>
              <a:t>briefer</a:t>
            </a:r>
            <a:r>
              <a:rPr lang="en-US" sz="3000" dirty="0"/>
              <a:t> </a:t>
            </a:r>
            <a:r>
              <a:rPr lang="en-US" sz="3000" dirty="0" smtClean="0">
                <a:solidFill>
                  <a:srgbClr val="0070C0"/>
                </a:solidFill>
              </a:rPr>
              <a:t>policy </a:t>
            </a:r>
            <a:r>
              <a:rPr lang="en-US" sz="3000" dirty="0"/>
              <a:t>is, the more </a:t>
            </a:r>
            <a:r>
              <a:rPr lang="en-US" sz="3000" dirty="0">
                <a:solidFill>
                  <a:srgbClr val="0070C0"/>
                </a:solidFill>
              </a:rPr>
              <a:t>effective</a:t>
            </a:r>
            <a:r>
              <a:rPr lang="en-US" sz="3000" dirty="0"/>
              <a:t> and </a:t>
            </a:r>
            <a:r>
              <a:rPr lang="en-US" sz="3000" dirty="0">
                <a:solidFill>
                  <a:srgbClr val="0070C0"/>
                </a:solidFill>
              </a:rPr>
              <a:t>useful </a:t>
            </a:r>
            <a:r>
              <a:rPr lang="en-US" sz="3000" dirty="0"/>
              <a:t>it will </a:t>
            </a:r>
            <a:r>
              <a:rPr lang="en-US" sz="3000" dirty="0" smtClean="0"/>
              <a:t>be!</a:t>
            </a:r>
            <a:endParaRPr lang="ru-RU" sz="3000" dirty="0"/>
          </a:p>
          <a:p>
            <a:endParaRPr lang="ru-RU" dirty="0"/>
          </a:p>
        </p:txBody>
      </p:sp>
    </p:spTree>
    <p:extLst>
      <p:ext uri="{BB962C8B-B14F-4D97-AF65-F5344CB8AC3E}">
        <p14:creationId xmlns:p14="http://schemas.microsoft.com/office/powerpoint/2010/main" val="209450591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b="1" dirty="0">
                <a:solidFill>
                  <a:srgbClr val="0070C0"/>
                </a:solidFill>
              </a:rPr>
              <a:t>COLLECTION ANALYSIS</a:t>
            </a:r>
            <a:r>
              <a:rPr lang="ru-RU" dirty="0"/>
              <a:t/>
            </a:r>
            <a:br>
              <a:rPr lang="ru-RU" dirty="0"/>
            </a:br>
            <a:endParaRPr lang="ru-RU" dirty="0"/>
          </a:p>
        </p:txBody>
      </p:sp>
      <p:sp>
        <p:nvSpPr>
          <p:cNvPr id="3" name="Объект 2"/>
          <p:cNvSpPr>
            <a:spLocks noGrp="1"/>
          </p:cNvSpPr>
          <p:nvPr>
            <p:ph idx="1"/>
          </p:nvPr>
        </p:nvSpPr>
        <p:spPr/>
        <p:txBody>
          <a:bodyPr/>
          <a:lstStyle/>
          <a:p>
            <a:r>
              <a:rPr lang="en-US" i="1" dirty="0"/>
              <a:t>Collection analysis</a:t>
            </a:r>
            <a:r>
              <a:rPr lang="en-US" dirty="0"/>
              <a:t> provides information about the library’s collection and its use</a:t>
            </a:r>
            <a:r>
              <a:rPr lang="en-US" dirty="0" smtClean="0"/>
              <a:t>.</a:t>
            </a:r>
            <a:endParaRPr lang="ru-RU" dirty="0" smtClean="0"/>
          </a:p>
          <a:p>
            <a:endParaRPr lang="ru-RU" dirty="0" smtClean="0"/>
          </a:p>
          <a:p>
            <a:pPr marL="0" indent="0">
              <a:buNone/>
            </a:pPr>
            <a:r>
              <a:rPr lang="ru-RU" i="1" dirty="0" smtClean="0"/>
              <a:t>с</a:t>
            </a:r>
            <a:r>
              <a:rPr lang="en-US" i="1" dirty="0" err="1"/>
              <a:t>ollection</a:t>
            </a:r>
            <a:r>
              <a:rPr lang="en-US" i="1" dirty="0"/>
              <a:t>-based measures</a:t>
            </a:r>
            <a:r>
              <a:rPr lang="en-US" dirty="0"/>
              <a:t> look at:</a:t>
            </a:r>
            <a:endParaRPr lang="ru-RU" dirty="0"/>
          </a:p>
          <a:p>
            <a:pPr lvl="0"/>
            <a:r>
              <a:rPr lang="ru-RU" dirty="0" err="1"/>
              <a:t>Collection</a:t>
            </a:r>
            <a:r>
              <a:rPr lang="ru-RU" dirty="0"/>
              <a:t> </a:t>
            </a:r>
            <a:r>
              <a:rPr lang="ru-RU" dirty="0" err="1"/>
              <a:t>size</a:t>
            </a:r>
            <a:endParaRPr lang="ru-RU" dirty="0"/>
          </a:p>
          <a:p>
            <a:pPr lvl="0"/>
            <a:r>
              <a:rPr lang="ru-RU" dirty="0" err="1"/>
              <a:t>Collection</a:t>
            </a:r>
            <a:r>
              <a:rPr lang="ru-RU" dirty="0"/>
              <a:t> </a:t>
            </a:r>
            <a:r>
              <a:rPr lang="ru-RU" dirty="0" err="1"/>
              <a:t>growth</a:t>
            </a:r>
            <a:endParaRPr lang="ru-RU" dirty="0"/>
          </a:p>
          <a:p>
            <a:pPr lvl="0"/>
            <a:r>
              <a:rPr lang="ru-RU" dirty="0" err="1"/>
              <a:t>Collection</a:t>
            </a:r>
            <a:r>
              <a:rPr lang="ru-RU" dirty="0"/>
              <a:t> </a:t>
            </a:r>
            <a:r>
              <a:rPr lang="ru-RU" dirty="0" err="1"/>
              <a:t>condition</a:t>
            </a:r>
            <a:endParaRPr lang="ru-RU" dirty="0"/>
          </a:p>
          <a:p>
            <a:pPr marL="0" indent="0">
              <a:buNone/>
            </a:pPr>
            <a:endParaRPr lang="ru-RU" dirty="0"/>
          </a:p>
        </p:txBody>
      </p:sp>
    </p:spTree>
    <p:extLst>
      <p:ext uri="{BB962C8B-B14F-4D97-AF65-F5344CB8AC3E}">
        <p14:creationId xmlns:p14="http://schemas.microsoft.com/office/powerpoint/2010/main" val="128562999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3600" i="1" dirty="0" smtClean="0"/>
              <a:t/>
            </a:r>
            <a:br>
              <a:rPr lang="en-US" sz="3600" i="1" dirty="0" smtClean="0"/>
            </a:br>
            <a:r>
              <a:rPr lang="en-US" sz="3600" i="1" dirty="0" smtClean="0">
                <a:solidFill>
                  <a:srgbClr val="0070C0"/>
                </a:solidFill>
              </a:rPr>
              <a:t>Collection-based </a:t>
            </a:r>
            <a:r>
              <a:rPr lang="en-US" sz="3600" i="1" dirty="0">
                <a:solidFill>
                  <a:srgbClr val="0070C0"/>
                </a:solidFill>
              </a:rPr>
              <a:t>techniques and methods</a:t>
            </a:r>
            <a:r>
              <a:rPr lang="en-US" sz="3600" dirty="0">
                <a:solidFill>
                  <a:srgbClr val="0070C0"/>
                </a:solidFill>
              </a:rPr>
              <a:t> include:</a:t>
            </a:r>
            <a:r>
              <a:rPr lang="ru-RU" dirty="0"/>
              <a:t/>
            </a:r>
            <a:br>
              <a:rPr lang="ru-RU" dirty="0"/>
            </a:br>
            <a:endParaRPr lang="ru-RU" dirty="0"/>
          </a:p>
        </p:txBody>
      </p:sp>
      <p:sp>
        <p:nvSpPr>
          <p:cNvPr id="3" name="Объект 2"/>
          <p:cNvSpPr>
            <a:spLocks noGrp="1"/>
          </p:cNvSpPr>
          <p:nvPr>
            <p:ph idx="1"/>
          </p:nvPr>
        </p:nvSpPr>
        <p:spPr/>
        <p:txBody>
          <a:bodyPr>
            <a:normAutofit/>
          </a:bodyPr>
          <a:lstStyle/>
          <a:p>
            <a:pPr marL="0" indent="0">
              <a:buNone/>
            </a:pPr>
            <a:endParaRPr lang="ru-RU" dirty="0"/>
          </a:p>
          <a:p>
            <a:pPr lvl="0"/>
            <a:r>
              <a:rPr lang="ru-RU" dirty="0" err="1"/>
              <a:t>Using</a:t>
            </a:r>
            <a:r>
              <a:rPr lang="ru-RU" dirty="0"/>
              <a:t> </a:t>
            </a:r>
            <a:r>
              <a:rPr lang="ru-RU" dirty="0" err="1"/>
              <a:t>standards</a:t>
            </a:r>
            <a:r>
              <a:rPr lang="ru-RU" dirty="0"/>
              <a:t> and </a:t>
            </a:r>
            <a:r>
              <a:rPr lang="ru-RU" dirty="0" err="1" smtClean="0"/>
              <a:t>formulas</a:t>
            </a:r>
            <a:endParaRPr lang="en-US" dirty="0" smtClean="0"/>
          </a:p>
          <a:p>
            <a:pPr lvl="0"/>
            <a:endParaRPr lang="ru-RU" dirty="0"/>
          </a:p>
          <a:p>
            <a:pPr lvl="0"/>
            <a:r>
              <a:rPr lang="en-US" dirty="0" smtClean="0"/>
              <a:t>Checking the </a:t>
            </a:r>
            <a:r>
              <a:rPr lang="en-US" dirty="0"/>
              <a:t>lists, catalogs, </a:t>
            </a:r>
            <a:r>
              <a:rPr lang="en-US" dirty="0" smtClean="0"/>
              <a:t>bibliographies</a:t>
            </a:r>
          </a:p>
          <a:p>
            <a:pPr marL="0" lvl="0" indent="0">
              <a:buNone/>
            </a:pPr>
            <a:endParaRPr lang="ru-RU" dirty="0" smtClean="0"/>
          </a:p>
          <a:p>
            <a:pPr lvl="0"/>
            <a:r>
              <a:rPr lang="en-US" dirty="0" smtClean="0"/>
              <a:t>Using </a:t>
            </a:r>
            <a:r>
              <a:rPr lang="en-US" dirty="0"/>
              <a:t>commercial tools, such as </a:t>
            </a:r>
            <a:endParaRPr lang="en-US" dirty="0" smtClean="0"/>
          </a:p>
          <a:p>
            <a:pPr lvl="0"/>
            <a:r>
              <a:rPr lang="en-US" dirty="0" err="1" smtClean="0">
                <a:hlinkClick r:id="rId2"/>
              </a:rPr>
              <a:t>WorldCat</a:t>
            </a:r>
            <a:r>
              <a:rPr lang="en-US" dirty="0" smtClean="0">
                <a:hlinkClick r:id="rId2"/>
              </a:rPr>
              <a:t> </a:t>
            </a:r>
            <a:r>
              <a:rPr lang="en-US" dirty="0">
                <a:hlinkClick r:id="rId2"/>
              </a:rPr>
              <a:t>Collection </a:t>
            </a:r>
            <a:r>
              <a:rPr lang="en-US" dirty="0" smtClean="0">
                <a:hlinkClick r:id="rId2"/>
              </a:rPr>
              <a:t>Analysis</a:t>
            </a:r>
            <a:endParaRPr lang="en-US" dirty="0" smtClean="0"/>
          </a:p>
          <a:p>
            <a:pPr lvl="0"/>
            <a:r>
              <a:rPr lang="en-US" dirty="0" smtClean="0">
                <a:hlinkClick r:id="rId3"/>
              </a:rPr>
              <a:t>Bowker’s </a:t>
            </a:r>
            <a:r>
              <a:rPr lang="en-US" dirty="0">
                <a:hlinkClick r:id="rId3"/>
              </a:rPr>
              <a:t>Book Analysis </a:t>
            </a:r>
            <a:r>
              <a:rPr lang="en-US" dirty="0" smtClean="0">
                <a:hlinkClick r:id="rId3"/>
              </a:rPr>
              <a:t>System</a:t>
            </a:r>
            <a:endParaRPr lang="en-US" dirty="0"/>
          </a:p>
          <a:p>
            <a:pPr lvl="0"/>
            <a:r>
              <a:rPr lang="en-US" dirty="0" smtClean="0">
                <a:hlinkClick r:id="rId4"/>
              </a:rPr>
              <a:t>Ulrich’s </a:t>
            </a:r>
            <a:r>
              <a:rPr lang="en-US" dirty="0">
                <a:hlinkClick r:id="rId4"/>
              </a:rPr>
              <a:t>Serials Analysis System</a:t>
            </a:r>
            <a:r>
              <a:rPr lang="en-US" dirty="0"/>
              <a:t> </a:t>
            </a:r>
            <a:endParaRPr lang="ru-RU" dirty="0"/>
          </a:p>
          <a:p>
            <a:endParaRPr lang="ru-RU" dirty="0"/>
          </a:p>
        </p:txBody>
      </p:sp>
    </p:spTree>
    <p:extLst>
      <p:ext uri="{BB962C8B-B14F-4D97-AF65-F5344CB8AC3E}">
        <p14:creationId xmlns:p14="http://schemas.microsoft.com/office/powerpoint/2010/main" val="35188941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274638"/>
            <a:ext cx="8579296" cy="1143000"/>
          </a:xfrm>
        </p:spPr>
        <p:txBody>
          <a:bodyPr>
            <a:noAutofit/>
          </a:bodyPr>
          <a:lstStyle/>
          <a:p>
            <a:r>
              <a:rPr lang="en-US" sz="2800" b="1" dirty="0">
                <a:solidFill>
                  <a:srgbClr val="0070C0"/>
                </a:solidFill>
              </a:rPr>
              <a:t>Reference and User Services </a:t>
            </a:r>
            <a:r>
              <a:rPr lang="en-US" sz="2800" b="1" dirty="0" smtClean="0">
                <a:solidFill>
                  <a:srgbClr val="0070C0"/>
                </a:solidFill>
              </a:rPr>
              <a:t>Association - RUSA,</a:t>
            </a:r>
            <a:br>
              <a:rPr lang="en-US" sz="2800" b="1" dirty="0" smtClean="0">
                <a:solidFill>
                  <a:srgbClr val="0070C0"/>
                </a:solidFill>
              </a:rPr>
            </a:br>
            <a:r>
              <a:rPr lang="en-US" sz="2800" b="1" dirty="0" smtClean="0">
                <a:solidFill>
                  <a:srgbClr val="0070C0"/>
                </a:solidFill>
              </a:rPr>
              <a:t>a </a:t>
            </a:r>
            <a:r>
              <a:rPr lang="en-US" sz="2800" b="1" dirty="0">
                <a:solidFill>
                  <a:srgbClr val="0070C0"/>
                </a:solidFill>
              </a:rPr>
              <a:t>division of ALA</a:t>
            </a:r>
            <a:endParaRPr lang="ru-RU" sz="2800" b="1" dirty="0">
              <a:solidFill>
                <a:srgbClr val="0070C0"/>
              </a:solidFill>
            </a:endParaRPr>
          </a:p>
        </p:txBody>
      </p:sp>
      <p:sp>
        <p:nvSpPr>
          <p:cNvPr id="2" name="Объект 1"/>
          <p:cNvSpPr>
            <a:spLocks noGrp="1"/>
          </p:cNvSpPr>
          <p:nvPr>
            <p:ph idx="1"/>
          </p:nvPr>
        </p:nvSpPr>
        <p:spPr/>
        <p:txBody>
          <a:bodyPr>
            <a:normAutofit/>
          </a:bodyPr>
          <a:lstStyle/>
          <a:p>
            <a:pPr marL="109728" indent="0">
              <a:buNone/>
            </a:pPr>
            <a:r>
              <a:rPr lang="en-US" sz="2400" dirty="0"/>
              <a:t>Guidelines for Liaison Work in Managing Collections and </a:t>
            </a:r>
            <a:r>
              <a:rPr lang="en-US" sz="2400" dirty="0" smtClean="0"/>
              <a:t>Services:</a:t>
            </a:r>
          </a:p>
          <a:p>
            <a:pPr marL="109728" indent="0">
              <a:buNone/>
            </a:pPr>
            <a:r>
              <a:rPr lang="en-US" sz="2400" dirty="0" smtClean="0"/>
              <a:t>5.3 </a:t>
            </a:r>
            <a:r>
              <a:rPr lang="en-US" sz="2400" dirty="0"/>
              <a:t>Liaison </a:t>
            </a:r>
            <a:r>
              <a:rPr lang="en-US" sz="2400" dirty="0" smtClean="0"/>
              <a:t>activities</a:t>
            </a:r>
          </a:p>
          <a:p>
            <a:pPr marL="109728" indent="0">
              <a:buNone/>
            </a:pPr>
            <a:r>
              <a:rPr lang="en-US" sz="2400" dirty="0" smtClean="0"/>
              <a:t>5.3.1 </a:t>
            </a:r>
            <a:r>
              <a:rPr lang="en-US" sz="2400" dirty="0"/>
              <a:t>Involve clientele in collection management as much as possible, in order to ensure that the materials satisfy the clients' needs and that the clients are aware of the materials and services available to them. </a:t>
            </a:r>
            <a:endParaRPr lang="en-US" sz="2400" dirty="0" smtClean="0"/>
          </a:p>
          <a:p>
            <a:pPr marL="109728" indent="0">
              <a:buNone/>
            </a:pPr>
            <a:endParaRPr lang="en-US" sz="2400" dirty="0" smtClean="0"/>
          </a:p>
          <a:p>
            <a:pPr marL="109728" indent="0">
              <a:buNone/>
            </a:pPr>
            <a:r>
              <a:rPr lang="en-US" sz="2400" dirty="0" smtClean="0">
                <a:solidFill>
                  <a:srgbClr val="0070C0"/>
                </a:solidFill>
              </a:rPr>
              <a:t>http</a:t>
            </a:r>
            <a:r>
              <a:rPr lang="en-US" sz="2400" dirty="0">
                <a:solidFill>
                  <a:srgbClr val="0070C0"/>
                </a:solidFill>
              </a:rPr>
              <a:t>://www.ala.org/rusa/resources/guidelines/guidelinesliaison</a:t>
            </a:r>
            <a:endParaRPr lang="en-US" sz="2400" dirty="0" smtClean="0">
              <a:solidFill>
                <a:srgbClr val="0070C0"/>
              </a:solidFill>
            </a:endParaRPr>
          </a:p>
          <a:p>
            <a:endParaRPr lang="en-US" dirty="0" smtClean="0"/>
          </a:p>
          <a:p>
            <a:endParaRPr lang="en-US" dirty="0" smtClean="0"/>
          </a:p>
        </p:txBody>
      </p:sp>
    </p:spTree>
    <p:extLst>
      <p:ext uri="{BB962C8B-B14F-4D97-AF65-F5344CB8AC3E}">
        <p14:creationId xmlns:p14="http://schemas.microsoft.com/office/powerpoint/2010/main" val="428284436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Autofit/>
          </a:bodyPr>
          <a:lstStyle/>
          <a:p>
            <a:pPr algn="ctr"/>
            <a:r>
              <a:rPr lang="ru-RU" sz="3200" dirty="0" smtClean="0">
                <a:effectLst/>
              </a:rPr>
              <a:t/>
            </a:r>
            <a:br>
              <a:rPr lang="ru-RU" sz="3200" dirty="0" smtClean="0">
                <a:effectLst/>
              </a:rPr>
            </a:br>
            <a:r>
              <a:rPr lang="en-US" sz="2400" b="1" dirty="0" smtClean="0">
                <a:solidFill>
                  <a:srgbClr val="0070C0"/>
                </a:solidFill>
                <a:effectLst/>
              </a:rPr>
              <a:t>COLLECTION </a:t>
            </a:r>
            <a:r>
              <a:rPr lang="en-US" sz="2400" b="1" dirty="0">
                <a:solidFill>
                  <a:srgbClr val="0070C0"/>
                </a:solidFill>
                <a:effectLst/>
              </a:rPr>
              <a:t>DEVELOPMENT AND </a:t>
            </a:r>
            <a:r>
              <a:rPr lang="en-US" sz="2400" b="1" dirty="0" smtClean="0">
                <a:solidFill>
                  <a:srgbClr val="0070C0"/>
                </a:solidFill>
                <a:effectLst/>
              </a:rPr>
              <a:t>MANAGEMENT</a:t>
            </a:r>
            <a:r>
              <a:rPr lang="ru-RU" sz="3200" dirty="0">
                <a:effectLst/>
              </a:rPr>
              <a:t/>
            </a:r>
            <a:br>
              <a:rPr lang="ru-RU" sz="3200" dirty="0">
                <a:effectLst/>
              </a:rPr>
            </a:br>
            <a:endParaRPr lang="ru-RU" sz="3200" dirty="0"/>
          </a:p>
        </p:txBody>
      </p:sp>
      <p:sp>
        <p:nvSpPr>
          <p:cNvPr id="2" name="Объект 1"/>
          <p:cNvSpPr>
            <a:spLocks noGrp="1"/>
          </p:cNvSpPr>
          <p:nvPr>
            <p:ph idx="1"/>
          </p:nvPr>
        </p:nvSpPr>
        <p:spPr>
          <a:xfrm>
            <a:off x="395536" y="2204864"/>
            <a:ext cx="8291264" cy="4272136"/>
          </a:xfrm>
        </p:spPr>
        <p:txBody>
          <a:bodyPr>
            <a:noAutofit/>
          </a:bodyPr>
          <a:lstStyle/>
          <a:p>
            <a:pPr algn="just"/>
            <a:r>
              <a:rPr lang="en-US" dirty="0"/>
              <a:t>The phrase </a:t>
            </a:r>
            <a:r>
              <a:rPr lang="en-US" i="1" dirty="0">
                <a:solidFill>
                  <a:srgbClr val="0070C0"/>
                </a:solidFill>
              </a:rPr>
              <a:t>collection development</a:t>
            </a:r>
            <a:r>
              <a:rPr lang="en-US" dirty="0"/>
              <a:t> came into wide use in the late 1960s to replace </a:t>
            </a:r>
            <a:r>
              <a:rPr lang="en-US" i="1" dirty="0">
                <a:solidFill>
                  <a:srgbClr val="0070C0"/>
                </a:solidFill>
              </a:rPr>
              <a:t>selection </a:t>
            </a:r>
            <a:r>
              <a:rPr lang="en-US" dirty="0"/>
              <a:t>as a more encompassing term reflecting the thoughtful process of developing a library collection in response to institutional priorities and community or user needs and interests. </a:t>
            </a:r>
            <a:endParaRPr lang="en-US" dirty="0" smtClean="0"/>
          </a:p>
          <a:p>
            <a:pPr algn="just"/>
            <a:endParaRPr lang="ru-RU" sz="2800" dirty="0" smtClean="0"/>
          </a:p>
          <a:p>
            <a:pPr algn="just"/>
            <a:r>
              <a:rPr lang="en-US" dirty="0" smtClean="0"/>
              <a:t>In </a:t>
            </a:r>
            <a:r>
              <a:rPr lang="en-US" dirty="0"/>
              <a:t>the 1980s, the term </a:t>
            </a:r>
            <a:r>
              <a:rPr lang="en-US" i="1" dirty="0">
                <a:solidFill>
                  <a:srgbClr val="0070C0"/>
                </a:solidFill>
              </a:rPr>
              <a:t>collection </a:t>
            </a:r>
            <a:r>
              <a:rPr lang="en-US" i="1" dirty="0" smtClean="0">
                <a:solidFill>
                  <a:srgbClr val="0070C0"/>
                </a:solidFill>
              </a:rPr>
              <a:t>management</a:t>
            </a:r>
            <a:r>
              <a:rPr lang="ru-RU" i="1" dirty="0" smtClean="0">
                <a:solidFill>
                  <a:srgbClr val="0070C0"/>
                </a:solidFill>
              </a:rPr>
              <a:t> </a:t>
            </a:r>
            <a:r>
              <a:rPr lang="en-US" dirty="0"/>
              <a:t> was proposed as an umbrella term under </a:t>
            </a:r>
            <a:r>
              <a:rPr lang="en-US" dirty="0" smtClean="0"/>
              <a:t>collection development.</a:t>
            </a:r>
            <a:endParaRPr lang="ru-RU" dirty="0"/>
          </a:p>
        </p:txBody>
      </p:sp>
    </p:spTree>
    <p:extLst>
      <p:ext uri="{BB962C8B-B14F-4D97-AF65-F5344CB8AC3E}">
        <p14:creationId xmlns:p14="http://schemas.microsoft.com/office/powerpoint/2010/main" val="2832925056"/>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r>
              <a:rPr lang="en-US" sz="3600" dirty="0" smtClean="0">
                <a:solidFill>
                  <a:srgbClr val="0070C0"/>
                </a:solidFill>
              </a:rPr>
              <a:t>References:</a:t>
            </a:r>
            <a:endParaRPr lang="ru-RU" sz="3600" dirty="0">
              <a:solidFill>
                <a:srgbClr val="0070C0"/>
              </a:solidFill>
            </a:endParaRPr>
          </a:p>
        </p:txBody>
      </p:sp>
      <p:sp>
        <p:nvSpPr>
          <p:cNvPr id="2" name="Объект 1"/>
          <p:cNvSpPr>
            <a:spLocks noGrp="1"/>
          </p:cNvSpPr>
          <p:nvPr>
            <p:ph idx="1"/>
          </p:nvPr>
        </p:nvSpPr>
        <p:spPr/>
        <p:txBody>
          <a:bodyPr>
            <a:normAutofit fontScale="47500" lnSpcReduction="20000"/>
          </a:bodyPr>
          <a:lstStyle/>
          <a:p>
            <a:pPr marL="0" indent="0">
              <a:buNone/>
            </a:pPr>
            <a:r>
              <a:rPr lang="en-US" sz="3300" baseline="30000" dirty="0"/>
              <a:t>1</a:t>
            </a:r>
            <a:r>
              <a:rPr lang="en-US" sz="3300" dirty="0"/>
              <a:t>Bonita Bryant, “The </a:t>
            </a:r>
            <a:r>
              <a:rPr lang="en-US" sz="3300" dirty="0" err="1"/>
              <a:t>Organizatio</a:t>
            </a:r>
            <a:r>
              <a:rPr lang="en-US" sz="3300" dirty="0"/>
              <a:t> Structure of Collection Development,” </a:t>
            </a:r>
            <a:r>
              <a:rPr lang="en-US" sz="3300" i="1" dirty="0"/>
              <a:t>Library Resources &amp; Technical Services</a:t>
            </a:r>
            <a:r>
              <a:rPr lang="en-US" sz="3300" dirty="0"/>
              <a:t> 31 (1987): 118-29</a:t>
            </a:r>
            <a:r>
              <a:rPr lang="en-US" sz="3300" dirty="0" smtClean="0"/>
              <a:t>.</a:t>
            </a:r>
          </a:p>
          <a:p>
            <a:pPr marL="0" indent="0">
              <a:buNone/>
            </a:pPr>
            <a:r>
              <a:rPr lang="en-US" sz="3300" dirty="0"/>
              <a:t/>
            </a:r>
            <a:br>
              <a:rPr lang="en-US" sz="3300" dirty="0"/>
            </a:br>
            <a:r>
              <a:rPr lang="en-US" sz="3300" baseline="30000" dirty="0"/>
              <a:t>2</a:t>
            </a:r>
            <a:r>
              <a:rPr lang="en-US" sz="3300" dirty="0"/>
              <a:t>Michael R. Gabriel, </a:t>
            </a:r>
            <a:r>
              <a:rPr lang="en-US" sz="3300" i="1" dirty="0"/>
              <a:t>Collection Development and Evaluation: A Sourcebook</a:t>
            </a:r>
            <a:r>
              <a:rPr lang="en-US" sz="3300" dirty="0"/>
              <a:t> (</a:t>
            </a:r>
            <a:r>
              <a:rPr lang="en-US" sz="3300" dirty="0" err="1"/>
              <a:t>Landham</a:t>
            </a:r>
            <a:r>
              <a:rPr lang="en-US" sz="3300" dirty="0"/>
              <a:t>, Md.: Scarecrow, 1995), 3</a:t>
            </a:r>
            <a:r>
              <a:rPr lang="en-US" sz="3300" dirty="0" smtClean="0"/>
              <a:t>.</a:t>
            </a:r>
          </a:p>
          <a:p>
            <a:pPr marL="0" indent="0">
              <a:buNone/>
            </a:pPr>
            <a:endParaRPr lang="en-US" sz="3300" dirty="0"/>
          </a:p>
          <a:p>
            <a:pPr marL="0" indent="0">
              <a:buNone/>
            </a:pPr>
            <a:r>
              <a:rPr lang="en-US" sz="3300" baseline="30000" dirty="0" smtClean="0"/>
              <a:t>3</a:t>
            </a:r>
            <a:r>
              <a:rPr lang="en-US" sz="3300" dirty="0" smtClean="0"/>
              <a:t>John </a:t>
            </a:r>
            <a:r>
              <a:rPr lang="en-US" sz="3300" dirty="0" err="1"/>
              <a:t>Guscott</a:t>
            </a:r>
            <a:r>
              <a:rPr lang="en-US" sz="3300" dirty="0"/>
              <a:t>, “On Not Getting Blind-Sided Again: Solution: Scanning Present Indicators to Foresee Future Needs and Dangers," in ed., </a:t>
            </a:r>
            <a:r>
              <a:rPr lang="en-US" sz="3300" dirty="0" err="1"/>
              <a:t>Marylaine</a:t>
            </a:r>
            <a:r>
              <a:rPr lang="en-US" sz="3300" dirty="0"/>
              <a:t> Block, 311-325, </a:t>
            </a:r>
            <a:r>
              <a:rPr lang="en-US" sz="3300" i="1" dirty="0"/>
              <a:t>Net Effects: How Librarians Can Manage the Unintended Consequences of the Internet</a:t>
            </a:r>
            <a:r>
              <a:rPr lang="en-US" sz="3300" dirty="0"/>
              <a:t> (Medford, N.J.: Information Today, 2003</a:t>
            </a:r>
            <a:r>
              <a:rPr lang="en-US" sz="3300" dirty="0" smtClean="0"/>
              <a:t>).</a:t>
            </a:r>
          </a:p>
          <a:p>
            <a:pPr marL="0" indent="0">
              <a:buNone/>
            </a:pPr>
            <a:r>
              <a:rPr lang="en-US" sz="3300" dirty="0"/>
              <a:t/>
            </a:r>
            <a:br>
              <a:rPr lang="en-US" sz="3300" dirty="0"/>
            </a:br>
            <a:r>
              <a:rPr lang="en-US" sz="3300" baseline="30000" dirty="0"/>
              <a:t>4</a:t>
            </a:r>
            <a:r>
              <a:rPr lang="en-US" sz="3300" dirty="0"/>
              <a:t>J. </a:t>
            </a:r>
            <a:r>
              <a:rPr lang="en-US" sz="3300" dirty="0" err="1"/>
              <a:t>Periam</a:t>
            </a:r>
            <a:r>
              <a:rPr lang="en-US" sz="3300" dirty="0"/>
              <a:t> Danton, “The Subject Specialist in National and University Libraries with Special Reference to Book Selection,” </a:t>
            </a:r>
            <a:r>
              <a:rPr lang="en-US" sz="3300" i="1" dirty="0" err="1"/>
              <a:t>Libri</a:t>
            </a:r>
            <a:r>
              <a:rPr lang="en-US" sz="3300" dirty="0"/>
              <a:t> 17 (1967): 42-58</a:t>
            </a:r>
            <a:r>
              <a:rPr lang="en-US" sz="3300" dirty="0" smtClean="0"/>
              <a:t>.</a:t>
            </a:r>
          </a:p>
          <a:p>
            <a:pPr marL="0" indent="0">
              <a:buNone/>
            </a:pPr>
            <a:r>
              <a:rPr lang="en-US" sz="3300" dirty="0"/>
              <a:t/>
            </a:r>
            <a:br>
              <a:rPr lang="en-US" sz="3300" dirty="0"/>
            </a:br>
            <a:r>
              <a:rPr lang="en-US" sz="3300" baseline="30000" dirty="0"/>
              <a:t>5</a:t>
            </a:r>
            <a:r>
              <a:rPr lang="en-US" sz="3300" dirty="0"/>
              <a:t>George I. </a:t>
            </a:r>
            <a:r>
              <a:rPr lang="en-US" sz="3300" dirty="0" err="1"/>
              <a:t>Soete</a:t>
            </a:r>
            <a:r>
              <a:rPr lang="en-US" sz="3300" dirty="0"/>
              <a:t>, "Training for Success: Integrating the New Bibliographer into the Library,” in</a:t>
            </a:r>
            <a:r>
              <a:rPr lang="en-US" sz="3300" i="1" dirty="0"/>
              <a:t> Recruiting, Educating, and Training Librarians for Collection Development</a:t>
            </a:r>
            <a:r>
              <a:rPr lang="en-US" sz="3300" dirty="0"/>
              <a:t>, ed. Peggy Johnson and Sheila S. </a:t>
            </a:r>
            <a:r>
              <a:rPr lang="en-US" sz="3300" dirty="0" err="1"/>
              <a:t>Intner</a:t>
            </a:r>
            <a:r>
              <a:rPr lang="en-US" sz="3300" dirty="0"/>
              <a:t>, 159-169 (Westport, Conn.: Greenwood, 1994</a:t>
            </a:r>
            <a:r>
              <a:rPr lang="en-US" sz="3300" dirty="0" smtClean="0"/>
              <a:t>).</a:t>
            </a:r>
          </a:p>
          <a:p>
            <a:pPr marL="0" indent="0">
              <a:buNone/>
            </a:pPr>
            <a:r>
              <a:rPr lang="en-US" sz="3300" dirty="0"/>
              <a:t/>
            </a:r>
            <a:br>
              <a:rPr lang="en-US" sz="3300" dirty="0"/>
            </a:br>
            <a:r>
              <a:rPr lang="en-US" sz="3300" baseline="30000" dirty="0"/>
              <a:t>6</a:t>
            </a:r>
            <a:r>
              <a:rPr lang="en-US" sz="3300" dirty="0"/>
              <a:t>John M. Budd and Patricia L. </a:t>
            </a:r>
            <a:r>
              <a:rPr lang="en-US" sz="3300" dirty="0" err="1"/>
              <a:t>Bril</a:t>
            </a:r>
            <a:r>
              <a:rPr lang="en-US" sz="3300" dirty="0"/>
              <a:t>, “Education for Collection Management: Results of a Survey of Educators and Practitioners,” </a:t>
            </a:r>
            <a:r>
              <a:rPr lang="en-US" sz="3300" i="1" dirty="0"/>
              <a:t>Library Resources &amp; Technical Services</a:t>
            </a:r>
            <a:r>
              <a:rPr lang="en-US" sz="3300" dirty="0"/>
              <a:t> 38, no. 4 (Oct. 1994): 342-53.</a:t>
            </a:r>
            <a:endParaRPr lang="ru-RU" sz="3300" dirty="0"/>
          </a:p>
          <a:p>
            <a:endParaRPr lang="ru-RU" dirty="0"/>
          </a:p>
        </p:txBody>
      </p:sp>
    </p:spTree>
    <p:extLst>
      <p:ext uri="{BB962C8B-B14F-4D97-AF65-F5344CB8AC3E}">
        <p14:creationId xmlns:p14="http://schemas.microsoft.com/office/powerpoint/2010/main" val="205594492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r>
              <a:rPr lang="en-US" sz="4400" b="1" dirty="0" smtClean="0">
                <a:solidFill>
                  <a:srgbClr val="0070C0"/>
                </a:solidFill>
              </a:rPr>
              <a:t>Thank you!</a:t>
            </a:r>
            <a:endParaRPr lang="ru-RU" sz="4400" b="1" dirty="0">
              <a:solidFill>
                <a:srgbClr val="0070C0"/>
              </a:solidFill>
            </a:endParaRPr>
          </a:p>
        </p:txBody>
      </p:sp>
      <p:pic>
        <p:nvPicPr>
          <p:cNvPr id="1026" name="Picture 2" descr="C:\Users\tolkyn.dzhangulova\Desktop\Gangsta-Smile-Pictur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43808" y="3933056"/>
            <a:ext cx="3527783" cy="22048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790240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688490" y="570156"/>
            <a:ext cx="8203990" cy="1058644"/>
          </a:xfrm>
        </p:spPr>
        <p:txBody>
          <a:bodyPr>
            <a:noAutofit/>
          </a:bodyPr>
          <a:lstStyle/>
          <a:p>
            <a:r>
              <a:rPr lang="en-US" sz="3600" b="1" dirty="0">
                <a:solidFill>
                  <a:srgbClr val="0070C0"/>
                </a:solidFill>
              </a:rPr>
              <a:t>The goal of collection development</a:t>
            </a:r>
            <a:endParaRPr lang="ru-RU" sz="3600" b="1" dirty="0"/>
          </a:p>
        </p:txBody>
      </p:sp>
      <p:sp>
        <p:nvSpPr>
          <p:cNvPr id="2" name="Объект 1"/>
          <p:cNvSpPr>
            <a:spLocks noGrp="1"/>
          </p:cNvSpPr>
          <p:nvPr>
            <p:ph idx="1"/>
          </p:nvPr>
        </p:nvSpPr>
        <p:spPr/>
        <p:txBody>
          <a:bodyPr>
            <a:normAutofit/>
          </a:bodyPr>
          <a:lstStyle/>
          <a:p>
            <a:r>
              <a:rPr lang="en-US" dirty="0" smtClean="0"/>
              <a:t>Michael </a:t>
            </a:r>
            <a:r>
              <a:rPr lang="en-US" dirty="0"/>
              <a:t>Gabriel </a:t>
            </a:r>
            <a:r>
              <a:rPr lang="en-US" dirty="0" smtClean="0"/>
              <a:t>stated that </a:t>
            </a:r>
            <a:r>
              <a:rPr lang="en-US" b="1" dirty="0" smtClean="0"/>
              <a:t>collection </a:t>
            </a:r>
            <a:r>
              <a:rPr lang="en-US" b="1" dirty="0"/>
              <a:t>development and management </a:t>
            </a:r>
            <a:r>
              <a:rPr lang="en-US" dirty="0" smtClean="0"/>
              <a:t>is: </a:t>
            </a:r>
          </a:p>
          <a:p>
            <a:pPr marL="109728" indent="0">
              <a:buNone/>
            </a:pPr>
            <a:r>
              <a:rPr lang="en-US" dirty="0" smtClean="0"/>
              <a:t> </a:t>
            </a:r>
          </a:p>
          <a:p>
            <a:pPr marL="109728" indent="0">
              <a:buNone/>
            </a:pPr>
            <a:r>
              <a:rPr lang="en-US" dirty="0" smtClean="0"/>
              <a:t>“</a:t>
            </a:r>
            <a:r>
              <a:rPr lang="en-US" dirty="0"/>
              <a:t>the process of </a:t>
            </a:r>
            <a:r>
              <a:rPr lang="en-US" i="1" dirty="0"/>
              <a:t>systematically building library collections </a:t>
            </a:r>
            <a:r>
              <a:rPr lang="en-US" dirty="0"/>
              <a:t>to serve the study, teaching, research, recreational, and other needs of library </a:t>
            </a:r>
            <a:r>
              <a:rPr lang="en-US" dirty="0" smtClean="0"/>
              <a:t>users”.</a:t>
            </a:r>
          </a:p>
          <a:p>
            <a:pPr marL="109728" indent="0">
              <a:buNone/>
            </a:pPr>
            <a:endParaRPr lang="en-US" dirty="0" smtClean="0"/>
          </a:p>
          <a:p>
            <a:pPr marL="109728" indent="0">
              <a:buNone/>
            </a:pPr>
            <a:endParaRPr lang="en-US" dirty="0"/>
          </a:p>
          <a:p>
            <a:pPr marL="109728" indent="0">
              <a:buNone/>
            </a:pPr>
            <a:r>
              <a:rPr lang="en-US" sz="2000" dirty="0" smtClean="0"/>
              <a:t>Michael </a:t>
            </a:r>
            <a:r>
              <a:rPr lang="en-US" sz="2000" dirty="0"/>
              <a:t>R. Gabriel, </a:t>
            </a:r>
            <a:r>
              <a:rPr lang="en-US" sz="2000" i="1" dirty="0"/>
              <a:t>Collection Development and Evaluation: A Sourcebook</a:t>
            </a:r>
            <a:r>
              <a:rPr lang="en-US" sz="2000" dirty="0"/>
              <a:t> (</a:t>
            </a:r>
            <a:r>
              <a:rPr lang="en-US" sz="2000" dirty="0" err="1"/>
              <a:t>Landham</a:t>
            </a:r>
            <a:r>
              <a:rPr lang="en-US" sz="2000" dirty="0"/>
              <a:t>, Md.: Scarecrow, 1995), 3.</a:t>
            </a:r>
            <a:r>
              <a:rPr lang="en-US" sz="2000" dirty="0" smtClean="0"/>
              <a:t> </a:t>
            </a:r>
            <a:endParaRPr lang="ru-RU" sz="2000" dirty="0"/>
          </a:p>
        </p:txBody>
      </p:sp>
    </p:spTree>
    <p:extLst>
      <p:ext uri="{BB962C8B-B14F-4D97-AF65-F5344CB8AC3E}">
        <p14:creationId xmlns:p14="http://schemas.microsoft.com/office/powerpoint/2010/main" val="1854798816"/>
      </p:ext>
    </p:extLst>
  </p:cSld>
  <p:clrMapOvr>
    <a:masterClrMapping/>
  </p:clrMapOvr>
  <p:transition spd="slow">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endParaRPr lang="en-US" sz="3600" b="1" dirty="0" smtClean="0">
              <a:solidFill>
                <a:srgbClr val="0070C0"/>
              </a:solidFill>
            </a:endParaRPr>
          </a:p>
          <a:p>
            <a:r>
              <a:rPr lang="en-US" sz="3600" b="1" dirty="0" smtClean="0">
                <a:solidFill>
                  <a:srgbClr val="0070C0"/>
                </a:solidFill>
              </a:rPr>
              <a:t>Who </a:t>
            </a:r>
            <a:r>
              <a:rPr lang="en-US" sz="3600" b="1" dirty="0">
                <a:solidFill>
                  <a:srgbClr val="0070C0"/>
                </a:solidFill>
              </a:rPr>
              <a:t>is the main responsible for </a:t>
            </a:r>
            <a:r>
              <a:rPr lang="en-US" sz="3600" b="1" dirty="0" smtClean="0">
                <a:solidFill>
                  <a:srgbClr val="0070C0"/>
                </a:solidFill>
              </a:rPr>
              <a:t>developing </a:t>
            </a:r>
            <a:r>
              <a:rPr lang="en-US" sz="3600" b="1" dirty="0">
                <a:solidFill>
                  <a:srgbClr val="0070C0"/>
                </a:solidFill>
              </a:rPr>
              <a:t>the library collection? </a:t>
            </a:r>
            <a:endParaRPr lang="ru-RU" sz="3600" dirty="0"/>
          </a:p>
        </p:txBody>
      </p:sp>
    </p:spTree>
    <p:extLst>
      <p:ext uri="{BB962C8B-B14F-4D97-AF65-F5344CB8AC3E}">
        <p14:creationId xmlns:p14="http://schemas.microsoft.com/office/powerpoint/2010/main" val="42593598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en-US" b="1" dirty="0" smtClean="0">
                <a:solidFill>
                  <a:srgbClr val="0070C0"/>
                </a:solidFill>
              </a:rPr>
              <a:t>Do you know…?</a:t>
            </a:r>
            <a:endParaRPr lang="ru-RU" b="1" dirty="0">
              <a:solidFill>
                <a:srgbClr val="0070C0"/>
              </a:solidFill>
            </a:endParaRPr>
          </a:p>
        </p:txBody>
      </p:sp>
      <p:sp>
        <p:nvSpPr>
          <p:cNvPr id="2" name="Объект 1"/>
          <p:cNvSpPr>
            <a:spLocks noGrp="1"/>
          </p:cNvSpPr>
          <p:nvPr>
            <p:ph idx="1"/>
          </p:nvPr>
        </p:nvSpPr>
        <p:spPr/>
        <p:txBody>
          <a:bodyPr/>
          <a:lstStyle/>
          <a:p>
            <a:r>
              <a:rPr lang="en-US" sz="2800" dirty="0" smtClean="0"/>
              <a:t>How do you think </a:t>
            </a:r>
            <a:r>
              <a:rPr lang="en-US" sz="2800" u="sng" dirty="0" smtClean="0"/>
              <a:t>where</a:t>
            </a:r>
            <a:r>
              <a:rPr lang="en-US" sz="2800" dirty="0" smtClean="0"/>
              <a:t> an </a:t>
            </a:r>
            <a:r>
              <a:rPr lang="en-US" sz="2800" u="sng" dirty="0" smtClean="0"/>
              <a:t>when</a:t>
            </a:r>
            <a:r>
              <a:rPr lang="en-US" sz="2800" dirty="0" smtClean="0"/>
              <a:t> the Subject </a:t>
            </a:r>
            <a:r>
              <a:rPr lang="en-US" sz="2800" dirty="0"/>
              <a:t>specialist positions </a:t>
            </a:r>
            <a:r>
              <a:rPr lang="en-US" sz="2800" dirty="0" smtClean="0"/>
              <a:t>first developed?</a:t>
            </a:r>
          </a:p>
          <a:p>
            <a:endParaRPr lang="en-US" dirty="0"/>
          </a:p>
          <a:p>
            <a:endParaRPr lang="en-US" dirty="0" smtClean="0"/>
          </a:p>
          <a:p>
            <a:endParaRPr lang="en-US" dirty="0"/>
          </a:p>
          <a:p>
            <a:pPr marL="109728" indent="0">
              <a:buNone/>
            </a:pPr>
            <a:r>
              <a:rPr lang="en-US" dirty="0" smtClean="0"/>
              <a:t> </a:t>
            </a:r>
            <a:endParaRPr lang="ru-RU" dirty="0"/>
          </a:p>
        </p:txBody>
      </p:sp>
      <p:pic>
        <p:nvPicPr>
          <p:cNvPr id="1026" name="Picture 2" descr="C:\Users\tolkyn.dzhangulova\Desktop\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3284984"/>
            <a:ext cx="2857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8934939"/>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en-US" b="1" dirty="0" smtClean="0">
                <a:solidFill>
                  <a:srgbClr val="0070C0"/>
                </a:solidFill>
              </a:rPr>
              <a:t>Answer is:</a:t>
            </a:r>
            <a:endParaRPr lang="ru-RU" b="1" dirty="0">
              <a:solidFill>
                <a:srgbClr val="0070C0"/>
              </a:solidFill>
            </a:endParaRPr>
          </a:p>
        </p:txBody>
      </p:sp>
      <p:sp>
        <p:nvSpPr>
          <p:cNvPr id="2" name="Объект 1"/>
          <p:cNvSpPr>
            <a:spLocks noGrp="1"/>
          </p:cNvSpPr>
          <p:nvPr>
            <p:ph idx="1"/>
          </p:nvPr>
        </p:nvSpPr>
        <p:spPr/>
        <p:txBody>
          <a:bodyPr>
            <a:normAutofit/>
          </a:bodyPr>
          <a:lstStyle/>
          <a:p>
            <a:r>
              <a:rPr lang="en-US" sz="4800" dirty="0" smtClean="0"/>
              <a:t>In Germany</a:t>
            </a:r>
          </a:p>
          <a:p>
            <a:r>
              <a:rPr lang="en-US" sz="4800" dirty="0" smtClean="0"/>
              <a:t>In the 1800s</a:t>
            </a:r>
          </a:p>
          <a:p>
            <a:endParaRPr lang="en-US" sz="6000" dirty="0"/>
          </a:p>
          <a:p>
            <a:pPr marL="109728" indent="0">
              <a:buNone/>
            </a:pPr>
            <a:endParaRPr lang="en-US" sz="2000" dirty="0" smtClean="0"/>
          </a:p>
          <a:p>
            <a:pPr marL="109728" indent="0">
              <a:buNone/>
            </a:pPr>
            <a:r>
              <a:rPr lang="en-US" sz="2000" dirty="0" smtClean="0"/>
              <a:t>J</a:t>
            </a:r>
            <a:r>
              <a:rPr lang="en-US" sz="2000" dirty="0"/>
              <a:t>. </a:t>
            </a:r>
            <a:r>
              <a:rPr lang="en-US" sz="2000" dirty="0" err="1"/>
              <a:t>Periam</a:t>
            </a:r>
            <a:r>
              <a:rPr lang="en-US" sz="2000" dirty="0"/>
              <a:t> Danton, “The Subject Specialist in National and University Libraries with Special Reference to Book Selection,” </a:t>
            </a:r>
            <a:r>
              <a:rPr lang="en-US" sz="2000" i="1" dirty="0" err="1"/>
              <a:t>Libri</a:t>
            </a:r>
            <a:r>
              <a:rPr lang="en-US" sz="2000" dirty="0"/>
              <a:t> 17 (1967): 42-58.</a:t>
            </a:r>
            <a:endParaRPr lang="en-US" sz="2000" dirty="0" smtClean="0"/>
          </a:p>
          <a:p>
            <a:endParaRPr lang="ru-RU" sz="6000" dirty="0"/>
          </a:p>
        </p:txBody>
      </p:sp>
    </p:spTree>
    <p:extLst>
      <p:ext uri="{BB962C8B-B14F-4D97-AF65-F5344CB8AC3E}">
        <p14:creationId xmlns:p14="http://schemas.microsoft.com/office/powerpoint/2010/main" val="1129928547"/>
      </p:ext>
    </p:extLst>
  </p:cSld>
  <p:clrMapOvr>
    <a:masterClrMapping/>
  </p:clrMapOvr>
  <p:transition spd="slow">
    <p:wheel spokes="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en-US" sz="3600" b="1" dirty="0">
                <a:solidFill>
                  <a:srgbClr val="0070C0"/>
                </a:solidFill>
                <a:effectLst/>
              </a:rPr>
              <a:t>WHAT ARE TYPICAL POSITION TITLES?</a:t>
            </a:r>
            <a:r>
              <a:rPr lang="ru-RU" b="1" dirty="0">
                <a:solidFill>
                  <a:srgbClr val="0070C0"/>
                </a:solidFill>
                <a:effectLst/>
              </a:rPr>
              <a:t/>
            </a:r>
            <a:br>
              <a:rPr lang="ru-RU" b="1" dirty="0">
                <a:solidFill>
                  <a:srgbClr val="0070C0"/>
                </a:solidFill>
                <a:effectLst/>
              </a:rPr>
            </a:br>
            <a:endParaRPr lang="ru-RU" b="1" dirty="0">
              <a:solidFill>
                <a:srgbClr val="0070C0"/>
              </a:solidFill>
            </a:endParaRPr>
          </a:p>
        </p:txBody>
      </p:sp>
      <p:sp>
        <p:nvSpPr>
          <p:cNvPr id="2" name="Объект 1"/>
          <p:cNvSpPr>
            <a:spLocks noGrp="1"/>
          </p:cNvSpPr>
          <p:nvPr>
            <p:ph idx="1"/>
          </p:nvPr>
        </p:nvSpPr>
        <p:spPr/>
        <p:txBody>
          <a:bodyPr>
            <a:normAutofit/>
          </a:bodyPr>
          <a:lstStyle/>
          <a:p>
            <a:pPr marL="109728" indent="0">
              <a:buNone/>
            </a:pPr>
            <a:r>
              <a:rPr lang="en-US" dirty="0"/>
              <a:t>· Selector</a:t>
            </a:r>
            <a:br>
              <a:rPr lang="en-US" dirty="0"/>
            </a:br>
            <a:r>
              <a:rPr lang="en-US" dirty="0"/>
              <a:t>· Bibliographer</a:t>
            </a:r>
            <a:br>
              <a:rPr lang="en-US" dirty="0"/>
            </a:br>
            <a:r>
              <a:rPr lang="en-US" dirty="0"/>
              <a:t>· Collection Librarian</a:t>
            </a:r>
            <a:br>
              <a:rPr lang="en-US" dirty="0"/>
            </a:br>
            <a:r>
              <a:rPr lang="en-US" dirty="0"/>
              <a:t>· </a:t>
            </a:r>
            <a:r>
              <a:rPr lang="en-US" dirty="0">
                <a:solidFill>
                  <a:srgbClr val="0070C0"/>
                </a:solidFill>
              </a:rPr>
              <a:t>Subject Specialist</a:t>
            </a:r>
            <a:r>
              <a:rPr lang="en-US" dirty="0"/>
              <a:t/>
            </a:r>
            <a:br>
              <a:rPr lang="en-US" dirty="0"/>
            </a:br>
            <a:r>
              <a:rPr lang="en-US" dirty="0"/>
              <a:t>· </a:t>
            </a:r>
            <a:r>
              <a:rPr lang="en-US" dirty="0">
                <a:solidFill>
                  <a:srgbClr val="0070C0"/>
                </a:solidFill>
              </a:rPr>
              <a:t>Subject Liaison</a:t>
            </a:r>
            <a:r>
              <a:rPr lang="en-US" dirty="0"/>
              <a:t/>
            </a:r>
            <a:br>
              <a:rPr lang="en-US" dirty="0"/>
            </a:br>
            <a:r>
              <a:rPr lang="en-US" dirty="0"/>
              <a:t>· Collection Developer</a:t>
            </a:r>
            <a:br>
              <a:rPr lang="en-US" dirty="0"/>
            </a:br>
            <a:r>
              <a:rPr lang="en-US" dirty="0"/>
              <a:t>· Collection Development Librarian</a:t>
            </a:r>
            <a:br>
              <a:rPr lang="en-US" dirty="0"/>
            </a:br>
            <a:r>
              <a:rPr lang="en-US" dirty="0"/>
              <a:t>· </a:t>
            </a:r>
            <a:r>
              <a:rPr lang="en-US" dirty="0">
                <a:solidFill>
                  <a:srgbClr val="0070C0"/>
                </a:solidFill>
              </a:rPr>
              <a:t>Acquisitions Librarian</a:t>
            </a:r>
            <a:r>
              <a:rPr lang="en-US" dirty="0"/>
              <a:t/>
            </a:r>
            <a:br>
              <a:rPr lang="en-US" dirty="0"/>
            </a:br>
            <a:r>
              <a:rPr lang="en-US" dirty="0"/>
              <a:t>· Collection Curator</a:t>
            </a:r>
            <a:br>
              <a:rPr lang="en-US" dirty="0"/>
            </a:br>
            <a:r>
              <a:rPr lang="en-US" dirty="0"/>
              <a:t>· Collection Manager</a:t>
            </a:r>
            <a:br>
              <a:rPr lang="en-US" dirty="0"/>
            </a:br>
            <a:r>
              <a:rPr lang="en-US" dirty="0"/>
              <a:t>· </a:t>
            </a:r>
            <a:r>
              <a:rPr lang="en-US" dirty="0">
                <a:solidFill>
                  <a:srgbClr val="0070C0"/>
                </a:solidFill>
              </a:rPr>
              <a:t>Collection Development Librarian</a:t>
            </a:r>
            <a:r>
              <a:rPr lang="en-US" dirty="0"/>
              <a:t/>
            </a:r>
            <a:br>
              <a:rPr lang="en-US" dirty="0"/>
            </a:br>
            <a:r>
              <a:rPr lang="en-US" dirty="0"/>
              <a:t>· Outreach Librarian</a:t>
            </a:r>
            <a:endParaRPr lang="ru-RU" dirty="0"/>
          </a:p>
          <a:p>
            <a:endParaRPr lang="ru-RU" dirty="0"/>
          </a:p>
        </p:txBody>
      </p:sp>
    </p:spTree>
    <p:extLst>
      <p:ext uri="{BB962C8B-B14F-4D97-AF65-F5344CB8AC3E}">
        <p14:creationId xmlns:p14="http://schemas.microsoft.com/office/powerpoint/2010/main" val="410304511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755576" y="836712"/>
            <a:ext cx="7704856" cy="724942"/>
          </a:xfrm>
        </p:spPr>
        <p:txBody>
          <a:bodyPr>
            <a:normAutofit fontScale="90000"/>
          </a:bodyPr>
          <a:lstStyle/>
          <a:p>
            <a:pPr algn="ctr"/>
            <a:r>
              <a:rPr lang="en-US" sz="3600" b="1" dirty="0">
                <a:solidFill>
                  <a:srgbClr val="0070C0"/>
                </a:solidFill>
                <a:effectLst/>
              </a:rPr>
              <a:t>SKILLS AND COMPENTENCIES</a:t>
            </a:r>
            <a:r>
              <a:rPr lang="ru-RU" dirty="0">
                <a:effectLst/>
              </a:rPr>
              <a:t/>
            </a:r>
            <a:br>
              <a:rPr lang="ru-RU" dirty="0">
                <a:effectLst/>
              </a:rPr>
            </a:br>
            <a:endParaRPr lang="ru-RU" dirty="0"/>
          </a:p>
        </p:txBody>
      </p:sp>
      <p:sp>
        <p:nvSpPr>
          <p:cNvPr id="2" name="Объект 1"/>
          <p:cNvSpPr>
            <a:spLocks noGrp="1"/>
          </p:cNvSpPr>
          <p:nvPr>
            <p:ph idx="1"/>
          </p:nvPr>
        </p:nvSpPr>
        <p:spPr>
          <a:xfrm>
            <a:off x="179512" y="1556792"/>
            <a:ext cx="8712968" cy="4824536"/>
          </a:xfrm>
        </p:spPr>
        <p:txBody>
          <a:bodyPr>
            <a:normAutofit fontScale="77500" lnSpcReduction="20000"/>
          </a:bodyPr>
          <a:lstStyle/>
          <a:p>
            <a:endParaRPr lang="ru-RU" dirty="0" smtClean="0"/>
          </a:p>
          <a:p>
            <a:pPr>
              <a:buFont typeface="Wingdings" panose="05000000000000000000" pitchFamily="2" charset="2"/>
              <a:buChar char="Ø"/>
            </a:pPr>
            <a:r>
              <a:rPr lang="en-US" sz="2800" dirty="0" smtClean="0"/>
              <a:t> </a:t>
            </a:r>
            <a:r>
              <a:rPr lang="en-US" sz="3400" dirty="0" smtClean="0"/>
              <a:t>Ability </a:t>
            </a:r>
            <a:r>
              <a:rPr lang="en-US" sz="3400" dirty="0"/>
              <a:t>to </a:t>
            </a:r>
            <a:r>
              <a:rPr lang="en-US" sz="3400" b="1" dirty="0"/>
              <a:t>control information </a:t>
            </a:r>
            <a:r>
              <a:rPr lang="en-US" sz="3400" b="1" dirty="0" smtClean="0"/>
              <a:t>bibliographically</a:t>
            </a:r>
          </a:p>
          <a:p>
            <a:pPr marL="0" indent="0">
              <a:buNone/>
            </a:pPr>
            <a:endParaRPr lang="ru-RU" sz="3400" dirty="0" smtClean="0"/>
          </a:p>
          <a:p>
            <a:pPr>
              <a:buFont typeface="Wingdings" panose="05000000000000000000" pitchFamily="2" charset="2"/>
              <a:buChar char="Ø"/>
            </a:pPr>
            <a:r>
              <a:rPr lang="en-US" sz="3400" dirty="0" smtClean="0"/>
              <a:t> Ability </a:t>
            </a:r>
            <a:r>
              <a:rPr lang="en-US" sz="3400" dirty="0"/>
              <a:t>to </a:t>
            </a:r>
            <a:r>
              <a:rPr lang="en-US" sz="3400" b="1" dirty="0"/>
              <a:t>understand</a:t>
            </a:r>
            <a:r>
              <a:rPr lang="en-US" sz="3400" dirty="0"/>
              <a:t> the </a:t>
            </a:r>
            <a:r>
              <a:rPr lang="en-US" sz="3400" b="1" dirty="0"/>
              <a:t>user community </a:t>
            </a:r>
            <a:r>
              <a:rPr lang="en-US" sz="3400" dirty="0"/>
              <a:t>or </a:t>
            </a:r>
            <a:r>
              <a:rPr lang="en-US" sz="3400" dirty="0" smtClean="0"/>
              <a:t>communities</a:t>
            </a:r>
          </a:p>
          <a:p>
            <a:pPr marL="0" indent="0">
              <a:buNone/>
            </a:pPr>
            <a:endParaRPr lang="ru-RU" sz="3400" dirty="0" smtClean="0"/>
          </a:p>
          <a:p>
            <a:pPr>
              <a:buFont typeface="Wingdings" panose="05000000000000000000" pitchFamily="2" charset="2"/>
              <a:buChar char="Ø"/>
            </a:pPr>
            <a:r>
              <a:rPr lang="en-US" sz="3400" dirty="0" smtClean="0"/>
              <a:t> Skills </a:t>
            </a:r>
            <a:r>
              <a:rPr lang="en-US" sz="3400" dirty="0"/>
              <a:t>in assessment and </a:t>
            </a:r>
            <a:r>
              <a:rPr lang="en-US" sz="3400" b="1" dirty="0"/>
              <a:t>evaluation </a:t>
            </a:r>
            <a:r>
              <a:rPr lang="en-US" sz="3400" b="1" dirty="0" smtClean="0"/>
              <a:t>techniques</a:t>
            </a:r>
          </a:p>
          <a:p>
            <a:pPr>
              <a:buFont typeface="Wingdings" panose="05000000000000000000" pitchFamily="2" charset="2"/>
              <a:buChar char="Ø"/>
            </a:pPr>
            <a:endParaRPr lang="en-US" sz="3400" dirty="0" smtClean="0"/>
          </a:p>
          <a:p>
            <a:pPr>
              <a:buFont typeface="Wingdings" panose="05000000000000000000" pitchFamily="2" charset="2"/>
              <a:buChar char="Ø"/>
            </a:pPr>
            <a:r>
              <a:rPr lang="en-US" sz="3400" dirty="0" smtClean="0"/>
              <a:t>  Knowledge </a:t>
            </a:r>
            <a:r>
              <a:rPr lang="en-US" sz="3400" dirty="0"/>
              <a:t>of the </a:t>
            </a:r>
            <a:r>
              <a:rPr lang="en-US" sz="3400" b="1" dirty="0"/>
              <a:t>publishing industry </a:t>
            </a:r>
            <a:r>
              <a:rPr lang="en-US" sz="3400" dirty="0"/>
              <a:t>and vendor </a:t>
            </a:r>
            <a:r>
              <a:rPr lang="en-US" sz="3400" dirty="0" smtClean="0"/>
              <a:t>services</a:t>
            </a:r>
          </a:p>
          <a:p>
            <a:pPr>
              <a:buFont typeface="Wingdings" panose="05000000000000000000" pitchFamily="2" charset="2"/>
              <a:buChar char="Ø"/>
            </a:pPr>
            <a:endParaRPr lang="ru-RU" sz="3400" dirty="0" smtClean="0"/>
          </a:p>
          <a:p>
            <a:pPr>
              <a:buFont typeface="Wingdings" panose="05000000000000000000" pitchFamily="2" charset="2"/>
              <a:buChar char="Ø"/>
            </a:pPr>
            <a:r>
              <a:rPr lang="en-US" sz="3400" dirty="0" smtClean="0"/>
              <a:t> Knowledge </a:t>
            </a:r>
            <a:r>
              <a:rPr lang="en-US" sz="3400" dirty="0"/>
              <a:t>of </a:t>
            </a:r>
            <a:r>
              <a:rPr lang="en-US" sz="3400" b="1" dirty="0"/>
              <a:t>grant writing </a:t>
            </a:r>
            <a:r>
              <a:rPr lang="en-US" sz="3400" dirty="0"/>
              <a:t>and grant </a:t>
            </a:r>
            <a:r>
              <a:rPr lang="en-US" sz="3400" dirty="0" smtClean="0"/>
              <a:t>administration</a:t>
            </a:r>
          </a:p>
          <a:p>
            <a:pPr>
              <a:buFont typeface="Wingdings" panose="05000000000000000000" pitchFamily="2" charset="2"/>
              <a:buChar char="Ø"/>
            </a:pPr>
            <a:endParaRPr lang="ru-RU" sz="3400" dirty="0" smtClean="0"/>
          </a:p>
          <a:p>
            <a:pPr>
              <a:buFont typeface="Wingdings" panose="05000000000000000000" pitchFamily="2" charset="2"/>
              <a:buChar char="Ø"/>
            </a:pPr>
            <a:endParaRPr lang="ru-RU" dirty="0"/>
          </a:p>
        </p:txBody>
      </p:sp>
    </p:spTree>
    <p:extLst>
      <p:ext uri="{BB962C8B-B14F-4D97-AF65-F5344CB8AC3E}">
        <p14:creationId xmlns:p14="http://schemas.microsoft.com/office/powerpoint/2010/main" val="3182433758"/>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pPr algn="ctr"/>
            <a:r>
              <a:rPr lang="en-US" sz="3200" b="1" dirty="0">
                <a:solidFill>
                  <a:srgbClr val="0070C0"/>
                </a:solidFill>
                <a:effectLst/>
              </a:rPr>
              <a:t>A SUITE OF RESPONSIBILITIES</a:t>
            </a:r>
            <a:endParaRPr lang="ru-RU" sz="3200" b="1" dirty="0"/>
          </a:p>
        </p:txBody>
      </p:sp>
      <p:sp>
        <p:nvSpPr>
          <p:cNvPr id="2" name="Объект 1"/>
          <p:cNvSpPr>
            <a:spLocks noGrp="1"/>
          </p:cNvSpPr>
          <p:nvPr>
            <p:ph idx="1"/>
          </p:nvPr>
        </p:nvSpPr>
        <p:spPr/>
        <p:txBody>
          <a:bodyPr/>
          <a:lstStyle/>
          <a:p>
            <a:pPr marL="0" indent="0">
              <a:buNone/>
            </a:pPr>
            <a:r>
              <a:rPr lang="en-US" b="1" dirty="0">
                <a:solidFill>
                  <a:srgbClr val="0070C0"/>
                </a:solidFill>
              </a:rPr>
              <a:t>MAKING </a:t>
            </a:r>
            <a:r>
              <a:rPr lang="en-US" b="1" dirty="0" smtClean="0">
                <a:solidFill>
                  <a:srgbClr val="0070C0"/>
                </a:solidFill>
              </a:rPr>
              <a:t>CHOICES!</a:t>
            </a:r>
            <a:endParaRPr lang="ru-RU" dirty="0">
              <a:solidFill>
                <a:srgbClr val="0070C0"/>
              </a:solidFill>
            </a:endParaRPr>
          </a:p>
          <a:p>
            <a:endParaRPr lang="en-US" dirty="0" smtClean="0"/>
          </a:p>
          <a:p>
            <a:pPr marL="0" indent="0">
              <a:buNone/>
            </a:pPr>
            <a:r>
              <a:rPr lang="en-US" u="sng" dirty="0"/>
              <a:t>John </a:t>
            </a:r>
            <a:r>
              <a:rPr lang="en-US" u="sng" dirty="0" err="1"/>
              <a:t>Guscott</a:t>
            </a:r>
            <a:r>
              <a:rPr lang="en-US" dirty="0"/>
              <a:t> has written </a:t>
            </a:r>
            <a:r>
              <a:rPr lang="en-US" dirty="0" smtClean="0"/>
              <a:t>that</a:t>
            </a:r>
          </a:p>
          <a:p>
            <a:endParaRPr lang="en-US" dirty="0"/>
          </a:p>
          <a:p>
            <a:pPr marL="0" indent="0">
              <a:buNone/>
            </a:pPr>
            <a:r>
              <a:rPr lang="en-US" sz="3200" dirty="0" smtClean="0"/>
              <a:t>“ </a:t>
            </a:r>
            <a:r>
              <a:rPr lang="en-US" sz="3200" b="1" dirty="0"/>
              <a:t>the future is shaped by the choices we make </a:t>
            </a:r>
            <a:r>
              <a:rPr lang="en-US" sz="3200" b="1" dirty="0" smtClean="0"/>
              <a:t>today!”</a:t>
            </a:r>
            <a:endParaRPr lang="ru-RU" sz="3200" b="1" dirty="0"/>
          </a:p>
        </p:txBody>
      </p:sp>
    </p:spTree>
    <p:extLst>
      <p:ext uri="{BB962C8B-B14F-4D97-AF65-F5344CB8AC3E}">
        <p14:creationId xmlns:p14="http://schemas.microsoft.com/office/powerpoint/2010/main" val="77556894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сность">
  <a:themeElements>
    <a:clrScheme name="Ясность">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Классическая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Ясность">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1176</TotalTime>
  <Words>607</Words>
  <Application>Microsoft Office PowerPoint</Application>
  <PresentationFormat>Экран (4:3)</PresentationFormat>
  <Paragraphs>148</Paragraphs>
  <Slides>21</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Ясность</vt:lpstr>
      <vt:lpstr>   ALA course:  COLLECTION DEVELOPMENT AND MANAGEMENT</vt:lpstr>
      <vt:lpstr> COLLECTION DEVELOPMENT AND MANAGEMENT </vt:lpstr>
      <vt:lpstr>The goal of collection development</vt:lpstr>
      <vt:lpstr>Презентация PowerPoint</vt:lpstr>
      <vt:lpstr>Do you know…?</vt:lpstr>
      <vt:lpstr>Answer is:</vt:lpstr>
      <vt:lpstr>WHAT ARE TYPICAL POSITION TITLES? </vt:lpstr>
      <vt:lpstr>SKILLS AND COMPENTENCIES </vt:lpstr>
      <vt:lpstr>A SUITE OF RESPONSIBILITIES</vt:lpstr>
      <vt:lpstr>A SUITE OF RESPONSIBILITIES</vt:lpstr>
      <vt:lpstr>A SUITE OF RESPONSIBILITIES </vt:lpstr>
      <vt:lpstr>A SUITE OF RESPONSIBILITIES</vt:lpstr>
      <vt:lpstr>A SUITE OF RESPONSIBILITIES</vt:lpstr>
      <vt:lpstr>COLLECTION DEVELOPMENT POLICIES </vt:lpstr>
      <vt:lpstr> As a source of information, collection policies include: </vt:lpstr>
      <vt:lpstr>REMEMBER! </vt:lpstr>
      <vt:lpstr>COLLECTION ANALYSIS </vt:lpstr>
      <vt:lpstr> Collection-based techniques and methods include: </vt:lpstr>
      <vt:lpstr>Reference and User Services Association - RUSA, a division of ALA</vt:lpstr>
      <vt:lpstr>References:</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Tolkyn Dzhangulova</dc:creator>
  <cp:lastModifiedBy>Tolkyn Dzhangulova</cp:lastModifiedBy>
  <cp:revision>55</cp:revision>
  <dcterms:created xsi:type="dcterms:W3CDTF">2016-11-10T10:37:56Z</dcterms:created>
  <dcterms:modified xsi:type="dcterms:W3CDTF">2016-11-17T04:17:25Z</dcterms:modified>
</cp:coreProperties>
</file>