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340" r:id="rId3"/>
    <p:sldId id="379" r:id="rId4"/>
    <p:sldId id="380" r:id="rId5"/>
    <p:sldId id="399" r:id="rId6"/>
    <p:sldId id="400" r:id="rId7"/>
    <p:sldId id="401" r:id="rId8"/>
    <p:sldId id="414" r:id="rId9"/>
    <p:sldId id="402" r:id="rId10"/>
    <p:sldId id="339" r:id="rId11"/>
    <p:sldId id="391" r:id="rId12"/>
    <p:sldId id="393" r:id="rId13"/>
    <p:sldId id="353" r:id="rId14"/>
    <p:sldId id="368" r:id="rId15"/>
    <p:sldId id="392" r:id="rId16"/>
    <p:sldId id="403" r:id="rId17"/>
    <p:sldId id="396" r:id="rId18"/>
    <p:sldId id="404" r:id="rId19"/>
    <p:sldId id="405" r:id="rId20"/>
    <p:sldId id="406" r:id="rId21"/>
    <p:sldId id="407" r:id="rId22"/>
    <p:sldId id="397" r:id="rId23"/>
    <p:sldId id="408" r:id="rId24"/>
    <p:sldId id="409" r:id="rId25"/>
    <p:sldId id="410" r:id="rId26"/>
    <p:sldId id="411" r:id="rId27"/>
    <p:sldId id="412" r:id="rId28"/>
    <p:sldId id="413" r:id="rId29"/>
    <p:sldId id="334" r:id="rId30"/>
    <p:sldId id="33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364" autoAdjust="0"/>
  </p:normalViewPr>
  <p:slideViewPr>
    <p:cSldViewPr>
      <p:cViewPr>
        <p:scale>
          <a:sx n="80" d="100"/>
          <a:sy n="80" d="100"/>
        </p:scale>
        <p:origin x="-1458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0"/>
          <c:y val="0"/>
          <c:w val="0.77198139670124899"/>
          <c:h val="0.98412981361460439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Open access &gt; 2 млн. документов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Периодика &gt; 1 млн. документов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Энциклопедия.Znanium &gt; 250 тыс. статей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Коллекции издателей-партнеров &gt; 30 тыс. изданий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Коллекция ГК ИНФРА-М &gt; 10 тыс. изданий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hape val="cone"/>
        <c:axId val="139549312"/>
        <c:axId val="139567488"/>
        <c:axId val="0"/>
      </c:bar3DChart>
      <c:catAx>
        <c:axId val="139549312"/>
        <c:scaling>
          <c:orientation val="minMax"/>
        </c:scaling>
        <c:delete val="1"/>
        <c:axPos val="b"/>
        <c:tickLblPos val="nextTo"/>
        <c:crossAx val="139567488"/>
        <c:crosses val="autoZero"/>
        <c:auto val="1"/>
        <c:lblAlgn val="ctr"/>
        <c:lblOffset val="100"/>
      </c:catAx>
      <c:valAx>
        <c:axId val="139567488"/>
        <c:scaling>
          <c:orientation val="minMax"/>
        </c:scaling>
        <c:delete val="1"/>
        <c:axPos val="l"/>
        <c:numFmt formatCode="General" sourceLinked="1"/>
        <c:tickLblPos val="nextTo"/>
        <c:crossAx val="139549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197818942185552"/>
          <c:y val="6.173644453932095E-2"/>
          <c:w val="0.42802181057814431"/>
          <c:h val="0.88627813628601104"/>
        </c:manualLayout>
      </c:layout>
      <c:txPr>
        <a:bodyPr/>
        <a:lstStyle/>
        <a:p>
          <a:pPr>
            <a:defRPr sz="2000">
              <a:latin typeface="Cambria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9752948166397589E-2"/>
          <c:y val="3.7837005515272193E-2"/>
          <c:w val="0.93015921898309795"/>
          <c:h val="0.924325750289601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5"/>
          <c:cat>
            <c:strRef>
              <c:f>Лист1!$A$2:$A$5</c:f>
              <c:strCache>
                <c:ptCount val="4"/>
                <c:pt idx="0">
                  <c:v>Общественные науки (Экономика и управление, государство и право)</c:v>
                </c:pt>
                <c:pt idx="1">
                  <c:v>Гуманитарные и социальные науки  (История, языкознание, педагагика, психология, социология, культура, литература, журналистика, искусство, философия, науковедение)</c:v>
                </c:pt>
                <c:pt idx="2">
                  <c:v>Технические и прикладные науки (Машиностроение, транспорт, строительство, архитектура, приборостроение, информатика, автоматика, приборостроение, энергетика)</c:v>
                </c:pt>
                <c:pt idx="3">
                  <c:v>Естественные науки (Математика, физика, химия, биология, геология, география, геодезия, экология)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2338</c:v>
                </c:pt>
                <c:pt idx="1">
                  <c:v>1123</c:v>
                </c:pt>
                <c:pt idx="2">
                  <c:v>815</c:v>
                </c:pt>
                <c:pt idx="3">
                  <c:v>350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EB7F4-9167-44CD-936A-079FEE2B8172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A3C15-D859-464B-B2D5-70ABC71039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0885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3C15-D859-464B-B2D5-70ABC710393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3C15-D859-464B-B2D5-70ABC710393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3C15-D859-464B-B2D5-70ABC710393D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3C15-D859-464B-B2D5-70ABC710393D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3C15-D859-464B-B2D5-70ABC710393D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3C15-D859-464B-B2D5-70ABC710393D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29909-9925-4DEE-ABF0-3B79DE47341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17625-4465-4F39-8C82-5C415FE16F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18" Type="http://schemas.openxmlformats.org/officeDocument/2006/relationships/image" Target="../media/image4.png"/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17" Type="http://schemas.openxmlformats.org/officeDocument/2006/relationships/image" Target="../media/image26.jpeg"/><Relationship Id="rId2" Type="http://schemas.openxmlformats.org/officeDocument/2006/relationships/image" Target="../media/image12.jpe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5" Type="http://schemas.openxmlformats.org/officeDocument/2006/relationships/image" Target="../media/image2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Aydakova_ag@infra-m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spc="300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Группа компаний</a:t>
            </a:r>
            <a:br>
              <a:rPr lang="ru-RU" sz="3200" b="1" spc="300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</a:br>
            <a:r>
              <a:rPr lang="ru-RU" sz="4000" b="1" spc="300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«ИНФРА-М»</a:t>
            </a:r>
            <a:endParaRPr lang="ru-RU" sz="4000" b="1" spc="300" dirty="0">
              <a:solidFill>
                <a:schemeClr val="bg1"/>
              </a:solidFill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логотип инфры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857232"/>
            <a:ext cx="1000132" cy="921470"/>
          </a:xfrm>
          <a:prstGeom prst="rect">
            <a:avLst/>
          </a:prstGeom>
        </p:spPr>
      </p:pic>
      <p:pic>
        <p:nvPicPr>
          <p:cNvPr id="7" name="Рисунок 6" descr="Рисунок3.pn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28604"/>
            <a:ext cx="9144000" cy="194812"/>
          </a:xfrm>
          <a:prstGeom prst="rect">
            <a:avLst/>
          </a:prstGeom>
          <a:effectLst>
            <a:outerShdw blurRad="50800" dist="50800" dir="5400000" algn="ctr" rotWithShape="0">
              <a:schemeClr val="tx2"/>
            </a:outerShdw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1000100" y="4143380"/>
            <a:ext cx="735811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Библиотеки Казахстана и российские издательства: стратегическое партнерство в построении образовательного пространства вуза</a:t>
            </a:r>
            <a:endParaRPr lang="ru-RU" sz="2800" dirty="0" smtClean="0">
              <a:solidFill>
                <a:schemeClr val="bg1"/>
              </a:solidFill>
              <a:latin typeface="Cambr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2800" spc="300" dirty="0" smtClean="0">
              <a:solidFill>
                <a:schemeClr val="bg1"/>
              </a:solidFill>
              <a:latin typeface="Cambria" pitchFamily="18" charset="0"/>
              <a:ea typeface="+mj-ea"/>
              <a:cs typeface="Times New Roman" pitchFamily="18" charset="0"/>
            </a:endParaRPr>
          </a:p>
          <a:p>
            <a:pPr lvl="0" algn="r">
              <a:spcBef>
                <a:spcPct val="0"/>
              </a:spcBef>
              <a:defRPr/>
            </a:pPr>
            <a:r>
              <a:rPr lang="ru-RU" sz="1900" spc="300" dirty="0" err="1" smtClean="0">
                <a:solidFill>
                  <a:schemeClr val="bg1"/>
                </a:solidFill>
                <a:latin typeface="Cambria" pitchFamily="18" charset="0"/>
                <a:ea typeface="+mj-ea"/>
                <a:cs typeface="Times New Roman" pitchFamily="18" charset="0"/>
              </a:rPr>
              <a:t>Айдакова</a:t>
            </a:r>
            <a:r>
              <a:rPr lang="ru-RU" sz="1900" spc="3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Times New Roman" pitchFamily="18" charset="0"/>
              </a:rPr>
              <a:t> Анастасия Геннадьевна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1900" spc="3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Times New Roman" pitchFamily="18" charset="0"/>
              </a:rPr>
              <a:t>Директор по развитию и рекламе НИЦ ИНФРА-М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034" y="4005064"/>
            <a:ext cx="3000396" cy="17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НИЦ ИНФРА-М</a:t>
            </a:r>
            <a:endParaRPr lang="en-US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>
              <a:lnSpc>
                <a:spcPct val="125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Норма</a:t>
            </a:r>
          </a:p>
          <a:p>
            <a:pPr>
              <a:lnSpc>
                <a:spcPct val="125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Форум</a:t>
            </a:r>
          </a:p>
          <a:p>
            <a:pPr>
              <a:lnSpc>
                <a:spcPct val="125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</a:t>
            </a:r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</a:rPr>
              <a:t>Альфа-М</a:t>
            </a:r>
            <a:endParaRPr lang="ru-RU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>
              <a:lnSpc>
                <a:spcPct val="125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Вузовский учебник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72066" y="4077072"/>
            <a:ext cx="33575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ИД Форум</a:t>
            </a:r>
          </a:p>
          <a:p>
            <a:pPr algn="r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Магистр</a:t>
            </a:r>
          </a:p>
          <a:p>
            <a:pPr algn="r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КУРС</a:t>
            </a:r>
          </a:p>
          <a:p>
            <a:pPr algn="r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РИОР</a:t>
            </a:r>
          </a:p>
          <a:p>
            <a:pPr algn="r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  Энциклопедия</a:t>
            </a: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10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86116" y="5949280"/>
            <a:ext cx="2940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</a:rPr>
              <a:t>Academus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Publishing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2" name="Picture 3" descr="C:\Users\smirnov_yv\Desktop\P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4317"/>
            <a:ext cx="6929486" cy="4464803"/>
          </a:xfrm>
          <a:prstGeom prst="rect">
            <a:avLst/>
          </a:prstGeom>
          <a:noFill/>
        </p:spPr>
      </p:pic>
      <p:pic>
        <p:nvPicPr>
          <p:cNvPr id="8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15338" cy="417530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002060"/>
                </a:solidFill>
                <a:latin typeface="Cambria" pitchFamily="18" charset="0"/>
              </a:rPr>
              <a:t>Наши авторы (издательство Норма):</a:t>
            </a:r>
            <a:endParaRPr lang="ru-RU" sz="2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9178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11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44" y="1643050"/>
            <a:ext cx="664373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000" b="1" dirty="0" err="1" smtClean="0">
                <a:latin typeface="Cambria" pitchFamily="18" charset="0"/>
              </a:rPr>
              <a:t>Баглай</a:t>
            </a:r>
            <a:r>
              <a:rPr lang="ru-RU" sz="2000" b="1" dirty="0" smtClean="0">
                <a:latin typeface="Cambria" pitchFamily="18" charset="0"/>
              </a:rPr>
              <a:t> Марат Викторович</a:t>
            </a:r>
            <a:r>
              <a:rPr lang="ru-RU" sz="2000" dirty="0" smtClean="0">
                <a:latin typeface="Cambria" pitchFamily="18" charset="0"/>
              </a:rPr>
              <a:t> </a:t>
            </a:r>
          </a:p>
          <a:p>
            <a:pPr marL="457200" indent="-457200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Председатель Конституционного Суда РФ</a:t>
            </a:r>
          </a:p>
          <a:p>
            <a:pPr marL="457200" indent="-457200"/>
            <a:endParaRPr lang="ru-RU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457200" indent="-457200"/>
            <a:r>
              <a:rPr lang="ru-RU" sz="2000" b="1" dirty="0" err="1" smtClean="0">
                <a:latin typeface="Cambria" pitchFamily="18" charset="0"/>
              </a:rPr>
              <a:t>Зорькин</a:t>
            </a:r>
            <a:r>
              <a:rPr lang="ru-RU" sz="2000" b="1" dirty="0" smtClean="0">
                <a:latin typeface="Cambria" pitchFamily="18" charset="0"/>
              </a:rPr>
              <a:t> Валерий Дмитриевич</a:t>
            </a:r>
            <a:r>
              <a:rPr lang="ru-RU" sz="2000" dirty="0" smtClean="0">
                <a:latin typeface="Cambria" pitchFamily="18" charset="0"/>
              </a:rPr>
              <a:t> </a:t>
            </a:r>
          </a:p>
          <a:p>
            <a:pPr marL="457200" indent="-457200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Председатель Конституционного Суда РФ</a:t>
            </a:r>
          </a:p>
          <a:p>
            <a:pPr marL="457200" indent="-457200"/>
            <a:endParaRPr lang="ru-RU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457200" indent="-457200"/>
            <a:r>
              <a:rPr lang="ru-RU" sz="2000" b="1" dirty="0" smtClean="0">
                <a:latin typeface="Cambria" pitchFamily="18" charset="0"/>
              </a:rPr>
              <a:t>Серков Петр Павлович</a:t>
            </a:r>
            <a:r>
              <a:rPr lang="ru-RU" sz="2000" dirty="0" smtClean="0">
                <a:latin typeface="Cambria" pitchFamily="18" charset="0"/>
              </a:rPr>
              <a:t> </a:t>
            </a:r>
          </a:p>
          <a:p>
            <a:pPr marL="457200" indent="-457200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Заместитель председателя Верховного Суда РФ</a:t>
            </a:r>
          </a:p>
          <a:p>
            <a:pPr marL="457200" indent="-457200"/>
            <a:endParaRPr lang="ru-RU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457200" indent="-457200"/>
            <a:r>
              <a:rPr lang="ru-RU" sz="2000" b="1" dirty="0" err="1" smtClean="0">
                <a:latin typeface="Cambria" pitchFamily="18" charset="0"/>
              </a:rPr>
              <a:t>Кучерена</a:t>
            </a:r>
            <a:r>
              <a:rPr lang="ru-RU" sz="2000" b="1" dirty="0" smtClean="0">
                <a:latin typeface="Cambria" pitchFamily="18" charset="0"/>
              </a:rPr>
              <a:t> Анатолий Григорьевич</a:t>
            </a:r>
            <a:r>
              <a:rPr lang="ru-RU" sz="2000" dirty="0" smtClean="0">
                <a:latin typeface="Cambria" pitchFamily="18" charset="0"/>
              </a:rPr>
              <a:t> </a:t>
            </a:r>
          </a:p>
          <a:p>
            <a:pPr marL="457200" indent="-457200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адвокат, д.юр.н., проф., член Общественной палаты РФ, председатель Общественного совета при МВД РФ</a:t>
            </a:r>
          </a:p>
          <a:p>
            <a:pPr marL="457200" indent="-457200"/>
            <a:endParaRPr lang="ru-RU" sz="2000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457200" indent="-457200" algn="ctr"/>
            <a:r>
              <a:rPr lang="ru-RU" sz="2000" b="1" dirty="0" smtClean="0">
                <a:latin typeface="Cambria" pitchFamily="18" charset="0"/>
              </a:rPr>
              <a:t>… и многие другие!</a:t>
            </a:r>
          </a:p>
          <a:p>
            <a:pPr marL="457200" indent="-457200"/>
            <a:endParaRPr lang="ru-RU" sz="2000" b="1" dirty="0" smtClean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1026" name="AutoShape 2" descr="Картинки по запросу багла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багла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багла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багла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ayidakova_ag\Downloads\Bagla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643050"/>
            <a:ext cx="1285884" cy="165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5" name="AutoShape 11" descr="Картинки по запросу Зорькин Валерий Дмитрие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 descr="C:\Users\ayidakova_ag\Downloads\Кучере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3929066"/>
            <a:ext cx="1333506" cy="1866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8" name="Picture 14" descr="C:\Users\ayidakova_ag\Downloads\serko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34" y="2714620"/>
            <a:ext cx="1193286" cy="151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7" name="Picture 13" descr="C:\Users\ayidakova_ag\Downloads\Зорьки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38093" y="4857760"/>
            <a:ext cx="1320165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91781"/>
            <a:ext cx="642910" cy="594013"/>
          </a:xfrm>
          <a:prstGeom prst="rect">
            <a:avLst/>
          </a:prstGeom>
        </p:spPr>
      </p:pic>
      <p:sp>
        <p:nvSpPr>
          <p:cNvPr id="18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448766" y="6492875"/>
            <a:ext cx="1695234" cy="290107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12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Заголовок 10"/>
          <p:cNvSpPr txBox="1">
            <a:spLocks/>
          </p:cNvSpPr>
          <p:nvPr/>
        </p:nvSpPr>
        <p:spPr>
          <a:xfrm>
            <a:off x="1571604" y="357166"/>
            <a:ext cx="6115064" cy="41753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в ИНФРА-М издаются: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7126" y="1214422"/>
            <a:ext cx="878687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1600" b="1" dirty="0" err="1" smtClean="0">
                <a:latin typeface="Cambria" pitchFamily="18" charset="0"/>
              </a:rPr>
              <a:t>Эскиндаров</a:t>
            </a:r>
            <a:r>
              <a:rPr lang="ru-RU" sz="1600" b="1" dirty="0" smtClean="0">
                <a:latin typeface="Cambria" pitchFamily="18" charset="0"/>
              </a:rPr>
              <a:t> </a:t>
            </a:r>
            <a:r>
              <a:rPr lang="ru-RU" sz="1600" b="1" dirty="0" err="1" smtClean="0">
                <a:latin typeface="Cambria" pitchFamily="18" charset="0"/>
              </a:rPr>
              <a:t>Мухадин</a:t>
            </a:r>
            <a:r>
              <a:rPr lang="ru-RU" sz="1600" b="1" dirty="0" smtClean="0">
                <a:latin typeface="Cambria" pitchFamily="18" charset="0"/>
              </a:rPr>
              <a:t> </a:t>
            </a:r>
            <a:r>
              <a:rPr lang="ru-RU" sz="1600" b="1" dirty="0" err="1" smtClean="0">
                <a:latin typeface="Cambria" pitchFamily="18" charset="0"/>
              </a:rPr>
              <a:t>Абдурахманович</a:t>
            </a:r>
            <a:endParaRPr lang="ru-RU" sz="1600" b="1" dirty="0" smtClean="0">
              <a:latin typeface="Cambria" pitchFamily="18" charset="0"/>
            </a:endParaRP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Ректор Финансового университета при Правительстве РФ  </a:t>
            </a:r>
          </a:p>
          <a:p>
            <a:pPr marL="457200" indent="-457200"/>
            <a:r>
              <a:rPr lang="ru-RU" sz="1600" b="1" dirty="0" smtClean="0">
                <a:latin typeface="Cambria" pitchFamily="18" charset="0"/>
              </a:rPr>
              <a:t>Фальков Валерий Николаевич</a:t>
            </a: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 Ректор Тюменского государственного университета</a:t>
            </a:r>
          </a:p>
          <a:p>
            <a:pPr marL="457200" indent="-457200"/>
            <a:r>
              <a:rPr lang="ru-RU" sz="1600" b="1" dirty="0" smtClean="0">
                <a:latin typeface="Cambria" pitchFamily="18" charset="0"/>
              </a:rPr>
              <a:t>Симонова Алевтина Александровна </a:t>
            </a: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 Ректор Уральского государственного педагогического университета</a:t>
            </a:r>
          </a:p>
          <a:p>
            <a:pPr marL="457200" indent="-457200"/>
            <a:r>
              <a:rPr lang="ru-RU" sz="1600" b="1" dirty="0" smtClean="0">
                <a:latin typeface="Cambria" pitchFamily="18" charset="0"/>
              </a:rPr>
              <a:t>Брагин Леонид Александрович </a:t>
            </a: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Первый проректор Российского экономического университета им. Г.В. Плеханова</a:t>
            </a:r>
          </a:p>
          <a:p>
            <a:pPr marL="457200" indent="-457200"/>
            <a:r>
              <a:rPr lang="ru-RU" sz="1600" b="1" dirty="0" smtClean="0">
                <a:latin typeface="Cambria" pitchFamily="18" charset="0"/>
              </a:rPr>
              <a:t>Грачева Елена Юрьевна</a:t>
            </a: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Первый проректор Московской государственной юридической академии им. О.Е. </a:t>
            </a:r>
            <a:r>
              <a:rPr lang="ru-RU" sz="1600" b="1" dirty="0" err="1" smtClean="0">
                <a:solidFill>
                  <a:srgbClr val="002060"/>
                </a:solidFill>
                <a:latin typeface="Cambria" pitchFamily="18" charset="0"/>
              </a:rPr>
              <a:t>Кутафина</a:t>
            </a:r>
            <a:endParaRPr lang="ru-RU" sz="16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457200" indent="-457200"/>
            <a:r>
              <a:rPr lang="ru-RU" sz="1600" b="1" dirty="0" err="1" smtClean="0">
                <a:latin typeface="Cambria" pitchFamily="18" charset="0"/>
              </a:rPr>
              <a:t>Молоткова</a:t>
            </a:r>
            <a:r>
              <a:rPr lang="ru-RU" sz="1600" b="1" dirty="0" smtClean="0">
                <a:latin typeface="Cambria" pitchFamily="18" charset="0"/>
              </a:rPr>
              <a:t> Наталья Вячеславовна</a:t>
            </a: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Первый проректор Тамбовского государственного технического университета</a:t>
            </a:r>
          </a:p>
          <a:p>
            <a:pPr marL="457200" indent="-457200"/>
            <a:r>
              <a:rPr lang="ru-RU" sz="1600" b="1" dirty="0" smtClean="0">
                <a:latin typeface="Cambria" pitchFamily="18" charset="0"/>
              </a:rPr>
              <a:t>Васин Сергей Михайлович</a:t>
            </a: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Проректор по международной деятельности Пензенского государственного университета</a:t>
            </a:r>
          </a:p>
          <a:p>
            <a:pPr marL="457200" indent="-457200"/>
            <a:r>
              <a:rPr lang="ru-RU" sz="1600" b="1" dirty="0" err="1" smtClean="0">
                <a:latin typeface="Cambria" pitchFamily="18" charset="0"/>
              </a:rPr>
              <a:t>Локтионова</a:t>
            </a:r>
            <a:r>
              <a:rPr lang="ru-RU" sz="1600" b="1" dirty="0" smtClean="0">
                <a:latin typeface="Cambria" pitchFamily="18" charset="0"/>
              </a:rPr>
              <a:t> Оксана Геннадьевна</a:t>
            </a:r>
          </a:p>
          <a:p>
            <a:pPr marL="457200" indent="-457200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	Проректор по учебной работе Юго-Западного государственного университета</a:t>
            </a:r>
          </a:p>
          <a:p>
            <a:pPr marL="457200" indent="-457200"/>
            <a:endParaRPr lang="ru-RU" sz="1600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457200" indent="-457200" algn="ctr"/>
            <a:r>
              <a:rPr lang="ru-RU" b="1" dirty="0" smtClean="0">
                <a:latin typeface="Cambria" pitchFamily="18" charset="0"/>
              </a:rPr>
              <a:t>… и многие другие!</a:t>
            </a:r>
          </a:p>
          <a:p>
            <a:pPr marL="457200" indent="-457200"/>
            <a:endParaRPr lang="ru-RU" sz="1900" b="1" dirty="0" smtClean="0">
              <a:solidFill>
                <a:schemeClr val="tx2"/>
              </a:solidFill>
            </a:endParaRPr>
          </a:p>
        </p:txBody>
      </p:sp>
      <p:pic>
        <p:nvPicPr>
          <p:cNvPr id="7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13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42844" y="2571744"/>
          <a:ext cx="4500594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60669339"/>
              </p:ext>
            </p:extLst>
          </p:nvPr>
        </p:nvGraphicFramePr>
        <p:xfrm>
          <a:off x="4643438" y="1573416"/>
          <a:ext cx="4233495" cy="4375864"/>
        </p:xfrm>
        <a:graphic>
          <a:graphicData uri="http://schemas.openxmlformats.org/drawingml/2006/table">
            <a:tbl>
              <a:tblPr/>
              <a:tblGrid>
                <a:gridCol w="543753"/>
                <a:gridCol w="3689742"/>
              </a:tblGrid>
              <a:tr h="97285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Open Sans Light" pitchFamily="34" charset="0"/>
                          <a:cs typeface="Open Sans Light" pitchFamily="34" charset="0"/>
                        </a:rPr>
                        <a:t>Общественные науки (экономика и управление, государство и право)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marL="72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284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Open Sans Light" pitchFamily="34" charset="0"/>
                          <a:cs typeface="Open Sans Light" pitchFamily="34" charset="0"/>
                        </a:rPr>
                        <a:t>Гуманитарные и социальные науки  (история, языкознание, педагогика, психология, социология, искусство, литература, журналистика, философия)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marL="72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227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ambria" pitchFamily="18" charset="0"/>
                          <a:ea typeface="Open Sans Light" pitchFamily="34" charset="0"/>
                          <a:cs typeface="Open Sans Light" pitchFamily="34" charset="0"/>
                        </a:rPr>
                        <a:t>Технические и прикладные науки (машиностроение, транспорт, строительство, архитектура, приборостроение, информатика, энергетика, медицина)</a:t>
                      </a:r>
                    </a:p>
                  </a:txBody>
                  <a:tcPr marL="72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474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mbria" pitchFamily="18" charset="0"/>
                          <a:ea typeface="Open Sans Light" pitchFamily="34" charset="0"/>
                          <a:cs typeface="Open Sans Light" pitchFamily="34" charset="0"/>
                        </a:rPr>
                        <a:t>Естественные науки (математика, физика, химия, биология, геология, география, геодезия, экология)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marL="72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Заголовок 10"/>
          <p:cNvSpPr txBox="1">
            <a:spLocks/>
          </p:cNvSpPr>
          <p:nvPr/>
        </p:nvSpPr>
        <p:spPr>
          <a:xfrm>
            <a:off x="428596" y="769264"/>
            <a:ext cx="8286808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Наиболее популярные направления НИЦ ИНФРА-М: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1437744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Cambria" pitchFamily="18" charset="0"/>
              </a:rPr>
              <a:t>Более 7000 наименований собственной литературы!</a:t>
            </a:r>
          </a:p>
          <a:p>
            <a:endParaRPr lang="ru-RU" sz="2000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Cambria" pitchFamily="18" charset="0"/>
              </a:rPr>
              <a:t>Уровни образования от СПО до МВА!</a:t>
            </a:r>
            <a:endParaRPr lang="ru-RU" sz="2000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8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0"/>
          <p:cNvSpPr txBox="1">
            <a:spLocks/>
          </p:cNvSpPr>
          <p:nvPr/>
        </p:nvSpPr>
        <p:spPr>
          <a:xfrm>
            <a:off x="2000232" y="428604"/>
            <a:ext cx="6115064" cy="4175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Тематические серии: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76" y="191781"/>
            <a:ext cx="642910" cy="5940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348" y="1142984"/>
            <a:ext cx="76438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 Энциклопедии и справочники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Архитектура и строительство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Военное образование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Гуманитарные и социальные науки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Естественные и физико-математические науки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Инженерно-технические науки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Компьютерные и информационные технологии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Маркетинг, реклама, сервис и туризм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Медицина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Менеджмент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Психология и педагогика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Сельское, лесное и рыбное хозяйство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Финансы и бухгалтерский учет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Экономика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Юриспруденция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Среднее профессиональное образование</a:t>
            </a:r>
          </a:p>
        </p:txBody>
      </p:sp>
      <p:sp>
        <p:nvSpPr>
          <p:cNvPr id="18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448766" y="6492875"/>
            <a:ext cx="1695234" cy="290107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14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3" descr="C:\Users\smirnov_yv\Desktop\Маркетинг\В пульс\Обложки_пульс\978-5-16-010739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428736"/>
            <a:ext cx="1063478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9178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15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357298"/>
            <a:ext cx="1111360" cy="1714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0" name="TextBox 49"/>
          <p:cNvSpPr txBox="1"/>
          <p:nvPr/>
        </p:nvSpPr>
        <p:spPr>
          <a:xfrm>
            <a:off x="928662" y="78579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</a:rPr>
              <a:t>Специалитет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43306" y="78579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</a:rPr>
              <a:t>Бакалавриат</a:t>
            </a:r>
            <a:endParaRPr lang="ru-RU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43636" y="78579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Магистратура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4" name="Picture 11" descr="2015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571612"/>
            <a:ext cx="1071570" cy="1682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5" name="TextBox 54"/>
          <p:cNvSpPr txBox="1"/>
          <p:nvPr/>
        </p:nvSpPr>
        <p:spPr>
          <a:xfrm>
            <a:off x="1357290" y="378619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Серия «Научная мысль» 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6" name="Picture 6" descr="4152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429132"/>
            <a:ext cx="1144820" cy="180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" name="Picture 5" descr="4108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4643446"/>
            <a:ext cx="1214446" cy="1819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" name="Picture 8" descr="40275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0298" y="4786322"/>
            <a:ext cx="1228239" cy="1823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9" name="TextBox 58"/>
          <p:cNvSpPr txBox="1"/>
          <p:nvPr/>
        </p:nvSpPr>
        <p:spPr>
          <a:xfrm>
            <a:off x="4429124" y="3714752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Среднее профессиональное образование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60" name="Номер слайда 31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017625-4465-4F39-8C82-5C415FE16F2A}" type="slidenum"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2" name="Picture 6" descr="C:\Users\smirnov_yv\Desktop\Маркетинг\В пульс\Обложки_пульс\978-5-16-005311-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1428736"/>
            <a:ext cx="1071570" cy="1730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" name="Picture 4" descr="C:\Users\smirnov_yv\Desktop\Маркетинг\В пульс\Обложки_пульс\978-5-16-010803-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71934" y="1571612"/>
            <a:ext cx="1071570" cy="1703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4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728" y="1500174"/>
            <a:ext cx="1120112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6" name="Picture 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28794" y="1643050"/>
            <a:ext cx="1143008" cy="1738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7" name="Picture 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2" y="1785926"/>
            <a:ext cx="1091277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8" name="Picture 1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857752" y="4500570"/>
            <a:ext cx="1148521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9" name="Picture 1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143504" y="4643446"/>
            <a:ext cx="1143008" cy="1800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0" name="Picture 1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572132" y="4714884"/>
            <a:ext cx="1214446" cy="1870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10" descr="203200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000892" y="1785926"/>
            <a:ext cx="1000132" cy="1580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16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D:\Инфра-М\лого_знаниум_эбс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021649"/>
            <a:ext cx="5000660" cy="96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AutoShape 1" descr="http://znanium.com/pics/banners/logo-dz-lt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3" name="Picture 3" descr="http://znanium.com/pics/banners/logo-dz-l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913012"/>
            <a:ext cx="2143140" cy="876028"/>
          </a:xfrm>
          <a:prstGeom prst="rect">
            <a:avLst/>
          </a:prstGeom>
          <a:noFill/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6" name="Picture 6" descr="http://znanium.com/pics/banners/logo-ez-lt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985844"/>
            <a:ext cx="2857520" cy="803196"/>
          </a:xfrm>
          <a:prstGeom prst="rect">
            <a:avLst/>
          </a:prstGeom>
          <a:noFill/>
        </p:spPr>
      </p:pic>
      <p:pic>
        <p:nvPicPr>
          <p:cNvPr id="40968" name="Picture 8" descr="http://znanium.com/pics/banners/logo-vkr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655542"/>
            <a:ext cx="3357586" cy="573658"/>
          </a:xfrm>
          <a:prstGeom prst="rect">
            <a:avLst/>
          </a:prstGeom>
          <a:noFill/>
        </p:spPr>
      </p:pic>
      <p:pic>
        <p:nvPicPr>
          <p:cNvPr id="15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17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D:\Инфра-М\лого_знаниум_эбс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156755"/>
            <a:ext cx="3143272" cy="60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AutoShape 1" descr="http://znanium.com/pics/banners/logo-dz-lt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595" y="1218886"/>
            <a:ext cx="8628123" cy="4853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76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18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2948416"/>
            <a:ext cx="6572296" cy="212365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изданий: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41148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журналов: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662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журналов ВАК: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197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учебников и учебных пособий (за последние 5 лет):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14721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монографий: </a:t>
            </a: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5514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2" name="Picture 2" descr="D:\Инфра-М\лого_знаниум_эбс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85860"/>
            <a:ext cx="590968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42852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9512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19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http://znanium.com/pics/banners/logo-dz-l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00" y="122332"/>
            <a:ext cx="1747680" cy="71438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14422"/>
            <a:ext cx="8382059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160339"/>
            <a:ext cx="71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ст. 18</a:t>
            </a: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714480" y="285728"/>
            <a:ext cx="63579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62375" algn="l"/>
              </a:tabLst>
            </a:pPr>
            <a:r>
              <a:rPr lang="ru-RU" altLang="zh-CN" sz="2000" b="1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Нормативно-правовое регулирование формирования фондов вузовской библиотеки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1142985"/>
          <a:ext cx="8643998" cy="5444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286280"/>
              </a:tblGrid>
              <a:tr h="3507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Россия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Казахстан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14990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Федеральный закон «Об образовании в Российской Федерации» от 29 декабря 2012 г. № 273-ФЗ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Закон Республики Казахстан «Об образовании» от 27 июля 2007 № 319-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III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 </a:t>
                      </a:r>
                      <a:endParaRPr lang="ru-RU" b="1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1556756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Федеральные государственные образовательные стандарты (ФГОС ВО 3+, 3++)</a:t>
                      </a:r>
                    </a:p>
                    <a:p>
                      <a:pPr algn="l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п. 7.1.2, 7.3.1, 7.3.3-5 (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бакалавриат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Государственный общеобязательный стандарт высшего образования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п. 25, 84, 88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(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бакалавриат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)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022726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Локальные</a:t>
                      </a: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 акты и постановления вузов</a:t>
                      </a:r>
                      <a:endParaRPr lang="ru-RU" sz="1800" b="1" dirty="0" smtClean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Правила по формированию, использованию и сохранению фонда библиотек государственных организаций образования Приказ </a:t>
                      </a:r>
                      <a:r>
                        <a:rPr lang="ru-RU" sz="1800" b="1" kern="1200" dirty="0" err="1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Минорбнауки</a:t>
                      </a: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РК от 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19 января 2016 года № 44</a:t>
                      </a:r>
                      <a:endParaRPr lang="ru-RU" dirty="0" smtClean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76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20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3" descr="http://znanium.com/pics/banners/logo-dz-l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257968"/>
            <a:ext cx="2492676" cy="1018904"/>
          </a:xfrm>
          <a:prstGeom prst="rect">
            <a:avLst/>
          </a:prstGeom>
          <a:noFill/>
        </p:spPr>
      </p:pic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571472" y="3012048"/>
            <a:ext cx="8286808" cy="212365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документов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более 2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300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000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статей российских научных журналов: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483 247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Количество статей зарубежной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периодики (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Springer open access,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Hindawi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, Elsevier Science Direct)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более 500 000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  <a:cs typeface="Arial" charset="0"/>
              </a:rPr>
              <a:t>Документов во внешних коллекциях вузов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100 000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  <a:cs typeface="Arial" charset="0"/>
              </a:rPr>
              <a:t>Авторефераты диссертаций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334 887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76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21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3" descr="http://znanium.com/pics/banners/logo-dz-l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53"/>
            <a:ext cx="1714512" cy="700822"/>
          </a:xfrm>
          <a:prstGeom prst="rect">
            <a:avLst/>
          </a:prstGeom>
          <a:noFill/>
        </p:spPr>
      </p:pic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357158" y="1240114"/>
            <a:ext cx="8429684" cy="483209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Что необходимо для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индексации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Открытый доступ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Упорядоченный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репозиторий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(сайт, база данных)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Pdf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с текстовым слоем (желательно)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2200" dirty="0" smtClean="0">
              <a:solidFill>
                <a:schemeClr val="tx2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Что вуз получает после индексации на </a:t>
            </a:r>
            <a:r>
              <a:rPr lang="en-US" sz="2200" b="1" dirty="0" err="1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Znanium.Discovery</a:t>
            </a:r>
            <a:r>
              <a:rPr lang="en-US" sz="2200" b="1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2200" dirty="0" smtClean="0">
              <a:solidFill>
                <a:schemeClr val="tx2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Поиск по метаданным и полному тексту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Поиск по ключевым словам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Поиск заимствований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Поиск похожих документов</a:t>
            </a:r>
            <a:endParaRPr lang="ru-RU" sz="2200" dirty="0" smtClean="0">
              <a:solidFill>
                <a:schemeClr val="tx2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Реферат (дайджест) документа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Дополнительный трафик на сайт вуза/библиотеки</a:t>
            </a:r>
            <a:endParaRPr kumimoji="0" lang="ru-RU" sz="2200" b="0" i="0" u="none" strike="noStrike" cap="none" normalizeH="0" dirty="0" smtClean="0">
              <a:ln>
                <a:noFill/>
              </a:ln>
              <a:solidFill>
                <a:schemeClr val="tx2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06" y="120343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22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6" descr="http://znanium.com/pics/banners/logo-ez-lt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42852"/>
            <a:ext cx="2428892" cy="68271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8286776" cy="4661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06" y="142852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23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447976" y="2003936"/>
            <a:ext cx="6572296" cy="178510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Энциклопедий: </a:t>
            </a: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9</a:t>
            </a:r>
            <a:endParaRPr lang="ru-RU" sz="2200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Словарей: </a:t>
            </a: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54</a:t>
            </a:r>
            <a:endParaRPr lang="ru-RU" sz="2200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Справочников: </a:t>
            </a: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72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200" b="1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Всего статей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265 964 ≈ 180 печатных томов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200" b="1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Всего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пользователей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1 030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816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2" name="Picture 6" descr="http://znanium.com/pics/banners/logo-ez-lt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257652"/>
            <a:ext cx="2857520" cy="80319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563888" y="4293096"/>
            <a:ext cx="53673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Cambria" pitchFamily="18" charset="0"/>
              </a:rPr>
              <a:t> Новая Российская энциклопедия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Cambria" pitchFamily="18" charset="0"/>
              </a:rPr>
              <a:t> Новая экономическая энциклопедия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Cambria" pitchFamily="18" charset="0"/>
              </a:rPr>
              <a:t> Российская юридическая энциклопедия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Cambria" pitchFamily="18" charset="0"/>
              </a:rPr>
              <a:t> Современный словарь по общественным наукам</a:t>
            </a:r>
          </a:p>
          <a:p>
            <a:r>
              <a:rPr lang="ru-RU" dirty="0" smtClean="0">
                <a:solidFill>
                  <a:schemeClr val="tx2"/>
                </a:solidFill>
                <a:latin typeface="Cambria" pitchFamily="18" charset="0"/>
              </a:rPr>
              <a:t>и многие другие!</a:t>
            </a:r>
          </a:p>
          <a:p>
            <a:endParaRPr lang="ru-RU" dirty="0"/>
          </a:p>
        </p:txBody>
      </p:sp>
      <p:pic>
        <p:nvPicPr>
          <p:cNvPr id="10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42852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0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24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728" y="5429264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857364"/>
            <a:ext cx="3500494" cy="1600438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lvl="0" indent="361950" algn="ctr">
              <a:buSzPct val="80000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lvl="0" indent="361950" algn="ctr">
              <a:buSzPct val="80000"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Open Sans Light" pitchFamily="34" charset="0"/>
              <a:cs typeface="Open Sans Light" pitchFamily="34" charset="0"/>
            </a:endParaRPr>
          </a:p>
          <a:p>
            <a:pPr indent="361950" algn="just">
              <a:buSzPct val="80000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just"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357158" y="3392574"/>
            <a:ext cx="6572296" cy="178510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Единая точка авторизации на </a:t>
            </a:r>
            <a:r>
              <a:rPr lang="en-US" sz="2200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Znanium.com</a:t>
            </a:r>
            <a:endParaRPr lang="ru-RU" sz="2200" dirty="0" smtClean="0">
              <a:solidFill>
                <a:schemeClr val="tx2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7200" algn="l"/>
              </a:tabLst>
            </a:pPr>
            <a:endParaRPr lang="en-US" sz="2200" dirty="0" smtClean="0">
              <a:solidFill>
                <a:schemeClr val="tx2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7200" algn="l"/>
              </a:tabLst>
            </a:pP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Единая точка авторизации через сайт библиотеки – бесплатно в рамках подписки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cs typeface="Times New Roman" pitchFamily="18" charset="0"/>
              </a:rPr>
              <a:t>(инструкция в виде кода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mbria" pitchFamily="18" charset="0"/>
                <a:cs typeface="Times New Roman" pitchFamily="18" charset="0"/>
              </a:rPr>
              <a:t>html</a:t>
            </a:r>
            <a:r>
              <a:rPr lang="ru-RU" sz="2200" dirty="0" smtClean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)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2" name="Picture 6" descr="http://znanium.com/pics/banners/logo-ez-lt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571612"/>
            <a:ext cx="2428892" cy="682717"/>
          </a:xfrm>
          <a:prstGeom prst="rect">
            <a:avLst/>
          </a:prstGeom>
          <a:noFill/>
        </p:spPr>
      </p:pic>
      <p:pic>
        <p:nvPicPr>
          <p:cNvPr id="10" name="Picture 2" descr="D:\Инфра-М\лого_знаниум_эбс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1000108"/>
            <a:ext cx="2786082" cy="54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http://znanium.com/pics/banners/logo-dz-l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143116"/>
            <a:ext cx="1714512" cy="700822"/>
          </a:xfrm>
          <a:prstGeom prst="rect">
            <a:avLst/>
          </a:prstGeom>
          <a:noFill/>
        </p:spPr>
      </p:pic>
      <p:sp>
        <p:nvSpPr>
          <p:cNvPr id="16" name="Выгнутая вправо стрелка 15"/>
          <p:cNvSpPr/>
          <p:nvPr/>
        </p:nvSpPr>
        <p:spPr>
          <a:xfrm>
            <a:off x="6929454" y="3643314"/>
            <a:ext cx="428628" cy="1000132"/>
          </a:xfrm>
          <a:prstGeom prst="curvedLef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142852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42852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25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1028626"/>
            <a:ext cx="7572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Интеграция с </a:t>
            </a:r>
            <a:r>
              <a:rPr lang="en-US" sz="2000" b="1" dirty="0" smtClean="0">
                <a:solidFill>
                  <a:srgbClr val="C00000"/>
                </a:solidFill>
                <a:latin typeface="Cambria" pitchFamily="18" charset="0"/>
              </a:rPr>
              <a:t>LMS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 вуза – поддержка дистанционного</a:t>
            </a:r>
            <a:endParaRPr lang="ru-RU" sz="2000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0" name="Picture 2" descr="C:\Documents and Settings\berberov_pa\Мои документы\Мои рисунки\Дистант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857364"/>
            <a:ext cx="6286500" cy="4465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929454" y="1928802"/>
            <a:ext cx="2000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Функция создания ссылок из стандартного </a:t>
            </a:r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</a:rPr>
              <a:t>ридера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ЭБС</a:t>
            </a:r>
          </a:p>
        </p:txBody>
      </p:sp>
      <p:sp>
        <p:nvSpPr>
          <p:cNvPr id="13" name="Стрелка углом вверх 12"/>
          <p:cNvSpPr/>
          <p:nvPr/>
        </p:nvSpPr>
        <p:spPr>
          <a:xfrm rot="5400000" flipV="1">
            <a:off x="7405338" y="3301876"/>
            <a:ext cx="540000" cy="1080000"/>
          </a:xfrm>
          <a:prstGeom prst="bent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508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pic>
        <p:nvPicPr>
          <p:cNvPr id="14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26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714356"/>
            <a:ext cx="7572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Интерфейс генерации ссылок для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LMC</a:t>
            </a:r>
            <a:endParaRPr lang="ru-RU" sz="2000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7" name="Picture 2" descr="C:\Documents and Settings\berberov_pa\Мои документы\Мои рисунки\Дистант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571612"/>
            <a:ext cx="6505575" cy="450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27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1074797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Версия для слабовидящих по ГОСТ 52872-2012 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6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714488"/>
            <a:ext cx="7929618" cy="4460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28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85723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Версия для слабовидящих по ГОСТ 52872-2012 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6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473385"/>
            <a:ext cx="8429684" cy="4741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48" y="357166"/>
            <a:ext cx="783515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Свяжитесь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с нами!</a:t>
            </a:r>
            <a:endParaRPr lang="ru-RU" sz="2800" b="1" dirty="0">
              <a:solidFill>
                <a:srgbClr val="002060"/>
              </a:solidFill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8" name="Рисунок 7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88640"/>
            <a:ext cx="642910" cy="594013"/>
          </a:xfrm>
          <a:prstGeom prst="rect">
            <a:avLst/>
          </a:prstGeom>
        </p:spPr>
      </p:pic>
      <p:sp>
        <p:nvSpPr>
          <p:cNvPr id="11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29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1857364"/>
            <a:ext cx="307183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Подключение к ЭБС </a:t>
            </a:r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Znanium.com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ctr" fontAlgn="t"/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</a:rPr>
              <a:t>Директор ЭБС </a:t>
            </a: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Берберов Петр Алексеевич</a:t>
            </a:r>
          </a:p>
          <a:p>
            <a:pPr lvl="0" algn="ctr" fontAlgn="t"/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(495) 280-15-96 (</a:t>
            </a:r>
            <a:r>
              <a:rPr lang="ru-RU" dirty="0" err="1" smtClean="0">
                <a:solidFill>
                  <a:srgbClr val="002060"/>
                </a:solidFill>
                <a:latin typeface="Cambria" pitchFamily="18" charset="0"/>
              </a:rPr>
              <a:t>доб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. 392)</a:t>
            </a:r>
          </a:p>
          <a:p>
            <a:pPr lvl="0" algn="ctr" fontAlgn="t"/>
            <a:r>
              <a:rPr lang="ru-RU" dirty="0" err="1" smtClean="0">
                <a:solidFill>
                  <a:srgbClr val="002060"/>
                </a:solidFill>
                <a:latin typeface="Cambria" pitchFamily="18" charset="0"/>
                <a:hlinkClick r:id=""/>
              </a:rPr>
              <a:t>ebs_support@infra-m.ru</a:t>
            </a:r>
            <a:endParaRPr lang="ru-RU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42862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Рассмотрение рукописей:</a:t>
            </a:r>
          </a:p>
          <a:p>
            <a:pPr lvl="0" algn="ctr" fontAlgn="t"/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Главный редактор 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Прудников Владимир Михайлович</a:t>
            </a:r>
          </a:p>
          <a:p>
            <a:pPr lvl="0" algn="ctr" fontAlgn="t"/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(495) 280-15-96 (</a:t>
            </a:r>
            <a:r>
              <a:rPr lang="ru-RU" dirty="0" err="1" smtClean="0">
                <a:solidFill>
                  <a:srgbClr val="002060"/>
                </a:solidFill>
                <a:latin typeface="Cambria" pitchFamily="18" charset="0"/>
              </a:rPr>
              <a:t>доб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. 291)</a:t>
            </a:r>
            <a:endParaRPr lang="en-US" dirty="0" smtClean="0">
              <a:solidFill>
                <a:srgbClr val="002060"/>
              </a:solidFill>
              <a:latin typeface="Cambria" pitchFamily="18" charset="0"/>
            </a:endParaRPr>
          </a:p>
          <a:p>
            <a:pPr lvl="0" algn="ctr" fontAlgn="t"/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  <a:hlinkClick r:id=""/>
              </a:rPr>
              <a:t>prudnik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  <a:hlinkClick r:id=""/>
              </a:rPr>
              <a:t>@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  <a:hlinkClick r:id=""/>
              </a:rPr>
              <a:t>infra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  <a:hlinkClick r:id=""/>
              </a:rPr>
              <a:t>-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  <a:hlinkClick r:id=""/>
              </a:rPr>
              <a:t>m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  <a:hlinkClick r:id=""/>
              </a:rPr>
              <a:t>.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  <a:hlinkClick r:id=""/>
              </a:rPr>
              <a:t>ru</a:t>
            </a:r>
            <a:endParaRPr lang="ru-RU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1643050"/>
            <a:ext cx="364333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endParaRPr lang="ru-RU" sz="16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fontAlgn="t"/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</a:rPr>
              <a:t>Айдакова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Анастасия Геннадьевна</a:t>
            </a:r>
          </a:p>
          <a:p>
            <a:pPr algn="ctr" fontAlgn="t"/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</a:rPr>
              <a:t>Директор по развитию и рекламе</a:t>
            </a: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fontAlgn="t"/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(495) 280-15-96 (</a:t>
            </a:r>
            <a:r>
              <a:rPr lang="ru-RU" dirty="0" err="1" smtClean="0">
                <a:solidFill>
                  <a:srgbClr val="002060"/>
                </a:solidFill>
                <a:latin typeface="Cambria" pitchFamily="18" charset="0"/>
              </a:rPr>
              <a:t>доб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. 502)</a:t>
            </a:r>
          </a:p>
          <a:p>
            <a:pPr algn="ctr" fontAlgn="t"/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  <a:hlinkClick r:id="rId3"/>
              </a:rPr>
              <a:t>aydakova_ag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  <a:hlinkClick r:id="rId3"/>
              </a:rPr>
              <a:t>@</a:t>
            </a:r>
            <a:r>
              <a:rPr lang="ru-RU" dirty="0" err="1" smtClean="0">
                <a:solidFill>
                  <a:srgbClr val="002060"/>
                </a:solidFill>
                <a:latin typeface="Cambria" pitchFamily="18" charset="0"/>
                <a:hlinkClick r:id="rId3"/>
              </a:rPr>
              <a:t>infra-m.ru</a:t>
            </a:r>
            <a:endParaRPr lang="ru-RU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9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3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1142984"/>
            <a:ext cx="821540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900" dirty="0" smtClean="0">
              <a:solidFill>
                <a:srgbClr val="002060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900" dirty="0" smtClean="0">
              <a:solidFill>
                <a:srgbClr val="002060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002060"/>
                </a:solidFill>
                <a:latin typeface="Cambria" pitchFamily="18" charset="0"/>
              </a:rPr>
              <a:t> Указ президента РФ от 9 мая 2017 г. № 203 «О стратегии развития информационного общества в Российской федерации на 2017-2030 годы»</a:t>
            </a:r>
          </a:p>
          <a:p>
            <a:pPr>
              <a:buFont typeface="Arial" pitchFamily="34" charset="0"/>
              <a:buChar char="•"/>
            </a:pPr>
            <a:endParaRPr lang="ru-RU" sz="1900" dirty="0" smtClean="0">
              <a:solidFill>
                <a:srgbClr val="002060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002060"/>
                </a:solidFill>
                <a:latin typeface="Cambria" pitchFamily="18" charset="0"/>
              </a:rPr>
              <a:t> Программа «Цифровая экономика Российской Федерации» (распоряжение Правительства Российской Федерации от 28 июля 2017 г. № 1632-р)</a:t>
            </a:r>
          </a:p>
          <a:p>
            <a:pPr>
              <a:buFont typeface="Arial" pitchFamily="34" charset="0"/>
              <a:buChar char="•"/>
            </a:pPr>
            <a:endParaRPr lang="ru-RU" sz="1900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ru-RU" sz="1900" b="1" dirty="0" smtClean="0">
                <a:solidFill>
                  <a:srgbClr val="C00000"/>
                </a:solidFill>
                <a:latin typeface="Cambria" pitchFamily="18" charset="0"/>
              </a:rPr>
              <a:t>Единое российское электронное пространство знаний (ЕРЭПЗ)</a:t>
            </a:r>
          </a:p>
          <a:p>
            <a:endParaRPr lang="ru-RU" sz="19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Каждый обучающийся в течение всего периода обучения должен быть обеспечен доступом к ЭБС/ЭБ и ЭИОС (24/7, удаленный неограниченный доступ).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428728" y="571480"/>
            <a:ext cx="64294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</a:pPr>
            <a:r>
              <a:rPr lang="ru-RU" sz="2000" b="1" dirty="0" err="1" smtClean="0">
                <a:solidFill>
                  <a:srgbClr val="C00000"/>
                </a:solidFill>
                <a:latin typeface="Cambria" pitchFamily="18" charset="0"/>
              </a:rPr>
              <a:t>Цифровизация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 страны – стратегическое приоритетное направление развития России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48" y="357166"/>
            <a:ext cx="783515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8" name="Рисунок 7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88640"/>
            <a:ext cx="642910" cy="594013"/>
          </a:xfrm>
          <a:prstGeom prst="rect">
            <a:avLst/>
          </a:prstGeom>
        </p:spPr>
      </p:pic>
      <p:sp>
        <p:nvSpPr>
          <p:cNvPr id="11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30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224" y="1142984"/>
            <a:ext cx="750099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9C24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Благодарю за внимание!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 smtClean="0">
              <a:solidFill>
                <a:srgbClr val="9C24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9C24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Приятного Вам чтения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9C24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наших книг! :)</a:t>
            </a:r>
          </a:p>
          <a:p>
            <a:endParaRPr lang="ru-RU" sz="4400" b="1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6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4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1102886"/>
            <a:ext cx="850112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700" dirty="0" smtClean="0">
              <a:solidFill>
                <a:srgbClr val="002060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Cambria" pitchFamily="18" charset="0"/>
              </a:rPr>
              <a:t> В случае неиспользования ЭБС (электронной библиотеки) на 100 студентов</a:t>
            </a:r>
          </a:p>
          <a:p>
            <a:endParaRPr lang="ru-RU" sz="1700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ru-RU" sz="1700" dirty="0" smtClean="0">
                <a:solidFill>
                  <a:srgbClr val="002060"/>
                </a:solidFill>
                <a:latin typeface="Cambria" pitchFamily="18" charset="0"/>
              </a:rPr>
              <a:t>В 2017 г.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Cambria" pitchFamily="18" charset="0"/>
              </a:rPr>
              <a:t>не менее 50 экземпляров каждого из изданий обязательной литературы, 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Cambria" pitchFamily="18" charset="0"/>
              </a:rPr>
              <a:t>не менее 25 экземпляров дополнительной литературы</a:t>
            </a:r>
          </a:p>
          <a:p>
            <a:endParaRPr lang="ru-RU" sz="1700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ru-RU" sz="1700" dirty="0" smtClean="0">
                <a:solidFill>
                  <a:srgbClr val="002060"/>
                </a:solidFill>
                <a:latin typeface="Cambria" pitchFamily="18" charset="0"/>
              </a:rPr>
              <a:t>В 2018 г.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Cambria" pitchFamily="18" charset="0"/>
              </a:rPr>
              <a:t>не менее 25 экземпляров каждого из изданий обязательной литературы</a:t>
            </a:r>
          </a:p>
          <a:p>
            <a:endParaRPr lang="ru-RU" sz="1700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ru-RU" sz="1700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ru-RU" sz="1700" b="1" dirty="0" smtClean="0">
                <a:solidFill>
                  <a:srgbClr val="C00000"/>
                </a:solidFill>
                <a:latin typeface="Cambria" pitchFamily="18" charset="0"/>
              </a:rPr>
              <a:t>Отсутствие печатного издания по дисциплине не является негативных фактором при проверке </a:t>
            </a:r>
            <a:r>
              <a:rPr lang="ru-RU" sz="1700" b="1" dirty="0" err="1" smtClean="0">
                <a:solidFill>
                  <a:srgbClr val="C00000"/>
                </a:solidFill>
                <a:latin typeface="Cambria" pitchFamily="18" charset="0"/>
              </a:rPr>
              <a:t>книгообеспеченности</a:t>
            </a:r>
            <a:r>
              <a:rPr lang="ru-RU" sz="1700" b="1" dirty="0" smtClean="0">
                <a:solidFill>
                  <a:srgbClr val="C00000"/>
                </a:solidFill>
                <a:latin typeface="Cambria" pitchFamily="18" charset="0"/>
              </a:rPr>
              <a:t>!</a:t>
            </a:r>
          </a:p>
          <a:p>
            <a:endParaRPr lang="ru-RU" sz="17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Степень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устареваемости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основной литературы</a:t>
            </a:r>
          </a:p>
          <a:p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Книгообеспеченность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</a:p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Фонд дополнительной и научной литературы</a:t>
            </a:r>
            <a:endParaRPr lang="ru-RU" sz="1700" b="1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928794" y="642918"/>
            <a:ext cx="64294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62375" algn="l"/>
              </a:tabLs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Библиотечное комплектование</a:t>
            </a:r>
            <a:r>
              <a:rPr kumimoji="0" lang="ru-RU" altLang="zh-CN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в России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62375" algn="l"/>
              </a:tabLst>
            </a:pP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285852" y="4857760"/>
            <a:ext cx="3000396" cy="12144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214414" y="4786322"/>
            <a:ext cx="3071834" cy="12144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76" y="142852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5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643042" y="1142984"/>
            <a:ext cx="68580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62375" algn="l"/>
              </a:tabLst>
            </a:pPr>
            <a:r>
              <a:rPr lang="ru-RU" altLang="zh-CN" sz="2000" b="1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Первый этап эволюции – от печатного издания к ЭБС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62375" algn="l"/>
              </a:tabLst>
            </a:pP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026" name="Picture 2" descr="C:\Users\ayidakova_ag\Downloads\Фотки\Картинки\evo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285992"/>
            <a:ext cx="6619900" cy="3165140"/>
          </a:xfrm>
          <a:prstGeom prst="rect">
            <a:avLst/>
          </a:prstGeom>
          <a:noFill/>
        </p:spPr>
      </p:pic>
      <p:pic>
        <p:nvPicPr>
          <p:cNvPr id="11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42852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70691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6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785918" y="1142984"/>
            <a:ext cx="64294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62375" algn="l"/>
              </a:tabLst>
            </a:pPr>
            <a:r>
              <a:rPr lang="ru-RU" altLang="zh-CN" sz="2000" b="1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Второй этап эволюции – эволюция самой ЭБС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62375" algn="l"/>
              </a:tabLst>
            </a:pP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2052" name="Picture 4" descr="C:\Users\ayidakova_ag\Downloads\Фотки\Картинки\18797478-Человек-эволюции-человека-Технология-stick-figure-пиктограмма-икон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14554"/>
            <a:ext cx="6407487" cy="232093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00100" y="5429264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От примитивной электронной библиотеки к информационно-образовательной среде вуза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1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88640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7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142984"/>
            <a:ext cx="81439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Единая информационно-образовательная среда вуза</a:t>
            </a:r>
            <a:endParaRPr lang="ru-RU" dirty="0" smtClean="0">
              <a:solidFill>
                <a:srgbClr val="C00000"/>
              </a:solidFill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Под информационно-образовательной средой вуза понимается система компьютерных сетей и средств телекоммуникаций, </a:t>
            </a:r>
            <a:r>
              <a:rPr lang="ru-RU" u="sng" dirty="0" smtClean="0">
                <a:solidFill>
                  <a:srgbClr val="002060"/>
                </a:solidFill>
                <a:latin typeface="Cambria" pitchFamily="18" charset="0"/>
              </a:rPr>
              <a:t>средств дистанционного обучения, справочных материалов, словарей, дополнительной литературы, всех сопутствующих учебному процессу материалов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, необходимых и достаточных для получения качественного образования по определенным специальностям или программам, а также средства их разработки, хранения, передачи и доступа к ним.</a:t>
            </a:r>
          </a:p>
          <a:p>
            <a:endParaRPr lang="ru-RU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Информационно-образовательная среда вуза должна обеспечивать: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 наличие единой базы данных;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 однократный ввод данных с возможностью их последующего редактирования;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 многопользовательский режим использования данных;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 разграничение прав доступа к данным;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 использование одних и тех же данных в различных приложениях и процессах…</a:t>
            </a:r>
          </a:p>
        </p:txBody>
      </p:sp>
      <p:pic>
        <p:nvPicPr>
          <p:cNvPr id="13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188640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8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142984"/>
            <a:ext cx="75009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Основное информационное поле учебного заведения</a:t>
            </a:r>
          </a:p>
          <a:p>
            <a:endParaRPr lang="ru-RU" sz="2400" dirty="0" smtClean="0">
              <a:latin typeface="Cambria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Учебники, учебные пособия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Монографии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Периодические издания</a:t>
            </a:r>
            <a:endParaRPr lang="en-US" sz="2400" dirty="0" smtClean="0">
              <a:solidFill>
                <a:srgbClr val="002060"/>
              </a:solidFill>
              <a:latin typeface="Calisto MT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Распределенные учебные и научные ресурсы/ </a:t>
            </a:r>
            <a:r>
              <a:rPr lang="en-US" sz="2400" dirty="0" smtClean="0">
                <a:solidFill>
                  <a:srgbClr val="002060"/>
                </a:solidFill>
                <a:latin typeface="Calisto MT" pitchFamily="18" charset="0"/>
              </a:rPr>
              <a:t>Open Access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Справочная литература</a:t>
            </a:r>
            <a:r>
              <a:rPr lang="en-US" sz="2400" dirty="0" smtClean="0">
                <a:solidFill>
                  <a:srgbClr val="002060"/>
                </a:solidFill>
                <a:latin typeface="Calisto MT" pitchFamily="18" charset="0"/>
              </a:rPr>
              <a:t>/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справочные ресурсы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Дистанционное образование</a:t>
            </a:r>
          </a:p>
        </p:txBody>
      </p:sp>
      <p:pic>
        <p:nvPicPr>
          <p:cNvPr id="6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92319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оготип Инфра- М small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314" y="188640"/>
            <a:ext cx="642910" cy="594013"/>
          </a:xfrm>
          <a:prstGeom prst="rect">
            <a:avLst/>
          </a:prstGeom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C017625-4465-4F39-8C82-5C415FE16F2A}" type="slidenum">
              <a:rPr lang="ru-RU" sz="2200" b="1" smtClean="0">
                <a:solidFill>
                  <a:schemeClr val="accent1">
                    <a:lumMod val="75000"/>
                  </a:schemeClr>
                </a:solidFill>
              </a:rPr>
              <a:pPr/>
              <a:t>9</a:t>
            </a:fld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Picture 5" descr="\\192.168.11.251\ebs\Щукин\лого Z +\Z_син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290"/>
            <a:ext cx="714380" cy="5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Диаграмма 16"/>
          <p:cNvGraphicFramePr/>
          <p:nvPr/>
        </p:nvGraphicFramePr>
        <p:xfrm>
          <a:off x="-214346" y="1142984"/>
          <a:ext cx="8715404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12988</TotalTime>
  <Words>920</Words>
  <Application>Microsoft Office PowerPoint</Application>
  <PresentationFormat>Экран (4:3)</PresentationFormat>
  <Paragraphs>283</Paragraphs>
  <Slides>30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Группа компаний «ИНФРА-М»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Наши авторы (издательство Норма):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kirichek_ea</dc:creator>
  <cp:lastModifiedBy>ayidakova_ag</cp:lastModifiedBy>
  <cp:revision>491</cp:revision>
  <dcterms:created xsi:type="dcterms:W3CDTF">2014-04-15T12:12:27Z</dcterms:created>
  <dcterms:modified xsi:type="dcterms:W3CDTF">2018-05-18T13:47:31Z</dcterms:modified>
</cp:coreProperties>
</file>