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ms-office.chartcolorstyle+xml" PartName="/ppt/charts/colors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drawingml.chart+xml" PartName="/ppt/charts/chart1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ms-office.chartstyle+xml" PartName="/ppt/charts/style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7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8" roundtripDataSignature="AMtx7mig8MbSNcSac8lFsdrv8E5tKOlR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customschemas.google.com/relationships/presentationmetadata" Target="metadata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charts/_rels/chart1.xml.rels><?xml version="1.0" encoding="UTF-8" standalone="yes"?>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oleObject" Target="Knyg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/>
              <a:t>Types of information resources used in publications (%)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Lapas1!$C$2</c:f>
              <c:strCache>
                <c:ptCount val="1"/>
                <c:pt idx="0">
                  <c:v>Peer reviewed journal articles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Lapas1!$B$3:$B$8</c:f>
              <c:strCache>
                <c:ptCount val="6"/>
                <c:pt idx="0">
                  <c:v>Arts &amp; humanities</c:v>
                </c:pt>
                <c:pt idx="1">
                  <c:v>Social sciences</c:v>
                </c:pt>
                <c:pt idx="2">
                  <c:v>Agricultural sciences</c:v>
                </c:pt>
                <c:pt idx="3">
                  <c:v>Medicine</c:v>
                </c:pt>
                <c:pt idx="4">
                  <c:v>Technology</c:v>
                </c:pt>
                <c:pt idx="5">
                  <c:v>Natural sciences</c:v>
                </c:pt>
              </c:strCache>
            </c:strRef>
          </c:cat>
          <c:val>
            <c:numRef>
              <c:f>Lapas1!$C$3:$C$8</c:f>
              <c:numCache>
                <c:formatCode>General</c:formatCode>
                <c:ptCount val="6"/>
                <c:pt idx="0">
                  <c:v>52</c:v>
                </c:pt>
                <c:pt idx="1">
                  <c:v>65</c:v>
                </c:pt>
                <c:pt idx="2">
                  <c:v>78</c:v>
                </c:pt>
                <c:pt idx="3">
                  <c:v>86</c:v>
                </c:pt>
                <c:pt idx="4">
                  <c:v>86</c:v>
                </c:pt>
                <c:pt idx="5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09-4ABE-9387-5F5427437665}"/>
            </c:ext>
          </c:extLst>
        </c:ser>
        <c:ser>
          <c:idx val="1"/>
          <c:order val="1"/>
          <c:tx>
            <c:strRef>
              <c:f>Lapas1!$D$2</c:f>
              <c:strCache>
                <c:ptCount val="1"/>
                <c:pt idx="0">
                  <c:v>E-books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Lapas1!$B$3:$B$8</c:f>
              <c:strCache>
                <c:ptCount val="6"/>
                <c:pt idx="0">
                  <c:v>Arts &amp; humanities</c:v>
                </c:pt>
                <c:pt idx="1">
                  <c:v>Social sciences</c:v>
                </c:pt>
                <c:pt idx="2">
                  <c:v>Agricultural sciences</c:v>
                </c:pt>
                <c:pt idx="3">
                  <c:v>Medicine</c:v>
                </c:pt>
                <c:pt idx="4">
                  <c:v>Technology</c:v>
                </c:pt>
                <c:pt idx="5">
                  <c:v>Natural sciences</c:v>
                </c:pt>
              </c:strCache>
            </c:strRef>
          </c:cat>
          <c:val>
            <c:numRef>
              <c:f>Lapas1!$D$3:$D$8</c:f>
              <c:numCache>
                <c:formatCode>General</c:formatCode>
                <c:ptCount val="6"/>
                <c:pt idx="0">
                  <c:v>18</c:v>
                </c:pt>
                <c:pt idx="1">
                  <c:v>8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09-4ABE-9387-5F5427437665}"/>
            </c:ext>
          </c:extLst>
        </c:ser>
        <c:ser>
          <c:idx val="2"/>
          <c:order val="2"/>
          <c:tx>
            <c:strRef>
              <c:f>Lapas1!$E$2</c:f>
              <c:strCache>
                <c:ptCount val="1"/>
                <c:pt idx="0">
                  <c:v>Printed books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Lapas1!$B$3:$B$8</c:f>
              <c:strCache>
                <c:ptCount val="6"/>
                <c:pt idx="0">
                  <c:v>Arts &amp; humanities</c:v>
                </c:pt>
                <c:pt idx="1">
                  <c:v>Social sciences</c:v>
                </c:pt>
                <c:pt idx="2">
                  <c:v>Agricultural sciences</c:v>
                </c:pt>
                <c:pt idx="3">
                  <c:v>Medicine</c:v>
                </c:pt>
                <c:pt idx="4">
                  <c:v>Technology</c:v>
                </c:pt>
                <c:pt idx="5">
                  <c:v>Natural sciences</c:v>
                </c:pt>
              </c:strCache>
            </c:strRef>
          </c:cat>
          <c:val>
            <c:numRef>
              <c:f>Lapas1!$E$3:$E$8</c:f>
              <c:numCache>
                <c:formatCode>General</c:formatCode>
                <c:ptCount val="6"/>
                <c:pt idx="0">
                  <c:v>23</c:v>
                </c:pt>
                <c:pt idx="1">
                  <c:v>16</c:v>
                </c:pt>
                <c:pt idx="2">
                  <c:v>4</c:v>
                </c:pt>
                <c:pt idx="3">
                  <c:v>1</c:v>
                </c:pt>
                <c:pt idx="4">
                  <c:v>3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09-4ABE-9387-5F5427437665}"/>
            </c:ext>
          </c:extLst>
        </c:ser>
        <c:ser>
          <c:idx val="3"/>
          <c:order val="3"/>
          <c:tx>
            <c:strRef>
              <c:f>Lapas1!$F$2</c:f>
              <c:strCache>
                <c:ptCount val="1"/>
                <c:pt idx="0">
                  <c:v>Conference papers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Lapas1!$B$3:$B$8</c:f>
              <c:strCache>
                <c:ptCount val="6"/>
                <c:pt idx="0">
                  <c:v>Arts &amp; humanities</c:v>
                </c:pt>
                <c:pt idx="1">
                  <c:v>Social sciences</c:v>
                </c:pt>
                <c:pt idx="2">
                  <c:v>Agricultural sciences</c:v>
                </c:pt>
                <c:pt idx="3">
                  <c:v>Medicine</c:v>
                </c:pt>
                <c:pt idx="4">
                  <c:v>Technology</c:v>
                </c:pt>
                <c:pt idx="5">
                  <c:v>Natural sciences</c:v>
                </c:pt>
              </c:strCache>
            </c:strRef>
          </c:cat>
          <c:val>
            <c:numRef>
              <c:f>Lapas1!$F$3:$F$8</c:f>
              <c:numCache>
                <c:formatCode>General</c:formatCode>
                <c:ptCount val="6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2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309-4ABE-9387-5F5427437665}"/>
            </c:ext>
          </c:extLst>
        </c:ser>
        <c:ser>
          <c:idx val="4"/>
          <c:order val="4"/>
          <c:tx>
            <c:strRef>
              <c:f>Lapas1!$G$2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Lapas1!$B$3:$B$8</c:f>
              <c:strCache>
                <c:ptCount val="6"/>
                <c:pt idx="0">
                  <c:v>Arts &amp; humanities</c:v>
                </c:pt>
                <c:pt idx="1">
                  <c:v>Social sciences</c:v>
                </c:pt>
                <c:pt idx="2">
                  <c:v>Agricultural sciences</c:v>
                </c:pt>
                <c:pt idx="3">
                  <c:v>Medicine</c:v>
                </c:pt>
                <c:pt idx="4">
                  <c:v>Technology</c:v>
                </c:pt>
                <c:pt idx="5">
                  <c:v>Natural sciences</c:v>
                </c:pt>
              </c:strCache>
            </c:strRef>
          </c:cat>
          <c:val>
            <c:numRef>
              <c:f>Lapas1!$G$3:$G$8</c:f>
              <c:numCache>
                <c:formatCode>General</c:formatCode>
                <c:ptCount val="6"/>
                <c:pt idx="0">
                  <c:v>5</c:v>
                </c:pt>
                <c:pt idx="1">
                  <c:v>10</c:v>
                </c:pt>
                <c:pt idx="2">
                  <c:v>14</c:v>
                </c:pt>
                <c:pt idx="3">
                  <c:v>10</c:v>
                </c:pt>
                <c:pt idx="4">
                  <c:v>6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309-4ABE-9387-5F542743766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44942384"/>
        <c:axId val="344937808"/>
      </c:barChart>
      <c:catAx>
        <c:axId val="344942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44937808"/>
        <c:crosses val="autoZero"/>
        <c:auto val="1"/>
        <c:lblAlgn val="ctr"/>
        <c:lblOffset val="100"/>
        <c:noMultiLvlLbl val="0"/>
      </c:catAx>
      <c:valAx>
        <c:axId val="34493780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44942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" name="Google Shape;30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 время семинара были представлены основные принципы использования и понятия RDA, также основные отличия RDA от предыдущих правил каталогизации (AARC2); также представлены решения по внедрению RDA в эл. каталоги академических библиотек и по конвертированию записей. Мероприятие было предназначено руководителям библиотек консорциума eLABa, их подразделений, а также специалистам, интересующимся каталогизацией по правилам RDA.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9" name="Google Shape;329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4" name="Google Shape;34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Исследование выявило особенности информационного поведения исследователей. Полученные результаты показывают, какие научные информационные ресурсы используются наиболее часто и какими способами исследователи получают их. </a:t>
            </a:r>
            <a:endParaRPr/>
          </a:p>
        </p:txBody>
      </p:sp>
      <p:sp>
        <p:nvSpPr>
          <p:cNvPr id="345" name="Google Shape;345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7" name="Google Shape;357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/>
              <a:t>Результаты исследования в дальнейшем будут использованы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/>
              <a:t>при планировании соответствующего фонда библиотечных информационных ресурсов,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/>
              <a:t>при выборе наиболее актуальных ресурсов,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/>
              <a:t>при мониторинге тенденций в научной информации,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/>
              <a:t>а также при проверке гипотез, например, можно ли полагаться только на ресурсы открытого доступа.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4" name="Google Shape;364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8" name="Google Shape;23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5" name="Google Shape;26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0" name="Google Shape;28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83671" y="449990"/>
            <a:ext cx="3197723" cy="136551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3"/>
          <p:cNvSpPr txBox="1"/>
          <p:nvPr>
            <p:ph type="ctrTitle"/>
          </p:nvPr>
        </p:nvSpPr>
        <p:spPr>
          <a:xfrm>
            <a:off x="3035300" y="4043088"/>
            <a:ext cx="8560955" cy="2305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3"/>
          <p:cNvSpPr/>
          <p:nvPr/>
        </p:nvSpPr>
        <p:spPr>
          <a:xfrm>
            <a:off x="2521776" y="3493564"/>
            <a:ext cx="1754297" cy="14109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 showMasterSp="0">
  <p:cSld name="Section Header 2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7"/>
          <p:cNvSpPr txBox="1"/>
          <p:nvPr>
            <p:ph idx="1" type="body"/>
          </p:nvPr>
        </p:nvSpPr>
        <p:spPr>
          <a:xfrm>
            <a:off x="9943144" y="4727407"/>
            <a:ext cx="1943100" cy="176546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b="1" sz="9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57"/>
          <p:cNvSpPr txBox="1"/>
          <p:nvPr>
            <p:ph type="title"/>
          </p:nvPr>
        </p:nvSpPr>
        <p:spPr>
          <a:xfrm>
            <a:off x="1105870" y="1003148"/>
            <a:ext cx="5031696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7"/>
          <p:cNvSpPr/>
          <p:nvPr/>
        </p:nvSpPr>
        <p:spPr>
          <a:xfrm>
            <a:off x="576213" y="573364"/>
            <a:ext cx="1692421" cy="14109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3" showMasterSp="0">
  <p:cSld name="Section Header 3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8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58"/>
          <p:cNvSpPr txBox="1"/>
          <p:nvPr>
            <p:ph type="title"/>
          </p:nvPr>
        </p:nvSpPr>
        <p:spPr>
          <a:xfrm>
            <a:off x="1105870" y="1003148"/>
            <a:ext cx="5031696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58"/>
          <p:cNvSpPr/>
          <p:nvPr/>
        </p:nvSpPr>
        <p:spPr>
          <a:xfrm>
            <a:off x="576213" y="573364"/>
            <a:ext cx="1692421" cy="14109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atation">
  <p:cSld name="Quata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9"/>
          <p:cNvSpPr txBox="1"/>
          <p:nvPr>
            <p:ph type="title"/>
          </p:nvPr>
        </p:nvSpPr>
        <p:spPr>
          <a:xfrm>
            <a:off x="756227" y="755793"/>
            <a:ext cx="5332846" cy="37615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59"/>
          <p:cNvSpPr txBox="1"/>
          <p:nvPr>
            <p:ph idx="1" type="body"/>
          </p:nvPr>
        </p:nvSpPr>
        <p:spPr>
          <a:xfrm>
            <a:off x="6490277" y="2636548"/>
            <a:ext cx="4918075" cy="35746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atation 2" showMasterSp="0">
  <p:cSld name="Quatation 2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60"/>
          <p:cNvSpPr txBox="1"/>
          <p:nvPr>
            <p:ph type="title"/>
          </p:nvPr>
        </p:nvSpPr>
        <p:spPr>
          <a:xfrm>
            <a:off x="1936750" y="2093595"/>
            <a:ext cx="8318500" cy="27070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60"/>
          <p:cNvSpPr/>
          <p:nvPr/>
        </p:nvSpPr>
        <p:spPr>
          <a:xfrm>
            <a:off x="0" y="0"/>
            <a:ext cx="3035300" cy="93472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60"/>
          <p:cNvSpPr/>
          <p:nvPr/>
        </p:nvSpPr>
        <p:spPr>
          <a:xfrm>
            <a:off x="1104275" y="1724494"/>
            <a:ext cx="1692421" cy="14109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0"/>
          <p:cNvSpPr/>
          <p:nvPr/>
        </p:nvSpPr>
        <p:spPr>
          <a:xfrm>
            <a:off x="9409039" y="5038690"/>
            <a:ext cx="1692421" cy="14109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s" showMasterSp="0">
  <p:cSld name="3 columns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61"/>
          <p:cNvSpPr txBox="1"/>
          <p:nvPr>
            <p:ph idx="1" type="body"/>
          </p:nvPr>
        </p:nvSpPr>
        <p:spPr>
          <a:xfrm>
            <a:off x="838201" y="3075709"/>
            <a:ext cx="3193472" cy="30758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61"/>
          <p:cNvSpPr txBox="1"/>
          <p:nvPr>
            <p:ph idx="2" type="body"/>
          </p:nvPr>
        </p:nvSpPr>
        <p:spPr>
          <a:xfrm>
            <a:off x="4499264" y="3075709"/>
            <a:ext cx="3193472" cy="30758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61"/>
          <p:cNvSpPr txBox="1"/>
          <p:nvPr>
            <p:ph idx="3" type="body"/>
          </p:nvPr>
        </p:nvSpPr>
        <p:spPr>
          <a:xfrm>
            <a:off x="8160327" y="3075709"/>
            <a:ext cx="3193472" cy="30758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61"/>
          <p:cNvSpPr/>
          <p:nvPr/>
        </p:nvSpPr>
        <p:spPr>
          <a:xfrm>
            <a:off x="661924" y="2773099"/>
            <a:ext cx="425364" cy="11557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A325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61"/>
          <p:cNvSpPr/>
          <p:nvPr/>
        </p:nvSpPr>
        <p:spPr>
          <a:xfrm>
            <a:off x="4302204" y="2773099"/>
            <a:ext cx="425364" cy="11557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A325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61"/>
          <p:cNvSpPr/>
          <p:nvPr/>
        </p:nvSpPr>
        <p:spPr>
          <a:xfrm>
            <a:off x="7963267" y="2773099"/>
            <a:ext cx="425364" cy="11557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A325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61"/>
          <p:cNvSpPr/>
          <p:nvPr>
            <p:ph idx="4" type="pic"/>
          </p:nvPr>
        </p:nvSpPr>
        <p:spPr>
          <a:xfrm>
            <a:off x="0" y="0"/>
            <a:ext cx="12192000" cy="227647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s 2">
  <p:cSld name="3 columns 2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2"/>
          <p:cNvSpPr txBox="1"/>
          <p:nvPr>
            <p:ph idx="1" type="body"/>
          </p:nvPr>
        </p:nvSpPr>
        <p:spPr>
          <a:xfrm>
            <a:off x="838201" y="1773528"/>
            <a:ext cx="3193472" cy="43236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62"/>
          <p:cNvSpPr txBox="1"/>
          <p:nvPr>
            <p:ph idx="2" type="body"/>
          </p:nvPr>
        </p:nvSpPr>
        <p:spPr>
          <a:xfrm>
            <a:off x="4499264" y="1773528"/>
            <a:ext cx="3193472" cy="43236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62"/>
          <p:cNvSpPr txBox="1"/>
          <p:nvPr>
            <p:ph idx="3" type="body"/>
          </p:nvPr>
        </p:nvSpPr>
        <p:spPr>
          <a:xfrm>
            <a:off x="8160327" y="1773528"/>
            <a:ext cx="3193472" cy="43236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62"/>
          <p:cNvSpPr/>
          <p:nvPr/>
        </p:nvSpPr>
        <p:spPr>
          <a:xfrm>
            <a:off x="646302" y="1470919"/>
            <a:ext cx="425364" cy="11557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A325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62"/>
          <p:cNvSpPr/>
          <p:nvPr/>
        </p:nvSpPr>
        <p:spPr>
          <a:xfrm>
            <a:off x="4286582" y="1470919"/>
            <a:ext cx="425364" cy="11557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A325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62"/>
          <p:cNvSpPr/>
          <p:nvPr/>
        </p:nvSpPr>
        <p:spPr>
          <a:xfrm>
            <a:off x="7947645" y="1470919"/>
            <a:ext cx="425364" cy="11557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A325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62"/>
          <p:cNvSpPr/>
          <p:nvPr/>
        </p:nvSpPr>
        <p:spPr>
          <a:xfrm>
            <a:off x="0" y="0"/>
            <a:ext cx="3271520" cy="85344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 columns">
  <p:cSld name="4 columns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63"/>
          <p:cNvSpPr txBox="1"/>
          <p:nvPr>
            <p:ph idx="1" type="body"/>
          </p:nvPr>
        </p:nvSpPr>
        <p:spPr>
          <a:xfrm>
            <a:off x="1004460" y="1907453"/>
            <a:ext cx="4396739" cy="174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" name="Google Shape;85;p63"/>
          <p:cNvSpPr/>
          <p:nvPr/>
        </p:nvSpPr>
        <p:spPr>
          <a:xfrm>
            <a:off x="791778" y="1604843"/>
            <a:ext cx="425364" cy="11557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A325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63"/>
          <p:cNvSpPr txBox="1"/>
          <p:nvPr>
            <p:ph idx="2" type="body"/>
          </p:nvPr>
        </p:nvSpPr>
        <p:spPr>
          <a:xfrm>
            <a:off x="1004460" y="4284893"/>
            <a:ext cx="4396739" cy="174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63"/>
          <p:cNvSpPr/>
          <p:nvPr/>
        </p:nvSpPr>
        <p:spPr>
          <a:xfrm>
            <a:off x="791778" y="3982283"/>
            <a:ext cx="425364" cy="11557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A325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63"/>
          <p:cNvSpPr txBox="1"/>
          <p:nvPr>
            <p:ph idx="3" type="body"/>
          </p:nvPr>
        </p:nvSpPr>
        <p:spPr>
          <a:xfrm>
            <a:off x="6889750" y="1907453"/>
            <a:ext cx="4396739" cy="174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63"/>
          <p:cNvSpPr/>
          <p:nvPr/>
        </p:nvSpPr>
        <p:spPr>
          <a:xfrm>
            <a:off x="6677068" y="1604843"/>
            <a:ext cx="425364" cy="11557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A325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63"/>
          <p:cNvSpPr txBox="1"/>
          <p:nvPr>
            <p:ph idx="4" type="body"/>
          </p:nvPr>
        </p:nvSpPr>
        <p:spPr>
          <a:xfrm>
            <a:off x="6889750" y="4284893"/>
            <a:ext cx="4396739" cy="174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63"/>
          <p:cNvSpPr/>
          <p:nvPr/>
        </p:nvSpPr>
        <p:spPr>
          <a:xfrm>
            <a:off x="6677068" y="3982283"/>
            <a:ext cx="425364" cy="11557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A325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">
  <p:cSld name="Char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4"/>
          <p:cNvSpPr txBox="1"/>
          <p:nvPr>
            <p:ph type="title"/>
          </p:nvPr>
        </p:nvSpPr>
        <p:spPr>
          <a:xfrm>
            <a:off x="838200" y="715787"/>
            <a:ext cx="892925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64"/>
          <p:cNvSpPr/>
          <p:nvPr>
            <p:ph idx="2" type="chart"/>
          </p:nvPr>
        </p:nvSpPr>
        <p:spPr>
          <a:xfrm>
            <a:off x="838200" y="2156460"/>
            <a:ext cx="5010150" cy="3956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3D001D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D001D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3D001D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3D001D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5" name="Google Shape;95;p64"/>
          <p:cNvSpPr/>
          <p:nvPr>
            <p:ph idx="3" type="chart"/>
          </p:nvPr>
        </p:nvSpPr>
        <p:spPr>
          <a:xfrm>
            <a:off x="6172511" y="2156460"/>
            <a:ext cx="5010150" cy="3956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3D001D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D001D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3D001D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3D001D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 2">
  <p:cSld name="Chart 2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65"/>
          <p:cNvSpPr txBox="1"/>
          <p:nvPr>
            <p:ph type="title"/>
          </p:nvPr>
        </p:nvSpPr>
        <p:spPr>
          <a:xfrm>
            <a:off x="838200" y="715787"/>
            <a:ext cx="892925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65"/>
          <p:cNvSpPr/>
          <p:nvPr>
            <p:ph idx="2" type="chart"/>
          </p:nvPr>
        </p:nvSpPr>
        <p:spPr>
          <a:xfrm>
            <a:off x="838200" y="2156460"/>
            <a:ext cx="9561513" cy="4019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3D001D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D001D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3D001D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3D001D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ructure">
  <p:cSld name="Structure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6"/>
          <p:cNvSpPr txBox="1"/>
          <p:nvPr>
            <p:ph type="title"/>
          </p:nvPr>
        </p:nvSpPr>
        <p:spPr>
          <a:xfrm>
            <a:off x="838200" y="715787"/>
            <a:ext cx="892925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66"/>
          <p:cNvSpPr/>
          <p:nvPr>
            <p:ph idx="2" type="dgm"/>
          </p:nvPr>
        </p:nvSpPr>
        <p:spPr>
          <a:xfrm>
            <a:off x="838200" y="2041525"/>
            <a:ext cx="8929688" cy="4068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3D001D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D001D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3D001D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3D001D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showMasterSp="0">
  <p:cSld name="Two Conten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6"/>
          <p:cNvSpPr/>
          <p:nvPr>
            <p:ph idx="2" type="pic"/>
          </p:nvPr>
        </p:nvSpPr>
        <p:spPr>
          <a:xfrm>
            <a:off x="4517136" y="0"/>
            <a:ext cx="7674864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0" name="Google Shape;20;p26"/>
          <p:cNvSpPr txBox="1"/>
          <p:nvPr>
            <p:ph type="title"/>
          </p:nvPr>
        </p:nvSpPr>
        <p:spPr>
          <a:xfrm>
            <a:off x="417576" y="1314510"/>
            <a:ext cx="3576408" cy="14056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6"/>
          <p:cNvSpPr txBox="1"/>
          <p:nvPr>
            <p:ph idx="1" type="body"/>
          </p:nvPr>
        </p:nvSpPr>
        <p:spPr>
          <a:xfrm>
            <a:off x="435864" y="3267940"/>
            <a:ext cx="3576408" cy="3144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">
  <p:cSld name="Table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7"/>
          <p:cNvSpPr txBox="1"/>
          <p:nvPr>
            <p:ph type="title"/>
          </p:nvPr>
        </p:nvSpPr>
        <p:spPr>
          <a:xfrm>
            <a:off x="838200" y="715787"/>
            <a:ext cx="892925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" showMasterSp="0">
  <p:cSld name="Picture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8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collage" showMasterSp="0">
  <p:cSld name="Picture collage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9"/>
          <p:cNvSpPr/>
          <p:nvPr>
            <p:ph idx="2" type="pic"/>
          </p:nvPr>
        </p:nvSpPr>
        <p:spPr>
          <a:xfrm>
            <a:off x="0" y="0"/>
            <a:ext cx="6096000" cy="6850063"/>
          </a:xfrm>
          <a:prstGeom prst="rect">
            <a:avLst/>
          </a:prstGeom>
          <a:noFill/>
          <a:ln>
            <a:noFill/>
          </a:ln>
        </p:spPr>
      </p:sp>
      <p:sp>
        <p:nvSpPr>
          <p:cNvPr id="108" name="Google Shape;108;p69"/>
          <p:cNvSpPr/>
          <p:nvPr>
            <p:ph idx="3" type="pic"/>
          </p:nvPr>
        </p:nvSpPr>
        <p:spPr>
          <a:xfrm>
            <a:off x="6096000" y="2276475"/>
            <a:ext cx="6096000" cy="4573588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69"/>
          <p:cNvSpPr/>
          <p:nvPr>
            <p:ph idx="4" type="pic"/>
          </p:nvPr>
        </p:nvSpPr>
        <p:spPr>
          <a:xfrm>
            <a:off x="6096000" y="0"/>
            <a:ext cx="6096000" cy="227647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collage" showMasterSp="0">
  <p:cSld name="Content collage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0"/>
          <p:cNvSpPr/>
          <p:nvPr>
            <p:ph idx="2" type="pic"/>
          </p:nvPr>
        </p:nvSpPr>
        <p:spPr>
          <a:xfrm>
            <a:off x="0" y="0"/>
            <a:ext cx="6096000" cy="6850063"/>
          </a:xfrm>
          <a:prstGeom prst="rect">
            <a:avLst/>
          </a:prstGeom>
          <a:noFill/>
          <a:ln>
            <a:noFill/>
          </a:ln>
        </p:spPr>
      </p:sp>
      <p:sp>
        <p:nvSpPr>
          <p:cNvPr id="112" name="Google Shape;112;p70"/>
          <p:cNvSpPr/>
          <p:nvPr>
            <p:ph idx="3" type="pic"/>
          </p:nvPr>
        </p:nvSpPr>
        <p:spPr>
          <a:xfrm>
            <a:off x="6096000" y="2276475"/>
            <a:ext cx="6096000" cy="4573588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70"/>
          <p:cNvSpPr txBox="1"/>
          <p:nvPr>
            <p:ph idx="1" type="body"/>
          </p:nvPr>
        </p:nvSpPr>
        <p:spPr>
          <a:xfrm>
            <a:off x="6423660" y="320041"/>
            <a:ext cx="5394960" cy="1691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">
  <p:cSld name="Conten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5"/>
          <p:cNvSpPr/>
          <p:nvPr>
            <p:ph idx="2" type="pic"/>
          </p:nvPr>
        </p:nvSpPr>
        <p:spPr>
          <a:xfrm>
            <a:off x="0" y="0"/>
            <a:ext cx="464058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21" name="Google Shape;121;p25"/>
          <p:cNvSpPr txBox="1"/>
          <p:nvPr>
            <p:ph type="title"/>
          </p:nvPr>
        </p:nvSpPr>
        <p:spPr>
          <a:xfrm>
            <a:off x="6054725" y="1889760"/>
            <a:ext cx="5483860" cy="833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5"/>
          <p:cNvSpPr txBox="1"/>
          <p:nvPr>
            <p:ph idx="1" type="body"/>
          </p:nvPr>
        </p:nvSpPr>
        <p:spPr>
          <a:xfrm>
            <a:off x="6055360" y="3024493"/>
            <a:ext cx="5483225" cy="33455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576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AutoNum type="arabicPeriod"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>
  <p:cSld name="2_Custom Layout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7"/>
          <p:cNvSpPr txBox="1"/>
          <p:nvPr>
            <p:ph type="title"/>
          </p:nvPr>
        </p:nvSpPr>
        <p:spPr>
          <a:xfrm>
            <a:off x="838200" y="715787"/>
            <a:ext cx="892925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7"/>
          <p:cNvSpPr/>
          <p:nvPr>
            <p:ph idx="2" type="chart"/>
          </p:nvPr>
        </p:nvSpPr>
        <p:spPr>
          <a:xfrm>
            <a:off x="1177925" y="2156460"/>
            <a:ext cx="9561513" cy="4019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slide">
  <p:cSld name="Text slid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8"/>
          <p:cNvSpPr txBox="1"/>
          <p:nvPr>
            <p:ph type="title"/>
          </p:nvPr>
        </p:nvSpPr>
        <p:spPr>
          <a:xfrm>
            <a:off x="838200" y="1186842"/>
            <a:ext cx="9053945" cy="11268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8"/>
          <p:cNvSpPr txBox="1"/>
          <p:nvPr>
            <p:ph idx="1" type="body"/>
          </p:nvPr>
        </p:nvSpPr>
        <p:spPr>
          <a:xfrm>
            <a:off x="838200" y="2512405"/>
            <a:ext cx="9053945" cy="3597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and text slide">
  <p:cSld name="Picture and text slide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9"/>
          <p:cNvSpPr txBox="1"/>
          <p:nvPr>
            <p:ph type="title"/>
          </p:nvPr>
        </p:nvSpPr>
        <p:spPr>
          <a:xfrm>
            <a:off x="4176591" y="1392063"/>
            <a:ext cx="6796209" cy="12169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9"/>
          <p:cNvSpPr txBox="1"/>
          <p:nvPr>
            <p:ph idx="1" type="body"/>
          </p:nvPr>
        </p:nvSpPr>
        <p:spPr>
          <a:xfrm>
            <a:off x="4176568" y="2909455"/>
            <a:ext cx="6796088" cy="31788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2" name="Google Shape;132;p29"/>
          <p:cNvSpPr/>
          <p:nvPr>
            <p:ph idx="2" type="pic"/>
          </p:nvPr>
        </p:nvSpPr>
        <p:spPr>
          <a:xfrm>
            <a:off x="0" y="7938"/>
            <a:ext cx="3035300" cy="684212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3" showMasterSp="0">
  <p:cSld name="Section Header 3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0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35" name="Google Shape;135;p30"/>
          <p:cNvSpPr txBox="1"/>
          <p:nvPr>
            <p:ph type="title"/>
          </p:nvPr>
        </p:nvSpPr>
        <p:spPr>
          <a:xfrm>
            <a:off x="1105870" y="1003148"/>
            <a:ext cx="5031696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30"/>
          <p:cNvSpPr/>
          <p:nvPr/>
        </p:nvSpPr>
        <p:spPr>
          <a:xfrm>
            <a:off x="576213" y="573364"/>
            <a:ext cx="1692421" cy="141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s" showMasterSp="0">
  <p:cSld name="3 columns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1"/>
          <p:cNvSpPr txBox="1"/>
          <p:nvPr>
            <p:ph idx="1" type="body"/>
          </p:nvPr>
        </p:nvSpPr>
        <p:spPr>
          <a:xfrm>
            <a:off x="838201" y="3075709"/>
            <a:ext cx="3193472" cy="30758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" name="Google Shape;139;p31"/>
          <p:cNvSpPr txBox="1"/>
          <p:nvPr>
            <p:ph idx="2" type="body"/>
          </p:nvPr>
        </p:nvSpPr>
        <p:spPr>
          <a:xfrm>
            <a:off x="4499264" y="3075709"/>
            <a:ext cx="3193472" cy="30758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" name="Google Shape;140;p31"/>
          <p:cNvSpPr txBox="1"/>
          <p:nvPr>
            <p:ph idx="3" type="body"/>
          </p:nvPr>
        </p:nvSpPr>
        <p:spPr>
          <a:xfrm>
            <a:off x="8160327" y="3075709"/>
            <a:ext cx="3193472" cy="30758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" name="Google Shape;141;p31"/>
          <p:cNvSpPr/>
          <p:nvPr/>
        </p:nvSpPr>
        <p:spPr>
          <a:xfrm>
            <a:off x="661924" y="2773099"/>
            <a:ext cx="425364" cy="115574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rgbClr val="A325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31"/>
          <p:cNvSpPr/>
          <p:nvPr/>
        </p:nvSpPr>
        <p:spPr>
          <a:xfrm>
            <a:off x="4302204" y="2773099"/>
            <a:ext cx="425364" cy="115574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rgbClr val="A325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31"/>
          <p:cNvSpPr/>
          <p:nvPr/>
        </p:nvSpPr>
        <p:spPr>
          <a:xfrm>
            <a:off x="7963267" y="2773099"/>
            <a:ext cx="425364" cy="115574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rgbClr val="A325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31"/>
          <p:cNvSpPr/>
          <p:nvPr>
            <p:ph idx="4" type="pic"/>
          </p:nvPr>
        </p:nvSpPr>
        <p:spPr>
          <a:xfrm>
            <a:off x="0" y="0"/>
            <a:ext cx="12192000" cy="227647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acts" showMasterSp="0">
  <p:cSld name="Contact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83671" y="586112"/>
            <a:ext cx="2752482" cy="1175384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3"/>
          <p:cNvSpPr txBox="1"/>
          <p:nvPr>
            <p:ph idx="1" type="body"/>
          </p:nvPr>
        </p:nvSpPr>
        <p:spPr>
          <a:xfrm>
            <a:off x="6389255" y="4279271"/>
            <a:ext cx="5394325" cy="20339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33"/>
          <p:cNvSpPr txBox="1"/>
          <p:nvPr>
            <p:ph type="ctrTitle"/>
          </p:nvPr>
        </p:nvSpPr>
        <p:spPr>
          <a:xfrm>
            <a:off x="6389255" y="3221287"/>
            <a:ext cx="5396345" cy="8331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3"/>
          <p:cNvSpPr/>
          <p:nvPr/>
        </p:nvSpPr>
        <p:spPr>
          <a:xfrm>
            <a:off x="5849598" y="2855328"/>
            <a:ext cx="1692421" cy="14109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atation 2" showMasterSp="0">
  <p:cSld name="Quatation 2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2"/>
          <p:cNvSpPr txBox="1"/>
          <p:nvPr>
            <p:ph type="title"/>
          </p:nvPr>
        </p:nvSpPr>
        <p:spPr>
          <a:xfrm>
            <a:off x="1936750" y="2093595"/>
            <a:ext cx="8318500" cy="27070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32"/>
          <p:cNvSpPr/>
          <p:nvPr/>
        </p:nvSpPr>
        <p:spPr>
          <a:xfrm>
            <a:off x="0" y="0"/>
            <a:ext cx="3035300" cy="9347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32"/>
          <p:cNvSpPr/>
          <p:nvPr/>
        </p:nvSpPr>
        <p:spPr>
          <a:xfrm>
            <a:off x="1104275" y="1724494"/>
            <a:ext cx="1692421" cy="141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32"/>
          <p:cNvSpPr/>
          <p:nvPr/>
        </p:nvSpPr>
        <p:spPr>
          <a:xfrm>
            <a:off x="9409039" y="5038690"/>
            <a:ext cx="1692421" cy="141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 showMasterSp="0">
  <p:cSld name="Title Slide 1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09016" y="459481"/>
            <a:ext cx="3178893" cy="1357473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34"/>
          <p:cNvSpPr txBox="1"/>
          <p:nvPr>
            <p:ph type="ctrTitle"/>
          </p:nvPr>
        </p:nvSpPr>
        <p:spPr>
          <a:xfrm>
            <a:off x="3035300" y="4043088"/>
            <a:ext cx="8560955" cy="2305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34"/>
          <p:cNvSpPr/>
          <p:nvPr/>
        </p:nvSpPr>
        <p:spPr>
          <a:xfrm>
            <a:off x="2521776" y="3493564"/>
            <a:ext cx="1754297" cy="141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 showMasterSp="0">
  <p:cSld name="Title slid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09016" y="459481"/>
            <a:ext cx="3178893" cy="1357473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35"/>
          <p:cNvSpPr txBox="1"/>
          <p:nvPr>
            <p:ph type="ctrTitle"/>
          </p:nvPr>
        </p:nvSpPr>
        <p:spPr>
          <a:xfrm>
            <a:off x="6458527" y="3102776"/>
            <a:ext cx="5396345" cy="34811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35"/>
          <p:cNvSpPr/>
          <p:nvPr/>
        </p:nvSpPr>
        <p:spPr>
          <a:xfrm>
            <a:off x="5946098" y="2667741"/>
            <a:ext cx="1754297" cy="141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3" showMasterSp="0">
  <p:cSld name="Title slide 3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96737" y="586111"/>
            <a:ext cx="2626664" cy="1121656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36"/>
          <p:cNvSpPr txBox="1"/>
          <p:nvPr>
            <p:ph type="ctrTitle"/>
          </p:nvPr>
        </p:nvSpPr>
        <p:spPr>
          <a:xfrm>
            <a:off x="6458528" y="3338945"/>
            <a:ext cx="5396345" cy="3186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36"/>
          <p:cNvSpPr/>
          <p:nvPr/>
        </p:nvSpPr>
        <p:spPr>
          <a:xfrm>
            <a:off x="6096000" y="2869785"/>
            <a:ext cx="1410475" cy="1341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36"/>
          <p:cNvSpPr/>
          <p:nvPr>
            <p:ph idx="2" type="pic"/>
          </p:nvPr>
        </p:nvSpPr>
        <p:spPr>
          <a:xfrm>
            <a:off x="0" y="0"/>
            <a:ext cx="6096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>
  <p:cSld name="Section Header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163004" y="5852566"/>
            <a:ext cx="1104900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37"/>
          <p:cNvSpPr txBox="1"/>
          <p:nvPr>
            <p:ph type="title"/>
          </p:nvPr>
        </p:nvSpPr>
        <p:spPr>
          <a:xfrm>
            <a:off x="1105870" y="1003148"/>
            <a:ext cx="5031696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37"/>
          <p:cNvSpPr/>
          <p:nvPr/>
        </p:nvSpPr>
        <p:spPr>
          <a:xfrm>
            <a:off x="576213" y="573364"/>
            <a:ext cx="1692421" cy="141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 showMasterSp="0">
  <p:cSld name="Section Header 2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8"/>
          <p:cNvSpPr txBox="1"/>
          <p:nvPr>
            <p:ph idx="1" type="body"/>
          </p:nvPr>
        </p:nvSpPr>
        <p:spPr>
          <a:xfrm>
            <a:off x="9943144" y="4727407"/>
            <a:ext cx="1943100" cy="176546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b="1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" name="Google Shape;169;p38"/>
          <p:cNvSpPr txBox="1"/>
          <p:nvPr>
            <p:ph type="title"/>
          </p:nvPr>
        </p:nvSpPr>
        <p:spPr>
          <a:xfrm>
            <a:off x="1105870" y="1003148"/>
            <a:ext cx="5031696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38"/>
          <p:cNvSpPr/>
          <p:nvPr/>
        </p:nvSpPr>
        <p:spPr>
          <a:xfrm>
            <a:off x="576213" y="573364"/>
            <a:ext cx="1692421" cy="141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showMasterSp="0">
  <p:cSld name="Two Content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9"/>
          <p:cNvSpPr/>
          <p:nvPr>
            <p:ph idx="2" type="pic"/>
          </p:nvPr>
        </p:nvSpPr>
        <p:spPr>
          <a:xfrm>
            <a:off x="4517136" y="0"/>
            <a:ext cx="7674864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73" name="Google Shape;173;p39"/>
          <p:cNvSpPr txBox="1"/>
          <p:nvPr>
            <p:ph type="title"/>
          </p:nvPr>
        </p:nvSpPr>
        <p:spPr>
          <a:xfrm>
            <a:off x="417576" y="1314510"/>
            <a:ext cx="3576408" cy="14056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39"/>
          <p:cNvSpPr txBox="1"/>
          <p:nvPr>
            <p:ph idx="1" type="body"/>
          </p:nvPr>
        </p:nvSpPr>
        <p:spPr>
          <a:xfrm>
            <a:off x="435864" y="3267940"/>
            <a:ext cx="3576408" cy="3144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atation">
  <p:cSld name="Quatation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0"/>
          <p:cNvSpPr txBox="1"/>
          <p:nvPr>
            <p:ph type="title"/>
          </p:nvPr>
        </p:nvSpPr>
        <p:spPr>
          <a:xfrm>
            <a:off x="756227" y="755793"/>
            <a:ext cx="5332846" cy="37615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40"/>
          <p:cNvSpPr txBox="1"/>
          <p:nvPr>
            <p:ph idx="1" type="body"/>
          </p:nvPr>
        </p:nvSpPr>
        <p:spPr>
          <a:xfrm>
            <a:off x="6490277" y="2636548"/>
            <a:ext cx="4918075" cy="35746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s 2">
  <p:cSld name="3 columns 2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1"/>
          <p:cNvSpPr txBox="1"/>
          <p:nvPr>
            <p:ph idx="1" type="body"/>
          </p:nvPr>
        </p:nvSpPr>
        <p:spPr>
          <a:xfrm>
            <a:off x="838201" y="1773528"/>
            <a:ext cx="3193472" cy="43236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" name="Google Shape;180;p41"/>
          <p:cNvSpPr txBox="1"/>
          <p:nvPr>
            <p:ph idx="2" type="body"/>
          </p:nvPr>
        </p:nvSpPr>
        <p:spPr>
          <a:xfrm>
            <a:off x="4499264" y="1773528"/>
            <a:ext cx="3193472" cy="43236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" name="Google Shape;181;p41"/>
          <p:cNvSpPr txBox="1"/>
          <p:nvPr>
            <p:ph idx="3" type="body"/>
          </p:nvPr>
        </p:nvSpPr>
        <p:spPr>
          <a:xfrm>
            <a:off x="8160327" y="1773528"/>
            <a:ext cx="3193472" cy="43236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" name="Google Shape;182;p41"/>
          <p:cNvSpPr/>
          <p:nvPr/>
        </p:nvSpPr>
        <p:spPr>
          <a:xfrm>
            <a:off x="646302" y="1470919"/>
            <a:ext cx="425364" cy="115574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rgbClr val="A325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41"/>
          <p:cNvSpPr/>
          <p:nvPr/>
        </p:nvSpPr>
        <p:spPr>
          <a:xfrm>
            <a:off x="4286582" y="1470919"/>
            <a:ext cx="425364" cy="115574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rgbClr val="A325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41"/>
          <p:cNvSpPr/>
          <p:nvPr/>
        </p:nvSpPr>
        <p:spPr>
          <a:xfrm>
            <a:off x="7947645" y="1470919"/>
            <a:ext cx="425364" cy="115574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rgbClr val="A325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41"/>
          <p:cNvSpPr/>
          <p:nvPr/>
        </p:nvSpPr>
        <p:spPr>
          <a:xfrm>
            <a:off x="0" y="0"/>
            <a:ext cx="3271520" cy="8534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 columns">
  <p:cSld name="4 columns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2"/>
          <p:cNvSpPr txBox="1"/>
          <p:nvPr>
            <p:ph idx="1" type="body"/>
          </p:nvPr>
        </p:nvSpPr>
        <p:spPr>
          <a:xfrm>
            <a:off x="1004460" y="1907453"/>
            <a:ext cx="4396739" cy="174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" name="Google Shape;188;p42"/>
          <p:cNvSpPr/>
          <p:nvPr/>
        </p:nvSpPr>
        <p:spPr>
          <a:xfrm>
            <a:off x="791778" y="1604843"/>
            <a:ext cx="425364" cy="115574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rgbClr val="A325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42"/>
          <p:cNvSpPr txBox="1"/>
          <p:nvPr>
            <p:ph idx="2" type="body"/>
          </p:nvPr>
        </p:nvSpPr>
        <p:spPr>
          <a:xfrm>
            <a:off x="1004460" y="4284893"/>
            <a:ext cx="4396739" cy="174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" name="Google Shape;190;p42"/>
          <p:cNvSpPr/>
          <p:nvPr/>
        </p:nvSpPr>
        <p:spPr>
          <a:xfrm>
            <a:off x="791778" y="3982283"/>
            <a:ext cx="425364" cy="115574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rgbClr val="A325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42"/>
          <p:cNvSpPr txBox="1"/>
          <p:nvPr>
            <p:ph idx="3" type="body"/>
          </p:nvPr>
        </p:nvSpPr>
        <p:spPr>
          <a:xfrm>
            <a:off x="6889750" y="1907453"/>
            <a:ext cx="4396739" cy="174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2" name="Google Shape;192;p42"/>
          <p:cNvSpPr/>
          <p:nvPr/>
        </p:nvSpPr>
        <p:spPr>
          <a:xfrm>
            <a:off x="6677068" y="1604843"/>
            <a:ext cx="425364" cy="115574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rgbClr val="A325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42"/>
          <p:cNvSpPr txBox="1"/>
          <p:nvPr>
            <p:ph idx="4" type="body"/>
          </p:nvPr>
        </p:nvSpPr>
        <p:spPr>
          <a:xfrm>
            <a:off x="6889750" y="4284893"/>
            <a:ext cx="4396739" cy="174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4" name="Google Shape;194;p42"/>
          <p:cNvSpPr/>
          <p:nvPr/>
        </p:nvSpPr>
        <p:spPr>
          <a:xfrm>
            <a:off x="6677068" y="3982283"/>
            <a:ext cx="425364" cy="115574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rgbClr val="A325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 showMasterSp="0">
  <p:cSld name="Title slide 2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83671" y="449990"/>
            <a:ext cx="3197723" cy="1365514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51"/>
          <p:cNvSpPr txBox="1"/>
          <p:nvPr>
            <p:ph type="ctrTitle"/>
          </p:nvPr>
        </p:nvSpPr>
        <p:spPr>
          <a:xfrm>
            <a:off x="6458527" y="3102776"/>
            <a:ext cx="5396345" cy="34811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1"/>
          <p:cNvSpPr/>
          <p:nvPr/>
        </p:nvSpPr>
        <p:spPr>
          <a:xfrm>
            <a:off x="5946098" y="2667741"/>
            <a:ext cx="1754297" cy="14109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">
  <p:cSld name="Chart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3"/>
          <p:cNvSpPr txBox="1"/>
          <p:nvPr>
            <p:ph type="title"/>
          </p:nvPr>
        </p:nvSpPr>
        <p:spPr>
          <a:xfrm>
            <a:off x="838200" y="715787"/>
            <a:ext cx="892925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43"/>
          <p:cNvSpPr/>
          <p:nvPr>
            <p:ph idx="2" type="chart"/>
          </p:nvPr>
        </p:nvSpPr>
        <p:spPr>
          <a:xfrm>
            <a:off x="838200" y="2156460"/>
            <a:ext cx="5010150" cy="3956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8" name="Google Shape;198;p43"/>
          <p:cNvSpPr/>
          <p:nvPr>
            <p:ph idx="3" type="chart"/>
          </p:nvPr>
        </p:nvSpPr>
        <p:spPr>
          <a:xfrm>
            <a:off x="6172511" y="2156460"/>
            <a:ext cx="5010150" cy="3956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 2">
  <p:cSld name="Chart 2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4"/>
          <p:cNvSpPr txBox="1"/>
          <p:nvPr>
            <p:ph type="title"/>
          </p:nvPr>
        </p:nvSpPr>
        <p:spPr>
          <a:xfrm>
            <a:off x="838200" y="715787"/>
            <a:ext cx="892925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44"/>
          <p:cNvSpPr/>
          <p:nvPr>
            <p:ph idx="2" type="chart"/>
          </p:nvPr>
        </p:nvSpPr>
        <p:spPr>
          <a:xfrm>
            <a:off x="838200" y="2156460"/>
            <a:ext cx="9561513" cy="4019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ructure">
  <p:cSld name="Structure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5"/>
          <p:cNvSpPr txBox="1"/>
          <p:nvPr>
            <p:ph type="title"/>
          </p:nvPr>
        </p:nvSpPr>
        <p:spPr>
          <a:xfrm>
            <a:off x="838200" y="715787"/>
            <a:ext cx="892925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45"/>
          <p:cNvSpPr/>
          <p:nvPr>
            <p:ph idx="2" type="dgm"/>
          </p:nvPr>
        </p:nvSpPr>
        <p:spPr>
          <a:xfrm>
            <a:off x="838200" y="2041525"/>
            <a:ext cx="8929688" cy="4068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">
  <p:cSld name="Table"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6"/>
          <p:cNvSpPr txBox="1"/>
          <p:nvPr>
            <p:ph type="title"/>
          </p:nvPr>
        </p:nvSpPr>
        <p:spPr>
          <a:xfrm>
            <a:off x="838200" y="715787"/>
            <a:ext cx="892925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" showMasterSp="0">
  <p:cSld name="Picture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7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collage" showMasterSp="0">
  <p:cSld name="Picture collage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8"/>
          <p:cNvSpPr/>
          <p:nvPr>
            <p:ph idx="2" type="pic"/>
          </p:nvPr>
        </p:nvSpPr>
        <p:spPr>
          <a:xfrm>
            <a:off x="0" y="0"/>
            <a:ext cx="6096000" cy="6850063"/>
          </a:xfrm>
          <a:prstGeom prst="rect">
            <a:avLst/>
          </a:prstGeom>
          <a:noFill/>
          <a:ln>
            <a:noFill/>
          </a:ln>
        </p:spPr>
      </p:sp>
      <p:sp>
        <p:nvSpPr>
          <p:cNvPr id="211" name="Google Shape;211;p48"/>
          <p:cNvSpPr/>
          <p:nvPr>
            <p:ph idx="3" type="pic"/>
          </p:nvPr>
        </p:nvSpPr>
        <p:spPr>
          <a:xfrm>
            <a:off x="6096000" y="2276475"/>
            <a:ext cx="6096000" cy="4573588"/>
          </a:xfrm>
          <a:prstGeom prst="rect">
            <a:avLst/>
          </a:prstGeom>
          <a:noFill/>
          <a:ln>
            <a:noFill/>
          </a:ln>
        </p:spPr>
      </p:sp>
      <p:sp>
        <p:nvSpPr>
          <p:cNvPr id="212" name="Google Shape;212;p48"/>
          <p:cNvSpPr/>
          <p:nvPr>
            <p:ph idx="4" type="pic"/>
          </p:nvPr>
        </p:nvSpPr>
        <p:spPr>
          <a:xfrm>
            <a:off x="6096000" y="0"/>
            <a:ext cx="6096000" cy="227647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collage" showMasterSp="0">
  <p:cSld name="Content collage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9"/>
          <p:cNvSpPr/>
          <p:nvPr>
            <p:ph idx="2" type="pic"/>
          </p:nvPr>
        </p:nvSpPr>
        <p:spPr>
          <a:xfrm>
            <a:off x="0" y="0"/>
            <a:ext cx="6096000" cy="6850063"/>
          </a:xfrm>
          <a:prstGeom prst="rect">
            <a:avLst/>
          </a:prstGeom>
          <a:noFill/>
          <a:ln>
            <a:noFill/>
          </a:ln>
        </p:spPr>
      </p:sp>
      <p:sp>
        <p:nvSpPr>
          <p:cNvPr id="215" name="Google Shape;215;p49"/>
          <p:cNvSpPr/>
          <p:nvPr>
            <p:ph idx="3" type="pic"/>
          </p:nvPr>
        </p:nvSpPr>
        <p:spPr>
          <a:xfrm>
            <a:off x="6096000" y="2276475"/>
            <a:ext cx="6096000" cy="4573588"/>
          </a:xfrm>
          <a:prstGeom prst="rect">
            <a:avLst/>
          </a:prstGeom>
          <a:noFill/>
          <a:ln>
            <a:noFill/>
          </a:ln>
        </p:spPr>
      </p:sp>
      <p:sp>
        <p:nvSpPr>
          <p:cNvPr id="216" name="Google Shape;216;p49"/>
          <p:cNvSpPr txBox="1"/>
          <p:nvPr>
            <p:ph idx="1" type="body"/>
          </p:nvPr>
        </p:nvSpPr>
        <p:spPr>
          <a:xfrm>
            <a:off x="6423660" y="320041"/>
            <a:ext cx="5394960" cy="1691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acts" showMasterSp="0">
  <p:cSld name="Contacts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96455" y="599441"/>
            <a:ext cx="2721271" cy="1162056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50"/>
          <p:cNvSpPr txBox="1"/>
          <p:nvPr>
            <p:ph idx="1" type="body"/>
          </p:nvPr>
        </p:nvSpPr>
        <p:spPr>
          <a:xfrm>
            <a:off x="6389255" y="4279271"/>
            <a:ext cx="5394325" cy="20339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" name="Google Shape;220;p50"/>
          <p:cNvSpPr txBox="1"/>
          <p:nvPr>
            <p:ph type="ctrTitle"/>
          </p:nvPr>
        </p:nvSpPr>
        <p:spPr>
          <a:xfrm>
            <a:off x="6389255" y="3221287"/>
            <a:ext cx="5396345" cy="8331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" name="Google Shape;221;p50"/>
          <p:cNvSpPr/>
          <p:nvPr/>
        </p:nvSpPr>
        <p:spPr>
          <a:xfrm>
            <a:off x="5849598" y="2855328"/>
            <a:ext cx="1692421" cy="14109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3" showMasterSp="0">
  <p:cSld name="Title slide 3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96736" y="586112"/>
            <a:ext cx="2602159" cy="1111192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2"/>
          <p:cNvSpPr txBox="1"/>
          <p:nvPr>
            <p:ph type="ctrTitle"/>
          </p:nvPr>
        </p:nvSpPr>
        <p:spPr>
          <a:xfrm>
            <a:off x="6458528" y="3338945"/>
            <a:ext cx="5396345" cy="3186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2"/>
          <p:cNvSpPr/>
          <p:nvPr/>
        </p:nvSpPr>
        <p:spPr>
          <a:xfrm>
            <a:off x="6096000" y="2869785"/>
            <a:ext cx="1410475" cy="13415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52"/>
          <p:cNvSpPr/>
          <p:nvPr>
            <p:ph idx="2" type="pic"/>
          </p:nvPr>
        </p:nvSpPr>
        <p:spPr>
          <a:xfrm>
            <a:off x="0" y="0"/>
            <a:ext cx="6096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">
  <p:cSld name="Conte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3"/>
          <p:cNvSpPr/>
          <p:nvPr>
            <p:ph idx="2" type="pic"/>
          </p:nvPr>
        </p:nvSpPr>
        <p:spPr>
          <a:xfrm>
            <a:off x="0" y="0"/>
            <a:ext cx="464058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8" name="Google Shape;38;p53"/>
          <p:cNvSpPr txBox="1"/>
          <p:nvPr>
            <p:ph type="title"/>
          </p:nvPr>
        </p:nvSpPr>
        <p:spPr>
          <a:xfrm>
            <a:off x="6054725" y="1889760"/>
            <a:ext cx="5483860" cy="833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3"/>
          <p:cNvSpPr txBox="1"/>
          <p:nvPr>
            <p:ph idx="1" type="body"/>
          </p:nvPr>
        </p:nvSpPr>
        <p:spPr>
          <a:xfrm>
            <a:off x="6055360" y="3024493"/>
            <a:ext cx="5483225" cy="33455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576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160"/>
              <a:buFont typeface="Arial"/>
              <a:buAutoNum type="arabicPeriod"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slide">
  <p:cSld name="Text slide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4"/>
          <p:cNvSpPr txBox="1"/>
          <p:nvPr>
            <p:ph type="title"/>
          </p:nvPr>
        </p:nvSpPr>
        <p:spPr>
          <a:xfrm>
            <a:off x="838200" y="1186842"/>
            <a:ext cx="9053945" cy="11268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54"/>
          <p:cNvSpPr txBox="1"/>
          <p:nvPr>
            <p:ph idx="1" type="body"/>
          </p:nvPr>
        </p:nvSpPr>
        <p:spPr>
          <a:xfrm>
            <a:off x="838200" y="2512405"/>
            <a:ext cx="9053945" cy="3597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and picture">
  <p:cSld name="Text and picture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5"/>
          <p:cNvSpPr txBox="1"/>
          <p:nvPr>
            <p:ph type="title"/>
          </p:nvPr>
        </p:nvSpPr>
        <p:spPr>
          <a:xfrm>
            <a:off x="4176591" y="1392063"/>
            <a:ext cx="6796209" cy="12169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55"/>
          <p:cNvSpPr txBox="1"/>
          <p:nvPr>
            <p:ph idx="1" type="body"/>
          </p:nvPr>
        </p:nvSpPr>
        <p:spPr>
          <a:xfrm>
            <a:off x="4176568" y="2909455"/>
            <a:ext cx="6796088" cy="31788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55"/>
          <p:cNvSpPr/>
          <p:nvPr>
            <p:ph idx="2" type="pic"/>
          </p:nvPr>
        </p:nvSpPr>
        <p:spPr>
          <a:xfrm>
            <a:off x="0" y="7938"/>
            <a:ext cx="3035300" cy="684212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>
  <p:cSld name="Section Head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163004" y="5893918"/>
            <a:ext cx="1104900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56"/>
          <p:cNvSpPr txBox="1"/>
          <p:nvPr>
            <p:ph type="title"/>
          </p:nvPr>
        </p:nvSpPr>
        <p:spPr>
          <a:xfrm>
            <a:off x="1105870" y="1003148"/>
            <a:ext cx="5031696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56"/>
          <p:cNvSpPr/>
          <p:nvPr/>
        </p:nvSpPr>
        <p:spPr>
          <a:xfrm>
            <a:off x="576213" y="573364"/>
            <a:ext cx="1692421" cy="14109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22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25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17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45.xml"/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26" Type="http://schemas.openxmlformats.org/officeDocument/2006/relationships/theme" Target="../theme/theme3.xml"/><Relationship Id="rId25" Type="http://schemas.openxmlformats.org/officeDocument/2006/relationships/slideLayout" Target="../slideLayouts/slideLayout47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163004" y="518720"/>
            <a:ext cx="1104900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2"/>
          <p:cNvSpPr txBox="1"/>
          <p:nvPr>
            <p:ph type="title"/>
          </p:nvPr>
        </p:nvSpPr>
        <p:spPr>
          <a:xfrm>
            <a:off x="838200" y="715787"/>
            <a:ext cx="892925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22"/>
          <p:cNvSpPr txBox="1"/>
          <p:nvPr>
            <p:ph idx="1" type="body"/>
          </p:nvPr>
        </p:nvSpPr>
        <p:spPr>
          <a:xfrm>
            <a:off x="838200" y="2276475"/>
            <a:ext cx="8929255" cy="31489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3D001D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D001D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3D001D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001D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3D001D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2"/>
          <p:cNvSpPr txBox="1"/>
          <p:nvPr/>
        </p:nvSpPr>
        <p:spPr>
          <a:xfrm>
            <a:off x="6770747" y="6356350"/>
            <a:ext cx="37143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3D001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5">
          <p15:clr>
            <a:srgbClr val="F26B43"/>
          </p15:clr>
        </p15:guide>
        <p15:guide id="2">
          <p15:clr>
            <a:srgbClr val="F26B43"/>
          </p15:clr>
        </p15:guide>
        <p15:guide id="3" pos="5768">
          <p15:clr>
            <a:srgbClr val="F26B43"/>
          </p15:clr>
        </p15:guide>
        <p15:guide id="4" pos="1912">
          <p15:clr>
            <a:srgbClr val="F26B43"/>
          </p15:clr>
        </p15:guide>
        <p15:guide id="5" pos="3840">
          <p15:clr>
            <a:srgbClr val="F26B43"/>
          </p15:clr>
        </p15:guide>
        <p15:guide id="6" pos="7680">
          <p15:clr>
            <a:srgbClr val="F26B43"/>
          </p15:clr>
        </p15:guide>
        <p15:guide id="7" orient="horz" pos="1434">
          <p15:clr>
            <a:srgbClr val="F26B43"/>
          </p15:clr>
        </p15:guide>
        <p15:guide id="8" orient="horz" pos="2886">
          <p15:clr>
            <a:srgbClr val="F26B43"/>
          </p15:clr>
        </p15:guide>
        <p15:guide id="9" orient="horz" pos="4315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163004" y="521818"/>
            <a:ext cx="1104900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4"/>
          <p:cNvSpPr txBox="1"/>
          <p:nvPr>
            <p:ph type="title"/>
          </p:nvPr>
        </p:nvSpPr>
        <p:spPr>
          <a:xfrm>
            <a:off x="838200" y="715787"/>
            <a:ext cx="892925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1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7" name="Google Shape;117;p24"/>
          <p:cNvSpPr txBox="1"/>
          <p:nvPr>
            <p:ph idx="1" type="body"/>
          </p:nvPr>
        </p:nvSpPr>
        <p:spPr>
          <a:xfrm>
            <a:off x="838200" y="2276475"/>
            <a:ext cx="8929255" cy="31489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8" name="Google Shape;118;p24"/>
          <p:cNvSpPr txBox="1"/>
          <p:nvPr/>
        </p:nvSpPr>
        <p:spPr>
          <a:xfrm>
            <a:off x="6770747" y="6356350"/>
            <a:ext cx="37143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93" r:id="rId22"/>
    <p:sldLayoutId id="2147483694" r:id="rId23"/>
    <p:sldLayoutId id="2147483695" r:id="rId24"/>
    <p:sldLayoutId id="2147483696" r:id="rId2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5">
          <p15:clr>
            <a:srgbClr val="F26B43"/>
          </p15:clr>
        </p15:guide>
        <p15:guide id="2">
          <p15:clr>
            <a:srgbClr val="F26B43"/>
          </p15:clr>
        </p15:guide>
        <p15:guide id="3" pos="5768">
          <p15:clr>
            <a:srgbClr val="F26B43"/>
          </p15:clr>
        </p15:guide>
        <p15:guide id="4" pos="1912">
          <p15:clr>
            <a:srgbClr val="F26B43"/>
          </p15:clr>
        </p15:guide>
        <p15:guide id="5" pos="3840">
          <p15:clr>
            <a:srgbClr val="F26B43"/>
          </p15:clr>
        </p15:guide>
        <p15:guide id="6" pos="7680">
          <p15:clr>
            <a:srgbClr val="F26B43"/>
          </p15:clr>
        </p15:guide>
        <p15:guide id="7" orient="horz" pos="1434">
          <p15:clr>
            <a:srgbClr val="F26B43"/>
          </p15:clr>
        </p15:guide>
        <p15:guide id="8" orient="horz" pos="2886">
          <p15:clr>
            <a:srgbClr val="F26B43"/>
          </p15:clr>
        </p15:guide>
        <p15:guide id="9" orient="horz" pos="431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7.xml"/><Relationship Id="rId3" Type="http://schemas.openxmlformats.org/officeDocument/2006/relationships/chart" Target="../charts/chart1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artsandculture.google.com/exhibit/map-of-threads/7wJCK_-Vx6VyIQ?hl=en" TargetMode="External"/><Relationship Id="rId4" Type="http://schemas.openxmlformats.org/officeDocument/2006/relationships/hyperlink" Target="https://artsandculture.google.com/story/zQVxTdYw24EiTQ?hl=en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hyperlink" Target="mailto:odeta.pakalniene@mb.vu.lt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13.png"/><Relationship Id="rId6" Type="http://schemas.openxmlformats.org/officeDocument/2006/relationships/image" Target="../media/image8.png"/><Relationship Id="rId7" Type="http://schemas.openxmlformats.org/officeDocument/2006/relationships/image" Target="../media/image2.png"/><Relationship Id="rId8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"/>
          <p:cNvSpPr txBox="1"/>
          <p:nvPr>
            <p:ph type="ctrTitle"/>
          </p:nvPr>
        </p:nvSpPr>
        <p:spPr>
          <a:xfrm>
            <a:off x="2723573" y="3897614"/>
            <a:ext cx="9610436" cy="20563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i="1" lang="ru-RU" sz="3200"/>
              <a:t>Обеспечение доступа к библиотечным ресурсам в условиях пандемии COVID-19: опыт Библиотеки Вильнюсского университета</a:t>
            </a:r>
            <a:br>
              <a:rPr i="1" lang="ru-RU" sz="2800"/>
            </a:br>
            <a:br>
              <a:rPr i="1" lang="ru-RU" sz="2400"/>
            </a:br>
            <a:endParaRPr b="0" sz="2400"/>
          </a:p>
        </p:txBody>
      </p:sp>
      <p:sp>
        <p:nvSpPr>
          <p:cNvPr id="227" name="Google Shape;227;p1"/>
          <p:cNvSpPr txBox="1"/>
          <p:nvPr/>
        </p:nvSpPr>
        <p:spPr>
          <a:xfrm>
            <a:off x="2723573" y="2123211"/>
            <a:ext cx="807258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Одета Пакальнене, </a:t>
            </a:r>
            <a:br>
              <a:rPr b="0" i="0" lang="ru-RU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Руководитель отдела управления информационными ресурсами, Библиотека Вильнюсского университета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"/>
          <p:cNvSpPr txBox="1"/>
          <p:nvPr/>
        </p:nvSpPr>
        <p:spPr>
          <a:xfrm>
            <a:off x="2826906" y="6151419"/>
            <a:ext cx="38440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Вильнюс, 2021-12-07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0"/>
          <p:cNvSpPr txBox="1"/>
          <p:nvPr>
            <p:ph type="title"/>
          </p:nvPr>
        </p:nvSpPr>
        <p:spPr>
          <a:xfrm>
            <a:off x="798286" y="446614"/>
            <a:ext cx="9053945" cy="11268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i="1" lang="ru-RU"/>
              <a:t>RDA: этапы внедрения</a:t>
            </a:r>
            <a:endParaRPr/>
          </a:p>
        </p:txBody>
      </p:sp>
      <p:sp>
        <p:nvSpPr>
          <p:cNvPr id="307" name="Google Shape;307;p10"/>
          <p:cNvSpPr txBox="1"/>
          <p:nvPr>
            <p:ph idx="1" type="body"/>
          </p:nvPr>
        </p:nvSpPr>
        <p:spPr>
          <a:xfrm>
            <a:off x="435429" y="1299803"/>
            <a:ext cx="11292114" cy="57904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/>
              <a:t>начало 2019 г.: создана рабочая группа «Внедрение стандарта RDА в библиотеки LABT». 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/>
              <a:t>конец 2019 г.: опубликованы методические рекомендации для каталогизаторов «Библиографическое описание ресурсов и доступа каталогизации».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/>
              <a:t>февраль 2020 г.: организован семинар «Стандарт RDА: структура, принципы, основные понятия и внедрение в эл. каталогах библиотек».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/>
              <a:t>конец февраля 2020 г.: для каталогизаторов академических библиотек организован цикл учебных семинаров «Использование RDA стандартов в каталогизации» (пять сессий).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/>
              <a:t>Aleph библиографические библиотечки для каталогизации по правилам RDA подготовлены в два этапа: 1) подготовлены основные эл. каталоги библиотек (Aleph XXX01</a:t>
            </a:r>
            <a:r>
              <a:rPr i="1" lang="ru-RU"/>
              <a:t> </a:t>
            </a:r>
            <a:r>
              <a:rPr lang="ru-RU"/>
              <a:t>библиотечки); 2) подготовлены оставшиеся Aleph библиографические библиотечки.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/>
              <a:t>май 2020 г.: начато создание всех библиографических описаний по правилам RDA. Для облегчения работы в сервере созданы шаблоны с обязательными полями RDA и отключена возможность сохранять новые описания, выполненные по старым правилам.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/>
              <a:t>в помощь каталогизаторам создано веб-приложение </a:t>
            </a:r>
            <a:r>
              <a:rPr i="1" lang="ru-RU"/>
              <a:t>Redmine</a:t>
            </a:r>
            <a:r>
              <a:rPr lang="ru-RU"/>
              <a:t> (https://darbai.labt.lt). </a:t>
            </a:r>
            <a:r>
              <a:rPr i="1" lang="ru-RU"/>
              <a:t>Redmine</a:t>
            </a:r>
            <a:r>
              <a:rPr lang="ru-RU"/>
              <a:t> позволяет задавать различные вопросы, связанные с каталогизацией, на которые отвечает группа экспертов.</a:t>
            </a:r>
            <a:endParaRPr/>
          </a:p>
          <a:p>
            <a:pPr indent="-215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1"/>
          <p:cNvSpPr txBox="1"/>
          <p:nvPr>
            <p:ph type="title"/>
          </p:nvPr>
        </p:nvSpPr>
        <p:spPr>
          <a:xfrm>
            <a:off x="1828800" y="1186842"/>
            <a:ext cx="9053945" cy="11268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ru-RU"/>
              <a:t>RDA: главные принципы</a:t>
            </a:r>
            <a:endParaRPr/>
          </a:p>
        </p:txBody>
      </p:sp>
      <p:sp>
        <p:nvSpPr>
          <p:cNvPr id="313" name="Google Shape;313;p11"/>
          <p:cNvSpPr txBox="1"/>
          <p:nvPr>
            <p:ph idx="1" type="body"/>
          </p:nvPr>
        </p:nvSpPr>
        <p:spPr>
          <a:xfrm>
            <a:off x="1809750" y="2512405"/>
            <a:ext cx="9053945" cy="3597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/>
              <a:t>перепишите то, что видите; 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/>
              <a:t>данные берите не только из титульного листа; 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/>
              <a:t>больше слов, меньше непонятных пользователям сокращений; 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/>
              <a:t>если можно, делайте проще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2"/>
          <p:cNvSpPr txBox="1"/>
          <p:nvPr>
            <p:ph type="title"/>
          </p:nvPr>
        </p:nvSpPr>
        <p:spPr>
          <a:xfrm>
            <a:off x="838200" y="1186841"/>
            <a:ext cx="10448636" cy="12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ru-RU"/>
              <a:t>RDA конец 2021 г.: первые наблюдения</a:t>
            </a:r>
            <a:endParaRPr/>
          </a:p>
        </p:txBody>
      </p:sp>
      <p:sp>
        <p:nvSpPr>
          <p:cNvPr id="319" name="Google Shape;319;p12"/>
          <p:cNvSpPr txBox="1"/>
          <p:nvPr>
            <p:ph idx="1" type="body"/>
          </p:nvPr>
        </p:nvSpPr>
        <p:spPr>
          <a:xfrm>
            <a:off x="1133475" y="2401454"/>
            <a:ext cx="9053945" cy="3597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AutoNum type="arabicPeriod"/>
            </a:pPr>
            <a:r>
              <a:rPr lang="ru-RU"/>
              <a:t>Библиографическое описание стало длиннее и полнее;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AutoNum type="arabicPeriod"/>
            </a:pPr>
            <a:r>
              <a:rPr lang="ru-RU"/>
              <a:t>Библиотекарь имеет больше свободы в выборе того, как сделать библиографическое описание максимально информативным для читателя;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AutoNum type="arabicPeriod"/>
            </a:pPr>
            <a:r>
              <a:rPr lang="ru-RU"/>
              <a:t>Из-за решения отказаться от традиционных латинских сокращений (например, </a:t>
            </a:r>
            <a:r>
              <a:rPr i="1" lang="ru-RU"/>
              <a:t>s. a</a:t>
            </a:r>
            <a:r>
              <a:rPr lang="ru-RU"/>
              <a:t>., </a:t>
            </a:r>
            <a:r>
              <a:rPr i="1" lang="ru-RU"/>
              <a:t>s. l</a:t>
            </a:r>
            <a:r>
              <a:rPr lang="ru-RU"/>
              <a:t>., </a:t>
            </a:r>
            <a:r>
              <a:rPr i="1" lang="ru-RU"/>
              <a:t>et al</a:t>
            </a:r>
            <a:r>
              <a:rPr lang="ru-RU"/>
              <a:t>., </a:t>
            </a:r>
            <a:r>
              <a:rPr i="1" lang="ru-RU"/>
              <a:t>etc</a:t>
            </a:r>
            <a:r>
              <a:rPr lang="ru-RU"/>
              <a:t>), библиографические описания стали менее понятны пользователям из других стран.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1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13"/>
          <p:cNvSpPr txBox="1"/>
          <p:nvPr>
            <p:ph type="title"/>
          </p:nvPr>
        </p:nvSpPr>
        <p:spPr>
          <a:xfrm>
            <a:off x="1105868" y="951632"/>
            <a:ext cx="10055618" cy="3620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ru-RU" sz="4800"/>
              <a:t>3 часть.</a:t>
            </a:r>
            <a:br>
              <a:rPr i="1" lang="ru-RU" sz="4800"/>
            </a:br>
            <a:r>
              <a:rPr i="1" lang="ru-RU" sz="4800"/>
              <a:t>Oбеспечение информационными ресурсами в условиях карантина</a:t>
            </a:r>
            <a:endParaRPr sz="4800">
              <a:solidFill>
                <a:schemeClr val="lt1"/>
              </a:solidFill>
            </a:endParaRPr>
          </a:p>
        </p:txBody>
      </p:sp>
      <p:sp>
        <p:nvSpPr>
          <p:cNvPr id="326" name="Google Shape;326;p13"/>
          <p:cNvSpPr/>
          <p:nvPr/>
        </p:nvSpPr>
        <p:spPr>
          <a:xfrm>
            <a:off x="534648" y="521848"/>
            <a:ext cx="1692421" cy="14109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4"/>
          <p:cNvSpPr txBox="1"/>
          <p:nvPr>
            <p:ph idx="1" type="body"/>
          </p:nvPr>
        </p:nvSpPr>
        <p:spPr>
          <a:xfrm>
            <a:off x="838201" y="3075709"/>
            <a:ext cx="3193472" cy="30758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rPr lang="ru-RU"/>
              <a:t>Ресурсы: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rPr lang="ru-RU"/>
              <a:t>электронные,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rPr lang="ru-RU"/>
              <a:t>традиционные,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rPr lang="ru-RU"/>
              <a:t>коллекции культурного наследия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t/>
            </a:r>
            <a:endParaRPr/>
          </a:p>
        </p:txBody>
      </p:sp>
      <p:sp>
        <p:nvSpPr>
          <p:cNvPr id="333" name="Google Shape;333;p14"/>
          <p:cNvSpPr txBox="1"/>
          <p:nvPr>
            <p:ph idx="2" type="body"/>
          </p:nvPr>
        </p:nvSpPr>
        <p:spPr>
          <a:xfrm>
            <a:off x="4499264" y="3075709"/>
            <a:ext cx="3193472" cy="30758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rPr lang="ru-RU"/>
              <a:t>Новые услуги,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rPr lang="ru-RU"/>
              <a:t>индивидуальные консультации,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rPr lang="ru-RU"/>
              <a:t>роль предметного библиотекаря</a:t>
            </a:r>
            <a:endParaRPr/>
          </a:p>
        </p:txBody>
      </p:sp>
      <p:sp>
        <p:nvSpPr>
          <p:cNvPr id="334" name="Google Shape;334;p14"/>
          <p:cNvSpPr txBox="1"/>
          <p:nvPr>
            <p:ph idx="3" type="body"/>
          </p:nvPr>
        </p:nvSpPr>
        <p:spPr>
          <a:xfrm>
            <a:off x="8160327" y="3075709"/>
            <a:ext cx="3193472" cy="30758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rPr lang="ru-RU"/>
              <a:t>Виртуальные выставки на платформе Google Arts and Culture</a:t>
            </a:r>
            <a:endParaRPr/>
          </a:p>
        </p:txBody>
      </p:sp>
      <p:pic>
        <p:nvPicPr>
          <p:cNvPr id="335" name="Google Shape;335;p14"/>
          <p:cNvPicPr preferRelativeResize="0"/>
          <p:nvPr>
            <p:ph idx="4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227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5"/>
          <p:cNvSpPr txBox="1"/>
          <p:nvPr>
            <p:ph type="title"/>
          </p:nvPr>
        </p:nvSpPr>
        <p:spPr>
          <a:xfrm>
            <a:off x="1041400" y="1172327"/>
            <a:ext cx="9053945" cy="11268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ru-RU"/>
              <a:t>Информационные ресурсы БВУ</a:t>
            </a:r>
            <a:endParaRPr/>
          </a:p>
        </p:txBody>
      </p:sp>
      <p:sp>
        <p:nvSpPr>
          <p:cNvPr id="341" name="Google Shape;341;p15"/>
          <p:cNvSpPr txBox="1"/>
          <p:nvPr>
            <p:ph idx="1" type="body"/>
          </p:nvPr>
        </p:nvSpPr>
        <p:spPr>
          <a:xfrm>
            <a:off x="838200" y="2033432"/>
            <a:ext cx="9053945" cy="4454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/>
              <a:t>Электронные ресурсы (базы данных, журналы, книги):</a:t>
            </a:r>
            <a:endParaRPr/>
          </a:p>
          <a:p>
            <a:pPr indent="-342900" lvl="2" marL="12573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 sz="2000">
                <a:latin typeface="Arial"/>
                <a:ea typeface="Arial"/>
                <a:cs typeface="Arial"/>
                <a:sym typeface="Arial"/>
              </a:rPr>
              <a:t>EBA </a:t>
            </a:r>
            <a:r>
              <a:rPr lang="ru-RU"/>
              <a:t>(Cambridge Core и Oxford Scholarship Online),</a:t>
            </a:r>
            <a:endParaRPr/>
          </a:p>
          <a:p>
            <a:pPr indent="-342900" lvl="2" marL="12573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 sz="2000">
                <a:latin typeface="Arial"/>
                <a:ea typeface="Arial"/>
                <a:cs typeface="Arial"/>
                <a:sym typeface="Arial"/>
              </a:rPr>
              <a:t>STL </a:t>
            </a:r>
            <a:r>
              <a:rPr lang="ru-RU"/>
              <a:t>(Academic Complete Collection on ProQuest и Ebook Central);</a:t>
            </a:r>
            <a:endParaRPr/>
          </a:p>
          <a:p>
            <a:pPr indent="-342900" lvl="0" marL="3429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/>
              <a:t>Традиционные ресурсы:</a:t>
            </a:r>
            <a:endParaRPr/>
          </a:p>
          <a:p>
            <a:pPr indent="-342900" lvl="2" marL="12573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 sz="2000"/>
              <a:t>организация обслуживания неконтактным путём, </a:t>
            </a:r>
            <a:endParaRPr sz="2000"/>
          </a:p>
          <a:p>
            <a:pPr indent="-342900" lvl="2" marL="12573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 sz="2000"/>
              <a:t>сканирование отдельных частей книг и статей, </a:t>
            </a:r>
            <a:endParaRPr sz="2000"/>
          </a:p>
          <a:p>
            <a:pPr indent="-342900" lvl="2" marL="12573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 sz="2000"/>
              <a:t>регулярная коммуникация с предметными библиотекарями (subject librarians);</a:t>
            </a:r>
            <a:endParaRPr/>
          </a:p>
          <a:p>
            <a:pPr indent="-342900" lvl="0" marL="3429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/>
              <a:t>Исследование соответствия литературы, используемой в публикациях исследователей ВУ, ресурсам библиотеки.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6"/>
          <p:cNvSpPr txBox="1"/>
          <p:nvPr>
            <p:ph type="title"/>
          </p:nvPr>
        </p:nvSpPr>
        <p:spPr>
          <a:xfrm>
            <a:off x="838200" y="707870"/>
            <a:ext cx="11103428" cy="1948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ru-RU" sz="3600"/>
              <a:t>Исследование 2020 г.</a:t>
            </a:r>
            <a:r>
              <a:rPr lang="ru-RU" sz="4000"/>
              <a:t>: </a:t>
            </a:r>
            <a:br>
              <a:rPr lang="ru-RU" sz="4000"/>
            </a:br>
            <a:r>
              <a:rPr lang="ru-RU" sz="3600"/>
              <a:t>Обеспечение исследователей необходимыми информационными ресурсами</a:t>
            </a:r>
            <a:endParaRPr sz="3600"/>
          </a:p>
        </p:txBody>
      </p:sp>
      <p:sp>
        <p:nvSpPr>
          <p:cNvPr id="348" name="Google Shape;348;p16"/>
          <p:cNvSpPr txBox="1"/>
          <p:nvPr>
            <p:ph idx="1" type="body"/>
          </p:nvPr>
        </p:nvSpPr>
        <p:spPr>
          <a:xfrm>
            <a:off x="838200" y="2656114"/>
            <a:ext cx="9053945" cy="3714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-342900" lvl="0" marL="3429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Char char="•"/>
            </a:pPr>
            <a:r>
              <a:rPr lang="ru-RU"/>
              <a:t>Цель – oценить актуальность информационных ресурсов библиотеки при подготовке научных публикаций высокого уровня (индексируемых Scopus);</a:t>
            </a:r>
            <a:endParaRPr/>
          </a:p>
          <a:p>
            <a:pPr indent="-342900" lvl="0" marL="3429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Char char="•"/>
            </a:pPr>
            <a:r>
              <a:rPr lang="ru-RU"/>
              <a:t>Для исследования было отобрано 280 статей (20% всех проиндексированных в Scopus статей, опубликованных исследователями ВУ в 2019 году);</a:t>
            </a:r>
            <a:endParaRPr/>
          </a:p>
          <a:p>
            <a:pPr indent="-342900" lvl="0" marL="3429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Char char="•"/>
            </a:pPr>
            <a:r>
              <a:rPr lang="ru-RU"/>
              <a:t>Анализировались литературные списки статей, опубликованных в рецензируемых научных журналах, пропорционально количеству статей по отраслям наук.</a:t>
            </a:r>
            <a:endParaRPr/>
          </a:p>
          <a:p>
            <a:pPr indent="-342900" lvl="0" marL="3429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Char char="•"/>
            </a:pPr>
            <a:r>
              <a:rPr lang="ru-RU"/>
              <a:t>Также были собраны данные о том, какие базы данных наиболее активно используются и чаще всего повторяются. 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3" name="Google Shape;353;p17"/>
          <p:cNvGraphicFramePr/>
          <p:nvPr/>
        </p:nvGraphicFramePr>
        <p:xfrm>
          <a:off x="1527959" y="2042556"/>
          <a:ext cx="8802254" cy="4451928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354" name="Google Shape;354;p17"/>
          <p:cNvSpPr txBox="1"/>
          <p:nvPr/>
        </p:nvSpPr>
        <p:spPr>
          <a:xfrm>
            <a:off x="823686" y="1201356"/>
            <a:ext cx="10773229" cy="11268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ru-RU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Типы информационных ресурсов (проц.)</a:t>
            </a:r>
            <a:endParaRPr b="1"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8"/>
          <p:cNvSpPr txBox="1"/>
          <p:nvPr>
            <p:ph type="title"/>
          </p:nvPr>
        </p:nvSpPr>
        <p:spPr>
          <a:xfrm>
            <a:off x="1297859" y="1186842"/>
            <a:ext cx="9537716" cy="11268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ru-RU" sz="3600"/>
              <a:t>Самые популярные базы данных </a:t>
            </a:r>
            <a:br>
              <a:rPr lang="ru-RU" sz="3600"/>
            </a:br>
            <a:r>
              <a:rPr lang="ru-RU" sz="3600"/>
              <a:t>в академической среде ВУ </a:t>
            </a:r>
            <a:endParaRPr sz="3600"/>
          </a:p>
        </p:txBody>
      </p:sp>
      <p:sp>
        <p:nvSpPr>
          <p:cNvPr id="361" name="Google Shape;361;p18"/>
          <p:cNvSpPr txBox="1"/>
          <p:nvPr>
            <p:ph idx="1" type="body"/>
          </p:nvPr>
        </p:nvSpPr>
        <p:spPr>
          <a:xfrm>
            <a:off x="3924045" y="2795491"/>
            <a:ext cx="4285343" cy="3597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Arial"/>
              <a:buAutoNum type="arabicPeriod"/>
            </a:pPr>
            <a:r>
              <a:rPr lang="ru-RU" sz="2800"/>
              <a:t>Science Direct</a:t>
            </a:r>
            <a:endParaRPr sz="2800"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Arial"/>
              <a:buAutoNum type="arabicPeriod"/>
            </a:pPr>
            <a:r>
              <a:rPr lang="ru-RU" sz="2800"/>
              <a:t>SpringerLink</a:t>
            </a:r>
            <a:endParaRPr sz="2800"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Arial"/>
              <a:buAutoNum type="arabicPeriod"/>
            </a:pPr>
            <a:r>
              <a:rPr lang="ru-RU" sz="2800"/>
              <a:t>Wiley Online Library</a:t>
            </a:r>
            <a:endParaRPr sz="2800"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Arial"/>
              <a:buAutoNum type="arabicPeriod"/>
            </a:pPr>
            <a:r>
              <a:rPr lang="ru-RU" sz="2800"/>
              <a:t>EBSCO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Arial"/>
              <a:buAutoNum type="arabicPeriod"/>
            </a:pPr>
            <a:r>
              <a:rPr lang="ru-RU" sz="2800"/>
              <a:t>IOP Science</a:t>
            </a:r>
            <a:endParaRPr sz="28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9"/>
          <p:cNvSpPr txBox="1"/>
          <p:nvPr>
            <p:ph idx="1" type="body"/>
          </p:nvPr>
        </p:nvSpPr>
        <p:spPr>
          <a:xfrm>
            <a:off x="1241301" y="2512405"/>
            <a:ext cx="10134600" cy="2308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ct val="100000"/>
              <a:buNone/>
            </a:pPr>
            <a:r>
              <a:rPr lang="ru-RU" sz="2800"/>
              <a:t>2019 г.: Карта нитей (Map of Threads),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ct val="100000"/>
              <a:buNone/>
            </a:pPr>
            <a:r>
              <a:rPr lang="ru-RU" u="sng">
                <a:solidFill>
                  <a:schemeClr val="hlink"/>
                </a:solidFill>
                <a:hlinkClick r:id="rId3"/>
              </a:rPr>
              <a:t>https://artsandculture.google.com/exhibit/map-of-threads/7wJCK_-Vx6VyIQ?hl=en</a:t>
            </a:r>
            <a:r>
              <a:rPr lang="ru-RU"/>
              <a:t>;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ct val="100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ct val="100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ct val="100000"/>
              <a:buNone/>
            </a:pPr>
            <a:r>
              <a:rPr lang="ru-RU" sz="2800"/>
              <a:t>2020 г.: Книги и некниги (Books and Non-Books), </a:t>
            </a:r>
            <a:endParaRPr sz="28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ct val="100000"/>
              <a:buNone/>
            </a:pPr>
            <a:r>
              <a:rPr lang="ru-RU" u="sng">
                <a:solidFill>
                  <a:schemeClr val="hlink"/>
                </a:solidFill>
                <a:hlinkClick r:id="rId4"/>
              </a:rPr>
              <a:t>https://artsandculture.google.com/story/zQVxTdYw24EiTQ?hl=en</a:t>
            </a:r>
            <a:r>
              <a:rPr lang="ru-RU"/>
              <a:t>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ct val="100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ct val="100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368" name="Google Shape;368;p19"/>
          <p:cNvSpPr txBox="1"/>
          <p:nvPr/>
        </p:nvSpPr>
        <p:spPr>
          <a:xfrm>
            <a:off x="1781629" y="1186842"/>
            <a:ext cx="9053945" cy="11268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ru-RU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Виртуальные выставки </a:t>
            </a:r>
            <a:endParaRPr b="1"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464058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"/>
          <p:cNvSpPr txBox="1"/>
          <p:nvPr>
            <p:ph type="title"/>
          </p:nvPr>
        </p:nvSpPr>
        <p:spPr>
          <a:xfrm>
            <a:off x="6054725" y="1889760"/>
            <a:ext cx="5483860" cy="833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ru-RU"/>
              <a:t>Содержание </a:t>
            </a:r>
            <a:endParaRPr/>
          </a:p>
        </p:txBody>
      </p:sp>
      <p:sp>
        <p:nvSpPr>
          <p:cNvPr id="235" name="Google Shape;235;p2"/>
          <p:cNvSpPr txBox="1"/>
          <p:nvPr>
            <p:ph idx="1" type="body"/>
          </p:nvPr>
        </p:nvSpPr>
        <p:spPr>
          <a:xfrm>
            <a:off x="6055360" y="3024493"/>
            <a:ext cx="5483225" cy="33455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2004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None/>
            </a:pPr>
            <a:r>
              <a:t/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AutoNum type="arabicPeriod"/>
            </a:pPr>
            <a:r>
              <a:rPr lang="ru-RU"/>
              <a:t>Введение: краткая история, факты и цифры Вильнюсского университета и библиотеки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AutoNum type="arabicPeriod"/>
            </a:pPr>
            <a:r>
              <a:rPr lang="ru-RU"/>
              <a:t>RDA: oпыт внедрения в Литве международного стандарта каталогизации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AutoNum type="arabicPeriod"/>
            </a:pPr>
            <a:r>
              <a:rPr lang="ru-RU"/>
              <a:t>Oбеспечение информационными ресурсами в условиях карантина</a:t>
            </a:r>
            <a:endParaRPr/>
          </a:p>
          <a:p>
            <a:pPr indent="-3302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</a:pPr>
            <a:r>
              <a:t/>
            </a:r>
            <a:endParaRPr/>
          </a:p>
          <a:p>
            <a:pPr indent="-215900" lvl="1" marL="8001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</a:pPr>
            <a:r>
              <a:t/>
            </a:r>
            <a:endParaRPr i="1"/>
          </a:p>
          <a:p>
            <a:pPr indent="-215900" lvl="1" marL="8001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</a:pPr>
            <a:r>
              <a:t/>
            </a:r>
            <a:endParaRPr i="1"/>
          </a:p>
          <a:p>
            <a:pPr indent="-32004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None/>
            </a:pPr>
            <a:r>
              <a:t/>
            </a:r>
            <a:endParaRPr i="1"/>
          </a:p>
          <a:p>
            <a:pPr indent="-32004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20"/>
          <p:cNvSpPr txBox="1"/>
          <p:nvPr>
            <p:ph type="title"/>
          </p:nvPr>
        </p:nvSpPr>
        <p:spPr>
          <a:xfrm>
            <a:off x="1936750" y="2093596"/>
            <a:ext cx="8318500" cy="1829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ru-RU"/>
              <a:t>"То, что нас не убивает, делает нас сильнее"</a:t>
            </a:r>
            <a:endParaRPr/>
          </a:p>
        </p:txBody>
      </p:sp>
      <p:sp>
        <p:nvSpPr>
          <p:cNvPr id="374" name="Google Shape;374;p20"/>
          <p:cNvSpPr txBox="1"/>
          <p:nvPr/>
        </p:nvSpPr>
        <p:spPr>
          <a:xfrm>
            <a:off x="6823792" y="4050890"/>
            <a:ext cx="343145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Фридрих Ницше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1"/>
          <p:cNvSpPr txBox="1"/>
          <p:nvPr>
            <p:ph idx="1" type="body"/>
          </p:nvPr>
        </p:nvSpPr>
        <p:spPr>
          <a:xfrm>
            <a:off x="5979887" y="4279271"/>
            <a:ext cx="5803694" cy="20339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b="1" lang="ru-RU"/>
              <a:t>Одета Пакальнене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br>
              <a:rPr lang="ru-RU"/>
            </a:br>
            <a:r>
              <a:rPr lang="ru-RU" sz="1800"/>
              <a:t>Руководитель</a:t>
            </a:r>
            <a:br>
              <a:rPr lang="ru-RU" sz="1800"/>
            </a:br>
            <a:r>
              <a:rPr lang="ru-RU" sz="1800"/>
              <a:t>Отдел управления информационными ресурсами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ru-RU" sz="1800"/>
              <a:t>Библиотека Вильнюсского университета</a:t>
            </a:r>
            <a:br>
              <a:rPr lang="ru-RU" sz="1800"/>
            </a:br>
            <a:r>
              <a:rPr lang="ru-RU" sz="1800"/>
              <a:t>Tel +370 5 268 7105</a:t>
            </a:r>
            <a:br>
              <a:rPr lang="ru-RU" sz="1800"/>
            </a:br>
            <a:r>
              <a:rPr lang="ru-RU" sz="1800"/>
              <a:t>E-mail </a:t>
            </a:r>
            <a:r>
              <a:rPr lang="ru-RU" u="sng">
                <a:solidFill>
                  <a:schemeClr val="hlink"/>
                </a:solidFill>
                <a:hlinkClick r:id="rId3"/>
              </a:rPr>
              <a:t>odeta.pakalniene@mb.vu.lt</a:t>
            </a:r>
            <a:endParaRPr sz="2000"/>
          </a:p>
        </p:txBody>
      </p:sp>
      <p:sp>
        <p:nvSpPr>
          <p:cNvPr id="380" name="Google Shape;380;p21"/>
          <p:cNvSpPr txBox="1"/>
          <p:nvPr>
            <p:ph type="ctrTitle"/>
          </p:nvPr>
        </p:nvSpPr>
        <p:spPr>
          <a:xfrm>
            <a:off x="5979887" y="3235801"/>
            <a:ext cx="5396345" cy="8331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ru-RU"/>
              <a:t>Контакты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"/>
          <p:cNvSpPr txBox="1"/>
          <p:nvPr>
            <p:ph type="title"/>
          </p:nvPr>
        </p:nvSpPr>
        <p:spPr>
          <a:xfrm>
            <a:off x="417575" y="1314510"/>
            <a:ext cx="3775601" cy="14056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ru-RU" sz="3600"/>
              <a:t>1 часть.</a:t>
            </a:r>
            <a:br>
              <a:rPr lang="ru-RU" sz="3600"/>
            </a:br>
            <a:r>
              <a:rPr lang="ru-RU" sz="3600"/>
              <a:t>Oб университете</a:t>
            </a:r>
            <a:endParaRPr sz="3600"/>
          </a:p>
        </p:txBody>
      </p:sp>
      <p:sp>
        <p:nvSpPr>
          <p:cNvPr id="242" name="Google Shape;242;p3"/>
          <p:cNvSpPr txBox="1"/>
          <p:nvPr>
            <p:ph idx="1" type="body"/>
          </p:nvPr>
        </p:nvSpPr>
        <p:spPr>
          <a:xfrm>
            <a:off x="261037" y="2570982"/>
            <a:ext cx="4088675" cy="3772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ru-RU"/>
              <a:t>Вильнюсский университет — старейшее и крупнейшее  высшее учебное заведение Литвы. С момента своего создания, в 1579 году, Вильнюсский университет стал неотъемлемой частью европейской науки и культуры. Современный университет успешно маневрирует между глобальной конкуренцией и локальными потребностями государства.</a:t>
            </a:r>
            <a:endParaRPr/>
          </a:p>
        </p:txBody>
      </p:sp>
      <p:pic>
        <p:nvPicPr>
          <p:cNvPr id="243" name="Google Shape;243;p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17136" y="0"/>
            <a:ext cx="767486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"/>
          <p:cNvSpPr txBox="1"/>
          <p:nvPr>
            <p:ph type="title"/>
          </p:nvPr>
        </p:nvSpPr>
        <p:spPr>
          <a:xfrm>
            <a:off x="838200" y="715787"/>
            <a:ext cx="892925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ru-RU"/>
              <a:t>Факты и цифры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0" name="Google Shape;25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07331" y="2083910"/>
            <a:ext cx="557482" cy="743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3251" y="2105578"/>
            <a:ext cx="950999" cy="732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812396" y="2100845"/>
            <a:ext cx="743308" cy="74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822762" y="3606527"/>
            <a:ext cx="721447" cy="743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440211" y="3606529"/>
            <a:ext cx="579343" cy="74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736272" y="3677540"/>
            <a:ext cx="918204" cy="579343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4"/>
          <p:cNvSpPr/>
          <p:nvPr/>
        </p:nvSpPr>
        <p:spPr>
          <a:xfrm>
            <a:off x="1266946" y="3006157"/>
            <a:ext cx="226350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Учреждён в </a:t>
            </a:r>
            <a:r>
              <a:rPr lang="ru-RU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1579 </a:t>
            </a:r>
            <a:r>
              <a:rPr lang="ru-RU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г.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4"/>
          <p:cNvSpPr/>
          <p:nvPr/>
        </p:nvSpPr>
        <p:spPr>
          <a:xfrm>
            <a:off x="4678509" y="3006157"/>
            <a:ext cx="141801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#1 </a:t>
            </a:r>
            <a:r>
              <a:rPr lang="ru-RU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в Литве*</a:t>
            </a:r>
            <a:endParaRPr sz="18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4"/>
          <p:cNvSpPr/>
          <p:nvPr/>
        </p:nvSpPr>
        <p:spPr>
          <a:xfrm>
            <a:off x="7649385" y="3006157"/>
            <a:ext cx="31549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400</a:t>
            </a: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в мире*</a:t>
            </a:r>
            <a:endParaRPr sz="18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4"/>
          <p:cNvSpPr/>
          <p:nvPr/>
        </p:nvSpPr>
        <p:spPr>
          <a:xfrm>
            <a:off x="1039465" y="4528818"/>
            <a:ext cx="238845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189 </a:t>
            </a:r>
            <a:r>
              <a:rPr lang="ru-RU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учебных программ</a:t>
            </a:r>
            <a:endParaRPr sz="18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4"/>
          <p:cNvSpPr/>
          <p:nvPr/>
        </p:nvSpPr>
        <p:spPr>
          <a:xfrm>
            <a:off x="4044930" y="4528818"/>
            <a:ext cx="346402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~1 500</a:t>
            </a: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ежегодно научных публикаций</a:t>
            </a:r>
            <a:endParaRPr sz="18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4"/>
          <p:cNvSpPr/>
          <p:nvPr/>
        </p:nvSpPr>
        <p:spPr>
          <a:xfrm>
            <a:off x="8175146" y="4528818"/>
            <a:ext cx="20316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24 716 </a:t>
            </a:r>
            <a:r>
              <a:rPr lang="ru-RU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студентов</a:t>
            </a:r>
            <a:endParaRPr sz="18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4"/>
          <p:cNvSpPr txBox="1"/>
          <p:nvPr/>
        </p:nvSpPr>
        <p:spPr>
          <a:xfrm>
            <a:off x="1117600" y="5599455"/>
            <a:ext cx="953742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*QS World University Rankings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5"/>
          <p:cNvSpPr txBox="1"/>
          <p:nvPr>
            <p:ph type="title"/>
          </p:nvPr>
        </p:nvSpPr>
        <p:spPr>
          <a:xfrm>
            <a:off x="851262" y="850346"/>
            <a:ext cx="9053945" cy="9293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ru-RU" sz="4000"/>
              <a:t>Исследования</a:t>
            </a:r>
            <a:endParaRPr sz="4000"/>
          </a:p>
        </p:txBody>
      </p:sp>
      <p:sp>
        <p:nvSpPr>
          <p:cNvPr id="269" name="Google Shape;269;p5"/>
          <p:cNvSpPr txBox="1"/>
          <p:nvPr/>
        </p:nvSpPr>
        <p:spPr>
          <a:xfrm>
            <a:off x="191964" y="1779682"/>
            <a:ext cx="5536500" cy="544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-"/>
            </a:pP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Гуманитарные науки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-"/>
            </a:pP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Литуанистика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-"/>
            </a:pP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Структура и развитие общества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-"/>
            </a:pP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Биологическое и социопсихологическое познание человека и его эволюция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-"/>
            </a:pP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Здоровый человек, профилактика, диагностика и лечение заболеваний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-"/>
            </a:pP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Геномика, биомолекулы и биотехнологии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5"/>
          <p:cNvSpPr txBox="1"/>
          <p:nvPr/>
        </p:nvSpPr>
        <p:spPr>
          <a:xfrm>
            <a:off x="5966691" y="2127737"/>
            <a:ext cx="6065652" cy="37394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-"/>
            </a:pP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Новые функциональные материалы и производные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-"/>
            </a:pP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Теоретическая физика и физика конденсированного состояния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-"/>
            </a:pP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Лазерная физика и световые технологии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-"/>
            </a:pP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Фундаментальная и прикладная математика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-"/>
            </a:pP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Информатика и информационные технологии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6"/>
          <p:cNvSpPr txBox="1"/>
          <p:nvPr>
            <p:ph type="title"/>
          </p:nvPr>
        </p:nvSpPr>
        <p:spPr>
          <a:xfrm>
            <a:off x="4176591" y="992260"/>
            <a:ext cx="6796209" cy="12169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0" lang="ru-RU" sz="3200"/>
              <a:t>Библиотека Вильнюсского университета</a:t>
            </a:r>
            <a:endParaRPr b="0" sz="3200"/>
          </a:p>
        </p:txBody>
      </p:sp>
      <p:sp>
        <p:nvSpPr>
          <p:cNvPr id="276" name="Google Shape;276;p6"/>
          <p:cNvSpPr txBox="1"/>
          <p:nvPr>
            <p:ph idx="1" type="body"/>
          </p:nvPr>
        </p:nvSpPr>
        <p:spPr>
          <a:xfrm>
            <a:off x="3991429" y="2368840"/>
            <a:ext cx="7646389" cy="3828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2400"/>
              <a:buFont typeface="Arial"/>
              <a:buChar char="•"/>
            </a:pPr>
            <a:r>
              <a:rPr lang="ru-RU" sz="240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Учрежденa в 1570 г.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02124"/>
              </a:buClr>
              <a:buSzPts val="2400"/>
              <a:buFont typeface="Arial"/>
              <a:buChar char="•"/>
            </a:pPr>
            <a:r>
              <a:rPr lang="ru-RU" sz="240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хранится ~ 5.000.000 документов </a:t>
            </a:r>
            <a:endParaRPr sz="2400">
              <a:solidFill>
                <a:srgbClr val="20212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02124"/>
              </a:buClr>
              <a:buSzPts val="2400"/>
              <a:buFont typeface="Arial"/>
              <a:buChar char="•"/>
            </a:pPr>
            <a:r>
              <a:rPr lang="ru-RU" sz="240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ежегодно подписывается ~ 100 баз данных </a:t>
            </a:r>
            <a:endParaRPr sz="2400">
              <a:solidFill>
                <a:srgbClr val="20212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02124"/>
              </a:buClr>
              <a:buSzPts val="2400"/>
              <a:buFont typeface="Arial"/>
              <a:buChar char="•"/>
            </a:pPr>
            <a:r>
              <a:rPr lang="ru-RU" sz="240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~ 40.000 регистрированных пользователей</a:t>
            </a:r>
            <a:endParaRPr sz="2400">
              <a:solidFill>
                <a:srgbClr val="20212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02124"/>
              </a:buClr>
              <a:buSzPts val="2400"/>
              <a:buFont typeface="Arial"/>
              <a:buChar char="•"/>
            </a:pPr>
            <a:r>
              <a:rPr lang="ru-RU" sz="240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работает ~ 200 сотрудников</a:t>
            </a:r>
            <a:endParaRPr sz="2400">
              <a:solidFill>
                <a:srgbClr val="20212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02124"/>
              </a:buClr>
              <a:buSzPts val="2400"/>
              <a:buFont typeface="Arial"/>
              <a:buChar char="•"/>
            </a:pPr>
            <a:r>
              <a:rPr lang="ru-RU" sz="240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Библиотека состоит из Центральной библиотеки, Центра научной коммуникации и информации (MKIC) и библиотек факультетов и центров.</a:t>
            </a:r>
            <a:endParaRPr sz="2400">
              <a:solidFill>
                <a:srgbClr val="20212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" name="Google Shape;277;p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5875"/>
            <a:ext cx="3035300" cy="684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7"/>
          <p:cNvSpPr txBox="1"/>
          <p:nvPr>
            <p:ph idx="1" type="body"/>
          </p:nvPr>
        </p:nvSpPr>
        <p:spPr>
          <a:xfrm>
            <a:off x="4176591" y="2503055"/>
            <a:ext cx="6796088" cy="31788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2400"/>
              <a:buNone/>
            </a:pPr>
            <a:r>
              <a:rPr lang="ru-RU" sz="240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Основная миссия - соответствовать потребностям студентов, преподавателей и исследователей в предоставлении высококачественных информационных услуг, участвовать в инициативах открытой науки и открыть широкой публике богатый фонд научного и культурного наследия.</a:t>
            </a:r>
            <a:r>
              <a:rPr lang="ru-RU" sz="800">
                <a:solidFill>
                  <a:schemeClr val="dk1"/>
                </a:solidFill>
              </a:rPr>
              <a:t>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t/>
            </a:r>
            <a:endParaRPr sz="2000"/>
          </a:p>
        </p:txBody>
      </p:sp>
      <p:pic>
        <p:nvPicPr>
          <p:cNvPr id="284" name="Google Shape;284;p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0929"/>
            <a:ext cx="3035300" cy="6842125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7"/>
          <p:cNvSpPr/>
          <p:nvPr/>
        </p:nvSpPr>
        <p:spPr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7"/>
          <p:cNvSpPr/>
          <p:nvPr/>
        </p:nvSpPr>
        <p:spPr>
          <a:xfrm>
            <a:off x="-120073" y="534143"/>
            <a:ext cx="28854" cy="97471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ru-RU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7"/>
          <p:cNvSpPr txBox="1"/>
          <p:nvPr>
            <p:ph type="title"/>
          </p:nvPr>
        </p:nvSpPr>
        <p:spPr>
          <a:xfrm>
            <a:off x="4176591" y="992260"/>
            <a:ext cx="6796209" cy="12169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0" lang="ru-RU" sz="3200"/>
              <a:t>Библиотека Вильнюсского университета</a:t>
            </a:r>
            <a:endParaRPr b="0" sz="3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8"/>
          <p:cNvSpPr txBox="1"/>
          <p:nvPr>
            <p:ph type="title"/>
          </p:nvPr>
        </p:nvSpPr>
        <p:spPr>
          <a:xfrm>
            <a:off x="1105869" y="951632"/>
            <a:ext cx="9030908" cy="3066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ru-RU" sz="4800"/>
              <a:t>2 часть.</a:t>
            </a:r>
            <a:br>
              <a:rPr i="1" lang="ru-RU" sz="4800"/>
            </a:br>
            <a:r>
              <a:rPr i="1" lang="ru-RU" sz="4800"/>
              <a:t>RDA: oпыт внедрения в Литве международного стандарта каталогизации</a:t>
            </a:r>
            <a:endParaRPr sz="4800">
              <a:solidFill>
                <a:schemeClr val="lt1"/>
              </a:solidFill>
            </a:endParaRPr>
          </a:p>
        </p:txBody>
      </p:sp>
      <p:sp>
        <p:nvSpPr>
          <p:cNvPr id="294" name="Google Shape;294;p8"/>
          <p:cNvSpPr/>
          <p:nvPr/>
        </p:nvSpPr>
        <p:spPr>
          <a:xfrm>
            <a:off x="534648" y="521848"/>
            <a:ext cx="1692421" cy="14109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9"/>
          <p:cNvSpPr txBox="1"/>
          <p:nvPr>
            <p:ph type="title"/>
          </p:nvPr>
        </p:nvSpPr>
        <p:spPr>
          <a:xfrm>
            <a:off x="838200" y="1177605"/>
            <a:ext cx="9053945" cy="11268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ru-RU"/>
              <a:t>RDA: что это такое</a:t>
            </a:r>
            <a:endParaRPr/>
          </a:p>
        </p:txBody>
      </p:sp>
      <p:sp>
        <p:nvSpPr>
          <p:cNvPr id="300" name="Google Shape;300;p9"/>
          <p:cNvSpPr txBox="1"/>
          <p:nvPr>
            <p:ph idx="1" type="body"/>
          </p:nvPr>
        </p:nvSpPr>
        <p:spPr>
          <a:xfrm>
            <a:off x="838199" y="1888949"/>
            <a:ext cx="9053945" cy="49690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/>
              <a:t>«Описание ресурсов и доступ» (RDA) – это набор инструкций по каталогизации для создания описания, а также имен и названий точек доступа, представляющих ресурс.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/>
              <a:t>Он обеспечивает </a:t>
            </a:r>
            <a:endParaRPr/>
          </a:p>
          <a:p>
            <a:pPr indent="-342900" lvl="1" marL="8001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/>
              <a:t>(i) гибкую структуру для описания всех ресурсов (аналоговых и цифровых), расширяемую для новых типов материалов, </a:t>
            </a:r>
            <a:endParaRPr/>
          </a:p>
          <a:p>
            <a:pPr indent="-342900" lvl="1" marL="8001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/>
              <a:t>(ii) данные, которые легко адаптируются к новым и намечающимся базам данных, </a:t>
            </a:r>
            <a:endParaRPr/>
          </a:p>
          <a:p>
            <a:pPr indent="-342900" lvl="1" marL="8001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/>
              <a:t>(iii) данные, совместимые с существующими записями в онлайн каталогах. 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</a:pPr>
            <a:r>
              <a:rPr lang="ru-RU"/>
              <a:t>RDA выходит за рамки более ранних правил каталогизации, поскольку в нем содержатся рекомендации по каталогизации цифровых ресурсов и уделяется больше внимания оказанию помощи пользователям в поиске, идентификации, выборе и получении нужной им информации.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„Office“ 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Custom Design">
  <a:themeElements>
    <a:clrScheme name="VU">
      <a:dk1>
        <a:srgbClr val="7A003B"/>
      </a:dk1>
      <a:lt1>
        <a:srgbClr val="FFFFFF"/>
      </a:lt1>
      <a:dk2>
        <a:srgbClr val="7A003B"/>
      </a:dk2>
      <a:lt2>
        <a:srgbClr val="FEFFFE"/>
      </a:lt2>
      <a:accent1>
        <a:srgbClr val="E03357"/>
      </a:accent1>
      <a:accent2>
        <a:srgbClr val="E2E3E2"/>
      </a:accent2>
      <a:accent3>
        <a:srgbClr val="3B3C3A"/>
      </a:accent3>
      <a:accent4>
        <a:srgbClr val="989998"/>
      </a:accent4>
      <a:accent5>
        <a:srgbClr val="D5D5D5"/>
      </a:accent5>
      <a:accent6>
        <a:srgbClr val="797979"/>
      </a:accent6>
      <a:hlink>
        <a:srgbClr val="E03357"/>
      </a:hlink>
      <a:folHlink>
        <a:srgbClr val="E2E3E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Design">
  <a:themeElements>
    <a:clrScheme name="VU">
      <a:dk1>
        <a:srgbClr val="7A003B"/>
      </a:dk1>
      <a:lt1>
        <a:srgbClr val="FFFFFF"/>
      </a:lt1>
      <a:dk2>
        <a:srgbClr val="7A003B"/>
      </a:dk2>
      <a:lt2>
        <a:srgbClr val="FEFFFE"/>
      </a:lt2>
      <a:accent1>
        <a:srgbClr val="E03357"/>
      </a:accent1>
      <a:accent2>
        <a:srgbClr val="E2E3E2"/>
      </a:accent2>
      <a:accent3>
        <a:srgbClr val="3B3C3A"/>
      </a:accent3>
      <a:accent4>
        <a:srgbClr val="989998"/>
      </a:accent4>
      <a:accent5>
        <a:srgbClr val="D5D5D5"/>
      </a:accent5>
      <a:accent6>
        <a:srgbClr val="797979"/>
      </a:accent6>
      <a:hlink>
        <a:srgbClr val="E03357"/>
      </a:hlink>
      <a:folHlink>
        <a:srgbClr val="E2E3E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2017-06-28T06:49:28Z</dcterms:created>
  <dc:creator>Rokas Aleliūnas</dc:creator>
</cp:coreProperties>
</file>