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3" r:id="rId6"/>
    <p:sldId id="264" r:id="rId7"/>
    <p:sldId id="266" r:id="rId8"/>
    <p:sldId id="265" r:id="rId9"/>
    <p:sldId id="267" r:id="rId10"/>
    <p:sldId id="268" r:id="rId11"/>
    <p:sldId id="269" r:id="rId12"/>
    <p:sldId id="275" r:id="rId13"/>
    <p:sldId id="274" r:id="rId14"/>
    <p:sldId id="272" r:id="rId15"/>
    <p:sldId id="273" r:id="rId16"/>
    <p:sldId id="26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11" autoAdjust="0"/>
    <p:restoredTop sz="94660"/>
  </p:normalViewPr>
  <p:slideViewPr>
    <p:cSldViewPr snapToGrid="0">
      <p:cViewPr varScale="1">
        <p:scale>
          <a:sx n="87" d="100"/>
          <a:sy n="87" d="100"/>
        </p:scale>
        <p:origin x="-73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FA2A-7BFF-4C5A-B766-5C84C6ADA1C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142FC-2091-42C2-A9FA-798C34D39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162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FA2A-7BFF-4C5A-B766-5C84C6ADA1C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142FC-2091-42C2-A9FA-798C34D39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97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FA2A-7BFF-4C5A-B766-5C84C6ADA1C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142FC-2091-42C2-A9FA-798C34D39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565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FA2A-7BFF-4C5A-B766-5C84C6ADA1C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142FC-2091-42C2-A9FA-798C34D39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04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FA2A-7BFF-4C5A-B766-5C84C6ADA1C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142FC-2091-42C2-A9FA-798C34D39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40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FA2A-7BFF-4C5A-B766-5C84C6ADA1C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142FC-2091-42C2-A9FA-798C34D39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73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FA2A-7BFF-4C5A-B766-5C84C6ADA1C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142FC-2091-42C2-A9FA-798C34D39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250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FA2A-7BFF-4C5A-B766-5C84C6ADA1C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142FC-2091-42C2-A9FA-798C34D39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645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FA2A-7BFF-4C5A-B766-5C84C6ADA1C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142FC-2091-42C2-A9FA-798C34D39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50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FA2A-7BFF-4C5A-B766-5C84C6ADA1C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142FC-2091-42C2-A9FA-798C34D39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42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8FA2A-7BFF-4C5A-B766-5C84C6ADA1C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142FC-2091-42C2-A9FA-798C34D39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8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8FA2A-7BFF-4C5A-B766-5C84C6ADA1C0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142FC-2091-42C2-A9FA-798C34D39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676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90.png"/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12" Type="http://schemas.openxmlformats.org/officeDocument/2006/relationships/image" Target="../media/image89.png"/><Relationship Id="rId2" Type="http://schemas.openxmlformats.org/officeDocument/2006/relationships/image" Target="../media/image8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11" Type="http://schemas.openxmlformats.org/officeDocument/2006/relationships/image" Target="../media/image52.png"/><Relationship Id="rId5" Type="http://schemas.openxmlformats.org/officeDocument/2006/relationships/image" Target="../media/image86.png"/><Relationship Id="rId10" Type="http://schemas.openxmlformats.org/officeDocument/2006/relationships/image" Target="../media/image50.png"/><Relationship Id="rId4" Type="http://schemas.openxmlformats.org/officeDocument/2006/relationships/image" Target="../media/image85.png"/><Relationship Id="rId9" Type="http://schemas.openxmlformats.org/officeDocument/2006/relationships/image" Target="../media/image59.png"/><Relationship Id="rId14" Type="http://schemas.openxmlformats.org/officeDocument/2006/relationships/image" Target="../media/image91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13" Type="http://schemas.openxmlformats.org/officeDocument/2006/relationships/image" Target="../media/image103.jpg"/><Relationship Id="rId18" Type="http://schemas.openxmlformats.org/officeDocument/2006/relationships/image" Target="../media/image108.jpg"/><Relationship Id="rId3" Type="http://schemas.openxmlformats.org/officeDocument/2006/relationships/image" Target="../media/image93.jpg"/><Relationship Id="rId7" Type="http://schemas.openxmlformats.org/officeDocument/2006/relationships/image" Target="../media/image97.png"/><Relationship Id="rId12" Type="http://schemas.openxmlformats.org/officeDocument/2006/relationships/image" Target="../media/image102.png"/><Relationship Id="rId17" Type="http://schemas.openxmlformats.org/officeDocument/2006/relationships/image" Target="../media/image107.jpg"/><Relationship Id="rId2" Type="http://schemas.openxmlformats.org/officeDocument/2006/relationships/image" Target="../media/image92.jpg"/><Relationship Id="rId16" Type="http://schemas.openxmlformats.org/officeDocument/2006/relationships/image" Target="../media/image10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11" Type="http://schemas.openxmlformats.org/officeDocument/2006/relationships/image" Target="../media/image101.png"/><Relationship Id="rId5" Type="http://schemas.openxmlformats.org/officeDocument/2006/relationships/image" Target="../media/image95.png"/><Relationship Id="rId15" Type="http://schemas.openxmlformats.org/officeDocument/2006/relationships/image" Target="../media/image105.jpg"/><Relationship Id="rId10" Type="http://schemas.openxmlformats.org/officeDocument/2006/relationships/image" Target="../media/image100.png"/><Relationship Id="rId19" Type="http://schemas.openxmlformats.org/officeDocument/2006/relationships/image" Target="../media/image109.jpg"/><Relationship Id="rId4" Type="http://schemas.openxmlformats.org/officeDocument/2006/relationships/image" Target="../media/image94.jpg"/><Relationship Id="rId9" Type="http://schemas.openxmlformats.org/officeDocument/2006/relationships/image" Target="../media/image99.png"/><Relationship Id="rId14" Type="http://schemas.openxmlformats.org/officeDocument/2006/relationships/image" Target="../media/image104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13" Type="http://schemas.openxmlformats.org/officeDocument/2006/relationships/image" Target="../media/image121.png"/><Relationship Id="rId18" Type="http://schemas.openxmlformats.org/officeDocument/2006/relationships/image" Target="../media/image126.jpg"/><Relationship Id="rId3" Type="http://schemas.openxmlformats.org/officeDocument/2006/relationships/image" Target="../media/image111.png"/><Relationship Id="rId7" Type="http://schemas.openxmlformats.org/officeDocument/2006/relationships/image" Target="../media/image115.png"/><Relationship Id="rId12" Type="http://schemas.openxmlformats.org/officeDocument/2006/relationships/image" Target="../media/image120.jpg"/><Relationship Id="rId17" Type="http://schemas.openxmlformats.org/officeDocument/2006/relationships/image" Target="../media/image125.png"/><Relationship Id="rId2" Type="http://schemas.openxmlformats.org/officeDocument/2006/relationships/image" Target="../media/image110.jpg"/><Relationship Id="rId16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png"/><Relationship Id="rId11" Type="http://schemas.openxmlformats.org/officeDocument/2006/relationships/image" Target="../media/image119.jpg"/><Relationship Id="rId5" Type="http://schemas.openxmlformats.org/officeDocument/2006/relationships/image" Target="../media/image113.png"/><Relationship Id="rId15" Type="http://schemas.openxmlformats.org/officeDocument/2006/relationships/image" Target="../media/image123.png"/><Relationship Id="rId10" Type="http://schemas.openxmlformats.org/officeDocument/2006/relationships/image" Target="../media/image118.jpg"/><Relationship Id="rId4" Type="http://schemas.openxmlformats.org/officeDocument/2006/relationships/image" Target="../media/image112.png"/><Relationship Id="rId9" Type="http://schemas.openxmlformats.org/officeDocument/2006/relationships/image" Target="../media/image117.jpg"/><Relationship Id="rId14" Type="http://schemas.openxmlformats.org/officeDocument/2006/relationships/image" Target="../media/image12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3" Type="http://schemas.openxmlformats.org/officeDocument/2006/relationships/image" Target="../media/image127.png"/><Relationship Id="rId7" Type="http://schemas.openxmlformats.org/officeDocument/2006/relationships/image" Target="../media/image131.png"/><Relationship Id="rId2" Type="http://schemas.openxmlformats.org/officeDocument/2006/relationships/image" Target="../media/image1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5" Type="http://schemas.openxmlformats.org/officeDocument/2006/relationships/image" Target="../media/image129.png"/><Relationship Id="rId10" Type="http://schemas.openxmlformats.org/officeDocument/2006/relationships/image" Target="../media/image134.png"/><Relationship Id="rId4" Type="http://schemas.openxmlformats.org/officeDocument/2006/relationships/image" Target="../media/image128.png"/><Relationship Id="rId9" Type="http://schemas.openxmlformats.org/officeDocument/2006/relationships/image" Target="../media/image13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8.jpg"/><Relationship Id="rId5" Type="http://schemas.openxmlformats.org/officeDocument/2006/relationships/image" Target="../media/image137.jpg"/><Relationship Id="rId4" Type="http://schemas.openxmlformats.org/officeDocument/2006/relationships/image" Target="../media/image135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11" Type="http://schemas.openxmlformats.org/officeDocument/2006/relationships/image" Target="../media/image31.png"/><Relationship Id="rId5" Type="http://schemas.openxmlformats.org/officeDocument/2006/relationships/image" Target="../media/image25.jpeg"/><Relationship Id="rId10" Type="http://schemas.openxmlformats.org/officeDocument/2006/relationships/image" Target="../media/image30.png"/><Relationship Id="rId4" Type="http://schemas.openxmlformats.org/officeDocument/2006/relationships/image" Target="../media/image24.jpeg"/><Relationship Id="rId9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g"/><Relationship Id="rId3" Type="http://schemas.openxmlformats.org/officeDocument/2006/relationships/image" Target="../media/image34.jpeg"/><Relationship Id="rId7" Type="http://schemas.openxmlformats.org/officeDocument/2006/relationships/image" Target="../media/image38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g"/><Relationship Id="rId5" Type="http://schemas.openxmlformats.org/officeDocument/2006/relationships/image" Target="../media/image36.jpeg"/><Relationship Id="rId10" Type="http://schemas.openxmlformats.org/officeDocument/2006/relationships/image" Target="../media/image41.png"/><Relationship Id="rId4" Type="http://schemas.openxmlformats.org/officeDocument/2006/relationships/image" Target="../media/image35.jpeg"/><Relationship Id="rId9" Type="http://schemas.openxmlformats.org/officeDocument/2006/relationships/image" Target="../media/image40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18" Type="http://schemas.openxmlformats.org/officeDocument/2006/relationships/image" Target="../media/image59.png"/><Relationship Id="rId26" Type="http://schemas.openxmlformats.org/officeDocument/2006/relationships/image" Target="../media/image67.png"/><Relationship Id="rId3" Type="http://schemas.openxmlformats.org/officeDocument/2006/relationships/image" Target="../media/image44.png"/><Relationship Id="rId21" Type="http://schemas.openxmlformats.org/officeDocument/2006/relationships/image" Target="../media/image62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17" Type="http://schemas.openxmlformats.org/officeDocument/2006/relationships/image" Target="../media/image58.png"/><Relationship Id="rId25" Type="http://schemas.openxmlformats.org/officeDocument/2006/relationships/image" Target="../media/image66.png"/><Relationship Id="rId2" Type="http://schemas.openxmlformats.org/officeDocument/2006/relationships/image" Target="../media/image43.jpg"/><Relationship Id="rId16" Type="http://schemas.openxmlformats.org/officeDocument/2006/relationships/image" Target="../media/image57.png"/><Relationship Id="rId20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24" Type="http://schemas.openxmlformats.org/officeDocument/2006/relationships/image" Target="../media/image65.jpg"/><Relationship Id="rId5" Type="http://schemas.openxmlformats.org/officeDocument/2006/relationships/image" Target="../media/image46.png"/><Relationship Id="rId15" Type="http://schemas.openxmlformats.org/officeDocument/2006/relationships/image" Target="../media/image56.png"/><Relationship Id="rId23" Type="http://schemas.openxmlformats.org/officeDocument/2006/relationships/image" Target="../media/image64.png"/><Relationship Id="rId10" Type="http://schemas.openxmlformats.org/officeDocument/2006/relationships/image" Target="../media/image51.png"/><Relationship Id="rId19" Type="http://schemas.openxmlformats.org/officeDocument/2006/relationships/image" Target="../media/image60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Relationship Id="rId14" Type="http://schemas.openxmlformats.org/officeDocument/2006/relationships/image" Target="../media/image55.png"/><Relationship Id="rId22" Type="http://schemas.openxmlformats.org/officeDocument/2006/relationships/image" Target="../media/image63.png"/><Relationship Id="rId27" Type="http://schemas.openxmlformats.org/officeDocument/2006/relationships/image" Target="../media/image68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png"/><Relationship Id="rId3" Type="http://schemas.openxmlformats.org/officeDocument/2006/relationships/image" Target="../media/image69.jp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17" Type="http://schemas.openxmlformats.org/officeDocument/2006/relationships/image" Target="../media/image82.jpg"/><Relationship Id="rId2" Type="http://schemas.openxmlformats.org/officeDocument/2006/relationships/image" Target="../media/image43.jpg"/><Relationship Id="rId16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71.jpg"/><Relationship Id="rId15" Type="http://schemas.openxmlformats.org/officeDocument/2006/relationships/image" Target="../media/image80.png"/><Relationship Id="rId10" Type="http://schemas.openxmlformats.org/officeDocument/2006/relationships/image" Target="../media/image76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Relationship Id="rId1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277" y="0"/>
            <a:ext cx="12234277" cy="68343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60912" y="2132856"/>
            <a:ext cx="55194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atin typeface="Century Gothic" panose="020B0502020202020204" pitchFamily="34" charset="0"/>
              </a:rPr>
              <a:t>MODULE HOUSE</a:t>
            </a:r>
            <a:endParaRPr lang="ru-RU" sz="5400" dirty="0">
              <a:latin typeface="Century Gothic" panose="020B0502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51784" y="2794576"/>
            <a:ext cx="24753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  <a:latin typeface="Century Gothic" panose="020B0502020202020204" pitchFamily="34" charset="0"/>
              </a:rPr>
              <a:t>ASTANA 2017</a:t>
            </a:r>
            <a:endParaRPr lang="ru-RU" sz="28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9780" y="5597749"/>
            <a:ext cx="388600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Century Gothic" panose="020B0502020202020204" pitchFamily="34" charset="0"/>
              </a:rPr>
              <a:t>BELARUS</a:t>
            </a:r>
          </a:p>
          <a:p>
            <a:pPr algn="ctr"/>
            <a:r>
              <a:rPr lang="en-US" sz="1600" dirty="0" smtClean="0">
                <a:latin typeface="Century Gothic" panose="020B0502020202020204" pitchFamily="34" charset="0"/>
              </a:rPr>
              <a:t>Alexandra </a:t>
            </a:r>
            <a:r>
              <a:rPr lang="en-US" sz="1600" dirty="0" err="1">
                <a:latin typeface="Century Gothic" panose="020B0502020202020204" pitchFamily="34" charset="0"/>
              </a:rPr>
              <a:t>Kotova</a:t>
            </a:r>
            <a:r>
              <a:rPr lang="en-US" sz="1600" dirty="0">
                <a:latin typeface="Century Gothic" panose="020B0502020202020204" pitchFamily="34" charset="0"/>
              </a:rPr>
              <a:t>, </a:t>
            </a:r>
            <a:r>
              <a:rPr lang="en-US" sz="1600" dirty="0" smtClean="0">
                <a:latin typeface="Century Gothic" panose="020B0502020202020204" pitchFamily="34" charset="0"/>
              </a:rPr>
              <a:t>Maxim </a:t>
            </a:r>
            <a:r>
              <a:rPr lang="en-US" sz="1600" dirty="0" err="1">
                <a:latin typeface="Century Gothic" panose="020B0502020202020204" pitchFamily="34" charset="0"/>
              </a:rPr>
              <a:t>Martynov</a:t>
            </a:r>
            <a:endParaRPr lang="en-US" sz="1600" dirty="0">
              <a:latin typeface="Century Gothic" panose="020B0502020202020204" pitchFamily="34" charset="0"/>
            </a:endParaRPr>
          </a:p>
          <a:p>
            <a:pPr algn="ctr"/>
            <a:r>
              <a:rPr lang="en-US" sz="1400" dirty="0">
                <a:latin typeface="Century Gothic" panose="020B0502020202020204" pitchFamily="34" charset="0"/>
              </a:rPr>
              <a:t>Brest State Polytechnic University </a:t>
            </a:r>
            <a:endParaRPr lang="ru-RU" sz="1400" dirty="0">
              <a:latin typeface="Century Gothic" panose="020B0502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976" y="2132856"/>
            <a:ext cx="1435608" cy="2514600"/>
          </a:xfrm>
          <a:prstGeom prst="rect">
            <a:avLst/>
          </a:prstGeom>
        </p:spPr>
      </p:pic>
      <p:pic>
        <p:nvPicPr>
          <p:cNvPr id="1026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5192" y="6181464"/>
            <a:ext cx="1598838" cy="55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75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4.44444E-6 L -0.21719 -4.44444E-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>
            <a:off x="0" y="6525344"/>
            <a:ext cx="12192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233278" y="6184612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MODULE HOUSE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014328" y="6487554"/>
            <a:ext cx="1173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ASTANA-2017</a:t>
            </a:r>
            <a:endParaRPr lang="ru-RU" sz="12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61" y="405604"/>
            <a:ext cx="7708392" cy="57790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14" y="405604"/>
            <a:ext cx="7735839" cy="57973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20457" y="1104611"/>
            <a:ext cx="4972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2</a:t>
            </a:r>
            <a:endParaRPr lang="ru-RU" sz="44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16399" y="2756734"/>
            <a:ext cx="4972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1</a:t>
            </a:r>
            <a:endParaRPr lang="ru-RU" sz="44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37" y="396454"/>
            <a:ext cx="7735839" cy="57973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83907" y="2756733"/>
            <a:ext cx="4972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2</a:t>
            </a:r>
            <a:endParaRPr lang="ru-RU" sz="44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06733" y="1055768"/>
            <a:ext cx="4972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1</a:t>
            </a:r>
            <a:endParaRPr lang="ru-RU" sz="44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91" y="387304"/>
            <a:ext cx="7735839" cy="57973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159" y="4794446"/>
            <a:ext cx="1545339" cy="154533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458765" y="5247714"/>
            <a:ext cx="2117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entury Gothic" panose="020B0502020202020204" pitchFamily="34" charset="0"/>
              </a:rPr>
              <a:t>Canopy</a:t>
            </a:r>
          </a:p>
          <a:p>
            <a:pPr algn="ctr"/>
            <a:r>
              <a:rPr lang="en-US" dirty="0" smtClean="0">
                <a:latin typeface="Century Gothic" panose="020B0502020202020204" pitchFamily="34" charset="0"/>
              </a:rPr>
              <a:t>Thematic pattern</a:t>
            </a:r>
            <a:endParaRPr lang="ru-RU" dirty="0">
              <a:latin typeface="Century Gothic" panose="020B0502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37" y="387303"/>
            <a:ext cx="7735839" cy="579730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471" y="1693041"/>
            <a:ext cx="720000" cy="7200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471" y="928699"/>
            <a:ext cx="720000" cy="7200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471" y="2457383"/>
            <a:ext cx="720000" cy="7200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471" y="3217071"/>
            <a:ext cx="720000" cy="72000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471" y="3972106"/>
            <a:ext cx="720000" cy="7200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789" y="1197598"/>
            <a:ext cx="3278665" cy="323947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8974959" y="2362857"/>
            <a:ext cx="1962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Two houses</a:t>
            </a: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 </a:t>
            </a:r>
            <a:endParaRPr lang="ru-RU" sz="2400" dirty="0">
              <a:solidFill>
                <a:schemeClr val="bg1">
                  <a:lumMod val="8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927724" y="3516527"/>
            <a:ext cx="2053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Two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sections</a:t>
            </a:r>
            <a:endParaRPr lang="ru-RU" sz="2400" dirty="0">
              <a:solidFill>
                <a:schemeClr val="bg1">
                  <a:lumMod val="8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478080" y="4671783"/>
            <a:ext cx="2953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Common platform</a:t>
            </a:r>
            <a:endParaRPr lang="ru-RU" sz="2400" dirty="0">
              <a:solidFill>
                <a:schemeClr val="bg1">
                  <a:lumMod val="8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797881" y="1209187"/>
            <a:ext cx="2313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Module 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rPr>
              <a:t>group</a:t>
            </a:r>
            <a:endParaRPr lang="ru-RU" sz="2400" dirty="0">
              <a:solidFill>
                <a:schemeClr val="bg1">
                  <a:lumMod val="8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9673097" y="1819657"/>
            <a:ext cx="563022" cy="557534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9673097" y="2976174"/>
            <a:ext cx="563022" cy="557534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>
            <a:off x="9673096" y="4129479"/>
            <a:ext cx="563022" cy="557534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684" y="1325939"/>
            <a:ext cx="7342632" cy="4105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79265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mph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25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mph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3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50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13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2800"/>
                            </p:stCondLst>
                            <p:childTnLst>
                              <p:par>
                                <p:cTn id="59" presetID="35" presetClass="emph" presetSubtype="0" repeatCount="8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6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785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mph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99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1150"/>
                            </p:stCondLst>
                            <p:childTnLst>
                              <p:par>
                                <p:cTn id="102" presetID="1" presetClass="exit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24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10" grpId="0"/>
      <p:bldP spid="10" grpId="1"/>
      <p:bldP spid="11" grpId="0"/>
      <p:bldP spid="11" grpId="1"/>
      <p:bldP spid="16" grpId="0"/>
      <p:bldP spid="16" grpId="1"/>
      <p:bldP spid="23" grpId="0"/>
      <p:bldP spid="24" grpId="0"/>
      <p:bldP spid="25" grpId="0"/>
      <p:bldP spid="26" grpId="0"/>
      <p:bldP spid="27" grpId="0" animBg="1"/>
      <p:bldP spid="28" grpId="0" animBg="1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Скругленный прямоугольник 33"/>
          <p:cNvSpPr/>
          <p:nvPr/>
        </p:nvSpPr>
        <p:spPr>
          <a:xfrm>
            <a:off x="5200650" y="4547964"/>
            <a:ext cx="5424554" cy="152598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0" y="6525344"/>
            <a:ext cx="12192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233278" y="6184612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MODULE HOUSE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014328" y="6487554"/>
            <a:ext cx="1173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ASTANA-2017</a:t>
            </a:r>
            <a:endParaRPr lang="ru-RU" sz="12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328" y="527191"/>
            <a:ext cx="2403566" cy="280851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528" y="540254"/>
            <a:ext cx="2403566" cy="27954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4728" y="527191"/>
            <a:ext cx="2416629" cy="28085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624" y="540254"/>
            <a:ext cx="2416546" cy="28084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804" y="533770"/>
            <a:ext cx="2403483" cy="27953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4811" y="553498"/>
            <a:ext cx="2416546" cy="28084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328" y="540254"/>
            <a:ext cx="2416546" cy="28084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508" y="533769"/>
            <a:ext cx="2403483" cy="279535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921" y="524899"/>
            <a:ext cx="2416546" cy="280841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061" y="3544704"/>
            <a:ext cx="432000" cy="4320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063" y="4616870"/>
            <a:ext cx="432000" cy="4320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061" y="5561131"/>
            <a:ext cx="432000" cy="4320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061" y="4038467"/>
            <a:ext cx="432000" cy="43200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225" y="5089047"/>
            <a:ext cx="432000" cy="4320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823" y="5567127"/>
            <a:ext cx="432000" cy="4320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308823" y="3576038"/>
            <a:ext cx="2042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=  65,5 m</a:t>
            </a:r>
            <a:r>
              <a:rPr lang="en-US" sz="1400" dirty="0" smtClean="0">
                <a:latin typeface="Century Gothic" panose="020B0502020202020204" pitchFamily="34" charset="0"/>
              </a:rPr>
              <a:t>2</a:t>
            </a:r>
            <a:r>
              <a:rPr lang="en-US" sz="1600" dirty="0" smtClean="0">
                <a:latin typeface="Century Gothic" panose="020B0502020202020204" pitchFamily="34" charset="0"/>
              </a:rPr>
              <a:t>  =  160 </a:t>
            </a:r>
            <a:endParaRPr lang="ru-RU" sz="1600" dirty="0">
              <a:latin typeface="Century Gothic" panose="020B0502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08822" y="4065170"/>
            <a:ext cx="2042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=  95,5 m</a:t>
            </a:r>
            <a:r>
              <a:rPr lang="en-US" sz="1600" dirty="0" smtClean="0">
                <a:latin typeface="Century Gothic" panose="020B0502020202020204" pitchFamily="34" charset="0"/>
              </a:rPr>
              <a:t>2  =  160 </a:t>
            </a:r>
            <a:endParaRPr lang="ru-RU" sz="1600" dirty="0">
              <a:latin typeface="Century Gothic" panose="020B0502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08823" y="4652463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=  65,5 m</a:t>
            </a:r>
            <a:r>
              <a:rPr lang="en-US" sz="16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2  =  80 </a:t>
            </a:r>
            <a:endParaRPr lang="ru-RU" sz="16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08823" y="5120381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=  95,5 m</a:t>
            </a:r>
            <a:r>
              <a:rPr lang="en-US" sz="16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2  =  80 </a:t>
            </a:r>
            <a:endParaRPr lang="ru-RU" sz="16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08823" y="5592249"/>
            <a:ext cx="1978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=  161 m</a:t>
            </a:r>
            <a:r>
              <a:rPr lang="en-US" sz="16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2  =  160 </a:t>
            </a:r>
            <a:endParaRPr lang="ru-RU" sz="16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346420" y="256770"/>
            <a:ext cx="12506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entury Gothic" panose="020B0502020202020204" pitchFamily="34" charset="0"/>
              </a:rPr>
              <a:t>1</a:t>
            </a:r>
            <a:r>
              <a:rPr lang="ru-RU" sz="1200" dirty="0" smtClean="0">
                <a:latin typeface="Century Gothic" panose="020B0502020202020204" pitchFamily="34" charset="0"/>
              </a:rPr>
              <a:t> </a:t>
            </a:r>
            <a:r>
              <a:rPr lang="en-US" sz="1200" dirty="0" smtClean="0">
                <a:latin typeface="Century Gothic" panose="020B0502020202020204" pitchFamily="34" charset="0"/>
              </a:rPr>
              <a:t>FLOOR PLAN</a:t>
            </a:r>
            <a:endParaRPr lang="ru-RU" sz="1200" dirty="0">
              <a:latin typeface="Century Gothic" panose="020B0502020202020204" pitchFamily="34" charset="0"/>
            </a:endParaRPr>
          </a:p>
        </p:txBody>
      </p:sp>
      <p:sp>
        <p:nvSpPr>
          <p:cNvPr id="30" name="Левая фигурная скобка 29"/>
          <p:cNvSpPr/>
          <p:nvPr/>
        </p:nvSpPr>
        <p:spPr>
          <a:xfrm flipH="1">
            <a:off x="8265143" y="3603605"/>
            <a:ext cx="96251" cy="803331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8455719" y="3812754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= 320 (51,552) m</a:t>
            </a:r>
            <a:r>
              <a:rPr lang="en-US" sz="1600" dirty="0" smtClean="0">
                <a:latin typeface="Century Gothic" panose="020B0502020202020204" pitchFamily="34" charset="0"/>
              </a:rPr>
              <a:t>2</a:t>
            </a:r>
            <a:endParaRPr lang="ru-RU" sz="1600" dirty="0">
              <a:latin typeface="Century Gothic" panose="020B0502020202020204" pitchFamily="34" charset="0"/>
            </a:endParaRPr>
          </a:p>
        </p:txBody>
      </p:sp>
      <p:sp>
        <p:nvSpPr>
          <p:cNvPr id="32" name="Левая фигурная скобка 31"/>
          <p:cNvSpPr/>
          <p:nvPr/>
        </p:nvSpPr>
        <p:spPr>
          <a:xfrm flipH="1">
            <a:off x="8274596" y="4739458"/>
            <a:ext cx="96252" cy="1184750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8465173" y="5139316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= 320 (51,552) m</a:t>
            </a:r>
            <a:r>
              <a:rPr lang="en-US" sz="16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2</a:t>
            </a:r>
            <a:endParaRPr lang="ru-RU" sz="16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087566" y="250511"/>
            <a:ext cx="12506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entury Gothic" panose="020B0502020202020204" pitchFamily="34" charset="0"/>
              </a:rPr>
              <a:t>2 FLOOR PLAN</a:t>
            </a:r>
            <a:endParaRPr lang="ru-RU" sz="1200" dirty="0">
              <a:latin typeface="Century Gothic" panose="020B0502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833503" y="250612"/>
            <a:ext cx="12939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entury Gothic" panose="020B0502020202020204" pitchFamily="34" charset="0"/>
              </a:rPr>
              <a:t>3 FLOOR PLAN</a:t>
            </a:r>
            <a:endParaRPr lang="ru-RU" sz="1200" dirty="0">
              <a:latin typeface="Century Gothic" panose="020B0502020202020204" pitchFamily="34" charset="0"/>
            </a:endParaRPr>
          </a:p>
        </p:txBody>
      </p:sp>
      <p:pic>
        <p:nvPicPr>
          <p:cNvPr id="37" name="Рисунок 3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35" y="1839498"/>
            <a:ext cx="3291840" cy="3054096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25" y="1836519"/>
            <a:ext cx="3310128" cy="3054096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67" y="1833540"/>
            <a:ext cx="3310128" cy="3054096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02" y="1836519"/>
            <a:ext cx="3310128" cy="3054096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02" y="1839498"/>
            <a:ext cx="3310128" cy="3054096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91" y="1830561"/>
            <a:ext cx="3310128" cy="3054096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37" y="1821624"/>
            <a:ext cx="3310128" cy="305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46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25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1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36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7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78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99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20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41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2" grpId="0"/>
      <p:bldP spid="23" grpId="0"/>
      <p:bldP spid="24" grpId="0"/>
      <p:bldP spid="25" grpId="0"/>
      <p:bldP spid="26" grpId="0"/>
      <p:bldP spid="30" grpId="0" animBg="1"/>
      <p:bldP spid="31" grpId="0"/>
      <p:bldP spid="32" grpId="0" animBg="1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0" y="6525344"/>
            <a:ext cx="12192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233278" y="6184612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MODULE HOUSE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014328" y="6487554"/>
            <a:ext cx="1173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ASTANA-2017</a:t>
            </a:r>
            <a:endParaRPr lang="ru-RU" sz="12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033" y="127914"/>
            <a:ext cx="4498848" cy="622706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024" y="127902"/>
            <a:ext cx="4498857" cy="62270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108" y="3505352"/>
            <a:ext cx="1728219" cy="17282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434" y="3505353"/>
            <a:ext cx="1728219" cy="17282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109" y="1490831"/>
            <a:ext cx="1728219" cy="17282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434" y="1490832"/>
            <a:ext cx="1728219" cy="172821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92571" y="951133"/>
            <a:ext cx="2930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Finishing tile of balconies</a:t>
            </a:r>
            <a:endParaRPr lang="ru-RU" dirty="0">
              <a:latin typeface="Century Gothic" panose="020B0502020202020204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024" y="127902"/>
            <a:ext cx="4498857" cy="622707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543" y="638607"/>
            <a:ext cx="1692000" cy="16920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6316" y="638607"/>
            <a:ext cx="1692000" cy="16920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6316" y="2509907"/>
            <a:ext cx="1692000" cy="16920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543" y="2491798"/>
            <a:ext cx="1692000" cy="1692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970959" y="3125074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3</a:t>
            </a:r>
            <a:endParaRPr lang="ru-RU" sz="24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983589" y="1242837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970959" y="1253774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017543" y="3106965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Century Gothic" panose="020B0502020202020204" pitchFamily="34" charset="0"/>
              </a:rPr>
              <a:t>4</a:t>
            </a:r>
            <a:endParaRPr lang="ru-RU" sz="24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023" y="127902"/>
            <a:ext cx="4498857" cy="622707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947" y="420465"/>
            <a:ext cx="900000" cy="90000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947" y="3919461"/>
            <a:ext cx="900000" cy="90000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022" y="454399"/>
            <a:ext cx="4498857" cy="622707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021" y="127902"/>
            <a:ext cx="4498857" cy="6227076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239722" y="120581"/>
            <a:ext cx="3836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entury Gothic" panose="020B0502020202020204" pitchFamily="34" charset="0"/>
              </a:rPr>
              <a:t>Protecting constructions</a:t>
            </a:r>
            <a:r>
              <a:rPr lang="ru-RU" dirty="0" smtClean="0">
                <a:latin typeface="Century Gothic" panose="020B0502020202020204" pitchFamily="34" charset="0"/>
              </a:rPr>
              <a:t> </a:t>
            </a:r>
            <a:r>
              <a:rPr lang="en-US" dirty="0" smtClean="0">
                <a:latin typeface="Century Gothic" panose="020B0502020202020204" pitchFamily="34" charset="0"/>
              </a:rPr>
              <a:t>building</a:t>
            </a:r>
            <a:endParaRPr lang="ru-RU" dirty="0">
              <a:latin typeface="Century Gothic" panose="020B0502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959" y="4734458"/>
            <a:ext cx="4514850" cy="13716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7536284" y="4273775"/>
            <a:ext cx="3243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entury Gothic" panose="020B0502020202020204" pitchFamily="34" charset="0"/>
              </a:rPr>
              <a:t>Heat Demand Calculations</a:t>
            </a:r>
            <a:endParaRPr lang="ru-RU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99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35" presetClass="emph" presetSubtype="0" repeatCount="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594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7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15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3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45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3600"/>
                            </p:stCondLst>
                            <p:childTnLst>
                              <p:par>
                                <p:cTn id="76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41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3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6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7700"/>
                            </p:stCondLst>
                            <p:childTnLst>
                              <p:par>
                                <p:cTn id="91" presetID="10" presetClass="entr" presetSubtype="0" fill="hold" nodeType="after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89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1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20" grpId="0"/>
      <p:bldP spid="21" grpId="0"/>
      <p:bldP spid="22" grpId="0"/>
      <p:bldP spid="23" grpId="0"/>
      <p:bldP spid="31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0" y="6525344"/>
            <a:ext cx="12192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0233278" y="6184612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MODULE HOUSE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014328" y="6487554"/>
            <a:ext cx="1173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ASTANA-2017</a:t>
            </a:r>
            <a:endParaRPr lang="ru-RU" sz="12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033" y="127914"/>
            <a:ext cx="4498848" cy="62270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024" y="127902"/>
            <a:ext cx="4498857" cy="62270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015" y="127902"/>
            <a:ext cx="4498857" cy="62270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024" y="127902"/>
            <a:ext cx="4498857" cy="622707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033" y="127902"/>
            <a:ext cx="4498857" cy="622707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01325" y="1986753"/>
            <a:ext cx="2045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Water treatment</a:t>
            </a:r>
          </a:p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system</a:t>
            </a:r>
            <a:endParaRPr lang="ru-RU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64457" y="728858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System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solar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cells</a:t>
            </a:r>
            <a:endParaRPr lang="ru-RU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55025" y="3383148"/>
            <a:ext cx="19383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Wind generator</a:t>
            </a:r>
          </a:p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system</a:t>
            </a:r>
            <a:endParaRPr lang="ru-RU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37819" y="4918043"/>
            <a:ext cx="2335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Air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handling system</a:t>
            </a:r>
            <a:endParaRPr lang="ru-RU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0571" y="3256314"/>
            <a:ext cx="900000" cy="9000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0571" y="463524"/>
            <a:ext cx="900000" cy="9000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0571" y="1859919"/>
            <a:ext cx="900000" cy="90000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0571" y="4652709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50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75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mph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5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7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mph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2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5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7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mph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0" y="6525344"/>
            <a:ext cx="12192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233278" y="6184612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MODULE HOUSE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014328" y="6487554"/>
            <a:ext cx="1173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ASTANA-2017</a:t>
            </a:r>
            <a:endParaRPr lang="ru-RU" sz="12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42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14"/>
            <a:ext cx="12192000" cy="6843486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0" y="6525344"/>
            <a:ext cx="12192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233278" y="6184612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MODULE HOUSE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014328" y="6487554"/>
            <a:ext cx="1173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ASTANA-2017</a:t>
            </a:r>
            <a:endParaRPr lang="ru-RU" sz="12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68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277" y="0"/>
            <a:ext cx="12234277" cy="683438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63987" y="2667000"/>
            <a:ext cx="362174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entury Gothic" panose="020B0502020202020204" pitchFamily="34" charset="0"/>
              </a:rPr>
              <a:t>Thank</a:t>
            </a:r>
            <a:r>
              <a:rPr lang="en-US" sz="3600" dirty="0" smtClean="0">
                <a:latin typeface="Century Gothic" panose="020B0502020202020204" pitchFamily="34" charset="0"/>
              </a:rPr>
              <a:t> </a:t>
            </a:r>
            <a:endParaRPr lang="en-US" sz="3600" dirty="0">
              <a:latin typeface="Century Gothic" panose="020B0502020202020204" pitchFamily="34" charset="0"/>
            </a:endParaRPr>
          </a:p>
          <a:p>
            <a:pPr algn="ctr"/>
            <a:r>
              <a:rPr lang="en-US" dirty="0">
                <a:solidFill>
                  <a:schemeClr val="accent2"/>
                </a:solidFill>
                <a:latin typeface="Century Gothic" panose="020B0502020202020204" pitchFamily="34" charset="0"/>
              </a:rPr>
              <a:t>you for your attention</a:t>
            </a:r>
            <a:endParaRPr lang="ru-RU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87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0" y="6525344"/>
            <a:ext cx="12192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0233278" y="6184612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MODULE HOUSE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014328" y="6487554"/>
            <a:ext cx="1173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ASTANA-2017</a:t>
            </a:r>
            <a:endParaRPr lang="ru-RU" sz="12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603" y="913089"/>
            <a:ext cx="4780793" cy="4783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854" y="5326582"/>
            <a:ext cx="815848" cy="8158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172" y="5307424"/>
            <a:ext cx="841649" cy="84164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734" y="5308948"/>
            <a:ext cx="844898" cy="8401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613" y="2866416"/>
            <a:ext cx="841649" cy="84164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954" y="1406254"/>
            <a:ext cx="841649" cy="84164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993" y="427654"/>
            <a:ext cx="817848" cy="81784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052" y="233244"/>
            <a:ext cx="1177678" cy="117767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734" y="415753"/>
            <a:ext cx="841649" cy="84164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976" y="4323462"/>
            <a:ext cx="841649" cy="84164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5086" y="1403087"/>
            <a:ext cx="841649" cy="84164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0055" y="2866415"/>
            <a:ext cx="841649" cy="84164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7271" y="4323462"/>
            <a:ext cx="841649" cy="84164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728849" y="3977113"/>
            <a:ext cx="7280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entury Gothic" panose="020B0502020202020204" pitchFamily="34" charset="0"/>
              </a:rPr>
              <a:t>cage</a:t>
            </a:r>
            <a:endParaRPr lang="ru-RU" sz="1600" dirty="0">
              <a:latin typeface="Century Gothic" panose="020B0502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33282" y="4391427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entury Gothic" panose="020B0502020202020204" pitchFamily="34" charset="0"/>
              </a:rPr>
              <a:t>molecule</a:t>
            </a:r>
            <a:endParaRPr lang="ru-RU" sz="1600" dirty="0">
              <a:latin typeface="Century Gothic" panose="020B0502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3522" y="3547785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entury Gothic" panose="020B0502020202020204" pitchFamily="34" charset="0"/>
              </a:rPr>
              <a:t>fabric</a:t>
            </a:r>
            <a:endParaRPr lang="ru-RU" sz="1600" dirty="0" smtClean="0">
              <a:latin typeface="Century Gothic" panose="020B0502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83064" y="3117962"/>
            <a:ext cx="795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entury Gothic" panose="020B0502020202020204" pitchFamily="34" charset="0"/>
              </a:rPr>
              <a:t>organ</a:t>
            </a:r>
            <a:endParaRPr lang="ru-RU" sz="1600" dirty="0" smtClean="0">
              <a:latin typeface="Century Gothic" panose="020B0502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81533" y="2760513"/>
            <a:ext cx="1098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entury Gothic" panose="020B0502020202020204" pitchFamily="34" charset="0"/>
              </a:rPr>
              <a:t>organism</a:t>
            </a:r>
            <a:endParaRPr lang="ru-RU" sz="1600" dirty="0" smtClean="0">
              <a:latin typeface="Century Gothic" panose="020B0502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61413" y="2333694"/>
            <a:ext cx="12747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entury Gothic" panose="020B0502020202020204" pitchFamily="34" charset="0"/>
              </a:rPr>
              <a:t>population</a:t>
            </a:r>
            <a:endParaRPr lang="ru-RU" sz="1600" dirty="0" smtClean="0">
              <a:latin typeface="Century Gothic" panose="020B0502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56925" y="1786238"/>
            <a:ext cx="17668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Century Gothic" panose="020B0502020202020204" pitchFamily="34" charset="0"/>
              </a:rPr>
              <a:t>biocenos</a:t>
            </a:r>
            <a:r>
              <a:rPr lang="en-US" sz="2400" dirty="0" err="1">
                <a:latin typeface="Century Gothic" panose="020B0502020202020204" pitchFamily="34" charset="0"/>
              </a:rPr>
              <a:t>e</a:t>
            </a:r>
            <a:endParaRPr lang="ru-RU" sz="2400" dirty="0" smtClean="0">
              <a:latin typeface="Century Gothic" panose="020B0502020202020204" pitchFamily="34" charset="0"/>
            </a:endParaRPr>
          </a:p>
        </p:txBody>
      </p:sp>
      <p:sp>
        <p:nvSpPr>
          <p:cNvPr id="27" name="Стрелка вправо 26"/>
          <p:cNvSpPr/>
          <p:nvPr/>
        </p:nvSpPr>
        <p:spPr>
          <a:xfrm>
            <a:off x="6642018" y="5533930"/>
            <a:ext cx="406400" cy="39231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 rot="10800000">
            <a:off x="5147138" y="5533930"/>
            <a:ext cx="406400" cy="39231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углом 28"/>
          <p:cNvSpPr/>
          <p:nvPr/>
        </p:nvSpPr>
        <p:spPr>
          <a:xfrm rot="16200000">
            <a:off x="3071376" y="5286358"/>
            <a:ext cx="542301" cy="495143"/>
          </a:xfrm>
          <a:prstGeom prst="bentArrow">
            <a:avLst>
              <a:gd name="adj1" fmla="val 39511"/>
              <a:gd name="adj2" fmla="val 38591"/>
              <a:gd name="adj3" fmla="val 46063"/>
              <a:gd name="adj4" fmla="val 46484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Стрелка вправо 30"/>
          <p:cNvSpPr/>
          <p:nvPr/>
        </p:nvSpPr>
        <p:spPr>
          <a:xfrm rot="16200000">
            <a:off x="3075237" y="3816491"/>
            <a:ext cx="406400" cy="39231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углом 31"/>
          <p:cNvSpPr/>
          <p:nvPr/>
        </p:nvSpPr>
        <p:spPr>
          <a:xfrm rot="5400000" flipH="1">
            <a:off x="8554761" y="5296304"/>
            <a:ext cx="542301" cy="495143"/>
          </a:xfrm>
          <a:prstGeom prst="bentArrow">
            <a:avLst>
              <a:gd name="adj1" fmla="val 39511"/>
              <a:gd name="adj2" fmla="val 38591"/>
              <a:gd name="adj3" fmla="val 46063"/>
              <a:gd name="adj4" fmla="val 46484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Стрелка вправо 32"/>
          <p:cNvSpPr/>
          <p:nvPr/>
        </p:nvSpPr>
        <p:spPr>
          <a:xfrm rot="16200000">
            <a:off x="8697679" y="3816491"/>
            <a:ext cx="406400" cy="39231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право 33"/>
          <p:cNvSpPr/>
          <p:nvPr/>
        </p:nvSpPr>
        <p:spPr>
          <a:xfrm rot="16200000">
            <a:off x="3105600" y="2362561"/>
            <a:ext cx="406400" cy="39231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право 34"/>
          <p:cNvSpPr/>
          <p:nvPr/>
        </p:nvSpPr>
        <p:spPr>
          <a:xfrm rot="16200000">
            <a:off x="8658484" y="2362560"/>
            <a:ext cx="406400" cy="39231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углом 35"/>
          <p:cNvSpPr/>
          <p:nvPr/>
        </p:nvSpPr>
        <p:spPr>
          <a:xfrm>
            <a:off x="3156961" y="630193"/>
            <a:ext cx="542301" cy="495143"/>
          </a:xfrm>
          <a:prstGeom prst="bentArrow">
            <a:avLst>
              <a:gd name="adj1" fmla="val 39511"/>
              <a:gd name="adj2" fmla="val 38591"/>
              <a:gd name="adj3" fmla="val 46063"/>
              <a:gd name="adj4" fmla="val 46484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Стрелка вправо 36"/>
          <p:cNvSpPr/>
          <p:nvPr/>
        </p:nvSpPr>
        <p:spPr>
          <a:xfrm>
            <a:off x="5075133" y="626203"/>
            <a:ext cx="406400" cy="39231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 rot="10800000">
            <a:off x="6686397" y="628468"/>
            <a:ext cx="406400" cy="39231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углом 38"/>
          <p:cNvSpPr/>
          <p:nvPr/>
        </p:nvSpPr>
        <p:spPr>
          <a:xfrm flipH="1">
            <a:off x="8394376" y="630193"/>
            <a:ext cx="542301" cy="495143"/>
          </a:xfrm>
          <a:prstGeom prst="bentArrow">
            <a:avLst>
              <a:gd name="adj1" fmla="val 39511"/>
              <a:gd name="adj2" fmla="val 38591"/>
              <a:gd name="adj3" fmla="val 46063"/>
              <a:gd name="adj4" fmla="val 46484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50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9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9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9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9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9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9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9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9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4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9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9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9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9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9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6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9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9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7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9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9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8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9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9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9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9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9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9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9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9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9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1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9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9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2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9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9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 animBg="1"/>
      <p:bldP spid="28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0" y="6525344"/>
            <a:ext cx="12192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233278" y="6184612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MODULE HOUSE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014328" y="6487554"/>
            <a:ext cx="1173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ASTANA-2017</a:t>
            </a:r>
            <a:endParaRPr lang="ru-RU" sz="12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555" y="1227221"/>
            <a:ext cx="1475110" cy="14751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335" y="4177441"/>
            <a:ext cx="1475110" cy="14751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555" y="4177441"/>
            <a:ext cx="1475110" cy="14751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335" y="1227221"/>
            <a:ext cx="1475110" cy="1475110"/>
          </a:xfrm>
          <a:prstGeom prst="rect">
            <a:avLst/>
          </a:prstGeom>
        </p:spPr>
      </p:pic>
      <p:sp>
        <p:nvSpPr>
          <p:cNvPr id="11" name="Стрелка вправо 10"/>
          <p:cNvSpPr/>
          <p:nvPr/>
        </p:nvSpPr>
        <p:spPr>
          <a:xfrm>
            <a:off x="5892800" y="1768619"/>
            <a:ext cx="406400" cy="39231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892800" y="4718839"/>
            <a:ext cx="406400" cy="39231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 5"/>
          <p:cNvSpPr/>
          <p:nvPr/>
        </p:nvSpPr>
        <p:spPr>
          <a:xfrm>
            <a:off x="4294318" y="3134119"/>
            <a:ext cx="653143" cy="606926"/>
          </a:xfrm>
          <a:prstGeom prst="mathEqua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Равно 13"/>
          <p:cNvSpPr/>
          <p:nvPr/>
        </p:nvSpPr>
        <p:spPr>
          <a:xfrm>
            <a:off x="7244538" y="3134119"/>
            <a:ext cx="653143" cy="606926"/>
          </a:xfrm>
          <a:prstGeom prst="mathEqua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12952" y="767248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Cell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38990" y="767248"/>
            <a:ext cx="1664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Bionic system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69498" y="5815280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Residential structure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7624" y="5815280"/>
            <a:ext cx="160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Dwelling unit</a:t>
            </a:r>
            <a:endParaRPr lang="ru-RU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917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9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9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9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3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9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4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9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9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9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6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9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9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6" grpId="0" animBg="1"/>
      <p:bldP spid="14" grpId="0" animBg="1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94629" y="-2191932"/>
            <a:ext cx="20581258" cy="11241864"/>
          </a:xfrm>
          <a:prstGeom prst="rect">
            <a:avLst/>
          </a:prstGeom>
        </p:spPr>
      </p:pic>
      <p:sp>
        <p:nvSpPr>
          <p:cNvPr id="9" name="Овал 8"/>
          <p:cNvSpPr/>
          <p:nvPr/>
        </p:nvSpPr>
        <p:spPr>
          <a:xfrm>
            <a:off x="2248533" y="2473906"/>
            <a:ext cx="1185242" cy="1221794"/>
          </a:xfrm>
          <a:prstGeom prst="ellipse">
            <a:avLst/>
          </a:prstGeom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70150" y="3290500"/>
            <a:ext cx="259657" cy="246511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365875" y="3203421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Guarder</a:t>
            </a:r>
            <a:endParaRPr lang="ru-RU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33775" y="2930914"/>
            <a:ext cx="1869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EXPO Complex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921197" y="3243984"/>
            <a:ext cx="258936" cy="25893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430197" y="1298622"/>
            <a:ext cx="504056" cy="504056"/>
          </a:xfrm>
          <a:prstGeom prst="ellipse">
            <a:avLst/>
          </a:prstGeom>
          <a:effectLst>
            <a:softEdge rad="63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868616" y="1322349"/>
            <a:ext cx="1462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City Center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381190" y="5867400"/>
            <a:ext cx="504056" cy="504056"/>
          </a:xfrm>
          <a:prstGeom prst="ellipse">
            <a:avLst/>
          </a:prstGeom>
          <a:effectLst>
            <a:softEdge rad="63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851379" y="5918256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Airport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313702" y="2966212"/>
            <a:ext cx="504056" cy="504056"/>
          </a:xfrm>
          <a:prstGeom prst="ellipse">
            <a:avLst/>
          </a:prstGeom>
          <a:effectLst>
            <a:softEdge rad="63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791163" y="2830148"/>
            <a:ext cx="1617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Nazarbayev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</a:p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University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0" y="6525344"/>
            <a:ext cx="12192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233278" y="6184612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MODULE HOUSE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014328" y="6487554"/>
            <a:ext cx="1173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ASTANA-2017</a:t>
            </a:r>
            <a:endParaRPr lang="ru-RU" sz="12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85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6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31" dur="1750" fill="hold"/>
                                        <p:tgtEl>
                                          <p:spTgt spid="6"/>
                                        </p:tgtEl>
                                      </p:cBhvr>
                                      <p:by x="61000" y="6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9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6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3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7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4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7" grpId="0" animBg="1"/>
      <p:bldP spid="7" grpId="1" animBg="1"/>
      <p:bldP spid="8" grpId="0"/>
      <p:bldP spid="8" grpId="1"/>
      <p:bldP spid="10" grpId="0"/>
      <p:bldP spid="10" grpId="1"/>
      <p:bldP spid="11" grpId="0" animBg="1"/>
      <p:bldP spid="12" grpId="0" animBg="1"/>
      <p:bldP spid="13" grpId="0"/>
      <p:bldP spid="14" grpId="0" animBg="1"/>
      <p:bldP spid="15" grpId="0"/>
      <p:bldP spid="16" grpId="0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48" y="610587"/>
            <a:ext cx="7199376" cy="57607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48" y="610586"/>
            <a:ext cx="7199376" cy="57607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48" y="610585"/>
            <a:ext cx="7199376" cy="57607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48" y="610585"/>
            <a:ext cx="7199376" cy="57607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48" y="610585"/>
            <a:ext cx="7199376" cy="576072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39" y="610105"/>
            <a:ext cx="7199391" cy="576073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942" y="887086"/>
            <a:ext cx="765757" cy="76143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671" y="321707"/>
            <a:ext cx="765757" cy="7614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1408" y="5025593"/>
            <a:ext cx="765757" cy="761431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209224" y="5787024"/>
            <a:ext cx="1390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Residential</a:t>
            </a:r>
          </a:p>
          <a:p>
            <a:pPr algn="ctr"/>
            <a:r>
              <a:rPr lang="en-US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quarter</a:t>
            </a:r>
            <a:endParaRPr lang="ru-RU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74510" y="1066109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School</a:t>
            </a:r>
            <a:endParaRPr lang="ru-RU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87165" y="1648517"/>
            <a:ext cx="1595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The covered</a:t>
            </a:r>
          </a:p>
          <a:p>
            <a:pPr algn="ctr"/>
            <a:r>
              <a:rPr lang="en-US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 street</a:t>
            </a:r>
            <a:endParaRPr lang="ru-RU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4946" y="4455567"/>
            <a:ext cx="1385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Century Gothic" panose="020B0502020202020204" pitchFamily="34" charset="0"/>
              </a:rPr>
              <a:t>Buffer park</a:t>
            </a:r>
            <a:endParaRPr lang="ru-RU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18" y="3729528"/>
            <a:ext cx="721957" cy="726036"/>
          </a:xfrm>
          <a:prstGeom prst="rect">
            <a:avLst/>
          </a:prstGeom>
        </p:spPr>
      </p:pic>
      <p:cxnSp>
        <p:nvCxnSpPr>
          <p:cNvPr id="31" name="Прямая соединительная линия 30"/>
          <p:cNvCxnSpPr/>
          <p:nvPr/>
        </p:nvCxnSpPr>
        <p:spPr>
          <a:xfrm>
            <a:off x="0" y="6525344"/>
            <a:ext cx="12192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0233278" y="6184612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MODULE HOUSE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1014328" y="6487554"/>
            <a:ext cx="1173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ASTANA-2017</a:t>
            </a:r>
            <a:endParaRPr lang="ru-RU" sz="12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676015" y="5120981"/>
            <a:ext cx="2593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Module quarter </a:t>
            </a:r>
            <a:endParaRPr lang="ru-RU" sz="2400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573423" y="3478850"/>
            <a:ext cx="27991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4 </a:t>
            </a:r>
            <a:r>
              <a:rPr lang="en-US" sz="2400" dirty="0" err="1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polyfunctional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residential groups</a:t>
            </a:r>
            <a:endParaRPr lang="ru-RU" sz="2400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939322" y="2206051"/>
            <a:ext cx="2130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4 equal parts</a:t>
            </a:r>
            <a:endParaRPr lang="ru-RU" sz="2400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350973" y="563920"/>
            <a:ext cx="32191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The main pedestrian</a:t>
            </a:r>
          </a:p>
          <a:p>
            <a:pPr algn="ctr"/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connection</a:t>
            </a:r>
            <a:endParaRPr lang="ru-RU" sz="2400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9679037" y="1571498"/>
            <a:ext cx="563022" cy="55753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>
            <a:off x="9691494" y="2844297"/>
            <a:ext cx="563022" cy="55753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>
            <a:off x="9679037" y="4519015"/>
            <a:ext cx="563022" cy="55753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45" y="610349"/>
            <a:ext cx="7198781" cy="57602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41" y="609034"/>
            <a:ext cx="7198781" cy="576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28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42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12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820"/>
                            </p:stCondLst>
                            <p:childTnLst>
                              <p:par>
                                <p:cTn id="39" presetID="3" presetClass="emph" presetSubtype="2" fill="hold" grpId="0" nodeType="after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52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22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93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450"/>
                            </p:stCondLst>
                            <p:childTnLst>
                              <p:par>
                                <p:cTn id="5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95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93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mph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9" dur="93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93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3180"/>
                            </p:stCondLst>
                            <p:childTnLst>
                              <p:par>
                                <p:cTn id="84" presetID="26" presetClass="emph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93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465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4410"/>
                            </p:stCondLst>
                            <p:childTnLst>
                              <p:par>
                                <p:cTn id="88" presetID="10" presetClass="exit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93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2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64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93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" presetClass="emph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6" dur="93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93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6870"/>
                            </p:stCondLst>
                            <p:childTnLst>
                              <p:par>
                                <p:cTn id="101" presetID="35" presetClass="emph" presetSubtype="0" repeatCount="300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9570"/>
                            </p:stCondLst>
                            <p:childTnLst>
                              <p:par>
                                <p:cTn id="104" presetID="10" presetClass="exit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93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2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0800"/>
                            </p:stCondLst>
                            <p:childTnLst>
                              <p:par>
                                <p:cTn id="108" presetID="10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93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93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3" presetClass="emph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5" dur="93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8" grpId="0"/>
      <p:bldP spid="29" grpId="0"/>
      <p:bldP spid="34" grpId="0"/>
      <p:bldP spid="7" grpId="0" animBg="1"/>
      <p:bldP spid="35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48" y="610584"/>
            <a:ext cx="7199376" cy="576072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48" y="610584"/>
            <a:ext cx="7199376" cy="576072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48" y="610584"/>
            <a:ext cx="7199376" cy="576072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48" y="625824"/>
            <a:ext cx="7199376" cy="5760720"/>
          </a:xfrm>
          <a:prstGeom prst="rect">
            <a:avLst/>
          </a:prstGeom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0" y="6525344"/>
            <a:ext cx="12192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0233278" y="6184612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MODULE HOUSE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014328" y="6487554"/>
            <a:ext cx="1173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ASTANA-2017</a:t>
            </a:r>
            <a:endParaRPr lang="ru-RU" sz="12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470088" y="420876"/>
            <a:ext cx="152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INSOLATION</a:t>
            </a:r>
            <a:endParaRPr lang="ru-RU" dirty="0">
              <a:latin typeface="Century Gothic" panose="020B0502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7542" y="828448"/>
            <a:ext cx="1871472" cy="14996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7542" y="2482104"/>
            <a:ext cx="1871472" cy="149961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7542" y="4214281"/>
            <a:ext cx="1871472" cy="149961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9869236" y="2160711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June</a:t>
            </a:r>
            <a:endParaRPr lang="ru-RU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518178" y="3907357"/>
            <a:ext cx="1430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September</a:t>
            </a:r>
            <a:endParaRPr lang="ru-RU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518178" y="5654003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December</a:t>
            </a:r>
            <a:endParaRPr lang="ru-RU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61" y="624279"/>
            <a:ext cx="7199376" cy="576072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069" y="500748"/>
            <a:ext cx="1511683" cy="151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50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6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6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6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4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0" y="6525344"/>
            <a:ext cx="12192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233278" y="6184612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MODULE HOUSE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014328" y="6487554"/>
            <a:ext cx="1173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ASTANA-2017</a:t>
            </a:r>
            <a:endParaRPr lang="ru-RU" sz="12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97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326" y="0"/>
            <a:ext cx="6931348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055" y="0"/>
            <a:ext cx="692789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055" y="0"/>
            <a:ext cx="6927890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055" y="0"/>
            <a:ext cx="6927890" cy="6858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293" y="-11907"/>
            <a:ext cx="6927890" cy="6858000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341" y="5295458"/>
            <a:ext cx="720000" cy="7200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18" y="2900435"/>
            <a:ext cx="720000" cy="7200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278" y="3724189"/>
            <a:ext cx="720000" cy="7200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820" y="4499562"/>
            <a:ext cx="720000" cy="72000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278" y="2909163"/>
            <a:ext cx="720000" cy="72000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820" y="3688618"/>
            <a:ext cx="720000" cy="7200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278" y="2114850"/>
            <a:ext cx="720000" cy="72000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24" y="1305526"/>
            <a:ext cx="720000" cy="72000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278" y="1318954"/>
            <a:ext cx="720000" cy="72000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24" y="500618"/>
            <a:ext cx="720000" cy="72000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820" y="5290314"/>
            <a:ext cx="720000" cy="72000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25" y="2100496"/>
            <a:ext cx="720000" cy="72000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278" y="509887"/>
            <a:ext cx="720000" cy="720000"/>
          </a:xfrm>
          <a:prstGeom prst="rect">
            <a:avLst/>
          </a:prstGeom>
        </p:spPr>
      </p:pic>
      <p:cxnSp>
        <p:nvCxnSpPr>
          <p:cNvPr id="36" name="Прямая соединительная линия 35"/>
          <p:cNvCxnSpPr/>
          <p:nvPr/>
        </p:nvCxnSpPr>
        <p:spPr>
          <a:xfrm>
            <a:off x="0" y="6525344"/>
            <a:ext cx="12192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233278" y="6184612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MODULE HOUSE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1014328" y="6487554"/>
            <a:ext cx="1173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ASTANA-2017</a:t>
            </a:r>
            <a:endParaRPr lang="ru-RU" sz="12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278" y="4511677"/>
            <a:ext cx="720000" cy="720000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2" y="0"/>
            <a:ext cx="12192000" cy="6858000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098" y="1220618"/>
            <a:ext cx="932690" cy="1078994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922" y="2233264"/>
            <a:ext cx="7342632" cy="4105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437" y="501369"/>
            <a:ext cx="720000" cy="720000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820" y="2900516"/>
            <a:ext cx="720000" cy="720000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820" y="2099986"/>
            <a:ext cx="720000" cy="720000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40" y="1312696"/>
            <a:ext cx="720000" cy="720000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820" y="3688537"/>
            <a:ext cx="720000" cy="720000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91" y="4495344"/>
            <a:ext cx="720000" cy="720000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003" y="5299501"/>
            <a:ext cx="720000" cy="720000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2881" y="5295458"/>
            <a:ext cx="720000" cy="720000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1277" y="2909163"/>
            <a:ext cx="720000" cy="720000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1277" y="3719527"/>
            <a:ext cx="720000" cy="720000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2881" y="510173"/>
            <a:ext cx="720000" cy="720000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1277" y="2114850"/>
            <a:ext cx="720000" cy="720000"/>
          </a:xfrm>
          <a:prstGeom prst="rect">
            <a:avLst/>
          </a:prstGeom>
        </p:spPr>
      </p:pic>
      <p:pic>
        <p:nvPicPr>
          <p:cNvPr id="60" name="Рисунок 5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2881" y="1305526"/>
            <a:ext cx="720000" cy="720000"/>
          </a:xfrm>
          <a:prstGeom prst="rect">
            <a:avLst/>
          </a:prstGeom>
        </p:spPr>
      </p:pic>
      <p:pic>
        <p:nvPicPr>
          <p:cNvPr id="61" name="Рисунок 6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1277" y="4510895"/>
            <a:ext cx="720000" cy="720000"/>
          </a:xfrm>
          <a:prstGeom prst="rect">
            <a:avLst/>
          </a:prstGeom>
        </p:spPr>
      </p:pic>
      <p:pic>
        <p:nvPicPr>
          <p:cNvPr id="62" name="Рисунок 61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86"/>
            <a:ext cx="12192000" cy="6869114"/>
          </a:xfrm>
          <a:prstGeom prst="rect">
            <a:avLst/>
          </a:prstGeom>
        </p:spPr>
      </p:pic>
      <p:pic>
        <p:nvPicPr>
          <p:cNvPr id="63" name="Рисунок 62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021" y="1232525"/>
            <a:ext cx="932690" cy="1078994"/>
          </a:xfrm>
          <a:prstGeom prst="rect">
            <a:avLst/>
          </a:prstGeom>
        </p:spPr>
      </p:pic>
      <p:pic>
        <p:nvPicPr>
          <p:cNvPr id="64" name="Рисунок 63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088" y="2229321"/>
            <a:ext cx="7342632" cy="4105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26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25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10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250"/>
                            </p:stCondLst>
                            <p:childTnLst>
                              <p:par>
                                <p:cTn id="34" presetID="6" presetClass="emph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35" dur="2750" fill="hold"/>
                                        <p:tgtEl>
                                          <p:spTgt spid="5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56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 0 L -0.00104 -0.45139 " pathEditMode="relative" rAng="0" ptsTypes="AA">
                                      <p:cBhvr>
                                        <p:cTn id="37" dur="2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22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75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750"/>
                            </p:stCondLst>
                            <p:childTnLst>
                              <p:par>
                                <p:cTn id="85" presetID="10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475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37750"/>
                            </p:stCondLst>
                            <p:childTnLst>
                              <p:par>
                                <p:cTn id="1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8750"/>
                            </p:stCondLst>
                            <p:childTnLst>
                              <p:par>
                                <p:cTn id="139" presetID="1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44750"/>
                            </p:stCondLst>
                            <p:childTnLst>
                              <p:par>
                                <p:cTn id="14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4 -0.22222 L -0.00365 0.18009 " pathEditMode="relative" rAng="0" ptsTypes="AA">
                                      <p:cBhvr>
                                        <p:cTn id="145" dur="3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20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8500"/>
                            </p:stCondLst>
                            <p:childTnLst>
                              <p:par>
                                <p:cTn id="147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1500"/>
                            </p:stCondLst>
                            <p:childTnLst>
                              <p:par>
                                <p:cTn id="193" presetID="10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60500"/>
                            </p:stCondLst>
                            <p:childTnLst>
                              <p:par>
                                <p:cTn id="239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63500"/>
                            </p:stCondLst>
                            <p:childTnLst>
                              <p:par>
                                <p:cTn id="2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40" y="0"/>
            <a:ext cx="6931348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40" y="0"/>
            <a:ext cx="6931348" cy="6858000"/>
          </a:xfrm>
          <a:prstGeom prst="rect">
            <a:avLst/>
          </a:prstGeom>
        </p:spPr>
      </p:pic>
      <p:sp>
        <p:nvSpPr>
          <p:cNvPr id="3" name="Блок-схема: узел 2"/>
          <p:cNvSpPr/>
          <p:nvPr/>
        </p:nvSpPr>
        <p:spPr>
          <a:xfrm>
            <a:off x="2233839" y="2638425"/>
            <a:ext cx="83344" cy="83344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2345758" y="2745581"/>
            <a:ext cx="83344" cy="83344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2233839" y="5162947"/>
            <a:ext cx="83344" cy="83344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2345758" y="5270103"/>
            <a:ext cx="83344" cy="83344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5650139" y="4832747"/>
            <a:ext cx="83344" cy="83344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5762058" y="4939903"/>
            <a:ext cx="83344" cy="83344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468245" y="2241749"/>
            <a:ext cx="83344" cy="83344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4613502" y="2283421"/>
            <a:ext cx="83344" cy="83344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5650139" y="2306043"/>
            <a:ext cx="83344" cy="83344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5762058" y="2413199"/>
            <a:ext cx="83344" cy="83344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3380014" y="2865636"/>
            <a:ext cx="83344" cy="83344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3525271" y="2907308"/>
            <a:ext cx="83344" cy="83344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4468245" y="4665464"/>
            <a:ext cx="83344" cy="83344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4613502" y="4707136"/>
            <a:ext cx="83344" cy="83344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3387157" y="5293914"/>
            <a:ext cx="83344" cy="83344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3532414" y="5335586"/>
            <a:ext cx="83344" cy="83344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964" y="2582123"/>
            <a:ext cx="283513" cy="283513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963" y="5104534"/>
            <a:ext cx="283513" cy="283513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805" y="5104533"/>
            <a:ext cx="283513" cy="283513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760" y="4632578"/>
            <a:ext cx="283513" cy="283513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332" y="2247630"/>
            <a:ext cx="283513" cy="283513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332" y="4774334"/>
            <a:ext cx="283513" cy="283513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679" y="2745581"/>
            <a:ext cx="283513" cy="283513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276" y="2241749"/>
            <a:ext cx="283513" cy="2835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109" y="2944222"/>
            <a:ext cx="2990088" cy="22311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35" y="2362125"/>
            <a:ext cx="1801372" cy="2121412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958" y="1484777"/>
            <a:ext cx="900000" cy="900000"/>
          </a:xfrm>
          <a:prstGeom prst="rect">
            <a:avLst/>
          </a:prstGeom>
        </p:spPr>
      </p:pic>
      <p:pic>
        <p:nvPicPr>
          <p:cNvPr id="60" name="Рисунок 5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9381" y="1464542"/>
            <a:ext cx="900000" cy="900000"/>
          </a:xfrm>
          <a:prstGeom prst="rect">
            <a:avLst/>
          </a:prstGeom>
        </p:spPr>
      </p:pic>
      <p:pic>
        <p:nvPicPr>
          <p:cNvPr id="61" name="Рисунок 6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535" y="1481748"/>
            <a:ext cx="900000" cy="900000"/>
          </a:xfrm>
          <a:prstGeom prst="rect">
            <a:avLst/>
          </a:prstGeom>
        </p:spPr>
      </p:pic>
      <p:pic>
        <p:nvPicPr>
          <p:cNvPr id="62" name="Рисунок 6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40" y="0"/>
            <a:ext cx="6931348" cy="6858000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7910132" y="5196454"/>
            <a:ext cx="3126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Separate waste collection</a:t>
            </a:r>
            <a:endParaRPr lang="ru-RU" dirty="0">
              <a:latin typeface="Century Gothic" panose="020B0502020202020204" pitchFamily="34" charset="0"/>
            </a:endParaRPr>
          </a:p>
        </p:txBody>
      </p:sp>
      <p:pic>
        <p:nvPicPr>
          <p:cNvPr id="64" name="Рисунок 6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87" y="0"/>
            <a:ext cx="6931348" cy="6858000"/>
          </a:xfrm>
          <a:prstGeom prst="rect">
            <a:avLst/>
          </a:prstGeom>
        </p:spPr>
      </p:pic>
      <p:pic>
        <p:nvPicPr>
          <p:cNvPr id="65" name="Рисунок 6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066" y="2851450"/>
            <a:ext cx="249137" cy="249137"/>
          </a:xfrm>
          <a:prstGeom prst="rect">
            <a:avLst/>
          </a:prstGeom>
        </p:spPr>
      </p:pic>
      <p:pic>
        <p:nvPicPr>
          <p:cNvPr id="66" name="Рисунок 6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890" y="2745383"/>
            <a:ext cx="249137" cy="249137"/>
          </a:xfrm>
          <a:prstGeom prst="rect">
            <a:avLst/>
          </a:prstGeom>
        </p:spPr>
      </p:pic>
      <p:pic>
        <p:nvPicPr>
          <p:cNvPr id="67" name="Рисунок 6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078" y="5162947"/>
            <a:ext cx="249137" cy="249137"/>
          </a:xfrm>
          <a:prstGeom prst="rect">
            <a:avLst/>
          </a:prstGeom>
        </p:spPr>
      </p:pic>
      <p:pic>
        <p:nvPicPr>
          <p:cNvPr id="68" name="Рисунок 6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042" y="5347993"/>
            <a:ext cx="249137" cy="249137"/>
          </a:xfrm>
          <a:prstGeom prst="rect">
            <a:avLst/>
          </a:prstGeom>
        </p:spPr>
      </p:pic>
      <p:pic>
        <p:nvPicPr>
          <p:cNvPr id="69" name="Рисунок 6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879" y="4666953"/>
            <a:ext cx="249137" cy="249137"/>
          </a:xfrm>
          <a:prstGeom prst="rect">
            <a:avLst/>
          </a:prstGeom>
        </p:spPr>
      </p:pic>
      <p:pic>
        <p:nvPicPr>
          <p:cNvPr id="70" name="Рисунок 6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101" y="4530681"/>
            <a:ext cx="249137" cy="249137"/>
          </a:xfrm>
          <a:prstGeom prst="rect">
            <a:avLst/>
          </a:prstGeom>
        </p:spPr>
      </p:pic>
      <p:pic>
        <p:nvPicPr>
          <p:cNvPr id="71" name="Рисунок 7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101" y="2023571"/>
            <a:ext cx="249137" cy="249137"/>
          </a:xfrm>
          <a:prstGeom prst="rect">
            <a:avLst/>
          </a:prstGeom>
        </p:spPr>
      </p:pic>
      <p:pic>
        <p:nvPicPr>
          <p:cNvPr id="72" name="Рисунок 7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385" y="2208908"/>
            <a:ext cx="249137" cy="249137"/>
          </a:xfrm>
          <a:prstGeom prst="rect">
            <a:avLst/>
          </a:prstGeom>
        </p:spPr>
      </p:pic>
      <p:sp>
        <p:nvSpPr>
          <p:cNvPr id="74" name="TextBox 73"/>
          <p:cNvSpPr txBox="1"/>
          <p:nvPr/>
        </p:nvSpPr>
        <p:spPr>
          <a:xfrm>
            <a:off x="8149492" y="555530"/>
            <a:ext cx="2600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AUTOMATIC PARKING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650139" y="342932"/>
            <a:ext cx="154401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Center </a:t>
            </a:r>
            <a:r>
              <a:rPr lang="en-US" sz="1100" dirty="0" err="1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isledovanija</a:t>
            </a:r>
            <a:r>
              <a:rPr lang="en-US" sz="1100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</a:p>
          <a:p>
            <a:pPr algn="ctr"/>
            <a:r>
              <a:rPr lang="en-US" sz="1100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energy</a:t>
            </a:r>
          </a:p>
          <a:p>
            <a:pPr algn="ctr"/>
            <a:endParaRPr lang="ru-RU" sz="1100" dirty="0">
              <a:solidFill>
                <a:schemeClr val="accent6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76" name="Рисунок 7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682" y="3815857"/>
            <a:ext cx="539497" cy="539497"/>
          </a:xfrm>
          <a:prstGeom prst="rect">
            <a:avLst/>
          </a:prstGeom>
        </p:spPr>
      </p:pic>
      <p:sp>
        <p:nvSpPr>
          <p:cNvPr id="78" name="TextBox 77"/>
          <p:cNvSpPr txBox="1"/>
          <p:nvPr/>
        </p:nvSpPr>
        <p:spPr>
          <a:xfrm>
            <a:off x="9626420" y="3901345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=  320</a:t>
            </a:r>
            <a:endParaRPr lang="ru-RU" dirty="0">
              <a:latin typeface="Century Gothic" panose="020B0502020202020204" pitchFamily="34" charset="0"/>
            </a:endParaRPr>
          </a:p>
        </p:txBody>
      </p:sp>
      <p:pic>
        <p:nvPicPr>
          <p:cNvPr id="79" name="Рисунок 78"/>
          <p:cNvPicPr>
            <a:picLocks noChangeAspect="1"/>
          </p:cNvPicPr>
          <p:nvPr/>
        </p:nvPicPr>
        <p:blipFill>
          <a:blip r:embed="rId1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5872" y="3818905"/>
            <a:ext cx="539497" cy="536449"/>
          </a:xfrm>
          <a:prstGeom prst="rect">
            <a:avLst/>
          </a:prstGeom>
        </p:spPr>
      </p:pic>
      <p:sp>
        <p:nvSpPr>
          <p:cNvPr id="80" name="TextBox 79"/>
          <p:cNvSpPr txBox="1"/>
          <p:nvPr/>
        </p:nvSpPr>
        <p:spPr>
          <a:xfrm>
            <a:off x="8878434" y="3908522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= 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086307" y="4597149"/>
            <a:ext cx="2853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GUEST PARKING PLACES</a:t>
            </a:r>
            <a:endParaRPr lang="ru-RU" dirty="0">
              <a:latin typeface="Century Gothic" panose="020B0502020202020204" pitchFamily="34" charset="0"/>
            </a:endParaRPr>
          </a:p>
        </p:txBody>
      </p:sp>
      <p:pic>
        <p:nvPicPr>
          <p:cNvPr id="82" name="Рисунок 8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81" y="0"/>
            <a:ext cx="6931348" cy="6858000"/>
          </a:xfrm>
          <a:prstGeom prst="rect">
            <a:avLst/>
          </a:prstGeom>
        </p:spPr>
      </p:pic>
      <p:pic>
        <p:nvPicPr>
          <p:cNvPr id="83" name="Рисунок 8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825" y="2296320"/>
            <a:ext cx="282968" cy="282968"/>
          </a:xfrm>
          <a:prstGeom prst="rect">
            <a:avLst/>
          </a:prstGeom>
        </p:spPr>
      </p:pic>
      <p:pic>
        <p:nvPicPr>
          <p:cNvPr id="84" name="Рисунок 8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825" y="4881763"/>
            <a:ext cx="282968" cy="282968"/>
          </a:xfrm>
          <a:prstGeom prst="rect">
            <a:avLst/>
          </a:prstGeom>
        </p:spPr>
      </p:pic>
      <p:pic>
        <p:nvPicPr>
          <p:cNvPr id="85" name="Рисунок 8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528" y="4921651"/>
            <a:ext cx="282968" cy="282968"/>
          </a:xfrm>
          <a:prstGeom prst="rect">
            <a:avLst/>
          </a:prstGeom>
        </p:spPr>
      </p:pic>
      <p:pic>
        <p:nvPicPr>
          <p:cNvPr id="86" name="Рисунок 8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337" y="2851450"/>
            <a:ext cx="282968" cy="282968"/>
          </a:xfrm>
          <a:prstGeom prst="rect">
            <a:avLst/>
          </a:prstGeom>
        </p:spPr>
      </p:pic>
      <p:pic>
        <p:nvPicPr>
          <p:cNvPr id="87" name="Рисунок 8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1070" y="5126867"/>
            <a:ext cx="539497" cy="539497"/>
          </a:xfrm>
          <a:prstGeom prst="rect">
            <a:avLst/>
          </a:prstGeom>
        </p:spPr>
      </p:pic>
      <p:sp>
        <p:nvSpPr>
          <p:cNvPr id="88" name="TextBox 87"/>
          <p:cNvSpPr txBox="1"/>
          <p:nvPr/>
        </p:nvSpPr>
        <p:spPr>
          <a:xfrm>
            <a:off x="9311619" y="5225599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=  55</a:t>
            </a:r>
            <a:endParaRPr lang="ru-RU" dirty="0">
              <a:latin typeface="Century Gothic" panose="020B0502020202020204" pitchFamily="34" charset="0"/>
            </a:endParaRPr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>
            <a:off x="0" y="6525344"/>
            <a:ext cx="12192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0233278" y="6184612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MODULE HOUSE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1014328" y="6487554"/>
            <a:ext cx="1173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2"/>
                </a:solidFill>
                <a:latin typeface="Century Gothic" panose="020B0502020202020204" pitchFamily="34" charset="0"/>
              </a:rPr>
              <a:t>ASTANA-2017</a:t>
            </a:r>
            <a:endParaRPr lang="ru-RU" sz="1200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6242" y="1034977"/>
            <a:ext cx="3453955" cy="24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25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75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25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000"/>
                            </p:stCondLst>
                            <p:childTnLst>
                              <p:par>
                                <p:cTn id="102" presetID="1" presetClass="exit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250"/>
                            </p:stCondLst>
                            <p:childTnLst>
                              <p:par>
                                <p:cTn id="119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2250"/>
                            </p:stCondLst>
                            <p:childTnLst>
                              <p:par>
                                <p:cTn id="126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3750"/>
                            </p:stCondLst>
                            <p:childTnLst>
                              <p:par>
                                <p:cTn id="175" presetID="10" presetClass="entr" presetSubtype="0" fill="hold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17750"/>
                            </p:stCondLst>
                            <p:childTnLst>
                              <p:par>
                                <p:cTn id="2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1" presetID="10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22000"/>
                            </p:stCondLst>
                            <p:childTnLst>
                              <p:par>
                                <p:cTn id="224" presetID="10" presetClass="entr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24500"/>
                            </p:stCondLst>
                            <p:childTnLst>
                              <p:par>
                                <p:cTn id="240" presetID="10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8" grpId="0" animBg="1"/>
      <p:bldP spid="8" grpId="1" animBg="1"/>
      <p:bldP spid="9" grpId="0" animBg="1"/>
      <p:bldP spid="9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63" grpId="0"/>
      <p:bldP spid="63" grpId="1"/>
      <p:bldP spid="74" grpId="0"/>
      <p:bldP spid="75" grpId="0"/>
      <p:bldP spid="75" grpId="1"/>
      <p:bldP spid="78" grpId="0"/>
      <p:bldP spid="80" grpId="0"/>
      <p:bldP spid="81" grpId="0"/>
      <p:bldP spid="8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5466</TotalTime>
  <Words>212</Words>
  <Application>Microsoft Office PowerPoint</Application>
  <PresentationFormat>Custom</PresentationFormat>
  <Paragraphs>109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Maks</dc:creator>
  <cp:lastModifiedBy>Ainash Shagmanova</cp:lastModifiedBy>
  <cp:revision>180</cp:revision>
  <dcterms:created xsi:type="dcterms:W3CDTF">2015-05-17T15:55:23Z</dcterms:created>
  <dcterms:modified xsi:type="dcterms:W3CDTF">2015-10-13T09:34:52Z</dcterms:modified>
</cp:coreProperties>
</file>