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1.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3" r:id="rId5"/>
    <p:sldMasterId id="214748366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1.xml><?xml version="1.0" encoding="utf-8"?>
<a:tblStyleLst xmlns:a="http://schemas.openxmlformats.org/drawingml/2006/main" xmlns:r="http://schemas.openxmlformats.org/officeDocument/2006/relationships" def="{90651C3A-4460-11DB-9652-00E08161165F}">
  <a:tblStyle styleId="{2E855E39-C273-41C5-803E-5567CAEC9B4E}" styleName="Table_0">
    <a:wholeTbl>
      <a:tcTxStyle b="off" i="off">
        <a:font>
          <a:latin typeface="Arial"/>
          <a:ea typeface="Arial"/>
          <a:cs typeface="Arial"/>
        </a:font>
        <a:schemeClr val="lt1"/>
      </a:tcTxStyle>
      <a:tcStyle>
        <a:tcBdr>
          <a:left>
            <a:ln cap="flat" cmpd="sng" w="9525">
              <a:solidFill>
                <a:srgbClr val="FFDABE"/>
              </a:solidFill>
              <a:prstDash val="solid"/>
              <a:round/>
              <a:headEnd len="sm" w="sm" type="none"/>
              <a:tailEnd len="sm" w="sm" type="none"/>
            </a:ln>
          </a:left>
          <a:right>
            <a:ln cap="flat" cmpd="sng" w="9525">
              <a:solidFill>
                <a:srgbClr val="FFDABE"/>
              </a:solidFill>
              <a:prstDash val="solid"/>
              <a:round/>
              <a:headEnd len="sm" w="sm" type="none"/>
              <a:tailEnd len="sm" w="sm" type="none"/>
            </a:ln>
          </a:right>
          <a:top>
            <a:ln cap="flat" cmpd="sng" w="9525">
              <a:solidFill>
                <a:srgbClr val="FFDABE"/>
              </a:solidFill>
              <a:prstDash val="solid"/>
              <a:round/>
              <a:headEnd len="sm" w="sm" type="none"/>
              <a:tailEnd len="sm" w="sm" type="none"/>
            </a:ln>
          </a:top>
          <a:bottom>
            <a:ln cap="flat" cmpd="sng" w="9525">
              <a:solidFill>
                <a:srgbClr val="FFDABE"/>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fill>
          <a:solidFill>
            <a:schemeClr val="lt1">
              <a:alpha val="20000"/>
            </a:schemeClr>
          </a:solidFill>
        </a:fill>
      </a:tcStyle>
    </a:band1H>
    <a:band2H>
      <a:tcTxStyle/>
    </a:band2H>
    <a:band1V>
      <a:tcTxStyle/>
      <a:tcStyle>
        <a:fill>
          <a:solidFill>
            <a:schemeClr val="lt1">
              <a:alpha val="20000"/>
            </a:schemeClr>
          </a:solidFill>
        </a:fill>
      </a:tcStyle>
    </a:band1V>
    <a:band2V>
      <a:tcTxStyle/>
    </a:band2V>
    <a:lastCol>
      <a:tcTxStyle b="on" i="off"/>
      <a:tcStyle>
        <a:tcBdr>
          <a:left>
            <a:ln cap="flat" cmpd="sng" w="9525">
              <a:solidFill>
                <a:schemeClr val="lt1"/>
              </a:solidFill>
              <a:prstDash val="solid"/>
              <a:round/>
              <a:headEnd len="sm" w="sm" type="none"/>
              <a:tailEnd len="sm" w="sm" type="none"/>
            </a:ln>
          </a:left>
        </a:tcBdr>
      </a:tcStyle>
    </a:lastCol>
    <a:firstCol>
      <a:tcTxStyle b="on" i="off"/>
      <a:tcStyle>
        <a:tcBdr>
          <a:right>
            <a:ln cap="flat" cmpd="sng" w="9525">
              <a:solidFill>
                <a:schemeClr val="lt1"/>
              </a:solidFill>
              <a:prstDash val="solid"/>
              <a:round/>
              <a:headEnd len="sm" w="sm" type="none"/>
              <a:tailEnd len="sm" w="sm" type="none"/>
            </a:ln>
          </a:right>
        </a:tcBdr>
      </a:tcStyle>
    </a:firstCol>
    <a:lastRow>
      <a:tcTxStyle b="on" i="off"/>
      <a:tcStyle>
        <a:tcBdr>
          <a:top>
            <a:ln cap="flat" cmpd="sng" w="9525">
              <a:solidFill>
                <a:schemeClr val="lt1"/>
              </a:solidFill>
              <a:prstDash val="solid"/>
              <a:round/>
              <a:headEnd len="sm" w="sm" type="none"/>
              <a:tailEnd len="sm" w="sm" type="none"/>
            </a:ln>
          </a:top>
        </a:tcBdr>
        <a:fill>
          <a:solidFill>
            <a:srgbClr val="FFFFFF">
              <a:alpha val="0"/>
            </a:srgbClr>
          </a:solidFill>
        </a:fill>
      </a:tcStyle>
    </a:lastRow>
    <a:seCell>
      <a:tcTxStyle/>
      <a:tcStyle>
        <a:tcBdr>
          <a:left>
            <a:ln cap="flat" cmpd="sng" w="9525">
              <a:solidFill>
                <a:srgbClr val="000000">
                  <a:alpha val="0"/>
                </a:srgbClr>
              </a:solidFill>
              <a:prstDash val="solid"/>
              <a:round/>
              <a:headEnd len="sm" w="sm" type="none"/>
              <a:tailEnd len="sm" w="sm" type="none"/>
            </a:ln>
          </a:left>
          <a:top>
            <a:ln cap="flat" cmpd="sng" w="9525">
              <a:solidFill>
                <a:srgbClr val="000000">
                  <a:alpha val="0"/>
                </a:srgbClr>
              </a:solidFill>
              <a:prstDash val="solid"/>
              <a:round/>
              <a:headEnd len="sm" w="sm" type="none"/>
              <a:tailEnd len="sm" w="sm" type="none"/>
            </a:ln>
          </a:top>
        </a:tcBdr>
      </a:tcStyle>
    </a:seCell>
    <a:swCell>
      <a:tcTxStyle/>
      <a:tcStyle>
        <a:tcBdr>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tcBdr>
      </a:tcStyle>
    </a:swCell>
    <a:firstRow>
      <a:tcTxStyle b="on" i="off"/>
      <a:tcStyle>
        <a:tcBdr>
          <a:bottom>
            <a:ln cap="flat" cmpd="sng" w="9525">
              <a:solidFill>
                <a:schemeClr val="lt1"/>
              </a:solidFill>
              <a:prstDash val="solid"/>
              <a:round/>
              <a:headEnd len="sm" w="sm" type="none"/>
              <a:tailEnd len="sm" w="sm" type="none"/>
            </a:ln>
          </a:bottom>
        </a:tcBdr>
        <a:fill>
          <a:solidFill>
            <a:srgbClr val="FFFFFF">
              <a:alpha val="0"/>
            </a:srgbClr>
          </a:solidFill>
        </a:fill>
      </a:tcStyle>
    </a:firstRow>
    <a:neCell>
      <a:tcTxStyle/>
      <a:tcStyle>
        <a:tcBdr>
          <a:bottom>
            <a:ln cap="flat" cmpd="sng" w="9525">
              <a:solidFill>
                <a:srgbClr val="000000">
                  <a:alpha val="0"/>
                </a:srgbClr>
              </a:solidFill>
              <a:prstDash val="solid"/>
              <a:round/>
              <a:headEnd len="sm" w="sm" type="none"/>
              <a:tailEnd len="sm" w="sm" type="none"/>
            </a:ln>
          </a:bottom>
        </a:tcBdr>
      </a:tcStyle>
    </a:neCell>
    <a:nwCell>
      <a:tcTxStyle/>
    </a:nwCell>
  </a:tblStyle>
</a:tblStyleLst>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1.xml"/><Relationship Id="rId3" Type="http://schemas.openxmlformats.org/officeDocument/2006/relationships/presProps" Target="presProps1.xml"/><Relationship Id="rId4" Type="http://schemas.openxmlformats.org/officeDocument/2006/relationships/tableStyles" Target="tableStyles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1.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slide" Target="slides/slide30.xml"/><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slide" Target="slides/slide32.xml"/><Relationship Id="rId16" Type="http://schemas.openxmlformats.org/officeDocument/2006/relationships/slide" Target="slides/slide9.xml"/><Relationship Id="rId38" Type="http://schemas.openxmlformats.org/officeDocument/2006/relationships/slide" Target="slides/slide31.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a2f4f3311f_3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a2f4f3311f_3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a2f4f3311f_5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a2f4f3311f_5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a2f4f3311f_5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a2f4f3311f_5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a2f4f3311f_5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a2f4f3311f_5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a2f4f3311f_5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a2f4f3311f_5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a2f4f3311f_5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a2f4f3311f_5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a2f4f3311f_5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a2f4f3311f_5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a2f4f3311f_6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a2f4f3311f_6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a2f4f3311f_6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2a2f4f3311f_6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a2f4f3311f_6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2a2f4f3311f_6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6ff3cc948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6ff3cc948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a2f4f3311f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7" name="Google Shape;87;g2a2f4f3311f_1_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c15ff8f53e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c15ff8f53e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1ff32b40543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1ff32b40543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ff32b40543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1ff32b40543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ff32b40543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1ff32b40543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ff32b4054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1ff32b4054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2c15ff8f53e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2c15ff8f53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2c15ff8f53e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2c15ff8f53e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c15ff8f53e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c15ff8f53e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c18f5b03f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c18f5b03f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2c18f5b03f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2c18f5b03f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a2f4f3311f_1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5" name="Google Shape;105;g2a2f4f3311f_1_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79de009caa2323f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79de009caa2323f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2a2f4f3311f_1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60" name="Google Shape;360;g2a2f4f3311f_1_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2c18c777eb3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7" name="Google Shape;367;g2c18c777eb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2a2f4f3311f_1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74" name="Google Shape;374;g2a2f4f3311f_1_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a2f4f3311f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a2f4f3311f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ff32b40543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ff32b40543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a2f4f3311f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a2f4f3311f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ff32b40543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ff32b4054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a2f4f3311f_2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a2f4f3311f_2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a2f4f3311f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a2f4f3311f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4" name="Shape 54"/>
        <p:cNvGrpSpPr/>
        <p:nvPr/>
      </p:nvGrpSpPr>
      <p:grpSpPr>
        <a:xfrm>
          <a:off x="0" y="0"/>
          <a:ext cx="0" cy="0"/>
          <a:chOff x="0" y="0"/>
          <a:chExt cx="0" cy="0"/>
        </a:xfrm>
      </p:grpSpPr>
      <p:pic>
        <p:nvPicPr>
          <p:cNvPr id="55" name="Google Shape;55;p14"/>
          <p:cNvPicPr preferRelativeResize="0"/>
          <p:nvPr/>
        </p:nvPicPr>
        <p:blipFill rotWithShape="1">
          <a:blip r:embed="rId2">
            <a:alphaModFix/>
          </a:blip>
          <a:srcRect b="176" l="0" r="0" t="0"/>
          <a:stretch/>
        </p:blipFill>
        <p:spPr>
          <a:xfrm>
            <a:off x="-51155" y="1"/>
            <a:ext cx="9195157" cy="5141101"/>
          </a:xfrm>
          <a:prstGeom prst="rect">
            <a:avLst/>
          </a:prstGeom>
          <a:noFill/>
          <a:ln>
            <a:noFill/>
          </a:ln>
        </p:spPr>
      </p:pic>
      <p:sp>
        <p:nvSpPr>
          <p:cNvPr id="56" name="Google Shape;56;p14"/>
          <p:cNvSpPr txBox="1"/>
          <p:nvPr>
            <p:ph type="title"/>
          </p:nvPr>
        </p:nvSpPr>
        <p:spPr>
          <a:xfrm>
            <a:off x="311698" y="3989079"/>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200">
                <a:solidFill>
                  <a:srgbClr val="676559"/>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57" name="Google Shape;57;p1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58" name="Shape 58"/>
        <p:cNvGrpSpPr/>
        <p:nvPr/>
      </p:nvGrpSpPr>
      <p:grpSpPr>
        <a:xfrm>
          <a:off x="0" y="0"/>
          <a:ext cx="0" cy="0"/>
          <a:chOff x="0" y="0"/>
          <a:chExt cx="0" cy="0"/>
        </a:xfrm>
      </p:grpSpPr>
      <p:sp>
        <p:nvSpPr>
          <p:cNvPr id="59" name="Google Shape;59;p15"/>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 name="Google Shape;60;p15"/>
          <p:cNvSpPr txBox="1"/>
          <p:nvPr>
            <p:ph type="title"/>
          </p:nvPr>
        </p:nvSpPr>
        <p:spPr>
          <a:xfrm>
            <a:off x="311700" y="1007587"/>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solidFill>
                  <a:srgbClr val="676559"/>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1" name="Google Shape;61;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62" name="Google Shape;62;p15"/>
          <p:cNvSpPr txBox="1"/>
          <p:nvPr>
            <p:ph idx="1" type="body"/>
          </p:nvPr>
        </p:nvSpPr>
        <p:spPr>
          <a:xfrm>
            <a:off x="311700" y="1803575"/>
            <a:ext cx="3999900" cy="2765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solidFill>
                  <a:srgbClr val="8F8F8F"/>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63" name="Google Shape;63;p15"/>
          <p:cNvSpPr txBox="1"/>
          <p:nvPr>
            <p:ph idx="2" type="body"/>
          </p:nvPr>
        </p:nvSpPr>
        <p:spPr>
          <a:xfrm>
            <a:off x="4832400" y="1803475"/>
            <a:ext cx="3999900" cy="2765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solidFill>
                  <a:srgbClr val="8F8F8F"/>
                </a:solidFill>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pic>
        <p:nvPicPr>
          <p:cNvPr id="64" name="Google Shape;64;p15"/>
          <p:cNvPicPr preferRelativeResize="0"/>
          <p:nvPr/>
        </p:nvPicPr>
        <p:blipFill rotWithShape="1">
          <a:blip r:embed="rId2">
            <a:alphaModFix/>
          </a:blip>
          <a:srcRect b="37669" l="8265" r="7123" t="37674"/>
          <a:stretch/>
        </p:blipFill>
        <p:spPr>
          <a:xfrm>
            <a:off x="233775" y="207796"/>
            <a:ext cx="1852666" cy="54005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Final slide">
    <p:spTree>
      <p:nvGrpSpPr>
        <p:cNvPr id="65" name="Shape 65"/>
        <p:cNvGrpSpPr/>
        <p:nvPr/>
      </p:nvGrpSpPr>
      <p:grpSpPr>
        <a:xfrm>
          <a:off x="0" y="0"/>
          <a:ext cx="0" cy="0"/>
          <a:chOff x="0" y="0"/>
          <a:chExt cx="0" cy="0"/>
        </a:xfrm>
      </p:grpSpPr>
      <p:pic>
        <p:nvPicPr>
          <p:cNvPr id="66" name="Google Shape;66;p16"/>
          <p:cNvPicPr preferRelativeResize="0"/>
          <p:nvPr/>
        </p:nvPicPr>
        <p:blipFill rotWithShape="1">
          <a:blip r:embed="rId2">
            <a:alphaModFix/>
          </a:blip>
          <a:srcRect b="0" l="0" r="0" t="0"/>
          <a:stretch/>
        </p:blipFill>
        <p:spPr>
          <a:xfrm>
            <a:off x="-67231" y="-57550"/>
            <a:ext cx="9233938" cy="5256201"/>
          </a:xfrm>
          <a:prstGeom prst="rect">
            <a:avLst/>
          </a:prstGeom>
          <a:noFill/>
          <a:ln>
            <a:noFill/>
          </a:ln>
        </p:spPr>
      </p:pic>
      <p:sp>
        <p:nvSpPr>
          <p:cNvPr id="67" name="Google Shape;67;p16"/>
          <p:cNvSpPr txBox="1"/>
          <p:nvPr>
            <p:ph type="title"/>
          </p:nvPr>
        </p:nvSpPr>
        <p:spPr>
          <a:xfrm>
            <a:off x="345567" y="1608983"/>
            <a:ext cx="3847200" cy="183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3600">
                <a:solidFill>
                  <a:srgbClr val="676559"/>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pic>
        <p:nvPicPr>
          <p:cNvPr id="68" name="Google Shape;68;p16"/>
          <p:cNvPicPr preferRelativeResize="0"/>
          <p:nvPr/>
        </p:nvPicPr>
        <p:blipFill rotWithShape="1">
          <a:blip r:embed="rId3">
            <a:alphaModFix/>
          </a:blip>
          <a:srcRect b="37669" l="8265" r="7123" t="37674"/>
          <a:stretch/>
        </p:blipFill>
        <p:spPr>
          <a:xfrm>
            <a:off x="233775" y="207796"/>
            <a:ext cx="1852666" cy="540052"/>
          </a:xfrm>
          <a:prstGeom prst="rect">
            <a:avLst/>
          </a:prstGeom>
          <a:noFill/>
          <a:ln>
            <a:noFill/>
          </a:ln>
        </p:spPr>
      </p:pic>
      <p:sp>
        <p:nvSpPr>
          <p:cNvPr id="69" name="Google Shape;69;p16"/>
          <p:cNvSpPr txBox="1"/>
          <p:nvPr/>
        </p:nvSpPr>
        <p:spPr>
          <a:xfrm>
            <a:off x="3884257" y="4894868"/>
            <a:ext cx="1331100" cy="21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825"/>
              <a:buFont typeface="Arial"/>
              <a:buNone/>
            </a:pPr>
            <a:r>
              <a:rPr b="0" i="0" lang="en" sz="825" u="none" cap="none" strike="noStrike">
                <a:solidFill>
                  <a:srgbClr val="58574B"/>
                </a:solidFill>
                <a:latin typeface="Arial"/>
                <a:ea typeface="Arial"/>
                <a:cs typeface="Arial"/>
                <a:sym typeface="Arial"/>
              </a:rPr>
              <a:t>www.nu.edu.kz</a:t>
            </a:r>
            <a:endParaRPr b="0" i="0" sz="825" u="none" cap="none" strike="noStrike">
              <a:solidFill>
                <a:srgbClr val="58574B"/>
              </a:solidFill>
              <a:latin typeface="Arial"/>
              <a:ea typeface="Arial"/>
              <a:cs typeface="Arial"/>
              <a:sym typeface="Arial"/>
            </a:endParaRPr>
          </a:p>
        </p:txBody>
      </p:sp>
      <p:sp>
        <p:nvSpPr>
          <p:cNvPr id="70" name="Google Shape;70;p1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1_Title and two columns">
    <p:spTree>
      <p:nvGrpSpPr>
        <p:cNvPr id="71" name="Shape 71"/>
        <p:cNvGrpSpPr/>
        <p:nvPr/>
      </p:nvGrpSpPr>
      <p:grpSpPr>
        <a:xfrm>
          <a:off x="0" y="0"/>
          <a:ext cx="0" cy="0"/>
          <a:chOff x="0" y="0"/>
          <a:chExt cx="0" cy="0"/>
        </a:xfrm>
      </p:grpSpPr>
      <p:sp>
        <p:nvSpPr>
          <p:cNvPr id="72" name="Google Shape;72;p17"/>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3" name="Google Shape;73;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4" name="Google Shape;74;p1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75" name="Google Shape;75;p1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76" name="Google Shape;76;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1pPr>
            <a:lvl2pPr indent="-317500" lvl="1" marL="9144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2pPr>
            <a:lvl3pPr indent="-317500" lvl="2" marL="13716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3pPr>
            <a:lvl4pPr indent="-317500" lvl="3" marL="18288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4pPr>
            <a:lvl5pPr indent="-317500" lvl="4" marL="22860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5pPr>
            <a:lvl6pPr indent="-317500" lvl="5" marL="27432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6pPr>
            <a:lvl7pPr indent="-317500" lvl="6" marL="32004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7pPr>
            <a:lvl8pPr indent="-317500" lvl="7" marL="36576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8pPr>
            <a:lvl9pPr indent="-317500" lvl="8" marL="4114800" marR="0" rtl="0" algn="l">
              <a:lnSpc>
                <a:spcPct val="115000"/>
              </a:lnSpc>
              <a:spcBef>
                <a:spcPts val="1600"/>
              </a:spcBef>
              <a:spcAft>
                <a:spcPts val="1600"/>
              </a:spcAft>
              <a:buClr>
                <a:schemeClr val="lt2"/>
              </a:buClr>
              <a:buSzPts val="1400"/>
              <a:buFont typeface="Arial"/>
              <a:buChar char="■"/>
              <a:defRPr b="0" i="0" sz="1400" u="none" cap="none" strike="noStrike">
                <a:solidFill>
                  <a:schemeClr val="lt2"/>
                </a:solidFill>
                <a:latin typeface="Arial"/>
                <a:ea typeface="Arial"/>
                <a:cs typeface="Arial"/>
                <a:sym typeface="Aria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7.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23.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 Id="rId3" Type="http://schemas.openxmlformats.org/officeDocument/2006/relationships/image" Target="../media/image3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 Id="rId3" Type="http://schemas.openxmlformats.org/officeDocument/2006/relationships/image" Target="../media/image3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29.jpg"/><Relationship Id="rId4" Type="http://schemas.openxmlformats.org/officeDocument/2006/relationships/image" Target="../media/image2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image" Target="../media/image32.jpg"/><Relationship Id="rId4" Type="http://schemas.openxmlformats.org/officeDocument/2006/relationships/image" Target="../media/image3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41.jpg"/><Relationship Id="rId4" Type="http://schemas.openxmlformats.org/officeDocument/2006/relationships/image" Target="../media/image3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33.png"/><Relationship Id="rId4" Type="http://schemas.openxmlformats.org/officeDocument/2006/relationships/image" Target="../media/image22.png"/><Relationship Id="rId5" Type="http://schemas.openxmlformats.org/officeDocument/2006/relationships/image" Target="../media/image40.png"/><Relationship Id="rId6"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37.png"/><Relationship Id="rId4" Type="http://schemas.openxmlformats.org/officeDocument/2006/relationships/image" Target="../media/image26.png"/><Relationship Id="rId5"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8"/>
          <p:cNvSpPr txBox="1"/>
          <p:nvPr>
            <p:ph type="title"/>
          </p:nvPr>
        </p:nvSpPr>
        <p:spPr>
          <a:xfrm>
            <a:off x="859850" y="1008825"/>
            <a:ext cx="6972600" cy="3432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3600"/>
              <a:buFont typeface="Arial"/>
              <a:buNone/>
            </a:pPr>
            <a:r>
              <a:rPr b="1" lang="en" sz="2350">
                <a:solidFill>
                  <a:srgbClr val="181717"/>
                </a:solidFill>
                <a:latin typeface="Times New Roman"/>
                <a:ea typeface="Times New Roman"/>
                <a:cs typeface="Times New Roman"/>
                <a:sym typeface="Times New Roman"/>
              </a:rPr>
              <a:t>Modification of the Apex Seal Design </a:t>
            </a:r>
            <a:endParaRPr b="1" sz="2350">
              <a:solidFill>
                <a:srgbClr val="181717"/>
              </a:solidFill>
              <a:latin typeface="Times New Roman"/>
              <a:ea typeface="Times New Roman"/>
              <a:cs typeface="Times New Roman"/>
              <a:sym typeface="Times New Roman"/>
            </a:endParaRPr>
          </a:p>
          <a:p>
            <a:pPr indent="0" lvl="0" marL="0" rtl="0" algn="ctr">
              <a:spcBef>
                <a:spcPts val="0"/>
              </a:spcBef>
              <a:spcAft>
                <a:spcPts val="0"/>
              </a:spcAft>
              <a:buClr>
                <a:srgbClr val="000000"/>
              </a:buClr>
              <a:buSzPts val="3600"/>
              <a:buFont typeface="Arial"/>
              <a:buNone/>
            </a:pPr>
            <a:r>
              <a:rPr b="1" lang="en" sz="2350">
                <a:solidFill>
                  <a:srgbClr val="181717"/>
                </a:solidFill>
                <a:latin typeface="Times New Roman"/>
                <a:ea typeface="Times New Roman"/>
                <a:cs typeface="Times New Roman"/>
                <a:sym typeface="Times New Roman"/>
              </a:rPr>
              <a:t>in a Rotary Engine </a:t>
            </a:r>
            <a:endParaRPr b="1" sz="2350">
              <a:solidFill>
                <a:srgbClr val="181717"/>
              </a:solidFill>
              <a:latin typeface="Times New Roman"/>
              <a:ea typeface="Times New Roman"/>
              <a:cs typeface="Times New Roman"/>
              <a:sym typeface="Times New Roman"/>
            </a:endParaRPr>
          </a:p>
          <a:p>
            <a:pPr indent="0" lvl="0" marL="0" rtl="0" algn="ctr">
              <a:spcBef>
                <a:spcPts val="0"/>
              </a:spcBef>
              <a:spcAft>
                <a:spcPts val="0"/>
              </a:spcAft>
              <a:buClr>
                <a:srgbClr val="000000"/>
              </a:buClr>
              <a:buSzPts val="3600"/>
              <a:buFont typeface="Arial"/>
              <a:buNone/>
            </a:pPr>
            <a:r>
              <a:rPr b="1" lang="en" sz="2350">
                <a:solidFill>
                  <a:srgbClr val="181717"/>
                </a:solidFill>
                <a:latin typeface="Times New Roman"/>
                <a:ea typeface="Times New Roman"/>
                <a:cs typeface="Times New Roman"/>
                <a:sym typeface="Times New Roman"/>
              </a:rPr>
              <a:t>using Computational Fluid Dynamics </a:t>
            </a:r>
            <a:endParaRPr b="1" sz="2350">
              <a:solidFill>
                <a:srgbClr val="181717"/>
              </a:solidFill>
              <a:latin typeface="Times New Roman"/>
              <a:ea typeface="Times New Roman"/>
              <a:cs typeface="Times New Roman"/>
              <a:sym typeface="Times New Roman"/>
            </a:endParaRPr>
          </a:p>
          <a:p>
            <a:pPr indent="0" lvl="0" marL="0" rtl="0" algn="ctr">
              <a:spcBef>
                <a:spcPts val="0"/>
              </a:spcBef>
              <a:spcAft>
                <a:spcPts val="0"/>
              </a:spcAft>
              <a:buClr>
                <a:srgbClr val="000000"/>
              </a:buClr>
              <a:buSzPts val="3600"/>
              <a:buFont typeface="Arial"/>
              <a:buNone/>
            </a:pPr>
            <a:r>
              <a:rPr b="1" lang="en" sz="2350">
                <a:solidFill>
                  <a:srgbClr val="181717"/>
                </a:solidFill>
                <a:latin typeface="Times New Roman"/>
                <a:ea typeface="Times New Roman"/>
                <a:cs typeface="Times New Roman"/>
                <a:sym typeface="Times New Roman"/>
              </a:rPr>
              <a:t>and Stress Analysis</a:t>
            </a:r>
            <a:endParaRPr sz="6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Ayan Raikhan</a:t>
            </a:r>
            <a:br>
              <a:rPr lang="en" sz="1800">
                <a:solidFill>
                  <a:schemeClr val="lt1"/>
                </a:solidFill>
                <a:latin typeface="Times New Roman"/>
                <a:ea typeface="Times New Roman"/>
                <a:cs typeface="Times New Roman"/>
                <a:sym typeface="Times New Roman"/>
              </a:rPr>
            </a:br>
            <a:r>
              <a:rPr lang="en" sz="1800">
                <a:solidFill>
                  <a:schemeClr val="lt1"/>
                </a:solidFill>
                <a:latin typeface="Times New Roman"/>
                <a:ea typeface="Times New Roman"/>
                <a:cs typeface="Times New Roman"/>
                <a:sym typeface="Times New Roman"/>
              </a:rPr>
              <a:t>Sagyndyk</a:t>
            </a:r>
            <a:r>
              <a:rPr lang="en" sz="1800">
                <a:solidFill>
                  <a:schemeClr val="lt1"/>
                </a:solidFill>
                <a:latin typeface="Times New Roman"/>
                <a:ea typeface="Times New Roman"/>
                <a:cs typeface="Times New Roman"/>
                <a:sym typeface="Times New Roman"/>
              </a:rPr>
              <a:t> Bolat</a:t>
            </a:r>
            <a:br>
              <a:rPr lang="en" sz="1800">
                <a:solidFill>
                  <a:schemeClr val="lt1"/>
                </a:solidFill>
                <a:latin typeface="Times New Roman"/>
                <a:ea typeface="Times New Roman"/>
                <a:cs typeface="Times New Roman"/>
                <a:sym typeface="Times New Roman"/>
              </a:rPr>
            </a:br>
            <a:r>
              <a:rPr lang="en" sz="1800">
                <a:solidFill>
                  <a:schemeClr val="lt1"/>
                </a:solidFill>
                <a:latin typeface="Times New Roman"/>
                <a:ea typeface="Times New Roman"/>
                <a:cs typeface="Times New Roman"/>
                <a:sym typeface="Times New Roman"/>
              </a:rPr>
              <a:t>Sanzhar Daniyarov</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2023-24 ENG 400 Capstone Project in Mechanical and Aerospace Engineering </a:t>
            </a:r>
            <a:br>
              <a:rPr lang="en" sz="1800">
                <a:solidFill>
                  <a:schemeClr val="lt1"/>
                </a:solidFill>
                <a:latin typeface="Times New Roman"/>
                <a:ea typeface="Times New Roman"/>
                <a:cs typeface="Times New Roman"/>
                <a:sym typeface="Times New Roman"/>
              </a:rPr>
            </a:b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Supervisor: Desmond Adair</a:t>
            </a:r>
            <a:br>
              <a:rPr lang="en" sz="1800">
                <a:solidFill>
                  <a:schemeClr val="lt1"/>
                </a:solidFill>
                <a:latin typeface="Times New Roman"/>
                <a:ea typeface="Times New Roman"/>
                <a:cs typeface="Times New Roman"/>
                <a:sym typeface="Times New Roman"/>
              </a:rPr>
            </a:br>
            <a:r>
              <a:rPr lang="en" sz="1800">
                <a:solidFill>
                  <a:schemeClr val="lt1"/>
                </a:solidFill>
                <a:latin typeface="Times New Roman"/>
                <a:ea typeface="Times New Roman"/>
                <a:cs typeface="Times New Roman"/>
                <a:sym typeface="Times New Roman"/>
              </a:rPr>
              <a:t>Co-Supervisor: Yong Zhao</a:t>
            </a:r>
            <a:endParaRPr/>
          </a:p>
        </p:txBody>
      </p:sp>
      <p:sp>
        <p:nvSpPr>
          <p:cNvPr id="82" name="Google Shape;82;p18"/>
          <p:cNvSpPr txBox="1"/>
          <p:nvPr/>
        </p:nvSpPr>
        <p:spPr>
          <a:xfrm>
            <a:off x="282173" y="4706125"/>
            <a:ext cx="2270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
              <a:t>Thursday</a:t>
            </a:r>
            <a:r>
              <a:rPr b="0" i="0" lang="en" sz="1400" u="none" cap="none" strike="noStrike">
                <a:solidFill>
                  <a:srgbClr val="000000"/>
                </a:solidFill>
                <a:latin typeface="Arial"/>
                <a:ea typeface="Arial"/>
                <a:cs typeface="Arial"/>
                <a:sym typeface="Arial"/>
              </a:rPr>
              <a:t>, </a:t>
            </a:r>
            <a:r>
              <a:rPr lang="en"/>
              <a:t>02</a:t>
            </a:r>
            <a:r>
              <a:rPr b="0" i="0" lang="en" sz="1400" u="none" cap="none" strike="noStrike">
                <a:solidFill>
                  <a:srgbClr val="000000"/>
                </a:solidFill>
                <a:latin typeface="Arial"/>
                <a:ea typeface="Arial"/>
                <a:cs typeface="Arial"/>
                <a:sym typeface="Arial"/>
              </a:rPr>
              <a:t>/</a:t>
            </a:r>
            <a:r>
              <a:rPr lang="en"/>
              <a:t>05</a:t>
            </a:r>
            <a:r>
              <a:rPr b="0" i="0" lang="en" sz="1400" u="none" cap="none" strike="noStrike">
                <a:solidFill>
                  <a:srgbClr val="000000"/>
                </a:solidFill>
                <a:latin typeface="Arial"/>
                <a:ea typeface="Arial"/>
                <a:cs typeface="Arial"/>
                <a:sym typeface="Arial"/>
              </a:rPr>
              <a:t>/20</a:t>
            </a:r>
            <a:r>
              <a:rPr lang="en"/>
              <a:t>24</a:t>
            </a:r>
            <a:endParaRPr/>
          </a:p>
        </p:txBody>
      </p:sp>
      <p:sp>
        <p:nvSpPr>
          <p:cNvPr id="83" name="Google Shape;83;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84" name="Google Shape;84;p18"/>
          <p:cNvPicPr preferRelativeResize="0"/>
          <p:nvPr/>
        </p:nvPicPr>
        <p:blipFill>
          <a:blip r:embed="rId3">
            <a:alphaModFix/>
          </a:blip>
          <a:stretch>
            <a:fillRect/>
          </a:stretch>
        </p:blipFill>
        <p:spPr>
          <a:xfrm>
            <a:off x="8249975" y="180025"/>
            <a:ext cx="771175" cy="7711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7"/>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lt1"/>
                </a:solidFill>
                <a:latin typeface="Times New Roman"/>
                <a:ea typeface="Times New Roman"/>
                <a:cs typeface="Times New Roman"/>
                <a:sym typeface="Times New Roman"/>
              </a:rPr>
              <a:t>Methodology</a:t>
            </a:r>
            <a:endParaRPr b="1" sz="2400">
              <a:solidFill>
                <a:schemeClr val="lt1"/>
              </a:solidFill>
              <a:latin typeface="Times New Roman"/>
              <a:ea typeface="Times New Roman"/>
              <a:cs typeface="Times New Roman"/>
              <a:sym typeface="Times New Roman"/>
            </a:endParaRPr>
          </a:p>
        </p:txBody>
      </p:sp>
      <p:sp>
        <p:nvSpPr>
          <p:cNvPr id="177" name="Google Shape;177;p27"/>
          <p:cNvSpPr txBox="1"/>
          <p:nvPr>
            <p:ph idx="1" type="body"/>
          </p:nvPr>
        </p:nvSpPr>
        <p:spPr>
          <a:xfrm>
            <a:off x="311700" y="1803575"/>
            <a:ext cx="4260300" cy="2765400"/>
          </a:xfrm>
          <a:prstGeom prst="rect">
            <a:avLst/>
          </a:prstGeom>
        </p:spPr>
        <p:txBody>
          <a:bodyPr anchorCtr="0" anchor="t" bIns="91425" lIns="91425" spcFirstLastPara="1" rIns="91425" wrap="square" tIns="91425">
            <a:noAutofit/>
          </a:bodyPr>
          <a:lstStyle/>
          <a:p>
            <a:pPr indent="-355600" lvl="0" marL="457200" rtl="0" algn="just">
              <a:spcBef>
                <a:spcPts val="0"/>
              </a:spcBef>
              <a:spcAft>
                <a:spcPts val="0"/>
              </a:spcAft>
              <a:buClr>
                <a:schemeClr val="lt1"/>
              </a:buClr>
              <a:buSzPts val="2000"/>
              <a:buFont typeface="Times New Roman"/>
              <a:buAutoNum type="arabicPeriod"/>
            </a:pPr>
            <a:r>
              <a:rPr lang="en" sz="2000">
                <a:solidFill>
                  <a:schemeClr val="lt1"/>
                </a:solidFill>
                <a:latin typeface="Times New Roman"/>
                <a:ea typeface="Times New Roman"/>
                <a:cs typeface="Times New Roman"/>
                <a:sym typeface="Times New Roman"/>
              </a:rPr>
              <a:t>Equation of peritrochoid.</a:t>
            </a:r>
            <a:endParaRPr sz="2000">
              <a:solidFill>
                <a:schemeClr val="lt1"/>
              </a:solidFill>
              <a:latin typeface="Times New Roman"/>
              <a:ea typeface="Times New Roman"/>
              <a:cs typeface="Times New Roman"/>
              <a:sym typeface="Times New Roman"/>
            </a:endParaRPr>
          </a:p>
          <a:p>
            <a:pPr indent="-355600" lvl="0" marL="457200" rtl="0" algn="just">
              <a:spcBef>
                <a:spcPts val="0"/>
              </a:spcBef>
              <a:spcAft>
                <a:spcPts val="0"/>
              </a:spcAft>
              <a:buClr>
                <a:schemeClr val="lt1"/>
              </a:buClr>
              <a:buSzPts val="2000"/>
              <a:buFont typeface="Times New Roman"/>
              <a:buAutoNum type="arabicPeriod"/>
            </a:pPr>
            <a:r>
              <a:rPr lang="en" sz="2000">
                <a:solidFill>
                  <a:schemeClr val="lt1"/>
                </a:solidFill>
                <a:latin typeface="Times New Roman"/>
                <a:ea typeface="Times New Roman"/>
                <a:cs typeface="Times New Roman"/>
                <a:sym typeface="Times New Roman"/>
              </a:rPr>
              <a:t>Inner envelope of peritrochoid.</a:t>
            </a:r>
            <a:endParaRPr sz="2000">
              <a:solidFill>
                <a:schemeClr val="lt1"/>
              </a:solidFill>
              <a:latin typeface="Times New Roman"/>
              <a:ea typeface="Times New Roman"/>
              <a:cs typeface="Times New Roman"/>
              <a:sym typeface="Times New Roman"/>
            </a:endParaRPr>
          </a:p>
          <a:p>
            <a:pPr indent="-355600" lvl="0" marL="457200" rtl="0" algn="l">
              <a:spcBef>
                <a:spcPts val="0"/>
              </a:spcBef>
              <a:spcAft>
                <a:spcPts val="0"/>
              </a:spcAft>
              <a:buClr>
                <a:schemeClr val="lt1"/>
              </a:buClr>
              <a:buSzPts val="2000"/>
              <a:buFont typeface="Times New Roman"/>
              <a:buAutoNum type="arabicPeriod"/>
            </a:pPr>
            <a:r>
              <a:rPr lang="en" sz="2000">
                <a:solidFill>
                  <a:srgbClr val="000000"/>
                </a:solidFill>
                <a:latin typeface="Times New Roman"/>
                <a:ea typeface="Times New Roman"/>
                <a:cs typeface="Times New Roman"/>
                <a:sym typeface="Times New Roman"/>
              </a:rPr>
              <a:t>GSD_PointSplineLoftFromExcel.</a:t>
            </a:r>
            <a:endParaRPr sz="2000">
              <a:solidFill>
                <a:srgbClr val="000000"/>
              </a:solidFill>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sp>
        <p:nvSpPr>
          <p:cNvPr id="178" name="Google Shape;178;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179" name="Google Shape;179;p27"/>
          <p:cNvSpPr txBox="1"/>
          <p:nvPr/>
        </p:nvSpPr>
        <p:spPr>
          <a:xfrm>
            <a:off x="4921800" y="2909225"/>
            <a:ext cx="3599100" cy="5541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1000"/>
              </a:spcAft>
              <a:buNone/>
            </a:pPr>
            <a:r>
              <a:rPr lang="en" sz="1200">
                <a:solidFill>
                  <a:schemeClr val="lt1"/>
                </a:solidFill>
                <a:highlight>
                  <a:schemeClr val="dk1"/>
                </a:highlight>
                <a:latin typeface="Times New Roman"/>
                <a:ea typeface="Times New Roman"/>
                <a:cs typeface="Times New Roman"/>
                <a:sym typeface="Times New Roman"/>
              </a:rPr>
              <a:t>Figure 5.1 </a:t>
            </a:r>
            <a:r>
              <a:rPr lang="en" sz="1200">
                <a:solidFill>
                  <a:schemeClr val="lt1"/>
                </a:solidFill>
                <a:highlight>
                  <a:schemeClr val="dk1"/>
                </a:highlight>
                <a:latin typeface="Times New Roman"/>
                <a:ea typeface="Times New Roman"/>
                <a:cs typeface="Times New Roman"/>
                <a:sym typeface="Times New Roman"/>
              </a:rPr>
              <a:t>Coordinate</a:t>
            </a:r>
            <a:r>
              <a:rPr lang="en" sz="1200">
                <a:solidFill>
                  <a:schemeClr val="lt1"/>
                </a:solidFill>
                <a:highlight>
                  <a:schemeClr val="dk1"/>
                </a:highlight>
                <a:latin typeface="Times New Roman"/>
                <a:ea typeface="Times New Roman"/>
                <a:cs typeface="Times New Roman"/>
                <a:sym typeface="Times New Roman"/>
              </a:rPr>
              <a:t> expression of the peritrochoid (Yamamoto, 1971)</a:t>
            </a:r>
            <a:r>
              <a:rPr lang="en" sz="1200">
                <a:solidFill>
                  <a:schemeClr val="dk1"/>
                </a:solidFill>
                <a:highlight>
                  <a:schemeClr val="dk1"/>
                </a:highlight>
                <a:latin typeface="Times New Roman"/>
                <a:ea typeface="Times New Roman"/>
                <a:cs typeface="Times New Roman"/>
                <a:sym typeface="Times New Roman"/>
              </a:rPr>
              <a:t>________</a:t>
            </a:r>
            <a:endParaRPr sz="1600">
              <a:solidFill>
                <a:schemeClr val="dk1"/>
              </a:solidFill>
            </a:endParaRPr>
          </a:p>
        </p:txBody>
      </p:sp>
      <p:sp>
        <p:nvSpPr>
          <p:cNvPr id="180" name="Google Shape;180;p27"/>
          <p:cNvSpPr txBox="1"/>
          <p:nvPr/>
        </p:nvSpPr>
        <p:spPr>
          <a:xfrm>
            <a:off x="4970250" y="4589400"/>
            <a:ext cx="3502200" cy="5541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1000"/>
              </a:spcAft>
              <a:buNone/>
            </a:pPr>
            <a:r>
              <a:rPr lang="en" sz="1200">
                <a:solidFill>
                  <a:schemeClr val="lt1"/>
                </a:solidFill>
                <a:highlight>
                  <a:schemeClr val="dk1"/>
                </a:highlight>
                <a:latin typeface="Times New Roman"/>
                <a:ea typeface="Times New Roman"/>
                <a:cs typeface="Times New Roman"/>
                <a:sym typeface="Times New Roman"/>
              </a:rPr>
              <a:t>Figure 5.2 Coordinate expression of the peritrochoid inner envelope </a:t>
            </a:r>
            <a:r>
              <a:rPr lang="en" sz="1200">
                <a:solidFill>
                  <a:schemeClr val="lt1"/>
                </a:solidFill>
                <a:highlight>
                  <a:schemeClr val="dk1"/>
                </a:highlight>
                <a:latin typeface="Times New Roman"/>
                <a:ea typeface="Times New Roman"/>
                <a:cs typeface="Times New Roman"/>
                <a:sym typeface="Times New Roman"/>
              </a:rPr>
              <a:t>(Yamamoto, 1971)</a:t>
            </a:r>
            <a:r>
              <a:rPr lang="en" sz="1200">
                <a:solidFill>
                  <a:schemeClr val="dk1"/>
                </a:solidFill>
                <a:highlight>
                  <a:schemeClr val="dk1"/>
                </a:highlight>
                <a:latin typeface="Times New Roman"/>
                <a:ea typeface="Times New Roman"/>
                <a:cs typeface="Times New Roman"/>
                <a:sym typeface="Times New Roman"/>
              </a:rPr>
              <a:t>________</a:t>
            </a:r>
            <a:endParaRPr sz="1600">
              <a:solidFill>
                <a:schemeClr val="dk1"/>
              </a:solidFill>
            </a:endParaRPr>
          </a:p>
        </p:txBody>
      </p:sp>
      <p:pic>
        <p:nvPicPr>
          <p:cNvPr id="181" name="Google Shape;181;p27"/>
          <p:cNvPicPr preferRelativeResize="0"/>
          <p:nvPr/>
        </p:nvPicPr>
        <p:blipFill>
          <a:blip r:embed="rId3">
            <a:alphaModFix/>
          </a:blip>
          <a:stretch>
            <a:fillRect/>
          </a:stretch>
        </p:blipFill>
        <p:spPr>
          <a:xfrm>
            <a:off x="5500498" y="1878975"/>
            <a:ext cx="2229075" cy="1088507"/>
          </a:xfrm>
          <a:prstGeom prst="rect">
            <a:avLst/>
          </a:prstGeom>
          <a:noFill/>
          <a:ln>
            <a:noFill/>
          </a:ln>
        </p:spPr>
      </p:pic>
      <p:pic>
        <p:nvPicPr>
          <p:cNvPr id="182" name="Google Shape;182;p27"/>
          <p:cNvPicPr preferRelativeResize="0"/>
          <p:nvPr/>
        </p:nvPicPr>
        <p:blipFill>
          <a:blip r:embed="rId4">
            <a:alphaModFix/>
          </a:blip>
          <a:stretch>
            <a:fillRect/>
          </a:stretch>
        </p:blipFill>
        <p:spPr>
          <a:xfrm>
            <a:off x="5577663" y="3463323"/>
            <a:ext cx="2229074" cy="11948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8"/>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lt1"/>
                </a:solidFill>
                <a:latin typeface="Times New Roman"/>
                <a:ea typeface="Times New Roman"/>
                <a:cs typeface="Times New Roman"/>
                <a:sym typeface="Times New Roman"/>
              </a:rPr>
              <a:t>Equation of Peritrochoid</a:t>
            </a:r>
            <a:endParaRPr sz="2200"/>
          </a:p>
        </p:txBody>
      </p:sp>
      <p:sp>
        <p:nvSpPr>
          <p:cNvPr id="188" name="Google Shape;188;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189" name="Google Shape;189;p28"/>
          <p:cNvSpPr/>
          <p:nvPr/>
        </p:nvSpPr>
        <p:spPr>
          <a:xfrm>
            <a:off x="5424850" y="2092925"/>
            <a:ext cx="2734200" cy="2310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0" name="Google Shape;190;p28"/>
          <p:cNvSpPr txBox="1"/>
          <p:nvPr>
            <p:ph idx="1" type="body"/>
          </p:nvPr>
        </p:nvSpPr>
        <p:spPr>
          <a:xfrm>
            <a:off x="387150" y="1580275"/>
            <a:ext cx="7538400" cy="3432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400">
                <a:solidFill>
                  <a:schemeClr val="lt1"/>
                </a:solidFill>
                <a:latin typeface="Times New Roman"/>
                <a:ea typeface="Times New Roman"/>
                <a:cs typeface="Times New Roman"/>
                <a:sym typeface="Times New Roman"/>
              </a:rPr>
              <a:t> x = e*cos(</a:t>
            </a:r>
            <a:r>
              <a:rPr lang="en" sz="1400">
                <a:solidFill>
                  <a:srgbClr val="000000"/>
                </a:solidFill>
                <a:latin typeface="Times New Roman"/>
                <a:ea typeface="Times New Roman"/>
                <a:cs typeface="Times New Roman"/>
                <a:sym typeface="Times New Roman"/>
              </a:rPr>
              <a:t>α</a:t>
            </a:r>
            <a:r>
              <a:rPr lang="en" sz="1400">
                <a:solidFill>
                  <a:schemeClr val="lt1"/>
                </a:solidFill>
                <a:latin typeface="Times New Roman"/>
                <a:ea typeface="Times New Roman"/>
                <a:cs typeface="Times New Roman"/>
                <a:sym typeface="Times New Roman"/>
              </a:rPr>
              <a:t>) + R*cos(</a:t>
            </a:r>
            <a:r>
              <a:rPr lang="en" sz="1400">
                <a:solidFill>
                  <a:srgbClr val="000000"/>
                </a:solidFill>
                <a:latin typeface="Times New Roman"/>
                <a:ea typeface="Times New Roman"/>
                <a:cs typeface="Times New Roman"/>
                <a:sym typeface="Times New Roman"/>
              </a:rPr>
              <a:t>α</a:t>
            </a:r>
            <a:r>
              <a:rPr lang="en" sz="1400">
                <a:solidFill>
                  <a:schemeClr val="lt1"/>
                </a:solidFill>
                <a:latin typeface="Times New Roman"/>
                <a:ea typeface="Times New Roman"/>
                <a:cs typeface="Times New Roman"/>
                <a:sym typeface="Times New Roman"/>
              </a:rPr>
              <a:t>/3)</a:t>
            </a:r>
            <a:endParaRPr sz="14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400">
                <a:solidFill>
                  <a:schemeClr val="lt1"/>
                </a:solidFill>
                <a:latin typeface="Times New Roman"/>
                <a:ea typeface="Times New Roman"/>
                <a:cs typeface="Times New Roman"/>
                <a:sym typeface="Times New Roman"/>
              </a:rPr>
              <a:t>y = e*sin(</a:t>
            </a:r>
            <a:r>
              <a:rPr lang="en" sz="1400">
                <a:solidFill>
                  <a:srgbClr val="000000"/>
                </a:solidFill>
                <a:latin typeface="Times New Roman"/>
                <a:ea typeface="Times New Roman"/>
                <a:cs typeface="Times New Roman"/>
                <a:sym typeface="Times New Roman"/>
              </a:rPr>
              <a:t>α</a:t>
            </a:r>
            <a:r>
              <a:rPr lang="en" sz="1400">
                <a:solidFill>
                  <a:schemeClr val="lt1"/>
                </a:solidFill>
                <a:latin typeface="Times New Roman"/>
                <a:ea typeface="Times New Roman"/>
                <a:cs typeface="Times New Roman"/>
                <a:sym typeface="Times New Roman"/>
              </a:rPr>
              <a:t>) + R*sin(</a:t>
            </a:r>
            <a:r>
              <a:rPr lang="en" sz="1400">
                <a:solidFill>
                  <a:srgbClr val="000000"/>
                </a:solidFill>
                <a:latin typeface="Times New Roman"/>
                <a:ea typeface="Times New Roman"/>
                <a:cs typeface="Times New Roman"/>
                <a:sym typeface="Times New Roman"/>
              </a:rPr>
              <a:t>α</a:t>
            </a:r>
            <a:r>
              <a:rPr lang="en" sz="1400">
                <a:solidFill>
                  <a:schemeClr val="lt1"/>
                </a:solidFill>
                <a:latin typeface="Times New Roman"/>
                <a:ea typeface="Times New Roman"/>
                <a:cs typeface="Times New Roman"/>
                <a:sym typeface="Times New Roman"/>
              </a:rPr>
              <a:t>/3)</a:t>
            </a:r>
            <a:endParaRPr sz="1400">
              <a:solidFill>
                <a:schemeClr val="lt1"/>
              </a:solidFill>
              <a:latin typeface="Times New Roman"/>
              <a:ea typeface="Times New Roman"/>
              <a:cs typeface="Times New Roman"/>
              <a:sym typeface="Times New Roman"/>
            </a:endParaRPr>
          </a:p>
          <a:p>
            <a:pPr indent="-317500" lvl="0" marL="457200" rtl="0" algn="l">
              <a:lnSpc>
                <a:spcPct val="150000"/>
              </a:lnSpc>
              <a:spcBef>
                <a:spcPts val="1000"/>
              </a:spcBef>
              <a:spcAft>
                <a:spcPts val="0"/>
              </a:spcAft>
              <a:buClr>
                <a:schemeClr val="lt1"/>
              </a:buClr>
              <a:buSzPts val="1400"/>
              <a:buFont typeface="Times New Roman"/>
              <a:buChar char="●"/>
            </a:pPr>
            <a:r>
              <a:rPr lang="en" sz="1400">
                <a:solidFill>
                  <a:schemeClr val="lt1"/>
                </a:solidFill>
                <a:latin typeface="Times New Roman"/>
                <a:ea typeface="Times New Roman"/>
                <a:cs typeface="Times New Roman"/>
                <a:sym typeface="Times New Roman"/>
              </a:rPr>
              <a:t>The distance (e) between the center of base circle A and that of the revolving circle B, is referred to as “eccentricity”. </a:t>
            </a:r>
            <a:endParaRPr sz="1400">
              <a:solidFill>
                <a:schemeClr val="lt1"/>
              </a:solidFill>
              <a:latin typeface="Times New Roman"/>
              <a:ea typeface="Times New Roman"/>
              <a:cs typeface="Times New Roman"/>
              <a:sym typeface="Times New Roman"/>
            </a:endParaRPr>
          </a:p>
          <a:p>
            <a:pPr indent="-317500" lvl="0" marL="457200" rtl="0" algn="l">
              <a:lnSpc>
                <a:spcPct val="150000"/>
              </a:lnSpc>
              <a:spcBef>
                <a:spcPts val="0"/>
              </a:spcBef>
              <a:spcAft>
                <a:spcPts val="0"/>
              </a:spcAft>
              <a:buClr>
                <a:schemeClr val="lt1"/>
              </a:buClr>
              <a:buSzPts val="1400"/>
              <a:buFont typeface="Times New Roman"/>
              <a:buChar char="●"/>
            </a:pPr>
            <a:r>
              <a:rPr lang="en" sz="1400">
                <a:solidFill>
                  <a:schemeClr val="lt1"/>
                </a:solidFill>
                <a:latin typeface="Times New Roman"/>
                <a:ea typeface="Times New Roman"/>
                <a:cs typeface="Times New Roman"/>
                <a:sym typeface="Times New Roman"/>
              </a:rPr>
              <a:t>The arm length R on the revolving circle B is referred to as the “generating radius” of the peritrochoid.</a:t>
            </a:r>
            <a:endParaRPr sz="1400">
              <a:solidFill>
                <a:schemeClr val="lt1"/>
              </a:solidFill>
              <a:latin typeface="Times New Roman"/>
              <a:ea typeface="Times New Roman"/>
              <a:cs typeface="Times New Roman"/>
              <a:sym typeface="Times New Roman"/>
            </a:endParaRPr>
          </a:p>
          <a:p>
            <a:pPr indent="-317500" lvl="0" marL="457200" rtl="0" algn="just">
              <a:lnSpc>
                <a:spcPct val="150000"/>
              </a:lnSpc>
              <a:spcBef>
                <a:spcPts val="0"/>
              </a:spcBef>
              <a:spcAft>
                <a:spcPts val="0"/>
              </a:spcAft>
              <a:buClr>
                <a:schemeClr val="lt1"/>
              </a:buClr>
              <a:buSzPts val="1400"/>
              <a:buFont typeface="Times New Roman"/>
              <a:buChar char="●"/>
            </a:pPr>
            <a:r>
              <a:rPr lang="en" sz="1400">
                <a:solidFill>
                  <a:srgbClr val="000000"/>
                </a:solidFill>
                <a:latin typeface="Times New Roman"/>
                <a:ea typeface="Times New Roman"/>
                <a:cs typeface="Times New Roman"/>
                <a:sym typeface="Times New Roman"/>
              </a:rPr>
              <a:t>e and R were determined to be e=15 and R=105.</a:t>
            </a:r>
            <a:endParaRPr sz="1400">
              <a:solidFill>
                <a:srgbClr val="000000"/>
              </a:solidFill>
              <a:latin typeface="Times New Roman"/>
              <a:ea typeface="Times New Roman"/>
              <a:cs typeface="Times New Roman"/>
              <a:sym typeface="Times New Roman"/>
            </a:endParaRPr>
          </a:p>
          <a:p>
            <a:pPr indent="-317500" lvl="0" marL="457200" rtl="0" algn="just">
              <a:lnSpc>
                <a:spcPct val="150000"/>
              </a:lnSpc>
              <a:spcBef>
                <a:spcPts val="0"/>
              </a:spcBef>
              <a:spcAft>
                <a:spcPts val="0"/>
              </a:spcAft>
              <a:buClr>
                <a:srgbClr val="000000"/>
              </a:buClr>
              <a:buSzPts val="1400"/>
              <a:buFont typeface="Times New Roman"/>
              <a:buChar char="●"/>
            </a:pPr>
            <a:r>
              <a:rPr lang="en" sz="1400">
                <a:solidFill>
                  <a:srgbClr val="000000"/>
                </a:solidFill>
                <a:latin typeface="Times New Roman"/>
                <a:ea typeface="Times New Roman"/>
                <a:cs typeface="Times New Roman"/>
                <a:sym typeface="Times New Roman"/>
              </a:rPr>
              <a:t>The angle α was set to go from 0 to 6π.</a:t>
            </a:r>
            <a:endParaRPr sz="1400">
              <a:solidFill>
                <a:srgbClr val="000000"/>
              </a:solidFill>
              <a:latin typeface="Times New Roman"/>
              <a:ea typeface="Times New Roman"/>
              <a:cs typeface="Times New Roman"/>
              <a:sym typeface="Times New Roman"/>
            </a:endParaRPr>
          </a:p>
          <a:p>
            <a:pPr indent="0" lvl="0" marL="0" rtl="0" algn="just">
              <a:spcBef>
                <a:spcPts val="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just">
              <a:spcBef>
                <a:spcPts val="0"/>
              </a:spcBef>
              <a:spcAft>
                <a:spcPts val="0"/>
              </a:spcAft>
              <a:buNone/>
            </a:pPr>
            <a:r>
              <a:rPr lang="en" sz="1400">
                <a:solidFill>
                  <a:srgbClr val="000000"/>
                </a:solidFill>
                <a:latin typeface="Times New Roman"/>
                <a:ea typeface="Times New Roman"/>
                <a:cs typeface="Times New Roman"/>
                <a:sym typeface="Times New Roman"/>
              </a:rPr>
              <a:t>These values were taken from the standard dimensions of a Mazda 13B Wankel rotary engine. Equation of Peritrochoid is taken from the Yamamoto book (1971).</a:t>
            </a:r>
            <a:endParaRPr sz="1400">
              <a:solidFill>
                <a:srgbClr val="000000"/>
              </a:solidFill>
              <a:latin typeface="Times New Roman"/>
              <a:ea typeface="Times New Roman"/>
              <a:cs typeface="Times New Roman"/>
              <a:sym typeface="Times New Roman"/>
            </a:endParaRPr>
          </a:p>
        </p:txBody>
      </p:sp>
      <p:pic>
        <p:nvPicPr>
          <p:cNvPr id="191" name="Google Shape;191;p28"/>
          <p:cNvPicPr preferRelativeResize="0"/>
          <p:nvPr/>
        </p:nvPicPr>
        <p:blipFill>
          <a:blip r:embed="rId3">
            <a:alphaModFix/>
          </a:blip>
          <a:stretch>
            <a:fillRect/>
          </a:stretch>
        </p:blipFill>
        <p:spPr>
          <a:xfrm>
            <a:off x="3007675" y="1645256"/>
            <a:ext cx="172719" cy="572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9"/>
          <p:cNvSpPr txBox="1"/>
          <p:nvPr>
            <p:ph type="title"/>
          </p:nvPr>
        </p:nvSpPr>
        <p:spPr>
          <a:xfrm>
            <a:off x="311700" y="860637"/>
            <a:ext cx="8520600" cy="572700"/>
          </a:xfrm>
          <a:prstGeom prst="rect">
            <a:avLst/>
          </a:prstGeom>
        </p:spPr>
        <p:txBody>
          <a:bodyPr anchorCtr="0" anchor="t" bIns="91425" lIns="91425" spcFirstLastPara="1" rIns="91425" wrap="square" tIns="91425">
            <a:noAutofit/>
          </a:bodyPr>
          <a:lstStyle/>
          <a:p>
            <a:pPr indent="0" lvl="0" marL="457200" rtl="0" algn="ctr">
              <a:lnSpc>
                <a:spcPct val="115000"/>
              </a:lnSpc>
              <a:spcBef>
                <a:spcPts val="0"/>
              </a:spcBef>
              <a:spcAft>
                <a:spcPts val="0"/>
              </a:spcAft>
              <a:buNone/>
            </a:pPr>
            <a:r>
              <a:rPr b="1" lang="en" sz="2400">
                <a:solidFill>
                  <a:schemeClr val="lt1"/>
                </a:solidFill>
                <a:latin typeface="Times New Roman"/>
                <a:ea typeface="Times New Roman"/>
                <a:cs typeface="Times New Roman"/>
                <a:sym typeface="Times New Roman"/>
              </a:rPr>
              <a:t>Inner Envelope of Peritrochoid</a:t>
            </a:r>
            <a:endParaRPr sz="2200"/>
          </a:p>
        </p:txBody>
      </p:sp>
      <p:sp>
        <p:nvSpPr>
          <p:cNvPr id="197" name="Google Shape;197;p29"/>
          <p:cNvSpPr txBox="1"/>
          <p:nvPr>
            <p:ph idx="1" type="body"/>
          </p:nvPr>
        </p:nvSpPr>
        <p:spPr>
          <a:xfrm>
            <a:off x="311700" y="3968425"/>
            <a:ext cx="7689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Times New Roman"/>
                <a:ea typeface="Times New Roman"/>
                <a:cs typeface="Times New Roman"/>
                <a:sym typeface="Times New Roman"/>
              </a:rPr>
              <a:t>The function represents a cyclic function with a period of 2</a:t>
            </a:r>
            <a:r>
              <a:rPr lang="en">
                <a:solidFill>
                  <a:srgbClr val="000000"/>
                </a:solidFill>
                <a:latin typeface="Times New Roman"/>
                <a:ea typeface="Times New Roman"/>
                <a:cs typeface="Times New Roman"/>
                <a:sym typeface="Times New Roman"/>
              </a:rPr>
              <a:t>π.</a:t>
            </a:r>
            <a:endParaRPr>
              <a:solidFill>
                <a:schemeClr val="lt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198" name="Google Shape;198;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199" name="Google Shape;199;p29"/>
          <p:cNvSpPr/>
          <p:nvPr/>
        </p:nvSpPr>
        <p:spPr>
          <a:xfrm>
            <a:off x="6290500" y="2301225"/>
            <a:ext cx="2106600" cy="2310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0" name="Google Shape;200;p29"/>
          <p:cNvSpPr txBox="1"/>
          <p:nvPr>
            <p:ph idx="1" type="body"/>
          </p:nvPr>
        </p:nvSpPr>
        <p:spPr>
          <a:xfrm>
            <a:off x="2810713" y="3175075"/>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6. The equation of the envelope (Yamamoto, 1971) </a:t>
            </a:r>
            <a:endParaRPr sz="1200">
              <a:solidFill>
                <a:schemeClr val="lt1"/>
              </a:solidFill>
              <a:latin typeface="Times New Roman"/>
              <a:ea typeface="Times New Roman"/>
              <a:cs typeface="Times New Roman"/>
              <a:sym typeface="Times New Roman"/>
            </a:endParaRPr>
          </a:p>
        </p:txBody>
      </p:sp>
      <p:pic>
        <p:nvPicPr>
          <p:cNvPr id="201" name="Google Shape;201;p29"/>
          <p:cNvPicPr preferRelativeResize="0"/>
          <p:nvPr/>
        </p:nvPicPr>
        <p:blipFill>
          <a:blip r:embed="rId3">
            <a:alphaModFix/>
          </a:blip>
          <a:stretch>
            <a:fillRect/>
          </a:stretch>
        </p:blipFill>
        <p:spPr>
          <a:xfrm>
            <a:off x="3089025" y="1433324"/>
            <a:ext cx="3435475" cy="17417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0"/>
          <p:cNvSpPr txBox="1"/>
          <p:nvPr>
            <p:ph type="title"/>
          </p:nvPr>
        </p:nvSpPr>
        <p:spPr>
          <a:xfrm>
            <a:off x="311700" y="948812"/>
            <a:ext cx="8520600" cy="572700"/>
          </a:xfrm>
          <a:prstGeom prst="rect">
            <a:avLst/>
          </a:prstGeom>
        </p:spPr>
        <p:txBody>
          <a:bodyPr anchorCtr="0" anchor="t" bIns="91425" lIns="91425" spcFirstLastPara="1" rIns="91425" wrap="square" tIns="91425">
            <a:noAutofit/>
          </a:bodyPr>
          <a:lstStyle/>
          <a:p>
            <a:pPr indent="0" lvl="0" marL="457200" rtl="0" algn="ctr">
              <a:lnSpc>
                <a:spcPct val="115000"/>
              </a:lnSpc>
              <a:spcBef>
                <a:spcPts val="1200"/>
              </a:spcBef>
              <a:spcAft>
                <a:spcPts val="1200"/>
              </a:spcAft>
              <a:buNone/>
            </a:pPr>
            <a:r>
              <a:rPr b="1" lang="en" sz="2400">
                <a:solidFill>
                  <a:srgbClr val="000000"/>
                </a:solidFill>
                <a:latin typeface="Times New Roman"/>
                <a:ea typeface="Times New Roman"/>
                <a:cs typeface="Times New Roman"/>
                <a:sym typeface="Times New Roman"/>
              </a:rPr>
              <a:t>GSD_PointSplineLoftFromExcel</a:t>
            </a:r>
            <a:endParaRPr sz="2400"/>
          </a:p>
        </p:txBody>
      </p:sp>
      <p:pic>
        <p:nvPicPr>
          <p:cNvPr id="207" name="Google Shape;207;p30"/>
          <p:cNvPicPr preferRelativeResize="0"/>
          <p:nvPr/>
        </p:nvPicPr>
        <p:blipFill>
          <a:blip r:embed="rId3">
            <a:alphaModFix/>
          </a:blip>
          <a:stretch>
            <a:fillRect/>
          </a:stretch>
        </p:blipFill>
        <p:spPr>
          <a:xfrm>
            <a:off x="2460512" y="1521500"/>
            <a:ext cx="4222975" cy="2765476"/>
          </a:xfrm>
          <a:prstGeom prst="rect">
            <a:avLst/>
          </a:prstGeom>
          <a:noFill/>
          <a:ln>
            <a:noFill/>
          </a:ln>
        </p:spPr>
      </p:pic>
      <p:sp>
        <p:nvSpPr>
          <p:cNvPr id="208" name="Google Shape;208;p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209" name="Google Shape;209;p30"/>
          <p:cNvSpPr txBox="1"/>
          <p:nvPr>
            <p:ph idx="1" type="body"/>
          </p:nvPr>
        </p:nvSpPr>
        <p:spPr>
          <a:xfrm>
            <a:off x="2575950" y="4383200"/>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7. </a:t>
            </a:r>
            <a:r>
              <a:rPr lang="en" sz="1200">
                <a:solidFill>
                  <a:schemeClr val="lt1"/>
                </a:solidFill>
                <a:latin typeface="Times New Roman"/>
                <a:ea typeface="Times New Roman"/>
                <a:cs typeface="Times New Roman"/>
                <a:sym typeface="Times New Roman"/>
              </a:rPr>
              <a:t>GSD_PointSplineLoftFromExcel</a:t>
            </a:r>
            <a:endParaRPr sz="1200">
              <a:solidFill>
                <a:schemeClr val="lt1"/>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1"/>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lt1"/>
                </a:solidFill>
                <a:latin typeface="Times New Roman"/>
                <a:ea typeface="Times New Roman"/>
                <a:cs typeface="Times New Roman"/>
                <a:sym typeface="Times New Roman"/>
              </a:rPr>
              <a:t>The Sketch and Boss Extrude of Rotor</a:t>
            </a:r>
            <a:endParaRPr b="1" sz="2400"/>
          </a:p>
        </p:txBody>
      </p:sp>
      <p:sp>
        <p:nvSpPr>
          <p:cNvPr id="215" name="Google Shape;215;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16" name="Google Shape;216;p31"/>
          <p:cNvPicPr preferRelativeResize="0"/>
          <p:nvPr/>
        </p:nvPicPr>
        <p:blipFill>
          <a:blip r:embed="rId3">
            <a:alphaModFix/>
          </a:blip>
          <a:stretch>
            <a:fillRect/>
          </a:stretch>
        </p:blipFill>
        <p:spPr>
          <a:xfrm>
            <a:off x="1271876" y="1711152"/>
            <a:ext cx="3131301" cy="2708875"/>
          </a:xfrm>
          <a:prstGeom prst="rect">
            <a:avLst/>
          </a:prstGeom>
          <a:noFill/>
          <a:ln>
            <a:noFill/>
          </a:ln>
        </p:spPr>
      </p:pic>
      <p:pic>
        <p:nvPicPr>
          <p:cNvPr id="217" name="Google Shape;217;p31"/>
          <p:cNvPicPr preferRelativeResize="0"/>
          <p:nvPr/>
        </p:nvPicPr>
        <p:blipFill>
          <a:blip r:embed="rId4">
            <a:alphaModFix/>
          </a:blip>
          <a:stretch>
            <a:fillRect/>
          </a:stretch>
        </p:blipFill>
        <p:spPr>
          <a:xfrm>
            <a:off x="4555576" y="1732677"/>
            <a:ext cx="2963080" cy="2708875"/>
          </a:xfrm>
          <a:prstGeom prst="rect">
            <a:avLst/>
          </a:prstGeom>
          <a:noFill/>
          <a:ln>
            <a:noFill/>
          </a:ln>
        </p:spPr>
      </p:pic>
      <p:sp>
        <p:nvSpPr>
          <p:cNvPr id="218" name="Google Shape;218;p31"/>
          <p:cNvSpPr txBox="1"/>
          <p:nvPr>
            <p:ph idx="1" type="body"/>
          </p:nvPr>
        </p:nvSpPr>
        <p:spPr>
          <a:xfrm>
            <a:off x="2575950" y="4441550"/>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8. Boss extrude of the rotor</a:t>
            </a:r>
            <a:endParaRPr sz="1200">
              <a:solidFill>
                <a:schemeClr val="lt1"/>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2"/>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lt1"/>
                </a:solidFill>
                <a:latin typeface="Times New Roman"/>
                <a:ea typeface="Times New Roman"/>
                <a:cs typeface="Times New Roman"/>
                <a:sym typeface="Times New Roman"/>
              </a:rPr>
              <a:t>The Sketch and Boss Extrude of Housing</a:t>
            </a:r>
            <a:endParaRPr b="1" sz="2400"/>
          </a:p>
        </p:txBody>
      </p:sp>
      <p:sp>
        <p:nvSpPr>
          <p:cNvPr id="224" name="Google Shape;224;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25" name="Google Shape;225;p32"/>
          <p:cNvPicPr preferRelativeResize="0"/>
          <p:nvPr/>
        </p:nvPicPr>
        <p:blipFill rotWithShape="1">
          <a:blip r:embed="rId3">
            <a:alphaModFix/>
          </a:blip>
          <a:srcRect b="0" l="9816" r="8310" t="3091"/>
          <a:stretch/>
        </p:blipFill>
        <p:spPr>
          <a:xfrm rot="5400000">
            <a:off x="1666575" y="1894299"/>
            <a:ext cx="2704074" cy="2360225"/>
          </a:xfrm>
          <a:prstGeom prst="rect">
            <a:avLst/>
          </a:prstGeom>
          <a:noFill/>
          <a:ln>
            <a:noFill/>
          </a:ln>
        </p:spPr>
      </p:pic>
      <p:pic>
        <p:nvPicPr>
          <p:cNvPr id="226" name="Google Shape;226;p32"/>
          <p:cNvPicPr preferRelativeResize="0"/>
          <p:nvPr/>
        </p:nvPicPr>
        <p:blipFill rotWithShape="1">
          <a:blip r:embed="rId4">
            <a:alphaModFix/>
          </a:blip>
          <a:srcRect b="12002" l="14700" r="15399" t="0"/>
          <a:stretch/>
        </p:blipFill>
        <p:spPr>
          <a:xfrm>
            <a:off x="4550150" y="1657400"/>
            <a:ext cx="2360226" cy="2746377"/>
          </a:xfrm>
          <a:prstGeom prst="rect">
            <a:avLst/>
          </a:prstGeom>
          <a:noFill/>
          <a:ln>
            <a:noFill/>
          </a:ln>
        </p:spPr>
      </p:pic>
      <p:sp>
        <p:nvSpPr>
          <p:cNvPr id="227" name="Google Shape;227;p32"/>
          <p:cNvSpPr txBox="1"/>
          <p:nvPr>
            <p:ph idx="1" type="body"/>
          </p:nvPr>
        </p:nvSpPr>
        <p:spPr>
          <a:xfrm>
            <a:off x="2575950" y="4441550"/>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9. Boss extrude of the housing</a:t>
            </a:r>
            <a:endParaRPr sz="1200">
              <a:solidFill>
                <a:schemeClr val="lt1"/>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3"/>
          <p:cNvSpPr txBox="1"/>
          <p:nvPr>
            <p:ph type="title"/>
          </p:nvPr>
        </p:nvSpPr>
        <p:spPr>
          <a:xfrm>
            <a:off x="311700" y="641712"/>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lt1"/>
                </a:solidFill>
                <a:latin typeface="Times New Roman"/>
                <a:ea typeface="Times New Roman"/>
                <a:cs typeface="Times New Roman"/>
                <a:sym typeface="Times New Roman"/>
              </a:rPr>
              <a:t>Results</a:t>
            </a:r>
            <a:endParaRPr b="1" sz="2400">
              <a:solidFill>
                <a:schemeClr val="lt1"/>
              </a:solidFill>
              <a:latin typeface="Times New Roman"/>
              <a:ea typeface="Times New Roman"/>
              <a:cs typeface="Times New Roman"/>
              <a:sym typeface="Times New Roman"/>
            </a:endParaRPr>
          </a:p>
        </p:txBody>
      </p:sp>
      <p:sp>
        <p:nvSpPr>
          <p:cNvPr id="233" name="Google Shape;233;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34" name="Google Shape;234;p33"/>
          <p:cNvPicPr preferRelativeResize="0"/>
          <p:nvPr/>
        </p:nvPicPr>
        <p:blipFill>
          <a:blip r:embed="rId3">
            <a:alphaModFix/>
          </a:blip>
          <a:stretch>
            <a:fillRect/>
          </a:stretch>
        </p:blipFill>
        <p:spPr>
          <a:xfrm>
            <a:off x="2262713" y="1214401"/>
            <a:ext cx="4618574" cy="3269399"/>
          </a:xfrm>
          <a:prstGeom prst="rect">
            <a:avLst/>
          </a:prstGeom>
          <a:noFill/>
          <a:ln>
            <a:noFill/>
          </a:ln>
        </p:spPr>
      </p:pic>
      <p:sp>
        <p:nvSpPr>
          <p:cNvPr id="235" name="Google Shape;235;p33"/>
          <p:cNvSpPr txBox="1"/>
          <p:nvPr>
            <p:ph idx="1" type="body"/>
          </p:nvPr>
        </p:nvSpPr>
        <p:spPr>
          <a:xfrm>
            <a:off x="2575950" y="4441550"/>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10. CAD model</a:t>
            </a:r>
            <a:r>
              <a:rPr lang="en" sz="1200">
                <a:solidFill>
                  <a:schemeClr val="lt1"/>
                </a:solidFill>
                <a:latin typeface="Times New Roman"/>
                <a:ea typeface="Times New Roman"/>
                <a:cs typeface="Times New Roman"/>
                <a:sym typeface="Times New Roman"/>
              </a:rPr>
              <a:t>.</a:t>
            </a:r>
            <a:endParaRPr sz="1200">
              <a:solidFill>
                <a:schemeClr val="lt1"/>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4"/>
          <p:cNvSpPr txBox="1"/>
          <p:nvPr>
            <p:ph type="title"/>
          </p:nvPr>
        </p:nvSpPr>
        <p:spPr>
          <a:xfrm>
            <a:off x="311700" y="641712"/>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lt1"/>
                </a:solidFill>
                <a:latin typeface="Times New Roman"/>
                <a:ea typeface="Times New Roman"/>
                <a:cs typeface="Times New Roman"/>
                <a:sym typeface="Times New Roman"/>
              </a:rPr>
              <a:t>Results</a:t>
            </a:r>
            <a:endParaRPr b="1" sz="2400">
              <a:solidFill>
                <a:schemeClr val="lt1"/>
              </a:solidFill>
              <a:latin typeface="Times New Roman"/>
              <a:ea typeface="Times New Roman"/>
              <a:cs typeface="Times New Roman"/>
              <a:sym typeface="Times New Roman"/>
            </a:endParaRPr>
          </a:p>
        </p:txBody>
      </p:sp>
      <p:sp>
        <p:nvSpPr>
          <p:cNvPr id="241" name="Google Shape;241;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42" name="Google Shape;242;p34"/>
          <p:cNvPicPr preferRelativeResize="0"/>
          <p:nvPr/>
        </p:nvPicPr>
        <p:blipFill>
          <a:blip r:embed="rId3">
            <a:alphaModFix/>
          </a:blip>
          <a:stretch>
            <a:fillRect/>
          </a:stretch>
        </p:blipFill>
        <p:spPr>
          <a:xfrm>
            <a:off x="2432263" y="1214400"/>
            <a:ext cx="4279476" cy="3036525"/>
          </a:xfrm>
          <a:prstGeom prst="rect">
            <a:avLst/>
          </a:prstGeom>
          <a:noFill/>
          <a:ln>
            <a:noFill/>
          </a:ln>
        </p:spPr>
      </p:pic>
      <p:sp>
        <p:nvSpPr>
          <p:cNvPr id="243" name="Google Shape;243;p34"/>
          <p:cNvSpPr txBox="1"/>
          <p:nvPr>
            <p:ph idx="1" type="body"/>
          </p:nvPr>
        </p:nvSpPr>
        <p:spPr>
          <a:xfrm>
            <a:off x="2575950" y="4441550"/>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11. Assembly of CAD model</a:t>
            </a:r>
            <a:endParaRPr sz="1200">
              <a:solidFill>
                <a:schemeClr val="lt1"/>
              </a:solidFill>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5"/>
          <p:cNvSpPr txBox="1"/>
          <p:nvPr>
            <p:ph type="title"/>
          </p:nvPr>
        </p:nvSpPr>
        <p:spPr>
          <a:xfrm>
            <a:off x="311700" y="641712"/>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1A1A1A"/>
                </a:solidFill>
                <a:latin typeface="Times New Roman"/>
                <a:ea typeface="Times New Roman"/>
                <a:cs typeface="Times New Roman"/>
                <a:sym typeface="Times New Roman"/>
              </a:rPr>
              <a:t>New Apex Seal Design</a:t>
            </a:r>
            <a:endParaRPr b="1" sz="2400">
              <a:solidFill>
                <a:srgbClr val="1A1A1A"/>
              </a:solidFill>
              <a:latin typeface="Times New Roman"/>
              <a:ea typeface="Times New Roman"/>
              <a:cs typeface="Times New Roman"/>
              <a:sym typeface="Times New Roman"/>
            </a:endParaRPr>
          </a:p>
          <a:p>
            <a:pPr indent="0" lvl="0" marL="0" rtl="0" algn="ctr">
              <a:spcBef>
                <a:spcPts val="0"/>
              </a:spcBef>
              <a:spcAft>
                <a:spcPts val="0"/>
              </a:spcAft>
              <a:buNone/>
            </a:pPr>
            <a:r>
              <a:t/>
            </a:r>
            <a:endParaRPr b="1" sz="2400">
              <a:solidFill>
                <a:schemeClr val="lt1"/>
              </a:solidFill>
              <a:latin typeface="Times New Roman"/>
              <a:ea typeface="Times New Roman"/>
              <a:cs typeface="Times New Roman"/>
              <a:sym typeface="Times New Roman"/>
            </a:endParaRPr>
          </a:p>
        </p:txBody>
      </p:sp>
      <p:sp>
        <p:nvSpPr>
          <p:cNvPr id="249" name="Google Shape;249;p3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50" name="Google Shape;250;p35"/>
          <p:cNvPicPr preferRelativeResize="0"/>
          <p:nvPr/>
        </p:nvPicPr>
        <p:blipFill>
          <a:blip r:embed="rId3">
            <a:alphaModFix/>
          </a:blip>
          <a:stretch>
            <a:fillRect/>
          </a:stretch>
        </p:blipFill>
        <p:spPr>
          <a:xfrm>
            <a:off x="2881000" y="1365188"/>
            <a:ext cx="3382000" cy="2925575"/>
          </a:xfrm>
          <a:prstGeom prst="rect">
            <a:avLst/>
          </a:prstGeom>
          <a:noFill/>
          <a:ln>
            <a:noFill/>
          </a:ln>
        </p:spPr>
      </p:pic>
      <p:sp>
        <p:nvSpPr>
          <p:cNvPr id="251" name="Google Shape;251;p35"/>
          <p:cNvSpPr txBox="1"/>
          <p:nvPr>
            <p:ph idx="1" type="body"/>
          </p:nvPr>
        </p:nvSpPr>
        <p:spPr>
          <a:xfrm>
            <a:off x="2575950" y="4441550"/>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12. New Apex Seal Design</a:t>
            </a:r>
            <a:endParaRPr sz="1200">
              <a:solidFill>
                <a:schemeClr val="lt1"/>
              </a:solidFill>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6"/>
          <p:cNvSpPr txBox="1"/>
          <p:nvPr>
            <p:ph type="title"/>
          </p:nvPr>
        </p:nvSpPr>
        <p:spPr>
          <a:xfrm>
            <a:off x="311700" y="641712"/>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1A1A1A"/>
                </a:solidFill>
                <a:latin typeface="Times New Roman"/>
                <a:ea typeface="Times New Roman"/>
                <a:cs typeface="Times New Roman"/>
                <a:sym typeface="Times New Roman"/>
              </a:rPr>
              <a:t>New Apex Seal Design</a:t>
            </a:r>
            <a:endParaRPr b="1" sz="2400">
              <a:solidFill>
                <a:srgbClr val="1A1A1A"/>
              </a:solidFill>
              <a:latin typeface="Times New Roman"/>
              <a:ea typeface="Times New Roman"/>
              <a:cs typeface="Times New Roman"/>
              <a:sym typeface="Times New Roman"/>
            </a:endParaRPr>
          </a:p>
          <a:p>
            <a:pPr indent="0" lvl="0" marL="0" rtl="0" algn="ctr">
              <a:spcBef>
                <a:spcPts val="0"/>
              </a:spcBef>
              <a:spcAft>
                <a:spcPts val="0"/>
              </a:spcAft>
              <a:buNone/>
            </a:pPr>
            <a:r>
              <a:t/>
            </a:r>
            <a:endParaRPr b="1" sz="2400">
              <a:solidFill>
                <a:schemeClr val="lt1"/>
              </a:solidFill>
              <a:latin typeface="Times New Roman"/>
              <a:ea typeface="Times New Roman"/>
              <a:cs typeface="Times New Roman"/>
              <a:sym typeface="Times New Roman"/>
            </a:endParaRPr>
          </a:p>
        </p:txBody>
      </p:sp>
      <p:sp>
        <p:nvSpPr>
          <p:cNvPr id="257" name="Google Shape;257;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258" name="Google Shape;258;p36"/>
          <p:cNvSpPr txBox="1"/>
          <p:nvPr>
            <p:ph idx="1" type="body"/>
          </p:nvPr>
        </p:nvSpPr>
        <p:spPr>
          <a:xfrm>
            <a:off x="2575950" y="4441550"/>
            <a:ext cx="39921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200">
                <a:solidFill>
                  <a:schemeClr val="lt1"/>
                </a:solidFill>
                <a:latin typeface="Times New Roman"/>
                <a:ea typeface="Times New Roman"/>
                <a:cs typeface="Times New Roman"/>
                <a:sym typeface="Times New Roman"/>
              </a:rPr>
              <a:t>Figure 13. New Apex Seal Design dimensions</a:t>
            </a:r>
            <a:endParaRPr sz="1200">
              <a:solidFill>
                <a:schemeClr val="lt1"/>
              </a:solidFill>
              <a:latin typeface="Times New Roman"/>
              <a:ea typeface="Times New Roman"/>
              <a:cs typeface="Times New Roman"/>
              <a:sym typeface="Times New Roman"/>
            </a:endParaRPr>
          </a:p>
        </p:txBody>
      </p:sp>
      <p:pic>
        <p:nvPicPr>
          <p:cNvPr id="259" name="Google Shape;259;p36"/>
          <p:cNvPicPr preferRelativeResize="0"/>
          <p:nvPr/>
        </p:nvPicPr>
        <p:blipFill>
          <a:blip r:embed="rId3">
            <a:alphaModFix/>
          </a:blip>
          <a:stretch>
            <a:fillRect/>
          </a:stretch>
        </p:blipFill>
        <p:spPr>
          <a:xfrm>
            <a:off x="1663188" y="1366812"/>
            <a:ext cx="5817616" cy="292233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ph type="title"/>
          </p:nvPr>
        </p:nvSpPr>
        <p:spPr>
          <a:xfrm>
            <a:off x="0" y="267900"/>
            <a:ext cx="914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2400">
                <a:solidFill>
                  <a:schemeClr val="lt1"/>
                </a:solidFill>
                <a:latin typeface="Times New Roman"/>
                <a:ea typeface="Times New Roman"/>
                <a:cs typeface="Times New Roman"/>
                <a:sym typeface="Times New Roman"/>
              </a:rPr>
              <a:t>Outline</a:t>
            </a:r>
            <a:endParaRPr b="1" sz="2400">
              <a:solidFill>
                <a:schemeClr val="lt1"/>
              </a:solidFill>
              <a:latin typeface="Times New Roman"/>
              <a:ea typeface="Times New Roman"/>
              <a:cs typeface="Times New Roman"/>
              <a:sym typeface="Times New Roman"/>
            </a:endParaRPr>
          </a:p>
        </p:txBody>
      </p:sp>
      <p:sp>
        <p:nvSpPr>
          <p:cNvPr id="90" name="Google Shape;90;p19"/>
          <p:cNvSpPr/>
          <p:nvPr/>
        </p:nvSpPr>
        <p:spPr>
          <a:xfrm>
            <a:off x="2685575" y="1060975"/>
            <a:ext cx="4199100" cy="462000"/>
          </a:xfrm>
          <a:prstGeom prst="homePlate">
            <a:avLst>
              <a:gd fmla="val 50000" name="adj"/>
            </a:avLst>
          </a:prstGeom>
          <a:solidFill>
            <a:srgbClr val="F9CB9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800"/>
              <a:buFont typeface="Arial"/>
              <a:buNone/>
            </a:pPr>
            <a:r>
              <a:rPr b="1" i="0" lang="en" sz="1800" u="none" cap="none" strike="noStrike">
                <a:solidFill>
                  <a:schemeClr val="lt1"/>
                </a:solidFill>
                <a:latin typeface="Times New Roman"/>
                <a:ea typeface="Times New Roman"/>
                <a:cs typeface="Times New Roman"/>
                <a:sym typeface="Times New Roman"/>
              </a:rPr>
              <a:t>Introduction/Background</a:t>
            </a:r>
            <a:endParaRPr b="1" i="0" sz="1400" u="none" cap="none" strike="noStrike">
              <a:solidFill>
                <a:srgbClr val="000000"/>
              </a:solidFill>
              <a:latin typeface="Arial"/>
              <a:ea typeface="Arial"/>
              <a:cs typeface="Arial"/>
              <a:sym typeface="Arial"/>
            </a:endParaRPr>
          </a:p>
        </p:txBody>
      </p:sp>
      <p:sp>
        <p:nvSpPr>
          <p:cNvPr id="91" name="Google Shape;91;p19"/>
          <p:cNvSpPr/>
          <p:nvPr/>
        </p:nvSpPr>
        <p:spPr>
          <a:xfrm>
            <a:off x="2685575" y="1650513"/>
            <a:ext cx="4199100" cy="462000"/>
          </a:xfrm>
          <a:prstGeom prst="homePlate">
            <a:avLst>
              <a:gd fmla="val 50000" name="adj"/>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800"/>
              <a:buFont typeface="Arial"/>
              <a:buNone/>
            </a:pPr>
            <a:r>
              <a:rPr b="1" i="0" lang="en" sz="1800" u="none" cap="none" strike="noStrike">
                <a:solidFill>
                  <a:schemeClr val="lt1"/>
                </a:solidFill>
                <a:latin typeface="Times New Roman"/>
                <a:ea typeface="Times New Roman"/>
                <a:cs typeface="Times New Roman"/>
                <a:sym typeface="Times New Roman"/>
              </a:rPr>
              <a:t>Problem statement </a:t>
            </a:r>
            <a:endParaRPr b="1" i="0" sz="1400" u="none" cap="none" strike="noStrike">
              <a:solidFill>
                <a:srgbClr val="000000"/>
              </a:solidFill>
              <a:latin typeface="Arial"/>
              <a:ea typeface="Arial"/>
              <a:cs typeface="Arial"/>
              <a:sym typeface="Arial"/>
            </a:endParaRPr>
          </a:p>
        </p:txBody>
      </p:sp>
      <p:sp>
        <p:nvSpPr>
          <p:cNvPr id="92" name="Google Shape;92;p19"/>
          <p:cNvSpPr/>
          <p:nvPr/>
        </p:nvSpPr>
        <p:spPr>
          <a:xfrm>
            <a:off x="2685575" y="2240075"/>
            <a:ext cx="4199100" cy="462000"/>
          </a:xfrm>
          <a:prstGeom prst="homePlate">
            <a:avLst>
              <a:gd fmla="val 50000"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800"/>
              <a:buFont typeface="Arial"/>
              <a:buNone/>
            </a:pPr>
            <a:r>
              <a:rPr b="1" i="0" lang="en" sz="1800" u="none" cap="none" strike="noStrike">
                <a:solidFill>
                  <a:schemeClr val="lt1"/>
                </a:solidFill>
                <a:latin typeface="Times New Roman"/>
                <a:ea typeface="Times New Roman"/>
                <a:cs typeface="Times New Roman"/>
                <a:sym typeface="Times New Roman"/>
              </a:rPr>
              <a:t>Aim and objectives</a:t>
            </a:r>
            <a:endParaRPr b="1" i="0" sz="1400" u="none" cap="none" strike="noStrike">
              <a:solidFill>
                <a:srgbClr val="000000"/>
              </a:solidFill>
              <a:latin typeface="Arial"/>
              <a:ea typeface="Arial"/>
              <a:cs typeface="Arial"/>
              <a:sym typeface="Arial"/>
            </a:endParaRPr>
          </a:p>
        </p:txBody>
      </p:sp>
      <p:sp>
        <p:nvSpPr>
          <p:cNvPr id="93" name="Google Shape;93;p19"/>
          <p:cNvSpPr/>
          <p:nvPr/>
        </p:nvSpPr>
        <p:spPr>
          <a:xfrm>
            <a:off x="2685575" y="2869813"/>
            <a:ext cx="4199100" cy="462000"/>
          </a:xfrm>
          <a:prstGeom prst="homePlate">
            <a:avLst>
              <a:gd fmla="val 50000" name="adj"/>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Methodology </a:t>
            </a:r>
            <a:endParaRPr b="1" i="0" sz="1800" u="none" cap="none" strike="noStrike">
              <a:solidFill>
                <a:srgbClr val="000000"/>
              </a:solidFill>
              <a:latin typeface="Times New Roman"/>
              <a:ea typeface="Times New Roman"/>
              <a:cs typeface="Times New Roman"/>
              <a:sym typeface="Times New Roman"/>
            </a:endParaRPr>
          </a:p>
        </p:txBody>
      </p:sp>
      <p:sp>
        <p:nvSpPr>
          <p:cNvPr id="94" name="Google Shape;94;p19"/>
          <p:cNvSpPr/>
          <p:nvPr/>
        </p:nvSpPr>
        <p:spPr>
          <a:xfrm>
            <a:off x="2685575" y="3459313"/>
            <a:ext cx="4199100" cy="462000"/>
          </a:xfrm>
          <a:prstGeom prst="homePlate">
            <a:avLst>
              <a:gd fmla="val 50000" name="adj"/>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Results &amp; Limitations</a:t>
            </a:r>
            <a:endParaRPr b="1" i="0" sz="1800" u="none" cap="none" strike="noStrike">
              <a:solidFill>
                <a:srgbClr val="000000"/>
              </a:solidFill>
              <a:latin typeface="Times New Roman"/>
              <a:ea typeface="Times New Roman"/>
              <a:cs typeface="Times New Roman"/>
              <a:sym typeface="Times New Roman"/>
            </a:endParaRPr>
          </a:p>
        </p:txBody>
      </p:sp>
      <p:sp>
        <p:nvSpPr>
          <p:cNvPr id="95" name="Google Shape;95;p19"/>
          <p:cNvSpPr/>
          <p:nvPr/>
        </p:nvSpPr>
        <p:spPr>
          <a:xfrm>
            <a:off x="2685575" y="4048825"/>
            <a:ext cx="4199100" cy="462000"/>
          </a:xfrm>
          <a:prstGeom prst="homePlate">
            <a:avLst>
              <a:gd fmla="val 50000"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Future Work &amp; Conclusion</a:t>
            </a:r>
            <a:endParaRPr b="1" i="0" sz="1800" u="none" cap="none" strike="noStrike">
              <a:solidFill>
                <a:srgbClr val="000000"/>
              </a:solidFill>
              <a:latin typeface="Times New Roman"/>
              <a:ea typeface="Times New Roman"/>
              <a:cs typeface="Times New Roman"/>
              <a:sym typeface="Times New Roman"/>
            </a:endParaRPr>
          </a:p>
        </p:txBody>
      </p:sp>
      <p:sp>
        <p:nvSpPr>
          <p:cNvPr id="96" name="Google Shape;96;p19"/>
          <p:cNvSpPr/>
          <p:nvPr/>
        </p:nvSpPr>
        <p:spPr>
          <a:xfrm>
            <a:off x="2106925" y="1020825"/>
            <a:ext cx="502200" cy="462000"/>
          </a:xfrm>
          <a:prstGeom prst="ellipse">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1</a:t>
            </a:r>
            <a:endParaRPr b="1" i="0" sz="1800" u="none" cap="none" strike="noStrike">
              <a:solidFill>
                <a:srgbClr val="000000"/>
              </a:solidFill>
              <a:latin typeface="Times New Roman"/>
              <a:ea typeface="Times New Roman"/>
              <a:cs typeface="Times New Roman"/>
              <a:sym typeface="Times New Roman"/>
            </a:endParaRPr>
          </a:p>
        </p:txBody>
      </p:sp>
      <p:sp>
        <p:nvSpPr>
          <p:cNvPr id="97" name="Google Shape;97;p19"/>
          <p:cNvSpPr/>
          <p:nvPr/>
        </p:nvSpPr>
        <p:spPr>
          <a:xfrm>
            <a:off x="2106925" y="1650525"/>
            <a:ext cx="502200" cy="462000"/>
          </a:xfrm>
          <a:prstGeom prst="ellipse">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2</a:t>
            </a:r>
            <a:endParaRPr b="1" i="0" sz="1800" u="none" cap="none" strike="noStrike">
              <a:solidFill>
                <a:srgbClr val="000000"/>
              </a:solidFill>
              <a:latin typeface="Times New Roman"/>
              <a:ea typeface="Times New Roman"/>
              <a:cs typeface="Times New Roman"/>
              <a:sym typeface="Times New Roman"/>
            </a:endParaRPr>
          </a:p>
        </p:txBody>
      </p:sp>
      <p:sp>
        <p:nvSpPr>
          <p:cNvPr id="98" name="Google Shape;98;p19"/>
          <p:cNvSpPr/>
          <p:nvPr/>
        </p:nvSpPr>
        <p:spPr>
          <a:xfrm>
            <a:off x="2106925" y="2240075"/>
            <a:ext cx="502200" cy="462000"/>
          </a:xfrm>
          <a:prstGeom prst="ellipse">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3</a:t>
            </a:r>
            <a:endParaRPr b="1" i="0" sz="1800" u="none" cap="none" strike="noStrike">
              <a:solidFill>
                <a:srgbClr val="000000"/>
              </a:solidFill>
              <a:latin typeface="Times New Roman"/>
              <a:ea typeface="Times New Roman"/>
              <a:cs typeface="Times New Roman"/>
              <a:sym typeface="Times New Roman"/>
            </a:endParaRPr>
          </a:p>
        </p:txBody>
      </p:sp>
      <p:sp>
        <p:nvSpPr>
          <p:cNvPr id="99" name="Google Shape;99;p19"/>
          <p:cNvSpPr/>
          <p:nvPr/>
        </p:nvSpPr>
        <p:spPr>
          <a:xfrm>
            <a:off x="2106925" y="2869825"/>
            <a:ext cx="502200" cy="462000"/>
          </a:xfrm>
          <a:prstGeom prst="ellipse">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4</a:t>
            </a:r>
            <a:endParaRPr b="1" i="0" sz="1800" u="none" cap="none" strike="noStrike">
              <a:solidFill>
                <a:srgbClr val="000000"/>
              </a:solidFill>
              <a:latin typeface="Times New Roman"/>
              <a:ea typeface="Times New Roman"/>
              <a:cs typeface="Times New Roman"/>
              <a:sym typeface="Times New Roman"/>
            </a:endParaRPr>
          </a:p>
        </p:txBody>
      </p:sp>
      <p:sp>
        <p:nvSpPr>
          <p:cNvPr id="100" name="Google Shape;100;p19"/>
          <p:cNvSpPr/>
          <p:nvPr/>
        </p:nvSpPr>
        <p:spPr>
          <a:xfrm>
            <a:off x="2106925" y="3459325"/>
            <a:ext cx="502200" cy="462000"/>
          </a:xfrm>
          <a:prstGeom prst="ellipse">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5</a:t>
            </a:r>
            <a:endParaRPr b="1" i="0" sz="1800" u="none" cap="none" strike="noStrike">
              <a:solidFill>
                <a:srgbClr val="000000"/>
              </a:solidFill>
              <a:latin typeface="Times New Roman"/>
              <a:ea typeface="Times New Roman"/>
              <a:cs typeface="Times New Roman"/>
              <a:sym typeface="Times New Roman"/>
            </a:endParaRPr>
          </a:p>
        </p:txBody>
      </p:sp>
      <p:sp>
        <p:nvSpPr>
          <p:cNvPr id="101" name="Google Shape;101;p19"/>
          <p:cNvSpPr/>
          <p:nvPr/>
        </p:nvSpPr>
        <p:spPr>
          <a:xfrm>
            <a:off x="2106925" y="4048825"/>
            <a:ext cx="502200" cy="462000"/>
          </a:xfrm>
          <a:prstGeom prst="ellipse">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mes New Roman"/>
                <a:ea typeface="Times New Roman"/>
                <a:cs typeface="Times New Roman"/>
                <a:sym typeface="Times New Roman"/>
              </a:rPr>
              <a:t>6</a:t>
            </a:r>
            <a:endParaRPr b="1" i="0" sz="1800" u="none" cap="none" strike="noStrike">
              <a:solidFill>
                <a:srgbClr val="000000"/>
              </a:solidFill>
              <a:latin typeface="Times New Roman"/>
              <a:ea typeface="Times New Roman"/>
              <a:cs typeface="Times New Roman"/>
              <a:sym typeface="Times New Roman"/>
            </a:endParaRPr>
          </a:p>
        </p:txBody>
      </p:sp>
      <p:sp>
        <p:nvSpPr>
          <p:cNvPr id="102" name="Google Shape;102;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7"/>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Stress Analysis of the New Apex Seal Design</a:t>
            </a:r>
            <a:endParaRPr b="1" sz="2400">
              <a:solidFill>
                <a:srgbClr val="1A1A1A"/>
              </a:solidFill>
              <a:latin typeface="Times New Roman"/>
              <a:ea typeface="Times New Roman"/>
              <a:cs typeface="Times New Roman"/>
              <a:sym typeface="Times New Roman"/>
            </a:endParaRPr>
          </a:p>
        </p:txBody>
      </p:sp>
      <p:sp>
        <p:nvSpPr>
          <p:cNvPr id="265" name="Google Shape;265;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66" name="Google Shape;266;p37"/>
          <p:cNvPicPr preferRelativeResize="0"/>
          <p:nvPr/>
        </p:nvPicPr>
        <p:blipFill>
          <a:blip r:embed="rId3">
            <a:alphaModFix/>
          </a:blip>
          <a:stretch>
            <a:fillRect/>
          </a:stretch>
        </p:blipFill>
        <p:spPr>
          <a:xfrm>
            <a:off x="532100" y="1527225"/>
            <a:ext cx="2881125" cy="2925725"/>
          </a:xfrm>
          <a:prstGeom prst="rect">
            <a:avLst/>
          </a:prstGeom>
          <a:noFill/>
          <a:ln>
            <a:noFill/>
          </a:ln>
        </p:spPr>
      </p:pic>
      <p:sp>
        <p:nvSpPr>
          <p:cNvPr id="267" name="Google Shape;267;p37"/>
          <p:cNvSpPr txBox="1"/>
          <p:nvPr/>
        </p:nvSpPr>
        <p:spPr>
          <a:xfrm>
            <a:off x="310800" y="4514875"/>
            <a:ext cx="33237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Figure 14.1 Major acting Force (Gerami et al., 2010)</a:t>
            </a:r>
            <a:endParaRPr sz="1000">
              <a:solidFill>
                <a:schemeClr val="lt1"/>
              </a:solidFill>
              <a:highlight>
                <a:schemeClr val="dk1"/>
              </a:highlight>
              <a:latin typeface="Times New Roman"/>
              <a:ea typeface="Times New Roman"/>
              <a:cs typeface="Times New Roman"/>
              <a:sym typeface="Times New Roman"/>
            </a:endParaRPr>
          </a:p>
        </p:txBody>
      </p:sp>
      <p:pic>
        <p:nvPicPr>
          <p:cNvPr id="268" name="Google Shape;268;p37"/>
          <p:cNvPicPr preferRelativeResize="0"/>
          <p:nvPr/>
        </p:nvPicPr>
        <p:blipFill>
          <a:blip r:embed="rId4">
            <a:alphaModFix/>
          </a:blip>
          <a:stretch>
            <a:fillRect/>
          </a:stretch>
        </p:blipFill>
        <p:spPr>
          <a:xfrm>
            <a:off x="4105475" y="2259927"/>
            <a:ext cx="4366975" cy="1912175"/>
          </a:xfrm>
          <a:prstGeom prst="rect">
            <a:avLst/>
          </a:prstGeom>
          <a:noFill/>
          <a:ln>
            <a:noFill/>
          </a:ln>
        </p:spPr>
      </p:pic>
      <p:sp>
        <p:nvSpPr>
          <p:cNvPr id="269" name="Google Shape;269;p37"/>
          <p:cNvSpPr txBox="1"/>
          <p:nvPr/>
        </p:nvSpPr>
        <p:spPr>
          <a:xfrm>
            <a:off x="4454952" y="4324525"/>
            <a:ext cx="38454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Figure 14.2 Apex seal force vs. Crank angle (Gerami et al., 2010)</a:t>
            </a:r>
            <a:endParaRPr sz="10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8"/>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Stress Analysis of the New Apex Seal Design</a:t>
            </a:r>
            <a:endParaRPr b="1" sz="2400">
              <a:solidFill>
                <a:srgbClr val="1A1A1A"/>
              </a:solidFill>
              <a:latin typeface="Times New Roman"/>
              <a:ea typeface="Times New Roman"/>
              <a:cs typeface="Times New Roman"/>
              <a:sym typeface="Times New Roman"/>
            </a:endParaRPr>
          </a:p>
        </p:txBody>
      </p:sp>
      <p:sp>
        <p:nvSpPr>
          <p:cNvPr id="275" name="Google Shape;275;p38"/>
          <p:cNvSpPr txBox="1"/>
          <p:nvPr>
            <p:ph idx="1" type="body"/>
          </p:nvPr>
        </p:nvSpPr>
        <p:spPr>
          <a:xfrm>
            <a:off x="311700" y="1803575"/>
            <a:ext cx="3999900" cy="276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lt1"/>
                </a:solidFill>
              </a:rPr>
              <a:t>Case #1 - Maximum Force</a:t>
            </a:r>
            <a:endParaRPr u="sng">
              <a:solidFill>
                <a:schemeClr val="lt1"/>
              </a:solidFill>
            </a:endParaRPr>
          </a:p>
          <a:p>
            <a:pPr indent="0" lvl="0" marL="0" rtl="0" algn="l">
              <a:spcBef>
                <a:spcPts val="0"/>
              </a:spcBef>
              <a:spcAft>
                <a:spcPts val="0"/>
              </a:spcAft>
              <a:buNone/>
            </a:pPr>
            <a:r>
              <a:rPr lang="en">
                <a:solidFill>
                  <a:schemeClr val="lt1"/>
                </a:solidFill>
              </a:rPr>
              <a:t>Applied Force - 35N</a:t>
            </a:r>
            <a:endParaRPr>
              <a:solidFill>
                <a:schemeClr val="lt1"/>
              </a:solidFill>
            </a:endParaRPr>
          </a:p>
          <a:p>
            <a:pPr indent="0" lvl="0" marL="0" rtl="0" algn="l">
              <a:spcBef>
                <a:spcPts val="0"/>
              </a:spcBef>
              <a:spcAft>
                <a:spcPts val="0"/>
              </a:spcAft>
              <a:buNone/>
            </a:pPr>
            <a:r>
              <a:rPr lang="en">
                <a:solidFill>
                  <a:schemeClr val="lt1"/>
                </a:solidFill>
              </a:rPr>
              <a:t>Fixtures - At the two loose ends</a:t>
            </a:r>
            <a:endParaRPr>
              <a:solidFill>
                <a:schemeClr val="lt1"/>
              </a:solidFill>
            </a:endParaRPr>
          </a:p>
          <a:p>
            <a:pPr indent="0" lvl="0" marL="0" rtl="0" algn="l">
              <a:spcBef>
                <a:spcPts val="0"/>
              </a:spcBef>
              <a:spcAft>
                <a:spcPts val="0"/>
              </a:spcAft>
              <a:buNone/>
            </a:pPr>
            <a:r>
              <a:rPr lang="en">
                <a:solidFill>
                  <a:schemeClr val="lt1"/>
                </a:solidFill>
              </a:rPr>
              <a:t>Roller Material - Cast Iron</a:t>
            </a:r>
            <a:endParaRPr>
              <a:solidFill>
                <a:schemeClr val="lt1"/>
              </a:solidFill>
            </a:endParaRPr>
          </a:p>
          <a:p>
            <a:pPr indent="0" lvl="0" marL="0" rtl="0" algn="l">
              <a:spcBef>
                <a:spcPts val="0"/>
              </a:spcBef>
              <a:spcAft>
                <a:spcPts val="0"/>
              </a:spcAft>
              <a:buNone/>
            </a:pPr>
            <a:r>
              <a:rPr lang="en">
                <a:solidFill>
                  <a:schemeClr val="lt1"/>
                </a:solidFill>
              </a:rPr>
              <a:t>Spring Material - Stainless Steel</a:t>
            </a:r>
            <a:endParaRPr>
              <a:solidFill>
                <a:schemeClr val="lt1"/>
              </a:solidFill>
            </a:endParaRPr>
          </a:p>
          <a:p>
            <a:pPr indent="0" lvl="0" marL="0" rtl="0" algn="l">
              <a:spcBef>
                <a:spcPts val="0"/>
              </a:spcBef>
              <a:spcAft>
                <a:spcPts val="0"/>
              </a:spcAft>
              <a:buNone/>
            </a:pPr>
            <a:r>
              <a:t/>
            </a:r>
            <a:endParaRPr>
              <a:solidFill>
                <a:schemeClr val="lt1"/>
              </a:solidFill>
            </a:endParaRPr>
          </a:p>
        </p:txBody>
      </p:sp>
      <p:sp>
        <p:nvSpPr>
          <p:cNvPr id="276" name="Google Shape;276;p38"/>
          <p:cNvSpPr txBox="1"/>
          <p:nvPr>
            <p:ph idx="2" type="body"/>
          </p:nvPr>
        </p:nvSpPr>
        <p:spPr>
          <a:xfrm>
            <a:off x="4673763" y="3833150"/>
            <a:ext cx="3999900" cy="3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100">
                <a:solidFill>
                  <a:schemeClr val="lt1"/>
                </a:solidFill>
                <a:latin typeface="Times New Roman"/>
                <a:ea typeface="Times New Roman"/>
                <a:cs typeface="Times New Roman"/>
                <a:sym typeface="Times New Roman"/>
              </a:rPr>
              <a:t>Figure 15. Mesh of the proposed apex seal (35 N)</a:t>
            </a:r>
            <a:endParaRPr sz="1100">
              <a:solidFill>
                <a:schemeClr val="lt1"/>
              </a:solidFill>
              <a:latin typeface="Times New Roman"/>
              <a:ea typeface="Times New Roman"/>
              <a:cs typeface="Times New Roman"/>
              <a:sym typeface="Times New Roman"/>
            </a:endParaRPr>
          </a:p>
        </p:txBody>
      </p:sp>
      <p:sp>
        <p:nvSpPr>
          <p:cNvPr id="277" name="Google Shape;277;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78" name="Google Shape;278;p38"/>
          <p:cNvPicPr preferRelativeResize="0"/>
          <p:nvPr/>
        </p:nvPicPr>
        <p:blipFill>
          <a:blip r:embed="rId3">
            <a:alphaModFix/>
          </a:blip>
          <a:stretch>
            <a:fillRect/>
          </a:stretch>
        </p:blipFill>
        <p:spPr>
          <a:xfrm>
            <a:off x="4744888" y="1754888"/>
            <a:ext cx="3857625" cy="20478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9"/>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Stress Analysis of the New Apex Seal Design</a:t>
            </a:r>
            <a:endParaRPr b="1" sz="2400">
              <a:solidFill>
                <a:srgbClr val="1A1A1A"/>
              </a:solidFill>
              <a:latin typeface="Times New Roman"/>
              <a:ea typeface="Times New Roman"/>
              <a:cs typeface="Times New Roman"/>
              <a:sym typeface="Times New Roman"/>
            </a:endParaRPr>
          </a:p>
        </p:txBody>
      </p:sp>
      <p:sp>
        <p:nvSpPr>
          <p:cNvPr id="284" name="Google Shape;284;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85" name="Google Shape;285;p39"/>
          <p:cNvPicPr preferRelativeResize="0"/>
          <p:nvPr/>
        </p:nvPicPr>
        <p:blipFill>
          <a:blip r:embed="rId3">
            <a:alphaModFix/>
          </a:blip>
          <a:stretch>
            <a:fillRect/>
          </a:stretch>
        </p:blipFill>
        <p:spPr>
          <a:xfrm>
            <a:off x="1662213" y="1732675"/>
            <a:ext cx="5819575" cy="2477375"/>
          </a:xfrm>
          <a:prstGeom prst="rect">
            <a:avLst/>
          </a:prstGeom>
          <a:noFill/>
          <a:ln>
            <a:noFill/>
          </a:ln>
        </p:spPr>
      </p:pic>
      <p:sp>
        <p:nvSpPr>
          <p:cNvPr id="286" name="Google Shape;286;p39"/>
          <p:cNvSpPr txBox="1"/>
          <p:nvPr/>
        </p:nvSpPr>
        <p:spPr>
          <a:xfrm>
            <a:off x="2335152" y="4362450"/>
            <a:ext cx="3845400" cy="354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100">
                <a:solidFill>
                  <a:schemeClr val="lt1"/>
                </a:solidFill>
                <a:highlight>
                  <a:schemeClr val="dk1"/>
                </a:highlight>
                <a:latin typeface="Times New Roman"/>
                <a:ea typeface="Times New Roman"/>
                <a:cs typeface="Times New Roman"/>
                <a:sym typeface="Times New Roman"/>
              </a:rPr>
              <a:t>Figure 16. Stress distribution (35 N) </a:t>
            </a:r>
            <a:endParaRPr sz="11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40"/>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Stress Analysis of the New Apex Seal Design</a:t>
            </a:r>
            <a:endParaRPr b="1" sz="2400">
              <a:solidFill>
                <a:srgbClr val="1A1A1A"/>
              </a:solidFill>
              <a:latin typeface="Times New Roman"/>
              <a:ea typeface="Times New Roman"/>
              <a:cs typeface="Times New Roman"/>
              <a:sym typeface="Times New Roman"/>
            </a:endParaRPr>
          </a:p>
        </p:txBody>
      </p:sp>
      <p:sp>
        <p:nvSpPr>
          <p:cNvPr id="292" name="Google Shape;292;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293" name="Google Shape;293;p40"/>
          <p:cNvPicPr preferRelativeResize="0"/>
          <p:nvPr/>
        </p:nvPicPr>
        <p:blipFill>
          <a:blip r:embed="rId3">
            <a:alphaModFix/>
          </a:blip>
          <a:stretch>
            <a:fillRect/>
          </a:stretch>
        </p:blipFill>
        <p:spPr>
          <a:xfrm>
            <a:off x="1608674" y="1689650"/>
            <a:ext cx="5926649" cy="2535475"/>
          </a:xfrm>
          <a:prstGeom prst="rect">
            <a:avLst/>
          </a:prstGeom>
          <a:noFill/>
          <a:ln>
            <a:noFill/>
          </a:ln>
        </p:spPr>
      </p:pic>
      <p:sp>
        <p:nvSpPr>
          <p:cNvPr id="294" name="Google Shape;294;p40"/>
          <p:cNvSpPr txBox="1"/>
          <p:nvPr/>
        </p:nvSpPr>
        <p:spPr>
          <a:xfrm>
            <a:off x="2335152" y="4362450"/>
            <a:ext cx="3845400" cy="354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100">
                <a:solidFill>
                  <a:schemeClr val="lt1"/>
                </a:solidFill>
                <a:highlight>
                  <a:schemeClr val="dk1"/>
                </a:highlight>
                <a:latin typeface="Times New Roman"/>
                <a:ea typeface="Times New Roman"/>
                <a:cs typeface="Times New Roman"/>
                <a:sym typeface="Times New Roman"/>
              </a:rPr>
              <a:t>Figure 17. Displacement distribution (35 N) </a:t>
            </a:r>
            <a:endParaRPr sz="11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1"/>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Stress Analysis of the New Apex Seal Design</a:t>
            </a:r>
            <a:endParaRPr b="1" sz="2400">
              <a:solidFill>
                <a:srgbClr val="1A1A1A"/>
              </a:solidFill>
              <a:latin typeface="Times New Roman"/>
              <a:ea typeface="Times New Roman"/>
              <a:cs typeface="Times New Roman"/>
              <a:sym typeface="Times New Roman"/>
            </a:endParaRPr>
          </a:p>
        </p:txBody>
      </p:sp>
      <p:sp>
        <p:nvSpPr>
          <p:cNvPr id="300" name="Google Shape;300;p41"/>
          <p:cNvSpPr txBox="1"/>
          <p:nvPr>
            <p:ph idx="1" type="body"/>
          </p:nvPr>
        </p:nvSpPr>
        <p:spPr>
          <a:xfrm>
            <a:off x="311700" y="1803575"/>
            <a:ext cx="3999900" cy="276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lt1"/>
                </a:solidFill>
              </a:rPr>
              <a:t>Case #2 - Maximum Compression</a:t>
            </a:r>
            <a:endParaRPr u="sng">
              <a:solidFill>
                <a:schemeClr val="lt1"/>
              </a:solidFill>
            </a:endParaRPr>
          </a:p>
          <a:p>
            <a:pPr indent="0" lvl="0" marL="0" rtl="0" algn="l">
              <a:spcBef>
                <a:spcPts val="0"/>
              </a:spcBef>
              <a:spcAft>
                <a:spcPts val="0"/>
              </a:spcAft>
              <a:buNone/>
            </a:pPr>
            <a:r>
              <a:rPr lang="en">
                <a:solidFill>
                  <a:schemeClr val="lt1"/>
                </a:solidFill>
              </a:rPr>
              <a:t>Applied Force - 100N</a:t>
            </a:r>
            <a:endParaRPr>
              <a:solidFill>
                <a:schemeClr val="lt1"/>
              </a:solidFill>
            </a:endParaRPr>
          </a:p>
          <a:p>
            <a:pPr indent="0" lvl="0" marL="0" rtl="0" algn="l">
              <a:spcBef>
                <a:spcPts val="0"/>
              </a:spcBef>
              <a:spcAft>
                <a:spcPts val="0"/>
              </a:spcAft>
              <a:buNone/>
            </a:pPr>
            <a:r>
              <a:rPr lang="en">
                <a:solidFill>
                  <a:schemeClr val="lt1"/>
                </a:solidFill>
              </a:rPr>
              <a:t>Fixtures - At the two loose ends</a:t>
            </a:r>
            <a:endParaRPr>
              <a:solidFill>
                <a:schemeClr val="lt1"/>
              </a:solidFill>
            </a:endParaRPr>
          </a:p>
          <a:p>
            <a:pPr indent="0" lvl="0" marL="0" rtl="0" algn="l">
              <a:spcBef>
                <a:spcPts val="0"/>
              </a:spcBef>
              <a:spcAft>
                <a:spcPts val="0"/>
              </a:spcAft>
              <a:buNone/>
            </a:pPr>
            <a:r>
              <a:rPr lang="en">
                <a:solidFill>
                  <a:schemeClr val="lt1"/>
                </a:solidFill>
              </a:rPr>
              <a:t>Roller Material - Cast Iron</a:t>
            </a:r>
            <a:endParaRPr>
              <a:solidFill>
                <a:schemeClr val="lt1"/>
              </a:solidFill>
            </a:endParaRPr>
          </a:p>
          <a:p>
            <a:pPr indent="0" lvl="0" marL="0" rtl="0" algn="l">
              <a:spcBef>
                <a:spcPts val="0"/>
              </a:spcBef>
              <a:spcAft>
                <a:spcPts val="0"/>
              </a:spcAft>
              <a:buNone/>
            </a:pPr>
            <a:r>
              <a:rPr lang="en">
                <a:solidFill>
                  <a:schemeClr val="lt1"/>
                </a:solidFill>
              </a:rPr>
              <a:t>Spring Material - Stainless Steel</a:t>
            </a:r>
            <a:endParaRPr>
              <a:solidFill>
                <a:schemeClr val="lt1"/>
              </a:solidFill>
            </a:endParaRPr>
          </a:p>
          <a:p>
            <a:pPr indent="0" lvl="0" marL="0" rtl="0" algn="l">
              <a:spcBef>
                <a:spcPts val="0"/>
              </a:spcBef>
              <a:spcAft>
                <a:spcPts val="0"/>
              </a:spcAft>
              <a:buNone/>
            </a:pPr>
            <a:r>
              <a:t/>
            </a:r>
            <a:endParaRPr>
              <a:solidFill>
                <a:schemeClr val="lt1"/>
              </a:solidFill>
            </a:endParaRPr>
          </a:p>
        </p:txBody>
      </p:sp>
      <p:sp>
        <p:nvSpPr>
          <p:cNvPr id="301" name="Google Shape;301;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302" name="Google Shape;302;p41"/>
          <p:cNvPicPr preferRelativeResize="0"/>
          <p:nvPr/>
        </p:nvPicPr>
        <p:blipFill>
          <a:blip r:embed="rId3">
            <a:alphaModFix/>
          </a:blip>
          <a:stretch>
            <a:fillRect/>
          </a:stretch>
        </p:blipFill>
        <p:spPr>
          <a:xfrm>
            <a:off x="4744888" y="1754888"/>
            <a:ext cx="3857625" cy="2047875"/>
          </a:xfrm>
          <a:prstGeom prst="rect">
            <a:avLst/>
          </a:prstGeom>
          <a:noFill/>
          <a:ln>
            <a:noFill/>
          </a:ln>
        </p:spPr>
      </p:pic>
      <p:sp>
        <p:nvSpPr>
          <p:cNvPr id="303" name="Google Shape;303;p41"/>
          <p:cNvSpPr txBox="1"/>
          <p:nvPr>
            <p:ph idx="2" type="body"/>
          </p:nvPr>
        </p:nvSpPr>
        <p:spPr>
          <a:xfrm>
            <a:off x="4673763" y="3833150"/>
            <a:ext cx="3999900" cy="313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100">
                <a:solidFill>
                  <a:schemeClr val="lt1"/>
                </a:solidFill>
                <a:latin typeface="Times New Roman"/>
                <a:ea typeface="Times New Roman"/>
                <a:cs typeface="Times New Roman"/>
                <a:sym typeface="Times New Roman"/>
              </a:rPr>
              <a:t>Figure 18. Mesh of the proposed apex seal (100 N)</a:t>
            </a:r>
            <a:endParaRPr sz="1100">
              <a:solidFill>
                <a:schemeClr val="lt1"/>
              </a:solidFill>
              <a:latin typeface="Times New Roman"/>
              <a:ea typeface="Times New Roman"/>
              <a:cs typeface="Times New Roman"/>
              <a:sym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42"/>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Stress Analysis of the New Apex Seal Design</a:t>
            </a:r>
            <a:endParaRPr b="1" sz="2400">
              <a:solidFill>
                <a:srgbClr val="1A1A1A"/>
              </a:solidFill>
              <a:latin typeface="Times New Roman"/>
              <a:ea typeface="Times New Roman"/>
              <a:cs typeface="Times New Roman"/>
              <a:sym typeface="Times New Roman"/>
            </a:endParaRPr>
          </a:p>
        </p:txBody>
      </p:sp>
      <p:sp>
        <p:nvSpPr>
          <p:cNvPr id="309" name="Google Shape;309;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310" name="Google Shape;310;p42"/>
          <p:cNvPicPr preferRelativeResize="0"/>
          <p:nvPr/>
        </p:nvPicPr>
        <p:blipFill>
          <a:blip r:embed="rId3">
            <a:alphaModFix/>
          </a:blip>
          <a:stretch>
            <a:fillRect/>
          </a:stretch>
        </p:blipFill>
        <p:spPr>
          <a:xfrm>
            <a:off x="1493088" y="1580275"/>
            <a:ext cx="6157825" cy="2532774"/>
          </a:xfrm>
          <a:prstGeom prst="rect">
            <a:avLst/>
          </a:prstGeom>
          <a:noFill/>
          <a:ln>
            <a:noFill/>
          </a:ln>
        </p:spPr>
      </p:pic>
      <p:sp>
        <p:nvSpPr>
          <p:cNvPr id="311" name="Google Shape;311;p42"/>
          <p:cNvSpPr txBox="1"/>
          <p:nvPr/>
        </p:nvSpPr>
        <p:spPr>
          <a:xfrm>
            <a:off x="2335152" y="4362450"/>
            <a:ext cx="3845400" cy="354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100">
                <a:solidFill>
                  <a:schemeClr val="lt1"/>
                </a:solidFill>
                <a:highlight>
                  <a:schemeClr val="dk1"/>
                </a:highlight>
                <a:latin typeface="Times New Roman"/>
                <a:ea typeface="Times New Roman"/>
                <a:cs typeface="Times New Roman"/>
                <a:sym typeface="Times New Roman"/>
              </a:rPr>
              <a:t>Figure 19. Stress distribution (100 N) </a:t>
            </a:r>
            <a:endParaRPr sz="11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43"/>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Stress Analysis of the New Apex Seal Design</a:t>
            </a:r>
            <a:endParaRPr b="1" sz="2400">
              <a:solidFill>
                <a:srgbClr val="1A1A1A"/>
              </a:solidFill>
              <a:latin typeface="Times New Roman"/>
              <a:ea typeface="Times New Roman"/>
              <a:cs typeface="Times New Roman"/>
              <a:sym typeface="Times New Roman"/>
            </a:endParaRPr>
          </a:p>
        </p:txBody>
      </p:sp>
      <p:sp>
        <p:nvSpPr>
          <p:cNvPr id="317" name="Google Shape;317;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318" name="Google Shape;318;p43"/>
          <p:cNvPicPr preferRelativeResize="0"/>
          <p:nvPr/>
        </p:nvPicPr>
        <p:blipFill>
          <a:blip r:embed="rId3">
            <a:alphaModFix/>
          </a:blip>
          <a:stretch>
            <a:fillRect/>
          </a:stretch>
        </p:blipFill>
        <p:spPr>
          <a:xfrm>
            <a:off x="1372425" y="1580275"/>
            <a:ext cx="6399151" cy="2769500"/>
          </a:xfrm>
          <a:prstGeom prst="rect">
            <a:avLst/>
          </a:prstGeom>
          <a:noFill/>
          <a:ln>
            <a:noFill/>
          </a:ln>
        </p:spPr>
      </p:pic>
      <p:sp>
        <p:nvSpPr>
          <p:cNvPr id="319" name="Google Shape;319;p43"/>
          <p:cNvSpPr txBox="1"/>
          <p:nvPr/>
        </p:nvSpPr>
        <p:spPr>
          <a:xfrm>
            <a:off x="2335152" y="4362450"/>
            <a:ext cx="3845400" cy="354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100">
                <a:solidFill>
                  <a:schemeClr val="lt1"/>
                </a:solidFill>
                <a:highlight>
                  <a:schemeClr val="dk1"/>
                </a:highlight>
                <a:latin typeface="Times New Roman"/>
                <a:ea typeface="Times New Roman"/>
                <a:cs typeface="Times New Roman"/>
                <a:sym typeface="Times New Roman"/>
              </a:rPr>
              <a:t>Figure 20. Displacement distribution (100 N) </a:t>
            </a:r>
            <a:endParaRPr sz="11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4"/>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Computational Fluid Dynamics</a:t>
            </a:r>
            <a:r>
              <a:rPr b="1" lang="en" sz="2400">
                <a:solidFill>
                  <a:srgbClr val="1A1A1A"/>
                </a:solidFill>
                <a:latin typeface="Times New Roman"/>
                <a:ea typeface="Times New Roman"/>
                <a:cs typeface="Times New Roman"/>
                <a:sym typeface="Times New Roman"/>
              </a:rPr>
              <a:t> of the New Apex Seal Design</a:t>
            </a:r>
            <a:endParaRPr b="1" sz="2400">
              <a:solidFill>
                <a:srgbClr val="1A1A1A"/>
              </a:solidFill>
              <a:latin typeface="Times New Roman"/>
              <a:ea typeface="Times New Roman"/>
              <a:cs typeface="Times New Roman"/>
              <a:sym typeface="Times New Roman"/>
            </a:endParaRPr>
          </a:p>
        </p:txBody>
      </p:sp>
      <p:sp>
        <p:nvSpPr>
          <p:cNvPr id="325" name="Google Shape;325;p44"/>
          <p:cNvSpPr txBox="1"/>
          <p:nvPr/>
        </p:nvSpPr>
        <p:spPr>
          <a:xfrm>
            <a:off x="2933400" y="4079200"/>
            <a:ext cx="3277200" cy="313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000"/>
              </a:spcAft>
              <a:buNone/>
            </a:pPr>
            <a:r>
              <a:rPr lang="en" sz="1100">
                <a:solidFill>
                  <a:schemeClr val="lt1"/>
                </a:solidFill>
                <a:highlight>
                  <a:schemeClr val="dk1"/>
                </a:highlight>
                <a:latin typeface="Times New Roman"/>
                <a:ea typeface="Times New Roman"/>
                <a:cs typeface="Times New Roman"/>
                <a:sym typeface="Times New Roman"/>
              </a:rPr>
              <a:t>Figure 21. Mesh of the Tip of the Rotor</a:t>
            </a:r>
            <a:endParaRPr sz="1800">
              <a:solidFill>
                <a:schemeClr val="lt2"/>
              </a:solidFill>
            </a:endParaRPr>
          </a:p>
        </p:txBody>
      </p:sp>
      <p:sp>
        <p:nvSpPr>
          <p:cNvPr id="326" name="Google Shape;326;p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b="1" lang="en" sz="1400">
                <a:solidFill>
                  <a:schemeClr val="lt1"/>
                </a:solidFill>
                <a:latin typeface="Times New Roman"/>
                <a:ea typeface="Times New Roman"/>
                <a:cs typeface="Times New Roman"/>
                <a:sym typeface="Times New Roman"/>
              </a:rPr>
              <a:t>27</a:t>
            </a:r>
            <a:endParaRPr b="1" sz="1800">
              <a:solidFill>
                <a:schemeClr val="lt1"/>
              </a:solidFill>
              <a:latin typeface="Times New Roman"/>
              <a:ea typeface="Times New Roman"/>
              <a:cs typeface="Times New Roman"/>
              <a:sym typeface="Times New Roman"/>
            </a:endParaRPr>
          </a:p>
        </p:txBody>
      </p:sp>
      <p:pic>
        <p:nvPicPr>
          <p:cNvPr id="327" name="Google Shape;327;p44"/>
          <p:cNvPicPr preferRelativeResize="0"/>
          <p:nvPr/>
        </p:nvPicPr>
        <p:blipFill>
          <a:blip r:embed="rId3">
            <a:alphaModFix/>
          </a:blip>
          <a:stretch>
            <a:fillRect/>
          </a:stretch>
        </p:blipFill>
        <p:spPr>
          <a:xfrm>
            <a:off x="2373426" y="1580272"/>
            <a:ext cx="4397150" cy="24600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5"/>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Computational Fluid Dynamics of the New Apex Seal Design</a:t>
            </a:r>
            <a:endParaRPr b="1" sz="2400">
              <a:solidFill>
                <a:srgbClr val="1A1A1A"/>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pic>
        <p:nvPicPr>
          <p:cNvPr id="333" name="Google Shape;333;p45"/>
          <p:cNvPicPr preferRelativeResize="0"/>
          <p:nvPr/>
        </p:nvPicPr>
        <p:blipFill>
          <a:blip r:embed="rId3">
            <a:alphaModFix/>
          </a:blip>
          <a:stretch>
            <a:fillRect/>
          </a:stretch>
        </p:blipFill>
        <p:spPr>
          <a:xfrm>
            <a:off x="152400" y="1732678"/>
            <a:ext cx="4419598" cy="2563161"/>
          </a:xfrm>
          <a:prstGeom prst="rect">
            <a:avLst/>
          </a:prstGeom>
          <a:noFill/>
          <a:ln>
            <a:noFill/>
          </a:ln>
        </p:spPr>
      </p:pic>
      <p:pic>
        <p:nvPicPr>
          <p:cNvPr id="334" name="Google Shape;334;p45"/>
          <p:cNvPicPr preferRelativeResize="0"/>
          <p:nvPr/>
        </p:nvPicPr>
        <p:blipFill>
          <a:blip r:embed="rId4">
            <a:alphaModFix/>
          </a:blip>
          <a:stretch>
            <a:fillRect/>
          </a:stretch>
        </p:blipFill>
        <p:spPr>
          <a:xfrm>
            <a:off x="4601750" y="1732674"/>
            <a:ext cx="4267201" cy="2631724"/>
          </a:xfrm>
          <a:prstGeom prst="rect">
            <a:avLst/>
          </a:prstGeom>
          <a:noFill/>
          <a:ln>
            <a:noFill/>
          </a:ln>
        </p:spPr>
      </p:pic>
      <p:sp>
        <p:nvSpPr>
          <p:cNvPr id="335" name="Google Shape;335;p45"/>
          <p:cNvSpPr txBox="1"/>
          <p:nvPr/>
        </p:nvSpPr>
        <p:spPr>
          <a:xfrm>
            <a:off x="1513650" y="4217675"/>
            <a:ext cx="2527800" cy="323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100">
                <a:solidFill>
                  <a:schemeClr val="lt1"/>
                </a:solidFill>
                <a:highlight>
                  <a:schemeClr val="dk1"/>
                </a:highlight>
                <a:latin typeface="Times New Roman"/>
                <a:ea typeface="Times New Roman"/>
                <a:cs typeface="Times New Roman"/>
                <a:sym typeface="Times New Roman"/>
              </a:rPr>
              <a:t>Figure 22.1. Residuals </a:t>
            </a:r>
            <a:endParaRPr sz="1100">
              <a:solidFill>
                <a:schemeClr val="lt1"/>
              </a:solidFill>
              <a:highlight>
                <a:schemeClr val="dk1"/>
              </a:highlight>
              <a:latin typeface="Times New Roman"/>
              <a:ea typeface="Times New Roman"/>
              <a:cs typeface="Times New Roman"/>
              <a:sym typeface="Times New Roman"/>
            </a:endParaRPr>
          </a:p>
          <a:p>
            <a:pPr indent="0" lvl="0" marL="0" rtl="0" algn="l">
              <a:spcBef>
                <a:spcPts val="1000"/>
              </a:spcBef>
              <a:spcAft>
                <a:spcPts val="0"/>
              </a:spcAft>
              <a:buNone/>
            </a:pPr>
            <a:r>
              <a:t/>
            </a:r>
            <a:endParaRPr sz="1800">
              <a:solidFill>
                <a:schemeClr val="lt2"/>
              </a:solidFill>
            </a:endParaRPr>
          </a:p>
        </p:txBody>
      </p:sp>
      <p:sp>
        <p:nvSpPr>
          <p:cNvPr id="336" name="Google Shape;336;p45"/>
          <p:cNvSpPr txBox="1"/>
          <p:nvPr/>
        </p:nvSpPr>
        <p:spPr>
          <a:xfrm>
            <a:off x="5584375" y="4276450"/>
            <a:ext cx="2527800" cy="323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100">
                <a:solidFill>
                  <a:schemeClr val="lt1"/>
                </a:solidFill>
                <a:highlight>
                  <a:schemeClr val="dk1"/>
                </a:highlight>
                <a:latin typeface="Times New Roman"/>
                <a:ea typeface="Times New Roman"/>
                <a:cs typeface="Times New Roman"/>
                <a:sym typeface="Times New Roman"/>
              </a:rPr>
              <a:t>Figure 22.2. Gap Loss Graph </a:t>
            </a:r>
            <a:endParaRPr sz="1100">
              <a:solidFill>
                <a:schemeClr val="lt1"/>
              </a:solidFill>
              <a:highlight>
                <a:schemeClr val="dk1"/>
              </a:highlight>
              <a:latin typeface="Times New Roman"/>
              <a:ea typeface="Times New Roman"/>
              <a:cs typeface="Times New Roman"/>
              <a:sym typeface="Times New Roman"/>
            </a:endParaRPr>
          </a:p>
          <a:p>
            <a:pPr indent="0" lvl="0" marL="0" rtl="0" algn="l">
              <a:spcBef>
                <a:spcPts val="1000"/>
              </a:spcBef>
              <a:spcAft>
                <a:spcPts val="0"/>
              </a:spcAft>
              <a:buNone/>
            </a:pPr>
            <a:r>
              <a:t/>
            </a:r>
            <a:endParaRPr sz="1800">
              <a:solidFill>
                <a:schemeClr val="lt2"/>
              </a:solidFill>
            </a:endParaRPr>
          </a:p>
        </p:txBody>
      </p:sp>
      <p:sp>
        <p:nvSpPr>
          <p:cNvPr id="337" name="Google Shape;337;p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r>
              <a:rPr b="1" lang="en" sz="1400">
                <a:solidFill>
                  <a:schemeClr val="lt1"/>
                </a:solidFill>
                <a:latin typeface="Times New Roman"/>
                <a:ea typeface="Times New Roman"/>
                <a:cs typeface="Times New Roman"/>
                <a:sym typeface="Times New Roman"/>
              </a:rPr>
              <a:t>28</a:t>
            </a:r>
            <a:endParaRPr b="1" sz="1800">
              <a:solidFill>
                <a:schemeClr val="lt1"/>
              </a:solidFill>
              <a:latin typeface="Times New Roman"/>
              <a:ea typeface="Times New Roman"/>
              <a:cs typeface="Times New Roman"/>
              <a:sym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800">
              <a:solidFill>
                <a:schemeClr val="lt1"/>
              </a:solidFill>
              <a:latin typeface="Times New Roman"/>
              <a:ea typeface="Times New Roman"/>
              <a:cs typeface="Times New Roman"/>
              <a:sym typeface="Times New Roman"/>
            </a:endParaRPr>
          </a:p>
        </p:txBody>
      </p:sp>
      <p:sp>
        <p:nvSpPr>
          <p:cNvPr id="343" name="Google Shape;343;p46"/>
          <p:cNvSpPr txBox="1"/>
          <p:nvPr>
            <p:ph type="title"/>
          </p:nvPr>
        </p:nvSpPr>
        <p:spPr>
          <a:xfrm>
            <a:off x="464100" y="11599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1A1A1A"/>
                </a:solidFill>
                <a:latin typeface="Times New Roman"/>
                <a:ea typeface="Times New Roman"/>
                <a:cs typeface="Times New Roman"/>
                <a:sym typeface="Times New Roman"/>
              </a:rPr>
              <a:t>Computational Fluid Dynamics of the New Apex Seal Design</a:t>
            </a:r>
            <a:endParaRPr/>
          </a:p>
        </p:txBody>
      </p:sp>
      <p:pic>
        <p:nvPicPr>
          <p:cNvPr id="344" name="Google Shape;344;p46"/>
          <p:cNvPicPr preferRelativeResize="0"/>
          <p:nvPr/>
        </p:nvPicPr>
        <p:blipFill>
          <a:blip r:embed="rId3">
            <a:alphaModFix/>
          </a:blip>
          <a:stretch>
            <a:fillRect/>
          </a:stretch>
        </p:blipFill>
        <p:spPr>
          <a:xfrm>
            <a:off x="152400" y="1885077"/>
            <a:ext cx="4419598" cy="2563159"/>
          </a:xfrm>
          <a:prstGeom prst="rect">
            <a:avLst/>
          </a:prstGeom>
          <a:noFill/>
          <a:ln>
            <a:noFill/>
          </a:ln>
        </p:spPr>
      </p:pic>
      <p:pic>
        <p:nvPicPr>
          <p:cNvPr id="345" name="Google Shape;345;p46"/>
          <p:cNvPicPr preferRelativeResize="0"/>
          <p:nvPr/>
        </p:nvPicPr>
        <p:blipFill>
          <a:blip r:embed="rId4">
            <a:alphaModFix/>
          </a:blip>
          <a:stretch>
            <a:fillRect/>
          </a:stretch>
        </p:blipFill>
        <p:spPr>
          <a:xfrm>
            <a:off x="4717500" y="1929275"/>
            <a:ext cx="4267201" cy="2518951"/>
          </a:xfrm>
          <a:prstGeom prst="rect">
            <a:avLst/>
          </a:prstGeom>
          <a:noFill/>
          <a:ln>
            <a:noFill/>
          </a:ln>
        </p:spPr>
      </p:pic>
      <p:sp>
        <p:nvSpPr>
          <p:cNvPr id="346" name="Google Shape;346;p46"/>
          <p:cNvSpPr txBox="1"/>
          <p:nvPr/>
        </p:nvSpPr>
        <p:spPr>
          <a:xfrm>
            <a:off x="690700" y="4526275"/>
            <a:ext cx="3291900" cy="308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100">
                <a:solidFill>
                  <a:schemeClr val="lt1"/>
                </a:solidFill>
                <a:highlight>
                  <a:schemeClr val="dk1"/>
                </a:highlight>
                <a:latin typeface="Times New Roman"/>
                <a:ea typeface="Times New Roman"/>
                <a:cs typeface="Times New Roman"/>
                <a:sym typeface="Times New Roman"/>
              </a:rPr>
              <a:t>Figure 23.1. Velocity Magnitude</a:t>
            </a:r>
            <a:endParaRPr sz="1100">
              <a:solidFill>
                <a:schemeClr val="lt1"/>
              </a:solidFill>
              <a:highlight>
                <a:schemeClr val="dk1"/>
              </a:highlight>
              <a:latin typeface="Times New Roman"/>
              <a:ea typeface="Times New Roman"/>
              <a:cs typeface="Times New Roman"/>
              <a:sym typeface="Times New Roman"/>
            </a:endParaRPr>
          </a:p>
          <a:p>
            <a:pPr indent="0" lvl="0" marL="0" rtl="0" algn="l">
              <a:spcBef>
                <a:spcPts val="1000"/>
              </a:spcBef>
              <a:spcAft>
                <a:spcPts val="0"/>
              </a:spcAft>
              <a:buNone/>
            </a:pPr>
            <a:r>
              <a:t/>
            </a:r>
            <a:endParaRPr sz="1800">
              <a:solidFill>
                <a:schemeClr val="lt2"/>
              </a:solidFill>
            </a:endParaRPr>
          </a:p>
        </p:txBody>
      </p:sp>
      <p:sp>
        <p:nvSpPr>
          <p:cNvPr id="347" name="Google Shape;347;p46"/>
          <p:cNvSpPr txBox="1"/>
          <p:nvPr/>
        </p:nvSpPr>
        <p:spPr>
          <a:xfrm>
            <a:off x="5393325" y="4526275"/>
            <a:ext cx="3079200" cy="26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100">
                <a:solidFill>
                  <a:schemeClr val="lt1"/>
                </a:solidFill>
                <a:highlight>
                  <a:schemeClr val="dk1"/>
                </a:highlight>
                <a:latin typeface="Times New Roman"/>
                <a:ea typeface="Times New Roman"/>
                <a:cs typeface="Times New Roman"/>
                <a:sym typeface="Times New Roman"/>
              </a:rPr>
              <a:t>Figure 23.2. Velocity Streamlines</a:t>
            </a:r>
            <a:endParaRPr sz="1100">
              <a:solidFill>
                <a:schemeClr val="lt1"/>
              </a:solidFill>
              <a:highlight>
                <a:schemeClr val="dk1"/>
              </a:highlight>
              <a:latin typeface="Times New Roman"/>
              <a:ea typeface="Times New Roman"/>
              <a:cs typeface="Times New Roman"/>
              <a:sym typeface="Times New Roman"/>
            </a:endParaRPr>
          </a:p>
          <a:p>
            <a:pPr indent="0" lvl="0" marL="0" rtl="0" algn="l">
              <a:spcBef>
                <a:spcPts val="1000"/>
              </a:spcBef>
              <a:spcAft>
                <a:spcPts val="0"/>
              </a:spcAft>
              <a:buNone/>
            </a:pPr>
            <a:r>
              <a:t/>
            </a:r>
            <a:endParaRPr sz="1800">
              <a:solidFill>
                <a:schemeClr val="lt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1497749" y="789025"/>
            <a:ext cx="6148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2400">
                <a:solidFill>
                  <a:schemeClr val="lt1"/>
                </a:solidFill>
                <a:latin typeface="Times New Roman"/>
                <a:ea typeface="Times New Roman"/>
                <a:cs typeface="Times New Roman"/>
                <a:sym typeface="Times New Roman"/>
              </a:rPr>
              <a:t>Team Composition &amp; Distribution of Tasks</a:t>
            </a:r>
            <a:endParaRPr b="1" sz="2400">
              <a:solidFill>
                <a:schemeClr val="lt1"/>
              </a:solidFill>
              <a:latin typeface="Times New Roman"/>
              <a:ea typeface="Times New Roman"/>
              <a:cs typeface="Times New Roman"/>
              <a:sym typeface="Times New Roman"/>
            </a:endParaRPr>
          </a:p>
        </p:txBody>
      </p:sp>
      <p:sp>
        <p:nvSpPr>
          <p:cNvPr id="108" name="Google Shape;108;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graphicFrame>
        <p:nvGraphicFramePr>
          <p:cNvPr id="109" name="Google Shape;109;p20"/>
          <p:cNvGraphicFramePr/>
          <p:nvPr/>
        </p:nvGraphicFramePr>
        <p:xfrm>
          <a:off x="2261438" y="1737186"/>
          <a:ext cx="3000000" cy="3000000"/>
        </p:xfrm>
        <a:graphic>
          <a:graphicData uri="http://schemas.openxmlformats.org/drawingml/2006/table">
            <a:tbl>
              <a:tblPr bandRow="1" firstRow="1">
                <a:gradFill>
                  <a:gsLst>
                    <a:gs pos="0">
                      <a:srgbClr val="FFAE23"/>
                    </a:gs>
                    <a:gs pos="100000">
                      <a:srgbClr val="FFCE6C"/>
                    </a:gs>
                  </a:gsLst>
                  <a:lin ang="16200000" scaled="0"/>
                </a:gradFill>
                <a:tableStyleId>{2E855E39-C273-41C5-803E-5567CAEC9B4E}</a:tableStyleId>
              </a:tblPr>
              <a:tblGrid>
                <a:gridCol w="1902675"/>
                <a:gridCol w="3184325"/>
              </a:tblGrid>
              <a:tr h="366900">
                <a:tc>
                  <a:txBody>
                    <a:bodyPr/>
                    <a:lstStyle/>
                    <a:p>
                      <a:pPr indent="0" lvl="0" marL="0" marR="0" rtl="0" algn="l">
                        <a:lnSpc>
                          <a:spcPct val="100000"/>
                        </a:lnSpc>
                        <a:spcBef>
                          <a:spcPts val="0"/>
                        </a:spcBef>
                        <a:spcAft>
                          <a:spcPts val="0"/>
                        </a:spcAft>
                        <a:buNone/>
                      </a:pPr>
                      <a:r>
                        <a:rPr lang="en" sz="1400" u="none" cap="none" strike="noStrike"/>
                        <a:t>Team member</a:t>
                      </a:r>
                      <a:endParaRPr/>
                    </a:p>
                  </a:txBody>
                  <a:tcPr marT="45725" marB="45725" marR="91450" marL="91450"/>
                </a:tc>
                <a:tc>
                  <a:txBody>
                    <a:bodyPr/>
                    <a:lstStyle/>
                    <a:p>
                      <a:pPr indent="0" lvl="0" marL="0" marR="0" rtl="0" algn="l">
                        <a:lnSpc>
                          <a:spcPct val="100000"/>
                        </a:lnSpc>
                        <a:spcBef>
                          <a:spcPts val="0"/>
                        </a:spcBef>
                        <a:spcAft>
                          <a:spcPts val="0"/>
                        </a:spcAft>
                        <a:buNone/>
                      </a:pPr>
                      <a:r>
                        <a:rPr lang="en" sz="1400" u="none" cap="none" strike="noStrike"/>
                        <a:t>Task description</a:t>
                      </a:r>
                      <a:endParaRPr/>
                    </a:p>
                  </a:txBody>
                  <a:tcPr marT="45725" marB="45725" marR="91450" marL="91450"/>
                </a:tc>
              </a:tr>
              <a:tr h="512650">
                <a:tc>
                  <a:txBody>
                    <a:bodyPr/>
                    <a:lstStyle/>
                    <a:p>
                      <a:pPr indent="0" lvl="0" marL="0" marR="0" rtl="0" algn="l">
                        <a:lnSpc>
                          <a:spcPct val="100000"/>
                        </a:lnSpc>
                        <a:spcBef>
                          <a:spcPts val="0"/>
                        </a:spcBef>
                        <a:spcAft>
                          <a:spcPts val="0"/>
                        </a:spcAft>
                        <a:buNone/>
                      </a:pPr>
                      <a:r>
                        <a:rPr lang="en"/>
                        <a:t>Ayan Raikhan</a:t>
                      </a:r>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None/>
                      </a:pPr>
                      <a:r>
                        <a:rPr lang="en"/>
                        <a:t>Literature Review, </a:t>
                      </a:r>
                      <a:r>
                        <a:rPr lang="en"/>
                        <a:t>CAD, Stress Analysis</a:t>
                      </a:r>
                      <a:r>
                        <a:rPr lang="en"/>
                        <a:t> </a:t>
                      </a:r>
                      <a:r>
                        <a:rPr lang="en"/>
                        <a:t>Calculations</a:t>
                      </a:r>
                      <a:endParaRPr/>
                    </a:p>
                  </a:txBody>
                  <a:tcPr marT="45725" marB="45725" marR="91450" marL="91450"/>
                </a:tc>
              </a:tr>
              <a:tr h="503750">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t>S</a:t>
                      </a:r>
                      <a:r>
                        <a:rPr lang="en"/>
                        <a:t>agyndyk Bolat</a:t>
                      </a:r>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rtl="0" algn="l">
                        <a:spcBef>
                          <a:spcPts val="0"/>
                        </a:spcBef>
                        <a:spcAft>
                          <a:spcPts val="0"/>
                        </a:spcAft>
                        <a:buNone/>
                      </a:pPr>
                      <a:r>
                        <a:rPr lang="en"/>
                        <a:t>Literature Review, CAD,</a:t>
                      </a:r>
                      <a:endParaRPr/>
                    </a:p>
                    <a:p>
                      <a:pPr indent="0" lvl="0" marL="0" rtl="0" algn="l">
                        <a:spcBef>
                          <a:spcPts val="0"/>
                        </a:spcBef>
                        <a:spcAft>
                          <a:spcPts val="0"/>
                        </a:spcAft>
                        <a:buNone/>
                      </a:pPr>
                      <a:r>
                        <a:rPr lang="en"/>
                        <a:t>Computational Fluid Dynamics</a:t>
                      </a:r>
                      <a:endParaRPr/>
                    </a:p>
                  </a:txBody>
                  <a:tcPr marT="45725" marB="45725" marR="91450" marL="91450"/>
                </a:tc>
              </a:tr>
              <a:tr h="512650">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t>S</a:t>
                      </a:r>
                      <a:r>
                        <a:rPr lang="en"/>
                        <a:t>anzhar Daniyarov</a:t>
                      </a:r>
                      <a:endParaRPr/>
                    </a:p>
                    <a:p>
                      <a:pPr indent="0" lvl="0" marL="0" marR="0" rtl="0" algn="l">
                        <a:lnSpc>
                          <a:spcPct val="100000"/>
                        </a:lnSpc>
                        <a:spcBef>
                          <a:spcPts val="0"/>
                        </a:spcBef>
                        <a:spcAft>
                          <a:spcPts val="0"/>
                        </a:spcAft>
                        <a:buNone/>
                      </a:pPr>
                      <a:r>
                        <a:t/>
                      </a:r>
                      <a:endParaRPr sz="1400" u="none" cap="none" strike="noStrike"/>
                    </a:p>
                  </a:txBody>
                  <a:tcPr marT="45725" marB="45725" marR="91450" marL="91450"/>
                </a:tc>
                <a:tc>
                  <a:txBody>
                    <a:bodyPr/>
                    <a:lstStyle/>
                    <a:p>
                      <a:pPr indent="0" lvl="0" marL="0" rtl="0" algn="l">
                        <a:spcBef>
                          <a:spcPts val="0"/>
                        </a:spcBef>
                        <a:spcAft>
                          <a:spcPts val="0"/>
                        </a:spcAft>
                        <a:buNone/>
                      </a:pPr>
                      <a:r>
                        <a:rPr lang="en"/>
                        <a:t>Literature Review, </a:t>
                      </a:r>
                      <a:r>
                        <a:rPr lang="en"/>
                        <a:t>Design Calculations, </a:t>
                      </a:r>
                      <a:endParaRPr/>
                    </a:p>
                    <a:p>
                      <a:pPr indent="0" lvl="0" marL="0" rtl="0" algn="l">
                        <a:spcBef>
                          <a:spcPts val="0"/>
                        </a:spcBef>
                        <a:spcAft>
                          <a:spcPts val="0"/>
                        </a:spcAft>
                        <a:buNone/>
                      </a:pPr>
                      <a:r>
                        <a:rPr lang="en"/>
                        <a:t>Computational Fluid Dynamics</a:t>
                      </a:r>
                      <a:endParaRPr/>
                    </a:p>
                  </a:txBody>
                  <a:tcPr marT="45725" marB="45725" marR="91450" marL="91450"/>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7"/>
          <p:cNvSpPr txBox="1"/>
          <p:nvPr>
            <p:ph type="title"/>
          </p:nvPr>
        </p:nvSpPr>
        <p:spPr>
          <a:xfrm>
            <a:off x="311700" y="7161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1A1A1A"/>
                </a:solidFill>
              </a:rPr>
              <a:t>Performance of the engine with the new apex seals</a:t>
            </a:r>
            <a:endParaRPr>
              <a:solidFill>
                <a:srgbClr val="1A1A1A"/>
              </a:solidFill>
            </a:endParaRPr>
          </a:p>
        </p:txBody>
      </p:sp>
      <p:sp>
        <p:nvSpPr>
          <p:cNvPr id="353" name="Google Shape;353;p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pic>
        <p:nvPicPr>
          <p:cNvPr id="354" name="Google Shape;354;p47"/>
          <p:cNvPicPr preferRelativeResize="0"/>
          <p:nvPr/>
        </p:nvPicPr>
        <p:blipFill>
          <a:blip r:embed="rId3">
            <a:alphaModFix/>
          </a:blip>
          <a:stretch>
            <a:fillRect/>
          </a:stretch>
        </p:blipFill>
        <p:spPr>
          <a:xfrm>
            <a:off x="5171987" y="1693838"/>
            <a:ext cx="3320725" cy="2984875"/>
          </a:xfrm>
          <a:prstGeom prst="rect">
            <a:avLst/>
          </a:prstGeom>
          <a:noFill/>
          <a:ln>
            <a:noFill/>
          </a:ln>
        </p:spPr>
      </p:pic>
      <p:pic>
        <p:nvPicPr>
          <p:cNvPr id="355" name="Google Shape;355;p47"/>
          <p:cNvPicPr preferRelativeResize="0"/>
          <p:nvPr/>
        </p:nvPicPr>
        <p:blipFill>
          <a:blip r:embed="rId4">
            <a:alphaModFix/>
          </a:blip>
          <a:stretch>
            <a:fillRect/>
          </a:stretch>
        </p:blipFill>
        <p:spPr>
          <a:xfrm>
            <a:off x="1537300" y="1693851"/>
            <a:ext cx="1929525" cy="2984850"/>
          </a:xfrm>
          <a:prstGeom prst="rect">
            <a:avLst/>
          </a:prstGeom>
          <a:noFill/>
          <a:ln>
            <a:noFill/>
          </a:ln>
        </p:spPr>
      </p:pic>
      <p:sp>
        <p:nvSpPr>
          <p:cNvPr id="356" name="Google Shape;356;p47"/>
          <p:cNvSpPr txBox="1"/>
          <p:nvPr>
            <p:ph idx="1" type="body"/>
          </p:nvPr>
        </p:nvSpPr>
        <p:spPr>
          <a:xfrm>
            <a:off x="385263" y="4663225"/>
            <a:ext cx="42336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1000">
                <a:solidFill>
                  <a:schemeClr val="lt1"/>
                </a:solidFill>
                <a:highlight>
                  <a:schemeClr val="dk1"/>
                </a:highlight>
                <a:latin typeface="Times New Roman"/>
                <a:ea typeface="Times New Roman"/>
                <a:cs typeface="Times New Roman"/>
                <a:sym typeface="Times New Roman"/>
              </a:rPr>
              <a:t>Figure 24.1 Mesh of the part where ignition happens</a:t>
            </a:r>
            <a:endParaRPr sz="1000">
              <a:solidFill>
                <a:schemeClr val="lt1"/>
              </a:solidFill>
              <a:highlight>
                <a:schemeClr val="dk1"/>
              </a:highlight>
              <a:latin typeface="Times New Roman"/>
              <a:ea typeface="Times New Roman"/>
              <a:cs typeface="Times New Roman"/>
              <a:sym typeface="Times New Roman"/>
            </a:endParaRPr>
          </a:p>
          <a:p>
            <a:pPr indent="0" lvl="0" marL="0" rtl="0" algn="ctr">
              <a:lnSpc>
                <a:spcPct val="150000"/>
              </a:lnSpc>
              <a:spcBef>
                <a:spcPts val="0"/>
              </a:spcBef>
              <a:spcAft>
                <a:spcPts val="1000"/>
              </a:spcAft>
              <a:buNone/>
            </a:pPr>
            <a:r>
              <a:rPr lang="en" sz="1200">
                <a:solidFill>
                  <a:schemeClr val="dk1"/>
                </a:solidFill>
                <a:latin typeface="Times New Roman"/>
                <a:ea typeface="Times New Roman"/>
                <a:cs typeface="Times New Roman"/>
                <a:sym typeface="Times New Roman"/>
              </a:rPr>
              <a:t>where combustion starts </a:t>
            </a:r>
            <a:endParaRPr sz="1200">
              <a:solidFill>
                <a:schemeClr val="dk1"/>
              </a:solidFill>
              <a:latin typeface="Times New Roman"/>
              <a:ea typeface="Times New Roman"/>
              <a:cs typeface="Times New Roman"/>
              <a:sym typeface="Times New Roman"/>
            </a:endParaRPr>
          </a:p>
        </p:txBody>
      </p:sp>
      <p:sp>
        <p:nvSpPr>
          <p:cNvPr id="357" name="Google Shape;357;p47"/>
          <p:cNvSpPr txBox="1"/>
          <p:nvPr>
            <p:ph idx="1" type="body"/>
          </p:nvPr>
        </p:nvSpPr>
        <p:spPr>
          <a:xfrm>
            <a:off x="4883238" y="4697875"/>
            <a:ext cx="3898200" cy="3243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1000"/>
              </a:spcAft>
              <a:buNone/>
            </a:pPr>
            <a:r>
              <a:rPr lang="en" sz="1000">
                <a:solidFill>
                  <a:schemeClr val="lt1"/>
                </a:solidFill>
                <a:latin typeface="Times New Roman"/>
                <a:ea typeface="Times New Roman"/>
                <a:cs typeface="Times New Roman"/>
                <a:sym typeface="Times New Roman"/>
              </a:rPr>
              <a:t>Figure 24.2. Pressure distribution of the part of the </a:t>
            </a:r>
            <a:r>
              <a:rPr lang="en" sz="1000">
                <a:solidFill>
                  <a:schemeClr val="lt1"/>
                </a:solidFill>
                <a:latin typeface="Times New Roman"/>
                <a:ea typeface="Times New Roman"/>
                <a:cs typeface="Times New Roman"/>
                <a:sym typeface="Times New Roman"/>
              </a:rPr>
              <a:t>inner</a:t>
            </a:r>
            <a:endParaRPr sz="1200">
              <a:solidFill>
                <a:schemeClr val="dk1"/>
              </a:solidFill>
              <a:latin typeface="Times New Roman"/>
              <a:ea typeface="Times New Roman"/>
              <a:cs typeface="Times New Roman"/>
              <a:sym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363" name="Google Shape;363;p48"/>
          <p:cNvSpPr/>
          <p:nvPr/>
        </p:nvSpPr>
        <p:spPr>
          <a:xfrm>
            <a:off x="1152450" y="2027550"/>
            <a:ext cx="6839100" cy="1088400"/>
          </a:xfrm>
          <a:prstGeom prst="roundRect">
            <a:avLst>
              <a:gd fmla="val 16667" name="adj"/>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349250" lvl="0" marL="457200" marR="0" rtl="0" algn="l">
              <a:lnSpc>
                <a:spcPct val="150000"/>
              </a:lnSpc>
              <a:spcBef>
                <a:spcPts val="0"/>
              </a:spcBef>
              <a:spcAft>
                <a:spcPts val="0"/>
              </a:spcAft>
              <a:buClr>
                <a:srgbClr val="000000"/>
              </a:buClr>
              <a:buSzPts val="1900"/>
              <a:buFont typeface="Times New Roman"/>
              <a:buChar char="●"/>
            </a:pPr>
            <a:r>
              <a:rPr lang="en" sz="1900">
                <a:latin typeface="Times New Roman"/>
                <a:ea typeface="Times New Roman"/>
                <a:cs typeface="Times New Roman"/>
                <a:sym typeface="Times New Roman"/>
              </a:rPr>
              <a:t>Lack of experience working with real automotive engines</a:t>
            </a:r>
            <a:endParaRPr b="0" i="0" sz="1900" u="none" cap="none" strike="noStrike">
              <a:solidFill>
                <a:srgbClr val="000000"/>
              </a:solidFill>
              <a:latin typeface="Times New Roman"/>
              <a:ea typeface="Times New Roman"/>
              <a:cs typeface="Times New Roman"/>
              <a:sym typeface="Times New Roman"/>
            </a:endParaRPr>
          </a:p>
          <a:p>
            <a:pPr indent="-349250" lvl="0" marL="457200" marR="0" rtl="0" algn="l">
              <a:lnSpc>
                <a:spcPct val="150000"/>
              </a:lnSpc>
              <a:spcBef>
                <a:spcPts val="0"/>
              </a:spcBef>
              <a:spcAft>
                <a:spcPts val="0"/>
              </a:spcAft>
              <a:buClr>
                <a:srgbClr val="000000"/>
              </a:buClr>
              <a:buSzPts val="1900"/>
              <a:buFont typeface="Times New Roman"/>
              <a:buChar char="●"/>
            </a:pPr>
            <a:r>
              <a:rPr lang="en" sz="1900">
                <a:latin typeface="Times New Roman"/>
                <a:ea typeface="Times New Roman"/>
                <a:cs typeface="Times New Roman"/>
                <a:sym typeface="Times New Roman"/>
              </a:rPr>
              <a:t>No rotary engine itself for practical implementation</a:t>
            </a:r>
            <a:endParaRPr b="0" i="0" sz="1900" u="none" cap="none" strike="noStrike">
              <a:solidFill>
                <a:srgbClr val="000000"/>
              </a:solidFill>
              <a:latin typeface="Times New Roman"/>
              <a:ea typeface="Times New Roman"/>
              <a:cs typeface="Times New Roman"/>
              <a:sym typeface="Times New Roman"/>
            </a:endParaRPr>
          </a:p>
        </p:txBody>
      </p:sp>
      <p:sp>
        <p:nvSpPr>
          <p:cNvPr id="364" name="Google Shape;364;p48"/>
          <p:cNvSpPr txBox="1"/>
          <p:nvPr/>
        </p:nvSpPr>
        <p:spPr>
          <a:xfrm>
            <a:off x="3072000" y="1012675"/>
            <a:ext cx="3000000" cy="554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chemeClr val="lt1"/>
                </a:solidFill>
                <a:latin typeface="Times New Roman"/>
                <a:ea typeface="Times New Roman"/>
                <a:cs typeface="Times New Roman"/>
                <a:sym typeface="Times New Roman"/>
              </a:rPr>
              <a:t>Limitations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9"/>
          <p:cNvSpPr txBox="1"/>
          <p:nvPr>
            <p:ph type="title"/>
          </p:nvPr>
        </p:nvSpPr>
        <p:spPr>
          <a:xfrm>
            <a:off x="0" y="887200"/>
            <a:ext cx="914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2400">
                <a:solidFill>
                  <a:schemeClr val="lt1"/>
                </a:solidFill>
                <a:latin typeface="Times New Roman"/>
                <a:ea typeface="Times New Roman"/>
                <a:cs typeface="Times New Roman"/>
                <a:sym typeface="Times New Roman"/>
              </a:rPr>
              <a:t>Future work &amp; Conclusion</a:t>
            </a:r>
            <a:endParaRPr b="1" sz="2400">
              <a:solidFill>
                <a:schemeClr val="lt1"/>
              </a:solidFill>
              <a:latin typeface="Times New Roman"/>
              <a:ea typeface="Times New Roman"/>
              <a:cs typeface="Times New Roman"/>
              <a:sym typeface="Times New Roman"/>
            </a:endParaRPr>
          </a:p>
        </p:txBody>
      </p:sp>
      <p:sp>
        <p:nvSpPr>
          <p:cNvPr id="370" name="Google Shape;370;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371" name="Google Shape;371;p49"/>
          <p:cNvSpPr txBox="1"/>
          <p:nvPr/>
        </p:nvSpPr>
        <p:spPr>
          <a:xfrm>
            <a:off x="875850" y="1564325"/>
            <a:ext cx="7392300" cy="32223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0"/>
              </a:spcAft>
              <a:buNone/>
            </a:pPr>
            <a:r>
              <a:rPr lang="en" sz="1800">
                <a:solidFill>
                  <a:schemeClr val="lt1"/>
                </a:solidFill>
                <a:latin typeface="Times New Roman"/>
                <a:ea typeface="Times New Roman"/>
                <a:cs typeface="Times New Roman"/>
                <a:sym typeface="Times New Roman"/>
              </a:rPr>
              <a:t>The seal inside the Wankel engine is very essential and responsible part for better fuel efficiency, proper utilization of fuel power and emission. </a:t>
            </a:r>
            <a:endParaRPr sz="1800">
              <a:solidFill>
                <a:schemeClr val="lt1"/>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rPr lang="en" sz="1800">
                <a:solidFill>
                  <a:schemeClr val="lt1"/>
                </a:solidFill>
                <a:latin typeface="Times New Roman"/>
                <a:ea typeface="Times New Roman"/>
                <a:cs typeface="Times New Roman"/>
                <a:sym typeface="Times New Roman"/>
              </a:rPr>
              <a:t>This project shows the possible improvement in the design of the seal for Wankel engine rotor which will serve better fuel efficiency with proper utilization of oil and thus it will help to reduce the emission of the rotary engine. According to the CFD analysis the proposed lubrication system saves 80% of oil and the apex seal design is capable of withstanding significant stresses.</a:t>
            </a:r>
            <a:endParaRPr sz="1800">
              <a:solidFill>
                <a:schemeClr val="lt1"/>
              </a:solidFill>
              <a:latin typeface="Times New Roman"/>
              <a:ea typeface="Times New Roman"/>
              <a:cs typeface="Times New Roman"/>
              <a:sym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50"/>
          <p:cNvSpPr txBox="1"/>
          <p:nvPr>
            <p:ph type="title"/>
          </p:nvPr>
        </p:nvSpPr>
        <p:spPr>
          <a:xfrm>
            <a:off x="282165" y="1030587"/>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2400">
                <a:solidFill>
                  <a:schemeClr val="lt1"/>
                </a:solidFill>
                <a:latin typeface="Times New Roman"/>
                <a:ea typeface="Times New Roman"/>
                <a:cs typeface="Times New Roman"/>
                <a:sym typeface="Times New Roman"/>
              </a:rPr>
              <a:t>References</a:t>
            </a:r>
            <a:endParaRPr b="1" sz="2400">
              <a:solidFill>
                <a:schemeClr val="lt1"/>
              </a:solidFill>
              <a:latin typeface="Times New Roman"/>
              <a:ea typeface="Times New Roman"/>
              <a:cs typeface="Times New Roman"/>
              <a:sym typeface="Times New Roman"/>
            </a:endParaRPr>
          </a:p>
        </p:txBody>
      </p:sp>
      <p:sp>
        <p:nvSpPr>
          <p:cNvPr id="377" name="Google Shape;377;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378" name="Google Shape;378;p50"/>
          <p:cNvSpPr txBox="1"/>
          <p:nvPr>
            <p:ph idx="1" type="body"/>
          </p:nvPr>
        </p:nvSpPr>
        <p:spPr>
          <a:xfrm>
            <a:off x="311700" y="1603275"/>
            <a:ext cx="8520600" cy="3343500"/>
          </a:xfrm>
          <a:prstGeom prst="rect">
            <a:avLst/>
          </a:prstGeom>
          <a:noFill/>
          <a:ln>
            <a:noFill/>
          </a:ln>
        </p:spPr>
        <p:txBody>
          <a:bodyPr anchorCtr="0" anchor="t" bIns="91425" lIns="91425" spcFirstLastPara="1" rIns="91425" wrap="square" tIns="91425">
            <a:noAutofit/>
          </a:bodyPr>
          <a:lstStyle/>
          <a:p>
            <a:pPr indent="-400050" lvl="0" marL="457200" rtl="0" algn="l">
              <a:lnSpc>
                <a:spcPct val="100000"/>
              </a:lnSpc>
              <a:spcBef>
                <a:spcPts val="0"/>
              </a:spcBef>
              <a:spcAft>
                <a:spcPts val="0"/>
              </a:spcAft>
              <a:buNone/>
            </a:pPr>
            <a:r>
              <a:rPr lang="en" sz="1300">
                <a:solidFill>
                  <a:schemeClr val="lt1"/>
                </a:solidFill>
                <a:latin typeface="Times New Roman"/>
                <a:ea typeface="Times New Roman"/>
                <a:cs typeface="Times New Roman"/>
                <a:sym typeface="Times New Roman"/>
              </a:rPr>
              <a:t>Aravindan, M. K., Ramkumar, N. P. (2019) “A Research Paper on Wankel Engine”. </a:t>
            </a:r>
            <a:r>
              <a:rPr i="1" lang="en" sz="1300">
                <a:solidFill>
                  <a:schemeClr val="lt1"/>
                </a:solidFill>
                <a:latin typeface="Times New Roman"/>
                <a:ea typeface="Times New Roman"/>
                <a:cs typeface="Times New Roman"/>
                <a:sym typeface="Times New Roman"/>
              </a:rPr>
              <a:t>Journal of Emerging Technologies and Innovative Research (JETIR)</a:t>
            </a:r>
            <a:r>
              <a:rPr lang="en" sz="1300">
                <a:solidFill>
                  <a:schemeClr val="lt1"/>
                </a:solidFill>
                <a:latin typeface="Times New Roman"/>
                <a:ea typeface="Times New Roman"/>
                <a:cs typeface="Times New Roman"/>
                <a:sym typeface="Times New Roman"/>
              </a:rPr>
              <a:t>. https://www.jetir.org/papers/JETIREV06086.pdf</a:t>
            </a:r>
            <a:endParaRPr sz="1300">
              <a:solidFill>
                <a:srgbClr val="1A1A1A"/>
              </a:solidFill>
              <a:latin typeface="Times New Roman"/>
              <a:ea typeface="Times New Roman"/>
              <a:cs typeface="Times New Roman"/>
              <a:sym typeface="Times New Roman"/>
            </a:endParaRPr>
          </a:p>
          <a:p>
            <a:pPr indent="-400050" lvl="0" marL="457200" rtl="0" algn="l">
              <a:lnSpc>
                <a:spcPct val="100000"/>
              </a:lnSpc>
              <a:spcBef>
                <a:spcPts val="0"/>
              </a:spcBef>
              <a:spcAft>
                <a:spcPts val="0"/>
              </a:spcAft>
              <a:buNone/>
            </a:pPr>
            <a:r>
              <a:rPr lang="en" sz="1300">
                <a:solidFill>
                  <a:schemeClr val="lt1"/>
                </a:solidFill>
                <a:latin typeface="Times New Roman"/>
                <a:ea typeface="Times New Roman"/>
                <a:cs typeface="Times New Roman"/>
                <a:sym typeface="Times New Roman"/>
              </a:rPr>
              <a:t>Cole, D. E. (1972). “The wankel engine: The demands of emission control and cost reduction are making this rotary power plant increasingly attractive for the us. automobile. its proper use probably calls for a redesign of the entire vehicle,” </a:t>
            </a:r>
            <a:r>
              <a:rPr i="1" lang="en" sz="1300">
                <a:solidFill>
                  <a:schemeClr val="lt1"/>
                </a:solidFill>
                <a:latin typeface="Times New Roman"/>
                <a:ea typeface="Times New Roman"/>
                <a:cs typeface="Times New Roman"/>
                <a:sym typeface="Times New Roman"/>
              </a:rPr>
              <a:t>SCIENTIFIC AMERICAN</a:t>
            </a:r>
            <a:r>
              <a:rPr lang="en" sz="1300">
                <a:solidFill>
                  <a:schemeClr val="lt1"/>
                </a:solidFill>
                <a:latin typeface="Times New Roman"/>
                <a:ea typeface="Times New Roman"/>
                <a:cs typeface="Times New Roman"/>
                <a:sym typeface="Times New Roman"/>
              </a:rPr>
              <a:t>. </a:t>
            </a:r>
            <a:r>
              <a:rPr lang="en" sz="1300">
                <a:solidFill>
                  <a:schemeClr val="lt1"/>
                </a:solidFill>
                <a:highlight>
                  <a:srgbClr val="FFFFFF"/>
                </a:highlight>
                <a:latin typeface="Times New Roman"/>
                <a:ea typeface="Times New Roman"/>
                <a:cs typeface="Times New Roman"/>
                <a:sym typeface="Times New Roman"/>
              </a:rPr>
              <a:t>doi:10.1038/scientificamerican0872-14</a:t>
            </a:r>
            <a:endParaRPr sz="1300">
              <a:solidFill>
                <a:srgbClr val="1A1A1A"/>
              </a:solidFill>
              <a:latin typeface="Times New Roman"/>
              <a:ea typeface="Times New Roman"/>
              <a:cs typeface="Times New Roman"/>
              <a:sym typeface="Times New Roman"/>
            </a:endParaRPr>
          </a:p>
          <a:p>
            <a:pPr indent="-400050" lvl="0" marL="457200" rtl="0" algn="l">
              <a:lnSpc>
                <a:spcPct val="100000"/>
              </a:lnSpc>
              <a:spcBef>
                <a:spcPts val="0"/>
              </a:spcBef>
              <a:spcAft>
                <a:spcPts val="0"/>
              </a:spcAft>
              <a:buNone/>
            </a:pPr>
            <a:r>
              <a:rPr lang="en" sz="1300">
                <a:solidFill>
                  <a:srgbClr val="1A1A1A"/>
                </a:solidFill>
                <a:latin typeface="Times New Roman"/>
                <a:ea typeface="Times New Roman"/>
                <a:cs typeface="Times New Roman"/>
                <a:sym typeface="Times New Roman"/>
              </a:rPr>
              <a:t>Gerami, A.K.N., Shadloo, M., Ghasempour, M</a:t>
            </a:r>
            <a:r>
              <a:rPr lang="en" sz="1300">
                <a:solidFill>
                  <a:schemeClr val="lt1"/>
                </a:solidFill>
                <a:latin typeface="Times New Roman"/>
                <a:ea typeface="Times New Roman"/>
                <a:cs typeface="Times New Roman"/>
                <a:sym typeface="Times New Roman"/>
              </a:rPr>
              <a:t>., Kimiaeifar, A. (2010). “Analysis of the Forces Acting on Apex Seal of A Wankel Engine,” </a:t>
            </a:r>
            <a:r>
              <a:rPr i="1" lang="en" sz="1300">
                <a:solidFill>
                  <a:schemeClr val="lt1"/>
                </a:solidFill>
                <a:latin typeface="Times New Roman"/>
                <a:ea typeface="Times New Roman"/>
                <a:cs typeface="Times New Roman"/>
                <a:sym typeface="Times New Roman"/>
              </a:rPr>
              <a:t>Australian Journal of Basic and Applied Sciences.</a:t>
            </a:r>
            <a:endParaRPr sz="1300">
              <a:solidFill>
                <a:srgbClr val="1A1A1A"/>
              </a:solidFill>
              <a:latin typeface="Times New Roman"/>
              <a:ea typeface="Times New Roman"/>
              <a:cs typeface="Times New Roman"/>
              <a:sym typeface="Times New Roman"/>
            </a:endParaRPr>
          </a:p>
          <a:p>
            <a:pPr indent="-400050" lvl="0" marL="457200" rtl="0" algn="l">
              <a:lnSpc>
                <a:spcPct val="115000"/>
              </a:lnSpc>
              <a:spcBef>
                <a:spcPts val="0"/>
              </a:spcBef>
              <a:spcAft>
                <a:spcPts val="0"/>
              </a:spcAft>
              <a:buNone/>
            </a:pPr>
            <a:r>
              <a:rPr lang="en" sz="1300">
                <a:solidFill>
                  <a:srgbClr val="1A1A1A"/>
                </a:solidFill>
                <a:latin typeface="Times New Roman"/>
                <a:ea typeface="Times New Roman"/>
                <a:cs typeface="Times New Roman"/>
                <a:sym typeface="Times New Roman"/>
              </a:rPr>
              <a:t>Puranik, R., Akotkar, A. (2019). Dynamic s</a:t>
            </a:r>
            <a:r>
              <a:rPr lang="en" sz="1300">
                <a:solidFill>
                  <a:schemeClr val="lt1"/>
                </a:solidFill>
                <a:latin typeface="Times New Roman"/>
                <a:ea typeface="Times New Roman"/>
                <a:cs typeface="Times New Roman"/>
                <a:sym typeface="Times New Roman"/>
              </a:rPr>
              <a:t>ealing Design for Wankel Engines.</a:t>
            </a:r>
            <a:r>
              <a:rPr i="1" lang="en" sz="1300">
                <a:solidFill>
                  <a:schemeClr val="lt1"/>
                </a:solidFill>
                <a:latin typeface="Times New Roman"/>
                <a:ea typeface="Times New Roman"/>
                <a:cs typeface="Times New Roman"/>
                <a:sym typeface="Times New Roman"/>
              </a:rPr>
              <a:t> International Journal of Advance Research and Development, 4(6), </a:t>
            </a:r>
            <a:r>
              <a:rPr lang="en" sz="1300">
                <a:solidFill>
                  <a:schemeClr val="lt1"/>
                </a:solidFill>
                <a:latin typeface="Times New Roman"/>
                <a:ea typeface="Times New Roman"/>
                <a:cs typeface="Times New Roman"/>
                <a:sym typeface="Times New Roman"/>
              </a:rPr>
              <a:t>17-21. http://dx.doi.org/10.13140/RG.2.2.27538.81606</a:t>
            </a:r>
            <a:endParaRPr sz="1300" u="sng">
              <a:solidFill>
                <a:schemeClr val="lt1"/>
              </a:solidFill>
              <a:latin typeface="Times New Roman"/>
              <a:ea typeface="Times New Roman"/>
              <a:cs typeface="Times New Roman"/>
              <a:sym typeface="Times New Roman"/>
            </a:endParaRPr>
          </a:p>
          <a:p>
            <a:pPr indent="-400050" lvl="0" marL="457200" rtl="0" algn="l">
              <a:lnSpc>
                <a:spcPct val="100000"/>
              </a:lnSpc>
              <a:spcBef>
                <a:spcPts val="0"/>
              </a:spcBef>
              <a:spcAft>
                <a:spcPts val="0"/>
              </a:spcAft>
              <a:buNone/>
            </a:pPr>
            <a:r>
              <a:rPr lang="en" sz="1300">
                <a:solidFill>
                  <a:schemeClr val="lt1"/>
                </a:solidFill>
                <a:latin typeface="Times New Roman"/>
                <a:ea typeface="Times New Roman"/>
                <a:cs typeface="Times New Roman"/>
                <a:sym typeface="Times New Roman"/>
              </a:rPr>
              <a:t>Picard, M., Tian, T., Nishino, T. (2016). “Predicting gas leakage in the rotary engine - part 1: Apex and corner seals”. </a:t>
            </a:r>
            <a:r>
              <a:rPr i="1" lang="en" sz="1300">
                <a:solidFill>
                  <a:schemeClr val="lt1"/>
                </a:solidFill>
                <a:latin typeface="Times New Roman"/>
                <a:ea typeface="Times New Roman"/>
                <a:cs typeface="Times New Roman"/>
                <a:sym typeface="Times New Roman"/>
              </a:rPr>
              <a:t>Journal of Engineering for Gas Turbines and Power</a:t>
            </a:r>
            <a:r>
              <a:rPr lang="en" sz="1300">
                <a:solidFill>
                  <a:schemeClr val="lt1"/>
                </a:solidFill>
                <a:latin typeface="Times New Roman"/>
                <a:ea typeface="Times New Roman"/>
                <a:cs typeface="Times New Roman"/>
                <a:sym typeface="Times New Roman"/>
              </a:rPr>
              <a:t>. </a:t>
            </a:r>
            <a:r>
              <a:rPr lang="en" sz="1300">
                <a:solidFill>
                  <a:schemeClr val="lt1"/>
                </a:solidFill>
                <a:highlight>
                  <a:srgbClr val="FFFFFF"/>
                </a:highlight>
                <a:latin typeface="Times New Roman"/>
                <a:ea typeface="Times New Roman"/>
                <a:cs typeface="Times New Roman"/>
                <a:sym typeface="Times New Roman"/>
              </a:rPr>
              <a:t>doi:10.1115/1.4031873</a:t>
            </a:r>
            <a:endParaRPr sz="1300">
              <a:solidFill>
                <a:srgbClr val="1A1A1A"/>
              </a:solidFill>
              <a:latin typeface="Times New Roman"/>
              <a:ea typeface="Times New Roman"/>
              <a:cs typeface="Times New Roman"/>
              <a:sym typeface="Times New Roman"/>
            </a:endParaRPr>
          </a:p>
          <a:p>
            <a:pPr indent="-400050" lvl="0" marL="457200" rtl="0" algn="l">
              <a:lnSpc>
                <a:spcPct val="115000"/>
              </a:lnSpc>
              <a:spcBef>
                <a:spcPts val="0"/>
              </a:spcBef>
              <a:spcAft>
                <a:spcPts val="0"/>
              </a:spcAft>
              <a:buNone/>
            </a:pPr>
            <a:r>
              <a:rPr lang="en" sz="1300">
                <a:solidFill>
                  <a:srgbClr val="1A1A1A"/>
                </a:solidFill>
                <a:latin typeface="Times New Roman"/>
                <a:ea typeface="Times New Roman"/>
                <a:cs typeface="Times New Roman"/>
                <a:sym typeface="Times New Roman"/>
              </a:rPr>
              <a:t>Shutterstock [Online image]. (n.d.). https://www.shutterstock.com/image-illustration/rotary-wankel-engine-spark-plug-piston-1609239667</a:t>
            </a:r>
            <a:endParaRPr sz="1300">
              <a:solidFill>
                <a:schemeClr val="lt1"/>
              </a:solidFill>
              <a:latin typeface="Times New Roman"/>
              <a:ea typeface="Times New Roman"/>
              <a:cs typeface="Times New Roman"/>
              <a:sym typeface="Times New Roman"/>
            </a:endParaRPr>
          </a:p>
          <a:p>
            <a:pPr indent="-400050" lvl="0" marL="457200" rtl="0" algn="l">
              <a:lnSpc>
                <a:spcPct val="115000"/>
              </a:lnSpc>
              <a:spcBef>
                <a:spcPts val="0"/>
              </a:spcBef>
              <a:spcAft>
                <a:spcPts val="0"/>
              </a:spcAft>
              <a:buNone/>
            </a:pPr>
            <a:r>
              <a:rPr lang="en" sz="1300">
                <a:solidFill>
                  <a:srgbClr val="1A1A1A"/>
                </a:solidFill>
                <a:latin typeface="Times New Roman"/>
                <a:ea typeface="Times New Roman"/>
                <a:cs typeface="Times New Roman"/>
                <a:sym typeface="Times New Roman"/>
              </a:rPr>
              <a:t>Yamamoto K. (1971). Rotary Engine. </a:t>
            </a:r>
            <a:r>
              <a:rPr i="1" lang="en" sz="1300">
                <a:solidFill>
                  <a:srgbClr val="1A1A1A"/>
                </a:solidFill>
                <a:latin typeface="Times New Roman"/>
                <a:ea typeface="Times New Roman"/>
                <a:cs typeface="Times New Roman"/>
                <a:sym typeface="Times New Roman"/>
              </a:rPr>
              <a:t>Toyo Kogyo CO. LTD. </a:t>
            </a:r>
            <a:r>
              <a:rPr lang="en" sz="1300">
                <a:solidFill>
                  <a:srgbClr val="1A1A1A"/>
                </a:solidFill>
                <a:latin typeface="Times New Roman"/>
                <a:ea typeface="Times New Roman"/>
                <a:cs typeface="Times New Roman"/>
                <a:sym typeface="Times New Roman"/>
              </a:rPr>
              <a:t>https://www.academia.edu/45641685/Rotary_Engine_by_K_Yamamoto_version_of_1971_</a:t>
            </a:r>
            <a:endParaRPr sz="1300">
              <a:solidFill>
                <a:schemeClr val="lt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311700" y="922812"/>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1A1A1A"/>
                </a:solidFill>
                <a:latin typeface="Times New Roman"/>
                <a:ea typeface="Times New Roman"/>
                <a:cs typeface="Times New Roman"/>
                <a:sym typeface="Times New Roman"/>
              </a:rPr>
              <a:t>The Concept of the Rotary Engine</a:t>
            </a:r>
            <a:endParaRPr sz="2200"/>
          </a:p>
        </p:txBody>
      </p:sp>
      <p:sp>
        <p:nvSpPr>
          <p:cNvPr id="115" name="Google Shape;115;p21"/>
          <p:cNvSpPr txBox="1"/>
          <p:nvPr>
            <p:ph idx="1" type="body"/>
          </p:nvPr>
        </p:nvSpPr>
        <p:spPr>
          <a:xfrm>
            <a:off x="311700" y="1803575"/>
            <a:ext cx="3999900" cy="27654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sz="1300">
                <a:solidFill>
                  <a:schemeClr val="lt1"/>
                </a:solidFill>
                <a:highlight>
                  <a:schemeClr val="dk1"/>
                </a:highlight>
                <a:latin typeface="Times New Roman"/>
                <a:ea typeface="Times New Roman"/>
                <a:cs typeface="Times New Roman"/>
                <a:sym typeface="Times New Roman"/>
              </a:rPr>
              <a:t>A </a:t>
            </a:r>
            <a:r>
              <a:rPr b="1" lang="en" sz="1300">
                <a:solidFill>
                  <a:schemeClr val="lt1"/>
                </a:solidFill>
                <a:highlight>
                  <a:schemeClr val="dk1"/>
                </a:highlight>
                <a:latin typeface="Times New Roman"/>
                <a:ea typeface="Times New Roman"/>
                <a:cs typeface="Times New Roman"/>
                <a:sym typeface="Times New Roman"/>
              </a:rPr>
              <a:t>rotary engine</a:t>
            </a:r>
            <a:r>
              <a:rPr lang="en" sz="1300">
                <a:solidFill>
                  <a:schemeClr val="lt1"/>
                </a:solidFill>
                <a:highlight>
                  <a:schemeClr val="dk1"/>
                </a:highlight>
                <a:latin typeface="Times New Roman"/>
                <a:ea typeface="Times New Roman"/>
                <a:cs typeface="Times New Roman"/>
                <a:sym typeface="Times New Roman"/>
              </a:rPr>
              <a:t> is an internal combustion engine that uses a unique design, replacing traditional pistons with a triangular rotor within an oval-shaped housing.</a:t>
            </a:r>
            <a:endParaRPr sz="1300">
              <a:solidFill>
                <a:schemeClr val="lt1"/>
              </a:solidFill>
              <a:highlight>
                <a:schemeClr val="dk1"/>
              </a:highlight>
              <a:latin typeface="Times New Roman"/>
              <a:ea typeface="Times New Roman"/>
              <a:cs typeface="Times New Roman"/>
              <a:sym typeface="Times New Roman"/>
            </a:endParaRPr>
          </a:p>
          <a:p>
            <a:pPr indent="0" lvl="0" marL="0" rtl="0" algn="just">
              <a:spcBef>
                <a:spcPts val="1000"/>
              </a:spcBef>
              <a:spcAft>
                <a:spcPts val="0"/>
              </a:spcAft>
              <a:buNone/>
            </a:pPr>
            <a:r>
              <a:t/>
            </a:r>
            <a:endParaRPr sz="1300">
              <a:solidFill>
                <a:schemeClr val="lt1"/>
              </a:solidFill>
              <a:highlight>
                <a:schemeClr val="dk1"/>
              </a:highlight>
              <a:latin typeface="Times New Roman"/>
              <a:ea typeface="Times New Roman"/>
              <a:cs typeface="Times New Roman"/>
              <a:sym typeface="Times New Roman"/>
            </a:endParaRPr>
          </a:p>
          <a:p>
            <a:pPr indent="0" lvl="0" marL="0" rtl="0" algn="just">
              <a:spcBef>
                <a:spcPts val="1000"/>
              </a:spcBef>
              <a:spcAft>
                <a:spcPts val="0"/>
              </a:spcAft>
              <a:buNone/>
            </a:pPr>
            <a:r>
              <a:t/>
            </a:r>
            <a:endParaRPr sz="1300">
              <a:solidFill>
                <a:schemeClr val="lt1"/>
              </a:solidFill>
              <a:highlight>
                <a:schemeClr val="dk1"/>
              </a:highlight>
              <a:latin typeface="Times New Roman"/>
              <a:ea typeface="Times New Roman"/>
              <a:cs typeface="Times New Roman"/>
              <a:sym typeface="Times New Roman"/>
            </a:endParaRPr>
          </a:p>
          <a:p>
            <a:pPr indent="0" lvl="0" marL="0" rtl="0" algn="just">
              <a:spcBef>
                <a:spcPts val="1000"/>
              </a:spcBef>
              <a:spcAft>
                <a:spcPts val="0"/>
              </a:spcAft>
              <a:buNone/>
            </a:pPr>
            <a:r>
              <a:t/>
            </a:r>
            <a:endParaRPr sz="1300">
              <a:solidFill>
                <a:schemeClr val="lt1"/>
              </a:solidFill>
              <a:highlight>
                <a:schemeClr val="dk1"/>
              </a:highlight>
              <a:latin typeface="Times New Roman"/>
              <a:ea typeface="Times New Roman"/>
              <a:cs typeface="Times New Roman"/>
              <a:sym typeface="Times New Roman"/>
            </a:endParaRPr>
          </a:p>
          <a:p>
            <a:pPr indent="0" lvl="0" marL="0" rtl="0" algn="just">
              <a:spcBef>
                <a:spcPts val="1000"/>
              </a:spcBef>
              <a:spcAft>
                <a:spcPts val="0"/>
              </a:spcAft>
              <a:buNone/>
            </a:pPr>
            <a:r>
              <a:t/>
            </a:r>
            <a:endParaRPr sz="1300">
              <a:solidFill>
                <a:schemeClr val="lt1"/>
              </a:solidFill>
              <a:highlight>
                <a:schemeClr val="dk1"/>
              </a:highlight>
              <a:latin typeface="Times New Roman"/>
              <a:ea typeface="Times New Roman"/>
              <a:cs typeface="Times New Roman"/>
              <a:sym typeface="Times New Roman"/>
            </a:endParaRPr>
          </a:p>
          <a:p>
            <a:pPr indent="0" lvl="0" marL="0" rtl="0" algn="ctr">
              <a:spcBef>
                <a:spcPts val="1000"/>
              </a:spcBef>
              <a:spcAft>
                <a:spcPts val="0"/>
              </a:spcAft>
              <a:buNone/>
            </a:pPr>
            <a:r>
              <a:t/>
            </a:r>
            <a:endParaRPr sz="1000">
              <a:solidFill>
                <a:schemeClr val="lt1"/>
              </a:solidFill>
              <a:highlight>
                <a:schemeClr val="dk1"/>
              </a:highlight>
              <a:latin typeface="Times New Roman"/>
              <a:ea typeface="Times New Roman"/>
              <a:cs typeface="Times New Roman"/>
              <a:sym typeface="Times New Roman"/>
            </a:endParaRPr>
          </a:p>
          <a:p>
            <a:pPr indent="0" lvl="0" marL="0" rtl="0" algn="ctr">
              <a:spcBef>
                <a:spcPts val="1000"/>
              </a:spcBef>
              <a:spcAft>
                <a:spcPts val="0"/>
              </a:spcAft>
              <a:buNone/>
            </a:pPr>
            <a:r>
              <a:rPr lang="en" sz="1000">
                <a:solidFill>
                  <a:schemeClr val="lt1"/>
                </a:solidFill>
                <a:highlight>
                  <a:schemeClr val="dk1"/>
                </a:highlight>
                <a:latin typeface="Times New Roman"/>
                <a:ea typeface="Times New Roman"/>
                <a:cs typeface="Times New Roman"/>
                <a:sym typeface="Times New Roman"/>
              </a:rPr>
              <a:t>Figure 1. Wankel Rotary Engine (Shutterstock, n.d.)</a:t>
            </a:r>
            <a:endParaRPr sz="1000">
              <a:solidFill>
                <a:schemeClr val="lt1"/>
              </a:solidFill>
              <a:highlight>
                <a:schemeClr val="dk1"/>
              </a:highlight>
              <a:latin typeface="Times New Roman"/>
              <a:ea typeface="Times New Roman"/>
              <a:cs typeface="Times New Roman"/>
              <a:sym typeface="Times New Roman"/>
            </a:endParaRPr>
          </a:p>
          <a:p>
            <a:pPr indent="457200" lvl="0" marL="0" rtl="0" algn="just">
              <a:spcBef>
                <a:spcPts val="1000"/>
              </a:spcBef>
              <a:spcAft>
                <a:spcPts val="0"/>
              </a:spcAft>
              <a:buClr>
                <a:srgbClr val="000000"/>
              </a:buClr>
              <a:buSzPts val="1800"/>
              <a:buFont typeface="Arial"/>
              <a:buNone/>
            </a:pPr>
            <a:r>
              <a:t/>
            </a:r>
            <a:endParaRPr sz="1600">
              <a:solidFill>
                <a:schemeClr val="lt1"/>
              </a:solidFill>
              <a:highlight>
                <a:schemeClr val="dk1"/>
              </a:highlight>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116" name="Google Shape;116;p21"/>
          <p:cNvSpPr txBox="1"/>
          <p:nvPr>
            <p:ph idx="2" type="body"/>
          </p:nvPr>
        </p:nvSpPr>
        <p:spPr>
          <a:xfrm>
            <a:off x="4572000" y="1803575"/>
            <a:ext cx="3999900" cy="2765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300">
                <a:solidFill>
                  <a:schemeClr val="lt1"/>
                </a:solidFill>
                <a:latin typeface="Times New Roman"/>
                <a:ea typeface="Times New Roman"/>
                <a:cs typeface="Times New Roman"/>
                <a:sym typeface="Times New Roman"/>
              </a:rPr>
              <a:t>Advantages:</a:t>
            </a:r>
            <a:endParaRPr sz="1300">
              <a:solidFill>
                <a:schemeClr val="lt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lt1"/>
              </a:buClr>
              <a:buSzPts val="1300"/>
              <a:buFont typeface="Times New Roman"/>
              <a:buChar char="●"/>
            </a:pPr>
            <a:r>
              <a:rPr lang="en" sz="1300">
                <a:solidFill>
                  <a:schemeClr val="lt1"/>
                </a:solidFill>
                <a:latin typeface="Times New Roman"/>
                <a:ea typeface="Times New Roman"/>
                <a:cs typeface="Times New Roman"/>
                <a:sym typeface="Times New Roman"/>
              </a:rPr>
              <a:t>High Power</a:t>
            </a:r>
            <a:endParaRPr sz="1300">
              <a:solidFill>
                <a:schemeClr val="lt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lt1"/>
              </a:buClr>
              <a:buSzPts val="1300"/>
              <a:buFont typeface="Times New Roman"/>
              <a:buChar char="●"/>
            </a:pPr>
            <a:r>
              <a:rPr lang="en" sz="1300">
                <a:solidFill>
                  <a:schemeClr val="lt1"/>
                </a:solidFill>
                <a:latin typeface="Times New Roman"/>
                <a:ea typeface="Times New Roman"/>
                <a:cs typeface="Times New Roman"/>
                <a:sym typeface="Times New Roman"/>
              </a:rPr>
              <a:t>Fuel Efficiency</a:t>
            </a:r>
            <a:endParaRPr sz="1300">
              <a:solidFill>
                <a:schemeClr val="lt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lt1"/>
              </a:buClr>
              <a:buSzPts val="1300"/>
              <a:buFont typeface="Times New Roman"/>
              <a:buChar char="●"/>
            </a:pPr>
            <a:r>
              <a:rPr lang="en" sz="1300">
                <a:solidFill>
                  <a:schemeClr val="lt1"/>
                </a:solidFill>
                <a:latin typeface="Times New Roman"/>
                <a:ea typeface="Times New Roman"/>
                <a:cs typeface="Times New Roman"/>
                <a:sym typeface="Times New Roman"/>
              </a:rPr>
              <a:t>Lightweight and Compact Design</a:t>
            </a:r>
            <a:endParaRPr sz="1300">
              <a:solidFill>
                <a:schemeClr val="lt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lt1"/>
              </a:buClr>
              <a:buSzPts val="1300"/>
              <a:buFont typeface="Times New Roman"/>
              <a:buChar char="●"/>
            </a:pPr>
            <a:r>
              <a:rPr lang="en" sz="1300">
                <a:solidFill>
                  <a:schemeClr val="lt1"/>
                </a:solidFill>
                <a:latin typeface="Times New Roman"/>
                <a:ea typeface="Times New Roman"/>
                <a:cs typeface="Times New Roman"/>
                <a:sym typeface="Times New Roman"/>
              </a:rPr>
              <a:t>Smooth Operation with Fewer Vibration</a:t>
            </a:r>
            <a:endParaRPr sz="1300">
              <a:solidFill>
                <a:schemeClr val="lt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300">
              <a:solidFill>
                <a:schemeClr val="lt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300">
              <a:solidFill>
                <a:schemeClr val="lt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 sz="1300">
                <a:solidFill>
                  <a:schemeClr val="lt1"/>
                </a:solidFill>
                <a:latin typeface="Times New Roman"/>
                <a:ea typeface="Times New Roman"/>
                <a:cs typeface="Times New Roman"/>
                <a:sym typeface="Times New Roman"/>
              </a:rPr>
              <a:t>Applications:</a:t>
            </a:r>
            <a:endParaRPr sz="1300">
              <a:solidFill>
                <a:schemeClr val="lt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lt1"/>
              </a:buClr>
              <a:buSzPts val="1300"/>
              <a:buFont typeface="Times New Roman"/>
              <a:buChar char="●"/>
            </a:pPr>
            <a:r>
              <a:rPr lang="en" sz="1300">
                <a:solidFill>
                  <a:schemeClr val="lt1"/>
                </a:solidFill>
                <a:latin typeface="Times New Roman"/>
                <a:ea typeface="Times New Roman"/>
                <a:cs typeface="Times New Roman"/>
                <a:sym typeface="Times New Roman"/>
              </a:rPr>
              <a:t>Sport Cars</a:t>
            </a:r>
            <a:endParaRPr sz="1300">
              <a:solidFill>
                <a:schemeClr val="lt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lt1"/>
              </a:buClr>
              <a:buSzPts val="1300"/>
              <a:buFont typeface="Times New Roman"/>
              <a:buChar char="●"/>
            </a:pPr>
            <a:r>
              <a:rPr lang="en" sz="1300">
                <a:solidFill>
                  <a:schemeClr val="lt1"/>
                </a:solidFill>
                <a:latin typeface="Times New Roman"/>
                <a:ea typeface="Times New Roman"/>
                <a:cs typeface="Times New Roman"/>
                <a:sym typeface="Times New Roman"/>
              </a:rPr>
              <a:t>Motorbikes</a:t>
            </a:r>
            <a:endParaRPr sz="1300">
              <a:solidFill>
                <a:schemeClr val="lt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lt1"/>
              </a:buClr>
              <a:buSzPts val="1300"/>
              <a:buFont typeface="Times New Roman"/>
              <a:buChar char="●"/>
            </a:pPr>
            <a:r>
              <a:rPr lang="en" sz="1300">
                <a:solidFill>
                  <a:schemeClr val="lt1"/>
                </a:solidFill>
                <a:latin typeface="Times New Roman"/>
                <a:ea typeface="Times New Roman"/>
                <a:cs typeface="Times New Roman"/>
                <a:sym typeface="Times New Roman"/>
              </a:rPr>
              <a:t>Small, Propeller-Driven Aircrafts</a:t>
            </a:r>
            <a:endParaRPr sz="1300">
              <a:solidFill>
                <a:schemeClr val="lt1"/>
              </a:solidFill>
              <a:latin typeface="Times New Roman"/>
              <a:ea typeface="Times New Roman"/>
              <a:cs typeface="Times New Roman"/>
              <a:sym typeface="Times New Roman"/>
            </a:endParaRPr>
          </a:p>
        </p:txBody>
      </p:sp>
      <p:pic>
        <p:nvPicPr>
          <p:cNvPr id="117" name="Google Shape;117;p21"/>
          <p:cNvPicPr preferRelativeResize="0"/>
          <p:nvPr/>
        </p:nvPicPr>
        <p:blipFill>
          <a:blip r:embed="rId3">
            <a:alphaModFix/>
          </a:blip>
          <a:stretch>
            <a:fillRect/>
          </a:stretch>
        </p:blipFill>
        <p:spPr>
          <a:xfrm>
            <a:off x="1138100" y="2830550"/>
            <a:ext cx="2347101" cy="1507551"/>
          </a:xfrm>
          <a:prstGeom prst="rect">
            <a:avLst/>
          </a:prstGeom>
          <a:noFill/>
          <a:ln>
            <a:noFill/>
          </a:ln>
        </p:spPr>
      </p:pic>
      <p:sp>
        <p:nvSpPr>
          <p:cNvPr id="118" name="Google Shape;118;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2"/>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Basic working principle of the Wankel rotary engine</a:t>
            </a:r>
            <a:endParaRPr>
              <a:solidFill>
                <a:schemeClr val="lt1"/>
              </a:solidFill>
            </a:endParaRPr>
          </a:p>
        </p:txBody>
      </p:sp>
      <p:sp>
        <p:nvSpPr>
          <p:cNvPr id="124" name="Google Shape;124;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125" name="Google Shape;125;p22"/>
          <p:cNvSpPr txBox="1"/>
          <p:nvPr>
            <p:ph idx="1" type="body"/>
          </p:nvPr>
        </p:nvSpPr>
        <p:spPr>
          <a:xfrm>
            <a:off x="311700" y="1691925"/>
            <a:ext cx="3999900" cy="8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lt1"/>
                </a:solidFill>
              </a:rPr>
              <a:t>Intake: Fuel-air mixture enter the inside chamber.</a:t>
            </a:r>
            <a:endParaRPr sz="1200">
              <a:solidFill>
                <a:schemeClr val="lt1"/>
              </a:solidFill>
            </a:endParaRPr>
          </a:p>
          <a:p>
            <a:pPr indent="0" lvl="0" marL="0" rtl="0" algn="l">
              <a:spcBef>
                <a:spcPts val="1000"/>
              </a:spcBef>
              <a:spcAft>
                <a:spcPts val="0"/>
              </a:spcAft>
              <a:buNone/>
            </a:pPr>
            <a:r>
              <a:rPr lang="en" sz="1200">
                <a:solidFill>
                  <a:schemeClr val="lt1"/>
                </a:solidFill>
              </a:rPr>
              <a:t>Compression: Fuel is squeezed by moving from large volume to low volume</a:t>
            </a:r>
            <a:endParaRPr sz="1200">
              <a:solidFill>
                <a:schemeClr val="lt1"/>
              </a:solidFill>
            </a:endParaRPr>
          </a:p>
        </p:txBody>
      </p:sp>
      <p:sp>
        <p:nvSpPr>
          <p:cNvPr id="126" name="Google Shape;126;p22"/>
          <p:cNvSpPr txBox="1"/>
          <p:nvPr>
            <p:ph idx="2" type="body"/>
          </p:nvPr>
        </p:nvSpPr>
        <p:spPr>
          <a:xfrm>
            <a:off x="4832400" y="1691575"/>
            <a:ext cx="3999900" cy="88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lt1"/>
                </a:solidFill>
              </a:rPr>
              <a:t>Ignition: The compressed fuel is exploded due to spark.</a:t>
            </a:r>
            <a:endParaRPr sz="1200">
              <a:solidFill>
                <a:schemeClr val="lt1"/>
              </a:solidFill>
            </a:endParaRPr>
          </a:p>
          <a:p>
            <a:pPr indent="0" lvl="0" marL="0" rtl="0" algn="l">
              <a:spcBef>
                <a:spcPts val="1000"/>
              </a:spcBef>
              <a:spcAft>
                <a:spcPts val="0"/>
              </a:spcAft>
              <a:buNone/>
            </a:pPr>
            <a:r>
              <a:rPr lang="en" sz="1200">
                <a:solidFill>
                  <a:schemeClr val="lt1"/>
                </a:solidFill>
              </a:rPr>
              <a:t>Exhaust: Almost all the combusted mixture passes through the exhaust port.</a:t>
            </a:r>
            <a:endParaRPr/>
          </a:p>
        </p:txBody>
      </p:sp>
      <p:pic>
        <p:nvPicPr>
          <p:cNvPr id="127" name="Google Shape;127;p22"/>
          <p:cNvPicPr preferRelativeResize="0"/>
          <p:nvPr/>
        </p:nvPicPr>
        <p:blipFill>
          <a:blip r:embed="rId3">
            <a:alphaModFix/>
          </a:blip>
          <a:stretch>
            <a:fillRect/>
          </a:stretch>
        </p:blipFill>
        <p:spPr>
          <a:xfrm>
            <a:off x="311700" y="2685875"/>
            <a:ext cx="1617050" cy="1937926"/>
          </a:xfrm>
          <a:prstGeom prst="rect">
            <a:avLst/>
          </a:prstGeom>
          <a:noFill/>
          <a:ln>
            <a:noFill/>
          </a:ln>
        </p:spPr>
      </p:pic>
      <p:pic>
        <p:nvPicPr>
          <p:cNvPr id="128" name="Google Shape;128;p22"/>
          <p:cNvPicPr preferRelativeResize="0"/>
          <p:nvPr/>
        </p:nvPicPr>
        <p:blipFill>
          <a:blip r:embed="rId4">
            <a:alphaModFix/>
          </a:blip>
          <a:stretch>
            <a:fillRect/>
          </a:stretch>
        </p:blipFill>
        <p:spPr>
          <a:xfrm>
            <a:off x="2501725" y="2685875"/>
            <a:ext cx="1617050" cy="1937925"/>
          </a:xfrm>
          <a:prstGeom prst="rect">
            <a:avLst/>
          </a:prstGeom>
          <a:noFill/>
          <a:ln>
            <a:noFill/>
          </a:ln>
        </p:spPr>
      </p:pic>
      <p:pic>
        <p:nvPicPr>
          <p:cNvPr id="129" name="Google Shape;129;p22"/>
          <p:cNvPicPr preferRelativeResize="0"/>
          <p:nvPr/>
        </p:nvPicPr>
        <p:blipFill>
          <a:blip r:embed="rId5">
            <a:alphaModFix/>
          </a:blip>
          <a:stretch>
            <a:fillRect/>
          </a:stretch>
        </p:blipFill>
        <p:spPr>
          <a:xfrm>
            <a:off x="4631575" y="2685175"/>
            <a:ext cx="2070887" cy="1939325"/>
          </a:xfrm>
          <a:prstGeom prst="rect">
            <a:avLst/>
          </a:prstGeom>
          <a:noFill/>
          <a:ln>
            <a:noFill/>
          </a:ln>
        </p:spPr>
      </p:pic>
      <p:pic>
        <p:nvPicPr>
          <p:cNvPr id="130" name="Google Shape;130;p22"/>
          <p:cNvPicPr preferRelativeResize="0"/>
          <p:nvPr/>
        </p:nvPicPr>
        <p:blipFill>
          <a:blip r:embed="rId6">
            <a:alphaModFix/>
          </a:blip>
          <a:stretch>
            <a:fillRect/>
          </a:stretch>
        </p:blipFill>
        <p:spPr>
          <a:xfrm>
            <a:off x="7215250" y="2685875"/>
            <a:ext cx="1617050" cy="1937925"/>
          </a:xfrm>
          <a:prstGeom prst="rect">
            <a:avLst/>
          </a:prstGeom>
          <a:noFill/>
          <a:ln>
            <a:noFill/>
          </a:ln>
        </p:spPr>
      </p:pic>
      <p:sp>
        <p:nvSpPr>
          <p:cNvPr id="131" name="Google Shape;131;p22"/>
          <p:cNvSpPr txBox="1"/>
          <p:nvPr/>
        </p:nvSpPr>
        <p:spPr>
          <a:xfrm>
            <a:off x="0" y="4837650"/>
            <a:ext cx="91440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Figure 2. Intake (a), Compression (b), </a:t>
            </a:r>
            <a:r>
              <a:rPr lang="en" sz="1000">
                <a:solidFill>
                  <a:schemeClr val="lt1"/>
                </a:solidFill>
                <a:highlight>
                  <a:schemeClr val="dk1"/>
                </a:highlight>
                <a:latin typeface="Times New Roman"/>
                <a:ea typeface="Times New Roman"/>
                <a:cs typeface="Times New Roman"/>
                <a:sym typeface="Times New Roman"/>
              </a:rPr>
              <a:t>Ignition</a:t>
            </a:r>
            <a:r>
              <a:rPr lang="en" sz="1000">
                <a:solidFill>
                  <a:schemeClr val="lt1"/>
                </a:solidFill>
                <a:highlight>
                  <a:schemeClr val="dk1"/>
                </a:highlight>
                <a:latin typeface="Times New Roman"/>
                <a:ea typeface="Times New Roman"/>
                <a:cs typeface="Times New Roman"/>
                <a:sym typeface="Times New Roman"/>
              </a:rPr>
              <a:t> (c), and Exhaust (d) (Aravindan and Pamkumar, 2019 and Cole, 1972)</a:t>
            </a:r>
            <a:endParaRPr sz="1000">
              <a:solidFill>
                <a:schemeClr val="lt1"/>
              </a:solidFill>
              <a:highlight>
                <a:schemeClr val="dk1"/>
              </a:highlight>
              <a:latin typeface="Times New Roman"/>
              <a:ea typeface="Times New Roman"/>
              <a:cs typeface="Times New Roman"/>
              <a:sym typeface="Times New Roman"/>
            </a:endParaRPr>
          </a:p>
        </p:txBody>
      </p:sp>
      <p:sp>
        <p:nvSpPr>
          <p:cNvPr id="132" name="Google Shape;132;p22"/>
          <p:cNvSpPr txBox="1"/>
          <p:nvPr/>
        </p:nvSpPr>
        <p:spPr>
          <a:xfrm>
            <a:off x="3135350" y="4565525"/>
            <a:ext cx="3498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(b)</a:t>
            </a:r>
            <a:endParaRPr sz="1000">
              <a:solidFill>
                <a:schemeClr val="lt1"/>
              </a:solidFill>
              <a:highlight>
                <a:schemeClr val="dk1"/>
              </a:highlight>
              <a:latin typeface="Times New Roman"/>
              <a:ea typeface="Times New Roman"/>
              <a:cs typeface="Times New Roman"/>
              <a:sym typeface="Times New Roman"/>
            </a:endParaRPr>
          </a:p>
        </p:txBody>
      </p:sp>
      <p:sp>
        <p:nvSpPr>
          <p:cNvPr id="133" name="Google Shape;133;p22"/>
          <p:cNvSpPr txBox="1"/>
          <p:nvPr/>
        </p:nvSpPr>
        <p:spPr>
          <a:xfrm>
            <a:off x="945325" y="4565525"/>
            <a:ext cx="3498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(a)</a:t>
            </a:r>
            <a:endParaRPr sz="1000">
              <a:solidFill>
                <a:schemeClr val="lt1"/>
              </a:solidFill>
              <a:highlight>
                <a:schemeClr val="dk1"/>
              </a:highlight>
              <a:latin typeface="Times New Roman"/>
              <a:ea typeface="Times New Roman"/>
              <a:cs typeface="Times New Roman"/>
              <a:sym typeface="Times New Roman"/>
            </a:endParaRPr>
          </a:p>
        </p:txBody>
      </p:sp>
      <p:sp>
        <p:nvSpPr>
          <p:cNvPr id="134" name="Google Shape;134;p22"/>
          <p:cNvSpPr txBox="1"/>
          <p:nvPr/>
        </p:nvSpPr>
        <p:spPr>
          <a:xfrm>
            <a:off x="7848875" y="4565525"/>
            <a:ext cx="3498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(d)</a:t>
            </a:r>
            <a:endParaRPr sz="1000">
              <a:solidFill>
                <a:schemeClr val="lt1"/>
              </a:solidFill>
              <a:highlight>
                <a:schemeClr val="dk1"/>
              </a:highlight>
              <a:latin typeface="Times New Roman"/>
              <a:ea typeface="Times New Roman"/>
              <a:cs typeface="Times New Roman"/>
              <a:sym typeface="Times New Roman"/>
            </a:endParaRPr>
          </a:p>
        </p:txBody>
      </p:sp>
      <p:sp>
        <p:nvSpPr>
          <p:cNvPr id="135" name="Google Shape;135;p22"/>
          <p:cNvSpPr txBox="1"/>
          <p:nvPr/>
        </p:nvSpPr>
        <p:spPr>
          <a:xfrm>
            <a:off x="5492113" y="4565525"/>
            <a:ext cx="3498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(c)</a:t>
            </a:r>
            <a:endParaRPr sz="10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3"/>
          <p:cNvSpPr txBox="1"/>
          <p:nvPr>
            <p:ph type="title"/>
          </p:nvPr>
        </p:nvSpPr>
        <p:spPr>
          <a:xfrm>
            <a:off x="311700" y="892162"/>
            <a:ext cx="8520600" cy="5727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rPr b="1" lang="en" sz="2400">
                <a:solidFill>
                  <a:schemeClr val="lt1"/>
                </a:solidFill>
                <a:latin typeface="Times New Roman"/>
                <a:ea typeface="Times New Roman"/>
                <a:cs typeface="Times New Roman"/>
                <a:sym typeface="Times New Roman"/>
              </a:rPr>
              <a:t>Conventional Apex Seal</a:t>
            </a:r>
            <a:endParaRPr b="1" sz="2400">
              <a:solidFill>
                <a:schemeClr val="lt1"/>
              </a:solidFill>
              <a:latin typeface="Times New Roman"/>
              <a:ea typeface="Times New Roman"/>
              <a:cs typeface="Times New Roman"/>
              <a:sym typeface="Times New Roman"/>
            </a:endParaRPr>
          </a:p>
        </p:txBody>
      </p:sp>
      <p:sp>
        <p:nvSpPr>
          <p:cNvPr id="141" name="Google Shape;141;p23"/>
          <p:cNvSpPr txBox="1"/>
          <p:nvPr>
            <p:ph idx="1" type="body"/>
          </p:nvPr>
        </p:nvSpPr>
        <p:spPr>
          <a:xfrm>
            <a:off x="311700" y="1544525"/>
            <a:ext cx="3735300" cy="311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latin typeface="Times New Roman"/>
                <a:ea typeface="Times New Roman"/>
                <a:cs typeface="Times New Roman"/>
                <a:sym typeface="Times New Roman"/>
              </a:rPr>
              <a:t>Main functions:</a:t>
            </a:r>
            <a:endParaRPr sz="1500">
              <a:solidFill>
                <a:schemeClr val="lt1"/>
              </a:solidFill>
              <a:latin typeface="Times New Roman"/>
              <a:ea typeface="Times New Roman"/>
              <a:cs typeface="Times New Roman"/>
              <a:sym typeface="Times New Roman"/>
            </a:endParaRPr>
          </a:p>
          <a:p>
            <a:pPr indent="-323850" lvl="0" marL="457200" rtl="0" algn="l">
              <a:lnSpc>
                <a:spcPct val="150000"/>
              </a:lnSpc>
              <a:spcBef>
                <a:spcPts val="1000"/>
              </a:spcBef>
              <a:spcAft>
                <a:spcPts val="0"/>
              </a:spcAft>
              <a:buClr>
                <a:schemeClr val="lt1"/>
              </a:buClr>
              <a:buSzPts val="1500"/>
              <a:buFont typeface="Times New Roman"/>
              <a:buChar char="●"/>
            </a:pPr>
            <a:r>
              <a:rPr lang="en" sz="1500">
                <a:solidFill>
                  <a:schemeClr val="lt1"/>
                </a:solidFill>
                <a:latin typeface="Times New Roman"/>
                <a:ea typeface="Times New Roman"/>
                <a:cs typeface="Times New Roman"/>
                <a:sym typeface="Times New Roman"/>
              </a:rPr>
              <a:t>Prevent the Stages of the Cycle from Mixing</a:t>
            </a:r>
            <a:endParaRPr sz="1500">
              <a:solidFill>
                <a:schemeClr val="lt1"/>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t/>
            </a:r>
            <a:endParaRPr sz="1500">
              <a:solidFill>
                <a:schemeClr val="lt1"/>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en" sz="1500">
                <a:solidFill>
                  <a:schemeClr val="lt1"/>
                </a:solidFill>
                <a:latin typeface="Times New Roman"/>
                <a:ea typeface="Times New Roman"/>
                <a:cs typeface="Times New Roman"/>
                <a:sym typeface="Times New Roman"/>
              </a:rPr>
              <a:t>Working Principle:</a:t>
            </a:r>
            <a:endParaRPr sz="1500">
              <a:solidFill>
                <a:schemeClr val="lt1"/>
              </a:solidFill>
              <a:latin typeface="Times New Roman"/>
              <a:ea typeface="Times New Roman"/>
              <a:cs typeface="Times New Roman"/>
              <a:sym typeface="Times New Roman"/>
            </a:endParaRPr>
          </a:p>
          <a:p>
            <a:pPr indent="-323850" lvl="0" marL="457200" rtl="0" algn="l">
              <a:lnSpc>
                <a:spcPct val="150000"/>
              </a:lnSpc>
              <a:spcBef>
                <a:spcPts val="1000"/>
              </a:spcBef>
              <a:spcAft>
                <a:spcPts val="0"/>
              </a:spcAft>
              <a:buClr>
                <a:schemeClr val="lt1"/>
              </a:buClr>
              <a:buSzPts val="1500"/>
              <a:buFont typeface="Times New Roman"/>
              <a:buChar char="●"/>
            </a:pPr>
            <a:r>
              <a:rPr lang="en" sz="1500">
                <a:solidFill>
                  <a:schemeClr val="lt1"/>
                </a:solidFill>
                <a:latin typeface="Times New Roman"/>
                <a:ea typeface="Times New Roman"/>
                <a:cs typeface="Times New Roman"/>
                <a:sym typeface="Times New Roman"/>
              </a:rPr>
              <a:t>Create separation with the help of dominant forces acting on it</a:t>
            </a:r>
            <a:endParaRPr sz="1500">
              <a:solidFill>
                <a:schemeClr val="lt1"/>
              </a:solidFill>
              <a:latin typeface="Times New Roman"/>
              <a:ea typeface="Times New Roman"/>
              <a:cs typeface="Times New Roman"/>
              <a:sym typeface="Times New Roman"/>
            </a:endParaRPr>
          </a:p>
        </p:txBody>
      </p:sp>
      <p:pic>
        <p:nvPicPr>
          <p:cNvPr id="142" name="Google Shape;142;p23"/>
          <p:cNvPicPr preferRelativeResize="0"/>
          <p:nvPr/>
        </p:nvPicPr>
        <p:blipFill>
          <a:blip r:embed="rId3">
            <a:alphaModFix/>
          </a:blip>
          <a:stretch>
            <a:fillRect/>
          </a:stretch>
        </p:blipFill>
        <p:spPr>
          <a:xfrm>
            <a:off x="5999474" y="1059725"/>
            <a:ext cx="1114624" cy="1018449"/>
          </a:xfrm>
          <a:prstGeom prst="rect">
            <a:avLst/>
          </a:prstGeom>
          <a:noFill/>
          <a:ln>
            <a:noFill/>
          </a:ln>
        </p:spPr>
      </p:pic>
      <p:sp>
        <p:nvSpPr>
          <p:cNvPr id="143" name="Google Shape;143;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144" name="Google Shape;144;p23"/>
          <p:cNvSpPr txBox="1"/>
          <p:nvPr/>
        </p:nvSpPr>
        <p:spPr>
          <a:xfrm>
            <a:off x="4641138" y="2078175"/>
            <a:ext cx="38313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Figure 3.1. Conventional Apex Seal Design (Puranik &amp; Akotkar, 2019)</a:t>
            </a:r>
            <a:endParaRPr sz="1000">
              <a:solidFill>
                <a:schemeClr val="lt1"/>
              </a:solidFill>
              <a:highlight>
                <a:schemeClr val="dk1"/>
              </a:highlight>
              <a:latin typeface="Times New Roman"/>
              <a:ea typeface="Times New Roman"/>
              <a:cs typeface="Times New Roman"/>
              <a:sym typeface="Times New Roman"/>
            </a:endParaRPr>
          </a:p>
        </p:txBody>
      </p:sp>
      <p:pic>
        <p:nvPicPr>
          <p:cNvPr id="145" name="Google Shape;145;p23"/>
          <p:cNvPicPr preferRelativeResize="0"/>
          <p:nvPr/>
        </p:nvPicPr>
        <p:blipFill>
          <a:blip r:embed="rId4">
            <a:alphaModFix/>
          </a:blip>
          <a:stretch>
            <a:fillRect/>
          </a:stretch>
        </p:blipFill>
        <p:spPr>
          <a:xfrm>
            <a:off x="4823875" y="2695050"/>
            <a:ext cx="2521512" cy="1334576"/>
          </a:xfrm>
          <a:prstGeom prst="rect">
            <a:avLst/>
          </a:prstGeom>
          <a:noFill/>
          <a:ln>
            <a:noFill/>
          </a:ln>
        </p:spPr>
      </p:pic>
      <p:pic>
        <p:nvPicPr>
          <p:cNvPr id="146" name="Google Shape;146;p23"/>
          <p:cNvPicPr preferRelativeResize="0"/>
          <p:nvPr/>
        </p:nvPicPr>
        <p:blipFill>
          <a:blip r:embed="rId5">
            <a:alphaModFix/>
          </a:blip>
          <a:stretch>
            <a:fillRect/>
          </a:stretch>
        </p:blipFill>
        <p:spPr>
          <a:xfrm>
            <a:off x="7456750" y="2811062"/>
            <a:ext cx="805302" cy="1102550"/>
          </a:xfrm>
          <a:prstGeom prst="rect">
            <a:avLst/>
          </a:prstGeom>
          <a:noFill/>
          <a:ln>
            <a:noFill/>
          </a:ln>
        </p:spPr>
      </p:pic>
      <p:sp>
        <p:nvSpPr>
          <p:cNvPr id="147" name="Google Shape;147;p23"/>
          <p:cNvSpPr txBox="1"/>
          <p:nvPr/>
        </p:nvSpPr>
        <p:spPr>
          <a:xfrm>
            <a:off x="4823875" y="4029625"/>
            <a:ext cx="3633600" cy="692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a:solidFill>
                  <a:schemeClr val="lt1"/>
                </a:solidFill>
                <a:highlight>
                  <a:schemeClr val="dk1"/>
                </a:highlight>
                <a:latin typeface="Times New Roman"/>
                <a:ea typeface="Times New Roman"/>
                <a:cs typeface="Times New Roman"/>
                <a:sym typeface="Times New Roman"/>
              </a:rPr>
              <a:t>Figure 3.2. The dominant forces acting </a:t>
            </a:r>
            <a:r>
              <a:rPr lang="en" sz="1000">
                <a:solidFill>
                  <a:schemeClr val="lt1"/>
                </a:solidFill>
                <a:highlight>
                  <a:schemeClr val="dk1"/>
                </a:highlight>
                <a:latin typeface="Times New Roman"/>
                <a:ea typeface="Times New Roman"/>
                <a:cs typeface="Times New Roman"/>
                <a:sym typeface="Times New Roman"/>
              </a:rPr>
              <a:t>on a conventional apex seal:</a:t>
            </a:r>
            <a:r>
              <a:rPr lang="en" sz="1000">
                <a:solidFill>
                  <a:schemeClr val="lt1"/>
                </a:solidFill>
                <a:latin typeface="Times New Roman"/>
                <a:ea typeface="Times New Roman"/>
                <a:cs typeface="Times New Roman"/>
                <a:sym typeface="Times New Roman"/>
              </a:rPr>
              <a:t> (a) spring force and body force, (b) contact reaction forces, </a:t>
            </a:r>
            <a:endParaRPr sz="1000">
              <a:solidFill>
                <a:schemeClr val="lt1"/>
              </a:solidFill>
              <a:latin typeface="Times New Roman"/>
              <a:ea typeface="Times New Roman"/>
              <a:cs typeface="Times New Roman"/>
              <a:sym typeface="Times New Roman"/>
            </a:endParaRPr>
          </a:p>
          <a:p>
            <a:pPr indent="0" lvl="0" marL="0" rtl="0" algn="ctr">
              <a:lnSpc>
                <a:spcPct val="115000"/>
              </a:lnSpc>
              <a:spcBef>
                <a:spcPts val="0"/>
              </a:spcBef>
              <a:spcAft>
                <a:spcPts val="0"/>
              </a:spcAft>
              <a:buNone/>
            </a:pPr>
            <a:r>
              <a:rPr lang="en" sz="1000">
                <a:solidFill>
                  <a:schemeClr val="lt1"/>
                </a:solidFill>
                <a:latin typeface="Times New Roman"/>
                <a:ea typeface="Times New Roman"/>
                <a:cs typeface="Times New Roman"/>
                <a:sym typeface="Times New Roman"/>
              </a:rPr>
              <a:t>and (c) gas pressure (Picard et. al, 2016)	</a:t>
            </a:r>
            <a:endParaRPr sz="10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4"/>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rPr b="1" lang="en" sz="2400">
                <a:solidFill>
                  <a:schemeClr val="lt1"/>
                </a:solidFill>
                <a:latin typeface="Times New Roman"/>
                <a:ea typeface="Times New Roman"/>
                <a:cs typeface="Times New Roman"/>
                <a:sym typeface="Times New Roman"/>
              </a:rPr>
              <a:t>Conventional Apex Seal</a:t>
            </a:r>
            <a:endParaRPr/>
          </a:p>
        </p:txBody>
      </p:sp>
      <p:sp>
        <p:nvSpPr>
          <p:cNvPr id="153" name="Google Shape;153;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
        <p:nvSpPr>
          <p:cNvPr id="154" name="Google Shape;154;p24"/>
          <p:cNvSpPr txBox="1"/>
          <p:nvPr>
            <p:ph idx="1" type="body"/>
          </p:nvPr>
        </p:nvSpPr>
        <p:spPr>
          <a:xfrm>
            <a:off x="311700" y="1803575"/>
            <a:ext cx="3999900" cy="2765400"/>
          </a:xfrm>
          <a:prstGeom prst="rect">
            <a:avLst/>
          </a:prstGeom>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Clr>
                <a:schemeClr val="lt1"/>
              </a:buClr>
              <a:buSzPts val="1800"/>
              <a:buChar char="●"/>
            </a:pPr>
            <a:r>
              <a:rPr lang="en">
                <a:solidFill>
                  <a:schemeClr val="lt1"/>
                </a:solidFill>
              </a:rPr>
              <a:t>In shape of parallelepiped with cuts at bottom for springs</a:t>
            </a:r>
            <a:endParaRPr>
              <a:solidFill>
                <a:schemeClr val="lt1"/>
              </a:solidFill>
            </a:endParaRPr>
          </a:p>
          <a:p>
            <a:pPr indent="-342900" lvl="0" marL="457200" rtl="0" algn="l">
              <a:lnSpc>
                <a:spcPct val="200000"/>
              </a:lnSpc>
              <a:spcBef>
                <a:spcPts val="0"/>
              </a:spcBef>
              <a:spcAft>
                <a:spcPts val="0"/>
              </a:spcAft>
              <a:buClr>
                <a:schemeClr val="lt1"/>
              </a:buClr>
              <a:buSzPts val="1800"/>
              <a:buChar char="●"/>
            </a:pPr>
            <a:r>
              <a:rPr lang="en">
                <a:solidFill>
                  <a:schemeClr val="lt1"/>
                </a:solidFill>
              </a:rPr>
              <a:t>Mainly have two springs for support</a:t>
            </a:r>
            <a:endParaRPr>
              <a:solidFill>
                <a:schemeClr val="lt1"/>
              </a:solidFill>
            </a:endParaRPr>
          </a:p>
        </p:txBody>
      </p:sp>
      <p:pic>
        <p:nvPicPr>
          <p:cNvPr id="155" name="Google Shape;155;p24"/>
          <p:cNvPicPr preferRelativeResize="0"/>
          <p:nvPr/>
        </p:nvPicPr>
        <p:blipFill>
          <a:blip r:embed="rId3">
            <a:alphaModFix/>
          </a:blip>
          <a:stretch>
            <a:fillRect/>
          </a:stretch>
        </p:blipFill>
        <p:spPr>
          <a:xfrm>
            <a:off x="4939501" y="1870314"/>
            <a:ext cx="3278550" cy="2631925"/>
          </a:xfrm>
          <a:prstGeom prst="rect">
            <a:avLst/>
          </a:prstGeom>
          <a:noFill/>
          <a:ln>
            <a:noFill/>
          </a:ln>
        </p:spPr>
      </p:pic>
      <p:sp>
        <p:nvSpPr>
          <p:cNvPr id="156" name="Google Shape;156;p24"/>
          <p:cNvSpPr txBox="1"/>
          <p:nvPr/>
        </p:nvSpPr>
        <p:spPr>
          <a:xfrm>
            <a:off x="4815638" y="4502238"/>
            <a:ext cx="3801600" cy="515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000"/>
              </a:spcAft>
              <a:buNone/>
            </a:pPr>
            <a:r>
              <a:rPr lang="en" sz="1000">
                <a:solidFill>
                  <a:schemeClr val="lt1"/>
                </a:solidFill>
                <a:highlight>
                  <a:schemeClr val="dk1"/>
                </a:highlight>
                <a:latin typeface="Times New Roman"/>
                <a:ea typeface="Times New Roman"/>
                <a:cs typeface="Times New Roman"/>
                <a:sym typeface="Times New Roman"/>
              </a:rPr>
              <a:t>Figure 4. </a:t>
            </a:r>
            <a:r>
              <a:rPr lang="en" sz="1000">
                <a:latin typeface="Times New Roman"/>
                <a:ea typeface="Times New Roman"/>
                <a:cs typeface="Times New Roman"/>
                <a:sym typeface="Times New Roman"/>
              </a:rPr>
              <a:t>Apex seals with two springs: (a) springs and (b) spring forces</a:t>
            </a:r>
            <a:r>
              <a:rPr lang="en" sz="1000">
                <a:solidFill>
                  <a:schemeClr val="lt1"/>
                </a:solidFill>
                <a:highlight>
                  <a:schemeClr val="dk1"/>
                </a:highlight>
                <a:latin typeface="Times New Roman"/>
                <a:ea typeface="Times New Roman"/>
                <a:cs typeface="Times New Roman"/>
                <a:sym typeface="Times New Roman"/>
              </a:rPr>
              <a:t> (Picard et. al, 2016)</a:t>
            </a:r>
            <a:endParaRPr sz="1000">
              <a:solidFill>
                <a:schemeClr val="lt1"/>
              </a:solidFill>
              <a:highlight>
                <a:schemeClr val="dk1"/>
              </a:highlight>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5"/>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chemeClr val="lt1"/>
                </a:solidFill>
                <a:latin typeface="Times New Roman"/>
                <a:ea typeface="Times New Roman"/>
                <a:cs typeface="Times New Roman"/>
                <a:sym typeface="Times New Roman"/>
              </a:rPr>
              <a:t>Problem Statement</a:t>
            </a:r>
            <a:endParaRPr b="1" sz="2400">
              <a:solidFill>
                <a:schemeClr val="lt1"/>
              </a:solidFill>
              <a:latin typeface="Times New Roman"/>
              <a:ea typeface="Times New Roman"/>
              <a:cs typeface="Times New Roman"/>
              <a:sym typeface="Times New Roman"/>
            </a:endParaRPr>
          </a:p>
        </p:txBody>
      </p:sp>
      <p:sp>
        <p:nvSpPr>
          <p:cNvPr id="162" name="Google Shape;162;p25"/>
          <p:cNvSpPr txBox="1"/>
          <p:nvPr>
            <p:ph idx="1" type="body"/>
          </p:nvPr>
        </p:nvSpPr>
        <p:spPr>
          <a:xfrm>
            <a:off x="1825125" y="1803575"/>
            <a:ext cx="5496900" cy="2108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Times New Roman"/>
                <a:ea typeface="Times New Roman"/>
                <a:cs typeface="Times New Roman"/>
                <a:sym typeface="Times New Roman"/>
              </a:rPr>
              <a:t>Wear due to constant contact of apex seals with the surface of chamber forces the user of the rotary motor to replace them frequently. High rate of oil consumption and its negative effect on the environment due to its combustion makes it unavailable because of not being suitable for environmental standards.</a:t>
            </a:r>
            <a:endParaRPr>
              <a:solidFill>
                <a:schemeClr val="lt1"/>
              </a:solidFill>
            </a:endParaRPr>
          </a:p>
        </p:txBody>
      </p:sp>
      <p:sp>
        <p:nvSpPr>
          <p:cNvPr id="163" name="Google Shape;163;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6"/>
          <p:cNvSpPr txBox="1"/>
          <p:nvPr>
            <p:ph type="title"/>
          </p:nvPr>
        </p:nvSpPr>
        <p:spPr>
          <a:xfrm>
            <a:off x="311700" y="1007587"/>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chemeClr val="lt1"/>
                </a:solidFill>
                <a:latin typeface="Times New Roman"/>
                <a:ea typeface="Times New Roman"/>
                <a:cs typeface="Times New Roman"/>
                <a:sym typeface="Times New Roman"/>
              </a:rPr>
              <a:t>          </a:t>
            </a:r>
            <a:r>
              <a:rPr b="1" lang="en" sz="2400">
                <a:solidFill>
                  <a:schemeClr val="lt1"/>
                </a:solidFill>
                <a:latin typeface="Times New Roman"/>
                <a:ea typeface="Times New Roman"/>
                <a:cs typeface="Times New Roman"/>
                <a:sym typeface="Times New Roman"/>
              </a:rPr>
              <a:t>Aim						Objectives</a:t>
            </a:r>
            <a:endParaRPr b="1" sz="2400">
              <a:solidFill>
                <a:schemeClr val="lt1"/>
              </a:solidFill>
              <a:latin typeface="Times New Roman"/>
              <a:ea typeface="Times New Roman"/>
              <a:cs typeface="Times New Roman"/>
              <a:sym typeface="Times New Roman"/>
            </a:endParaRPr>
          </a:p>
        </p:txBody>
      </p:sp>
      <p:sp>
        <p:nvSpPr>
          <p:cNvPr id="169" name="Google Shape;169;p26"/>
          <p:cNvSpPr txBox="1"/>
          <p:nvPr>
            <p:ph idx="1" type="body"/>
          </p:nvPr>
        </p:nvSpPr>
        <p:spPr>
          <a:xfrm>
            <a:off x="377275" y="1580275"/>
            <a:ext cx="2321400" cy="2765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500">
                <a:solidFill>
                  <a:schemeClr val="lt1"/>
                </a:solidFill>
                <a:latin typeface="Times New Roman"/>
                <a:ea typeface="Times New Roman"/>
                <a:cs typeface="Times New Roman"/>
                <a:sym typeface="Times New Roman"/>
              </a:rPr>
              <a:t>To modificate the design of apex seals and lubrication system of Wankel rotary engine in order to increase apex seal wear resistance and improve the overall performance of the engine</a:t>
            </a:r>
            <a:r>
              <a:rPr lang="en" sz="1500">
                <a:solidFill>
                  <a:schemeClr val="lt1"/>
                </a:solidFill>
              </a:rPr>
              <a:t>.</a:t>
            </a:r>
            <a:endParaRPr sz="1200">
              <a:solidFill>
                <a:schemeClr val="lt1"/>
              </a:solidFill>
              <a:latin typeface="Times New Roman"/>
              <a:ea typeface="Times New Roman"/>
              <a:cs typeface="Times New Roman"/>
              <a:sym typeface="Times New Roman"/>
            </a:endParaRPr>
          </a:p>
        </p:txBody>
      </p:sp>
      <p:sp>
        <p:nvSpPr>
          <p:cNvPr id="170" name="Google Shape;170;p26"/>
          <p:cNvSpPr txBox="1"/>
          <p:nvPr>
            <p:ph idx="2" type="body"/>
          </p:nvPr>
        </p:nvSpPr>
        <p:spPr>
          <a:xfrm>
            <a:off x="3931575" y="1580275"/>
            <a:ext cx="4987200" cy="32532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Clr>
                <a:schemeClr val="lt1"/>
              </a:buClr>
              <a:buSzPts val="1500"/>
              <a:buFont typeface="Times New Roman"/>
              <a:buChar char="●"/>
            </a:pPr>
            <a:r>
              <a:rPr lang="en" sz="1500">
                <a:solidFill>
                  <a:schemeClr val="lt1"/>
                </a:solidFill>
                <a:latin typeface="Times New Roman"/>
                <a:ea typeface="Times New Roman"/>
                <a:cs typeface="Times New Roman"/>
                <a:sym typeface="Times New Roman"/>
              </a:rPr>
              <a:t>Review literatures that has an information about apex seals</a:t>
            </a:r>
            <a:endParaRPr sz="1500">
              <a:solidFill>
                <a:schemeClr val="lt1"/>
              </a:solidFill>
              <a:latin typeface="Times New Roman"/>
              <a:ea typeface="Times New Roman"/>
              <a:cs typeface="Times New Roman"/>
              <a:sym typeface="Times New Roman"/>
            </a:endParaRPr>
          </a:p>
          <a:p>
            <a:pPr indent="-323850" lvl="0" marL="457200" rtl="0" algn="l">
              <a:spcBef>
                <a:spcPts val="0"/>
              </a:spcBef>
              <a:spcAft>
                <a:spcPts val="0"/>
              </a:spcAft>
              <a:buClr>
                <a:schemeClr val="lt1"/>
              </a:buClr>
              <a:buSzPts val="1500"/>
              <a:buFont typeface="Times New Roman"/>
              <a:buChar char="●"/>
            </a:pPr>
            <a:r>
              <a:rPr lang="en" sz="1500">
                <a:solidFill>
                  <a:schemeClr val="lt1"/>
                </a:solidFill>
                <a:latin typeface="Times New Roman"/>
                <a:ea typeface="Times New Roman"/>
                <a:cs typeface="Times New Roman"/>
                <a:sym typeface="Times New Roman"/>
              </a:rPr>
              <a:t>Analyse shapes that can be replacement for the conventional apex seals</a:t>
            </a:r>
            <a:endParaRPr sz="1500">
              <a:solidFill>
                <a:schemeClr val="lt1"/>
              </a:solidFill>
              <a:latin typeface="Times New Roman"/>
              <a:ea typeface="Times New Roman"/>
              <a:cs typeface="Times New Roman"/>
              <a:sym typeface="Times New Roman"/>
            </a:endParaRPr>
          </a:p>
          <a:p>
            <a:pPr indent="-323850" lvl="0" marL="457200" rtl="0" algn="l">
              <a:spcBef>
                <a:spcPts val="0"/>
              </a:spcBef>
              <a:spcAft>
                <a:spcPts val="0"/>
              </a:spcAft>
              <a:buClr>
                <a:schemeClr val="lt1"/>
              </a:buClr>
              <a:buSzPts val="1500"/>
              <a:buFont typeface="Times New Roman"/>
              <a:buChar char="●"/>
            </a:pPr>
            <a:r>
              <a:rPr lang="en" sz="1500">
                <a:solidFill>
                  <a:schemeClr val="lt1"/>
                </a:solidFill>
                <a:latin typeface="Times New Roman"/>
                <a:ea typeface="Times New Roman"/>
                <a:cs typeface="Times New Roman"/>
                <a:sym typeface="Times New Roman"/>
              </a:rPr>
              <a:t>Create CAD model of the Wankel engine with the conventional and new apex seal</a:t>
            </a:r>
            <a:endParaRPr sz="1500">
              <a:solidFill>
                <a:schemeClr val="lt1"/>
              </a:solidFill>
              <a:latin typeface="Times New Roman"/>
              <a:ea typeface="Times New Roman"/>
              <a:cs typeface="Times New Roman"/>
              <a:sym typeface="Times New Roman"/>
            </a:endParaRPr>
          </a:p>
          <a:p>
            <a:pPr indent="-323850" lvl="0" marL="457200" rtl="0" algn="l">
              <a:spcBef>
                <a:spcPts val="0"/>
              </a:spcBef>
              <a:spcAft>
                <a:spcPts val="0"/>
              </a:spcAft>
              <a:buClr>
                <a:schemeClr val="lt1"/>
              </a:buClr>
              <a:buSzPts val="1500"/>
              <a:buFont typeface="Times New Roman"/>
              <a:buChar char="●"/>
            </a:pPr>
            <a:r>
              <a:rPr lang="en" sz="1500">
                <a:solidFill>
                  <a:schemeClr val="lt1"/>
                </a:solidFill>
                <a:latin typeface="Times New Roman"/>
                <a:ea typeface="Times New Roman"/>
                <a:cs typeface="Times New Roman"/>
                <a:sym typeface="Times New Roman"/>
              </a:rPr>
              <a:t>Create Ansys analysis for the conventional and new apex seal</a:t>
            </a:r>
            <a:endParaRPr sz="1500">
              <a:solidFill>
                <a:schemeClr val="lt1"/>
              </a:solidFill>
              <a:latin typeface="Times New Roman"/>
              <a:ea typeface="Times New Roman"/>
              <a:cs typeface="Times New Roman"/>
              <a:sym typeface="Times New Roman"/>
            </a:endParaRPr>
          </a:p>
          <a:p>
            <a:pPr indent="-323850" lvl="0" marL="457200" rtl="0" algn="l">
              <a:spcBef>
                <a:spcPts val="0"/>
              </a:spcBef>
              <a:spcAft>
                <a:spcPts val="0"/>
              </a:spcAft>
              <a:buClr>
                <a:schemeClr val="lt1"/>
              </a:buClr>
              <a:buSzPts val="1500"/>
              <a:buFont typeface="Times New Roman"/>
              <a:buChar char="●"/>
            </a:pPr>
            <a:r>
              <a:rPr lang="en" sz="1500">
                <a:solidFill>
                  <a:schemeClr val="lt1"/>
                </a:solidFill>
                <a:latin typeface="Times New Roman"/>
                <a:ea typeface="Times New Roman"/>
                <a:cs typeface="Times New Roman"/>
                <a:sym typeface="Times New Roman"/>
              </a:rPr>
              <a:t>Compare them and show its effectiveness</a:t>
            </a:r>
            <a:endParaRPr sz="1500">
              <a:solidFill>
                <a:schemeClr val="lt1"/>
              </a:solidFill>
              <a:latin typeface="Times New Roman"/>
              <a:ea typeface="Times New Roman"/>
              <a:cs typeface="Times New Roman"/>
              <a:sym typeface="Times New Roman"/>
            </a:endParaRPr>
          </a:p>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71" name="Google Shape;171;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000"/>
              <a:buFont typeface="Arial"/>
              <a:buNone/>
            </a:pPr>
            <a:fld id="{00000000-1234-1234-1234-123412341234}" type="slidenum">
              <a:rPr b="1" lang="en" sz="1400">
                <a:solidFill>
                  <a:schemeClr val="lt1"/>
                </a:solidFill>
                <a:latin typeface="Times New Roman"/>
                <a:ea typeface="Times New Roman"/>
                <a:cs typeface="Times New Roman"/>
                <a:sym typeface="Times New Roman"/>
              </a:rPr>
              <a:t>‹#›</a:t>
            </a:fld>
            <a:endParaRPr b="1" sz="1400">
              <a:solidFill>
                <a:schemeClr val="lt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NU blu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