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8" r:id="rId3"/>
    <p:sldId id="267" r:id="rId4"/>
    <p:sldId id="257" r:id="rId5"/>
    <p:sldId id="263" r:id="rId6"/>
    <p:sldId id="268" r:id="rId7"/>
    <p:sldId id="270" r:id="rId8"/>
    <p:sldId id="273" r:id="rId9"/>
    <p:sldId id="266" r:id="rId10"/>
    <p:sldId id="274" r:id="rId11"/>
    <p:sldId id="275" r:id="rId12"/>
    <p:sldId id="282" r:id="rId13"/>
    <p:sldId id="276" r:id="rId14"/>
    <p:sldId id="264" r:id="rId15"/>
    <p:sldId id="265" r:id="rId16"/>
    <p:sldId id="261" r:id="rId17"/>
    <p:sldId id="271" r:id="rId18"/>
    <p:sldId id="269" r:id="rId19"/>
    <p:sldId id="283" r:id="rId20"/>
    <p:sldId id="284" r:id="rId21"/>
    <p:sldId id="286" r:id="rId22"/>
    <p:sldId id="285" r:id="rId23"/>
    <p:sldId id="287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Poyarkova" initials="MP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4"/>
    <a:srgbClr val="A39C89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9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A0C195-83B5-4F52-AF4F-20958D2CF831}" type="doc">
      <dgm:prSet loTypeId="urn:microsoft.com/office/officeart/2011/layout/HexagonRadial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CFB4A7B-0072-4838-B4DF-6C00C5410E31}">
      <dgm:prSet phldrT="[Text]" custT="1"/>
      <dgm:spPr/>
      <dgm:t>
        <a:bodyPr/>
        <a:lstStyle/>
        <a:p>
          <a:r>
            <a:rPr lang="ru-RU" sz="600" dirty="0" smtClean="0"/>
            <a:t>Инструменты</a:t>
          </a:r>
          <a:endParaRPr lang="en-US" sz="600" dirty="0"/>
        </a:p>
      </dgm:t>
    </dgm:pt>
    <dgm:pt modelId="{B40A17A0-0CB6-4464-A96B-5EF974487009}" type="parTrans" cxnId="{82AC3AC3-09D9-42F2-98FB-33EC627A1018}">
      <dgm:prSet/>
      <dgm:spPr/>
      <dgm:t>
        <a:bodyPr/>
        <a:lstStyle/>
        <a:p>
          <a:endParaRPr lang="en-US"/>
        </a:p>
      </dgm:t>
    </dgm:pt>
    <dgm:pt modelId="{06D536D8-F12D-4943-87DB-B21E352CFB8E}" type="sibTrans" cxnId="{82AC3AC3-09D9-42F2-98FB-33EC627A1018}">
      <dgm:prSet/>
      <dgm:spPr/>
      <dgm:t>
        <a:bodyPr/>
        <a:lstStyle/>
        <a:p>
          <a:endParaRPr lang="en-US"/>
        </a:p>
      </dgm:t>
    </dgm:pt>
    <dgm:pt modelId="{B351C05C-E4D2-4CFA-860D-5913111AC8AD}">
      <dgm:prSet phldrT="[Text]" custT="1"/>
      <dgm:spPr>
        <a:gradFill rotWithShape="0">
          <a:gsLst>
            <a:gs pos="0">
              <a:srgbClr val="C00000"/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</a:gradFill>
      </dgm:spPr>
      <dgm:t>
        <a:bodyPr/>
        <a:lstStyle/>
        <a:p>
          <a:r>
            <a:rPr lang="ru-RU" sz="600" dirty="0" smtClean="0"/>
            <a:t>Интернет - ресурс</a:t>
          </a:r>
          <a:endParaRPr lang="en-US" sz="600" dirty="0"/>
        </a:p>
      </dgm:t>
    </dgm:pt>
    <dgm:pt modelId="{74C33A94-BCF8-4EE4-B8AF-DFBEA35D9AEB}" type="parTrans" cxnId="{FC7C0109-E7A0-4948-A12C-AE6DA835DBC1}">
      <dgm:prSet/>
      <dgm:spPr/>
      <dgm:t>
        <a:bodyPr/>
        <a:lstStyle/>
        <a:p>
          <a:endParaRPr lang="en-US"/>
        </a:p>
      </dgm:t>
    </dgm:pt>
    <dgm:pt modelId="{4688D242-9180-4513-896F-47DA43141011}" type="sibTrans" cxnId="{FC7C0109-E7A0-4948-A12C-AE6DA835DBC1}">
      <dgm:prSet/>
      <dgm:spPr/>
      <dgm:t>
        <a:bodyPr/>
        <a:lstStyle/>
        <a:p>
          <a:endParaRPr lang="en-US"/>
        </a:p>
      </dgm:t>
    </dgm:pt>
    <dgm:pt modelId="{2079483A-F600-49BE-A51A-1495C2C5C8EA}">
      <dgm:prSet phldrT="[Text]" custT="1"/>
      <dgm:spPr>
        <a:gradFill rotWithShape="0">
          <a:gsLst>
            <a:gs pos="88000">
              <a:srgbClr val="E5761B"/>
            </a:gs>
            <a:gs pos="20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</a:gradFill>
      </dgm:spPr>
      <dgm:t>
        <a:bodyPr/>
        <a:lstStyle/>
        <a:p>
          <a:r>
            <a:rPr lang="ru-RU" sz="600" dirty="0" smtClean="0"/>
            <a:t>Спец. Мероприятия – конференции презентации</a:t>
          </a:r>
          <a:endParaRPr lang="en-US" sz="600" dirty="0"/>
        </a:p>
      </dgm:t>
    </dgm:pt>
    <dgm:pt modelId="{596E6CD7-84BF-4881-833B-4996F186A589}" type="parTrans" cxnId="{5EE493B5-07E2-4235-BEFE-7A9FA410A9B4}">
      <dgm:prSet/>
      <dgm:spPr/>
      <dgm:t>
        <a:bodyPr/>
        <a:lstStyle/>
        <a:p>
          <a:endParaRPr lang="en-US"/>
        </a:p>
      </dgm:t>
    </dgm:pt>
    <dgm:pt modelId="{C92ADD6F-32B3-4B3B-B53A-7CAAC0862EBF}" type="sibTrans" cxnId="{5EE493B5-07E2-4235-BEFE-7A9FA410A9B4}">
      <dgm:prSet/>
      <dgm:spPr/>
      <dgm:t>
        <a:bodyPr/>
        <a:lstStyle/>
        <a:p>
          <a:endParaRPr lang="en-US"/>
        </a:p>
      </dgm:t>
    </dgm:pt>
    <dgm:pt modelId="{00E741C8-CC4E-4A55-B1C6-B87AC92123C4}">
      <dgm:prSet phldrT="[Text]" custT="1"/>
      <dgm:spPr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69000">
              <a:schemeClr val="accent6">
                <a:lumMod val="40000"/>
                <a:lumOff val="60000"/>
              </a:schemeClr>
            </a:gs>
            <a:gs pos="82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</a:gradFill>
      </dgm:spPr>
      <dgm:t>
        <a:bodyPr/>
        <a:lstStyle/>
        <a:p>
          <a:r>
            <a:rPr lang="ru-RU" sz="600" dirty="0" smtClean="0"/>
            <a:t>Реклама</a:t>
          </a:r>
          <a:endParaRPr lang="en-US" sz="600" dirty="0"/>
        </a:p>
      </dgm:t>
    </dgm:pt>
    <dgm:pt modelId="{2603B4F3-17C5-41BB-8A92-39B2EF16A41E}" type="parTrans" cxnId="{54087B7A-A7D8-4F71-A785-D425F4CEDF90}">
      <dgm:prSet/>
      <dgm:spPr/>
      <dgm:t>
        <a:bodyPr/>
        <a:lstStyle/>
        <a:p>
          <a:endParaRPr lang="en-US"/>
        </a:p>
      </dgm:t>
    </dgm:pt>
    <dgm:pt modelId="{83F1F240-50F8-4A6A-B72D-32D60CF6F712}" type="sibTrans" cxnId="{54087B7A-A7D8-4F71-A785-D425F4CEDF90}">
      <dgm:prSet/>
      <dgm:spPr/>
      <dgm:t>
        <a:bodyPr/>
        <a:lstStyle/>
        <a:p>
          <a:endParaRPr lang="en-US"/>
        </a:p>
      </dgm:t>
    </dgm:pt>
    <dgm:pt modelId="{877F9938-929B-429B-A385-81ED66C33775}">
      <dgm:prSet phldrT="[Text]" custT="1"/>
      <dgm:spPr>
        <a:solidFill>
          <a:srgbClr val="92D050"/>
        </a:solidFill>
      </dgm:spPr>
      <dgm:t>
        <a:bodyPr/>
        <a:lstStyle/>
        <a:p>
          <a:r>
            <a:rPr lang="ru-RU" sz="600" dirty="0" smtClean="0"/>
            <a:t>СМИ</a:t>
          </a:r>
          <a:endParaRPr lang="en-US" sz="600" dirty="0"/>
        </a:p>
      </dgm:t>
    </dgm:pt>
    <dgm:pt modelId="{5F0A0E4F-626B-4612-B8C9-F17B2B4C4FB9}" type="parTrans" cxnId="{57AFE162-7BED-4CF2-B301-86C177AF4DAD}">
      <dgm:prSet/>
      <dgm:spPr/>
      <dgm:t>
        <a:bodyPr/>
        <a:lstStyle/>
        <a:p>
          <a:endParaRPr lang="en-US"/>
        </a:p>
      </dgm:t>
    </dgm:pt>
    <dgm:pt modelId="{70017451-EF9C-45E3-A07D-D729A4C2B0FD}" type="sibTrans" cxnId="{57AFE162-7BED-4CF2-B301-86C177AF4DAD}">
      <dgm:prSet/>
      <dgm:spPr/>
      <dgm:t>
        <a:bodyPr/>
        <a:lstStyle/>
        <a:p>
          <a:endParaRPr lang="en-US"/>
        </a:p>
      </dgm:t>
    </dgm:pt>
    <dgm:pt modelId="{B1838A88-87D2-481A-99B0-9FA65312C75C}">
      <dgm:prSet phldrT="[Text]" custT="1"/>
      <dgm:spPr>
        <a:solidFill>
          <a:srgbClr val="0070C0"/>
        </a:solidFill>
      </dgm:spPr>
      <dgm:t>
        <a:bodyPr/>
        <a:lstStyle/>
        <a:p>
          <a:r>
            <a:rPr lang="ru-RU" sz="600" dirty="0" smtClean="0"/>
            <a:t>Печатные, раздаточные материалы</a:t>
          </a:r>
          <a:endParaRPr lang="en-US" sz="600" dirty="0"/>
        </a:p>
      </dgm:t>
    </dgm:pt>
    <dgm:pt modelId="{F6031D21-9C15-4A7B-A459-40D7236B35C1}" type="parTrans" cxnId="{6879C92A-9094-4ADD-BBFF-90182A5E3CDF}">
      <dgm:prSet/>
      <dgm:spPr/>
      <dgm:t>
        <a:bodyPr/>
        <a:lstStyle/>
        <a:p>
          <a:endParaRPr lang="en-US"/>
        </a:p>
      </dgm:t>
    </dgm:pt>
    <dgm:pt modelId="{00B4488F-2D1B-4A3A-8BF3-142A75E332D6}" type="sibTrans" cxnId="{6879C92A-9094-4ADD-BBFF-90182A5E3CDF}">
      <dgm:prSet/>
      <dgm:spPr/>
      <dgm:t>
        <a:bodyPr/>
        <a:lstStyle/>
        <a:p>
          <a:endParaRPr lang="en-US"/>
        </a:p>
      </dgm:t>
    </dgm:pt>
    <dgm:pt modelId="{7C00FE76-CADC-4A5D-B38D-7C10E6D3AFCC}">
      <dgm:prSet phldrT="[Text]" custT="1"/>
      <dgm:spPr>
        <a:solidFill>
          <a:srgbClr val="E1801F"/>
        </a:solidFill>
      </dgm:spPr>
      <dgm:t>
        <a:bodyPr/>
        <a:lstStyle/>
        <a:p>
          <a:r>
            <a:rPr lang="ru-RU" sz="600" dirty="0" smtClean="0"/>
            <a:t>Другое</a:t>
          </a:r>
          <a:endParaRPr lang="en-US" sz="600" dirty="0"/>
        </a:p>
      </dgm:t>
    </dgm:pt>
    <dgm:pt modelId="{2341C57F-6696-433A-B2AA-E7A7F19A009A}" type="parTrans" cxnId="{A0BC162F-F92C-4171-8A12-603F30D971D8}">
      <dgm:prSet/>
      <dgm:spPr/>
      <dgm:t>
        <a:bodyPr/>
        <a:lstStyle/>
        <a:p>
          <a:endParaRPr lang="en-US"/>
        </a:p>
      </dgm:t>
    </dgm:pt>
    <dgm:pt modelId="{8168E66B-6AFE-4E8D-9F4D-E7FC64CC0BFD}" type="sibTrans" cxnId="{A0BC162F-F92C-4171-8A12-603F30D971D8}">
      <dgm:prSet/>
      <dgm:spPr/>
      <dgm:t>
        <a:bodyPr/>
        <a:lstStyle/>
        <a:p>
          <a:endParaRPr lang="en-US"/>
        </a:p>
      </dgm:t>
    </dgm:pt>
    <dgm:pt modelId="{C70A31C0-CF22-4A1A-9C68-21C381343ACE}" type="pres">
      <dgm:prSet presAssocID="{E7A0C195-83B5-4F52-AF4F-20958D2CF831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9236B1FD-D075-4D6C-B1FF-A485C04B7A1C}" type="pres">
      <dgm:prSet presAssocID="{7CFB4A7B-0072-4838-B4DF-6C00C5410E31}" presName="Parent" presStyleLbl="node0" presStyleIdx="0" presStyleCnt="1" custScaleX="109732">
        <dgm:presLayoutVars>
          <dgm:chMax val="6"/>
          <dgm:chPref val="6"/>
        </dgm:presLayoutVars>
      </dgm:prSet>
      <dgm:spPr/>
      <dgm:t>
        <a:bodyPr/>
        <a:lstStyle/>
        <a:p>
          <a:endParaRPr lang="en-US"/>
        </a:p>
      </dgm:t>
    </dgm:pt>
    <dgm:pt modelId="{4DCD8700-D13C-43A2-BD9D-1E18A1135D19}" type="pres">
      <dgm:prSet presAssocID="{B351C05C-E4D2-4CFA-860D-5913111AC8AD}" presName="Accent1" presStyleCnt="0"/>
      <dgm:spPr/>
    </dgm:pt>
    <dgm:pt modelId="{7EE457CB-A910-4E4F-B421-11373096A93D}" type="pres">
      <dgm:prSet presAssocID="{B351C05C-E4D2-4CFA-860D-5913111AC8AD}" presName="Accent" presStyleLbl="bgShp" presStyleIdx="0" presStyleCnt="6"/>
      <dgm:spPr/>
    </dgm:pt>
    <dgm:pt modelId="{DBBB1389-EDB4-4D39-9DAB-A607D2ADF40E}" type="pres">
      <dgm:prSet presAssocID="{B351C05C-E4D2-4CFA-860D-5913111AC8AD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3399CF-1D40-401A-BD60-E0915CF8D4E6}" type="pres">
      <dgm:prSet presAssocID="{2079483A-F600-49BE-A51A-1495C2C5C8EA}" presName="Accent2" presStyleCnt="0"/>
      <dgm:spPr/>
    </dgm:pt>
    <dgm:pt modelId="{8DB198C6-F20D-4EB6-991C-82463E5225C0}" type="pres">
      <dgm:prSet presAssocID="{2079483A-F600-49BE-A51A-1495C2C5C8EA}" presName="Accent" presStyleLbl="bgShp" presStyleIdx="1" presStyleCnt="6"/>
      <dgm:spPr/>
    </dgm:pt>
    <dgm:pt modelId="{4A497994-82D6-4AE1-BF06-B488D94E18FC}" type="pres">
      <dgm:prSet presAssocID="{2079483A-F600-49BE-A51A-1495C2C5C8EA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286402-A8FD-4D4E-9C07-A5791444A855}" type="pres">
      <dgm:prSet presAssocID="{00E741C8-CC4E-4A55-B1C6-B87AC92123C4}" presName="Accent3" presStyleCnt="0"/>
      <dgm:spPr/>
    </dgm:pt>
    <dgm:pt modelId="{390E9103-CCE6-4873-9FA8-EF5B9F4F4241}" type="pres">
      <dgm:prSet presAssocID="{00E741C8-CC4E-4A55-B1C6-B87AC92123C4}" presName="Accent" presStyleLbl="bgShp" presStyleIdx="2" presStyleCnt="6"/>
      <dgm:spPr/>
    </dgm:pt>
    <dgm:pt modelId="{3070CC2A-252D-4BCF-B01F-8FAF55148E2B}" type="pres">
      <dgm:prSet presAssocID="{00E741C8-CC4E-4A55-B1C6-B87AC92123C4}" presName="Child3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301CE5-B855-44A2-B618-A2D0CA033AFE}" type="pres">
      <dgm:prSet presAssocID="{877F9938-929B-429B-A385-81ED66C33775}" presName="Accent4" presStyleCnt="0"/>
      <dgm:spPr/>
    </dgm:pt>
    <dgm:pt modelId="{E534F4FC-C046-49F3-818E-641F3B096A6C}" type="pres">
      <dgm:prSet presAssocID="{877F9938-929B-429B-A385-81ED66C33775}" presName="Accent" presStyleLbl="bgShp" presStyleIdx="3" presStyleCnt="6"/>
      <dgm:spPr/>
    </dgm:pt>
    <dgm:pt modelId="{28B72CBE-EC8F-460E-825C-896DC4423C6B}" type="pres">
      <dgm:prSet presAssocID="{877F9938-929B-429B-A385-81ED66C33775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039FFF-BBE3-4C20-9264-A1915FC9EDE4}" type="pres">
      <dgm:prSet presAssocID="{B1838A88-87D2-481A-99B0-9FA65312C75C}" presName="Accent5" presStyleCnt="0"/>
      <dgm:spPr/>
    </dgm:pt>
    <dgm:pt modelId="{A47182F3-ED70-4E89-BC49-18C1063745AE}" type="pres">
      <dgm:prSet presAssocID="{B1838A88-87D2-481A-99B0-9FA65312C75C}" presName="Accent" presStyleLbl="bgShp" presStyleIdx="4" presStyleCnt="6"/>
      <dgm:spPr/>
    </dgm:pt>
    <dgm:pt modelId="{BDAB82B4-114D-4A10-B67F-ADB2C645642E}" type="pres">
      <dgm:prSet presAssocID="{B1838A88-87D2-481A-99B0-9FA65312C75C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5880A0-4D2D-4BDC-8C7D-9939B965920B}" type="pres">
      <dgm:prSet presAssocID="{7C00FE76-CADC-4A5D-B38D-7C10E6D3AFCC}" presName="Accent6" presStyleCnt="0"/>
      <dgm:spPr/>
    </dgm:pt>
    <dgm:pt modelId="{D140339A-144D-46C1-9CE8-4FAC8AE5893F}" type="pres">
      <dgm:prSet presAssocID="{7C00FE76-CADC-4A5D-B38D-7C10E6D3AFCC}" presName="Accent" presStyleLbl="bgShp" presStyleIdx="5" presStyleCnt="6"/>
      <dgm:spPr/>
    </dgm:pt>
    <dgm:pt modelId="{DA417320-36DA-45B8-992E-EF701737EA23}" type="pres">
      <dgm:prSet presAssocID="{7C00FE76-CADC-4A5D-B38D-7C10E6D3AFCC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879C92A-9094-4ADD-BBFF-90182A5E3CDF}" srcId="{7CFB4A7B-0072-4838-B4DF-6C00C5410E31}" destId="{B1838A88-87D2-481A-99B0-9FA65312C75C}" srcOrd="4" destOrd="0" parTransId="{F6031D21-9C15-4A7B-A459-40D7236B35C1}" sibTransId="{00B4488F-2D1B-4A3A-8BF3-142A75E332D6}"/>
    <dgm:cxn modelId="{8955A19C-45D5-4935-A7B9-40D1121F4D17}" type="presOf" srcId="{7C00FE76-CADC-4A5D-B38D-7C10E6D3AFCC}" destId="{DA417320-36DA-45B8-992E-EF701737EA23}" srcOrd="0" destOrd="0" presId="urn:microsoft.com/office/officeart/2011/layout/HexagonRadial"/>
    <dgm:cxn modelId="{54087B7A-A7D8-4F71-A785-D425F4CEDF90}" srcId="{7CFB4A7B-0072-4838-B4DF-6C00C5410E31}" destId="{00E741C8-CC4E-4A55-B1C6-B87AC92123C4}" srcOrd="2" destOrd="0" parTransId="{2603B4F3-17C5-41BB-8A92-39B2EF16A41E}" sibTransId="{83F1F240-50F8-4A6A-B72D-32D60CF6F712}"/>
    <dgm:cxn modelId="{FC7C0109-E7A0-4948-A12C-AE6DA835DBC1}" srcId="{7CFB4A7B-0072-4838-B4DF-6C00C5410E31}" destId="{B351C05C-E4D2-4CFA-860D-5913111AC8AD}" srcOrd="0" destOrd="0" parTransId="{74C33A94-BCF8-4EE4-B8AF-DFBEA35D9AEB}" sibTransId="{4688D242-9180-4513-896F-47DA43141011}"/>
    <dgm:cxn modelId="{57AFE162-7BED-4CF2-B301-86C177AF4DAD}" srcId="{7CFB4A7B-0072-4838-B4DF-6C00C5410E31}" destId="{877F9938-929B-429B-A385-81ED66C33775}" srcOrd="3" destOrd="0" parTransId="{5F0A0E4F-626B-4612-B8C9-F17B2B4C4FB9}" sibTransId="{70017451-EF9C-45E3-A07D-D729A4C2B0FD}"/>
    <dgm:cxn modelId="{C30F9B6B-939B-400A-BD15-D7B69ECFA1E4}" type="presOf" srcId="{E7A0C195-83B5-4F52-AF4F-20958D2CF831}" destId="{C70A31C0-CF22-4A1A-9C68-21C381343ACE}" srcOrd="0" destOrd="0" presId="urn:microsoft.com/office/officeart/2011/layout/HexagonRadial"/>
    <dgm:cxn modelId="{D8502FE0-A3C9-4477-BA4B-232557DD7C14}" type="presOf" srcId="{00E741C8-CC4E-4A55-B1C6-B87AC92123C4}" destId="{3070CC2A-252D-4BCF-B01F-8FAF55148E2B}" srcOrd="0" destOrd="0" presId="urn:microsoft.com/office/officeart/2011/layout/HexagonRadial"/>
    <dgm:cxn modelId="{82AC3AC3-09D9-42F2-98FB-33EC627A1018}" srcId="{E7A0C195-83B5-4F52-AF4F-20958D2CF831}" destId="{7CFB4A7B-0072-4838-B4DF-6C00C5410E31}" srcOrd="0" destOrd="0" parTransId="{B40A17A0-0CB6-4464-A96B-5EF974487009}" sibTransId="{06D536D8-F12D-4943-87DB-B21E352CFB8E}"/>
    <dgm:cxn modelId="{3D12D04C-5CB8-48AB-8674-E4CE18B17DEB}" type="presOf" srcId="{877F9938-929B-429B-A385-81ED66C33775}" destId="{28B72CBE-EC8F-460E-825C-896DC4423C6B}" srcOrd="0" destOrd="0" presId="urn:microsoft.com/office/officeart/2011/layout/HexagonRadial"/>
    <dgm:cxn modelId="{2C9CA01E-B7B9-45DB-8BB0-4B714B6676FC}" type="presOf" srcId="{B1838A88-87D2-481A-99B0-9FA65312C75C}" destId="{BDAB82B4-114D-4A10-B67F-ADB2C645642E}" srcOrd="0" destOrd="0" presId="urn:microsoft.com/office/officeart/2011/layout/HexagonRadial"/>
    <dgm:cxn modelId="{A0BC162F-F92C-4171-8A12-603F30D971D8}" srcId="{7CFB4A7B-0072-4838-B4DF-6C00C5410E31}" destId="{7C00FE76-CADC-4A5D-B38D-7C10E6D3AFCC}" srcOrd="5" destOrd="0" parTransId="{2341C57F-6696-433A-B2AA-E7A7F19A009A}" sibTransId="{8168E66B-6AFE-4E8D-9F4D-E7FC64CC0BFD}"/>
    <dgm:cxn modelId="{2B20C52A-7073-4D6E-A8ED-74874C7A18FB}" type="presOf" srcId="{2079483A-F600-49BE-A51A-1495C2C5C8EA}" destId="{4A497994-82D6-4AE1-BF06-B488D94E18FC}" srcOrd="0" destOrd="0" presId="urn:microsoft.com/office/officeart/2011/layout/HexagonRadial"/>
    <dgm:cxn modelId="{363A4AF5-3079-4B06-A8D8-47B9B4A15BC2}" type="presOf" srcId="{B351C05C-E4D2-4CFA-860D-5913111AC8AD}" destId="{DBBB1389-EDB4-4D39-9DAB-A607D2ADF40E}" srcOrd="0" destOrd="0" presId="urn:microsoft.com/office/officeart/2011/layout/HexagonRadial"/>
    <dgm:cxn modelId="{5EE493B5-07E2-4235-BEFE-7A9FA410A9B4}" srcId="{7CFB4A7B-0072-4838-B4DF-6C00C5410E31}" destId="{2079483A-F600-49BE-A51A-1495C2C5C8EA}" srcOrd="1" destOrd="0" parTransId="{596E6CD7-84BF-4881-833B-4996F186A589}" sibTransId="{C92ADD6F-32B3-4B3B-B53A-7CAAC0862EBF}"/>
    <dgm:cxn modelId="{8069EF8F-5429-4FFD-B553-6D1F5C79E1A3}" type="presOf" srcId="{7CFB4A7B-0072-4838-B4DF-6C00C5410E31}" destId="{9236B1FD-D075-4D6C-B1FF-A485C04B7A1C}" srcOrd="0" destOrd="0" presId="urn:microsoft.com/office/officeart/2011/layout/HexagonRadial"/>
    <dgm:cxn modelId="{71C89AAF-743E-4E98-BFED-C6480B7B6513}" type="presParOf" srcId="{C70A31C0-CF22-4A1A-9C68-21C381343ACE}" destId="{9236B1FD-D075-4D6C-B1FF-A485C04B7A1C}" srcOrd="0" destOrd="0" presId="urn:microsoft.com/office/officeart/2011/layout/HexagonRadial"/>
    <dgm:cxn modelId="{2B5687B4-4006-4575-A6B5-9178282441A0}" type="presParOf" srcId="{C70A31C0-CF22-4A1A-9C68-21C381343ACE}" destId="{4DCD8700-D13C-43A2-BD9D-1E18A1135D19}" srcOrd="1" destOrd="0" presId="urn:microsoft.com/office/officeart/2011/layout/HexagonRadial"/>
    <dgm:cxn modelId="{51E73563-BD0E-4D4D-98CF-5A41BEACB312}" type="presParOf" srcId="{4DCD8700-D13C-43A2-BD9D-1E18A1135D19}" destId="{7EE457CB-A910-4E4F-B421-11373096A93D}" srcOrd="0" destOrd="0" presId="urn:microsoft.com/office/officeart/2011/layout/HexagonRadial"/>
    <dgm:cxn modelId="{13B8D892-0B28-44BE-949B-7BDD1074D40C}" type="presParOf" srcId="{C70A31C0-CF22-4A1A-9C68-21C381343ACE}" destId="{DBBB1389-EDB4-4D39-9DAB-A607D2ADF40E}" srcOrd="2" destOrd="0" presId="urn:microsoft.com/office/officeart/2011/layout/HexagonRadial"/>
    <dgm:cxn modelId="{5B608C9B-B605-4EC3-AE6F-BB657598E3B5}" type="presParOf" srcId="{C70A31C0-CF22-4A1A-9C68-21C381343ACE}" destId="{CE3399CF-1D40-401A-BD60-E0915CF8D4E6}" srcOrd="3" destOrd="0" presId="urn:microsoft.com/office/officeart/2011/layout/HexagonRadial"/>
    <dgm:cxn modelId="{B4EC9106-5C92-4959-B3ED-2A3BC43AD713}" type="presParOf" srcId="{CE3399CF-1D40-401A-BD60-E0915CF8D4E6}" destId="{8DB198C6-F20D-4EB6-991C-82463E5225C0}" srcOrd="0" destOrd="0" presId="urn:microsoft.com/office/officeart/2011/layout/HexagonRadial"/>
    <dgm:cxn modelId="{088032A5-4235-4C12-9583-32527BA8327A}" type="presParOf" srcId="{C70A31C0-CF22-4A1A-9C68-21C381343ACE}" destId="{4A497994-82D6-4AE1-BF06-B488D94E18FC}" srcOrd="4" destOrd="0" presId="urn:microsoft.com/office/officeart/2011/layout/HexagonRadial"/>
    <dgm:cxn modelId="{E414B0F2-DB70-40C7-B403-3ACF9E4CA3D6}" type="presParOf" srcId="{C70A31C0-CF22-4A1A-9C68-21C381343ACE}" destId="{7A286402-A8FD-4D4E-9C07-A5791444A855}" srcOrd="5" destOrd="0" presId="urn:microsoft.com/office/officeart/2011/layout/HexagonRadial"/>
    <dgm:cxn modelId="{8FE1A874-C061-46AE-BD82-76A342B52198}" type="presParOf" srcId="{7A286402-A8FD-4D4E-9C07-A5791444A855}" destId="{390E9103-CCE6-4873-9FA8-EF5B9F4F4241}" srcOrd="0" destOrd="0" presId="urn:microsoft.com/office/officeart/2011/layout/HexagonRadial"/>
    <dgm:cxn modelId="{AC5E8250-9A19-4872-8330-F7FC0058CEFE}" type="presParOf" srcId="{C70A31C0-CF22-4A1A-9C68-21C381343ACE}" destId="{3070CC2A-252D-4BCF-B01F-8FAF55148E2B}" srcOrd="6" destOrd="0" presId="urn:microsoft.com/office/officeart/2011/layout/HexagonRadial"/>
    <dgm:cxn modelId="{4F118C50-101D-442E-B10A-67762009405D}" type="presParOf" srcId="{C70A31C0-CF22-4A1A-9C68-21C381343ACE}" destId="{CC301CE5-B855-44A2-B618-A2D0CA033AFE}" srcOrd="7" destOrd="0" presId="urn:microsoft.com/office/officeart/2011/layout/HexagonRadial"/>
    <dgm:cxn modelId="{F58F1875-5ECF-4729-9748-8E91E4CF1DE5}" type="presParOf" srcId="{CC301CE5-B855-44A2-B618-A2D0CA033AFE}" destId="{E534F4FC-C046-49F3-818E-641F3B096A6C}" srcOrd="0" destOrd="0" presId="urn:microsoft.com/office/officeart/2011/layout/HexagonRadial"/>
    <dgm:cxn modelId="{3726DEF7-99CB-4C35-8250-0CB1F52299EA}" type="presParOf" srcId="{C70A31C0-CF22-4A1A-9C68-21C381343ACE}" destId="{28B72CBE-EC8F-460E-825C-896DC4423C6B}" srcOrd="8" destOrd="0" presId="urn:microsoft.com/office/officeart/2011/layout/HexagonRadial"/>
    <dgm:cxn modelId="{EB5903FC-7623-4BD3-824F-5B4E9C7527D3}" type="presParOf" srcId="{C70A31C0-CF22-4A1A-9C68-21C381343ACE}" destId="{C0039FFF-BBE3-4C20-9264-A1915FC9EDE4}" srcOrd="9" destOrd="0" presId="urn:microsoft.com/office/officeart/2011/layout/HexagonRadial"/>
    <dgm:cxn modelId="{5864C355-2917-4184-97FA-5EB1677C709E}" type="presParOf" srcId="{C0039FFF-BBE3-4C20-9264-A1915FC9EDE4}" destId="{A47182F3-ED70-4E89-BC49-18C1063745AE}" srcOrd="0" destOrd="0" presId="urn:microsoft.com/office/officeart/2011/layout/HexagonRadial"/>
    <dgm:cxn modelId="{6C3BBD40-1F07-4D3D-BBC4-EBE60567E2E1}" type="presParOf" srcId="{C70A31C0-CF22-4A1A-9C68-21C381343ACE}" destId="{BDAB82B4-114D-4A10-B67F-ADB2C645642E}" srcOrd="10" destOrd="0" presId="urn:microsoft.com/office/officeart/2011/layout/HexagonRadial"/>
    <dgm:cxn modelId="{830A6558-F97C-4EB3-B233-A1D0F184601D}" type="presParOf" srcId="{C70A31C0-CF22-4A1A-9C68-21C381343ACE}" destId="{DD5880A0-4D2D-4BDC-8C7D-9939B965920B}" srcOrd="11" destOrd="0" presId="urn:microsoft.com/office/officeart/2011/layout/HexagonRadial"/>
    <dgm:cxn modelId="{D2B03DEB-DC62-4A48-8870-8A30ECDAD12B}" type="presParOf" srcId="{DD5880A0-4D2D-4BDC-8C7D-9939B965920B}" destId="{D140339A-144D-46C1-9CE8-4FAC8AE5893F}" srcOrd="0" destOrd="0" presId="urn:microsoft.com/office/officeart/2011/layout/HexagonRadial"/>
    <dgm:cxn modelId="{5D060D64-CC90-4557-9DD5-BB55D4B67187}" type="presParOf" srcId="{C70A31C0-CF22-4A1A-9C68-21C381343ACE}" destId="{DA417320-36DA-45B8-992E-EF701737EA23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36B1FD-D075-4D6C-B1FF-A485C04B7A1C}">
      <dsp:nvSpPr>
        <dsp:cNvPr id="0" name=""/>
        <dsp:cNvSpPr/>
      </dsp:nvSpPr>
      <dsp:spPr>
        <a:xfrm>
          <a:off x="996865" y="811912"/>
          <a:ext cx="1132407" cy="892700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kern="1200" dirty="0" smtClean="0"/>
            <a:t>Инструменты</a:t>
          </a:r>
          <a:endParaRPr lang="en-US" sz="600" kern="1200" dirty="0"/>
        </a:p>
      </dsp:txBody>
      <dsp:txXfrm>
        <a:off x="1176247" y="953323"/>
        <a:ext cx="773643" cy="609878"/>
      </dsp:txXfrm>
    </dsp:sp>
    <dsp:sp modelId="{8DB198C6-F20D-4EB6-991C-82463E5225C0}">
      <dsp:nvSpPr>
        <dsp:cNvPr id="0" name=""/>
        <dsp:cNvSpPr/>
      </dsp:nvSpPr>
      <dsp:spPr>
        <a:xfrm>
          <a:off x="1693296" y="384815"/>
          <a:ext cx="389361" cy="335486"/>
        </a:xfrm>
        <a:prstGeom prst="hexagon">
          <a:avLst>
            <a:gd name="adj" fmla="val 28900"/>
            <a:gd name="vf" fmla="val 115470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DBBB1389-EDB4-4D39-9DAB-A607D2ADF40E}">
      <dsp:nvSpPr>
        <dsp:cNvPr id="0" name=""/>
        <dsp:cNvSpPr/>
      </dsp:nvSpPr>
      <dsp:spPr>
        <a:xfrm>
          <a:off x="1142140" y="0"/>
          <a:ext cx="845696" cy="731627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rgbClr val="C00000"/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kern="1200" dirty="0" smtClean="0"/>
            <a:t>Интернет - ресурс</a:t>
          </a:r>
          <a:endParaRPr lang="en-US" sz="600" kern="1200" dirty="0"/>
        </a:p>
      </dsp:txBody>
      <dsp:txXfrm>
        <a:off x="1282290" y="121246"/>
        <a:ext cx="565396" cy="489135"/>
      </dsp:txXfrm>
    </dsp:sp>
    <dsp:sp modelId="{390E9103-CCE6-4873-9FA8-EF5B9F4F4241}">
      <dsp:nvSpPr>
        <dsp:cNvPr id="0" name=""/>
        <dsp:cNvSpPr/>
      </dsp:nvSpPr>
      <dsp:spPr>
        <a:xfrm>
          <a:off x="2147711" y="1011996"/>
          <a:ext cx="389361" cy="335486"/>
        </a:xfrm>
        <a:prstGeom prst="hexagon">
          <a:avLst>
            <a:gd name="adj" fmla="val 28900"/>
            <a:gd name="vf" fmla="val 115470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4A497994-82D6-4AE1-BF06-B488D94E18FC}">
      <dsp:nvSpPr>
        <dsp:cNvPr id="0" name=""/>
        <dsp:cNvSpPr/>
      </dsp:nvSpPr>
      <dsp:spPr>
        <a:xfrm>
          <a:off x="1917743" y="449999"/>
          <a:ext cx="845696" cy="731627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88000">
              <a:srgbClr val="E5761B"/>
            </a:gs>
            <a:gs pos="20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kern="1200" dirty="0" smtClean="0"/>
            <a:t>Спец. Мероприятия – конференции презентации</a:t>
          </a:r>
          <a:endParaRPr lang="en-US" sz="600" kern="1200" dirty="0"/>
        </a:p>
      </dsp:txBody>
      <dsp:txXfrm>
        <a:off x="2057893" y="571245"/>
        <a:ext cx="565396" cy="489135"/>
      </dsp:txXfrm>
    </dsp:sp>
    <dsp:sp modelId="{E534F4FC-C046-49F3-818E-641F3B096A6C}">
      <dsp:nvSpPr>
        <dsp:cNvPr id="0" name=""/>
        <dsp:cNvSpPr/>
      </dsp:nvSpPr>
      <dsp:spPr>
        <a:xfrm>
          <a:off x="1832045" y="1719965"/>
          <a:ext cx="389361" cy="335486"/>
        </a:xfrm>
        <a:prstGeom prst="hexagon">
          <a:avLst>
            <a:gd name="adj" fmla="val 28900"/>
            <a:gd name="vf" fmla="val 115470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3070CC2A-252D-4BCF-B01F-8FAF55148E2B}">
      <dsp:nvSpPr>
        <dsp:cNvPr id="0" name=""/>
        <dsp:cNvSpPr/>
      </dsp:nvSpPr>
      <dsp:spPr>
        <a:xfrm>
          <a:off x="1917743" y="1334646"/>
          <a:ext cx="845696" cy="731627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69000">
              <a:schemeClr val="accent6">
                <a:lumMod val="40000"/>
                <a:lumOff val="60000"/>
              </a:schemeClr>
            </a:gs>
            <a:gs pos="82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kern="1200" dirty="0" smtClean="0"/>
            <a:t>Реклама</a:t>
          </a:r>
          <a:endParaRPr lang="en-US" sz="600" kern="1200" dirty="0"/>
        </a:p>
      </dsp:txBody>
      <dsp:txXfrm>
        <a:off x="2057893" y="1455892"/>
        <a:ext cx="565396" cy="489135"/>
      </dsp:txXfrm>
    </dsp:sp>
    <dsp:sp modelId="{A47182F3-ED70-4E89-BC49-18C1063745AE}">
      <dsp:nvSpPr>
        <dsp:cNvPr id="0" name=""/>
        <dsp:cNvSpPr/>
      </dsp:nvSpPr>
      <dsp:spPr>
        <a:xfrm>
          <a:off x="1049001" y="1793455"/>
          <a:ext cx="389361" cy="335486"/>
        </a:xfrm>
        <a:prstGeom prst="hexagon">
          <a:avLst>
            <a:gd name="adj" fmla="val 28900"/>
            <a:gd name="vf" fmla="val 115470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28B72CBE-EC8F-460E-825C-896DC4423C6B}">
      <dsp:nvSpPr>
        <dsp:cNvPr id="0" name=""/>
        <dsp:cNvSpPr/>
      </dsp:nvSpPr>
      <dsp:spPr>
        <a:xfrm>
          <a:off x="1142140" y="1785149"/>
          <a:ext cx="845696" cy="731627"/>
        </a:xfrm>
        <a:prstGeom prst="hexagon">
          <a:avLst>
            <a:gd name="adj" fmla="val 28570"/>
            <a:gd name="vf" fmla="val 115470"/>
          </a:avLst>
        </a:prstGeo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kern="1200" dirty="0" smtClean="0"/>
            <a:t>СМИ</a:t>
          </a:r>
          <a:endParaRPr lang="en-US" sz="600" kern="1200" dirty="0"/>
        </a:p>
      </dsp:txBody>
      <dsp:txXfrm>
        <a:off x="1282290" y="1906395"/>
        <a:ext cx="565396" cy="489135"/>
      </dsp:txXfrm>
    </dsp:sp>
    <dsp:sp modelId="{D140339A-144D-46C1-9CE8-4FAC8AE5893F}">
      <dsp:nvSpPr>
        <dsp:cNvPr id="0" name=""/>
        <dsp:cNvSpPr/>
      </dsp:nvSpPr>
      <dsp:spPr>
        <a:xfrm>
          <a:off x="587144" y="1166526"/>
          <a:ext cx="389361" cy="335486"/>
        </a:xfrm>
        <a:prstGeom prst="hexagon">
          <a:avLst>
            <a:gd name="adj" fmla="val 28900"/>
            <a:gd name="vf" fmla="val 115470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BDAB82B4-114D-4A10-B67F-ADB2C645642E}">
      <dsp:nvSpPr>
        <dsp:cNvPr id="0" name=""/>
        <dsp:cNvSpPr/>
      </dsp:nvSpPr>
      <dsp:spPr>
        <a:xfrm>
          <a:off x="362938" y="1335150"/>
          <a:ext cx="845696" cy="731627"/>
        </a:xfrm>
        <a:prstGeom prst="hexagon">
          <a:avLst>
            <a:gd name="adj" fmla="val 28570"/>
            <a:gd name="vf" fmla="val 115470"/>
          </a:avLst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kern="1200" dirty="0" smtClean="0"/>
            <a:t>Печатные, раздаточные материалы</a:t>
          </a:r>
          <a:endParaRPr lang="en-US" sz="600" kern="1200" dirty="0"/>
        </a:p>
      </dsp:txBody>
      <dsp:txXfrm>
        <a:off x="503088" y="1456396"/>
        <a:ext cx="565396" cy="489135"/>
      </dsp:txXfrm>
    </dsp:sp>
    <dsp:sp modelId="{DA417320-36DA-45B8-992E-EF701737EA23}">
      <dsp:nvSpPr>
        <dsp:cNvPr id="0" name=""/>
        <dsp:cNvSpPr/>
      </dsp:nvSpPr>
      <dsp:spPr>
        <a:xfrm>
          <a:off x="362938" y="448993"/>
          <a:ext cx="845696" cy="731627"/>
        </a:xfrm>
        <a:prstGeom prst="hexagon">
          <a:avLst>
            <a:gd name="adj" fmla="val 28570"/>
            <a:gd name="vf" fmla="val 115470"/>
          </a:avLst>
        </a:prstGeom>
        <a:solidFill>
          <a:srgbClr val="E1801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kern="1200" dirty="0" smtClean="0"/>
            <a:t>Другое</a:t>
          </a:r>
          <a:endParaRPr lang="en-US" sz="600" kern="1200" dirty="0"/>
        </a:p>
      </dsp:txBody>
      <dsp:txXfrm>
        <a:off x="503088" y="570239"/>
        <a:ext cx="565396" cy="4891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E9AB5D-A6C9-4C83-971D-9F0C4EF0FB42}" type="datetimeFigureOut">
              <a:rPr lang="en-US" smtClean="0"/>
              <a:t>20-Dec-20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1A9800-4161-46FD-9134-99845647A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8294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95E7-6954-5E49-A08F-AA3561219E39}" type="datetimeFigureOut">
              <a:rPr lang="ru-RU" smtClean="0"/>
              <a:t>20.12.2020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991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95E7-6954-5E49-A08F-AA3561219E39}" type="datetimeFigureOut">
              <a:rPr lang="ru-RU" smtClean="0"/>
              <a:t>20.12.2020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531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95E7-6954-5E49-A08F-AA3561219E39}" type="datetimeFigureOut">
              <a:rPr lang="ru-RU" smtClean="0"/>
              <a:t>20.12.2020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458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95E7-6954-5E49-A08F-AA3561219E39}" type="datetimeFigureOut">
              <a:rPr lang="ru-RU" smtClean="0"/>
              <a:t>20.12.2020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999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95E7-6954-5E49-A08F-AA3561219E39}" type="datetimeFigureOut">
              <a:rPr lang="ru-RU" smtClean="0"/>
              <a:t>20.12.2020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564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95E7-6954-5E49-A08F-AA3561219E39}" type="datetimeFigureOut">
              <a:rPr lang="ru-RU" smtClean="0"/>
              <a:t>20.12.2020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349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95E7-6954-5E49-A08F-AA3561219E39}" type="datetimeFigureOut">
              <a:rPr lang="ru-RU" smtClean="0"/>
              <a:t>20.12.2020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445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95E7-6954-5E49-A08F-AA3561219E39}" type="datetimeFigureOut">
              <a:rPr lang="ru-RU" smtClean="0"/>
              <a:t>20.12.2020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886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95E7-6954-5E49-A08F-AA3561219E39}" type="datetimeFigureOut">
              <a:rPr lang="ru-RU" smtClean="0"/>
              <a:t>20.12.2020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066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95E7-6954-5E49-A08F-AA3561219E39}" type="datetimeFigureOut">
              <a:rPr lang="ru-RU" smtClean="0"/>
              <a:t>20.12.2020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764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95E7-6954-5E49-A08F-AA3561219E39}" type="datetimeFigureOut">
              <a:rPr lang="ru-RU" smtClean="0"/>
              <a:t>20.12.2020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002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0000"/>
            <a:lum/>
          </a:blip>
          <a:srcRect/>
          <a:stretch>
            <a:fillRect l="74000" t="8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9195E7-6954-5E49-A08F-AA3561219E39}" type="datetimeFigureOut">
              <a:rPr lang="ru-RU" smtClean="0"/>
              <a:t>20.12.2020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663C8E-CE4B-8549-9293-AC682239E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135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5rHCSa5ad34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6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instagram.com/library.nu.edu.kz/" TargetMode="External"/><Relationship Id="rId4" Type="http://schemas.openxmlformats.org/officeDocument/2006/relationships/hyperlink" Target="https://web.facebook.com/Nazarbayev.University.Library/)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267871" y="2884529"/>
            <a:ext cx="8625840" cy="632459"/>
          </a:xfrm>
        </p:spPr>
        <p:txBody>
          <a:bodyPr>
            <a:noAutofit/>
          </a:bodyPr>
          <a:lstStyle/>
          <a:p>
            <a:r>
              <a:rPr lang="ru-RU" sz="3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Проектная деятельность в библиотеках: организация онлайн мероприятия </a:t>
            </a:r>
            <a:r>
              <a:rPr lang="ru-RU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3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библиотеке НУ. SMM и </a:t>
            </a:r>
            <a:r>
              <a:rPr lang="ru-RU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библиотекарь</a:t>
            </a:r>
            <a:endParaRPr lang="ru-RU" sz="3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790" y="5355483"/>
            <a:ext cx="9143999" cy="666877"/>
          </a:xfrm>
        </p:spPr>
        <p:txBody>
          <a:bodyPr>
            <a:noAutofit/>
          </a:bodyPr>
          <a:lstStyle/>
          <a:p>
            <a:r>
              <a:rPr lang="kk-KZ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Пояркова Марина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,</a:t>
            </a:r>
            <a:r>
              <a:rPr lang="ru-RU" sz="16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старший </a:t>
            </a:r>
            <a:r>
              <a:rPr lang="ru-RU" sz="16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менеджер информационно-библиографического Офиса библиотеки </a:t>
            </a:r>
            <a:r>
              <a:rPr lang="ru-RU" sz="16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</a:t>
            </a:r>
          </a:p>
          <a:p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m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arina.poyarkova@nu.edu.kz</a:t>
            </a:r>
            <a:endParaRPr lang="kk-KZ" sz="16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5" name="Название 1"/>
          <p:cNvSpPr txBox="1">
            <a:spLocks/>
          </p:cNvSpPr>
          <p:nvPr/>
        </p:nvSpPr>
        <p:spPr>
          <a:xfrm>
            <a:off x="267871" y="4511041"/>
            <a:ext cx="8625840" cy="6095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(На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основе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онлайн-курса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«Управление проектами в библиотеках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»,</a:t>
            </a:r>
            <a:r>
              <a:rPr lang="kk-KZ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 инструктор -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 доктор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Дебби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Лукас)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498569" y="6257203"/>
            <a:ext cx="21644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10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 </a:t>
            </a:r>
            <a:r>
              <a:rPr lang="kk-KZ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- </a:t>
            </a:r>
            <a:r>
              <a:rPr lang="kk-KZ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декабря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, 20</a:t>
            </a:r>
            <a:r>
              <a:rPr lang="kk-KZ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20 г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.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9915" y="506899"/>
            <a:ext cx="3304485" cy="1021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062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14:doors dir="vert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9000">
              <a:srgbClr val="CCCCCC"/>
            </a:gs>
            <a:gs pos="25000">
              <a:schemeClr val="bg1"/>
            </a:gs>
            <a:gs pos="32000">
              <a:schemeClr val="bg1">
                <a:lumMod val="95000"/>
              </a:schemeClr>
            </a:gs>
            <a:gs pos="76000">
              <a:schemeClr val="bg1">
                <a:lumMod val="6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6089" y="3031251"/>
            <a:ext cx="4879075" cy="36105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63" y="350353"/>
            <a:ext cx="2217838" cy="685690"/>
          </a:xfrm>
          <a:prstGeom prst="rect">
            <a:avLst/>
          </a:prstGeom>
        </p:spPr>
      </p:pic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3821373" y="350353"/>
            <a:ext cx="4974609" cy="761405"/>
          </a:xfrm>
        </p:spPr>
        <p:txBody>
          <a:bodyPr>
            <a:noAutofit/>
          </a:bodyPr>
          <a:lstStyle/>
          <a:p>
            <a:r>
              <a:rPr lang="ru-RU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Проблемы в управлении проектами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32354"/>
            <a:ext cx="8338782" cy="165137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/>
              <a:t>2</a:t>
            </a:r>
            <a:r>
              <a:rPr lang="ru-RU" sz="1800" dirty="0" smtClean="0"/>
              <a:t>. </a:t>
            </a:r>
            <a:r>
              <a:rPr lang="ru-RU" sz="1800" dirty="0" smtClean="0"/>
              <a:t>Реалистично </a:t>
            </a:r>
            <a:r>
              <a:rPr lang="ru-RU" sz="1800" dirty="0"/>
              <a:t>планировать сроки реализации проекта, используйте сроки рационально поставленной </a:t>
            </a:r>
            <a:r>
              <a:rPr lang="ru-RU" sz="1800" dirty="0" smtClean="0"/>
              <a:t>задания. </a:t>
            </a:r>
            <a:r>
              <a:rPr lang="ru-RU" sz="1800" dirty="0"/>
              <a:t>Используйте простую таблицу в Excel или даже диаграмму.</a:t>
            </a:r>
          </a:p>
          <a:p>
            <a:pPr marL="0" indent="0">
              <a:buNone/>
            </a:pPr>
            <a:r>
              <a:rPr lang="ru-RU" sz="1800" dirty="0"/>
              <a:t>Переодически просматривать сроки и подтверждение от ответсвенного, что все задачи выполнены. </a:t>
            </a:r>
          </a:p>
        </p:txBody>
      </p:sp>
    </p:spTree>
    <p:extLst>
      <p:ext uri="{BB962C8B-B14F-4D97-AF65-F5344CB8AC3E}">
        <p14:creationId xmlns:p14="http://schemas.microsoft.com/office/powerpoint/2010/main" val="2453138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9000">
              <a:srgbClr val="CCCCCC"/>
            </a:gs>
            <a:gs pos="25000">
              <a:schemeClr val="bg1"/>
            </a:gs>
            <a:gs pos="32000">
              <a:schemeClr val="bg1">
                <a:lumMod val="95000"/>
              </a:schemeClr>
            </a:gs>
            <a:gs pos="76000">
              <a:schemeClr val="bg1">
                <a:lumMod val="6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63" y="350353"/>
            <a:ext cx="2217838" cy="685690"/>
          </a:xfrm>
          <a:prstGeom prst="rect">
            <a:avLst/>
          </a:prstGeom>
        </p:spPr>
      </p:pic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3821373" y="350353"/>
            <a:ext cx="4974609" cy="761405"/>
          </a:xfrm>
        </p:spPr>
        <p:txBody>
          <a:bodyPr>
            <a:noAutofit/>
          </a:bodyPr>
          <a:lstStyle/>
          <a:p>
            <a:r>
              <a:rPr lang="ru-RU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Проблемы в управлении проектами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32354"/>
            <a:ext cx="8338782" cy="165137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/>
              <a:t>3. </a:t>
            </a:r>
            <a:r>
              <a:rPr lang="ru-RU" sz="1800" dirty="0" smtClean="0"/>
              <a:t>Держите связь </a:t>
            </a:r>
            <a:r>
              <a:rPr lang="ru-RU" sz="1800" dirty="0"/>
              <a:t>с заинтересованными сторонами на ранней стадии и </a:t>
            </a:r>
            <a:r>
              <a:rPr lang="ru-RU" sz="1800" dirty="0" smtClean="0"/>
              <a:t>чаще обсуждайте статус проекта. </a:t>
            </a:r>
            <a:r>
              <a:rPr lang="ru-RU" sz="1800" dirty="0"/>
              <a:t>Поддержка со стороны директоров ключевых департаментов кампуса </a:t>
            </a:r>
            <a:r>
              <a:rPr lang="ru-RU" sz="1800" dirty="0" smtClean="0"/>
              <a:t>имеет </a:t>
            </a:r>
            <a:r>
              <a:rPr lang="ru-RU" sz="1800" dirty="0"/>
              <a:t>решающее значение для </a:t>
            </a:r>
            <a:r>
              <a:rPr lang="ru-RU" sz="1800" dirty="0" smtClean="0"/>
              <a:t>успешного проекта</a:t>
            </a:r>
            <a:r>
              <a:rPr lang="ru-RU" sz="1800" dirty="0"/>
              <a:t>. Регулярные проверки не только </a:t>
            </a:r>
            <a:r>
              <a:rPr lang="ru-RU" sz="1800" dirty="0" smtClean="0"/>
              <a:t>держат </a:t>
            </a:r>
            <a:r>
              <a:rPr lang="ru-RU" sz="1800" dirty="0"/>
              <a:t>проект в поле зрения, но и </a:t>
            </a:r>
            <a:r>
              <a:rPr lang="ru-RU" sz="1800" dirty="0" smtClean="0"/>
              <a:t>обеспечивают возможно высказать команде свои </a:t>
            </a:r>
            <a:r>
              <a:rPr lang="ru-RU" sz="1800" dirty="0"/>
              <a:t>замечания по проекту на различных этапах процесса.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23" t="17828" r="6175" b="1593"/>
          <a:stretch/>
        </p:blipFill>
        <p:spPr>
          <a:xfrm>
            <a:off x="3657600" y="3283733"/>
            <a:ext cx="4967785" cy="34119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97318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9000">
              <a:srgbClr val="CCCCCC"/>
            </a:gs>
            <a:gs pos="25000">
              <a:schemeClr val="bg1"/>
            </a:gs>
            <a:gs pos="32000">
              <a:schemeClr val="bg1">
                <a:lumMod val="95000"/>
              </a:schemeClr>
            </a:gs>
            <a:gs pos="76000">
              <a:schemeClr val="bg1">
                <a:lumMod val="6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63" y="350353"/>
            <a:ext cx="2217838" cy="685690"/>
          </a:xfrm>
          <a:prstGeom prst="rect">
            <a:avLst/>
          </a:prstGeom>
        </p:spPr>
      </p:pic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3821373" y="350353"/>
            <a:ext cx="4974609" cy="761405"/>
          </a:xfrm>
        </p:spPr>
        <p:txBody>
          <a:bodyPr>
            <a:noAutofit/>
          </a:bodyPr>
          <a:lstStyle/>
          <a:p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Поддержка администрации</a:t>
            </a:r>
            <a:endParaRPr lang="ru-RU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32354"/>
            <a:ext cx="7799696" cy="135650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 smtClean="0"/>
              <a:t>4</a:t>
            </a:r>
            <a:r>
              <a:rPr lang="ru-RU" sz="1800" dirty="0"/>
              <a:t>. Запланируйте время для размышлений и оценки. Оценка становится все более центральным видом деятельности в библиотеках. Важно включить этот шаг в вашу хронологию по следующим </a:t>
            </a:r>
            <a:r>
              <a:rPr lang="ru-RU" sz="1800" dirty="0" smtClean="0"/>
              <a:t>вопросам.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5" r="3651" b="15695"/>
          <a:stretch/>
        </p:blipFill>
        <p:spPr>
          <a:xfrm>
            <a:off x="2743201" y="2766589"/>
            <a:ext cx="6165375" cy="38389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93114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9000">
              <a:srgbClr val="CCCCCC"/>
            </a:gs>
            <a:gs pos="25000">
              <a:schemeClr val="bg1"/>
            </a:gs>
            <a:gs pos="32000">
              <a:schemeClr val="bg1">
                <a:lumMod val="95000"/>
              </a:schemeClr>
            </a:gs>
            <a:gs pos="76000">
              <a:schemeClr val="bg1">
                <a:lumMod val="6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63" y="350353"/>
            <a:ext cx="2217838" cy="685690"/>
          </a:xfrm>
          <a:prstGeom prst="rect">
            <a:avLst/>
          </a:prstGeom>
        </p:spPr>
      </p:pic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3821373" y="350353"/>
            <a:ext cx="4974609" cy="761405"/>
          </a:xfrm>
        </p:spPr>
        <p:txBody>
          <a:bodyPr>
            <a:noAutofit/>
          </a:bodyPr>
          <a:lstStyle/>
          <a:p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Поддержка администрации</a:t>
            </a:r>
            <a:endParaRPr lang="ru-RU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32353"/>
            <a:ext cx="7799696" cy="2748577"/>
          </a:xfrm>
        </p:spPr>
        <p:txBody>
          <a:bodyPr>
            <a:noAutofit/>
          </a:bodyPr>
          <a:lstStyle/>
          <a:p>
            <a:pPr>
              <a:buAutoNum type="arabicPeriod"/>
            </a:pPr>
            <a:r>
              <a:rPr lang="ru-RU" sz="1800" dirty="0" smtClean="0"/>
              <a:t>Существует несколько важных аспектов, </a:t>
            </a:r>
            <a:r>
              <a:rPr lang="ru-RU" sz="1800" dirty="0"/>
              <a:t>которые отражают основные принципы эффективного </a:t>
            </a:r>
            <a:r>
              <a:rPr lang="ru-RU" sz="1800" dirty="0" smtClean="0"/>
              <a:t>управления: создание </a:t>
            </a:r>
            <a:r>
              <a:rPr lang="ru-RU" sz="1800" dirty="0"/>
              <a:t>и соблюдение сроков, важность коммуникации, необходимость оценки и понимание ценности отношений внутри организации и того, как эти отношения могут развиться в поддержку заинтересованных сторон для данного проекта</a:t>
            </a:r>
            <a:r>
              <a:rPr lang="ru-RU" sz="1800" dirty="0" smtClean="0"/>
              <a:t>.</a:t>
            </a:r>
          </a:p>
          <a:p>
            <a:pPr>
              <a:buAutoNum type="arabicPeriod"/>
            </a:pPr>
            <a:r>
              <a:rPr lang="ru-RU" sz="1800" dirty="0"/>
              <a:t>Для мотивации аудитории к проекту - Библиотека НУ </a:t>
            </a:r>
            <a:r>
              <a:rPr lang="ru-RU" sz="1800" dirty="0" smtClean="0"/>
              <a:t>может предоставить брендированную продукцию, </a:t>
            </a:r>
            <a:r>
              <a:rPr lang="ru-RU" sz="1800" dirty="0"/>
              <a:t>например: чашки, футболки, блокноты, термочашки и т. д</a:t>
            </a:r>
            <a:r>
              <a:rPr lang="ru-RU" sz="1800" dirty="0" smtClean="0"/>
              <a:t>., кофе-брейки, поддержка </a:t>
            </a:r>
            <a:r>
              <a:rPr lang="ru-RU" sz="1800" dirty="0"/>
              <a:t>плакатов, продвижение в соцсетях и необходимые материалы для </a:t>
            </a:r>
            <a:r>
              <a:rPr lang="ru-RU" sz="1800" dirty="0" smtClean="0"/>
              <a:t>творчества (ленты</a:t>
            </a:r>
            <a:r>
              <a:rPr lang="ru-RU" sz="1800" dirty="0"/>
              <a:t>, канцелярские товары и др.).</a:t>
            </a:r>
          </a:p>
        </p:txBody>
      </p:sp>
    </p:spTree>
    <p:extLst>
      <p:ext uri="{BB962C8B-B14F-4D97-AF65-F5344CB8AC3E}">
        <p14:creationId xmlns:p14="http://schemas.microsoft.com/office/powerpoint/2010/main" val="1493133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9000">
              <a:srgbClr val="CCCCCC"/>
            </a:gs>
            <a:gs pos="25000">
              <a:schemeClr val="bg1"/>
            </a:gs>
            <a:gs pos="32000">
              <a:schemeClr val="bg1">
                <a:lumMod val="95000"/>
              </a:schemeClr>
            </a:gs>
            <a:gs pos="76000">
              <a:schemeClr val="bg1">
                <a:lumMod val="6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63" y="350353"/>
            <a:ext cx="2217838" cy="685690"/>
          </a:xfrm>
          <a:prstGeom prst="rect">
            <a:avLst/>
          </a:prstGeom>
        </p:spPr>
      </p:pic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3821373" y="350353"/>
            <a:ext cx="4974609" cy="761405"/>
          </a:xfrm>
        </p:spPr>
        <p:txBody>
          <a:bodyPr>
            <a:noAutofit/>
          </a:bodyPr>
          <a:lstStyle/>
          <a:p>
            <a:r>
              <a:rPr lang="ru-RU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Поддержка 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администрации</a:t>
            </a:r>
            <a:endParaRPr lang="ru-RU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413"/>
          <a:stretch/>
        </p:blipFill>
        <p:spPr>
          <a:xfrm>
            <a:off x="2218971" y="1446663"/>
            <a:ext cx="4460753" cy="49120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4886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9000">
              <a:srgbClr val="CCCCCC"/>
            </a:gs>
            <a:gs pos="25000">
              <a:schemeClr val="bg1"/>
            </a:gs>
            <a:gs pos="32000">
              <a:schemeClr val="bg1">
                <a:lumMod val="95000"/>
              </a:schemeClr>
            </a:gs>
            <a:gs pos="76000">
              <a:schemeClr val="bg1">
                <a:lumMod val="6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63" y="350353"/>
            <a:ext cx="2217838" cy="685690"/>
          </a:xfrm>
          <a:prstGeom prst="rect">
            <a:avLst/>
          </a:prstGeom>
        </p:spPr>
      </p:pic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3821373" y="350353"/>
            <a:ext cx="5104263" cy="761405"/>
          </a:xfrm>
        </p:spPr>
        <p:txBody>
          <a:bodyPr>
            <a:noAutofit/>
          </a:bodyPr>
          <a:lstStyle/>
          <a:p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Пр</a:t>
            </a:r>
            <a:r>
              <a:rPr lang="kk-KZ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е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имущества </a:t>
            </a:r>
            <a:r>
              <a:rPr lang="ru-RU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управления проектами</a:t>
            </a:r>
            <a:endParaRPr lang="en-US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10436"/>
            <a:ext cx="4584715" cy="4515727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Помогает гарантировать, что менеджер проекта и высшее руководство разделяют общие цели, планы, задачи и результаты.</a:t>
            </a:r>
          </a:p>
          <a:p>
            <a:r>
              <a:rPr lang="ru-RU" dirty="0"/>
              <a:t>Проекты более успешны в реализации, когда согласованы планы, цели и результаты.</a:t>
            </a:r>
          </a:p>
          <a:p>
            <a:r>
              <a:rPr lang="ru-RU" dirty="0"/>
              <a:t>Управление проектом направляет процесс создания, реализации и завершения эффективным, квалифицированным и экономичным образом.</a:t>
            </a:r>
          </a:p>
          <a:p>
            <a:r>
              <a:rPr lang="ru-RU" dirty="0"/>
              <a:t>Это начало для завершения систематически запланированной серии мероприятий.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48" r="8358" b="126"/>
          <a:stretch/>
        </p:blipFill>
        <p:spPr>
          <a:xfrm>
            <a:off x="5041915" y="2260209"/>
            <a:ext cx="3741829" cy="34991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21240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5000">
              <a:srgbClr val="CCCCCC"/>
            </a:gs>
            <a:gs pos="23000">
              <a:schemeClr val="bg1"/>
            </a:gs>
            <a:gs pos="38000">
              <a:schemeClr val="bg1">
                <a:lumMod val="95000"/>
              </a:schemeClr>
            </a:gs>
            <a:gs pos="76000">
              <a:schemeClr val="bg1">
                <a:lumMod val="6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63" y="350353"/>
            <a:ext cx="2217838" cy="685690"/>
          </a:xfrm>
          <a:prstGeom prst="rect">
            <a:avLst/>
          </a:prstGeom>
        </p:spPr>
      </p:pic>
      <p:sp>
        <p:nvSpPr>
          <p:cNvPr id="31" name="Oval 30"/>
          <p:cNvSpPr/>
          <p:nvPr/>
        </p:nvSpPr>
        <p:spPr>
          <a:xfrm>
            <a:off x="1912538" y="1816122"/>
            <a:ext cx="3458488" cy="263489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32" name="Oval 31"/>
          <p:cNvSpPr/>
          <p:nvPr/>
        </p:nvSpPr>
        <p:spPr>
          <a:xfrm>
            <a:off x="4575184" y="2008648"/>
            <a:ext cx="3173399" cy="249702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34" name="Oval 33"/>
          <p:cNvSpPr/>
          <p:nvPr/>
        </p:nvSpPr>
        <p:spPr>
          <a:xfrm>
            <a:off x="2447812" y="3341485"/>
            <a:ext cx="3143116" cy="287271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35" name="Oval 34"/>
          <p:cNvSpPr/>
          <p:nvPr/>
        </p:nvSpPr>
        <p:spPr>
          <a:xfrm>
            <a:off x="5105243" y="3415626"/>
            <a:ext cx="3207472" cy="279857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36" name="Rounded Rectangle 35"/>
          <p:cNvSpPr/>
          <p:nvPr/>
        </p:nvSpPr>
        <p:spPr>
          <a:xfrm>
            <a:off x="4397189" y="3309383"/>
            <a:ext cx="1645138" cy="176306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2400778" y="2400591"/>
            <a:ext cx="2482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Команда управления проектами 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5105243" y="2738495"/>
            <a:ext cx="2750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Сотрудники библиотеки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2673187" y="4287617"/>
            <a:ext cx="19371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Сообщество кампуса или окружение в институте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6253235" y="4703116"/>
            <a:ext cx="2009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Администрация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4557694" y="3649759"/>
            <a:ext cx="17674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Опыт управления проектами</a:t>
            </a:r>
            <a:endParaRPr lang="en-US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itle 2"/>
          <p:cNvSpPr>
            <a:spLocks noGrp="1"/>
          </p:cNvSpPr>
          <p:nvPr>
            <p:ph type="title"/>
          </p:nvPr>
        </p:nvSpPr>
        <p:spPr>
          <a:xfrm>
            <a:off x="3821373" y="350353"/>
            <a:ext cx="5104263" cy="761405"/>
          </a:xfrm>
        </p:spPr>
        <p:txBody>
          <a:bodyPr>
            <a:noAutofit/>
          </a:bodyPr>
          <a:lstStyle/>
          <a:p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Круги влияния в 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управлении </a:t>
            </a:r>
            <a:r>
              <a:rPr lang="ru-RU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проектами</a:t>
            </a:r>
            <a:endParaRPr lang="en-US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5254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9000">
              <a:srgbClr val="CCCCCC"/>
            </a:gs>
            <a:gs pos="25000">
              <a:schemeClr val="bg1"/>
            </a:gs>
            <a:gs pos="32000">
              <a:schemeClr val="bg1">
                <a:lumMod val="95000"/>
              </a:schemeClr>
            </a:gs>
            <a:gs pos="76000">
              <a:schemeClr val="bg1">
                <a:lumMod val="6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63" y="350353"/>
            <a:ext cx="2217838" cy="685690"/>
          </a:xfrm>
          <a:prstGeom prst="rect">
            <a:avLst/>
          </a:prstGeom>
        </p:spPr>
      </p:pic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3821373" y="274638"/>
            <a:ext cx="4974609" cy="761405"/>
          </a:xfrm>
        </p:spPr>
        <p:txBody>
          <a:bodyPr>
            <a:normAutofit/>
          </a:bodyPr>
          <a:lstStyle/>
          <a:p>
            <a:r>
              <a:rPr lang="ru-RU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Инструмент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41117" y="1313500"/>
            <a:ext cx="8454865" cy="1675262"/>
          </a:xfrm>
        </p:spPr>
        <p:txBody>
          <a:bodyPr>
            <a:normAutofit fontScale="85000" lnSpcReduction="10000"/>
          </a:bodyPr>
          <a:lstStyle/>
          <a:p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долгосрочного проекта вы можете воспользоваться диаграммой Ганта. Бесплатный инструмент программы </a:t>
            </a:r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Microsoft Office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Один из эфективных способов управления вашим проектом - </a:t>
            </a:r>
            <a:endParaRPr lang="en-US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4"/>
          <p:cNvSpPr/>
          <p:nvPr/>
        </p:nvSpPr>
        <p:spPr>
          <a:xfrm>
            <a:off x="5172349" y="2465542"/>
            <a:ext cx="34236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None/>
            </a:pPr>
            <a:r>
              <a:rPr lang="en-US" sz="2000" u="sng" dirty="0">
                <a:hlinkClick r:id="rId3"/>
              </a:rPr>
              <a:t>https://youtu.be/5rHCSa5ad34</a:t>
            </a:r>
            <a:endParaRPr lang="en-US" sz="2000" dirty="0"/>
          </a:p>
        </p:txBody>
      </p:sp>
      <p:pic>
        <p:nvPicPr>
          <p:cNvPr id="8" name="Рисунок 1"/>
          <p:cNvPicPr>
            <a:picLocks noChangeAspect="1"/>
          </p:cNvPicPr>
          <p:nvPr/>
        </p:nvPicPr>
        <p:blipFill rotWithShape="1">
          <a:blip r:embed="rId4"/>
          <a:srcRect l="1360" t="23691" r="25131" b="11435"/>
          <a:stretch/>
        </p:blipFill>
        <p:spPr>
          <a:xfrm>
            <a:off x="913015" y="3067496"/>
            <a:ext cx="7311067" cy="3629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08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9000">
              <a:srgbClr val="CCCCCC"/>
            </a:gs>
            <a:gs pos="25000">
              <a:schemeClr val="bg1"/>
            </a:gs>
            <a:gs pos="32000">
              <a:schemeClr val="bg1">
                <a:lumMod val="95000"/>
              </a:schemeClr>
            </a:gs>
            <a:gs pos="76000">
              <a:schemeClr val="bg1">
                <a:lumMod val="6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63" y="350353"/>
            <a:ext cx="2217838" cy="685690"/>
          </a:xfrm>
          <a:prstGeom prst="rect">
            <a:avLst/>
          </a:prstGeom>
        </p:spPr>
      </p:pic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3821373" y="350353"/>
            <a:ext cx="4974609" cy="761405"/>
          </a:xfrm>
        </p:spPr>
        <p:txBody>
          <a:bodyPr>
            <a:noAutofit/>
          </a:bodyPr>
          <a:lstStyle/>
          <a:p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SMM 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и библиотекарь</a:t>
            </a:r>
            <a:endParaRPr lang="ru-RU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25363" y="1495587"/>
            <a:ext cx="82706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Проявите творческий подход и научитесь работать с canva.com - бесплатным инструментом </a:t>
            </a:r>
            <a:r>
              <a:rPr lang="ru-RU" dirty="0" smtClean="0"/>
              <a:t>онлайн-дизайна.</a:t>
            </a:r>
            <a:endParaRPr lang="en-US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25363" y="2320894"/>
            <a:ext cx="4290477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Большинство постеров для библиотечных мероприятий </a:t>
            </a:r>
            <a:r>
              <a:rPr lang="ru-RU" dirty="0" err="1" smtClean="0"/>
              <a:t>ра</a:t>
            </a:r>
            <a:r>
              <a:rPr lang="en-US" dirty="0" err="1" smtClean="0"/>
              <a:t>зработаны</a:t>
            </a:r>
            <a:r>
              <a:rPr lang="en-US" dirty="0" smtClean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сайте</a:t>
            </a:r>
            <a:r>
              <a:rPr lang="en-US" dirty="0"/>
              <a:t> </a:t>
            </a:r>
            <a:r>
              <a:rPr lang="en-US" dirty="0" smtClean="0"/>
              <a:t>canva.com</a:t>
            </a:r>
            <a:r>
              <a:rPr lang="ru-RU" dirty="0" smtClean="0"/>
              <a:t>. Мы придерживаемся стилю б</a:t>
            </a:r>
            <a:r>
              <a:rPr lang="en-US" dirty="0" err="1" smtClean="0"/>
              <a:t>рендбука</a:t>
            </a:r>
            <a:r>
              <a:rPr lang="en-US" dirty="0" smtClean="0"/>
              <a:t> НУ</a:t>
            </a:r>
            <a:r>
              <a:rPr lang="ru-RU" dirty="0" smtClean="0"/>
              <a:t> и сохраняем имидж библиотеки НУ.</a:t>
            </a:r>
          </a:p>
          <a:p>
            <a:r>
              <a:rPr lang="ru-RU" dirty="0" smtClean="0"/>
              <a:t>Ка </a:t>
            </a:r>
            <a:r>
              <a:rPr lang="en-US" dirty="0" err="1" smtClean="0"/>
              <a:t>вы</a:t>
            </a:r>
            <a:r>
              <a:rPr lang="en-US" dirty="0" smtClean="0"/>
              <a:t> </a:t>
            </a:r>
            <a:r>
              <a:rPr lang="en-US" dirty="0" err="1"/>
              <a:t>приобретете</a:t>
            </a:r>
            <a:r>
              <a:rPr lang="en-US" dirty="0"/>
              <a:t> </a:t>
            </a:r>
            <a:r>
              <a:rPr lang="en-US" dirty="0" err="1"/>
              <a:t>навыки</a:t>
            </a:r>
            <a:r>
              <a:rPr lang="en-US" dirty="0"/>
              <a:t> </a:t>
            </a:r>
            <a:r>
              <a:rPr lang="en-US" dirty="0" err="1"/>
              <a:t>дизайна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сайте</a:t>
            </a:r>
            <a:r>
              <a:rPr lang="en-US" dirty="0"/>
              <a:t> canva.com, у </a:t>
            </a:r>
            <a:r>
              <a:rPr lang="en-US" dirty="0" err="1"/>
              <a:t>вас</a:t>
            </a:r>
            <a:r>
              <a:rPr lang="en-US" dirty="0"/>
              <a:t> </a:t>
            </a:r>
            <a:r>
              <a:rPr lang="en-US" dirty="0" err="1"/>
              <a:t>появится</a:t>
            </a:r>
            <a:r>
              <a:rPr lang="en-US" dirty="0"/>
              <a:t> </a:t>
            </a:r>
            <a:r>
              <a:rPr lang="en-US" dirty="0" err="1"/>
              <a:t>профессиональный</a:t>
            </a:r>
            <a:r>
              <a:rPr lang="en-US" dirty="0"/>
              <a:t> </a:t>
            </a:r>
            <a:r>
              <a:rPr lang="en-US" dirty="0" err="1"/>
              <a:t>взгляд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процесс</a:t>
            </a:r>
            <a:r>
              <a:rPr lang="en-US" dirty="0"/>
              <a:t> </a:t>
            </a:r>
            <a:r>
              <a:rPr lang="en-US" dirty="0" err="1"/>
              <a:t>создания</a:t>
            </a:r>
            <a:r>
              <a:rPr lang="en-US" dirty="0"/>
              <a:t>, </a:t>
            </a:r>
            <a:r>
              <a:rPr lang="en-US" dirty="0" err="1"/>
              <a:t>который</a:t>
            </a:r>
            <a:r>
              <a:rPr lang="en-US" dirty="0"/>
              <a:t> </a:t>
            </a:r>
            <a:r>
              <a:rPr lang="en-US" dirty="0" err="1"/>
              <a:t>поможет</a:t>
            </a:r>
            <a:r>
              <a:rPr lang="en-US" dirty="0"/>
              <a:t> </a:t>
            </a:r>
            <a:r>
              <a:rPr lang="en-US" dirty="0" err="1"/>
              <a:t>вам</a:t>
            </a:r>
            <a:r>
              <a:rPr lang="en-US" dirty="0"/>
              <a:t> </a:t>
            </a:r>
            <a:r>
              <a:rPr lang="en-US" dirty="0" err="1"/>
              <a:t>создать</a:t>
            </a:r>
            <a:r>
              <a:rPr lang="en-US" dirty="0"/>
              <a:t> </a:t>
            </a:r>
            <a:r>
              <a:rPr lang="en-US" dirty="0" err="1"/>
              <a:t>плакат</a:t>
            </a:r>
            <a:r>
              <a:rPr lang="en-US" dirty="0"/>
              <a:t>, </a:t>
            </a:r>
            <a:r>
              <a:rPr lang="en-US" dirty="0" err="1"/>
              <a:t>который</a:t>
            </a:r>
            <a:r>
              <a:rPr lang="en-US" dirty="0"/>
              <a:t> </a:t>
            </a:r>
            <a:r>
              <a:rPr lang="en-US" dirty="0" err="1"/>
              <a:t>будет</a:t>
            </a:r>
            <a:r>
              <a:rPr lang="en-US" dirty="0"/>
              <a:t> </a:t>
            </a:r>
            <a:r>
              <a:rPr lang="en-US" dirty="0" err="1"/>
              <a:t>отражать</a:t>
            </a:r>
            <a:r>
              <a:rPr lang="en-US" dirty="0"/>
              <a:t> </a:t>
            </a:r>
            <a:r>
              <a:rPr lang="en-US" dirty="0" err="1"/>
              <a:t>вашу</a:t>
            </a:r>
            <a:r>
              <a:rPr lang="en-US" dirty="0"/>
              <a:t> </a:t>
            </a:r>
            <a:r>
              <a:rPr lang="en-US" dirty="0" err="1"/>
              <a:t>идею</a:t>
            </a:r>
            <a:r>
              <a:rPr lang="en-US" dirty="0"/>
              <a:t> </a:t>
            </a:r>
            <a:r>
              <a:rPr lang="en-US" dirty="0" err="1"/>
              <a:t>проекта</a:t>
            </a:r>
            <a:r>
              <a:rPr lang="en-US" dirty="0"/>
              <a:t>!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094" t="7561" r="71747" b="86079"/>
          <a:stretch/>
        </p:blipFill>
        <p:spPr>
          <a:xfrm>
            <a:off x="525363" y="5577898"/>
            <a:ext cx="7898226" cy="1040616"/>
          </a:xfrm>
          <a:prstGeom prst="rect">
            <a:avLst/>
          </a:prstGeom>
        </p:spPr>
      </p:pic>
      <p:graphicFrame>
        <p:nvGraphicFramePr>
          <p:cNvPr id="7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6228500"/>
              </p:ext>
            </p:extLst>
          </p:nvPr>
        </p:nvGraphicFramePr>
        <p:xfrm>
          <a:off x="5477691" y="2055222"/>
          <a:ext cx="3126378" cy="25167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407033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9000">
              <a:srgbClr val="CCCCCC"/>
            </a:gs>
            <a:gs pos="25000">
              <a:schemeClr val="bg1"/>
            </a:gs>
            <a:gs pos="32000">
              <a:schemeClr val="bg1">
                <a:lumMod val="95000"/>
              </a:schemeClr>
            </a:gs>
            <a:gs pos="76000">
              <a:schemeClr val="bg1">
                <a:lumMod val="6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63" y="350353"/>
            <a:ext cx="2217838" cy="685690"/>
          </a:xfrm>
          <a:prstGeom prst="rect">
            <a:avLst/>
          </a:prstGeom>
        </p:spPr>
      </p:pic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3821373" y="350353"/>
            <a:ext cx="4974609" cy="761405"/>
          </a:xfrm>
        </p:spPr>
        <p:txBody>
          <a:bodyPr>
            <a:noAutofit/>
          </a:bodyPr>
          <a:lstStyle/>
          <a:p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Инструмент</a:t>
            </a:r>
            <a:endParaRPr lang="ru-RU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-36400" t="-45033" r="-76629" b="-73188"/>
          <a:stretch/>
        </p:blipFill>
        <p:spPr>
          <a:xfrm>
            <a:off x="-2835323" y="-382849"/>
            <a:ext cx="18288000" cy="1028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Овал 5"/>
          <p:cNvSpPr/>
          <p:nvPr/>
        </p:nvSpPr>
        <p:spPr>
          <a:xfrm>
            <a:off x="7155402" y="1455938"/>
            <a:ext cx="1908699" cy="113634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Стрелка вниз 6"/>
          <p:cNvSpPr/>
          <p:nvPr/>
        </p:nvSpPr>
        <p:spPr>
          <a:xfrm>
            <a:off x="8007658" y="825623"/>
            <a:ext cx="541538" cy="1305018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602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9000">
              <a:srgbClr val="CCCCCC"/>
            </a:gs>
            <a:gs pos="15000">
              <a:schemeClr val="bg1"/>
            </a:gs>
            <a:gs pos="32000">
              <a:schemeClr val="bg1">
                <a:lumMod val="95000"/>
              </a:schemeClr>
            </a:gs>
            <a:gs pos="76000">
              <a:schemeClr val="bg1">
                <a:lumMod val="6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63" y="350353"/>
            <a:ext cx="2217838" cy="68569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48669" y="274638"/>
            <a:ext cx="4838131" cy="761405"/>
          </a:xfrm>
        </p:spPr>
        <p:txBody>
          <a:bodyPr>
            <a:normAutofit/>
          </a:bodyPr>
          <a:lstStyle/>
          <a:p>
            <a:r>
              <a:rPr lang="ru-RU" sz="3000" dirty="0" smtClean="0"/>
              <a:t>СОДЕРЖАНИЕ</a:t>
            </a:r>
            <a:endParaRPr lang="en-US" sz="3000" dirty="0"/>
          </a:p>
        </p:txBody>
      </p:sp>
      <p:sp>
        <p:nvSpPr>
          <p:cNvPr id="12" name="TextBox 11"/>
          <p:cNvSpPr txBox="1"/>
          <p:nvPr/>
        </p:nvSpPr>
        <p:spPr>
          <a:xfrm>
            <a:off x="525362" y="1592844"/>
            <a:ext cx="4784527" cy="40811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Что такое проектная деятельность: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определение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цели, этапы, ресурсы и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инструменты.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Проблемы в управлении проектами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- Поддержка со стороны администрации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- Преимущества управления проектами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Примеры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онлайн проектов, 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еализованных в Библиотеке НУ.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lnSpc>
                <a:spcPct val="80000"/>
              </a:lnSpc>
              <a:buSzPts val="2000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Проект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“Fun for Students”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рамках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lnSpc>
                <a:spcPct val="80000"/>
              </a:lnSpc>
              <a:buSzPts val="2000"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недельной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программы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Stress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Relief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Week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lnSpc>
                <a:spcPct val="80000"/>
              </a:lnSpc>
              <a:buSzPts val="2000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- ....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БЕСПЛАТНЫЙ онлайн инструмент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для дизайна.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 SMM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 и библиотекарь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4357" y="2408829"/>
            <a:ext cx="4319518" cy="2879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30822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9000">
              <a:srgbClr val="CCCCCC"/>
            </a:gs>
            <a:gs pos="25000">
              <a:schemeClr val="bg1"/>
            </a:gs>
            <a:gs pos="32000">
              <a:schemeClr val="bg1">
                <a:lumMod val="95000"/>
              </a:schemeClr>
            </a:gs>
            <a:gs pos="76000">
              <a:schemeClr val="bg1">
                <a:lumMod val="6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63" y="350353"/>
            <a:ext cx="2217838" cy="685690"/>
          </a:xfrm>
          <a:prstGeom prst="rect">
            <a:avLst/>
          </a:prstGeom>
        </p:spPr>
      </p:pic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3821373" y="350353"/>
            <a:ext cx="4974609" cy="761405"/>
          </a:xfrm>
        </p:spPr>
        <p:txBody>
          <a:bodyPr>
            <a:noAutofit/>
          </a:bodyPr>
          <a:lstStyle/>
          <a:p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Инструмент</a:t>
            </a:r>
            <a:endParaRPr lang="ru-RU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l="72962" t="6207" r="1395" b="37331"/>
          <a:stretch/>
        </p:blipFill>
        <p:spPr>
          <a:xfrm>
            <a:off x="4484915" y="1567543"/>
            <a:ext cx="3953692" cy="489661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05246" y="1947595"/>
            <a:ext cx="34529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Правильно выбранный формат позволит вам загрузить постер на ту платформу, куда вам нужно и распечатать в нужном формате без искажения изображения.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517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9000">
              <a:srgbClr val="CCCCCC"/>
            </a:gs>
            <a:gs pos="25000">
              <a:schemeClr val="bg1"/>
            </a:gs>
            <a:gs pos="32000">
              <a:schemeClr val="bg1">
                <a:lumMod val="95000"/>
              </a:schemeClr>
            </a:gs>
            <a:gs pos="76000">
              <a:schemeClr val="bg1">
                <a:lumMod val="6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63" y="350353"/>
            <a:ext cx="2217838" cy="685690"/>
          </a:xfrm>
          <a:prstGeom prst="rect">
            <a:avLst/>
          </a:prstGeom>
        </p:spPr>
      </p:pic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3821373" y="350353"/>
            <a:ext cx="4974609" cy="761405"/>
          </a:xfrm>
        </p:spPr>
        <p:txBody>
          <a:bodyPr>
            <a:noAutofit/>
          </a:bodyPr>
          <a:lstStyle/>
          <a:p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Инструмент</a:t>
            </a:r>
            <a:endParaRPr lang="ru-RU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l="2" t="7572" r="486" b="3805"/>
          <a:stretch/>
        </p:blipFill>
        <p:spPr>
          <a:xfrm>
            <a:off x="400594" y="1590840"/>
            <a:ext cx="8170551" cy="4093028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261257" y="1323703"/>
            <a:ext cx="583474" cy="358793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552994" y="4632960"/>
            <a:ext cx="230777" cy="125403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368425" y="5839784"/>
            <a:ext cx="73560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Панель, по левой стороне – это ваши инструменты в канве для создания фона, текста и различных элементов по стилю объявления.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7628709" y="1323702"/>
            <a:ext cx="1105988" cy="7489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Стрелка вниз 10"/>
          <p:cNvSpPr/>
          <p:nvPr/>
        </p:nvSpPr>
        <p:spPr>
          <a:xfrm>
            <a:off x="8016240" y="1221722"/>
            <a:ext cx="174171" cy="41224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251742" y="1018626"/>
            <a:ext cx="21259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/>
              <a:t>Скачать изображение на свои комп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420827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9000">
              <a:srgbClr val="CCCCCC"/>
            </a:gs>
            <a:gs pos="25000">
              <a:schemeClr val="bg1"/>
            </a:gs>
            <a:gs pos="32000">
              <a:schemeClr val="bg1">
                <a:lumMod val="95000"/>
              </a:schemeClr>
            </a:gs>
            <a:gs pos="76000">
              <a:schemeClr val="bg1">
                <a:lumMod val="6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63" y="350353"/>
            <a:ext cx="2217838" cy="685690"/>
          </a:xfrm>
          <a:prstGeom prst="rect">
            <a:avLst/>
          </a:prstGeom>
        </p:spPr>
      </p:pic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4169391" y="350353"/>
            <a:ext cx="4974609" cy="761405"/>
          </a:xfrm>
        </p:spPr>
        <p:txBody>
          <a:bodyPr>
            <a:noAutofit/>
          </a:bodyPr>
          <a:lstStyle/>
          <a:p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Онлайн мероприятие</a:t>
            </a:r>
            <a:endParaRPr lang="ru-RU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24782" t="6205" r="27271" b="4899"/>
          <a:stretch/>
        </p:blipFill>
        <p:spPr>
          <a:xfrm>
            <a:off x="399495" y="1497873"/>
            <a:ext cx="4990902" cy="520495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499463" y="1477329"/>
            <a:ext cx="33049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«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Fun for students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»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в рамках Недели снятия стресса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429263" y="2245533"/>
            <a:ext cx="3714737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Данная программа предназначена для студентов, которые сейчас находятся </a:t>
            </a:r>
            <a:endParaRPr lang="ru-RU" sz="1400" dirty="0" smtClean="0"/>
          </a:p>
          <a:p>
            <a:r>
              <a:rPr lang="ru-RU" sz="1400" dirty="0" smtClean="0"/>
              <a:t>на </a:t>
            </a:r>
            <a:r>
              <a:rPr lang="ru-RU" sz="1400" dirty="0"/>
              <a:t>карантине и сидят дома со своими семьями, сами или с другом - в любом </a:t>
            </a:r>
            <a:r>
              <a:rPr lang="ru-RU" sz="1400" dirty="0" smtClean="0"/>
              <a:t>случае, студенты </a:t>
            </a:r>
            <a:r>
              <a:rPr lang="ru-RU" sz="1400" dirty="0"/>
              <a:t>должны готовиться к финальным экзаменам. До пандемии было легче </a:t>
            </a:r>
            <a:r>
              <a:rPr lang="ru-RU" sz="1400" dirty="0" smtClean="0"/>
              <a:t>учиться</a:t>
            </a:r>
            <a:r>
              <a:rPr lang="ru-RU" sz="1400" dirty="0"/>
              <a:t>, собраться в кафе или в библиотеке (или, по крайней мере, где-нибудь </a:t>
            </a:r>
            <a:r>
              <a:rPr lang="ru-RU" sz="1400" dirty="0" smtClean="0"/>
              <a:t>в </a:t>
            </a:r>
            <a:r>
              <a:rPr lang="ru-RU" sz="1400" dirty="0"/>
              <a:t>тихом месте), но сейчас мы приспосабливаемся к новым нормам, при которых </a:t>
            </a:r>
            <a:r>
              <a:rPr lang="ru-RU" sz="1400" dirty="0" smtClean="0"/>
              <a:t>домашнее </a:t>
            </a:r>
            <a:r>
              <a:rPr lang="ru-RU" sz="1400" dirty="0"/>
              <a:t>обучение является единственным вариантом</a:t>
            </a:r>
            <a:r>
              <a:rPr lang="ru-RU" sz="1400" dirty="0" smtClean="0"/>
              <a:t>.</a:t>
            </a:r>
          </a:p>
          <a:p>
            <a:r>
              <a:rPr lang="ru-RU" sz="1400" dirty="0" smtClean="0"/>
              <a:t>Программа включала в себя: вдохновляющие посты, </a:t>
            </a:r>
            <a:r>
              <a:rPr lang="ru-RU" sz="1400" dirty="0" err="1" smtClean="0"/>
              <a:t>вебинары</a:t>
            </a:r>
            <a:r>
              <a:rPr lang="ru-RU" sz="1400" dirty="0" smtClean="0"/>
              <a:t>, танцевальный </a:t>
            </a:r>
            <a:r>
              <a:rPr lang="ru-RU" sz="1400" dirty="0" err="1" smtClean="0"/>
              <a:t>челлендж</a:t>
            </a:r>
            <a:r>
              <a:rPr lang="ru-RU" sz="1400" dirty="0" smtClean="0"/>
              <a:t> и т.д. </a:t>
            </a:r>
          </a:p>
          <a:p>
            <a:pPr lvl="0"/>
            <a:r>
              <a:rPr lang="ru-RU" sz="1400" dirty="0" smtClean="0"/>
              <a:t>Более подробно можно посмотреть на платформе </a:t>
            </a:r>
            <a:r>
              <a:rPr lang="en-US" altLang="en-US" sz="1400" dirty="0" err="1">
                <a:ea typeface="Calibri" panose="020F0502020204030204" pitchFamily="34" charset="0"/>
                <a:cs typeface="Arial" panose="020B0604020202020204" pitchFamily="34" charset="0"/>
              </a:rPr>
              <a:t>на</a:t>
            </a:r>
            <a:r>
              <a:rPr lang="en-US" altLang="en-US" sz="1400" dirty="0">
                <a:ea typeface="Calibri" panose="020F0502020204030204" pitchFamily="34" charset="0"/>
                <a:cs typeface="Arial" panose="020B0604020202020204" pitchFamily="34" charset="0"/>
              </a:rPr>
              <a:t> Facebook (</a:t>
            </a:r>
            <a:r>
              <a:rPr lang="en-US" altLang="en-US" sz="1400" u="sng" dirty="0">
                <a:ea typeface="Calibri" panose="020F0502020204030204" pitchFamily="34" charset="0"/>
                <a:cs typeface="Arial" panose="020B0604020202020204" pitchFamily="34" charset="0"/>
                <a:hlinkClick r:id="rId4"/>
              </a:rPr>
              <a:t>https://web.facebook.com/Nazarbayev.University.Library/)</a:t>
            </a:r>
            <a:r>
              <a:rPr lang="en-US" altLang="en-US" sz="1400" dirty="0">
                <a:ea typeface="Calibri" panose="020F0502020204030204" pitchFamily="34" charset="0"/>
                <a:cs typeface="Arial" panose="020B0604020202020204" pitchFamily="34" charset="0"/>
              </a:rPr>
              <a:t> и Instagram (</a:t>
            </a:r>
            <a:r>
              <a:rPr lang="en-US" altLang="en-US" sz="1400" u="sng" dirty="0">
                <a:ea typeface="Calibri" panose="020F0502020204030204" pitchFamily="34" charset="0"/>
                <a:cs typeface="Arial" panose="020B0604020202020204" pitchFamily="34" charset="0"/>
                <a:hlinkClick r:id="rId5"/>
              </a:rPr>
              <a:t>https://www.instagram.com/</a:t>
            </a:r>
            <a:r>
              <a:rPr lang="en-US" altLang="en-US" sz="1400" u="sng" dirty="0" err="1">
                <a:ea typeface="Calibri" panose="020F0502020204030204" pitchFamily="34" charset="0"/>
                <a:cs typeface="Arial" panose="020B0604020202020204" pitchFamily="34" charset="0"/>
                <a:hlinkClick r:id="rId5"/>
              </a:rPr>
              <a:t>libr</a:t>
            </a:r>
            <a:r>
              <a:rPr lang="en-US" altLang="en-US" sz="1400" u="sng" dirty="0">
                <a:ea typeface="Calibri" panose="020F0502020204030204" pitchFamily="34" charset="0"/>
                <a:cs typeface="Arial" panose="020B0604020202020204" pitchFamily="34" charset="0"/>
                <a:hlinkClick r:id="rId5"/>
              </a:rPr>
              <a:t>...</a:t>
            </a:r>
            <a:r>
              <a:rPr lang="en-US" altLang="en-US" sz="1400" dirty="0">
                <a:ea typeface="Calibri" panose="020F0502020204030204" pitchFamily="34" charset="0"/>
                <a:cs typeface="Arial" panose="020B0604020202020204" pitchFamily="34" charset="0"/>
              </a:rPr>
              <a:t> )</a:t>
            </a:r>
            <a:endParaRPr lang="en-US" altLang="en-US" sz="1400" dirty="0"/>
          </a:p>
          <a:p>
            <a:r>
              <a:rPr lang="ru-RU" sz="1400" dirty="0" smtClean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22141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9000">
              <a:srgbClr val="CCCCCC"/>
            </a:gs>
            <a:gs pos="25000">
              <a:schemeClr val="bg1"/>
            </a:gs>
            <a:gs pos="32000">
              <a:schemeClr val="bg1">
                <a:lumMod val="95000"/>
              </a:schemeClr>
            </a:gs>
            <a:gs pos="76000">
              <a:schemeClr val="bg1">
                <a:lumMod val="6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63" y="350353"/>
            <a:ext cx="2217838" cy="685690"/>
          </a:xfrm>
          <a:prstGeom prst="rect">
            <a:avLst/>
          </a:prstGeom>
        </p:spPr>
      </p:pic>
      <p:sp>
        <p:nvSpPr>
          <p:cNvPr id="5" name="Text Placeholder 2"/>
          <p:cNvSpPr txBox="1">
            <a:spLocks/>
          </p:cNvSpPr>
          <p:nvPr/>
        </p:nvSpPr>
        <p:spPr>
          <a:xfrm>
            <a:off x="296091" y="6131508"/>
            <a:ext cx="8656320" cy="4166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/>
              <a:t>Key words: what is </a:t>
            </a:r>
            <a:r>
              <a:rPr lang="en-US" sz="1000" b="1" dirty="0" smtClean="0">
                <a:solidFill>
                  <a:srgbClr val="00B0F0"/>
                </a:solidFill>
              </a:rPr>
              <a:t>key foundation skills</a:t>
            </a:r>
            <a:r>
              <a:rPr lang="en-US" sz="1000" dirty="0" smtClean="0"/>
              <a:t>, importance of </a:t>
            </a:r>
            <a:r>
              <a:rPr lang="en-US" sz="1000" b="1" dirty="0" smtClean="0">
                <a:solidFill>
                  <a:srgbClr val="7030A0"/>
                </a:solidFill>
              </a:rPr>
              <a:t>team-working</a:t>
            </a:r>
            <a:r>
              <a:rPr lang="en-US" sz="1000" dirty="0" smtClean="0"/>
              <a:t>, what is </a:t>
            </a:r>
            <a:r>
              <a:rPr lang="en-US" sz="1000" b="1" dirty="0" smtClean="0">
                <a:solidFill>
                  <a:srgbClr val="D10DA7"/>
                </a:solidFill>
              </a:rPr>
              <a:t>problem-solving</a:t>
            </a:r>
            <a:r>
              <a:rPr lang="en-US" sz="1000" dirty="0" smtClean="0"/>
              <a:t> and how we use some aspects of </a:t>
            </a:r>
            <a:r>
              <a:rPr lang="en-US" sz="1000" b="1" dirty="0" smtClean="0">
                <a:solidFill>
                  <a:srgbClr val="FF0000"/>
                </a:solidFill>
              </a:rPr>
              <a:t>critical thinking </a:t>
            </a:r>
            <a:r>
              <a:rPr lang="en-US" sz="1000" dirty="0" smtClean="0"/>
              <a:t>in our everyday lives. ALL these skills will help for organization process in the library.</a:t>
            </a:r>
            <a:endParaRPr lang="en-US" sz="1000" dirty="0"/>
          </a:p>
        </p:txBody>
      </p:sp>
      <p:pic>
        <p:nvPicPr>
          <p:cNvPr id="6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6525" y="1804852"/>
            <a:ext cx="2209800" cy="3314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4143577" y="427701"/>
            <a:ext cx="401635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Ваше время и внимание! </a:t>
            </a:r>
            <a:endParaRPr lang="en-US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29127" y="5109755"/>
            <a:ext cx="24045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marina.poyarkova@nu.edu.kz</a:t>
            </a:r>
            <a:endParaRPr lang="kk-KZ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609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90880"/>
            <a:ext cx="8229600" cy="1143000"/>
          </a:xfrm>
        </p:spPr>
        <p:txBody>
          <a:bodyPr/>
          <a:lstStyle/>
          <a:p>
            <a:r>
              <a:rPr lang="ru-RU" dirty="0" smtClean="0"/>
              <a:t>Источники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70560" y="2233880"/>
            <a:ext cx="819476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>
              <a:buAutoNum type="arabicPeriod"/>
            </a:pPr>
            <a:r>
              <a:rPr lang="en-US" sz="1200" dirty="0">
                <a:ea typeface="Arial Unicode MS" pitchFamily="34" charset="-128"/>
                <a:cs typeface="Arial Unicode MS" pitchFamily="34" charset="-128"/>
              </a:rPr>
              <a:t>Debra Lucas-Alfieri “</a:t>
            </a:r>
            <a:r>
              <a:rPr lang="en-US" sz="1200" dirty="0"/>
              <a:t>Project Management in Libraries: an Overview for Middle Managers”</a:t>
            </a:r>
          </a:p>
          <a:p>
            <a:pPr marL="257175" indent="-257175">
              <a:buAutoNum type="arabicPeriod"/>
            </a:pPr>
            <a:r>
              <a:rPr lang="en-US" sz="1200" i="1" dirty="0" err="1"/>
              <a:t>Sharlett</a:t>
            </a:r>
            <a:r>
              <a:rPr lang="en-US" sz="1200" i="1" dirty="0"/>
              <a:t> Gillard </a:t>
            </a:r>
            <a:r>
              <a:rPr lang="en-US" sz="1200" dirty="0"/>
              <a:t>“Soft Skills and Technical Expertise of Effective Project Managers”</a:t>
            </a:r>
          </a:p>
          <a:p>
            <a:pPr marL="257175" indent="-257175">
              <a:buAutoNum type="arabicPeriod"/>
            </a:pPr>
            <a:r>
              <a:rPr lang="en-US" sz="1200" dirty="0"/>
              <a:t>Anastasia </a:t>
            </a:r>
            <a:r>
              <a:rPr lang="en-US" sz="1200" dirty="0" err="1"/>
              <a:t>Guimaraes</a:t>
            </a:r>
            <a:r>
              <a:rPr lang="en-US" sz="1200" dirty="0"/>
              <a:t> and Zheng (John) Wang, "Project Management Office to the Rescue: Aligning Workforce and Resources with Library Vision and Delivering Results" (2016)</a:t>
            </a:r>
          </a:p>
          <a:p>
            <a:pPr marL="257175" indent="-257175">
              <a:buAutoNum type="arabicPeriod"/>
            </a:pPr>
            <a:r>
              <a:rPr lang="en-US" sz="1200" dirty="0"/>
              <a:t>Stephanie Atkins, “Projecting Success: Effective Project Management in Academic Libraries,” </a:t>
            </a:r>
            <a:r>
              <a:rPr lang="en-US" sz="1200" i="1" dirty="0"/>
              <a:t>IATUL Annual Conference Proceedings </a:t>
            </a:r>
            <a:r>
              <a:rPr lang="en-US" sz="1200" dirty="0"/>
              <a:t>14 (January 2004), http://docs.lib.purdue.edu/iatul/2004/</a:t>
            </a:r>
          </a:p>
          <a:p>
            <a:r>
              <a:rPr lang="en-US" sz="1200" dirty="0"/>
              <a:t>papers/1; </a:t>
            </a:r>
            <a:r>
              <a:rPr lang="en-US" sz="1200" dirty="0" err="1"/>
              <a:t>Burich</a:t>
            </a:r>
            <a:r>
              <a:rPr lang="en-US" sz="1200" dirty="0"/>
              <a:t> et al., “Project Management and Institutional Collaboration in Libraries,” 21–22: </a:t>
            </a:r>
            <a:r>
              <a:rPr lang="en-US" sz="1200" dirty="0" err="1"/>
              <a:t>Wamsley</a:t>
            </a:r>
            <a:r>
              <a:rPr lang="en-US" sz="1200" dirty="0"/>
              <a:t>, “Controlling Project Chaos,” 6–27.</a:t>
            </a:r>
          </a:p>
        </p:txBody>
      </p:sp>
    </p:spTree>
    <p:extLst>
      <p:ext uri="{BB962C8B-B14F-4D97-AF65-F5344CB8AC3E}">
        <p14:creationId xmlns:p14="http://schemas.microsoft.com/office/powerpoint/2010/main" val="331809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9000">
              <a:srgbClr val="CCCCCC"/>
            </a:gs>
            <a:gs pos="25000">
              <a:schemeClr val="bg1"/>
            </a:gs>
            <a:gs pos="32000">
              <a:schemeClr val="bg1">
                <a:lumMod val="95000"/>
              </a:schemeClr>
            </a:gs>
            <a:gs pos="76000">
              <a:schemeClr val="bg1">
                <a:lumMod val="6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63" y="350353"/>
            <a:ext cx="2217838" cy="685690"/>
          </a:xfrm>
          <a:prstGeom prst="rect">
            <a:avLst/>
          </a:prstGeom>
        </p:spPr>
      </p:pic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3821373" y="274638"/>
            <a:ext cx="4974609" cy="761405"/>
          </a:xfrm>
        </p:spPr>
        <p:txBody>
          <a:bodyPr>
            <a:normAutofit/>
          </a:bodyPr>
          <a:lstStyle/>
          <a:p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ПРОЕКТ</a:t>
            </a:r>
            <a:endParaRPr lang="ru-RU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769"/>
          <a:stretch/>
        </p:blipFill>
        <p:spPr>
          <a:xfrm>
            <a:off x="382137" y="1308967"/>
            <a:ext cx="8413845" cy="5378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9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9000">
              <a:srgbClr val="CCCCCC"/>
            </a:gs>
            <a:gs pos="25000">
              <a:schemeClr val="bg1"/>
            </a:gs>
            <a:gs pos="32000">
              <a:schemeClr val="bg1">
                <a:lumMod val="95000"/>
              </a:schemeClr>
            </a:gs>
            <a:gs pos="76000">
              <a:schemeClr val="bg1">
                <a:lumMod val="6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63" y="350353"/>
            <a:ext cx="2217838" cy="685690"/>
          </a:xfrm>
          <a:prstGeom prst="rect">
            <a:avLst/>
          </a:prstGeom>
        </p:spPr>
      </p:pic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3821373" y="274638"/>
            <a:ext cx="4974609" cy="761405"/>
          </a:xfrm>
        </p:spPr>
        <p:txBody>
          <a:bodyPr>
            <a:normAutofit/>
          </a:bodyPr>
          <a:lstStyle/>
          <a:p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ПРОЕКТ</a:t>
            </a:r>
            <a:endParaRPr lang="ru-RU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25362" y="1450075"/>
            <a:ext cx="8072727" cy="1675262"/>
          </a:xfrm>
        </p:spPr>
        <p:txBody>
          <a:bodyPr>
            <a:normAutofit fontScale="77500" lnSpcReduction="20000"/>
          </a:bodyPr>
          <a:lstStyle/>
          <a:p>
            <a:r>
              <a:rPr lang="en-US" sz="3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любое</a:t>
            </a: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событие</a:t>
            </a: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3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которое</a:t>
            </a: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планируется</a:t>
            </a: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en-US" sz="3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управляется</a:t>
            </a: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n-US" sz="3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</a:t>
            </a: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повторяющееся</a:t>
            </a: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событие</a:t>
            </a:r>
            <a:endParaRPr lang="ru-RU" sz="3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проекты дополняют повседневные обязанности библиотекаря и поэтому требуют тщательного планирования для обеспечения успеха и снижения стресса.</a:t>
            </a:r>
            <a:endParaRPr lang="en-US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231" y="3398293"/>
            <a:ext cx="5472988" cy="30881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80622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9000">
              <a:srgbClr val="CCCCCC"/>
            </a:gs>
            <a:gs pos="25000">
              <a:schemeClr val="bg1"/>
            </a:gs>
            <a:gs pos="32000">
              <a:schemeClr val="bg1">
                <a:lumMod val="95000"/>
              </a:schemeClr>
            </a:gs>
            <a:gs pos="76000">
              <a:schemeClr val="bg1">
                <a:lumMod val="6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63" y="350353"/>
            <a:ext cx="2217838" cy="685690"/>
          </a:xfrm>
          <a:prstGeom prst="rect">
            <a:avLst/>
          </a:prstGeom>
        </p:spPr>
      </p:pic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3821373" y="350353"/>
            <a:ext cx="4974609" cy="761405"/>
          </a:xfrm>
        </p:spPr>
        <p:txBody>
          <a:bodyPr>
            <a:noAutofit/>
          </a:bodyPr>
          <a:lstStyle/>
          <a:p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ЦЕЛЬ</a:t>
            </a:r>
            <a:endParaRPr lang="ru-RU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241" y="1316808"/>
            <a:ext cx="783073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</a:t>
            </a:r>
            <a:r>
              <a:rPr lang="ru-RU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это то чего необходимо достичь для решения </a:t>
            </a:r>
            <a:endParaRPr lang="ru-RU" sz="2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поставленной проблемы;</a:t>
            </a:r>
            <a:endParaRPr lang="en-US" sz="2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2"/>
          <p:cNvSpPr/>
          <p:nvPr/>
        </p:nvSpPr>
        <p:spPr>
          <a:xfrm>
            <a:off x="522241" y="2032441"/>
            <a:ext cx="8144088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</a:t>
            </a:r>
            <a:r>
              <a:rPr lang="ru-RU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могут быть краткосрочными и </a:t>
            </a:r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долгосрочными;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недрить </a:t>
            </a:r>
            <a:r>
              <a:rPr lang="ru-RU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специальные инструменты и создать </a:t>
            </a:r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общую</a:t>
            </a:r>
          </a:p>
          <a:p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структуру </a:t>
            </a:r>
            <a:r>
              <a:rPr lang="ru-RU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организации успешного </a:t>
            </a:r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мероприятия;</a:t>
            </a:r>
            <a:endParaRPr lang="ru-RU" sz="2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Использовать возможности </a:t>
            </a:r>
            <a:r>
              <a:rPr lang="ru-RU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библиотеки, которые могут </a:t>
            </a:r>
            <a:endParaRPr lang="ru-RU" sz="2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быть </a:t>
            </a:r>
            <a:r>
              <a:rPr lang="ru-RU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полезны для организационного </a:t>
            </a:r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процесса;</a:t>
            </a:r>
            <a:endParaRPr lang="ru-RU" sz="2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Улучшить </a:t>
            </a:r>
            <a:r>
              <a:rPr lang="ru-RU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управление </a:t>
            </a:r>
            <a:endParaRPr lang="ru-RU" sz="2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проектами </a:t>
            </a:r>
            <a:r>
              <a:rPr lang="ru-RU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библиотеке </a:t>
            </a:r>
            <a:endParaRPr lang="ru-RU" sz="2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проведением </a:t>
            </a:r>
            <a:r>
              <a:rPr lang="ru-RU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интересных </a:t>
            </a:r>
            <a:endParaRPr lang="ru-RU" sz="2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проектов.</a:t>
            </a:r>
            <a:endParaRPr lang="en-US" sz="2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4925" t="13564" r="49553" b="34669"/>
          <a:stretch/>
        </p:blipFill>
        <p:spPr>
          <a:xfrm>
            <a:off x="4367284" y="4026089"/>
            <a:ext cx="4454394" cy="26613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71140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9000">
              <a:srgbClr val="CCCCCC"/>
            </a:gs>
            <a:gs pos="25000">
              <a:schemeClr val="bg1"/>
            </a:gs>
            <a:gs pos="32000">
              <a:schemeClr val="bg1">
                <a:lumMod val="95000"/>
              </a:schemeClr>
            </a:gs>
            <a:gs pos="76000">
              <a:schemeClr val="bg1">
                <a:lumMod val="6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63" y="350353"/>
            <a:ext cx="2217838" cy="685690"/>
          </a:xfrm>
          <a:prstGeom prst="rect">
            <a:avLst/>
          </a:prstGeom>
        </p:spPr>
      </p:pic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3821373" y="350353"/>
            <a:ext cx="4974609" cy="761405"/>
          </a:xfrm>
        </p:spPr>
        <p:txBody>
          <a:bodyPr>
            <a:noAutofit/>
          </a:bodyPr>
          <a:lstStyle/>
          <a:p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ЗАДАЧИ</a:t>
            </a:r>
            <a:endParaRPr lang="ru-RU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8" name="Прямоугольник 5"/>
          <p:cNvSpPr/>
          <p:nvPr/>
        </p:nvSpPr>
        <p:spPr>
          <a:xfrm>
            <a:off x="525363" y="1303779"/>
            <a:ext cx="8270619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</a:t>
            </a:r>
            <a:r>
              <a:rPr lang="ru-RU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конкретные и поддающиеся </a:t>
            </a:r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измерению</a:t>
            </a:r>
          </a:p>
          <a:p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события, которые </a:t>
            </a:r>
            <a:r>
              <a:rPr lang="ru-RU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направлены на достижение цели. </a:t>
            </a:r>
            <a:endParaRPr lang="ru-RU" sz="2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Эти </a:t>
            </a:r>
            <a:r>
              <a:rPr lang="ru-RU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события (изменения, улучшения) происходят по мере осуществления проекта (достижения цели). </a:t>
            </a:r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Таким </a:t>
            </a:r>
            <a:r>
              <a:rPr lang="ru-RU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образом, задачи должны быть максимально конкретизированы. Задачи формулируются таким образом, что бы решение каждой из них позволяло приближаться к поставленной цели. </a:t>
            </a:r>
            <a:endParaRPr lang="en-US" sz="2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67129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9000">
              <a:srgbClr val="CCCCCC"/>
            </a:gs>
            <a:gs pos="25000">
              <a:schemeClr val="bg1"/>
            </a:gs>
            <a:gs pos="32000">
              <a:schemeClr val="bg1">
                <a:lumMod val="95000"/>
              </a:schemeClr>
            </a:gs>
            <a:gs pos="76000">
              <a:schemeClr val="bg1">
                <a:lumMod val="6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63" y="350353"/>
            <a:ext cx="2217838" cy="685690"/>
          </a:xfrm>
          <a:prstGeom prst="rect">
            <a:avLst/>
          </a:prstGeom>
        </p:spPr>
      </p:pic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3821373" y="350353"/>
            <a:ext cx="4974609" cy="761405"/>
          </a:xfrm>
        </p:spPr>
        <p:txBody>
          <a:bodyPr>
            <a:noAutofit/>
          </a:bodyPr>
          <a:lstStyle/>
          <a:p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ЭТАПЫ ПЛАНИРОВАНИЯ</a:t>
            </a:r>
            <a:endParaRPr lang="ru-RU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pic>
        <p:nvPicPr>
          <p:cNvPr id="5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1" y="1929427"/>
            <a:ext cx="6125605" cy="45942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8301" y="5285154"/>
            <a:ext cx="27724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latin typeface="Book Antiqua" panose="02040602050305030304" pitchFamily="18" charset="0"/>
              </a:rPr>
              <a:t>Definition</a:t>
            </a:r>
            <a:r>
              <a:rPr lang="ru-RU" u="sng" dirty="0" smtClean="0">
                <a:latin typeface="Book Antiqua" panose="02040602050305030304" pitchFamily="18" charset="0"/>
              </a:rPr>
              <a:t> - ОПРЕДЕЛЕНИЕ</a:t>
            </a:r>
            <a:endParaRPr lang="en-US" dirty="0">
              <a:latin typeface="Book Antiqua" panose="0204060205030503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8301" y="4577432"/>
            <a:ext cx="1346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latin typeface="Book Antiqua" panose="02040602050305030304" pitchFamily="18" charset="0"/>
              </a:rPr>
              <a:t>Plan </a:t>
            </a:r>
            <a:r>
              <a:rPr lang="ru-RU" u="sng" dirty="0" smtClean="0">
                <a:latin typeface="Book Antiqua" panose="02040602050305030304" pitchFamily="18" charset="0"/>
              </a:rPr>
              <a:t>- ПЛАН</a:t>
            </a:r>
            <a:endParaRPr lang="en-US" u="sng" dirty="0">
              <a:latin typeface="Book Antiqua" panose="0204060205030503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8302" y="3869710"/>
            <a:ext cx="2729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latin typeface="Book Antiqua" panose="02040602050305030304" pitchFamily="18" charset="0"/>
              </a:rPr>
              <a:t>Implement</a:t>
            </a:r>
            <a:r>
              <a:rPr lang="ru-RU" u="sng" dirty="0" smtClean="0">
                <a:latin typeface="Book Antiqua" panose="02040602050305030304" pitchFamily="18" charset="0"/>
              </a:rPr>
              <a:t> - РЕАЛИЗАЦИЯ</a:t>
            </a:r>
            <a:endParaRPr lang="en-US" dirty="0">
              <a:latin typeface="Book Antiqua" panose="0204060205030503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2829" y="3021168"/>
            <a:ext cx="181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latin typeface="Book Antiqua" panose="02040602050305030304" pitchFamily="18" charset="0"/>
              </a:rPr>
              <a:t>Assess</a:t>
            </a:r>
            <a:r>
              <a:rPr lang="ru-RU" u="sng" dirty="0" smtClean="0">
                <a:latin typeface="Book Antiqua" panose="02040602050305030304" pitchFamily="18" charset="0"/>
              </a:rPr>
              <a:t> - ОЦЕНКА</a:t>
            </a:r>
            <a:endParaRPr lang="en-US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093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9000">
              <a:srgbClr val="CCCCCC"/>
            </a:gs>
            <a:gs pos="25000">
              <a:schemeClr val="bg1"/>
            </a:gs>
            <a:gs pos="32000">
              <a:schemeClr val="bg1">
                <a:lumMod val="95000"/>
              </a:schemeClr>
            </a:gs>
            <a:gs pos="76000">
              <a:schemeClr val="bg1">
                <a:lumMod val="6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63" y="350353"/>
            <a:ext cx="2217838" cy="685690"/>
          </a:xfrm>
          <a:prstGeom prst="rect">
            <a:avLst/>
          </a:prstGeom>
        </p:spPr>
      </p:pic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3821373" y="350353"/>
            <a:ext cx="4974609" cy="761405"/>
          </a:xfrm>
        </p:spPr>
        <p:txBody>
          <a:bodyPr>
            <a:noAutofit/>
          </a:bodyPr>
          <a:lstStyle/>
          <a:p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ЭТАПЫ ПЛАНИРОВАНИЯ</a:t>
            </a:r>
            <a:endParaRPr lang="ru-RU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2707" y="1214771"/>
            <a:ext cx="4025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>
                <a:latin typeface="Book Antiqua" panose="02040602050305030304" pitchFamily="18" charset="0"/>
              </a:rPr>
              <a:t>1. </a:t>
            </a:r>
            <a:r>
              <a:rPr lang="en-US" u="sng" dirty="0" smtClean="0">
                <a:latin typeface="Book Antiqua" panose="02040602050305030304" pitchFamily="18" charset="0"/>
              </a:rPr>
              <a:t>Definition</a:t>
            </a:r>
            <a:r>
              <a:rPr lang="ru-RU" u="sng" dirty="0" smtClean="0">
                <a:latin typeface="Book Antiqua" panose="02040602050305030304" pitchFamily="18" charset="0"/>
              </a:rPr>
              <a:t> - ОПРЕДЕЛЕНИЕ</a:t>
            </a:r>
            <a:endParaRPr lang="en-US" dirty="0">
              <a:latin typeface="Book Antiqua" panose="0204060205030503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2707" y="3725448"/>
            <a:ext cx="2676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>
                <a:latin typeface="Book Antiqua" panose="02040602050305030304" pitchFamily="18" charset="0"/>
              </a:rPr>
              <a:t>2. </a:t>
            </a:r>
            <a:r>
              <a:rPr lang="en-US" u="sng" dirty="0" smtClean="0">
                <a:latin typeface="Book Antiqua" panose="02040602050305030304" pitchFamily="18" charset="0"/>
              </a:rPr>
              <a:t>Plan </a:t>
            </a:r>
            <a:r>
              <a:rPr lang="ru-RU" u="sng" dirty="0" smtClean="0">
                <a:latin typeface="Book Antiqua" panose="02040602050305030304" pitchFamily="18" charset="0"/>
              </a:rPr>
              <a:t>- ПЛАН</a:t>
            </a:r>
            <a:endParaRPr lang="en-US" u="sng" dirty="0">
              <a:latin typeface="Book Antiqua" panose="0204060205030503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05082" y="1214771"/>
            <a:ext cx="3690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>
                <a:latin typeface="Book Antiqua" panose="02040602050305030304" pitchFamily="18" charset="0"/>
              </a:rPr>
              <a:t>3. </a:t>
            </a:r>
            <a:r>
              <a:rPr lang="en-US" u="sng" dirty="0" smtClean="0">
                <a:latin typeface="Book Antiqua" panose="02040602050305030304" pitchFamily="18" charset="0"/>
              </a:rPr>
              <a:t>Implement</a:t>
            </a:r>
            <a:r>
              <a:rPr lang="ru-RU" u="sng" dirty="0" smtClean="0">
                <a:latin typeface="Book Antiqua" panose="02040602050305030304" pitchFamily="18" charset="0"/>
              </a:rPr>
              <a:t> - РЕАЛИЗАЦИЯ</a:t>
            </a:r>
            <a:endParaRPr lang="en-US" dirty="0">
              <a:latin typeface="Book Antiqua" panose="0204060205030503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05082" y="3722781"/>
            <a:ext cx="3020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>
                <a:latin typeface="Book Antiqua" panose="02040602050305030304" pitchFamily="18" charset="0"/>
              </a:rPr>
              <a:t>4. </a:t>
            </a:r>
            <a:r>
              <a:rPr lang="en-US" u="sng" dirty="0" smtClean="0">
                <a:latin typeface="Book Antiqua" panose="02040602050305030304" pitchFamily="18" charset="0"/>
              </a:rPr>
              <a:t>Assess</a:t>
            </a:r>
            <a:r>
              <a:rPr lang="ru-RU" u="sng" dirty="0" smtClean="0">
                <a:latin typeface="Book Antiqua" panose="02040602050305030304" pitchFamily="18" charset="0"/>
              </a:rPr>
              <a:t> - ОЦЕНКА</a:t>
            </a:r>
            <a:endParaRPr lang="en-US" dirty="0">
              <a:latin typeface="Book Antiqua" panose="0204060205030503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92707" y="1658584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 err="1"/>
              <a:t>Определите</a:t>
            </a:r>
            <a:r>
              <a:rPr lang="en-US" sz="1600" dirty="0"/>
              <a:t> </a:t>
            </a:r>
            <a:r>
              <a:rPr lang="en-US" sz="1600" dirty="0" err="1"/>
              <a:t>проблему</a:t>
            </a:r>
            <a:r>
              <a:rPr lang="en-US" sz="1600" dirty="0"/>
              <a:t>.</a:t>
            </a:r>
          </a:p>
          <a:p>
            <a:r>
              <a:rPr lang="en-US" sz="1600" dirty="0" err="1"/>
              <a:t>Обдумайте</a:t>
            </a:r>
            <a:r>
              <a:rPr lang="en-US" sz="1600" dirty="0"/>
              <a:t> </a:t>
            </a:r>
            <a:r>
              <a:rPr lang="en-US" sz="1600" dirty="0" err="1"/>
              <a:t>свои</a:t>
            </a:r>
            <a:r>
              <a:rPr lang="en-US" sz="1600" dirty="0"/>
              <a:t> </a:t>
            </a:r>
            <a:r>
              <a:rPr lang="en-US" sz="1600" dirty="0" err="1"/>
              <a:t>намеченные</a:t>
            </a:r>
            <a:r>
              <a:rPr lang="en-US" sz="1600" dirty="0"/>
              <a:t> </a:t>
            </a:r>
            <a:r>
              <a:rPr lang="en-US" sz="1600" dirty="0" err="1"/>
              <a:t>результаты</a:t>
            </a:r>
            <a:r>
              <a:rPr lang="en-US" sz="1600" dirty="0"/>
              <a:t>.</a:t>
            </a:r>
          </a:p>
          <a:p>
            <a:r>
              <a:rPr lang="en-US" sz="1600" dirty="0" err="1"/>
              <a:t>Обсудите</a:t>
            </a:r>
            <a:r>
              <a:rPr lang="en-US" sz="1600" dirty="0"/>
              <a:t> </a:t>
            </a:r>
            <a:r>
              <a:rPr lang="en-US" sz="1600" dirty="0" err="1"/>
              <a:t>возможности</a:t>
            </a:r>
            <a:r>
              <a:rPr lang="en-US" sz="1600" dirty="0"/>
              <a:t> </a:t>
            </a:r>
            <a:r>
              <a:rPr lang="en-US" sz="1600" dirty="0" err="1"/>
              <a:t>генерации</a:t>
            </a:r>
            <a:r>
              <a:rPr lang="en-US" sz="1600" dirty="0"/>
              <a:t> </a:t>
            </a:r>
            <a:r>
              <a:rPr lang="en-US" sz="1600" dirty="0" err="1"/>
              <a:t>данных</a:t>
            </a:r>
            <a:r>
              <a:rPr lang="en-US" sz="1600" dirty="0"/>
              <a:t>.</a:t>
            </a:r>
          </a:p>
          <a:p>
            <a:r>
              <a:rPr lang="en-US" sz="1600" dirty="0" err="1"/>
              <a:t>Определите</a:t>
            </a:r>
            <a:r>
              <a:rPr lang="en-US" sz="1600" dirty="0"/>
              <a:t> </a:t>
            </a:r>
            <a:r>
              <a:rPr lang="en-US" sz="1600" dirty="0" err="1"/>
              <a:t>причину</a:t>
            </a:r>
            <a:r>
              <a:rPr lang="en-US" sz="1600" dirty="0"/>
              <a:t> </a:t>
            </a:r>
            <a:r>
              <a:rPr lang="en-US" sz="1600" dirty="0" err="1"/>
              <a:t>изменения</a:t>
            </a:r>
            <a:r>
              <a:rPr lang="en-US" sz="1600" dirty="0"/>
              <a:t>. </a:t>
            </a:r>
            <a:r>
              <a:rPr lang="en-US" sz="1600" dirty="0" err="1"/>
              <a:t>Подумайте</a:t>
            </a:r>
            <a:r>
              <a:rPr lang="en-US" sz="1600" dirty="0"/>
              <a:t> о </a:t>
            </a:r>
            <a:r>
              <a:rPr lang="en-US" sz="1600" dirty="0" err="1"/>
              <a:t>влиянии</a:t>
            </a:r>
            <a:r>
              <a:rPr lang="en-US" sz="1600" dirty="0"/>
              <a:t> </a:t>
            </a:r>
            <a:r>
              <a:rPr lang="en-US" sz="1600" dirty="0" err="1"/>
              <a:t>на</a:t>
            </a:r>
            <a:r>
              <a:rPr lang="en-US" sz="1600" dirty="0"/>
              <a:t> </a:t>
            </a:r>
            <a:r>
              <a:rPr lang="en-US" sz="1600" dirty="0" err="1"/>
              <a:t>ваших</a:t>
            </a:r>
            <a:r>
              <a:rPr lang="en-US" sz="1600" dirty="0"/>
              <a:t> </a:t>
            </a:r>
            <a:r>
              <a:rPr lang="ru-RU" sz="1600" dirty="0" smtClean="0"/>
              <a:t>читателей</a:t>
            </a:r>
            <a:r>
              <a:rPr lang="en-US" sz="1600" dirty="0" smtClean="0"/>
              <a:t>. </a:t>
            </a:r>
            <a:r>
              <a:rPr lang="en-US" sz="1600" dirty="0" err="1"/>
              <a:t>Является</a:t>
            </a:r>
            <a:r>
              <a:rPr lang="en-US" sz="1600" dirty="0"/>
              <a:t> </a:t>
            </a:r>
            <a:r>
              <a:rPr lang="en-US" sz="1600" dirty="0" err="1"/>
              <a:t>ли</a:t>
            </a:r>
            <a:r>
              <a:rPr lang="en-US" sz="1600" dirty="0"/>
              <a:t> </a:t>
            </a:r>
            <a:r>
              <a:rPr lang="en-US" sz="1600" dirty="0" err="1"/>
              <a:t>это</a:t>
            </a:r>
            <a:r>
              <a:rPr lang="en-US" sz="1600" dirty="0"/>
              <a:t> </a:t>
            </a:r>
            <a:r>
              <a:rPr lang="ru-RU" sz="1600" dirty="0" smtClean="0"/>
              <a:t>студент</a:t>
            </a:r>
            <a:r>
              <a:rPr lang="ru-RU" sz="1600" dirty="0"/>
              <a:t> </a:t>
            </a:r>
            <a:r>
              <a:rPr lang="en-US" sz="1600" dirty="0" err="1" smtClean="0"/>
              <a:t>или</a:t>
            </a:r>
            <a:r>
              <a:rPr lang="en-US" sz="1600" dirty="0" smtClean="0"/>
              <a:t> </a:t>
            </a:r>
            <a:r>
              <a:rPr lang="ru-RU" sz="1600" dirty="0" smtClean="0"/>
              <a:t>преподаватель</a:t>
            </a:r>
            <a:r>
              <a:rPr lang="en-US" sz="1600" dirty="0" smtClean="0"/>
              <a:t>?</a:t>
            </a:r>
            <a:endParaRPr lang="en-US" sz="1600" dirty="0"/>
          </a:p>
        </p:txBody>
      </p:sp>
      <p:sp>
        <p:nvSpPr>
          <p:cNvPr id="3" name="Rectangle 2"/>
          <p:cNvSpPr/>
          <p:nvPr/>
        </p:nvSpPr>
        <p:spPr>
          <a:xfrm>
            <a:off x="192707" y="4249589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/>
              <a:t>Возьмите все вышеперечисленные выводы и разработайте план действий.</a:t>
            </a:r>
          </a:p>
          <a:p>
            <a:r>
              <a:rPr lang="ru-RU" sz="1600" dirty="0"/>
              <a:t>Используйте принципы управления проектами как руководство для систематического продвижения вперед</a:t>
            </a:r>
          </a:p>
          <a:p>
            <a:r>
              <a:rPr lang="ru-RU" sz="1600" dirty="0"/>
              <a:t>Используйте диаграммы Ганта или другие аналогичные инструменты планирования или Word и поделитесь с PR-комитетом на диске Google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sp>
        <p:nvSpPr>
          <p:cNvPr id="11" name="Rectangle 10"/>
          <p:cNvSpPr/>
          <p:nvPr/>
        </p:nvSpPr>
        <p:spPr>
          <a:xfrm>
            <a:off x="5105082" y="1577660"/>
            <a:ext cx="387514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/>
              <a:t>Соберите</a:t>
            </a:r>
            <a:r>
              <a:rPr lang="en-US" sz="1600" dirty="0"/>
              <a:t> </a:t>
            </a:r>
            <a:r>
              <a:rPr lang="en-US" sz="1600" dirty="0" err="1"/>
              <a:t>свой</a:t>
            </a:r>
            <a:r>
              <a:rPr lang="en-US" sz="1600" dirty="0"/>
              <a:t> DPI (</a:t>
            </a:r>
            <a:r>
              <a:rPr lang="en-US" sz="1600" dirty="0" err="1" smtClean="0"/>
              <a:t>определ</a:t>
            </a:r>
            <a:r>
              <a:rPr lang="ru-RU" sz="1600" dirty="0" smtClean="0"/>
              <a:t>ить</a:t>
            </a:r>
            <a:r>
              <a:rPr lang="en-US" sz="1600" dirty="0" smtClean="0"/>
              <a:t>, </a:t>
            </a:r>
            <a:r>
              <a:rPr lang="en-US" sz="1600" dirty="0" err="1" smtClean="0"/>
              <a:t>спланир</a:t>
            </a:r>
            <a:r>
              <a:rPr lang="ru-RU" sz="1600" dirty="0" smtClean="0"/>
              <a:t>овать</a:t>
            </a:r>
            <a:r>
              <a:rPr lang="en-US" sz="1600" dirty="0" smtClean="0"/>
              <a:t> </a:t>
            </a:r>
            <a:r>
              <a:rPr lang="en-US" sz="1600" dirty="0"/>
              <a:t>и </a:t>
            </a:r>
            <a:r>
              <a:rPr lang="ru-RU" sz="1600" dirty="0" smtClean="0"/>
              <a:t>проанализировать</a:t>
            </a:r>
            <a:r>
              <a:rPr lang="en-US" sz="1600" dirty="0" smtClean="0"/>
              <a:t>), </a:t>
            </a:r>
            <a:r>
              <a:rPr lang="en-US" sz="1600" dirty="0" err="1"/>
              <a:t>данные</a:t>
            </a:r>
            <a:r>
              <a:rPr lang="en-US" sz="1600" dirty="0"/>
              <a:t>, </a:t>
            </a:r>
            <a:r>
              <a:rPr lang="en-US" sz="1600" dirty="0" err="1"/>
              <a:t>которые</a:t>
            </a:r>
            <a:r>
              <a:rPr lang="en-US" sz="1600" dirty="0"/>
              <a:t> </a:t>
            </a:r>
            <a:r>
              <a:rPr lang="en-US" sz="1600" dirty="0" err="1"/>
              <a:t>были</a:t>
            </a:r>
            <a:r>
              <a:rPr lang="en-US" sz="1600" dirty="0"/>
              <a:t> </a:t>
            </a:r>
            <a:r>
              <a:rPr lang="en-US" sz="1600" dirty="0" err="1"/>
              <a:t>собраны</a:t>
            </a:r>
            <a:r>
              <a:rPr lang="en-US" sz="1600" dirty="0"/>
              <a:t>, </a:t>
            </a:r>
            <a:r>
              <a:rPr lang="en-US" sz="1600" dirty="0" err="1"/>
              <a:t>обсуждены</a:t>
            </a:r>
            <a:r>
              <a:rPr lang="en-US" sz="1600" dirty="0"/>
              <a:t> и </a:t>
            </a:r>
            <a:r>
              <a:rPr lang="en-US" sz="1600" dirty="0" err="1"/>
              <a:t>проанализированы</a:t>
            </a:r>
            <a:r>
              <a:rPr lang="en-US" sz="1600" dirty="0"/>
              <a:t>, </a:t>
            </a:r>
            <a:r>
              <a:rPr lang="en-US" sz="1600" dirty="0" err="1"/>
              <a:t>чтобы</a:t>
            </a:r>
            <a:r>
              <a:rPr lang="en-US" sz="1600" dirty="0"/>
              <a:t> </a:t>
            </a:r>
            <a:r>
              <a:rPr lang="en-US" sz="1600" dirty="0" err="1"/>
              <a:t>можно</a:t>
            </a:r>
            <a:r>
              <a:rPr lang="en-US" sz="1600" dirty="0"/>
              <a:t> </a:t>
            </a:r>
            <a:r>
              <a:rPr lang="en-US" sz="1600" dirty="0" err="1"/>
              <a:t>было</a:t>
            </a:r>
            <a:r>
              <a:rPr lang="en-US" sz="1600" dirty="0"/>
              <a:t> </a:t>
            </a:r>
            <a:r>
              <a:rPr lang="en-US" sz="1600" dirty="0" err="1"/>
              <a:t>предпринять</a:t>
            </a:r>
            <a:r>
              <a:rPr lang="en-US" sz="1600" dirty="0"/>
              <a:t> </a:t>
            </a:r>
            <a:r>
              <a:rPr lang="en-US" sz="1600" dirty="0" err="1"/>
              <a:t>действия</a:t>
            </a:r>
            <a:r>
              <a:rPr lang="en-US" sz="1600" dirty="0"/>
              <a:t>.</a:t>
            </a:r>
          </a:p>
          <a:p>
            <a:r>
              <a:rPr lang="ru-RU" sz="1600" dirty="0" smtClean="0"/>
              <a:t>Обратите внимание</a:t>
            </a:r>
            <a:r>
              <a:rPr lang="en-US" sz="1600" dirty="0" smtClean="0"/>
              <a:t> </a:t>
            </a:r>
            <a:r>
              <a:rPr lang="en-US" sz="1600" dirty="0" err="1"/>
              <a:t>на</a:t>
            </a:r>
            <a:r>
              <a:rPr lang="en-US" sz="1600" dirty="0"/>
              <a:t> </a:t>
            </a:r>
            <a:r>
              <a:rPr lang="en-US" sz="1600" dirty="0" err="1"/>
              <a:t>обозначенные</a:t>
            </a:r>
            <a:r>
              <a:rPr lang="en-US" sz="1600" dirty="0"/>
              <a:t> </a:t>
            </a:r>
            <a:r>
              <a:rPr lang="en-US" sz="1600" dirty="0" err="1"/>
              <a:t>сильные</a:t>
            </a:r>
            <a:r>
              <a:rPr lang="en-US" sz="1600" dirty="0"/>
              <a:t> </a:t>
            </a:r>
            <a:r>
              <a:rPr lang="en-US" sz="1600" dirty="0" err="1"/>
              <a:t>стороны</a:t>
            </a:r>
            <a:r>
              <a:rPr lang="en-US" sz="1600" dirty="0"/>
              <a:t> и </a:t>
            </a:r>
            <a:r>
              <a:rPr lang="en-US" sz="1600" dirty="0" err="1"/>
              <a:t>возможности</a:t>
            </a:r>
            <a:r>
              <a:rPr lang="en-US" sz="1600" dirty="0"/>
              <a:t> </a:t>
            </a:r>
            <a:r>
              <a:rPr lang="en-US" sz="1600" dirty="0" err="1"/>
              <a:t>для</a:t>
            </a:r>
            <a:r>
              <a:rPr lang="en-US" sz="1600" dirty="0"/>
              <a:t> </a:t>
            </a:r>
            <a:r>
              <a:rPr lang="en-US" sz="1600" dirty="0" err="1"/>
              <a:t>улучшения</a:t>
            </a:r>
            <a:r>
              <a:rPr lang="en-US" sz="1600" dirty="0"/>
              <a:t> </a:t>
            </a:r>
            <a:r>
              <a:rPr lang="en-US" sz="1600" dirty="0" err="1"/>
              <a:t>управления</a:t>
            </a:r>
            <a:r>
              <a:rPr lang="en-US" sz="1600" dirty="0"/>
              <a:t> </a:t>
            </a:r>
            <a:r>
              <a:rPr lang="en-US" sz="1600" dirty="0" err="1"/>
              <a:t>проектами</a:t>
            </a:r>
            <a:r>
              <a:rPr lang="en-US" sz="1600" dirty="0"/>
              <a:t>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572000" y="4249589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 err="1"/>
              <a:t>Разработайте</a:t>
            </a:r>
            <a:r>
              <a:rPr lang="en-US" sz="1600" dirty="0"/>
              <a:t> </a:t>
            </a:r>
            <a:r>
              <a:rPr lang="en-US" sz="1600" dirty="0" err="1"/>
              <a:t>систематический</a:t>
            </a:r>
            <a:r>
              <a:rPr lang="en-US" sz="1600" dirty="0"/>
              <a:t> </a:t>
            </a:r>
            <a:r>
              <a:rPr lang="en-US" sz="1600" dirty="0" err="1"/>
              <a:t>способ</a:t>
            </a:r>
            <a:r>
              <a:rPr lang="en-US" sz="1600" dirty="0"/>
              <a:t> </a:t>
            </a:r>
            <a:r>
              <a:rPr lang="en-US" sz="1600" dirty="0" err="1"/>
              <a:t>сбора</a:t>
            </a:r>
            <a:r>
              <a:rPr lang="en-US" sz="1600" dirty="0"/>
              <a:t> </a:t>
            </a:r>
            <a:r>
              <a:rPr lang="en-US" sz="1600" dirty="0" err="1"/>
              <a:t>данных</a:t>
            </a:r>
            <a:r>
              <a:rPr lang="en-US" sz="1600" dirty="0"/>
              <a:t> </a:t>
            </a:r>
            <a:r>
              <a:rPr lang="en-US" sz="1600" dirty="0" err="1"/>
              <a:t>для</a:t>
            </a:r>
            <a:r>
              <a:rPr lang="en-US" sz="1600" dirty="0"/>
              <a:t> </a:t>
            </a:r>
            <a:r>
              <a:rPr lang="en-US" sz="1600" dirty="0" err="1"/>
              <a:t>оценки</a:t>
            </a:r>
            <a:r>
              <a:rPr lang="en-US" sz="1600" dirty="0"/>
              <a:t> </a:t>
            </a:r>
            <a:r>
              <a:rPr lang="en-US" sz="1600" dirty="0" err="1"/>
              <a:t>результатов</a:t>
            </a:r>
            <a:r>
              <a:rPr lang="en-US" sz="1600" dirty="0"/>
              <a:t>.</a:t>
            </a:r>
          </a:p>
          <a:p>
            <a:r>
              <a:rPr lang="en-US" sz="1600" dirty="0" err="1"/>
              <a:t>Создайте</a:t>
            </a:r>
            <a:r>
              <a:rPr lang="en-US" sz="1600" dirty="0"/>
              <a:t> </a:t>
            </a:r>
            <a:r>
              <a:rPr lang="en-US" sz="1600" dirty="0" err="1"/>
              <a:t>мероприятие</a:t>
            </a:r>
            <a:r>
              <a:rPr lang="en-US" sz="1600" dirty="0"/>
              <a:t> </a:t>
            </a:r>
            <a:r>
              <a:rPr lang="en-US" sz="1600" dirty="0" err="1"/>
              <a:t>на</a:t>
            </a:r>
            <a:r>
              <a:rPr lang="en-US" sz="1600" dirty="0"/>
              <a:t> </a:t>
            </a:r>
            <a:r>
              <a:rPr lang="en-US" sz="1600" dirty="0" err="1" smtClean="0"/>
              <a:t>LibCal</a:t>
            </a:r>
            <a:r>
              <a:rPr lang="en-US" sz="1600" dirty="0" smtClean="0"/>
              <a:t> </a:t>
            </a:r>
            <a:endParaRPr lang="ru-RU" sz="1600" dirty="0" smtClean="0"/>
          </a:p>
          <a:p>
            <a:r>
              <a:rPr lang="en-US" sz="1600" dirty="0" err="1" smtClean="0"/>
              <a:t>Ссылка</a:t>
            </a:r>
            <a:r>
              <a:rPr lang="en-US" sz="1600" dirty="0" smtClean="0"/>
              <a:t> </a:t>
            </a:r>
            <a:r>
              <a:rPr lang="en-US" sz="1600" dirty="0" err="1" smtClean="0"/>
              <a:t>на</a:t>
            </a:r>
            <a:r>
              <a:rPr lang="en-US" sz="1600" dirty="0" smtClean="0"/>
              <a:t> РЕГИСТРАЦИЮ </a:t>
            </a:r>
            <a:r>
              <a:rPr lang="en-US" sz="1600" dirty="0" err="1" smtClean="0"/>
              <a:t>должна</a:t>
            </a:r>
            <a:r>
              <a:rPr lang="en-US" sz="1600" dirty="0" smtClean="0"/>
              <a:t> </a:t>
            </a:r>
            <a:r>
              <a:rPr lang="ru-RU" sz="1600" dirty="0" smtClean="0"/>
              <a:t>быть</a:t>
            </a:r>
            <a:r>
              <a:rPr lang="en-US" sz="1600" dirty="0" smtClean="0"/>
              <a:t> в </a:t>
            </a:r>
            <a:r>
              <a:rPr lang="en-US" sz="1600" dirty="0" err="1" smtClean="0"/>
              <a:t>вашем</a:t>
            </a:r>
            <a:r>
              <a:rPr lang="en-US" sz="1600" dirty="0" smtClean="0"/>
              <a:t> </a:t>
            </a:r>
            <a:r>
              <a:rPr lang="en-US" sz="1600" dirty="0" err="1" smtClean="0"/>
              <a:t>календаре</a:t>
            </a:r>
            <a:r>
              <a:rPr lang="en-US" sz="1600" dirty="0" smtClean="0"/>
              <a:t>.</a:t>
            </a:r>
          </a:p>
          <a:p>
            <a:r>
              <a:rPr lang="en-US" sz="1600" dirty="0" err="1" smtClean="0"/>
              <a:t>Форму</a:t>
            </a:r>
            <a:r>
              <a:rPr lang="en-US" sz="1600" dirty="0" smtClean="0"/>
              <a:t> </a:t>
            </a:r>
            <a:r>
              <a:rPr lang="en-US" sz="1600" dirty="0" err="1"/>
              <a:t>оценки</a:t>
            </a:r>
            <a:r>
              <a:rPr lang="en-US" sz="1600" dirty="0"/>
              <a:t> / </a:t>
            </a:r>
            <a:r>
              <a:rPr lang="en-US" sz="1600" dirty="0" err="1" smtClean="0"/>
              <a:t>опроса</a:t>
            </a:r>
            <a:r>
              <a:rPr lang="ru-RU" sz="1600" dirty="0" smtClean="0"/>
              <a:t> вы </a:t>
            </a:r>
            <a:r>
              <a:rPr lang="en-US" sz="1600" dirty="0" err="1" smtClean="0"/>
              <a:t>можете</a:t>
            </a:r>
            <a:r>
              <a:rPr lang="en-US" sz="1600" dirty="0" smtClean="0"/>
              <a:t> </a:t>
            </a:r>
            <a:r>
              <a:rPr lang="en-US" sz="1600" dirty="0" err="1" smtClean="0"/>
              <a:t>создать</a:t>
            </a:r>
            <a:r>
              <a:rPr lang="en-US" sz="1600" dirty="0" smtClean="0"/>
              <a:t> </a:t>
            </a:r>
            <a:r>
              <a:rPr lang="en-US" sz="1600" dirty="0" err="1" smtClean="0"/>
              <a:t>онлайн</a:t>
            </a:r>
            <a:r>
              <a:rPr lang="en-US" sz="1600" dirty="0" smtClean="0"/>
              <a:t> </a:t>
            </a:r>
            <a:r>
              <a:rPr lang="en-US" sz="1600" dirty="0"/>
              <a:t>с </a:t>
            </a:r>
            <a:r>
              <a:rPr lang="en-US" sz="1600" dirty="0" err="1"/>
              <a:t>помощью</a:t>
            </a:r>
            <a:r>
              <a:rPr lang="en-US" sz="1600" dirty="0"/>
              <a:t> Google Form</a:t>
            </a:r>
            <a:r>
              <a:rPr lang="en-US" sz="1600" dirty="0" smtClean="0"/>
              <a:t>.</a:t>
            </a:r>
            <a:endParaRPr lang="en-US" sz="1600" dirty="0"/>
          </a:p>
          <a:p>
            <a:r>
              <a:rPr lang="en-US" sz="1600" dirty="0" err="1"/>
              <a:t>Отправьте</a:t>
            </a:r>
            <a:r>
              <a:rPr lang="en-US" sz="1600" dirty="0"/>
              <a:t> </a:t>
            </a:r>
            <a:r>
              <a:rPr lang="en-US" sz="1600" dirty="0" err="1"/>
              <a:t>готовый</a:t>
            </a:r>
            <a:r>
              <a:rPr lang="en-US" sz="1600" dirty="0"/>
              <a:t> </a:t>
            </a:r>
            <a:r>
              <a:rPr lang="en-US" sz="1600" dirty="0" err="1" smtClean="0"/>
              <a:t>проект</a:t>
            </a:r>
            <a:r>
              <a:rPr lang="kk-KZ" sz="1600" dirty="0" smtClean="0"/>
              <a:t>на почту</a:t>
            </a:r>
            <a:r>
              <a:rPr lang="en-US" sz="1600" dirty="0" smtClean="0"/>
              <a:t> SMM</a:t>
            </a:r>
            <a:r>
              <a:rPr lang="kk-KZ" sz="1600" dirty="0" smtClean="0"/>
              <a:t> менеджеру соцсетей</a:t>
            </a:r>
            <a:r>
              <a:rPr lang="en-US" sz="1600" dirty="0" smtClean="0"/>
              <a:t> </a:t>
            </a:r>
            <a:r>
              <a:rPr lang="en-US" sz="1600" dirty="0" err="1"/>
              <a:t>для</a:t>
            </a:r>
            <a:r>
              <a:rPr lang="en-US" sz="1600" dirty="0"/>
              <a:t> </a:t>
            </a:r>
            <a:r>
              <a:rPr lang="en-US" sz="1600" dirty="0" err="1"/>
              <a:t>продвижения</a:t>
            </a:r>
            <a:r>
              <a:rPr lang="en-US" sz="1600" dirty="0"/>
              <a:t> в </a:t>
            </a:r>
            <a:r>
              <a:rPr lang="en-US" sz="1600" dirty="0" err="1"/>
              <a:t>социальных</a:t>
            </a:r>
            <a:r>
              <a:rPr lang="en-US" sz="1600" dirty="0"/>
              <a:t> </a:t>
            </a:r>
            <a:r>
              <a:rPr lang="en-US" sz="1600" dirty="0" err="1" smtClean="0"/>
              <a:t>сетях</a:t>
            </a:r>
            <a:r>
              <a:rPr lang="kk-KZ" sz="1600" dirty="0" smtClean="0"/>
              <a:t> библиотеки НУ</a:t>
            </a:r>
            <a:r>
              <a:rPr lang="en-US" sz="1600" dirty="0" smtClean="0"/>
              <a:t>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6473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9000">
              <a:srgbClr val="CCCCCC"/>
            </a:gs>
            <a:gs pos="25000">
              <a:schemeClr val="bg1"/>
            </a:gs>
            <a:gs pos="32000">
              <a:schemeClr val="bg1">
                <a:lumMod val="95000"/>
              </a:schemeClr>
            </a:gs>
            <a:gs pos="76000">
              <a:schemeClr val="bg1">
                <a:lumMod val="6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63" y="350353"/>
            <a:ext cx="2217838" cy="685690"/>
          </a:xfrm>
          <a:prstGeom prst="rect">
            <a:avLst/>
          </a:prstGeom>
        </p:spPr>
      </p:pic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3821373" y="350353"/>
            <a:ext cx="4974609" cy="761405"/>
          </a:xfrm>
        </p:spPr>
        <p:txBody>
          <a:bodyPr>
            <a:noAutofit/>
          </a:bodyPr>
          <a:lstStyle/>
          <a:p>
            <a:r>
              <a:rPr lang="ru-RU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Проблемы в управлении проектами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32354"/>
            <a:ext cx="8338782" cy="1651379"/>
          </a:xfrm>
        </p:spPr>
        <p:txBody>
          <a:bodyPr>
            <a:noAutofit/>
          </a:bodyPr>
          <a:lstStyle/>
          <a:p>
            <a:r>
              <a:rPr lang="ru-RU" sz="1800" dirty="0"/>
              <a:t>1. Будьте </a:t>
            </a:r>
            <a:r>
              <a:rPr lang="ru-RU" sz="1800" dirty="0" smtClean="0"/>
              <a:t>креативным </a:t>
            </a:r>
            <a:r>
              <a:rPr lang="ru-RU" sz="1800" dirty="0"/>
              <a:t>в </a:t>
            </a:r>
            <a:r>
              <a:rPr lang="ru-RU" sz="1800" dirty="0" smtClean="0"/>
              <a:t>своем мышлении</a:t>
            </a:r>
            <a:r>
              <a:rPr lang="ru-RU" sz="1800" dirty="0"/>
              <a:t>. Задайте вопросы, </a:t>
            </a:r>
            <a:r>
              <a:rPr lang="ru-RU" sz="1800" dirty="0" smtClean="0"/>
              <a:t>если вы  чувствуете что нужно </a:t>
            </a:r>
            <a:r>
              <a:rPr lang="ru-RU" sz="1800" dirty="0"/>
              <a:t>спросить, и не думайте, что ответ </a:t>
            </a:r>
            <a:r>
              <a:rPr lang="ru-RU" sz="1800" dirty="0" smtClean="0"/>
              <a:t>будет 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</a:t>
            </a:r>
            <a:r>
              <a:rPr lang="ru-RU" sz="1800" dirty="0" smtClean="0"/>
              <a:t> – но если </a:t>
            </a:r>
            <a:r>
              <a:rPr lang="ru-RU" sz="1800" dirty="0"/>
              <a:t>ответ отрицательный, ищите альтернативы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2" t="18109" r="-1592" b="25201"/>
          <a:stretch/>
        </p:blipFill>
        <p:spPr>
          <a:xfrm>
            <a:off x="1937982" y="2813227"/>
            <a:ext cx="6858000" cy="38878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94422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</Template>
  <TotalTime>2050</TotalTime>
  <Words>1237</Words>
  <Application>Microsoft Office PowerPoint</Application>
  <PresentationFormat>Экран (4:3)</PresentationFormat>
  <Paragraphs>126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Arial Unicode MS</vt:lpstr>
      <vt:lpstr>Arial</vt:lpstr>
      <vt:lpstr>Book Antiqua</vt:lpstr>
      <vt:lpstr>Calibri</vt:lpstr>
      <vt:lpstr>Wingdings</vt:lpstr>
      <vt:lpstr>3</vt:lpstr>
      <vt:lpstr>Проектная деятельность в библиотеках: организация онлайн мероприятия  в библиотеке НУ. SMM и библиотекарь</vt:lpstr>
      <vt:lpstr>СОДЕРЖАНИЕ</vt:lpstr>
      <vt:lpstr>ПРОЕКТ</vt:lpstr>
      <vt:lpstr>ПРОЕКТ</vt:lpstr>
      <vt:lpstr>ЦЕЛЬ</vt:lpstr>
      <vt:lpstr>ЗАДАЧИ</vt:lpstr>
      <vt:lpstr>ЭТАПЫ ПЛАНИРОВАНИЯ</vt:lpstr>
      <vt:lpstr>ЭТАПЫ ПЛАНИРОВАНИЯ</vt:lpstr>
      <vt:lpstr>Проблемы в управлении проектами</vt:lpstr>
      <vt:lpstr>Проблемы в управлении проектами</vt:lpstr>
      <vt:lpstr>Проблемы в управлении проектами</vt:lpstr>
      <vt:lpstr>Поддержка администрации</vt:lpstr>
      <vt:lpstr>Поддержка администрации</vt:lpstr>
      <vt:lpstr>Поддержка администрации</vt:lpstr>
      <vt:lpstr>Преимущества управления проектами</vt:lpstr>
      <vt:lpstr>Круги влияния в управлении проектами</vt:lpstr>
      <vt:lpstr>Инструмент</vt:lpstr>
      <vt:lpstr>SMM и библиотекарь</vt:lpstr>
      <vt:lpstr>Инструмент</vt:lpstr>
      <vt:lpstr>Инструмент</vt:lpstr>
      <vt:lpstr>Инструмент</vt:lpstr>
      <vt:lpstr>Онлайн мероприятие</vt:lpstr>
      <vt:lpstr>Презентация PowerPoint</vt:lpstr>
      <vt:lpstr>Источники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Zhassulan Meshtayev</dc:creator>
  <cp:lastModifiedBy>Marina Poyarkova</cp:lastModifiedBy>
  <cp:revision>96</cp:revision>
  <dcterms:created xsi:type="dcterms:W3CDTF">2014-01-08T03:04:02Z</dcterms:created>
  <dcterms:modified xsi:type="dcterms:W3CDTF">2020-12-20T10:15:40Z</dcterms:modified>
</cp:coreProperties>
</file>