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50"/>
  </p:notesMasterIdLst>
  <p:sldIdLst>
    <p:sldId id="256" r:id="rId2"/>
    <p:sldId id="294" r:id="rId3"/>
    <p:sldId id="297" r:id="rId4"/>
    <p:sldId id="296" r:id="rId5"/>
    <p:sldId id="298" r:id="rId6"/>
    <p:sldId id="299" r:id="rId7"/>
    <p:sldId id="326" r:id="rId8"/>
    <p:sldId id="300" r:id="rId9"/>
    <p:sldId id="301" r:id="rId10"/>
    <p:sldId id="310" r:id="rId11"/>
    <p:sldId id="327" r:id="rId12"/>
    <p:sldId id="328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2" r:id="rId22"/>
    <p:sldId id="313" r:id="rId23"/>
    <p:sldId id="311" r:id="rId24"/>
    <p:sldId id="329" r:id="rId25"/>
    <p:sldId id="330" r:id="rId26"/>
    <p:sldId id="331" r:id="rId27"/>
    <p:sldId id="332" r:id="rId28"/>
    <p:sldId id="315" r:id="rId29"/>
    <p:sldId id="316" r:id="rId30"/>
    <p:sldId id="333" r:id="rId31"/>
    <p:sldId id="317" r:id="rId32"/>
    <p:sldId id="334" r:id="rId33"/>
    <p:sldId id="335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36" r:id="rId43"/>
    <p:sldId id="337" r:id="rId44"/>
    <p:sldId id="338" r:id="rId45"/>
    <p:sldId id="339" r:id="rId46"/>
    <p:sldId id="340" r:id="rId47"/>
    <p:sldId id="342" r:id="rId48"/>
    <p:sldId id="292" r:id="rId49"/>
  </p:sldIdLst>
  <p:sldSz cx="9144000" cy="5143500" type="screen16x9"/>
  <p:notesSz cx="6858000" cy="9144000"/>
  <p:embeddedFontLst>
    <p:embeddedFont>
      <p:font typeface="Gabriola" pitchFamily="82" charset="0"/>
      <p:regular r:id="rId51"/>
    </p:embeddedFont>
    <p:embeddedFont>
      <p:font typeface="Palatino Linotype" panose="02040502050505030304" pitchFamily="18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 varScale="1">
        <p:scale>
          <a:sx n="162" d="100"/>
          <a:sy n="162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7T06:30:30.397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7T06:30:30.397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09308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9049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832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991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711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040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146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383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802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15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420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26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9264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2957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209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49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767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134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90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806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83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l="5746" t="10160" r="7837" b="17006"/>
          <a:stretch/>
        </p:blipFill>
        <p:spPr>
          <a:xfrm>
            <a:off x="4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/>
          <p:nvPr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935739">
              <a:alpha val="94117"/>
            </a:srgbClr>
          </a:solidFill>
          <a:ln w="9525" cap="flat" cmpd="sng">
            <a:solidFill>
              <a:srgbClr val="935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11699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129" y="578278"/>
            <a:ext cx="3143743" cy="2219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11702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189" lvl="0" indent="-34289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7" lvl="1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1" lvl="5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935739"/>
          </a:solidFill>
          <a:ln w="9525" cap="flat" cmpd="sng">
            <a:solidFill>
              <a:srgbClr val="935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092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>
            <a:spLocks noGrp="1"/>
          </p:cNvSpPr>
          <p:nvPr>
            <p:ph type="body" idx="2"/>
          </p:nvPr>
        </p:nvSpPr>
        <p:spPr>
          <a:xfrm>
            <a:off x="4832402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189" lvl="0" indent="-34289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7" lvl="1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1" lvl="5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42682" y="2122889"/>
            <a:ext cx="2522121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935739"/>
          </a:solidFill>
          <a:ln w="9525" cap="flat" cmpd="sng">
            <a:solidFill>
              <a:srgbClr val="935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362373" y="3560725"/>
            <a:ext cx="8229600" cy="921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96563" y="476183"/>
            <a:ext cx="4340903" cy="306422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/>
        </p:nvSpPr>
        <p:spPr>
          <a:xfrm>
            <a:off x="3684695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94431" y="2996745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CRIME PREDICTION: FEATURE SELECTION AND VULNERABLE REGION DETECTION MODELS</a:t>
            </a:r>
            <a:endParaRPr lang="en-US" sz="2400" b="1" dirty="0">
              <a:solidFill>
                <a:schemeClr val="tx1"/>
              </a:solidFill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</p:txBody>
      </p:sp>
      <p:sp>
        <p:nvSpPr>
          <p:cNvPr id="40" name="Google Shape;40;p6"/>
          <p:cNvSpPr txBox="1"/>
          <p:nvPr/>
        </p:nvSpPr>
        <p:spPr>
          <a:xfrm>
            <a:off x="4933953" y="4204544"/>
            <a:ext cx="3581031" cy="786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>
                <a:solidFill>
                  <a:srgbClr val="FFFFFF"/>
                </a:solidFill>
                <a:latin typeface="Gabriola" panose="04040605051002020D02" pitchFamily="82" charset="0"/>
                <a:ea typeface="Roboto"/>
                <a:cs typeface="Myanmar Text" panose="020B0502040204020203" pitchFamily="34" charset="0"/>
                <a:sym typeface="Roboto"/>
              </a:rPr>
              <a:t>Bekmaganbet Galym</a:t>
            </a:r>
            <a:endParaRPr lang="ru-RU" dirty="0">
              <a:solidFill>
                <a:srgbClr val="FFFFFF"/>
              </a:solidFill>
              <a:latin typeface="Gabriola" panose="04040605051002020D02" pitchFamily="82" charset="0"/>
              <a:ea typeface="Roboto"/>
              <a:cs typeface="Myanmar Text" panose="020B0502040204020203" pitchFamily="34" charset="0"/>
              <a:sym typeface="Roboto"/>
            </a:endParaRPr>
          </a:p>
          <a:p>
            <a:pPr lvl="0" algn="r"/>
            <a:r>
              <a:rPr lang="en" dirty="0">
                <a:solidFill>
                  <a:srgbClr val="FFFFFF"/>
                </a:solidFill>
                <a:latin typeface="Gabriola" panose="04040605051002020D02" pitchFamily="82" charset="0"/>
                <a:ea typeface="Roboto"/>
                <a:cs typeface="Myanmar Text" panose="020B0502040204020203" pitchFamily="34" charset="0"/>
                <a:sym typeface="Roboto"/>
              </a:rPr>
              <a:t>2nd year MS student</a:t>
            </a:r>
            <a:endParaRPr dirty="0">
              <a:solidFill>
                <a:srgbClr val="FFFFFF"/>
              </a:solidFill>
              <a:latin typeface="Gabriola" panose="04040605051002020D02" pitchFamily="82" charset="0"/>
              <a:ea typeface="Roboto"/>
              <a:cs typeface="Myanmar Text" panose="020B0502040204020203" pitchFamily="34" charset="0"/>
              <a:sym typeface="Roboto"/>
            </a:endParaRPr>
          </a:p>
          <a:p>
            <a:pPr algn="r"/>
            <a:r>
              <a:rPr lang="en-US" dirty="0">
                <a:solidFill>
                  <a:srgbClr val="FFFFFF"/>
                </a:solidFill>
                <a:latin typeface="Gabriola" panose="04040605051002020D02" pitchFamily="82" charset="0"/>
                <a:ea typeface="Roboto"/>
                <a:cs typeface="Myanmar Text" panose="020B0502040204020203" pitchFamily="34" charset="0"/>
                <a:sym typeface="Roboto"/>
              </a:rPr>
              <a:t>School of Engineering and Digital Science</a:t>
            </a:r>
            <a:endParaRPr dirty="0">
              <a:solidFill>
                <a:srgbClr val="FFFFFF"/>
              </a:solidFill>
              <a:latin typeface="Gabriola" panose="04040605051002020D02" pitchFamily="82" charset="0"/>
              <a:ea typeface="Roboto"/>
              <a:cs typeface="Myanmar Text" panose="020B0502040204020203" pitchFamily="34" charset="0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THRESHOLD DEFINING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35C97C-80A5-814F-916A-4FF225F1026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1240"/>
            <a:ext cx="6265182" cy="35126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65182" y="2133940"/>
            <a:ext cx="2550693" cy="2308324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 panose="02040502050505030304" pitchFamily="18" charset="0"/>
              </a:rPr>
              <a:t>Distribution of ‘</a:t>
            </a:r>
            <a:r>
              <a:rPr lang="en-US" sz="1200" dirty="0" err="1">
                <a:latin typeface="Palatino Linotype" panose="02040502050505030304" pitchFamily="18" charset="0"/>
              </a:rPr>
              <a:t>ViolentCrimesPerPop</a:t>
            </a:r>
            <a:r>
              <a:rPr lang="en-US" sz="1200" dirty="0">
                <a:latin typeface="Palatino Linotype" panose="02040502050505030304" pitchFamily="18" charset="0"/>
              </a:rPr>
              <a:t>’ displayed that: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data is not normally distributed 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data is turned out to be more saturated towards 0 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taking mean as threshold is not a solution 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it was decided to declare median =0.15 as a threshold value</a:t>
            </a:r>
          </a:p>
        </p:txBody>
      </p:sp>
    </p:spTree>
    <p:extLst>
      <p:ext uri="{BB962C8B-B14F-4D97-AF65-F5344CB8AC3E}">
        <p14:creationId xmlns:p14="http://schemas.microsoft.com/office/powerpoint/2010/main" val="3530731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9575" y="1667073"/>
            <a:ext cx="87344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Set a column in dataset 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: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if </a:t>
            </a:r>
            <a:r>
              <a:rPr lang="en-US" sz="2000" dirty="0" err="1">
                <a:latin typeface="Palatino Linotype" panose="02040502050505030304" pitchFamily="18" charset="0"/>
              </a:rPr>
              <a:t>ViolentCrimePerPopulation</a:t>
            </a:r>
            <a:r>
              <a:rPr lang="en-US" sz="2000" dirty="0">
                <a:latin typeface="Palatino Linotype" panose="02040502050505030304" pitchFamily="18" charset="0"/>
              </a:rPr>
              <a:t> is &gt; 0.15 		 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True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									 else 						 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False 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False 38.380681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True 61.619319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Positive Instance = 61.619319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Negative Instance = 38.380681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PREPROCESSING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130801" y="2311400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130800" y="2955727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03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9739" y="1561240"/>
            <a:ext cx="2246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Palatino Linotype" panose="02040502050505030304" pitchFamily="18" charset="0"/>
              </a:rPr>
              <a:t>Optimal depth of TREE = 3</a:t>
            </a:r>
          </a:p>
          <a:p>
            <a:r>
              <a:rPr lang="en-US" sz="1050" dirty="0">
                <a:latin typeface="Palatino Linotype" panose="02040502050505030304" pitchFamily="18" charset="0"/>
              </a:rPr>
              <a:t>Analyze correlation matrix: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PREPROCESSING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BE4CA6-ECC2-5E47-9379-3273C3D6982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791" y="1992127"/>
            <a:ext cx="5312210" cy="289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47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990" y="86892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DECISION TREE CLASIFIER</a:t>
            </a:r>
            <a:endParaRPr lang="ru-RU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0571" y="1153928"/>
            <a:ext cx="85634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+mn-lt"/>
              </a:rPr>
              <a:t>dt_clf</a:t>
            </a:r>
            <a:r>
              <a:rPr lang="en-US" sz="1600" dirty="0">
                <a:latin typeface="+mn-lt"/>
              </a:rPr>
              <a:t> = </a:t>
            </a:r>
            <a:r>
              <a:rPr lang="en-US" sz="1600" dirty="0" err="1">
                <a:latin typeface="+mn-lt"/>
              </a:rPr>
              <a:t>DecisionTreeClassifier</a:t>
            </a:r>
            <a:r>
              <a:rPr lang="en-US" sz="1600" dirty="0">
                <a:latin typeface="+mn-lt"/>
              </a:rPr>
              <a:t>(</a:t>
            </a:r>
            <a:r>
              <a:rPr lang="en-US" sz="1600" dirty="0" err="1">
                <a:latin typeface="+mn-lt"/>
              </a:rPr>
              <a:t>max_depth</a:t>
            </a:r>
            <a:r>
              <a:rPr lang="en-US" sz="1600" dirty="0">
                <a:latin typeface="+mn-lt"/>
              </a:rPr>
              <a:t>=3)</a:t>
            </a:r>
          </a:p>
          <a:p>
            <a:r>
              <a:rPr lang="en-US" sz="1600" dirty="0" err="1">
                <a:latin typeface="+mn-lt"/>
              </a:rPr>
              <a:t>dt_clf.fit</a:t>
            </a:r>
            <a:r>
              <a:rPr lang="en-US" sz="1600" dirty="0">
                <a:latin typeface="+mn-lt"/>
              </a:rPr>
              <a:t>(</a:t>
            </a:r>
            <a:r>
              <a:rPr lang="en-US" sz="1600" dirty="0" err="1">
                <a:latin typeface="+mn-lt"/>
              </a:rPr>
              <a:t>X,y</a:t>
            </a:r>
            <a:r>
              <a:rPr lang="en-US" sz="1600" dirty="0">
                <a:latin typeface="+mn-lt"/>
              </a:rPr>
              <a:t>)</a:t>
            </a:r>
          </a:p>
          <a:p>
            <a:r>
              <a:rPr lang="en-US" sz="1600" dirty="0">
                <a:latin typeface="+mn-lt"/>
              </a:rPr>
              <a:t>#Predicting </a:t>
            </a:r>
          </a:p>
          <a:p>
            <a:r>
              <a:rPr lang="en-US" sz="1600" dirty="0" err="1">
                <a:latin typeface="+mn-lt"/>
              </a:rPr>
              <a:t>pred_dt</a:t>
            </a:r>
            <a:r>
              <a:rPr lang="en-US" sz="1600" dirty="0">
                <a:latin typeface="+mn-lt"/>
              </a:rPr>
              <a:t>= </a:t>
            </a:r>
            <a:r>
              <a:rPr lang="en-US" sz="1600" dirty="0" err="1">
                <a:latin typeface="+mn-lt"/>
              </a:rPr>
              <a:t>dt_clf.predict</a:t>
            </a:r>
            <a:r>
              <a:rPr lang="en-US" sz="1600" dirty="0">
                <a:latin typeface="+mn-lt"/>
              </a:rPr>
              <a:t>(X)</a:t>
            </a:r>
          </a:p>
          <a:p>
            <a:r>
              <a:rPr lang="en-US" sz="1600" dirty="0" err="1">
                <a:latin typeface="+mn-lt"/>
              </a:rPr>
              <a:t>dt_accuracy</a:t>
            </a:r>
            <a:r>
              <a:rPr lang="en-US" sz="1600" dirty="0">
                <a:latin typeface="+mn-lt"/>
              </a:rPr>
              <a:t>= </a:t>
            </a:r>
            <a:r>
              <a:rPr lang="en-US" sz="1600" dirty="0" err="1">
                <a:latin typeface="+mn-lt"/>
              </a:rPr>
              <a:t>metrics.accuracy_score</a:t>
            </a:r>
            <a:r>
              <a:rPr lang="en-US" sz="1600" dirty="0">
                <a:latin typeface="+mn-lt"/>
              </a:rPr>
              <a:t>(</a:t>
            </a:r>
            <a:r>
              <a:rPr lang="en-US" sz="1600" dirty="0" err="1">
                <a:latin typeface="+mn-lt"/>
              </a:rPr>
              <a:t>communities_crime_df</a:t>
            </a:r>
            <a:r>
              <a:rPr lang="en-US" sz="1600" dirty="0">
                <a:latin typeface="+mn-lt"/>
              </a:rPr>
              <a:t>['</a:t>
            </a:r>
            <a:r>
              <a:rPr lang="en-US" sz="1600" dirty="0" err="1">
                <a:latin typeface="+mn-lt"/>
              </a:rPr>
              <a:t>highCrime</a:t>
            </a:r>
            <a:r>
              <a:rPr lang="en-US" sz="1600" dirty="0">
                <a:latin typeface="+mn-lt"/>
              </a:rPr>
              <a:t>'], </a:t>
            </a:r>
            <a:r>
              <a:rPr lang="en-US" sz="1600" dirty="0" err="1">
                <a:latin typeface="+mn-lt"/>
              </a:rPr>
              <a:t>pred_dt</a:t>
            </a:r>
            <a:r>
              <a:rPr lang="en-US" sz="1600" dirty="0">
                <a:latin typeface="+mn-lt"/>
              </a:rPr>
              <a:t>)</a:t>
            </a:r>
          </a:p>
          <a:p>
            <a:r>
              <a:rPr lang="en-US" sz="1600" dirty="0" err="1">
                <a:latin typeface="+mn-lt"/>
              </a:rPr>
              <a:t>dt_precision</a:t>
            </a:r>
            <a:r>
              <a:rPr lang="en-US" sz="1600" dirty="0">
                <a:latin typeface="+mn-lt"/>
              </a:rPr>
              <a:t>= </a:t>
            </a:r>
            <a:r>
              <a:rPr lang="en-US" sz="1600" dirty="0" err="1">
                <a:latin typeface="+mn-lt"/>
              </a:rPr>
              <a:t>metrics.precision_score</a:t>
            </a:r>
            <a:r>
              <a:rPr lang="en-US" sz="1600" dirty="0">
                <a:latin typeface="+mn-lt"/>
              </a:rPr>
              <a:t>(</a:t>
            </a:r>
            <a:r>
              <a:rPr lang="en-US" sz="1600" dirty="0" err="1">
                <a:latin typeface="+mn-lt"/>
              </a:rPr>
              <a:t>communities_crime_df</a:t>
            </a:r>
            <a:r>
              <a:rPr lang="en-US" sz="1600" dirty="0">
                <a:latin typeface="+mn-lt"/>
              </a:rPr>
              <a:t>['</a:t>
            </a:r>
            <a:r>
              <a:rPr lang="en-US" sz="1600" dirty="0" err="1">
                <a:latin typeface="+mn-lt"/>
              </a:rPr>
              <a:t>highCrime</a:t>
            </a:r>
            <a:r>
              <a:rPr lang="en-US" sz="1600" dirty="0">
                <a:latin typeface="+mn-lt"/>
              </a:rPr>
              <a:t>'], </a:t>
            </a:r>
            <a:r>
              <a:rPr lang="en-US" sz="1600" dirty="0" err="1">
                <a:latin typeface="+mn-lt"/>
              </a:rPr>
              <a:t>pred_dt</a:t>
            </a:r>
            <a:r>
              <a:rPr lang="en-US" sz="1600" dirty="0">
                <a:latin typeface="+mn-lt"/>
              </a:rPr>
              <a:t>)</a:t>
            </a:r>
          </a:p>
          <a:p>
            <a:r>
              <a:rPr lang="en-US" sz="1600" dirty="0" err="1">
                <a:latin typeface="+mn-lt"/>
              </a:rPr>
              <a:t>dt_recall</a:t>
            </a:r>
            <a:r>
              <a:rPr lang="en-US" sz="1600" dirty="0">
                <a:latin typeface="+mn-lt"/>
              </a:rPr>
              <a:t>= </a:t>
            </a:r>
            <a:r>
              <a:rPr lang="en-US" sz="1600" dirty="0" err="1">
                <a:latin typeface="+mn-lt"/>
              </a:rPr>
              <a:t>metrics.recall_score</a:t>
            </a:r>
            <a:r>
              <a:rPr lang="en-US" sz="1600" dirty="0">
                <a:latin typeface="+mn-lt"/>
              </a:rPr>
              <a:t>(</a:t>
            </a:r>
            <a:r>
              <a:rPr lang="en-US" sz="1600" dirty="0" err="1">
                <a:latin typeface="+mn-lt"/>
              </a:rPr>
              <a:t>communities_crime_df</a:t>
            </a:r>
            <a:r>
              <a:rPr lang="en-US" sz="1600" dirty="0">
                <a:latin typeface="+mn-lt"/>
              </a:rPr>
              <a:t>['</a:t>
            </a:r>
            <a:r>
              <a:rPr lang="en-US" sz="1600" dirty="0" err="1">
                <a:latin typeface="+mn-lt"/>
              </a:rPr>
              <a:t>highCrime</a:t>
            </a:r>
            <a:r>
              <a:rPr lang="en-US" sz="1600" dirty="0">
                <a:latin typeface="+mn-lt"/>
              </a:rPr>
              <a:t>'], </a:t>
            </a:r>
            <a:r>
              <a:rPr lang="en-US" sz="1600" dirty="0" err="1">
                <a:latin typeface="+mn-lt"/>
              </a:rPr>
              <a:t>pred_dt</a:t>
            </a:r>
            <a:r>
              <a:rPr lang="en-US" sz="1600" dirty="0">
                <a:latin typeface="+mn-lt"/>
              </a:rPr>
              <a:t>)</a:t>
            </a: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1199" y="3248707"/>
            <a:ext cx="2612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Baseline model</a:t>
            </a:r>
          </a:p>
          <a:p>
            <a:r>
              <a:rPr lang="en-US" sz="1600" dirty="0"/>
              <a:t>Accuracy for DT = 75.9%</a:t>
            </a:r>
          </a:p>
          <a:p>
            <a:r>
              <a:rPr lang="en-US" sz="1600" dirty="0"/>
              <a:t>Precision for DT = 80.62% </a:t>
            </a:r>
          </a:p>
          <a:p>
            <a:r>
              <a:rPr lang="en-US" sz="1600" dirty="0"/>
              <a:t>Recall for DT = 81.53%</a:t>
            </a:r>
          </a:p>
          <a:p>
            <a:r>
              <a:rPr lang="en-US" sz="1600" dirty="0"/>
              <a:t>F1 for DT = 81,07%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978400" y="3248707"/>
            <a:ext cx="24737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After parameter tuning</a:t>
            </a:r>
          </a:p>
          <a:p>
            <a:r>
              <a:rPr lang="en-US" sz="1600" dirty="0"/>
              <a:t>Accuracy for DT = 79,8%</a:t>
            </a:r>
          </a:p>
          <a:p>
            <a:r>
              <a:rPr lang="en-US" sz="1600" dirty="0"/>
              <a:t>Precision for DT = 84,3%</a:t>
            </a:r>
          </a:p>
          <a:p>
            <a:r>
              <a:rPr lang="en-US" sz="1600" dirty="0"/>
              <a:t>Recall for DT = 83,9%</a:t>
            </a:r>
          </a:p>
          <a:p>
            <a:r>
              <a:rPr lang="en-US" sz="1600" dirty="0"/>
              <a:t>F1 for DT = 83,6%</a:t>
            </a:r>
          </a:p>
        </p:txBody>
      </p:sp>
    </p:spTree>
    <p:extLst>
      <p:ext uri="{BB962C8B-B14F-4D97-AF65-F5344CB8AC3E}">
        <p14:creationId xmlns:p14="http://schemas.microsoft.com/office/powerpoint/2010/main" val="3362676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990" y="86892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DECISION TREE CLASIFIER</a:t>
            </a:r>
            <a:endParaRPr lang="ru-RU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286" y="1074057"/>
            <a:ext cx="3544560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FEATURE RANKING</a:t>
            </a:r>
          </a:p>
          <a:p>
            <a:endParaRPr lang="en-US" sz="1800" b="1" dirty="0">
              <a:solidFill>
                <a:srgbClr val="002060"/>
              </a:solidFill>
            </a:endParaRPr>
          </a:p>
          <a:p>
            <a:r>
              <a:rPr lang="en-US" sz="1800" u="sng" dirty="0"/>
              <a:t>Baseline Feature ranking:</a:t>
            </a:r>
          </a:p>
          <a:p>
            <a:r>
              <a:rPr lang="en-US" sz="1800" dirty="0"/>
              <a:t>PctKids2Par </a:t>
            </a:r>
          </a:p>
          <a:p>
            <a:r>
              <a:rPr lang="en-US" sz="1800" dirty="0" err="1"/>
              <a:t>RacePctWhite</a:t>
            </a:r>
            <a:endParaRPr lang="en-US" sz="1800" dirty="0"/>
          </a:p>
          <a:p>
            <a:r>
              <a:rPr lang="en-US" sz="1800" dirty="0" err="1"/>
              <a:t>RacePctHisp</a:t>
            </a:r>
            <a:endParaRPr lang="en-US" sz="1800" dirty="0"/>
          </a:p>
          <a:p>
            <a:r>
              <a:rPr lang="en-US" sz="1800" dirty="0"/>
              <a:t>PctFam2Par</a:t>
            </a:r>
          </a:p>
          <a:p>
            <a:r>
              <a:rPr lang="en-US" sz="1800" dirty="0" err="1"/>
              <a:t>PctNotSpeakEnglWell</a:t>
            </a:r>
            <a:endParaRPr lang="en-US" sz="1800" dirty="0"/>
          </a:p>
          <a:p>
            <a:r>
              <a:rPr lang="en-US" sz="1800" dirty="0" err="1"/>
              <a:t>TotalPctDiv</a:t>
            </a:r>
            <a:endParaRPr lang="en-US" sz="1800" dirty="0"/>
          </a:p>
          <a:p>
            <a:r>
              <a:rPr lang="en-US" sz="1800" dirty="0" err="1"/>
              <a:t>MalePctDivorce</a:t>
            </a:r>
            <a:endParaRPr lang="en-US" sz="1800" dirty="0"/>
          </a:p>
          <a:p>
            <a:r>
              <a:rPr lang="en-US" sz="1800" dirty="0" err="1"/>
              <a:t>PctWorkMomYoungKids</a:t>
            </a:r>
            <a:endParaRPr lang="en-US" sz="1800" dirty="0"/>
          </a:p>
          <a:p>
            <a:r>
              <a:rPr lang="en-US" sz="1800" dirty="0" err="1"/>
              <a:t>PctIlleg</a:t>
            </a:r>
            <a:endParaRPr lang="en-US" sz="1800" dirty="0"/>
          </a:p>
          <a:p>
            <a:r>
              <a:rPr lang="en-US" sz="1800" dirty="0"/>
              <a:t>PctKids2Par (Top main feature),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81290" y="1074057"/>
            <a:ext cx="314701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FEATURE RANKING</a:t>
            </a:r>
          </a:p>
          <a:p>
            <a:endParaRPr lang="en-US" sz="1800" b="1" dirty="0">
              <a:solidFill>
                <a:srgbClr val="002060"/>
              </a:solidFill>
            </a:endParaRPr>
          </a:p>
          <a:p>
            <a:r>
              <a:rPr lang="en-US" sz="1800" u="sng" dirty="0"/>
              <a:t>Feature ranking after tuning:</a:t>
            </a:r>
          </a:p>
          <a:p>
            <a:r>
              <a:rPr lang="en-US" sz="1800" dirty="0"/>
              <a:t>PctKids2Par,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racePctWhite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racePctHisp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HousVacant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LemasPctOfficDrugUn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PctEmplProfServ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NumUnderPov</a:t>
            </a:r>
            <a:r>
              <a:rPr lang="en-US" sz="1800" dirty="0"/>
              <a:t>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PctPopUnderPov</a:t>
            </a:r>
            <a:r>
              <a:rPr lang="en-US" sz="1800" dirty="0"/>
              <a:t>’, </a:t>
            </a:r>
          </a:p>
          <a:p>
            <a:r>
              <a:rPr lang="en-US" sz="1800" dirty="0"/>
              <a:t>'PctLess9thGrade’,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PctNotHSGrad</a:t>
            </a:r>
            <a:r>
              <a:rPr lang="en-US" sz="1800" dirty="0"/>
              <a:t>’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66889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GAUSSIAN NB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800" y="1930400"/>
            <a:ext cx="3046027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Baseline model metrics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Accuracy : 77.64 %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Recall : 69.82 %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Precision : 92.53 %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F1: 79.58 %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67086" y="1930400"/>
            <a:ext cx="256031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Metrics after tuning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Accuracy : 77,8 %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Recall : 70,2 %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Precision : 92,6 %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F1: 79,85 %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81257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GAUSSIAN NB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571" y="1561240"/>
            <a:ext cx="4052713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BASELINE MODEL FEATURE RANKING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u="sng" dirty="0"/>
              <a:t>Feature ranking:</a:t>
            </a:r>
          </a:p>
          <a:p>
            <a:r>
              <a:rPr lang="en-US" sz="1600" dirty="0" err="1"/>
              <a:t>NumUnderPov</a:t>
            </a:r>
            <a:r>
              <a:rPr lang="en-US" sz="1600" dirty="0"/>
              <a:t>: </a:t>
            </a:r>
          </a:p>
          <a:p>
            <a:r>
              <a:rPr lang="en-US" sz="1600" dirty="0" err="1"/>
              <a:t>LandArea</a:t>
            </a:r>
            <a:r>
              <a:rPr lang="en-US" sz="1600" dirty="0"/>
              <a:t> </a:t>
            </a:r>
          </a:p>
          <a:p>
            <a:r>
              <a:rPr lang="en-US" sz="1600" dirty="0" err="1"/>
              <a:t>NumbUrban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HousVacant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RacePctHisp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LemasPctOfficDrugUn</a:t>
            </a:r>
            <a:r>
              <a:rPr lang="en-US" sz="1600" dirty="0"/>
              <a:t>: </a:t>
            </a:r>
          </a:p>
          <a:p>
            <a:r>
              <a:rPr lang="en-US" sz="1600" dirty="0" err="1"/>
              <a:t>PctNotSpeakEnglWell</a:t>
            </a:r>
            <a:r>
              <a:rPr lang="en-US" sz="1600" dirty="0"/>
              <a:t>: </a:t>
            </a:r>
          </a:p>
          <a:p>
            <a:r>
              <a:rPr lang="en-US" sz="1600" dirty="0" err="1"/>
              <a:t>RacePctAsian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PctPersDenseHous</a:t>
            </a:r>
            <a:r>
              <a:rPr lang="en-US" sz="1600" dirty="0"/>
              <a:t>: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0939" y="1561240"/>
            <a:ext cx="3744936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FEATURE RANKING AFTER TUNING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u="sng" dirty="0"/>
              <a:t>Feature ranking:</a:t>
            </a:r>
          </a:p>
          <a:p>
            <a:r>
              <a:rPr lang="en-US" sz="1600" dirty="0"/>
              <a:t>'PctKids2Par',</a:t>
            </a:r>
          </a:p>
          <a:p>
            <a:r>
              <a:rPr lang="en-US" sz="1600" dirty="0"/>
              <a:t>'PctFam2Par',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racePctWhite</a:t>
            </a:r>
            <a:r>
              <a:rPr lang="en-US" sz="1600" dirty="0"/>
              <a:t>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PctIlleg</a:t>
            </a:r>
            <a:r>
              <a:rPr lang="en-US" sz="1600" dirty="0"/>
              <a:t>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FemalePctDiv</a:t>
            </a:r>
            <a:r>
              <a:rPr lang="en-US" sz="1600" dirty="0"/>
              <a:t>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TotalPctDiv</a:t>
            </a:r>
            <a:r>
              <a:rPr lang="en-US" sz="1600" dirty="0"/>
              <a:t>', </a:t>
            </a:r>
          </a:p>
          <a:p>
            <a:r>
              <a:rPr lang="en-US" sz="1600" dirty="0"/>
              <a:t>'PctYoungKids2Par',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pctWInvInc</a:t>
            </a:r>
            <a:r>
              <a:rPr lang="en-US" sz="1600" dirty="0"/>
              <a:t>', </a:t>
            </a:r>
          </a:p>
          <a:p>
            <a:r>
              <a:rPr lang="en-US" sz="1600" dirty="0"/>
              <a:t>'PctTeen2Par',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MalePctDivorce</a:t>
            </a:r>
            <a:r>
              <a:rPr lang="en-US" sz="1600" dirty="0"/>
              <a:t>',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651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RANDOM FOREST CLASSIFIER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371" y="1938611"/>
            <a:ext cx="33522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BASELINE MODEL METRICS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2000" dirty="0"/>
              <a:t>Accuracy: 88.30%</a:t>
            </a:r>
          </a:p>
          <a:p>
            <a:r>
              <a:rPr lang="en-US" sz="2000" dirty="0"/>
              <a:t>Precision: 88.30%</a:t>
            </a:r>
          </a:p>
          <a:p>
            <a:r>
              <a:rPr lang="en-US" sz="2000" dirty="0"/>
              <a:t>Recall: 84.86%</a:t>
            </a:r>
          </a:p>
          <a:p>
            <a:r>
              <a:rPr lang="en-US" sz="2000" dirty="0"/>
              <a:t>F1: 86,54%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64477" y="1938611"/>
            <a:ext cx="37030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METRICS AFTER PARAMETER TUNING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sz="2000" dirty="0"/>
          </a:p>
          <a:p>
            <a:r>
              <a:rPr lang="en-US" sz="2000" dirty="0"/>
              <a:t>Accuracy: 87,7%</a:t>
            </a:r>
          </a:p>
          <a:p>
            <a:r>
              <a:rPr lang="en-US" sz="2000" dirty="0"/>
              <a:t>Precision: 88,4%</a:t>
            </a:r>
          </a:p>
          <a:p>
            <a:r>
              <a:rPr lang="en-US" sz="2000" dirty="0"/>
              <a:t>Recall: 87,2%</a:t>
            </a:r>
          </a:p>
          <a:p>
            <a:r>
              <a:rPr lang="en-US" sz="2000" dirty="0"/>
              <a:t>F1: 86,83%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025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RANDOM FOREST CLASSIFIER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571" y="1561240"/>
            <a:ext cx="3126177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FEATURE RANKING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u="sng" dirty="0"/>
              <a:t>Baseline model feature ranking:</a:t>
            </a:r>
          </a:p>
          <a:p>
            <a:r>
              <a:rPr lang="en-US" sz="1600" dirty="0"/>
              <a:t>PctFam2Par:</a:t>
            </a:r>
          </a:p>
          <a:p>
            <a:r>
              <a:rPr lang="en-US" sz="1600" dirty="0" err="1"/>
              <a:t>FemalePctDiv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PctPersDenseHous</a:t>
            </a:r>
            <a:endParaRPr lang="en-US" sz="1600" dirty="0"/>
          </a:p>
          <a:p>
            <a:r>
              <a:rPr lang="en-US" sz="1600" dirty="0"/>
              <a:t>PctKids2Par:</a:t>
            </a:r>
          </a:p>
          <a:p>
            <a:r>
              <a:rPr lang="en-US" sz="1600" dirty="0" err="1"/>
              <a:t>TotalPctDiv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Racepctblack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PctWInvInc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racePctWhite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PctPopUnderPov</a:t>
            </a:r>
            <a:r>
              <a:rPr lang="en-US" sz="1600" dirty="0"/>
              <a:t>:</a:t>
            </a:r>
          </a:p>
          <a:p>
            <a:r>
              <a:rPr lang="en-US" sz="1600" dirty="0" err="1"/>
              <a:t>MedIncome</a:t>
            </a:r>
            <a:r>
              <a:rPr lang="en-US" sz="1600" dirty="0"/>
              <a:t>: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50508" y="1561240"/>
            <a:ext cx="2821606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FEATURE RANKING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u="sng" dirty="0"/>
              <a:t>Feature ranking after tuning:</a:t>
            </a:r>
          </a:p>
          <a:p>
            <a:r>
              <a:rPr lang="en-US" sz="1600" dirty="0"/>
              <a:t>'PctKids2Par’,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PctIlleg</a:t>
            </a:r>
            <a:r>
              <a:rPr lang="en-US" sz="1600" dirty="0"/>
              <a:t>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racePctWhite</a:t>
            </a:r>
            <a:r>
              <a:rPr lang="en-US" sz="1600" dirty="0"/>
              <a:t>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PctPersDenseHous</a:t>
            </a:r>
            <a:r>
              <a:rPr lang="en-US" sz="1600" dirty="0"/>
              <a:t>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FemalePctDiv</a:t>
            </a:r>
            <a:r>
              <a:rPr lang="en-US" sz="1600" dirty="0"/>
              <a:t>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TotalPctDiv</a:t>
            </a:r>
            <a:r>
              <a:rPr lang="en-US" sz="1600" dirty="0"/>
              <a:t>’, </a:t>
            </a:r>
          </a:p>
          <a:p>
            <a:r>
              <a:rPr lang="en-US" sz="1600" dirty="0"/>
              <a:t>'PctFam2Par’,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NumUnderPov</a:t>
            </a:r>
            <a:r>
              <a:rPr lang="en-US" sz="1600" dirty="0"/>
              <a:t>’,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NumIlleg</a:t>
            </a:r>
            <a:r>
              <a:rPr lang="en-US" sz="1600" dirty="0"/>
              <a:t>’, </a:t>
            </a:r>
          </a:p>
          <a:p>
            <a:r>
              <a:rPr lang="en-US" sz="1600" dirty="0"/>
              <a:t>'PctTeen2Par’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797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9225" y="1047462"/>
            <a:ext cx="3838575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K-MEANS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5898" y="1614489"/>
            <a:ext cx="17652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Accuracy: 	53,67 %</a:t>
            </a:r>
          </a:p>
          <a:p>
            <a:r>
              <a:rPr lang="en-US" dirty="0"/>
              <a:t>Precision: 	72,07 %</a:t>
            </a:r>
          </a:p>
          <a:p>
            <a:r>
              <a:rPr lang="en-US" dirty="0"/>
              <a:t>Recall: 	52,24 %</a:t>
            </a:r>
          </a:p>
          <a:p>
            <a:r>
              <a:rPr lang="en-US" dirty="0"/>
              <a:t>F1 score:	43,91 %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65898" y="3553674"/>
            <a:ext cx="17652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 	73,85 %</a:t>
            </a:r>
          </a:p>
          <a:p>
            <a:r>
              <a:rPr lang="en-US" dirty="0"/>
              <a:t>Precision 	79,80 %</a:t>
            </a:r>
          </a:p>
          <a:p>
            <a:r>
              <a:rPr lang="en-US" dirty="0"/>
              <a:t>Recall	79,35 %</a:t>
            </a:r>
          </a:p>
          <a:p>
            <a:r>
              <a:rPr lang="en-US" dirty="0"/>
              <a:t>F1 score	78,84 %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492728" y="2980974"/>
            <a:ext cx="383857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NON-LINEAR SVM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74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MOTIVATION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849" y="1856512"/>
            <a:ext cx="8553451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The main types of challenges are: </a:t>
            </a:r>
          </a:p>
          <a:p>
            <a:pPr marL="171446" indent="-171446">
              <a:buClr>
                <a:srgbClr val="935739"/>
              </a:buClr>
              <a:buFont typeface="Wingdings" panose="05000000000000000000" pitchFamily="2" charset="2"/>
              <a:buChar char="§"/>
            </a:pPr>
            <a:endParaRPr lang="en" sz="10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" sz="1800" dirty="0">
                <a:latin typeface="Palatino Linotype" panose="02040502050505030304" pitchFamily="18" charset="0"/>
                <a:ea typeface="Roboto"/>
                <a:sym typeface="Roboto"/>
              </a:rPr>
              <a:t>Crimes are investigated post-factum whereas proactive measures are VITAL.</a:t>
            </a: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There is not one universal</a:t>
            </a:r>
            <a:r>
              <a:rPr lang="aa-ET" sz="1800" dirty="0">
                <a:latin typeface="Palatino Linotype" panose="02040502050505030304" pitchFamily="18" charset="0"/>
                <a:ea typeface="Roboto"/>
              </a:rPr>
              <a:t> </a:t>
            </a:r>
            <a:r>
              <a:rPr lang="en-US" sz="1800" dirty="0">
                <a:latin typeface="Palatino Linotype" panose="02040502050505030304" pitchFamily="18" charset="0"/>
                <a:ea typeface="Roboto"/>
              </a:rPr>
              <a:t>ML prediction and classification technique</a:t>
            </a:r>
            <a:r>
              <a:rPr lang="en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. </a:t>
            </a: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No research in this field have been made regarding Kazakhstani data.</a:t>
            </a:r>
            <a:endParaRPr lang="ru-RU" dirty="0"/>
          </a:p>
        </p:txBody>
      </p:sp>
      <p:pic>
        <p:nvPicPr>
          <p:cNvPr id="2054" name="Picture 6" descr="Business Strategy PNG Image File | PNG 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458" y="3800176"/>
            <a:ext cx="1100241" cy="110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94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COMPARISON OF MODELS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0996" y="4615543"/>
            <a:ext cx="3009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Random Forest has optimal metrics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F392AF-24EB-9040-A0CF-8CFCBE66349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4"/>
          <a:stretch/>
        </p:blipFill>
        <p:spPr bwMode="auto">
          <a:xfrm>
            <a:off x="2573015" y="1525216"/>
            <a:ext cx="3997969" cy="3090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5748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IMPORTANT FEATURES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0300" y="1981200"/>
            <a:ext cx="741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Palatino Linotype" panose="02040502050505030304" pitchFamily="18" charset="0"/>
              </a:rPr>
              <a:t>COMMON FOR ALL MODELS IMPORTANT FEATURES: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‘PctKids2Par’, 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</a:t>
            </a:r>
            <a:r>
              <a:rPr lang="en-US" sz="1600" dirty="0" err="1">
                <a:latin typeface="Palatino Linotype" panose="02040502050505030304" pitchFamily="18" charset="0"/>
              </a:rPr>
              <a:t>racePctWhite</a:t>
            </a:r>
            <a:r>
              <a:rPr lang="en-US" sz="1600" dirty="0">
                <a:latin typeface="Palatino Linotype" panose="02040502050505030304" pitchFamily="18" charset="0"/>
              </a:rPr>
              <a:t>’ 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rgbClr val="002060"/>
                </a:solidFill>
                <a:latin typeface="Palatino Linotype" panose="02040502050505030304" pitchFamily="18" charset="0"/>
              </a:rPr>
              <a:t>COMMON FOR MORE THAN ONE MODEL IMPORTANT FEATURES: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</a:t>
            </a:r>
            <a:r>
              <a:rPr lang="en-US" sz="1600" dirty="0" err="1">
                <a:latin typeface="Palatino Linotype" panose="02040502050505030304" pitchFamily="18" charset="0"/>
              </a:rPr>
              <a:t>NumUnderPoverty</a:t>
            </a:r>
            <a:r>
              <a:rPr lang="en-US" sz="1600" dirty="0">
                <a:latin typeface="Palatino Linotype" panose="02040502050505030304" pitchFamily="18" charset="0"/>
              </a:rPr>
              <a:t>’, 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</a:t>
            </a:r>
            <a:r>
              <a:rPr lang="en-US" sz="1600" dirty="0" err="1">
                <a:latin typeface="Palatino Linotype" panose="02040502050505030304" pitchFamily="18" charset="0"/>
              </a:rPr>
              <a:t>MalePctDivorce</a:t>
            </a:r>
            <a:r>
              <a:rPr lang="en-US" sz="1600" dirty="0">
                <a:latin typeface="Palatino Linotype" panose="02040502050505030304" pitchFamily="18" charset="0"/>
              </a:rPr>
              <a:t>’, 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‘PctFam2Par’, ‘</a:t>
            </a:r>
            <a:r>
              <a:rPr lang="en-US" sz="1600" dirty="0" err="1">
                <a:latin typeface="Palatino Linotype" panose="02040502050505030304" pitchFamily="18" charset="0"/>
              </a:rPr>
              <a:t>FemPctDiv</a:t>
            </a:r>
            <a:r>
              <a:rPr lang="en-US" sz="1600" dirty="0">
                <a:latin typeface="Palatino Linotype" panose="02040502050505030304" pitchFamily="18" charset="0"/>
              </a:rPr>
              <a:t>’, </a:t>
            </a:r>
          </a:p>
          <a:p>
            <a:r>
              <a:rPr lang="en-US" sz="1600" dirty="0">
                <a:latin typeface="Palatino Linotype" panose="02040502050505030304" pitchFamily="18" charset="0"/>
              </a:rPr>
              <a:t>‘</a:t>
            </a:r>
            <a:r>
              <a:rPr lang="en-US" sz="1600" dirty="0" err="1">
                <a:latin typeface="Palatino Linotype" panose="02040502050505030304" pitchFamily="18" charset="0"/>
              </a:rPr>
              <a:t>PctIlleg</a:t>
            </a:r>
            <a:r>
              <a:rPr lang="en-US" sz="1600" dirty="0">
                <a:latin typeface="Palatino Linotype" panose="02040502050505030304" pitchFamily="18" charset="0"/>
              </a:rPr>
              <a:t>’</a:t>
            </a:r>
          </a:p>
          <a:p>
            <a:endParaRPr lang="ru-RU" sz="16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264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CRISP-DM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EBC429-DAF7-6C4C-821A-A3660F8E74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467" y="1561240"/>
            <a:ext cx="4154216" cy="33591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1660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BUSINESS UNDERSTANDING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9300" y="1713640"/>
            <a:ext cx="557075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STATE BODIES:</a:t>
            </a:r>
          </a:p>
          <a:p>
            <a:r>
              <a:rPr lang="en-US" sz="1800" dirty="0"/>
              <a:t>1) Ministry of Healthcare</a:t>
            </a:r>
          </a:p>
          <a:p>
            <a:r>
              <a:rPr lang="en-US" sz="1800" dirty="0"/>
              <a:t>2) Ministry of Education</a:t>
            </a:r>
          </a:p>
          <a:p>
            <a:r>
              <a:rPr lang="en-US" sz="1800" dirty="0"/>
              <a:t>3) Ministry of Labor and Social Care</a:t>
            </a:r>
          </a:p>
          <a:p>
            <a:r>
              <a:rPr lang="en-US" sz="1800" dirty="0"/>
              <a:t>4) Ministry of Economics and Industrial Development</a:t>
            </a:r>
          </a:p>
          <a:p>
            <a:r>
              <a:rPr lang="en-US" sz="1800" dirty="0"/>
              <a:t>5) Ministry of Transport and Communications</a:t>
            </a:r>
          </a:p>
          <a:p>
            <a:r>
              <a:rPr lang="en-US" sz="1800" dirty="0"/>
              <a:t>6) Attorney-General's office</a:t>
            </a:r>
          </a:p>
          <a:p>
            <a:r>
              <a:rPr lang="en-US" sz="1800" dirty="0"/>
              <a:t>7) Justice Ministry</a:t>
            </a:r>
          </a:p>
          <a:p>
            <a:r>
              <a:rPr lang="en-US" sz="1800" dirty="0"/>
              <a:t>8) Statistics Committee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CHALLENGES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9300" y="1713640"/>
            <a:ext cx="793358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Same indicators were differently named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Some regions and periods had missing data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Databases were stored in different ways </a:t>
            </a:r>
          </a:p>
          <a:p>
            <a:pPr lvl="2">
              <a:buClr>
                <a:srgbClr val="935739"/>
              </a:buClr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	MS Word, Excel, CSV files </a:t>
            </a:r>
          </a:p>
          <a:p>
            <a:pPr lvl="1">
              <a:buClr>
                <a:srgbClr val="935739"/>
              </a:buClr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	on regular or occasional basis </a:t>
            </a:r>
          </a:p>
          <a:p>
            <a:pPr lvl="1">
              <a:buClr>
                <a:srgbClr val="935739"/>
              </a:buClr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	downloaded from databases (Oracle dumps) </a:t>
            </a:r>
          </a:p>
          <a:p>
            <a:pPr lvl="1">
              <a:buClr>
                <a:srgbClr val="935739"/>
              </a:buClr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	stored in papers in archives </a:t>
            </a:r>
          </a:p>
          <a:p>
            <a:pPr lvl="1">
              <a:buClr>
                <a:srgbClr val="935739"/>
              </a:buClr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	published in media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Due to COVID-19 pandemic situation many responsible people were not available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Palatino Linotype" panose="02040502050505030304" pitchFamily="18" charset="0"/>
              </a:rPr>
              <a:t>Contained wrong or incorrect information (outliers)</a:t>
            </a:r>
          </a:p>
        </p:txBody>
      </p:sp>
    </p:spTree>
    <p:extLst>
      <p:ext uri="{BB962C8B-B14F-4D97-AF65-F5344CB8AC3E}">
        <p14:creationId xmlns:p14="http://schemas.microsoft.com/office/powerpoint/2010/main" val="2804867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PREPARATION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9300" y="1713640"/>
            <a:ext cx="7442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Replace missing values by mean value of a certain attribute (column).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Replace missing values by mean value of closest three regions.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Replace missing values by median of a certain attribute (column).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Replace missing values by median of closest three regions.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 In some cases filled null values with the value of subsequent or preceding year.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Determining outliers and replacing them according to above described principle.</a:t>
            </a:r>
          </a:p>
        </p:txBody>
      </p:sp>
    </p:spTree>
    <p:extLst>
      <p:ext uri="{BB962C8B-B14F-4D97-AF65-F5344CB8AC3E}">
        <p14:creationId xmlns:p14="http://schemas.microsoft.com/office/powerpoint/2010/main" val="3464883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SET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149" y="1561240"/>
            <a:ext cx="8553451" cy="88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Kazakhstan social, economic and crime data:</a:t>
            </a:r>
          </a:p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”Kazakhstan Crime Data” (62 columns x 498 rows)</a:t>
            </a:r>
          </a:p>
        </p:txBody>
      </p:sp>
      <p:pic>
        <p:nvPicPr>
          <p:cNvPr id="3076" name="Picture 4" descr="Datasets Icons – Free Vector Download, PNG, SVG,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55" y="3138946"/>
            <a:ext cx="846639" cy="84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6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48502" y="952256"/>
            <a:ext cx="2763612" cy="793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6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Cleaned data</a:t>
            </a:r>
          </a:p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6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(62 columns x 498 rows)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44B61A-8295-A649-83F6-9A8BAE075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5" y="807113"/>
            <a:ext cx="2403358" cy="409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324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762" y="119377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DATA EXPLORATION</a:t>
            </a:r>
            <a:endParaRPr lang="ru-RU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FE532F-9CDC-C441-B594-3AFD140E2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7" y="792830"/>
            <a:ext cx="8275580" cy="17225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72BA91-B109-E94B-BA8B-52D9B8E97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7" y="2616143"/>
            <a:ext cx="8275580" cy="242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89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THRESHOLD DEFINING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9659" y="2417359"/>
            <a:ext cx="3396342" cy="1384995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 panose="02040502050505030304" pitchFamily="18" charset="0"/>
              </a:rPr>
              <a:t>Distribution of ‘</a:t>
            </a:r>
            <a:r>
              <a:rPr lang="en-US" sz="1200" dirty="0" err="1">
                <a:latin typeface="Palatino Linotype" panose="02040502050505030304" pitchFamily="18" charset="0"/>
              </a:rPr>
              <a:t>CrimesPerPop</a:t>
            </a:r>
            <a:r>
              <a:rPr lang="en-US" sz="1200" dirty="0">
                <a:latin typeface="Palatino Linotype" panose="02040502050505030304" pitchFamily="18" charset="0"/>
              </a:rPr>
              <a:t>’ displayed that:</a:t>
            </a:r>
          </a:p>
          <a:p>
            <a:pPr marL="171450" indent="-1714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data is not normally distributed </a:t>
            </a:r>
          </a:p>
          <a:p>
            <a:pPr marL="171450" indent="-1714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data is turned out to be more saturated towards 0 </a:t>
            </a:r>
          </a:p>
          <a:p>
            <a:pPr marL="171450" indent="-1714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taking mean as threshold is not a solution </a:t>
            </a:r>
          </a:p>
          <a:p>
            <a:pPr marL="171450" indent="-1714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Palatino Linotype" panose="02040502050505030304" pitchFamily="18" charset="0"/>
              </a:rPr>
              <a:t>it was decided to declare median =0.109 as a threshold value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CD1E37-8767-844F-A8FE-0965DFB1F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08" y="1561240"/>
            <a:ext cx="5083450" cy="328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08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AIM AND PROPOSED SOLUTIONS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849" y="1856513"/>
            <a:ext cx="85534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Compare existing solutions </a:t>
            </a: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Make parameter tuning of models to increase efficiency</a:t>
            </a:r>
          </a:p>
          <a:p>
            <a:pPr>
              <a:buClr>
                <a:srgbClr val="935739"/>
              </a:buClr>
            </a:pPr>
            <a:endParaRPr lang="en-US" sz="18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Apply statistical methods to define thresholds for classification</a:t>
            </a: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Collect data from Kazakhstan officials and form a dataset</a:t>
            </a: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285744" indent="-285744"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Determine best model for new dataset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718" y="1900914"/>
            <a:ext cx="1677582" cy="254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5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9575" y="1561240"/>
            <a:ext cx="87344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Set two new columns in dataset: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‘</a:t>
            </a:r>
            <a:r>
              <a:rPr lang="en-US" sz="2000" dirty="0" err="1">
                <a:latin typeface="Palatino Linotype" panose="02040502050505030304" pitchFamily="18" charset="0"/>
              </a:rPr>
              <a:t>CrimePerPop</a:t>
            </a:r>
            <a:r>
              <a:rPr lang="en-US" sz="2000" dirty="0">
                <a:latin typeface="Palatino Linotype" panose="02040502050505030304" pitchFamily="18" charset="0"/>
              </a:rPr>
              <a:t>’, 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if </a:t>
            </a:r>
            <a:r>
              <a:rPr lang="en-US" sz="2000" dirty="0" err="1">
                <a:latin typeface="Palatino Linotype" panose="02040502050505030304" pitchFamily="18" charset="0"/>
              </a:rPr>
              <a:t>CrimePerPop</a:t>
            </a:r>
            <a:r>
              <a:rPr lang="en-US" sz="2000" dirty="0">
                <a:latin typeface="Palatino Linotype" panose="02040502050505030304" pitchFamily="18" charset="0"/>
              </a:rPr>
              <a:t> is &gt; 0.109            			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True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else                                 				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False 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False 48.19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True 51.8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Positive Instance = 51.80722891566265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Negative Instance = 48.19277108433735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PREPROCESSING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087258" y="2497260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087257" y="3141587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68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25" y="13335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CRIME RATE DURING 1991-2020</a:t>
            </a:r>
            <a:endParaRPr lang="ru-RU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D5D09D-9766-6A47-A01B-FA36ED7CF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54"/>
          <a:stretch/>
        </p:blipFill>
        <p:spPr>
          <a:xfrm>
            <a:off x="167761" y="1419224"/>
            <a:ext cx="4601845" cy="29144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D5D09D-9766-6A47-A01B-FA36ED7CF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41" b="3145"/>
          <a:stretch/>
        </p:blipFill>
        <p:spPr>
          <a:xfrm>
            <a:off x="4680899" y="1419224"/>
            <a:ext cx="4463101" cy="293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2531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61" y="875098"/>
            <a:ext cx="8520600" cy="572700"/>
          </a:xfrm>
        </p:spPr>
        <p:txBody>
          <a:bodyPr/>
          <a:lstStyle/>
          <a:p>
            <a:pPr algn="ctr"/>
            <a:r>
              <a:rPr lang="en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TRUE/FALSE REGION WISE DISTRIBUTION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630E996-8381-2248-9064-69BD6A0EE9E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0" y="1447798"/>
            <a:ext cx="6709642" cy="343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469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61" y="875098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CORRELATION MATRIX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B5D657-B1FB-CC4B-9678-A1B1D37C6BD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085" y="1447798"/>
            <a:ext cx="5713951" cy="352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116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3896" y="1611085"/>
            <a:ext cx="85634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+mn-lt"/>
              </a:rPr>
              <a:t>dt_clf</a:t>
            </a:r>
            <a:r>
              <a:rPr lang="en-US" dirty="0">
                <a:latin typeface="+mn-lt"/>
              </a:rPr>
              <a:t> = </a:t>
            </a:r>
            <a:r>
              <a:rPr lang="en-US" dirty="0" err="1">
                <a:latin typeface="+mn-lt"/>
              </a:rPr>
              <a:t>DecisionTreeClassifier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max_depth</a:t>
            </a:r>
            <a:r>
              <a:rPr lang="en-US" dirty="0">
                <a:latin typeface="+mn-lt"/>
              </a:rPr>
              <a:t>=1)</a:t>
            </a:r>
          </a:p>
          <a:p>
            <a:r>
              <a:rPr lang="en-US" dirty="0" err="1">
                <a:latin typeface="+mn-lt"/>
              </a:rPr>
              <a:t>dt_clf.fit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X,y</a:t>
            </a:r>
            <a:r>
              <a:rPr lang="en-US" dirty="0">
                <a:latin typeface="+mn-lt"/>
              </a:rPr>
              <a:t>)</a:t>
            </a:r>
          </a:p>
          <a:p>
            <a:r>
              <a:rPr lang="en-US" dirty="0">
                <a:latin typeface="+mn-lt"/>
              </a:rPr>
              <a:t>#Predicting </a:t>
            </a:r>
          </a:p>
          <a:p>
            <a:r>
              <a:rPr lang="en-US" dirty="0" err="1">
                <a:latin typeface="+mn-lt"/>
              </a:rPr>
              <a:t>pred_dt</a:t>
            </a:r>
            <a:r>
              <a:rPr lang="en-US" dirty="0">
                <a:latin typeface="+mn-lt"/>
              </a:rPr>
              <a:t>= </a:t>
            </a:r>
            <a:r>
              <a:rPr lang="en-US" dirty="0" err="1">
                <a:latin typeface="+mn-lt"/>
              </a:rPr>
              <a:t>dt_clf.predict</a:t>
            </a:r>
            <a:r>
              <a:rPr lang="en-US" dirty="0">
                <a:latin typeface="+mn-lt"/>
              </a:rPr>
              <a:t>(X)</a:t>
            </a:r>
          </a:p>
          <a:p>
            <a:r>
              <a:rPr lang="en-US" dirty="0" err="1">
                <a:latin typeface="+mn-lt"/>
              </a:rPr>
              <a:t>dt_accuracy</a:t>
            </a:r>
            <a:r>
              <a:rPr lang="en-US" dirty="0">
                <a:latin typeface="+mn-lt"/>
              </a:rPr>
              <a:t>= </a:t>
            </a:r>
            <a:r>
              <a:rPr lang="en-US" dirty="0" err="1">
                <a:latin typeface="+mn-lt"/>
              </a:rPr>
              <a:t>metrics.accuracy_score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communities_crime_df</a:t>
            </a:r>
            <a:r>
              <a:rPr lang="en-US" dirty="0">
                <a:latin typeface="+mn-lt"/>
              </a:rPr>
              <a:t>['</a:t>
            </a:r>
            <a:r>
              <a:rPr lang="en-US" dirty="0" err="1">
                <a:latin typeface="+mn-lt"/>
              </a:rPr>
              <a:t>highCrime</a:t>
            </a:r>
            <a:r>
              <a:rPr lang="en-US" dirty="0">
                <a:latin typeface="+mn-lt"/>
              </a:rPr>
              <a:t>'], </a:t>
            </a:r>
            <a:r>
              <a:rPr lang="en-US" dirty="0" err="1">
                <a:latin typeface="+mn-lt"/>
              </a:rPr>
              <a:t>pred_dt</a:t>
            </a:r>
            <a:r>
              <a:rPr lang="en-US" dirty="0">
                <a:latin typeface="+mn-lt"/>
              </a:rPr>
              <a:t>)</a:t>
            </a:r>
          </a:p>
          <a:p>
            <a:r>
              <a:rPr lang="en-US" dirty="0" err="1">
                <a:latin typeface="+mn-lt"/>
              </a:rPr>
              <a:t>dt_precision</a:t>
            </a:r>
            <a:r>
              <a:rPr lang="en-US" dirty="0">
                <a:latin typeface="+mn-lt"/>
              </a:rPr>
              <a:t>= </a:t>
            </a:r>
            <a:r>
              <a:rPr lang="en-US" dirty="0" err="1">
                <a:latin typeface="+mn-lt"/>
              </a:rPr>
              <a:t>metrics.precision_score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communities_crime_df</a:t>
            </a:r>
            <a:r>
              <a:rPr lang="en-US" dirty="0">
                <a:latin typeface="+mn-lt"/>
              </a:rPr>
              <a:t>['</a:t>
            </a:r>
            <a:r>
              <a:rPr lang="en-US" dirty="0" err="1">
                <a:latin typeface="+mn-lt"/>
              </a:rPr>
              <a:t>highCrime</a:t>
            </a:r>
            <a:r>
              <a:rPr lang="en-US" dirty="0">
                <a:latin typeface="+mn-lt"/>
              </a:rPr>
              <a:t>'], </a:t>
            </a:r>
            <a:r>
              <a:rPr lang="en-US" dirty="0" err="1">
                <a:latin typeface="+mn-lt"/>
              </a:rPr>
              <a:t>pred_dt</a:t>
            </a:r>
            <a:r>
              <a:rPr lang="en-US" dirty="0">
                <a:latin typeface="+mn-lt"/>
              </a:rPr>
              <a:t>)</a:t>
            </a:r>
          </a:p>
          <a:p>
            <a:r>
              <a:rPr lang="en-US" dirty="0" err="1">
                <a:latin typeface="+mn-lt"/>
              </a:rPr>
              <a:t>dt_recall</a:t>
            </a:r>
            <a:r>
              <a:rPr lang="en-US" dirty="0">
                <a:latin typeface="+mn-lt"/>
              </a:rPr>
              <a:t>= </a:t>
            </a:r>
            <a:r>
              <a:rPr lang="en-US" dirty="0" err="1">
                <a:latin typeface="+mn-lt"/>
              </a:rPr>
              <a:t>metrics.recall_score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communities_crime_df</a:t>
            </a:r>
            <a:r>
              <a:rPr lang="en-US" dirty="0">
                <a:latin typeface="+mn-lt"/>
              </a:rPr>
              <a:t>['</a:t>
            </a:r>
            <a:r>
              <a:rPr lang="en-US" dirty="0" err="1">
                <a:latin typeface="+mn-lt"/>
              </a:rPr>
              <a:t>highCrime</a:t>
            </a:r>
            <a:r>
              <a:rPr lang="en-US" dirty="0">
                <a:latin typeface="+mn-lt"/>
              </a:rPr>
              <a:t>'], </a:t>
            </a:r>
            <a:r>
              <a:rPr lang="en-US" dirty="0" err="1">
                <a:latin typeface="+mn-lt"/>
              </a:rPr>
              <a:t>pred_dt</a:t>
            </a:r>
            <a:r>
              <a:rPr lang="en-US" dirty="0">
                <a:latin typeface="+mn-lt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896" y="3376160"/>
            <a:ext cx="53412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DT metrics:</a:t>
            </a:r>
          </a:p>
          <a:p>
            <a:endParaRPr lang="en-US" sz="100" b="1" dirty="0">
              <a:solidFill>
                <a:srgbClr val="002060"/>
              </a:solidFill>
            </a:endParaRPr>
          </a:p>
          <a:p>
            <a:r>
              <a:rPr lang="en-US" sz="1600" dirty="0"/>
              <a:t>Cross Validation Accuracy DT: 0.7589387755102041</a:t>
            </a:r>
          </a:p>
          <a:p>
            <a:r>
              <a:rPr lang="en-US" sz="1600" dirty="0"/>
              <a:t>Cross Validation Recall DT: 0.7810915908741995</a:t>
            </a:r>
          </a:p>
          <a:p>
            <a:r>
              <a:rPr lang="en-US" sz="1600" dirty="0"/>
              <a:t>Cross Validation Precision DT: 0.771076923076923</a:t>
            </a:r>
          </a:p>
          <a:p>
            <a:r>
              <a:rPr lang="en-US" sz="1600" dirty="0"/>
              <a:t>Cross Validation F1 DT: 0.766483814673516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6247" y="1038385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DECISION TREE CLASIFIER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6940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247" y="1038385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DECISION TREE CLASIFIER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30222" y="1788735"/>
            <a:ext cx="359265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FEATURE RANKING</a:t>
            </a:r>
          </a:p>
          <a:p>
            <a:r>
              <a:rPr lang="en-US" sz="1800" dirty="0"/>
              <a:t>'divorce_coef_1000_per',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retail_product_sell_mln_tenge</a:t>
            </a:r>
            <a:r>
              <a:rPr lang="en-US" sz="1800" dirty="0"/>
              <a:t>',</a:t>
            </a:r>
          </a:p>
          <a:p>
            <a:r>
              <a:rPr lang="en-US" sz="1800" dirty="0"/>
              <a:t>'students_in_schools_1000_per', </a:t>
            </a:r>
          </a:p>
          <a:p>
            <a:r>
              <a:rPr lang="en-US" sz="1800" dirty="0"/>
              <a:t>'self_emp_1000_per', </a:t>
            </a:r>
          </a:p>
          <a:p>
            <a:r>
              <a:rPr lang="en-US" sz="1800" dirty="0"/>
              <a:t>'hired_1000_per',</a:t>
            </a:r>
          </a:p>
          <a:p>
            <a:r>
              <a:rPr lang="en-US" sz="1800" dirty="0"/>
              <a:t>'working_1000_per', </a:t>
            </a:r>
          </a:p>
          <a:p>
            <a:r>
              <a:rPr lang="en-US" sz="1800" dirty="0"/>
              <a:t>'able_bodied_1000_per',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min_income_usd</a:t>
            </a:r>
            <a:r>
              <a:rPr lang="en-US" sz="1800" dirty="0"/>
              <a:t>',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min_income</a:t>
            </a:r>
            <a:r>
              <a:rPr lang="en-US" sz="1800" dirty="0"/>
              <a:t>', </a:t>
            </a:r>
          </a:p>
          <a:p>
            <a:r>
              <a:rPr lang="en-US" sz="1800" dirty="0"/>
              <a:t>'</a:t>
            </a:r>
            <a:r>
              <a:rPr lang="en-US" sz="1800" dirty="0" err="1"/>
              <a:t>people_low_income_pct</a:t>
            </a:r>
            <a:r>
              <a:rPr lang="en-US" sz="1800" dirty="0"/>
              <a:t>'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6207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GAUSSIAN NB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100" y="1561240"/>
            <a:ext cx="436850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GNB MODEL MATRICS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1600" dirty="0"/>
              <a:t>Accuracy for </a:t>
            </a:r>
            <a:r>
              <a:rPr lang="en-US" sz="1600" dirty="0" err="1"/>
              <a:t>gaussian</a:t>
            </a:r>
            <a:r>
              <a:rPr lang="en-US" sz="1600" dirty="0"/>
              <a:t> : 0.5677551020408165</a:t>
            </a:r>
          </a:p>
          <a:p>
            <a:r>
              <a:rPr lang="en-US" sz="1600" dirty="0"/>
              <a:t>Recall for </a:t>
            </a:r>
            <a:r>
              <a:rPr lang="en-US" sz="1600" dirty="0" err="1"/>
              <a:t>gaussian</a:t>
            </a:r>
            <a:r>
              <a:rPr lang="en-US" sz="1600" dirty="0"/>
              <a:t>: 0.4023076923076923</a:t>
            </a:r>
          </a:p>
          <a:p>
            <a:r>
              <a:rPr lang="en-US" sz="1600" dirty="0"/>
              <a:t>Precision for </a:t>
            </a:r>
            <a:r>
              <a:rPr lang="en-US" sz="1600" dirty="0" err="1"/>
              <a:t>gaussian</a:t>
            </a:r>
            <a:r>
              <a:rPr lang="en-US" sz="1600" dirty="0"/>
              <a:t>: 0.6655441840767928</a:t>
            </a:r>
          </a:p>
          <a:p>
            <a:r>
              <a:rPr lang="en-US" sz="1600" dirty="0"/>
              <a:t>Precision for F1: 0.4780096841868794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3206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GAUSSIAN NB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571" y="1561240"/>
            <a:ext cx="6219972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BASELINE MODEL FEATURE RANKING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dirty="0"/>
              <a:t>Feature ranking: 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gross_regional_product</a:t>
            </a:r>
            <a:r>
              <a:rPr lang="en-US" sz="1600" dirty="0"/>
              <a:t>', 0.28727327787321716)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water_supply_mln_tenge</a:t>
            </a:r>
            <a:r>
              <a:rPr lang="en-US" sz="1600" dirty="0"/>
              <a:t>', 0.29189384283055375)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passenger_transportation_mln_person</a:t>
            </a:r>
            <a:r>
              <a:rPr lang="en-US" sz="1600" dirty="0"/>
              <a:t>', 0.29244806547784546)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manufactur_industry_mln_tenge</a:t>
            </a:r>
            <a:r>
              <a:rPr lang="en-US" sz="1600" dirty="0"/>
              <a:t>', 0.30308209883069925)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passenger_transportation_mln_km</a:t>
            </a:r>
            <a:r>
              <a:rPr lang="en-US" sz="1600" dirty="0"/>
              <a:t>', 0.32536553839393806)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electrecity_gas_aircondition_mln_tenge</a:t>
            </a:r>
            <a:r>
              <a:rPr lang="en-US" sz="1600" dirty="0"/>
              <a:t>', 0.32596664463290403)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retail_product_sell_mln_tenge</a:t>
            </a:r>
            <a:r>
              <a:rPr lang="en-US" sz="1600" dirty="0"/>
              <a:t>', 0.35184198607029726)</a:t>
            </a:r>
          </a:p>
          <a:p>
            <a:r>
              <a:rPr lang="en-US" sz="1600" dirty="0"/>
              <a:t>('kindergarten', 0.387368629522203)</a:t>
            </a:r>
          </a:p>
          <a:p>
            <a:r>
              <a:rPr lang="en-US" sz="1600" dirty="0"/>
              <a:t>('</a:t>
            </a:r>
            <a:r>
              <a:rPr lang="en-US" sz="1600" dirty="0" err="1"/>
              <a:t>people_low_income_pct</a:t>
            </a:r>
            <a:r>
              <a:rPr lang="en-US" sz="1600" dirty="0"/>
              <a:t>', 0.4781637426743349)</a:t>
            </a:r>
          </a:p>
          <a:p>
            <a:r>
              <a:rPr lang="en-US" sz="1600" dirty="0"/>
              <a:t>('divorce_coef_1000_per', 0.6057519237372865)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9251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RANDOM FOREST CLASSIFIER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371" y="1938611"/>
            <a:ext cx="78395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RF model metrics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2000" dirty="0"/>
              <a:t>Accuracy for </a:t>
            </a:r>
            <a:r>
              <a:rPr lang="en-US" sz="2000" dirty="0" err="1"/>
              <a:t>RandomForestClassifier</a:t>
            </a:r>
            <a:r>
              <a:rPr lang="en-US" sz="2000" dirty="0"/>
              <a:t> is 0.7187346938775511 </a:t>
            </a:r>
          </a:p>
          <a:p>
            <a:r>
              <a:rPr lang="en-US" sz="2000" dirty="0"/>
              <a:t>Precision for </a:t>
            </a:r>
            <a:r>
              <a:rPr lang="en-US" sz="2000" dirty="0" err="1"/>
              <a:t>RandomForestClassifier</a:t>
            </a:r>
            <a:r>
              <a:rPr lang="en-US" sz="2000" dirty="0"/>
              <a:t> is 0.7570846344969767 </a:t>
            </a:r>
          </a:p>
          <a:p>
            <a:r>
              <a:rPr lang="en-US" sz="2000" dirty="0"/>
              <a:t>Recall for </a:t>
            </a:r>
            <a:r>
              <a:rPr lang="en-US" sz="2000" dirty="0" err="1"/>
              <a:t>RandomForestClassifier</a:t>
            </a:r>
            <a:r>
              <a:rPr lang="en-US" sz="2000" dirty="0"/>
              <a:t> is 0.6778461538461539 </a:t>
            </a:r>
          </a:p>
          <a:p>
            <a:r>
              <a:rPr lang="en-US" sz="2000" dirty="0"/>
              <a:t>F1 for </a:t>
            </a:r>
            <a:r>
              <a:rPr lang="en-US" sz="2000" dirty="0" err="1"/>
              <a:t>RandomForestClassifier</a:t>
            </a:r>
            <a:r>
              <a:rPr lang="en-US" sz="2000" dirty="0"/>
              <a:t> is 0.7099345390756124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5819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RANDOM FOREST CLASSIFIER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321" y="1700940"/>
            <a:ext cx="3302507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FEATURE RANKING</a:t>
            </a: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dirty="0"/>
              <a:t>'divorce_coef_1000_per', </a:t>
            </a:r>
          </a:p>
          <a:p>
            <a:r>
              <a:rPr lang="en-US" sz="1600" dirty="0"/>
              <a:t>'child_in_kindergarten_1000_per', </a:t>
            </a:r>
          </a:p>
          <a:p>
            <a:r>
              <a:rPr lang="en-US" sz="1600" dirty="0"/>
              <a:t>'year',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people_low_income_pct</a:t>
            </a:r>
            <a:r>
              <a:rPr lang="en-US" sz="1600" dirty="0"/>
              <a:t>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retail_product_sell_mln_tenge</a:t>
            </a:r>
            <a:r>
              <a:rPr lang="en-US" sz="1600" dirty="0"/>
              <a:t>',</a:t>
            </a:r>
          </a:p>
          <a:p>
            <a:r>
              <a:rPr lang="en-US" sz="1600" dirty="0"/>
              <a:t>'increase_pop_1000_per',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min_income</a:t>
            </a:r>
            <a:r>
              <a:rPr lang="en-US" sz="1600" dirty="0"/>
              <a:t>', </a:t>
            </a:r>
          </a:p>
          <a:p>
            <a:r>
              <a:rPr lang="en-US" sz="1600" dirty="0"/>
              <a:t>'</a:t>
            </a:r>
            <a:r>
              <a:rPr lang="en-US" sz="1600" dirty="0" err="1"/>
              <a:t>income_ave</a:t>
            </a:r>
            <a:r>
              <a:rPr lang="en-US" sz="1600" dirty="0"/>
              <a:t>', </a:t>
            </a:r>
          </a:p>
          <a:p>
            <a:r>
              <a:rPr lang="en-US" sz="1600" dirty="0"/>
              <a:t>'kindergarten',</a:t>
            </a:r>
          </a:p>
          <a:p>
            <a:r>
              <a:rPr lang="en-US" sz="1600" dirty="0"/>
              <a:t>'birth_coef_1000_per'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72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EXISTING SOLUTIONS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849" y="1856512"/>
            <a:ext cx="8553451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Main prediction models based on: </a:t>
            </a:r>
          </a:p>
          <a:p>
            <a:endParaRPr lang="en" sz="1000" dirty="0">
              <a:latin typeface="Palatino Linotype" panose="02040502050505030304" pitchFamily="18" charset="0"/>
              <a:ea typeface="Roboto"/>
              <a:cs typeface="Roboto"/>
              <a:sym typeface="Roboto"/>
            </a:endParaRP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sym typeface="Roboto"/>
              </a:rPr>
              <a:t>Classification </a:t>
            </a: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Regression</a:t>
            </a:r>
          </a:p>
          <a:p>
            <a:pPr marL="457189" indent="-342891">
              <a:lnSpc>
                <a:spcPct val="150000"/>
              </a:lnSpc>
              <a:buClr>
                <a:srgbClr val="935739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Clustering techniques</a:t>
            </a:r>
            <a:r>
              <a:rPr lang="en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.</a:t>
            </a:r>
            <a:endParaRPr lang="ru-RU" sz="1800" dirty="0"/>
          </a:p>
        </p:txBody>
      </p:sp>
      <p:pic>
        <p:nvPicPr>
          <p:cNvPr id="1026" name="Picture 2" descr="Solution PNG Images, Transparent Solution Image Download - PNGi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1856512"/>
            <a:ext cx="4025900" cy="282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3716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9225" y="1047462"/>
            <a:ext cx="3838575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K-MEANS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7275" y="1614489"/>
            <a:ext cx="488948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 is for </a:t>
            </a:r>
            <a:r>
              <a:rPr lang="en-US" dirty="0" err="1"/>
              <a:t>KMeans</a:t>
            </a:r>
            <a:r>
              <a:rPr lang="en-US" dirty="0"/>
              <a:t>(Clean data) 0.5473469387755102 </a:t>
            </a:r>
          </a:p>
          <a:p>
            <a:r>
              <a:rPr lang="en-US" dirty="0"/>
              <a:t>Precision is for </a:t>
            </a:r>
            <a:r>
              <a:rPr lang="en-US" dirty="0" err="1"/>
              <a:t>KMeans</a:t>
            </a:r>
            <a:r>
              <a:rPr lang="en-US" dirty="0"/>
              <a:t>(Clean data) 0.593998778998779 </a:t>
            </a:r>
          </a:p>
          <a:p>
            <a:r>
              <a:rPr lang="en-US" dirty="0"/>
              <a:t>Recall is for </a:t>
            </a:r>
            <a:r>
              <a:rPr lang="en-US" dirty="0" err="1"/>
              <a:t>KMeans</a:t>
            </a:r>
            <a:r>
              <a:rPr lang="en-US" dirty="0"/>
              <a:t>(Clean data) 0.2226501504886654 </a:t>
            </a:r>
          </a:p>
          <a:p>
            <a:r>
              <a:rPr lang="en-US" dirty="0"/>
              <a:t>F1 is for </a:t>
            </a:r>
            <a:r>
              <a:rPr lang="en-US" dirty="0" err="1"/>
              <a:t>KMeans</a:t>
            </a:r>
            <a:r>
              <a:rPr lang="en-US" dirty="0"/>
              <a:t>(Clean data) 0.24116606069098112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67275" y="3750608"/>
            <a:ext cx="51187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 for polynomial(Clean Data) is 0.5902448979591836 </a:t>
            </a:r>
          </a:p>
          <a:p>
            <a:r>
              <a:rPr lang="en-US" dirty="0"/>
              <a:t>Precision for polynomial(Clean Data) is 0.7425019425019426 </a:t>
            </a:r>
          </a:p>
          <a:p>
            <a:r>
              <a:rPr lang="en-US" dirty="0"/>
              <a:t>Recall for polynomial(Clean Data) is 0.306 </a:t>
            </a:r>
          </a:p>
          <a:p>
            <a:r>
              <a:rPr lang="en-US" dirty="0"/>
              <a:t>f1 for polynomial(Clean Data) is 0.426837732956154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492728" y="2980974"/>
            <a:ext cx="383857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NON-LINEAR SVM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3517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COMPARISON OF MODELS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0996" y="4615543"/>
            <a:ext cx="288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Decision Tree has optimal metrics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93AB1C1-3158-FB40-83A4-9920F7CD36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" b="1"/>
          <a:stretch/>
        </p:blipFill>
        <p:spPr>
          <a:xfrm>
            <a:off x="2589134" y="1609724"/>
            <a:ext cx="3932587" cy="300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280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COMPARISON OF MODELS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3444" y="4563419"/>
            <a:ext cx="2672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Kazakhstan Crime data models</a:t>
            </a:r>
          </a:p>
        </p:txBody>
      </p:sp>
      <p:pic>
        <p:nvPicPr>
          <p:cNvPr id="5" name="Рисунок 12">
            <a:extLst>
              <a:ext uri="{FF2B5EF4-FFF2-40B4-BE49-F238E27FC236}">
                <a16:creationId xmlns:a16="http://schemas.microsoft.com/office/drawing/2014/main" id="{7F7B26C6-D96C-7B43-B9FF-448CDB826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1" y="1676742"/>
            <a:ext cx="3907473" cy="277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39">
            <a:extLst>
              <a:ext uri="{FF2B5EF4-FFF2-40B4-BE49-F238E27FC236}">
                <a16:creationId xmlns:a16="http://schemas.microsoft.com/office/drawing/2014/main" id="{52BAF265-5E80-2943-ACEC-99FB522E7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4"/>
          <a:stretch>
            <a:fillRect/>
          </a:stretch>
        </p:blipFill>
        <p:spPr bwMode="auto">
          <a:xfrm>
            <a:off x="4632379" y="1702804"/>
            <a:ext cx="3521021" cy="277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70012" y="4563418"/>
            <a:ext cx="2045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UCI Crime data models</a:t>
            </a:r>
          </a:p>
        </p:txBody>
      </p:sp>
    </p:spTree>
    <p:extLst>
      <p:ext uri="{BB962C8B-B14F-4D97-AF65-F5344CB8AC3E}">
        <p14:creationId xmlns:p14="http://schemas.microsoft.com/office/powerpoint/2010/main" val="18685986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COMPARISON OF RESULTS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175" y="1666875"/>
            <a:ext cx="373050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alatino Linotype" panose="02040502050505030304" pitchFamily="18" charset="0"/>
              </a:rPr>
              <a:t>‘community crimes data’ demonstrated:  </a:t>
            </a:r>
          </a:p>
          <a:p>
            <a:r>
              <a:rPr lang="en-US" sz="1200" dirty="0" err="1">
                <a:latin typeface="Palatino Linotype" panose="02040502050505030304" pitchFamily="18" charset="0"/>
              </a:rPr>
              <a:t>highCrime</a:t>
            </a:r>
            <a:endParaRPr lang="en-US" sz="1200" dirty="0">
              <a:latin typeface="Palatino Linotype" panose="02040502050505030304" pitchFamily="18" charset="0"/>
            </a:endParaRPr>
          </a:p>
          <a:p>
            <a:r>
              <a:rPr lang="en-US" sz="1200" dirty="0">
                <a:latin typeface="Palatino Linotype" panose="02040502050505030304" pitchFamily="18" charset="0"/>
              </a:rPr>
              <a:t>False    37.280482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True     62e.719518</a:t>
            </a:r>
          </a:p>
          <a:p>
            <a:r>
              <a:rPr lang="en-US" sz="1200" dirty="0" err="1">
                <a:latin typeface="Palatino Linotype" panose="02040502050505030304" pitchFamily="18" charset="0"/>
              </a:rPr>
              <a:t>dtype</a:t>
            </a:r>
            <a:r>
              <a:rPr lang="en-US" sz="1200" dirty="0">
                <a:latin typeface="Palatino Linotype" panose="02040502050505030304" pitchFamily="18" charset="0"/>
              </a:rPr>
              <a:t>: float64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------------------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Percentage Positive Instance = 62.719518314099346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Percentage Negative Instance = 37.280481685900654 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 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‘Kazakhstan crime data’ consisted of:</a:t>
            </a:r>
          </a:p>
          <a:p>
            <a:r>
              <a:rPr lang="en-US" sz="1200" dirty="0" err="1">
                <a:latin typeface="Palatino Linotype" panose="02040502050505030304" pitchFamily="18" charset="0"/>
              </a:rPr>
              <a:t>highCrime</a:t>
            </a:r>
            <a:endParaRPr lang="en-US" sz="1200" dirty="0">
              <a:latin typeface="Palatino Linotype" panose="02040502050505030304" pitchFamily="18" charset="0"/>
            </a:endParaRPr>
          </a:p>
          <a:p>
            <a:r>
              <a:rPr lang="en-US" sz="1200" dirty="0">
                <a:latin typeface="Palatino Linotype" panose="02040502050505030304" pitchFamily="18" charset="0"/>
              </a:rPr>
              <a:t>False    48.192771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True     51.807229</a:t>
            </a:r>
          </a:p>
          <a:p>
            <a:r>
              <a:rPr lang="en-US" sz="1200" dirty="0" err="1">
                <a:latin typeface="Palatino Linotype" panose="02040502050505030304" pitchFamily="18" charset="0"/>
              </a:rPr>
              <a:t>dtype</a:t>
            </a:r>
            <a:r>
              <a:rPr lang="en-US" sz="1200" dirty="0">
                <a:latin typeface="Palatino Linotype" panose="02040502050505030304" pitchFamily="18" charset="0"/>
              </a:rPr>
              <a:t>: float64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------------------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Percentage Positive Instance = 51.80722891566265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Percentage Negative Instance = 48.19277108433735</a:t>
            </a:r>
          </a:p>
        </p:txBody>
      </p:sp>
    </p:spTree>
    <p:extLst>
      <p:ext uri="{BB962C8B-B14F-4D97-AF65-F5344CB8AC3E}">
        <p14:creationId xmlns:p14="http://schemas.microsoft.com/office/powerpoint/2010/main" val="23586436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HYPOTHESIS TEST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850" y="1504950"/>
            <a:ext cx="768667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 panose="02040502050505030304" pitchFamily="18" charset="0"/>
              </a:rPr>
              <a:t>STEP 1: Add a new attribute: ‘</a:t>
            </a:r>
            <a:r>
              <a:rPr lang="en-US" sz="1200" dirty="0" err="1">
                <a:latin typeface="Palatino Linotype" panose="02040502050505030304" pitchFamily="18" charset="0"/>
              </a:rPr>
              <a:t>number_of_imprisoned</a:t>
            </a:r>
            <a:r>
              <a:rPr lang="en-US" sz="1200" dirty="0">
                <a:latin typeface="Palatino Linotype" panose="02040502050505030304" pitchFamily="18" charset="0"/>
              </a:rPr>
              <a:t>’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STEP 2: Reset data set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STEP 3: Apply model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STEP 4: Analyze metrics:</a:t>
            </a: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endParaRPr lang="en-US" sz="1200" dirty="0">
              <a:latin typeface="Palatino Linotype" panose="02040502050505030304" pitchFamily="18" charset="0"/>
            </a:endParaRPr>
          </a:p>
          <a:p>
            <a:r>
              <a:rPr lang="en-US" sz="1200" dirty="0">
                <a:latin typeface="Palatino Linotype" panose="02040502050505030304" pitchFamily="18" charset="0"/>
              </a:rPr>
              <a:t>STEP 5: Feature selection:</a:t>
            </a:r>
          </a:p>
          <a:p>
            <a:r>
              <a:rPr lang="en-US" sz="1200" dirty="0">
                <a:latin typeface="Palatino Linotype" panose="02040502050505030304" pitchFamily="18" charset="0"/>
              </a:rPr>
              <a:t>'divorce_coef_1000_per', 'retail_product_sell_mln_tenge','students_in_schools_1000_per', 'self_emp_1000_per', 'hired_1000_per', 'working_1000_per', </a:t>
            </a:r>
            <a:r>
              <a:rPr lang="en-US" sz="1600" b="1" u="sng" dirty="0">
                <a:solidFill>
                  <a:srgbClr val="002060"/>
                </a:solidFill>
                <a:latin typeface="Palatino Linotype" panose="02040502050505030304" pitchFamily="18" charset="0"/>
              </a:rPr>
              <a:t>‘</a:t>
            </a:r>
            <a:r>
              <a:rPr lang="en-US" sz="1600" b="1" u="sng" dirty="0" err="1">
                <a:solidFill>
                  <a:srgbClr val="002060"/>
                </a:solidFill>
                <a:latin typeface="Palatino Linotype" panose="02040502050505030304" pitchFamily="18" charset="0"/>
              </a:rPr>
              <a:t>number_of_imprisoned</a:t>
            </a:r>
            <a:r>
              <a:rPr lang="en-US" sz="1600" b="1" u="sng" dirty="0">
                <a:solidFill>
                  <a:srgbClr val="002060"/>
                </a:solidFill>
                <a:latin typeface="Palatino Linotype" panose="02040502050505030304" pitchFamily="18" charset="0"/>
              </a:rPr>
              <a:t>’</a:t>
            </a:r>
            <a:r>
              <a:rPr lang="en-US" sz="1200" dirty="0">
                <a:latin typeface="Palatino Linotype" panose="02040502050505030304" pitchFamily="18" charset="0"/>
              </a:rPr>
              <a:t>, 'able_bodied_1000_per', '</a:t>
            </a:r>
            <a:r>
              <a:rPr lang="en-US" sz="1200" dirty="0" err="1">
                <a:latin typeface="Palatino Linotype" panose="02040502050505030304" pitchFamily="18" charset="0"/>
              </a:rPr>
              <a:t>min_income_usd</a:t>
            </a:r>
            <a:r>
              <a:rPr lang="en-US" sz="1200" dirty="0">
                <a:latin typeface="Palatino Linotype" panose="02040502050505030304" pitchFamily="18" charset="0"/>
              </a:rPr>
              <a:t>', '</a:t>
            </a:r>
            <a:r>
              <a:rPr lang="en-US" sz="1200" dirty="0" err="1">
                <a:latin typeface="Palatino Linotype" panose="02040502050505030304" pitchFamily="18" charset="0"/>
              </a:rPr>
              <a:t>min_income</a:t>
            </a:r>
            <a:r>
              <a:rPr lang="en-US" sz="1200" dirty="0">
                <a:latin typeface="Palatino Linotype" panose="02040502050505030304" pitchFamily="18" charset="0"/>
              </a:rPr>
              <a:t>'</a:t>
            </a:r>
          </a:p>
          <a:p>
            <a:endParaRPr lang="en-US" sz="12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875208"/>
              </p:ext>
            </p:extLst>
          </p:nvPr>
        </p:nvGraphicFramePr>
        <p:xfrm>
          <a:off x="1314450" y="2412147"/>
          <a:ext cx="3532066" cy="15576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66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EVALUATING MEASURE DECISION TREE CLASSIFIER </a:t>
                      </a:r>
                      <a:endParaRPr lang="aa-ET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9206" marR="69206" marT="34603" marB="34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10-FOLD CROSS-VALIDATION (%) </a:t>
                      </a:r>
                      <a:endParaRPr lang="aa-ET" sz="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endParaRPr lang="ru-RU" sz="800" dirty="0"/>
                    </a:p>
                  </a:txBody>
                  <a:tcPr marL="69206" marR="69206" marT="34603" marB="346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ACCURACY 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78,12% (FORMERLY 78,11%)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PRECISION 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80,17% (FORMERLY 80,16%)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RECALL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76,74% (FORMERLY 76,74%)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670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F1 SCORE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78,41% (FORMERLY 78,41%)</a:t>
                      </a:r>
                      <a:endParaRPr lang="ru-RU" sz="800" dirty="0"/>
                    </a:p>
                  </a:txBody>
                  <a:tcPr marL="69206" marR="69206" marT="34603" marB="3460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3257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74160" y="1676189"/>
            <a:ext cx="37628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Palatino Linotype" panose="02040502050505030304" pitchFamily="18" charset="0"/>
              </a:rPr>
              <a:t>PARAMETERS TUNING: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Determining new threshold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Finding optimal depth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Implementation of cross validation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Excluding effect of </a:t>
            </a:r>
            <a:r>
              <a:rPr lang="en-US" sz="1600" dirty="0" err="1">
                <a:latin typeface="Palatino Linotype" panose="02040502050505030304" pitchFamily="18" charset="0"/>
              </a:rPr>
              <a:t>multicollinearity</a:t>
            </a:r>
            <a:r>
              <a:rPr lang="en-US" sz="1600" dirty="0">
                <a:latin typeface="Palatino Linotype" panose="02040502050505030304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9274" y="3112515"/>
            <a:ext cx="3679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BASE MODEL AFTER TUNING:</a:t>
            </a:r>
          </a:p>
          <a:p>
            <a:r>
              <a:rPr lang="en-US" dirty="0"/>
              <a:t>Random Forest model - the most accurate </a:t>
            </a:r>
          </a:p>
          <a:p>
            <a:r>
              <a:rPr lang="en-US" dirty="0"/>
              <a:t>Data set: UCI Repository materials Accuracy: 0.877 (formerly 0.883)</a:t>
            </a:r>
          </a:p>
          <a:p>
            <a:r>
              <a:rPr lang="en-US" dirty="0"/>
              <a:t>Precision: 0.884 (formerly 0.883)</a:t>
            </a:r>
          </a:p>
          <a:p>
            <a:r>
              <a:rPr lang="en-US" dirty="0"/>
              <a:t>Recall: 0.872 (formerly 0.848)</a:t>
            </a:r>
          </a:p>
          <a:p>
            <a:r>
              <a:rPr lang="en-US" dirty="0"/>
              <a:t>F1 score: 0.868 (formerly 0.865)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1249" y="3112515"/>
            <a:ext cx="3679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BASE MODEL AFTER TUNING</a:t>
            </a:r>
          </a:p>
          <a:p>
            <a:r>
              <a:rPr lang="en-US" dirty="0"/>
              <a:t>Decision Tree model - the most accurate </a:t>
            </a:r>
          </a:p>
          <a:p>
            <a:r>
              <a:rPr lang="en-US" dirty="0"/>
              <a:t>Data set: Kazakhstani data </a:t>
            </a:r>
          </a:p>
          <a:p>
            <a:r>
              <a:rPr lang="en-US" dirty="0"/>
              <a:t>Accuracy: 0.781 </a:t>
            </a:r>
          </a:p>
          <a:p>
            <a:r>
              <a:rPr lang="en-US" dirty="0"/>
              <a:t>Precision: 0.801 </a:t>
            </a:r>
          </a:p>
          <a:p>
            <a:r>
              <a:rPr lang="en-US" dirty="0"/>
              <a:t>Recall: 0.767 </a:t>
            </a:r>
          </a:p>
          <a:p>
            <a:r>
              <a:rPr lang="en-US" dirty="0"/>
              <a:t>F1 score: 0.784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5275" y="9885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CONCLUSIONS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635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437" y="2038139"/>
            <a:ext cx="8296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Palatino Linotype" panose="02040502050505030304" pitchFamily="18" charset="0"/>
              </a:rPr>
              <a:t>Hypothesis testing proved: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Possibility of enhancing the performance by collaboration with experts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Efficiency of the model for Kazakhstan data set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Feasibility of feature selection algorithm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5275" y="9885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CONCLUSIONS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2603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437" y="2038139"/>
            <a:ext cx="82962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By maintaining dynamic databases with the criminal records across various fields, this technique can be implemented widely. </a:t>
            </a: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935739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The present dataset consists of all types of crimes, this type of analysis can be narrowed down to a single category of crime.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5275" y="9885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FUTURE WORK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5561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2"/>
          <p:cNvSpPr txBox="1">
            <a:spLocks noGrp="1"/>
          </p:cNvSpPr>
          <p:nvPr>
            <p:ph type="title"/>
          </p:nvPr>
        </p:nvSpPr>
        <p:spPr>
          <a:xfrm>
            <a:off x="343323" y="3027327"/>
            <a:ext cx="8229600" cy="92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Thank you for your attention!</a:t>
            </a:r>
            <a:endParaRPr sz="24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BASE MODELS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1737" y="1931227"/>
            <a:ext cx="399787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41" indent="-400041">
              <a:lnSpc>
                <a:spcPct val="150000"/>
              </a:lnSpc>
              <a:buClr>
                <a:srgbClr val="935739"/>
              </a:buClr>
              <a:buFont typeface="+mj-lt"/>
              <a:buAutoNum type="romanUcPeriod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Decision Tree Classification </a:t>
            </a:r>
          </a:p>
          <a:p>
            <a:pPr marL="400041" indent="-400041">
              <a:lnSpc>
                <a:spcPct val="150000"/>
              </a:lnSpc>
              <a:buClr>
                <a:srgbClr val="935739"/>
              </a:buClr>
              <a:buFont typeface="+mj-lt"/>
              <a:buAutoNum type="romanUcPeriod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Random Forest Classification </a:t>
            </a:r>
          </a:p>
          <a:p>
            <a:pPr marL="400041" indent="-400041">
              <a:lnSpc>
                <a:spcPct val="150000"/>
              </a:lnSpc>
              <a:buClr>
                <a:srgbClr val="935739"/>
              </a:buClr>
              <a:buFont typeface="+mj-lt"/>
              <a:buAutoNum type="romanUcPeriod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Naïve Bayesian </a:t>
            </a:r>
          </a:p>
          <a:p>
            <a:pPr marL="400041" indent="-400041">
              <a:lnSpc>
                <a:spcPct val="150000"/>
              </a:lnSpc>
              <a:buClr>
                <a:srgbClr val="935739"/>
              </a:buClr>
              <a:buFont typeface="+mj-lt"/>
              <a:buAutoNum type="romanUcPeriod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K-means </a:t>
            </a:r>
          </a:p>
          <a:p>
            <a:pPr marL="400041" indent="-400041">
              <a:lnSpc>
                <a:spcPct val="150000"/>
              </a:lnSpc>
              <a:buClr>
                <a:srgbClr val="935739"/>
              </a:buClr>
              <a:buFont typeface="+mj-lt"/>
              <a:buAutoNum type="romanUcPeriod"/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Support Vector Machine</a:t>
            </a:r>
          </a:p>
        </p:txBody>
      </p:sp>
      <p:pic>
        <p:nvPicPr>
          <p:cNvPr id="1028" name="Picture 4" descr="Алгоритм – Бесплатные иконки: компьютер"/>
          <p:cNvPicPr>
            <a:picLocks noChangeAspect="1" noChangeArrowheads="1"/>
          </p:cNvPicPr>
          <p:nvPr/>
        </p:nvPicPr>
        <p:blipFill>
          <a:blip r:embed="rId2">
            <a:lum contrast="-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561240"/>
            <a:ext cx="2909799" cy="2909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953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METRICS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849" y="1856513"/>
            <a:ext cx="8553451" cy="1675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lnSpc>
                <a:spcPct val="150000"/>
              </a:lnSpc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Accuracy - measure the performance of every model give percentage of features that are forecasted properly among total number of features</a:t>
            </a:r>
          </a:p>
          <a:p>
            <a:pPr marL="285744" indent="-285744">
              <a:lnSpc>
                <a:spcPct val="150000"/>
              </a:lnSpc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Precision - that is calculated as number of positive features classified by the model that are positive</a:t>
            </a:r>
          </a:p>
          <a:p>
            <a:pPr marL="285744" indent="-285744">
              <a:lnSpc>
                <a:spcPct val="150000"/>
              </a:lnSpc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Recall - that gives number of positive features classified correctly by the model</a:t>
            </a:r>
          </a:p>
          <a:p>
            <a:pPr marL="285744" indent="-285744">
              <a:lnSpc>
                <a:spcPct val="150000"/>
              </a:lnSpc>
              <a:buClr>
                <a:srgbClr val="935739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F1 score - that is harmonic mean of mentioned Precision and Recall.</a:t>
            </a:r>
          </a:p>
        </p:txBody>
      </p:sp>
      <p:pic>
        <p:nvPicPr>
          <p:cNvPr id="2050" name="Picture 2" descr="Metrics Png – Free PNG Images Vector, PSD, Clipart, Templ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811" y="3690398"/>
            <a:ext cx="3819525" cy="171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30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SET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149" y="1561240"/>
            <a:ext cx="8553451" cy="88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UCI Repository materials about crime: Community Crimes Data:</a:t>
            </a:r>
          </a:p>
          <a:p>
            <a:pPr>
              <a:lnSpc>
                <a:spcPct val="150000"/>
              </a:lnSpc>
              <a:buClr>
                <a:srgbClr val="935739"/>
              </a:buClr>
            </a:pPr>
            <a:r>
              <a:rPr lang="en-US" sz="1800" dirty="0">
                <a:latin typeface="Palatino Linotype" panose="02040502050505030304" pitchFamily="18" charset="0"/>
                <a:ea typeface="Roboto"/>
                <a:cs typeface="Roboto"/>
                <a:sym typeface="Roboto"/>
              </a:rPr>
              <a:t>”communities-crime” (104 columns x 1993 rows)</a:t>
            </a:r>
          </a:p>
        </p:txBody>
      </p:sp>
      <p:pic>
        <p:nvPicPr>
          <p:cNvPr id="3076" name="Picture 4" descr="Datasets Icons – Free Vector Download, PNG, SVG,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55" y="3138946"/>
            <a:ext cx="846639" cy="84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612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762" y="119377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DATA EXPLORATION</a:t>
            </a:r>
            <a:endParaRPr lang="ru-RU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73A309-0588-654E-9F03-166E9D126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" t="5537" r="5532" b="14817"/>
          <a:stretch/>
        </p:blipFill>
        <p:spPr>
          <a:xfrm>
            <a:off x="581279" y="895358"/>
            <a:ext cx="7943851" cy="13004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793837-FFD3-0B43-A086-B25EDCBDB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79" y="2284820"/>
            <a:ext cx="7841361" cy="268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74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9575" y="1667073"/>
            <a:ext cx="87344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Set a column in dataset 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: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if </a:t>
            </a:r>
            <a:r>
              <a:rPr lang="en-US" sz="2000" dirty="0" err="1">
                <a:latin typeface="Palatino Linotype" panose="02040502050505030304" pitchFamily="18" charset="0"/>
              </a:rPr>
              <a:t>ViolentCrimePerPopulation</a:t>
            </a:r>
            <a:r>
              <a:rPr lang="en-US" sz="2000" dirty="0">
                <a:latin typeface="Palatino Linotype" panose="02040502050505030304" pitchFamily="18" charset="0"/>
              </a:rPr>
              <a:t> is &gt; 0.1         	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True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else                                 			  	‘</a:t>
            </a:r>
            <a:r>
              <a:rPr lang="en-US" sz="2000" dirty="0" err="1">
                <a:latin typeface="Palatino Linotype" panose="02040502050505030304" pitchFamily="18" charset="0"/>
              </a:rPr>
              <a:t>highCrime</a:t>
            </a:r>
            <a:r>
              <a:rPr lang="en-US" sz="2000" dirty="0">
                <a:latin typeface="Palatino Linotype" panose="02040502050505030304" pitchFamily="18" charset="0"/>
              </a:rPr>
              <a:t>’ = False 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False 37.280482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True 62.719518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Positive Instance = 62.719518314099346 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Percentage Negative Instance = 37.280481685900654 </a:t>
            </a:r>
            <a:endParaRPr lang="ru-RU" sz="2000" dirty="0">
              <a:latin typeface="Palatino Linotype" panose="0204050205050503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988540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935739"/>
                </a:solidFill>
                <a:latin typeface="Palatino Linotype" panose="02040502050505030304" pitchFamily="18" charset="0"/>
              </a:rPr>
              <a:t>DATA PREPROCESSING</a:t>
            </a:r>
            <a:endParaRPr lang="ru-RU" b="1" dirty="0">
              <a:solidFill>
                <a:srgbClr val="935739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130801" y="2311400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130800" y="2955727"/>
            <a:ext cx="571499" cy="354678"/>
          </a:xfrm>
          <a:prstGeom prst="rightArrow">
            <a:avLst/>
          </a:prstGeom>
          <a:solidFill>
            <a:srgbClr val="935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164879"/>
      </p:ext>
    </p:extLst>
  </p:cSld>
  <p:clrMapOvr>
    <a:masterClrMapping/>
  </p:clrMapOvr>
</p:sld>
</file>

<file path=ppt/theme/theme1.xml><?xml version="1.0" encoding="utf-8"?>
<a:theme xmlns:a="http://schemas.openxmlformats.org/drawingml/2006/main" name="NU brown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2130</Words>
  <Application>Microsoft Macintosh PowerPoint</Application>
  <PresentationFormat>Экран (16:9)</PresentationFormat>
  <Paragraphs>434</Paragraphs>
  <Slides>48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3" baseType="lpstr">
      <vt:lpstr>Palatino Linotype</vt:lpstr>
      <vt:lpstr>Arial</vt:lpstr>
      <vt:lpstr>Wingdings</vt:lpstr>
      <vt:lpstr>Gabriola</vt:lpstr>
      <vt:lpstr>NU brown theme</vt:lpstr>
      <vt:lpstr>CRIME PREDICTION: FEATURE SELECTION AND VULNERABLE REGION DETECTION MODELS</vt:lpstr>
      <vt:lpstr>MOTIVATION</vt:lpstr>
      <vt:lpstr>AIM AND PROPOSED SOLUTIONS</vt:lpstr>
      <vt:lpstr>EXISTING SOLUTIONS</vt:lpstr>
      <vt:lpstr>BASE MODELS</vt:lpstr>
      <vt:lpstr>METRICS</vt:lpstr>
      <vt:lpstr>DATA SET</vt:lpstr>
      <vt:lpstr>DATA EXPLORATION</vt:lpstr>
      <vt:lpstr>DATA PREPROCESSING</vt:lpstr>
      <vt:lpstr>THRESHOLD DEFINING</vt:lpstr>
      <vt:lpstr>DATA PREPROCESSING</vt:lpstr>
      <vt:lpstr>DATA PREPROCESSING</vt:lpstr>
      <vt:lpstr>DECISION TREE CLASIFIER</vt:lpstr>
      <vt:lpstr>DECISION TREE CLASIFIER</vt:lpstr>
      <vt:lpstr>GAUSSIAN NB</vt:lpstr>
      <vt:lpstr>GAUSSIAN NB</vt:lpstr>
      <vt:lpstr>RANDOM FOREST CLASSIFIER</vt:lpstr>
      <vt:lpstr>RANDOM FOREST CLASSIFIER</vt:lpstr>
      <vt:lpstr>K-MEANS</vt:lpstr>
      <vt:lpstr>COMPARISON OF MODELS</vt:lpstr>
      <vt:lpstr>IMPORTANT FEATURES</vt:lpstr>
      <vt:lpstr>CRISP-DM</vt:lpstr>
      <vt:lpstr>BUSINESS UNDERSTANDING</vt:lpstr>
      <vt:lpstr>CHALLENGES</vt:lpstr>
      <vt:lpstr>DATA PREPARATION</vt:lpstr>
      <vt:lpstr>DATA SET</vt:lpstr>
      <vt:lpstr>Презентация PowerPoint</vt:lpstr>
      <vt:lpstr>DATA EXPLORATION</vt:lpstr>
      <vt:lpstr>THRESHOLD DEFINING</vt:lpstr>
      <vt:lpstr>DATA PREPROCESSING</vt:lpstr>
      <vt:lpstr>CRIME RATE DURING 1991-2020</vt:lpstr>
      <vt:lpstr>TRUE/FALSE REGION WISE DISTRIBUTION</vt:lpstr>
      <vt:lpstr>CORRELATION MATRIX</vt:lpstr>
      <vt:lpstr>DECISION TREE CLASIFIER</vt:lpstr>
      <vt:lpstr>DECISION TREE CLASIFIER</vt:lpstr>
      <vt:lpstr>GAUSSIAN NB</vt:lpstr>
      <vt:lpstr>GAUSSIAN NB</vt:lpstr>
      <vt:lpstr>RANDOM FOREST CLASSIFIER</vt:lpstr>
      <vt:lpstr>RANDOM FOREST CLASSIFIER</vt:lpstr>
      <vt:lpstr>K-MEANS</vt:lpstr>
      <vt:lpstr>COMPARISON OF MODELS</vt:lpstr>
      <vt:lpstr>COMPARISON OF MODELS</vt:lpstr>
      <vt:lpstr>COMPARISON OF RESULTS</vt:lpstr>
      <vt:lpstr>HYPOTHESIS TEST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Storage in Wireless Multimedia Sensor Networks for Minimizing Energy Consumption</dc:title>
  <dc:creator>Пользователь</dc:creator>
  <cp:lastModifiedBy>Microsoft Office User</cp:lastModifiedBy>
  <cp:revision>81</cp:revision>
  <dcterms:modified xsi:type="dcterms:W3CDTF">2021-07-07T06:40:36Z</dcterms:modified>
</cp:coreProperties>
</file>