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1" r:id="rId3"/>
    <p:sldId id="257" r:id="rId4"/>
    <p:sldId id="258" r:id="rId5"/>
    <p:sldId id="263" r:id="rId6"/>
    <p:sldId id="259" r:id="rId7"/>
    <p:sldId id="262" r:id="rId8"/>
    <p:sldId id="265" r:id="rId9"/>
    <p:sldId id="266" r:id="rId10"/>
    <p:sldId id="267" r:id="rId11"/>
    <p:sldId id="268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lnara Yepreva" initials="EY" lastIdx="0" clrIdx="0">
    <p:extLst>
      <p:ext uri="{19B8F6BF-5375-455C-9EA6-DF929625EA0E}">
        <p15:presenceInfo xmlns:p15="http://schemas.microsoft.com/office/powerpoint/2012/main" userId="a8ea8610e255b7e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4/18/2018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4/18/2018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4/18/2018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4/18/2018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4/18/2018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4/18/2018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4/18/2018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4/18/2018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4/18/2018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4/18/2018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4/18/2018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4/18/2018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tengrinews.kz/kazakhstan_news/kazahstantsyi-otnosyatsya-kureniyu-borbe-nim-issledovanie-295313/" TargetMode="External"/><Relationship Id="rId2" Type="http://schemas.openxmlformats.org/officeDocument/2006/relationships/hyperlink" Target="http://www.euro.who.int/ru/health-topics/disease-prevention/tobacco/publications/2015/who-report-on-the-global-tobacco-epidemic-2015-in-russian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zodorov.ru/polojenie-ob-organizacii-deyatelenosti-kabineta-pomoshi-pri-ot.html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BEE33C-CDDD-4BAD-BC18-CC3082ABC4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5126" y="1590196"/>
            <a:ext cx="8361229" cy="2098226"/>
          </a:xfrm>
        </p:spPr>
        <p:txBody>
          <a:bodyPr/>
          <a:lstStyle/>
          <a:p>
            <a:r>
              <a:rPr lang="ru-RU" dirty="0"/>
              <a:t>КАЗАХСТАН против табака</a:t>
            </a:r>
            <a:endParaRPr lang="ru-KZ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7AD9763-13A7-47A7-8101-5A8E9D23D9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56523" y="4380349"/>
            <a:ext cx="8739550" cy="1086237"/>
          </a:xfrm>
        </p:spPr>
        <p:txBody>
          <a:bodyPr>
            <a:noAutofit/>
          </a:bodyPr>
          <a:lstStyle/>
          <a:p>
            <a:pPr algn="l"/>
            <a:r>
              <a:rPr lang="ru-RU" sz="1800" b="1" dirty="0"/>
              <a:t>NUR 308: Улучшенное взаимодействие в профессиональном сестринском деле</a:t>
            </a:r>
          </a:p>
          <a:p>
            <a:pPr algn="l"/>
            <a:r>
              <a:rPr lang="ru-RU" sz="1800" b="1" dirty="0"/>
              <a:t>Ферхова Варвара; КФ </a:t>
            </a:r>
            <a:r>
              <a:rPr lang="en-US" sz="1800" b="1" dirty="0"/>
              <a:t>UMC </a:t>
            </a:r>
            <a:r>
              <a:rPr lang="ru-RU" sz="1800" b="1" dirty="0"/>
              <a:t>РДЦ</a:t>
            </a:r>
          </a:p>
          <a:p>
            <a:pPr algn="l"/>
            <a:r>
              <a:rPr lang="ru-RU" sz="1800" b="1" dirty="0"/>
              <a:t>Епрева Эльнара; КФ </a:t>
            </a:r>
            <a:r>
              <a:rPr lang="en-US" sz="1800" b="1" dirty="0"/>
              <a:t>UMC </a:t>
            </a:r>
            <a:r>
              <a:rPr lang="ru-RU" sz="1800" b="1" dirty="0"/>
              <a:t>ННЦМД</a:t>
            </a:r>
          </a:p>
          <a:p>
            <a:pPr algn="l"/>
            <a:r>
              <a:rPr lang="ru-RU" sz="1800" b="1" dirty="0"/>
              <a:t>Бакалавриат прикладного сестринского дела ШМНУ, выпускники 2019 года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22186148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A001830-F75B-4754-92DB-AE15FCF8CB46}"/>
              </a:ext>
            </a:extLst>
          </p:cNvPr>
          <p:cNvSpPr txBox="1"/>
          <p:nvPr/>
        </p:nvSpPr>
        <p:spPr>
          <a:xfrm>
            <a:off x="1245705" y="755373"/>
            <a:ext cx="10363199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4000" b="1" dirty="0">
                <a:latin typeface="+mj-lt"/>
              </a:rPr>
              <a:t>Список использованной литературы:</a:t>
            </a:r>
          </a:p>
          <a:p>
            <a:endParaRPr lang="ru-KZ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ВОЗ | 10 </a:t>
            </a:r>
            <a:r>
              <a:rPr lang="en-US" dirty="0" err="1"/>
              <a:t>ведущих</a:t>
            </a:r>
            <a:r>
              <a:rPr lang="en-US" dirty="0"/>
              <a:t> </a:t>
            </a:r>
            <a:r>
              <a:rPr lang="en-US" dirty="0" err="1"/>
              <a:t>причин</a:t>
            </a:r>
            <a:r>
              <a:rPr lang="en-US" dirty="0"/>
              <a:t> </a:t>
            </a:r>
            <a:r>
              <a:rPr lang="en-US" dirty="0" err="1"/>
              <a:t>смерти</a:t>
            </a:r>
            <a:r>
              <a:rPr lang="en-US" dirty="0"/>
              <a:t> в </a:t>
            </a:r>
            <a:r>
              <a:rPr lang="en-US" dirty="0" err="1"/>
              <a:t>мире</a:t>
            </a:r>
            <a:r>
              <a:rPr lang="en-US" dirty="0"/>
              <a:t>. (2017). </a:t>
            </a:r>
            <a:r>
              <a:rPr lang="en-US" i="1" dirty="0"/>
              <a:t>WHO</a:t>
            </a:r>
            <a:r>
              <a:rPr lang="en-US" dirty="0"/>
              <a:t>. </a:t>
            </a:r>
            <a:r>
              <a:rPr lang="en-US" dirty="0" err="1"/>
              <a:t>doi</a:t>
            </a:r>
            <a:r>
              <a:rPr lang="en-US" dirty="0"/>
              <a:t>:/entity/</a:t>
            </a:r>
            <a:r>
              <a:rPr lang="en-US" dirty="0" err="1"/>
              <a:t>mediacentre</a:t>
            </a:r>
            <a:r>
              <a:rPr lang="en-US" dirty="0"/>
              <a:t>/factsheets/fs310/</a:t>
            </a:r>
            <a:r>
              <a:rPr lang="en-US" dirty="0" err="1"/>
              <a:t>ru</a:t>
            </a:r>
            <a:r>
              <a:rPr lang="en-US" dirty="0"/>
              <a:t>/index.html</a:t>
            </a:r>
            <a:endParaRPr lang="ru-RU" dirty="0"/>
          </a:p>
          <a:p>
            <a:endParaRPr lang="ru-KZ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/>
              <a:t>Доклад ВОЗ о глобальной табачной эпидемии, 2015 год. </a:t>
            </a:r>
            <a:r>
              <a:rPr lang="en-US" dirty="0"/>
              <a:t>(2017). </a:t>
            </a:r>
            <a:r>
              <a:rPr lang="en-US" dirty="0" err="1"/>
              <a:t>doi:</a:t>
            </a:r>
            <a:r>
              <a:rPr lang="en-US" u="sng" dirty="0" err="1">
                <a:hlinkClick r:id="rId2"/>
              </a:rPr>
              <a:t>http</a:t>
            </a:r>
            <a:r>
              <a:rPr lang="en-US" u="sng" dirty="0">
                <a:hlinkClick r:id="rId2"/>
              </a:rPr>
              <a:t>://www.euro.who.int/ru/health-topics/disease-prevention/tobacco/publications/2015/who-report-on-the-global-tobacco-epidemic-2015-in-Russian</a:t>
            </a:r>
            <a:endParaRPr lang="ru-RU" u="sng" dirty="0"/>
          </a:p>
          <a:p>
            <a:endParaRPr lang="ru-RU" u="sng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KZ" dirty="0"/>
              <a:t>Как казахстанцы относятся к курению и борьбе с ним - исследование. (2016, 2016-05-27). </a:t>
            </a:r>
            <a:r>
              <a:rPr lang="ru-KZ" dirty="0" err="1"/>
              <a:t>Retrieved</a:t>
            </a:r>
            <a:r>
              <a:rPr lang="ru-KZ" dirty="0"/>
              <a:t> </a:t>
            </a:r>
            <a:r>
              <a:rPr lang="ru-KZ" dirty="0" err="1"/>
              <a:t>from</a:t>
            </a:r>
            <a:r>
              <a:rPr lang="ru-KZ" dirty="0"/>
              <a:t> </a:t>
            </a:r>
            <a:r>
              <a:rPr lang="ru-KZ" u="sng" dirty="0">
                <a:hlinkClick r:id="rId3"/>
              </a:rPr>
              <a:t>https://tengrinews.kz/kazakhstan_news/kazahstantsyi-otnosyatsya-kureniyu-borbe-nim-issledovanie-295313/</a:t>
            </a:r>
            <a:endParaRPr lang="ru-RU" u="sng" dirty="0"/>
          </a:p>
          <a:p>
            <a:endParaRPr lang="ru-KZ" dirty="0"/>
          </a:p>
          <a:p>
            <a:endParaRPr lang="ru-KZ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210741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C95DA04-680D-447C-ACB3-453595001868}"/>
              </a:ext>
            </a:extLst>
          </p:cNvPr>
          <p:cNvSpPr txBox="1"/>
          <p:nvPr/>
        </p:nvSpPr>
        <p:spPr>
          <a:xfrm>
            <a:off x="2272748" y="1289953"/>
            <a:ext cx="7646504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/>
              <a:t>Благодарим за внимание!</a:t>
            </a:r>
          </a:p>
          <a:p>
            <a:pPr algn="ctr"/>
            <a:endParaRPr lang="ru-RU" sz="4000" dirty="0"/>
          </a:p>
          <a:p>
            <a:pPr algn="ctr"/>
            <a:endParaRPr lang="ru-RU" sz="4000" dirty="0"/>
          </a:p>
          <a:p>
            <a:pPr algn="ctr"/>
            <a:endParaRPr lang="ru-RU" sz="4000" dirty="0"/>
          </a:p>
          <a:p>
            <a:pPr algn="ctr"/>
            <a:r>
              <a:rPr lang="ru-RU" sz="4400" dirty="0"/>
              <a:t>Вопросы?</a:t>
            </a:r>
            <a:endParaRPr lang="ru-KZ" sz="4400" dirty="0"/>
          </a:p>
        </p:txBody>
      </p:sp>
    </p:spTree>
    <p:extLst>
      <p:ext uri="{BB962C8B-B14F-4D97-AF65-F5344CB8AC3E}">
        <p14:creationId xmlns:p14="http://schemas.microsoft.com/office/powerpoint/2010/main" val="12402244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79296D8-8454-4225-85CC-4A17B8940E92}"/>
              </a:ext>
            </a:extLst>
          </p:cNvPr>
          <p:cNvSpPr txBox="1"/>
          <p:nvPr/>
        </p:nvSpPr>
        <p:spPr>
          <a:xfrm>
            <a:off x="1696278" y="1674674"/>
            <a:ext cx="418768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Табакокурение</a:t>
            </a:r>
            <a:r>
              <a:rPr lang="ru-RU" sz="2000" dirty="0"/>
              <a:t> является серьезной угрозой для человеческого капитала каждой страны. Исследователи считают, что пассивное курение не менее вредно, чем активное употребление табака.</a:t>
            </a:r>
          </a:p>
          <a:p>
            <a:endParaRPr lang="ru-RU" sz="2000" dirty="0"/>
          </a:p>
          <a:p>
            <a:r>
              <a:rPr lang="ru-RU" sz="2000" dirty="0"/>
              <a:t>С потреблением табака связан целый ряд социальных и экономических последствий, включая усиленное бремя на систему здравоохранения.</a:t>
            </a:r>
            <a:endParaRPr lang="ru-KZ" sz="2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3967F5-F889-43DE-A874-6272A518C51B}"/>
              </a:ext>
            </a:extLst>
          </p:cNvPr>
          <p:cNvSpPr txBox="1"/>
          <p:nvPr/>
        </p:nvSpPr>
        <p:spPr>
          <a:xfrm>
            <a:off x="1696278" y="626718"/>
            <a:ext cx="33768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ru-RU" sz="4000" b="1" dirty="0">
                <a:latin typeface="+mj-lt"/>
              </a:rPr>
              <a:t>Значимость</a:t>
            </a:r>
            <a:endParaRPr lang="ru-KZ" sz="4000" b="1" dirty="0">
              <a:latin typeface="+mj-lt"/>
            </a:endParaRP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73E040B7-F143-4D84-95A2-5F9EA88BDA16}"/>
              </a:ext>
            </a:extLst>
          </p:cNvPr>
          <p:cNvSpPr/>
          <p:nvPr/>
        </p:nvSpPr>
        <p:spPr>
          <a:xfrm>
            <a:off x="5891203" y="420204"/>
            <a:ext cx="2317907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курение</a:t>
            </a:r>
            <a:endParaRPr lang="ru-KZ" dirty="0"/>
          </a:p>
        </p:txBody>
      </p:sp>
      <p:cxnSp>
        <p:nvCxnSpPr>
          <p:cNvPr id="6" name="Прямая со стрелкой 5">
            <a:extLst>
              <a:ext uri="{FF2B5EF4-FFF2-40B4-BE49-F238E27FC236}">
                <a16:creationId xmlns:a16="http://schemas.microsoft.com/office/drawing/2014/main" id="{83B13D78-C92A-4EBB-B2FA-B2F3BE80F541}"/>
              </a:ext>
            </a:extLst>
          </p:cNvPr>
          <p:cNvCxnSpPr>
            <a:cxnSpLocks/>
          </p:cNvCxnSpPr>
          <p:nvPr/>
        </p:nvCxnSpPr>
        <p:spPr>
          <a:xfrm>
            <a:off x="8216348" y="704021"/>
            <a:ext cx="742122" cy="9315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11F595E4-CACB-48F0-BB0B-DBE922465F07}"/>
              </a:ext>
            </a:extLst>
          </p:cNvPr>
          <p:cNvSpPr/>
          <p:nvPr/>
        </p:nvSpPr>
        <p:spPr>
          <a:xfrm>
            <a:off x="8799443" y="1633607"/>
            <a:ext cx="2146853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заболевание</a:t>
            </a:r>
            <a:endParaRPr lang="ru-KZ" dirty="0"/>
          </a:p>
        </p:txBody>
      </p: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id="{B6C831D2-1C42-4AD7-9252-724E5C5DEFE3}"/>
              </a:ext>
            </a:extLst>
          </p:cNvPr>
          <p:cNvCxnSpPr>
            <a:stCxn id="7" idx="2"/>
          </p:cNvCxnSpPr>
          <p:nvPr/>
        </p:nvCxnSpPr>
        <p:spPr>
          <a:xfrm flipH="1">
            <a:off x="8653671" y="2548007"/>
            <a:ext cx="1219199" cy="10071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F8FC0633-6340-408B-B1B4-A0D97A39A68E}"/>
              </a:ext>
            </a:extLst>
          </p:cNvPr>
          <p:cNvSpPr/>
          <p:nvPr/>
        </p:nvSpPr>
        <p:spPr>
          <a:xfrm>
            <a:off x="6679095" y="3553240"/>
            <a:ext cx="255767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осложнения</a:t>
            </a:r>
            <a:endParaRPr lang="ru-KZ" dirty="0"/>
          </a:p>
        </p:txBody>
      </p:sp>
      <p:sp>
        <p:nvSpPr>
          <p:cNvPr id="13" name="Прямоугольник: скругленные углы 12">
            <a:extLst>
              <a:ext uri="{FF2B5EF4-FFF2-40B4-BE49-F238E27FC236}">
                <a16:creationId xmlns:a16="http://schemas.microsoft.com/office/drawing/2014/main" id="{04C0FFEF-DEFA-429D-B07B-C73BED040197}"/>
              </a:ext>
            </a:extLst>
          </p:cNvPr>
          <p:cNvSpPr/>
          <p:nvPr/>
        </p:nvSpPr>
        <p:spPr>
          <a:xfrm>
            <a:off x="9263269" y="5300870"/>
            <a:ext cx="245165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Затраты</a:t>
            </a:r>
            <a:endParaRPr lang="ru-KZ" dirty="0"/>
          </a:p>
        </p:txBody>
      </p: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93305074-7C96-4CEF-A96F-453E3227984A}"/>
              </a:ext>
            </a:extLst>
          </p:cNvPr>
          <p:cNvCxnSpPr/>
          <p:nvPr/>
        </p:nvCxnSpPr>
        <p:spPr>
          <a:xfrm>
            <a:off x="8209110" y="4467640"/>
            <a:ext cx="1822786" cy="8332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96090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D80C81F-6920-444C-BBE8-9A0E4B05A6B8}"/>
              </a:ext>
            </a:extLst>
          </p:cNvPr>
          <p:cNvSpPr txBox="1"/>
          <p:nvPr/>
        </p:nvSpPr>
        <p:spPr>
          <a:xfrm>
            <a:off x="2016111" y="662609"/>
            <a:ext cx="87693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 84% случаев причиной смерти является потребление табака. Это один из основных факторов риска развития целого ряда хронических болезней, включая рак, болезни легких и сердечно-сосудистые заболевания. Несмотря на это, потребление табака широко распространено во всем мире.</a:t>
            </a:r>
            <a:endParaRPr lang="ru-KZ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A966FCC-DA00-4746-92CA-5D469D5A1D6D}"/>
              </a:ext>
            </a:extLst>
          </p:cNvPr>
          <p:cNvPicPr/>
          <p:nvPr/>
        </p:nvPicPr>
        <p:blipFill rotWithShape="1">
          <a:blip r:embed="rId2"/>
          <a:srcRect l="31267" t="21437" r="34260" b="16634"/>
          <a:stretch/>
        </p:blipFill>
        <p:spPr bwMode="auto">
          <a:xfrm>
            <a:off x="2213113" y="1862939"/>
            <a:ext cx="8375374" cy="456436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128710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B5F3246-F948-41F5-A966-005EDCD904B7}"/>
              </a:ext>
            </a:extLst>
          </p:cNvPr>
          <p:cNvSpPr txBox="1"/>
          <p:nvPr/>
        </p:nvSpPr>
        <p:spPr>
          <a:xfrm>
            <a:off x="1470992" y="808529"/>
            <a:ext cx="943554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000" dirty="0"/>
              <a:t>Казахстану следует проявить политическую волю и полностью интегрировать принципы Рамочной Конвенции ВОЗ по борьбе против табака в национальное законодательство, несмотря на противодействие табачного лобби.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ru-RU" sz="20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000" dirty="0"/>
              <a:t>В Казахстане жертвами табачной эпидемии становится самое трудоспособное население страны - мужчины 30-55 лет и женщины репродуктивного возраста. Каждый год от табакокурения умирают более 25 тысяч казахстанцев. Распространенность табакокурения среди взрослого населения страны составляет 22,4%.</a:t>
            </a:r>
            <a:endParaRPr lang="ru-KZ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EA2D51A-B113-449C-9243-905663FA455C}"/>
              </a:ext>
            </a:extLst>
          </p:cNvPr>
          <p:cNvSpPr txBox="1"/>
          <p:nvPr/>
        </p:nvSpPr>
        <p:spPr>
          <a:xfrm>
            <a:off x="1470992" y="4032121"/>
            <a:ext cx="934278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000" dirty="0"/>
              <a:t>Кроме «ценовых войн» с табаком, государство применяет и другие практики, в том числе финансирует неправительственные организации, которые просвещают народ о вреде никотиновой зависимости.</a:t>
            </a:r>
          </a:p>
          <a:p>
            <a:endParaRPr lang="ru-RU" sz="20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000" dirty="0"/>
              <a:t>В Казахстане ежегодно с 1 по 31 мая проводится месячник, приуроченный к Всемирному Дню борьбы с курением. </a:t>
            </a:r>
          </a:p>
          <a:p>
            <a:endParaRPr lang="ru-RU" sz="2000" dirty="0"/>
          </a:p>
          <a:p>
            <a:endParaRPr lang="ru-RU" dirty="0"/>
          </a:p>
          <a:p>
            <a:endParaRPr lang="ru-KZ" dirty="0"/>
          </a:p>
        </p:txBody>
      </p:sp>
    </p:spTree>
    <p:extLst>
      <p:ext uri="{BB962C8B-B14F-4D97-AF65-F5344CB8AC3E}">
        <p14:creationId xmlns:p14="http://schemas.microsoft.com/office/powerpoint/2010/main" val="7149214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8222756-2157-4A36-A19A-8A53BEE945F1}"/>
              </a:ext>
            </a:extLst>
          </p:cNvPr>
          <p:cNvSpPr txBox="1"/>
          <p:nvPr/>
        </p:nvSpPr>
        <p:spPr>
          <a:xfrm>
            <a:off x="1166192" y="382010"/>
            <a:ext cx="930302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Специалисты агентства маркетинговых исследований "Лаборатория проектов" провели исследование "Отношение к курению и программам по регулированию курения«, 2017 год. </a:t>
            </a:r>
          </a:p>
          <a:p>
            <a:r>
              <a:rPr lang="ru-RU" dirty="0"/>
              <a:t>В опросе приняли участие 1000 человек со всего Казахстана.</a:t>
            </a:r>
            <a:br>
              <a:rPr lang="ru-RU" dirty="0"/>
            </a:br>
            <a:r>
              <a:rPr lang="ru-RU" dirty="0"/>
              <a:t>За 2013-2015 гг. потребление сигарет увеличилось на 44%. </a:t>
            </a:r>
            <a:br>
              <a:rPr lang="ru-RU" dirty="0"/>
            </a:br>
            <a:br>
              <a:rPr lang="ru-RU" dirty="0"/>
            </a:br>
            <a:endParaRPr lang="ru-KZ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9998655-1E41-4F63-A02A-850B6390F4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6192" y="1731712"/>
            <a:ext cx="4744278" cy="4744278"/>
          </a:xfrm>
          <a:prstGeom prst="rect">
            <a:avLst/>
          </a:prstGeom>
        </p:spPr>
      </p:pic>
      <p:pic>
        <p:nvPicPr>
          <p:cNvPr id="6" name="Рисунок 5" descr="Изображение выглядит как снимок экран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E070C26C-2F60-43F8-9719-AE974D38E6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7027" y="1731712"/>
            <a:ext cx="4744278" cy="474427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E075942-4E4F-4157-BE68-7C73B68C0876}"/>
              </a:ext>
            </a:extLst>
          </p:cNvPr>
          <p:cNvSpPr txBox="1"/>
          <p:nvPr/>
        </p:nvSpPr>
        <p:spPr>
          <a:xfrm>
            <a:off x="5817705" y="6475990"/>
            <a:ext cx="8119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KZ" dirty="0"/>
              <a:t> </a:t>
            </a:r>
            <a:r>
              <a:rPr lang="ru-KZ" sz="1400" dirty="0"/>
              <a:t>("Как казахстанцы относятся к курению и борьбе с ним - исследование," 2016)</a:t>
            </a:r>
          </a:p>
        </p:txBody>
      </p:sp>
    </p:spTree>
    <p:extLst>
      <p:ext uri="{BB962C8B-B14F-4D97-AF65-F5344CB8AC3E}">
        <p14:creationId xmlns:p14="http://schemas.microsoft.com/office/powerpoint/2010/main" val="25268156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ображение выглядит как внутренний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CF2DFEC7-1C70-4577-96AA-1625947E12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3757" y="778979"/>
            <a:ext cx="9422296" cy="5300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37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B0A4551-5F9C-48E9-9736-E3C58D96AF5C}"/>
              </a:ext>
            </a:extLst>
          </p:cNvPr>
          <p:cNvSpPr txBox="1"/>
          <p:nvPr/>
        </p:nvSpPr>
        <p:spPr>
          <a:xfrm>
            <a:off x="1921565" y="901148"/>
            <a:ext cx="19559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ru-RU" sz="4000" b="1" dirty="0">
                <a:latin typeface="+mj-lt"/>
              </a:rPr>
              <a:t>Цель:</a:t>
            </a:r>
            <a:endParaRPr lang="ru-KZ" sz="4000" b="1" dirty="0"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44D8934-8E31-4990-885D-82E1BF4833FF}"/>
              </a:ext>
            </a:extLst>
          </p:cNvPr>
          <p:cNvSpPr txBox="1"/>
          <p:nvPr/>
        </p:nvSpPr>
        <p:spPr>
          <a:xfrm>
            <a:off x="1921565" y="2372139"/>
            <a:ext cx="885245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ru-KZ" sz="2400" dirty="0"/>
              <a:t>Повыш</a:t>
            </a:r>
            <a:r>
              <a:rPr lang="ru-RU" sz="2400" dirty="0"/>
              <a:t>ение</a:t>
            </a:r>
            <a:r>
              <a:rPr lang="ru-KZ" sz="2400" dirty="0"/>
              <a:t> </a:t>
            </a:r>
            <a:r>
              <a:rPr lang="ru-RU" sz="2400" dirty="0"/>
              <a:t>осведомлённости</a:t>
            </a:r>
            <a:r>
              <a:rPr lang="ru-KZ" sz="2400" dirty="0"/>
              <a:t> населения о вредных последствиях употребления табака</a:t>
            </a:r>
            <a:endParaRPr lang="ru-RU" sz="2400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dirty="0"/>
              <a:t>С</a:t>
            </a:r>
            <a:r>
              <a:rPr lang="ru-KZ" sz="2400" dirty="0" err="1"/>
              <a:t>окращ</a:t>
            </a:r>
            <a:r>
              <a:rPr lang="ru-RU" sz="2400" dirty="0"/>
              <a:t>ение</a:t>
            </a:r>
            <a:r>
              <a:rPr lang="ru-KZ" sz="2400" dirty="0"/>
              <a:t> его </a:t>
            </a:r>
            <a:r>
              <a:rPr lang="ru-KZ" sz="2400" dirty="0" err="1"/>
              <a:t>употреблени</a:t>
            </a:r>
            <a:r>
              <a:rPr lang="ru-RU" sz="2400" dirty="0"/>
              <a:t>я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dirty="0"/>
              <a:t>У</a:t>
            </a:r>
            <a:r>
              <a:rPr lang="ru-KZ" sz="2400" dirty="0" err="1"/>
              <a:t>велич</a:t>
            </a:r>
            <a:r>
              <a:rPr lang="ru-RU" sz="2400" dirty="0"/>
              <a:t>ение</a:t>
            </a:r>
            <a:r>
              <a:rPr lang="ru-KZ" sz="2400" dirty="0"/>
              <a:t> количеств</a:t>
            </a:r>
            <a:r>
              <a:rPr lang="ru-RU" sz="2400" dirty="0"/>
              <a:t>а</a:t>
            </a:r>
            <a:r>
              <a:rPr lang="ru-KZ" sz="2400" dirty="0"/>
              <a:t> попыток бросить курить</a:t>
            </a:r>
            <a:endParaRPr lang="ru-RU" sz="2400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dirty="0"/>
              <a:t>У</a:t>
            </a:r>
            <a:r>
              <a:rPr lang="ru-KZ" sz="2400" dirty="0" err="1"/>
              <a:t>меньш</a:t>
            </a:r>
            <a:r>
              <a:rPr lang="ru-RU" sz="2400" dirty="0"/>
              <a:t>ение</a:t>
            </a:r>
            <a:r>
              <a:rPr lang="ru-KZ" sz="2400" dirty="0"/>
              <a:t> </a:t>
            </a:r>
            <a:r>
              <a:rPr lang="ru-KZ" sz="2400" dirty="0" err="1"/>
              <a:t>подверженност</a:t>
            </a:r>
            <a:r>
              <a:rPr lang="ru-RU" sz="2400" dirty="0"/>
              <a:t>и</a:t>
            </a:r>
            <a:r>
              <a:rPr lang="ru-KZ" sz="2400" dirty="0"/>
              <a:t> воздействию вторичного табачного дыма</a:t>
            </a:r>
            <a:r>
              <a:rPr lang="ru-KZ" dirty="0"/>
              <a:t>.</a:t>
            </a:r>
            <a:endParaRPr lang="ru-RU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dirty="0"/>
              <a:t>Снижение случаев заболеваний и смерти людей от болезней, связанных с табаком.</a:t>
            </a:r>
            <a:endParaRPr lang="ru-KZ" sz="2400" dirty="0"/>
          </a:p>
        </p:txBody>
      </p:sp>
    </p:spTree>
    <p:extLst>
      <p:ext uri="{BB962C8B-B14F-4D97-AF65-F5344CB8AC3E}">
        <p14:creationId xmlns:p14="http://schemas.microsoft.com/office/powerpoint/2010/main" val="17337599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8B2D41A-73FA-423C-BBC7-0E50126AD192}"/>
              </a:ext>
            </a:extLst>
          </p:cNvPr>
          <p:cNvSpPr txBox="1"/>
          <p:nvPr/>
        </p:nvSpPr>
        <p:spPr>
          <a:xfrm>
            <a:off x="1179443" y="755374"/>
            <a:ext cx="34983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ru-RU" sz="4000" b="1" dirty="0">
                <a:latin typeface="+mj-lt"/>
              </a:rPr>
              <a:t>Реализация:</a:t>
            </a:r>
            <a:endParaRPr lang="ru-KZ" sz="4000" b="1" dirty="0">
              <a:latin typeface="+mj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53FB5D4-25D6-4F81-947C-B4872A4B0F28}"/>
              </a:ext>
            </a:extLst>
          </p:cNvPr>
          <p:cNvSpPr txBox="1"/>
          <p:nvPr/>
        </p:nvSpPr>
        <p:spPr>
          <a:xfrm>
            <a:off x="1431235" y="2067339"/>
            <a:ext cx="9536393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3200" dirty="0"/>
              <a:t>Вовлечение специалистов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3200" dirty="0"/>
              <a:t>Дополнительные 3-5 минут для беседы на приеме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3200" dirty="0"/>
              <a:t>Распространение буклетов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3200" dirty="0"/>
              <a:t>Затраты:</a:t>
            </a:r>
          </a:p>
          <a:p>
            <a:r>
              <a:rPr lang="ru-RU" sz="3200" dirty="0"/>
              <a:t>     Приобретение стоек для брошюр и буклетов</a:t>
            </a:r>
          </a:p>
          <a:p>
            <a:r>
              <a:rPr lang="ru-RU" sz="3200" dirty="0"/>
              <a:t>     Полиграфические услуги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ru-KZ" dirty="0"/>
          </a:p>
        </p:txBody>
      </p:sp>
    </p:spTree>
    <p:extLst>
      <p:ext uri="{BB962C8B-B14F-4D97-AF65-F5344CB8AC3E}">
        <p14:creationId xmlns:p14="http://schemas.microsoft.com/office/powerpoint/2010/main" val="567699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BD99EF5-24AD-4DA8-89AD-102408C28EFE}"/>
              </a:ext>
            </a:extLst>
          </p:cNvPr>
          <p:cNvSpPr txBox="1"/>
          <p:nvPr/>
        </p:nvSpPr>
        <p:spPr>
          <a:xfrm>
            <a:off x="1722782" y="582067"/>
            <a:ext cx="621527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ru-RU" sz="4000" b="1" dirty="0"/>
              <a:t>Ожидаемые результаты:</a:t>
            </a:r>
          </a:p>
          <a:p>
            <a:r>
              <a:rPr lang="ru-RU" dirty="0"/>
              <a:t>Сегодня нет другого доступного метода медицинской помощи, который в той же степени снижал  бы заболеваемость, смертность и увеличивал качество жизни, как эффективное лечение табачной зависимости и отказ от курения.</a:t>
            </a:r>
          </a:p>
          <a:p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Большинство курильщиков нуждаются в медицинской помощи в отказе от курения. Помощь в </a:t>
            </a:r>
            <a:r>
              <a:rPr lang="ru-RU" dirty="0">
                <a:hlinkClick r:id="rId2"/>
              </a:rPr>
              <a:t>отказе от курения</a:t>
            </a:r>
            <a:r>
              <a:rPr lang="ru-RU" dirty="0"/>
              <a:t> – обязательный компонент профилактики и лечения многих заболеваний. Каждый медицинский работник должен владеть и пользоваться методами помощи в отказе от курения. </a:t>
            </a:r>
          </a:p>
          <a:p>
            <a:endParaRPr lang="ru-RU" dirty="0"/>
          </a:p>
          <a:p>
            <a:r>
              <a:rPr lang="ru-RU" dirty="0"/>
              <a:t>Корпоративный Фонд «</a:t>
            </a:r>
            <a:r>
              <a:rPr lang="en-US" dirty="0"/>
              <a:t>UMC</a:t>
            </a:r>
            <a:r>
              <a:rPr lang="ru-RU" dirty="0"/>
              <a:t>» в своей структуре имеет несколько медицинских центров. Пропагандируя ЗОЖ и отказ от курения мы покажем пример для других клиник. Это будет значительный вклад в программу Здравоохранения РК по профилактике табакокурения.</a:t>
            </a:r>
            <a:endParaRPr lang="ru-KZ" dirty="0"/>
          </a:p>
        </p:txBody>
      </p:sp>
    </p:spTree>
    <p:extLst>
      <p:ext uri="{BB962C8B-B14F-4D97-AF65-F5344CB8AC3E}">
        <p14:creationId xmlns:p14="http://schemas.microsoft.com/office/powerpoint/2010/main" val="2752070881"/>
      </p:ext>
    </p:extLst>
  </p:cSld>
  <p:clrMapOvr>
    <a:masterClrMapping/>
  </p:clrMapOvr>
</p:sld>
</file>

<file path=ppt/theme/theme1.xml><?xml version="1.0" encoding="utf-8"?>
<a:theme xmlns:a="http://schemas.openxmlformats.org/drawingml/2006/main" name="Обрезк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TM10001105[[fn=Урожай]]</Template>
  <TotalTime>257</TotalTime>
  <Words>421</Words>
  <Application>Microsoft Office PowerPoint</Application>
  <PresentationFormat>Широкоэкранный</PresentationFormat>
  <Paragraphs>54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Franklin Gothic Book</vt:lpstr>
      <vt:lpstr>Wingdings</vt:lpstr>
      <vt:lpstr>Обрезка</vt:lpstr>
      <vt:lpstr>КАЗАХСТАН против табака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КАЗАХСТАН против табака</dc:title>
  <dc:creator>Elnara Yepreva</dc:creator>
  <cp:lastModifiedBy>Elnara Yepreva</cp:lastModifiedBy>
  <cp:revision>19</cp:revision>
  <dcterms:created xsi:type="dcterms:W3CDTF">2018-04-18T13:38:51Z</dcterms:created>
  <dcterms:modified xsi:type="dcterms:W3CDTF">2018-04-18T17:56:41Z</dcterms:modified>
</cp:coreProperties>
</file>