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3">
  <p:sldMasterIdLst>
    <p:sldMasterId id="2147483652" r:id="rId1"/>
  </p:sldMasterIdLst>
  <p:notesMasterIdLst>
    <p:notesMasterId r:id="rId38"/>
  </p:notesMasterIdLst>
  <p:sldIdLst>
    <p:sldId id="256" r:id="rId2"/>
    <p:sldId id="258" r:id="rId3"/>
    <p:sldId id="275" r:id="rId4"/>
    <p:sldId id="317" r:id="rId5"/>
    <p:sldId id="290" r:id="rId6"/>
    <p:sldId id="299" r:id="rId7"/>
    <p:sldId id="318" r:id="rId8"/>
    <p:sldId id="319" r:id="rId9"/>
    <p:sldId id="276" r:id="rId10"/>
    <p:sldId id="289" r:id="rId11"/>
    <p:sldId id="300" r:id="rId12"/>
    <p:sldId id="303" r:id="rId13"/>
    <p:sldId id="302" r:id="rId14"/>
    <p:sldId id="304" r:id="rId15"/>
    <p:sldId id="287" r:id="rId16"/>
    <p:sldId id="331" r:id="rId17"/>
    <p:sldId id="332" r:id="rId18"/>
    <p:sldId id="286" r:id="rId19"/>
    <p:sldId id="329" r:id="rId20"/>
    <p:sldId id="330" r:id="rId21"/>
    <p:sldId id="333" r:id="rId22"/>
    <p:sldId id="306" r:id="rId23"/>
    <p:sldId id="311" r:id="rId24"/>
    <p:sldId id="334" r:id="rId25"/>
    <p:sldId id="313" r:id="rId26"/>
    <p:sldId id="323" r:id="rId27"/>
    <p:sldId id="297" r:id="rId28"/>
    <p:sldId id="325" r:id="rId29"/>
    <p:sldId id="327" r:id="rId30"/>
    <p:sldId id="328" r:id="rId31"/>
    <p:sldId id="326" r:id="rId32"/>
    <p:sldId id="282" r:id="rId33"/>
    <p:sldId id="335" r:id="rId34"/>
    <p:sldId id="315" r:id="rId35"/>
    <p:sldId id="316" r:id="rId36"/>
    <p:sldId id="291" r:id="rId3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4D9"/>
    <a:srgbClr val="EDEDED"/>
    <a:srgbClr val="FFF2CC"/>
    <a:srgbClr val="DEEAF6"/>
    <a:srgbClr val="E2E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1B4EF7A-B5A3-4F9C-9FA5-7CC1C040DBE8}">
  <a:tblStyle styleId="{B1B4EF7A-B5A3-4F9C-9FA5-7CC1C040DB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131" autoAdjust="0"/>
  </p:normalViewPr>
  <p:slideViewPr>
    <p:cSldViewPr snapToGrid="0">
      <p:cViewPr varScale="1">
        <p:scale>
          <a:sx n="113" d="100"/>
          <a:sy n="113" d="100"/>
        </p:scale>
        <p:origin x="-562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38447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5475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8953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4532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209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8371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4910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6712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6712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60181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6018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60181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90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95612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95612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81279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81279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015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0158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0158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015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67315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20158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41014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41014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7443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74695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5050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8830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6712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6955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1216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6689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2709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l="3246" t="25591" r="3711" b="28319"/>
          <a:stretch/>
        </p:blipFill>
        <p:spPr>
          <a:xfrm>
            <a:off x="-549130" y="1928988"/>
            <a:ext cx="10242247" cy="3588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42679" y="2122885"/>
            <a:ext cx="2522121" cy="330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" name="Google Shape;3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3">
            <a:alphaModFix/>
          </a:blip>
          <a:srcRect l="3246" t="25591" r="3711" b="28319"/>
          <a:stretch/>
        </p:blipFill>
        <p:spPr>
          <a:xfrm>
            <a:off x="-549132" y="1997838"/>
            <a:ext cx="10242247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/>
          <p:nvPr/>
        </p:nvSpPr>
        <p:spPr>
          <a:xfrm>
            <a:off x="3684684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tiff"/><Relationship Id="rId5" Type="http://schemas.openxmlformats.org/officeDocument/2006/relationships/image" Target="../media/image74.tiff"/><Relationship Id="rId4" Type="http://schemas.openxmlformats.org/officeDocument/2006/relationships/image" Target="../media/image7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conbuildmat.2017.06.077" TargetMode="External"/><Relationship Id="rId3" Type="http://schemas.openxmlformats.org/officeDocument/2006/relationships/hyperlink" Target="https://www.bipcons.ce.tuiasi.ro/Archive/161.pdf" TargetMode="External"/><Relationship Id="rId7" Type="http://schemas.openxmlformats.org/officeDocument/2006/relationships/hyperlink" Target="https://doi.org/10.1016/j.jhazmat.2010.08.071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wasman.2018.04.045" TargetMode="External"/><Relationship Id="rId11" Type="http://schemas.openxmlformats.org/officeDocument/2006/relationships/hyperlink" Target="https://doi.org/10.1021/es403323x" TargetMode="External"/><Relationship Id="rId5" Type="http://schemas.openxmlformats.org/officeDocument/2006/relationships/hyperlink" Target="https://doi.org/10.1016/j.powtec.2017.07.052" TargetMode="External"/><Relationship Id="rId10" Type="http://schemas.openxmlformats.org/officeDocument/2006/relationships/hyperlink" Target="https://doi.org/10.3390/su12125002" TargetMode="External"/><Relationship Id="rId4" Type="http://schemas.openxmlformats.org/officeDocument/2006/relationships/hyperlink" Target="https://ecosmartconcrete.com/docs/trmehta01.pdf" TargetMode="External"/><Relationship Id="rId9" Type="http://schemas.openxmlformats.org/officeDocument/2006/relationships/hyperlink" Target="https://doi.org/10.1016/j.cemconcomp.2015.04.006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04800" y="1577350"/>
            <a:ext cx="8541488" cy="239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Effect of Curing Regime on Properties </a:t>
            </a:r>
            <a:br>
              <a:rPr lang="en-US" b="1" dirty="0">
                <a:solidFill>
                  <a:srgbClr val="000000"/>
                </a:solidFill>
              </a:rPr>
            </a:br>
            <a:r>
              <a:rPr lang="en-US" b="1" dirty="0">
                <a:solidFill>
                  <a:srgbClr val="000000"/>
                </a:solidFill>
              </a:rPr>
              <a:t>of </a:t>
            </a:r>
            <a:r>
              <a:rPr lang="en-US" b="1" dirty="0" err="1">
                <a:solidFill>
                  <a:srgbClr val="000000"/>
                </a:solidFill>
              </a:rPr>
              <a:t>Geopolymer</a:t>
            </a:r>
            <a:r>
              <a:rPr lang="en-US" b="1" dirty="0">
                <a:solidFill>
                  <a:srgbClr val="000000"/>
                </a:solidFill>
              </a:rPr>
              <a:t> Mixtures Containing Basic Oxygen Furnace Slag (BOFS) Aggregates</a:t>
            </a:r>
            <a:endParaRPr sz="2800" b="1" dirty="0">
              <a:solidFill>
                <a:srgbClr val="000000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DB7F2ED-BA26-673A-F7ED-C0234D0D6C45}"/>
              </a:ext>
            </a:extLst>
          </p:cNvPr>
          <p:cNvSpPr/>
          <p:nvPr/>
        </p:nvSpPr>
        <p:spPr>
          <a:xfrm>
            <a:off x="3281916" y="155944"/>
            <a:ext cx="2565991" cy="12971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336A1F5-DB4D-9B76-026B-4568DB04D33E}"/>
              </a:ext>
            </a:extLst>
          </p:cNvPr>
          <p:cNvSpPr txBox="1"/>
          <p:nvPr/>
        </p:nvSpPr>
        <p:spPr>
          <a:xfrm>
            <a:off x="556797" y="3969488"/>
            <a:ext cx="8030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  <a:cs typeface="Times New Roman" panose="02020603050405020304" pitchFamily="18" charset="0"/>
              </a:rPr>
              <a:t>Student: </a:t>
            </a:r>
            <a:r>
              <a:rPr lang="en-US" dirty="0" err="1">
                <a:latin typeface="+mj-lt"/>
                <a:cs typeface="Times New Roman" panose="02020603050405020304" pitchFamily="18" charset="0"/>
              </a:rPr>
              <a:t>Zarina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+mj-lt"/>
                <a:cs typeface="Times New Roman" panose="02020603050405020304" pitchFamily="18" charset="0"/>
              </a:rPr>
              <a:t>Onopriyenko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		</a:t>
            </a:r>
            <a:r>
              <a:rPr lang="en-US" b="1" dirty="0">
                <a:latin typeface="+mj-lt"/>
                <a:cs typeface="Times New Roman" panose="02020603050405020304" pitchFamily="18" charset="0"/>
              </a:rPr>
              <a:t>Research Supervisor: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Professor </a:t>
            </a:r>
            <a:r>
              <a:rPr lang="en-US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Chang-</a:t>
            </a:r>
            <a:r>
              <a:rPr lang="en-US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Seon</a:t>
            </a:r>
            <a:r>
              <a:rPr lang="en-US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Shon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CC10C25-C30C-6702-BE83-09A49F1E2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644" y="276130"/>
            <a:ext cx="1856711" cy="1301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Overall Experimental Program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0A86EFE-3527-C59A-78DB-309079B27F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10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5" name="Google Shape;183;p7"/>
          <p:cNvPicPr preferRelativeResize="0"/>
          <p:nvPr/>
        </p:nvPicPr>
        <p:blipFill rotWithShape="1">
          <a:blip r:embed="rId3">
            <a:alphaModFix/>
          </a:blip>
          <a:srcRect l="22755" t="19761" r="11189" b="21333"/>
          <a:stretch/>
        </p:blipFill>
        <p:spPr>
          <a:xfrm>
            <a:off x="1546695" y="714244"/>
            <a:ext cx="6027306" cy="39363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7E09D5-28EC-5394-B38D-56F448F5EA86}"/>
              </a:ext>
            </a:extLst>
          </p:cNvPr>
          <p:cNvSpPr txBox="1"/>
          <p:nvPr/>
        </p:nvSpPr>
        <p:spPr>
          <a:xfrm>
            <a:off x="2140403" y="4823340"/>
            <a:ext cx="4839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</a:rPr>
              <a:t>6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Experimental program</a:t>
            </a:r>
            <a:endParaRPr lang="en-GB" sz="12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536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2251" y="23172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Cementitious materials properties</a:t>
            </a: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51047" y="861790"/>
            <a:ext cx="7841906" cy="5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</a:t>
            </a:r>
            <a:r>
              <a:rPr lang="en-US" sz="16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he specific gravities of </a:t>
            </a:r>
            <a:r>
              <a:rPr lang="en-US" sz="16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FA</a:t>
            </a:r>
            <a:r>
              <a:rPr lang="en-US" sz="16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 and </a:t>
            </a:r>
            <a:r>
              <a:rPr lang="en-US" sz="16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GGBFS</a:t>
            </a:r>
            <a:r>
              <a:rPr lang="en-US" sz="16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 are </a:t>
            </a:r>
            <a:r>
              <a:rPr lang="en-US" sz="16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1.80</a:t>
            </a:r>
            <a:r>
              <a:rPr lang="en-US" sz="16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 and </a:t>
            </a:r>
            <a:r>
              <a:rPr lang="en-US" sz="16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2.94</a:t>
            </a:r>
            <a:r>
              <a:rPr lang="en-US" sz="16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 respectively. </a:t>
            </a:r>
            <a:endParaRPr lang="en-GB" sz="16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 marL="139700" indent="0">
              <a:buNone/>
            </a:pPr>
            <a:endParaRPr lang="en-GB" sz="2000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85EE3A7E-608B-9485-F7D8-5624091E2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182" y="1368997"/>
            <a:ext cx="40286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bmk="_Toc129983647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Table 1. </a:t>
            </a:r>
            <a:r>
              <a:rPr kumimoji="0" lang="en-US" altLang="en-US" sz="1200" b="0" i="0" u="none" strike="noStrike" cap="none" normalizeH="0" baseline="0" dirty="0" bmk="_Toc129983647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Chemical composition of FA and GGBFS (%).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D99C359-02E8-6CA2-A195-A1AFF8CD5AA6}"/>
              </a:ext>
            </a:extLst>
          </p:cNvPr>
          <p:cNvSpPr txBox="1"/>
          <p:nvPr/>
        </p:nvSpPr>
        <p:spPr>
          <a:xfrm>
            <a:off x="1083095" y="4338248"/>
            <a:ext cx="3938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+mn-lt"/>
                <a:ea typeface="SimSun" panose="02010600030101010101" pitchFamily="2" charset="-122"/>
              </a:rPr>
              <a:t>Figure 7. </a:t>
            </a:r>
            <a:r>
              <a:rPr lang="en-US" sz="1200" dirty="0">
                <a:effectLst/>
                <a:latin typeface="+mn-lt"/>
                <a:ea typeface="SimSun" panose="02010600030101010101" pitchFamily="2" charset="-122"/>
              </a:rPr>
              <a:t>XRD of FA and GGBFS</a:t>
            </a:r>
            <a:endParaRPr lang="en-GB" sz="1200" dirty="0">
              <a:effectLst/>
              <a:latin typeface="+mn-lt"/>
              <a:ea typeface="SimSun" panose="02010600030101010101" pitchFamily="2" charset="-122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xmlns="" id="{EA65DE47-3153-DD1D-1788-267528413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322166"/>
              </p:ext>
            </p:extLst>
          </p:nvPr>
        </p:nvGraphicFramePr>
        <p:xfrm>
          <a:off x="635596" y="1645996"/>
          <a:ext cx="7817810" cy="630936"/>
        </p:xfrm>
        <a:graphic>
          <a:graphicData uri="http://schemas.openxmlformats.org/drawingml/2006/table">
            <a:tbl>
              <a:tblPr firstRow="1" firstCol="1" bandRow="1"/>
              <a:tblGrid>
                <a:gridCol w="710710">
                  <a:extLst>
                    <a:ext uri="{9D8B030D-6E8A-4147-A177-3AD203B41FA5}">
                      <a16:colId xmlns:a16="http://schemas.microsoft.com/office/drawing/2014/main" xmlns="" val="3688492077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1591746184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4286953444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2551609529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285556850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2572646769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3737137304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2802161882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2284012502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2523893991"/>
                    </a:ext>
                  </a:extLst>
                </a:gridCol>
                <a:gridCol w="710710">
                  <a:extLst>
                    <a:ext uri="{9D8B030D-6E8A-4147-A177-3AD203B41FA5}">
                      <a16:colId xmlns:a16="http://schemas.microsoft.com/office/drawing/2014/main" xmlns="" val="198607794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MgO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108223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55359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GGBFS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2,47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545258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FD4F903-78A9-7955-F010-78CCD09CC8A5}"/>
              </a:ext>
            </a:extLst>
          </p:cNvPr>
          <p:cNvSpPr txBox="1"/>
          <p:nvPr/>
        </p:nvSpPr>
        <p:spPr>
          <a:xfrm>
            <a:off x="5878270" y="4338240"/>
            <a:ext cx="3437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+mn-lt"/>
                <a:ea typeface="SimSun" panose="02010600030101010101" pitchFamily="2" charset="-122"/>
              </a:rPr>
              <a:t>Figure 8. </a:t>
            </a:r>
            <a:r>
              <a:rPr lang="en-US" sz="1200" dirty="0">
                <a:latin typeface="+mn-lt"/>
                <a:ea typeface="SimSun" panose="02010600030101010101" pitchFamily="2" charset="-122"/>
              </a:rPr>
              <a:t>PSD</a:t>
            </a:r>
            <a:r>
              <a:rPr lang="en-US" sz="1200" dirty="0">
                <a:effectLst/>
                <a:latin typeface="+mn-lt"/>
                <a:ea typeface="SimSun" panose="02010600030101010101" pitchFamily="2" charset="-122"/>
              </a:rPr>
              <a:t> of FA and GGBFS</a:t>
            </a:r>
            <a:endParaRPr lang="en-GB" sz="1200" dirty="0">
              <a:effectLst/>
              <a:latin typeface="+mn-lt"/>
              <a:ea typeface="SimSun" panose="02010600030101010101" pitchFamily="2" charset="-122"/>
            </a:endParaRPr>
          </a:p>
        </p:txBody>
      </p:sp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xmlns="" id="{E66769D0-2835-293E-4626-84A46C9171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11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5" name="Picture 1" descr="A graph of a number of objects&#10;&#10;Description automatically generated with medium confidence"/>
          <p:cNvPicPr/>
          <p:nvPr/>
        </p:nvPicPr>
        <p:blipFill>
          <a:blip r:embed="rId3"/>
          <a:stretch>
            <a:fillRect/>
          </a:stretch>
        </p:blipFill>
        <p:spPr>
          <a:xfrm>
            <a:off x="6105168" y="2298680"/>
            <a:ext cx="2983831" cy="2039568"/>
          </a:xfrm>
          <a:prstGeom prst="rect">
            <a:avLst/>
          </a:prstGeom>
          <a:ln>
            <a:noFill/>
          </a:ln>
        </p:spPr>
      </p:pic>
      <p:pic>
        <p:nvPicPr>
          <p:cNvPr id="16" name="Picture 1" descr="A graph of different types of minerals&#10;&#10;Description automatically generated with medium confidence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2298676"/>
            <a:ext cx="2983832" cy="2039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" descr="A graph of a diffraction&#10;&#10;Description automatically generated"/>
          <p:cNvPicPr/>
          <p:nvPr/>
        </p:nvPicPr>
        <p:blipFill>
          <a:blip r:embed="rId5"/>
          <a:stretch>
            <a:fillRect/>
          </a:stretch>
        </p:blipFill>
        <p:spPr>
          <a:xfrm>
            <a:off x="3052585" y="2298672"/>
            <a:ext cx="2983832" cy="203956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79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Fine aggregate properties</a:t>
            </a:r>
          </a:p>
        </p:txBody>
      </p:sp>
      <p:sp>
        <p:nvSpPr>
          <p:cNvPr id="17" name="Номер слайда 16">
            <a:extLst>
              <a:ext uri="{FF2B5EF4-FFF2-40B4-BE49-F238E27FC236}">
                <a16:creationId xmlns:a16="http://schemas.microsoft.com/office/drawing/2014/main" xmlns="" id="{FCC0870E-1113-EEA1-B7F4-24566A0CF6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12</a:t>
            </a:fld>
            <a:endParaRPr lang="en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53260"/>
              </p:ext>
            </p:extLst>
          </p:nvPr>
        </p:nvGraphicFramePr>
        <p:xfrm>
          <a:off x="1691640" y="1750219"/>
          <a:ext cx="5760720" cy="1468447"/>
        </p:xfrm>
        <a:graphic>
          <a:graphicData uri="http://schemas.openxmlformats.org/drawingml/2006/table">
            <a:tbl>
              <a:tblPr firstRow="1" firstCol="1" bandRow="1">
                <a:tableStyleId>{B1B4EF7A-B5A3-4F9C-9FA5-7CC1C040DBE8}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06575">
                <a:tc gridSpan="3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</a:rPr>
                        <a:t>Table 2. </a:t>
                      </a:r>
                      <a:r>
                        <a:rPr lang="en-US" sz="1200" b="0" kern="100" dirty="0">
                          <a:effectLst/>
                        </a:rPr>
                        <a:t>Grading Requirement</a:t>
                      </a:r>
                      <a:endParaRPr lang="en-US" sz="1200" b="0" i="1" kern="100" dirty="0">
                        <a:effectLst/>
                        <a:latin typeface="Times New Roman"/>
                        <a:ea typeface="Arial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Passing, sieve #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Retained, sieve #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Weight, 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8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15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1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Fine aggregate properties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D549B09D-337F-C239-6F79-C52D0867A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301134"/>
              </p:ext>
            </p:extLst>
          </p:nvPr>
        </p:nvGraphicFramePr>
        <p:xfrm>
          <a:off x="1695450" y="1102740"/>
          <a:ext cx="5753100" cy="587121"/>
        </p:xfrm>
        <a:graphic>
          <a:graphicData uri="http://schemas.openxmlformats.org/drawingml/2006/table">
            <a:tbl>
              <a:tblPr firstRow="1" firstCol="1" bandRow="1"/>
              <a:tblGrid>
                <a:gridCol w="1917700">
                  <a:extLst>
                    <a:ext uri="{9D8B030D-6E8A-4147-A177-3AD203B41FA5}">
                      <a16:colId xmlns:a16="http://schemas.microsoft.com/office/drawing/2014/main" xmlns="" val="2067068327"/>
                    </a:ext>
                  </a:extLst>
                </a:gridCol>
                <a:gridCol w="1917700">
                  <a:extLst>
                    <a:ext uri="{9D8B030D-6E8A-4147-A177-3AD203B41FA5}">
                      <a16:colId xmlns:a16="http://schemas.microsoft.com/office/drawing/2014/main" xmlns="" val="2942722072"/>
                    </a:ext>
                  </a:extLst>
                </a:gridCol>
                <a:gridCol w="1917700">
                  <a:extLst>
                    <a:ext uri="{9D8B030D-6E8A-4147-A177-3AD203B41FA5}">
                      <a16:colId xmlns:a16="http://schemas.microsoft.com/office/drawing/2014/main" xmlns="" val="35013384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Fine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aggregate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Specific gravity (SG)</a:t>
                      </a:r>
                      <a:endParaRPr lang="en-GB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Absorption capacity (AC)</a:t>
                      </a:r>
                      <a:endParaRPr lang="en-GB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8066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BOFS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8.91%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242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Sand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1.84%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493342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457F340-6FC5-201D-B170-99CC8BDAD51B}"/>
              </a:ext>
            </a:extLst>
          </p:cNvPr>
          <p:cNvSpPr txBox="1"/>
          <p:nvPr/>
        </p:nvSpPr>
        <p:spPr>
          <a:xfrm>
            <a:off x="2152055" y="766622"/>
            <a:ext cx="4839890" cy="3361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Table 3. </a:t>
            </a:r>
            <a:r>
              <a:rPr lang="en-US" sz="12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SG and AC of fine aggregates</a:t>
            </a:r>
            <a:endParaRPr lang="en-GB" sz="12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4CE0D67E-A558-0CE2-5643-22CD87170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416975"/>
              </p:ext>
            </p:extLst>
          </p:nvPr>
        </p:nvGraphicFramePr>
        <p:xfrm>
          <a:off x="973286" y="2275776"/>
          <a:ext cx="7197428" cy="630936"/>
        </p:xfrm>
        <a:graphic>
          <a:graphicData uri="http://schemas.openxmlformats.org/drawingml/2006/table">
            <a:tbl>
              <a:tblPr firstRow="1" firstCol="1" bandRow="1"/>
              <a:tblGrid>
                <a:gridCol w="852368">
                  <a:extLst>
                    <a:ext uri="{9D8B030D-6E8A-4147-A177-3AD203B41FA5}">
                      <a16:colId xmlns:a16="http://schemas.microsoft.com/office/drawing/2014/main" xmlns="" val="460121153"/>
                    </a:ext>
                  </a:extLst>
                </a:gridCol>
                <a:gridCol w="652179">
                  <a:extLst>
                    <a:ext uri="{9D8B030D-6E8A-4147-A177-3AD203B41FA5}">
                      <a16:colId xmlns:a16="http://schemas.microsoft.com/office/drawing/2014/main" xmlns="" val="3529204056"/>
                    </a:ext>
                  </a:extLst>
                </a:gridCol>
                <a:gridCol w="681894">
                  <a:extLst>
                    <a:ext uri="{9D8B030D-6E8A-4147-A177-3AD203B41FA5}">
                      <a16:colId xmlns:a16="http://schemas.microsoft.com/office/drawing/2014/main" xmlns="" val="2392074608"/>
                    </a:ext>
                  </a:extLst>
                </a:gridCol>
                <a:gridCol w="681894">
                  <a:extLst>
                    <a:ext uri="{9D8B030D-6E8A-4147-A177-3AD203B41FA5}">
                      <a16:colId xmlns:a16="http://schemas.microsoft.com/office/drawing/2014/main" xmlns="" val="1002896357"/>
                    </a:ext>
                  </a:extLst>
                </a:gridCol>
                <a:gridCol w="652179">
                  <a:extLst>
                    <a:ext uri="{9D8B030D-6E8A-4147-A177-3AD203B41FA5}">
                      <a16:colId xmlns:a16="http://schemas.microsoft.com/office/drawing/2014/main" xmlns="" val="1411596171"/>
                    </a:ext>
                  </a:extLst>
                </a:gridCol>
                <a:gridCol w="592748">
                  <a:extLst>
                    <a:ext uri="{9D8B030D-6E8A-4147-A177-3AD203B41FA5}">
                      <a16:colId xmlns:a16="http://schemas.microsoft.com/office/drawing/2014/main" xmlns="" val="3285724979"/>
                    </a:ext>
                  </a:extLst>
                </a:gridCol>
                <a:gridCol w="59274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52179">
                  <a:extLst>
                    <a:ext uri="{9D8B030D-6E8A-4147-A177-3AD203B41FA5}">
                      <a16:colId xmlns:a16="http://schemas.microsoft.com/office/drawing/2014/main" xmlns="" val="1065258004"/>
                    </a:ext>
                  </a:extLst>
                </a:gridCol>
                <a:gridCol w="592748">
                  <a:extLst>
                    <a:ext uri="{9D8B030D-6E8A-4147-A177-3AD203B41FA5}">
                      <a16:colId xmlns:a16="http://schemas.microsoft.com/office/drawing/2014/main" xmlns="" val="3097585533"/>
                    </a:ext>
                  </a:extLst>
                </a:gridCol>
                <a:gridCol w="652179">
                  <a:extLst>
                    <a:ext uri="{9D8B030D-6E8A-4147-A177-3AD203B41FA5}">
                      <a16:colId xmlns:a16="http://schemas.microsoft.com/office/drawing/2014/main" xmlns="" val="3312763118"/>
                    </a:ext>
                  </a:extLst>
                </a:gridCol>
                <a:gridCol w="594312">
                  <a:extLst>
                    <a:ext uri="{9D8B030D-6E8A-4147-A177-3AD203B41FA5}">
                      <a16:colId xmlns:a16="http://schemas.microsoft.com/office/drawing/2014/main" xmlns="" val="59630207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Mn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ru-RU" sz="1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ru-RU" sz="1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TiO</a:t>
                      </a:r>
                      <a:r>
                        <a:rPr lang="ru-RU" sz="12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ru-RU" sz="12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ru-RU" sz="1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001003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BOFS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52.38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671045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Sand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16.27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809541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5E88B7E-C85E-07BF-5407-12242792F991}"/>
              </a:ext>
            </a:extLst>
          </p:cNvPr>
          <p:cNvSpPr txBox="1"/>
          <p:nvPr/>
        </p:nvSpPr>
        <p:spPr>
          <a:xfrm>
            <a:off x="2152055" y="1906444"/>
            <a:ext cx="4839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4.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Chemical composition of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BOFS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(%).</a:t>
            </a: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54EF4BF-1DD2-C38A-AD0A-A8E967DBE65B}"/>
              </a:ext>
            </a:extLst>
          </p:cNvPr>
          <p:cNvSpPr txBox="1"/>
          <p:nvPr/>
        </p:nvSpPr>
        <p:spPr>
          <a:xfrm>
            <a:off x="661035" y="4807382"/>
            <a:ext cx="376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</a:rPr>
              <a:t>9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XRD of 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BOFS</a:t>
            </a:r>
            <a:endParaRPr lang="en-GB" sz="12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31D307A-5A0A-FABA-90A1-1F7FA7DC883D}"/>
              </a:ext>
            </a:extLst>
          </p:cNvPr>
          <p:cNvSpPr txBox="1"/>
          <p:nvPr/>
        </p:nvSpPr>
        <p:spPr>
          <a:xfrm>
            <a:off x="5000625" y="4807382"/>
            <a:ext cx="376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</a:rPr>
              <a:t>10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2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XRD of 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Sand</a:t>
            </a:r>
            <a:endParaRPr lang="en-GB" sz="12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xmlns="" id="{31E9228B-40DB-33E6-19B2-715078B8F4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13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5" name="Picture 1" descr="A graph of different chemical substances&#10;&#10;Description automatically generated with medium confidence"/>
          <p:cNvPicPr/>
          <p:nvPr/>
        </p:nvPicPr>
        <p:blipFill>
          <a:blip r:embed="rId3"/>
          <a:stretch>
            <a:fillRect/>
          </a:stretch>
        </p:blipFill>
        <p:spPr>
          <a:xfrm>
            <a:off x="898764" y="3021343"/>
            <a:ext cx="3111294" cy="189951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Picture 1" descr="A graph of different types of substance&#10;&#10;Description automatically generated with medium confidence"/>
          <p:cNvPicPr/>
          <p:nvPr/>
        </p:nvPicPr>
        <p:blipFill>
          <a:blip r:embed="rId4"/>
          <a:stretch>
            <a:fillRect/>
          </a:stretch>
        </p:blipFill>
        <p:spPr>
          <a:xfrm>
            <a:off x="5146503" y="3021343"/>
            <a:ext cx="3111294" cy="189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6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Mixture 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0479104-5ADA-E60E-8331-EAB9B37A635E}"/>
              </a:ext>
            </a:extLst>
          </p:cNvPr>
          <p:cNvSpPr txBox="1"/>
          <p:nvPr/>
        </p:nvSpPr>
        <p:spPr>
          <a:xfrm>
            <a:off x="111675" y="1143892"/>
            <a:ext cx="2660100" cy="1774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buSzPts val="1300"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Variables:</a:t>
            </a:r>
          </a:p>
          <a:p>
            <a:pPr marL="457200" lvl="0" indent="-311150">
              <a:lnSpc>
                <a:spcPct val="115000"/>
              </a:lnSpc>
              <a:buSzPts val="1300"/>
              <a:buFont typeface="Times New Roman"/>
              <a:buChar char="●"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Curing method/duration</a:t>
            </a:r>
          </a:p>
          <a:p>
            <a:pPr marL="457200" lvl="0" indent="-311150">
              <a:lnSpc>
                <a:spcPct val="115000"/>
              </a:lnSpc>
              <a:buSzPts val="1300"/>
              <a:buFont typeface="Times New Roman"/>
              <a:buChar char="●"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BOFS to Sand ratio</a:t>
            </a:r>
          </a:p>
          <a:p>
            <a:pPr lvl="0">
              <a:lnSpc>
                <a:spcPct val="115000"/>
              </a:lnSpc>
            </a:pPr>
            <a:endParaRPr lang="en-US"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15000"/>
              </a:lnSpc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Fixed:</a:t>
            </a:r>
          </a:p>
          <a:p>
            <a:pPr marL="457200" lvl="0" indent="-311150">
              <a:lnSpc>
                <a:spcPct val="115000"/>
              </a:lnSpc>
              <a:buSzPts val="1300"/>
              <a:buFont typeface="Times New Roman"/>
              <a:buChar char="●"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GGBFS to FA ratio</a:t>
            </a:r>
          </a:p>
          <a:p>
            <a:pPr marL="457200" lvl="0" indent="-311150">
              <a:lnSpc>
                <a:spcPct val="115000"/>
              </a:lnSpc>
              <a:buSzPts val="1300"/>
              <a:buFont typeface="Times New Roman"/>
              <a:buChar char="●"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Alkali activated solution (AAS) content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D57F28B-EF0D-89CB-3C0B-3CD4E00C94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14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6" name="Google Shape;21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5475" y="347819"/>
            <a:ext cx="5258100" cy="46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457F340-6FC5-201D-B170-99CC8BDAD51B}"/>
              </a:ext>
            </a:extLst>
          </p:cNvPr>
          <p:cNvSpPr txBox="1"/>
          <p:nvPr/>
        </p:nvSpPr>
        <p:spPr>
          <a:xfrm>
            <a:off x="2414272" y="28009"/>
            <a:ext cx="4839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1200" b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US" sz="1200" b="1" dirty="0" smtClean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Mix design parameters</a:t>
            </a:r>
            <a:endParaRPr lang="en-GB" sz="12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2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Samples preparation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AFC3200D-01CB-90DD-FC87-005C060E4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15</a:t>
            </a:fld>
            <a:endParaRPr lang="en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629008"/>
              </p:ext>
            </p:extLst>
          </p:nvPr>
        </p:nvGraphicFramePr>
        <p:xfrm>
          <a:off x="1799748" y="1190022"/>
          <a:ext cx="5730241" cy="3412744"/>
        </p:xfrm>
        <a:graphic>
          <a:graphicData uri="http://schemas.openxmlformats.org/drawingml/2006/table">
            <a:tbl>
              <a:tblPr>
                <a:tableStyleId>{B1B4EF7A-B5A3-4F9C-9FA5-7CC1C040DBE8}</a:tableStyleId>
              </a:tblPr>
              <a:tblGrid>
                <a:gridCol w="12506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98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98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198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98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794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Tests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9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Compressive strength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Dielectric constant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Drying shrinkage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1M NaOH and water expansion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Size (mm)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50×50×50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70×70×70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25×25×285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25×25×285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specimens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Testing age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3, 7, 28 and 56-day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3, 7, 31-day interval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3, 7, 31-day interval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 and 7-day interval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Volume (m³)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2.000×10⁻³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0.686×10⁻³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0.712×10⁻³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1.425×10⁻³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volume (m³)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(4.823×10⁻³) × 10%=5.305×10⁻³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457F340-6FC5-201D-B170-99CC8BDAD51B}"/>
              </a:ext>
            </a:extLst>
          </p:cNvPr>
          <p:cNvSpPr txBox="1"/>
          <p:nvPr/>
        </p:nvSpPr>
        <p:spPr>
          <a:xfrm>
            <a:off x="2152055" y="860752"/>
            <a:ext cx="4839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1200" b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en-US" sz="1200" b="1" dirty="0" smtClean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Quantity of samples and mixture volume </a:t>
            </a:r>
            <a:r>
              <a:rPr lang="en-US" sz="1200" dirty="0" smtClean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calculation</a:t>
            </a:r>
            <a:endParaRPr lang="en-GB" sz="12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7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Research Methodology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Google Shape;52;p8">
            <a:extLst>
              <a:ext uri="{FF2B5EF4-FFF2-40B4-BE49-F238E27FC236}">
                <a16:creationId xmlns:a16="http://schemas.microsoft.com/office/drawing/2014/main" xmlns="" id="{F91D572E-8105-FEC6-7440-039BABE7D9D6}"/>
              </a:ext>
            </a:extLst>
          </p:cNvPr>
          <p:cNvSpPr txBox="1">
            <a:spLocks/>
          </p:cNvSpPr>
          <p:nvPr/>
        </p:nvSpPr>
        <p:spPr>
          <a:xfrm>
            <a:off x="311700" y="966662"/>
            <a:ext cx="8332428" cy="49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Curing regimes: </a:t>
            </a:r>
          </a:p>
          <a:p>
            <a:pPr lvl="1"/>
            <a:endParaRPr lang="en-US" sz="16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/>
              <a:buChar char="❏"/>
            </a:pP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0C646E-EB27-68E7-4E80-FF5BD643B9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16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1110" y="4733885"/>
            <a:ext cx="4839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11. </a:t>
            </a: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Steam curing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8" name="Picture 2" descr="A wooden box with plastic covering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5" y="3353282"/>
            <a:ext cx="1800861" cy="136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5" descr="A grey rectangular object with wires connected to a white box&#10;&#10;Description automatically generate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6" r="26189"/>
          <a:stretch>
            <a:fillRect/>
          </a:stretch>
        </p:blipFill>
        <p:spPr bwMode="auto">
          <a:xfrm rot="5400000">
            <a:off x="2702317" y="3138178"/>
            <a:ext cx="1364299" cy="1800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" descr="A blue door with a black cylinder and a screen&#10;&#10;Description automatically generated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585" y="3329197"/>
            <a:ext cx="1800861" cy="136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/>
          <p:cNvPicPr/>
          <p:nvPr/>
        </p:nvPicPr>
        <p:blipFill>
          <a:blip r:embed="rId6"/>
          <a:stretch>
            <a:fillRect/>
          </a:stretch>
        </p:blipFill>
        <p:spPr>
          <a:xfrm>
            <a:off x="6399446" y="3332373"/>
            <a:ext cx="1800861" cy="13642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213" y="1528763"/>
            <a:ext cx="37276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Steam curing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Vapor curing method under atmospheric pressure conditions.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Usually carried out at a temperature from 40 to 100℃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In the current work curing is carried out at 80 ℃.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77914" y="1528763"/>
            <a:ext cx="38374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</a:t>
            </a:r>
            <a:r>
              <a:rPr lang="ru-RU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dirty="0"/>
              <a:t> curing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Is carried out in a special storage tank under specific temperature, humidity, and CO₂ concentration.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The temperature is set up at 23℃, humidity at 50%, and CO₂ concentration at 20%.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3976674" y="4733885"/>
            <a:ext cx="4839890" cy="841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12.</a:t>
            </a:r>
            <a:r>
              <a:rPr lang="en-US" dirty="0"/>
              <a:t> CO</a:t>
            </a:r>
            <a:r>
              <a:rPr lang="ru-RU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dirty="0"/>
              <a:t> curing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56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Research Methodology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Google Shape;52;p8">
            <a:extLst>
              <a:ext uri="{FF2B5EF4-FFF2-40B4-BE49-F238E27FC236}">
                <a16:creationId xmlns:a16="http://schemas.microsoft.com/office/drawing/2014/main" xmlns="" id="{F91D572E-8105-FEC6-7440-039BABE7D9D6}"/>
              </a:ext>
            </a:extLst>
          </p:cNvPr>
          <p:cNvSpPr txBox="1">
            <a:spLocks/>
          </p:cNvSpPr>
          <p:nvPr/>
        </p:nvSpPr>
        <p:spPr>
          <a:xfrm>
            <a:off x="311700" y="966662"/>
            <a:ext cx="8332428" cy="49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Curing regimes: </a:t>
            </a:r>
          </a:p>
          <a:p>
            <a:pPr lvl="1"/>
            <a:endParaRPr lang="en-US" sz="16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/>
              <a:buChar char="❏"/>
            </a:pP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0C646E-EB27-68E7-4E80-FF5BD643B9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17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2152055" y="4720758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13.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Ambient and water curing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213" y="1528763"/>
            <a:ext cx="34432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Ambient </a:t>
            </a:r>
            <a:r>
              <a:rPr lang="en-US" dirty="0" smtClean="0"/>
              <a:t>air curing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Curing under room temperature and normal atmospheric pressure.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4898" y="1528763"/>
            <a:ext cx="4030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curing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Carried out by following the ASTM C511 </a:t>
            </a:r>
            <a:r>
              <a:rPr lang="en-US" dirty="0" smtClean="0"/>
              <a:t>[10] </a:t>
            </a:r>
            <a:r>
              <a:rPr lang="en-US" dirty="0"/>
              <a:t>standard specification.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Lime added to the potable water to prevent the washout of calcium hydroxide.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3" r="10174"/>
          <a:stretch/>
        </p:blipFill>
        <p:spPr bwMode="auto">
          <a:xfrm rot="16200000" flipH="1" flipV="1">
            <a:off x="2582642" y="2919755"/>
            <a:ext cx="1628776" cy="177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1" r="11837"/>
          <a:stretch/>
        </p:blipFill>
        <p:spPr bwMode="auto">
          <a:xfrm rot="16200000" flipH="1" flipV="1">
            <a:off x="4551393" y="2919756"/>
            <a:ext cx="1628776" cy="177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18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06930" y="16264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Test Methods: Fresh Properties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D25B2F-3600-31CB-C7CF-5FB2E99E08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18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6" name="Picture 2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" t="15521" r="6275" b="5129"/>
          <a:stretch/>
        </p:blipFill>
        <p:spPr bwMode="auto">
          <a:xfrm rot="5400000">
            <a:off x="491172" y="1725930"/>
            <a:ext cx="2532380" cy="1691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2603182" y="1304925"/>
            <a:ext cx="1899285" cy="2533015"/>
          </a:xfrm>
          <a:prstGeom prst="rect">
            <a:avLst/>
          </a:prstGeom>
        </p:spPr>
      </p:pic>
      <p:pic>
        <p:nvPicPr>
          <p:cNvPr id="8" name="Picture 3" descr="A metal cylinder on a table&#10;&#10;Description automatically generated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36574" y="1621789"/>
            <a:ext cx="2533016" cy="1899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6552725" y="1304922"/>
            <a:ext cx="1899286" cy="2533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108943" y="3843822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14.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Flowability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test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4373761" y="3843822"/>
            <a:ext cx="4839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15.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Air content test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326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06930" y="162644"/>
            <a:ext cx="8766278" cy="551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Test Methods: Hardened &amp; Durability Properties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D25B2F-3600-31CB-C7CF-5FB2E99E08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19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0" name="Picture 4" descr="A machine in a factory&#10;&#10;Description automatically generated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4" r="8387"/>
          <a:stretch/>
        </p:blipFill>
        <p:spPr bwMode="auto">
          <a:xfrm rot="5400000">
            <a:off x="769049" y="827646"/>
            <a:ext cx="1720874" cy="1624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5" descr="A group of grey cubes on a counter&#10;&#10;Description automatically generated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0" r="17875" b="14467"/>
          <a:stretch/>
        </p:blipFill>
        <p:spPr bwMode="auto">
          <a:xfrm rot="5400000">
            <a:off x="2393531" y="827637"/>
            <a:ext cx="1720877" cy="1624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8" descr="A computer on a desk&#10;&#10;Description automatically generated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5" r="11169"/>
          <a:stretch/>
        </p:blipFill>
        <p:spPr bwMode="auto">
          <a:xfrm rot="5400000">
            <a:off x="4673822" y="827643"/>
            <a:ext cx="1720878" cy="1624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9" descr="A group of concrete blocks with numbers on them&#10;&#10;Description automatically generated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5" r="20125" b="14079"/>
          <a:stretch>
            <a:fillRect/>
          </a:stretch>
        </p:blipFill>
        <p:spPr bwMode="auto">
          <a:xfrm rot="5400000">
            <a:off x="6298307" y="827634"/>
            <a:ext cx="1720871" cy="1624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1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0" r="15532"/>
          <a:stretch/>
        </p:blipFill>
        <p:spPr bwMode="auto">
          <a:xfrm rot="5400000">
            <a:off x="769049" y="3006485"/>
            <a:ext cx="1720872" cy="1624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2" descr="A group of rectangular metal bars with blue writing&#10;&#10;Description automatically generated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1" r="12459"/>
          <a:stretch/>
        </p:blipFill>
        <p:spPr bwMode="auto">
          <a:xfrm rot="5400000">
            <a:off x="2393533" y="3006485"/>
            <a:ext cx="1720874" cy="16244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6" descr="A measuring device on a wall&#10;&#10;Description automatically generated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3820" y="3006494"/>
            <a:ext cx="1720877" cy="1624482"/>
          </a:xfrm>
          <a:prstGeom prst="rect">
            <a:avLst/>
          </a:prstGeom>
        </p:spPr>
      </p:pic>
      <p:pic>
        <p:nvPicPr>
          <p:cNvPr id="17" name="Picture 15" descr="A stack of black rectangular objects&#10;&#10;Description automatically generated with medium confidence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 r="7328"/>
          <a:stretch/>
        </p:blipFill>
        <p:spPr bwMode="auto">
          <a:xfrm rot="5400000">
            <a:off x="6298308" y="3006485"/>
            <a:ext cx="1720873" cy="16244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87511" y="2500317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16.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Compressive strength test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4066212" y="2500325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17.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Dielectric constant test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87511" y="4683778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18.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Drying shrinkage test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4066212" y="4683778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19.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1M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NaOH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and water expansion test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515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Outline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07150" y="1044629"/>
            <a:ext cx="7841906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Introduction</a:t>
            </a: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Research Background</a:t>
            </a:r>
            <a:endParaRPr lang="ru-RU" sz="180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Research Objectives</a:t>
            </a: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Research Methodology</a:t>
            </a: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Results and Discussion</a:t>
            </a: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Conclusion</a:t>
            </a: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Limitations and Recommendations</a:t>
            </a:r>
          </a:p>
          <a:p>
            <a:pPr>
              <a:buClr>
                <a:schemeClr val="bg1"/>
              </a:buClr>
            </a:pPr>
            <a:r>
              <a:rPr lang="en-US" sz="1800" dirty="0">
                <a:solidFill>
                  <a:schemeClr val="bg1"/>
                </a:solidFill>
              </a:rPr>
              <a:t>References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5E50690F-8FD8-E16B-F30D-C71DA8AA82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</a:t>
            </a:fld>
            <a:endParaRPr lang="e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06930" y="16264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Test Methods: Microstructural Properties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D25B2F-3600-31CB-C7CF-5FB2E99E08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20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8" name="Picture 17" descr="A large white and blue machine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33" y="871537"/>
            <a:ext cx="1471611" cy="1835945"/>
          </a:xfrm>
          <a:prstGeom prst="rect">
            <a:avLst/>
          </a:prstGeom>
        </p:spPr>
      </p:pic>
      <p:pic>
        <p:nvPicPr>
          <p:cNvPr id="19" name="Picture 18" descr="A close-up of a table with tools&#10;&#10;Description automatically generated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6" t="21314" r="17462" b="20035"/>
          <a:stretch/>
        </p:blipFill>
        <p:spPr bwMode="auto">
          <a:xfrm rot="5400000">
            <a:off x="2118275" y="1053701"/>
            <a:ext cx="1835948" cy="14716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82751" y="1053702"/>
            <a:ext cx="1835948" cy="1471612"/>
          </a:xfrm>
          <a:prstGeom prst="rect">
            <a:avLst/>
          </a:prstGeom>
        </p:spPr>
      </p:pic>
      <p:pic>
        <p:nvPicPr>
          <p:cNvPr id="21" name="Picture 20" descr="A grey machine with a screen&#10;&#10;Description automatically generated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54364" y="1053699"/>
            <a:ext cx="1835946" cy="1471612"/>
          </a:xfrm>
          <a:prstGeom prst="rect">
            <a:avLst/>
          </a:prstGeom>
        </p:spPr>
      </p:pic>
      <p:pic>
        <p:nvPicPr>
          <p:cNvPr id="22" name="Picture 21" descr="A white and blue machine&#10;&#10;Description automatically generated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6" t="3600" r="15109" b="1760"/>
          <a:stretch/>
        </p:blipFill>
        <p:spPr bwMode="auto">
          <a:xfrm rot="5400000">
            <a:off x="2854081" y="3014664"/>
            <a:ext cx="1835945" cy="14716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9"/>
          <p:cNvPicPr/>
          <p:nvPr/>
        </p:nvPicPr>
        <p:blipFill rotWithShape="1">
          <a:blip r:embed="rId8"/>
          <a:srcRect r="9949"/>
          <a:stretch/>
        </p:blipFill>
        <p:spPr bwMode="auto">
          <a:xfrm>
            <a:off x="4507859" y="2828927"/>
            <a:ext cx="1471611" cy="18359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2023468" y="4720758"/>
            <a:ext cx="4839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</a:rPr>
              <a:t>22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FTIR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-119501" y="2701455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</a:rPr>
              <a:t>20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XRD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4304110" y="2701455"/>
            <a:ext cx="483989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</a:rPr>
              <a:t>21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SEM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94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B98136-6CCE-4DBE-A229-4E7F40A81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2226630"/>
            <a:ext cx="8661219" cy="5727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Test Results &amp; Discussion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A3FCDB0-FB1F-4ECB-946B-BCC20391166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99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err="1" smtClean="0">
                <a:solidFill>
                  <a:srgbClr val="000000"/>
                </a:solidFill>
              </a:rPr>
              <a:t>Flowability</a:t>
            </a:r>
            <a:r>
              <a:rPr lang="en-US" b="1" dirty="0" smtClean="0">
                <a:solidFill>
                  <a:srgbClr val="000000"/>
                </a:solidFill>
              </a:rPr>
              <a:t> and Air content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78C9D73-93EC-9A47-DD97-6504429D373C}"/>
              </a:ext>
            </a:extLst>
          </p:cNvPr>
          <p:cNvSpPr txBox="1"/>
          <p:nvPr/>
        </p:nvSpPr>
        <p:spPr>
          <a:xfrm>
            <a:off x="0" y="3634121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23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Flowability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0FD814-E39E-4483-09D6-47BD59380D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22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8C9D73-93EC-9A47-DD97-6504429D373C}"/>
              </a:ext>
            </a:extLst>
          </p:cNvPr>
          <p:cNvSpPr txBox="1"/>
          <p:nvPr/>
        </p:nvSpPr>
        <p:spPr>
          <a:xfrm>
            <a:off x="4125260" y="3629026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Air content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38" y="1236930"/>
            <a:ext cx="3975931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" descr="A graph of blue bars&#10;&#10;Description automatically generated with medium confidence"/>
          <p:cNvPicPr/>
          <p:nvPr/>
        </p:nvPicPr>
        <p:blipFill>
          <a:blip r:embed="rId4"/>
          <a:stretch>
            <a:fillRect/>
          </a:stretch>
        </p:blipFill>
        <p:spPr>
          <a:xfrm>
            <a:off x="4454876" y="1236930"/>
            <a:ext cx="4103716" cy="244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2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11525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Compressive Strength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78C9D73-93EC-9A47-DD97-6504429D373C}"/>
              </a:ext>
            </a:extLst>
          </p:cNvPr>
          <p:cNvSpPr txBox="1"/>
          <p:nvPr/>
        </p:nvSpPr>
        <p:spPr>
          <a:xfrm>
            <a:off x="2153093" y="4729760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25.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Compressive strength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0FD814-E39E-4483-09D6-47BD59380D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23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8E3848E-A3B8-3656-0984-EC5BE2F69A6C}"/>
              </a:ext>
            </a:extLst>
          </p:cNvPr>
          <p:cNvSpPr txBox="1"/>
          <p:nvPr/>
        </p:nvSpPr>
        <p:spPr>
          <a:xfrm>
            <a:off x="1208663" y="2571747"/>
            <a:ext cx="10054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(a</a:t>
            </a:r>
            <a:r>
              <a:rPr lang="en-US" sz="700" dirty="0" smtClean="0"/>
              <a:t>)</a:t>
            </a:r>
            <a:r>
              <a:rPr lang="ru-RU" sz="700" dirty="0" smtClean="0"/>
              <a:t> </a:t>
            </a:r>
            <a:r>
              <a:rPr lang="en-US" sz="700" dirty="0" smtClean="0"/>
              <a:t>Steam curing 6hr</a:t>
            </a:r>
            <a:endParaRPr lang="en-GB" sz="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8A60CDE-E439-BB0E-5E81-13ADC3F2845A}"/>
              </a:ext>
            </a:extLst>
          </p:cNvPr>
          <p:cNvSpPr txBox="1"/>
          <p:nvPr/>
        </p:nvSpPr>
        <p:spPr>
          <a:xfrm>
            <a:off x="4044451" y="2571750"/>
            <a:ext cx="10550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(b) Steam curing </a:t>
            </a:r>
            <a:r>
              <a:rPr lang="en-US" sz="700" dirty="0" smtClean="0"/>
              <a:t>12hr</a:t>
            </a:r>
            <a:endParaRPr lang="en-GB" sz="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6B58235-8599-E3FF-C6EA-3B91720AAC70}"/>
              </a:ext>
            </a:extLst>
          </p:cNvPr>
          <p:cNvSpPr txBox="1"/>
          <p:nvPr/>
        </p:nvSpPr>
        <p:spPr>
          <a:xfrm>
            <a:off x="6843287" y="2571746"/>
            <a:ext cx="10390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(c</a:t>
            </a:r>
            <a:r>
              <a:rPr lang="en-US" sz="700" dirty="0" smtClean="0"/>
              <a:t>) Ambient air curing</a:t>
            </a:r>
            <a:endParaRPr lang="en-GB" sz="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BEF84F2-03A3-5003-2EBF-E45E185C3CBA}"/>
              </a:ext>
            </a:extLst>
          </p:cNvPr>
          <p:cNvSpPr txBox="1"/>
          <p:nvPr/>
        </p:nvSpPr>
        <p:spPr>
          <a:xfrm>
            <a:off x="1296025" y="4441667"/>
            <a:ext cx="8306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(d</a:t>
            </a:r>
            <a:r>
              <a:rPr lang="en-US" sz="700" dirty="0"/>
              <a:t>) Water </a:t>
            </a:r>
            <a:r>
              <a:rPr lang="en-US" sz="700" dirty="0" smtClean="0"/>
              <a:t>curing</a:t>
            </a:r>
            <a:endParaRPr lang="en-GB" sz="7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523A45F-2BB6-6D93-3634-0994B88293F4}"/>
              </a:ext>
            </a:extLst>
          </p:cNvPr>
          <p:cNvSpPr txBox="1"/>
          <p:nvPr/>
        </p:nvSpPr>
        <p:spPr>
          <a:xfrm>
            <a:off x="3672005" y="4441665"/>
            <a:ext cx="17187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(</a:t>
            </a:r>
            <a:r>
              <a:rPr lang="en-US" sz="700" dirty="0"/>
              <a:t>e) Steam curing 6hr 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6B58235-8599-E3FF-C6EA-3B91720AAC70}"/>
              </a:ext>
            </a:extLst>
          </p:cNvPr>
          <p:cNvSpPr txBox="1"/>
          <p:nvPr/>
        </p:nvSpPr>
        <p:spPr>
          <a:xfrm>
            <a:off x="6490627" y="4441664"/>
            <a:ext cx="17443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(f) Steam curing </a:t>
            </a:r>
            <a:r>
              <a:rPr lang="en-US" sz="700" dirty="0" smtClean="0"/>
              <a:t>12hr </a:t>
            </a:r>
            <a:r>
              <a:rPr lang="en-US" sz="700" dirty="0"/>
              <a:t>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  <p:pic>
        <p:nvPicPr>
          <p:cNvPr id="21" name="Picture 1" descr="A graph of different colored bars&#10;&#10;Description automatically generated"/>
          <p:cNvPicPr/>
          <p:nvPr/>
        </p:nvPicPr>
        <p:blipFill>
          <a:blip r:embed="rId3"/>
          <a:stretch>
            <a:fillRect/>
          </a:stretch>
        </p:blipFill>
        <p:spPr>
          <a:xfrm>
            <a:off x="300079" y="923313"/>
            <a:ext cx="2822572" cy="1648437"/>
          </a:xfrm>
          <a:prstGeom prst="rect">
            <a:avLst/>
          </a:prstGeom>
        </p:spPr>
      </p:pic>
      <p:pic>
        <p:nvPicPr>
          <p:cNvPr id="23" name="Picture 1" descr="A graph of different colored bars&#10;&#10;Description automatically generated"/>
          <p:cNvPicPr/>
          <p:nvPr/>
        </p:nvPicPr>
        <p:blipFill>
          <a:blip r:embed="rId4"/>
          <a:stretch>
            <a:fillRect/>
          </a:stretch>
        </p:blipFill>
        <p:spPr>
          <a:xfrm>
            <a:off x="3122651" y="923309"/>
            <a:ext cx="2817449" cy="1648439"/>
          </a:xfrm>
          <a:prstGeom prst="rect">
            <a:avLst/>
          </a:prstGeom>
        </p:spPr>
      </p:pic>
      <p:pic>
        <p:nvPicPr>
          <p:cNvPr id="24" name="Picture 1" descr="A graph of different colored bars&#10;&#10;Description automatically generated"/>
          <p:cNvPicPr/>
          <p:nvPr/>
        </p:nvPicPr>
        <p:blipFill>
          <a:blip r:embed="rId5"/>
          <a:stretch>
            <a:fillRect/>
          </a:stretch>
        </p:blipFill>
        <p:spPr>
          <a:xfrm>
            <a:off x="5940100" y="923308"/>
            <a:ext cx="2845442" cy="1648439"/>
          </a:xfrm>
          <a:prstGeom prst="rect">
            <a:avLst/>
          </a:prstGeom>
        </p:spPr>
      </p:pic>
      <p:pic>
        <p:nvPicPr>
          <p:cNvPr id="25" name="Picture 1" descr="A graph of different colored bars&#10;&#10;Description automatically generated"/>
          <p:cNvPicPr/>
          <p:nvPr/>
        </p:nvPicPr>
        <p:blipFill>
          <a:blip r:embed="rId6"/>
          <a:stretch>
            <a:fillRect/>
          </a:stretch>
        </p:blipFill>
        <p:spPr>
          <a:xfrm>
            <a:off x="300079" y="2793231"/>
            <a:ext cx="2822572" cy="1648435"/>
          </a:xfrm>
          <a:prstGeom prst="rect">
            <a:avLst/>
          </a:prstGeom>
        </p:spPr>
      </p:pic>
      <p:pic>
        <p:nvPicPr>
          <p:cNvPr id="26" name="Picture 1" descr="A graph of different colored bars&#10;&#10;Description automatically generated"/>
          <p:cNvPicPr/>
          <p:nvPr/>
        </p:nvPicPr>
        <p:blipFill>
          <a:blip r:embed="rId7"/>
          <a:stretch>
            <a:fillRect/>
          </a:stretch>
        </p:blipFill>
        <p:spPr>
          <a:xfrm>
            <a:off x="3122651" y="2793231"/>
            <a:ext cx="2817449" cy="1648435"/>
          </a:xfrm>
          <a:prstGeom prst="rect">
            <a:avLst/>
          </a:prstGeom>
        </p:spPr>
      </p:pic>
      <p:pic>
        <p:nvPicPr>
          <p:cNvPr id="27" name="Picture 1" descr="A graph of different colored bars&#10;&#10;Description automatically generated"/>
          <p:cNvPicPr/>
          <p:nvPr/>
        </p:nvPicPr>
        <p:blipFill>
          <a:blip r:embed="rId8"/>
          <a:stretch>
            <a:fillRect/>
          </a:stretch>
        </p:blipFill>
        <p:spPr>
          <a:xfrm>
            <a:off x="5940100" y="2793231"/>
            <a:ext cx="2828884" cy="164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1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11525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Dielectric </a:t>
            </a:r>
            <a:r>
              <a:rPr lang="en-US" b="1" dirty="0">
                <a:solidFill>
                  <a:srgbClr val="000000"/>
                </a:solidFill>
              </a:rPr>
              <a:t>constant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78C9D73-93EC-9A47-DD97-6504429D373C}"/>
              </a:ext>
            </a:extLst>
          </p:cNvPr>
          <p:cNvSpPr txBox="1"/>
          <p:nvPr/>
        </p:nvSpPr>
        <p:spPr>
          <a:xfrm>
            <a:off x="2153093" y="4729760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26.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Dielectric constant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0FD814-E39E-4483-09D6-47BD59380D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24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8E3848E-A3B8-3656-0984-EC5BE2F69A6C}"/>
              </a:ext>
            </a:extLst>
          </p:cNvPr>
          <p:cNvSpPr txBox="1"/>
          <p:nvPr/>
        </p:nvSpPr>
        <p:spPr>
          <a:xfrm>
            <a:off x="1212116" y="2571750"/>
            <a:ext cx="10054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(a) Steam curing </a:t>
            </a:r>
            <a:r>
              <a:rPr lang="en-US" sz="700" dirty="0" smtClean="0"/>
              <a:t>6hr</a:t>
            </a:r>
            <a:endParaRPr lang="en-GB" sz="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8A60CDE-E439-BB0E-5E81-13ADC3F2845A}"/>
              </a:ext>
            </a:extLst>
          </p:cNvPr>
          <p:cNvSpPr txBox="1"/>
          <p:nvPr/>
        </p:nvSpPr>
        <p:spPr>
          <a:xfrm>
            <a:off x="4015559" y="2571750"/>
            <a:ext cx="10550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(b) Steam curing </a:t>
            </a:r>
            <a:r>
              <a:rPr lang="en-US" sz="700" dirty="0" smtClean="0"/>
              <a:t>12hr</a:t>
            </a:r>
            <a:endParaRPr lang="en-GB" sz="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6B58235-8599-E3FF-C6EA-3B91720AAC70}"/>
              </a:ext>
            </a:extLst>
          </p:cNvPr>
          <p:cNvSpPr txBox="1"/>
          <p:nvPr/>
        </p:nvSpPr>
        <p:spPr>
          <a:xfrm>
            <a:off x="6851863" y="2571749"/>
            <a:ext cx="10390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(c) Ambient air </a:t>
            </a:r>
            <a:r>
              <a:rPr lang="en-US" sz="700" dirty="0" smtClean="0"/>
              <a:t>curing</a:t>
            </a:r>
            <a:endParaRPr lang="en-GB" sz="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BEF84F2-03A3-5003-2EBF-E45E185C3CBA}"/>
              </a:ext>
            </a:extLst>
          </p:cNvPr>
          <p:cNvSpPr txBox="1"/>
          <p:nvPr/>
        </p:nvSpPr>
        <p:spPr>
          <a:xfrm>
            <a:off x="1296323" y="4441667"/>
            <a:ext cx="8306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(d</a:t>
            </a:r>
            <a:r>
              <a:rPr lang="en-US" sz="700" dirty="0" smtClean="0"/>
              <a:t>) Water curing</a:t>
            </a:r>
            <a:endParaRPr lang="en-GB" sz="7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523A45F-2BB6-6D93-3634-0994B88293F4}"/>
              </a:ext>
            </a:extLst>
          </p:cNvPr>
          <p:cNvSpPr txBox="1"/>
          <p:nvPr/>
        </p:nvSpPr>
        <p:spPr>
          <a:xfrm>
            <a:off x="3670913" y="4441667"/>
            <a:ext cx="17443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(e</a:t>
            </a:r>
            <a:r>
              <a:rPr lang="en-US" sz="700" dirty="0" smtClean="0"/>
              <a:t>) Steam curing 6hr + CO</a:t>
            </a:r>
            <a:r>
              <a:rPr lang="ru-RU" sz="800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 smtClean="0"/>
              <a:t>(6,12,24hr)</a:t>
            </a:r>
            <a:endParaRPr lang="en-GB" sz="700" dirty="0"/>
          </a:p>
        </p:txBody>
      </p:sp>
      <p:pic>
        <p:nvPicPr>
          <p:cNvPr id="15" name="Рисунок 14" descr="A graph with blue and orange lines&#10;&#10;Description automatically generated"/>
          <p:cNvPicPr/>
          <p:nvPr/>
        </p:nvPicPr>
        <p:blipFill>
          <a:blip r:embed="rId3"/>
          <a:stretch>
            <a:fillRect/>
          </a:stretch>
        </p:blipFill>
        <p:spPr>
          <a:xfrm>
            <a:off x="300673" y="923312"/>
            <a:ext cx="2828290" cy="1648438"/>
          </a:xfrm>
          <a:prstGeom prst="rect">
            <a:avLst/>
          </a:prstGeom>
        </p:spPr>
      </p:pic>
      <p:pic>
        <p:nvPicPr>
          <p:cNvPr id="16" name="Рисунок 15" descr="A graph with a line and numbers&#10;&#10;Description automatically generated"/>
          <p:cNvPicPr/>
          <p:nvPr/>
        </p:nvPicPr>
        <p:blipFill>
          <a:blip r:embed="rId4"/>
          <a:stretch>
            <a:fillRect/>
          </a:stretch>
        </p:blipFill>
        <p:spPr>
          <a:xfrm>
            <a:off x="3128963" y="923312"/>
            <a:ext cx="2828290" cy="1648438"/>
          </a:xfrm>
          <a:prstGeom prst="rect">
            <a:avLst/>
          </a:prstGeom>
        </p:spPr>
      </p:pic>
      <p:pic>
        <p:nvPicPr>
          <p:cNvPr id="17" name="Рисунок 16" descr="A graph with blue and orange lines&#10;&#10;Description automatically generated"/>
          <p:cNvPicPr/>
          <p:nvPr/>
        </p:nvPicPr>
        <p:blipFill>
          <a:blip r:embed="rId5"/>
          <a:stretch>
            <a:fillRect/>
          </a:stretch>
        </p:blipFill>
        <p:spPr>
          <a:xfrm>
            <a:off x="5957253" y="923310"/>
            <a:ext cx="2828289" cy="1648439"/>
          </a:xfrm>
          <a:prstGeom prst="rect">
            <a:avLst/>
          </a:prstGeom>
        </p:spPr>
      </p:pic>
      <p:pic>
        <p:nvPicPr>
          <p:cNvPr id="18" name="Picture 1" descr="A graph with blue and orange lines&#10;&#10;Description automatically generated"/>
          <p:cNvPicPr/>
          <p:nvPr/>
        </p:nvPicPr>
        <p:blipFill>
          <a:blip r:embed="rId6"/>
          <a:stretch>
            <a:fillRect/>
          </a:stretch>
        </p:blipFill>
        <p:spPr>
          <a:xfrm>
            <a:off x="300079" y="2793230"/>
            <a:ext cx="2823167" cy="1648437"/>
          </a:xfrm>
          <a:prstGeom prst="rect">
            <a:avLst/>
          </a:prstGeom>
        </p:spPr>
      </p:pic>
      <p:pic>
        <p:nvPicPr>
          <p:cNvPr id="19" name="Picture 1" descr="A graph with numbers and lines&#10;&#10;Description automatically generated"/>
          <p:cNvPicPr/>
          <p:nvPr/>
        </p:nvPicPr>
        <p:blipFill>
          <a:blip r:embed="rId7"/>
          <a:stretch>
            <a:fillRect/>
          </a:stretch>
        </p:blipFill>
        <p:spPr>
          <a:xfrm>
            <a:off x="3123245" y="2793231"/>
            <a:ext cx="2823167" cy="1648436"/>
          </a:xfrm>
          <a:prstGeom prst="rect">
            <a:avLst/>
          </a:prstGeom>
        </p:spPr>
      </p:pic>
      <p:pic>
        <p:nvPicPr>
          <p:cNvPr id="20" name="Рисунок 19" descr="A graph with numbers and a line&#10;&#10;Description automatically generated"/>
          <p:cNvPicPr/>
          <p:nvPr/>
        </p:nvPicPr>
        <p:blipFill>
          <a:blip r:embed="rId8"/>
          <a:stretch>
            <a:fillRect/>
          </a:stretch>
        </p:blipFill>
        <p:spPr>
          <a:xfrm>
            <a:off x="5946412" y="2793229"/>
            <a:ext cx="2822572" cy="164843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6B58235-8599-E3FF-C6EA-3B91720AAC70}"/>
              </a:ext>
            </a:extLst>
          </p:cNvPr>
          <p:cNvSpPr txBox="1"/>
          <p:nvPr/>
        </p:nvSpPr>
        <p:spPr>
          <a:xfrm>
            <a:off x="6499203" y="4441666"/>
            <a:ext cx="17443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(f) Steam curing </a:t>
            </a:r>
            <a:r>
              <a:rPr lang="en-US" sz="700" dirty="0" smtClean="0"/>
              <a:t>12hr </a:t>
            </a:r>
            <a:r>
              <a:rPr lang="en-US" sz="700" dirty="0"/>
              <a:t>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12302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1283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Drying Shrinkage (length)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153093" y="4727830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Drying shrinkage (length loss)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845BFC81-295D-A180-0428-2D4FDDF1E6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25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60A3583-D251-65F7-022F-D975B352E506}"/>
              </a:ext>
            </a:extLst>
          </p:cNvPr>
          <p:cNvSpPr txBox="1"/>
          <p:nvPr/>
        </p:nvSpPr>
        <p:spPr>
          <a:xfrm>
            <a:off x="1128625" y="2571747"/>
            <a:ext cx="10054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(a) Steam curing </a:t>
            </a:r>
            <a:r>
              <a:rPr lang="en-US" sz="700" dirty="0" smtClean="0"/>
              <a:t>6hr</a:t>
            </a:r>
            <a:endParaRPr lang="en-GB" sz="7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C0713C9-CDEC-1439-4264-9F2CE3E7775C}"/>
              </a:ext>
            </a:extLst>
          </p:cNvPr>
          <p:cNvSpPr txBox="1"/>
          <p:nvPr/>
        </p:nvSpPr>
        <p:spPr>
          <a:xfrm>
            <a:off x="3946025" y="2571746"/>
            <a:ext cx="10550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(b) Steam curing </a:t>
            </a:r>
            <a:r>
              <a:rPr lang="en-US" sz="700" dirty="0" smtClean="0"/>
              <a:t>12hr</a:t>
            </a:r>
            <a:endParaRPr lang="en-GB" sz="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363ACA-C459-EC19-0630-35162A2821D1}"/>
              </a:ext>
            </a:extLst>
          </p:cNvPr>
          <p:cNvSpPr txBox="1"/>
          <p:nvPr/>
        </p:nvSpPr>
        <p:spPr>
          <a:xfrm>
            <a:off x="6810260" y="2571745"/>
            <a:ext cx="10390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(c) Ambient air </a:t>
            </a:r>
            <a:r>
              <a:rPr lang="en-US" sz="700" dirty="0" smtClean="0"/>
              <a:t>curing</a:t>
            </a:r>
            <a:endParaRPr lang="en-GB" sz="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9E5DB75-6FC0-8CA6-D3BA-33F7E358E8C0}"/>
              </a:ext>
            </a:extLst>
          </p:cNvPr>
          <p:cNvSpPr txBox="1"/>
          <p:nvPr/>
        </p:nvSpPr>
        <p:spPr>
          <a:xfrm>
            <a:off x="1215988" y="4432504"/>
            <a:ext cx="8306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(d) Water </a:t>
            </a:r>
            <a:r>
              <a:rPr lang="en-US" sz="700" dirty="0" smtClean="0"/>
              <a:t>curing</a:t>
            </a:r>
            <a:endParaRPr lang="en-GB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97DB633-12FB-B981-9000-6E2840102A04}"/>
              </a:ext>
            </a:extLst>
          </p:cNvPr>
          <p:cNvSpPr txBox="1"/>
          <p:nvPr/>
        </p:nvSpPr>
        <p:spPr>
          <a:xfrm>
            <a:off x="3614204" y="4432504"/>
            <a:ext cx="17187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(e) Steam curing 6hr 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  <p:pic>
        <p:nvPicPr>
          <p:cNvPr id="16" name="Рисунок 15" descr="A graph with different colored lines&#10;&#10;Description automatically generated"/>
          <p:cNvPicPr/>
          <p:nvPr/>
        </p:nvPicPr>
        <p:blipFill>
          <a:blip r:embed="rId3"/>
          <a:stretch>
            <a:fillRect/>
          </a:stretch>
        </p:blipFill>
        <p:spPr>
          <a:xfrm>
            <a:off x="216535" y="923312"/>
            <a:ext cx="2829585" cy="1648437"/>
          </a:xfrm>
          <a:prstGeom prst="rect">
            <a:avLst/>
          </a:prstGeom>
        </p:spPr>
      </p:pic>
      <p:pic>
        <p:nvPicPr>
          <p:cNvPr id="19" name="Рисунок 18" descr="A graph with blue and orange lines&#10;&#10;Description automatically generated"/>
          <p:cNvPicPr/>
          <p:nvPr/>
        </p:nvPicPr>
        <p:blipFill>
          <a:blip r:embed="rId4"/>
          <a:stretch>
            <a:fillRect/>
          </a:stretch>
        </p:blipFill>
        <p:spPr>
          <a:xfrm>
            <a:off x="3058782" y="922971"/>
            <a:ext cx="2829585" cy="1648777"/>
          </a:xfrm>
          <a:prstGeom prst="rect">
            <a:avLst/>
          </a:prstGeom>
        </p:spPr>
      </p:pic>
      <p:pic>
        <p:nvPicPr>
          <p:cNvPr id="20" name="Picture 1" descr="A graph with a line and numbers&#10;&#10;Description automatically generated"/>
          <p:cNvPicPr/>
          <p:nvPr/>
        </p:nvPicPr>
        <p:blipFill>
          <a:blip r:embed="rId5"/>
          <a:stretch>
            <a:fillRect/>
          </a:stretch>
        </p:blipFill>
        <p:spPr>
          <a:xfrm>
            <a:off x="5915002" y="922971"/>
            <a:ext cx="2829585" cy="1648776"/>
          </a:xfrm>
          <a:prstGeom prst="rect">
            <a:avLst/>
          </a:prstGeom>
        </p:spPr>
      </p:pic>
      <p:pic>
        <p:nvPicPr>
          <p:cNvPr id="21" name="Picture 1" descr="A graph with a line and numbers&#10;&#10;Description automatically generated"/>
          <p:cNvPicPr/>
          <p:nvPr/>
        </p:nvPicPr>
        <p:blipFill>
          <a:blip r:embed="rId6"/>
          <a:stretch>
            <a:fillRect/>
          </a:stretch>
        </p:blipFill>
        <p:spPr>
          <a:xfrm>
            <a:off x="216535" y="2778931"/>
            <a:ext cx="2829585" cy="1648775"/>
          </a:xfrm>
          <a:prstGeom prst="rect">
            <a:avLst/>
          </a:prstGeom>
        </p:spPr>
      </p:pic>
      <p:pic>
        <p:nvPicPr>
          <p:cNvPr id="22" name="Рисунок 21" descr="A graph with different colored lines&#10;&#10;Description automatically generated"/>
          <p:cNvPicPr/>
          <p:nvPr/>
        </p:nvPicPr>
        <p:blipFill>
          <a:blip r:embed="rId7"/>
          <a:stretch>
            <a:fillRect/>
          </a:stretch>
        </p:blipFill>
        <p:spPr>
          <a:xfrm>
            <a:off x="3058782" y="2779272"/>
            <a:ext cx="2829585" cy="1648434"/>
          </a:xfrm>
          <a:prstGeom prst="rect">
            <a:avLst/>
          </a:prstGeom>
        </p:spPr>
      </p:pic>
      <p:pic>
        <p:nvPicPr>
          <p:cNvPr id="23" name="Рисунок 22" descr="A graph with numbers and lines&#10;&#10;Description automatically generated"/>
          <p:cNvPicPr/>
          <p:nvPr/>
        </p:nvPicPr>
        <p:blipFill>
          <a:blip r:embed="rId8"/>
          <a:stretch>
            <a:fillRect/>
          </a:stretch>
        </p:blipFill>
        <p:spPr>
          <a:xfrm>
            <a:off x="5915002" y="2771804"/>
            <a:ext cx="2829584" cy="164877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E363ACA-C459-EC19-0630-35162A2821D1}"/>
              </a:ext>
            </a:extLst>
          </p:cNvPr>
          <p:cNvSpPr txBox="1"/>
          <p:nvPr/>
        </p:nvSpPr>
        <p:spPr>
          <a:xfrm>
            <a:off x="6482446" y="4432504"/>
            <a:ext cx="17443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(f) Steam curing </a:t>
            </a:r>
            <a:r>
              <a:rPr lang="en-US" sz="700" dirty="0" smtClean="0"/>
              <a:t>12hr </a:t>
            </a:r>
            <a:r>
              <a:rPr lang="en-US" sz="700" dirty="0"/>
              <a:t>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118804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1283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Drying Shrinkage (mass)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153093" y="4727830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28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Drying shrinkage (mass loss)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845BFC81-295D-A180-0428-2D4FDDF1E6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26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60A3583-D251-65F7-022F-D975B352E506}"/>
              </a:ext>
            </a:extLst>
          </p:cNvPr>
          <p:cNvSpPr txBox="1"/>
          <p:nvPr/>
        </p:nvSpPr>
        <p:spPr>
          <a:xfrm>
            <a:off x="1128625" y="2565936"/>
            <a:ext cx="10054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(a) Steam curing </a:t>
            </a:r>
            <a:r>
              <a:rPr lang="en-US" sz="700" dirty="0" smtClean="0"/>
              <a:t>6hr</a:t>
            </a:r>
            <a:endParaRPr lang="en-GB" sz="7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C0713C9-CDEC-1439-4264-9F2CE3E7775C}"/>
              </a:ext>
            </a:extLst>
          </p:cNvPr>
          <p:cNvSpPr txBox="1"/>
          <p:nvPr/>
        </p:nvSpPr>
        <p:spPr>
          <a:xfrm>
            <a:off x="3946025" y="2565935"/>
            <a:ext cx="10550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(b) Steam curing </a:t>
            </a:r>
            <a:r>
              <a:rPr lang="en-US" sz="700" dirty="0" smtClean="0"/>
              <a:t>12hr</a:t>
            </a:r>
            <a:endParaRPr lang="en-GB" sz="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363ACA-C459-EC19-0630-35162A2821D1}"/>
              </a:ext>
            </a:extLst>
          </p:cNvPr>
          <p:cNvSpPr txBox="1"/>
          <p:nvPr/>
        </p:nvSpPr>
        <p:spPr>
          <a:xfrm>
            <a:off x="6810260" y="2565934"/>
            <a:ext cx="10390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(c) Ambient air </a:t>
            </a:r>
            <a:r>
              <a:rPr lang="en-US" sz="700" dirty="0" smtClean="0"/>
              <a:t>curing</a:t>
            </a:r>
            <a:endParaRPr lang="en-GB" sz="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9E5DB75-6FC0-8CA6-D3BA-33F7E358E8C0}"/>
              </a:ext>
            </a:extLst>
          </p:cNvPr>
          <p:cNvSpPr txBox="1"/>
          <p:nvPr/>
        </p:nvSpPr>
        <p:spPr>
          <a:xfrm>
            <a:off x="1215988" y="4420579"/>
            <a:ext cx="8306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(d) Water </a:t>
            </a:r>
            <a:r>
              <a:rPr lang="en-US" sz="700" dirty="0" smtClean="0"/>
              <a:t>curing</a:t>
            </a:r>
            <a:endParaRPr lang="en-GB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97DB633-12FB-B981-9000-6E2840102A04}"/>
              </a:ext>
            </a:extLst>
          </p:cNvPr>
          <p:cNvSpPr txBox="1"/>
          <p:nvPr/>
        </p:nvSpPr>
        <p:spPr>
          <a:xfrm>
            <a:off x="3614204" y="4420578"/>
            <a:ext cx="17187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(e) Steam curing 6hr 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E363ACA-C459-EC19-0630-35162A2821D1}"/>
              </a:ext>
            </a:extLst>
          </p:cNvPr>
          <p:cNvSpPr txBox="1"/>
          <p:nvPr/>
        </p:nvSpPr>
        <p:spPr>
          <a:xfrm>
            <a:off x="6482445" y="4427350"/>
            <a:ext cx="17443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(f) Steam curing </a:t>
            </a:r>
            <a:r>
              <a:rPr lang="en-US" sz="700" dirty="0" smtClean="0"/>
              <a:t>12hr </a:t>
            </a:r>
            <a:r>
              <a:rPr lang="en-US" sz="700" dirty="0"/>
              <a:t>+ CO</a:t>
            </a:r>
            <a:r>
              <a:rPr lang="ru-RU" sz="8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700" dirty="0"/>
              <a:t>(6,12,24hr</a:t>
            </a:r>
            <a:r>
              <a:rPr lang="en-US" sz="700" dirty="0" smtClean="0"/>
              <a:t>)</a:t>
            </a:r>
            <a:endParaRPr lang="en-GB" sz="700" dirty="0"/>
          </a:p>
        </p:txBody>
      </p:sp>
      <p:pic>
        <p:nvPicPr>
          <p:cNvPr id="17" name="Рисунок 16"/>
          <p:cNvPicPr/>
          <p:nvPr/>
        </p:nvPicPr>
        <p:blipFill>
          <a:blip r:embed="rId3"/>
          <a:stretch>
            <a:fillRect/>
          </a:stretch>
        </p:blipFill>
        <p:spPr>
          <a:xfrm>
            <a:off x="216535" y="922971"/>
            <a:ext cx="2829585" cy="1648776"/>
          </a:xfrm>
          <a:prstGeom prst="rect">
            <a:avLst/>
          </a:prstGeom>
        </p:spPr>
      </p:pic>
      <p:pic>
        <p:nvPicPr>
          <p:cNvPr id="18" name="Рисунок 17"/>
          <p:cNvPicPr/>
          <p:nvPr/>
        </p:nvPicPr>
        <p:blipFill>
          <a:blip r:embed="rId4"/>
          <a:stretch>
            <a:fillRect/>
          </a:stretch>
        </p:blipFill>
        <p:spPr>
          <a:xfrm>
            <a:off x="3058782" y="922971"/>
            <a:ext cx="2829585" cy="1648776"/>
          </a:xfrm>
          <a:prstGeom prst="rect">
            <a:avLst/>
          </a:prstGeom>
        </p:spPr>
      </p:pic>
      <p:pic>
        <p:nvPicPr>
          <p:cNvPr id="25" name="Рисунок 24" descr="A graph with a line and a line&#10;&#10;Description automatically generated with medium confidence"/>
          <p:cNvPicPr/>
          <p:nvPr/>
        </p:nvPicPr>
        <p:blipFill>
          <a:blip r:embed="rId5"/>
          <a:stretch>
            <a:fillRect/>
          </a:stretch>
        </p:blipFill>
        <p:spPr>
          <a:xfrm>
            <a:off x="5915002" y="917160"/>
            <a:ext cx="2829584" cy="1648776"/>
          </a:xfrm>
          <a:prstGeom prst="rect">
            <a:avLst/>
          </a:prstGeom>
        </p:spPr>
      </p:pic>
      <p:pic>
        <p:nvPicPr>
          <p:cNvPr id="26" name="Рисунок 25" descr="A graph with numbers and a line&#10;&#10;Description automatically generated"/>
          <p:cNvPicPr/>
          <p:nvPr/>
        </p:nvPicPr>
        <p:blipFill>
          <a:blip r:embed="rId6"/>
          <a:stretch>
            <a:fillRect/>
          </a:stretch>
        </p:blipFill>
        <p:spPr>
          <a:xfrm>
            <a:off x="216535" y="2771804"/>
            <a:ext cx="2829585" cy="1648775"/>
          </a:xfrm>
          <a:prstGeom prst="rect">
            <a:avLst/>
          </a:prstGeom>
        </p:spPr>
      </p:pic>
      <p:pic>
        <p:nvPicPr>
          <p:cNvPr id="27" name="Picture 1" descr="A graph with numbers and lines&#10;&#10;Description automatically generated"/>
          <p:cNvPicPr/>
          <p:nvPr/>
        </p:nvPicPr>
        <p:blipFill>
          <a:blip r:embed="rId7"/>
          <a:stretch>
            <a:fillRect/>
          </a:stretch>
        </p:blipFill>
        <p:spPr>
          <a:xfrm>
            <a:off x="3058781" y="2771041"/>
            <a:ext cx="2829585" cy="1649538"/>
          </a:xfrm>
          <a:prstGeom prst="rect">
            <a:avLst/>
          </a:prstGeom>
        </p:spPr>
      </p:pic>
      <p:pic>
        <p:nvPicPr>
          <p:cNvPr id="28" name="Рисунок 27" descr="A graph with numbers and lines&#10;&#10;Description automatically generated"/>
          <p:cNvPicPr/>
          <p:nvPr/>
        </p:nvPicPr>
        <p:blipFill>
          <a:blip r:embed="rId8"/>
          <a:stretch>
            <a:fillRect/>
          </a:stretch>
        </p:blipFill>
        <p:spPr>
          <a:xfrm>
            <a:off x="5915002" y="2771805"/>
            <a:ext cx="2829584" cy="164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55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75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Expansion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-69781" y="3746975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29.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1M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NaOH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expansion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test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9F4080F-291D-EEAA-300A-C4C8D5E70E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27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4279714" y="3746976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Water expansion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test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1" y="1195995"/>
            <a:ext cx="4253241" cy="25509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05" y="1195995"/>
            <a:ext cx="4253241" cy="255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64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75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X-ray Diffraction (XRD) 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9F4080F-291D-EEAA-300A-C4C8D5E70E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28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111396" y="4755211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</a:t>
            </a:r>
            <a:r>
              <a:rPr lang="en-US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Crystalline phases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987" y="728765"/>
            <a:ext cx="3947252" cy="210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16" y="728765"/>
            <a:ext cx="3947251" cy="2103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678" y="2758189"/>
            <a:ext cx="3947250" cy="199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2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75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Scanning Electron Microscope (SEM)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9F4080F-291D-EEAA-300A-C4C8D5E70E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29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1" name="Picture 23" descr="A close-up of a grey surface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352" y="660717"/>
            <a:ext cx="2739185" cy="1968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5" descr="A close-up of a pile of snow&#10;&#10;Description automatically generate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660717"/>
            <a:ext cx="2693427" cy="1968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A close up of a pile of ice cream&#10;&#10;Description automatically generated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352" y="2882424"/>
            <a:ext cx="2739186" cy="1886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 descr="A close-up of a pile of ice cream&#10;&#10;Description automatically generated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08" y="2882424"/>
            <a:ext cx="2704857" cy="18861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Arrow: Right 2119121845"/>
          <p:cNvSpPr/>
          <p:nvPr/>
        </p:nvSpPr>
        <p:spPr>
          <a:xfrm>
            <a:off x="2999423" y="1551780"/>
            <a:ext cx="1945005" cy="30670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Oval 2119121849"/>
          <p:cNvSpPr/>
          <p:nvPr/>
        </p:nvSpPr>
        <p:spPr>
          <a:xfrm>
            <a:off x="4944428" y="1208562"/>
            <a:ext cx="1595120" cy="993140"/>
          </a:xfrm>
          <a:prstGeom prst="ellipse">
            <a:avLst/>
          </a:prstGeom>
          <a:noFill/>
          <a:ln w="25400" cap="flat" cmpd="sng">
            <a:solidFill>
              <a:srgbClr val="4F81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Rectangle 2119121860"/>
          <p:cNvSpPr/>
          <p:nvPr/>
        </p:nvSpPr>
        <p:spPr>
          <a:xfrm>
            <a:off x="6218555" y="985362"/>
            <a:ext cx="753745" cy="32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C-</a:t>
            </a:r>
            <a:r>
              <a:rPr lang="en-US" sz="1200" b="1" dirty="0" smtClean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A-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S-H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Rectangle 2119121841"/>
          <p:cNvSpPr/>
          <p:nvPr/>
        </p:nvSpPr>
        <p:spPr>
          <a:xfrm>
            <a:off x="1882140" y="3542824"/>
            <a:ext cx="922020" cy="32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ru-RU" sz="1200" b="1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FA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Arrow: Right 2119121861"/>
          <p:cNvSpPr/>
          <p:nvPr/>
        </p:nvSpPr>
        <p:spPr>
          <a:xfrm rot="319685">
            <a:off x="3230040" y="3955860"/>
            <a:ext cx="2322852" cy="312420"/>
          </a:xfrm>
          <a:prstGeom prst="rightArrow">
            <a:avLst>
              <a:gd name="adj1" fmla="val 50000"/>
              <a:gd name="adj2" fmla="val 51799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Oval 2119121864"/>
          <p:cNvSpPr/>
          <p:nvPr/>
        </p:nvSpPr>
        <p:spPr>
          <a:xfrm>
            <a:off x="5562380" y="3615500"/>
            <a:ext cx="1595120" cy="993140"/>
          </a:xfrm>
          <a:prstGeom prst="ellipse">
            <a:avLst/>
          </a:prstGeom>
          <a:noFill/>
          <a:ln w="25400" cap="flat" cmpd="sng">
            <a:solidFill>
              <a:srgbClr val="4F81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1" name="Rectangle 2119121867"/>
          <p:cNvSpPr/>
          <p:nvPr/>
        </p:nvSpPr>
        <p:spPr>
          <a:xfrm>
            <a:off x="6218555" y="3220441"/>
            <a:ext cx="922020" cy="32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C-A-S-H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135631" y="4784077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33</a:t>
            </a:r>
            <a:r>
              <a:rPr lang="en-US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 image ambient cured sample (M6)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135631" y="2568389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32</a:t>
            </a:r>
            <a:r>
              <a:rPr lang="en-US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 image steam cured sample (M2)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0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Introduction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07150" y="973745"/>
            <a:ext cx="4657794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cap="none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OPC (Ordinary Portland cement) concrete-widely used construction material.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consists of cement, water and fine and coarse aggregate.</a:t>
            </a:r>
            <a:endParaRPr lang="en-US" sz="1400" cap="none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1600" cap="none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cap="none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Cement </a:t>
            </a:r>
            <a:r>
              <a:rPr lang="en-US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manufacture generate an overall 1.25 tons of CO₂ per ton of cement [</a:t>
            </a:r>
            <a:r>
              <a:rPr lang="en-US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1]. </a:t>
            </a:r>
            <a:r>
              <a:rPr lang="en-US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devotes up to 7% of entire CO₂ emission to the atmosphere worldwide </a:t>
            </a:r>
            <a:r>
              <a:rPr lang="en-US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</a:t>
            </a:r>
            <a:r>
              <a:rPr lang="en-US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].</a:t>
            </a:r>
            <a:endParaRPr lang="en-US" sz="1600" cap="none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1600" cap="none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cause of global warming is greenhouse gases, one of them is the emission of carbon dioxide (CO₂). </a:t>
            </a:r>
            <a:endParaRPr lang="en-US" sz="2000" cap="none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9700" indent="0">
              <a:buNone/>
            </a:pPr>
            <a:endParaRPr lang="en-US" sz="2000" cap="none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3AF0094-54A9-BE24-185C-73DC73FA10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A333C3-FCA4-562A-0224-9F33914FA6C9}"/>
              </a:ext>
            </a:extLst>
          </p:cNvPr>
          <p:cNvSpPr txBox="1"/>
          <p:nvPr/>
        </p:nvSpPr>
        <p:spPr>
          <a:xfrm>
            <a:off x="5900242" y="2352425"/>
            <a:ext cx="29320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</a:rPr>
              <a:t>1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OPC production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FFDA36-31FC-D9EC-244F-E42ED4767A33}"/>
              </a:ext>
            </a:extLst>
          </p:cNvPr>
          <p:cNvSpPr txBox="1"/>
          <p:nvPr/>
        </p:nvSpPr>
        <p:spPr>
          <a:xfrm>
            <a:off x="4955263" y="4616363"/>
            <a:ext cx="4839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2. </a:t>
            </a: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Global warming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1026" name="Picture 2" descr="UCLA scientists confirm: New technique could make cement manufacturing  carbon-neutral | UC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671" y="606830"/>
            <a:ext cx="2743200" cy="182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lobal Warming and Violent Behavior – Association for Psychological Science  – A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00" y="2894946"/>
            <a:ext cx="2743199" cy="179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4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75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</a:rPr>
              <a:t>Scanning Electron Microscope (SEM)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9F4080F-291D-EEAA-300A-C4C8D5E70E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30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22" name="Picture 2" descr="A close-up of a grey object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871" y="945038"/>
            <a:ext cx="2867660" cy="2161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1" descr="A close-up of a pile of snow&#10;&#10;Description automatically generate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531" y="945038"/>
            <a:ext cx="2867660" cy="216154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Arrow: Right 2119121842"/>
          <p:cNvSpPr/>
          <p:nvPr/>
        </p:nvSpPr>
        <p:spPr>
          <a:xfrm>
            <a:off x="2817018" y="1871186"/>
            <a:ext cx="2438400" cy="29908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Oval 2119121846"/>
          <p:cNvSpPr/>
          <p:nvPr/>
        </p:nvSpPr>
        <p:spPr>
          <a:xfrm>
            <a:off x="5272723" y="1482883"/>
            <a:ext cx="1595120" cy="993140"/>
          </a:xfrm>
          <a:prstGeom prst="ellipse">
            <a:avLst/>
          </a:prstGeom>
          <a:noFill/>
          <a:ln w="25400" cap="flat" cmpd="sng">
            <a:solidFill>
              <a:srgbClr val="4F81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Rectangle 2119121854"/>
          <p:cNvSpPr/>
          <p:nvPr/>
        </p:nvSpPr>
        <p:spPr>
          <a:xfrm>
            <a:off x="3314701" y="1649411"/>
            <a:ext cx="922020" cy="32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FA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Rectangle 2119121848"/>
          <p:cNvSpPr/>
          <p:nvPr/>
        </p:nvSpPr>
        <p:spPr>
          <a:xfrm>
            <a:off x="5796915" y="1166494"/>
            <a:ext cx="922020" cy="32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>C-A-S-H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30" name="Таблица 29">
            <a:extLst>
              <a:ext uri="{FF2B5EF4-FFF2-40B4-BE49-F238E27FC236}">
                <a16:creationId xmlns:a16="http://schemas.microsoft.com/office/drawing/2014/main" xmlns="" id="{4CE0D67E-A558-0CE2-5643-22CD87170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36542"/>
              </p:ext>
            </p:extLst>
          </p:nvPr>
        </p:nvGraphicFramePr>
        <p:xfrm>
          <a:off x="0" y="3931641"/>
          <a:ext cx="9144004" cy="630936"/>
        </p:xfrm>
        <a:graphic>
          <a:graphicData uri="http://schemas.openxmlformats.org/drawingml/2006/table">
            <a:tbl>
              <a:tblPr firstRow="1" firstCol="1" bandRow="1"/>
              <a:tblGrid>
                <a:gridCol w="800102">
                  <a:extLst>
                    <a:ext uri="{9D8B030D-6E8A-4147-A177-3AD203B41FA5}">
                      <a16:colId xmlns:a16="http://schemas.microsoft.com/office/drawing/2014/main" xmlns="" val="460121153"/>
                    </a:ext>
                  </a:extLst>
                </a:gridCol>
                <a:gridCol w="900113">
                  <a:extLst>
                    <a:ext uri="{9D8B030D-6E8A-4147-A177-3AD203B41FA5}">
                      <a16:colId xmlns:a16="http://schemas.microsoft.com/office/drawing/2014/main" xmlns="" val="3529204056"/>
                    </a:ext>
                  </a:extLst>
                </a:gridCol>
                <a:gridCol w="935831">
                  <a:extLst>
                    <a:ext uri="{9D8B030D-6E8A-4147-A177-3AD203B41FA5}">
                      <a16:colId xmlns:a16="http://schemas.microsoft.com/office/drawing/2014/main" xmlns="" val="2392074608"/>
                    </a:ext>
                  </a:extLst>
                </a:gridCol>
                <a:gridCol w="878681">
                  <a:extLst>
                    <a:ext uri="{9D8B030D-6E8A-4147-A177-3AD203B41FA5}">
                      <a16:colId xmlns:a16="http://schemas.microsoft.com/office/drawing/2014/main" xmlns="" val="1002896357"/>
                    </a:ext>
                  </a:extLst>
                </a:gridCol>
                <a:gridCol w="792956">
                  <a:extLst>
                    <a:ext uri="{9D8B030D-6E8A-4147-A177-3AD203B41FA5}">
                      <a16:colId xmlns:a16="http://schemas.microsoft.com/office/drawing/2014/main" xmlns="" val="1411596171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xmlns="" val="3285724979"/>
                    </a:ext>
                  </a:extLst>
                </a:gridCol>
                <a:gridCol w="8424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28563">
                  <a:extLst>
                    <a:ext uri="{9D8B030D-6E8A-4147-A177-3AD203B41FA5}">
                      <a16:colId xmlns:a16="http://schemas.microsoft.com/office/drawing/2014/main" xmlns="" val="1065258004"/>
                    </a:ext>
                  </a:extLst>
                </a:gridCol>
                <a:gridCol w="829336">
                  <a:extLst>
                    <a:ext uri="{9D8B030D-6E8A-4147-A177-3AD203B41FA5}">
                      <a16:colId xmlns:a16="http://schemas.microsoft.com/office/drawing/2014/main" xmlns="" val="3097585533"/>
                    </a:ext>
                  </a:extLst>
                </a:gridCol>
                <a:gridCol w="850106">
                  <a:extLst>
                    <a:ext uri="{9D8B030D-6E8A-4147-A177-3AD203B41FA5}">
                      <a16:colId xmlns:a16="http://schemas.microsoft.com/office/drawing/2014/main" xmlns="" val="3312763118"/>
                    </a:ext>
                  </a:extLst>
                </a:gridCol>
                <a:gridCol w="657227">
                  <a:extLst>
                    <a:ext uri="{9D8B030D-6E8A-4147-A177-3AD203B41FA5}">
                      <a16:colId xmlns:a16="http://schemas.microsoft.com/office/drawing/2014/main" xmlns="" val="59630207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001003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Mass, 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13.44±0.15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50.83±0.29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3.38±0.07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1.33±0.04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6.79±0.08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17.36±0.13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0.33±0.02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6.30±0.08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0.23±0.02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100.00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671045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Atom,</a:t>
                      </a:r>
                      <a:r>
                        <a:rPr lang="en-US" sz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20.21±0.23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57.37±0.33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2.66±0.06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0.99±0.03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4.55±0.05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11.16±0.08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0.15±0.01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2.84±0.04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0.09±0.01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100.00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809541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329624" y="3109456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</a:t>
            </a:r>
            <a:r>
              <a:rPr lang="en-US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 image water cured sample (M8)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AF28F56-E9AF-AFAF-EA4B-5AEAF9196009}"/>
              </a:ext>
            </a:extLst>
          </p:cNvPr>
          <p:cNvSpPr txBox="1"/>
          <p:nvPr/>
        </p:nvSpPr>
        <p:spPr>
          <a:xfrm>
            <a:off x="2329624" y="3516445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7</a:t>
            </a:r>
            <a:r>
              <a:rPr lang="en-US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EDS analysis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2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75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Fourier-transform infrared spectroscopy (FTIR)</a:t>
            </a:r>
            <a:r>
              <a:rPr lang="en-US" b="1" dirty="0">
                <a:solidFill>
                  <a:srgbClr val="000000"/>
                </a:solidFill>
              </a:rPr>
              <a:t/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9F4080F-291D-EEAA-300A-C4C8D5E70E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31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1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617" y="943927"/>
            <a:ext cx="5358765" cy="3255645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78C9D73-93EC-9A47-DD97-6504429D373C}"/>
              </a:ext>
            </a:extLst>
          </p:cNvPr>
          <p:cNvSpPr txBox="1"/>
          <p:nvPr/>
        </p:nvSpPr>
        <p:spPr>
          <a:xfrm>
            <a:off x="2153092" y="4432070"/>
            <a:ext cx="4837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35.</a:t>
            </a:r>
            <a:r>
              <a:rPr lang="en-US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FTIR</a:t>
            </a:r>
            <a:endParaRPr lang="x-non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85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Conclusion</a:t>
            </a: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07150" y="867425"/>
            <a:ext cx="7841906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highest relative </a:t>
            </a:r>
            <a:r>
              <a:rPr lang="en-US" sz="1200" b="1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flowability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was obtained for the </a:t>
            </a:r>
            <a:r>
              <a:rPr lang="en-US" sz="1200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geopolymer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mixture with a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BOFS/Sand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ratio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75/25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, and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lowest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value was obtained for the mixture with a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BOFS/Sand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ratio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100/0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.The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air content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of mixtures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increases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with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decrease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BOFS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aggregate content.</a:t>
            </a:r>
          </a:p>
          <a:p>
            <a:pPr algn="just"/>
            <a:endParaRPr lang="en-US" sz="1200" dirty="0" smtClean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algn="just"/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Steam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curing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combined steam and CO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₂ curing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enhanced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compressive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strength,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prevented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the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shrinkage strain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and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1M </a:t>
            </a:r>
            <a:r>
              <a:rPr lang="en-US" sz="1200" b="1" dirty="0" err="1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NaOH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expansion 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of the BOFS-based </a:t>
            </a:r>
            <a:r>
              <a:rPr lang="en-US" sz="1200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geopolymer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mixture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compared to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water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ambient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curing regimes. </a:t>
            </a:r>
            <a:r>
              <a:rPr lang="en-US" sz="1200" dirty="0">
                <a:solidFill>
                  <a:schemeClr val="bg1"/>
                </a:solidFill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ea typeface="Calibri" panose="020F0502020204030204" pitchFamily="34" charset="0"/>
              </a:rPr>
              <a:t>water expansion</a:t>
            </a:r>
            <a:r>
              <a:rPr lang="en-US" sz="1200" dirty="0">
                <a:solidFill>
                  <a:schemeClr val="bg1"/>
                </a:solidFill>
                <a:ea typeface="Calibri" panose="020F0502020204030204" pitchFamily="34" charset="0"/>
              </a:rPr>
              <a:t> characteristic was </a:t>
            </a:r>
            <a:r>
              <a:rPr lang="en-US" sz="1200" b="1" dirty="0">
                <a:solidFill>
                  <a:schemeClr val="bg1"/>
                </a:solidFill>
                <a:ea typeface="Calibri" panose="020F0502020204030204" pitchFamily="34" charset="0"/>
              </a:rPr>
              <a:t>not affected</a:t>
            </a:r>
            <a:r>
              <a:rPr lang="en-US" sz="1200" dirty="0">
                <a:solidFill>
                  <a:schemeClr val="bg1"/>
                </a:solidFill>
                <a:ea typeface="Calibri" panose="020F0502020204030204" pitchFamily="34" charset="0"/>
              </a:rPr>
              <a:t> by the curing regime. </a:t>
            </a:r>
            <a:r>
              <a:rPr lang="en-US" sz="1200" b="1" dirty="0" smtClean="0">
                <a:solidFill>
                  <a:schemeClr val="bg1"/>
                </a:solidFill>
                <a:ea typeface="Calibri" panose="020F0502020204030204" pitchFamily="34" charset="0"/>
              </a:rPr>
              <a:t>Water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curing </a:t>
            </a:r>
            <a:r>
              <a:rPr lang="en-US" sz="1200" dirty="0" err="1" smtClean="0">
                <a:solidFill>
                  <a:schemeClr val="bg1"/>
                </a:solidFill>
                <a:ea typeface="Calibri" panose="020F0502020204030204" pitchFamily="34" charset="0"/>
              </a:rPr>
              <a:t>curing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a typeface="Calibri" panose="020F0502020204030204" pitchFamily="34" charset="0"/>
              </a:rPr>
              <a:t>supported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the </a:t>
            </a:r>
            <a:r>
              <a:rPr lang="en-US" sz="1200" b="1" dirty="0" smtClean="0">
                <a:solidFill>
                  <a:schemeClr val="bg1"/>
                </a:solidFill>
                <a:ea typeface="Calibri" panose="020F0502020204030204" pitchFamily="34" charset="0"/>
              </a:rPr>
              <a:t>dielectric constant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value with the time, while the </a:t>
            </a:r>
            <a:r>
              <a:rPr lang="en-US" sz="1200" b="1" dirty="0" smtClean="0">
                <a:solidFill>
                  <a:schemeClr val="bg1"/>
                </a:solidFill>
                <a:ea typeface="Calibri" panose="020F0502020204030204" pitchFamily="34" charset="0"/>
              </a:rPr>
              <a:t>CO₂, steam and ambient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curing </a:t>
            </a:r>
            <a:r>
              <a:rPr lang="en-US" sz="1200" b="1" dirty="0" smtClean="0">
                <a:solidFill>
                  <a:schemeClr val="bg1"/>
                </a:solidFill>
                <a:ea typeface="Calibri" panose="020F0502020204030204" pitchFamily="34" charset="0"/>
              </a:rPr>
              <a:t>decreased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the </a:t>
            </a:r>
            <a:r>
              <a:rPr lang="en-US" sz="1200" b="1" dirty="0" smtClean="0">
                <a:solidFill>
                  <a:schemeClr val="bg1"/>
                </a:solidFill>
                <a:ea typeface="Calibri" panose="020F0502020204030204" pitchFamily="34" charset="0"/>
              </a:rPr>
              <a:t>dielectric constant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 value.</a:t>
            </a:r>
            <a:endParaRPr lang="en-US" sz="1200" dirty="0" smtClean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  <a:p>
            <a:pPr marL="139700" indent="0" algn="just">
              <a:buNone/>
            </a:pPr>
            <a:endParaRPr lang="en-US" sz="1200" b="1" dirty="0" smtClean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  <a:p>
            <a:pPr algn="just"/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Steam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curing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duration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only affected the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early-age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compressive strength,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longer duration is preferable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.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longer duration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steam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curing results in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less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drying shrinkage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less expansion fluctuation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. </a:t>
            </a:r>
          </a:p>
          <a:p>
            <a:pPr algn="just"/>
            <a:endParaRPr lang="en-US" sz="1200" dirty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  <a:p>
            <a:pPr algn="just"/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longer CO₂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curing duration promoted the formation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stable calcium carbonate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compounds, thus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enhancing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compressive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strength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,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stabilizing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expansion curve fluctuation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reducing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the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shrinkage strain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of only 6-hour steam cured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samples.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duration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steam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CO₂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curing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do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not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affect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the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dielectric constant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value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.</a:t>
            </a:r>
            <a:endParaRPr lang="en-US" sz="1200" dirty="0" smtClean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  <a:p>
            <a:pPr algn="just"/>
            <a:endParaRPr lang="en-US" sz="1200" dirty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C53EE9F-9B08-816A-C97A-F73D905C23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32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Conclusion</a:t>
            </a: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07150" y="867425"/>
            <a:ext cx="7841906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SEM image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of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steam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and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CO</a:t>
            </a:r>
            <a:r>
              <a:rPr lang="en-US" sz="1200" dirty="0" smtClean="0">
                <a:solidFill>
                  <a:schemeClr val="bg1"/>
                </a:solidFill>
                <a:ea typeface="Calibri" panose="020F0502020204030204" pitchFamily="34" charset="0"/>
              </a:rPr>
              <a:t>₂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cured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samples demonstrated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homogeneously packed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dense </a:t>
            </a:r>
            <a:r>
              <a:rPr lang="en-US" sz="1200" b="1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geopolymer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structure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, and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XRD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results revealed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reduction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of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quartz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mullite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peaks intensity,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FTIR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analysis showed that 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Si-O-Si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Si-O-Al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bonds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shifted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to a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higher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wavenumber.</a:t>
            </a:r>
          </a:p>
          <a:p>
            <a:pPr marL="139700" indent="0" algn="just">
              <a:buNone/>
            </a:pPr>
            <a:endParaRPr lang="en-US" sz="1200" b="1" dirty="0" smtClean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  <a:p>
            <a:pPr algn="just"/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steam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and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CO₂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 curing duration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do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not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significantly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affect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the </a:t>
            </a:r>
            <a:r>
              <a:rPr lang="en-US" sz="12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microstructural properties 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of the </a:t>
            </a:r>
            <a:r>
              <a:rPr lang="en-US" sz="1200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geopolymer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.</a:t>
            </a:r>
          </a:p>
          <a:p>
            <a:pPr algn="just"/>
            <a:endParaRPr lang="en-US" sz="1200" dirty="0" smtClean="0">
              <a:solidFill>
                <a:schemeClr val="bg1"/>
              </a:solidFill>
              <a:latin typeface="+mn-lt"/>
              <a:ea typeface="Calibri" panose="020F0502020204030204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C53EE9F-9B08-816A-C97A-F73D905C23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33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6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Limitations and Recommendations</a:t>
            </a: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07150" y="867425"/>
            <a:ext cx="7841906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Determining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effect of BOFS/sand ratio on the setting time of BOFS-based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geopolymer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mortar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lvl="1"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Setting time affect the compressive strength and durability of the mortar. It provides control of hydration process.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Determining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effect of curing on flexural and tensile strength of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geopolymer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mortar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lvl="1"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Flexural strength controls the ability of mortar to bear loads and withstand external forces</a:t>
            </a:r>
          </a:p>
          <a:p>
            <a:pPr lvl="1"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Tensile strength control the failure occurrence, arise due to unsound aggregate, weathering action.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Conducting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SEM, FTIR, and XRD analysis on expanded mortar samples that emerged in 1M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NaOH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determine the reason for expansion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lvl="1" algn="just">
              <a:lnSpc>
                <a:spcPct val="100000"/>
              </a:lnSpc>
              <a:spcAft>
                <a:spcPts val="1200"/>
              </a:spcAft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expansion of bar samples in 1M 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NaOH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occurred, the formation of what compounds caused the expansion?</a:t>
            </a:r>
          </a:p>
          <a:p>
            <a:pPr lvl="1" algn="just">
              <a:spcAft>
                <a:spcPts val="1200"/>
              </a:spcAft>
              <a:buClr>
                <a:schemeClr val="bg1"/>
              </a:buClr>
            </a:pPr>
            <a:endParaRPr lang="en-US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algn="just"/>
            <a:endParaRPr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C53EE9F-9B08-816A-C97A-F73D905C23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34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-618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References</a:t>
            </a:r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11699" y="464344"/>
            <a:ext cx="8467969" cy="4679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[1] D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Babor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D.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Plian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and L.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Judele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“ENVIRONMENTAL IMPACT OF CONCRETE.” Available: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https://www.bipcons.ce.tuiasi.ro/Archive/161.pdf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[2] P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K. Mehta, “Reducing the environmental impact of concrete,”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Concrete international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23, no. 10, pp. 61-66.Available: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https://ecosmartconcrete.com/docs/trmehta01.pdf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[3] J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Liu and D. Wang, “Influence of steel slag-silica fume composite mineral admixture on the properties of concrete,”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Powder Technology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320, pp. 230–238, Oct. 2017,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https://doi.org/10.1016/j.powtec.2017.07.052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[4] 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Guo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Y.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and M. Wang, “Steel slag in China: Treatment, recycling, and management,”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Waste Management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78, pp. 318–330, Aug. 2018,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https://doi.org/10.1016/j.wasman.2018.04.045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[5] 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G. Wang, Y. Wang, and Z.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Gao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“Use of steel slag as a granular material: Volume expansion prediction and usability criteria,”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Journal of Hazardous Materials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184, no. 1–3, pp. 555–560, Dec. 2010,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https://doi.org/10.1016/j.jhazmat.2010.08.071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[6] 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Q. Wang, D. Wang, and S.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Zhuang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“The soundness of steel slag with different free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MgO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contents,”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Construction and Building Materials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151, pp. 138–146, Oct. 2017,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https://doi.org/10.1016/j.conbuildmat.2017.06.077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[7] 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A. S. Brand and J. R.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Roesler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“Steel furnace slag aggregate expansion and hardened concrete properties,”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Cement and Concrete Composites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60, pp. 1–9, Jul. 2015,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https://doi.org/10.1016/j.cemconcomp.2015.04.006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[8] 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W. H. Lee, T. W. Cheng, K. Y. Lin, K. L. Lin, C. C. Wu, and C. T. Tsai, “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Geopolymer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Technologies for Stabilization of Basic Oxygen Furnace Slags and Sustainable Application as Construction Materials,”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Sustainability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12, no. 12, pp. 5002–5002, Jun. 2020,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https://doi.org/10.3390/su12125002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[9] 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S. Y. Pan, P. C. Chiang, Y. H. Chen, C. D. Chen, H. Y. Lin, and E. E. Chang, “Systematic Approach to Determination of Maximum Achievable Capture Capacity via Leaching and Carbonation Processes for Alkaline Steelmaking Wastes in a Rotating Packed Bed,” </a:t>
            </a:r>
            <a:r>
              <a:rPr lang="en-US" sz="105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Science &amp; Technology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vol. 47, no. 23, pp. 13677–13685, Nov. 2013, </a:t>
            </a:r>
            <a:r>
              <a:rPr lang="en-US" sz="10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05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https://doi.org/10.1021/es403323x</a:t>
            </a:r>
            <a:r>
              <a:rPr lang="en-US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[10] ASTM C511, “Standard specification for mixing rooms, moist cabinets, moist rooms, and water storage tanks used in the testing of hydraulic cements and concretes,”, 2013.</a:t>
            </a:r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endParaRPr lang="en-US" sz="800" dirty="0"/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endParaRPr lang="en-US" sz="800" dirty="0"/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endParaRPr lang="en-US" sz="800" dirty="0"/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endParaRPr lang="en-US" sz="800" dirty="0"/>
          </a:p>
          <a:p>
            <a:pPr marL="152400" indent="0" algn="just">
              <a:lnSpc>
                <a:spcPct val="100000"/>
              </a:lnSpc>
              <a:spcAft>
                <a:spcPts val="600"/>
              </a:spcAft>
              <a:buNone/>
            </a:pPr>
            <a:endParaRPr lang="en-GB" sz="800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FD7C8F73-9C45-48D4-8F5A-B8A1E79C33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35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26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51047" y="1524000"/>
            <a:ext cx="7841906" cy="2472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kk-KZ" sz="24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139700" indent="0" algn="ctr">
              <a:buNone/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</a:rPr>
              <a:t>Thank You!</a:t>
            </a:r>
          </a:p>
          <a:p>
            <a:pPr marL="1397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F5B15B2-6D0A-8D96-BAEA-711CBBEDEA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36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Introduction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Google Shape;52;p8">
            <a:extLst>
              <a:ext uri="{FF2B5EF4-FFF2-40B4-BE49-F238E27FC236}">
                <a16:creationId xmlns:a16="http://schemas.microsoft.com/office/drawing/2014/main" xmlns="" id="{F91D572E-8105-FEC6-7440-039BABE7D9D6}"/>
              </a:ext>
            </a:extLst>
          </p:cNvPr>
          <p:cNvSpPr txBox="1">
            <a:spLocks/>
          </p:cNvSpPr>
          <p:nvPr/>
        </p:nvSpPr>
        <p:spPr>
          <a:xfrm>
            <a:off x="311700" y="1616743"/>
            <a:ext cx="5339006" cy="1995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Geopolymer material:</a:t>
            </a: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construction material for OPC.</a:t>
            </a: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Environmentally friendly in terms of limiting greenhouse gas emissions (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cementless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and utilizing industrial by-product materials.</a:t>
            </a:r>
          </a:p>
          <a:p>
            <a:pPr>
              <a:buFont typeface="Arial"/>
              <a:buChar char="❏"/>
            </a:pP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0C646E-EB27-68E7-4E80-FF5BD643B9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4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56FAADA-CC6C-2660-CEC1-7F209A46C8B1}"/>
              </a:ext>
            </a:extLst>
          </p:cNvPr>
          <p:cNvSpPr txBox="1"/>
          <p:nvPr/>
        </p:nvSpPr>
        <p:spPr>
          <a:xfrm>
            <a:off x="4890924" y="4100216"/>
            <a:ext cx="4839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3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Geopolymer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7" name="Google Shape;162;p5"/>
          <p:cNvPicPr preferRelativeResize="0"/>
          <p:nvPr/>
        </p:nvPicPr>
        <p:blipFill rotWithShape="1">
          <a:blip r:embed="rId3">
            <a:alphaModFix/>
          </a:blip>
          <a:srcRect l="27761" t="7358" r="37789" b="19134"/>
          <a:stretch/>
        </p:blipFill>
        <p:spPr>
          <a:xfrm>
            <a:off x="6489969" y="1217664"/>
            <a:ext cx="1813250" cy="2901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232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Introduction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Google Shape;52;p8">
            <a:extLst>
              <a:ext uri="{FF2B5EF4-FFF2-40B4-BE49-F238E27FC236}">
                <a16:creationId xmlns:a16="http://schemas.microsoft.com/office/drawing/2014/main" xmlns="" id="{F91D572E-8105-FEC6-7440-039BABE7D9D6}"/>
              </a:ext>
            </a:extLst>
          </p:cNvPr>
          <p:cNvSpPr txBox="1">
            <a:spLocks/>
          </p:cNvSpPr>
          <p:nvPr/>
        </p:nvSpPr>
        <p:spPr>
          <a:xfrm>
            <a:off x="311700" y="966663"/>
            <a:ext cx="8332428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oxygen furnace slag (BOFS): </a:t>
            </a:r>
          </a:p>
          <a:p>
            <a:pPr>
              <a:spcAft>
                <a:spcPts val="1200"/>
              </a:spcAft>
            </a:pPr>
            <a:r>
              <a:rPr lang="en-US" sz="1600" cap="non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BOFS is a by-product of steel industry.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160 million tons of by-products from the steel industry originate annually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]. 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sz="1600" cap="non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BOFS can be utilized as a binder and aggregate in geopolymer manufacture </a:t>
            </a:r>
            <a:r>
              <a:rPr lang="en-US" sz="1600" u="sng" cap="non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problem </a:t>
            </a:r>
            <a:r>
              <a:rPr lang="en-US" sz="16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BOFS is solved</a:t>
            </a:r>
            <a:r>
              <a:rPr lang="en-US" sz="1600" cap="non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x-none" sz="16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/>
              <a:buChar char="❏"/>
            </a:pP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0C646E-EB27-68E7-4E80-FF5BD643B9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5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0BABD29-B8EF-9982-1BF9-54CAEE958293}"/>
              </a:ext>
            </a:extLst>
          </p:cNvPr>
          <p:cNvSpPr txBox="1"/>
          <p:nvPr/>
        </p:nvSpPr>
        <p:spPr>
          <a:xfrm>
            <a:off x="2152055" y="4720758"/>
            <a:ext cx="4839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Figure 4. </a:t>
            </a:r>
            <a:r>
              <a:rPr lang="en-US" sz="1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BOFS</a:t>
            </a:r>
            <a:endParaRPr lang="en-GB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7" name="Picture 12" descr="A pile of dirt on the ground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94908" y="3003283"/>
            <a:ext cx="1754184" cy="1857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047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Research Background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F4DB2E60-FFC4-2305-9B83-658A9D589E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6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8" name="Google Shape;142;p3"/>
          <p:cNvSpPr txBox="1">
            <a:spLocks noGrp="1"/>
          </p:cNvSpPr>
          <p:nvPr>
            <p:ph type="body" idx="1"/>
          </p:nvPr>
        </p:nvSpPr>
        <p:spPr>
          <a:xfrm>
            <a:off x="419363" y="1145512"/>
            <a:ext cx="3609712" cy="30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The utilization of by-products in construction materials sphere solve two problems: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Environmental/Ecological;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Economical </a:t>
            </a:r>
            <a:r>
              <a:rPr lang="en" sz="1600" dirty="0" smtClean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[4].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0" lvl="0" indent="0">
              <a:buNone/>
            </a:pPr>
            <a:endParaRPr lang="en"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0" lvl="0" indent="0">
              <a:buNone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Basic Oxygen Furnace Slag (BOFS) usage as an aggregate in concrete composition develops: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Mechanical properties;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Microstructural properties;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600" dirty="0">
                <a:solidFill>
                  <a:schemeClr val="bg1"/>
                </a:solidFill>
                <a:latin typeface="+mn-lt"/>
                <a:ea typeface="Times New Roman"/>
                <a:cs typeface="Times New Roman"/>
                <a:sym typeface="Times New Roman"/>
              </a:rPr>
              <a:t>Durability properties.</a:t>
            </a:r>
            <a:endParaRPr sz="1600" dirty="0">
              <a:solidFill>
                <a:schemeClr val="bg1"/>
              </a:solidFill>
              <a:latin typeface="+mn-lt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" name="Google Shape;14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3047" y="1524575"/>
            <a:ext cx="2912099" cy="182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45;p3"/>
          <p:cNvSpPr txBox="1"/>
          <p:nvPr/>
        </p:nvSpPr>
        <p:spPr>
          <a:xfrm>
            <a:off x="4344375" y="3395100"/>
            <a:ext cx="4595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imes New Roman"/>
                <a:ea typeface="Times New Roman"/>
                <a:cs typeface="Times New Roman"/>
                <a:sym typeface="Times New Roman"/>
              </a:rPr>
              <a:t>Figure 5:</a:t>
            </a:r>
            <a:r>
              <a:rPr lang="en" dirty="0">
                <a:latin typeface="Times New Roman"/>
                <a:ea typeface="Times New Roman"/>
                <a:cs typeface="Times New Roman"/>
                <a:sym typeface="Times New Roman"/>
              </a:rPr>
              <a:t> By-products of steel and iron industry. Source: Diproinduca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05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Research Background: Problem Statement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0C646E-EB27-68E7-4E80-FF5BD643B9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7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8" name="Google Shape;154;p4"/>
          <p:cNvSpPr txBox="1"/>
          <p:nvPr/>
        </p:nvSpPr>
        <p:spPr>
          <a:xfrm>
            <a:off x="4112200" y="1388200"/>
            <a:ext cx="4371600" cy="30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Free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Calcium oxide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Magnesium oxide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in the components of steel slag causes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expansion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of concrete structure during its utilization 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[6].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f-CaO and f-MgO have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low reactivity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, thus their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hydration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occurs after a long period of time.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It causes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soundness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problems, as the hydration of f-CaO and f-MgO causes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internal stress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in the matrix of concrete, thus the pores merge into one causing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volume </a:t>
            </a:r>
            <a:r>
              <a:rPr lang="en" sz="13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instability 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[7]. 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155;p4"/>
          <p:cNvSpPr txBox="1"/>
          <p:nvPr/>
        </p:nvSpPr>
        <p:spPr>
          <a:xfrm>
            <a:off x="449800" y="2711555"/>
            <a:ext cx="3662400" cy="17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According to Wang 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et al. (2010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),  the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volume increase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of concrete ranges from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91.7% to 119.6%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as a result of the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f-CaO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f-MgO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hydration 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process  [5].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E8B2B1B-08D1-45CE-BF2E-AC7910FDF499}"/>
              </a:ext>
            </a:extLst>
          </p:cNvPr>
          <p:cNvSpPr txBox="1"/>
          <p:nvPr/>
        </p:nvSpPr>
        <p:spPr>
          <a:xfrm>
            <a:off x="2186231" y="4036018"/>
            <a:ext cx="53920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How to control the volumetric expansion of BOFS?</a:t>
            </a:r>
          </a:p>
          <a:p>
            <a:r>
              <a:rPr lang="en-US" b="1" dirty="0">
                <a:solidFill>
                  <a:srgbClr val="FF0000"/>
                </a:solidFill>
              </a:rPr>
              <a:t>How to minimize 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emission (How </a:t>
            </a:r>
            <a:r>
              <a:rPr lang="en-US" b="1" dirty="0">
                <a:solidFill>
                  <a:srgbClr val="FF0000"/>
                </a:solidFill>
              </a:rPr>
              <a:t>to utilize </a:t>
            </a:r>
            <a:r>
              <a:rPr lang="en-US" b="1" dirty="0" smtClean="0">
                <a:solidFill>
                  <a:srgbClr val="FF0000"/>
                </a:solidFill>
              </a:rPr>
              <a:t>CO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)?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19138" y="1593477"/>
            <a:ext cx="2495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</a:t>
            </a:r>
            <a:r>
              <a:rPr lang="en-US" b="1" dirty="0" err="1" smtClean="0"/>
              <a:t>CaO</a:t>
            </a:r>
            <a:r>
              <a:rPr lang="en-US" b="1" dirty="0"/>
              <a:t> </a:t>
            </a:r>
            <a:r>
              <a:rPr lang="en-US" b="1" dirty="0" smtClean="0"/>
              <a:t>+ H</a:t>
            </a:r>
            <a:r>
              <a:rPr lang="ru-RU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b="1" dirty="0" smtClean="0"/>
              <a:t>O → </a:t>
            </a:r>
            <a:r>
              <a:rPr lang="en-US" b="1" dirty="0" err="1" smtClean="0"/>
              <a:t>Ca</a:t>
            </a:r>
            <a:r>
              <a:rPr lang="en-US" b="1" dirty="0" smtClean="0"/>
              <a:t>(OH)</a:t>
            </a:r>
            <a:r>
              <a:rPr lang="ru-RU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2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19138" y="2105954"/>
            <a:ext cx="2495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</a:t>
            </a:r>
            <a:r>
              <a:rPr lang="en-US" b="1" dirty="0" err="1" smtClean="0"/>
              <a:t>MgO</a:t>
            </a:r>
            <a:r>
              <a:rPr lang="en-US" b="1" dirty="0" smtClean="0"/>
              <a:t> + H</a:t>
            </a:r>
            <a:r>
              <a:rPr lang="ru-RU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b="1" dirty="0" smtClean="0"/>
              <a:t>O → Mg(OH)</a:t>
            </a:r>
            <a:r>
              <a:rPr lang="ru-RU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318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Research Background: Solution for Problem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0C646E-EB27-68E7-4E80-FF5BD643B9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8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11" name="Google Shape;161;p5"/>
          <p:cNvSpPr txBox="1">
            <a:spLocks noGrp="1"/>
          </p:cNvSpPr>
          <p:nvPr>
            <p:ph type="body" idx="1"/>
          </p:nvPr>
        </p:nvSpPr>
        <p:spPr>
          <a:xfrm>
            <a:off x="1128563" y="2289200"/>
            <a:ext cx="3583200" cy="21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228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</a:pP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During the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geopolymerization reaction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vast amount of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free </a:t>
            </a:r>
            <a:r>
              <a:rPr lang="en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silica</a:t>
            </a:r>
            <a:r>
              <a:rPr lang="en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leaves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unreacted.</a:t>
            </a:r>
            <a:endParaRPr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</a:pPr>
            <a:endParaRPr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</a:pP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Sodium silicate 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binder 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 source of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free </a:t>
            </a:r>
            <a:r>
              <a:rPr lang="en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silica.</a:t>
            </a:r>
            <a:endParaRPr b="1"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</a:pPr>
            <a:endParaRPr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None/>
            </a:pP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Thus,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f-CaO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f-MgO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react with free </a:t>
            </a:r>
            <a:r>
              <a:rPr lang="en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silica 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form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stable compounds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as a result the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volume expansion</a:t>
            </a:r>
            <a:r>
              <a:rPr lang="en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</a:t>
            </a:r>
            <a:r>
              <a:rPr lang="en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inhibited </a:t>
            </a:r>
            <a:r>
              <a:rPr lang="en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[8].</a:t>
            </a:r>
            <a:endParaRPr dirty="0">
              <a:solidFill>
                <a:schemeClr val="bg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69;p5"/>
          <p:cNvSpPr txBox="1"/>
          <p:nvPr/>
        </p:nvSpPr>
        <p:spPr>
          <a:xfrm>
            <a:off x="4855000" y="3211900"/>
            <a:ext cx="2970900" cy="12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Reaction of f-CaO and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f-MgO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with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CO₂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during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carbonization process 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forms stable and insoluble compound such as </a:t>
            </a:r>
            <a:r>
              <a:rPr lang="en" sz="1300" b="1" dirty="0">
                <a:latin typeface="Times New Roman"/>
                <a:ea typeface="Times New Roman"/>
                <a:cs typeface="Times New Roman"/>
                <a:sym typeface="Times New Roman"/>
              </a:rPr>
              <a:t>calcium carbonate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 (CaCO₃) 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[9]. 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6849" y="1331112"/>
            <a:ext cx="2522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</a:t>
            </a:r>
            <a:r>
              <a:rPr lang="en-US" b="1" dirty="0" err="1" smtClean="0"/>
              <a:t>CaO</a:t>
            </a:r>
            <a:r>
              <a:rPr lang="en-US" b="1" dirty="0" smtClean="0"/>
              <a:t> + SiO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b="1" dirty="0" smtClean="0"/>
              <a:t> →</a:t>
            </a:r>
            <a:r>
              <a:rPr lang="en-US" b="1" dirty="0" err="1" smtClean="0"/>
              <a:t>CaSiO</a:t>
            </a:r>
            <a:r>
              <a:rPr lang="ru-RU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6849" y="1907240"/>
            <a:ext cx="2522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</a:t>
            </a:r>
            <a:r>
              <a:rPr lang="en-US" b="1" dirty="0" err="1" smtClean="0"/>
              <a:t>MgO</a:t>
            </a:r>
            <a:r>
              <a:rPr lang="en-US" b="1" dirty="0" smtClean="0"/>
              <a:t> + SiO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b="1" dirty="0" smtClean="0"/>
              <a:t> →</a:t>
            </a:r>
            <a:r>
              <a:rPr lang="en-US" b="1" dirty="0" err="1" smtClean="0"/>
              <a:t>MgSiO</a:t>
            </a:r>
            <a:r>
              <a:rPr lang="ru-RU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9872" y="1331112"/>
            <a:ext cx="2501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</a:t>
            </a:r>
            <a:r>
              <a:rPr lang="en-US" b="1" dirty="0" err="1" smtClean="0"/>
              <a:t>CaO</a:t>
            </a:r>
            <a:r>
              <a:rPr lang="en-US" b="1" dirty="0" smtClean="0"/>
              <a:t> + CO</a:t>
            </a:r>
            <a:r>
              <a:rPr lang="en-US" b="1" baseline="-25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GB" sz="12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 smtClean="0"/>
              <a:t>→ CaCO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9873" y="1907240"/>
            <a:ext cx="2501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</a:t>
            </a:r>
            <a:r>
              <a:rPr lang="en-US" b="1" dirty="0" err="1" smtClean="0"/>
              <a:t>MgO</a:t>
            </a:r>
            <a:r>
              <a:rPr lang="en-US" b="1" dirty="0" smtClean="0"/>
              <a:t> + CO</a:t>
            </a:r>
            <a:r>
              <a:rPr lang="en-US" b="1" baseline="-25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GB" sz="12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 smtClean="0"/>
              <a:t>→ MgCO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1785" y="2557916"/>
            <a:ext cx="2837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Ca</a:t>
            </a:r>
            <a:r>
              <a:rPr lang="en-US" b="1" dirty="0" smtClean="0"/>
              <a:t>(OH)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GB" sz="1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/>
              <a:t>+</a:t>
            </a:r>
            <a:r>
              <a:rPr lang="en-US" b="1" dirty="0"/>
              <a:t> </a:t>
            </a:r>
            <a:r>
              <a:rPr lang="en-US" b="1" dirty="0" smtClean="0"/>
              <a:t>CO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2 </a:t>
            </a:r>
            <a:r>
              <a:rPr lang="en-US" b="1" dirty="0"/>
              <a:t>→ </a:t>
            </a:r>
            <a:r>
              <a:rPr lang="en-US" b="1" dirty="0" smtClean="0"/>
              <a:t>CaCO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3 </a:t>
            </a:r>
            <a:r>
              <a:rPr lang="en-US" b="1" dirty="0" smtClean="0"/>
              <a:t> + H</a:t>
            </a:r>
            <a:r>
              <a:rPr lang="en-US" b="1" baseline="-250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b="1" dirty="0" smtClean="0"/>
              <a:t>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90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0000"/>
                </a:solidFill>
              </a:rPr>
              <a:t>Research Objectives</a:t>
            </a:r>
            <a:br>
              <a:rPr lang="en-US" b="1" dirty="0">
                <a:solidFill>
                  <a:srgbClr val="000000"/>
                </a:solidFill>
              </a:rPr>
            </a:b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578CC0F5-B5AE-62D2-0E44-5C881D24B4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bg1"/>
                </a:solidFill>
              </a:rPr>
              <a:t>9</a:t>
            </a:fld>
            <a:endParaRPr lang="en" dirty="0">
              <a:solidFill>
                <a:schemeClr val="bg1"/>
              </a:solidFill>
            </a:endParaRPr>
          </a:p>
        </p:txBody>
      </p:sp>
      <p:sp>
        <p:nvSpPr>
          <p:cNvPr id="6" name="Google Shape;177;p6"/>
          <p:cNvSpPr txBox="1"/>
          <p:nvPr/>
        </p:nvSpPr>
        <p:spPr>
          <a:xfrm>
            <a:off x="4984500" y="1542400"/>
            <a:ext cx="3552600" cy="30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Curing Regimes: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Steam curing (6hr and 12hr);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Water curing;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Ambient curing;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311150"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Steam curing(6hr and 12 hr) + 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lang="ru-RU" sz="1200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" sz="1300" dirty="0" smtClean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curing (6hr, 12hr and 24hr).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Aggregate combination: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100% BOFS;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75% BOFS+25% Sand;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 sz="1300" dirty="0">
                <a:latin typeface="Times New Roman"/>
                <a:ea typeface="Times New Roman"/>
                <a:cs typeface="Times New Roman"/>
                <a:sym typeface="Times New Roman"/>
              </a:rPr>
              <a:t>50% BOFS + 50% Sand.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75;p6"/>
          <p:cNvSpPr txBox="1"/>
          <p:nvPr/>
        </p:nvSpPr>
        <p:spPr>
          <a:xfrm>
            <a:off x="768645" y="2586806"/>
            <a:ext cx="4594800" cy="2395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rPr lang="en" sz="1300" i="0" u="none" strike="noStrike" cap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Aim of this work is to study: 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 sz="1300" i="0" u="none" strike="noStrike" cap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effect of curing regime;</a:t>
            </a:r>
            <a:endParaRPr lang="kk-KZ" sz="1300" i="0" u="none" strike="noStrike" cap="none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-US" sz="13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effect of specific curing regime duration;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 sz="1300" i="0" u="none" strike="noStrike" cap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effect of aggregate combination;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rPr lang="en" sz="1300" i="0" u="none" strike="noStrike" cap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 the properties of BOFS-based geopolymer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70284B9-55F2-4C30-BCD8-24C2703FFB2E}"/>
              </a:ext>
            </a:extLst>
          </p:cNvPr>
          <p:cNvSpPr txBox="1"/>
          <p:nvPr/>
        </p:nvSpPr>
        <p:spPr>
          <a:xfrm>
            <a:off x="768645" y="1280790"/>
            <a:ext cx="38974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Vast amount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research are conducted 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Studying the properties of BOFS-based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geopolymer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However the number of research on the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effect of different curing regimes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on the properties of BOFS-based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geopolymer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limited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961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5393</TotalTime>
  <Words>2105</Words>
  <Application>Microsoft Office PowerPoint</Application>
  <PresentationFormat>Экран (16:9)</PresentationFormat>
  <Paragraphs>423</Paragraphs>
  <Slides>36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NU white  theme</vt:lpstr>
      <vt:lpstr>Effect of Curing Regime on Properties  of Geopolymer Mixtures Containing Basic Oxygen Furnace Slag (BOFS) Aggregates</vt:lpstr>
      <vt:lpstr>Outline </vt:lpstr>
      <vt:lpstr>Introduction </vt:lpstr>
      <vt:lpstr>Introduction </vt:lpstr>
      <vt:lpstr>Introduction </vt:lpstr>
      <vt:lpstr>Research Background </vt:lpstr>
      <vt:lpstr>Research Background: Problem Statement </vt:lpstr>
      <vt:lpstr>Research Background: Solution for Problem </vt:lpstr>
      <vt:lpstr>Research Objectives </vt:lpstr>
      <vt:lpstr>Overall Experimental Program </vt:lpstr>
      <vt:lpstr>Cementitious materials properties</vt:lpstr>
      <vt:lpstr>Fine aggregate properties</vt:lpstr>
      <vt:lpstr>Fine aggregate properties</vt:lpstr>
      <vt:lpstr>Mixture Design</vt:lpstr>
      <vt:lpstr>Samples preparation </vt:lpstr>
      <vt:lpstr>Research Methodology </vt:lpstr>
      <vt:lpstr>Research Methodology </vt:lpstr>
      <vt:lpstr>Test Methods: Fresh Properties </vt:lpstr>
      <vt:lpstr>Test Methods: Hardened &amp; Durability Properties</vt:lpstr>
      <vt:lpstr>Test Methods: Microstructural Properties </vt:lpstr>
      <vt:lpstr>Test Results &amp; Discussion</vt:lpstr>
      <vt:lpstr>Flowability and Air content </vt:lpstr>
      <vt:lpstr>Compressive Strength</vt:lpstr>
      <vt:lpstr>Dielectric constant</vt:lpstr>
      <vt:lpstr>Drying Shrinkage (length) </vt:lpstr>
      <vt:lpstr>Drying Shrinkage (mass) </vt:lpstr>
      <vt:lpstr>Expansion </vt:lpstr>
      <vt:lpstr>X-ray Diffraction (XRD)  </vt:lpstr>
      <vt:lpstr>Scanning Electron Microscope (SEM)</vt:lpstr>
      <vt:lpstr>Scanning Electron Microscope (SEM)</vt:lpstr>
      <vt:lpstr>Fourier-transform infrared spectroscopy (FTIR) </vt:lpstr>
      <vt:lpstr>Conclusion</vt:lpstr>
      <vt:lpstr>Conclusion</vt:lpstr>
      <vt:lpstr>Limitations and Recommendations</vt:lpstr>
      <vt:lpstr>References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Curing Regime on Properties of Geopolymer Mixtures Containing Basic Oxygen Furnace Slag (BOFS) Aggregates?</dc:title>
  <dc:creator>Zarina Onopriyenko</dc:creator>
  <cp:lastModifiedBy>Пользователь</cp:lastModifiedBy>
  <cp:revision>227</cp:revision>
  <dcterms:modified xsi:type="dcterms:W3CDTF">2024-04-30T13:17:20Z</dcterms:modified>
</cp:coreProperties>
</file>