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7"/>
  </p:notesMasterIdLst>
  <p:sldIdLst>
    <p:sldId id="256" r:id="rId2"/>
    <p:sldId id="371" r:id="rId3"/>
    <p:sldId id="365" r:id="rId4"/>
    <p:sldId id="366" r:id="rId5"/>
    <p:sldId id="367" r:id="rId6"/>
    <p:sldId id="368" r:id="rId7"/>
    <p:sldId id="352" r:id="rId8"/>
    <p:sldId id="369" r:id="rId9"/>
    <p:sldId id="370" r:id="rId10"/>
    <p:sldId id="372" r:id="rId11"/>
    <p:sldId id="354" r:id="rId12"/>
    <p:sldId id="373" r:id="rId13"/>
    <p:sldId id="362" r:id="rId14"/>
    <p:sldId id="363" r:id="rId15"/>
    <p:sldId id="36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304" userDrawn="1">
          <p15:clr>
            <a:srgbClr val="A4A3A4"/>
          </p15:clr>
        </p15:guide>
        <p15:guide id="4" pos="39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65" autoAdjust="0"/>
    <p:restoredTop sz="94660" autoAdjust="0"/>
  </p:normalViewPr>
  <p:slideViewPr>
    <p:cSldViewPr>
      <p:cViewPr>
        <p:scale>
          <a:sx n="100" d="100"/>
          <a:sy n="100" d="100"/>
        </p:scale>
        <p:origin x="-132" y="-174"/>
      </p:cViewPr>
      <p:guideLst>
        <p:guide orient="horz" pos="2160"/>
        <p:guide orient="horz" pos="2304"/>
        <p:guide pos="3840"/>
        <p:guide pos="3968"/>
      </p:guideLst>
    </p:cSldViewPr>
  </p:slideViewPr>
  <p:outlineViewPr>
    <p:cViewPr>
      <p:scale>
        <a:sx n="33" d="100"/>
        <a:sy n="33" d="100"/>
      </p:scale>
      <p:origin x="0" y="656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8CA93-7E0F-4A38-83E8-D6F095163060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A6117-3165-4A1E-AC40-BDD829DE23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6834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2824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60587" y="2942602"/>
            <a:ext cx="9530575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10096869" y="2944634"/>
            <a:ext cx="1587131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>
          <a:xfrm>
            <a:off x="10283619" y="3136658"/>
            <a:ext cx="1213632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593978" y="3055622"/>
            <a:ext cx="926379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82435" y="4625268"/>
            <a:ext cx="1016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22429" y="4559277"/>
            <a:ext cx="9006888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718628" y="3139440"/>
            <a:ext cx="9014491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073" y="4648200"/>
            <a:ext cx="87376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273" y="3227034"/>
            <a:ext cx="88392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8936" y="228600"/>
            <a:ext cx="247904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73634" y="351410"/>
            <a:ext cx="2229647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103" y="395428"/>
            <a:ext cx="1980708" cy="5788981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229600" cy="5791201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1" name="Shape 7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2635" y="2946400"/>
            <a:ext cx="11020213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Rectangle 15"/>
          <p:cNvSpPr/>
          <p:nvPr/>
        </p:nvSpPr>
        <p:spPr>
          <a:xfrm>
            <a:off x="756875" y="3048000"/>
            <a:ext cx="1071173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941" y="3200400"/>
            <a:ext cx="102616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0661" y="4541521"/>
            <a:ext cx="1042416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941" y="4607511"/>
            <a:ext cx="102616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1010" y="3124200"/>
            <a:ext cx="10423465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171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171" y="1722438"/>
            <a:ext cx="5386917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71" y="2438400"/>
            <a:ext cx="5386917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685800"/>
            <a:ext cx="6096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46712" y="1505712"/>
            <a:ext cx="3622088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902254" y="1642472"/>
            <a:ext cx="3311005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334" y="2971800"/>
            <a:ext cx="3064845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334" y="1734312"/>
            <a:ext cx="3064845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9" name="Rounded Rectangle 8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621437"/>
            <a:ext cx="103632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4953000"/>
            <a:ext cx="103632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1016000" y="5029200"/>
            <a:ext cx="10134353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19200" y="5638800"/>
            <a:ext cx="9771352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>
            <a:off x="807452" y="5074920"/>
            <a:ext cx="10594848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5052" y="5656557"/>
            <a:ext cx="9659648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05401"/>
            <a:ext cx="9771352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7" name="Rounded Rectangle 6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9728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5760" y="278166"/>
            <a:ext cx="1146048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151" y="372862"/>
            <a:ext cx="11174027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claration.gov.g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76400" y="28194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Sylfaen" pitchFamily="18" charset="0"/>
              </a:rPr>
              <a:t>Civil Service Reform in Georgia</a:t>
            </a:r>
            <a:endParaRPr lang="en-US" sz="4000" b="1" dirty="0">
              <a:latin typeface="Sylfae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5943600"/>
            <a:ext cx="26661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cap="all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Maia </a:t>
            </a:r>
            <a:r>
              <a:rPr lang="en-US" sz="2000" cap="all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dvalishvili</a:t>
            </a:r>
            <a:endParaRPr lang="ka-GE" sz="2000" cap="all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logo sajaro biuro-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533400"/>
            <a:ext cx="2286000" cy="228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6002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on Salaries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Elaboration and adoption of the new Law on Remuneration in public institutions in 2017</a:t>
            </a:r>
          </a:p>
          <a:p>
            <a:endParaRPr lang="en-US" dirty="0" smtClean="0"/>
          </a:p>
          <a:p>
            <a:r>
              <a:rPr lang="en-GB" dirty="0" smtClean="0"/>
              <a:t>The Law regulates not only the issues of salaries of professional civil servants, but also applies broadly to the "public service employees" regardless their legal status. It aims to establish a fair, transparent, and foreseeable system of remuneration of persons employed in the public sector.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3600" dirty="0" smtClean="0">
                <a:latin typeface="Cambria" pitchFamily="18" charset="0"/>
              </a:rPr>
              <a:t>Online Asset Declaration System in Georgia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2438" y="1828800"/>
            <a:ext cx="11239500" cy="4286250"/>
          </a:xfrm>
        </p:spPr>
        <p:txBody>
          <a:bodyPr numCol="2">
            <a:noAutofit/>
          </a:bodyPr>
          <a:lstStyle/>
          <a:p>
            <a:r>
              <a:rPr lang="en-US" dirty="0" smtClean="0"/>
              <a:t>Asset Declaration System is operational since 1998</a:t>
            </a:r>
          </a:p>
          <a:p>
            <a:r>
              <a:rPr lang="en-US" dirty="0" smtClean="0"/>
              <a:t>However, it was only in February 2010 when the entire system became online-driven</a:t>
            </a:r>
          </a:p>
          <a:p>
            <a:r>
              <a:rPr lang="en-US" dirty="0" smtClean="0"/>
              <a:t>All senior Georgian officials submit their asset declarations annually at </a:t>
            </a:r>
            <a:r>
              <a:rPr lang="en-US" dirty="0" smtClean="0">
                <a:hlinkClick r:id="rId3"/>
              </a:rPr>
              <a:t>www.declaration.gov.ge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Submitted declarations are published instantly on the website</a:t>
            </a:r>
          </a:p>
          <a:p>
            <a:r>
              <a:rPr lang="en-US" dirty="0" smtClean="0"/>
              <a:t>More than 5600 public officials are obliged to fill out asset declarations</a:t>
            </a:r>
          </a:p>
          <a:p>
            <a:pPr algn="just">
              <a:spcBef>
                <a:spcPts val="502"/>
              </a:spcBef>
            </a:pPr>
            <a:endParaRPr lang="en-US" sz="23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smtClean="0">
                <a:latin typeface="Cambria" pitchFamily="18" charset="0"/>
              </a:rPr>
              <a:t>Development of Declarations Monitoring System</a:t>
            </a:r>
            <a:r>
              <a:rPr lang="ka-GE" sz="3200" b="1" cap="none" dirty="0" smtClean="0">
                <a:solidFill>
                  <a:schemeClr val="tx1"/>
                </a:solidFill>
              </a:rPr>
              <a:t/>
            </a:r>
            <a:br>
              <a:rPr lang="ka-GE" sz="3200" b="1" cap="none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 algn="just"/>
            <a:r>
              <a:rPr lang="en-US" sz="2400" dirty="0" smtClean="0">
                <a:latin typeface="Sylfaen" pitchFamily="18" charset="0"/>
              </a:rPr>
              <a:t>Creation of the working group;</a:t>
            </a:r>
          </a:p>
          <a:p>
            <a:pPr marL="342900" lvl="1" indent="-342900" algn="just"/>
            <a:r>
              <a:rPr lang="en-US" sz="2400" dirty="0" smtClean="0">
                <a:latin typeface="Sylfaen" pitchFamily="18" charset="0"/>
              </a:rPr>
              <a:t>Development of monitoring system concept and sharing international practice;</a:t>
            </a:r>
          </a:p>
          <a:p>
            <a:pPr marL="342900" lvl="1" indent="-342900" algn="just"/>
            <a:r>
              <a:rPr lang="en-US" sz="2400" dirty="0" smtClean="0">
                <a:latin typeface="Sylfaen" pitchFamily="18" charset="0"/>
              </a:rPr>
              <a:t>Preparing draft amendments based on the recommendations</a:t>
            </a:r>
          </a:p>
          <a:p>
            <a:pPr marL="342900" lvl="1" indent="-342900" algn="just"/>
            <a:r>
              <a:rPr lang="en-US" sz="2400" dirty="0" smtClean="0">
                <a:latin typeface="Sylfaen" pitchFamily="18" charset="0"/>
              </a:rPr>
              <a:t>Presentation before the Anti-corruption council </a:t>
            </a:r>
          </a:p>
          <a:p>
            <a:pPr marL="342900" lvl="1" indent="-342900" algn="just"/>
            <a:r>
              <a:rPr lang="en-US" sz="2400" dirty="0" smtClean="0">
                <a:latin typeface="Sylfaen" pitchFamily="18" charset="0"/>
              </a:rPr>
              <a:t>Submission to the GOG and the Parliament</a:t>
            </a:r>
            <a:endParaRPr lang="ka-GE" sz="2400" dirty="0" smtClean="0">
              <a:latin typeface="Sylfae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 smtClean="0"/>
          </a:p>
          <a:p>
            <a:r>
              <a:rPr lang="en-US" dirty="0" smtClean="0"/>
              <a:t>The amendments to the Law on Conflict of Interests and Corruption in Civil Service (</a:t>
            </a:r>
            <a:r>
              <a:rPr lang="en-US" dirty="0" err="1" smtClean="0"/>
              <a:t>CoI</a:t>
            </a:r>
            <a:r>
              <a:rPr lang="en-US" dirty="0" smtClean="0"/>
              <a:t>) have been adopted on October 27, 2015 and entered into force on January 1, 2017. The new amendments established a monitoring system for asset declarations of public officials.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Procedure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972800" cy="32003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800" dirty="0" smtClean="0">
                <a:latin typeface="Sylfaen" pitchFamily="18" charset="0"/>
              </a:rPr>
              <a:t>The monitoring process is completed upon crosschecking of the information in different electronic databases in accordance with the principles of confidentiality. </a:t>
            </a:r>
          </a:p>
          <a:p>
            <a:pPr marL="0" indent="0">
              <a:buNone/>
            </a:pPr>
            <a:endParaRPr lang="en-US" sz="2700" dirty="0" smtClean="0"/>
          </a:p>
          <a:p>
            <a:pPr marL="0" indent="0">
              <a:buNone/>
            </a:pPr>
            <a:r>
              <a:rPr lang="en-US" sz="2700" dirty="0" smtClean="0"/>
              <a:t>comparing asset declaration information with: </a:t>
            </a:r>
          </a:p>
          <a:p>
            <a:r>
              <a:rPr lang="en-US" sz="2700" dirty="0" smtClean="0"/>
              <a:t>Electronic </a:t>
            </a:r>
            <a:r>
              <a:rPr lang="en-US" sz="2700" dirty="0"/>
              <a:t>databases administered by public </a:t>
            </a:r>
            <a:r>
              <a:rPr lang="en-US" sz="2700" dirty="0" smtClean="0"/>
              <a:t>institutions;</a:t>
            </a:r>
          </a:p>
          <a:p>
            <a:r>
              <a:rPr lang="en-US" sz="2700" dirty="0" smtClean="0"/>
              <a:t>Information requested and provided by official;</a:t>
            </a:r>
          </a:p>
          <a:p>
            <a:r>
              <a:rPr lang="en-US" sz="2700" dirty="0" smtClean="0"/>
              <a:t>No excess to private databases such as banks and other private financial organizations.</a:t>
            </a:r>
          </a:p>
          <a:p>
            <a:endParaRPr lang="en-US" sz="2700" dirty="0"/>
          </a:p>
        </p:txBody>
      </p:sp>
    </p:spTree>
    <p:extLst>
      <p:ext uri="{BB962C8B-B14F-4D97-AF65-F5344CB8AC3E}">
        <p14:creationId xmlns="" xmlns:p14="http://schemas.microsoft.com/office/powerpoint/2010/main" val="24585958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lnSpc>
                <a:spcPct val="90000"/>
              </a:lnSpc>
              <a:defRPr/>
            </a:pPr>
            <a:r>
              <a:rPr lang="en-US" sz="3600" b="1" dirty="0" smtClean="0">
                <a:latin typeface="Sylfaen" pitchFamily="18" charset="0"/>
              </a:rPr>
              <a:t>Ethics in Civil Service</a:t>
            </a:r>
            <a:endParaRPr lang="ka-GE" sz="4000" b="1" cap="none" dirty="0" smtClean="0">
              <a:solidFill>
                <a:schemeClr val="tx1"/>
              </a:solidFill>
              <a:latin typeface="Sylfae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Code of Ethics was adopted in 2017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dbb</a:t>
            </a:r>
            <a:r>
              <a:rPr lang="en-US" dirty="0" smtClean="0"/>
              <a:t> Academy experts trained seven Georgian trainers and developed a detailed civil servants training agenda within the Training of Trainers;</a:t>
            </a:r>
          </a:p>
          <a:p>
            <a:r>
              <a:rPr lang="en-US" dirty="0" smtClean="0"/>
              <a:t>Systematic Trainings of Civil Servants on Ethics</a:t>
            </a:r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956257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209800"/>
            <a:ext cx="10210800" cy="12953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Thank you!</a:t>
            </a:r>
            <a:endParaRPr lang="en-US" sz="5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CIVIL SERVICE BUREAU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Sylfaen" pitchFamily="18" charset="0"/>
              </a:rPr>
              <a:t>Independent Legal Entity of Public Law</a:t>
            </a:r>
          </a:p>
          <a:p>
            <a:pPr lvl="0"/>
            <a:endParaRPr lang="en-US" dirty="0" smtClean="0">
              <a:latin typeface="Sylfaen" pitchFamily="18" charset="0"/>
            </a:endParaRPr>
          </a:p>
          <a:p>
            <a:pPr lvl="0"/>
            <a:r>
              <a:rPr lang="en-US" dirty="0" smtClean="0">
                <a:latin typeface="Sylfaen" pitchFamily="18" charset="0"/>
              </a:rPr>
              <a:t>Leading Agency Coordinating  and  implementing the Civil Service Reform</a:t>
            </a:r>
          </a:p>
          <a:p>
            <a:pPr lvl="0"/>
            <a:endParaRPr lang="en-US" dirty="0" smtClean="0">
              <a:latin typeface="Sylfaen" pitchFamily="18" charset="0"/>
            </a:endParaRPr>
          </a:p>
          <a:p>
            <a:pPr lvl="0"/>
            <a:r>
              <a:rPr lang="en-US" dirty="0" smtClean="0">
                <a:latin typeface="Sylfaen" pitchFamily="18" charset="0"/>
              </a:rPr>
              <a:t>Supporting implementation of the anti-corruption policy  through ensuring publicity of assets declaration, monitoring and providing guidance on ethics</a:t>
            </a:r>
          </a:p>
          <a:p>
            <a:pPr lvl="0"/>
            <a:endParaRPr lang="en-US" dirty="0" smtClean="0">
              <a:latin typeface="Sylfae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600201"/>
            <a:ext cx="10972800" cy="3429000"/>
          </a:xfrm>
        </p:spPr>
        <p:txBody>
          <a:bodyPr/>
          <a:lstStyle/>
          <a:p>
            <a:r>
              <a:rPr lang="en-US" dirty="0" smtClean="0"/>
              <a:t>Creation of the Governmental working group</a:t>
            </a:r>
          </a:p>
          <a:p>
            <a:r>
              <a:rPr lang="en-US" dirty="0" smtClean="0"/>
              <a:t>Regular meetings</a:t>
            </a:r>
          </a:p>
          <a:p>
            <a:r>
              <a:rPr lang="en-US" dirty="0" smtClean="0"/>
              <a:t>Analyzes of the existed situation </a:t>
            </a:r>
          </a:p>
          <a:p>
            <a:r>
              <a:rPr lang="en-US" dirty="0" smtClean="0"/>
              <a:t>Reflection of the recommendations to the draft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Civil Service Reform Concept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4" descr="27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12000" y="3505200"/>
            <a:ext cx="4106424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2057400"/>
            <a:ext cx="10972800" cy="3992563"/>
          </a:xfrm>
        </p:spPr>
        <p:txBody>
          <a:bodyPr/>
          <a:lstStyle/>
          <a:p>
            <a:pPr algn="ctr">
              <a:buNone/>
            </a:pPr>
            <a:r>
              <a:rPr lang="en-US" sz="2800" dirty="0" smtClean="0"/>
              <a:t>Governmental decree N627, 19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of November, 2014</a:t>
            </a:r>
          </a:p>
          <a:p>
            <a:pPr marL="403225" indent="-293688" algn="ctr">
              <a:buNone/>
            </a:pPr>
            <a:r>
              <a:rPr lang="en-US" dirty="0" smtClean="0"/>
              <a:t>   Strategic document indicating concrete steps for reforming the Georgian Civil Service based on the EU categorization, which was used in other countries of transition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Adoption of the Concept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1"/>
            <a:ext cx="10972800" cy="4525963"/>
          </a:xfrm>
        </p:spPr>
        <p:txBody>
          <a:bodyPr/>
          <a:lstStyle/>
          <a:p>
            <a:r>
              <a:rPr lang="en-US" dirty="0" smtClean="0"/>
              <a:t>List:</a:t>
            </a:r>
          </a:p>
          <a:p>
            <a:pPr marL="566928" indent="-457200">
              <a:buFont typeface="Courier New" pitchFamily="49" charset="0"/>
              <a:buChar char="o"/>
            </a:pPr>
            <a:r>
              <a:rPr lang="en-US" sz="1800" dirty="0" smtClean="0"/>
              <a:t>Definition and the scope of the CS </a:t>
            </a:r>
          </a:p>
          <a:p>
            <a:pPr marL="566928" indent="-457200">
              <a:buFont typeface="Courier New" pitchFamily="49" charset="0"/>
              <a:buChar char="o"/>
            </a:pPr>
            <a:r>
              <a:rPr lang="en-US" sz="1800" dirty="0" smtClean="0"/>
              <a:t>Centralized system for the management, coordination and oversight over the CS </a:t>
            </a:r>
          </a:p>
          <a:p>
            <a:pPr marL="566928" indent="-457200">
              <a:buFont typeface="Courier New" pitchFamily="49" charset="0"/>
              <a:buChar char="o"/>
            </a:pPr>
            <a:r>
              <a:rPr lang="en-US" sz="1800" dirty="0" smtClean="0"/>
              <a:t>The classification system</a:t>
            </a:r>
          </a:p>
          <a:p>
            <a:pPr marL="566928" indent="-457200">
              <a:buFont typeface="Courier New" pitchFamily="49" charset="0"/>
              <a:buChar char="o"/>
            </a:pPr>
            <a:r>
              <a:rPr lang="en-US" sz="1800" dirty="0" smtClean="0"/>
              <a:t>The remuneration system</a:t>
            </a:r>
          </a:p>
          <a:p>
            <a:pPr marL="566928" indent="-457200">
              <a:buFont typeface="Courier New" pitchFamily="49" charset="0"/>
              <a:buChar char="o"/>
            </a:pPr>
            <a:r>
              <a:rPr lang="en-US" sz="1800" dirty="0" smtClean="0"/>
              <a:t>Recruitment  in civil service</a:t>
            </a:r>
          </a:p>
          <a:p>
            <a:pPr marL="566928" indent="-457200">
              <a:buFont typeface="Courier New" pitchFamily="49" charset="0"/>
              <a:buChar char="o"/>
            </a:pPr>
            <a:r>
              <a:rPr lang="en-US" sz="1800" dirty="0" smtClean="0"/>
              <a:t>Managing civil servants</a:t>
            </a:r>
          </a:p>
          <a:p>
            <a:pPr marL="566928" indent="-457200">
              <a:buFont typeface="Courier New" pitchFamily="49" charset="0"/>
              <a:buChar char="o"/>
            </a:pPr>
            <a:r>
              <a:rPr lang="en-US" sz="1800" dirty="0" smtClean="0"/>
              <a:t>Rights and duties of civil servants </a:t>
            </a:r>
          </a:p>
          <a:p>
            <a:pPr marL="566928" indent="-457200">
              <a:buFont typeface="Courier New" pitchFamily="49" charset="0"/>
              <a:buChar char="o"/>
            </a:pPr>
            <a:r>
              <a:rPr lang="en-US" sz="1800" dirty="0" smtClean="0"/>
              <a:t>Training and professional development</a:t>
            </a:r>
          </a:p>
          <a:p>
            <a:pPr marL="566928" indent="-457200">
              <a:buFont typeface="Courier New" pitchFamily="49" charset="0"/>
              <a:buChar char="o"/>
            </a:pPr>
            <a:r>
              <a:rPr lang="en-US" sz="1800" dirty="0" smtClean="0"/>
              <a:t>Equal opportunities for men and women  </a:t>
            </a:r>
          </a:p>
          <a:p>
            <a:pPr marL="566928" indent="-457200">
              <a:buAutoNum type="arabicPeriod"/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Categories of the Concept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 smtClean="0"/>
              <a:t>Civil Service Bureau started implementation of the concept by drafting the New Law on Civil Service</a:t>
            </a:r>
          </a:p>
          <a:p>
            <a:r>
              <a:rPr lang="en-US" dirty="0" smtClean="0"/>
              <a:t>Same approach of drafting, meaning: </a:t>
            </a:r>
          </a:p>
          <a:p>
            <a:endParaRPr lang="en-US" dirty="0" smtClean="0"/>
          </a:p>
          <a:p>
            <a:pPr lvl="1"/>
            <a:r>
              <a:rPr lang="en-US" sz="1600" dirty="0" smtClean="0"/>
              <a:t>Creation of working group</a:t>
            </a:r>
          </a:p>
          <a:p>
            <a:pPr lvl="1"/>
            <a:r>
              <a:rPr lang="en-US" sz="1600" dirty="0" smtClean="0"/>
              <a:t>Internal discussion</a:t>
            </a:r>
          </a:p>
          <a:p>
            <a:pPr lvl="1"/>
            <a:r>
              <a:rPr lang="en-US" sz="1600" dirty="0" smtClean="0"/>
              <a:t>SIGMA involvement</a:t>
            </a:r>
          </a:p>
          <a:p>
            <a:pPr lvl="1"/>
            <a:r>
              <a:rPr lang="en-US" sz="1600" dirty="0" smtClean="0"/>
              <a:t>Updating draft according the recommendations</a:t>
            </a:r>
          </a:p>
          <a:p>
            <a:pPr lvl="1"/>
            <a:r>
              <a:rPr lang="en-US" sz="1600" dirty="0" smtClean="0"/>
              <a:t>Public discussions </a:t>
            </a:r>
          </a:p>
          <a:p>
            <a:pPr lvl="1"/>
            <a:r>
              <a:rPr lang="en-US" sz="1600" dirty="0" smtClean="0"/>
              <a:t>Submission of the draft to the Government of Georgia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Civil service legislation 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</p:spPr>
        <p:txBody>
          <a:bodyPr/>
          <a:lstStyle/>
          <a:p>
            <a:pPr algn="ctr"/>
            <a:r>
              <a:rPr lang="ka-GE" sz="3500" b="1" dirty="0" smtClean="0"/>
              <a:t>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10691446" cy="4435476"/>
          </a:xfrm>
        </p:spPr>
        <p:txBody>
          <a:bodyPr>
            <a:normAutofit/>
          </a:bodyPr>
          <a:lstStyle/>
          <a:p>
            <a:pPr marL="347663" lvl="1" indent="-347663" algn="just">
              <a:buFont typeface="Wingdings" pitchFamily="2" charset="2"/>
              <a:buChar char="Ø"/>
            </a:pPr>
            <a:endParaRPr lang="ka-GE" sz="2800" dirty="0" smtClean="0">
              <a:latin typeface="Sylfaen" pitchFamily="18" charset="0"/>
            </a:endParaRPr>
          </a:p>
          <a:p>
            <a:pPr marL="342900" lvl="1">
              <a:buClr>
                <a:schemeClr val="accent1"/>
              </a:buClr>
            </a:pPr>
            <a:r>
              <a:rPr lang="en-US" sz="2400" dirty="0" smtClean="0"/>
              <a:t>Decrees of the Government of Georgia proceeding from the laws</a:t>
            </a:r>
          </a:p>
          <a:p>
            <a:pPr marL="342900" lvl="1">
              <a:buClr>
                <a:schemeClr val="accent1"/>
              </a:buClr>
            </a:pPr>
            <a:r>
              <a:rPr lang="en-US" sz="2400" dirty="0" smtClean="0"/>
              <a:t>Law of  Georgia on Remuneration in Civil  Service</a:t>
            </a:r>
          </a:p>
          <a:p>
            <a:pPr marL="342900" lvl="1">
              <a:buClr>
                <a:schemeClr val="accent1"/>
              </a:buClr>
            </a:pPr>
            <a:r>
              <a:rPr lang="en-US" sz="2400" dirty="0" smtClean="0"/>
              <a:t>Law of Georgia on Legal Entities of Public Law</a:t>
            </a:r>
          </a:p>
          <a:p>
            <a:pPr marL="342900" lvl="1">
              <a:buClr>
                <a:schemeClr val="accent1"/>
              </a:buClr>
            </a:pPr>
            <a:r>
              <a:rPr lang="en-US" sz="2400" dirty="0" smtClean="0"/>
              <a:t>Elaboration of Unified </a:t>
            </a:r>
            <a:r>
              <a:rPr lang="en-US" sz="2400" dirty="0" err="1" smtClean="0"/>
              <a:t>eHRM</a:t>
            </a:r>
            <a:r>
              <a:rPr lang="en-US" sz="2400" dirty="0" smtClean="0"/>
              <a:t> system </a:t>
            </a:r>
          </a:p>
          <a:p>
            <a:pPr marL="342900" lvl="1">
              <a:buClr>
                <a:schemeClr val="accent1"/>
              </a:buClr>
            </a:pPr>
            <a:r>
              <a:rPr lang="en-US" sz="2400" dirty="0" smtClean="0"/>
              <a:t>Elaboration of Job descriptions for all CS positions</a:t>
            </a:r>
          </a:p>
          <a:p>
            <a:pPr marL="342900" lvl="1">
              <a:buClr>
                <a:schemeClr val="accent1"/>
              </a:buClr>
            </a:pPr>
            <a:r>
              <a:rPr lang="en-US" sz="2400" dirty="0" smtClean="0"/>
              <a:t>Reclassification of all existing positions</a:t>
            </a:r>
          </a:p>
          <a:p>
            <a:pPr marL="342900" lvl="1">
              <a:buClr>
                <a:schemeClr val="accent1"/>
              </a:buClr>
            </a:pPr>
            <a:r>
              <a:rPr lang="en-US" sz="2400" dirty="0" smtClean="0"/>
              <a:t>Trainings on novelties of the CS Law</a:t>
            </a:r>
          </a:p>
          <a:p>
            <a:pPr marL="342900" lvl="1">
              <a:buClr>
                <a:schemeClr val="accent1"/>
              </a:buClr>
            </a:pPr>
            <a:endParaRPr lang="en-US" sz="2400" dirty="0" smtClean="0"/>
          </a:p>
          <a:p>
            <a:pPr marL="342900" lvl="1">
              <a:buClr>
                <a:schemeClr val="accent1"/>
              </a:buClr>
            </a:pPr>
            <a:endParaRPr lang="ka-GE" sz="2400" dirty="0" smtClean="0"/>
          </a:p>
          <a:p>
            <a:pPr marL="342900" lvl="1" indent="-342900" algn="just">
              <a:buFont typeface="Wingdings" pitchFamily="2" charset="2"/>
              <a:buChar char="Ø"/>
            </a:pPr>
            <a:endParaRPr lang="ka-GE" b="1" dirty="0" smtClean="0"/>
          </a:p>
          <a:p>
            <a:pPr marL="342900" lvl="1" indent="-342900" algn="just">
              <a:buFont typeface="Wingdings" pitchFamily="2" charset="2"/>
              <a:buChar char="Ø"/>
            </a:pPr>
            <a:endParaRPr lang="ka-GE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025770" y="517526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a-GE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66092" y="501650"/>
            <a:ext cx="95972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500" cap="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Transitional period before the enactment of the law</a:t>
            </a:r>
            <a:endParaRPr lang="en-US" sz="35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925108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Functional Analysis of Governmental Institutions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2438" y="1768078"/>
            <a:ext cx="11239500" cy="4286250"/>
          </a:xfrm>
        </p:spPr>
        <p:txBody>
          <a:bodyPr>
            <a:normAutofit/>
          </a:bodyPr>
          <a:lstStyle/>
          <a:p>
            <a:pPr indent="-148819" algn="just"/>
            <a:r>
              <a:rPr lang="en-US" dirty="0" smtClean="0"/>
              <a:t> To prepare the public institutions for the changes envisaged by the new Law on Civil Service it was essential to carry out the process of functional analysis which included:</a:t>
            </a:r>
          </a:p>
          <a:p>
            <a:pPr marL="1189220" algn="just"/>
            <a:r>
              <a:rPr lang="en-US" dirty="0" smtClean="0"/>
              <a:t>Detailed analysis of line ministry portfolios; in-depth examination of structures (vertical analysis)</a:t>
            </a:r>
          </a:p>
          <a:p>
            <a:pPr marL="1189220" algn="just"/>
            <a:r>
              <a:rPr lang="en-US" dirty="0" smtClean="0"/>
              <a:t>Develop general principals on organizational arrangements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9167812" y="6393003"/>
            <a:ext cx="3024188" cy="501369"/>
          </a:xfrm>
          <a:prstGeom prst="rect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520" tIns="42520" rIns="42520" bIns="42520" numCol="1" spcCol="31890" rtlCol="0" anchor="ctr">
            <a:spAutoFit/>
          </a:bodyPr>
          <a:lstStyle/>
          <a:p>
            <a:pPr algn="ctr" defTabSz="488975" hangingPunct="0"/>
            <a:endParaRPr lang="en-US" sz="2700" dirty="0">
              <a:solidFill>
                <a:srgbClr val="FFFFFF"/>
              </a:solidFill>
              <a:effectLst>
                <a:outerShdw blurRad="25400" dist="33948" dir="2700000" rotWithShape="0">
                  <a:srgbClr val="3B3936"/>
                </a:outerShdw>
              </a:effectLst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id="4" name="Picture 3" descr="LOGGO-eng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96500" y="5893594"/>
            <a:ext cx="1285875" cy="96440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Enactment of the new Civil service Law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Civil Service Law came into force from July 1, 2017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Clear definition of Functions of Civil servants, labor and administrative contract employees </a:t>
            </a:r>
          </a:p>
          <a:p>
            <a:pPr lvl="1"/>
            <a:r>
              <a:rPr lang="en-US" dirty="0" smtClean="0"/>
              <a:t>Unified classification system </a:t>
            </a:r>
          </a:p>
          <a:p>
            <a:pPr lvl="1"/>
            <a:r>
              <a:rPr lang="en-US" dirty="0" smtClean="0"/>
              <a:t>New regulations for admission to civil service</a:t>
            </a:r>
          </a:p>
          <a:p>
            <a:pPr lvl="1"/>
            <a:r>
              <a:rPr lang="en-US" dirty="0" smtClean="0"/>
              <a:t>Carrier management system</a:t>
            </a:r>
          </a:p>
          <a:p>
            <a:pPr lvl="1"/>
            <a:r>
              <a:rPr lang="en-US" dirty="0" smtClean="0"/>
              <a:t>Unified remuneration system</a:t>
            </a:r>
          </a:p>
          <a:p>
            <a:pPr lvl="1"/>
            <a:r>
              <a:rPr lang="en-US" dirty="0" smtClean="0"/>
              <a:t>Performance appraisal and professional development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1858</TotalTime>
  <Words>695</Words>
  <Application>Microsoft Office PowerPoint</Application>
  <PresentationFormat>Custom</PresentationFormat>
  <Paragraphs>99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Apothecary</vt:lpstr>
      <vt:lpstr>Slide 1</vt:lpstr>
      <vt:lpstr>CIVIL SERVICE BUREAU</vt:lpstr>
      <vt:lpstr>Civil Service Reform Concept</vt:lpstr>
      <vt:lpstr>Adoption of the Concept</vt:lpstr>
      <vt:lpstr>Categories of the Concept</vt:lpstr>
      <vt:lpstr>Civil service legislation </vt:lpstr>
      <vt:lpstr> </vt:lpstr>
      <vt:lpstr>Functional Analysis of Governmental Institutions</vt:lpstr>
      <vt:lpstr>Enactment of the new Civil service Law</vt:lpstr>
      <vt:lpstr>Law on Salaries </vt:lpstr>
      <vt:lpstr> Online Asset Declaration System in Georgia  </vt:lpstr>
      <vt:lpstr>Development of Declarations Monitoring System </vt:lpstr>
      <vt:lpstr>Monitoring Procedure</vt:lpstr>
      <vt:lpstr>Ethics in Civil Service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Vashalomidze</dc:creator>
  <cp:lastModifiedBy>irina</cp:lastModifiedBy>
  <cp:revision>184</cp:revision>
  <dcterms:created xsi:type="dcterms:W3CDTF">2006-08-16T00:00:00Z</dcterms:created>
  <dcterms:modified xsi:type="dcterms:W3CDTF">2018-09-28T14:58:51Z</dcterms:modified>
</cp:coreProperties>
</file>