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0"/>
  </p:notesMasterIdLst>
  <p:sldIdLst>
    <p:sldId id="348" r:id="rId2"/>
    <p:sldId id="257" r:id="rId3"/>
    <p:sldId id="258" r:id="rId4"/>
    <p:sldId id="349" r:id="rId5"/>
    <p:sldId id="260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94" r:id="rId26"/>
    <p:sldId id="295" r:id="rId27"/>
    <p:sldId id="296" r:id="rId28"/>
    <p:sldId id="297" r:id="rId29"/>
    <p:sldId id="359" r:id="rId30"/>
    <p:sldId id="360" r:id="rId31"/>
    <p:sldId id="301" r:id="rId32"/>
    <p:sldId id="283" r:id="rId33"/>
    <p:sldId id="284" r:id="rId34"/>
    <p:sldId id="285" r:id="rId35"/>
    <p:sldId id="287" r:id="rId36"/>
    <p:sldId id="288" r:id="rId37"/>
    <p:sldId id="307" r:id="rId38"/>
    <p:sldId id="308" r:id="rId39"/>
    <p:sldId id="309" r:id="rId40"/>
    <p:sldId id="310" r:id="rId41"/>
    <p:sldId id="357" r:id="rId42"/>
    <p:sldId id="358" r:id="rId43"/>
    <p:sldId id="315" r:id="rId44"/>
    <p:sldId id="362" r:id="rId45"/>
    <p:sldId id="361" r:id="rId46"/>
    <p:sldId id="316" r:id="rId47"/>
    <p:sldId id="317" r:id="rId48"/>
    <p:sldId id="318" r:id="rId49"/>
    <p:sldId id="319" r:id="rId50"/>
    <p:sldId id="320" r:id="rId51"/>
    <p:sldId id="363" r:id="rId52"/>
    <p:sldId id="324" r:id="rId53"/>
    <p:sldId id="325" r:id="rId54"/>
    <p:sldId id="355" r:id="rId55"/>
    <p:sldId id="326" r:id="rId56"/>
    <p:sldId id="330" r:id="rId57"/>
    <p:sldId id="331" r:id="rId58"/>
    <p:sldId id="332" r:id="rId59"/>
    <p:sldId id="333" r:id="rId60"/>
    <p:sldId id="335" r:id="rId61"/>
    <p:sldId id="336" r:id="rId62"/>
    <p:sldId id="337" r:id="rId63"/>
    <p:sldId id="338" r:id="rId64"/>
    <p:sldId id="339" r:id="rId65"/>
    <p:sldId id="340" r:id="rId66"/>
    <p:sldId id="341" r:id="rId67"/>
    <p:sldId id="346" r:id="rId68"/>
    <p:sldId id="345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984"/>
    <p:restoredTop sz="94671"/>
  </p:normalViewPr>
  <p:slideViewPr>
    <p:cSldViewPr snapToGrid="0" snapToObjects="1">
      <p:cViewPr>
        <p:scale>
          <a:sx n="100" d="100"/>
          <a:sy n="10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notesMaster" Target="notesMasters/notesMaster1.xml"/><Relationship Id="rId71" Type="http://schemas.openxmlformats.org/officeDocument/2006/relationships/presProps" Target="presProps.xml"/><Relationship Id="rId72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heme" Target="theme/theme1.xml"/><Relationship Id="rId74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Circulations per </a:t>
            </a:r>
            <a:r>
              <a:rPr lang="en-US" sz="1800" dirty="0" smtClean="0"/>
              <a:t>Student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4 Year Colleges and Universities</a:t>
            </a:r>
            <a:endParaRPr lang="en-US" sz="1600" dirty="0" smtClean="0">
              <a:effectLst/>
            </a:endParaRP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Sheet1!$A$2:$A$10</c:f>
              <c:numCache>
                <c:formatCode>General</c:formatCode>
                <c:ptCount val="9"/>
                <c:pt idx="0">
                  <c:v>1994.0</c:v>
                </c:pt>
                <c:pt idx="1">
                  <c:v>1996.0</c:v>
                </c:pt>
                <c:pt idx="2">
                  <c:v>1998.0</c:v>
                </c:pt>
                <c:pt idx="3">
                  <c:v>2000.0</c:v>
                </c:pt>
                <c:pt idx="4">
                  <c:v>2004.0</c:v>
                </c:pt>
                <c:pt idx="5">
                  <c:v>2006.0</c:v>
                </c:pt>
                <c:pt idx="6">
                  <c:v>2008.0</c:v>
                </c:pt>
                <c:pt idx="7">
                  <c:v>2010.0</c:v>
                </c:pt>
                <c:pt idx="8">
                  <c:v>2012.0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22.0</c:v>
                </c:pt>
                <c:pt idx="1">
                  <c:v>22.0</c:v>
                </c:pt>
                <c:pt idx="2">
                  <c:v>20.0</c:v>
                </c:pt>
                <c:pt idx="3">
                  <c:v>18.0</c:v>
                </c:pt>
                <c:pt idx="4">
                  <c:v>16.0</c:v>
                </c:pt>
                <c:pt idx="5">
                  <c:v>15.0</c:v>
                </c:pt>
                <c:pt idx="6">
                  <c:v>13.0</c:v>
                </c:pt>
                <c:pt idx="7">
                  <c:v>11.0</c:v>
                </c:pt>
                <c:pt idx="8">
                  <c:v>10.0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46900512"/>
        <c:axId val="1746894272"/>
      </c:lineChart>
      <c:catAx>
        <c:axId val="1746900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46894272"/>
        <c:crosses val="autoZero"/>
        <c:auto val="1"/>
        <c:lblAlgn val="ctr"/>
        <c:lblOffset val="100"/>
        <c:noMultiLvlLbl val="0"/>
      </c:catAx>
      <c:valAx>
        <c:axId val="1746894272"/>
        <c:scaling>
          <c:orientation val="minMax"/>
          <c:min val="8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46900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8808F-C608-C24B-BA1E-1F63542A7731}" type="datetimeFigureOut">
              <a:rPr lang="en-US" smtClean="0"/>
              <a:t>5/22/17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D1505-A5B7-3C4D-874D-C1379A25F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6F694-DDE0-4242-B652-8A0F399BCB2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53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36C1C-AB80-45D9-AB6C-9970EB2BEC4D}" type="slidenum">
              <a:rPr lang="en-US" smtClean="0">
                <a:solidFill>
                  <a:prstClr val="black"/>
                </a:solidFill>
              </a:rPr>
              <a:pPr/>
              <a:t>55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5318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8EFBA-BF9C-4E42-B172-631F8CAE5A55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022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why so much value was placed on collection counts in the past.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6F694-DDE0-4242-B652-8A0F399BCB2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476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Libraries built these collections by working with faculty, studying what was being taught by the university and by examining what was used by library</a:t>
            </a:r>
            <a:r>
              <a:rPr lang="en-US" baseline="0" dirty="0" smtClean="0"/>
              <a:t> patrons.  Based on those things they would go out and identify what they thought were the books most likely to be used.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6F694-DDE0-4242-B652-8A0F399BCB2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90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Even when we do everything right, we’re</a:t>
            </a:r>
            <a:r>
              <a:rPr lang="en-US" baseline="0" dirty="0" smtClean="0"/>
              <a:t> not very good at guessing.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6F694-DDE0-4242-B652-8A0F399BCB2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57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Even when we do everything right, we’re</a:t>
            </a:r>
            <a:r>
              <a:rPr lang="en-US" baseline="0" dirty="0" smtClean="0"/>
              <a:t> not very good at guessing.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6F694-DDE0-4242-B652-8A0F399BCB2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0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We’re spending time and money</a:t>
            </a:r>
            <a:r>
              <a:rPr lang="en-US" baseline="0" dirty="0" smtClean="0"/>
              <a:t> on books, many of which are never even used.  And when they’re used they’re used only once or twice.  Think of all the things we could be doing if we weren’t guessing.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6F694-DDE0-4242-B652-8A0F399BCB2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56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36C1C-AB80-45D9-AB6C-9970EB2BEC4D}" type="slidenum">
              <a:rPr lang="en-US" smtClean="0">
                <a:solidFill>
                  <a:prstClr val="black"/>
                </a:solidFill>
              </a:rPr>
              <a:pPr/>
              <a:t>52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474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36C1C-AB80-45D9-AB6C-9970EB2BEC4D}" type="slidenum">
              <a:rPr lang="en-US" smtClean="0">
                <a:solidFill>
                  <a:prstClr val="black"/>
                </a:solidFill>
              </a:rPr>
              <a:pPr/>
              <a:t>53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95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36C1C-AB80-45D9-AB6C-9970EB2BEC4D}" type="slidenum">
              <a:rPr lang="en-US" smtClean="0">
                <a:solidFill>
                  <a:prstClr val="black"/>
                </a:solidFill>
              </a:rPr>
              <a:pPr/>
              <a:t>54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40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08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7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481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456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6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065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0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5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66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05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E4531-F07C-C14B-B41E-2FD83D7EE8AD}" type="datetimeFigureOut">
              <a:rPr lang="en-US" smtClean="0"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B3B3B-412E-8245-BEED-22813FFFF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54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3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microsoft.com/office/2007/relationships/hdphoto" Target="../media/hdphoto3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6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6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6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6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0"/>
          <a:stretch/>
        </p:blipFill>
        <p:spPr bwMode="auto">
          <a:xfrm>
            <a:off x="228600" y="812601"/>
            <a:ext cx="8915400" cy="604539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10840"/>
            <a:ext cx="8991600" cy="1537855"/>
          </a:xfrm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solidFill>
                  <a:schemeClr val="bg1"/>
                </a:solidFill>
                <a:latin typeface="Arial Black" pitchFamily="34" charset="0"/>
              </a:rPr>
              <a:t>The Shifting Nature of Academic Library Collections</a:t>
            </a:r>
            <a:br>
              <a:rPr lang="en-US" sz="3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n-U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18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Library Connect Meeting</a:t>
            </a:r>
            <a:r>
              <a:rPr lang="en-US" sz="18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8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8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May 31, 2017</a:t>
            </a:r>
            <a:endParaRPr lang="en-US" sz="2400" b="1" dirty="0">
              <a:solidFill>
                <a:schemeClr val="bg1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562600"/>
            <a:ext cx="3574473" cy="1295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4691" y="5867400"/>
            <a:ext cx="579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486400" algn="l"/>
              </a:tabLst>
            </a:pPr>
            <a:r>
              <a:rPr lang="en-US" sz="2000" dirty="0" smtClean="0">
                <a:solidFill>
                  <a:schemeClr val="bg1"/>
                </a:solidFill>
                <a:latin typeface="Arial Rounded MT Bold" pitchFamily="34" charset="0"/>
              </a:rPr>
              <a:t>Doug Way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 Rounded MT Bold" pitchFamily="34" charset="0"/>
              </a:rPr>
              <a:t>AUL for Collections and Research Services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rial Rounded MT Bold" pitchFamily="34" charset="0"/>
              </a:rPr>
              <a:t>University of Wisconsin-Madison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334125"/>
            <a:ext cx="8382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43401" y="6642556"/>
            <a:ext cx="480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CC BY-NC-SA 2.0 / Pete Prodoehl / http://www.flickr.com/photos/raster/3216358349/sizes/l/in/photostream/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0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24384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Baskerville Old Face" pitchFamily="18" charset="0"/>
              </a:rPr>
              <a:t>But, at the same time…</a:t>
            </a:r>
            <a:endParaRPr lang="en-US" sz="9600" dirty="0">
              <a:solidFill>
                <a:schemeClr val="bg1"/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83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6566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Opportunity is Knocking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CC BY-NC /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Pim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 Stouten / http://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www.flickr.com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/photos/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pimgmx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/4904649873/sizes/l/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8" b="67823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608133"/>
            <a:ext cx="3498845" cy="526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5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8633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Opportunity is Knocking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399233" y="1600200"/>
            <a:ext cx="5287567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ndale Mono"/>
                <a:cs typeface="Andale Mono"/>
              </a:rPr>
              <a:t>Technology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Andale Mono"/>
                <a:cs typeface="Andale Mono"/>
              </a:rPr>
              <a:t>Internet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Andale Mono"/>
                <a:cs typeface="Andale Mono"/>
              </a:rPr>
              <a:t>Mass Digitization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Andale Mono"/>
                <a:cs typeface="Andale Mono"/>
              </a:rPr>
              <a:t>Proliferation of Online resources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latin typeface="Andale Mono"/>
                <a:ea typeface="AppleGothic"/>
                <a:cs typeface="Andale Mono"/>
              </a:rPr>
              <a:t>Providing the opportunity to think differently about libraries.</a:t>
            </a:r>
            <a:endParaRPr lang="en-US" dirty="0">
              <a:solidFill>
                <a:schemeClr val="bg1"/>
              </a:solidFill>
              <a:latin typeface="Andale Mono"/>
              <a:ea typeface="AppleGothic"/>
              <a:cs typeface="Andale Mon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CC BY-NC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/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Pim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 Stouten / http://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www.flickr.com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/photos/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pimgmx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/4904649873/sizes/l/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8" b="67823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608133"/>
            <a:ext cx="3498845" cy="526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62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16704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chemeClr val="bg1"/>
                </a:solidFill>
                <a:latin typeface="Arial Black" pitchFamily="34" charset="0"/>
              </a:rPr>
              <a:t>In the Past:</a:t>
            </a:r>
            <a:br>
              <a:rPr lang="en-US" sz="4000" dirty="0" smtClean="0">
                <a:solidFill>
                  <a:schemeClr val="bg1"/>
                </a:solidFill>
                <a:latin typeface="Arial Black" pitchFamily="34" charset="0"/>
              </a:rPr>
            </a:br>
            <a:endParaRPr lang="en-US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5" b="14727"/>
          <a:stretch/>
        </p:blipFill>
        <p:spPr bwMode="auto">
          <a:xfrm>
            <a:off x="-6824" y="1487606"/>
            <a:ext cx="9144000" cy="537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5" b="14727"/>
          <a:stretch/>
        </p:blipFill>
        <p:spPr bwMode="auto">
          <a:xfrm>
            <a:off x="0" y="1487606"/>
            <a:ext cx="9144000" cy="537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 rot="5400000">
            <a:off x="6497494" y="4227984"/>
            <a:ext cx="502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CC BY 2.0 </a:t>
            </a: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</a:rPr>
              <a:t>/ </a:t>
            </a:r>
            <a:r>
              <a:rPr lang="en-US" sz="900" dirty="0" err="1" smtClean="0">
                <a:solidFill>
                  <a:schemeClr val="bg1">
                    <a:lumMod val="95000"/>
                  </a:schemeClr>
                </a:solidFill>
              </a:rPr>
              <a:t>dfulmer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 /http://www.flickr.com/photos/annarbor/4349874915/sizes/l/in/photostream/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78023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1670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In the Past:</a:t>
            </a:r>
            <a:br>
              <a:rPr lang="en-US" dirty="0" smtClean="0">
                <a:solidFill>
                  <a:schemeClr val="bg1"/>
                </a:solidFill>
                <a:latin typeface="Arial Black" pitchFamily="34" charset="0"/>
              </a:rPr>
            </a:br>
            <a:endParaRPr lang="en-US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7487"/>
            <a:ext cx="9144000" cy="537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5400000">
            <a:off x="6497494" y="4227984"/>
            <a:ext cx="502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CC BY 2.0 </a:t>
            </a: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</a:rPr>
              <a:t>/ </a:t>
            </a:r>
            <a:r>
              <a:rPr lang="en-US" sz="900" dirty="0" err="1" smtClean="0">
                <a:solidFill>
                  <a:schemeClr val="bg1">
                    <a:lumMod val="95000"/>
                  </a:schemeClr>
                </a:solidFill>
              </a:rPr>
              <a:t>dfulmer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 /http://www.flickr.com/photos/annarbor/4349874915/sizes/l/in/photostream/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801469"/>
            <a:ext cx="9127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 Black" pitchFamily="34" charset="0"/>
              </a:rPr>
              <a:t>We Built Stand-Alone Collections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3362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412" y="14128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Difficult to Know what Others Owned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70"/>
          <a:stretch/>
        </p:blipFill>
        <p:spPr bwMode="auto">
          <a:xfrm>
            <a:off x="0" y="1466850"/>
            <a:ext cx="9153525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5400000">
            <a:off x="6497494" y="4227984"/>
            <a:ext cx="502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CC BY 2.0 </a:t>
            </a: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</a:rPr>
              <a:t>/ Karin </a:t>
            </a:r>
            <a:r>
              <a:rPr lang="en-US" sz="900" dirty="0" err="1">
                <a:solidFill>
                  <a:schemeClr val="bg1">
                    <a:lumMod val="95000"/>
                  </a:schemeClr>
                </a:solidFill>
              </a:rPr>
              <a:t>D</a:t>
            </a:r>
            <a:r>
              <a:rPr lang="en-US" sz="900" dirty="0" err="1" smtClean="0">
                <a:solidFill>
                  <a:schemeClr val="bg1">
                    <a:lumMod val="95000"/>
                  </a:schemeClr>
                </a:solidFill>
              </a:rPr>
              <a:t>alziel</a:t>
            </a: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</a:rPr>
              <a:t> /http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://www.flickr.com/photos/nirak/2035550177/sizes/l/in/photostream</a:t>
            </a: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</a:rPr>
              <a:t>/</a:t>
            </a:r>
            <a:endParaRPr lang="en-US" sz="9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52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455986"/>
            <a:ext cx="9144000" cy="5402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3449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Expensive and Time Consuming to Get Items from Other Libraries</a:t>
            </a:r>
            <a:endParaRPr lang="en-US" sz="3600" dirty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55986"/>
            <a:ext cx="8305800" cy="5402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24325" y="6627168"/>
            <a:ext cx="502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CC 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</a:rPr>
              <a:t>BY-NC 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2.0 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</a:rPr>
              <a:t>/ Rob 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Weir /http://www.flickr.com/photos/rcweir/5286185440/sizes/l/in/photostream/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184737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80"/>
          <a:stretch/>
        </p:blipFill>
        <p:spPr bwMode="auto">
          <a:xfrm>
            <a:off x="0" y="1541860"/>
            <a:ext cx="9144000" cy="5316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solidFill>
            <a:schemeClr val="tx1">
              <a:alpha val="6196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6926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Purchased Just in Case…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Attempted to anticipate needs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Tried to build comprehensive collections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Why volume count was so important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0" y="6627168"/>
            <a:ext cx="6096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CC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BY-NC-SA 2.0 / Random Letters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/ http://www.flickr.com/photos/jessiemoore/3192090799/sizes/l/in/photostream/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84705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 t="18261" r="11095" b="3844"/>
          <a:stretch/>
        </p:blipFill>
        <p:spPr bwMode="auto">
          <a:xfrm>
            <a:off x="-40944" y="1473958"/>
            <a:ext cx="9184944" cy="543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23" y="148395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The Problem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15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/>
              <a:t>We’re not good at guessing…</a:t>
            </a:r>
          </a:p>
          <a:p>
            <a:r>
              <a:rPr lang="en-US" b="1" dirty="0" smtClean="0"/>
              <a:t>Kent Study: </a:t>
            </a:r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40%</a:t>
            </a:r>
            <a:r>
              <a:rPr lang="en-US" sz="2800" b="1" dirty="0" smtClean="0"/>
              <a:t> of books never circulated</a:t>
            </a:r>
          </a:p>
          <a:p>
            <a:r>
              <a:rPr lang="en-US" b="1" dirty="0" smtClean="0"/>
              <a:t>Cornell: </a:t>
            </a:r>
            <a:r>
              <a:rPr lang="en-US" sz="28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55%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/>
              <a:t>of books published since 1990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SCS Monographs Index: </a:t>
            </a:r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42%</a:t>
            </a:r>
          </a:p>
          <a:p>
            <a:pPr lvl="1"/>
            <a: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latin typeface="Arial Black" pitchFamily="34" charset="0"/>
              </a:rPr>
              <a:t> </a:t>
            </a:r>
            <a: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75%</a:t>
            </a:r>
            <a: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b="1" dirty="0" smtClean="0"/>
              <a:t>3 or fewer circs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3773" y="6633949"/>
            <a:ext cx="899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/>
              <a:t>CC BY-NC 2.0 / </a:t>
            </a:r>
            <a:r>
              <a:rPr lang="en-US" sz="800" dirty="0"/>
              <a:t>Liam Gallagher / http://www.flickr.com/photos/23026122@N07/2209377175/sizes/l/in/photostream/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27247" y="5715001"/>
            <a:ext cx="64405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Kent, Allen. 1979. </a:t>
            </a:r>
            <a:r>
              <a:rPr lang="en-US" sz="1000" i="1" dirty="0"/>
              <a:t>Use of library materials: the University of Pittsburgh study</a:t>
            </a:r>
            <a:r>
              <a:rPr lang="en-US" sz="1000" dirty="0"/>
              <a:t>. New York: M. Dekker.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27247" y="5943600"/>
            <a:ext cx="6440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Report of the Collection Development Executive Committee Task Force on Print Collection </a:t>
            </a:r>
            <a:r>
              <a:rPr lang="en-US" sz="1000" i="1" dirty="0" smtClean="0"/>
              <a:t>Usage</a:t>
            </a:r>
            <a:r>
              <a:rPr lang="en-US" sz="1000" dirty="0"/>
              <a:t>.</a:t>
            </a:r>
          </a:p>
          <a:p>
            <a:r>
              <a:rPr lang="en-US" sz="1000" dirty="0"/>
              <a:t>Cornell University Library, http://staffweb.library.cornell.edu/system/files/CollectionUsageTF_ReportFinal11-22-10.</a:t>
            </a:r>
            <a:r>
              <a:rPr lang="en-US" sz="1000" dirty="0" smtClean="0"/>
              <a:t>pdf</a:t>
            </a:r>
          </a:p>
          <a:p>
            <a:endParaRPr lang="en-US" sz="1000" dirty="0"/>
          </a:p>
          <a:p>
            <a:r>
              <a:rPr lang="en-US" sz="1000" dirty="0" smtClean="0">
                <a:solidFill>
                  <a:srgbClr val="000000"/>
                </a:solidFill>
              </a:rPr>
              <a:t>Lugg, Rick. January, 2017. </a:t>
            </a:r>
            <a:r>
              <a:rPr lang="en-US" sz="1000" i="1" dirty="0" smtClean="0">
                <a:solidFill>
                  <a:srgbClr val="000000"/>
                </a:solidFill>
              </a:rPr>
              <a:t>The SCS Monographs Index</a:t>
            </a:r>
            <a:r>
              <a:rPr lang="en-US" sz="1000" dirty="0" smtClean="0">
                <a:solidFill>
                  <a:srgbClr val="000000"/>
                </a:solidFill>
              </a:rPr>
              <a:t>, </a:t>
            </a:r>
            <a:r>
              <a:rPr lang="en-US" sz="1000" dirty="0">
                <a:solidFill>
                  <a:srgbClr val="000000"/>
                </a:solidFill>
              </a:rPr>
              <a:t>https://</a:t>
            </a:r>
            <a:r>
              <a:rPr lang="en-US" sz="1000" dirty="0" err="1">
                <a:solidFill>
                  <a:srgbClr val="000000"/>
                </a:solidFill>
              </a:rPr>
              <a:t>www.oclc.org</a:t>
            </a:r>
            <a:r>
              <a:rPr lang="en-US" sz="1000" dirty="0">
                <a:solidFill>
                  <a:srgbClr val="000000"/>
                </a:solidFill>
              </a:rPr>
              <a:t>/</a:t>
            </a:r>
            <a:r>
              <a:rPr lang="en-US" sz="1000" dirty="0" err="1">
                <a:solidFill>
                  <a:srgbClr val="000000"/>
                </a:solidFill>
              </a:rPr>
              <a:t>en</a:t>
            </a:r>
            <a:r>
              <a:rPr lang="en-US" sz="1000" dirty="0">
                <a:solidFill>
                  <a:srgbClr val="000000"/>
                </a:solidFill>
              </a:rPr>
              <a:t>/sustainable-collections/</a:t>
            </a:r>
            <a:r>
              <a:rPr lang="en-US" sz="1000" dirty="0" err="1">
                <a:solidFill>
                  <a:srgbClr val="000000"/>
                </a:solidFill>
              </a:rPr>
              <a:t>resources.html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766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 t="18261" r="11095" b="3844"/>
          <a:stretch/>
        </p:blipFill>
        <p:spPr bwMode="auto">
          <a:xfrm>
            <a:off x="-40944" y="1473958"/>
            <a:ext cx="9184944" cy="543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23" y="148395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The Problem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781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/>
              <a:t>And it’s expensive to keep these things on our shelves</a:t>
            </a:r>
          </a:p>
          <a:p>
            <a:r>
              <a:rPr lang="en-US" b="1" dirty="0" smtClean="0"/>
              <a:t>Myth of the one-time cost</a:t>
            </a:r>
          </a:p>
          <a:p>
            <a:pPr lvl="1"/>
            <a:r>
              <a:rPr lang="en-US" sz="2400" b="1" dirty="0" smtClean="0"/>
              <a:t>$4.26 per year per volume</a:t>
            </a:r>
          </a:p>
          <a:p>
            <a:pPr lvl="1"/>
            <a:r>
              <a:rPr lang="en-US" sz="2400" b="1" dirty="0" smtClean="0"/>
              <a:t>Costing us time, space, money and opportunity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3773" y="6633949"/>
            <a:ext cx="899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/>
              <a:t>CC BY-NC 2.0 / </a:t>
            </a:r>
            <a:r>
              <a:rPr lang="en-US" sz="800" dirty="0"/>
              <a:t>Liam Gallagher / http://www.flickr.com/photos/23026122@N07/2209377175/sizes/l/in/photostream/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5770602"/>
            <a:ext cx="4343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/>
            <a:r>
              <a:rPr lang="en-US" sz="1000" dirty="0"/>
              <a:t>Council on Library and Information Resources. 2010. </a:t>
            </a:r>
            <a:r>
              <a:rPr lang="en-US" sz="1000" i="1" dirty="0"/>
              <a:t>The idea of </a:t>
            </a:r>
            <a:r>
              <a:rPr lang="en-US" sz="1000" i="1" dirty="0" smtClean="0"/>
              <a:t>order: transforming </a:t>
            </a:r>
            <a:r>
              <a:rPr lang="en-US" sz="1000" i="1" dirty="0"/>
              <a:t>research collections for 21st century scholarship</a:t>
            </a:r>
            <a:r>
              <a:rPr lang="en-US" sz="1000" dirty="0"/>
              <a:t>. Washington, D.C.: Council on Library and Information Resources.</a:t>
            </a:r>
          </a:p>
        </p:txBody>
      </p:sp>
    </p:spTree>
    <p:extLst>
      <p:ext uri="{BB962C8B-B14F-4D97-AF65-F5344CB8AC3E}">
        <p14:creationId xmlns:p14="http://schemas.microsoft.com/office/powerpoint/2010/main" val="7756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9" r="5489" b="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Arial Black"/>
                <a:cs typeface="Arial Black"/>
              </a:rPr>
              <a:t>Our World in a Word…</a:t>
            </a:r>
            <a:endParaRPr lang="en-US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16070" y="6627168"/>
            <a:ext cx="3527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NASA Visible Earth / http://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visibleearth.nasa.gov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Picture 4" descr="AS17-148-2272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668" y="1176868"/>
            <a:ext cx="5681132" cy="568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53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649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900" dirty="0" smtClean="0">
                <a:solidFill>
                  <a:schemeClr val="bg1"/>
                </a:solidFill>
                <a:latin typeface="Arial Black" pitchFamily="34" charset="0"/>
              </a:rPr>
              <a:t>Complicating Things: </a:t>
            </a:r>
            <a:br>
              <a:rPr lang="en-US" sz="49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How Collections are Used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0" b="29481"/>
          <a:stretch/>
        </p:blipFill>
        <p:spPr bwMode="auto">
          <a:xfrm>
            <a:off x="0" y="1460311"/>
            <a:ext cx="9144000" cy="5397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5400000">
            <a:off x="6720384" y="4051434"/>
            <a:ext cx="46595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/>
              <a:t>CC BY-NC 2.0 / Gene Han / </a:t>
            </a:r>
            <a:r>
              <a:rPr lang="en-US" sz="800" dirty="0"/>
              <a:t>http://www.flickr.com/photos/larimdame/1450114840/sizes/l/in/photostream/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79826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0" b="29481"/>
          <a:stretch/>
        </p:blipFill>
        <p:spPr bwMode="auto">
          <a:xfrm>
            <a:off x="0" y="1460311"/>
            <a:ext cx="9144000" cy="5397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solidFill>
            <a:schemeClr val="tx1">
              <a:alpha val="6196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474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900" dirty="0" smtClean="0">
                <a:solidFill>
                  <a:schemeClr val="bg1"/>
                </a:solidFill>
                <a:latin typeface="Arial Black" pitchFamily="34" charset="0"/>
              </a:rPr>
              <a:t>Complicating Things: </a:t>
            </a:r>
            <a:br>
              <a:rPr lang="en-US" sz="49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How Collections are Used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Not a new concept in libraries</a:t>
            </a: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Trueswell’s</a:t>
            </a:r>
            <a:r>
              <a:rPr lang="en-US" dirty="0" smtClean="0">
                <a:solidFill>
                  <a:schemeClr val="bg1"/>
                </a:solidFill>
              </a:rPr>
              <a:t> 80-20 rule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Updated in 2011 by an </a:t>
            </a:r>
            <a:r>
              <a:rPr lang="en-US" dirty="0" err="1" smtClean="0">
                <a:solidFill>
                  <a:schemeClr val="bg1"/>
                </a:solidFill>
              </a:rPr>
              <a:t>OhioLink</a:t>
            </a:r>
            <a:r>
              <a:rPr lang="en-US" dirty="0" smtClean="0">
                <a:solidFill>
                  <a:schemeClr val="bg1"/>
                </a:solidFill>
              </a:rPr>
              <a:t> study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80-6 rule</a:t>
            </a:r>
          </a:p>
          <a:p>
            <a:pPr lvl="2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5400000">
            <a:off x="6720384" y="4051434"/>
            <a:ext cx="46595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/>
              <a:t>CC BY-NC 2.0 / Gene Han / </a:t>
            </a:r>
            <a:r>
              <a:rPr lang="en-US" sz="800" dirty="0"/>
              <a:t>http://www.flickr.com/photos/larimdame/1450114840/sizes/l/in/photostream/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7400" y="5943600"/>
            <a:ext cx="6705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bg1"/>
                </a:solidFill>
              </a:rPr>
              <a:t>Trueswell</a:t>
            </a:r>
            <a:r>
              <a:rPr lang="en-US" sz="1000" dirty="0" smtClean="0">
                <a:solidFill>
                  <a:schemeClr val="bg1"/>
                </a:solidFill>
              </a:rPr>
              <a:t>, Richard. 1969. “Some Behavioral Patterns of Library Users: The 80/20 Rule. </a:t>
            </a:r>
            <a:r>
              <a:rPr lang="en-US" sz="1000" i="1" dirty="0" smtClean="0">
                <a:solidFill>
                  <a:schemeClr val="bg1"/>
                </a:solidFill>
              </a:rPr>
              <a:t>Wilson Library Bulletin, 43 </a:t>
            </a:r>
            <a:r>
              <a:rPr lang="en-US" sz="1000" dirty="0" smtClean="0">
                <a:solidFill>
                  <a:schemeClr val="bg1"/>
                </a:solidFill>
              </a:rPr>
              <a:t>(5), 458-61.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6230779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Edward T. O’Neill, and Julia Gammon. </a:t>
            </a:r>
            <a:r>
              <a:rPr lang="en-US" sz="1000" dirty="0" smtClean="0">
                <a:solidFill>
                  <a:schemeClr val="bg1"/>
                </a:solidFill>
              </a:rPr>
              <a:t>2011.</a:t>
            </a:r>
            <a:r>
              <a:rPr lang="en-US" sz="1000" dirty="0">
                <a:solidFill>
                  <a:schemeClr val="bg1"/>
                </a:solidFill>
              </a:rPr>
              <a:t> </a:t>
            </a:r>
            <a:r>
              <a:rPr lang="en-US" sz="1000" i="1" dirty="0" err="1">
                <a:solidFill>
                  <a:schemeClr val="bg1"/>
                </a:solidFill>
              </a:rPr>
              <a:t>OhioLINK</a:t>
            </a:r>
            <a:r>
              <a:rPr lang="en-US" sz="1000" i="1" dirty="0">
                <a:solidFill>
                  <a:schemeClr val="bg1"/>
                </a:solidFill>
              </a:rPr>
              <a:t>—OCLC collection and circulation analysis project 2011</a:t>
            </a:r>
            <a:r>
              <a:rPr lang="en-US" sz="1000" dirty="0">
                <a:solidFill>
                  <a:schemeClr val="bg1"/>
                </a:solidFill>
              </a:rPr>
              <a:t>. Online Computer Library Center. http://www.oclc.org/resources/research/publications/library/2011/2011-06.pdf</a:t>
            </a:r>
          </a:p>
        </p:txBody>
      </p:sp>
    </p:spTree>
    <p:extLst>
      <p:ext uri="{BB962C8B-B14F-4D97-AF65-F5344CB8AC3E}">
        <p14:creationId xmlns:p14="http://schemas.microsoft.com/office/powerpoint/2010/main" val="114559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0" b="29481"/>
          <a:stretch/>
        </p:blipFill>
        <p:spPr bwMode="auto">
          <a:xfrm>
            <a:off x="0" y="1460311"/>
            <a:ext cx="9144000" cy="5397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47800"/>
            <a:ext cx="9144000" cy="5410200"/>
          </a:xfrm>
          <a:prstGeom prst="rect">
            <a:avLst/>
          </a:prstGeom>
          <a:solidFill>
            <a:schemeClr val="tx1">
              <a:alpha val="6196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474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900" dirty="0" smtClean="0">
                <a:solidFill>
                  <a:schemeClr val="bg1"/>
                </a:solidFill>
                <a:latin typeface="Arial Black" pitchFamily="34" charset="0"/>
              </a:rPr>
              <a:t>Complicating Things: </a:t>
            </a:r>
            <a:br>
              <a:rPr lang="en-US" sz="49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How Collections are Used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endParaRPr lang="en-US" dirty="0" smtClean="0">
              <a:solidFill>
                <a:schemeClr val="bg1"/>
              </a:solidFill>
            </a:endParaRPr>
          </a:p>
          <a:p>
            <a:pPr lvl="2"/>
            <a:endParaRPr lang="en-US" dirty="0" smtClean="0">
              <a:solidFill>
                <a:schemeClr val="bg1"/>
              </a:solidFill>
            </a:endParaRPr>
          </a:p>
          <a:p>
            <a:pPr marL="114300" indent="0" algn="ctr">
              <a:buNone/>
            </a:pPr>
            <a:r>
              <a:rPr lang="en-US" sz="4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6% of books in Academic Libraries account for 80% of the use</a:t>
            </a:r>
          </a:p>
        </p:txBody>
      </p:sp>
      <p:sp>
        <p:nvSpPr>
          <p:cNvPr id="6" name="TextBox 5"/>
          <p:cNvSpPr txBox="1"/>
          <p:nvPr/>
        </p:nvSpPr>
        <p:spPr>
          <a:xfrm rot="5400000">
            <a:off x="6720384" y="4051434"/>
            <a:ext cx="46595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/>
              <a:t>CC BY-NC 2.0 / Gene Han / </a:t>
            </a:r>
            <a:r>
              <a:rPr lang="en-US" sz="800" dirty="0"/>
              <a:t>http://www.flickr.com/photos/larimdame/1450114840/sizes/l/in/photostream/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18548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Instead of Building Collections…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Libraries today must figure out how to provide access to the resources people want and need.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686135">
            <a:off x="6335673" y="2315040"/>
            <a:ext cx="346593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Brush Script MT" charset="0"/>
                <a:ea typeface="Brush Script MT" charset="0"/>
                <a:cs typeface="Brush Script MT" charset="0"/>
              </a:rPr>
              <a:t>Efficiently</a:t>
            </a:r>
          </a:p>
          <a:p>
            <a:pPr algn="ctr"/>
            <a:endParaRPr lang="en-US" sz="100" b="1" dirty="0" smtClean="0">
              <a:solidFill>
                <a:schemeClr val="bg1"/>
              </a:solidFill>
              <a:latin typeface="Brush Script MT" charset="0"/>
              <a:ea typeface="Brush Script MT" charset="0"/>
              <a:cs typeface="Brush Script MT" charset="0"/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latin typeface="Brush Script MT" charset="0"/>
                <a:ea typeface="Brush Script MT" charset="0"/>
                <a:cs typeface="Brush Script MT" charset="0"/>
              </a:rPr>
              <a:t>    ^</a:t>
            </a:r>
            <a:endParaRPr lang="en-US" b="1" dirty="0">
              <a:solidFill>
                <a:schemeClr val="bg1"/>
              </a:solidFill>
              <a:latin typeface="Brush Script MT" charset="0"/>
              <a:ea typeface="Brush Script MT" charset="0"/>
              <a:cs typeface="Brush Script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95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50770"/>
            <a:ext cx="7445673" cy="2202787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How are some libraries doing this?</a:t>
            </a:r>
            <a:endParaRPr lang="en-US" sz="40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066" b="81055" l="9956" r="89898">
                        <a14:foregroundMark x1="53734" y1="75000" x2="53734" y2="75000"/>
                        <a14:foregroundMark x1="50220" y1="19727" x2="50220" y2="19727"/>
                        <a14:foregroundMark x1="45242" y1="40527" x2="45242" y2="40527"/>
                        <a14:foregroundMark x1="52855" y1="38379" x2="52855" y2="38379"/>
                        <a14:foregroundMark x1="40556" y1="43848" x2="40556" y2="43848"/>
                      </a14:backgroundRemoval>
                    </a14:imgEffect>
                  </a14:imgLayer>
                </a14:imgProps>
              </a:ext>
            </a:extLst>
          </a:blip>
          <a:srcRect t="10465" b="12762"/>
          <a:stretch/>
        </p:blipFill>
        <p:spPr bwMode="auto">
          <a:xfrm>
            <a:off x="4076507" y="-190051"/>
            <a:ext cx="5658416" cy="6513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791200" y="6553200"/>
            <a:ext cx="3429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http://www.flickr.com/photos/horiavarlan/4273168957/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Calibri" pitchFamily="-12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21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Exploiting eBooks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6627168"/>
            <a:ext cx="6096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</a:rPr>
              <a:t>CC </a:t>
            </a:r>
            <a:r>
              <a:rPr lang="en-US" sz="900" dirty="0" smtClean="0">
                <a:solidFill>
                  <a:schemeClr val="bg1"/>
                </a:solidFill>
              </a:rPr>
              <a:t>BY-NC 2.0 / Eden </a:t>
            </a:r>
            <a:r>
              <a:rPr lang="en-US" sz="900" dirty="0" err="1" smtClean="0">
                <a:solidFill>
                  <a:schemeClr val="bg1"/>
                </a:solidFill>
              </a:rPr>
              <a:t>Politte</a:t>
            </a:r>
            <a:r>
              <a:rPr lang="en-US" sz="900" dirty="0" smtClean="0">
                <a:solidFill>
                  <a:schemeClr val="bg1"/>
                </a:solidFill>
              </a:rPr>
              <a:t> / </a:t>
            </a:r>
            <a:r>
              <a:rPr lang="en-US" sz="900" dirty="0">
                <a:solidFill>
                  <a:schemeClr val="bg1"/>
                </a:solidFill>
              </a:rPr>
              <a:t>http://www.flickr.com/photos/selva/1093152/sizes/m/in/photostream/</a:t>
            </a:r>
          </a:p>
        </p:txBody>
      </p:sp>
      <p:pic>
        <p:nvPicPr>
          <p:cNvPr id="2052" name="Picture 4" descr="http://farm1.staticflickr.com/1/1093152_ff8bb19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125730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50292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Overcome limits of time and place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Can be more cost effective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Bundles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Data Driven Models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07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Exploiting eBooks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6627168"/>
            <a:ext cx="6096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</a:rPr>
              <a:t>CC </a:t>
            </a:r>
            <a:r>
              <a:rPr lang="en-US" sz="900" dirty="0" smtClean="0">
                <a:solidFill>
                  <a:schemeClr val="bg1"/>
                </a:solidFill>
              </a:rPr>
              <a:t>BY-NC 2.0 / Eden </a:t>
            </a:r>
            <a:r>
              <a:rPr lang="en-US" sz="900" dirty="0" err="1" smtClean="0">
                <a:solidFill>
                  <a:schemeClr val="bg1"/>
                </a:solidFill>
              </a:rPr>
              <a:t>Politte</a:t>
            </a:r>
            <a:r>
              <a:rPr lang="en-US" sz="900" dirty="0" smtClean="0">
                <a:solidFill>
                  <a:schemeClr val="bg1"/>
                </a:solidFill>
              </a:rPr>
              <a:t> / </a:t>
            </a:r>
            <a:r>
              <a:rPr lang="en-US" sz="900" dirty="0">
                <a:solidFill>
                  <a:schemeClr val="bg1"/>
                </a:solidFill>
              </a:rPr>
              <a:t>http://www.flickr.com/photos/selva/1093152/sizes/m/in/photostream/</a:t>
            </a:r>
          </a:p>
        </p:txBody>
      </p:sp>
      <p:pic>
        <p:nvPicPr>
          <p:cNvPr id="2052" name="Picture 4" descr="http://farm1.staticflickr.com/1/1093152_ff8bb19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125730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50292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Not without limits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DRM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Licensing restrictions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User preference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86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6-30 at 8.55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0114">
            <a:off x="4591417" y="1576609"/>
            <a:ext cx="4762500" cy="61935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7801" y="696008"/>
            <a:ext cx="8762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</a:rPr>
              <a:t>“There is no observable trend towards a format transition for monographs.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1" y="2014678"/>
            <a:ext cx="4174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Faculty members’ preference for using scholarly monographs in various ways in print format rather than digital format has, if anything, increased since the previous cycle of the survey.”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450676">
            <a:off x="4642578" y="5725269"/>
            <a:ext cx="43257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FFFF"/>
                </a:solidFill>
              </a:rPr>
              <a:t>Christine Wolff, Alisa B. Rod and Roger C. </a:t>
            </a:r>
            <a:r>
              <a:rPr lang="en-US" sz="1100" dirty="0" err="1">
                <a:solidFill>
                  <a:srgbClr val="FFFFFF"/>
                </a:solidFill>
              </a:rPr>
              <a:t>Schonfeld</a:t>
            </a:r>
            <a:r>
              <a:rPr lang="en-US" sz="1100" dirty="0">
                <a:solidFill>
                  <a:srgbClr val="FFFFFF"/>
                </a:solidFill>
              </a:rPr>
              <a:t>, </a:t>
            </a:r>
            <a:r>
              <a:rPr lang="en-US" sz="1100" i="1" dirty="0" err="1">
                <a:solidFill>
                  <a:srgbClr val="FFFFFF"/>
                </a:solidFill>
              </a:rPr>
              <a:t>Ithaka</a:t>
            </a:r>
            <a:r>
              <a:rPr lang="en-US" sz="1100" i="1" dirty="0">
                <a:solidFill>
                  <a:srgbClr val="FFFFFF"/>
                </a:solidFill>
              </a:rPr>
              <a:t> S+R U.S. Faculty Survey 2015</a:t>
            </a:r>
            <a:r>
              <a:rPr lang="en-US" sz="1100" dirty="0">
                <a:solidFill>
                  <a:srgbClr val="FFFFFF"/>
                </a:solidFill>
              </a:rPr>
              <a:t> (April 4, 2016), http://</a:t>
            </a:r>
            <a:r>
              <a:rPr lang="en-US" sz="1100" dirty="0" err="1">
                <a:solidFill>
                  <a:srgbClr val="FFFFFF"/>
                </a:solidFill>
              </a:rPr>
              <a:t>www.sr.ithaka.org</a:t>
            </a:r>
            <a:r>
              <a:rPr lang="en-US" sz="1100" dirty="0">
                <a:solidFill>
                  <a:srgbClr val="FFFFFF"/>
                </a:solidFill>
              </a:rPr>
              <a:t>/</a:t>
            </a:r>
            <a:r>
              <a:rPr lang="en-US" sz="1100" dirty="0" err="1">
                <a:solidFill>
                  <a:srgbClr val="FFFFFF"/>
                </a:solidFill>
              </a:rPr>
              <a:t>wp</a:t>
            </a:r>
            <a:r>
              <a:rPr lang="en-US" sz="1100" dirty="0">
                <a:solidFill>
                  <a:srgbClr val="FFFFFF"/>
                </a:solidFill>
              </a:rPr>
              <a:t>-content/uploads/2016/03/SR_Report_US_Faculty_Survey_2015040416.pdf.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0238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243840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What They Say</a:t>
            </a:r>
            <a:br>
              <a:rPr lang="en-US" dirty="0" smtClean="0">
                <a:solidFill>
                  <a:schemeClr val="bg1"/>
                </a:solidFill>
                <a:latin typeface="American Typewriter"/>
                <a:cs typeface="American Typewriter"/>
              </a:rPr>
            </a:br>
            <a:r>
              <a:rPr lang="en-US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vs. </a:t>
            </a:r>
            <a:br>
              <a:rPr lang="en-US" dirty="0" smtClean="0">
                <a:solidFill>
                  <a:schemeClr val="bg1"/>
                </a:solidFill>
                <a:latin typeface="American Typewriter"/>
                <a:cs typeface="American Typewriter"/>
              </a:rPr>
            </a:br>
            <a:r>
              <a:rPr lang="en-US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What They Do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22452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"/>
            <a:ext cx="9144000" cy="659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m3.staticflickr.com/2132/2201440179_1f0c24b792_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2" b="2830"/>
          <a:stretch/>
        </p:blipFill>
        <p:spPr bwMode="auto">
          <a:xfrm>
            <a:off x="4419602" y="0"/>
            <a:ext cx="4629147" cy="682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Many of these changes are out of our control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6388325" y="4163459"/>
            <a:ext cx="510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CC BY 2.0 / Robert S. Donovan / http://www.flickr.com/photos/booleansplit/2201440179/sizes/l/in/photostream/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92740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2"/>
          <a:stretch/>
        </p:blipFill>
        <p:spPr>
          <a:xfrm>
            <a:off x="0" y="0"/>
            <a:ext cx="5474825" cy="68580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80344" y="1665819"/>
            <a:ext cx="3923818" cy="22299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Faculty: Down 24%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Undergrads: Down 47%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Grad Students: Down 60%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65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800"/>
            <a:ext cx="9144000" cy="573864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982133" y="2639028"/>
            <a:ext cx="7837776" cy="2898173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16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5" r="23878"/>
          <a:stretch/>
        </p:blipFill>
        <p:spPr bwMode="auto">
          <a:xfrm>
            <a:off x="4518837" y="1437167"/>
            <a:ext cx="462516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Moving Away from </a:t>
            </a:r>
            <a:br>
              <a:rPr lang="en-US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Title-by-Title Selection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2484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Just-in-case collecting not effective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Increasing and emerging demands on librarians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Technology making this model obsolete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616535"/>
            <a:ext cx="6096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CC </a:t>
            </a:r>
            <a:r>
              <a:rPr lang="en-US" sz="900" dirty="0" smtClean="0">
                <a:solidFill>
                  <a:schemeClr val="bg1"/>
                </a:solidFill>
              </a:rPr>
              <a:t>BY-SA 2.0 /  Eric Skiff </a:t>
            </a:r>
            <a:r>
              <a:rPr lang="en-US" sz="900" dirty="0">
                <a:solidFill>
                  <a:schemeClr val="bg1"/>
                </a:solidFill>
              </a:rPr>
              <a:t>/ http://www.flickr.com/photos/93132003@N00/384448091/</a:t>
            </a:r>
          </a:p>
        </p:txBody>
      </p:sp>
    </p:spTree>
    <p:extLst>
      <p:ext uri="{BB962C8B-B14F-4D97-AF65-F5344CB8AC3E}">
        <p14:creationId xmlns:p14="http://schemas.microsoft.com/office/powerpoint/2010/main" val="121815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127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Moving Toward </a:t>
            </a:r>
            <a:br>
              <a:rPr lang="en-US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Just-in-Time Purchasing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Purchase on Demand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Libraries have been doing this for a long time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Patron Requests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ILL Requests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Technology is the difference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04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7" b="18905"/>
          <a:stretch/>
        </p:blipFill>
        <p:spPr bwMode="auto">
          <a:xfrm>
            <a:off x="0" y="1443250"/>
            <a:ext cx="9144000" cy="5377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Just-in-Time Purchasing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5400000">
            <a:off x="6171084" y="3892778"/>
            <a:ext cx="571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/>
              <a:t>CC </a:t>
            </a:r>
            <a:r>
              <a:rPr lang="en-US" sz="800" dirty="0" smtClean="0"/>
              <a:t>BY-NC-SA 2.0 / Guillermo </a:t>
            </a:r>
            <a:r>
              <a:rPr lang="en-US" sz="800" dirty="0" err="1" smtClean="0"/>
              <a:t>Esteves</a:t>
            </a:r>
            <a:r>
              <a:rPr lang="en-US" sz="800" dirty="0" smtClean="0"/>
              <a:t> </a:t>
            </a:r>
            <a:r>
              <a:rPr lang="en-US" sz="800" dirty="0"/>
              <a:t>/ http://www.flickr.com/photos/gesteves/2217350999/sizes/l/in/photostream/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183512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0" b="4104"/>
          <a:stretch/>
        </p:blipFill>
        <p:spPr bwMode="auto">
          <a:xfrm>
            <a:off x="-15922" y="1295400"/>
            <a:ext cx="9143999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27" y="0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Just-in-Time Purchasing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3200" y="6627168"/>
            <a:ext cx="6400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</a:rPr>
              <a:t>CC </a:t>
            </a:r>
            <a:r>
              <a:rPr lang="en-US" sz="900" dirty="0" smtClean="0">
                <a:solidFill>
                  <a:schemeClr val="bg1"/>
                </a:solidFill>
              </a:rPr>
              <a:t>BY-SA 2.0 / Politics and Prose Bookstore </a:t>
            </a:r>
            <a:r>
              <a:rPr lang="en-US" sz="900" dirty="0">
                <a:solidFill>
                  <a:schemeClr val="bg1"/>
                </a:solidFill>
              </a:rPr>
              <a:t>/ http://www.flickr.com/photos/politicsandprose/6256317164/sizes/l/in/photostream/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57209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4" r="12253" b="15156"/>
          <a:stretch/>
        </p:blipFill>
        <p:spPr bwMode="auto">
          <a:xfrm>
            <a:off x="3084592" y="2667000"/>
            <a:ext cx="6059408" cy="381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Just-in-Time Purchasing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Ebook</a:t>
            </a:r>
            <a:r>
              <a:rPr lang="en-US" dirty="0" smtClean="0">
                <a:solidFill>
                  <a:schemeClr val="bg1"/>
                </a:solidFill>
              </a:rPr>
              <a:t> Patron-Driven Acquisitions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Immediate &amp; seamless access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Cost effective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6640774"/>
            <a:ext cx="807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CC BY 2.0 / </a:t>
            </a:r>
            <a:r>
              <a:rPr lang="en-US" sz="800" dirty="0" err="1" smtClean="0">
                <a:solidFill>
                  <a:schemeClr val="bg1"/>
                </a:solidFill>
              </a:rPr>
              <a:t>Arbron</a:t>
            </a:r>
            <a:r>
              <a:rPr lang="en-US" sz="800" dirty="0">
                <a:solidFill>
                  <a:schemeClr val="bg1"/>
                </a:solidFill>
              </a:rPr>
              <a:t> / http://www.flickr.com/photos/arbron/56216464/sizes/l/in/photostream/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93582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But what about print </a:t>
            </a: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b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ooks?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524000"/>
            <a:ext cx="9144000" cy="541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farm5.staticflickr.com/4003/5076790282_17c4215a10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9144000" cy="324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14800" y="6642556"/>
            <a:ext cx="502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CC BY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/ Brenda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Starr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/ http://www.flickr.com/photos/brenda-starr/5076790282/sizes/l/in/photostream/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151440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38862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50%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Even if we wanted to, we cannot solely rely on </a:t>
            </a:r>
            <a:r>
              <a:rPr lang="en-US" dirty="0" err="1" smtClean="0">
                <a:solidFill>
                  <a:schemeClr val="bg1"/>
                </a:solidFill>
              </a:rPr>
              <a:t>ebooks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Print remains necessary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Two Percentages…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524000"/>
            <a:ext cx="5334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5400000">
            <a:off x="6521678" y="4207103"/>
            <a:ext cx="502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CC BY-SA 2.0 / </a:t>
            </a:r>
            <a:r>
              <a:rPr lang="en-US" sz="800" dirty="0" err="1" smtClean="0">
                <a:solidFill>
                  <a:schemeClr val="bg1"/>
                </a:solidFill>
              </a:rPr>
              <a:t>badjonni</a:t>
            </a:r>
            <a:r>
              <a:rPr lang="en-US" sz="800" dirty="0">
                <a:solidFill>
                  <a:schemeClr val="bg1"/>
                </a:solidFill>
              </a:rPr>
              <a:t> / http://www.flickr.com/photos/38834306@N00/380432546/</a:t>
            </a:r>
          </a:p>
        </p:txBody>
      </p:sp>
    </p:spTree>
    <p:extLst>
      <p:ext uri="{BB962C8B-B14F-4D97-AF65-F5344CB8AC3E}">
        <p14:creationId xmlns:p14="http://schemas.microsoft.com/office/powerpoint/2010/main" val="67429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Two Percentages…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37338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6%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We need to make sure users have immediate access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For the rest…?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524000"/>
            <a:ext cx="5334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5400000">
            <a:off x="6521678" y="4207103"/>
            <a:ext cx="502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CC BY-SA 2.0 / </a:t>
            </a:r>
            <a:r>
              <a:rPr lang="en-US" sz="800" dirty="0" err="1" smtClean="0">
                <a:solidFill>
                  <a:schemeClr val="bg1"/>
                </a:solidFill>
              </a:rPr>
              <a:t>badjonni</a:t>
            </a:r>
            <a:r>
              <a:rPr lang="en-US" sz="800" dirty="0">
                <a:solidFill>
                  <a:schemeClr val="bg1"/>
                </a:solidFill>
              </a:rPr>
              <a:t> / http://www.flickr.com/photos/38834306@N00/380432546/</a:t>
            </a:r>
          </a:p>
        </p:txBody>
      </p:sp>
    </p:spTree>
    <p:extLst>
      <p:ext uri="{BB962C8B-B14F-4D97-AF65-F5344CB8AC3E}">
        <p14:creationId xmlns:p14="http://schemas.microsoft.com/office/powerpoint/2010/main" val="66482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015766" y="2853965"/>
            <a:ext cx="685093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Hyperinflation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4"/>
          <a:stretch/>
        </p:blipFill>
        <p:spPr bwMode="auto">
          <a:xfrm>
            <a:off x="3081295" y="0"/>
            <a:ext cx="605577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5400000">
            <a:off x="6068748" y="3310080"/>
            <a:ext cx="59212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http://www.arl.org/bm~doc/monser04.pdf / Downloaded April 10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 2012 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7620000" y="1981200"/>
            <a:ext cx="9906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772399" y="3886200"/>
            <a:ext cx="847725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700961" y="5334000"/>
            <a:ext cx="9906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2841"/>
          <a:stretch/>
        </p:blipFill>
        <p:spPr>
          <a:xfrm>
            <a:off x="0" y="1542199"/>
            <a:ext cx="9144000" cy="5315802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-5688" y="1496031"/>
            <a:ext cx="9149687" cy="5361970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963" y="17046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Cooperative Collections Strategies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681113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</a:rPr>
              <a:t>Libraries Cooperating Nothing New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Resource Sharing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Union Catalogs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Delivery Systems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</a:rPr>
              <a:t>Not done in a systematic fashion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687" y="6581002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CC BY-NC-SA 2.0 / </a:t>
            </a:r>
            <a:r>
              <a:rPr lang="en-US" sz="900" dirty="0">
                <a:solidFill>
                  <a:schemeClr val="bg1"/>
                </a:solidFill>
              </a:rPr>
              <a:t>Richard Asia / http://</a:t>
            </a:r>
            <a:r>
              <a:rPr lang="en-US" sz="900" dirty="0" err="1">
                <a:solidFill>
                  <a:schemeClr val="bg1"/>
                </a:solidFill>
              </a:rPr>
              <a:t>www.flickr.com</a:t>
            </a:r>
            <a:r>
              <a:rPr lang="en-US" sz="900" dirty="0">
                <a:solidFill>
                  <a:schemeClr val="bg1"/>
                </a:solidFill>
              </a:rPr>
              <a:t>/photos/bamboo-adventure/3530133273/</a:t>
            </a:r>
          </a:p>
        </p:txBody>
      </p:sp>
    </p:spTree>
    <p:extLst>
      <p:ext uri="{BB962C8B-B14F-4D97-AF65-F5344CB8AC3E}">
        <p14:creationId xmlns:p14="http://schemas.microsoft.com/office/powerpoint/2010/main" val="124361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2841"/>
          <a:stretch/>
        </p:blipFill>
        <p:spPr>
          <a:xfrm>
            <a:off x="0" y="1542199"/>
            <a:ext cx="9144000" cy="5315802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-5688" y="1496031"/>
            <a:ext cx="9149687" cy="5361970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963" y="17046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Cooperative Collections Strategies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756" y="1775535"/>
            <a:ext cx="8681113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</a:rPr>
              <a:t>Systematic Approach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Entire Life-cycle—Selection to Withdrawal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</a:rPr>
              <a:t>Cooperative Collection Management</a:t>
            </a:r>
            <a:endParaRPr lang="en-US" dirty="0">
              <a:solidFill>
                <a:schemeClr val="bg1"/>
              </a:solidFill>
              <a:latin typeface="Arial Black"/>
              <a:cs typeface="Arial Black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Legacy Collections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</a:rPr>
              <a:t>Coordinated Collection Development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Prospective Collecting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5687" y="6581002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CC BY-NC-SA 2.0 / </a:t>
            </a:r>
            <a:r>
              <a:rPr lang="en-US" sz="900" dirty="0">
                <a:solidFill>
                  <a:schemeClr val="bg1"/>
                </a:solidFill>
              </a:rPr>
              <a:t>Richard Asia / http://</a:t>
            </a:r>
            <a:r>
              <a:rPr lang="en-US" sz="900" dirty="0" err="1">
                <a:solidFill>
                  <a:schemeClr val="bg1"/>
                </a:solidFill>
              </a:rPr>
              <a:t>www.flickr.com</a:t>
            </a:r>
            <a:r>
              <a:rPr lang="en-US" sz="900" dirty="0">
                <a:solidFill>
                  <a:schemeClr val="bg1"/>
                </a:solidFill>
              </a:rPr>
              <a:t>/photos/bamboo-adventure/3530133273/</a:t>
            </a:r>
          </a:p>
        </p:txBody>
      </p:sp>
    </p:spTree>
    <p:extLst>
      <p:ext uri="{BB962C8B-B14F-4D97-AF65-F5344CB8AC3E}">
        <p14:creationId xmlns:p14="http://schemas.microsoft.com/office/powerpoint/2010/main" val="166465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243840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Baskerville Old Face" pitchFamily="18" charset="0"/>
              </a:rPr>
              <a:t>Cooperative Collection Management</a:t>
            </a:r>
            <a:endParaRPr lang="en-US" sz="8800" dirty="0">
              <a:solidFill>
                <a:schemeClr val="bg1"/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4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-231" t="20281" r="149" b="-278"/>
          <a:stretch/>
        </p:blipFill>
        <p:spPr bwMode="auto">
          <a:xfrm>
            <a:off x="0" y="1651379"/>
            <a:ext cx="9144000" cy="5224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33182"/>
            <a:ext cx="9144000" cy="5224818"/>
          </a:xfrm>
          <a:prstGeom prst="rect">
            <a:avLst/>
          </a:prstGeom>
          <a:solidFill>
            <a:schemeClr val="tx1">
              <a:alpha val="6196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6189382" y="3886323"/>
            <a:ext cx="5693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CC BY-SA /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Ginnerobot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/ </a:t>
            </a: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</a:rPr>
              <a:t>http://www.flickr.com/photos/ginnerobot/2549674296/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“Shared Print”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Libraries commit to retain a limited number of widely held items to allow other libraries to withdraw their matching holdings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Two models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Centralized or Decentralized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Most projects have focused on journals or monographs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Programs for the Management of Legacy Collections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44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-231" t="20281" r="149" b="-278"/>
          <a:stretch/>
        </p:blipFill>
        <p:spPr bwMode="auto">
          <a:xfrm>
            <a:off x="0" y="1651379"/>
            <a:ext cx="9144000" cy="5224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33182"/>
            <a:ext cx="9144000" cy="5224818"/>
          </a:xfrm>
          <a:prstGeom prst="rect">
            <a:avLst/>
          </a:prstGeom>
          <a:solidFill>
            <a:schemeClr val="tx1">
              <a:alpha val="6196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6189382" y="3886323"/>
            <a:ext cx="5693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CC BY-SA /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Ginnerobot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/ </a:t>
            </a: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</a:rPr>
              <a:t>http://www.flickr.com/photos/ginnerobot/2549674296/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Journals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Print </a:t>
            </a:r>
            <a:r>
              <a:rPr lang="en-US" dirty="0" smtClean="0">
                <a:solidFill>
                  <a:schemeClr val="bg1"/>
                </a:solidFill>
              </a:rPr>
              <a:t>retention (WEST</a:t>
            </a:r>
            <a:r>
              <a:rPr lang="en-US" dirty="0">
                <a:solidFill>
                  <a:schemeClr val="bg1"/>
                </a:solidFill>
              </a:rPr>
              <a:t>, CIC, CRL, JSTOR projects)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Electronic preservation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Portico, LOCKSS, CLOCKSS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Leveraging electronic surrogates for access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Programs for the Management of Legacy Collections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62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-231" t="20281" r="149" b="-278"/>
          <a:stretch/>
        </p:blipFill>
        <p:spPr bwMode="auto">
          <a:xfrm>
            <a:off x="0" y="1651379"/>
            <a:ext cx="9144000" cy="5224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33182"/>
            <a:ext cx="9144000" cy="5224818"/>
          </a:xfrm>
          <a:prstGeom prst="rect">
            <a:avLst/>
          </a:prstGeom>
          <a:solidFill>
            <a:schemeClr val="tx1">
              <a:alpha val="6196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6189382" y="3886323"/>
            <a:ext cx="5693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CC BY-SA /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Ginnerobot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/ </a:t>
            </a: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</a:rPr>
              <a:t>http://www.flickr.com/photos/ginnerobot/2549674296/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Monographs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Challenges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Digital surrogates not available (for access)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Copyright an </a:t>
            </a:r>
            <a:r>
              <a:rPr lang="en-US" dirty="0" smtClean="0">
                <a:solidFill>
                  <a:schemeClr val="bg1"/>
                </a:solidFill>
              </a:rPr>
              <a:t>issue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Editions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Opportunity is huge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Programs for the Management of Legacy Collections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98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26430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Opportunity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9" t="22030" r="26791" b="35015"/>
          <a:stretch/>
        </p:blipFill>
        <p:spPr bwMode="auto">
          <a:xfrm>
            <a:off x="1566080" y="2133600"/>
            <a:ext cx="6011839" cy="32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600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System-wide distribution of library holdings for titles in </a:t>
            </a:r>
            <a:r>
              <a:rPr lang="en-US" dirty="0" err="1"/>
              <a:t>HathiTrust</a:t>
            </a:r>
            <a:r>
              <a:rPr lang="en-US" dirty="0"/>
              <a:t> </a:t>
            </a:r>
            <a:r>
              <a:rPr lang="en-US" dirty="0" smtClean="0"/>
              <a:t>Digital </a:t>
            </a:r>
            <a:r>
              <a:rPr lang="en-US" dirty="0"/>
              <a:t>Library (June 2010)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400800"/>
            <a:ext cx="757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Constance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Malpas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1200" i="1" dirty="0" smtClean="0">
                <a:solidFill>
                  <a:schemeClr val="bg1">
                    <a:lumMod val="65000"/>
                  </a:schemeClr>
                </a:solidFill>
              </a:rPr>
              <a:t>Cloud-sourcing </a:t>
            </a: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Research Collections: </a:t>
            </a:r>
            <a:r>
              <a:rPr lang="en-US" sz="1200" i="1" dirty="0" smtClean="0">
                <a:solidFill>
                  <a:schemeClr val="bg1">
                    <a:lumMod val="65000"/>
                  </a:schemeClr>
                </a:solidFill>
              </a:rPr>
              <a:t>Managing </a:t>
            </a: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Print in the Mass-digitized </a:t>
            </a:r>
            <a:r>
              <a:rPr lang="en-US" sz="1200" i="1" dirty="0" smtClean="0">
                <a:solidFill>
                  <a:schemeClr val="bg1">
                    <a:lumMod val="65000"/>
                  </a:schemeClr>
                </a:solidFill>
              </a:rPr>
              <a:t>Library Environment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http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://www.oclc.org/resources/research/publications/library/2011/2011-01.pdf</a:t>
            </a:r>
          </a:p>
        </p:txBody>
      </p:sp>
      <p:sp>
        <p:nvSpPr>
          <p:cNvPr id="8" name="Pentagon 7"/>
          <p:cNvSpPr/>
          <p:nvPr/>
        </p:nvSpPr>
        <p:spPr>
          <a:xfrm>
            <a:off x="3505200" y="2362200"/>
            <a:ext cx="4267200" cy="1600200"/>
          </a:xfrm>
          <a:prstGeom prst="homePlate">
            <a:avLst/>
          </a:prstGeom>
          <a:solidFill>
            <a:srgbClr val="4F81BD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72400" y="2651697"/>
            <a:ext cx="1371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pple Chancery"/>
                <a:cs typeface="Apple Chancery"/>
              </a:rPr>
              <a:t>74%</a:t>
            </a:r>
          </a:p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 books in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HathiTrust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are held by 10 or more libraries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4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88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Opportunity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66080" y="6539299"/>
            <a:ext cx="7577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https://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www.oclc.org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/sustainable-collections/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resources.en.html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Screen Shot 2014-03-12 at 1.34.4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"/>
          <a:stretch/>
        </p:blipFill>
        <p:spPr>
          <a:xfrm>
            <a:off x="0" y="1417638"/>
            <a:ext cx="8796080" cy="12210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6563" y="2557074"/>
            <a:ext cx="8361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pperplate Gothic Bold"/>
                <a:cs typeface="Copperplate Gothic Bold"/>
              </a:rPr>
              <a:t>Monographs Index </a:t>
            </a:r>
            <a:r>
              <a:rPr lang="en-US" sz="2400" i="1" dirty="0" smtClean="0">
                <a:latin typeface="Copperplate Gothic Bold"/>
                <a:cs typeface="Copperplate Gothic Bold"/>
              </a:rPr>
              <a:t>(January, 2017)</a:t>
            </a:r>
            <a:endParaRPr lang="en-US" sz="2400" i="1" dirty="0">
              <a:latin typeface="Copperplate Gothic Bold"/>
              <a:cs typeface="Copperplate Gothic Bold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9403" y="3405276"/>
            <a:ext cx="83611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/>
                <a:cs typeface="Arial Black"/>
              </a:rPr>
              <a:t>212 Libraries</a:t>
            </a:r>
          </a:p>
          <a:p>
            <a:endParaRPr lang="en-US" sz="2400" dirty="0">
              <a:latin typeface="Arial Black"/>
              <a:cs typeface="Arial Black"/>
            </a:endParaRPr>
          </a:p>
          <a:p>
            <a:r>
              <a:rPr lang="en-US" sz="2400" dirty="0" smtClean="0">
                <a:latin typeface="Arial Black"/>
                <a:cs typeface="Arial Black"/>
              </a:rPr>
              <a:t>82 million holdings</a:t>
            </a:r>
          </a:p>
          <a:p>
            <a:endParaRPr lang="en-US" sz="2400" dirty="0">
              <a:latin typeface="Arial Black"/>
              <a:cs typeface="Arial Black"/>
            </a:endParaRPr>
          </a:p>
          <a:p>
            <a:r>
              <a:rPr lang="en-US" sz="2400" dirty="0" smtClean="0">
                <a:latin typeface="Arial Black"/>
                <a:cs typeface="Arial Black"/>
              </a:rPr>
              <a:t>75% of titles held by more than 100 libraries</a:t>
            </a:r>
          </a:p>
          <a:p>
            <a:endParaRPr lang="en-US" sz="2400" dirty="0">
              <a:latin typeface="Arial Black"/>
              <a:cs typeface="Arial Black"/>
            </a:endParaRPr>
          </a:p>
          <a:p>
            <a:r>
              <a:rPr lang="en-US" sz="2400" dirty="0" smtClean="0">
                <a:latin typeface="Arial Black"/>
                <a:cs typeface="Arial Black"/>
              </a:rPr>
              <a:t>1% of titles held by fewer than 5 libraries</a:t>
            </a:r>
            <a:endParaRPr lang="en-US" sz="2400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56300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itchFamily="34" charset="0"/>
              </a:rPr>
              <a:t>Shared </a:t>
            </a:r>
            <a:r>
              <a:rPr lang="en-US" sz="4000" dirty="0" smtClean="0">
                <a:solidFill>
                  <a:schemeClr val="bg1"/>
                </a:solidFill>
                <a:latin typeface="Arial Black" pitchFamily="34" charset="0"/>
              </a:rPr>
              <a:t>Print Monograph Projects in the United States</a:t>
            </a:r>
            <a:endParaRPr lang="en-US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Regional projects to date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Moving to National projects</a:t>
            </a: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HathiTrust</a:t>
            </a:r>
            <a:r>
              <a:rPr lang="en-US" dirty="0" smtClean="0">
                <a:solidFill>
                  <a:schemeClr val="bg1"/>
                </a:solidFill>
              </a:rPr>
              <a:t> Shared Print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More than 15 Million volumes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30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243840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Baskerville Old Face" pitchFamily="18" charset="0"/>
              </a:rPr>
              <a:t>Coordinated Collection Development</a:t>
            </a:r>
            <a:endParaRPr lang="en-US" sz="8800" dirty="0">
              <a:solidFill>
                <a:schemeClr val="bg1"/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6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219201"/>
            <a:ext cx="9144000" cy="5638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Explosion in Scholarly Output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57200" y="1258671"/>
            <a:ext cx="8229600" cy="5580281"/>
            <a:chOff x="685800" y="660934"/>
            <a:chExt cx="7543800" cy="5282666"/>
          </a:xfrm>
        </p:grpSpPr>
        <p:pic>
          <p:nvPicPr>
            <p:cNvPr id="5" name="Picture 2" descr="Outsell chart.tif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6" t="9261" r="9222" b="13158"/>
            <a:stretch>
              <a:fillRect/>
            </a:stretch>
          </p:blipFill>
          <p:spPr bwMode="auto">
            <a:xfrm>
              <a:off x="685800" y="1143000"/>
              <a:ext cx="7543800" cy="480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4"/>
            <p:cNvSpPr txBox="1">
              <a:spLocks noChangeArrowheads="1"/>
            </p:cNvSpPr>
            <p:nvPr/>
          </p:nvSpPr>
          <p:spPr bwMode="auto">
            <a:xfrm>
              <a:off x="685800" y="660934"/>
              <a:ext cx="7543800" cy="6118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sz="18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U.S. Library Spending, R&amp;D Spending, and Journals 1995-2007</a:t>
              </a:r>
            </a:p>
          </p:txBody>
        </p:sp>
      </p:grpSp>
      <p:sp>
        <p:nvSpPr>
          <p:cNvPr id="7" name="Left Arrow 6"/>
          <p:cNvSpPr/>
          <p:nvPr/>
        </p:nvSpPr>
        <p:spPr>
          <a:xfrm>
            <a:off x="7543800" y="2266950"/>
            <a:ext cx="914400" cy="152400"/>
          </a:xfrm>
          <a:prstGeom prst="leftArrow">
            <a:avLst/>
          </a:prstGeom>
          <a:solidFill>
            <a:srgbClr val="FFCC00"/>
          </a:solidFill>
          <a:ln>
            <a:noFill/>
          </a:ln>
          <a:effectLst>
            <a:outerShdw blurRad="40000" dist="23000" dir="5400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7543800" y="3257550"/>
            <a:ext cx="914400" cy="152400"/>
          </a:xfrm>
          <a:prstGeom prst="leftArrow">
            <a:avLst/>
          </a:prstGeom>
          <a:solidFill>
            <a:srgbClr val="FFCC00"/>
          </a:solidFill>
          <a:ln>
            <a:noFill/>
          </a:ln>
          <a:effectLst>
            <a:outerShdw blurRad="40000" dist="23000" dir="5400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7543800" y="4171950"/>
            <a:ext cx="914400" cy="152400"/>
          </a:xfrm>
          <a:prstGeom prst="leftArrow">
            <a:avLst/>
          </a:prstGeom>
          <a:solidFill>
            <a:srgbClr val="FFCC00"/>
          </a:solidFill>
          <a:ln>
            <a:noFill/>
          </a:ln>
          <a:effectLst>
            <a:outerShdw blurRad="40000" dist="23000" dir="5400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From </a:t>
            </a:r>
            <a:r>
              <a:rPr lang="en-US" sz="800" dirty="0" err="1">
                <a:solidFill>
                  <a:schemeClr val="bg1">
                    <a:lumMod val="50000"/>
                  </a:schemeClr>
                </a:solidFill>
              </a:rPr>
              <a:t>Outsell’s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 Open Access Primer (Public Version), December 2009</a:t>
            </a:r>
          </a:p>
        </p:txBody>
      </p:sp>
    </p:spTree>
    <p:extLst>
      <p:ext uri="{BB962C8B-B14F-4D97-AF65-F5344CB8AC3E}">
        <p14:creationId xmlns:p14="http://schemas.microsoft.com/office/powerpoint/2010/main" val="74121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0687"/>
          <a:stretch/>
        </p:blipFill>
        <p:spPr>
          <a:xfrm>
            <a:off x="0" y="1434740"/>
            <a:ext cx="9144000" cy="54232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207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Changing Acquisition Models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cs typeface="Arial"/>
              </a:rPr>
              <a:t>Coordinating </a:t>
            </a:r>
            <a:r>
              <a:rPr lang="en-US" dirty="0" smtClean="0">
                <a:solidFill>
                  <a:srgbClr val="FFFFFF"/>
                </a:solidFill>
                <a:cs typeface="Arial"/>
              </a:rPr>
              <a:t>acquisitions to minimize duplication</a:t>
            </a:r>
            <a:endParaRPr lang="en-US" dirty="0" smtClean="0">
              <a:solidFill>
                <a:srgbClr val="FFFFFF"/>
              </a:solidFill>
              <a:cs typeface="Arial"/>
            </a:endParaRPr>
          </a:p>
          <a:p>
            <a:endParaRPr lang="en-US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FFFFFF"/>
                </a:solidFill>
                <a:cs typeface="Arial"/>
              </a:rPr>
              <a:t>Relying on partners for access</a:t>
            </a:r>
          </a:p>
          <a:p>
            <a:endParaRPr lang="en-US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6922" y="6610066"/>
            <a:ext cx="876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rgbClr val="FFFFFF"/>
                </a:solidFill>
              </a:rPr>
              <a:t>CC BY / </a:t>
            </a:r>
            <a:r>
              <a:rPr lang="en-US" sz="900" dirty="0" err="1" smtClean="0">
                <a:solidFill>
                  <a:srgbClr val="FFFFFF"/>
                </a:solidFill>
              </a:rPr>
              <a:t>Emiliano</a:t>
            </a:r>
            <a:r>
              <a:rPr lang="en-US" sz="900" dirty="0" smtClean="0">
                <a:solidFill>
                  <a:srgbClr val="FFFFFF"/>
                </a:solidFill>
              </a:rPr>
              <a:t> </a:t>
            </a:r>
            <a:r>
              <a:rPr lang="en-US" sz="900" dirty="0" err="1" smtClean="0">
                <a:solidFill>
                  <a:srgbClr val="FFFFFF"/>
                </a:solidFill>
              </a:rPr>
              <a:t>Horcado</a:t>
            </a:r>
            <a:r>
              <a:rPr lang="en-US" sz="900" dirty="0" smtClean="0">
                <a:solidFill>
                  <a:srgbClr val="FFFFFF"/>
                </a:solidFill>
              </a:rPr>
              <a:t> </a:t>
            </a:r>
            <a:r>
              <a:rPr lang="en-US" sz="900" dirty="0">
                <a:solidFill>
                  <a:srgbClr val="FFFFFF"/>
                </a:solidFill>
              </a:rPr>
              <a:t>/ http://</a:t>
            </a:r>
            <a:r>
              <a:rPr lang="en-US" sz="900" dirty="0" err="1">
                <a:solidFill>
                  <a:srgbClr val="FFFFFF"/>
                </a:solidFill>
              </a:rPr>
              <a:t>www.flickr.com</a:t>
            </a:r>
            <a:r>
              <a:rPr lang="en-US" sz="900" dirty="0">
                <a:solidFill>
                  <a:srgbClr val="FFFFFF"/>
                </a:solidFill>
              </a:rPr>
              <a:t>/photos/</a:t>
            </a:r>
            <a:r>
              <a:rPr lang="en-US" sz="900" dirty="0" err="1">
                <a:solidFill>
                  <a:srgbClr val="FFFFFF"/>
                </a:solidFill>
              </a:rPr>
              <a:t>emilianohorcada</a:t>
            </a:r>
            <a:r>
              <a:rPr lang="en-US" sz="900" dirty="0">
                <a:solidFill>
                  <a:srgbClr val="FFFFFF"/>
                </a:solidFill>
              </a:rPr>
              <a:t>/3700445647/sizes/o/</a:t>
            </a:r>
          </a:p>
        </p:txBody>
      </p:sp>
    </p:spTree>
    <p:extLst>
      <p:ext uri="{BB962C8B-B14F-4D97-AF65-F5344CB8AC3E}">
        <p14:creationId xmlns:p14="http://schemas.microsoft.com/office/powerpoint/2010/main" val="18930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0687"/>
          <a:stretch/>
        </p:blipFill>
        <p:spPr>
          <a:xfrm>
            <a:off x="0" y="1434740"/>
            <a:ext cx="9144000" cy="54232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207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Changing Acquisition Models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cs typeface="Arial"/>
              </a:rPr>
              <a:t>Existing programs today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  <a:cs typeface="Arial"/>
              </a:rPr>
              <a:t>Shared approval plans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  <a:cs typeface="Arial"/>
              </a:rPr>
              <a:t>Threshold models</a:t>
            </a:r>
            <a:endParaRPr lang="en-US" dirty="0" smtClean="0">
              <a:solidFill>
                <a:srgbClr val="FFFFFF"/>
              </a:solidFill>
              <a:cs typeface="Arial"/>
            </a:endParaRPr>
          </a:p>
          <a:p>
            <a:endParaRPr lang="en-US" dirty="0">
              <a:solidFill>
                <a:srgbClr val="FFFFFF"/>
              </a:solidFill>
              <a:cs typeface="Arial"/>
            </a:endParaRPr>
          </a:p>
          <a:p>
            <a:r>
              <a:rPr lang="en-US" dirty="0" smtClean="0">
                <a:solidFill>
                  <a:srgbClr val="FFFFFF"/>
                </a:solidFill>
                <a:cs typeface="Arial"/>
              </a:rPr>
              <a:t>Significant </a:t>
            </a:r>
            <a:r>
              <a:rPr lang="en-US" dirty="0" smtClean="0">
                <a:solidFill>
                  <a:srgbClr val="FFFFFF"/>
                </a:solidFill>
                <a:cs typeface="Arial"/>
              </a:rPr>
              <a:t>opportunity to do even more</a:t>
            </a:r>
            <a:endParaRPr lang="en-US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6922" y="6610066"/>
            <a:ext cx="876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rgbClr val="FFFFFF"/>
                </a:solidFill>
              </a:rPr>
              <a:t>CC BY / </a:t>
            </a:r>
            <a:r>
              <a:rPr lang="en-US" sz="900" dirty="0" err="1" smtClean="0">
                <a:solidFill>
                  <a:srgbClr val="FFFFFF"/>
                </a:solidFill>
              </a:rPr>
              <a:t>Emiliano</a:t>
            </a:r>
            <a:r>
              <a:rPr lang="en-US" sz="900" dirty="0" smtClean="0">
                <a:solidFill>
                  <a:srgbClr val="FFFFFF"/>
                </a:solidFill>
              </a:rPr>
              <a:t> </a:t>
            </a:r>
            <a:r>
              <a:rPr lang="en-US" sz="900" dirty="0" err="1" smtClean="0">
                <a:solidFill>
                  <a:srgbClr val="FFFFFF"/>
                </a:solidFill>
              </a:rPr>
              <a:t>Horcado</a:t>
            </a:r>
            <a:r>
              <a:rPr lang="en-US" sz="900" dirty="0" smtClean="0">
                <a:solidFill>
                  <a:srgbClr val="FFFFFF"/>
                </a:solidFill>
              </a:rPr>
              <a:t> </a:t>
            </a:r>
            <a:r>
              <a:rPr lang="en-US" sz="900" dirty="0">
                <a:solidFill>
                  <a:srgbClr val="FFFFFF"/>
                </a:solidFill>
              </a:rPr>
              <a:t>/ http://</a:t>
            </a:r>
            <a:r>
              <a:rPr lang="en-US" sz="900" dirty="0" err="1">
                <a:solidFill>
                  <a:srgbClr val="FFFFFF"/>
                </a:solidFill>
              </a:rPr>
              <a:t>www.flickr.com</a:t>
            </a:r>
            <a:r>
              <a:rPr lang="en-US" sz="900" dirty="0">
                <a:solidFill>
                  <a:srgbClr val="FFFFFF"/>
                </a:solidFill>
              </a:rPr>
              <a:t>/photos/</a:t>
            </a:r>
            <a:r>
              <a:rPr lang="en-US" sz="900" dirty="0" err="1">
                <a:solidFill>
                  <a:srgbClr val="FFFFFF"/>
                </a:solidFill>
              </a:rPr>
              <a:t>emilianohorcada</a:t>
            </a:r>
            <a:r>
              <a:rPr lang="en-US" sz="900" dirty="0">
                <a:solidFill>
                  <a:srgbClr val="FFFFFF"/>
                </a:solidFill>
              </a:rPr>
              <a:t>/3700445647/sizes/o/</a:t>
            </a:r>
          </a:p>
        </p:txBody>
      </p:sp>
    </p:spTree>
    <p:extLst>
      <p:ext uri="{BB962C8B-B14F-4D97-AF65-F5344CB8AC3E}">
        <p14:creationId xmlns:p14="http://schemas.microsoft.com/office/powerpoint/2010/main" val="112543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47800"/>
            <a:ext cx="9144000" cy="5410200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251" y="2826328"/>
            <a:ext cx="4031672" cy="403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9575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What Should We </a:t>
            </a: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B</a:t>
            </a: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e </a:t>
            </a:r>
            <a:b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Looking Toward?</a:t>
            </a:r>
            <a:endParaRPr lang="en-US" sz="4000" dirty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Data-driven approach</a:t>
            </a:r>
          </a:p>
          <a:p>
            <a:pPr lvl="1"/>
            <a:r>
              <a:rPr lang="en-US" dirty="0" smtClean="0"/>
              <a:t>Identify high demand titles (The 6%)</a:t>
            </a:r>
          </a:p>
          <a:p>
            <a:pPr lvl="2"/>
            <a:r>
              <a:rPr lang="en-US" dirty="0" smtClean="0"/>
              <a:t>Efficiently acquire them</a:t>
            </a:r>
          </a:p>
          <a:p>
            <a:pPr lvl="1"/>
            <a:r>
              <a:rPr lang="en-US" dirty="0" smtClean="0"/>
              <a:t>Leverage common systems and predictive analytics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8433" y="6561116"/>
            <a:ext cx="540327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CC BY-NC-ND 2.0 / Tobias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Leeger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 /  http://www.flickr.com/photos/61212260@N00/1098106984/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Calibri" pitchFamily="-12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1331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47800"/>
            <a:ext cx="9144000" cy="5410200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9575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What Should We Be</a:t>
            </a:r>
            <a:b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Looking Toward?</a:t>
            </a:r>
            <a:endParaRPr lang="en-US" sz="4000" dirty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Data-driven approach</a:t>
            </a:r>
          </a:p>
          <a:p>
            <a:r>
              <a:rPr lang="en-US" dirty="0" smtClean="0"/>
              <a:t>Tighter </a:t>
            </a:r>
            <a:r>
              <a:rPr lang="en-US" dirty="0" smtClean="0"/>
              <a:t>Integration</a:t>
            </a:r>
          </a:p>
          <a:p>
            <a:pPr lvl="1"/>
            <a:r>
              <a:rPr lang="en-US" dirty="0" smtClean="0"/>
              <a:t>Policies &amp; Loan Periods</a:t>
            </a:r>
          </a:p>
          <a:p>
            <a:pPr lvl="1"/>
            <a:r>
              <a:rPr lang="en-US" dirty="0" smtClean="0"/>
              <a:t>Facilitating Discovery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251" y="2826328"/>
            <a:ext cx="4031672" cy="403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8433" y="6561116"/>
            <a:ext cx="540327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CC BY-NC-ND 2.0 / Tobias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Leeger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 /  http://www.flickr.com/photos/61212260@N00/1098106984/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Calibri" pitchFamily="-12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0512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47800"/>
            <a:ext cx="9144000" cy="5410200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9575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What Should We Be</a:t>
            </a:r>
            <a:b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Looking Toward?</a:t>
            </a:r>
            <a:endParaRPr lang="en-US" sz="4000" dirty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Data-driven approach</a:t>
            </a:r>
          </a:p>
          <a:p>
            <a:r>
              <a:rPr lang="en-US" dirty="0" smtClean="0"/>
              <a:t>Tighter </a:t>
            </a:r>
            <a:r>
              <a:rPr lang="en-US" dirty="0" smtClean="0"/>
              <a:t>Integration</a:t>
            </a:r>
          </a:p>
          <a:p>
            <a:r>
              <a:rPr lang="en-US" dirty="0" smtClean="0"/>
              <a:t>Investing in Delivery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251" y="2826328"/>
            <a:ext cx="4031672" cy="403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8433" y="6561116"/>
            <a:ext cx="540327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CC BY-NC-ND 2.0 / Tobias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Leeger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 /  http://www.flickr.com/photos/61212260@N00/1098106984/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Calibri" pitchFamily="-12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4262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447800"/>
            <a:ext cx="9144000" cy="5410200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9452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What Should We Be</a:t>
            </a:r>
            <a:b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Looking Toward?</a:t>
            </a:r>
            <a:endParaRPr lang="en-US" sz="4000" dirty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251" y="2826328"/>
            <a:ext cx="4031672" cy="403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25963"/>
          </a:xfrm>
        </p:spPr>
        <p:txBody>
          <a:bodyPr/>
          <a:lstStyle/>
          <a:p>
            <a:r>
              <a:rPr lang="en-US" dirty="0" smtClean="0"/>
              <a:t>Data-driven approach</a:t>
            </a:r>
          </a:p>
          <a:p>
            <a:r>
              <a:rPr lang="en-US" dirty="0" smtClean="0"/>
              <a:t>Tighter </a:t>
            </a:r>
            <a:r>
              <a:rPr lang="en-US" dirty="0" smtClean="0"/>
              <a:t>Integration</a:t>
            </a:r>
          </a:p>
          <a:p>
            <a:r>
              <a:rPr lang="en-US" dirty="0" smtClean="0"/>
              <a:t>Investing in Delivery</a:t>
            </a:r>
          </a:p>
          <a:p>
            <a:r>
              <a:rPr lang="en-US" dirty="0" smtClean="0"/>
              <a:t>What we gain, not what we will lose</a:t>
            </a:r>
          </a:p>
          <a:p>
            <a:pPr lvl="1"/>
            <a:r>
              <a:rPr lang="en-US" dirty="0" smtClean="0"/>
              <a:t>Libraries are our own worst enemies</a:t>
            </a:r>
          </a:p>
          <a:p>
            <a:pPr lvl="2"/>
            <a:r>
              <a:rPr lang="en-US" dirty="0" smtClean="0"/>
              <a:t>Unwillingness to give up local control</a:t>
            </a:r>
          </a:p>
          <a:p>
            <a:pPr lvl="2"/>
            <a:r>
              <a:rPr lang="en-US" dirty="0" smtClean="0"/>
              <a:t>Fear of the unknown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8433" y="6561116"/>
            <a:ext cx="540327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CC BY-NC-ND 2.0 / Tobias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Leeger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 /  http://www.flickr.com/photos/61212260@N00/1098106984/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Calibri" pitchFamily="-12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5409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23" b="6667"/>
          <a:stretch/>
        </p:blipFill>
        <p:spPr bwMode="auto">
          <a:xfrm>
            <a:off x="0" y="1466850"/>
            <a:ext cx="9144000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128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The Reality:</a:t>
            </a:r>
            <a:br>
              <a:rPr lang="en-US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We’re at a Crossroads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632812"/>
            <a:ext cx="838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CC BY / Pat </a:t>
            </a:r>
            <a:r>
              <a:rPr lang="en-US" sz="800" dirty="0" err="1" smtClean="0">
                <a:solidFill>
                  <a:schemeClr val="bg1"/>
                </a:solidFill>
              </a:rPr>
              <a:t>Pilon</a:t>
            </a:r>
            <a:r>
              <a:rPr lang="en-US" sz="800" dirty="0">
                <a:solidFill>
                  <a:schemeClr val="bg1"/>
                </a:solidFill>
              </a:rPr>
              <a:t> / http://www.flickr.com/photos/59836631@N06/5773953057/</a:t>
            </a:r>
          </a:p>
        </p:txBody>
      </p:sp>
    </p:spTree>
    <p:extLst>
      <p:ext uri="{BB962C8B-B14F-4D97-AF65-F5344CB8AC3E}">
        <p14:creationId xmlns:p14="http://schemas.microsoft.com/office/powerpoint/2010/main" val="55944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1549"/>
          <a:stretch/>
        </p:blipFill>
        <p:spPr>
          <a:xfrm>
            <a:off x="0" y="1417638"/>
            <a:ext cx="9144000" cy="53945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Arial Black"/>
                <a:cs typeface="Arial Black"/>
              </a:rPr>
              <a:t>We can Continue on this Path</a:t>
            </a:r>
            <a:endParaRPr lang="en-US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55938" y="6596793"/>
            <a:ext cx="38880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</a:rPr>
              <a:t>CC BY-NC-SA / Dean Ayres </a:t>
            </a: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/ http://</a:t>
            </a:r>
            <a:r>
              <a:rPr lang="en-US" sz="800" dirty="0" err="1">
                <a:solidFill>
                  <a:schemeClr val="bg1">
                    <a:lumMod val="75000"/>
                  </a:schemeClr>
                </a:solidFill>
              </a:rPr>
              <a:t>flic.kr</a:t>
            </a: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/p/76DjLt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9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3" b="31667"/>
          <a:stretch/>
        </p:blipFill>
        <p:spPr bwMode="auto">
          <a:xfrm>
            <a:off x="0" y="1456660"/>
            <a:ext cx="9144000" cy="540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3660"/>
            <a:ext cx="9129332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or </a:t>
            </a:r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we can </a:t>
            </a:r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chart </a:t>
            </a:r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our own </a:t>
            </a:r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course</a:t>
            </a:r>
            <a:endParaRPr lang="en-US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1632" y="6642556"/>
            <a:ext cx="40476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</a:rPr>
              <a:t>CC BY-SA /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</a:rPr>
              <a:t>Mukumbura</a:t>
            </a: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</a:rPr>
              <a:t>/ http://www.flickr.com/photos/11738433@N03/4092900623/</a:t>
            </a:r>
          </a:p>
        </p:txBody>
      </p:sp>
    </p:spTree>
    <p:extLst>
      <p:ext uri="{BB962C8B-B14F-4D97-AF65-F5344CB8AC3E}">
        <p14:creationId xmlns:p14="http://schemas.microsoft.com/office/powerpoint/2010/main" val="135975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4638"/>
            <a:ext cx="9116383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Taking Advantage of Technology</a:t>
            </a:r>
            <a:endParaRPr lang="en-US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 descr="http://farm9.staticflickr.com/8062/8197548940_6270586a72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73969"/>
            <a:ext cx="8508999" cy="55840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5400000">
            <a:off x="4817661" y="5531078"/>
            <a:ext cx="838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CC BY-NC-SA / </a:t>
            </a:r>
            <a:r>
              <a:rPr lang="en-US" sz="800" dirty="0" err="1" smtClean="0">
                <a:solidFill>
                  <a:schemeClr val="bg1">
                    <a:lumMod val="50000"/>
                  </a:schemeClr>
                </a:solidFill>
              </a:rPr>
              <a:t>Jhon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 C. Williams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/ http://www.flickr.com/photos/purewightphotography/8197548940/sizes/l/in/photostream/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208970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Declining use of </a:t>
            </a:r>
            <a:br>
              <a:rPr lang="en-US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Physical Collections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178447"/>
              </p:ext>
            </p:extLst>
          </p:nvPr>
        </p:nvGraphicFramePr>
        <p:xfrm>
          <a:off x="457200" y="160020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33600" y="64770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prstClr val="white">
                    <a:lumMod val="50000"/>
                  </a:prstClr>
                </a:solidFill>
              </a:rPr>
              <a:t>Source: NCES Academic Libraries Survey, http://nces.ed.gov/surveys/libraries/academic.asp</a:t>
            </a:r>
          </a:p>
          <a:p>
            <a:pPr algn="r"/>
            <a:r>
              <a:rPr lang="en-US" sz="900" dirty="0">
                <a:solidFill>
                  <a:prstClr val="white">
                    <a:lumMod val="50000"/>
                  </a:prstClr>
                </a:solidFill>
              </a:rPr>
              <a:t>2012 Digest of Education, http://nces.ed.gov/programs/digest/ </a:t>
            </a:r>
          </a:p>
        </p:txBody>
      </p:sp>
    </p:spTree>
    <p:extLst>
      <p:ext uri="{BB962C8B-B14F-4D97-AF65-F5344CB8AC3E}">
        <p14:creationId xmlns:p14="http://schemas.microsoft.com/office/powerpoint/2010/main" val="32787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324100" y="2857499"/>
            <a:ext cx="6858001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Embracing More Efficient Collections Practices</a:t>
            </a:r>
            <a:endParaRPr lang="en-US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743200" y="6629400"/>
            <a:ext cx="655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Calibri" pitchFamily="-123" charset="0"/>
              </a:rPr>
              <a:t>CC-BY-NC-SA / Contemplative Imaging / http</a:t>
            </a:r>
            <a:r>
              <a:rPr lang="en-US" sz="1200" dirty="0">
                <a:solidFill>
                  <a:schemeClr val="bg1"/>
                </a:solidFill>
                <a:latin typeface="Calibri" pitchFamily="-123" charset="0"/>
              </a:rPr>
              <a:t>://www.flickr.com/photos/thomas-merton/3687690283/</a:t>
            </a:r>
          </a:p>
        </p:txBody>
      </p:sp>
      <p:pic>
        <p:nvPicPr>
          <p:cNvPr id="5122" name="Picture 2" descr="http://farm4.staticflickr.com/3055/2554698603_89f20713da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-1"/>
            <a:ext cx="6858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91000" y="6629400"/>
            <a:ext cx="502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CC-BY-NC-SA / Tom </a:t>
            </a:r>
            <a:r>
              <a:rPr lang="en-US" sz="800" dirty="0" err="1" smtClean="0">
                <a:solidFill>
                  <a:schemeClr val="bg1">
                    <a:lumMod val="50000"/>
                  </a:schemeClr>
                </a:solidFill>
              </a:rPr>
              <a:t>Magliery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 / http://www.flickr.com/photos/50318388@N00/2554698603/</a:t>
            </a:r>
          </a:p>
        </p:txBody>
      </p:sp>
    </p:spTree>
    <p:extLst>
      <p:ext uri="{BB962C8B-B14F-4D97-AF65-F5344CB8AC3E}">
        <p14:creationId xmlns:p14="http://schemas.microsoft.com/office/powerpoint/2010/main" val="41874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arm1.staticflickr.com/81/224565711_f87cce232e_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67"/>
          <a:stretch/>
        </p:blipFill>
        <p:spPr bwMode="auto">
          <a:xfrm>
            <a:off x="0" y="1514900"/>
            <a:ext cx="9144000" cy="53926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067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Working Together to Provide Access to Resources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0" y="6629400"/>
            <a:ext cx="655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CC-BY-NC-SA /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Scoobay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itchFamily="-123" charset="0"/>
              </a:rPr>
              <a:t> / http://www.flickr.com/photos/64461923@N00/224565711/</a:t>
            </a:r>
          </a:p>
        </p:txBody>
      </p:sp>
    </p:spTree>
    <p:extLst>
      <p:ext uri="{BB962C8B-B14F-4D97-AF65-F5344CB8AC3E}">
        <p14:creationId xmlns:p14="http://schemas.microsoft.com/office/powerpoint/2010/main" val="60483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2076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You Create Savings</a:t>
            </a:r>
            <a:endParaRPr lang="en-US" dirty="0">
              <a:latin typeface="Arial Black"/>
              <a:cs typeface="Arial Blac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6793" b="4006"/>
          <a:stretch/>
        </p:blipFill>
        <p:spPr>
          <a:xfrm>
            <a:off x="0" y="1417639"/>
            <a:ext cx="9144000" cy="54403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642556"/>
            <a:ext cx="52037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CC BY / </a:t>
            </a:r>
            <a:r>
              <a:rPr lang="en-US" sz="800" dirty="0"/>
              <a:t>Andrew Magill / http://</a:t>
            </a:r>
            <a:r>
              <a:rPr lang="en-US" sz="800" dirty="0" err="1"/>
              <a:t>flic.kr</a:t>
            </a:r>
            <a:r>
              <a:rPr lang="en-US" sz="800" dirty="0"/>
              <a:t>/p/68vjKV </a:t>
            </a:r>
          </a:p>
        </p:txBody>
      </p:sp>
    </p:spTree>
    <p:extLst>
      <p:ext uri="{BB962C8B-B14F-4D97-AF65-F5344CB8AC3E}">
        <p14:creationId xmlns:p14="http://schemas.microsoft.com/office/powerpoint/2010/main" val="140843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7" y="90532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You Create Savings</a:t>
            </a:r>
            <a:endParaRPr lang="en-US" dirty="0">
              <a:latin typeface="Arial Black"/>
              <a:cs typeface="Arial Black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 cstate="print"/>
          <a:srcRect t="-439" b="20686"/>
          <a:stretch/>
        </p:blipFill>
        <p:spPr bwMode="auto">
          <a:xfrm>
            <a:off x="-3" y="1388386"/>
            <a:ext cx="9144000" cy="546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200400" y="6581775"/>
            <a:ext cx="601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solidFill>
                  <a:schemeClr val="bg1"/>
                </a:solidFill>
                <a:latin typeface="Calibri" pitchFamily="-123" charset="0"/>
              </a:rPr>
              <a:t>CC BY-NC-SA 2.0 /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-123" charset="0"/>
              </a:rPr>
              <a:t>Spinstah</a:t>
            </a:r>
            <a:r>
              <a:rPr lang="en-US" sz="1200" dirty="0" smtClean="0">
                <a:solidFill>
                  <a:schemeClr val="bg1"/>
                </a:solidFill>
                <a:latin typeface="Calibri" pitchFamily="-123" charset="0"/>
              </a:rPr>
              <a:t> /  http</a:t>
            </a:r>
            <a:r>
              <a:rPr lang="en-US" sz="1200" dirty="0">
                <a:solidFill>
                  <a:schemeClr val="bg1"/>
                </a:solidFill>
                <a:latin typeface="Calibri" pitchFamily="-123" charset="0"/>
              </a:rPr>
              <a:t>://www.flickr.com/photos/thedoubleduchess/493867848</a:t>
            </a:r>
            <a:r>
              <a:rPr lang="en-US" sz="1200" dirty="0" smtClean="0">
                <a:solidFill>
                  <a:schemeClr val="bg1"/>
                </a:solidFill>
                <a:latin typeface="Calibri" pitchFamily="-123" charset="0"/>
              </a:rPr>
              <a:t>/ </a:t>
            </a:r>
            <a:endParaRPr lang="en-US" sz="1200" dirty="0">
              <a:solidFill>
                <a:schemeClr val="bg1"/>
              </a:solidFill>
              <a:latin typeface="Calibri" pitchFamily="-12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03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3709" b="7045"/>
          <a:stretch/>
        </p:blipFill>
        <p:spPr>
          <a:xfrm>
            <a:off x="0" y="1417638"/>
            <a:ext cx="9144000" cy="5440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2075"/>
            <a:ext cx="78867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You Create Savings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642556"/>
            <a:ext cx="52037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CC BY –NC-SA / Herr </a:t>
            </a:r>
            <a:r>
              <a:rPr lang="en-US" sz="800" dirty="0" err="1" smtClean="0"/>
              <a:t>Kaczmarek</a:t>
            </a:r>
            <a:r>
              <a:rPr lang="en-US" sz="800" dirty="0" smtClean="0"/>
              <a:t> </a:t>
            </a:r>
            <a:r>
              <a:rPr lang="en-US" sz="800" dirty="0"/>
              <a:t>/ http://</a:t>
            </a:r>
            <a:r>
              <a:rPr lang="en-US" sz="800" dirty="0" err="1"/>
              <a:t>flic.kr</a:t>
            </a:r>
            <a:r>
              <a:rPr lang="en-US" sz="800" dirty="0"/>
              <a:t>/p/6dc9bp</a:t>
            </a:r>
          </a:p>
        </p:txBody>
      </p:sp>
    </p:spTree>
    <p:extLst>
      <p:ext uri="{BB962C8B-B14F-4D97-AF65-F5344CB8AC3E}">
        <p14:creationId xmlns:p14="http://schemas.microsoft.com/office/powerpoint/2010/main" val="131086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/>
                <a:cs typeface="Arial Black"/>
              </a:rPr>
              <a:t>All of Which Adds up to… </a:t>
            </a:r>
            <a:endParaRPr lang="en-US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62494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/>
                <a:cs typeface="Arial Black"/>
              </a:rPr>
              <a:t>All of Which Adds up to…</a:t>
            </a:r>
            <a:endParaRPr lang="en-US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3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</a:rPr>
              <a:t>Opportunity for the</a:t>
            </a:r>
            <a:endParaRPr lang="en-US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9286" y="1332973"/>
            <a:ext cx="3342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FFFF"/>
                </a:solidFill>
                <a:latin typeface="Arial Black"/>
                <a:cs typeface="Arial Black"/>
              </a:rPr>
              <a:t>New</a:t>
            </a:r>
            <a:endParaRPr lang="en-US" sz="96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6783" y="2933066"/>
            <a:ext cx="514210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600" dirty="0" smtClean="0">
                <a:solidFill>
                  <a:srgbClr val="FFFFFF"/>
                </a:solidFill>
              </a:rPr>
              <a:t>Unknown</a:t>
            </a:r>
            <a:endParaRPr lang="en-US" sz="76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5400000">
            <a:off x="5436350" y="3548282"/>
            <a:ext cx="51421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dirty="0" smtClean="0">
                <a:solidFill>
                  <a:srgbClr val="FFFFFF"/>
                </a:solidFill>
                <a:latin typeface="Arial Black"/>
                <a:cs typeface="Arial Black"/>
              </a:rPr>
              <a:t>Spaces</a:t>
            </a:r>
            <a:endParaRPr lang="en-US" sz="90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4750" y="3911456"/>
            <a:ext cx="6517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i="1" dirty="0" smtClean="0">
                <a:solidFill>
                  <a:srgbClr val="FFFFFF"/>
                </a:solidFill>
              </a:rPr>
              <a:t>SERVICES</a:t>
            </a:r>
            <a:endParaRPr lang="en-US" sz="9600" i="1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1761842" y="3297510"/>
            <a:ext cx="50831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Andale Mono"/>
                <a:cs typeface="Andale Mono"/>
              </a:rPr>
              <a:t>programs</a:t>
            </a:r>
            <a:endParaRPr lang="en-US" sz="6600" dirty="0">
              <a:solidFill>
                <a:schemeClr val="bg1"/>
              </a:solidFill>
              <a:latin typeface="Andale Mono"/>
              <a:cs typeface="Andale Mon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9069" y="5334001"/>
            <a:ext cx="52662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FFFF"/>
                </a:solidFill>
                <a:latin typeface="Bauhaus 93"/>
                <a:cs typeface="Bauhaus 93"/>
              </a:rPr>
              <a:t>Possibilities</a:t>
            </a:r>
            <a:endParaRPr lang="en-US" sz="7200" dirty="0">
              <a:solidFill>
                <a:srgbClr val="FFFFFF"/>
              </a:solidFill>
              <a:latin typeface="Bauhaus 93"/>
              <a:cs typeface="Bauhaus 93"/>
            </a:endParaRPr>
          </a:p>
        </p:txBody>
      </p:sp>
    </p:spTree>
    <p:extLst>
      <p:ext uri="{BB962C8B-B14F-4D97-AF65-F5344CB8AC3E}">
        <p14:creationId xmlns:p14="http://schemas.microsoft.com/office/powerpoint/2010/main" val="120279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6" name="Picture 4" descr="http://farm6.staticflickr.com/5203/5245985787_1ab5c017b5_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9" t="-1" r="5139" b="-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 rot="969890">
            <a:off x="5314220" y="717345"/>
            <a:ext cx="3336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Questions?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54102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r>
              <a:rPr lang="en-US" sz="1400" dirty="0" err="1" smtClean="0">
                <a:solidFill>
                  <a:schemeClr val="bg1"/>
                </a:solidFill>
                <a:latin typeface="Arial Rounded MT Bold" pitchFamily="34" charset="0"/>
              </a:rPr>
              <a:t>oug.way@wisc.edu</a:t>
            </a:r>
            <a:endParaRPr lang="en-US" sz="1400" dirty="0" smtClean="0">
              <a:solidFill>
                <a:schemeClr val="bg1"/>
              </a:solidFill>
              <a:latin typeface="Arial Rounded MT Bold" pitchFamily="34" charset="0"/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 Rounded MT Bold" pitchFamily="34" charset="0"/>
              </a:rPr>
              <a:t>works.bepress.com/</a:t>
            </a:r>
            <a:r>
              <a:rPr lang="en-US" sz="1400" dirty="0" err="1" smtClean="0">
                <a:solidFill>
                  <a:schemeClr val="bg1"/>
                </a:solidFill>
                <a:latin typeface="Arial Rounded MT Bold" pitchFamily="34" charset="0"/>
              </a:rPr>
              <a:t>doug_way</a:t>
            </a:r>
            <a:endParaRPr lang="en-US" sz="1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5791201" y="3504084"/>
            <a:ext cx="6477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CC BY-NC 2.0 / </a:t>
            </a:r>
            <a:r>
              <a:rPr lang="en-US" sz="900" dirty="0" err="1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rbbaird</a:t>
            </a:r>
            <a:r>
              <a:rPr lang="en-US" sz="9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/ </a:t>
            </a:r>
            <a:r>
              <a:rPr lang="en-US" sz="900" dirty="0" smtClean="0">
                <a:solidFill>
                  <a:schemeClr val="tx1">
                    <a:lumMod val="50000"/>
                  </a:schemeClr>
                </a:solidFill>
              </a:rPr>
              <a:t>http://www.flickr.com/photos/rbbaird/5245985787/</a:t>
            </a:r>
            <a:endParaRPr lang="en-US" sz="900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51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4150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Declining Support for Higher Education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Picture 5" descr="Screen Shot 2014-03-03 at 3.32.4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7066"/>
            <a:ext cx="9144000" cy="619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9" b="8161"/>
          <a:stretch/>
        </p:blipFill>
        <p:spPr bwMode="auto">
          <a:xfrm>
            <a:off x="19334" y="1460310"/>
            <a:ext cx="9124666" cy="5397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317" y="134747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Smaller Piece of the Pie for</a:t>
            </a:r>
            <a:br>
              <a:rPr lang="en-US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Academic Libraries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CC BY 2.0 / Robert S. Donovan / http://www.flickr.com/photos/booleansplit/3036470963/sizes/l/in/photostream/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145166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447801"/>
            <a:ext cx="9144000" cy="541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60338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Smaller Piece of the Pie for</a:t>
            </a:r>
            <a:br>
              <a:rPr lang="en-US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Academic Libraries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90" y="1524002"/>
            <a:ext cx="6829425" cy="530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http://www.arl.org/bm~doc/library-expenditures-as-a-percent-of-total-university-expenditures-1982-2009-40-universities.pdf/ Downloaded April 11, 2012 </a:t>
            </a:r>
          </a:p>
        </p:txBody>
      </p:sp>
    </p:spTree>
    <p:extLst>
      <p:ext uri="{BB962C8B-B14F-4D97-AF65-F5344CB8AC3E}">
        <p14:creationId xmlns:p14="http://schemas.microsoft.com/office/powerpoint/2010/main" val="58558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7853</TotalTime>
  <Words>1727</Words>
  <Application>Microsoft Macintosh PowerPoint</Application>
  <PresentationFormat>On-screen Show (4:3)</PresentationFormat>
  <Paragraphs>291</Paragraphs>
  <Slides>68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83" baseType="lpstr">
      <vt:lpstr>American Typewriter</vt:lpstr>
      <vt:lpstr>Andale Mono</vt:lpstr>
      <vt:lpstr>Apple Chancery</vt:lpstr>
      <vt:lpstr>AppleGothic</vt:lpstr>
      <vt:lpstr>Arial Black</vt:lpstr>
      <vt:lpstr>Arial Rounded MT Bold</vt:lpstr>
      <vt:lpstr>Baskerville Old Face</vt:lpstr>
      <vt:lpstr>Bauhaus 93</vt:lpstr>
      <vt:lpstr>Brush Script MT</vt:lpstr>
      <vt:lpstr>Calibri</vt:lpstr>
      <vt:lpstr>Calibri Light</vt:lpstr>
      <vt:lpstr>Copperplate Gothic Bold</vt:lpstr>
      <vt:lpstr>ＭＳ Ｐゴシック</vt:lpstr>
      <vt:lpstr>Arial</vt:lpstr>
      <vt:lpstr>Office Theme</vt:lpstr>
      <vt:lpstr>The Shifting Nature of Academic Library Collections  Library Connect Meeting May 31, 2017</vt:lpstr>
      <vt:lpstr>Our World in a Word…</vt:lpstr>
      <vt:lpstr>Many of these changes are out of our control</vt:lpstr>
      <vt:lpstr>Hyperinflation</vt:lpstr>
      <vt:lpstr>Explosion in Scholarly Output</vt:lpstr>
      <vt:lpstr>Declining use of  Physical Collections</vt:lpstr>
      <vt:lpstr>Declining Support for Higher Education</vt:lpstr>
      <vt:lpstr>Smaller Piece of the Pie for Academic Libraries</vt:lpstr>
      <vt:lpstr>Smaller Piece of the Pie for Academic Libraries</vt:lpstr>
      <vt:lpstr>But, at the same time…</vt:lpstr>
      <vt:lpstr>Opportunity is Knocking</vt:lpstr>
      <vt:lpstr>Opportunity is Knocking</vt:lpstr>
      <vt:lpstr>In the Past: </vt:lpstr>
      <vt:lpstr>In the Past: </vt:lpstr>
      <vt:lpstr>Difficult to Know what Others Owned</vt:lpstr>
      <vt:lpstr>Expensive and Time Consuming to Get Items from Other Libraries</vt:lpstr>
      <vt:lpstr>Purchased Just in Case…</vt:lpstr>
      <vt:lpstr>The Problem</vt:lpstr>
      <vt:lpstr>The Problem</vt:lpstr>
      <vt:lpstr>Complicating Things:  How Collections are Used</vt:lpstr>
      <vt:lpstr>Complicating Things:  How Collections are Used</vt:lpstr>
      <vt:lpstr>Complicating Things:  How Collections are Used</vt:lpstr>
      <vt:lpstr>Instead of Building Collections…</vt:lpstr>
      <vt:lpstr>How are some libraries doing this?</vt:lpstr>
      <vt:lpstr>Exploiting eBooks</vt:lpstr>
      <vt:lpstr>Exploiting eBooks</vt:lpstr>
      <vt:lpstr>PowerPoint Presentation</vt:lpstr>
      <vt:lpstr>What They Say vs.  What They Do</vt:lpstr>
      <vt:lpstr>PowerPoint Presentation</vt:lpstr>
      <vt:lpstr>PowerPoint Presentation</vt:lpstr>
      <vt:lpstr>PowerPoint Presentation</vt:lpstr>
      <vt:lpstr>Moving Away from  Title-by-Title Selection</vt:lpstr>
      <vt:lpstr>Moving Toward  Just-in-Time Purchasing</vt:lpstr>
      <vt:lpstr>Just-in-Time Purchasing</vt:lpstr>
      <vt:lpstr>Just-in-Time Purchasing</vt:lpstr>
      <vt:lpstr>Just-in-Time Purchasing</vt:lpstr>
      <vt:lpstr>But what about print books?</vt:lpstr>
      <vt:lpstr>Two Percentages…</vt:lpstr>
      <vt:lpstr>Two Percentages…</vt:lpstr>
      <vt:lpstr>Cooperative Collections Strategies</vt:lpstr>
      <vt:lpstr>Cooperative Collections Strategies</vt:lpstr>
      <vt:lpstr>Cooperative Collection Management</vt:lpstr>
      <vt:lpstr>Programs for the Management of Legacy Collections</vt:lpstr>
      <vt:lpstr>Programs for the Management of Legacy Collections</vt:lpstr>
      <vt:lpstr>Programs for the Management of Legacy Collections</vt:lpstr>
      <vt:lpstr>Opportunity</vt:lpstr>
      <vt:lpstr>Opportunity</vt:lpstr>
      <vt:lpstr>Shared Print Monograph Projects in the United States</vt:lpstr>
      <vt:lpstr>Coordinated Collection Development</vt:lpstr>
      <vt:lpstr>Changing Acquisition Models</vt:lpstr>
      <vt:lpstr>Changing Acquisition Models</vt:lpstr>
      <vt:lpstr>What Should We Be  Looking Toward?</vt:lpstr>
      <vt:lpstr>What Should We Be Looking Toward?</vt:lpstr>
      <vt:lpstr>What Should We Be Looking Toward?</vt:lpstr>
      <vt:lpstr>What Should We Be Looking Toward?</vt:lpstr>
      <vt:lpstr>The Reality: We’re at a Crossroads</vt:lpstr>
      <vt:lpstr>We can Continue on this Path</vt:lpstr>
      <vt:lpstr>or we can chart our own course</vt:lpstr>
      <vt:lpstr>Taking Advantage of Technology</vt:lpstr>
      <vt:lpstr>Embracing More Efficient Collections Practices</vt:lpstr>
      <vt:lpstr>Working Together to Provide Access to Resources</vt:lpstr>
      <vt:lpstr>You Create Savings</vt:lpstr>
      <vt:lpstr>You Create Savings</vt:lpstr>
      <vt:lpstr>You Create Savings</vt:lpstr>
      <vt:lpstr>All of Which Adds up to… </vt:lpstr>
      <vt:lpstr>All of Which Adds up to…</vt:lpstr>
      <vt:lpstr>Opportunity for the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Way</dc:creator>
  <cp:lastModifiedBy>Doug Way</cp:lastModifiedBy>
  <cp:revision>58</cp:revision>
  <dcterms:created xsi:type="dcterms:W3CDTF">2016-11-08T21:21:54Z</dcterms:created>
  <dcterms:modified xsi:type="dcterms:W3CDTF">2017-05-24T17:13:04Z</dcterms:modified>
</cp:coreProperties>
</file>