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</p:sldIdLst>
  <p:sldSz cy="5143500" cx="9144000"/>
  <p:notesSz cx="6858000" cy="9144000"/>
  <p:embeddedFontLst>
    <p:embeddedFont>
      <p:font typeface="Roboto"/>
      <p:regular r:id="rId27"/>
      <p:bold r:id="rId28"/>
      <p:italic r:id="rId29"/>
      <p:boldItalic r:id="rId3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DEC3E0FC-8E19-49E7-97C0-DE556AA4973B}">
  <a:tblStyle styleId="{DEC3E0FC-8E19-49E7-97C0-DE556AA4973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font" Target="fonts/Roboto-bold.fntdata"/><Relationship Id="rId27" Type="http://schemas.openxmlformats.org/officeDocument/2006/relationships/font" Target="fonts/Roboto-regular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font" Target="fonts/Roboto-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0" Type="http://schemas.openxmlformats.org/officeDocument/2006/relationships/font" Target="fonts/Roboto-boldItalic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en.wikipedia.org/wiki/Empirical" TargetMode="External"/><Relationship Id="rId3" Type="http://schemas.openxmlformats.org/officeDocument/2006/relationships/hyperlink" Target="https://en.wikipedia.org/wiki/Empirical" TargetMode="External"/><Relationship Id="rId4" Type="http://schemas.openxmlformats.org/officeDocument/2006/relationships/hyperlink" Target="https://en.wikipedia.org/wiki/System_identification" TargetMode="External"/><Relationship Id="rId5" Type="http://schemas.openxmlformats.org/officeDocument/2006/relationships/hyperlink" Target="https://en.wikipedia.org/wiki/System_identification" TargetMode="External"/><Relationship Id="rId6" Type="http://schemas.openxmlformats.org/officeDocument/2006/relationships/hyperlink" Target="https://en.wikipedia.org/wiki/Linear%E2%80%93quadratic_regulator" TargetMode="Externa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30s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cee6a9430d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cee6a9430d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60s: Hardware setup calibration and grasp estimation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90s: Joystick modes and Intuitive frame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90s: MPC constraints and weights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d248ccde22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d248ccde22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60s: Hardware setup calibration and grasp estimation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90s: Joystick modes and Intuitive frame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90s: MPC constraints and weights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d248ccde22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d248ccde22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60s: Hardware setup calibration and grasp estimation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90s: Joystick modes and Intuitive frame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90s: MPC constraints and weights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Here I will show constraints that were chosen for the solver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cdfe6d9393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cdfe6d9393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cee6a9430d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cee6a9430d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90s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d31b9709c6_2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d31b9709c6_2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d31b9709c6_2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d31b9709c6_2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d31b9709c6_2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d31b9709c6_2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d31b9709c6_2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d31b9709c6_2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cee6a9430d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cee6a9430d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120s: Present graphics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60: Discussion and future work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cee6a9430d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cee6a9430d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30s</a:t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cee6a9430d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0" name="Google Shape;250;gcee6a9430d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cee6a9430d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cee6a9430d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120s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MPC and not a shared autonomy? Finishing MPC was harder than expected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changed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d32336494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d32336494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Model predictive controllers rely on dynamic models of the process, most often linear</a:t>
            </a:r>
            <a:r>
              <a:rPr lang="en">
                <a:solidFill>
                  <a:schemeClr val="dk1"/>
                </a:solidFill>
                <a:uFill>
                  <a:noFill/>
                </a:uFill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lang="en" u="sng">
                <a:solidFill>
                  <a:schemeClr val="hlink"/>
                </a:solidFill>
                <a:hlinkClick r:id="rId3"/>
              </a:rPr>
              <a:t>empirical</a:t>
            </a:r>
            <a:r>
              <a:rPr lang="en">
                <a:solidFill>
                  <a:schemeClr val="dk1"/>
                </a:solidFill>
              </a:rPr>
              <a:t> models obtained by</a:t>
            </a:r>
            <a:r>
              <a:rPr lang="en">
                <a:solidFill>
                  <a:schemeClr val="dk1"/>
                </a:solidFill>
                <a:uFill>
                  <a:noFill/>
                </a:u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lang="en" u="sng">
                <a:solidFill>
                  <a:schemeClr val="hlink"/>
                </a:solidFill>
                <a:hlinkClick r:id="rId5"/>
              </a:rPr>
              <a:t>system identification</a:t>
            </a:r>
            <a:r>
              <a:rPr lang="en">
                <a:solidFill>
                  <a:schemeClr val="dk1"/>
                </a:solidFill>
              </a:rPr>
              <a:t>. The main advantage of MPC is the fact that it allows the current timeslot to be optimized, while keeping future timeslots in account. This is achieved by optimizing a finite time-horizon, but only implementing the current timeslot and then optimizing again, repeatedly, thus differing from Linear-Quadratic Regulator (</a:t>
            </a:r>
            <a:r>
              <a:rPr lang="en" u="sng">
                <a:solidFill>
                  <a:schemeClr val="hlink"/>
                </a:solidFill>
                <a:hlinkClick r:id="rId6"/>
              </a:rPr>
              <a:t>LQR</a:t>
            </a:r>
            <a:r>
              <a:rPr lang="en">
                <a:solidFill>
                  <a:schemeClr val="dk1"/>
                </a:solidFill>
              </a:rPr>
              <a:t>)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cee6a9430d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cee6a9430d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120s: MPC and pose estimation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MPC: long history and extensive use in different areas such as chemistry, power transmissions and manufacturing processes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 robotics MPC is actively used for drones, manipulators and mobile robots.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 the past sampling time was on the order of hours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Thanks to the fast modern CPUs, MPC based controllers are capable of executing feedback loop in just a few milliseconds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MPC easy to deploy thanks to ACADO. More recent CASADi framework, pNMPC for fast real time embedded systems.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d0cc07b173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d0cc07b173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120s: pose estimation and shared autonomy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For grasp pose estimation I currently use geograsp by Zapata-Impata and others. Before I used gpd algorithm but it had several problems: 1) slow, because works with neural networks, 2) (main problem) not easily configurable, designed for a camera looking down for a boxpicking problem. 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No such problems with geograsp, while it is also faster and uses less resources. So I stopped on the geograsp.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I would like to briefly describe current state of shared autonomy algorithms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d2149c16c9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d2149c16c9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60s: Quaternions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120s: System model and MPC formulation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d2149c16c9_0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d2149c16c9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60s: Quaternions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120s: System model and MPC formulation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d2149c16c9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d2149c16c9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60s MPC formulation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with number of discretization steps N = 10 and sampling time Ts = 0.1s. y ˆ k and y ˆ N denote real-time dynamic reference and Wk ∈ R18×18 and WN ∈ R6×6 are diagonal variable weighting matrices. rk (kk , uk ) and rN (xn ) are the path and point constraints. Superscripts lb and ub denote lower and upper bounds. F (xk , uk , zk ) is the discretized system model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11" name="Google Shape;11;p2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Google Shape;16;p2"/>
          <p:cNvSpPr txBox="1"/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598088" y="2715913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11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71" name="Google Shape;71;p11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11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11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11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11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6" name="Google Shape;76;p11"/>
          <p:cNvSpPr txBox="1"/>
          <p:nvPr>
            <p:ph hasCustomPrompt="1" type="title"/>
          </p:nvPr>
        </p:nvSpPr>
        <p:spPr>
          <a:xfrm>
            <a:off x="311700" y="1256050"/>
            <a:ext cx="8520600" cy="2030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7" name="Google Shape;77;p11"/>
          <p:cNvSpPr txBox="1"/>
          <p:nvPr>
            <p:ph idx="1" type="body"/>
          </p:nvPr>
        </p:nvSpPr>
        <p:spPr>
          <a:xfrm>
            <a:off x="311700" y="3369225"/>
            <a:ext cx="8520600" cy="128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8" name="Google Shape;78;p11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21" name="Google Shape;21;p3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6" name="Google Shape;26;p3"/>
          <p:cNvSpPr txBox="1"/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" name="Google Shape;27;p3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oogle Shape;29;p4"/>
          <p:cNvGrpSpPr/>
          <p:nvPr/>
        </p:nvGrpSpPr>
        <p:grpSpPr>
          <a:xfrm>
            <a:off x="0" y="3903669"/>
            <a:ext cx="9144000" cy="1239925"/>
            <a:chOff x="0" y="3903669"/>
            <a:chExt cx="9144000" cy="1239925"/>
          </a:xfrm>
        </p:grpSpPr>
        <p:sp>
          <p:nvSpPr>
            <p:cNvPr id="30" name="Google Shape;30;p4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4"/>
            <p:cNvSpPr/>
            <p:nvPr/>
          </p:nvSpPr>
          <p:spPr>
            <a:xfrm flipH="1">
              <a:off x="6181163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4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4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4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5" name="Google Shape;35;p4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6" name="Google Shape;36;p4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7" name="Google Shape;37;p4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0" name="Google Shape;40;p5"/>
          <p:cNvSpPr txBox="1"/>
          <p:nvPr>
            <p:ph idx="1" type="body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5"/>
          <p:cNvSpPr txBox="1"/>
          <p:nvPr>
            <p:ph idx="2" type="body"/>
          </p:nvPr>
        </p:nvSpPr>
        <p:spPr>
          <a:xfrm>
            <a:off x="4832400" y="1229975"/>
            <a:ext cx="39999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2" name="Google Shape;42;p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5" name="Google Shape;45;p6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8" name="Google Shape;48;p7"/>
          <p:cNvSpPr txBox="1"/>
          <p:nvPr>
            <p:ph idx="1" type="body"/>
          </p:nvPr>
        </p:nvSpPr>
        <p:spPr>
          <a:xfrm>
            <a:off x="311700" y="1465804"/>
            <a:ext cx="2808000" cy="310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4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oogle Shape;51;p8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52" name="Google Shape;52;p8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" name="Google Shape;53;p8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" name="Google Shape;54;p8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" name="Google Shape;55;p8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" name="Google Shape;56;p8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7" name="Google Shape;57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8" name="Google Shape;58;p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9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61" name="Google Shape;6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2" name="Google Shape;62;p9"/>
          <p:cNvSpPr txBox="1"/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63" name="Google Shape;63;p9"/>
          <p:cNvSpPr txBox="1"/>
          <p:nvPr>
            <p:ph idx="1" type="subTitle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64" name="Google Shape;64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5" name="Google Shape;65;p9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68" name="Google Shape;68;p10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geometric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Relationship Id="rId4" Type="http://schemas.openxmlformats.org/officeDocument/2006/relationships/image" Target="../media/image13.jpg"/><Relationship Id="rId5" Type="http://schemas.openxmlformats.org/officeDocument/2006/relationships/image" Target="../media/image2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png"/><Relationship Id="rId4" Type="http://schemas.openxmlformats.org/officeDocument/2006/relationships/image" Target="../media/image2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png"/><Relationship Id="rId4" Type="http://schemas.openxmlformats.org/officeDocument/2006/relationships/image" Target="../media/image16.png"/><Relationship Id="rId5" Type="http://schemas.openxmlformats.org/officeDocument/2006/relationships/image" Target="../media/image11.png"/><Relationship Id="rId6" Type="http://schemas.openxmlformats.org/officeDocument/2006/relationships/image" Target="../media/image9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7.png"/><Relationship Id="rId4" Type="http://schemas.openxmlformats.org/officeDocument/2006/relationships/image" Target="../media/image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.png"/><Relationship Id="rId4" Type="http://schemas.openxmlformats.org/officeDocument/2006/relationships/hyperlink" Target="http://drive.google.com/file/d/15IC2VoOO9Qnx7x5BIY3OubMfgrDpU0X0/view" TargetMode="External"/><Relationship Id="rId5" Type="http://schemas.openxmlformats.org/officeDocument/2006/relationships/image" Target="../media/image25.jpg"/><Relationship Id="rId6" Type="http://schemas.openxmlformats.org/officeDocument/2006/relationships/hyperlink" Target="http://drive.google.com/file/d/1Mf1YQ1dUTHuSqn6clXI6i7HX0wq-qHYj/view" TargetMode="External"/><Relationship Id="rId7" Type="http://schemas.openxmlformats.org/officeDocument/2006/relationships/image" Target="../media/image23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.png"/><Relationship Id="rId4" Type="http://schemas.openxmlformats.org/officeDocument/2006/relationships/hyperlink" Target="http://drive.google.com/file/d/1_z00Na9W05TlpxF-PN2dqqc-WY96ZVD8/view" TargetMode="External"/><Relationship Id="rId5" Type="http://schemas.openxmlformats.org/officeDocument/2006/relationships/image" Target="../media/image21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8.png"/><Relationship Id="rId4" Type="http://schemas.openxmlformats.org/officeDocument/2006/relationships/image" Target="../media/image24.png"/><Relationship Id="rId5" Type="http://schemas.openxmlformats.org/officeDocument/2006/relationships/image" Target="../media/image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0.png"/><Relationship Id="rId4" Type="http://schemas.openxmlformats.org/officeDocument/2006/relationships/image" Target="../media/image2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9.png"/><Relationship Id="rId4" Type="http://schemas.openxmlformats.org/officeDocument/2006/relationships/image" Target="../media/image26.png"/><Relationship Id="rId5" Type="http://schemas.openxmlformats.org/officeDocument/2006/relationships/image" Target="../media/image2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png"/><Relationship Id="rId4" Type="http://schemas.openxmlformats.org/officeDocument/2006/relationships/image" Target="../media/image18.png"/><Relationship Id="rId5" Type="http://schemas.openxmlformats.org/officeDocument/2006/relationships/image" Target="../media/image4.png"/><Relationship Id="rId6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5.png"/><Relationship Id="rId5" Type="http://schemas.openxmlformats.org/officeDocument/2006/relationships/image" Target="../media/image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image" Target="../media/image15.png"/><Relationship Id="rId5" Type="http://schemas.openxmlformats.org/officeDocument/2006/relationships/image" Target="../media/image6.png"/><Relationship Id="rId6" Type="http://schemas.openxmlformats.org/officeDocument/2006/relationships/image" Target="../media/image19.png"/><Relationship Id="rId7" Type="http://schemas.openxmlformats.org/officeDocument/2006/relationships/image" Target="../media/image2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Relationship Id="rId4" Type="http://schemas.openxmlformats.org/officeDocument/2006/relationships/image" Target="../media/image10.png"/><Relationship Id="rId5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/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Model predictive control of an assistive robotic arm </a:t>
            </a:r>
            <a:r>
              <a:rPr lang="en"/>
              <a:t>for shared autonomy implementation</a:t>
            </a:r>
            <a:endParaRPr/>
          </a:p>
        </p:txBody>
      </p:sp>
      <p:sp>
        <p:nvSpPr>
          <p:cNvPr id="86" name="Google Shape;86;p13"/>
          <p:cNvSpPr txBox="1"/>
          <p:nvPr>
            <p:ph idx="1" type="subTitle"/>
          </p:nvPr>
        </p:nvSpPr>
        <p:spPr>
          <a:xfrm>
            <a:off x="598088" y="2715913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62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6666"/>
              <a:buFont typeface="Arial"/>
              <a:buNone/>
            </a:pPr>
            <a:r>
              <a:rPr lang="en" sz="3000">
                <a:solidFill>
                  <a:srgbClr val="FFFFFF"/>
                </a:solidFill>
              </a:rPr>
              <a:t>b</a:t>
            </a:r>
            <a:r>
              <a:rPr lang="en" sz="3000">
                <a:solidFill>
                  <a:srgbClr val="FFFFFF"/>
                </a:solidFill>
              </a:rPr>
              <a:t>y Anton Kim</a:t>
            </a:r>
            <a:endParaRPr sz="3000">
              <a:solidFill>
                <a:srgbClr val="FFFFFF"/>
              </a:solidFill>
            </a:endParaRPr>
          </a:p>
        </p:txBody>
      </p:sp>
      <p:pic>
        <p:nvPicPr>
          <p:cNvPr id="87" name="Google Shape;87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3642843"/>
            <a:ext cx="4571999" cy="1449484"/>
          </a:xfrm>
          <a:prstGeom prst="rect">
            <a:avLst/>
          </a:prstGeom>
          <a:noFill/>
          <a:ln>
            <a:noFill/>
          </a:ln>
          <a:effectLst>
            <a:outerShdw blurRad="85725" rotWithShape="0" algn="bl" dir="1620000" dist="66675">
              <a:srgbClr val="000000"/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2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Implementation. Grasp estimation</a:t>
            </a:r>
            <a:endParaRPr/>
          </a:p>
        </p:txBody>
      </p:sp>
      <p:sp>
        <p:nvSpPr>
          <p:cNvPr id="167" name="Google Shape;167;p22"/>
          <p:cNvSpPr txBox="1"/>
          <p:nvPr>
            <p:ph idx="1" type="body"/>
          </p:nvPr>
        </p:nvSpPr>
        <p:spPr>
          <a:xfrm>
            <a:off x="311700" y="1229875"/>
            <a:ext cx="42603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Transform estimated grasp from camera frame to the robot frame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Build visualizable transform tree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Rotate the estimated grasp for easier reaching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168" name="Google Shape;168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39013" y="76200"/>
            <a:ext cx="1828799" cy="5801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5400000">
            <a:off x="4046925" y="1897175"/>
            <a:ext cx="3330749" cy="1876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650700" y="1170200"/>
            <a:ext cx="1876800" cy="33307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3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Implementation. Joystick modes</a:t>
            </a:r>
            <a:endParaRPr/>
          </a:p>
        </p:txBody>
      </p:sp>
      <p:pic>
        <p:nvPicPr>
          <p:cNvPr id="176" name="Google Shape;176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39013" y="76200"/>
            <a:ext cx="1828799" cy="5801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09719" y="1229875"/>
            <a:ext cx="5736781" cy="20082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78" name="Google Shape;178;p23"/>
          <p:cNvGraphicFramePr/>
          <p:nvPr/>
        </p:nvGraphicFramePr>
        <p:xfrm>
          <a:off x="795500" y="33690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{DEC3E0FC-8E19-49E7-97C0-DE556AA4973B}</a:tableStyleId>
              </a:tblPr>
              <a:tblGrid>
                <a:gridCol w="1614225"/>
                <a:gridCol w="1874100"/>
                <a:gridCol w="1966750"/>
                <a:gridCol w="1895925"/>
              </a:tblGrid>
              <a:tr h="4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-</a:t>
                      </a:r>
                      <a:endParaRPr>
                        <a:solidFill>
                          <a:schemeClr val="dk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Linear velocity</a:t>
                      </a:r>
                      <a:endParaRPr>
                        <a:solidFill>
                          <a:schemeClr val="dk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Angular velocity</a:t>
                      </a:r>
                      <a:endParaRPr>
                        <a:solidFill>
                          <a:schemeClr val="dk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Finger control</a:t>
                      </a:r>
                      <a:endParaRPr>
                        <a:solidFill>
                          <a:schemeClr val="dk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/>
                </a:tc>
              </a:tr>
              <a:tr h="396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User limit</a:t>
                      </a:r>
                      <a:endParaRPr>
                        <a:solidFill>
                          <a:schemeClr val="dk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0.2 m/s</a:t>
                      </a:r>
                      <a:endParaRPr>
                        <a:solidFill>
                          <a:schemeClr val="dk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0.4 rad/s</a:t>
                      </a:r>
                      <a:endParaRPr>
                        <a:solidFill>
                          <a:schemeClr val="dk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N/A</a:t>
                      </a:r>
                      <a:endParaRPr>
                        <a:solidFill>
                          <a:schemeClr val="dk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</a:tr>
              <a:tr h="396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Solver limit</a:t>
                      </a:r>
                      <a:endParaRPr>
                        <a:solidFill>
                          <a:schemeClr val="dk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0.4 m/s</a:t>
                      </a:r>
                      <a:endParaRPr>
                        <a:solidFill>
                          <a:schemeClr val="dk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0.8 rad/s</a:t>
                      </a:r>
                      <a:endParaRPr>
                        <a:solidFill>
                          <a:schemeClr val="dk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N/A</a:t>
                      </a:r>
                      <a:endParaRPr>
                        <a:solidFill>
                          <a:schemeClr val="dk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4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Implementation. NMPC constraints</a:t>
            </a:r>
            <a:endParaRPr/>
          </a:p>
        </p:txBody>
      </p:sp>
      <p:sp>
        <p:nvSpPr>
          <p:cNvPr id="184" name="Google Shape;184;p24"/>
          <p:cNvSpPr txBox="1"/>
          <p:nvPr>
            <p:ph idx="1" type="body"/>
          </p:nvPr>
        </p:nvSpPr>
        <p:spPr>
          <a:xfrm>
            <a:off x="311700" y="1229875"/>
            <a:ext cx="42603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Angular position constraints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Angular velocities constraint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800">
                <a:solidFill>
                  <a:schemeClr val="dk1"/>
                </a:solidFill>
              </a:rPr>
              <a:t>0.8 rad/s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Ground constraint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5 cm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185" name="Google Shape;185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39013" y="76200"/>
            <a:ext cx="1828799" cy="5801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46601" y="1613425"/>
            <a:ext cx="3290671" cy="958325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p24"/>
          <p:cNvSpPr txBox="1"/>
          <p:nvPr>
            <p:ph idx="1" type="body"/>
          </p:nvPr>
        </p:nvSpPr>
        <p:spPr>
          <a:xfrm>
            <a:off x="4572000" y="1229875"/>
            <a:ext cx="42603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Visual constraints</a:t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188" name="Google Shape;188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72000" y="2697893"/>
            <a:ext cx="4260300" cy="18709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Google Shape;189;p2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647737" y="1802525"/>
            <a:ext cx="2108825" cy="580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5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Implementation. NMPC weights</a:t>
            </a:r>
            <a:endParaRPr/>
          </a:p>
        </p:txBody>
      </p:sp>
      <p:graphicFrame>
        <p:nvGraphicFramePr>
          <p:cNvPr id="195" name="Google Shape;195;p25"/>
          <p:cNvGraphicFramePr/>
          <p:nvPr/>
        </p:nvGraphicFramePr>
        <p:xfrm>
          <a:off x="311700" y="1229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{DEC3E0FC-8E19-49E7-97C0-DE556AA4973B}</a:tableStyleId>
              </a:tblPr>
              <a:tblGrid>
                <a:gridCol w="1035225"/>
                <a:gridCol w="1035225"/>
                <a:gridCol w="1035225"/>
                <a:gridCol w="1035225"/>
              </a:tblGrid>
              <a:tr h="3995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Teleop </a:t>
                      </a:r>
                      <a:r>
                        <a:rPr b="1" lang="en">
                          <a:solidFill>
                            <a:schemeClr val="dk1"/>
                          </a:solidFill>
                        </a:rPr>
                        <a:t>v</a:t>
                      </a:r>
                      <a:endParaRPr b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Teleop 𝛚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Auto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995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">
                          <a:solidFill>
                            <a:schemeClr val="dk1"/>
                          </a:solidFill>
                        </a:rPr>
                        <a:t>w</a:t>
                      </a:r>
                      <a:r>
                        <a:rPr baseline="-25000" i="1" lang="en">
                          <a:solidFill>
                            <a:schemeClr val="dk1"/>
                          </a:solidFill>
                        </a:rPr>
                        <a:t>xyz</a:t>
                      </a:r>
                      <a:endParaRPr baseline="-25000" i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5e</a:t>
                      </a:r>
                      <a:r>
                        <a:rPr baseline="30000" lang="en">
                          <a:solidFill>
                            <a:schemeClr val="dk1"/>
                          </a:solidFill>
                        </a:rPr>
                        <a:t>-4</a:t>
                      </a:r>
                      <a:endParaRPr baseline="300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3e</a:t>
                      </a:r>
                      <a:r>
                        <a:rPr baseline="30000" lang="en">
                          <a:solidFill>
                            <a:schemeClr val="dk1"/>
                          </a:solidFill>
                        </a:rPr>
                        <a:t>4</a:t>
                      </a:r>
                      <a:endParaRPr baseline="300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5e</a:t>
                      </a:r>
                      <a:r>
                        <a:rPr baseline="30000" lang="en">
                          <a:solidFill>
                            <a:schemeClr val="dk1"/>
                          </a:solidFill>
                        </a:rPr>
                        <a:t>-4</a:t>
                      </a:r>
                      <a:endParaRPr baseline="300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995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">
                          <a:solidFill>
                            <a:schemeClr val="dk1"/>
                          </a:solidFill>
                        </a:rPr>
                        <a:t>w</a:t>
                      </a:r>
                      <a:r>
                        <a:rPr baseline="-25000" i="1" lang="en">
                          <a:solidFill>
                            <a:schemeClr val="dk1"/>
                          </a:solidFill>
                        </a:rPr>
                        <a:t>δq</a:t>
                      </a:r>
                      <a:endParaRPr baseline="-25000" i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5e</a:t>
                      </a:r>
                      <a:r>
                        <a:rPr baseline="30000" lang="en">
                          <a:solidFill>
                            <a:schemeClr val="dk1"/>
                          </a:solidFill>
                        </a:rPr>
                        <a:t>-1</a:t>
                      </a:r>
                      <a:endParaRPr baseline="300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5e</a:t>
                      </a:r>
                      <a:r>
                        <a:rPr baseline="30000" lang="en">
                          <a:solidFill>
                            <a:schemeClr val="dk1"/>
                          </a:solidFill>
                        </a:rPr>
                        <a:t>-4</a:t>
                      </a:r>
                      <a:endParaRPr baseline="300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5e</a:t>
                      </a:r>
                      <a:r>
                        <a:rPr baseline="30000" lang="en">
                          <a:solidFill>
                            <a:schemeClr val="dk1"/>
                          </a:solidFill>
                        </a:rPr>
                        <a:t>-4</a:t>
                      </a:r>
                      <a:endParaRPr baseline="300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995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">
                          <a:solidFill>
                            <a:schemeClr val="dk1"/>
                          </a:solidFill>
                        </a:rPr>
                        <a:t>w</a:t>
                      </a:r>
                      <a:r>
                        <a:rPr baseline="-25000" i="1" lang="en">
                          <a:solidFill>
                            <a:schemeClr val="dk1"/>
                          </a:solidFill>
                        </a:rPr>
                        <a:t>v</a:t>
                      </a:r>
                      <a:endParaRPr baseline="-25000" i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5e</a:t>
                      </a:r>
                      <a:r>
                        <a:rPr baseline="30000" lang="en">
                          <a:solidFill>
                            <a:schemeClr val="dk1"/>
                          </a:solidFill>
                        </a:rPr>
                        <a:t>4</a:t>
                      </a:r>
                      <a:endParaRPr baseline="300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1e</a:t>
                      </a:r>
                      <a:r>
                        <a:rPr baseline="30000" lang="en">
                          <a:solidFill>
                            <a:schemeClr val="dk1"/>
                          </a:solidFill>
                        </a:rPr>
                        <a:t>2</a:t>
                      </a:r>
                      <a:endParaRPr baseline="300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1e</a:t>
                      </a:r>
                      <a:r>
                        <a:rPr baseline="30000" lang="en">
                          <a:solidFill>
                            <a:schemeClr val="dk1"/>
                          </a:solidFill>
                        </a:rPr>
                        <a:t>-3</a:t>
                      </a:r>
                      <a:endParaRPr baseline="300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995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">
                          <a:solidFill>
                            <a:schemeClr val="dk1"/>
                          </a:solidFill>
                        </a:rPr>
                        <a:t>w</a:t>
                      </a:r>
                      <a:r>
                        <a:rPr baseline="-25000" i="1" lang="en">
                          <a:solidFill>
                            <a:schemeClr val="dk1"/>
                          </a:solidFill>
                        </a:rPr>
                        <a:t>𝜔</a:t>
                      </a:r>
                      <a:endParaRPr baseline="-25000" i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1e</a:t>
                      </a:r>
                      <a:r>
                        <a:rPr baseline="30000" lang="en">
                          <a:solidFill>
                            <a:schemeClr val="dk1"/>
                          </a:solidFill>
                        </a:rPr>
                        <a:t>2</a:t>
                      </a:r>
                      <a:endParaRPr baseline="300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5e</a:t>
                      </a:r>
                      <a:r>
                        <a:rPr baseline="30000" lang="en">
                          <a:solidFill>
                            <a:schemeClr val="dk1"/>
                          </a:solidFill>
                        </a:rPr>
                        <a:t>4</a:t>
                      </a:r>
                      <a:endParaRPr baseline="300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5e</a:t>
                      </a:r>
                      <a:r>
                        <a:rPr baseline="30000" lang="en">
                          <a:solidFill>
                            <a:schemeClr val="dk1"/>
                          </a:solidFill>
                        </a:rPr>
                        <a:t>-3</a:t>
                      </a:r>
                      <a:endParaRPr baseline="300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995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">
                          <a:solidFill>
                            <a:schemeClr val="dk1"/>
                          </a:solidFill>
                        </a:rPr>
                        <a:t>w</a:t>
                      </a:r>
                      <a:r>
                        <a:rPr baseline="30000" i="1" lang="en">
                          <a:solidFill>
                            <a:schemeClr val="dk1"/>
                          </a:solidFill>
                        </a:rPr>
                        <a:t>ׅ</a:t>
                      </a:r>
                      <a:r>
                        <a:rPr b="1" baseline="-25000" i="1" lang="en">
                          <a:solidFill>
                            <a:schemeClr val="dk1"/>
                          </a:solidFill>
                        </a:rPr>
                        <a:t>𝜃</a:t>
                      </a:r>
                      <a:endParaRPr b="1" baseline="-25000" i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1e</a:t>
                      </a:r>
                      <a:r>
                        <a:rPr baseline="30000" lang="en">
                          <a:solidFill>
                            <a:schemeClr val="dk1"/>
                          </a:solidFill>
                        </a:rPr>
                        <a:t>-8</a:t>
                      </a:r>
                      <a:endParaRPr baseline="300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1e</a:t>
                      </a:r>
                      <a:r>
                        <a:rPr baseline="30000" lang="en">
                          <a:solidFill>
                            <a:schemeClr val="dk1"/>
                          </a:solidFill>
                        </a:rPr>
                        <a:t>-8</a:t>
                      </a:r>
                      <a:endParaRPr baseline="300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1e</a:t>
                      </a:r>
                      <a:r>
                        <a:rPr baseline="30000" lang="en">
                          <a:solidFill>
                            <a:schemeClr val="dk1"/>
                          </a:solidFill>
                        </a:rPr>
                        <a:t>-8</a:t>
                      </a:r>
                      <a:endParaRPr baseline="300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995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">
                          <a:solidFill>
                            <a:schemeClr val="dk1"/>
                          </a:solidFill>
                        </a:rPr>
                        <a:t>w</a:t>
                      </a:r>
                      <a:r>
                        <a:rPr baseline="-25000" i="1" lang="en">
                          <a:solidFill>
                            <a:schemeClr val="dk1"/>
                          </a:solidFill>
                        </a:rPr>
                        <a:t>xyzN</a:t>
                      </a:r>
                      <a:endParaRPr baseline="-25000" i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1e</a:t>
                      </a:r>
                      <a:r>
                        <a:rPr baseline="30000" lang="en">
                          <a:solidFill>
                            <a:schemeClr val="dk1"/>
                          </a:solidFill>
                        </a:rPr>
                        <a:t>-6</a:t>
                      </a:r>
                      <a:endParaRPr baseline="300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1e</a:t>
                      </a:r>
                      <a:r>
                        <a:rPr baseline="30000" lang="en">
                          <a:solidFill>
                            <a:schemeClr val="dk1"/>
                          </a:solidFill>
                        </a:rPr>
                        <a:t>-3</a:t>
                      </a:r>
                      <a:endParaRPr baseline="300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1e</a:t>
                      </a:r>
                      <a:r>
                        <a:rPr baseline="30000" lang="en">
                          <a:solidFill>
                            <a:schemeClr val="dk1"/>
                          </a:solidFill>
                        </a:rPr>
                        <a:t>-6</a:t>
                      </a:r>
                      <a:endParaRPr baseline="300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995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">
                          <a:solidFill>
                            <a:schemeClr val="dk1"/>
                          </a:solidFill>
                        </a:rPr>
                        <a:t>w</a:t>
                      </a:r>
                      <a:r>
                        <a:rPr baseline="-25000" i="1" lang="en">
                          <a:solidFill>
                            <a:schemeClr val="dk1"/>
                          </a:solidFill>
                        </a:rPr>
                        <a:t>δqN</a:t>
                      </a:r>
                      <a:endParaRPr baseline="-25000" i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1e</a:t>
                      </a:r>
                      <a:r>
                        <a:rPr baseline="30000" lang="en">
                          <a:solidFill>
                            <a:schemeClr val="dk1"/>
                          </a:solidFill>
                        </a:rPr>
                        <a:t>-3</a:t>
                      </a:r>
                      <a:endParaRPr baseline="300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1e</a:t>
                      </a:r>
                      <a:r>
                        <a:rPr baseline="30000" lang="en">
                          <a:solidFill>
                            <a:schemeClr val="dk1"/>
                          </a:solidFill>
                        </a:rPr>
                        <a:t>-6</a:t>
                      </a:r>
                      <a:endParaRPr baseline="300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1e</a:t>
                      </a:r>
                      <a:r>
                        <a:rPr baseline="30000" lang="en">
                          <a:solidFill>
                            <a:schemeClr val="dk1"/>
                          </a:solidFill>
                        </a:rPr>
                        <a:t>-6</a:t>
                      </a:r>
                      <a:endParaRPr baseline="300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pic>
        <p:nvPicPr>
          <p:cNvPr id="196" name="Google Shape;196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1677538"/>
            <a:ext cx="4386600" cy="21388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39013" y="76200"/>
            <a:ext cx="1828799" cy="5801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6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Implementation video</a:t>
            </a:r>
            <a:endParaRPr/>
          </a:p>
        </p:txBody>
      </p:sp>
      <p:sp>
        <p:nvSpPr>
          <p:cNvPr id="203" name="Google Shape;203;p26"/>
          <p:cNvSpPr txBox="1"/>
          <p:nvPr>
            <p:ph idx="1" type="body"/>
          </p:nvPr>
        </p:nvSpPr>
        <p:spPr>
          <a:xfrm>
            <a:off x="311700" y="3604325"/>
            <a:ext cx="8520600" cy="58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>
                <a:solidFill>
                  <a:schemeClr val="dk1"/>
                </a:solidFill>
              </a:rPr>
              <a:t>Automatic reaching					   Teleoperated reaching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204" name="Google Shape;204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39013" y="76200"/>
            <a:ext cx="1828799" cy="58011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p26" title="reach_teleop.mp4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72000" y="1200150"/>
            <a:ext cx="4274074" cy="2404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26" title="reach_auto.mp4">
            <a:hlinkClick r:id="rId6"/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11700" y="1200150"/>
            <a:ext cx="4274074" cy="24041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7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Implementation video</a:t>
            </a:r>
            <a:endParaRPr/>
          </a:p>
        </p:txBody>
      </p:sp>
      <p:sp>
        <p:nvSpPr>
          <p:cNvPr id="212" name="Google Shape;212;p27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en">
                <a:solidFill>
                  <a:schemeClr val="dk1"/>
                </a:solidFill>
              </a:rPr>
              <a:t>Mixed reaching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213" name="Google Shape;213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39013" y="76200"/>
            <a:ext cx="1828799" cy="580117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" name="Google Shape;214;p27" title="reach_mix_x2.mp4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929375" y="1229875"/>
            <a:ext cx="5285251" cy="2973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8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Results. Autonomous reaching</a:t>
            </a:r>
            <a:endParaRPr/>
          </a:p>
        </p:txBody>
      </p:sp>
      <p:sp>
        <p:nvSpPr>
          <p:cNvPr id="220" name="Google Shape;220;p28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457200" lvl="0" marL="91440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>
                <a:solidFill>
                  <a:schemeClr val="dk1"/>
                </a:solidFill>
              </a:rPr>
              <a:t>Position error					Joint velocities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221" name="Google Shape;221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1591394"/>
            <a:ext cx="3481901" cy="2748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90100" y="1591412"/>
            <a:ext cx="3481901" cy="2748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239013" y="76200"/>
            <a:ext cx="1828799" cy="5801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29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Results. Teleoperated reaching</a:t>
            </a:r>
            <a:endParaRPr/>
          </a:p>
        </p:txBody>
      </p:sp>
      <p:sp>
        <p:nvSpPr>
          <p:cNvPr id="229" name="Google Shape;229;p29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Reference and actual end-effector linear velocity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230" name="Google Shape;230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651961"/>
            <a:ext cx="8520598" cy="25359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31" name="Google Shape;231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39013" y="76200"/>
            <a:ext cx="1828799" cy="5801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0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Results. Execution time</a:t>
            </a:r>
            <a:endParaRPr/>
          </a:p>
        </p:txBody>
      </p:sp>
      <p:sp>
        <p:nvSpPr>
          <p:cNvPr id="237" name="Google Shape;237;p30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Average control loop execution time is approximately 3 ms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>
                <a:solidFill>
                  <a:schemeClr val="dk1"/>
                </a:solidFill>
              </a:rPr>
              <a:t>	Teleoperated r</a:t>
            </a:r>
            <a:r>
              <a:rPr lang="en">
                <a:solidFill>
                  <a:schemeClr val="dk1"/>
                </a:solidFill>
              </a:rPr>
              <a:t>eaching</a:t>
            </a:r>
            <a:r>
              <a:rPr lang="en">
                <a:solidFill>
                  <a:schemeClr val="dk1"/>
                </a:solidFill>
              </a:rPr>
              <a:t>					  Autonomous reaching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238" name="Google Shape;238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20303" y="2579309"/>
            <a:ext cx="4312000" cy="1989566"/>
          </a:xfrm>
          <a:prstGeom prst="rect">
            <a:avLst/>
          </a:prstGeom>
          <a:noFill/>
          <a:ln>
            <a:noFill/>
          </a:ln>
        </p:spPr>
      </p:pic>
      <p:pic>
        <p:nvPicPr>
          <p:cNvPr id="239" name="Google Shape;239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700" y="2571750"/>
            <a:ext cx="4312000" cy="1997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0" name="Google Shape;240;p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239013" y="76200"/>
            <a:ext cx="1828799" cy="5801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1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Work</a:t>
            </a:r>
            <a:endParaRPr/>
          </a:p>
        </p:txBody>
      </p:sp>
      <p:sp>
        <p:nvSpPr>
          <p:cNvPr id="246" name="Google Shape;246;p31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Increase controller frequency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Clean and optimize the code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Implement s</a:t>
            </a:r>
            <a:r>
              <a:rPr lang="en" sz="2000">
                <a:solidFill>
                  <a:schemeClr val="dk1"/>
                </a:solidFill>
              </a:rPr>
              <a:t>hared autonomy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Conduct experiments</a:t>
            </a:r>
            <a:endParaRPr sz="2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</a:endParaRPr>
          </a:p>
        </p:txBody>
      </p:sp>
      <p:pic>
        <p:nvPicPr>
          <p:cNvPr id="247" name="Google Shape;247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39013" y="76200"/>
            <a:ext cx="1828799" cy="5801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4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93" name="Google Shape;93;p14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Introduction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Model Predictive Control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Related work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Methodology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Implementation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Results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Future Work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References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94" name="Google Shape;9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39013" y="76200"/>
            <a:ext cx="1828799" cy="5801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32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pic>
        <p:nvPicPr>
          <p:cNvPr id="253" name="Google Shape;253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39013" y="76200"/>
            <a:ext cx="1828799" cy="580117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p32"/>
          <p:cNvSpPr txBox="1"/>
          <p:nvPr>
            <p:ph idx="1" type="body"/>
          </p:nvPr>
        </p:nvSpPr>
        <p:spPr>
          <a:xfrm>
            <a:off x="0" y="1017800"/>
            <a:ext cx="9144000" cy="3864900"/>
          </a:xfrm>
          <a:prstGeom prst="rect">
            <a:avLst/>
          </a:prstGeom>
          <a:solidFill>
            <a:srgbClr val="FFFFFF"/>
          </a:solidFill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-282575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ct val="100000"/>
              <a:buAutoNum type="arabicPeriod"/>
            </a:pPr>
            <a:r>
              <a:rPr lang="en" sz="1000">
                <a:solidFill>
                  <a:srgbClr val="434343"/>
                </a:solidFill>
              </a:rPr>
              <a:t>Arnold, Michele, and Göran Andersson. "Model predictive control of energy storage including uncertain forecasts." </a:t>
            </a:r>
            <a:r>
              <a:rPr i="1" lang="en" sz="1000">
                <a:solidFill>
                  <a:srgbClr val="434343"/>
                </a:solidFill>
              </a:rPr>
              <a:t>Power Systems Computation Conference (PSCC), Stockholm, Sweden</a:t>
            </a:r>
            <a:r>
              <a:rPr lang="en" sz="1000">
                <a:solidFill>
                  <a:srgbClr val="434343"/>
                </a:solidFill>
              </a:rPr>
              <a:t>. Vol. 23. 2011.</a:t>
            </a:r>
            <a:endParaRPr sz="1000">
              <a:solidFill>
                <a:srgbClr val="434343"/>
              </a:solidFill>
            </a:endParaRPr>
          </a:p>
          <a:p>
            <a:pPr indent="-282575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ct val="100000"/>
              <a:buAutoNum type="arabicPeriod"/>
            </a:pPr>
            <a:r>
              <a:rPr lang="en" sz="1000">
                <a:solidFill>
                  <a:srgbClr val="434343"/>
                </a:solidFill>
              </a:rPr>
              <a:t>Eaton, John W., and James B. Rawlings. "Model-predictive control of chemical processes." Chemical Engineering Science 47.4 (1992): 705-720.</a:t>
            </a:r>
            <a:endParaRPr sz="1000">
              <a:solidFill>
                <a:srgbClr val="434343"/>
              </a:solidFill>
            </a:endParaRPr>
          </a:p>
          <a:p>
            <a:pPr indent="-282575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ct val="100000"/>
              <a:buAutoNum type="arabicPeriod"/>
            </a:pPr>
            <a:r>
              <a:rPr lang="en" sz="1000">
                <a:solidFill>
                  <a:srgbClr val="434343"/>
                </a:solidFill>
              </a:rPr>
              <a:t>Kazmierkowski, Marian P. "Model Predictive Control of High Power Converters and Industrial Drives [Book News]." IEEE Industrial Electronics Magazine 12.3 (2018): 55-56.</a:t>
            </a:r>
            <a:endParaRPr sz="1000">
              <a:solidFill>
                <a:srgbClr val="434343"/>
              </a:solidFill>
            </a:endParaRPr>
          </a:p>
          <a:p>
            <a:pPr indent="-282575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ct val="100000"/>
              <a:buAutoNum type="arabicPeriod"/>
            </a:pPr>
            <a:r>
              <a:rPr lang="en" sz="1000">
                <a:solidFill>
                  <a:srgbClr val="434343"/>
                </a:solidFill>
              </a:rPr>
              <a:t>Ricker, N. Lawrence, T. Subrahmanian, and T. Sim. "Case studies of model-predictive control in pulp and paper production." IFAC Proceedings Volumes 21.4 (1988): 13-22.</a:t>
            </a:r>
            <a:endParaRPr sz="1000">
              <a:solidFill>
                <a:srgbClr val="434343"/>
              </a:solidFill>
            </a:endParaRPr>
          </a:p>
          <a:p>
            <a:pPr indent="-282575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ct val="100000"/>
              <a:buAutoNum type="arabicPeriod"/>
            </a:pPr>
            <a:r>
              <a:rPr lang="en" sz="1000">
                <a:solidFill>
                  <a:srgbClr val="434343"/>
                </a:solidFill>
              </a:rPr>
              <a:t>Falanga, Davide, et al. "Pampc: Perception-aware model predictive control for quadrotors." 2018 IEEE/RSJ International Conference on Intelligent Robots and Systems (IROS). IEEE, 2018.</a:t>
            </a:r>
            <a:endParaRPr sz="1000">
              <a:solidFill>
                <a:srgbClr val="434343"/>
              </a:solidFill>
            </a:endParaRPr>
          </a:p>
          <a:p>
            <a:pPr indent="-282575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ct val="100000"/>
              <a:buAutoNum type="arabicPeriod"/>
            </a:pPr>
            <a:r>
              <a:rPr lang="en" sz="1000">
                <a:solidFill>
                  <a:srgbClr val="434343"/>
                </a:solidFill>
              </a:rPr>
              <a:t>Kamel, Mina, Michael Burri, and Roland Siegwart. "Linear vs nonlinear MPC for trajectory tracking applied to rotary wing micro aerial vehicles." IFAC-PapersOnLine 50.1 (2017): 3463-3469.</a:t>
            </a:r>
            <a:endParaRPr sz="1000">
              <a:solidFill>
                <a:srgbClr val="434343"/>
              </a:solidFill>
            </a:endParaRPr>
          </a:p>
          <a:p>
            <a:pPr indent="-282575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ct val="100000"/>
              <a:buAutoNum type="arabicPeriod"/>
            </a:pPr>
            <a:r>
              <a:rPr lang="en" sz="1000">
                <a:solidFill>
                  <a:srgbClr val="434343"/>
                </a:solidFill>
              </a:rPr>
              <a:t>Rubagotti, Matteo, et al. "Semi-autonomous robot teleoperation with obstacle avoidance via model predictive control." IEEE Robotics and Automation Letters 4.3 (2019): 2746-2753.</a:t>
            </a:r>
            <a:endParaRPr sz="1000">
              <a:solidFill>
                <a:srgbClr val="434343"/>
              </a:solidFill>
            </a:endParaRPr>
          </a:p>
          <a:p>
            <a:pPr indent="-282575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ct val="100000"/>
              <a:buAutoNum type="arabicPeriod"/>
            </a:pPr>
            <a:r>
              <a:rPr lang="en" sz="1000">
                <a:solidFill>
                  <a:srgbClr val="434343"/>
                </a:solidFill>
              </a:rPr>
              <a:t>Zube, Angelika. "Cartesian nonlinear model predictive control of redundant manipulators considering obstacles." 2015 IEEE International Conference on Industrial Technology (ICIT). IEEE, 2015.</a:t>
            </a:r>
            <a:endParaRPr sz="1000">
              <a:solidFill>
                <a:srgbClr val="434343"/>
              </a:solidFill>
            </a:endParaRPr>
          </a:p>
          <a:p>
            <a:pPr indent="-282575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ct val="100000"/>
              <a:buAutoNum type="arabicPeriod"/>
            </a:pPr>
            <a:r>
              <a:rPr lang="en" sz="1000">
                <a:solidFill>
                  <a:srgbClr val="434343"/>
                </a:solidFill>
              </a:rPr>
              <a:t>Quirynen, Rien, et al. "Integrated Obstacle Detection and Avoidance in Motion Planning and Predictive Control of Autonomous Vehicles." 2020 American Control Conference (ACC). IEEE, 2020.</a:t>
            </a:r>
            <a:endParaRPr sz="1000">
              <a:solidFill>
                <a:srgbClr val="434343"/>
              </a:solidFill>
            </a:endParaRPr>
          </a:p>
          <a:p>
            <a:pPr indent="-282575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ct val="100000"/>
              <a:buAutoNum type="arabicPeriod"/>
            </a:pPr>
            <a:r>
              <a:rPr lang="en" sz="1000">
                <a:solidFill>
                  <a:srgbClr val="434343"/>
                </a:solidFill>
              </a:rPr>
              <a:t>Houska, Boris, Hans Joachim Ferreau, and Moritz Diehl. "ACADO toolkit—An open‐source framework for automatic control and dynamic optimization." Optimal Control Applications and Methods 32.3 (2011): 298-312.</a:t>
            </a:r>
            <a:endParaRPr sz="1000">
              <a:solidFill>
                <a:srgbClr val="434343"/>
              </a:solidFill>
            </a:endParaRPr>
          </a:p>
          <a:p>
            <a:pPr indent="-282575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ct val="100000"/>
              <a:buAutoNum type="arabicPeriod"/>
            </a:pPr>
            <a:r>
              <a:rPr lang="en" sz="1000">
                <a:solidFill>
                  <a:srgbClr val="434343"/>
                </a:solidFill>
              </a:rPr>
              <a:t>Andersson, Joel AE, et al. "CasADi: a software framework for nonlinear optimization and optimal control." Mathematical Programming Computation 11.1 (2019): 1-36.</a:t>
            </a:r>
            <a:endParaRPr sz="1000">
              <a:solidFill>
                <a:srgbClr val="434343"/>
              </a:solidFill>
            </a:endParaRPr>
          </a:p>
          <a:p>
            <a:pPr indent="-282575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ct val="100000"/>
              <a:buAutoNum type="arabicPeriod"/>
            </a:pPr>
            <a:r>
              <a:rPr lang="en" sz="1000">
                <a:solidFill>
                  <a:srgbClr val="434343"/>
                </a:solidFill>
              </a:rPr>
              <a:t>Rathai, Karthik Murali Madhavan, Mazen Alamir, and Olivier Sename. "pNMPC-A Code Generation Software Tool for Implementation of Derivative Free Parameterized NMPC Scheme for Embedded Control Systems." (2020).</a:t>
            </a:r>
            <a:endParaRPr sz="1000">
              <a:solidFill>
                <a:srgbClr val="434343"/>
              </a:solidFill>
            </a:endParaRPr>
          </a:p>
          <a:p>
            <a:pPr indent="-282575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ct val="100000"/>
              <a:buAutoNum type="arabicPeriod"/>
            </a:pPr>
            <a:r>
              <a:rPr lang="en" sz="1000">
                <a:solidFill>
                  <a:srgbClr val="434343"/>
                </a:solidFill>
              </a:rPr>
              <a:t>Zapata-Impata, Brayan S., et al. "Fast geometry-based computation of grasping points on three-dimensional point clouds." International Journal of Advanced Robotic Systems 16.1 (2019): 1729881419831846.</a:t>
            </a:r>
            <a:endParaRPr sz="1000">
              <a:solidFill>
                <a:srgbClr val="434343"/>
              </a:solidFill>
            </a:endParaRPr>
          </a:p>
          <a:p>
            <a:pPr indent="-282575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ct val="100000"/>
              <a:buAutoNum type="arabicPeriod"/>
            </a:pPr>
            <a:r>
              <a:rPr lang="en" sz="1000">
                <a:solidFill>
                  <a:srgbClr val="434343"/>
                </a:solidFill>
              </a:rPr>
              <a:t>ten Pas, Andreas, et al. "Grasp pose detection in point clouds." The International Journal of Robotics Research 36.13-14 (2017): 1455-1473.</a:t>
            </a:r>
            <a:endParaRPr sz="1000">
              <a:solidFill>
                <a:srgbClr val="434343"/>
              </a:solidFill>
            </a:endParaRPr>
          </a:p>
          <a:p>
            <a:pPr indent="-282575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ct val="100000"/>
              <a:buAutoNum type="arabicPeriod"/>
            </a:pPr>
            <a:r>
              <a:rPr lang="en" sz="1000">
                <a:solidFill>
                  <a:srgbClr val="434343"/>
                </a:solidFill>
              </a:rPr>
              <a:t>Yuan, J. S. "Closed-loop manipulator control using quaternion feedback." IEEE Journal on Robotics and Automation 4.4 (1988): 434-440.</a:t>
            </a:r>
            <a:endParaRPr sz="1000">
              <a:solidFill>
                <a:srgbClr val="434343"/>
              </a:solidFill>
            </a:endParaRPr>
          </a:p>
          <a:p>
            <a:pPr indent="-282575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ct val="100000"/>
              <a:buAutoNum type="arabicPeriod"/>
            </a:pPr>
            <a:r>
              <a:rPr lang="en" sz="1000">
                <a:solidFill>
                  <a:srgbClr val="434343"/>
                </a:solidFill>
              </a:rPr>
              <a:t>Sola, Joan. "Quaternion kinematics for the error-state Kalman filter." arXiv preprint arXiv:1711.02508 (2017).</a:t>
            </a:r>
            <a:endParaRPr sz="1000">
              <a:solidFill>
                <a:srgbClr val="434343"/>
              </a:solidFill>
            </a:endParaRPr>
          </a:p>
          <a:p>
            <a:pPr indent="-282575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ct val="100000"/>
              <a:buAutoNum type="arabicPeriod"/>
            </a:pPr>
            <a:r>
              <a:rPr lang="en" sz="1000">
                <a:solidFill>
                  <a:srgbClr val="434343"/>
                </a:solidFill>
              </a:rPr>
              <a:t>Kinova, KINOVA™Ultra lightweight robotic arm, User Guide. 2018. Retrieved from www.kinovarobotics.com/sites/default/files/ULWS-RA-JAC-UG-INT-EN%20201804-1.0%20(KINOVA%E2%84%A2%20Ultra%20lightweight%20robotic%20arm%20user%20guide)_0.pdf</a:t>
            </a:r>
            <a:endParaRPr sz="1000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5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</a:t>
            </a:r>
            <a:endParaRPr/>
          </a:p>
        </p:txBody>
      </p:sp>
      <p:sp>
        <p:nvSpPr>
          <p:cNvPr id="100" name="Google Shape;100;p15"/>
          <p:cNvSpPr txBox="1"/>
          <p:nvPr>
            <p:ph idx="1" type="body"/>
          </p:nvPr>
        </p:nvSpPr>
        <p:spPr>
          <a:xfrm>
            <a:off x="311700" y="1152475"/>
            <a:ext cx="4716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Why MPC?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Focus on a control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Shared </a:t>
            </a:r>
            <a:r>
              <a:rPr lang="en">
                <a:solidFill>
                  <a:schemeClr val="dk1"/>
                </a:solidFill>
              </a:rPr>
              <a:t>autonomy</a:t>
            </a:r>
            <a:r>
              <a:rPr lang="en">
                <a:solidFill>
                  <a:schemeClr val="dk1"/>
                </a:solidFill>
              </a:rPr>
              <a:t> as a next step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What changed: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Jacobian based system model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Dynamic weighting matrices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Grasping pose estimation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101" name="Google Shape;10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28276" y="992250"/>
            <a:ext cx="4115726" cy="3736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39013" y="76200"/>
            <a:ext cx="1828799" cy="5801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6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Model Predictive Control	</a:t>
            </a:r>
            <a:endParaRPr/>
          </a:p>
        </p:txBody>
      </p:sp>
      <p:sp>
        <p:nvSpPr>
          <p:cNvPr id="108" name="Google Shape;108;p16"/>
          <p:cNvSpPr txBox="1"/>
          <p:nvPr>
            <p:ph idx="1" type="body"/>
          </p:nvPr>
        </p:nvSpPr>
        <p:spPr>
          <a:xfrm>
            <a:off x="311700" y="1229875"/>
            <a:ext cx="42603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>
                <a:solidFill>
                  <a:schemeClr val="dk1"/>
                </a:solidFill>
              </a:rPr>
              <a:t>Dynamic system model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>
                <a:solidFill>
                  <a:schemeClr val="dk1"/>
                </a:solidFill>
              </a:rPr>
              <a:t>Quadratic cost function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>
                <a:solidFill>
                  <a:schemeClr val="dk1"/>
                </a:solidFill>
              </a:rPr>
              <a:t>Newton-type optimization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>
                <a:solidFill>
                  <a:schemeClr val="dk1"/>
                </a:solidFill>
              </a:rPr>
              <a:t>Optimization on each time step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>
                <a:solidFill>
                  <a:schemeClr val="dk1"/>
                </a:solidFill>
              </a:rPr>
              <a:t>Optimize on [t, t+T], T = dt*N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>
                <a:solidFill>
                  <a:schemeClr val="dk1"/>
                </a:solidFill>
              </a:rPr>
              <a:t>Use past solution as initial state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109" name="Google Shape;10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99450" y="1458468"/>
            <a:ext cx="3932851" cy="2183576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6"/>
          <p:cNvSpPr txBox="1"/>
          <p:nvPr/>
        </p:nvSpPr>
        <p:spPr>
          <a:xfrm>
            <a:off x="5204250" y="3642050"/>
            <a:ext cx="3939600" cy="244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en.wikipedia.org/wiki/Model_predictive_control</a:t>
            </a:r>
            <a:endParaRPr sz="9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11" name="Google Shape;11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39013" y="76200"/>
            <a:ext cx="1828799" cy="5801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Related Work</a:t>
            </a:r>
            <a:endParaRPr/>
          </a:p>
        </p:txBody>
      </p:sp>
      <p:sp>
        <p:nvSpPr>
          <p:cNvPr id="117" name="Google Shape;117;p17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Model Predictive Control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Long history and extensive use in different areas (Michele,2011; Eaton,1992; Kazmierkowski,2018; Ricker,1988)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MPC in robotics:</a:t>
            </a:r>
            <a:endParaRPr>
              <a:solidFill>
                <a:schemeClr val="dk1"/>
              </a:solidFill>
            </a:endParaRPr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</a:pPr>
            <a:r>
              <a:rPr lang="en">
                <a:solidFill>
                  <a:schemeClr val="dk1"/>
                </a:solidFill>
              </a:rPr>
              <a:t>Drones (Falanga,2018; Kamel,2017)</a:t>
            </a:r>
            <a:endParaRPr>
              <a:solidFill>
                <a:schemeClr val="dk1"/>
              </a:solidFill>
            </a:endParaRPr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</a:pPr>
            <a:r>
              <a:rPr lang="en">
                <a:solidFill>
                  <a:schemeClr val="dk1"/>
                </a:solidFill>
              </a:rPr>
              <a:t>Manipulators (Rubagotti,2019; Zube,2015)</a:t>
            </a:r>
            <a:endParaRPr>
              <a:solidFill>
                <a:schemeClr val="dk1"/>
              </a:solidFill>
            </a:endParaRPr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</a:pPr>
            <a:r>
              <a:rPr lang="en">
                <a:solidFill>
                  <a:schemeClr val="dk1"/>
                </a:solidFill>
              </a:rPr>
              <a:t>And mobile robots (Quirynen,2020)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Easy to formulate and deploy:</a:t>
            </a:r>
            <a:endParaRPr>
              <a:solidFill>
                <a:schemeClr val="dk1"/>
              </a:solidFill>
            </a:endParaRPr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</a:pPr>
            <a:r>
              <a:rPr lang="en">
                <a:solidFill>
                  <a:schemeClr val="dk1"/>
                </a:solidFill>
              </a:rPr>
              <a:t>ACADO Toolkit (Houska,2011)</a:t>
            </a:r>
            <a:endParaRPr>
              <a:solidFill>
                <a:schemeClr val="dk1"/>
              </a:solidFill>
            </a:endParaRPr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</a:pPr>
            <a:r>
              <a:rPr lang="en">
                <a:solidFill>
                  <a:schemeClr val="dk1"/>
                </a:solidFill>
              </a:rPr>
              <a:t>CASADI (Andersson,2019)</a:t>
            </a:r>
            <a:endParaRPr>
              <a:solidFill>
                <a:schemeClr val="dk1"/>
              </a:solidFill>
            </a:endParaRPr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</a:pPr>
            <a:r>
              <a:rPr lang="en">
                <a:solidFill>
                  <a:schemeClr val="dk1"/>
                </a:solidFill>
              </a:rPr>
              <a:t>pNMPC (Rathai,2020)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118" name="Google Shape;11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39013" y="76200"/>
            <a:ext cx="1828799" cy="5801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8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Related Work</a:t>
            </a:r>
            <a:endParaRPr/>
          </a:p>
        </p:txBody>
      </p:sp>
      <p:sp>
        <p:nvSpPr>
          <p:cNvPr id="124" name="Google Shape;124;p18"/>
          <p:cNvSpPr txBox="1"/>
          <p:nvPr>
            <p:ph idx="1" type="body"/>
          </p:nvPr>
        </p:nvSpPr>
        <p:spPr>
          <a:xfrm>
            <a:off x="311700" y="1152475"/>
            <a:ext cx="55722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Tried two different pose estimation: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g</a:t>
            </a:r>
            <a:r>
              <a:rPr lang="en">
                <a:solidFill>
                  <a:schemeClr val="dk1"/>
                </a:solidFill>
              </a:rPr>
              <a:t>eograsp (Zapata-Impata,2019)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g</a:t>
            </a:r>
            <a:r>
              <a:rPr lang="en">
                <a:solidFill>
                  <a:schemeClr val="dk1"/>
                </a:solidFill>
              </a:rPr>
              <a:t>pd (ten Pas,2017)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Shared autonomy: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Blending </a:t>
            </a:r>
            <a:endParaRPr>
              <a:solidFill>
                <a:schemeClr val="dk1"/>
              </a:solidFill>
            </a:endParaRPr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</a:pPr>
            <a:r>
              <a:rPr i="1" lang="en">
                <a:solidFill>
                  <a:schemeClr val="dk1"/>
                </a:solidFill>
              </a:rPr>
              <a:t>X=(1-𝛼)X</a:t>
            </a:r>
            <a:r>
              <a:rPr baseline="-25000" i="1" lang="en">
                <a:solidFill>
                  <a:schemeClr val="dk1"/>
                </a:solidFill>
              </a:rPr>
              <a:t>robot</a:t>
            </a:r>
            <a:r>
              <a:rPr baseline="30000" i="1" lang="en">
                <a:solidFill>
                  <a:schemeClr val="dk1"/>
                </a:solidFill>
              </a:rPr>
              <a:t> </a:t>
            </a:r>
            <a:r>
              <a:rPr i="1" lang="en">
                <a:solidFill>
                  <a:schemeClr val="dk1"/>
                </a:solidFill>
              </a:rPr>
              <a:t>+ 𝛼X</a:t>
            </a:r>
            <a:r>
              <a:rPr baseline="-25000" i="1" lang="en">
                <a:solidFill>
                  <a:schemeClr val="dk1"/>
                </a:solidFill>
              </a:rPr>
              <a:t>human</a:t>
            </a:r>
            <a:endParaRPr i="1"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Markov processes</a:t>
            </a:r>
            <a:endParaRPr>
              <a:solidFill>
                <a:schemeClr val="dk1"/>
              </a:solidFill>
            </a:endParaRPr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</a:pPr>
            <a:r>
              <a:rPr lang="en">
                <a:solidFill>
                  <a:schemeClr val="dk1"/>
                </a:solidFill>
              </a:rPr>
              <a:t>Resembles state machine transitions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Visualization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125" name="Google Shape;12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83893" y="1152475"/>
            <a:ext cx="1485376" cy="12161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69263" y="1153382"/>
            <a:ext cx="1463040" cy="1214323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8"/>
          <p:cNvSpPr txBox="1"/>
          <p:nvPr/>
        </p:nvSpPr>
        <p:spPr>
          <a:xfrm>
            <a:off x="5883900" y="2367712"/>
            <a:ext cx="2948400" cy="2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geograsp </a:t>
            </a:r>
            <a:endParaRPr/>
          </a:p>
        </p:txBody>
      </p:sp>
      <p:sp>
        <p:nvSpPr>
          <p:cNvPr id="128" name="Google Shape;128;p18"/>
          <p:cNvSpPr txBox="1"/>
          <p:nvPr/>
        </p:nvSpPr>
        <p:spPr>
          <a:xfrm>
            <a:off x="5883900" y="3864337"/>
            <a:ext cx="2948400" cy="2823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gpd</a:t>
            </a:r>
            <a:endParaRPr/>
          </a:p>
        </p:txBody>
      </p:sp>
      <p:pic>
        <p:nvPicPr>
          <p:cNvPr id="129" name="Google Shape;129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626575" y="2650000"/>
            <a:ext cx="1463040" cy="11996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239013" y="76200"/>
            <a:ext cx="1828799" cy="5801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9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Methodology. Quaternions</a:t>
            </a:r>
            <a:endParaRPr/>
          </a:p>
        </p:txBody>
      </p:sp>
      <p:sp>
        <p:nvSpPr>
          <p:cNvPr id="136" name="Google Shape;136;p19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7500" lnSpcReduction="20000"/>
          </a:bodyPr>
          <a:lstStyle/>
          <a:p>
            <a:pPr indent="-317182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en">
                <a:solidFill>
                  <a:schemeClr val="dk1"/>
                </a:solidFill>
              </a:rPr>
              <a:t>Efficient rotation representation of the form</a:t>
            </a:r>
            <a:endParaRPr>
              <a:solidFill>
                <a:schemeClr val="dk1"/>
              </a:solidFill>
            </a:endParaRPr>
          </a:p>
          <a:p>
            <a:pPr indent="-303287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i="1" lang="en" sz="1517">
                <a:solidFill>
                  <a:schemeClr val="dk1"/>
                </a:solidFill>
              </a:rPr>
              <a:t>q</a:t>
            </a:r>
            <a:r>
              <a:rPr i="1" lang="en" sz="1517">
                <a:solidFill>
                  <a:schemeClr val="dk1"/>
                </a:solidFill>
              </a:rPr>
              <a:t> </a:t>
            </a:r>
            <a:r>
              <a:rPr lang="en" sz="1517">
                <a:solidFill>
                  <a:schemeClr val="dk1"/>
                </a:solidFill>
              </a:rPr>
              <a:t>=</a:t>
            </a:r>
            <a:r>
              <a:rPr i="1" lang="en" sz="1517">
                <a:solidFill>
                  <a:schemeClr val="dk1"/>
                </a:solidFill>
              </a:rPr>
              <a:t> w + </a:t>
            </a:r>
            <a:r>
              <a:rPr b="1" i="1" lang="en" sz="1517">
                <a:solidFill>
                  <a:schemeClr val="dk1"/>
                </a:solidFill>
              </a:rPr>
              <a:t>i</a:t>
            </a:r>
            <a:r>
              <a:rPr i="1" lang="en" sz="1517">
                <a:solidFill>
                  <a:schemeClr val="dk1"/>
                </a:solidFill>
              </a:rPr>
              <a:t>x + </a:t>
            </a:r>
            <a:r>
              <a:rPr b="1" i="1" lang="en" sz="1517">
                <a:solidFill>
                  <a:schemeClr val="dk1"/>
                </a:solidFill>
              </a:rPr>
              <a:t>j</a:t>
            </a:r>
            <a:r>
              <a:rPr i="1" lang="en" sz="1517">
                <a:solidFill>
                  <a:schemeClr val="dk1"/>
                </a:solidFill>
              </a:rPr>
              <a:t>y + </a:t>
            </a:r>
            <a:r>
              <a:rPr b="1" i="1" lang="en" sz="1517">
                <a:solidFill>
                  <a:schemeClr val="dk1"/>
                </a:solidFill>
              </a:rPr>
              <a:t>k</a:t>
            </a:r>
            <a:r>
              <a:rPr i="1" lang="en" sz="1517">
                <a:solidFill>
                  <a:schemeClr val="dk1"/>
                </a:solidFill>
              </a:rPr>
              <a:t>z</a:t>
            </a:r>
            <a:r>
              <a:rPr i="1" lang="en" sz="1517">
                <a:solidFill>
                  <a:schemeClr val="dk1"/>
                </a:solidFill>
              </a:rPr>
              <a:t> </a:t>
            </a:r>
            <a:r>
              <a:rPr lang="en" sz="1517">
                <a:solidFill>
                  <a:schemeClr val="dk1"/>
                </a:solidFill>
              </a:rPr>
              <a:t>or short version </a:t>
            </a:r>
            <a:r>
              <a:rPr i="1" lang="en" sz="1517">
                <a:solidFill>
                  <a:schemeClr val="dk1"/>
                </a:solidFill>
              </a:rPr>
              <a:t>q</a:t>
            </a:r>
            <a:r>
              <a:rPr lang="en" sz="1517">
                <a:solidFill>
                  <a:schemeClr val="dk1"/>
                </a:solidFill>
              </a:rPr>
              <a:t> = [</a:t>
            </a:r>
            <a:r>
              <a:rPr i="1" lang="en" sz="1517">
                <a:solidFill>
                  <a:schemeClr val="dk1"/>
                </a:solidFill>
              </a:rPr>
              <a:t>w,x,y,z</a:t>
            </a:r>
            <a:r>
              <a:rPr lang="en" sz="1517">
                <a:solidFill>
                  <a:schemeClr val="dk1"/>
                </a:solidFill>
              </a:rPr>
              <a:t>]</a:t>
            </a:r>
            <a:endParaRPr sz="1517">
              <a:solidFill>
                <a:schemeClr val="dk1"/>
              </a:solidFill>
            </a:endParaRPr>
          </a:p>
          <a:p>
            <a:pPr indent="-317182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en">
                <a:solidFill>
                  <a:schemeClr val="dk1"/>
                </a:solidFill>
              </a:rPr>
              <a:t>Given two frame rotations </a:t>
            </a:r>
            <a:r>
              <a:rPr i="1" lang="en">
                <a:solidFill>
                  <a:schemeClr val="dk1"/>
                </a:solidFill>
              </a:rPr>
              <a:t>q</a:t>
            </a:r>
            <a:r>
              <a:rPr baseline="-25000" i="1" lang="en">
                <a:solidFill>
                  <a:schemeClr val="dk1"/>
                </a:solidFill>
              </a:rPr>
              <a:t>1</a:t>
            </a:r>
            <a:r>
              <a:rPr i="1" lang="en">
                <a:solidFill>
                  <a:schemeClr val="dk1"/>
                </a:solidFill>
              </a:rPr>
              <a:t> </a:t>
            </a:r>
            <a:r>
              <a:rPr lang="en">
                <a:solidFill>
                  <a:schemeClr val="dk1"/>
                </a:solidFill>
              </a:rPr>
              <a:t>=</a:t>
            </a:r>
            <a:r>
              <a:rPr i="1" lang="en">
                <a:solidFill>
                  <a:schemeClr val="dk1"/>
                </a:solidFill>
              </a:rPr>
              <a:t> </a:t>
            </a:r>
            <a:r>
              <a:rPr lang="en">
                <a:solidFill>
                  <a:schemeClr val="dk1"/>
                </a:solidFill>
              </a:rPr>
              <a:t>[</a:t>
            </a:r>
            <a:r>
              <a:rPr i="1" lang="en">
                <a:solidFill>
                  <a:schemeClr val="dk1"/>
                </a:solidFill>
              </a:rPr>
              <a:t>w</a:t>
            </a:r>
            <a:r>
              <a:rPr baseline="-25000" i="1" lang="en">
                <a:solidFill>
                  <a:schemeClr val="dk1"/>
                </a:solidFill>
              </a:rPr>
              <a:t>1</a:t>
            </a:r>
            <a:r>
              <a:rPr i="1" lang="en">
                <a:solidFill>
                  <a:schemeClr val="dk1"/>
                </a:solidFill>
              </a:rPr>
              <a:t>,x</a:t>
            </a:r>
            <a:r>
              <a:rPr baseline="-25000" i="1" lang="en">
                <a:solidFill>
                  <a:schemeClr val="dk1"/>
                </a:solidFill>
              </a:rPr>
              <a:t>1</a:t>
            </a:r>
            <a:r>
              <a:rPr i="1" lang="en">
                <a:solidFill>
                  <a:schemeClr val="dk1"/>
                </a:solidFill>
              </a:rPr>
              <a:t>,y</a:t>
            </a:r>
            <a:r>
              <a:rPr baseline="-25000" i="1" lang="en">
                <a:solidFill>
                  <a:schemeClr val="dk1"/>
                </a:solidFill>
              </a:rPr>
              <a:t>1</a:t>
            </a:r>
            <a:r>
              <a:rPr i="1" lang="en">
                <a:solidFill>
                  <a:schemeClr val="dk1"/>
                </a:solidFill>
              </a:rPr>
              <a:t>,z</a:t>
            </a:r>
            <a:r>
              <a:rPr baseline="-25000" i="1" lang="en">
                <a:solidFill>
                  <a:schemeClr val="dk1"/>
                </a:solidFill>
              </a:rPr>
              <a:t>1</a:t>
            </a:r>
            <a:r>
              <a:rPr lang="en">
                <a:solidFill>
                  <a:schemeClr val="dk1"/>
                </a:solidFill>
              </a:rPr>
              <a:t>]</a:t>
            </a:r>
            <a:r>
              <a:rPr i="1" lang="en">
                <a:solidFill>
                  <a:schemeClr val="dk1"/>
                </a:solidFill>
              </a:rPr>
              <a:t> </a:t>
            </a:r>
            <a:r>
              <a:rPr lang="en">
                <a:solidFill>
                  <a:schemeClr val="dk1"/>
                </a:solidFill>
              </a:rPr>
              <a:t>and </a:t>
            </a:r>
            <a:r>
              <a:rPr i="1" lang="en">
                <a:solidFill>
                  <a:schemeClr val="dk1"/>
                </a:solidFill>
              </a:rPr>
              <a:t>q</a:t>
            </a:r>
            <a:r>
              <a:rPr baseline="-25000" i="1" lang="en">
                <a:solidFill>
                  <a:schemeClr val="dk1"/>
                </a:solidFill>
              </a:rPr>
              <a:t>2</a:t>
            </a:r>
            <a:r>
              <a:rPr i="1" lang="en">
                <a:solidFill>
                  <a:schemeClr val="dk1"/>
                </a:solidFill>
              </a:rPr>
              <a:t> </a:t>
            </a:r>
            <a:r>
              <a:rPr lang="en">
                <a:solidFill>
                  <a:schemeClr val="dk1"/>
                </a:solidFill>
              </a:rPr>
              <a:t>=</a:t>
            </a:r>
            <a:r>
              <a:rPr i="1" lang="en">
                <a:solidFill>
                  <a:schemeClr val="dk1"/>
                </a:solidFill>
              </a:rPr>
              <a:t> </a:t>
            </a:r>
            <a:r>
              <a:rPr lang="en">
                <a:solidFill>
                  <a:schemeClr val="dk1"/>
                </a:solidFill>
              </a:rPr>
              <a:t>[</a:t>
            </a:r>
            <a:r>
              <a:rPr i="1" lang="en">
                <a:solidFill>
                  <a:schemeClr val="dk1"/>
                </a:solidFill>
              </a:rPr>
              <a:t>w</a:t>
            </a:r>
            <a:r>
              <a:rPr baseline="-25000" i="1" lang="en">
                <a:solidFill>
                  <a:schemeClr val="dk1"/>
                </a:solidFill>
              </a:rPr>
              <a:t>2</a:t>
            </a:r>
            <a:r>
              <a:rPr i="1" lang="en">
                <a:solidFill>
                  <a:schemeClr val="dk1"/>
                </a:solidFill>
              </a:rPr>
              <a:t>,x</a:t>
            </a:r>
            <a:r>
              <a:rPr baseline="-25000" i="1" lang="en">
                <a:solidFill>
                  <a:schemeClr val="dk1"/>
                </a:solidFill>
              </a:rPr>
              <a:t>2</a:t>
            </a:r>
            <a:r>
              <a:rPr i="1" lang="en">
                <a:solidFill>
                  <a:schemeClr val="dk1"/>
                </a:solidFill>
              </a:rPr>
              <a:t>,y</a:t>
            </a:r>
            <a:r>
              <a:rPr baseline="-25000" i="1" lang="en">
                <a:solidFill>
                  <a:schemeClr val="dk1"/>
                </a:solidFill>
              </a:rPr>
              <a:t>2</a:t>
            </a:r>
            <a:r>
              <a:rPr i="1" lang="en">
                <a:solidFill>
                  <a:schemeClr val="dk1"/>
                </a:solidFill>
              </a:rPr>
              <a:t>,z</a:t>
            </a:r>
            <a:r>
              <a:rPr baseline="-25000" i="1" lang="en">
                <a:solidFill>
                  <a:schemeClr val="dk1"/>
                </a:solidFill>
              </a:rPr>
              <a:t>2</a:t>
            </a:r>
            <a:r>
              <a:rPr lang="en">
                <a:solidFill>
                  <a:schemeClr val="dk1"/>
                </a:solidFill>
              </a:rPr>
              <a:t>], one can express error between </a:t>
            </a:r>
            <a:r>
              <a:rPr i="1" lang="en">
                <a:solidFill>
                  <a:schemeClr val="dk1"/>
                </a:solidFill>
              </a:rPr>
              <a:t>q</a:t>
            </a:r>
            <a:r>
              <a:rPr baseline="-25000" i="1" lang="en">
                <a:solidFill>
                  <a:schemeClr val="dk1"/>
                </a:solidFill>
              </a:rPr>
              <a:t>1</a:t>
            </a:r>
            <a:r>
              <a:rPr baseline="-25000" lang="en">
                <a:solidFill>
                  <a:schemeClr val="dk1"/>
                </a:solidFill>
              </a:rPr>
              <a:t> </a:t>
            </a:r>
            <a:r>
              <a:rPr lang="en">
                <a:solidFill>
                  <a:schemeClr val="dk1"/>
                </a:solidFill>
              </a:rPr>
              <a:t>and </a:t>
            </a:r>
            <a:r>
              <a:rPr i="1" lang="en">
                <a:solidFill>
                  <a:schemeClr val="dk1"/>
                </a:solidFill>
              </a:rPr>
              <a:t>q</a:t>
            </a:r>
            <a:r>
              <a:rPr baseline="-25000" i="1" lang="en">
                <a:solidFill>
                  <a:schemeClr val="dk1"/>
                </a:solidFill>
              </a:rPr>
              <a:t>2</a:t>
            </a:r>
            <a:r>
              <a:rPr lang="en">
                <a:solidFill>
                  <a:schemeClr val="dk1"/>
                </a:solidFill>
              </a:rPr>
              <a:t> as the following (Yuan,1988):</a:t>
            </a:r>
            <a:endParaRPr>
              <a:solidFill>
                <a:schemeClr val="dk1"/>
              </a:solidFill>
            </a:endParaRPr>
          </a:p>
          <a:p>
            <a:pPr indent="-297497" lvl="1" marL="914400" rtl="0" algn="l">
              <a:lnSpc>
                <a:spcPct val="200000"/>
              </a:lnSpc>
              <a:spcBef>
                <a:spcPts val="17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17182" lvl="0" marL="457200" rtl="0" algn="l">
              <a:lnSpc>
                <a:spcPct val="150000"/>
              </a:lnSpc>
              <a:spcBef>
                <a:spcPts val="17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en">
                <a:solidFill>
                  <a:schemeClr val="dk1"/>
                </a:solidFill>
              </a:rPr>
              <a:t>And given frame angular velocity [</a:t>
            </a:r>
            <a:r>
              <a:rPr i="1" lang="en">
                <a:solidFill>
                  <a:schemeClr val="dk1"/>
                </a:solidFill>
              </a:rPr>
              <a:t>𝜔</a:t>
            </a:r>
            <a:r>
              <a:rPr baseline="-25000" i="1" lang="en">
                <a:solidFill>
                  <a:schemeClr val="dk1"/>
                </a:solidFill>
              </a:rPr>
              <a:t>x</a:t>
            </a:r>
            <a:r>
              <a:rPr i="1" lang="en">
                <a:solidFill>
                  <a:schemeClr val="dk1"/>
                </a:solidFill>
              </a:rPr>
              <a:t>,𝜔</a:t>
            </a:r>
            <a:r>
              <a:rPr baseline="-25000" i="1" lang="en">
                <a:solidFill>
                  <a:schemeClr val="dk1"/>
                </a:solidFill>
              </a:rPr>
              <a:t>y</a:t>
            </a:r>
            <a:r>
              <a:rPr i="1" lang="en">
                <a:solidFill>
                  <a:schemeClr val="dk1"/>
                </a:solidFill>
              </a:rPr>
              <a:t>,𝜔</a:t>
            </a:r>
            <a:r>
              <a:rPr baseline="-25000" i="1" lang="en">
                <a:solidFill>
                  <a:schemeClr val="dk1"/>
                </a:solidFill>
              </a:rPr>
              <a:t>z</a:t>
            </a:r>
            <a:r>
              <a:rPr lang="en">
                <a:solidFill>
                  <a:schemeClr val="dk1"/>
                </a:solidFill>
              </a:rPr>
              <a:t>], quaternion rate of change can be estimated as the following (Sola,2017):</a:t>
            </a:r>
            <a:endParaRPr>
              <a:solidFill>
                <a:schemeClr val="dk1"/>
              </a:solidFill>
            </a:endParaRPr>
          </a:p>
          <a:p>
            <a:pPr indent="-297497" lvl="1" marL="91440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200000"/>
              </a:lnSpc>
              <a:spcBef>
                <a:spcPts val="2000"/>
              </a:spcBef>
              <a:spcAft>
                <a:spcPts val="200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137" name="Google Shape;13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39013" y="76200"/>
            <a:ext cx="1828799" cy="5801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19"/>
          <p:cNvPicPr preferRelativeResize="0"/>
          <p:nvPr/>
        </p:nvPicPr>
        <p:blipFill rotWithShape="1">
          <a:blip r:embed="rId4">
            <a:alphaModFix/>
          </a:blip>
          <a:srcRect b="5508" l="1332" r="0" t="0"/>
          <a:stretch/>
        </p:blipFill>
        <p:spPr>
          <a:xfrm>
            <a:off x="3464600" y="2173115"/>
            <a:ext cx="2363900" cy="7321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19"/>
          <p:cNvPicPr preferRelativeResize="0"/>
          <p:nvPr/>
        </p:nvPicPr>
        <p:blipFill rotWithShape="1">
          <a:blip r:embed="rId5">
            <a:alphaModFix/>
          </a:blip>
          <a:srcRect b="4943" l="2210" r="0" t="4353"/>
          <a:stretch/>
        </p:blipFill>
        <p:spPr>
          <a:xfrm>
            <a:off x="3525848" y="3371994"/>
            <a:ext cx="1773825" cy="922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0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Methodology. System model</a:t>
            </a:r>
            <a:endParaRPr/>
          </a:p>
        </p:txBody>
      </p:sp>
      <p:sp>
        <p:nvSpPr>
          <p:cNvPr id="145" name="Google Shape;145;p20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System model is described by a set of nonlinear differential equations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3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   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    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b="1" i="1" lang="en">
                <a:solidFill>
                  <a:schemeClr val="dk1"/>
                </a:solidFill>
              </a:rPr>
              <a:t>J(𝜃) </a:t>
            </a:r>
            <a:r>
              <a:rPr lang="en">
                <a:solidFill>
                  <a:schemeClr val="dk1"/>
                </a:solidFill>
              </a:rPr>
              <a:t>is the Jacobian matrix derived from FK of Jaco (Kinova User Guide,2018)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146" name="Google Shape;146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39013" y="76200"/>
            <a:ext cx="1828799" cy="5801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20"/>
          <p:cNvPicPr preferRelativeResize="0"/>
          <p:nvPr/>
        </p:nvPicPr>
        <p:blipFill rotWithShape="1">
          <a:blip r:embed="rId4">
            <a:alphaModFix/>
          </a:blip>
          <a:srcRect b="7072" l="9185" r="2232" t="6046"/>
          <a:stretch/>
        </p:blipFill>
        <p:spPr>
          <a:xfrm>
            <a:off x="2312711" y="1622738"/>
            <a:ext cx="2711000" cy="927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20"/>
          <p:cNvPicPr preferRelativeResize="0"/>
          <p:nvPr/>
        </p:nvPicPr>
        <p:blipFill rotWithShape="1">
          <a:blip r:embed="rId4">
            <a:alphaModFix/>
          </a:blip>
          <a:srcRect b="36484" l="3288" r="85538" t="31781"/>
          <a:stretch/>
        </p:blipFill>
        <p:spPr>
          <a:xfrm>
            <a:off x="1251000" y="1889000"/>
            <a:ext cx="357525" cy="354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638079" y="1888993"/>
            <a:ext cx="715675" cy="354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20"/>
          <p:cNvPicPr preferRelativeResize="0"/>
          <p:nvPr/>
        </p:nvPicPr>
        <p:blipFill rotWithShape="1">
          <a:blip r:embed="rId6">
            <a:alphaModFix/>
          </a:blip>
          <a:srcRect b="11336" l="9548" r="8282" t="5551"/>
          <a:stretch/>
        </p:blipFill>
        <p:spPr>
          <a:xfrm>
            <a:off x="2353750" y="2609313"/>
            <a:ext cx="1030347" cy="580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2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234600" y="1622748"/>
            <a:ext cx="3369100" cy="1679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1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Methodology. MCP formulation</a:t>
            </a:r>
            <a:endParaRPr/>
          </a:p>
        </p:txBody>
      </p:sp>
      <p:sp>
        <p:nvSpPr>
          <p:cNvPr id="157" name="Google Shape;157;p21"/>
          <p:cNvSpPr txBox="1"/>
          <p:nvPr>
            <p:ph idx="1" type="body"/>
          </p:nvPr>
        </p:nvSpPr>
        <p:spPr>
          <a:xfrm>
            <a:off x="311700" y="1229875"/>
            <a:ext cx="42603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ts val="1500"/>
              <a:buChar char="●"/>
            </a:pPr>
            <a:r>
              <a:rPr lang="en" sz="1500">
                <a:solidFill>
                  <a:schemeClr val="dk1"/>
                </a:solidFill>
              </a:rPr>
              <a:t>The NMPC is formulated in ACADO Toolkit as the following: </a:t>
            </a:r>
            <a:r>
              <a:rPr lang="en" sz="1100">
                <a:solidFill>
                  <a:schemeClr val="dk1"/>
                </a:solidFill>
              </a:rPr>
              <a:t> </a:t>
            </a:r>
            <a:endParaRPr sz="1100">
              <a:solidFill>
                <a:schemeClr val="dk1"/>
              </a:solidFill>
            </a:endParaRPr>
          </a:p>
        </p:txBody>
      </p:sp>
      <p:pic>
        <p:nvPicPr>
          <p:cNvPr id="158" name="Google Shape;15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39013" y="76200"/>
            <a:ext cx="1828799" cy="5801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p21"/>
          <p:cNvPicPr preferRelativeResize="0"/>
          <p:nvPr/>
        </p:nvPicPr>
        <p:blipFill rotWithShape="1">
          <a:blip r:embed="rId4">
            <a:alphaModFix/>
          </a:blip>
          <a:srcRect b="0" l="3452" r="1436" t="1874"/>
          <a:stretch/>
        </p:blipFill>
        <p:spPr>
          <a:xfrm>
            <a:off x="1138425" y="1958057"/>
            <a:ext cx="3064226" cy="1989400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21"/>
          <p:cNvSpPr txBox="1"/>
          <p:nvPr>
            <p:ph idx="1" type="body"/>
          </p:nvPr>
        </p:nvSpPr>
        <p:spPr>
          <a:xfrm>
            <a:off x="4572000" y="1229875"/>
            <a:ext cx="42603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ts val="1500"/>
              <a:buChar char="●"/>
            </a:pPr>
            <a:r>
              <a:rPr lang="en" sz="1500">
                <a:solidFill>
                  <a:schemeClr val="dk1"/>
                </a:solidFill>
              </a:rPr>
              <a:t>The reference functions are the following	</a:t>
            </a:r>
            <a:endParaRPr sz="1100">
              <a:solidFill>
                <a:schemeClr val="dk1"/>
              </a:solidFill>
            </a:endParaRPr>
          </a:p>
        </p:txBody>
      </p:sp>
      <p:pic>
        <p:nvPicPr>
          <p:cNvPr id="161" name="Google Shape;161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16325" y="1881850"/>
            <a:ext cx="1590500" cy="1856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