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3" r:id="rId2"/>
  </p:sldMasterIdLst>
  <p:notesMasterIdLst>
    <p:notesMasterId r:id="rId4"/>
  </p:notesMasterIdLst>
  <p:sldIdLst>
    <p:sldId id="259" r:id="rId3"/>
  </p:sldIdLst>
  <p:sldSz cx="32918400" cy="19202400"/>
  <p:notesSz cx="6858000" cy="9144000"/>
  <p:defaultText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936">
          <p15:clr>
            <a:srgbClr val="A4A3A4"/>
          </p15:clr>
        </p15:guide>
        <p15:guide id="2" orient="horz" pos="168">
          <p15:clr>
            <a:srgbClr val="A4A3A4"/>
          </p15:clr>
        </p15:guide>
        <p15:guide id="3" orient="horz" pos="11760">
          <p15:clr>
            <a:srgbClr val="A4A3A4"/>
          </p15:clr>
        </p15:guide>
        <p15:guide id="4" orient="horz">
          <p15:clr>
            <a:srgbClr val="A4A3A4"/>
          </p15:clr>
        </p15:guide>
        <p15:guide id="5" pos="436">
          <p15:clr>
            <a:srgbClr val="A4A3A4"/>
          </p15:clr>
        </p15:guide>
        <p15:guide id="6" pos="2030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87" autoAdjust="0"/>
    <p:restoredTop sz="98505" autoAdjust="0"/>
  </p:normalViewPr>
  <p:slideViewPr>
    <p:cSldViewPr snapToGrid="0" snapToObjects="1" showGuides="1">
      <p:cViewPr>
        <p:scale>
          <a:sx n="40" d="100"/>
          <a:sy n="40" d="100"/>
        </p:scale>
        <p:origin x="-512" y="224"/>
      </p:cViewPr>
      <p:guideLst>
        <p:guide orient="horz" pos="1936"/>
        <p:guide orient="horz" pos="168"/>
        <p:guide orient="horz" pos="11760"/>
        <p:guide orient="horz"/>
        <p:guide pos="436"/>
        <p:guide pos="20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6" Type="http://schemas.openxmlformats.org/officeDocument/2006/relationships/commentAuthors" Target="commentAuthors.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charts/_rels/chart1.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1"/>
    <c:plotArea>
      <c:layout>
        <c:manualLayout>
          <c:layoutTarget val="inner"/>
          <c:xMode val="edge"/>
          <c:yMode val="edge"/>
          <c:x val="0.541694490052015"/>
          <c:y val="0.0445205479452055"/>
          <c:w val="0.314735163497676"/>
          <c:h val="0.868675978858807"/>
        </c:manualLayout>
      </c:layout>
      <c:barChart>
        <c:barDir val="bar"/>
        <c:grouping val="clustered"/>
        <c:varyColors val="0"/>
        <c:ser>
          <c:idx val="0"/>
          <c:order val="0"/>
          <c:tx>
            <c:v>Number of papers</c:v>
          </c:tx>
          <c:invertIfNegative val="0"/>
          <c:cat>
            <c:strRef>
              <c:f>Лист1!$A$1:$A$11</c:f>
              <c:strCache>
                <c:ptCount val="11"/>
                <c:pt idx="0">
                  <c:v>Prisoners as a study group</c:v>
                </c:pt>
                <c:pt idx="1">
                  <c:v>Sex trading</c:v>
                </c:pt>
                <c:pt idx="2">
                  <c:v>Men who have sex with men as a study group</c:v>
                </c:pt>
                <c:pt idx="3">
                  <c:v>Prevention of HIV transmission through blood transfusion</c:v>
                </c:pt>
                <c:pt idx="4">
                  <c:v>Diagnosis/characterization/treatment of hepatitis in HIV/AIDS patients</c:v>
                </c:pt>
                <c:pt idx="5">
                  <c:v>Women as a study group</c:v>
                </c:pt>
                <c:pt idx="6">
                  <c:v>Diagnosis/characterization/treatment of TB in HIV/AIDS patients</c:v>
                </c:pt>
                <c:pt idx="7">
                  <c:v>Migrant workers as a study group</c:v>
                </c:pt>
                <c:pt idx="8">
                  <c:v>Treatment for HIV/AIDS</c:v>
                </c:pt>
                <c:pt idx="9">
                  <c:v>Injection Drug Use(IDU) as a study group</c:v>
                </c:pt>
                <c:pt idx="10">
                  <c:v>Characterization (public policy/epidemiology/genetics/molecular) of HIV/AIDS</c:v>
                </c:pt>
              </c:strCache>
            </c:strRef>
          </c:cat>
          <c:val>
            <c:numRef>
              <c:f>Лист1!$B$1:$B$11</c:f>
              <c:numCache>
                <c:formatCode>General</c:formatCode>
                <c:ptCount val="11"/>
                <c:pt idx="0">
                  <c:v>1.0</c:v>
                </c:pt>
                <c:pt idx="1">
                  <c:v>1.0</c:v>
                </c:pt>
                <c:pt idx="2">
                  <c:v>2.0</c:v>
                </c:pt>
                <c:pt idx="3">
                  <c:v>2.0</c:v>
                </c:pt>
                <c:pt idx="4">
                  <c:v>5.0</c:v>
                </c:pt>
                <c:pt idx="5">
                  <c:v>8.0</c:v>
                </c:pt>
                <c:pt idx="6">
                  <c:v>8.0</c:v>
                </c:pt>
                <c:pt idx="7">
                  <c:v>9.0</c:v>
                </c:pt>
                <c:pt idx="8">
                  <c:v>14.0</c:v>
                </c:pt>
                <c:pt idx="9">
                  <c:v>17.0</c:v>
                </c:pt>
                <c:pt idx="10">
                  <c:v>18.0</c:v>
                </c:pt>
              </c:numCache>
            </c:numRef>
          </c:val>
          <c:extLst xmlns:c16r2="http://schemas.microsoft.com/office/drawing/2015/06/chart">
            <c:ext xmlns:c16="http://schemas.microsoft.com/office/drawing/2014/chart" uri="{C3380CC4-5D6E-409C-BE32-E72D297353CC}">
              <c16:uniqueId val="{00000000-6870-41A2-BF0C-2538BE0EED06}"/>
            </c:ext>
          </c:extLst>
        </c:ser>
        <c:dLbls>
          <c:showLegendKey val="0"/>
          <c:showVal val="0"/>
          <c:showCatName val="0"/>
          <c:showSerName val="0"/>
          <c:showPercent val="0"/>
          <c:showBubbleSize val="0"/>
        </c:dLbls>
        <c:gapWidth val="150"/>
        <c:axId val="2144616776"/>
        <c:axId val="2144618728"/>
      </c:barChart>
      <c:catAx>
        <c:axId val="2144616776"/>
        <c:scaling>
          <c:orientation val="minMax"/>
        </c:scaling>
        <c:delete val="0"/>
        <c:axPos val="l"/>
        <c:numFmt formatCode="General" sourceLinked="0"/>
        <c:majorTickMark val="out"/>
        <c:minorTickMark val="none"/>
        <c:tickLblPos val="nextTo"/>
        <c:txPr>
          <a:bodyPr/>
          <a:lstStyle/>
          <a:p>
            <a:pPr algn="ctr">
              <a:defRPr sz="2000"/>
            </a:pPr>
            <a:endParaRPr lang="ru-RU"/>
          </a:p>
        </c:txPr>
        <c:crossAx val="2144618728"/>
        <c:crosses val="autoZero"/>
        <c:auto val="1"/>
        <c:lblAlgn val="ctr"/>
        <c:lblOffset val="100"/>
        <c:noMultiLvlLbl val="0"/>
      </c:catAx>
      <c:valAx>
        <c:axId val="2144618728"/>
        <c:scaling>
          <c:orientation val="minMax"/>
        </c:scaling>
        <c:delete val="0"/>
        <c:axPos val="b"/>
        <c:majorGridlines/>
        <c:numFmt formatCode="General" sourceLinked="1"/>
        <c:majorTickMark val="out"/>
        <c:minorTickMark val="none"/>
        <c:tickLblPos val="nextTo"/>
        <c:crossAx val="2144616776"/>
        <c:crosses val="autoZero"/>
        <c:crossBetween val="between"/>
      </c:valAx>
    </c:plotArea>
    <c:legend>
      <c:legendPos val="r"/>
      <c:layout>
        <c:manualLayout>
          <c:xMode val="edge"/>
          <c:yMode val="edge"/>
          <c:x val="0.855303963037678"/>
          <c:y val="0.378223824647154"/>
          <c:w val="0.142726755929702"/>
          <c:h val="0.122243643429669"/>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1"/>
    <c:plotArea>
      <c:layout>
        <c:manualLayout>
          <c:layoutTarget val="inner"/>
          <c:xMode val="edge"/>
          <c:yMode val="edge"/>
          <c:x val="0.461785069369364"/>
          <c:y val="0.0359187978450462"/>
          <c:w val="0.362689810905066"/>
          <c:h val="0.853497427052315"/>
        </c:manualLayout>
      </c:layout>
      <c:barChart>
        <c:barDir val="bar"/>
        <c:grouping val="clustered"/>
        <c:varyColors val="0"/>
        <c:ser>
          <c:idx val="0"/>
          <c:order val="0"/>
          <c:tx>
            <c:v>Number of papers</c:v>
          </c:tx>
          <c:invertIfNegative val="0"/>
          <c:cat>
            <c:strRef>
              <c:f>Лист1!$A$15:$A$21</c:f>
              <c:strCache>
                <c:ptCount val="7"/>
                <c:pt idx="0">
                  <c:v>Asian nationality people</c:v>
                </c:pt>
                <c:pt idx="1">
                  <c:v>Injection drug users(IDU)</c:v>
                </c:pt>
                <c:pt idx="2">
                  <c:v>Sex trading</c:v>
                </c:pt>
                <c:pt idx="3">
                  <c:v>Methodologies for prevention/treatment/diagnosis HIV infection symptoms and outcomes.</c:v>
                </c:pt>
                <c:pt idx="4">
                  <c:v>Characterization(interventions/public policy/epidemiology/genetics/molecular) of HIV/AIDS</c:v>
                </c:pt>
                <c:pt idx="5">
                  <c:v>Transmission of HIV from mother to child / HIV among children</c:v>
                </c:pt>
                <c:pt idx="6">
                  <c:v>Description of HIV infection symptoms and outcomes</c:v>
                </c:pt>
              </c:strCache>
            </c:strRef>
          </c:cat>
          <c:val>
            <c:numRef>
              <c:f>Лист1!$B$15:$B$21</c:f>
              <c:numCache>
                <c:formatCode>General</c:formatCode>
                <c:ptCount val="7"/>
                <c:pt idx="0">
                  <c:v>2.0</c:v>
                </c:pt>
                <c:pt idx="1">
                  <c:v>4.0</c:v>
                </c:pt>
                <c:pt idx="2">
                  <c:v>4.0</c:v>
                </c:pt>
                <c:pt idx="3">
                  <c:v>5.0</c:v>
                </c:pt>
                <c:pt idx="4">
                  <c:v>11.0</c:v>
                </c:pt>
                <c:pt idx="5">
                  <c:v>11.0</c:v>
                </c:pt>
                <c:pt idx="6">
                  <c:v>12.0</c:v>
                </c:pt>
              </c:numCache>
            </c:numRef>
          </c:val>
          <c:extLst xmlns:c16r2="http://schemas.microsoft.com/office/drawing/2015/06/chart">
            <c:ext xmlns:c16="http://schemas.microsoft.com/office/drawing/2014/chart" uri="{C3380CC4-5D6E-409C-BE32-E72D297353CC}">
              <c16:uniqueId val="{00000000-48D8-48BD-AE55-0D85650DB858}"/>
            </c:ext>
          </c:extLst>
        </c:ser>
        <c:dLbls>
          <c:showLegendKey val="0"/>
          <c:showVal val="0"/>
          <c:showCatName val="0"/>
          <c:showSerName val="0"/>
          <c:showPercent val="0"/>
          <c:showBubbleSize val="0"/>
        </c:dLbls>
        <c:gapWidth val="150"/>
        <c:axId val="2145358920"/>
        <c:axId val="2144582216"/>
      </c:barChart>
      <c:catAx>
        <c:axId val="2145358920"/>
        <c:scaling>
          <c:orientation val="minMax"/>
        </c:scaling>
        <c:delete val="0"/>
        <c:axPos val="l"/>
        <c:numFmt formatCode="General" sourceLinked="0"/>
        <c:majorTickMark val="out"/>
        <c:minorTickMark val="none"/>
        <c:tickLblPos val="nextTo"/>
        <c:txPr>
          <a:bodyPr/>
          <a:lstStyle/>
          <a:p>
            <a:pPr>
              <a:defRPr sz="2000"/>
            </a:pPr>
            <a:endParaRPr lang="ru-RU"/>
          </a:p>
        </c:txPr>
        <c:crossAx val="2144582216"/>
        <c:crosses val="autoZero"/>
        <c:auto val="1"/>
        <c:lblAlgn val="ctr"/>
        <c:lblOffset val="100"/>
        <c:noMultiLvlLbl val="0"/>
      </c:catAx>
      <c:valAx>
        <c:axId val="2144582216"/>
        <c:scaling>
          <c:orientation val="minMax"/>
        </c:scaling>
        <c:delete val="0"/>
        <c:axPos val="b"/>
        <c:majorGridlines/>
        <c:numFmt formatCode="General" sourceLinked="1"/>
        <c:majorTickMark val="out"/>
        <c:minorTickMark val="none"/>
        <c:tickLblPos val="nextTo"/>
        <c:crossAx val="2145358920"/>
        <c:crosses val="autoZero"/>
        <c:crossBetween val="between"/>
      </c:valAx>
    </c:plotArea>
    <c:legend>
      <c:legendPos val="r"/>
      <c:layout>
        <c:manualLayout>
          <c:xMode val="edge"/>
          <c:yMode val="edge"/>
          <c:x val="0.836866238636665"/>
          <c:y val="0.460458256573438"/>
          <c:w val="0.149835241991112"/>
          <c:h val="0.157871032020699"/>
        </c:manualLayout>
      </c:layout>
      <c:overlay val="0"/>
    </c:legend>
    <c:plotVisOnly val="1"/>
    <c:dispBlanksAs val="gap"/>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6/9/19</a:t>
            </a:fld>
            <a:endParaRPr lang="en-US" dirty="0"/>
          </a:p>
        </p:txBody>
      </p:sp>
      <p:sp>
        <p:nvSpPr>
          <p:cNvPr id="4" name="Slide Image Placeholder 3"/>
          <p:cNvSpPr>
            <a:spLocks noGrp="1" noRot="1" noChangeAspect="1"/>
          </p:cNvSpPr>
          <p:nvPr>
            <p:ph type="sldImg" idx="2"/>
          </p:nvPr>
        </p:nvSpPr>
        <p:spPr>
          <a:xfrm>
            <a:off x="490538" y="685800"/>
            <a:ext cx="58769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404021828"/>
      </p:ext>
    </p:extLst>
  </p:cSld>
  <p:clrMap bg1="lt1" tx1="dk1" bg2="lt2" tx2="dk2" accent1="accent1" accent2="accent2" accent3="accent3" accent4="accent4" accent5="accent5" accent6="accent6" hlink="hlink" folHlink="folHlink"/>
  <p:notesStyle>
    <a:lvl1pPr marL="0" algn="l" defTabSz="3134552" rtl="0" eaLnBrk="1" latinLnBrk="0" hangingPunct="1">
      <a:defRPr sz="4100" kern="1200">
        <a:solidFill>
          <a:schemeClr val="tx1"/>
        </a:solidFill>
        <a:latin typeface="+mn-lt"/>
        <a:ea typeface="+mn-ea"/>
        <a:cs typeface="+mn-cs"/>
      </a:defRPr>
    </a:lvl1pPr>
    <a:lvl2pPr marL="1567277" algn="l" defTabSz="3134552" rtl="0" eaLnBrk="1" latinLnBrk="0" hangingPunct="1">
      <a:defRPr sz="4100" kern="1200">
        <a:solidFill>
          <a:schemeClr val="tx1"/>
        </a:solidFill>
        <a:latin typeface="+mn-lt"/>
        <a:ea typeface="+mn-ea"/>
        <a:cs typeface="+mn-cs"/>
      </a:defRPr>
    </a:lvl2pPr>
    <a:lvl3pPr marL="3134552" algn="l" defTabSz="3134552" rtl="0" eaLnBrk="1" latinLnBrk="0" hangingPunct="1">
      <a:defRPr sz="4100" kern="1200">
        <a:solidFill>
          <a:schemeClr val="tx1"/>
        </a:solidFill>
        <a:latin typeface="+mn-lt"/>
        <a:ea typeface="+mn-ea"/>
        <a:cs typeface="+mn-cs"/>
      </a:defRPr>
    </a:lvl3pPr>
    <a:lvl4pPr marL="4701829" algn="l" defTabSz="3134552" rtl="0" eaLnBrk="1" latinLnBrk="0" hangingPunct="1">
      <a:defRPr sz="4100" kern="1200">
        <a:solidFill>
          <a:schemeClr val="tx1"/>
        </a:solidFill>
        <a:latin typeface="+mn-lt"/>
        <a:ea typeface="+mn-ea"/>
        <a:cs typeface="+mn-cs"/>
      </a:defRPr>
    </a:lvl4pPr>
    <a:lvl5pPr marL="6269105" algn="l" defTabSz="3134552" rtl="0" eaLnBrk="1" latinLnBrk="0" hangingPunct="1">
      <a:defRPr sz="4100" kern="1200">
        <a:solidFill>
          <a:schemeClr val="tx1"/>
        </a:solidFill>
        <a:latin typeface="+mn-lt"/>
        <a:ea typeface="+mn-ea"/>
        <a:cs typeface="+mn-cs"/>
      </a:defRPr>
    </a:lvl5pPr>
    <a:lvl6pPr marL="7836382" algn="l" defTabSz="3134552" rtl="0" eaLnBrk="1" latinLnBrk="0" hangingPunct="1">
      <a:defRPr sz="4100" kern="1200">
        <a:solidFill>
          <a:schemeClr val="tx1"/>
        </a:solidFill>
        <a:latin typeface="+mn-lt"/>
        <a:ea typeface="+mn-ea"/>
        <a:cs typeface="+mn-cs"/>
      </a:defRPr>
    </a:lvl6pPr>
    <a:lvl7pPr marL="9403659" algn="l" defTabSz="3134552" rtl="0" eaLnBrk="1" latinLnBrk="0" hangingPunct="1">
      <a:defRPr sz="4100" kern="1200">
        <a:solidFill>
          <a:schemeClr val="tx1"/>
        </a:solidFill>
        <a:latin typeface="+mn-lt"/>
        <a:ea typeface="+mn-ea"/>
        <a:cs typeface="+mn-cs"/>
      </a:defRPr>
    </a:lvl7pPr>
    <a:lvl8pPr marL="10970935" algn="l" defTabSz="3134552" rtl="0" eaLnBrk="1" latinLnBrk="0" hangingPunct="1">
      <a:defRPr sz="4100" kern="1200">
        <a:solidFill>
          <a:schemeClr val="tx1"/>
        </a:solidFill>
        <a:latin typeface="+mn-lt"/>
        <a:ea typeface="+mn-ea"/>
        <a:cs typeface="+mn-cs"/>
      </a:defRPr>
    </a:lvl8pPr>
    <a:lvl9pPr marL="12538212" algn="l" defTabSz="3134552" rtl="0" eaLnBrk="1" latinLnBrk="0" hangingPunct="1">
      <a:defRPr sz="4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0" y="3463923"/>
            <a:ext cx="10193458"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91754" y="2999318"/>
            <a:ext cx="10179845"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91754" y="10462661"/>
            <a:ext cx="10194648"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706560" y="9986038"/>
            <a:ext cx="10179844"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365708" y="12419513"/>
            <a:ext cx="10178651"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365708" y="11928791"/>
            <a:ext cx="10178651"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371662" y="3468553"/>
            <a:ext cx="10178651" cy="545148"/>
          </a:xfrm>
          <a:prstGeom prst="rect">
            <a:avLst/>
          </a:prstGeom>
        </p:spPr>
        <p:txBody>
          <a:bodyPr wrap="square" lIns="163258" tIns="163258" rIns="163258" bIns="163258">
            <a:spAutoFit/>
          </a:bodyPr>
          <a:lstStyle>
            <a:lvl1pPr marL="0" indent="0">
              <a:buNone/>
              <a:tabLst/>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1365708" y="2999318"/>
            <a:ext cx="10184606"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2046806" y="2999318"/>
            <a:ext cx="10182022"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2046806" y="3463923"/>
            <a:ext cx="10182022"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2046806" y="9967309"/>
            <a:ext cx="10182022"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2043033" y="10488061"/>
            <a:ext cx="10185796" cy="545148"/>
          </a:xfrm>
          <a:prstGeom prst="rect">
            <a:avLst/>
          </a:prstGeom>
        </p:spPr>
        <p:txBody>
          <a:bodyPr wrap="square" lIns="163258" tIns="163258" rIns="163258" bIns="163258">
            <a:spAutoFit/>
          </a:bodyPr>
          <a:lstStyle>
            <a:lvl1pPr marL="0" indent="0">
              <a:buNone/>
              <a:tabLst/>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2046806" y="14907287"/>
            <a:ext cx="10182022"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2046807" y="15402640"/>
            <a:ext cx="10185796"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Type in or paste your text here</a:t>
            </a:r>
          </a:p>
        </p:txBody>
      </p:sp>
      <p:sp>
        <p:nvSpPr>
          <p:cNvPr id="63" name="Text Placeholder 76"/>
          <p:cNvSpPr>
            <a:spLocks noGrp="1"/>
          </p:cNvSpPr>
          <p:nvPr>
            <p:ph type="body" sz="quarter" idx="161" hasCustomPrompt="1"/>
          </p:nvPr>
        </p:nvSpPr>
        <p:spPr>
          <a:xfrm>
            <a:off x="4406950" y="1581670"/>
            <a:ext cx="24109797" cy="766837"/>
          </a:xfrm>
          <a:prstGeom prst="rect">
            <a:avLst/>
          </a:prstGeom>
        </p:spPr>
        <p:txBody>
          <a:bodyPr>
            <a:normAutofit/>
          </a:bodyPr>
          <a:lstStyle>
            <a:lvl1pPr marL="0" indent="0" algn="ctr">
              <a:buFontTx/>
              <a:buNone/>
              <a:defRPr sz="4400" b="1">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4" name="Text Placeholder 76"/>
          <p:cNvSpPr>
            <a:spLocks noGrp="1"/>
          </p:cNvSpPr>
          <p:nvPr>
            <p:ph type="body" sz="quarter" idx="195" hasCustomPrompt="1"/>
          </p:nvPr>
        </p:nvSpPr>
        <p:spPr>
          <a:xfrm>
            <a:off x="4406950" y="2232583"/>
            <a:ext cx="24109797" cy="634555"/>
          </a:xfrm>
          <a:prstGeom prst="rect">
            <a:avLst/>
          </a:prstGeom>
        </p:spPr>
        <p:txBody>
          <a:bodyPr>
            <a:normAutofit/>
          </a:bodyPr>
          <a:lstStyle>
            <a:lvl1pPr marL="0" indent="0" algn="ctr">
              <a:buFontTx/>
              <a:buNone/>
              <a:defRPr sz="3200">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96" hasCustomPrompt="1"/>
          </p:nvPr>
        </p:nvSpPr>
        <p:spPr>
          <a:xfrm>
            <a:off x="4406950" y="201650"/>
            <a:ext cx="24109797" cy="1092924"/>
          </a:xfrm>
          <a:prstGeom prst="rect">
            <a:avLst/>
          </a:prstGeom>
        </p:spPr>
        <p:txBody>
          <a:bodyPr>
            <a:noAutofit/>
          </a:bodyPr>
          <a:lstStyle>
            <a:lvl1pPr marL="0" indent="0" algn="ctr">
              <a:buFontTx/>
              <a:buNone/>
              <a:defRPr sz="66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1" y="3356733"/>
            <a:ext cx="7542610"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691756" y="2916191"/>
            <a:ext cx="7536656" cy="455049"/>
          </a:xfrm>
          <a:prstGeom prst="rect">
            <a:avLst/>
          </a:prstGeom>
          <a:noFill/>
        </p:spPr>
        <p:txBody>
          <a:bodyPr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76949" y="8631817"/>
            <a:ext cx="7543800"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691755" y="8135142"/>
            <a:ext cx="7537847"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8696188" y="3376165"/>
            <a:ext cx="15540036"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8696187" y="2916191"/>
            <a:ext cx="15540038"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8696187" y="12602716"/>
            <a:ext cx="15540038"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8696187" y="12138112"/>
            <a:ext cx="15540038"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4715629" y="2916191"/>
            <a:ext cx="7535264"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4715629" y="3380796"/>
            <a:ext cx="7535264"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24715629" y="8170274"/>
            <a:ext cx="7535264"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4713742" y="8634878"/>
            <a:ext cx="7539038"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24715629" y="14824160"/>
            <a:ext cx="7535264" cy="455049"/>
          </a:xfrm>
          <a:prstGeom prst="rect">
            <a:avLst/>
          </a:prstGeom>
          <a:noFill/>
        </p:spPr>
        <p:txBody>
          <a:bodyPr wrap="square" lIns="65304" tIns="65304" rIns="65304" bIns="65304" anchor="ctr" anchorCtr="0">
            <a:spAutoFit/>
          </a:bodyPr>
          <a:lstStyle>
            <a:lvl1pPr marL="0" indent="0" algn="ctr">
              <a:buNone/>
              <a:defRPr sz="21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4713742" y="15292997"/>
            <a:ext cx="7539038" cy="545148"/>
          </a:xfrm>
          <a:prstGeom prst="rect">
            <a:avLst/>
          </a:prstGeom>
        </p:spPr>
        <p:txBody>
          <a:bodyPr wrap="square" lIns="163258" tIns="163258" rIns="163258" bIns="163258">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1061176" indent="-408145">
              <a:defRPr sz="1800">
                <a:latin typeface="Trebuchet MS" pitchFamily="34" charset="0"/>
              </a:defRPr>
            </a:lvl2pPr>
            <a:lvl3pPr marL="1469322" indent="-408145">
              <a:defRPr sz="1800">
                <a:latin typeface="Trebuchet MS" pitchFamily="34" charset="0"/>
              </a:defRPr>
            </a:lvl3pPr>
            <a:lvl4pPr marL="1918281" indent="-448960">
              <a:defRPr sz="1800">
                <a:latin typeface="Trebuchet MS" pitchFamily="34" charset="0"/>
              </a:defRPr>
            </a:lvl4pPr>
            <a:lvl5pPr marL="2244797" indent="-326516">
              <a:defRPr sz="1800">
                <a:latin typeface="Trebuchet MS" pitchFamily="34" charset="0"/>
              </a:defRPr>
            </a:lvl5pPr>
          </a:lstStyle>
          <a:p>
            <a:pPr lvl="0"/>
            <a:r>
              <a:rPr lang="en-US" dirty="0"/>
              <a:t>Enter your text here</a:t>
            </a:r>
          </a:p>
        </p:txBody>
      </p:sp>
      <p:sp>
        <p:nvSpPr>
          <p:cNvPr id="34" name="Text Placeholder 76"/>
          <p:cNvSpPr>
            <a:spLocks noGrp="1"/>
          </p:cNvSpPr>
          <p:nvPr>
            <p:ph type="body" sz="quarter" idx="161" hasCustomPrompt="1"/>
          </p:nvPr>
        </p:nvSpPr>
        <p:spPr>
          <a:xfrm>
            <a:off x="4406950" y="1581670"/>
            <a:ext cx="24109797" cy="766837"/>
          </a:xfrm>
          <a:prstGeom prst="rect">
            <a:avLst/>
          </a:prstGeom>
        </p:spPr>
        <p:txBody>
          <a:bodyPr>
            <a:normAutofit/>
          </a:bodyPr>
          <a:lstStyle>
            <a:lvl1pPr marL="0" indent="0" algn="ctr">
              <a:buFontTx/>
              <a:buNone/>
              <a:defRPr sz="4400" b="1">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5" name="Text Placeholder 76"/>
          <p:cNvSpPr>
            <a:spLocks noGrp="1"/>
          </p:cNvSpPr>
          <p:nvPr>
            <p:ph type="body" sz="quarter" idx="195" hasCustomPrompt="1"/>
          </p:nvPr>
        </p:nvSpPr>
        <p:spPr>
          <a:xfrm>
            <a:off x="4406950" y="2232583"/>
            <a:ext cx="24109797" cy="634555"/>
          </a:xfrm>
          <a:prstGeom prst="rect">
            <a:avLst/>
          </a:prstGeom>
        </p:spPr>
        <p:txBody>
          <a:bodyPr>
            <a:normAutofit/>
          </a:bodyPr>
          <a:lstStyle>
            <a:lvl1pPr marL="0" indent="0" algn="ctr">
              <a:buFontTx/>
              <a:buNone/>
              <a:defRPr sz="3200">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6" name="Text Placeholder 76"/>
          <p:cNvSpPr>
            <a:spLocks noGrp="1"/>
          </p:cNvSpPr>
          <p:nvPr>
            <p:ph type="body" sz="quarter" idx="196" hasCustomPrompt="1"/>
          </p:nvPr>
        </p:nvSpPr>
        <p:spPr>
          <a:xfrm>
            <a:off x="4406950" y="201650"/>
            <a:ext cx="24109797" cy="1092924"/>
          </a:xfrm>
          <a:prstGeom prst="rect">
            <a:avLst/>
          </a:prstGeom>
        </p:spPr>
        <p:txBody>
          <a:bodyPr>
            <a:noAutofit/>
          </a:bodyPr>
          <a:lstStyle>
            <a:lvl1pPr marL="0" indent="0" algn="ctr">
              <a:buFontTx/>
              <a:buNone/>
              <a:defRPr sz="66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9.wmf"/><Relationship Id="rId12"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wmf"/><Relationship Id="rId8" Type="http://schemas.openxmlformats.org/officeDocument/2006/relationships/image" Target="../media/image6.wmf"/><Relationship Id="rId9" Type="http://schemas.openxmlformats.org/officeDocument/2006/relationships/image" Target="../media/image7.wmf"/><Relationship Id="rId10"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9.wmf"/><Relationship Id="rId12"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theme" Target="../theme/them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wmf"/><Relationship Id="rId8" Type="http://schemas.openxmlformats.org/officeDocument/2006/relationships/image" Target="../media/image6.wmf"/><Relationship Id="rId9" Type="http://schemas.openxmlformats.org/officeDocument/2006/relationships/image" Target="../media/image7.wmf"/><Relationship Id="rId10"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3" name="Group 22"/>
          <p:cNvGrpSpPr>
            <a:grpSpLocks noChangeAspect="1"/>
          </p:cNvGrpSpPr>
          <p:nvPr userDrawn="1"/>
        </p:nvGrpSpPr>
        <p:grpSpPr>
          <a:xfrm>
            <a:off x="-6886463" y="2"/>
            <a:ext cx="6608534" cy="19202398"/>
            <a:chOff x="-11220549" y="-1"/>
            <a:chExt cx="11014225" cy="27432000"/>
          </a:xfrm>
        </p:grpSpPr>
        <p:sp>
          <p:nvSpPr>
            <p:cNvPr id="24" name="Rectangle 23"/>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1800" b="1" spc="0" dirty="0">
                  <a:solidFill>
                    <a:srgbClr val="FF0000"/>
                  </a:solidFill>
                  <a:latin typeface="Trebuchet MS" pitchFamily="34" charset="0"/>
                </a:rPr>
                <a:t>(—THIS SIDEBAR DOES NOT PRINT—)</a:t>
              </a:r>
              <a:endParaRPr lang="en-US" sz="1800" b="1" spc="600" dirty="0">
                <a:solidFill>
                  <a:schemeClr val="bg1"/>
                </a:solidFill>
                <a:latin typeface="Trebuchet MS" pitchFamily="34" charset="0"/>
              </a:endParaRPr>
            </a:p>
            <a:p>
              <a:pPr algn="ctr"/>
              <a:r>
                <a:rPr lang="en-US" sz="2400" b="1" spc="600" dirty="0">
                  <a:solidFill>
                    <a:schemeClr val="bg1"/>
                  </a:solidFill>
                  <a:latin typeface="Trebuchet MS" pitchFamily="34" charset="0"/>
                </a:rPr>
                <a:t>DESIGN</a:t>
              </a:r>
              <a:r>
                <a:rPr lang="en-US" sz="2400" b="1" spc="600" baseline="0" dirty="0">
                  <a:solidFill>
                    <a:schemeClr val="bg1"/>
                  </a:solidFill>
                  <a:latin typeface="Trebuchet MS" pitchFamily="34" charset="0"/>
                </a:rPr>
                <a:t> </a:t>
              </a:r>
              <a:r>
                <a:rPr lang="en-US" sz="2400" b="1" spc="600" dirty="0">
                  <a:solidFill>
                    <a:schemeClr val="bg1"/>
                  </a:solidFill>
                  <a:latin typeface="Trebuchet MS" pitchFamily="34" charset="0"/>
                </a:rPr>
                <a:t>GUIDE</a:t>
              </a:r>
            </a:p>
            <a:p>
              <a:pPr algn="ctr"/>
              <a:r>
                <a:rPr lang="en-US" sz="1000" b="1" dirty="0">
                  <a:latin typeface="Trebuchet MS" pitchFamily="34" charset="0"/>
                </a:rPr>
                <a:t> </a:t>
              </a:r>
            </a:p>
            <a:p>
              <a:pPr defTabSz="3765639"/>
              <a:r>
                <a:rPr lang="en-US" sz="1600" i="0" dirty="0">
                  <a:latin typeface="Trebuchet MS" pitchFamily="34" charset="0"/>
                </a:rPr>
                <a:t>This PowerPoint</a:t>
              </a:r>
              <a:r>
                <a:rPr lang="en-US" sz="1600" i="0" baseline="0" dirty="0">
                  <a:latin typeface="Trebuchet MS" pitchFamily="34" charset="0"/>
                </a:rPr>
                <a:t> </a:t>
              </a:r>
              <a:r>
                <a:rPr lang="en-US" sz="1600" i="0" dirty="0">
                  <a:latin typeface="Trebuchet MS" pitchFamily="34" charset="0"/>
                </a:rPr>
                <a:t>2007 template produces</a:t>
              </a:r>
              <a:r>
                <a:rPr lang="en-US" sz="1600" i="0" baseline="0" dirty="0">
                  <a:latin typeface="Trebuchet MS" pitchFamily="34" charset="0"/>
                </a:rPr>
                <a:t> </a:t>
              </a:r>
              <a:r>
                <a:rPr lang="en-US" sz="1600" i="0" dirty="0">
                  <a:latin typeface="Trebuchet MS" pitchFamily="34" charset="0"/>
                </a:rPr>
                <a:t>a 42”x72” presentation poster. </a:t>
              </a:r>
              <a:r>
                <a:rPr lang="en-US" sz="1600" dirty="0">
                  <a:latin typeface="Trebuchet MS" pitchFamily="34" charset="0"/>
                </a:rPr>
                <a:t>You</a:t>
              </a:r>
              <a:r>
                <a:rPr lang="en-US" sz="1600" baseline="0" dirty="0">
                  <a:latin typeface="Trebuchet MS" pitchFamily="34" charset="0"/>
                </a:rPr>
                <a:t> can u</a:t>
              </a:r>
              <a:r>
                <a:rPr lang="en-US" sz="1600" dirty="0">
                  <a:latin typeface="Trebuchet MS" pitchFamily="34" charset="0"/>
                </a:rPr>
                <a:t>se</a:t>
              </a:r>
              <a:r>
                <a:rPr lang="en-US" sz="1600" baseline="0" dirty="0">
                  <a:latin typeface="Trebuchet MS" pitchFamily="34" charset="0"/>
                </a:rPr>
                <a:t> it to create your research poster and </a:t>
              </a:r>
              <a:r>
                <a:rPr lang="en-US" sz="1600" dirty="0">
                  <a:latin typeface="Trebuchet MS" pitchFamily="34" charset="0"/>
                </a:rPr>
                <a:t>save valuable time placing titles, subtitles,</a:t>
              </a:r>
              <a:r>
                <a:rPr lang="en-US" sz="1600" baseline="0" dirty="0">
                  <a:latin typeface="Trebuchet MS" pitchFamily="34" charset="0"/>
                </a:rPr>
                <a:t> text, and graphics</a:t>
              </a:r>
              <a:r>
                <a:rPr lang="en-US" sz="1600" dirty="0">
                  <a:latin typeface="Trebuchet MS" pitchFamily="34" charset="0"/>
                </a:rPr>
                <a:t>. </a:t>
              </a:r>
            </a:p>
            <a:p>
              <a:pPr defTabSz="3765639"/>
              <a:r>
                <a:rPr lang="en-US" sz="1000" dirty="0">
                  <a:latin typeface="Trebuchet MS" pitchFamily="34" charset="0"/>
                </a:rPr>
                <a:t> </a:t>
              </a:r>
            </a:p>
            <a:p>
              <a:pPr defTabSz="4389219"/>
              <a:r>
                <a:rPr lang="en-US" sz="1600" dirty="0">
                  <a:latin typeface="Trebuchet MS" pitchFamily="34" charset="0"/>
                </a:rPr>
                <a:t>We provide a series of online answer your poster production questions. To view our template tutorials, go online to </a:t>
              </a:r>
              <a:r>
                <a:rPr lang="en-US" sz="1600" b="1" dirty="0">
                  <a:solidFill>
                    <a:srgbClr val="FFC000"/>
                  </a:solidFill>
                  <a:latin typeface="Trebuchet MS" pitchFamily="34" charset="0"/>
                </a:rPr>
                <a:t>PosterPresentations.com</a:t>
              </a:r>
              <a:r>
                <a:rPr lang="en-US" sz="1600" b="1" dirty="0">
                  <a:solidFill>
                    <a:schemeClr val="bg1"/>
                  </a:solidFill>
                  <a:latin typeface="Trebuchet MS" pitchFamily="34" charset="0"/>
                </a:rPr>
                <a:t> </a:t>
              </a:r>
              <a:r>
                <a:rPr lang="en-US" sz="1600" dirty="0">
                  <a:solidFill>
                    <a:schemeClr val="bg1"/>
                  </a:solidFill>
                  <a:latin typeface="Trebuchet MS" pitchFamily="34" charset="0"/>
                </a:rPr>
                <a:t>and click on HELP DESK.</a:t>
              </a:r>
            </a:p>
            <a:p>
              <a:pPr defTabSz="4389219"/>
              <a:r>
                <a:rPr lang="en-US" sz="1000" dirty="0">
                  <a:latin typeface="Trebuchet MS" pitchFamily="34" charset="0"/>
                </a:rPr>
                <a:t> </a:t>
              </a:r>
            </a:p>
            <a:p>
              <a:pPr defTabSz="4389219"/>
              <a:r>
                <a:rPr lang="en-US" sz="1600" dirty="0">
                  <a:solidFill>
                    <a:schemeClr val="bg1"/>
                  </a:solidFill>
                  <a:latin typeface="Trebuchet MS" pitchFamily="34" charset="0"/>
                </a:rPr>
                <a:t>When</a:t>
              </a:r>
              <a:r>
                <a:rPr lang="en-US" sz="1600" baseline="0" dirty="0">
                  <a:solidFill>
                    <a:schemeClr val="bg1"/>
                  </a:solidFill>
                  <a:latin typeface="Trebuchet MS" pitchFamily="34" charset="0"/>
                </a:rPr>
                <a:t> you are ready to</a:t>
              </a:r>
              <a:r>
                <a:rPr lang="en-US" sz="1600" dirty="0">
                  <a:solidFill>
                    <a:schemeClr val="bg1"/>
                  </a:solidFill>
                  <a:latin typeface="Trebuchet MS" pitchFamily="34" charset="0"/>
                </a:rPr>
                <a:t> </a:t>
              </a:r>
              <a:r>
                <a:rPr lang="en-US" sz="1600" baseline="0" dirty="0">
                  <a:solidFill>
                    <a:schemeClr val="bg1"/>
                  </a:solidFill>
                  <a:latin typeface="Trebuchet MS" pitchFamily="34" charset="0"/>
                </a:rPr>
                <a:t> print your poster</a:t>
              </a:r>
              <a:r>
                <a:rPr lang="en-US" sz="1600" dirty="0">
                  <a:solidFill>
                    <a:schemeClr val="bg1"/>
                  </a:solidFill>
                  <a:latin typeface="Trebuchet MS" pitchFamily="34" charset="0"/>
                </a:rPr>
                <a:t>,</a:t>
              </a:r>
              <a:r>
                <a:rPr lang="en-US" sz="1600" baseline="0" dirty="0">
                  <a:solidFill>
                    <a:schemeClr val="bg1"/>
                  </a:solidFill>
                  <a:latin typeface="Trebuchet MS" pitchFamily="34" charset="0"/>
                </a:rPr>
                <a:t> go online to </a:t>
              </a:r>
              <a:r>
                <a:rPr lang="en-US" sz="1600" b="0" dirty="0">
                  <a:solidFill>
                    <a:schemeClr val="bg1"/>
                  </a:solidFill>
                  <a:latin typeface="Trebuchet MS" pitchFamily="34" charset="0"/>
                </a:rPr>
                <a:t>PosterPresentations.com</a:t>
              </a:r>
              <a:r>
                <a:rPr lang="en-US" sz="1600" dirty="0">
                  <a:solidFill>
                    <a:schemeClr val="bg1"/>
                  </a:solidFill>
                  <a:latin typeface="Trebuchet MS" pitchFamily="34" charset="0"/>
                </a:rPr>
                <a:t/>
              </a:r>
              <a:br>
                <a:rPr lang="en-US" sz="1600" dirty="0">
                  <a:solidFill>
                    <a:schemeClr val="bg1"/>
                  </a:solidFill>
                  <a:latin typeface="Trebuchet MS" pitchFamily="34" charset="0"/>
                </a:rPr>
              </a:br>
              <a:r>
                <a:rPr lang="en-US" sz="1000" dirty="0">
                  <a:solidFill>
                    <a:schemeClr val="bg1"/>
                  </a:solidFill>
                  <a:latin typeface="Trebuchet MS" pitchFamily="34" charset="0"/>
                </a:rPr>
                <a:t> </a:t>
              </a:r>
            </a:p>
            <a:p>
              <a:pPr algn="l" defTabSz="3765639"/>
              <a:r>
                <a:rPr lang="en-US" sz="1600" b="0" dirty="0">
                  <a:solidFill>
                    <a:schemeClr val="bg1"/>
                  </a:solidFill>
                  <a:latin typeface="Trebuchet MS" pitchFamily="34" charset="0"/>
                </a:rPr>
                <a:t>Need</a:t>
              </a:r>
              <a:r>
                <a:rPr lang="en-US" sz="1600" b="0" baseline="0" dirty="0">
                  <a:solidFill>
                    <a:schemeClr val="bg1"/>
                  </a:solidFill>
                  <a:latin typeface="Trebuchet MS" pitchFamily="34" charset="0"/>
                </a:rPr>
                <a:t> assistance? Call us at </a:t>
              </a:r>
              <a:r>
                <a:rPr lang="en-US" sz="1600" b="0" dirty="0">
                  <a:solidFill>
                    <a:srgbClr val="FFC000"/>
                  </a:solidFill>
                  <a:latin typeface="Trebuchet MS" pitchFamily="34" charset="0"/>
                </a:rPr>
                <a:t>1.510.649.3001</a:t>
              </a:r>
            </a:p>
            <a:p>
              <a:pPr algn="l" defTabSz="3765639"/>
              <a:endParaRPr lang="en-US" sz="1600" b="0" dirty="0">
                <a:solidFill>
                  <a:srgbClr val="FFC000"/>
                </a:solidFill>
                <a:latin typeface="Trebuchet MS" pitchFamily="34" charset="0"/>
              </a:endParaRPr>
            </a:p>
            <a:p>
              <a:pPr algn="l" defTabSz="3765639"/>
              <a:endParaRPr lang="en-US" sz="1600" b="0" dirty="0">
                <a:solidFill>
                  <a:srgbClr val="FFC000"/>
                </a:solidFill>
                <a:latin typeface="Trebuchet MS" pitchFamily="34" charset="0"/>
              </a:endParaRPr>
            </a:p>
            <a:p>
              <a:pPr algn="l" defTabSz="3765639"/>
              <a:r>
                <a:rPr lang="en-US" sz="1000" b="1" dirty="0">
                  <a:solidFill>
                    <a:srgbClr val="FFFF00"/>
                  </a:solidFill>
                  <a:latin typeface="Trebuchet MS" pitchFamily="34" charset="0"/>
                </a:rPr>
                <a:t> </a:t>
              </a:r>
              <a:endParaRPr lang="en-US" sz="1600" b="1" dirty="0">
                <a:solidFill>
                  <a:schemeClr val="bg1"/>
                </a:solidFill>
                <a:latin typeface="Trebuchet MS" pitchFamily="34" charset="0"/>
              </a:endParaRPr>
            </a:p>
            <a:p>
              <a:pPr algn="ctr"/>
              <a:r>
                <a:rPr lang="en-US" sz="2400" b="1" spc="600" dirty="0">
                  <a:solidFill>
                    <a:schemeClr val="bg1"/>
                  </a:solidFill>
                  <a:latin typeface="Trebuchet MS" pitchFamily="34" charset="0"/>
                </a:rPr>
                <a:t>QUICK START</a:t>
              </a:r>
            </a:p>
            <a:p>
              <a:pPr algn="ctr"/>
              <a:r>
                <a:rPr lang="en-US" sz="1000" b="1" baseline="0" dirty="0">
                  <a:solidFill>
                    <a:schemeClr val="bg1"/>
                  </a:solidFill>
                  <a:latin typeface="Trebuchet MS" pitchFamily="34" charset="0"/>
                </a:rPr>
                <a:t> </a:t>
              </a:r>
            </a:p>
            <a:p>
              <a:pPr algn="ctr"/>
              <a:r>
                <a:rPr lang="en-US" sz="1800" b="1" baseline="0" dirty="0">
                  <a:solidFill>
                    <a:srgbClr val="FFC000"/>
                  </a:solidFill>
                  <a:latin typeface="Trebuchet MS" pitchFamily="34" charset="0"/>
                </a:rPr>
                <a:t>Zoom in and out</a:t>
              </a:r>
            </a:p>
            <a:p>
              <a:pPr marL="1203325" indent="0" algn="l" defTabSz="850900"/>
              <a:r>
                <a:rPr lang="en-US" sz="1400" b="0" baseline="0" dirty="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600" b="0" baseline="0" dirty="0">
                <a:solidFill>
                  <a:schemeClr val="bg1"/>
                </a:solidFill>
                <a:latin typeface="Trebuchet MS" pitchFamily="34" charset="0"/>
              </a:endParaRPr>
            </a:p>
            <a:p>
              <a:pPr algn="ctr"/>
              <a:r>
                <a:rPr lang="en-US" sz="1800" b="1" baseline="0" dirty="0">
                  <a:solidFill>
                    <a:srgbClr val="FFC000"/>
                  </a:solidFill>
                  <a:latin typeface="Trebuchet MS" pitchFamily="34" charset="0"/>
                </a:rPr>
                <a:t>Title, Authors, and Affiliations</a:t>
              </a:r>
            </a:p>
            <a:p>
              <a:pPr algn="l"/>
              <a:r>
                <a:rPr lang="en-US" sz="1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1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00" b="0" spc="0" baseline="0" dirty="0">
                  <a:solidFill>
                    <a:schemeClr val="bg1">
                      <a:lumMod val="75000"/>
                    </a:schemeClr>
                  </a:solidFill>
                  <a:latin typeface="Trebuchet MS" pitchFamily="34" charset="0"/>
                </a:rPr>
                <a:t> </a:t>
              </a:r>
            </a:p>
            <a:p>
              <a:pPr algn="l"/>
              <a:r>
                <a:rPr lang="en-US" sz="1400" b="1" spc="300" baseline="0" dirty="0">
                  <a:solidFill>
                    <a:srgbClr val="FFC000"/>
                  </a:solidFill>
                  <a:latin typeface="Trebuchet MS" pitchFamily="34" charset="0"/>
                </a:rPr>
                <a:t>TIP</a:t>
              </a:r>
              <a:r>
                <a:rPr lang="en-US" sz="1400" b="1" baseline="0" dirty="0">
                  <a:solidFill>
                    <a:srgbClr val="FFC000"/>
                  </a:solidFill>
                  <a:latin typeface="Trebuchet MS" pitchFamily="34" charset="0"/>
                </a:rPr>
                <a:t>: </a:t>
              </a:r>
              <a:r>
                <a:rPr lang="en-US" sz="1400" b="0" baseline="0" dirty="0">
                  <a:solidFill>
                    <a:schemeClr val="bg1">
                      <a:lumMod val="75000"/>
                    </a:schemeClr>
                  </a:solidFill>
                  <a:latin typeface="Trebuchet MS" pitchFamily="34" charset="0"/>
                </a:rPr>
                <a:t>The font size of your title should be bigger than your name(s) and institution name(s).</a:t>
              </a:r>
            </a:p>
            <a:p>
              <a:pPr algn="l"/>
              <a:endParaRPr lang="en-US" sz="1600" b="1" baseline="0" dirty="0">
                <a:solidFill>
                  <a:schemeClr val="bg1"/>
                </a:solidFill>
                <a:latin typeface="Trebuchet MS" pitchFamily="34" charset="0"/>
              </a:endParaRPr>
            </a:p>
            <a:p>
              <a:pPr algn="l"/>
              <a:r>
                <a:rPr lang="en-US" sz="1600" b="1" baseline="0" dirty="0">
                  <a:solidFill>
                    <a:schemeClr val="bg1"/>
                  </a:solidFill>
                  <a:latin typeface="Trebuchet MS" pitchFamily="34" charset="0"/>
                </a:rPr>
                <a:t/>
              </a:r>
              <a:br>
                <a:rPr lang="en-US" sz="1600" b="1" baseline="0" dirty="0">
                  <a:solidFill>
                    <a:schemeClr val="bg1"/>
                  </a:solidFill>
                  <a:latin typeface="Trebuchet MS" pitchFamily="34" charset="0"/>
                </a:rPr>
              </a:br>
              <a:endParaRPr lang="en-US" sz="1600" b="1" dirty="0">
                <a:solidFill>
                  <a:schemeClr val="bg1"/>
                </a:solidFill>
                <a:latin typeface="Trebuchet MS" pitchFamily="34" charset="0"/>
              </a:endParaRPr>
            </a:p>
            <a:p>
              <a:pPr algn="ctr"/>
              <a:endParaRPr lang="en-US" sz="1600" b="1" dirty="0">
                <a:solidFill>
                  <a:srgbClr val="FFC000"/>
                </a:solidFill>
                <a:latin typeface="Trebuchet MS" pitchFamily="34" charset="0"/>
              </a:endParaRPr>
            </a:p>
            <a:p>
              <a:pPr algn="ctr"/>
              <a:endParaRPr lang="en-US" sz="1600" b="1" dirty="0">
                <a:solidFill>
                  <a:srgbClr val="FFC000"/>
                </a:solidFill>
                <a:latin typeface="Trebuchet MS" pitchFamily="34" charset="0"/>
              </a:endParaRPr>
            </a:p>
            <a:p>
              <a:pPr algn="ctr"/>
              <a:r>
                <a:rPr lang="en-US" sz="1800" b="1" dirty="0">
                  <a:solidFill>
                    <a:srgbClr val="FFC000"/>
                  </a:solidFill>
                  <a:latin typeface="Trebuchet MS" pitchFamily="34" charset="0"/>
                </a:rPr>
                <a:t>Adding Logos</a:t>
              </a:r>
              <a:r>
                <a:rPr lang="en-US" sz="1800" b="1" baseline="0" dirty="0">
                  <a:solidFill>
                    <a:srgbClr val="FFC000"/>
                  </a:solidFill>
                  <a:latin typeface="Trebuchet MS" pitchFamily="34" charset="0"/>
                </a:rPr>
                <a:t> / Seals</a:t>
              </a:r>
            </a:p>
            <a:p>
              <a:pPr algn="l"/>
              <a:r>
                <a:rPr lang="en-US" sz="1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00" b="0" spc="300" baseline="0" dirty="0">
                <a:solidFill>
                  <a:schemeClr val="bg1">
                    <a:lumMod val="75000"/>
                  </a:schemeClr>
                </a:solidFill>
                <a:latin typeface="Trebuchet MS" pitchFamily="34" charset="0"/>
              </a:endParaRPr>
            </a:p>
            <a:p>
              <a:pPr algn="l"/>
              <a:r>
                <a:rPr lang="en-US" sz="1400" b="1" spc="300" baseline="0" dirty="0">
                  <a:solidFill>
                    <a:srgbClr val="FFC000"/>
                  </a:solidFill>
                  <a:latin typeface="Trebuchet MS" pitchFamily="34" charset="0"/>
                </a:rPr>
                <a:t>TIP:</a:t>
              </a:r>
              <a:r>
                <a:rPr lang="en-US" sz="1400" b="1" spc="0" baseline="0" dirty="0">
                  <a:solidFill>
                    <a:srgbClr val="FFC000"/>
                  </a:solidFill>
                  <a:latin typeface="Trebuchet MS" pitchFamily="34" charset="0"/>
                </a:rPr>
                <a:t> </a:t>
              </a:r>
              <a:r>
                <a:rPr lang="en-US" sz="1400" b="0" baseline="0" dirty="0">
                  <a:solidFill>
                    <a:schemeClr val="bg1">
                      <a:lumMod val="75000"/>
                    </a:schemeClr>
                  </a:solidFill>
                  <a:latin typeface="Trebuchet MS" pitchFamily="34" charset="0"/>
                </a:rPr>
                <a:t>See if your company’s logo is available on our free poster templates page.</a:t>
              </a:r>
            </a:p>
            <a:p>
              <a:pPr algn="l"/>
              <a:endParaRPr lang="en-US" sz="1400" b="0" baseline="0" dirty="0">
                <a:latin typeface="Trebuchet MS" pitchFamily="34" charset="0"/>
              </a:endParaRPr>
            </a:p>
            <a:p>
              <a:pPr algn="ctr"/>
              <a:r>
                <a:rPr lang="en-US" sz="1800" b="1" baseline="0" dirty="0">
                  <a:solidFill>
                    <a:srgbClr val="FFC000"/>
                  </a:solidFill>
                  <a:latin typeface="Trebuchet MS" pitchFamily="34" charset="0"/>
                </a:rPr>
                <a:t>Photographs / Graphics</a:t>
              </a:r>
            </a:p>
            <a:p>
              <a:pPr algn="l" defTabSz="977900"/>
              <a:r>
                <a:rPr lang="en-US" sz="1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400" b="0" spc="0" baseline="0" dirty="0">
                  <a:solidFill>
                    <a:schemeClr val="bg1">
                      <a:lumMod val="75000"/>
                    </a:schemeClr>
                  </a:solidFill>
                  <a:latin typeface="Trebuchet MS" pitchFamily="34" charset="0"/>
                </a:rPr>
                <a:t>disproportionally.</a:t>
              </a:r>
            </a:p>
            <a:p>
              <a:pPr algn="l" defTabSz="977900"/>
              <a:endParaRPr lang="en-US" sz="1400" b="0" baseline="0" dirty="0">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r>
                <a:rPr lang="en-US" sz="1800" b="1" baseline="0" dirty="0">
                  <a:solidFill>
                    <a:srgbClr val="FFC000"/>
                  </a:solidFill>
                  <a:latin typeface="Trebuchet MS" pitchFamily="34" charset="0"/>
                </a:rPr>
                <a:t>Image Quality Check</a:t>
              </a:r>
            </a:p>
            <a:p>
              <a:pPr lvl="0" algn="l" defTabSz="977900"/>
              <a:r>
                <a:rPr lang="en-US" sz="1400" b="0" baseline="0" dirty="0">
                  <a:solidFill>
                    <a:schemeClr val="bg1">
                      <a:lumMod val="75000"/>
                    </a:schemeClr>
                  </a:solidFill>
                  <a:latin typeface="Trebuchet MS" pitchFamily="34" charset="0"/>
                </a:rPr>
                <a:t>Zoom in and look at your images at 100% magnification. If they look good they will print well. </a:t>
              </a:r>
              <a:endParaRPr lang="en-US" sz="1600" b="0" dirty="0">
                <a:latin typeface="Trebuchet MS" pitchFamily="34" charset="0"/>
              </a:endParaRPr>
            </a:p>
          </p:txBody>
        </p:sp>
        <p:cxnSp>
          <p:nvCxnSpPr>
            <p:cNvPr id="33" name="Straight Connector 32"/>
            <p:cNvCxnSpPr/>
            <p:nvPr userDrawn="1"/>
          </p:nvCxnSpPr>
          <p:spPr>
            <a:xfrm>
              <a:off x="-11220549" y="5663750"/>
              <a:ext cx="10999745"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4" name="Picture 33"/>
            <p:cNvPicPr>
              <a:picLocks noChangeAspect="1"/>
            </p:cNvPicPr>
            <p:nvPr userDrawn="1"/>
          </p:nvPicPr>
          <p:blipFill>
            <a:blip r:embed="rId3"/>
            <a:stretch>
              <a:fillRect/>
            </a:stretch>
          </p:blipFill>
          <p:spPr>
            <a:xfrm>
              <a:off x="-10736022" y="7070058"/>
              <a:ext cx="1597665" cy="1001614"/>
            </a:xfrm>
            <a:prstGeom prst="rect">
              <a:avLst/>
            </a:prstGeom>
          </p:spPr>
        </p:pic>
        <p:pic>
          <p:nvPicPr>
            <p:cNvPr id="35" name="Picture 34"/>
            <p:cNvPicPr>
              <a:picLocks noChangeAspect="1"/>
            </p:cNvPicPr>
            <p:nvPr userDrawn="1"/>
          </p:nvPicPr>
          <p:blipFill>
            <a:blip r:embed="rId4"/>
            <a:stretch>
              <a:fillRect/>
            </a:stretch>
          </p:blipFill>
          <p:spPr>
            <a:xfrm>
              <a:off x="-10736022" y="11080322"/>
              <a:ext cx="9986807" cy="877997"/>
            </a:xfrm>
            <a:prstGeom prst="rect">
              <a:avLst/>
            </a:prstGeom>
          </p:spPr>
        </p:pic>
        <p:grpSp>
          <p:nvGrpSpPr>
            <p:cNvPr id="36" name="Group 35"/>
            <p:cNvGrpSpPr/>
            <p:nvPr userDrawn="1"/>
          </p:nvGrpSpPr>
          <p:grpSpPr>
            <a:xfrm>
              <a:off x="-9844889" y="17817181"/>
              <a:ext cx="7631078" cy="1987425"/>
              <a:chOff x="-4516464" y="10195245"/>
              <a:chExt cx="3516822" cy="1095727"/>
            </a:xfrm>
          </p:grpSpPr>
          <p:grpSp>
            <p:nvGrpSpPr>
              <p:cNvPr id="42" name="Group 41"/>
              <p:cNvGrpSpPr/>
              <p:nvPr userDrawn="1"/>
            </p:nvGrpSpPr>
            <p:grpSpPr>
              <a:xfrm>
                <a:off x="-2783494" y="10195289"/>
                <a:ext cx="624373" cy="894736"/>
                <a:chOff x="-3958698" y="9877015"/>
                <a:chExt cx="779266" cy="1282147"/>
              </a:xfrm>
            </p:grpSpPr>
            <p:pic>
              <p:nvPicPr>
                <p:cNvPr id="54" name="Picture 53"/>
                <p:cNvPicPr>
                  <a:picLocks noChangeAspect="1"/>
                </p:cNvPicPr>
                <p:nvPr userDrawn="1"/>
              </p:nvPicPr>
              <p:blipFill>
                <a:blip r:embed="rId5"/>
                <a:stretch>
                  <a:fillRect/>
                </a:stretch>
              </p:blipFill>
              <p:spPr>
                <a:xfrm>
                  <a:off x="-3948160" y="9877015"/>
                  <a:ext cx="768728" cy="1090752"/>
                </a:xfrm>
                <a:prstGeom prst="rect">
                  <a:avLst/>
                </a:prstGeom>
              </p:spPr>
            </p:pic>
            <p:sp>
              <p:nvSpPr>
                <p:cNvPr id="55" name="TextBox 56"/>
                <p:cNvSpPr txBox="1"/>
                <p:nvPr userDrawn="1"/>
              </p:nvSpPr>
              <p:spPr>
                <a:xfrm>
                  <a:off x="-3958698" y="10916003"/>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a:solidFill>
                        <a:schemeClr val="tx1"/>
                      </a:solidFill>
                    </a:rPr>
                    <a:t>ORIGINAL</a:t>
                  </a:r>
                </a:p>
              </p:txBody>
            </p:sp>
          </p:grpSp>
          <p:grpSp>
            <p:nvGrpSpPr>
              <p:cNvPr id="43" name="Group 42"/>
              <p:cNvGrpSpPr/>
              <p:nvPr userDrawn="1"/>
            </p:nvGrpSpPr>
            <p:grpSpPr>
              <a:xfrm>
                <a:off x="-2033159" y="10195245"/>
                <a:ext cx="1033517" cy="907667"/>
                <a:chOff x="-2921738" y="10010570"/>
                <a:chExt cx="1420279" cy="1247337"/>
              </a:xfrm>
            </p:grpSpPr>
            <p:pic>
              <p:nvPicPr>
                <p:cNvPr id="52" name="Picture 51"/>
                <p:cNvPicPr>
                  <a:picLocks noChangeAspect="1"/>
                </p:cNvPicPr>
                <p:nvPr userDrawn="1"/>
              </p:nvPicPr>
              <p:blipFill>
                <a:blip r:embed="rId5"/>
                <a:stretch>
                  <a:fillRect/>
                </a:stretch>
              </p:blipFill>
              <p:spPr>
                <a:xfrm>
                  <a:off x="-2921738" y="10010570"/>
                  <a:ext cx="1420279" cy="1029695"/>
                </a:xfrm>
                <a:prstGeom prst="rect">
                  <a:avLst/>
                </a:prstGeom>
              </p:spPr>
            </p:pic>
            <p:sp>
              <p:nvSpPr>
                <p:cNvPr id="53" name="TextBox 54"/>
                <p:cNvSpPr txBox="1"/>
                <p:nvPr userDrawn="1"/>
              </p:nvSpPr>
              <p:spPr>
                <a:xfrm>
                  <a:off x="-2918992" y="109858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a:solidFill>
                        <a:schemeClr val="bg1"/>
                      </a:solidFill>
                    </a:rPr>
                    <a:t>DISTORTED</a:t>
                  </a:r>
                  <a:endParaRPr lang="en-US" sz="700" b="1" dirty="0">
                    <a:solidFill>
                      <a:schemeClr val="bg1"/>
                    </a:solidFill>
                  </a:endParaRPr>
                </a:p>
              </p:txBody>
            </p:sp>
          </p:grpSp>
          <p:pic>
            <p:nvPicPr>
              <p:cNvPr id="44" name="Picture 43"/>
              <p:cNvPicPr>
                <a:picLocks noChangeAspect="1"/>
              </p:cNvPicPr>
              <p:nvPr userDrawn="1"/>
            </p:nvPicPr>
            <p:blipFill>
              <a:blip r:embed="rId6"/>
              <a:stretch>
                <a:fillRect/>
              </a:stretch>
            </p:blipFill>
            <p:spPr>
              <a:xfrm>
                <a:off x="-4516464" y="10195268"/>
                <a:ext cx="1098742" cy="847761"/>
              </a:xfrm>
              <a:prstGeom prst="rect">
                <a:avLst/>
              </a:prstGeom>
            </p:spPr>
          </p:pic>
          <p:sp>
            <p:nvSpPr>
              <p:cNvPr id="51" name="TextBox 52"/>
              <p:cNvSpPr txBox="1"/>
              <p:nvPr userDrawn="1"/>
            </p:nvSpPr>
            <p:spPr>
              <a:xfrm>
                <a:off x="-4471893" y="11093004"/>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7" name="Group 36"/>
            <p:cNvGrpSpPr/>
            <p:nvPr userDrawn="1"/>
          </p:nvGrpSpPr>
          <p:grpSpPr>
            <a:xfrm>
              <a:off x="-9604625" y="22201807"/>
              <a:ext cx="7832477" cy="2027097"/>
              <a:chOff x="-4427461" y="12587745"/>
              <a:chExt cx="3609638" cy="1117601"/>
            </a:xfrm>
          </p:grpSpPr>
          <p:pic>
            <p:nvPicPr>
              <p:cNvPr id="38" name="Picture 37"/>
              <p:cNvPicPr/>
              <p:nvPr userDrawn="1"/>
            </p:nvPicPr>
            <p:blipFill>
              <a:blip r:embed="rId7"/>
              <a:stretch>
                <a:fillRect/>
              </a:stretch>
            </p:blipFill>
            <p:spPr>
              <a:xfrm>
                <a:off x="-4179101" y="12737786"/>
                <a:ext cx="1512652" cy="772700"/>
              </a:xfrm>
              <a:prstGeom prst="rect">
                <a:avLst/>
              </a:prstGeom>
            </p:spPr>
          </p:pic>
          <p:pic>
            <p:nvPicPr>
              <p:cNvPr id="39" name="Picture 38"/>
              <p:cNvPicPr/>
              <p:nvPr userDrawn="1"/>
            </p:nvPicPr>
            <p:blipFill>
              <a:blip r:embed="rId8"/>
              <a:stretch>
                <a:fillRect/>
              </a:stretch>
            </p:blipFill>
            <p:spPr>
              <a:xfrm>
                <a:off x="-2596264" y="12737785"/>
                <a:ext cx="1512652" cy="772700"/>
              </a:xfrm>
              <a:prstGeom prst="rect">
                <a:avLst/>
              </a:prstGeom>
            </p:spPr>
          </p:pic>
          <p:sp>
            <p:nvSpPr>
              <p:cNvPr id="40" name="TextBox 47"/>
              <p:cNvSpPr txBox="1"/>
              <p:nvPr userDrawn="1"/>
            </p:nvSpPr>
            <p:spPr>
              <a:xfrm rot="16200000">
                <a:off x="-4921252" y="13081536"/>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a:solidFill>
                      <a:srgbClr val="92D050"/>
                    </a:solidFill>
                  </a:rPr>
                  <a:t>Good</a:t>
                </a:r>
                <a:r>
                  <a:rPr lang="en-US" sz="1100" baseline="0" dirty="0">
                    <a:solidFill>
                      <a:srgbClr val="92D050"/>
                    </a:solidFill>
                  </a:rPr>
                  <a:t> </a:t>
                </a:r>
                <a:r>
                  <a:rPr lang="en-US" sz="1100" baseline="0" dirty="0">
                    <a:solidFill>
                      <a:schemeClr val="bg1"/>
                    </a:solidFill>
                  </a:rPr>
                  <a:t>printing quality</a:t>
                </a:r>
                <a:endParaRPr lang="en-US" sz="1100" dirty="0">
                  <a:solidFill>
                    <a:schemeClr val="bg1"/>
                  </a:solidFill>
                </a:endParaRPr>
              </a:p>
            </p:txBody>
          </p:sp>
          <p:sp>
            <p:nvSpPr>
              <p:cNvPr id="41" name="TextBox 48"/>
              <p:cNvSpPr txBox="1"/>
              <p:nvPr userDrawn="1"/>
            </p:nvSpPr>
            <p:spPr>
              <a:xfrm rot="16200000">
                <a:off x="-1447544" y="13075625"/>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a:solidFill>
                      <a:srgbClr val="FF0000"/>
                    </a:solidFill>
                  </a:rPr>
                  <a:t>Bad </a:t>
                </a:r>
                <a:r>
                  <a:rPr lang="en-US" sz="1200" dirty="0">
                    <a:solidFill>
                      <a:schemeClr val="bg1"/>
                    </a:solidFill>
                  </a:rPr>
                  <a:t>printing quality</a:t>
                </a:r>
              </a:p>
            </p:txBody>
          </p:sp>
        </p:grpSp>
      </p:grpSp>
      <p:grpSp>
        <p:nvGrpSpPr>
          <p:cNvPr id="56" name="Group 55"/>
          <p:cNvGrpSpPr>
            <a:grpSpLocks noChangeAspect="1"/>
          </p:cNvGrpSpPr>
          <p:nvPr userDrawn="1"/>
        </p:nvGrpSpPr>
        <p:grpSpPr>
          <a:xfrm>
            <a:off x="33196329" y="11217"/>
            <a:ext cx="6632760" cy="19191183"/>
            <a:chOff x="36782324" y="0"/>
            <a:chExt cx="11062139" cy="27432000"/>
          </a:xfrm>
        </p:grpSpPr>
        <p:sp>
          <p:nvSpPr>
            <p:cNvPr id="57" name="Rectangle 56"/>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2800" b="1" spc="600" dirty="0">
                  <a:solidFill>
                    <a:schemeClr val="bg1"/>
                  </a:solidFill>
                  <a:latin typeface="Trebuchet MS" pitchFamily="34" charset="0"/>
                </a:rPr>
                <a:t>QUICK START (cont.)</a:t>
              </a:r>
            </a:p>
            <a:p>
              <a:pPr algn="ctr"/>
              <a:endParaRPr lang="en-US" sz="2400" b="1" baseline="0" dirty="0">
                <a:solidFill>
                  <a:schemeClr val="bg1"/>
                </a:solidFill>
                <a:latin typeface="Trebuchet MS" pitchFamily="34" charset="0"/>
              </a:endParaRPr>
            </a:p>
            <a:p>
              <a:pPr algn="ctr"/>
              <a:r>
                <a:rPr lang="en-US" sz="18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r>
                <a:rPr lang="en-US" sz="1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400" b="0" baseline="0" dirty="0">
                <a:solidFill>
                  <a:schemeClr val="bg1">
                    <a:lumMod val="75000"/>
                  </a:schemeClr>
                </a:solidFill>
                <a:latin typeface="Trebuchet MS" pitchFamily="34" charset="0"/>
              </a:endParaRPr>
            </a:p>
            <a:p>
              <a:pPr algn="ctr"/>
              <a:r>
                <a:rPr lang="en-US" sz="1800" b="1" baseline="0" dirty="0">
                  <a:solidFill>
                    <a:srgbClr val="FFC000"/>
                  </a:solidFill>
                  <a:latin typeface="Trebuchet MS" pitchFamily="34" charset="0"/>
                </a:rPr>
                <a:t>How to add Text</a:t>
              </a:r>
            </a:p>
            <a:p>
              <a:pPr marL="1730375" lvl="2" indent="0" algn="l" defTabSz="114300"/>
              <a:r>
                <a:rPr lang="en-US" sz="1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400" b="0" baseline="0" dirty="0">
                  <a:solidFill>
                    <a:schemeClr val="bg1">
                      <a:lumMod val="75000"/>
                    </a:schemeClr>
                  </a:solidFill>
                  <a:latin typeface="Trebuchet MS" pitchFamily="34" charset="0"/>
                </a:rPr>
                <a:t> </a:t>
              </a:r>
              <a:r>
                <a:rPr kumimoji="0" lang="en-US" sz="18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400" b="0" baseline="0" dirty="0">
                <a:solidFill>
                  <a:schemeClr val="bg1">
                    <a:lumMod val="75000"/>
                  </a:schemeClr>
                </a:solidFill>
                <a:latin typeface="Trebuchet MS" pitchFamily="34" charset="0"/>
              </a:endParaRPr>
            </a:p>
            <a:p>
              <a:pPr marL="1518341" lvl="2" indent="0" algn="l" defTabSz="114300"/>
              <a:endParaRPr lang="en-US" sz="1400" b="0" baseline="0" dirty="0">
                <a:solidFill>
                  <a:schemeClr val="bg1">
                    <a:lumMod val="75000"/>
                  </a:schemeClr>
                </a:solidFill>
                <a:latin typeface="Trebuchet MS" pitchFamily="34" charset="0"/>
              </a:endParaRPr>
            </a:p>
            <a:p>
              <a:pPr algn="ctr"/>
              <a:r>
                <a:rPr lang="en-US" sz="1800" b="1" baseline="0" dirty="0">
                  <a:solidFill>
                    <a:srgbClr val="FFC000"/>
                  </a:solidFill>
                  <a:latin typeface="Trebuchet MS" pitchFamily="34" charset="0"/>
                </a:rPr>
                <a:t>How to add Tables</a:t>
              </a:r>
            </a:p>
            <a:p>
              <a:pPr marL="971550" lvl="1" indent="0" algn="l" defTabSz="114300"/>
              <a:r>
                <a:rPr lang="en-US" sz="1400" b="0" baseline="0" dirty="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lumMod val="75000"/>
                  </a:prstClr>
                </a:solidFill>
                <a:effectLst/>
                <a:uLnTx/>
                <a:uFillTx/>
                <a:latin typeface="Trebuchet MS" pitchFamily="34" charset="0"/>
              </a:endParaRPr>
            </a:p>
          </p:txBody>
        </p:sp>
        <p:pic>
          <p:nvPicPr>
            <p:cNvPr id="58" name="Picture 57"/>
            <p:cNvPicPr/>
            <p:nvPr userDrawn="1"/>
          </p:nvPicPr>
          <p:blipFill>
            <a:blip r:embed="rId9"/>
            <a:stretch>
              <a:fillRect/>
            </a:stretch>
          </p:blipFill>
          <p:spPr>
            <a:xfrm>
              <a:off x="39540164" y="3399421"/>
              <a:ext cx="5586150" cy="1716939"/>
            </a:xfrm>
            <a:prstGeom prst="rect">
              <a:avLst/>
            </a:prstGeom>
          </p:spPr>
        </p:pic>
        <p:pic>
          <p:nvPicPr>
            <p:cNvPr id="59" name="Picture 58"/>
            <p:cNvPicPr>
              <a:picLocks noChangeAspect="1"/>
            </p:cNvPicPr>
            <p:nvPr userDrawn="1"/>
          </p:nvPicPr>
          <p:blipFill>
            <a:blip r:embed="rId10"/>
            <a:stretch>
              <a:fillRect/>
            </a:stretch>
          </p:blipFill>
          <p:spPr>
            <a:xfrm>
              <a:off x="37296876" y="7200202"/>
              <a:ext cx="2969584" cy="1140240"/>
            </a:xfrm>
            <a:prstGeom prst="rect">
              <a:avLst/>
            </a:prstGeom>
            <a:ln>
              <a:noFill/>
            </a:ln>
          </p:spPr>
        </p:pic>
        <p:pic>
          <p:nvPicPr>
            <p:cNvPr id="60" name="Picture 59"/>
            <p:cNvPicPr/>
            <p:nvPr userDrawn="1"/>
          </p:nvPicPr>
          <p:blipFill>
            <a:blip r:embed="rId11"/>
            <a:stretch>
              <a:fillRect/>
            </a:stretch>
          </p:blipFill>
          <p:spPr>
            <a:xfrm>
              <a:off x="37524683" y="10986709"/>
              <a:ext cx="1482265" cy="825421"/>
            </a:xfrm>
            <a:prstGeom prst="rect">
              <a:avLst/>
            </a:prstGeom>
          </p:spPr>
        </p:pic>
        <p:grpSp>
          <p:nvGrpSpPr>
            <p:cNvPr id="61" name="Group 60"/>
            <p:cNvGrpSpPr/>
            <p:nvPr userDrawn="1"/>
          </p:nvGrpSpPr>
          <p:grpSpPr>
            <a:xfrm>
              <a:off x="37163426" y="23152352"/>
              <a:ext cx="10354213" cy="1052915"/>
              <a:chOff x="31687960" y="29635357"/>
              <a:chExt cx="9771399" cy="1090622"/>
            </a:xfrm>
          </p:grpSpPr>
          <p:sp>
            <p:nvSpPr>
              <p:cNvPr id="63" name="Rounded Rectangle 62"/>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64" name="Picture 63"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65" name="TextBox 66"/>
              <p:cNvSpPr txBox="1"/>
              <p:nvPr userDrawn="1"/>
            </p:nvSpPr>
            <p:spPr>
              <a:xfrm>
                <a:off x="32788169" y="29700257"/>
                <a:ext cx="8671190" cy="903879"/>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a:solidFill>
                      <a:schemeClr val="tx2"/>
                    </a:solidFill>
                    <a:latin typeface="Trebuchet MS" pitchFamily="34" charset="0"/>
                  </a:rPr>
                  <a:t>Student</a:t>
                </a:r>
                <a:r>
                  <a:rPr lang="en-US" sz="1400" baseline="0" dirty="0">
                    <a:solidFill>
                      <a:schemeClr val="tx2"/>
                    </a:solidFill>
                    <a:latin typeface="Trebuchet MS" pitchFamily="34" charset="0"/>
                  </a:rPr>
                  <a:t> discounts are available on our </a:t>
                </a:r>
                <a:r>
                  <a:rPr lang="en-US" sz="1400" baseline="0" dirty="0" err="1">
                    <a:solidFill>
                      <a:schemeClr val="tx2"/>
                    </a:solidFill>
                    <a:latin typeface="Trebuchet MS" pitchFamily="34" charset="0"/>
                  </a:rPr>
                  <a:t>Facebook</a:t>
                </a:r>
                <a:r>
                  <a:rPr lang="en-US" sz="1400" baseline="0" dirty="0">
                    <a:solidFill>
                      <a:schemeClr val="tx2"/>
                    </a:solidFill>
                    <a:latin typeface="Trebuchet MS" pitchFamily="34" charset="0"/>
                  </a:rPr>
                  <a:t> page.</a:t>
                </a:r>
                <a:br>
                  <a:rPr lang="en-US" sz="1400" baseline="0" dirty="0">
                    <a:solidFill>
                      <a:schemeClr val="tx2"/>
                    </a:solidFill>
                    <a:latin typeface="Trebuchet MS" pitchFamily="34" charset="0"/>
                  </a:rPr>
                </a:br>
                <a:r>
                  <a:rPr lang="en-US" sz="1400" baseline="0" dirty="0">
                    <a:solidFill>
                      <a:schemeClr val="tx2"/>
                    </a:solidFill>
                    <a:latin typeface="Trebuchet MS" pitchFamily="34" charset="0"/>
                  </a:rPr>
                  <a:t>Go to </a:t>
                </a:r>
                <a:r>
                  <a:rPr lang="en-US" sz="1400" u="sng" baseline="0" dirty="0">
                    <a:solidFill>
                      <a:schemeClr val="tx2"/>
                    </a:solidFill>
                    <a:latin typeface="Trebuchet MS" pitchFamily="34" charset="0"/>
                  </a:rPr>
                  <a:t>PosterPresentations.com</a:t>
                </a:r>
                <a:r>
                  <a:rPr lang="en-US" sz="1400" baseline="0" dirty="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grpSp>
      <p:sp>
        <p:nvSpPr>
          <p:cNvPr id="45" name="TextBox 44"/>
          <p:cNvSpPr txBox="1"/>
          <p:nvPr userDrawn="1"/>
        </p:nvSpPr>
        <p:spPr>
          <a:xfrm>
            <a:off x="33424835" y="17368896"/>
            <a:ext cx="4001398" cy="1081602"/>
          </a:xfrm>
          <a:prstGeom prst="rect">
            <a:avLst/>
          </a:prstGeom>
          <a:noFill/>
        </p:spPr>
        <p:txBody>
          <a:bodyPr wrap="square" lIns="65304" tIns="32651" rIns="65304" bIns="32651" rtlCol="0">
            <a:spAutoFit/>
          </a:bodyPr>
          <a:lstStyle/>
          <a:p>
            <a:pPr marL="176213" indent="-176213">
              <a:lnSpc>
                <a:spcPct val="100000"/>
              </a:lnSpc>
            </a:pPr>
            <a:r>
              <a:rPr lang="en-US" sz="1800" dirty="0">
                <a:solidFill>
                  <a:schemeClr val="bg1"/>
                </a:solidFill>
              </a:rPr>
              <a:t>©2015</a:t>
            </a:r>
            <a:r>
              <a:rPr lang="en-US" sz="1800" baseline="0" dirty="0">
                <a:solidFill>
                  <a:schemeClr val="bg1"/>
                </a:solidFill>
              </a:rPr>
              <a:t> </a:t>
            </a:r>
            <a:r>
              <a:rPr lang="en-US" sz="1800" dirty="0">
                <a:solidFill>
                  <a:schemeClr val="bg1"/>
                </a:solidFill>
              </a:rPr>
              <a:t>PosterPresentations.com</a:t>
            </a:r>
            <a:br>
              <a:rPr lang="en-US" sz="1800" dirty="0">
                <a:solidFill>
                  <a:schemeClr val="bg1"/>
                </a:solidFill>
              </a:rPr>
            </a:br>
            <a:r>
              <a:rPr lang="en-US" sz="1600" dirty="0">
                <a:solidFill>
                  <a:schemeClr val="bg1"/>
                </a:solidFill>
              </a:rPr>
              <a:t>2117 Fourth Street ,</a:t>
            </a:r>
            <a:r>
              <a:rPr lang="en-US" sz="1600" baseline="0" dirty="0">
                <a:solidFill>
                  <a:schemeClr val="bg1"/>
                </a:solidFill>
              </a:rPr>
              <a:t> Unit C </a:t>
            </a:r>
          </a:p>
          <a:p>
            <a:pPr marL="176213" indent="0">
              <a:lnSpc>
                <a:spcPct val="100000"/>
              </a:lnSpc>
            </a:pPr>
            <a:r>
              <a:rPr lang="en-US" sz="1600" baseline="0" dirty="0">
                <a:solidFill>
                  <a:schemeClr val="bg1"/>
                </a:solidFill>
              </a:rPr>
              <a:t>Berkeley CA </a:t>
            </a:r>
            <a:r>
              <a:rPr lang="en-US" sz="1400" baseline="0" dirty="0">
                <a:solidFill>
                  <a:schemeClr val="bg1"/>
                </a:solidFill>
              </a:rPr>
              <a:t>94710</a:t>
            </a:r>
            <a:r>
              <a:rPr lang="en-US" sz="1600" baseline="0" dirty="0">
                <a:solidFill>
                  <a:schemeClr val="bg1"/>
                </a:solidFill>
              </a:rPr>
              <a:t/>
            </a:r>
            <a:br>
              <a:rPr lang="en-US" sz="1600" baseline="0" dirty="0">
                <a:solidFill>
                  <a:schemeClr val="bg1"/>
                </a:solidFill>
              </a:rPr>
            </a:br>
            <a:r>
              <a:rPr lang="en-US" sz="1600" b="1" baseline="0" dirty="0">
                <a:solidFill>
                  <a:srgbClr val="FFFF00"/>
                </a:solidFill>
              </a:rPr>
              <a:t>posterpresenter@gmail.com</a:t>
            </a:r>
            <a:endParaRPr lang="en-US" sz="1800" b="1" dirty="0">
              <a:solidFill>
                <a:srgbClr val="FFFF00"/>
              </a:solidFill>
            </a:endParaRPr>
          </a:p>
        </p:txBody>
      </p:sp>
      <p:sp>
        <p:nvSpPr>
          <p:cNvPr id="47" name="Rounded Rectangle 46"/>
          <p:cNvSpPr/>
          <p:nvPr userDrawn="1"/>
        </p:nvSpPr>
        <p:spPr>
          <a:xfrm>
            <a:off x="735353" y="2963858"/>
            <a:ext cx="10153096" cy="1495730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userDrawn="1"/>
        </p:nvSpPr>
        <p:spPr>
          <a:xfrm>
            <a:off x="11391636" y="2963858"/>
            <a:ext cx="10153096" cy="1495730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userDrawn="1"/>
        </p:nvSpPr>
        <p:spPr>
          <a:xfrm>
            <a:off x="22047918" y="2963858"/>
            <a:ext cx="10153096" cy="1495730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p:cNvGrpSpPr/>
          <p:nvPr userDrawn="1"/>
        </p:nvGrpSpPr>
        <p:grpSpPr>
          <a:xfrm>
            <a:off x="-16184" y="3124"/>
            <a:ext cx="32946526" cy="2698117"/>
            <a:chOff x="-14192" y="1382"/>
            <a:chExt cx="27451941" cy="4622614"/>
          </a:xfrm>
        </p:grpSpPr>
        <p:sp>
          <p:nvSpPr>
            <p:cNvPr id="73" name="Rectangle 16"/>
            <p:cNvSpPr/>
            <p:nvPr userDrawn="1"/>
          </p:nvSpPr>
          <p:spPr>
            <a:xfrm>
              <a:off x="-9397" y="707798"/>
              <a:ext cx="27445364" cy="3916198"/>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 name="connsiteX0" fmla="*/ 239 w 43824446"/>
                <a:gd name="connsiteY0" fmla="*/ 7053 h 5845739"/>
                <a:gd name="connsiteX1" fmla="*/ 43824446 w 43824446"/>
                <a:gd name="connsiteY1" fmla="*/ 0 h 5845739"/>
                <a:gd name="connsiteX2" fmla="*/ 43819716 w 43824446"/>
                <a:gd name="connsiteY2" fmla="*/ 5811651 h 5845739"/>
                <a:gd name="connsiteX3" fmla="*/ 21917405 w 43824446"/>
                <a:gd name="connsiteY3" fmla="*/ 3009824 h 5845739"/>
                <a:gd name="connsiteX4" fmla="*/ 457 w 43824446"/>
                <a:gd name="connsiteY4" fmla="*/ 5845739 h 5845739"/>
                <a:gd name="connsiteX5" fmla="*/ 239 w 43824446"/>
                <a:gd name="connsiteY5" fmla="*/ 7053 h 5845739"/>
                <a:gd name="connsiteX0" fmla="*/ 8717 w 43832924"/>
                <a:gd name="connsiteY0" fmla="*/ 7053 h 5862300"/>
                <a:gd name="connsiteX1" fmla="*/ 43832924 w 43832924"/>
                <a:gd name="connsiteY1" fmla="*/ 0 h 5862300"/>
                <a:gd name="connsiteX2" fmla="*/ 43828194 w 43832924"/>
                <a:gd name="connsiteY2" fmla="*/ 5811651 h 5862300"/>
                <a:gd name="connsiteX3" fmla="*/ 21925883 w 43832924"/>
                <a:gd name="connsiteY3" fmla="*/ 3009824 h 5862300"/>
                <a:gd name="connsiteX4" fmla="*/ 133 w 43832924"/>
                <a:gd name="connsiteY4" fmla="*/ 5862300 h 5862300"/>
                <a:gd name="connsiteX5" fmla="*/ 8717 w 43832924"/>
                <a:gd name="connsiteY5" fmla="*/ 7053 h 5862300"/>
                <a:gd name="connsiteX0" fmla="*/ 4390 w 43828597"/>
                <a:gd name="connsiteY0" fmla="*/ 7053 h 5845739"/>
                <a:gd name="connsiteX1" fmla="*/ 43828597 w 43828597"/>
                <a:gd name="connsiteY1" fmla="*/ 0 h 5845739"/>
                <a:gd name="connsiteX2" fmla="*/ 43823867 w 43828597"/>
                <a:gd name="connsiteY2" fmla="*/ 5811651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28212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50253" h="5886768">
                  <a:moveTo>
                    <a:pt x="26046" y="7053"/>
                  </a:moveTo>
                  <a:lnTo>
                    <a:pt x="43850253" y="0"/>
                  </a:lnTo>
                  <a:cubicBezTo>
                    <a:pt x="43848676" y="1937217"/>
                    <a:pt x="43847101" y="3903416"/>
                    <a:pt x="43845524" y="5840633"/>
                  </a:cubicBezTo>
                  <a:cubicBezTo>
                    <a:pt x="37596394" y="3754040"/>
                    <a:pt x="30078577" y="2852981"/>
                    <a:pt x="21943211" y="2804672"/>
                  </a:cubicBezTo>
                  <a:cubicBezTo>
                    <a:pt x="13130028" y="2752338"/>
                    <a:pt x="5384864" y="3570682"/>
                    <a:pt x="56" y="5886768"/>
                  </a:cubicBezTo>
                  <a:cubicBezTo>
                    <a:pt x="-1437" y="3949524"/>
                    <a:pt x="27539" y="1944297"/>
                    <a:pt x="26046"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16"/>
            <p:cNvSpPr/>
            <p:nvPr userDrawn="1"/>
          </p:nvSpPr>
          <p:spPr>
            <a:xfrm>
              <a:off x="-9077" y="5744"/>
              <a:ext cx="27444983" cy="4487402"/>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4 w 43793267"/>
                <a:gd name="connsiteY3" fmla="*/ 3836095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4 w 43793267"/>
                <a:gd name="connsiteY3" fmla="*/ 3936161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956174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956174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16018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98106 w 43793267"/>
                <a:gd name="connsiteY3" fmla="*/ 381608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98106 w 43793267"/>
                <a:gd name="connsiteY3" fmla="*/ 3796070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696005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9001 w 43800854"/>
                <a:gd name="connsiteY0" fmla="*/ 0 h 6800456"/>
                <a:gd name="connsiteX1" fmla="*/ 43800854 w 43800854"/>
                <a:gd name="connsiteY1" fmla="*/ 1497 h 6800456"/>
                <a:gd name="connsiteX2" fmla="*/ 43800026 w 43800854"/>
                <a:gd name="connsiteY2" fmla="*/ 5762520 h 6800456"/>
                <a:gd name="connsiteX3" fmla="*/ 21927474 w 43800854"/>
                <a:gd name="connsiteY3" fmla="*/ 3756043 h 6800456"/>
                <a:gd name="connsiteX4" fmla="*/ 0 w 43800854"/>
                <a:gd name="connsiteY4" fmla="*/ 6800456 h 6800456"/>
                <a:gd name="connsiteX5" fmla="*/ 9001 w 43800854"/>
                <a:gd name="connsiteY5" fmla="*/ 0 h 6800456"/>
                <a:gd name="connsiteX0" fmla="*/ 9001 w 43800854"/>
                <a:gd name="connsiteY0" fmla="*/ 0 h 6680377"/>
                <a:gd name="connsiteX1" fmla="*/ 43800854 w 43800854"/>
                <a:gd name="connsiteY1" fmla="*/ 1497 h 6680377"/>
                <a:gd name="connsiteX2" fmla="*/ 43800026 w 43800854"/>
                <a:gd name="connsiteY2" fmla="*/ 5762520 h 6680377"/>
                <a:gd name="connsiteX3" fmla="*/ 21927474 w 43800854"/>
                <a:gd name="connsiteY3" fmla="*/ 3756043 h 6680377"/>
                <a:gd name="connsiteX4" fmla="*/ 0 w 43800854"/>
                <a:gd name="connsiteY4" fmla="*/ 6680377 h 6680377"/>
                <a:gd name="connsiteX5" fmla="*/ 9001 w 43800854"/>
                <a:gd name="connsiteY5" fmla="*/ 0 h 6680377"/>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756043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00854" h="6580312">
                  <a:moveTo>
                    <a:pt x="9001" y="0"/>
                  </a:moveTo>
                  <a:lnTo>
                    <a:pt x="43800854" y="1497"/>
                  </a:lnTo>
                  <a:cubicBezTo>
                    <a:pt x="43800854" y="2343991"/>
                    <a:pt x="43800026" y="3420026"/>
                    <a:pt x="43800026" y="5762520"/>
                  </a:cubicBezTo>
                  <a:cubicBezTo>
                    <a:pt x="33792539" y="4008920"/>
                    <a:pt x="29228690" y="3605685"/>
                    <a:pt x="21927474" y="3575926"/>
                  </a:cubicBezTo>
                  <a:cubicBezTo>
                    <a:pt x="16086810" y="3552120"/>
                    <a:pt x="6453274" y="4059074"/>
                    <a:pt x="0" y="6580312"/>
                  </a:cubicBezTo>
                  <a:cubicBezTo>
                    <a:pt x="7978" y="4353520"/>
                    <a:pt x="1023" y="2226792"/>
                    <a:pt x="9001"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Rectangle 15"/>
            <p:cNvSpPr/>
            <p:nvPr userDrawn="1"/>
          </p:nvSpPr>
          <p:spPr>
            <a:xfrm>
              <a:off x="-14192" y="1382"/>
              <a:ext cx="27451941" cy="4594111"/>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 name="connsiteX0" fmla="*/ 0 w 43909598"/>
                <a:gd name="connsiteY0" fmla="*/ 0 h 5415969"/>
                <a:gd name="connsiteX1" fmla="*/ 43909598 w 43909598"/>
                <a:gd name="connsiteY1" fmla="*/ 6780 h 5415969"/>
                <a:gd name="connsiteX2" fmla="*/ 43900396 w 43909598"/>
                <a:gd name="connsiteY2" fmla="*/ 2143554 h 5415969"/>
                <a:gd name="connsiteX3" fmla="*/ 21852497 w 43909598"/>
                <a:gd name="connsiteY3" fmla="*/ 1381537 h 5415969"/>
                <a:gd name="connsiteX4" fmla="*/ 20549 w 43909598"/>
                <a:gd name="connsiteY4" fmla="*/ 5415969 h 5415969"/>
                <a:gd name="connsiteX5" fmla="*/ 0 w 43909598"/>
                <a:gd name="connsiteY5" fmla="*/ 0 h 5415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41596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809831"/>
                    <a:pt x="20549" y="5415969"/>
                  </a:cubicBezTo>
                  <a:cubicBezTo>
                    <a:pt x="19609" y="362404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nvGrpSpPr>
          <p:cNvPr id="76" name="Group 75"/>
          <p:cNvGrpSpPr/>
          <p:nvPr userDrawn="1"/>
        </p:nvGrpSpPr>
        <p:grpSpPr>
          <a:xfrm rot="10800000">
            <a:off x="-23419" y="18177163"/>
            <a:ext cx="32965612" cy="1031422"/>
            <a:chOff x="-14192" y="1382"/>
            <a:chExt cx="27451941" cy="4572641"/>
          </a:xfrm>
        </p:grpSpPr>
        <p:sp>
          <p:nvSpPr>
            <p:cNvPr id="7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80" name="Text Box 14"/>
          <p:cNvSpPr txBox="1">
            <a:spLocks noChangeArrowheads="1"/>
          </p:cNvSpPr>
          <p:nvPr userDrawn="1"/>
        </p:nvSpPr>
        <p:spPr bwMode="auto">
          <a:xfrm>
            <a:off x="1044833" y="18658562"/>
            <a:ext cx="2366237" cy="298337"/>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72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2" name="Group 21"/>
          <p:cNvGrpSpPr>
            <a:grpSpLocks noChangeAspect="1"/>
          </p:cNvGrpSpPr>
          <p:nvPr userDrawn="1"/>
        </p:nvGrpSpPr>
        <p:grpSpPr>
          <a:xfrm>
            <a:off x="-6886463" y="2"/>
            <a:ext cx="6608534" cy="19202398"/>
            <a:chOff x="-11220549" y="-1"/>
            <a:chExt cx="11014225" cy="27432000"/>
          </a:xfrm>
        </p:grpSpPr>
        <p:sp>
          <p:nvSpPr>
            <p:cNvPr id="27" name="Rectangle 26"/>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1800" b="1" spc="0" dirty="0">
                  <a:solidFill>
                    <a:srgbClr val="FF0000"/>
                  </a:solidFill>
                  <a:latin typeface="Trebuchet MS" pitchFamily="34" charset="0"/>
                </a:rPr>
                <a:t>(—THIS SIDEBAR DOES NOT PRINT—)</a:t>
              </a:r>
              <a:endParaRPr lang="en-US" sz="1800" b="1" spc="600" dirty="0">
                <a:solidFill>
                  <a:schemeClr val="bg1"/>
                </a:solidFill>
                <a:latin typeface="Trebuchet MS" pitchFamily="34" charset="0"/>
              </a:endParaRPr>
            </a:p>
            <a:p>
              <a:pPr algn="ctr"/>
              <a:r>
                <a:rPr lang="en-US" sz="2400" b="1" spc="600" dirty="0">
                  <a:solidFill>
                    <a:schemeClr val="bg1"/>
                  </a:solidFill>
                  <a:latin typeface="Trebuchet MS" pitchFamily="34" charset="0"/>
                </a:rPr>
                <a:t>DESIGN</a:t>
              </a:r>
              <a:r>
                <a:rPr lang="en-US" sz="2400" b="1" spc="600" baseline="0" dirty="0">
                  <a:solidFill>
                    <a:schemeClr val="bg1"/>
                  </a:solidFill>
                  <a:latin typeface="Trebuchet MS" pitchFamily="34" charset="0"/>
                </a:rPr>
                <a:t> </a:t>
              </a:r>
              <a:r>
                <a:rPr lang="en-US" sz="2400" b="1" spc="600" dirty="0">
                  <a:solidFill>
                    <a:schemeClr val="bg1"/>
                  </a:solidFill>
                  <a:latin typeface="Trebuchet MS" pitchFamily="34" charset="0"/>
                </a:rPr>
                <a:t>GUIDE</a:t>
              </a:r>
            </a:p>
            <a:p>
              <a:pPr algn="ctr"/>
              <a:r>
                <a:rPr lang="en-US" sz="1000" b="1" dirty="0">
                  <a:latin typeface="Trebuchet MS" pitchFamily="34" charset="0"/>
                </a:rPr>
                <a:t> </a:t>
              </a:r>
            </a:p>
            <a:p>
              <a:pPr defTabSz="3765639"/>
              <a:r>
                <a:rPr lang="en-US" sz="1600" i="0" dirty="0">
                  <a:latin typeface="Trebuchet MS" pitchFamily="34" charset="0"/>
                </a:rPr>
                <a:t>This PowerPoint</a:t>
              </a:r>
              <a:r>
                <a:rPr lang="en-US" sz="1600" i="0" baseline="0" dirty="0">
                  <a:latin typeface="Trebuchet MS" pitchFamily="34" charset="0"/>
                </a:rPr>
                <a:t> </a:t>
              </a:r>
              <a:r>
                <a:rPr lang="en-US" sz="1600" i="0" dirty="0">
                  <a:latin typeface="Trebuchet MS" pitchFamily="34" charset="0"/>
                </a:rPr>
                <a:t>2007 template produces</a:t>
              </a:r>
              <a:r>
                <a:rPr lang="en-US" sz="1600" i="0" baseline="0" dirty="0">
                  <a:latin typeface="Trebuchet MS" pitchFamily="34" charset="0"/>
                </a:rPr>
                <a:t> </a:t>
              </a:r>
              <a:r>
                <a:rPr lang="en-US" sz="1600" i="0" dirty="0">
                  <a:latin typeface="Trebuchet MS" pitchFamily="34" charset="0"/>
                </a:rPr>
                <a:t>a 42”x72” presentation poster. </a:t>
              </a:r>
              <a:r>
                <a:rPr lang="en-US" sz="1600" dirty="0">
                  <a:latin typeface="Trebuchet MS" pitchFamily="34" charset="0"/>
                </a:rPr>
                <a:t>You</a:t>
              </a:r>
              <a:r>
                <a:rPr lang="en-US" sz="1600" baseline="0" dirty="0">
                  <a:latin typeface="Trebuchet MS" pitchFamily="34" charset="0"/>
                </a:rPr>
                <a:t> can u</a:t>
              </a:r>
              <a:r>
                <a:rPr lang="en-US" sz="1600" dirty="0">
                  <a:latin typeface="Trebuchet MS" pitchFamily="34" charset="0"/>
                </a:rPr>
                <a:t>se</a:t>
              </a:r>
              <a:r>
                <a:rPr lang="en-US" sz="1600" baseline="0" dirty="0">
                  <a:latin typeface="Trebuchet MS" pitchFamily="34" charset="0"/>
                </a:rPr>
                <a:t> it to create your research poster and </a:t>
              </a:r>
              <a:r>
                <a:rPr lang="en-US" sz="1600" dirty="0">
                  <a:latin typeface="Trebuchet MS" pitchFamily="34" charset="0"/>
                </a:rPr>
                <a:t>save valuable time placing titles, subtitles,</a:t>
              </a:r>
              <a:r>
                <a:rPr lang="en-US" sz="1600" baseline="0" dirty="0">
                  <a:latin typeface="Trebuchet MS" pitchFamily="34" charset="0"/>
                </a:rPr>
                <a:t> text, and graphics</a:t>
              </a:r>
              <a:r>
                <a:rPr lang="en-US" sz="1600" dirty="0">
                  <a:latin typeface="Trebuchet MS" pitchFamily="34" charset="0"/>
                </a:rPr>
                <a:t>. </a:t>
              </a:r>
            </a:p>
            <a:p>
              <a:pPr defTabSz="3765639"/>
              <a:r>
                <a:rPr lang="en-US" sz="1000" dirty="0">
                  <a:latin typeface="Trebuchet MS" pitchFamily="34" charset="0"/>
                </a:rPr>
                <a:t> </a:t>
              </a:r>
            </a:p>
            <a:p>
              <a:pPr defTabSz="4389219"/>
              <a:r>
                <a:rPr lang="en-US" sz="1600" dirty="0">
                  <a:latin typeface="Trebuchet MS" pitchFamily="34" charset="0"/>
                </a:rPr>
                <a:t>We provide a series of online answer your poster production questions. To view our template tutorials, go online to </a:t>
              </a:r>
              <a:r>
                <a:rPr lang="en-US" sz="1600" b="1" dirty="0">
                  <a:solidFill>
                    <a:srgbClr val="FFC000"/>
                  </a:solidFill>
                  <a:latin typeface="Trebuchet MS" pitchFamily="34" charset="0"/>
                </a:rPr>
                <a:t>PosterPresentations.com</a:t>
              </a:r>
              <a:r>
                <a:rPr lang="en-US" sz="1600" b="1" dirty="0">
                  <a:solidFill>
                    <a:schemeClr val="bg1"/>
                  </a:solidFill>
                  <a:latin typeface="Trebuchet MS" pitchFamily="34" charset="0"/>
                </a:rPr>
                <a:t> </a:t>
              </a:r>
              <a:r>
                <a:rPr lang="en-US" sz="1600" dirty="0">
                  <a:solidFill>
                    <a:schemeClr val="bg1"/>
                  </a:solidFill>
                  <a:latin typeface="Trebuchet MS" pitchFamily="34" charset="0"/>
                </a:rPr>
                <a:t>and click on HELP DESK.</a:t>
              </a:r>
            </a:p>
            <a:p>
              <a:pPr defTabSz="4389219"/>
              <a:r>
                <a:rPr lang="en-US" sz="1000" dirty="0">
                  <a:latin typeface="Trebuchet MS" pitchFamily="34" charset="0"/>
                </a:rPr>
                <a:t> </a:t>
              </a:r>
            </a:p>
            <a:p>
              <a:pPr defTabSz="4389219"/>
              <a:r>
                <a:rPr lang="en-US" sz="1600" dirty="0">
                  <a:solidFill>
                    <a:schemeClr val="bg1"/>
                  </a:solidFill>
                  <a:latin typeface="Trebuchet MS" pitchFamily="34" charset="0"/>
                </a:rPr>
                <a:t>When</a:t>
              </a:r>
              <a:r>
                <a:rPr lang="en-US" sz="1600" baseline="0" dirty="0">
                  <a:solidFill>
                    <a:schemeClr val="bg1"/>
                  </a:solidFill>
                  <a:latin typeface="Trebuchet MS" pitchFamily="34" charset="0"/>
                </a:rPr>
                <a:t> you are ready to</a:t>
              </a:r>
              <a:r>
                <a:rPr lang="en-US" sz="1600" dirty="0">
                  <a:solidFill>
                    <a:schemeClr val="bg1"/>
                  </a:solidFill>
                  <a:latin typeface="Trebuchet MS" pitchFamily="34" charset="0"/>
                </a:rPr>
                <a:t> </a:t>
              </a:r>
              <a:r>
                <a:rPr lang="en-US" sz="1600" baseline="0" dirty="0">
                  <a:solidFill>
                    <a:schemeClr val="bg1"/>
                  </a:solidFill>
                  <a:latin typeface="Trebuchet MS" pitchFamily="34" charset="0"/>
                </a:rPr>
                <a:t> print your poster</a:t>
              </a:r>
              <a:r>
                <a:rPr lang="en-US" sz="1600" dirty="0">
                  <a:solidFill>
                    <a:schemeClr val="bg1"/>
                  </a:solidFill>
                  <a:latin typeface="Trebuchet MS" pitchFamily="34" charset="0"/>
                </a:rPr>
                <a:t>,</a:t>
              </a:r>
              <a:r>
                <a:rPr lang="en-US" sz="1600" baseline="0" dirty="0">
                  <a:solidFill>
                    <a:schemeClr val="bg1"/>
                  </a:solidFill>
                  <a:latin typeface="Trebuchet MS" pitchFamily="34" charset="0"/>
                </a:rPr>
                <a:t> go online to </a:t>
              </a:r>
              <a:r>
                <a:rPr lang="en-US" sz="1600" b="0" dirty="0">
                  <a:solidFill>
                    <a:schemeClr val="bg1"/>
                  </a:solidFill>
                  <a:latin typeface="Trebuchet MS" pitchFamily="34" charset="0"/>
                </a:rPr>
                <a:t>PosterPresentations.com</a:t>
              </a:r>
              <a:r>
                <a:rPr lang="en-US" sz="1600" dirty="0">
                  <a:solidFill>
                    <a:schemeClr val="bg1"/>
                  </a:solidFill>
                  <a:latin typeface="Trebuchet MS" pitchFamily="34" charset="0"/>
                </a:rPr>
                <a:t/>
              </a:r>
              <a:br>
                <a:rPr lang="en-US" sz="1600" dirty="0">
                  <a:solidFill>
                    <a:schemeClr val="bg1"/>
                  </a:solidFill>
                  <a:latin typeface="Trebuchet MS" pitchFamily="34" charset="0"/>
                </a:rPr>
              </a:br>
              <a:r>
                <a:rPr lang="en-US" sz="1000" dirty="0">
                  <a:solidFill>
                    <a:schemeClr val="bg1"/>
                  </a:solidFill>
                  <a:latin typeface="Trebuchet MS" pitchFamily="34" charset="0"/>
                </a:rPr>
                <a:t> </a:t>
              </a:r>
            </a:p>
            <a:p>
              <a:pPr algn="l" defTabSz="3765639"/>
              <a:r>
                <a:rPr lang="en-US" sz="1600" b="0" dirty="0">
                  <a:solidFill>
                    <a:schemeClr val="bg1"/>
                  </a:solidFill>
                  <a:latin typeface="Trebuchet MS" pitchFamily="34" charset="0"/>
                </a:rPr>
                <a:t>Need</a:t>
              </a:r>
              <a:r>
                <a:rPr lang="en-US" sz="1600" b="0" baseline="0" dirty="0">
                  <a:solidFill>
                    <a:schemeClr val="bg1"/>
                  </a:solidFill>
                  <a:latin typeface="Trebuchet MS" pitchFamily="34" charset="0"/>
                </a:rPr>
                <a:t> assistance? Call us at </a:t>
              </a:r>
              <a:r>
                <a:rPr lang="en-US" sz="1600" b="0" dirty="0">
                  <a:solidFill>
                    <a:srgbClr val="FFC000"/>
                  </a:solidFill>
                  <a:latin typeface="Trebuchet MS" pitchFamily="34" charset="0"/>
                </a:rPr>
                <a:t>1.510.649.3001</a:t>
              </a:r>
            </a:p>
            <a:p>
              <a:pPr algn="l" defTabSz="3765639"/>
              <a:endParaRPr lang="en-US" sz="1600" b="0" dirty="0">
                <a:solidFill>
                  <a:srgbClr val="FFC000"/>
                </a:solidFill>
                <a:latin typeface="Trebuchet MS" pitchFamily="34" charset="0"/>
              </a:endParaRPr>
            </a:p>
            <a:p>
              <a:pPr algn="l" defTabSz="3765639"/>
              <a:endParaRPr lang="en-US" sz="1600" b="0" dirty="0">
                <a:solidFill>
                  <a:srgbClr val="FFC000"/>
                </a:solidFill>
                <a:latin typeface="Trebuchet MS" pitchFamily="34" charset="0"/>
              </a:endParaRPr>
            </a:p>
            <a:p>
              <a:pPr algn="l" defTabSz="3765639"/>
              <a:r>
                <a:rPr lang="en-US" sz="1000" b="1" dirty="0">
                  <a:solidFill>
                    <a:srgbClr val="FFFF00"/>
                  </a:solidFill>
                  <a:latin typeface="Trebuchet MS" pitchFamily="34" charset="0"/>
                </a:rPr>
                <a:t> </a:t>
              </a:r>
              <a:endParaRPr lang="en-US" sz="1600" b="1" dirty="0">
                <a:solidFill>
                  <a:schemeClr val="bg1"/>
                </a:solidFill>
                <a:latin typeface="Trebuchet MS" pitchFamily="34" charset="0"/>
              </a:endParaRPr>
            </a:p>
            <a:p>
              <a:pPr algn="ctr"/>
              <a:r>
                <a:rPr lang="en-US" sz="2400" b="1" spc="600" dirty="0">
                  <a:solidFill>
                    <a:schemeClr val="bg1"/>
                  </a:solidFill>
                  <a:latin typeface="Trebuchet MS" pitchFamily="34" charset="0"/>
                </a:rPr>
                <a:t>QUICK START</a:t>
              </a:r>
            </a:p>
            <a:p>
              <a:pPr algn="ctr"/>
              <a:r>
                <a:rPr lang="en-US" sz="1000" b="1" baseline="0" dirty="0">
                  <a:solidFill>
                    <a:schemeClr val="bg1"/>
                  </a:solidFill>
                  <a:latin typeface="Trebuchet MS" pitchFamily="34" charset="0"/>
                </a:rPr>
                <a:t> </a:t>
              </a:r>
            </a:p>
            <a:p>
              <a:pPr algn="ctr"/>
              <a:r>
                <a:rPr lang="en-US" sz="1800" b="1" baseline="0" dirty="0">
                  <a:solidFill>
                    <a:srgbClr val="FFC000"/>
                  </a:solidFill>
                  <a:latin typeface="Trebuchet MS" pitchFamily="34" charset="0"/>
                </a:rPr>
                <a:t>Zoom in and out</a:t>
              </a:r>
            </a:p>
            <a:p>
              <a:pPr marL="1203325" indent="0" algn="l" defTabSz="850900"/>
              <a:r>
                <a:rPr lang="en-US" sz="1400" b="0" baseline="0" dirty="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600" b="0" baseline="0" dirty="0">
                <a:solidFill>
                  <a:schemeClr val="bg1"/>
                </a:solidFill>
                <a:latin typeface="Trebuchet MS" pitchFamily="34" charset="0"/>
              </a:endParaRPr>
            </a:p>
            <a:p>
              <a:pPr algn="ctr"/>
              <a:r>
                <a:rPr lang="en-US" sz="1800" b="1" baseline="0" dirty="0">
                  <a:solidFill>
                    <a:srgbClr val="FFC000"/>
                  </a:solidFill>
                  <a:latin typeface="Trebuchet MS" pitchFamily="34" charset="0"/>
                </a:rPr>
                <a:t>Title, Authors, and Affiliations</a:t>
              </a:r>
            </a:p>
            <a:p>
              <a:pPr algn="l"/>
              <a:r>
                <a:rPr lang="en-US" sz="1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1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00" b="0" spc="0" baseline="0" dirty="0">
                  <a:solidFill>
                    <a:schemeClr val="bg1">
                      <a:lumMod val="75000"/>
                    </a:schemeClr>
                  </a:solidFill>
                  <a:latin typeface="Trebuchet MS" pitchFamily="34" charset="0"/>
                </a:rPr>
                <a:t> </a:t>
              </a:r>
            </a:p>
            <a:p>
              <a:pPr algn="l"/>
              <a:r>
                <a:rPr lang="en-US" sz="1400" b="1" spc="300" baseline="0" dirty="0">
                  <a:solidFill>
                    <a:srgbClr val="FFC000"/>
                  </a:solidFill>
                  <a:latin typeface="Trebuchet MS" pitchFamily="34" charset="0"/>
                </a:rPr>
                <a:t>TIP</a:t>
              </a:r>
              <a:r>
                <a:rPr lang="en-US" sz="1400" b="1" baseline="0" dirty="0">
                  <a:solidFill>
                    <a:srgbClr val="FFC000"/>
                  </a:solidFill>
                  <a:latin typeface="Trebuchet MS" pitchFamily="34" charset="0"/>
                </a:rPr>
                <a:t>: </a:t>
              </a:r>
              <a:r>
                <a:rPr lang="en-US" sz="1400" b="0" baseline="0" dirty="0">
                  <a:solidFill>
                    <a:schemeClr val="bg1">
                      <a:lumMod val="75000"/>
                    </a:schemeClr>
                  </a:solidFill>
                  <a:latin typeface="Trebuchet MS" pitchFamily="34" charset="0"/>
                </a:rPr>
                <a:t>The font size of your title should be bigger than your name(s) and institution name(s).</a:t>
              </a:r>
            </a:p>
            <a:p>
              <a:pPr algn="l"/>
              <a:endParaRPr lang="en-US" sz="1600" b="1" baseline="0" dirty="0">
                <a:solidFill>
                  <a:schemeClr val="bg1"/>
                </a:solidFill>
                <a:latin typeface="Trebuchet MS" pitchFamily="34" charset="0"/>
              </a:endParaRPr>
            </a:p>
            <a:p>
              <a:pPr algn="l"/>
              <a:r>
                <a:rPr lang="en-US" sz="1600" b="1" baseline="0" dirty="0">
                  <a:solidFill>
                    <a:schemeClr val="bg1"/>
                  </a:solidFill>
                  <a:latin typeface="Trebuchet MS" pitchFamily="34" charset="0"/>
                </a:rPr>
                <a:t/>
              </a:r>
              <a:br>
                <a:rPr lang="en-US" sz="1600" b="1" baseline="0" dirty="0">
                  <a:solidFill>
                    <a:schemeClr val="bg1"/>
                  </a:solidFill>
                  <a:latin typeface="Trebuchet MS" pitchFamily="34" charset="0"/>
                </a:rPr>
              </a:br>
              <a:endParaRPr lang="en-US" sz="1600" b="1" dirty="0">
                <a:solidFill>
                  <a:schemeClr val="bg1"/>
                </a:solidFill>
                <a:latin typeface="Trebuchet MS" pitchFamily="34" charset="0"/>
              </a:endParaRPr>
            </a:p>
            <a:p>
              <a:pPr algn="ctr"/>
              <a:endParaRPr lang="en-US" sz="1600" b="1" dirty="0">
                <a:solidFill>
                  <a:srgbClr val="FFC000"/>
                </a:solidFill>
                <a:latin typeface="Trebuchet MS" pitchFamily="34" charset="0"/>
              </a:endParaRPr>
            </a:p>
            <a:p>
              <a:pPr algn="ctr"/>
              <a:endParaRPr lang="en-US" sz="1600" b="1" dirty="0">
                <a:solidFill>
                  <a:srgbClr val="FFC000"/>
                </a:solidFill>
                <a:latin typeface="Trebuchet MS" pitchFamily="34" charset="0"/>
              </a:endParaRPr>
            </a:p>
            <a:p>
              <a:pPr algn="ctr"/>
              <a:r>
                <a:rPr lang="en-US" sz="1800" b="1" dirty="0">
                  <a:solidFill>
                    <a:srgbClr val="FFC000"/>
                  </a:solidFill>
                  <a:latin typeface="Trebuchet MS" pitchFamily="34" charset="0"/>
                </a:rPr>
                <a:t>Adding Logos</a:t>
              </a:r>
              <a:r>
                <a:rPr lang="en-US" sz="1800" b="1" baseline="0" dirty="0">
                  <a:solidFill>
                    <a:srgbClr val="FFC000"/>
                  </a:solidFill>
                  <a:latin typeface="Trebuchet MS" pitchFamily="34" charset="0"/>
                </a:rPr>
                <a:t> / Seals</a:t>
              </a:r>
            </a:p>
            <a:p>
              <a:pPr algn="l"/>
              <a:r>
                <a:rPr lang="en-US" sz="1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00" b="0" spc="300" baseline="0" dirty="0">
                <a:solidFill>
                  <a:schemeClr val="bg1">
                    <a:lumMod val="75000"/>
                  </a:schemeClr>
                </a:solidFill>
                <a:latin typeface="Trebuchet MS" pitchFamily="34" charset="0"/>
              </a:endParaRPr>
            </a:p>
            <a:p>
              <a:pPr algn="l"/>
              <a:r>
                <a:rPr lang="en-US" sz="1400" b="1" spc="300" baseline="0" dirty="0">
                  <a:solidFill>
                    <a:srgbClr val="FFC000"/>
                  </a:solidFill>
                  <a:latin typeface="Trebuchet MS" pitchFamily="34" charset="0"/>
                </a:rPr>
                <a:t>TIP:</a:t>
              </a:r>
              <a:r>
                <a:rPr lang="en-US" sz="1400" b="1" spc="0" baseline="0" dirty="0">
                  <a:solidFill>
                    <a:srgbClr val="FFC000"/>
                  </a:solidFill>
                  <a:latin typeface="Trebuchet MS" pitchFamily="34" charset="0"/>
                </a:rPr>
                <a:t> </a:t>
              </a:r>
              <a:r>
                <a:rPr lang="en-US" sz="1400" b="0" baseline="0" dirty="0">
                  <a:solidFill>
                    <a:schemeClr val="bg1">
                      <a:lumMod val="75000"/>
                    </a:schemeClr>
                  </a:solidFill>
                  <a:latin typeface="Trebuchet MS" pitchFamily="34" charset="0"/>
                </a:rPr>
                <a:t>See if your company’s logo is available on our free poster templates page.</a:t>
              </a:r>
            </a:p>
            <a:p>
              <a:pPr algn="l"/>
              <a:endParaRPr lang="en-US" sz="1400" b="0" baseline="0" dirty="0">
                <a:latin typeface="Trebuchet MS" pitchFamily="34" charset="0"/>
              </a:endParaRPr>
            </a:p>
            <a:p>
              <a:pPr algn="ctr"/>
              <a:r>
                <a:rPr lang="en-US" sz="1800" b="1" baseline="0" dirty="0">
                  <a:solidFill>
                    <a:srgbClr val="FFC000"/>
                  </a:solidFill>
                  <a:latin typeface="Trebuchet MS" pitchFamily="34" charset="0"/>
                </a:rPr>
                <a:t>Photographs / Graphics</a:t>
              </a:r>
            </a:p>
            <a:p>
              <a:pPr algn="l" defTabSz="977900"/>
              <a:r>
                <a:rPr lang="en-US" sz="1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400" b="0" spc="0" baseline="0" dirty="0">
                  <a:solidFill>
                    <a:schemeClr val="bg1">
                      <a:lumMod val="75000"/>
                    </a:schemeClr>
                  </a:solidFill>
                  <a:latin typeface="Trebuchet MS" pitchFamily="34" charset="0"/>
                </a:rPr>
                <a:t>disproportionally.</a:t>
              </a:r>
            </a:p>
            <a:p>
              <a:pPr algn="l" defTabSz="977900"/>
              <a:endParaRPr lang="en-US" sz="1400" b="0" baseline="0" dirty="0">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endParaRPr lang="en-US" sz="1600" b="1" baseline="0" dirty="0">
                <a:solidFill>
                  <a:srgbClr val="FFC000"/>
                </a:solidFill>
                <a:latin typeface="Trebuchet MS" pitchFamily="34" charset="0"/>
              </a:endParaRPr>
            </a:p>
            <a:p>
              <a:pPr algn="ctr"/>
              <a:r>
                <a:rPr lang="en-US" sz="1800" b="1" baseline="0" dirty="0">
                  <a:solidFill>
                    <a:srgbClr val="FFC000"/>
                  </a:solidFill>
                  <a:latin typeface="Trebuchet MS" pitchFamily="34" charset="0"/>
                </a:rPr>
                <a:t>Image Quality Check</a:t>
              </a:r>
            </a:p>
            <a:p>
              <a:pPr lvl="0" algn="l" defTabSz="977900"/>
              <a:r>
                <a:rPr lang="en-US" sz="1400" b="0" baseline="0" dirty="0">
                  <a:solidFill>
                    <a:schemeClr val="bg1">
                      <a:lumMod val="75000"/>
                    </a:schemeClr>
                  </a:solidFill>
                  <a:latin typeface="Trebuchet MS" pitchFamily="34" charset="0"/>
                </a:rPr>
                <a:t>Zoom in and look at your images at 100% magnification. If they look good they will print well. </a:t>
              </a:r>
              <a:endParaRPr lang="en-US" sz="1600" b="0" dirty="0">
                <a:latin typeface="Trebuchet MS" pitchFamily="34" charset="0"/>
              </a:endParaRPr>
            </a:p>
          </p:txBody>
        </p:sp>
        <p:cxnSp>
          <p:nvCxnSpPr>
            <p:cNvPr id="30" name="Straight Connector 29"/>
            <p:cNvCxnSpPr/>
            <p:nvPr userDrawn="1"/>
          </p:nvCxnSpPr>
          <p:spPr>
            <a:xfrm>
              <a:off x="-11220549" y="5663750"/>
              <a:ext cx="10999745"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1" name="Picture 30"/>
            <p:cNvPicPr>
              <a:picLocks noChangeAspect="1"/>
            </p:cNvPicPr>
            <p:nvPr userDrawn="1"/>
          </p:nvPicPr>
          <p:blipFill>
            <a:blip r:embed="rId3"/>
            <a:stretch>
              <a:fillRect/>
            </a:stretch>
          </p:blipFill>
          <p:spPr>
            <a:xfrm>
              <a:off x="-10736022" y="7070058"/>
              <a:ext cx="1597665" cy="1001614"/>
            </a:xfrm>
            <a:prstGeom prst="rect">
              <a:avLst/>
            </a:prstGeom>
          </p:spPr>
        </p:pic>
        <p:pic>
          <p:nvPicPr>
            <p:cNvPr id="32" name="Picture 31"/>
            <p:cNvPicPr>
              <a:picLocks noChangeAspect="1"/>
            </p:cNvPicPr>
            <p:nvPr userDrawn="1"/>
          </p:nvPicPr>
          <p:blipFill>
            <a:blip r:embed="rId4"/>
            <a:stretch>
              <a:fillRect/>
            </a:stretch>
          </p:blipFill>
          <p:spPr>
            <a:xfrm>
              <a:off x="-10736022" y="11080322"/>
              <a:ext cx="9986807" cy="877997"/>
            </a:xfrm>
            <a:prstGeom prst="rect">
              <a:avLst/>
            </a:prstGeom>
          </p:spPr>
        </p:pic>
        <p:grpSp>
          <p:nvGrpSpPr>
            <p:cNvPr id="33" name="Group 32"/>
            <p:cNvGrpSpPr/>
            <p:nvPr userDrawn="1"/>
          </p:nvGrpSpPr>
          <p:grpSpPr>
            <a:xfrm>
              <a:off x="-9844889" y="17817181"/>
              <a:ext cx="7631078" cy="1987425"/>
              <a:chOff x="-4516464" y="10195245"/>
              <a:chExt cx="3516822" cy="1095727"/>
            </a:xfrm>
          </p:grpSpPr>
          <p:grpSp>
            <p:nvGrpSpPr>
              <p:cNvPr id="39" name="Group 38"/>
              <p:cNvGrpSpPr/>
              <p:nvPr userDrawn="1"/>
            </p:nvGrpSpPr>
            <p:grpSpPr>
              <a:xfrm>
                <a:off x="-2783494" y="10195289"/>
                <a:ext cx="624373" cy="894736"/>
                <a:chOff x="-3958698" y="9877015"/>
                <a:chExt cx="779266" cy="1282147"/>
              </a:xfrm>
            </p:grpSpPr>
            <p:pic>
              <p:nvPicPr>
                <p:cNvPr id="53" name="Picture 52"/>
                <p:cNvPicPr>
                  <a:picLocks noChangeAspect="1"/>
                </p:cNvPicPr>
                <p:nvPr userDrawn="1"/>
              </p:nvPicPr>
              <p:blipFill>
                <a:blip r:embed="rId5"/>
                <a:stretch>
                  <a:fillRect/>
                </a:stretch>
              </p:blipFill>
              <p:spPr>
                <a:xfrm>
                  <a:off x="-3948160" y="9877015"/>
                  <a:ext cx="768728" cy="1090752"/>
                </a:xfrm>
                <a:prstGeom prst="rect">
                  <a:avLst/>
                </a:prstGeom>
              </p:spPr>
            </p:pic>
            <p:sp>
              <p:nvSpPr>
                <p:cNvPr id="54" name="TextBox 56"/>
                <p:cNvSpPr txBox="1"/>
                <p:nvPr userDrawn="1"/>
              </p:nvSpPr>
              <p:spPr>
                <a:xfrm>
                  <a:off x="-3958698" y="10916003"/>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a:solidFill>
                        <a:schemeClr val="tx1"/>
                      </a:solidFill>
                    </a:rPr>
                    <a:t>ORIGINAL</a:t>
                  </a:r>
                </a:p>
              </p:txBody>
            </p:sp>
          </p:grpSp>
          <p:grpSp>
            <p:nvGrpSpPr>
              <p:cNvPr id="40" name="Group 39"/>
              <p:cNvGrpSpPr/>
              <p:nvPr userDrawn="1"/>
            </p:nvGrpSpPr>
            <p:grpSpPr>
              <a:xfrm>
                <a:off x="-2033159" y="10195245"/>
                <a:ext cx="1033517" cy="907667"/>
                <a:chOff x="-2921738" y="10010570"/>
                <a:chExt cx="1420279" cy="1247337"/>
              </a:xfrm>
            </p:grpSpPr>
            <p:pic>
              <p:nvPicPr>
                <p:cNvPr id="51" name="Picture 50"/>
                <p:cNvPicPr>
                  <a:picLocks noChangeAspect="1"/>
                </p:cNvPicPr>
                <p:nvPr userDrawn="1"/>
              </p:nvPicPr>
              <p:blipFill>
                <a:blip r:embed="rId5"/>
                <a:stretch>
                  <a:fillRect/>
                </a:stretch>
              </p:blipFill>
              <p:spPr>
                <a:xfrm>
                  <a:off x="-2921738" y="10010570"/>
                  <a:ext cx="1420279" cy="1029695"/>
                </a:xfrm>
                <a:prstGeom prst="rect">
                  <a:avLst/>
                </a:prstGeom>
              </p:spPr>
            </p:pic>
            <p:sp>
              <p:nvSpPr>
                <p:cNvPr id="52" name="TextBox 54"/>
                <p:cNvSpPr txBox="1"/>
                <p:nvPr userDrawn="1"/>
              </p:nvSpPr>
              <p:spPr>
                <a:xfrm>
                  <a:off x="-2918992" y="1098585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a:solidFill>
                        <a:schemeClr val="bg1"/>
                      </a:solidFill>
                    </a:rPr>
                    <a:t>DISTORTED</a:t>
                  </a:r>
                  <a:endParaRPr lang="en-US" sz="700" b="1" dirty="0">
                    <a:solidFill>
                      <a:schemeClr val="bg1"/>
                    </a:solidFill>
                  </a:endParaRPr>
                </a:p>
              </p:txBody>
            </p:sp>
          </p:grpSp>
          <p:pic>
            <p:nvPicPr>
              <p:cNvPr id="49" name="Picture 48"/>
              <p:cNvPicPr>
                <a:picLocks noChangeAspect="1"/>
              </p:cNvPicPr>
              <p:nvPr userDrawn="1"/>
            </p:nvPicPr>
            <p:blipFill>
              <a:blip r:embed="rId6"/>
              <a:stretch>
                <a:fillRect/>
              </a:stretch>
            </p:blipFill>
            <p:spPr>
              <a:xfrm>
                <a:off x="-4516464" y="10195268"/>
                <a:ext cx="1098742" cy="847761"/>
              </a:xfrm>
              <a:prstGeom prst="rect">
                <a:avLst/>
              </a:prstGeom>
            </p:spPr>
          </p:pic>
          <p:sp>
            <p:nvSpPr>
              <p:cNvPr id="50" name="TextBox 52"/>
              <p:cNvSpPr txBox="1"/>
              <p:nvPr userDrawn="1"/>
            </p:nvSpPr>
            <p:spPr>
              <a:xfrm>
                <a:off x="-4471893" y="11093004"/>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4" name="Group 33"/>
            <p:cNvGrpSpPr/>
            <p:nvPr userDrawn="1"/>
          </p:nvGrpSpPr>
          <p:grpSpPr>
            <a:xfrm>
              <a:off x="-9604625" y="22201807"/>
              <a:ext cx="7832477" cy="2027097"/>
              <a:chOff x="-4427461" y="12587745"/>
              <a:chExt cx="3609638" cy="1117601"/>
            </a:xfrm>
          </p:grpSpPr>
          <p:pic>
            <p:nvPicPr>
              <p:cNvPr id="35" name="Picture 34"/>
              <p:cNvPicPr/>
              <p:nvPr userDrawn="1"/>
            </p:nvPicPr>
            <p:blipFill>
              <a:blip r:embed="rId7"/>
              <a:stretch>
                <a:fillRect/>
              </a:stretch>
            </p:blipFill>
            <p:spPr>
              <a:xfrm>
                <a:off x="-4179101" y="12737786"/>
                <a:ext cx="1512652" cy="772700"/>
              </a:xfrm>
              <a:prstGeom prst="rect">
                <a:avLst/>
              </a:prstGeom>
            </p:spPr>
          </p:pic>
          <p:pic>
            <p:nvPicPr>
              <p:cNvPr id="36" name="Picture 35"/>
              <p:cNvPicPr/>
              <p:nvPr userDrawn="1"/>
            </p:nvPicPr>
            <p:blipFill>
              <a:blip r:embed="rId8"/>
              <a:stretch>
                <a:fillRect/>
              </a:stretch>
            </p:blipFill>
            <p:spPr>
              <a:xfrm>
                <a:off x="-2596264" y="12737785"/>
                <a:ext cx="1512652" cy="772700"/>
              </a:xfrm>
              <a:prstGeom prst="rect">
                <a:avLst/>
              </a:prstGeom>
            </p:spPr>
          </p:pic>
          <p:sp>
            <p:nvSpPr>
              <p:cNvPr id="37" name="TextBox 47"/>
              <p:cNvSpPr txBox="1"/>
              <p:nvPr userDrawn="1"/>
            </p:nvSpPr>
            <p:spPr>
              <a:xfrm rot="16200000">
                <a:off x="-4921252" y="13081536"/>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a:solidFill>
                      <a:srgbClr val="92D050"/>
                    </a:solidFill>
                  </a:rPr>
                  <a:t>Good</a:t>
                </a:r>
                <a:r>
                  <a:rPr lang="en-US" sz="1100" baseline="0" dirty="0">
                    <a:solidFill>
                      <a:srgbClr val="92D050"/>
                    </a:solidFill>
                  </a:rPr>
                  <a:t> </a:t>
                </a:r>
                <a:r>
                  <a:rPr lang="en-US" sz="1100" baseline="0" dirty="0">
                    <a:solidFill>
                      <a:schemeClr val="bg1"/>
                    </a:solidFill>
                  </a:rPr>
                  <a:t>printing quality</a:t>
                </a:r>
                <a:endParaRPr lang="en-US" sz="1100" dirty="0">
                  <a:solidFill>
                    <a:schemeClr val="bg1"/>
                  </a:solidFill>
                </a:endParaRPr>
              </a:p>
            </p:txBody>
          </p:sp>
          <p:sp>
            <p:nvSpPr>
              <p:cNvPr id="38" name="TextBox 48"/>
              <p:cNvSpPr txBox="1"/>
              <p:nvPr userDrawn="1"/>
            </p:nvSpPr>
            <p:spPr>
              <a:xfrm rot="16200000">
                <a:off x="-1447544" y="13075625"/>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a:solidFill>
                      <a:srgbClr val="FF0000"/>
                    </a:solidFill>
                  </a:rPr>
                  <a:t>Bad </a:t>
                </a:r>
                <a:r>
                  <a:rPr lang="en-US" sz="1200" dirty="0">
                    <a:solidFill>
                      <a:schemeClr val="bg1"/>
                    </a:solidFill>
                  </a:rPr>
                  <a:t>printing quality</a:t>
                </a:r>
              </a:p>
            </p:txBody>
          </p:sp>
        </p:grpSp>
      </p:grpSp>
      <p:grpSp>
        <p:nvGrpSpPr>
          <p:cNvPr id="55" name="Group 54"/>
          <p:cNvGrpSpPr>
            <a:grpSpLocks noChangeAspect="1"/>
          </p:cNvGrpSpPr>
          <p:nvPr userDrawn="1"/>
        </p:nvGrpSpPr>
        <p:grpSpPr>
          <a:xfrm>
            <a:off x="33196329" y="11217"/>
            <a:ext cx="6632760" cy="19191183"/>
            <a:chOff x="36782324" y="0"/>
            <a:chExt cx="11062139" cy="27432000"/>
          </a:xfrm>
        </p:grpSpPr>
        <p:sp>
          <p:nvSpPr>
            <p:cNvPr id="56" name="Rectangle 55"/>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2800" b="1" spc="600" dirty="0">
                  <a:solidFill>
                    <a:schemeClr val="bg1"/>
                  </a:solidFill>
                  <a:latin typeface="Trebuchet MS" pitchFamily="34" charset="0"/>
                </a:rPr>
                <a:t>QUICK START (cont.)</a:t>
              </a:r>
            </a:p>
            <a:p>
              <a:pPr algn="ctr"/>
              <a:endParaRPr lang="en-US" sz="2400" b="1" baseline="0" dirty="0">
                <a:solidFill>
                  <a:schemeClr val="bg1"/>
                </a:solidFill>
                <a:latin typeface="Trebuchet MS" pitchFamily="34" charset="0"/>
              </a:endParaRPr>
            </a:p>
            <a:p>
              <a:pPr algn="ctr"/>
              <a:r>
                <a:rPr lang="en-US" sz="18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endParaRPr lang="en-US" sz="1400" b="0" baseline="0" dirty="0">
                <a:solidFill>
                  <a:schemeClr val="bg1">
                    <a:lumMod val="75000"/>
                  </a:schemeClr>
                </a:solidFill>
                <a:latin typeface="Trebuchet MS" pitchFamily="34" charset="0"/>
              </a:endParaRPr>
            </a:p>
            <a:p>
              <a:pPr marL="0" indent="0" algn="l" defTabSz="114300"/>
              <a:r>
                <a:rPr lang="en-US" sz="1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400" b="0" baseline="0" dirty="0">
                <a:solidFill>
                  <a:schemeClr val="bg1">
                    <a:lumMod val="75000"/>
                  </a:schemeClr>
                </a:solidFill>
                <a:latin typeface="Trebuchet MS" pitchFamily="34" charset="0"/>
              </a:endParaRPr>
            </a:p>
            <a:p>
              <a:pPr algn="ctr"/>
              <a:r>
                <a:rPr lang="en-US" sz="1800" b="1" baseline="0" dirty="0">
                  <a:solidFill>
                    <a:srgbClr val="FFC000"/>
                  </a:solidFill>
                  <a:latin typeface="Trebuchet MS" pitchFamily="34" charset="0"/>
                </a:rPr>
                <a:t>How to add Text</a:t>
              </a:r>
            </a:p>
            <a:p>
              <a:pPr marL="1730375" lvl="2" indent="0" algn="l" defTabSz="114300"/>
              <a:r>
                <a:rPr lang="en-US" sz="1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400" b="0" baseline="0" dirty="0">
                  <a:solidFill>
                    <a:schemeClr val="bg1">
                      <a:lumMod val="75000"/>
                    </a:schemeClr>
                  </a:solidFill>
                  <a:latin typeface="Trebuchet MS" pitchFamily="34" charset="0"/>
                </a:rPr>
                <a:t> </a:t>
              </a:r>
              <a:r>
                <a:rPr kumimoji="0" lang="en-US" sz="18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400" b="0" baseline="0" dirty="0">
                <a:solidFill>
                  <a:schemeClr val="bg1">
                    <a:lumMod val="75000"/>
                  </a:schemeClr>
                </a:solidFill>
                <a:latin typeface="Trebuchet MS" pitchFamily="34" charset="0"/>
              </a:endParaRPr>
            </a:p>
            <a:p>
              <a:pPr marL="1518341" lvl="2" indent="0" algn="l" defTabSz="114300"/>
              <a:endParaRPr lang="en-US" sz="1400" b="0" baseline="0" dirty="0">
                <a:solidFill>
                  <a:schemeClr val="bg1">
                    <a:lumMod val="75000"/>
                  </a:schemeClr>
                </a:solidFill>
                <a:latin typeface="Trebuchet MS" pitchFamily="34" charset="0"/>
              </a:endParaRPr>
            </a:p>
            <a:p>
              <a:pPr algn="ctr"/>
              <a:r>
                <a:rPr lang="en-US" sz="1800" b="1" baseline="0" dirty="0">
                  <a:solidFill>
                    <a:srgbClr val="FFC000"/>
                  </a:solidFill>
                  <a:latin typeface="Trebuchet MS" pitchFamily="34" charset="0"/>
                </a:rPr>
                <a:t>How to add Tables</a:t>
              </a:r>
            </a:p>
            <a:p>
              <a:pPr marL="971550" lvl="1" indent="0" algn="l" defTabSz="114300"/>
              <a:r>
                <a:rPr lang="en-US" sz="1400" b="0" baseline="0" dirty="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lumMod val="75000"/>
                  </a:prstClr>
                </a:solidFill>
                <a:effectLst/>
                <a:uLnTx/>
                <a:uFillTx/>
                <a:latin typeface="Trebuchet MS" pitchFamily="34" charset="0"/>
              </a:endParaRPr>
            </a:p>
          </p:txBody>
        </p:sp>
        <p:pic>
          <p:nvPicPr>
            <p:cNvPr id="57" name="Picture 56"/>
            <p:cNvPicPr/>
            <p:nvPr userDrawn="1"/>
          </p:nvPicPr>
          <p:blipFill>
            <a:blip r:embed="rId9"/>
            <a:stretch>
              <a:fillRect/>
            </a:stretch>
          </p:blipFill>
          <p:spPr>
            <a:xfrm>
              <a:off x="39540164" y="3399421"/>
              <a:ext cx="5586150" cy="1716939"/>
            </a:xfrm>
            <a:prstGeom prst="rect">
              <a:avLst/>
            </a:prstGeom>
          </p:spPr>
        </p:pic>
        <p:pic>
          <p:nvPicPr>
            <p:cNvPr id="58" name="Picture 57"/>
            <p:cNvPicPr>
              <a:picLocks noChangeAspect="1"/>
            </p:cNvPicPr>
            <p:nvPr userDrawn="1"/>
          </p:nvPicPr>
          <p:blipFill>
            <a:blip r:embed="rId10"/>
            <a:stretch>
              <a:fillRect/>
            </a:stretch>
          </p:blipFill>
          <p:spPr>
            <a:xfrm>
              <a:off x="37296876" y="7200202"/>
              <a:ext cx="2969584" cy="1140240"/>
            </a:xfrm>
            <a:prstGeom prst="rect">
              <a:avLst/>
            </a:prstGeom>
            <a:ln>
              <a:noFill/>
            </a:ln>
          </p:spPr>
        </p:pic>
        <p:pic>
          <p:nvPicPr>
            <p:cNvPr id="59" name="Picture 58"/>
            <p:cNvPicPr/>
            <p:nvPr userDrawn="1"/>
          </p:nvPicPr>
          <p:blipFill>
            <a:blip r:embed="rId11"/>
            <a:stretch>
              <a:fillRect/>
            </a:stretch>
          </p:blipFill>
          <p:spPr>
            <a:xfrm>
              <a:off x="37524683" y="10986709"/>
              <a:ext cx="1482265" cy="825421"/>
            </a:xfrm>
            <a:prstGeom prst="rect">
              <a:avLst/>
            </a:prstGeom>
          </p:spPr>
        </p:pic>
        <p:grpSp>
          <p:nvGrpSpPr>
            <p:cNvPr id="60" name="Group 59"/>
            <p:cNvGrpSpPr/>
            <p:nvPr userDrawn="1"/>
          </p:nvGrpSpPr>
          <p:grpSpPr>
            <a:xfrm>
              <a:off x="37163426" y="23152352"/>
              <a:ext cx="10354213" cy="1052915"/>
              <a:chOff x="31687960" y="29635357"/>
              <a:chExt cx="9771399" cy="1090622"/>
            </a:xfrm>
          </p:grpSpPr>
          <p:sp>
            <p:nvSpPr>
              <p:cNvPr id="62" name="Rounded Rectangle 61"/>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63" name="Picture 62"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64" name="TextBox 66"/>
              <p:cNvSpPr txBox="1"/>
              <p:nvPr userDrawn="1"/>
            </p:nvSpPr>
            <p:spPr>
              <a:xfrm>
                <a:off x="32788169" y="29700257"/>
                <a:ext cx="8671190" cy="903879"/>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a:solidFill>
                      <a:schemeClr val="tx2"/>
                    </a:solidFill>
                    <a:latin typeface="Trebuchet MS" pitchFamily="34" charset="0"/>
                  </a:rPr>
                  <a:t>Student</a:t>
                </a:r>
                <a:r>
                  <a:rPr lang="en-US" sz="1400" baseline="0" dirty="0">
                    <a:solidFill>
                      <a:schemeClr val="tx2"/>
                    </a:solidFill>
                    <a:latin typeface="Trebuchet MS" pitchFamily="34" charset="0"/>
                  </a:rPr>
                  <a:t> discounts are available on our </a:t>
                </a:r>
                <a:r>
                  <a:rPr lang="en-US" sz="1400" baseline="0" dirty="0" err="1">
                    <a:solidFill>
                      <a:schemeClr val="tx2"/>
                    </a:solidFill>
                    <a:latin typeface="Trebuchet MS" pitchFamily="34" charset="0"/>
                  </a:rPr>
                  <a:t>Facebook</a:t>
                </a:r>
                <a:r>
                  <a:rPr lang="en-US" sz="1400" baseline="0" dirty="0">
                    <a:solidFill>
                      <a:schemeClr val="tx2"/>
                    </a:solidFill>
                    <a:latin typeface="Trebuchet MS" pitchFamily="34" charset="0"/>
                  </a:rPr>
                  <a:t> page.</a:t>
                </a:r>
                <a:br>
                  <a:rPr lang="en-US" sz="1400" baseline="0" dirty="0">
                    <a:solidFill>
                      <a:schemeClr val="tx2"/>
                    </a:solidFill>
                    <a:latin typeface="Trebuchet MS" pitchFamily="34" charset="0"/>
                  </a:rPr>
                </a:br>
                <a:r>
                  <a:rPr lang="en-US" sz="1400" baseline="0" dirty="0">
                    <a:solidFill>
                      <a:schemeClr val="tx2"/>
                    </a:solidFill>
                    <a:latin typeface="Trebuchet MS" pitchFamily="34" charset="0"/>
                  </a:rPr>
                  <a:t>Go to </a:t>
                </a:r>
                <a:r>
                  <a:rPr lang="en-US" sz="1400" u="sng" baseline="0" dirty="0">
                    <a:solidFill>
                      <a:schemeClr val="tx2"/>
                    </a:solidFill>
                    <a:latin typeface="Trebuchet MS" pitchFamily="34" charset="0"/>
                  </a:rPr>
                  <a:t>PosterPresentations.com</a:t>
                </a:r>
                <a:r>
                  <a:rPr lang="en-US" sz="1400" baseline="0" dirty="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grpSp>
      <p:sp>
        <p:nvSpPr>
          <p:cNvPr id="41" name="TextBox 40"/>
          <p:cNvSpPr txBox="1"/>
          <p:nvPr userDrawn="1"/>
        </p:nvSpPr>
        <p:spPr>
          <a:xfrm>
            <a:off x="33424835" y="17368896"/>
            <a:ext cx="4001398" cy="1081602"/>
          </a:xfrm>
          <a:prstGeom prst="rect">
            <a:avLst/>
          </a:prstGeom>
          <a:noFill/>
        </p:spPr>
        <p:txBody>
          <a:bodyPr wrap="square" lIns="65304" tIns="32651" rIns="65304" bIns="32651" rtlCol="0">
            <a:spAutoFit/>
          </a:bodyPr>
          <a:lstStyle/>
          <a:p>
            <a:pPr marL="176213" indent="-176213">
              <a:lnSpc>
                <a:spcPct val="100000"/>
              </a:lnSpc>
            </a:pPr>
            <a:r>
              <a:rPr lang="en-US" sz="1800" dirty="0">
                <a:solidFill>
                  <a:schemeClr val="bg1"/>
                </a:solidFill>
              </a:rPr>
              <a:t>©2015</a:t>
            </a:r>
            <a:r>
              <a:rPr lang="en-US" sz="1800" baseline="0" dirty="0">
                <a:solidFill>
                  <a:schemeClr val="bg1"/>
                </a:solidFill>
              </a:rPr>
              <a:t> </a:t>
            </a:r>
            <a:r>
              <a:rPr lang="en-US" sz="1800" dirty="0">
                <a:solidFill>
                  <a:schemeClr val="bg1"/>
                </a:solidFill>
              </a:rPr>
              <a:t>PosterPresentations.com</a:t>
            </a:r>
            <a:br>
              <a:rPr lang="en-US" sz="1800" dirty="0">
                <a:solidFill>
                  <a:schemeClr val="bg1"/>
                </a:solidFill>
              </a:rPr>
            </a:br>
            <a:r>
              <a:rPr lang="en-US" sz="1600" dirty="0">
                <a:solidFill>
                  <a:schemeClr val="bg1"/>
                </a:solidFill>
              </a:rPr>
              <a:t>2117 Fourth Street ,</a:t>
            </a:r>
            <a:r>
              <a:rPr lang="en-US" sz="1600" baseline="0" dirty="0">
                <a:solidFill>
                  <a:schemeClr val="bg1"/>
                </a:solidFill>
              </a:rPr>
              <a:t> Unit C </a:t>
            </a:r>
          </a:p>
          <a:p>
            <a:pPr marL="176213" indent="0">
              <a:lnSpc>
                <a:spcPct val="100000"/>
              </a:lnSpc>
            </a:pPr>
            <a:r>
              <a:rPr lang="en-US" sz="1600" baseline="0" dirty="0">
                <a:solidFill>
                  <a:schemeClr val="bg1"/>
                </a:solidFill>
              </a:rPr>
              <a:t>Berkeley CA </a:t>
            </a:r>
            <a:r>
              <a:rPr lang="en-US" sz="1400" baseline="0" dirty="0">
                <a:solidFill>
                  <a:schemeClr val="bg1"/>
                </a:solidFill>
              </a:rPr>
              <a:t>94710</a:t>
            </a:r>
            <a:r>
              <a:rPr lang="en-US" sz="1600" baseline="0" dirty="0">
                <a:solidFill>
                  <a:schemeClr val="bg1"/>
                </a:solidFill>
              </a:rPr>
              <a:t/>
            </a:r>
            <a:br>
              <a:rPr lang="en-US" sz="1600" baseline="0" dirty="0">
                <a:solidFill>
                  <a:schemeClr val="bg1"/>
                </a:solidFill>
              </a:rPr>
            </a:br>
            <a:r>
              <a:rPr lang="en-US" sz="1600" b="1" baseline="0" dirty="0">
                <a:solidFill>
                  <a:srgbClr val="FFFF00"/>
                </a:solidFill>
              </a:rPr>
              <a:t>posterpresenter@gmail.com</a:t>
            </a:r>
            <a:endParaRPr lang="en-US" sz="1800" b="1" dirty="0">
              <a:solidFill>
                <a:srgbClr val="FFFF00"/>
              </a:solidFill>
            </a:endParaRPr>
          </a:p>
        </p:txBody>
      </p:sp>
      <p:sp>
        <p:nvSpPr>
          <p:cNvPr id="42" name="Rounded Rectangle 41"/>
          <p:cNvSpPr/>
          <p:nvPr userDrawn="1"/>
        </p:nvSpPr>
        <p:spPr>
          <a:xfrm>
            <a:off x="735353" y="2873087"/>
            <a:ext cx="7532285" cy="15062294"/>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24674883" y="2873087"/>
            <a:ext cx="7532285" cy="15062294"/>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userDrawn="1"/>
        </p:nvSpPr>
        <p:spPr>
          <a:xfrm>
            <a:off x="8629704" y="2873087"/>
            <a:ext cx="15683113" cy="15062294"/>
          </a:xfrm>
          <a:prstGeom prst="roundRect">
            <a:avLst>
              <a:gd name="adj" fmla="val 135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userDrawn="1"/>
        </p:nvGrpSpPr>
        <p:grpSpPr>
          <a:xfrm rot="10800000">
            <a:off x="-23419" y="18177163"/>
            <a:ext cx="32965612" cy="1031422"/>
            <a:chOff x="-14192" y="1382"/>
            <a:chExt cx="27451941" cy="4572641"/>
          </a:xfrm>
        </p:grpSpPr>
        <p:sp>
          <p:nvSpPr>
            <p:cNvPr id="46"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61" name="Text Box 14"/>
          <p:cNvSpPr txBox="1">
            <a:spLocks noChangeArrowheads="1"/>
          </p:cNvSpPr>
          <p:nvPr userDrawn="1"/>
        </p:nvSpPr>
        <p:spPr bwMode="auto">
          <a:xfrm>
            <a:off x="1044833" y="18658562"/>
            <a:ext cx="2366237" cy="298337"/>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grpSp>
        <p:nvGrpSpPr>
          <p:cNvPr id="65" name="Group 64"/>
          <p:cNvGrpSpPr/>
          <p:nvPr userDrawn="1"/>
        </p:nvGrpSpPr>
        <p:grpSpPr>
          <a:xfrm>
            <a:off x="-16184" y="3124"/>
            <a:ext cx="32946526" cy="2698117"/>
            <a:chOff x="-14192" y="1382"/>
            <a:chExt cx="27451941" cy="4622614"/>
          </a:xfrm>
        </p:grpSpPr>
        <p:sp>
          <p:nvSpPr>
            <p:cNvPr id="66" name="Rectangle 16"/>
            <p:cNvSpPr/>
            <p:nvPr userDrawn="1"/>
          </p:nvSpPr>
          <p:spPr>
            <a:xfrm>
              <a:off x="-9397" y="707798"/>
              <a:ext cx="27445364" cy="3916198"/>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 name="connsiteX0" fmla="*/ 239 w 43824446"/>
                <a:gd name="connsiteY0" fmla="*/ 7053 h 5845739"/>
                <a:gd name="connsiteX1" fmla="*/ 43824446 w 43824446"/>
                <a:gd name="connsiteY1" fmla="*/ 0 h 5845739"/>
                <a:gd name="connsiteX2" fmla="*/ 43819716 w 43824446"/>
                <a:gd name="connsiteY2" fmla="*/ 5811651 h 5845739"/>
                <a:gd name="connsiteX3" fmla="*/ 21917405 w 43824446"/>
                <a:gd name="connsiteY3" fmla="*/ 3009824 h 5845739"/>
                <a:gd name="connsiteX4" fmla="*/ 457 w 43824446"/>
                <a:gd name="connsiteY4" fmla="*/ 5845739 h 5845739"/>
                <a:gd name="connsiteX5" fmla="*/ 239 w 43824446"/>
                <a:gd name="connsiteY5" fmla="*/ 7053 h 5845739"/>
                <a:gd name="connsiteX0" fmla="*/ 8717 w 43832924"/>
                <a:gd name="connsiteY0" fmla="*/ 7053 h 5862300"/>
                <a:gd name="connsiteX1" fmla="*/ 43832924 w 43832924"/>
                <a:gd name="connsiteY1" fmla="*/ 0 h 5862300"/>
                <a:gd name="connsiteX2" fmla="*/ 43828194 w 43832924"/>
                <a:gd name="connsiteY2" fmla="*/ 5811651 h 5862300"/>
                <a:gd name="connsiteX3" fmla="*/ 21925883 w 43832924"/>
                <a:gd name="connsiteY3" fmla="*/ 3009824 h 5862300"/>
                <a:gd name="connsiteX4" fmla="*/ 133 w 43832924"/>
                <a:gd name="connsiteY4" fmla="*/ 5862300 h 5862300"/>
                <a:gd name="connsiteX5" fmla="*/ 8717 w 43832924"/>
                <a:gd name="connsiteY5" fmla="*/ 7053 h 5862300"/>
                <a:gd name="connsiteX0" fmla="*/ 4390 w 43828597"/>
                <a:gd name="connsiteY0" fmla="*/ 7053 h 5845739"/>
                <a:gd name="connsiteX1" fmla="*/ 43828597 w 43828597"/>
                <a:gd name="connsiteY1" fmla="*/ 0 h 5845739"/>
                <a:gd name="connsiteX2" fmla="*/ 43823867 w 43828597"/>
                <a:gd name="connsiteY2" fmla="*/ 5811651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28212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6 w 43828597"/>
                <a:gd name="connsiteY3" fmla="*/ 3009824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3235489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877944 w 43828597"/>
                <a:gd name="connsiteY3" fmla="*/ 2825187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4390 w 43828597"/>
                <a:gd name="connsiteY0" fmla="*/ 7053 h 5845739"/>
                <a:gd name="connsiteX1" fmla="*/ 43828597 w 43828597"/>
                <a:gd name="connsiteY1" fmla="*/ 0 h 5845739"/>
                <a:gd name="connsiteX2" fmla="*/ 43823868 w 43828597"/>
                <a:gd name="connsiteY2" fmla="*/ 5840633 h 5845739"/>
                <a:gd name="connsiteX3" fmla="*/ 21921555 w 43828597"/>
                <a:gd name="connsiteY3" fmla="*/ 2804672 h 5845739"/>
                <a:gd name="connsiteX4" fmla="*/ 206 w 43828597"/>
                <a:gd name="connsiteY4" fmla="*/ 5845739 h 5845739"/>
                <a:gd name="connsiteX5" fmla="*/ 4390 w 43828597"/>
                <a:gd name="connsiteY5" fmla="*/ 7053 h 5845739"/>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 name="connsiteX0" fmla="*/ 26046 w 43850253"/>
                <a:gd name="connsiteY0" fmla="*/ 7053 h 5886768"/>
                <a:gd name="connsiteX1" fmla="*/ 43850253 w 43850253"/>
                <a:gd name="connsiteY1" fmla="*/ 0 h 5886768"/>
                <a:gd name="connsiteX2" fmla="*/ 43845524 w 43850253"/>
                <a:gd name="connsiteY2" fmla="*/ 5840633 h 5886768"/>
                <a:gd name="connsiteX3" fmla="*/ 21943211 w 43850253"/>
                <a:gd name="connsiteY3" fmla="*/ 2804672 h 5886768"/>
                <a:gd name="connsiteX4" fmla="*/ 56 w 43850253"/>
                <a:gd name="connsiteY4" fmla="*/ 5886768 h 5886768"/>
                <a:gd name="connsiteX5" fmla="*/ 26046 w 43850253"/>
                <a:gd name="connsiteY5" fmla="*/ 7053 h 58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50253" h="5886768">
                  <a:moveTo>
                    <a:pt x="26046" y="7053"/>
                  </a:moveTo>
                  <a:lnTo>
                    <a:pt x="43850253" y="0"/>
                  </a:lnTo>
                  <a:cubicBezTo>
                    <a:pt x="43848676" y="1937217"/>
                    <a:pt x="43847101" y="3903416"/>
                    <a:pt x="43845524" y="5840633"/>
                  </a:cubicBezTo>
                  <a:cubicBezTo>
                    <a:pt x="37596394" y="3754040"/>
                    <a:pt x="30078577" y="2852981"/>
                    <a:pt x="21943211" y="2804672"/>
                  </a:cubicBezTo>
                  <a:cubicBezTo>
                    <a:pt x="13130028" y="2752338"/>
                    <a:pt x="5384864" y="3570682"/>
                    <a:pt x="56" y="5886768"/>
                  </a:cubicBezTo>
                  <a:cubicBezTo>
                    <a:pt x="-1437" y="3949524"/>
                    <a:pt x="27539" y="1944297"/>
                    <a:pt x="26046"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16"/>
            <p:cNvSpPr/>
            <p:nvPr userDrawn="1"/>
          </p:nvSpPr>
          <p:spPr>
            <a:xfrm>
              <a:off x="-9077" y="5744"/>
              <a:ext cx="27444983" cy="4487402"/>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4 w 43793267"/>
                <a:gd name="connsiteY3" fmla="*/ 3836095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4 w 43793267"/>
                <a:gd name="connsiteY3" fmla="*/ 3936161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956174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956174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16018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98106 w 43793267"/>
                <a:gd name="connsiteY3" fmla="*/ 381608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98106 w 43793267"/>
                <a:gd name="connsiteY3" fmla="*/ 3796070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696005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919887 w 43793267"/>
                <a:gd name="connsiteY3" fmla="*/ 3756043 h 6680377"/>
                <a:gd name="connsiteX4" fmla="*/ 14194 w 43793267"/>
                <a:gd name="connsiteY4" fmla="*/ 6680377 h 6680377"/>
                <a:gd name="connsiteX5" fmla="*/ 1414 w 43793267"/>
                <a:gd name="connsiteY5" fmla="*/ 0 h 6680377"/>
                <a:gd name="connsiteX0" fmla="*/ 9001 w 43800854"/>
                <a:gd name="connsiteY0" fmla="*/ 0 h 6800456"/>
                <a:gd name="connsiteX1" fmla="*/ 43800854 w 43800854"/>
                <a:gd name="connsiteY1" fmla="*/ 1497 h 6800456"/>
                <a:gd name="connsiteX2" fmla="*/ 43800026 w 43800854"/>
                <a:gd name="connsiteY2" fmla="*/ 5762520 h 6800456"/>
                <a:gd name="connsiteX3" fmla="*/ 21927474 w 43800854"/>
                <a:gd name="connsiteY3" fmla="*/ 3756043 h 6800456"/>
                <a:gd name="connsiteX4" fmla="*/ 0 w 43800854"/>
                <a:gd name="connsiteY4" fmla="*/ 6800456 h 6800456"/>
                <a:gd name="connsiteX5" fmla="*/ 9001 w 43800854"/>
                <a:gd name="connsiteY5" fmla="*/ 0 h 6800456"/>
                <a:gd name="connsiteX0" fmla="*/ 9001 w 43800854"/>
                <a:gd name="connsiteY0" fmla="*/ 0 h 6680377"/>
                <a:gd name="connsiteX1" fmla="*/ 43800854 w 43800854"/>
                <a:gd name="connsiteY1" fmla="*/ 1497 h 6680377"/>
                <a:gd name="connsiteX2" fmla="*/ 43800026 w 43800854"/>
                <a:gd name="connsiteY2" fmla="*/ 5762520 h 6680377"/>
                <a:gd name="connsiteX3" fmla="*/ 21927474 w 43800854"/>
                <a:gd name="connsiteY3" fmla="*/ 3756043 h 6680377"/>
                <a:gd name="connsiteX4" fmla="*/ 0 w 43800854"/>
                <a:gd name="connsiteY4" fmla="*/ 6680377 h 6680377"/>
                <a:gd name="connsiteX5" fmla="*/ 9001 w 43800854"/>
                <a:gd name="connsiteY5" fmla="*/ 0 h 6680377"/>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756043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 name="connsiteX0" fmla="*/ 9001 w 43800854"/>
                <a:gd name="connsiteY0" fmla="*/ 0 h 6580312"/>
                <a:gd name="connsiteX1" fmla="*/ 43800854 w 43800854"/>
                <a:gd name="connsiteY1" fmla="*/ 1497 h 6580312"/>
                <a:gd name="connsiteX2" fmla="*/ 43800026 w 43800854"/>
                <a:gd name="connsiteY2" fmla="*/ 5762520 h 6580312"/>
                <a:gd name="connsiteX3" fmla="*/ 21927474 w 43800854"/>
                <a:gd name="connsiteY3" fmla="*/ 3575926 h 6580312"/>
                <a:gd name="connsiteX4" fmla="*/ 0 w 43800854"/>
                <a:gd name="connsiteY4" fmla="*/ 6580312 h 6580312"/>
                <a:gd name="connsiteX5" fmla="*/ 9001 w 43800854"/>
                <a:gd name="connsiteY5" fmla="*/ 0 h 6580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00854" h="6580312">
                  <a:moveTo>
                    <a:pt x="9001" y="0"/>
                  </a:moveTo>
                  <a:lnTo>
                    <a:pt x="43800854" y="1497"/>
                  </a:lnTo>
                  <a:cubicBezTo>
                    <a:pt x="43800854" y="2343991"/>
                    <a:pt x="43800026" y="3420026"/>
                    <a:pt x="43800026" y="5762520"/>
                  </a:cubicBezTo>
                  <a:cubicBezTo>
                    <a:pt x="33792539" y="4008920"/>
                    <a:pt x="29228690" y="3605685"/>
                    <a:pt x="21927474" y="3575926"/>
                  </a:cubicBezTo>
                  <a:cubicBezTo>
                    <a:pt x="16086810" y="3552120"/>
                    <a:pt x="6453274" y="4059074"/>
                    <a:pt x="0" y="6580312"/>
                  </a:cubicBezTo>
                  <a:cubicBezTo>
                    <a:pt x="7978" y="4353520"/>
                    <a:pt x="1023" y="2226792"/>
                    <a:pt x="9001"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5"/>
            <p:cNvSpPr/>
            <p:nvPr userDrawn="1"/>
          </p:nvSpPr>
          <p:spPr>
            <a:xfrm>
              <a:off x="-14192" y="1382"/>
              <a:ext cx="27451941" cy="4594111"/>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 name="connsiteX0" fmla="*/ 0 w 43909598"/>
                <a:gd name="connsiteY0" fmla="*/ 0 h 5415969"/>
                <a:gd name="connsiteX1" fmla="*/ 43909598 w 43909598"/>
                <a:gd name="connsiteY1" fmla="*/ 6780 h 5415969"/>
                <a:gd name="connsiteX2" fmla="*/ 43900396 w 43909598"/>
                <a:gd name="connsiteY2" fmla="*/ 2143554 h 5415969"/>
                <a:gd name="connsiteX3" fmla="*/ 21852497 w 43909598"/>
                <a:gd name="connsiteY3" fmla="*/ 1381537 h 5415969"/>
                <a:gd name="connsiteX4" fmla="*/ 20549 w 43909598"/>
                <a:gd name="connsiteY4" fmla="*/ 5415969 h 5415969"/>
                <a:gd name="connsiteX5" fmla="*/ 0 w 43909598"/>
                <a:gd name="connsiteY5" fmla="*/ 0 h 5415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41596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809831"/>
                    <a:pt x="20549" y="5415969"/>
                  </a:cubicBezTo>
                  <a:cubicBezTo>
                    <a:pt x="19609" y="362404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3134552" rtl="0" eaLnBrk="1" latinLnBrk="0" hangingPunct="1">
        <a:spcBef>
          <a:spcPct val="0"/>
        </a:spcBef>
        <a:buNone/>
        <a:defRPr sz="6300" kern="1200">
          <a:solidFill>
            <a:schemeClr val="bg1"/>
          </a:solidFill>
          <a:latin typeface="Trebuchet MS" pitchFamily="34" charset="0"/>
          <a:ea typeface="+mj-ea"/>
          <a:cs typeface="+mj-cs"/>
        </a:defRPr>
      </a:lvl1pPr>
    </p:titleStyle>
    <p:bodyStyle>
      <a:lvl1pPr marL="1175457" indent="-1175457" algn="l" defTabSz="3134552"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6824" indent="-979547" algn="l" defTabSz="3134552"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191" indent="-783639" algn="l" defTabSz="3134552" rtl="0" eaLnBrk="1" latinLnBrk="0" hangingPunct="1">
        <a:spcBef>
          <a:spcPct val="20000"/>
        </a:spcBef>
        <a:buFont typeface="Arial" pitchFamily="34" charset="0"/>
        <a:buChar char="•"/>
        <a:defRPr sz="8300" kern="1200">
          <a:solidFill>
            <a:schemeClr val="tx1"/>
          </a:solidFill>
          <a:latin typeface="+mn-lt"/>
          <a:ea typeface="+mn-ea"/>
          <a:cs typeface="+mn-cs"/>
        </a:defRPr>
      </a:lvl3pPr>
      <a:lvl4pPr marL="5485468"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2744"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4552" rtl="0" eaLnBrk="1" latinLnBrk="0" hangingPunct="1">
        <a:defRPr sz="6100" kern="1200">
          <a:solidFill>
            <a:schemeClr val="tx1"/>
          </a:solidFill>
          <a:latin typeface="+mn-lt"/>
          <a:ea typeface="+mn-ea"/>
          <a:cs typeface="+mn-cs"/>
        </a:defRPr>
      </a:lvl1pPr>
      <a:lvl2pPr marL="1567277" algn="l" defTabSz="3134552" rtl="0" eaLnBrk="1" latinLnBrk="0" hangingPunct="1">
        <a:defRPr sz="6100" kern="1200">
          <a:solidFill>
            <a:schemeClr val="tx1"/>
          </a:solidFill>
          <a:latin typeface="+mn-lt"/>
          <a:ea typeface="+mn-ea"/>
          <a:cs typeface="+mn-cs"/>
        </a:defRPr>
      </a:lvl2pPr>
      <a:lvl3pPr marL="3134552" algn="l" defTabSz="3134552" rtl="0" eaLnBrk="1" latinLnBrk="0" hangingPunct="1">
        <a:defRPr sz="6100" kern="1200">
          <a:solidFill>
            <a:schemeClr val="tx1"/>
          </a:solidFill>
          <a:latin typeface="+mn-lt"/>
          <a:ea typeface="+mn-ea"/>
          <a:cs typeface="+mn-cs"/>
        </a:defRPr>
      </a:lvl3pPr>
      <a:lvl4pPr marL="4701829" algn="l" defTabSz="3134552" rtl="0" eaLnBrk="1" latinLnBrk="0" hangingPunct="1">
        <a:defRPr sz="6100" kern="1200">
          <a:solidFill>
            <a:schemeClr val="tx1"/>
          </a:solidFill>
          <a:latin typeface="+mn-lt"/>
          <a:ea typeface="+mn-ea"/>
          <a:cs typeface="+mn-cs"/>
        </a:defRPr>
      </a:lvl4pPr>
      <a:lvl5pPr marL="6269105" algn="l" defTabSz="3134552" rtl="0" eaLnBrk="1" latinLnBrk="0" hangingPunct="1">
        <a:defRPr sz="6100" kern="1200">
          <a:solidFill>
            <a:schemeClr val="tx1"/>
          </a:solidFill>
          <a:latin typeface="+mn-lt"/>
          <a:ea typeface="+mn-ea"/>
          <a:cs typeface="+mn-cs"/>
        </a:defRPr>
      </a:lvl5pPr>
      <a:lvl6pPr marL="7836382" algn="l" defTabSz="3134552" rtl="0" eaLnBrk="1" latinLnBrk="0" hangingPunct="1">
        <a:defRPr sz="6100" kern="1200">
          <a:solidFill>
            <a:schemeClr val="tx1"/>
          </a:solidFill>
          <a:latin typeface="+mn-lt"/>
          <a:ea typeface="+mn-ea"/>
          <a:cs typeface="+mn-cs"/>
        </a:defRPr>
      </a:lvl6pPr>
      <a:lvl7pPr marL="9403659" algn="l" defTabSz="3134552" rtl="0" eaLnBrk="1" latinLnBrk="0" hangingPunct="1">
        <a:defRPr sz="6100" kern="1200">
          <a:solidFill>
            <a:schemeClr val="tx1"/>
          </a:solidFill>
          <a:latin typeface="+mn-lt"/>
          <a:ea typeface="+mn-ea"/>
          <a:cs typeface="+mn-cs"/>
        </a:defRPr>
      </a:lvl7pPr>
      <a:lvl8pPr marL="10970935" algn="l" defTabSz="3134552" rtl="0" eaLnBrk="1" latinLnBrk="0" hangingPunct="1">
        <a:defRPr sz="6100" kern="1200">
          <a:solidFill>
            <a:schemeClr val="tx1"/>
          </a:solidFill>
          <a:latin typeface="+mn-lt"/>
          <a:ea typeface="+mn-ea"/>
          <a:cs typeface="+mn-cs"/>
        </a:defRPr>
      </a:lvl8pPr>
      <a:lvl9pPr marL="12538212" algn="l" defTabSz="3134552" rtl="0" eaLnBrk="1" latinLnBrk="0" hangingPunct="1">
        <a:defRPr sz="6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 Id="rId3"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a:xfrm>
            <a:off x="678140" y="3383852"/>
            <a:ext cx="10193458" cy="7679409"/>
          </a:xfrm>
        </p:spPr>
        <p:txBody>
          <a:bodyPr/>
          <a:lstStyle/>
          <a:p>
            <a:pPr marL="285750" lvl="0" indent="-285750" algn="just" fontAlgn="base">
              <a:buFont typeface="Arial"/>
              <a:buChar char="•"/>
            </a:pPr>
            <a:endParaRPr lang="ru-RU" sz="2400" b="1" dirty="0"/>
          </a:p>
          <a:p>
            <a:pPr marL="285750" lvl="0" indent="-285750" algn="just" fontAlgn="base">
              <a:buFont typeface="Arial"/>
              <a:buChar char="•"/>
            </a:pPr>
            <a:r>
              <a:rPr lang="en-US" sz="2400" b="1" dirty="0"/>
              <a:t>Kazakhstan is experiencing one of the fastest growing HIV epidemics in the world (Stringer </a:t>
            </a:r>
            <a:r>
              <a:rPr lang="en-US" sz="2400" b="1" i="1" dirty="0" err="1"/>
              <a:t>et.al</a:t>
            </a:r>
            <a:r>
              <a:rPr lang="en-US" sz="2400" b="1" dirty="0"/>
              <a:t>., 2019).</a:t>
            </a:r>
          </a:p>
          <a:p>
            <a:pPr marL="285750" lvl="0" indent="-285750" algn="just" fontAlgn="base">
              <a:buFont typeface="Arial"/>
              <a:buChar char="•"/>
            </a:pPr>
            <a:r>
              <a:rPr lang="ru-RU" sz="2400" dirty="0" err="1"/>
              <a:t>Men</a:t>
            </a:r>
            <a:r>
              <a:rPr lang="ru-RU" sz="2400" dirty="0"/>
              <a:t> </a:t>
            </a:r>
            <a:r>
              <a:rPr lang="ru-RU" sz="2400" dirty="0" err="1"/>
              <a:t>who</a:t>
            </a:r>
            <a:r>
              <a:rPr lang="ru-RU" sz="2400" dirty="0"/>
              <a:t> </a:t>
            </a:r>
            <a:r>
              <a:rPr lang="ru-RU" sz="2400" dirty="0" err="1"/>
              <a:t>have</a:t>
            </a:r>
            <a:r>
              <a:rPr lang="ru-RU" sz="2400" dirty="0"/>
              <a:t> </a:t>
            </a:r>
            <a:r>
              <a:rPr lang="ru-RU" sz="2400" dirty="0" err="1"/>
              <a:t>sex</a:t>
            </a:r>
            <a:r>
              <a:rPr lang="ru-RU" sz="2400" dirty="0"/>
              <a:t> </a:t>
            </a:r>
            <a:r>
              <a:rPr lang="ru-RU" sz="2400" dirty="0" err="1"/>
              <a:t>with</a:t>
            </a:r>
            <a:r>
              <a:rPr lang="ru-RU" sz="2400" dirty="0"/>
              <a:t> </a:t>
            </a:r>
            <a:r>
              <a:rPr lang="ru-RU" sz="2400" dirty="0" err="1"/>
              <a:t>men</a:t>
            </a:r>
            <a:r>
              <a:rPr lang="en-US" sz="2400" dirty="0"/>
              <a:t> </a:t>
            </a:r>
            <a:r>
              <a:rPr lang="ru-RU" sz="2400" dirty="0"/>
              <a:t>(MSM) </a:t>
            </a:r>
            <a:r>
              <a:rPr lang="ru-RU" sz="2400" dirty="0" err="1"/>
              <a:t>are</a:t>
            </a:r>
            <a:r>
              <a:rPr lang="ru-RU" sz="2400" dirty="0"/>
              <a:t> </a:t>
            </a:r>
            <a:r>
              <a:rPr lang="ru-RU" sz="2400" dirty="0" err="1"/>
              <a:t>one</a:t>
            </a:r>
            <a:r>
              <a:rPr lang="ru-RU" sz="2400" dirty="0"/>
              <a:t> </a:t>
            </a:r>
            <a:r>
              <a:rPr lang="ru-RU" sz="2400" dirty="0" err="1"/>
              <a:t>of</a:t>
            </a:r>
            <a:r>
              <a:rPr lang="ru-RU" sz="2400" dirty="0"/>
              <a:t> </a:t>
            </a:r>
            <a:r>
              <a:rPr lang="ru-RU" sz="2400" dirty="0" err="1"/>
              <a:t>the</a:t>
            </a:r>
            <a:r>
              <a:rPr lang="ru-RU" sz="2400" dirty="0"/>
              <a:t> </a:t>
            </a:r>
            <a:r>
              <a:rPr lang="ru-RU" sz="2400" dirty="0" err="1"/>
              <a:t>key</a:t>
            </a:r>
            <a:r>
              <a:rPr lang="ru-RU" sz="2400" dirty="0"/>
              <a:t> </a:t>
            </a:r>
            <a:r>
              <a:rPr lang="ru-RU" sz="2400" dirty="0" err="1"/>
              <a:t>populations</a:t>
            </a:r>
            <a:r>
              <a:rPr lang="ru-RU" sz="2400" dirty="0"/>
              <a:t> </a:t>
            </a:r>
            <a:r>
              <a:rPr lang="ru-RU" sz="2400" dirty="0" err="1"/>
              <a:t>most</a:t>
            </a:r>
            <a:r>
              <a:rPr lang="ru-RU" sz="2400" dirty="0"/>
              <a:t> </a:t>
            </a:r>
            <a:r>
              <a:rPr lang="ru-RU" sz="2400" dirty="0" err="1"/>
              <a:t>affected</a:t>
            </a:r>
            <a:r>
              <a:rPr lang="ru-RU" sz="2400" dirty="0"/>
              <a:t> </a:t>
            </a:r>
            <a:r>
              <a:rPr lang="ru-RU" sz="2400" dirty="0" err="1"/>
              <a:t>by</a:t>
            </a:r>
            <a:r>
              <a:rPr lang="ru-RU" sz="2400" dirty="0"/>
              <a:t> HIV </a:t>
            </a:r>
            <a:r>
              <a:rPr lang="ru-RU" sz="2400" dirty="0" err="1"/>
              <a:t>in</a:t>
            </a:r>
            <a:r>
              <a:rPr lang="ru-RU" sz="2400" dirty="0"/>
              <a:t> </a:t>
            </a:r>
            <a:r>
              <a:rPr lang="ru-RU" sz="2400" dirty="0" err="1"/>
              <a:t>K</a:t>
            </a:r>
            <a:r>
              <a:rPr lang="en-US" sz="2400" dirty="0"/>
              <a:t>Z </a:t>
            </a:r>
            <a:r>
              <a:rPr lang="ru-RU" sz="2400" dirty="0"/>
              <a:t>(UNAIDS, 2016). </a:t>
            </a:r>
            <a:r>
              <a:rPr lang="ru-RU" sz="2400" dirty="0" err="1"/>
              <a:t>The</a:t>
            </a:r>
            <a:r>
              <a:rPr lang="ru-RU" sz="2400" dirty="0"/>
              <a:t> </a:t>
            </a:r>
            <a:r>
              <a:rPr lang="ru-RU" sz="2400" dirty="0" err="1"/>
              <a:t>number</a:t>
            </a:r>
            <a:r>
              <a:rPr lang="ru-RU" sz="2400" dirty="0"/>
              <a:t> </a:t>
            </a:r>
            <a:r>
              <a:rPr lang="ru-RU" sz="2400" dirty="0" err="1"/>
              <a:t>of</a:t>
            </a:r>
            <a:r>
              <a:rPr lang="ru-RU" sz="2400" dirty="0"/>
              <a:t> MSM </a:t>
            </a:r>
            <a:r>
              <a:rPr lang="ru-RU" sz="2400" dirty="0" err="1"/>
              <a:t>newly</a:t>
            </a:r>
            <a:r>
              <a:rPr lang="ru-RU" sz="2400" dirty="0"/>
              <a:t> </a:t>
            </a:r>
            <a:r>
              <a:rPr lang="ru-RU" sz="2400" dirty="0" err="1"/>
              <a:t>infected</a:t>
            </a:r>
            <a:r>
              <a:rPr lang="ru-RU" sz="2400" dirty="0"/>
              <a:t> </a:t>
            </a:r>
            <a:r>
              <a:rPr lang="ru-RU" sz="2400" dirty="0" err="1"/>
              <a:t>with</a:t>
            </a:r>
            <a:r>
              <a:rPr lang="ru-RU" sz="2400" dirty="0"/>
              <a:t> HIV </a:t>
            </a:r>
            <a:r>
              <a:rPr lang="ru-RU" sz="2400" dirty="0" err="1"/>
              <a:t>is</a:t>
            </a:r>
            <a:r>
              <a:rPr lang="ru-RU" sz="2400" dirty="0"/>
              <a:t>  </a:t>
            </a:r>
            <a:r>
              <a:rPr lang="ru-RU" sz="2400" dirty="0" err="1"/>
              <a:t>rapidly</a:t>
            </a:r>
            <a:r>
              <a:rPr lang="ru-RU" sz="2400" dirty="0"/>
              <a:t> </a:t>
            </a:r>
            <a:r>
              <a:rPr lang="en-US" sz="2400" dirty="0"/>
              <a:t>growing </a:t>
            </a:r>
            <a:r>
              <a:rPr lang="ru-RU" sz="2400" dirty="0" err="1"/>
              <a:t>in</a:t>
            </a:r>
            <a:r>
              <a:rPr lang="ru-RU" sz="2400" dirty="0"/>
              <a:t> </a:t>
            </a:r>
            <a:r>
              <a:rPr lang="ru-RU" sz="2400" dirty="0" err="1"/>
              <a:t>K</a:t>
            </a:r>
            <a:r>
              <a:rPr lang="en-US" sz="2400" dirty="0"/>
              <a:t>Z</a:t>
            </a:r>
            <a:r>
              <a:rPr lang="ru-RU" sz="2400" dirty="0"/>
              <a:t>. </a:t>
            </a:r>
            <a:r>
              <a:rPr lang="ru-RU" sz="2400" dirty="0" err="1"/>
              <a:t>The</a:t>
            </a:r>
            <a:r>
              <a:rPr lang="ru-RU" sz="2400" dirty="0"/>
              <a:t> HIV </a:t>
            </a:r>
            <a:r>
              <a:rPr lang="ru-RU" sz="2400" dirty="0" err="1"/>
              <a:t>prevalence</a:t>
            </a:r>
            <a:r>
              <a:rPr lang="ru-RU" sz="2400" dirty="0"/>
              <a:t> </a:t>
            </a:r>
            <a:r>
              <a:rPr lang="ru-RU" sz="2400" dirty="0" err="1"/>
              <a:t>among</a:t>
            </a:r>
            <a:r>
              <a:rPr lang="ru-RU" sz="2400" dirty="0"/>
              <a:t> MSM </a:t>
            </a:r>
            <a:r>
              <a:rPr lang="ru-RU" sz="2400" dirty="0" err="1"/>
              <a:t>in</a:t>
            </a:r>
            <a:r>
              <a:rPr lang="ru-RU" sz="2400" dirty="0"/>
              <a:t> </a:t>
            </a:r>
            <a:r>
              <a:rPr lang="ru-RU" sz="2400" dirty="0" err="1"/>
              <a:t>K</a:t>
            </a:r>
            <a:r>
              <a:rPr lang="en-US" sz="2400" dirty="0"/>
              <a:t>Z</a:t>
            </a:r>
            <a:r>
              <a:rPr lang="ru-RU" sz="2400" dirty="0"/>
              <a:t> </a:t>
            </a:r>
            <a:r>
              <a:rPr lang="ru-RU" sz="2400" dirty="0" err="1"/>
              <a:t>increased</a:t>
            </a:r>
            <a:r>
              <a:rPr lang="ru-RU" sz="2400" dirty="0"/>
              <a:t> </a:t>
            </a:r>
            <a:r>
              <a:rPr lang="ru-RU" sz="2400" dirty="0" err="1"/>
              <a:t>from</a:t>
            </a:r>
            <a:r>
              <a:rPr lang="ru-RU" sz="2400" dirty="0"/>
              <a:t> 1.2% </a:t>
            </a:r>
            <a:r>
              <a:rPr lang="ru-RU" sz="2400" dirty="0" err="1"/>
              <a:t>in</a:t>
            </a:r>
            <a:r>
              <a:rPr lang="ru-RU" sz="2400" dirty="0"/>
              <a:t> 2013</a:t>
            </a:r>
            <a:r>
              <a:rPr lang="en-US" sz="2400" dirty="0"/>
              <a:t> to</a:t>
            </a:r>
            <a:r>
              <a:rPr lang="ru-RU" sz="2400" dirty="0"/>
              <a:t> 6.19% </a:t>
            </a:r>
            <a:r>
              <a:rPr lang="ru-RU" sz="2400" dirty="0" err="1"/>
              <a:t>in</a:t>
            </a:r>
            <a:r>
              <a:rPr lang="ru-RU" sz="2400" dirty="0"/>
              <a:t> 2017. </a:t>
            </a:r>
            <a:r>
              <a:rPr lang="ru-RU" sz="2400" dirty="0" err="1"/>
              <a:t>About</a:t>
            </a:r>
            <a:r>
              <a:rPr lang="ru-RU" sz="2400" dirty="0"/>
              <a:t> 3.2% </a:t>
            </a:r>
            <a:r>
              <a:rPr lang="ru-RU" sz="2400" dirty="0" err="1"/>
              <a:t>of</a:t>
            </a:r>
            <a:r>
              <a:rPr lang="ru-RU" sz="2400" dirty="0"/>
              <a:t> </a:t>
            </a:r>
            <a:r>
              <a:rPr lang="ru-RU" sz="2400" dirty="0" err="1"/>
              <a:t>men</a:t>
            </a:r>
            <a:r>
              <a:rPr lang="ru-RU" sz="2400" dirty="0"/>
              <a:t>(∼154,000 </a:t>
            </a:r>
            <a:r>
              <a:rPr lang="ru-RU" sz="2400" dirty="0" err="1"/>
              <a:t>individuals</a:t>
            </a:r>
            <a:r>
              <a:rPr lang="ru-RU" sz="2400" dirty="0"/>
              <a:t>) </a:t>
            </a:r>
            <a:r>
              <a:rPr lang="ru-RU" sz="2400" dirty="0" err="1"/>
              <a:t>in</a:t>
            </a:r>
            <a:r>
              <a:rPr lang="ru-RU" sz="2400" dirty="0"/>
              <a:t> </a:t>
            </a:r>
            <a:r>
              <a:rPr lang="en-US" sz="2400" dirty="0"/>
              <a:t>KZ</a:t>
            </a:r>
            <a:r>
              <a:rPr lang="ru-RU" sz="2400" dirty="0"/>
              <a:t> </a:t>
            </a:r>
            <a:r>
              <a:rPr lang="ru-RU" sz="2400" dirty="0" err="1"/>
              <a:t>aged</a:t>
            </a:r>
            <a:r>
              <a:rPr lang="ru-RU" sz="2400" dirty="0"/>
              <a:t> 18-59 </a:t>
            </a:r>
            <a:r>
              <a:rPr lang="ru-RU" sz="2400" dirty="0" err="1"/>
              <a:t>are</a:t>
            </a:r>
            <a:r>
              <a:rPr lang="ru-RU" sz="2400" dirty="0"/>
              <a:t> MSM(</a:t>
            </a:r>
            <a:r>
              <a:rPr lang="ru-RU" sz="2400" dirty="0" err="1"/>
              <a:t>Wu</a:t>
            </a:r>
            <a:r>
              <a:rPr lang="ru-RU" sz="2400" i="1" dirty="0"/>
              <a:t> </a:t>
            </a:r>
            <a:r>
              <a:rPr lang="ru-RU" sz="2400" i="1" dirty="0" err="1"/>
              <a:t>et.al</a:t>
            </a:r>
            <a:r>
              <a:rPr lang="ru-RU" sz="2400" dirty="0"/>
              <a:t>, 2017 ).</a:t>
            </a:r>
            <a:r>
              <a:rPr lang="en-US" sz="2400" dirty="0"/>
              <a:t> </a:t>
            </a:r>
          </a:p>
          <a:p>
            <a:pPr marL="285750" lvl="0" indent="-285750" algn="just" fontAlgn="base">
              <a:buFont typeface="Arial"/>
              <a:buChar char="•"/>
            </a:pPr>
            <a:r>
              <a:rPr lang="en-US" sz="2400" b="1" dirty="0"/>
              <a:t>In many societies, HIV positive people suffer not only from symptoms of the disease but also from stigmatization and prejudice.</a:t>
            </a:r>
          </a:p>
          <a:p>
            <a:pPr marL="285750" lvl="0" indent="-285750" algn="just" fontAlgn="base">
              <a:buFont typeface="Arial"/>
              <a:buChar char="•"/>
            </a:pPr>
            <a:r>
              <a:rPr lang="en-US" sz="2400" dirty="0"/>
              <a:t>In KZ, homosexuality is widely discouraged. Heterosexual marriage is a normative ideal of Central Asian society (</a:t>
            </a:r>
            <a:r>
              <a:rPr lang="en-US" sz="2400" dirty="0" err="1"/>
              <a:t>Smolak</a:t>
            </a:r>
            <a:r>
              <a:rPr lang="en-US" sz="2400" dirty="0"/>
              <a:t>, 2010). </a:t>
            </a:r>
          </a:p>
          <a:p>
            <a:pPr marL="285750" lvl="0" indent="-285750" algn="just" fontAlgn="base">
              <a:buFont typeface="Arial"/>
              <a:buChar char="•"/>
            </a:pPr>
            <a:r>
              <a:rPr lang="en-US" sz="2400" b="1" dirty="0"/>
              <a:t>How a society views a disease contribute to the building scientific knowledge about a disease and vice-versa. Understanding of scientific knowledge construction about HIV/AIDS is helpful not only to identify social factors but also to find better ways to combat  HIV/AIDS epidemic.</a:t>
            </a:r>
          </a:p>
          <a:p>
            <a:pPr marL="285750" lvl="0" indent="-285750" algn="just" fontAlgn="base">
              <a:buFont typeface="Arial"/>
              <a:buChar char="•"/>
            </a:pPr>
            <a:r>
              <a:rPr lang="en-US" sz="2400" dirty="0"/>
              <a:t>Heteronormative assumptions is one of the factors that have contributed to HIV/AIDS knowledge construction in early years of epidemic. </a:t>
            </a:r>
            <a:endParaRPr lang="en-US" sz="2400" b="1" dirty="0"/>
          </a:p>
          <a:p>
            <a:endParaRPr lang="ru-RU" dirty="0"/>
          </a:p>
        </p:txBody>
      </p:sp>
      <p:sp>
        <p:nvSpPr>
          <p:cNvPr id="3" name="Текст 2"/>
          <p:cNvSpPr>
            <a:spLocks noGrp="1"/>
          </p:cNvSpPr>
          <p:nvPr>
            <p:ph type="body" sz="quarter" idx="11"/>
          </p:nvPr>
        </p:nvSpPr>
        <p:spPr>
          <a:xfrm>
            <a:off x="706560" y="2959643"/>
            <a:ext cx="10179845" cy="657317"/>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INTRODUCTION</a:t>
            </a:r>
            <a:endParaRPr lang="ru-RU" sz="2800" u="none" dirty="0">
              <a:solidFill>
                <a:srgbClr val="FFFFFF"/>
              </a:solidFill>
            </a:endParaRPr>
          </a:p>
        </p:txBody>
      </p:sp>
      <p:sp>
        <p:nvSpPr>
          <p:cNvPr id="4" name="Текст 3"/>
          <p:cNvSpPr>
            <a:spLocks noGrp="1"/>
          </p:cNvSpPr>
          <p:nvPr>
            <p:ph type="body" sz="quarter" idx="19"/>
          </p:nvPr>
        </p:nvSpPr>
        <p:spPr>
          <a:xfrm>
            <a:off x="722557" y="13605717"/>
            <a:ext cx="10194648" cy="4650888"/>
          </a:xfrm>
        </p:spPr>
        <p:txBody>
          <a:bodyPr/>
          <a:lstStyle/>
          <a:p>
            <a:pPr lvl="0" algn="just" fontAlgn="base"/>
            <a:r>
              <a:rPr lang="en-US" sz="2400" dirty="0"/>
              <a:t>1)</a:t>
            </a:r>
            <a:r>
              <a:rPr lang="en-US" sz="2400" dirty="0" err="1" smtClean="0"/>
              <a:t>Metanalysis</a:t>
            </a:r>
            <a:r>
              <a:rPr lang="en-US" sz="2400" dirty="0" smtClean="0"/>
              <a:t> (</a:t>
            </a:r>
            <a:r>
              <a:rPr lang="en-US" sz="2400" dirty="0"/>
              <a:t>topics and abstracts) of research papers about HIV/AIDS published by Kazakhstani authors from </a:t>
            </a:r>
            <a:r>
              <a:rPr lang="en-US" sz="2400" dirty="0" err="1"/>
              <a:t>Pubmed</a:t>
            </a:r>
            <a:r>
              <a:rPr lang="en-US" sz="2400" dirty="0"/>
              <a:t> and </a:t>
            </a:r>
            <a:r>
              <a:rPr lang="en-US" sz="2400" dirty="0" err="1"/>
              <a:t>Cyberleninka</a:t>
            </a:r>
            <a:r>
              <a:rPr lang="en-US" sz="2400" dirty="0"/>
              <a:t> databases.  </a:t>
            </a:r>
          </a:p>
          <a:p>
            <a:pPr marL="342900" lvl="0" indent="-342900" algn="just" fontAlgn="base">
              <a:buFont typeface="Arial" panose="020B0604020202020204" pitchFamily="34" charset="0"/>
              <a:buChar char="•"/>
            </a:pPr>
            <a:r>
              <a:rPr lang="en-US" sz="2400" dirty="0"/>
              <a:t>Keywords: “HIV” and “Kazakhstan”, “</a:t>
            </a:r>
            <a:r>
              <a:rPr lang="en-US" sz="2400" dirty="0" err="1"/>
              <a:t>спид</a:t>
            </a:r>
            <a:r>
              <a:rPr lang="en-US" sz="2400" dirty="0"/>
              <a:t>”, “</a:t>
            </a:r>
            <a:r>
              <a:rPr lang="en-US" sz="2400" dirty="0" err="1"/>
              <a:t>житс</a:t>
            </a:r>
            <a:r>
              <a:rPr lang="en-US" sz="2400" dirty="0"/>
              <a:t>”, “АИВ </a:t>
            </a:r>
            <a:r>
              <a:rPr lang="en-US" sz="2400" dirty="0" err="1"/>
              <a:t>инфекция</a:t>
            </a:r>
            <a:r>
              <a:rPr lang="en-US" sz="2400" dirty="0"/>
              <a:t>”.</a:t>
            </a:r>
          </a:p>
          <a:p>
            <a:pPr marL="342900" lvl="0" indent="-342900" algn="just" fontAlgn="base">
              <a:buFont typeface="Arial"/>
              <a:buChar char="•"/>
            </a:pPr>
            <a:r>
              <a:rPr lang="en-US" sz="2400" dirty="0"/>
              <a:t>85 research papers in </a:t>
            </a:r>
            <a:r>
              <a:rPr lang="en-US" sz="2400" dirty="0" err="1"/>
              <a:t>Pubmed</a:t>
            </a:r>
            <a:r>
              <a:rPr lang="en-US" sz="2400" dirty="0"/>
              <a:t> and 49 in </a:t>
            </a:r>
            <a:r>
              <a:rPr lang="en-US" sz="2400" dirty="0" err="1"/>
              <a:t>Cyberleninka</a:t>
            </a:r>
            <a:r>
              <a:rPr lang="en-US" sz="2400" dirty="0"/>
              <a:t> were found. </a:t>
            </a:r>
          </a:p>
          <a:p>
            <a:pPr lvl="0" algn="just" fontAlgn="base"/>
            <a:r>
              <a:rPr lang="en-US" sz="2400" dirty="0"/>
              <a:t>2) </a:t>
            </a:r>
            <a:r>
              <a:rPr lang="en-US" sz="2400" dirty="0" err="1"/>
              <a:t>Microtextual</a:t>
            </a:r>
            <a:r>
              <a:rPr lang="en-US" sz="2400" dirty="0"/>
              <a:t> analysis of 3 papers about epidemiology of HIV/AIDS in Kazakhstan solely authored Kazakhstani authors from </a:t>
            </a:r>
            <a:r>
              <a:rPr lang="en-US" sz="2400" dirty="0" err="1"/>
              <a:t>Cyberleninka</a:t>
            </a:r>
            <a:r>
              <a:rPr lang="en-US" sz="2400" dirty="0"/>
              <a:t> database. </a:t>
            </a:r>
          </a:p>
          <a:p>
            <a:pPr lvl="0" algn="just" fontAlgn="base"/>
            <a:r>
              <a:rPr lang="en-US" sz="2400" dirty="0"/>
              <a:t>3) </a:t>
            </a:r>
            <a:r>
              <a:rPr lang="en-US" sz="2400" dirty="0" err="1"/>
              <a:t>Microtextual</a:t>
            </a:r>
            <a:r>
              <a:rPr lang="en-US" sz="2400" dirty="0"/>
              <a:t> analysis of scientific papers about epidemiology of HIV/AIDS in Kazakhstan solely authored by US authors. </a:t>
            </a:r>
          </a:p>
          <a:p>
            <a:pPr algn="just" fontAlgn="base"/>
            <a:r>
              <a:rPr lang="en-US" sz="2400" dirty="0"/>
              <a:t>4) Sociology of scientific knowledge (SSK) was used as a theoretical framework for analysis. </a:t>
            </a:r>
          </a:p>
          <a:p>
            <a:endParaRPr lang="ru-RU" dirty="0"/>
          </a:p>
        </p:txBody>
      </p:sp>
      <p:sp>
        <p:nvSpPr>
          <p:cNvPr id="5" name="Текст 4"/>
          <p:cNvSpPr>
            <a:spLocks noGrp="1"/>
          </p:cNvSpPr>
          <p:nvPr>
            <p:ph type="body" sz="quarter" idx="20"/>
          </p:nvPr>
        </p:nvSpPr>
        <p:spPr>
          <a:xfrm>
            <a:off x="662144" y="10781875"/>
            <a:ext cx="10179844" cy="562771"/>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OBJECTIVES</a:t>
            </a:r>
            <a:endParaRPr lang="ru-RU" sz="2800" u="none" dirty="0">
              <a:solidFill>
                <a:srgbClr val="FFFFFF"/>
              </a:solidFill>
            </a:endParaRPr>
          </a:p>
        </p:txBody>
      </p:sp>
      <p:sp>
        <p:nvSpPr>
          <p:cNvPr id="6" name="Текст 5"/>
          <p:cNvSpPr>
            <a:spLocks noGrp="1"/>
          </p:cNvSpPr>
          <p:nvPr>
            <p:ph type="body" sz="quarter" idx="21"/>
          </p:nvPr>
        </p:nvSpPr>
        <p:spPr>
          <a:xfrm>
            <a:off x="750097" y="11335728"/>
            <a:ext cx="10178651" cy="1511567"/>
          </a:xfrm>
        </p:spPr>
        <p:txBody>
          <a:bodyPr/>
          <a:lstStyle/>
          <a:p>
            <a:pPr marL="342900" indent="-342900" algn="just">
              <a:buFont typeface="Arial" panose="020B0604020202020204" pitchFamily="34" charset="0"/>
              <a:buChar char="•"/>
            </a:pPr>
            <a:r>
              <a:rPr lang="en-US" sz="2400" dirty="0"/>
              <a:t>To  investigate whether heteronormative assumptions is affecting HIV/AIDS research among MSM in Kazakhstan.</a:t>
            </a:r>
          </a:p>
          <a:p>
            <a:pPr marL="342900" indent="-342900" algn="just">
              <a:buFont typeface="Arial" panose="020B0604020202020204" pitchFamily="34" charset="0"/>
              <a:buChar char="•"/>
            </a:pPr>
            <a:r>
              <a:rPr lang="en-US" sz="2400" dirty="0"/>
              <a:t>To identify how HIV/AIDS among MSM is studied in Kazakhstan. </a:t>
            </a:r>
            <a:endParaRPr lang="ru-RU" sz="2200" dirty="0"/>
          </a:p>
        </p:txBody>
      </p:sp>
      <p:sp>
        <p:nvSpPr>
          <p:cNvPr id="7" name="Текст 6"/>
          <p:cNvSpPr>
            <a:spLocks noGrp="1"/>
          </p:cNvSpPr>
          <p:nvPr>
            <p:ph type="body" sz="quarter" idx="22"/>
          </p:nvPr>
        </p:nvSpPr>
        <p:spPr>
          <a:xfrm>
            <a:off x="692947" y="12934214"/>
            <a:ext cx="10178651" cy="671503"/>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METHODS</a:t>
            </a:r>
            <a:endParaRPr lang="ru-RU" sz="2800" u="none" dirty="0">
              <a:solidFill>
                <a:srgbClr val="FFFFFF"/>
              </a:solidFill>
            </a:endParaRPr>
          </a:p>
        </p:txBody>
      </p:sp>
      <p:sp>
        <p:nvSpPr>
          <p:cNvPr id="8" name="Текст 7"/>
          <p:cNvSpPr>
            <a:spLocks noGrp="1"/>
          </p:cNvSpPr>
          <p:nvPr>
            <p:ph type="body" sz="quarter" idx="23"/>
          </p:nvPr>
        </p:nvSpPr>
        <p:spPr>
          <a:xfrm>
            <a:off x="11359753" y="3792798"/>
            <a:ext cx="10178651" cy="1326901"/>
          </a:xfrm>
        </p:spPr>
        <p:txBody>
          <a:bodyPr/>
          <a:lstStyle/>
          <a:p>
            <a:pPr algn="just"/>
            <a:r>
              <a:rPr lang="en-US" sz="2400" b="1" dirty="0"/>
              <a:t>Figure 1. </a:t>
            </a:r>
            <a:r>
              <a:rPr lang="en-US" sz="2400" dirty="0"/>
              <a:t>Topics of scientific papers published by Kazakhstani authors in international journals, </a:t>
            </a:r>
            <a:r>
              <a:rPr lang="en-US" sz="2400" dirty="0" err="1"/>
              <a:t>Pubmed</a:t>
            </a:r>
            <a:r>
              <a:rPr lang="en-US" sz="2400" dirty="0"/>
              <a:t>. </a:t>
            </a:r>
          </a:p>
          <a:p>
            <a:endParaRPr lang="ru-RU" dirty="0"/>
          </a:p>
        </p:txBody>
      </p:sp>
      <p:sp>
        <p:nvSpPr>
          <p:cNvPr id="9" name="Текст 8"/>
          <p:cNvSpPr>
            <a:spLocks noGrp="1"/>
          </p:cNvSpPr>
          <p:nvPr>
            <p:ph type="body" sz="quarter" idx="24"/>
          </p:nvPr>
        </p:nvSpPr>
        <p:spPr>
          <a:xfrm>
            <a:off x="11359753" y="2959643"/>
            <a:ext cx="10184606" cy="671503"/>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RESULTS</a:t>
            </a:r>
            <a:endParaRPr lang="ru-RU" sz="2800" u="none" dirty="0">
              <a:solidFill>
                <a:srgbClr val="FFFFFF"/>
              </a:solidFill>
            </a:endParaRPr>
          </a:p>
        </p:txBody>
      </p:sp>
      <p:sp>
        <p:nvSpPr>
          <p:cNvPr id="10" name="Текст 9"/>
          <p:cNvSpPr>
            <a:spLocks noGrp="1"/>
          </p:cNvSpPr>
          <p:nvPr>
            <p:ph type="body" sz="quarter" idx="25"/>
          </p:nvPr>
        </p:nvSpPr>
        <p:spPr>
          <a:xfrm>
            <a:off x="22046806" y="2945457"/>
            <a:ext cx="10182022" cy="671503"/>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DISCUSSION</a:t>
            </a:r>
            <a:endParaRPr lang="ru-RU" sz="2800" u="none" dirty="0">
              <a:solidFill>
                <a:srgbClr val="FFFFFF"/>
              </a:solidFill>
            </a:endParaRPr>
          </a:p>
        </p:txBody>
      </p:sp>
      <p:sp>
        <p:nvSpPr>
          <p:cNvPr id="11" name="Текст 10"/>
          <p:cNvSpPr>
            <a:spLocks noGrp="1"/>
          </p:cNvSpPr>
          <p:nvPr>
            <p:ph type="body" sz="quarter" idx="26"/>
          </p:nvPr>
        </p:nvSpPr>
        <p:spPr>
          <a:xfrm>
            <a:off x="22043033" y="3498563"/>
            <a:ext cx="10182022" cy="11668193"/>
          </a:xfrm>
        </p:spPr>
        <p:txBody>
          <a:bodyPr/>
          <a:lstStyle/>
          <a:p>
            <a:pPr marL="457200" indent="-457200" algn="just">
              <a:buAutoNum type="arabicParenR"/>
            </a:pPr>
            <a:r>
              <a:rPr lang="en-US" sz="2400" b="1" dirty="0"/>
              <a:t>Results of meta-analysis demonstrate silence among KZ scientific community around the topic of homosexuality </a:t>
            </a:r>
            <a:r>
              <a:rPr lang="en-GB" sz="2400" b="1" dirty="0"/>
              <a:t>(Figure 1 and 2). </a:t>
            </a:r>
            <a:r>
              <a:rPr lang="en-US" sz="2400" dirty="0"/>
              <a:t>Only two scientific papers focusing on men having sex with men (MSM) as a study group were found, but  Kazakhstani scientists were only coauthors.</a:t>
            </a:r>
          </a:p>
          <a:p>
            <a:pPr marL="457200" indent="-457200" algn="just">
              <a:buAutoNum type="arabicParenR"/>
            </a:pPr>
            <a:r>
              <a:rPr lang="en-US" sz="2400" b="1" dirty="0"/>
              <a:t>All 3 papers acknowledge the existence of HIV/AIDS among MSM shortly in tables and diagrams: </a:t>
            </a:r>
            <a:r>
              <a:rPr lang="en-US" sz="2400" dirty="0" err="1"/>
              <a:t>Akhmetova</a:t>
            </a:r>
            <a:r>
              <a:rPr lang="en-US" sz="2400" dirty="0"/>
              <a:t> </a:t>
            </a:r>
            <a:r>
              <a:rPr lang="en-US" sz="2400" i="1" dirty="0"/>
              <a:t>et.al</a:t>
            </a:r>
            <a:r>
              <a:rPr lang="en-US" sz="2400" dirty="0"/>
              <a:t>.</a:t>
            </a:r>
            <a:r>
              <a:rPr lang="ru-RU" sz="2400" dirty="0"/>
              <a:t> </a:t>
            </a:r>
            <a:r>
              <a:rPr lang="en-US" sz="2400" dirty="0"/>
              <a:t>(2010); </a:t>
            </a:r>
            <a:r>
              <a:rPr lang="en-US" sz="2400" dirty="0" err="1"/>
              <a:t>Asenova</a:t>
            </a:r>
            <a:r>
              <a:rPr lang="en-US" sz="2400" dirty="0"/>
              <a:t> et.al. (2017); </a:t>
            </a:r>
            <a:r>
              <a:rPr lang="en-US" sz="2400" dirty="0" err="1"/>
              <a:t>Abdikerova</a:t>
            </a:r>
            <a:r>
              <a:rPr lang="en-US" sz="2400" dirty="0"/>
              <a:t> et.al (</a:t>
            </a:r>
            <a:r>
              <a:rPr lang="ru-RU" sz="2400" dirty="0"/>
              <a:t>2012</a:t>
            </a:r>
            <a:r>
              <a:rPr lang="en-US" sz="2400" dirty="0"/>
              <a:t>). However, all the authors fail to acknowledge the HIV infection among MSM in discussion part of their papers. All three authors emphasize HIV incidence/prevalence among injection drug users, prisoners, and newborns, while MSM and homosexual transmission of HIV are not mentioned at all. </a:t>
            </a:r>
          </a:p>
          <a:p>
            <a:pPr marL="457200" indent="-457200" algn="just">
              <a:buAutoNum type="arabicParenR"/>
            </a:pPr>
            <a:r>
              <a:rPr lang="en-US" sz="2400" b="1" dirty="0"/>
              <a:t>A number of authors from USA demonstrate the significance of studying HIV/AIDS infection among MSM in KZ. </a:t>
            </a:r>
          </a:p>
          <a:p>
            <a:pPr marL="342900" indent="-342900" algn="just">
              <a:buFont typeface="Arial" panose="020B0604020202020204" pitchFamily="34" charset="0"/>
              <a:buChar char="•"/>
            </a:pPr>
            <a:r>
              <a:rPr lang="en-US" sz="2400" dirty="0" err="1"/>
              <a:t>Smolak</a:t>
            </a:r>
            <a:r>
              <a:rPr lang="en-US" sz="2400" dirty="0"/>
              <a:t> (2010)</a:t>
            </a:r>
            <a:r>
              <a:rPr lang="ru-RU" sz="2400" dirty="0"/>
              <a:t> </a:t>
            </a:r>
            <a:r>
              <a:rPr lang="en-US" sz="2400" dirty="0"/>
              <a:t>discussed the contextual factors influencing HIV risk behavior in Central Asia. Author dedicates a whole chapter for discussing HIV/AIDS among MSM. He claims that due to social taboos marginalizing MSM, there is not sufficient data on this population. . Meanwhile, he claims, MSM are at high risk of HIV infection and thus, more research is needed.</a:t>
            </a:r>
          </a:p>
          <a:p>
            <a:pPr marL="342900" indent="-342900" algn="just">
              <a:buFont typeface="Arial" panose="020B0604020202020204" pitchFamily="34" charset="0"/>
              <a:buChar char="•"/>
            </a:pPr>
            <a:r>
              <a:rPr lang="en-US" sz="2400" dirty="0"/>
              <a:t>Wirtz et.al (</a:t>
            </a:r>
            <a:r>
              <a:rPr lang="ru-RU" sz="2400" dirty="0"/>
              <a:t>2013</a:t>
            </a:r>
            <a:r>
              <a:rPr lang="en-US" sz="2400" dirty="0"/>
              <a:t>)</a:t>
            </a:r>
            <a:r>
              <a:rPr lang="ru-RU" sz="2400" dirty="0"/>
              <a:t> </a:t>
            </a:r>
            <a:r>
              <a:rPr lang="en-US" sz="2400" dirty="0"/>
              <a:t>aimed at estimating the size of HIV-positive MSM in countries of Central Asia. The authors discussed risks for HIV among MSM in KZ. </a:t>
            </a:r>
            <a:r>
              <a:rPr lang="en-US" sz="2400" b="1" dirty="0"/>
              <a:t>Authors mentioned that due to stigmatization, there is little research has been done on HIV/AIDS among MSM. </a:t>
            </a:r>
          </a:p>
          <a:p>
            <a:pPr marL="342900" indent="-342900" algn="just">
              <a:buFont typeface="Arial" panose="020B0604020202020204" pitchFamily="34" charset="0"/>
              <a:buChar char="•"/>
            </a:pPr>
            <a:r>
              <a:rPr lang="en-US" sz="2400" dirty="0"/>
              <a:t>Weir et.al (2004) estimated sexual behavior trends among individuals at increased risk of HIV transmission in Karaganda, KZ. Kazakhstani authors do not mention homosexual way of HIV transmission up until 2010s. </a:t>
            </a:r>
          </a:p>
          <a:p>
            <a:pPr marL="285750" indent="-285750">
              <a:buFont typeface="Arial"/>
              <a:buChar char="•"/>
            </a:pPr>
            <a:endParaRPr lang="en-US" sz="2400" dirty="0"/>
          </a:p>
          <a:p>
            <a:pPr marL="285750" indent="-285750">
              <a:buFont typeface="Arial"/>
              <a:buChar char="•"/>
            </a:pPr>
            <a:endParaRPr lang="en-US" sz="2400" dirty="0"/>
          </a:p>
          <a:p>
            <a:pPr marL="285750" indent="-285750">
              <a:buFont typeface="Arial"/>
              <a:buChar char="•"/>
            </a:pPr>
            <a:endParaRPr lang="en-US" sz="2400" dirty="0"/>
          </a:p>
          <a:p>
            <a:pPr marL="285750" indent="-285750">
              <a:buFont typeface="Arial"/>
              <a:buChar char="•"/>
            </a:pPr>
            <a:endParaRPr lang="ru-RU" sz="2200" dirty="0"/>
          </a:p>
        </p:txBody>
      </p:sp>
      <p:sp>
        <p:nvSpPr>
          <p:cNvPr id="12" name="Текст 11"/>
          <p:cNvSpPr>
            <a:spLocks noGrp="1"/>
          </p:cNvSpPr>
          <p:nvPr>
            <p:ph type="body" sz="quarter" idx="27"/>
          </p:nvPr>
        </p:nvSpPr>
        <p:spPr>
          <a:xfrm>
            <a:off x="22072643" y="13197451"/>
            <a:ext cx="10182022" cy="711178"/>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CONCLUSION</a:t>
            </a:r>
            <a:endParaRPr lang="ru-RU" sz="2800" u="none" dirty="0">
              <a:solidFill>
                <a:srgbClr val="FFFFFF"/>
              </a:solidFill>
            </a:endParaRPr>
          </a:p>
        </p:txBody>
      </p:sp>
      <p:sp>
        <p:nvSpPr>
          <p:cNvPr id="13" name="Текст 12"/>
          <p:cNvSpPr>
            <a:spLocks noGrp="1"/>
          </p:cNvSpPr>
          <p:nvPr>
            <p:ph type="body" sz="quarter" idx="28"/>
          </p:nvPr>
        </p:nvSpPr>
        <p:spPr>
          <a:xfrm>
            <a:off x="21970171" y="13361785"/>
            <a:ext cx="10185796" cy="3321293"/>
          </a:xfrm>
        </p:spPr>
        <p:txBody>
          <a:bodyPr/>
          <a:lstStyle/>
          <a:p>
            <a:pPr marL="342900" indent="-342900" algn="just">
              <a:buFont typeface="Arial"/>
              <a:buChar char="•"/>
            </a:pPr>
            <a:endParaRPr lang="en-US" sz="2400" b="1" dirty="0"/>
          </a:p>
          <a:p>
            <a:pPr marL="342900" indent="-342900" algn="just">
              <a:buFont typeface="Arial"/>
              <a:buChar char="•"/>
            </a:pPr>
            <a:r>
              <a:rPr lang="en-US" sz="2400" b="1" dirty="0"/>
              <a:t>The MSM in the context of HIV/AIDS is under-researched in KZ. </a:t>
            </a:r>
            <a:r>
              <a:rPr lang="en-US" sz="2400" dirty="0"/>
              <a:t>Only foreign scholars have studied MSM in KZ based on the examination of the two largest scholarly databases.  </a:t>
            </a:r>
          </a:p>
          <a:p>
            <a:pPr marL="342900" indent="-342900" algn="just">
              <a:buFont typeface="Arial"/>
              <a:buChar char="•"/>
            </a:pPr>
            <a:r>
              <a:rPr lang="en-US" sz="2400" dirty="0"/>
              <a:t>A significant difference between Kazakhstani and foreign scientists in their approach to discuss HIV/AIDS among MSM implies to difference in their attitudes towards homosexuality. </a:t>
            </a:r>
          </a:p>
          <a:p>
            <a:endParaRPr lang="ru-RU" dirty="0"/>
          </a:p>
        </p:txBody>
      </p:sp>
      <p:sp>
        <p:nvSpPr>
          <p:cNvPr id="14" name="Текст 13"/>
          <p:cNvSpPr>
            <a:spLocks noGrp="1"/>
          </p:cNvSpPr>
          <p:nvPr>
            <p:ph type="body" sz="quarter" idx="29"/>
          </p:nvPr>
        </p:nvSpPr>
        <p:spPr>
          <a:xfrm>
            <a:off x="22058129" y="16276022"/>
            <a:ext cx="10182022" cy="562771"/>
          </a:xfrm>
        </p:spPr>
        <p:style>
          <a:lnRef idx="1">
            <a:schemeClr val="accent5"/>
          </a:lnRef>
          <a:fillRef idx="3">
            <a:schemeClr val="accent5"/>
          </a:fillRef>
          <a:effectRef idx="2">
            <a:schemeClr val="accent5"/>
          </a:effectRef>
          <a:fontRef idx="minor">
            <a:schemeClr val="lt1"/>
          </a:fontRef>
        </p:style>
        <p:txBody>
          <a:bodyPr/>
          <a:lstStyle/>
          <a:p>
            <a:r>
              <a:rPr lang="en-US" sz="2800" u="none" dirty="0">
                <a:solidFill>
                  <a:srgbClr val="FFFFFF"/>
                </a:solidFill>
              </a:rPr>
              <a:t>IMPLICATIONS</a:t>
            </a:r>
            <a:endParaRPr lang="ru-RU" sz="2800" u="none" dirty="0">
              <a:solidFill>
                <a:srgbClr val="FFFFFF"/>
              </a:solidFill>
            </a:endParaRPr>
          </a:p>
        </p:txBody>
      </p:sp>
      <p:sp>
        <p:nvSpPr>
          <p:cNvPr id="15" name="Текст 14"/>
          <p:cNvSpPr>
            <a:spLocks noGrp="1"/>
          </p:cNvSpPr>
          <p:nvPr>
            <p:ph type="body" sz="quarter" idx="30"/>
          </p:nvPr>
        </p:nvSpPr>
        <p:spPr>
          <a:xfrm>
            <a:off x="22017850" y="16658049"/>
            <a:ext cx="10194648" cy="1437700"/>
          </a:xfrm>
        </p:spPr>
        <p:txBody>
          <a:bodyPr/>
          <a:lstStyle/>
          <a:p>
            <a:pPr marL="342900" indent="-342900" algn="just">
              <a:buFont typeface="Arial"/>
              <a:buChar char="•"/>
            </a:pPr>
            <a:r>
              <a:rPr lang="en-US" sz="2400" dirty="0"/>
              <a:t>More research on HIV/AIDS among MSM in Kazakhstan is necessary for 1) decreasing HIV infection risks for MSM in Kazakhstan; 2) better HIV testing among MSM; 3) better treatment/adherence to treatment. </a:t>
            </a:r>
          </a:p>
        </p:txBody>
      </p:sp>
      <p:sp>
        <p:nvSpPr>
          <p:cNvPr id="16" name="Текст 15"/>
          <p:cNvSpPr>
            <a:spLocks noGrp="1"/>
          </p:cNvSpPr>
          <p:nvPr>
            <p:ph type="body" sz="quarter" idx="161"/>
          </p:nvPr>
        </p:nvSpPr>
        <p:spPr/>
        <p:txBody>
          <a:bodyPr>
            <a:normAutofit/>
          </a:bodyPr>
          <a:lstStyle/>
          <a:p>
            <a:r>
              <a:rPr lang="en-US" sz="3600" dirty="0" err="1"/>
              <a:t>Ademi</a:t>
            </a:r>
            <a:r>
              <a:rPr lang="en-US" sz="3600" dirty="0"/>
              <a:t> </a:t>
            </a:r>
            <a:r>
              <a:rPr lang="en-US" sz="3600" dirty="0" err="1"/>
              <a:t>Zhakyp</a:t>
            </a:r>
            <a:r>
              <a:rPr lang="en-US" sz="3600" dirty="0"/>
              <a:t>, </a:t>
            </a:r>
            <a:r>
              <a:rPr lang="en-US" sz="3600" dirty="0" err="1"/>
              <a:t>Ayjan</a:t>
            </a:r>
            <a:r>
              <a:rPr lang="en-US" sz="3600" dirty="0"/>
              <a:t> </a:t>
            </a:r>
            <a:r>
              <a:rPr lang="en-US" sz="3600" dirty="0" err="1"/>
              <a:t>Urazbayeva</a:t>
            </a:r>
            <a:endParaRPr lang="ru-RU" sz="3600" dirty="0"/>
          </a:p>
        </p:txBody>
      </p:sp>
      <p:sp>
        <p:nvSpPr>
          <p:cNvPr id="17" name="Текст 16"/>
          <p:cNvSpPr>
            <a:spLocks noGrp="1"/>
          </p:cNvSpPr>
          <p:nvPr>
            <p:ph type="body" sz="quarter" idx="195"/>
          </p:nvPr>
        </p:nvSpPr>
        <p:spPr/>
        <p:txBody>
          <a:bodyPr/>
          <a:lstStyle/>
          <a:p>
            <a:r>
              <a:rPr lang="en-US" dirty="0" err="1"/>
              <a:t>Nazarbayev</a:t>
            </a:r>
            <a:r>
              <a:rPr lang="en-US" dirty="0"/>
              <a:t> University, School of Science and Technology</a:t>
            </a:r>
            <a:endParaRPr lang="ru-RU" dirty="0"/>
          </a:p>
        </p:txBody>
      </p:sp>
      <p:sp>
        <p:nvSpPr>
          <p:cNvPr id="18" name="Текст 17"/>
          <p:cNvSpPr>
            <a:spLocks noGrp="1"/>
          </p:cNvSpPr>
          <p:nvPr>
            <p:ph type="body" sz="quarter" idx="196"/>
          </p:nvPr>
        </p:nvSpPr>
        <p:spPr/>
        <p:txBody>
          <a:bodyPr/>
          <a:lstStyle/>
          <a:p>
            <a:r>
              <a:rPr lang="en-US" dirty="0" err="1"/>
              <a:t>Heteronormative</a:t>
            </a:r>
            <a:r>
              <a:rPr lang="en-US" dirty="0"/>
              <a:t> assumptions and HIV/AIDS research in Kazakhstan</a:t>
            </a:r>
            <a:endParaRPr lang="ru-RU" dirty="0"/>
          </a:p>
        </p:txBody>
      </p:sp>
      <p:sp>
        <p:nvSpPr>
          <p:cNvPr id="22" name="Текст 7"/>
          <p:cNvSpPr txBox="1">
            <a:spLocks/>
          </p:cNvSpPr>
          <p:nvPr/>
        </p:nvSpPr>
        <p:spPr>
          <a:xfrm>
            <a:off x="11365708" y="11520394"/>
            <a:ext cx="10178651" cy="1326901"/>
          </a:xfrm>
          <a:prstGeom prst="rect">
            <a:avLst/>
          </a:prstGeom>
        </p:spPr>
        <p:txBody>
          <a:bodyPr wrap="square" lIns="163258" tIns="163258" rIns="163258" bIns="163258">
            <a:spAutoFit/>
          </a:bodyPr>
          <a:lstStyle>
            <a:lvl1pPr marL="0" indent="0" algn="l" defTabSz="3134552" rtl="0" eaLnBrk="1" latinLnBrk="0" hangingPunct="1">
              <a:spcBef>
                <a:spcPct val="20000"/>
              </a:spcBef>
              <a:buFont typeface="Arial" pitchFamily="34" charset="0"/>
              <a:buNone/>
              <a:tabLst/>
              <a:defRPr sz="1400" kern="1200">
                <a:solidFill>
                  <a:schemeClr val="tx1"/>
                </a:solidFill>
                <a:latin typeface="Times New Roman" panose="02020603050405020304" pitchFamily="18" charset="0"/>
                <a:ea typeface="+mn-ea"/>
                <a:cs typeface="Times New Roman" panose="02020603050405020304" pitchFamily="18" charset="0"/>
              </a:defRPr>
            </a:lvl1pPr>
            <a:lvl2pPr marL="1061176" indent="-408145"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2pPr>
            <a:lvl3pPr marL="1469322" indent="-408145"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3pPr>
            <a:lvl4pPr marL="1918281" indent="-448960"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4pPr>
            <a:lvl5pPr marL="2244797" indent="-326516" algn="l" defTabSz="3134552" rtl="0" eaLnBrk="1" latinLnBrk="0" hangingPunct="1">
              <a:spcBef>
                <a:spcPct val="20000"/>
              </a:spcBef>
              <a:buFont typeface="Arial" pitchFamily="34" charset="0"/>
              <a:buChar char="»"/>
              <a:defRPr sz="1800" kern="1200">
                <a:solidFill>
                  <a:schemeClr val="tx1"/>
                </a:solidFill>
                <a:latin typeface="Trebuchet MS" pitchFamily="34" charset="0"/>
                <a:ea typeface="+mn-ea"/>
                <a:cs typeface="+mn-cs"/>
              </a:defRPr>
            </a:lvl5pPr>
            <a:lvl6pPr marL="8620020"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7296"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4573"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1849" indent="-783639" algn="l" defTabSz="3134552" rtl="0" eaLnBrk="1" latinLnBrk="0" hangingPunct="1">
              <a:spcBef>
                <a:spcPct val="20000"/>
              </a:spcBef>
              <a:buFont typeface="Arial" pitchFamily="34" charset="0"/>
              <a:buChar char="•"/>
              <a:defRPr sz="6900" kern="1200">
                <a:solidFill>
                  <a:schemeClr val="tx1"/>
                </a:solidFill>
                <a:latin typeface="+mn-lt"/>
                <a:ea typeface="+mn-ea"/>
                <a:cs typeface="+mn-cs"/>
              </a:defRPr>
            </a:lvl9pPr>
          </a:lstStyle>
          <a:p>
            <a:r>
              <a:rPr lang="en-US" sz="2400" b="1" dirty="0"/>
              <a:t>Figure 2. </a:t>
            </a:r>
            <a:r>
              <a:rPr lang="en-US" sz="2400" dirty="0"/>
              <a:t>Topics of scientific papers published by Kazakhstani authors in local journals, </a:t>
            </a:r>
            <a:r>
              <a:rPr lang="en-US" sz="2400" dirty="0" err="1"/>
              <a:t>Cyberleninka</a:t>
            </a:r>
            <a:r>
              <a:rPr lang="en-US" sz="2400" dirty="0"/>
              <a:t>. </a:t>
            </a:r>
          </a:p>
          <a:p>
            <a:endParaRPr lang="ru-RU" dirty="0"/>
          </a:p>
        </p:txBody>
      </p:sp>
      <p:graphicFrame>
        <p:nvGraphicFramePr>
          <p:cNvPr id="26" name="Диаграмма 25"/>
          <p:cNvGraphicFramePr>
            <a:graphicFrameLocks/>
          </p:cNvGraphicFramePr>
          <p:nvPr>
            <p:extLst>
              <p:ext uri="{D42A27DB-BD31-4B8C-83A1-F6EECF244321}">
                <p14:modId xmlns:p14="http://schemas.microsoft.com/office/powerpoint/2010/main" val="1449649176"/>
              </p:ext>
            </p:extLst>
          </p:nvPr>
        </p:nvGraphicFramePr>
        <p:xfrm>
          <a:off x="10871598" y="4636799"/>
          <a:ext cx="10415500" cy="70817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Диаграмма 26"/>
          <p:cNvGraphicFramePr>
            <a:graphicFrameLocks/>
          </p:cNvGraphicFramePr>
          <p:nvPr>
            <p:extLst>
              <p:ext uri="{D42A27DB-BD31-4B8C-83A1-F6EECF244321}">
                <p14:modId xmlns:p14="http://schemas.microsoft.com/office/powerpoint/2010/main" val="2620936331"/>
              </p:ext>
            </p:extLst>
          </p:nvPr>
        </p:nvGraphicFramePr>
        <p:xfrm>
          <a:off x="12471400" y="12393619"/>
          <a:ext cx="8635999" cy="5641757"/>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p:cNvSpPr txBox="1"/>
          <p:nvPr/>
        </p:nvSpPr>
        <p:spPr>
          <a:xfrm>
            <a:off x="37091900" y="9048875"/>
            <a:ext cx="184666" cy="307777"/>
          </a:xfrm>
          <a:prstGeom prst="rect">
            <a:avLst/>
          </a:prstGeom>
          <a:noFill/>
        </p:spPr>
        <p:txBody>
          <a:bodyPr wrap="none" rtlCol="0">
            <a:spAutoFit/>
          </a:bodyPr>
          <a:lstStyle/>
          <a:p>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277144"/>
      </p:ext>
    </p:extLst>
  </p:cSld>
  <p:clrMapOvr>
    <a:masterClrMapping/>
  </p:clrMapOvr>
</p:sld>
</file>

<file path=ppt/theme/theme1.xml><?xml version="1.0" encoding="utf-8"?>
<a:theme xmlns:a="http://schemas.openxmlformats.org/drawingml/2006/main" name="1_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Classic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a:solidFill>
            <a:schemeClr val="tx1"/>
          </a:solidFill>
          <a:miter lim="800000"/>
          <a:headEnd/>
          <a:tailEnd/>
        </a:ln>
        <a:effectLst/>
      </a:spPr>
      <a:bodyPr wrap="none" lIns="65304" tIns="32651" rIns="65304" bIns="32651" anchor="ctr"/>
      <a:lstStyle>
        <a:defPPr>
          <a:defRPr dirty="0"/>
        </a:defPPr>
      </a:lstStyle>
    </a:spDef>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PosterPresentations.com-42x72-Template</Template>
  <TotalTime>372</TotalTime>
  <Words>693</Words>
  <Application>Microsoft Macintosh PowerPoint</Application>
  <PresentationFormat>Другой</PresentationFormat>
  <Paragraphs>39</Paragraphs>
  <Slides>1</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vt:i4>
      </vt:variant>
    </vt:vector>
  </HeadingPairs>
  <TitlesOfParts>
    <vt:vector size="3" baseType="lpstr">
      <vt:lpstr>1_Classic 3 Columns</vt:lpstr>
      <vt:lpstr>Classic - Wide Center</vt:lpstr>
      <vt:lpstr>Презентация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Mechta</cp:lastModifiedBy>
  <cp:revision>58</cp:revision>
  <dcterms:created xsi:type="dcterms:W3CDTF">2012-02-07T00:41:31Z</dcterms:created>
  <dcterms:modified xsi:type="dcterms:W3CDTF">2019-06-09T17:04:13Z</dcterms:modified>
</cp:coreProperties>
</file>