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47"/>
  </p:handoutMasterIdLst>
  <p:sldIdLst>
    <p:sldId id="256" r:id="rId2"/>
    <p:sldId id="265" r:id="rId3"/>
    <p:sldId id="266" r:id="rId4"/>
    <p:sldId id="267" r:id="rId5"/>
    <p:sldId id="269" r:id="rId6"/>
    <p:sldId id="276" r:id="rId7"/>
    <p:sldId id="313" r:id="rId8"/>
    <p:sldId id="270" r:id="rId9"/>
    <p:sldId id="287" r:id="rId10"/>
    <p:sldId id="261" r:id="rId11"/>
    <p:sldId id="277" r:id="rId12"/>
    <p:sldId id="282" r:id="rId13"/>
    <p:sldId id="288" r:id="rId14"/>
    <p:sldId id="262" r:id="rId15"/>
    <p:sldId id="280" r:id="rId16"/>
    <p:sldId id="279" r:id="rId17"/>
    <p:sldId id="271" r:id="rId18"/>
    <p:sldId id="275" r:id="rId19"/>
    <p:sldId id="309" r:id="rId20"/>
    <p:sldId id="310" r:id="rId21"/>
    <p:sldId id="263" r:id="rId22"/>
    <p:sldId id="289" r:id="rId23"/>
    <p:sldId id="273" r:id="rId24"/>
    <p:sldId id="290" r:id="rId25"/>
    <p:sldId id="291" r:id="rId26"/>
    <p:sldId id="293" r:id="rId27"/>
    <p:sldId id="294" r:id="rId28"/>
    <p:sldId id="272" r:id="rId29"/>
    <p:sldId id="274" r:id="rId30"/>
    <p:sldId id="283" r:id="rId31"/>
    <p:sldId id="284" r:id="rId32"/>
    <p:sldId id="295" r:id="rId33"/>
    <p:sldId id="296" r:id="rId34"/>
    <p:sldId id="301" r:id="rId35"/>
    <p:sldId id="297" r:id="rId36"/>
    <p:sldId id="299" r:id="rId37"/>
    <p:sldId id="304" r:id="rId38"/>
    <p:sldId id="305" r:id="rId39"/>
    <p:sldId id="300" r:id="rId40"/>
    <p:sldId id="302" r:id="rId41"/>
    <p:sldId id="303" r:id="rId42"/>
    <p:sldId id="311" r:id="rId43"/>
    <p:sldId id="312" r:id="rId44"/>
    <p:sldId id="307" r:id="rId45"/>
    <p:sldId id="308" r:id="rId4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6765"/>
    <a:srgbClr val="8587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6" autoAdjust="0"/>
    <p:restoredTop sz="94693" autoAdjust="0"/>
  </p:normalViewPr>
  <p:slideViewPr>
    <p:cSldViewPr>
      <p:cViewPr>
        <p:scale>
          <a:sx n="100" d="100"/>
          <a:sy n="100" d="100"/>
        </p:scale>
        <p:origin x="-600" y="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9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6A7F27-91C2-4506-AAE0-40EBF826AEA2}" type="doc">
      <dgm:prSet loTypeId="urn:microsoft.com/office/officeart/2005/8/layout/hProcess9" loCatId="process" qsTypeId="urn:microsoft.com/office/officeart/2005/8/quickstyle/simple1" qsCatId="simple" csTypeId="urn:microsoft.com/office/officeart/2005/8/colors/colorful1#1" csCatId="colorful" phldr="1"/>
      <dgm:spPr/>
    </dgm:pt>
    <dgm:pt modelId="{E32D6405-BCB1-4651-8B92-DEC4270903A5}">
      <dgm:prSet phldrT="[Text]"/>
      <dgm:spPr/>
      <dgm:t>
        <a:bodyPr/>
        <a:lstStyle/>
        <a:p>
          <a:r>
            <a:rPr lang="ru-RU" dirty="0" smtClean="0"/>
            <a:t>Библиография </a:t>
          </a:r>
          <a:endParaRPr lang="en-US" dirty="0"/>
        </a:p>
      </dgm:t>
    </dgm:pt>
    <dgm:pt modelId="{5EE48BC5-977F-4881-B8B3-492CB0006AAC}" type="parTrans" cxnId="{1039FBE0-E891-469E-8A17-0AFAE7586AE4}">
      <dgm:prSet/>
      <dgm:spPr/>
      <dgm:t>
        <a:bodyPr/>
        <a:lstStyle/>
        <a:p>
          <a:endParaRPr lang="en-US"/>
        </a:p>
      </dgm:t>
    </dgm:pt>
    <dgm:pt modelId="{A266ED28-3A34-44C3-883C-ED3459AD4F1F}" type="sibTrans" cxnId="{1039FBE0-E891-469E-8A17-0AFAE7586AE4}">
      <dgm:prSet/>
      <dgm:spPr/>
      <dgm:t>
        <a:bodyPr/>
        <a:lstStyle/>
        <a:p>
          <a:endParaRPr lang="en-US"/>
        </a:p>
      </dgm:t>
    </dgm:pt>
    <dgm:pt modelId="{433289F5-10C3-4CE7-A968-48FC7609D831}">
      <dgm:prSet phldrT="[Text]"/>
      <dgm:spPr/>
      <dgm:t>
        <a:bodyPr/>
        <a:lstStyle/>
        <a:p>
          <a:r>
            <a:rPr lang="ru-RU" dirty="0" smtClean="0"/>
            <a:t>Готовые решения</a:t>
          </a:r>
          <a:endParaRPr lang="en-US" dirty="0"/>
        </a:p>
      </dgm:t>
    </dgm:pt>
    <dgm:pt modelId="{787173B1-5094-41A9-93A2-BE81C1F87398}" type="parTrans" cxnId="{19B4F080-8F6A-4015-87F3-8B1887F6485D}">
      <dgm:prSet/>
      <dgm:spPr/>
      <dgm:t>
        <a:bodyPr/>
        <a:lstStyle/>
        <a:p>
          <a:endParaRPr lang="en-US"/>
        </a:p>
      </dgm:t>
    </dgm:pt>
    <dgm:pt modelId="{7D7617BE-B077-4CA2-B0F4-471283B905B0}" type="sibTrans" cxnId="{19B4F080-8F6A-4015-87F3-8B1887F6485D}">
      <dgm:prSet/>
      <dgm:spPr/>
      <dgm:t>
        <a:bodyPr/>
        <a:lstStyle/>
        <a:p>
          <a:endParaRPr lang="en-US"/>
        </a:p>
      </dgm:t>
    </dgm:pt>
    <dgm:pt modelId="{12522C3D-CC08-48D9-B237-47BF3A57123B}" type="pres">
      <dgm:prSet presAssocID="{6E6A7F27-91C2-4506-AAE0-40EBF826AEA2}" presName="CompostProcess" presStyleCnt="0">
        <dgm:presLayoutVars>
          <dgm:dir/>
          <dgm:resizeHandles val="exact"/>
        </dgm:presLayoutVars>
      </dgm:prSet>
      <dgm:spPr/>
    </dgm:pt>
    <dgm:pt modelId="{72106640-697F-42E4-B318-0979ED55A12D}" type="pres">
      <dgm:prSet presAssocID="{6E6A7F27-91C2-4506-AAE0-40EBF826AEA2}" presName="arrow" presStyleLbl="bgShp" presStyleIdx="0" presStyleCnt="1"/>
      <dgm:spPr/>
    </dgm:pt>
    <dgm:pt modelId="{18154453-8F63-4868-86B8-9D436B0AA04A}" type="pres">
      <dgm:prSet presAssocID="{6E6A7F27-91C2-4506-AAE0-40EBF826AEA2}" presName="linearProcess" presStyleCnt="0"/>
      <dgm:spPr/>
    </dgm:pt>
    <dgm:pt modelId="{632DD09F-603B-4601-A055-20F8E7F950B3}" type="pres">
      <dgm:prSet presAssocID="{E32D6405-BCB1-4651-8B92-DEC4270903A5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60F8E-C769-4CA6-9FFF-6E6E8FC31BA5}" type="pres">
      <dgm:prSet presAssocID="{A266ED28-3A34-44C3-883C-ED3459AD4F1F}" presName="sibTrans" presStyleCnt="0"/>
      <dgm:spPr/>
    </dgm:pt>
    <dgm:pt modelId="{8BE7142D-68D1-41E0-9961-F7413A89AA6C}" type="pres">
      <dgm:prSet presAssocID="{433289F5-10C3-4CE7-A968-48FC7609D831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39FBE0-E891-469E-8A17-0AFAE7586AE4}" srcId="{6E6A7F27-91C2-4506-AAE0-40EBF826AEA2}" destId="{E32D6405-BCB1-4651-8B92-DEC4270903A5}" srcOrd="0" destOrd="0" parTransId="{5EE48BC5-977F-4881-B8B3-492CB0006AAC}" sibTransId="{A266ED28-3A34-44C3-883C-ED3459AD4F1F}"/>
    <dgm:cxn modelId="{BBFEA69A-A7B1-4FDC-B7CF-3E4B38B7346A}" type="presOf" srcId="{E32D6405-BCB1-4651-8B92-DEC4270903A5}" destId="{632DD09F-603B-4601-A055-20F8E7F950B3}" srcOrd="0" destOrd="0" presId="urn:microsoft.com/office/officeart/2005/8/layout/hProcess9"/>
    <dgm:cxn modelId="{1528B526-4654-44F7-A8F4-F2777BF2B377}" type="presOf" srcId="{433289F5-10C3-4CE7-A968-48FC7609D831}" destId="{8BE7142D-68D1-41E0-9961-F7413A89AA6C}" srcOrd="0" destOrd="0" presId="urn:microsoft.com/office/officeart/2005/8/layout/hProcess9"/>
    <dgm:cxn modelId="{B9F43D17-21CF-4E35-8CB0-22BFE6A49965}" type="presOf" srcId="{6E6A7F27-91C2-4506-AAE0-40EBF826AEA2}" destId="{12522C3D-CC08-48D9-B237-47BF3A57123B}" srcOrd="0" destOrd="0" presId="urn:microsoft.com/office/officeart/2005/8/layout/hProcess9"/>
    <dgm:cxn modelId="{19B4F080-8F6A-4015-87F3-8B1887F6485D}" srcId="{6E6A7F27-91C2-4506-AAE0-40EBF826AEA2}" destId="{433289F5-10C3-4CE7-A968-48FC7609D831}" srcOrd="1" destOrd="0" parTransId="{787173B1-5094-41A9-93A2-BE81C1F87398}" sibTransId="{7D7617BE-B077-4CA2-B0F4-471283B905B0}"/>
    <dgm:cxn modelId="{F7EA9C3A-AFF1-45F8-B151-581DF2275493}" type="presParOf" srcId="{12522C3D-CC08-48D9-B237-47BF3A57123B}" destId="{72106640-697F-42E4-B318-0979ED55A12D}" srcOrd="0" destOrd="0" presId="urn:microsoft.com/office/officeart/2005/8/layout/hProcess9"/>
    <dgm:cxn modelId="{C5C0AE2E-5A71-4436-A43B-76A36F7D010C}" type="presParOf" srcId="{12522C3D-CC08-48D9-B237-47BF3A57123B}" destId="{18154453-8F63-4868-86B8-9D436B0AA04A}" srcOrd="1" destOrd="0" presId="urn:microsoft.com/office/officeart/2005/8/layout/hProcess9"/>
    <dgm:cxn modelId="{1CD155F9-6759-4C7F-9A57-97BFD3DE5EA3}" type="presParOf" srcId="{18154453-8F63-4868-86B8-9D436B0AA04A}" destId="{632DD09F-603B-4601-A055-20F8E7F950B3}" srcOrd="0" destOrd="0" presId="urn:microsoft.com/office/officeart/2005/8/layout/hProcess9"/>
    <dgm:cxn modelId="{C614CC35-9B31-4AD1-9F5C-0FBE18898994}" type="presParOf" srcId="{18154453-8F63-4868-86B8-9D436B0AA04A}" destId="{3E960F8E-C769-4CA6-9FFF-6E6E8FC31BA5}" srcOrd="1" destOrd="0" presId="urn:microsoft.com/office/officeart/2005/8/layout/hProcess9"/>
    <dgm:cxn modelId="{1FB8C0D0-F392-44C1-AFF3-0E2F8C3E1B62}" type="presParOf" srcId="{18154453-8F63-4868-86B8-9D436B0AA04A}" destId="{8BE7142D-68D1-41E0-9961-F7413A89AA6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06640-697F-42E4-B318-0979ED55A12D}">
      <dsp:nvSpPr>
        <dsp:cNvPr id="0" name=""/>
        <dsp:cNvSpPr/>
      </dsp:nvSpPr>
      <dsp:spPr>
        <a:xfrm>
          <a:off x="464700" y="0"/>
          <a:ext cx="5266611" cy="374808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DD09F-603B-4601-A055-20F8E7F950B3}">
      <dsp:nvSpPr>
        <dsp:cNvPr id="0" name=""/>
        <dsp:cNvSpPr/>
      </dsp:nvSpPr>
      <dsp:spPr>
        <a:xfrm>
          <a:off x="75" y="1124426"/>
          <a:ext cx="3022371" cy="14992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Библиография </a:t>
          </a:r>
          <a:endParaRPr lang="en-US" sz="3300" kern="1200" dirty="0"/>
        </a:p>
      </dsp:txBody>
      <dsp:txXfrm>
        <a:off x="73262" y="1197613"/>
        <a:ext cx="2875997" cy="1352860"/>
      </dsp:txXfrm>
    </dsp:sp>
    <dsp:sp modelId="{8BE7142D-68D1-41E0-9961-F7413A89AA6C}">
      <dsp:nvSpPr>
        <dsp:cNvPr id="0" name=""/>
        <dsp:cNvSpPr/>
      </dsp:nvSpPr>
      <dsp:spPr>
        <a:xfrm>
          <a:off x="3173565" y="1124426"/>
          <a:ext cx="3022371" cy="149923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Готовые решения</a:t>
          </a:r>
          <a:endParaRPr lang="en-US" sz="3300" kern="1200" dirty="0"/>
        </a:p>
      </dsp:txBody>
      <dsp:txXfrm>
        <a:off x="3246752" y="1197613"/>
        <a:ext cx="2875997" cy="1352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2640E-836B-4B57-BB22-70D9DA8905F0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3A26D-E320-424E-B03A-C818F15243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41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8F83BC-7B41-4B12-A8B6-1002A995BE39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4FDE55-CE5E-41A6-9072-9EEDA8C97C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books.cambridge.org/" TargetMode="External"/><Relationship Id="rId2" Type="http://schemas.openxmlformats.org/officeDocument/2006/relationships/hyperlink" Target="http://www.scopus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B%D1%83%D0%B6%D0%B5%D0%B1%D0%BD%D0%B0%D1%8F:%D0%98%D1%81%D1%82%D0%BE%D1%87%D0%BD%D0%B8%D0%BA%D0%B8_%D0%BA%D0%BD%D0%B8%D0%B3/5774900479" TargetMode="External"/><Relationship Id="rId2" Type="http://schemas.openxmlformats.org/officeDocument/2006/relationships/hyperlink" Target="http://socioline.ru/pages/mmeskon-malbert-fhedouri-osnovy-menedzhmenta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niversitypublishingonline.org/cambridge/histories/" TargetMode="External"/><Relationship Id="rId2" Type="http://schemas.openxmlformats.org/officeDocument/2006/relationships/hyperlink" Target="http://ebooks.cambridge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iencedirect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0"/>
            <a:ext cx="8458199" cy="2667000"/>
          </a:xfrm>
        </p:spPr>
        <p:txBody>
          <a:bodyPr>
            <a:normAutofit fontScale="90000"/>
          </a:bodyPr>
          <a:lstStyle/>
          <a:p>
            <a:pPr algn="ctr" fontAlgn="t">
              <a:spcBef>
                <a:spcPts val="0"/>
              </a:spcBef>
            </a:pP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Управление электронными ресурсами</a:t>
            </a:r>
            <a:r>
              <a:rPr lang="en-US" sz="4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в современной библиотеке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" t="16161" r="11969" b="14853"/>
          <a:stretch/>
        </p:blipFill>
        <p:spPr>
          <a:xfrm>
            <a:off x="6705600" y="533400"/>
            <a:ext cx="1503029" cy="650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943600" y="4876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>
                <a:latin typeface="Arial" pitchFamily="34" charset="0"/>
                <a:cs typeface="Arial" pitchFamily="34" charset="0"/>
              </a:rPr>
              <a:t>Сарсембинова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А. Н.</a:t>
            </a:r>
          </a:p>
          <a:p>
            <a:pPr algn="r"/>
            <a:r>
              <a:rPr lang="ru-RU" dirty="0" err="1" smtClean="0">
                <a:latin typeface="Arial" pitchFamily="34" charset="0"/>
                <a:cs typeface="Arial" pitchFamily="34" charset="0"/>
              </a:rPr>
              <a:t>Асангалиева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М.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66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458200" cy="1066800"/>
          </a:xfrm>
        </p:spPr>
        <p:txBody>
          <a:bodyPr>
            <a:noAutofit/>
          </a:bodyPr>
          <a:lstStyle/>
          <a:p>
            <a:r>
              <a:rPr lang="kk-KZ" sz="2800" b="1" dirty="0"/>
              <a:t>Классификация электронных </a:t>
            </a:r>
            <a:r>
              <a:rPr lang="kk-KZ" sz="2800" b="1" dirty="0" smtClean="0"/>
              <a:t>ресурсов</a:t>
            </a:r>
            <a:br>
              <a:rPr lang="kk-KZ" sz="2800" b="1" dirty="0" smtClean="0"/>
            </a:br>
            <a:r>
              <a:rPr lang="kk-KZ" sz="2800" b="1" dirty="0" smtClean="0"/>
              <a:t>на </a:t>
            </a:r>
            <a:r>
              <a:rPr lang="kk-KZ" sz="2800" b="1" dirty="0"/>
              <a:t>примере </a:t>
            </a:r>
            <a:r>
              <a:rPr lang="kk-KZ" sz="2800" b="1" dirty="0" smtClean="0"/>
              <a:t>подписки библиотеки НУ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1905000"/>
            <a:ext cx="6705600" cy="43434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kk-KZ" b="1" dirty="0" smtClean="0"/>
              <a:t>По полноте текста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kk-KZ" dirty="0" smtClean="0"/>
              <a:t>Библиографические/реферативные</a:t>
            </a:r>
            <a:r>
              <a:rPr lang="en-US" dirty="0" smtClean="0"/>
              <a:t>(</a:t>
            </a:r>
            <a:r>
              <a:rPr lang="kk-KZ" dirty="0" smtClean="0"/>
              <a:t>т</a:t>
            </a:r>
            <a:r>
              <a:rPr lang="en-US" dirty="0"/>
              <a:t>.</a:t>
            </a:r>
            <a:r>
              <a:rPr lang="kk-KZ" dirty="0" smtClean="0"/>
              <a:t>е</a:t>
            </a:r>
            <a:r>
              <a:rPr lang="en-US" dirty="0" smtClean="0"/>
              <a:t>.</a:t>
            </a:r>
            <a:r>
              <a:rPr lang="kk-KZ" dirty="0" smtClean="0"/>
              <a:t> где нет полных текстов</a:t>
            </a:r>
            <a:r>
              <a:rPr lang="en-US" dirty="0" smtClean="0"/>
              <a:t>)</a:t>
            </a:r>
            <a:endParaRPr lang="kk-KZ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Scopus</a:t>
            </a:r>
            <a:r>
              <a:rPr lang="ru-RU" dirty="0" smtClean="0"/>
              <a:t> (</a:t>
            </a:r>
            <a:r>
              <a:rPr lang="en-US" dirty="0">
                <a:hlinkClick r:id="rId2"/>
              </a:rPr>
              <a:t>http://www.scopus.com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)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Web of Science</a:t>
            </a:r>
            <a:r>
              <a:rPr lang="ru-RU" dirty="0" smtClean="0"/>
              <a:t> (</a:t>
            </a:r>
            <a:r>
              <a:rPr lang="en-US" dirty="0" smtClean="0"/>
              <a:t>webofscience.com</a:t>
            </a:r>
            <a:r>
              <a:rPr lang="ru-RU" dirty="0" smtClean="0"/>
              <a:t>)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err="1" smtClean="0"/>
              <a:t>MathSciNet</a:t>
            </a:r>
            <a:r>
              <a:rPr lang="en-US" dirty="0"/>
              <a:t> (http://www.ams.org/mathscinet/)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err="1" smtClean="0"/>
              <a:t>SciFinder</a:t>
            </a:r>
            <a:r>
              <a:rPr lang="en-US" dirty="0"/>
              <a:t> (https://scifinder.cas.org)</a:t>
            </a:r>
            <a:endParaRPr lang="kk-KZ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kk-KZ" dirty="0" smtClean="0"/>
              <a:t>Полнотекстовые базы данных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Cambridge books online (</a:t>
            </a:r>
            <a:r>
              <a:rPr lang="en-US" dirty="0">
                <a:hlinkClick r:id="rId3"/>
              </a:rPr>
              <a:t>http://ebooks.cambridge.org/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k-KZ" b="1" dirty="0" smtClean="0"/>
              <a:t>По специализации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kk-KZ" dirty="0" smtClean="0"/>
              <a:t>Узкоспециализированные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American Economic Association journals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kk-KZ" dirty="0" smtClean="0"/>
              <a:t>Многопрофильные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err="1" smtClean="0"/>
              <a:t>SpringerLink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49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Аудио визуальные БД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8" y="1981200"/>
            <a:ext cx="7870423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93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35018"/>
          </a:xfrm>
        </p:spPr>
        <p:txBody>
          <a:bodyPr>
            <a:normAutofit/>
          </a:bodyPr>
          <a:lstStyle/>
          <a:p>
            <a:r>
              <a:rPr lang="kk-KZ" dirty="0"/>
              <a:t>Аудио визуальные </a:t>
            </a:r>
            <a:r>
              <a:rPr lang="kk-KZ" dirty="0" smtClean="0"/>
              <a:t>БД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8657465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7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35018"/>
          </a:xfrm>
        </p:spPr>
        <p:txBody>
          <a:bodyPr>
            <a:noAutofit/>
          </a:bodyPr>
          <a:lstStyle/>
          <a:p>
            <a:r>
              <a:rPr lang="kk-KZ" sz="3200" dirty="0" smtClean="0"/>
              <a:t>ДБ числовой и статистической информации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05000"/>
            <a:ext cx="8681986" cy="4200960"/>
          </a:xfrm>
        </p:spPr>
      </p:pic>
    </p:spTree>
    <p:extLst>
      <p:ext uri="{BB962C8B-B14F-4D97-AF65-F5344CB8AC3E}">
        <p14:creationId xmlns:p14="http://schemas.microsoft.com/office/powerpoint/2010/main" val="223494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914400"/>
            <a:ext cx="6858000" cy="5257800"/>
          </a:xfrm>
        </p:spPr>
        <p:txBody>
          <a:bodyPr>
            <a:normAutofit fontScale="92500" lnSpcReduction="10000"/>
          </a:bodyPr>
          <a:lstStyle/>
          <a:p>
            <a:r>
              <a:rPr lang="kk-KZ" dirty="0"/>
              <a:t>По контенту</a:t>
            </a:r>
          </a:p>
          <a:p>
            <a:pPr lvl="1"/>
            <a:r>
              <a:rPr lang="kk-KZ" dirty="0" smtClean="0"/>
              <a:t>Научные </a:t>
            </a:r>
            <a:r>
              <a:rPr lang="ru-RU" dirty="0" smtClean="0"/>
              <a:t>(рецензируемые)</a:t>
            </a:r>
            <a:endParaRPr lang="kk-KZ" dirty="0"/>
          </a:p>
          <a:p>
            <a:pPr lvl="1"/>
            <a:r>
              <a:rPr lang="kk-KZ" dirty="0"/>
              <a:t>Научно </a:t>
            </a:r>
            <a:r>
              <a:rPr lang="kk-KZ" dirty="0" smtClean="0"/>
              <a:t>популярные</a:t>
            </a:r>
            <a:endParaRPr lang="en-US" dirty="0" smtClean="0"/>
          </a:p>
          <a:p>
            <a:pPr lvl="2"/>
            <a:r>
              <a:rPr lang="en-US" dirty="0" smtClean="0"/>
              <a:t>Gale</a:t>
            </a:r>
            <a:endParaRPr lang="kk-KZ" dirty="0"/>
          </a:p>
          <a:p>
            <a:r>
              <a:rPr lang="kk-KZ" dirty="0" smtClean="0"/>
              <a:t>По </a:t>
            </a:r>
            <a:r>
              <a:rPr lang="ru-RU" dirty="0" smtClean="0"/>
              <a:t>платформе</a:t>
            </a:r>
          </a:p>
          <a:p>
            <a:pPr lvl="1"/>
            <a:r>
              <a:rPr lang="kk-KZ" dirty="0" smtClean="0"/>
              <a:t>Агрегаторы</a:t>
            </a:r>
          </a:p>
          <a:p>
            <a:pPr lvl="2"/>
            <a:r>
              <a:rPr lang="en-US" dirty="0"/>
              <a:t>EBSCO host</a:t>
            </a:r>
          </a:p>
          <a:p>
            <a:pPr lvl="2"/>
            <a:r>
              <a:rPr lang="en-US" dirty="0" err="1" smtClean="0"/>
              <a:t>Ebrary</a:t>
            </a:r>
            <a:endParaRPr lang="kk-KZ" dirty="0" smtClean="0"/>
          </a:p>
          <a:p>
            <a:pPr lvl="1"/>
            <a:r>
              <a:rPr lang="kk-KZ" dirty="0" smtClean="0"/>
              <a:t>Оригинальные базы производители</a:t>
            </a:r>
            <a:endParaRPr lang="en-US" dirty="0" smtClean="0"/>
          </a:p>
          <a:p>
            <a:r>
              <a:rPr lang="kk-KZ" dirty="0" smtClean="0"/>
              <a:t>По размеру</a:t>
            </a:r>
          </a:p>
          <a:p>
            <a:pPr lvl="1"/>
            <a:r>
              <a:rPr lang="kk-KZ" dirty="0" smtClean="0"/>
              <a:t>Коллекции журналов и книг </a:t>
            </a:r>
            <a:r>
              <a:rPr lang="ru-RU" dirty="0" smtClean="0"/>
              <a:t>(от 5 до 3000)</a:t>
            </a:r>
            <a:endParaRPr lang="kk-KZ" dirty="0" smtClean="0"/>
          </a:p>
          <a:p>
            <a:pPr lvl="1"/>
            <a:r>
              <a:rPr lang="kk-KZ" dirty="0" smtClean="0"/>
              <a:t>Индивидуальный журнал</a:t>
            </a:r>
          </a:p>
          <a:p>
            <a:pPr lvl="2"/>
            <a:r>
              <a:rPr lang="en-US" dirty="0" err="1" smtClean="0"/>
              <a:t>Platts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94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63040" y="1447800"/>
            <a:ext cx="6196405" cy="4275269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По техническим требованиям</a:t>
            </a:r>
          </a:p>
          <a:p>
            <a:pPr lvl="1"/>
            <a:r>
              <a:rPr lang="ru-RU" dirty="0" smtClean="0"/>
              <a:t>Требуют установку дополнительного ПО</a:t>
            </a:r>
          </a:p>
          <a:p>
            <a:pPr lvl="2"/>
            <a:r>
              <a:rPr lang="ru-RU" dirty="0" smtClean="0"/>
              <a:t>Пара</a:t>
            </a:r>
            <a:r>
              <a:rPr lang="kk-KZ" dirty="0"/>
              <a:t>г</a:t>
            </a:r>
            <a:r>
              <a:rPr lang="ru-RU" dirty="0" err="1" smtClean="0"/>
              <a:t>раф</a:t>
            </a:r>
            <a:r>
              <a:rPr lang="ru-RU" dirty="0" smtClean="0"/>
              <a:t>, </a:t>
            </a:r>
            <a:r>
              <a:rPr lang="en-US" dirty="0" err="1" smtClean="0"/>
              <a:t>Datastream</a:t>
            </a:r>
            <a:r>
              <a:rPr lang="en-US" dirty="0" smtClean="0"/>
              <a:t>, </a:t>
            </a:r>
            <a:r>
              <a:rPr lang="en-US" dirty="0" err="1" smtClean="0"/>
              <a:t>RefWorks</a:t>
            </a:r>
            <a:endParaRPr lang="en-US" dirty="0" smtClean="0"/>
          </a:p>
          <a:p>
            <a:pPr lvl="1"/>
            <a:r>
              <a:rPr lang="kk-KZ" dirty="0" smtClean="0"/>
              <a:t>Не требуют</a:t>
            </a:r>
            <a:endParaRPr lang="en-US" dirty="0" smtClean="0"/>
          </a:p>
          <a:p>
            <a:pPr marL="685800" lvl="2" indent="0">
              <a:buNone/>
            </a:pPr>
            <a:endParaRPr lang="kk-KZ" dirty="0" smtClean="0"/>
          </a:p>
          <a:p>
            <a:r>
              <a:rPr lang="kk-KZ" b="1" dirty="0" smtClean="0"/>
              <a:t>По форме доступа</a:t>
            </a:r>
          </a:p>
          <a:p>
            <a:pPr lvl="1"/>
            <a:r>
              <a:rPr lang="kk-KZ" dirty="0" smtClean="0"/>
              <a:t>По </a:t>
            </a:r>
            <a:r>
              <a:rPr lang="en-US" dirty="0" smtClean="0"/>
              <a:t>IP</a:t>
            </a:r>
            <a:r>
              <a:rPr lang="kk-KZ" dirty="0" smtClean="0"/>
              <a:t> адресам</a:t>
            </a:r>
            <a:endParaRPr lang="kk-KZ" dirty="0"/>
          </a:p>
          <a:p>
            <a:pPr lvl="1"/>
            <a:r>
              <a:rPr lang="kk-KZ" dirty="0" smtClean="0"/>
              <a:t>Логин-пароль</a:t>
            </a:r>
          </a:p>
          <a:p>
            <a:pPr lvl="2"/>
            <a:r>
              <a:rPr lang="en-US" dirty="0" err="1" smtClean="0"/>
              <a:t>Datastream</a:t>
            </a:r>
            <a:r>
              <a:rPr lang="en-US" dirty="0" smtClean="0"/>
              <a:t>, WRDS</a:t>
            </a:r>
            <a:endParaRPr lang="kk-KZ" dirty="0"/>
          </a:p>
          <a:p>
            <a:pPr lvl="1"/>
            <a:r>
              <a:rPr lang="kk-KZ" dirty="0"/>
              <a:t>По </a:t>
            </a:r>
            <a:r>
              <a:rPr lang="en-US" dirty="0"/>
              <a:t>IP </a:t>
            </a:r>
            <a:r>
              <a:rPr lang="kk-KZ" dirty="0"/>
              <a:t>адресам с ограничением</a:t>
            </a:r>
          </a:p>
          <a:p>
            <a:pPr lvl="2"/>
            <a:r>
              <a:rPr lang="en-US" dirty="0"/>
              <a:t>OVID, Primal </a:t>
            </a:r>
            <a:r>
              <a:rPr lang="en-US" dirty="0" smtClean="0"/>
              <a:t>Pictures</a:t>
            </a:r>
            <a:endParaRPr lang="en-US" dirty="0"/>
          </a:p>
          <a:p>
            <a:pPr lvl="1"/>
            <a:r>
              <a:rPr lang="kk-KZ" dirty="0" smtClean="0"/>
              <a:t>Файлы приходят по почте</a:t>
            </a:r>
          </a:p>
          <a:p>
            <a:pPr lvl="2"/>
            <a:r>
              <a:rPr lang="en-US" dirty="0" smtClean="0"/>
              <a:t>PLATS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99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Другие виды ресурсов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1905000"/>
            <a:ext cx="6858000" cy="4191000"/>
          </a:xfrm>
        </p:spPr>
        <p:txBody>
          <a:bodyPr>
            <a:normAutofit lnSpcReduction="10000"/>
          </a:bodyPr>
          <a:lstStyle/>
          <a:p>
            <a:pPr lvl="1"/>
            <a:r>
              <a:rPr lang="kk-KZ" dirty="0"/>
              <a:t>Инструменты и сервисы</a:t>
            </a:r>
          </a:p>
          <a:p>
            <a:pPr lvl="2"/>
            <a:r>
              <a:rPr lang="kk-KZ" dirty="0" smtClean="0"/>
              <a:t>Для управления </a:t>
            </a:r>
            <a:r>
              <a:rPr lang="kk-KZ" dirty="0"/>
              <a:t>библиографией</a:t>
            </a:r>
            <a:endParaRPr lang="en-US" dirty="0"/>
          </a:p>
          <a:p>
            <a:pPr lvl="3"/>
            <a:r>
              <a:rPr lang="en-US" dirty="0" err="1" smtClean="0"/>
              <a:t>RefWorks</a:t>
            </a:r>
            <a:r>
              <a:rPr lang="en-US" dirty="0" smtClean="0"/>
              <a:t>, EndNote</a:t>
            </a:r>
            <a:endParaRPr lang="kk-KZ" dirty="0"/>
          </a:p>
          <a:p>
            <a:pPr lvl="2"/>
            <a:r>
              <a:rPr lang="kk-KZ" dirty="0" smtClean="0"/>
              <a:t>Для определения </a:t>
            </a:r>
            <a:r>
              <a:rPr lang="kk-KZ" dirty="0"/>
              <a:t>Плагиата</a:t>
            </a:r>
            <a:endParaRPr lang="en-US" dirty="0"/>
          </a:p>
          <a:p>
            <a:pPr lvl="3"/>
            <a:r>
              <a:rPr lang="en-US" dirty="0" smtClean="0"/>
              <a:t>Turn It In</a:t>
            </a:r>
            <a:endParaRPr lang="kk-KZ" dirty="0"/>
          </a:p>
          <a:p>
            <a:pPr lvl="2"/>
            <a:r>
              <a:rPr lang="kk-KZ" dirty="0" smtClean="0"/>
              <a:t>Для обеспечения </a:t>
            </a:r>
            <a:r>
              <a:rPr lang="kk-KZ" dirty="0"/>
              <a:t>доступа </a:t>
            </a:r>
            <a:r>
              <a:rPr lang="kk-KZ" dirty="0" smtClean="0"/>
              <a:t>вне территории университета</a:t>
            </a:r>
            <a:endParaRPr lang="en-US" dirty="0"/>
          </a:p>
          <a:p>
            <a:pPr lvl="3"/>
            <a:r>
              <a:rPr lang="en-US" dirty="0"/>
              <a:t>EZProxy</a:t>
            </a:r>
            <a:endParaRPr lang="kk-KZ" dirty="0"/>
          </a:p>
          <a:p>
            <a:pPr lvl="2"/>
            <a:r>
              <a:rPr lang="kk-KZ" dirty="0" smtClean="0"/>
              <a:t>Для обеспечения единого поиска, создания сводного каталога ресурсов</a:t>
            </a:r>
            <a:endParaRPr lang="en-US" dirty="0"/>
          </a:p>
          <a:p>
            <a:pPr lvl="3"/>
            <a:r>
              <a:rPr lang="en-US" dirty="0"/>
              <a:t>Summon (360Core, 360Link)</a:t>
            </a:r>
            <a:endParaRPr lang="kk-KZ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05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kk-KZ" dirty="0" smtClean="0"/>
              <a:t>По форме доступа</a:t>
            </a:r>
          </a:p>
          <a:p>
            <a:pPr lvl="1"/>
            <a:r>
              <a:rPr lang="kk-KZ" dirty="0" smtClean="0"/>
              <a:t>На внешней платформе агрегатора</a:t>
            </a:r>
            <a:endParaRPr lang="en-US" dirty="0" smtClean="0"/>
          </a:p>
          <a:p>
            <a:pPr lvl="2"/>
            <a:r>
              <a:rPr lang="en-US" dirty="0" err="1" smtClean="0"/>
              <a:t>Ebrary</a:t>
            </a:r>
            <a:r>
              <a:rPr lang="en-US" dirty="0" smtClean="0"/>
              <a:t> e-books</a:t>
            </a:r>
          </a:p>
          <a:p>
            <a:pPr lvl="2"/>
            <a:r>
              <a:rPr lang="en-US" dirty="0" smtClean="0"/>
              <a:t>EBSCO host e-books</a:t>
            </a:r>
            <a:endParaRPr lang="kk-KZ" dirty="0" smtClean="0"/>
          </a:p>
          <a:p>
            <a:pPr lvl="1"/>
            <a:r>
              <a:rPr lang="kk-KZ" dirty="0" smtClean="0"/>
              <a:t>На платформе издательства</a:t>
            </a:r>
            <a:endParaRPr lang="en-US" dirty="0" smtClean="0"/>
          </a:p>
          <a:p>
            <a:pPr lvl="2"/>
            <a:r>
              <a:rPr lang="en-US" dirty="0"/>
              <a:t>Wiley Books </a:t>
            </a:r>
            <a:r>
              <a:rPr lang="en-US" dirty="0" smtClean="0"/>
              <a:t>Online</a:t>
            </a:r>
            <a:endParaRPr lang="kk-KZ" dirty="0" smtClean="0"/>
          </a:p>
          <a:p>
            <a:pPr lvl="1"/>
            <a:r>
              <a:rPr lang="en-US" dirty="0" smtClean="0"/>
              <a:t>PDF</a:t>
            </a:r>
            <a:r>
              <a:rPr lang="kk-KZ" dirty="0" smtClean="0"/>
              <a:t> файлы</a:t>
            </a:r>
            <a:endParaRPr lang="en-US" dirty="0" smtClean="0"/>
          </a:p>
          <a:p>
            <a:pPr lvl="1"/>
            <a:r>
              <a:rPr lang="en-US" dirty="0" smtClean="0"/>
              <a:t>DRM </a:t>
            </a:r>
            <a:r>
              <a:rPr lang="kk-KZ" dirty="0" smtClean="0"/>
              <a:t>защищенные </a:t>
            </a:r>
            <a:r>
              <a:rPr lang="en-US" dirty="0" smtClean="0"/>
              <a:t>PDF/</a:t>
            </a:r>
            <a:r>
              <a:rPr lang="en-US" dirty="0" err="1" smtClean="0"/>
              <a:t>Epub</a:t>
            </a:r>
            <a:r>
              <a:rPr lang="en-US" dirty="0" smtClean="0"/>
              <a:t> </a:t>
            </a:r>
            <a:r>
              <a:rPr lang="kk-KZ" dirty="0" smtClean="0"/>
              <a:t>файлы</a:t>
            </a:r>
          </a:p>
          <a:p>
            <a:pPr lvl="1"/>
            <a:r>
              <a:rPr lang="ru-RU" dirty="0" smtClean="0"/>
              <a:t>Коды доступа к электронной версии книги (действует 90-180 дней)</a:t>
            </a:r>
            <a:r>
              <a:rPr lang="kk-KZ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24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23138" y="1738257"/>
            <a:ext cx="6629399" cy="230034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(Digital rights management)</a:t>
            </a:r>
          </a:p>
          <a:p>
            <a:r>
              <a:rPr lang="ru-RU" i="1" dirty="0" smtClean="0"/>
              <a:t>Технические </a:t>
            </a:r>
            <a:r>
              <a:rPr lang="ru-RU" i="1" dirty="0"/>
              <a:t>средства защиты авторских </a:t>
            </a:r>
            <a:r>
              <a:rPr lang="ru-RU" i="1" dirty="0" smtClean="0"/>
              <a:t>прав</a:t>
            </a:r>
            <a:endParaRPr lang="en-US" i="1" dirty="0" smtClean="0"/>
          </a:p>
          <a:p>
            <a:endParaRPr lang="en-US" i="1" dirty="0"/>
          </a:p>
          <a:p>
            <a:r>
              <a:rPr lang="en-US" i="1" dirty="0" smtClean="0"/>
              <a:t>Adobe Digital Editions</a:t>
            </a:r>
          </a:p>
          <a:p>
            <a:pPr lvl="1"/>
            <a:r>
              <a:rPr lang="en-US" i="1" dirty="0" smtClean="0"/>
              <a:t>Adobe ID account </a:t>
            </a:r>
            <a:r>
              <a:rPr lang="en-US" i="1" dirty="0" smtClean="0">
                <a:sym typeface="Wingdings" panose="05000000000000000000" pitchFamily="2" charset="2"/>
              </a:rPr>
              <a:t> Username &amp; Password</a:t>
            </a:r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046" y="5011615"/>
            <a:ext cx="1159819" cy="118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AppData\Local\Microsoft\Windows\Temporary Internet Files\Content.IE5\MTZU2UX2\MC90043264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34" y="41148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AppData\Local\Microsoft\Windows\Temporary Internet Files\Content.IE5\THSMDQFX\MC900439798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880" y="2596887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AppData\Local\Microsoft\Windows\Temporary Internet Files\Content.IE5\M7UKMIFS\MC900441333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880" y="3596640"/>
            <a:ext cx="1356360" cy="135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the-digital-reader.com/wp-content/uploads/2012/06/Adobe-Digital-Edition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386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25161" y="5181600"/>
            <a:ext cx="1112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Adobe ID</a:t>
            </a:r>
          </a:p>
          <a:p>
            <a:r>
              <a:rPr lang="en-US" b="1" dirty="0" smtClean="0"/>
              <a:t>password</a:t>
            </a:r>
            <a:endParaRPr lang="en-US" b="1" dirty="0"/>
          </a:p>
        </p:txBody>
      </p:sp>
      <p:sp>
        <p:nvSpPr>
          <p:cNvPr id="5" name="Right Arrow 4"/>
          <p:cNvSpPr/>
          <p:nvPr/>
        </p:nvSpPr>
        <p:spPr>
          <a:xfrm>
            <a:off x="2841634" y="4648200"/>
            <a:ext cx="853361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9648520">
            <a:off x="5029841" y="4146732"/>
            <a:ext cx="1318846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20977332">
            <a:off x="5162367" y="4477377"/>
            <a:ext cx="1318846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381275">
            <a:off x="5001275" y="4789316"/>
            <a:ext cx="1318846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0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кода доступа </a:t>
            </a:r>
            <a:endParaRPr lang="ru-RU" dirty="0"/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58287" y="1600199"/>
            <a:ext cx="5733113" cy="51240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Управление – это…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…это </a:t>
            </a:r>
            <a:r>
              <a:rPr lang="ru-RU" dirty="0"/>
              <a:t>процесс планирования, организации, мотивации и контроля, </a:t>
            </a:r>
            <a:r>
              <a:rPr lang="ru-RU" dirty="0" smtClean="0"/>
              <a:t>необходимый </a:t>
            </a:r>
            <a:r>
              <a:rPr lang="ru-RU" dirty="0"/>
              <a:t>для того, чтобы сформулировать и достичь цели </a:t>
            </a:r>
            <a:r>
              <a:rPr lang="ru-RU" dirty="0" smtClean="0"/>
              <a:t>организации.</a:t>
            </a:r>
          </a:p>
          <a:p>
            <a:pPr marL="0" indent="0" algn="r">
              <a:buNone/>
            </a:pPr>
            <a:endParaRPr lang="ru-RU" sz="1800" dirty="0" smtClean="0"/>
          </a:p>
          <a:p>
            <a:pPr marL="0" indent="0" algn="r">
              <a:buNone/>
            </a:pPr>
            <a:r>
              <a:rPr lang="ru-RU" sz="1800" dirty="0" smtClean="0"/>
              <a:t>(</a:t>
            </a:r>
            <a:r>
              <a:rPr lang="ru-RU" sz="1800" i="1" dirty="0"/>
              <a:t>Майкл </a:t>
            </a:r>
            <a:r>
              <a:rPr lang="ru-RU" sz="1800" i="1" dirty="0" err="1"/>
              <a:t>Мескон</a:t>
            </a:r>
            <a:r>
              <a:rPr lang="ru-RU" sz="1800" i="1" dirty="0"/>
              <a:t>, Майкл Альберт, Франклин </a:t>
            </a:r>
            <a:r>
              <a:rPr lang="ru-RU" sz="1800" i="1" dirty="0" err="1"/>
              <a:t>Хедоури</a:t>
            </a:r>
            <a:r>
              <a:rPr lang="ru-RU" sz="1800" i="1" dirty="0"/>
              <a:t>.</a:t>
            </a:r>
            <a:r>
              <a:rPr lang="ru-RU" sz="1800" dirty="0"/>
              <a:t> </a:t>
            </a:r>
            <a:r>
              <a:rPr lang="ru-RU" sz="1800" dirty="0">
                <a:hlinkClick r:id="rId2"/>
              </a:rPr>
              <a:t>Основы Менеджмента (</a:t>
            </a:r>
            <a:r>
              <a:rPr lang="en-US" sz="1800" dirty="0">
                <a:hlinkClick r:id="rId2"/>
              </a:rPr>
              <a:t>Management)</a:t>
            </a:r>
            <a:r>
              <a:rPr lang="en-US" sz="1800" dirty="0"/>
              <a:t> = Management / </a:t>
            </a:r>
            <a:r>
              <a:rPr lang="ru-RU" sz="1800" dirty="0"/>
              <a:t>пер. Л. И. Евенко. — М.: Дело, 1997. — 704 с. </a:t>
            </a:r>
            <a:r>
              <a:rPr lang="ru-RU" sz="1800" dirty="0" smtClean="0"/>
              <a:t>— </a:t>
            </a:r>
            <a:r>
              <a:rPr lang="en-US" sz="1800" dirty="0">
                <a:hlinkClick r:id="rId3"/>
              </a:rPr>
              <a:t>ISBN 5-7749-0047-9</a:t>
            </a:r>
            <a:r>
              <a:rPr lang="en-US" sz="1800" dirty="0"/>
              <a:t> (0060444150)</a:t>
            </a:r>
          </a:p>
        </p:txBody>
      </p:sp>
    </p:spTree>
    <p:extLst>
      <p:ext uri="{BB962C8B-B14F-4D97-AF65-F5344CB8AC3E}">
        <p14:creationId xmlns:p14="http://schemas.microsoft.com/office/powerpoint/2010/main" val="236409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кода доступа </a:t>
            </a:r>
            <a:endParaRPr lang="ru-RU" dirty="0"/>
          </a:p>
        </p:txBody>
      </p:sp>
      <p:pic>
        <p:nvPicPr>
          <p:cNvPr id="4" name="Содержимое 3" descr="2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981200"/>
            <a:ext cx="5422937" cy="42123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Процесс управления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k-KZ" dirty="0" smtClean="0"/>
              <a:t>Принятие запроса</a:t>
            </a:r>
            <a:r>
              <a:rPr lang="en-US" dirty="0" smtClean="0"/>
              <a:t>/</a:t>
            </a:r>
            <a:r>
              <a:rPr lang="kk-KZ" dirty="0" smtClean="0"/>
              <a:t>выбор</a:t>
            </a:r>
          </a:p>
          <a:p>
            <a:r>
              <a:rPr lang="kk-KZ" dirty="0" smtClean="0"/>
              <a:t>Организация тестового доступа</a:t>
            </a:r>
            <a:endParaRPr lang="en-US" dirty="0" smtClean="0"/>
          </a:p>
          <a:p>
            <a:r>
              <a:rPr lang="kk-KZ" dirty="0" smtClean="0"/>
              <a:t>Запрос инвойса</a:t>
            </a:r>
          </a:p>
          <a:p>
            <a:r>
              <a:rPr lang="kk-KZ" dirty="0" smtClean="0"/>
              <a:t>Оценка</a:t>
            </a:r>
          </a:p>
          <a:p>
            <a:r>
              <a:rPr lang="kk-KZ" dirty="0" smtClean="0"/>
              <a:t>Принятие решения подписка/покупка</a:t>
            </a:r>
          </a:p>
          <a:p>
            <a:r>
              <a:rPr lang="kk-KZ" dirty="0" smtClean="0"/>
              <a:t>Контроль доступа</a:t>
            </a:r>
          </a:p>
          <a:p>
            <a:r>
              <a:rPr lang="kk-KZ" dirty="0" smtClean="0"/>
              <a:t>Оценка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51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588982"/>
            <a:ext cx="6965245" cy="630218"/>
          </a:xfrm>
        </p:spPr>
        <p:txBody>
          <a:bodyPr>
            <a:normAutofit fontScale="90000"/>
          </a:bodyPr>
          <a:lstStyle/>
          <a:p>
            <a:r>
              <a:rPr lang="kk-KZ" dirty="0"/>
              <a:t>Принятие запроса</a:t>
            </a:r>
            <a:r>
              <a:rPr lang="en-US" dirty="0"/>
              <a:t>/</a:t>
            </a:r>
            <a:r>
              <a:rPr lang="kk-KZ" dirty="0" smtClean="0"/>
              <a:t>выбор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9424025"/>
              </p:ext>
            </p:extLst>
          </p:nvPr>
        </p:nvGraphicFramePr>
        <p:xfrm>
          <a:off x="762000" y="1356360"/>
          <a:ext cx="76200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3810000"/>
              </a:tblGrid>
              <a:tr h="343626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столбца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kk-KZ" dirty="0" smtClean="0"/>
                        <a:t>Наименование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kk-KZ" dirty="0" smtClean="0"/>
                        <a:t>Издательство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kk-KZ" dirty="0" smtClean="0"/>
                        <a:t>Статус автора запроса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kk-KZ" dirty="0" smtClean="0"/>
                        <a:t>Имя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kk-KZ" dirty="0" smtClean="0"/>
                        <a:t>Школа/департамент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kk-KZ" dirty="0" smtClean="0"/>
                        <a:t>Дата запроса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kk-KZ" dirty="0" smtClean="0"/>
                        <a:t>Добавлена кем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dirty="0" smtClean="0"/>
                        <a:t>Цена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Ссылка на инвойс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ru-RU" dirty="0" smtClean="0"/>
                        <a:t>Статус запроса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Тестовый доступ/Цена</a:t>
                      </a:r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en-US" dirty="0" smtClean="0"/>
                        <a:t>URL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kk-KZ" dirty="0" smtClean="0"/>
                        <a:t>Заметки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3626">
                <a:tc>
                  <a:txBody>
                    <a:bodyPr/>
                    <a:lstStyle/>
                    <a:p>
                      <a:r>
                        <a:rPr lang="kk-KZ" dirty="0" smtClean="0"/>
                        <a:t>Служебная записка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94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63040" y="3733801"/>
            <a:ext cx="6196405" cy="198926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kk-KZ" dirty="0" smtClean="0"/>
              <a:t>Одно из облачных решений</a:t>
            </a:r>
          </a:p>
          <a:p>
            <a:pPr marL="0" indent="0">
              <a:buNone/>
            </a:pPr>
            <a:r>
              <a:rPr lang="kk-KZ" dirty="0" smtClean="0"/>
              <a:t>+ доступ с любой точки</a:t>
            </a:r>
          </a:p>
          <a:p>
            <a:pPr marL="0" indent="0">
              <a:buNone/>
            </a:pPr>
            <a:r>
              <a:rPr lang="kk-KZ" dirty="0" smtClean="0"/>
              <a:t>+ обновления единого файла, в случае работы нескольких сотрудников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3276600" y="2209800"/>
            <a:ext cx="2514600" cy="1143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Google </a:t>
            </a:r>
            <a:r>
              <a:rPr lang="en-US" sz="2000" b="1" dirty="0" smtClean="0">
                <a:solidFill>
                  <a:schemeClr val="tx1"/>
                </a:solidFill>
              </a:rPr>
              <a:t>Drive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08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dirty="0"/>
              <a:t>Организация тестового </a:t>
            </a:r>
            <a:r>
              <a:rPr lang="kk-KZ" dirty="0" smtClean="0"/>
              <a:t>доступа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2209800"/>
            <a:ext cx="7010400" cy="3603812"/>
          </a:xfrm>
        </p:spPr>
        <p:txBody>
          <a:bodyPr/>
          <a:lstStyle/>
          <a:p>
            <a:r>
              <a:rPr lang="ru-RU" dirty="0" smtClean="0"/>
              <a:t>Изучение веб-сайта ресурса</a:t>
            </a:r>
          </a:p>
          <a:p>
            <a:r>
              <a:rPr lang="ru-RU" dirty="0" smtClean="0"/>
              <a:t>Определение контактной информации</a:t>
            </a:r>
          </a:p>
          <a:p>
            <a:pPr lvl="1"/>
            <a:r>
              <a:rPr lang="ru-RU" dirty="0" smtClean="0"/>
              <a:t>Заполнение формы</a:t>
            </a:r>
          </a:p>
          <a:p>
            <a:pPr lvl="1"/>
            <a:r>
              <a:rPr lang="ru-RU" dirty="0" smtClean="0"/>
              <a:t>Запрос тестового доступа</a:t>
            </a:r>
          </a:p>
          <a:p>
            <a:pPr lvl="2"/>
            <a:r>
              <a:rPr lang="ru-RU" dirty="0" smtClean="0"/>
              <a:t>IP адреса организации</a:t>
            </a:r>
          </a:p>
          <a:p>
            <a:r>
              <a:rPr lang="ru-RU" dirty="0" smtClean="0"/>
              <a:t>Объявление и распространение информации (по всем каналам связи)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134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Анализ </a:t>
            </a:r>
            <a:r>
              <a:rPr lang="ru-RU" dirty="0" smtClean="0"/>
              <a:t>статистики</a:t>
            </a:r>
          </a:p>
          <a:p>
            <a:r>
              <a:rPr lang="ru-RU" dirty="0" smtClean="0"/>
              <a:t>Сбор </a:t>
            </a:r>
            <a:r>
              <a:rPr lang="ru-RU" dirty="0"/>
              <a:t>отзывов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23977" y="3581400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Принятие решения</a:t>
            </a:r>
          </a:p>
          <a:p>
            <a:r>
              <a:rPr lang="ru-RU" dirty="0" smtClean="0"/>
              <a:t>о покупке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22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Контроль доступа</a:t>
            </a:r>
            <a:br>
              <a:rPr lang="ru-RU" dirty="0" smtClean="0"/>
            </a:br>
            <a:r>
              <a:rPr lang="ru-RU" dirty="0" smtClean="0"/>
              <a:t>Основные причины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815656"/>
              </p:ext>
            </p:extLst>
          </p:nvPr>
        </p:nvGraphicFramePr>
        <p:xfrm>
          <a:off x="1066800" y="2209800"/>
          <a:ext cx="7086600" cy="308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300"/>
                <a:gridCol w="3543300"/>
              </a:tblGrid>
              <a:tr h="4470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Контрольный вопрос</a:t>
                      </a:r>
                      <a:endParaRPr lang="en-US" dirty="0"/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ru-RU" dirty="0" smtClean="0"/>
                        <a:t>Нет доступа в сеть Интернет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Открываются ли другие веб сайты?</a:t>
                      </a:r>
                      <a:endParaRPr lang="en-US" dirty="0"/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Проблема с </a:t>
                      </a:r>
                      <a:r>
                        <a:rPr lang="en-US" dirty="0" smtClean="0"/>
                        <a:t>EZProxy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 доступа вне кампуса,</a:t>
                      </a:r>
                      <a:r>
                        <a:rPr lang="ru-RU" baseline="0" dirty="0" smtClean="0"/>
                        <a:t> а в кампусе есть</a:t>
                      </a:r>
                      <a:endParaRPr lang="en-US" dirty="0"/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ru-RU" dirty="0" smtClean="0"/>
                        <a:t>Нет в</a:t>
                      </a:r>
                      <a:r>
                        <a:rPr lang="ru-RU" baseline="0" dirty="0" smtClean="0"/>
                        <a:t> подписке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Проверить годы изданий</a:t>
                      </a:r>
                      <a:endParaRPr lang="en-US" dirty="0"/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Проблема на стороне провайдера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Веб сайт не открывается ни на одном из устройств</a:t>
                      </a:r>
                      <a:r>
                        <a:rPr lang="ru-RU" baseline="0" dirty="0" smtClean="0"/>
                        <a:t> различных сетей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256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Оценка</a:t>
            </a:r>
            <a:r>
              <a:rPr lang="en-US" dirty="0" smtClean="0"/>
              <a:t>/</a:t>
            </a:r>
            <a:r>
              <a:rPr lang="ru-RU" dirty="0" smtClean="0"/>
              <a:t>статистика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63040" y="2438399"/>
            <a:ext cx="6196405" cy="3284669"/>
          </a:xfrm>
        </p:spPr>
        <p:txBody>
          <a:bodyPr/>
          <a:lstStyle/>
          <a:p>
            <a:r>
              <a:rPr lang="ru-RU" dirty="0"/>
              <a:t>Сессия - </a:t>
            </a:r>
            <a:r>
              <a:rPr lang="en-US" dirty="0" smtClean="0"/>
              <a:t>Session</a:t>
            </a:r>
            <a:endParaRPr lang="ru-RU" dirty="0"/>
          </a:p>
          <a:p>
            <a:r>
              <a:rPr lang="ru-RU" dirty="0" smtClean="0"/>
              <a:t>Поиск – </a:t>
            </a:r>
            <a:r>
              <a:rPr lang="en-US" dirty="0" smtClean="0"/>
              <a:t>Searches</a:t>
            </a:r>
            <a:endParaRPr lang="ru-RU" dirty="0" smtClean="0"/>
          </a:p>
          <a:p>
            <a:r>
              <a:rPr lang="ru-RU" dirty="0" smtClean="0"/>
              <a:t>Загрузка –</a:t>
            </a:r>
            <a:r>
              <a:rPr lang="en-US" dirty="0" smtClean="0"/>
              <a:t> Use/FT download</a:t>
            </a:r>
            <a:endParaRPr lang="ru-RU" dirty="0" smtClean="0"/>
          </a:p>
          <a:p>
            <a:r>
              <a:rPr lang="ru-RU" dirty="0" smtClean="0"/>
              <a:t>Просмотр –</a:t>
            </a:r>
            <a:r>
              <a:rPr lang="en-US" dirty="0" smtClean="0"/>
              <a:t> Record view</a:t>
            </a:r>
            <a:endParaRPr lang="ru-RU" dirty="0" smtClean="0"/>
          </a:p>
          <a:p>
            <a:r>
              <a:rPr lang="ru-RU" dirty="0" smtClean="0"/>
              <a:t>Отказ – </a:t>
            </a:r>
            <a:r>
              <a:rPr lang="en-US" dirty="0" smtClean="0"/>
              <a:t>Denial</a:t>
            </a:r>
          </a:p>
          <a:p>
            <a:r>
              <a:rPr lang="kk-KZ" dirty="0" smtClean="0"/>
              <a:t>Посещение - </a:t>
            </a:r>
            <a:r>
              <a:rPr lang="en-US" dirty="0" smtClean="0"/>
              <a:t>Visit</a:t>
            </a:r>
            <a:endParaRPr lang="ru-R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36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65245" cy="630218"/>
          </a:xfrm>
        </p:spPr>
        <p:txBody>
          <a:bodyPr>
            <a:normAutofit fontScale="90000"/>
          </a:bodyPr>
          <a:lstStyle/>
          <a:p>
            <a:r>
              <a:rPr lang="kk-KZ" dirty="0" smtClean="0"/>
              <a:t>Учет э-книг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551742"/>
              </p:ext>
            </p:extLst>
          </p:nvPr>
        </p:nvGraphicFramePr>
        <p:xfrm>
          <a:off x="914400" y="1219200"/>
          <a:ext cx="7391400" cy="4902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5700"/>
                <a:gridCol w="3695700"/>
              </a:tblGrid>
              <a:tr h="314956">
                <a:tc>
                  <a:txBody>
                    <a:bodyPr/>
                    <a:lstStyle/>
                    <a:p>
                      <a:r>
                        <a:rPr lang="kk-KZ" sz="1600" dirty="0" smtClean="0"/>
                        <a:t>Название столбца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1600" dirty="0" smtClean="0"/>
                        <a:t>Описание</a:t>
                      </a:r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Наименование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Кол-во книг по договору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Кол-во книг по факту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1600" dirty="0" smtClean="0"/>
                        <a:t>Дубликаты</a:t>
                      </a:r>
                      <a:r>
                        <a:rPr lang="kk-KZ" sz="1600" baseline="0" dirty="0" smtClean="0"/>
                        <a:t> </a:t>
                      </a:r>
                      <a:r>
                        <a:rPr lang="ru-RU" sz="1600" baseline="0" dirty="0" smtClean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ru-RU" sz="1600" baseline="0" dirty="0" smtClean="0">
                          <a:sym typeface="Wingdings" panose="05000000000000000000" pitchFamily="2" charset="2"/>
                        </a:rPr>
                        <a:t>перерасчет</a:t>
                      </a:r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Номер договора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Стоимость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URL</a:t>
                      </a:r>
                      <a:r>
                        <a:rPr lang="kk-KZ" sz="1600" dirty="0" smtClean="0"/>
                        <a:t> - Ссылка</a:t>
                      </a:r>
                      <a:r>
                        <a:rPr lang="kk-KZ" sz="1600" baseline="0" dirty="0" smtClean="0"/>
                        <a:t> на ресурс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URL - </a:t>
                      </a:r>
                      <a:r>
                        <a:rPr lang="kk-KZ" sz="1600" dirty="0" smtClean="0"/>
                        <a:t>Ссылка</a:t>
                      </a:r>
                      <a:r>
                        <a:rPr lang="kk-KZ" sz="1600" baseline="0" dirty="0" smtClean="0"/>
                        <a:t> для администатора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kk-KZ" sz="1600" dirty="0" smtClean="0"/>
                        <a:t>Логин</a:t>
                      </a:r>
                      <a:r>
                        <a:rPr lang="kk-KZ" sz="1600" baseline="0" dirty="0" smtClean="0"/>
                        <a:t> и пароль админ-ра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Для сбора статистики</a:t>
                      </a:r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kk-KZ" sz="1600" dirty="0" smtClean="0"/>
                        <a:t>Тех.</a:t>
                      </a:r>
                      <a:r>
                        <a:rPr lang="kk-KZ" sz="1600" baseline="0" dirty="0" smtClean="0"/>
                        <a:t> Поддержка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43622">
                <a:tc>
                  <a:txBody>
                    <a:bodyPr/>
                    <a:lstStyle/>
                    <a:p>
                      <a:r>
                        <a:rPr lang="kk-KZ" sz="1600" dirty="0" smtClean="0"/>
                        <a:t>Исполнитель  </a:t>
                      </a:r>
                      <a:r>
                        <a:rPr lang="ru-RU" sz="1600" dirty="0" smtClean="0"/>
                        <a:t>(издательство/агентство)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Статус в </a:t>
                      </a:r>
                      <a:r>
                        <a:rPr lang="ru-RU" sz="1600" dirty="0" err="1" smtClean="0"/>
                        <a:t>Саммон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1600" dirty="0" smtClean="0"/>
                        <a:t>Добавлены</a:t>
                      </a:r>
                      <a:r>
                        <a:rPr lang="kk-KZ" sz="1600" baseline="0" dirty="0" smtClean="0"/>
                        <a:t>/не добавлены</a:t>
                      </a:r>
                      <a:endParaRPr lang="en-US" sz="16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Список книг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1600" dirty="0" smtClean="0"/>
                        <a:t>Файл со списком</a:t>
                      </a:r>
                      <a:r>
                        <a:rPr lang="kk-KZ" sz="1600" baseline="0" dirty="0" smtClean="0"/>
                        <a:t> ссылок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2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Пример таблицы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72" y="1905000"/>
            <a:ext cx="8909540" cy="3657600"/>
          </a:xfrm>
        </p:spPr>
      </p:pic>
    </p:spTree>
    <p:extLst>
      <p:ext uri="{BB962C8B-B14F-4D97-AF65-F5344CB8AC3E}">
        <p14:creationId xmlns:p14="http://schemas.microsoft.com/office/powerpoint/2010/main" val="354811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</a:t>
            </a:r>
            <a:r>
              <a:rPr lang="en-US" dirty="0" smtClean="0"/>
              <a:t> </a:t>
            </a:r>
            <a:r>
              <a:rPr lang="kk-KZ" dirty="0" smtClean="0"/>
              <a:t>современной</a:t>
            </a:r>
            <a:r>
              <a:rPr lang="ru-RU" dirty="0" smtClean="0"/>
              <a:t> библиотеки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Удовлетворение потребностей в научной информации ППС, ученых  и студентов</a:t>
            </a:r>
          </a:p>
          <a:p>
            <a:r>
              <a:rPr lang="ru-RU" dirty="0" smtClean="0"/>
              <a:t>Обеспечение доступа и помощь в эффективном поиске ресурсов</a:t>
            </a:r>
            <a:endParaRPr lang="en-US" dirty="0" smtClean="0"/>
          </a:p>
          <a:p>
            <a:r>
              <a:rPr lang="ru-RU" dirty="0"/>
              <a:t>Эффективное использование бюджета</a:t>
            </a:r>
          </a:p>
          <a:p>
            <a:pPr marL="0" indent="0">
              <a:buNone/>
            </a:pPr>
            <a:endParaRPr lang="ru-R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6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65245" cy="630218"/>
          </a:xfrm>
        </p:spPr>
        <p:txBody>
          <a:bodyPr>
            <a:normAutofit fontScale="90000"/>
          </a:bodyPr>
          <a:lstStyle/>
          <a:p>
            <a:r>
              <a:rPr lang="kk-KZ" dirty="0" smtClean="0"/>
              <a:t>Учет подписок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174978"/>
              </p:ext>
            </p:extLst>
          </p:nvPr>
        </p:nvGraphicFramePr>
        <p:xfrm>
          <a:off x="914400" y="1219200"/>
          <a:ext cx="7391400" cy="4866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5700"/>
                <a:gridCol w="3695700"/>
              </a:tblGrid>
              <a:tr h="314956">
                <a:tc>
                  <a:txBody>
                    <a:bodyPr/>
                    <a:lstStyle/>
                    <a:p>
                      <a:r>
                        <a:rPr lang="kk-KZ" sz="1400" dirty="0" smtClean="0"/>
                        <a:t>Название столбца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1400" dirty="0" smtClean="0"/>
                        <a:t>Описание</a:t>
                      </a:r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Краткая характеристика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 журналов</a:t>
                      </a:r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Номер договора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kk-KZ" sz="1400" dirty="0" smtClean="0"/>
                        <a:t>Период</a:t>
                      </a:r>
                      <a:r>
                        <a:rPr lang="kk-KZ" sz="1400" baseline="0" dirty="0" smtClean="0"/>
                        <a:t> подписки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Стоимость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URL</a:t>
                      </a:r>
                      <a:r>
                        <a:rPr lang="kk-KZ" sz="1400" dirty="0" smtClean="0"/>
                        <a:t> - Ссылка</a:t>
                      </a:r>
                      <a:r>
                        <a:rPr lang="kk-KZ" sz="1400" baseline="0" dirty="0" smtClean="0"/>
                        <a:t> на ресурс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URL - </a:t>
                      </a:r>
                      <a:r>
                        <a:rPr lang="kk-KZ" sz="1400" dirty="0" smtClean="0"/>
                        <a:t>Ссылка</a:t>
                      </a:r>
                      <a:r>
                        <a:rPr lang="kk-KZ" sz="1400" baseline="0" dirty="0" smtClean="0"/>
                        <a:t> для администатора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kk-KZ" sz="1400" dirty="0" smtClean="0"/>
                        <a:t>Логин</a:t>
                      </a:r>
                      <a:r>
                        <a:rPr lang="kk-KZ" sz="1400" baseline="0" dirty="0" smtClean="0"/>
                        <a:t> и пароль админ-ра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43622">
                <a:tc>
                  <a:txBody>
                    <a:bodyPr/>
                    <a:lstStyle/>
                    <a:p>
                      <a:r>
                        <a:rPr lang="kk-KZ" sz="1400" dirty="0" smtClean="0"/>
                        <a:t>Доступ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543622">
                <a:tc>
                  <a:txBody>
                    <a:bodyPr/>
                    <a:lstStyle/>
                    <a:p>
                      <a:r>
                        <a:rPr lang="kk-KZ" sz="1400" dirty="0" smtClean="0"/>
                        <a:t>Исполнитель </a:t>
                      </a:r>
                      <a:r>
                        <a:rPr lang="ru-RU" sz="1400" dirty="0" smtClean="0"/>
                        <a:t>(издательство/агентство)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Статус в </a:t>
                      </a:r>
                      <a:r>
                        <a:rPr lang="ru-RU" sz="1400" dirty="0" err="1" smtClean="0"/>
                        <a:t>Саммон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1400" dirty="0" smtClean="0"/>
                        <a:t>Добавлены</a:t>
                      </a:r>
                      <a:r>
                        <a:rPr lang="kk-KZ" sz="1400" baseline="0" dirty="0" smtClean="0"/>
                        <a:t> не добавлены</a:t>
                      </a:r>
                      <a:endParaRPr lang="en-US" sz="1400" dirty="0"/>
                    </a:p>
                  </a:txBody>
                  <a:tcPr/>
                </a:tc>
              </a:tr>
              <a:tr h="314956">
                <a:tc>
                  <a:txBody>
                    <a:bodyPr/>
                    <a:lstStyle/>
                    <a:p>
                      <a:r>
                        <a:rPr lang="kk-KZ" sz="1400" dirty="0" smtClean="0"/>
                        <a:t>Наличие лицензии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944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8733110" cy="4650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/>
              <a:t>Пример таблицы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9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k-KZ" dirty="0" smtClean="0"/>
              <a:t>Инструменты единого поиска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84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dirty="0" smtClean="0"/>
              <a:t>Каталоги нового поколения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Discovery tools/Federated search/Web scale discovery tools </a:t>
            </a:r>
            <a:endParaRPr lang="ru-RU" dirty="0" smtClean="0"/>
          </a:p>
          <a:p>
            <a:r>
              <a:rPr lang="ru-RU" dirty="0" smtClean="0"/>
              <a:t>Создание сводного каталога электронных ресурсов</a:t>
            </a:r>
          </a:p>
          <a:p>
            <a:r>
              <a:rPr lang="ru-RU" dirty="0" smtClean="0"/>
              <a:t>Единый поиск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42" t="45684" r="2657" b="32421"/>
          <a:stretch/>
        </p:blipFill>
        <p:spPr bwMode="auto">
          <a:xfrm>
            <a:off x="685800" y="4267200"/>
            <a:ext cx="8172445" cy="20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52600" y="4267200"/>
            <a:ext cx="3019422" cy="381000"/>
          </a:xfrm>
          <a:prstGeom prst="rect">
            <a:avLst/>
          </a:prstGeom>
          <a:solidFill>
            <a:srgbClr val="6567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3" t="17897" r="29961" b="15847"/>
          <a:stretch/>
        </p:blipFill>
        <p:spPr bwMode="auto">
          <a:xfrm>
            <a:off x="152400" y="914400"/>
            <a:ext cx="886845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407877" y="4267200"/>
            <a:ext cx="2057400" cy="1828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309446" y="2362200"/>
            <a:ext cx="2186354" cy="1981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Критерии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arenR"/>
            </a:pPr>
            <a:r>
              <a:rPr lang="kk-KZ" dirty="0" smtClean="0"/>
              <a:t>Единая точка входа для поиска всех библиотечных материалов</a:t>
            </a:r>
          </a:p>
          <a:p>
            <a:pPr marL="457200" indent="-457200">
              <a:buFont typeface="+mj-lt"/>
              <a:buAutoNum type="arabicParenR"/>
            </a:pPr>
            <a:r>
              <a:rPr lang="kk-KZ" dirty="0" smtClean="0"/>
              <a:t>Приятный дружеский интерфейс</a:t>
            </a:r>
          </a:p>
          <a:p>
            <a:pPr marL="457200" indent="-457200">
              <a:buFont typeface="+mj-lt"/>
              <a:buAutoNum type="arabicParenR"/>
            </a:pPr>
            <a:r>
              <a:rPr lang="kk-KZ" dirty="0" smtClean="0"/>
              <a:t>Дополнительная информация </a:t>
            </a:r>
            <a:r>
              <a:rPr lang="ru-RU" dirty="0" smtClean="0"/>
              <a:t>(обложка книги)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Многогранный поиск / </a:t>
            </a:r>
            <a:r>
              <a:rPr lang="ru-RU" dirty="0" err="1" smtClean="0"/>
              <a:t>Фасетная</a:t>
            </a:r>
            <a:r>
              <a:rPr lang="ru-RU" dirty="0" smtClean="0"/>
              <a:t> / </a:t>
            </a:r>
            <a:r>
              <a:rPr lang="ru-RU" dirty="0" err="1" smtClean="0"/>
              <a:t>фасочная</a:t>
            </a:r>
            <a:r>
              <a:rPr lang="ru-RU" dirty="0" smtClean="0"/>
              <a:t> навигация/Фильтр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Наличие поля простого поиска по ключевому слову на каждой из страниц</a:t>
            </a:r>
          </a:p>
          <a:p>
            <a:pPr marL="457200" indent="-45720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89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Критерии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arenR" startAt="6"/>
            </a:pPr>
            <a:r>
              <a:rPr lang="ru-RU" dirty="0" smtClean="0"/>
              <a:t>Релевантность</a:t>
            </a:r>
          </a:p>
          <a:p>
            <a:pPr marL="457200" indent="-457200">
              <a:buFont typeface="+mj-lt"/>
              <a:buAutoNum type="arabicParenR" startAt="6"/>
            </a:pPr>
            <a:r>
              <a:rPr lang="ru-RU" dirty="0" smtClean="0"/>
              <a:t>Проверка орфографии</a:t>
            </a:r>
          </a:p>
          <a:p>
            <a:pPr marL="457200" indent="-457200">
              <a:buFont typeface="+mj-lt"/>
              <a:buAutoNum type="arabicParenR" startAt="6"/>
            </a:pPr>
            <a:r>
              <a:rPr lang="ru-RU" dirty="0" smtClean="0"/>
              <a:t>Рекомендации</a:t>
            </a:r>
          </a:p>
          <a:p>
            <a:pPr marL="457200" indent="-457200">
              <a:buFont typeface="+mj-lt"/>
              <a:buAutoNum type="arabicParenR" startAt="6"/>
            </a:pPr>
            <a:r>
              <a:rPr lang="ru-RU" dirty="0" smtClean="0"/>
              <a:t>Вклад пользователей (рейтинги, комментарии, критика, обзоры, и т.д.)</a:t>
            </a:r>
          </a:p>
          <a:p>
            <a:pPr marL="457200" indent="-457200">
              <a:buFont typeface="+mj-lt"/>
              <a:buAutoNum type="arabicParenR" startAt="6"/>
            </a:pPr>
            <a:r>
              <a:rPr lang="en-US" dirty="0" smtClean="0"/>
              <a:t>RSS</a:t>
            </a:r>
          </a:p>
          <a:p>
            <a:pPr marL="457200" indent="-457200">
              <a:buFont typeface="+mj-lt"/>
              <a:buAutoNum type="arabicParenR" startAt="6"/>
            </a:pPr>
            <a:r>
              <a:rPr lang="ru-RU" dirty="0" smtClean="0"/>
              <a:t>Интеграция с социальными сетями</a:t>
            </a:r>
          </a:p>
          <a:p>
            <a:pPr marL="457200" indent="-457200">
              <a:buFont typeface="+mj-lt"/>
              <a:buAutoNum type="arabicParenR" startAt="6"/>
            </a:pPr>
            <a:r>
              <a:rPr lang="ru-RU" dirty="0" smtClean="0"/>
              <a:t>Надежность ссылок</a:t>
            </a:r>
            <a:endParaRPr lang="en-US" dirty="0" smtClean="0"/>
          </a:p>
          <a:p>
            <a:pPr marL="457200" indent="-457200">
              <a:buFont typeface="+mj-lt"/>
              <a:buAutoNum type="arabicParenR" startAt="6"/>
            </a:pPr>
            <a:r>
              <a:rPr lang="en-US" dirty="0" smtClean="0"/>
              <a:t>MARC</a:t>
            </a:r>
          </a:p>
          <a:p>
            <a:pPr marL="457200" indent="-457200">
              <a:buFont typeface="+mj-lt"/>
              <a:buAutoNum type="arabicParenR" startAt="6"/>
            </a:pPr>
            <a:r>
              <a:rPr lang="ru-RU" smtClean="0"/>
              <a:t>Частота обновлений</a:t>
            </a:r>
            <a:endParaRPr lang="ru-RU" dirty="0" smtClean="0"/>
          </a:p>
          <a:p>
            <a:pPr marL="457200" indent="-457200">
              <a:buFont typeface="+mj-lt"/>
              <a:buAutoNum type="arabicParenR" startAt="6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89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7" r="8731"/>
          <a:stretch/>
        </p:blipFill>
        <p:spPr bwMode="auto">
          <a:xfrm>
            <a:off x="0" y="457200"/>
            <a:ext cx="9144000" cy="607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035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5" r="28923" b="2080"/>
          <a:stretch/>
        </p:blipFill>
        <p:spPr bwMode="auto">
          <a:xfrm>
            <a:off x="1905000" y="152400"/>
            <a:ext cx="52578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927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69"/>
          <a:stretch/>
        </p:blipFill>
        <p:spPr bwMode="auto">
          <a:xfrm>
            <a:off x="0" y="594946"/>
            <a:ext cx="8862646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93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Библиографы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63040" y="1828800"/>
            <a:ext cx="6196405" cy="4191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предоставление огромного потока новой литературы читателям в </a:t>
            </a:r>
            <a:r>
              <a:rPr lang="ru-RU" dirty="0"/>
              <a:t>максимально удобной </a:t>
            </a:r>
            <a:r>
              <a:rPr lang="ru-RU" dirty="0" smtClean="0"/>
              <a:t>форме</a:t>
            </a:r>
          </a:p>
          <a:p>
            <a:r>
              <a:rPr lang="ru-RU" dirty="0" smtClean="0"/>
              <a:t>анализ </a:t>
            </a:r>
            <a:r>
              <a:rPr lang="ru-RU" dirty="0"/>
              <a:t>и изучение читательского спроса на </a:t>
            </a:r>
            <a:r>
              <a:rPr lang="ru-RU" dirty="0" smtClean="0"/>
              <a:t>ту </a:t>
            </a:r>
            <a:r>
              <a:rPr lang="ru-RU" dirty="0"/>
              <a:t>или </a:t>
            </a:r>
            <a:r>
              <a:rPr lang="ru-RU" dirty="0" smtClean="0"/>
              <a:t>иную литературу</a:t>
            </a:r>
          </a:p>
          <a:p>
            <a:r>
              <a:rPr lang="ru-RU" dirty="0" smtClean="0"/>
              <a:t>создание </a:t>
            </a:r>
            <a:r>
              <a:rPr lang="ru-RU" dirty="0"/>
              <a:t>справочно-информационного фонда и его научная, техническая </a:t>
            </a:r>
            <a:r>
              <a:rPr lang="ru-RU" dirty="0" smtClean="0"/>
              <a:t>обработка</a:t>
            </a:r>
          </a:p>
          <a:p>
            <a:r>
              <a:rPr lang="ru-RU" dirty="0" smtClean="0"/>
              <a:t>создание </a:t>
            </a:r>
            <a:r>
              <a:rPr lang="ru-RU" dirty="0"/>
              <a:t>самых разных каталогов, которые значительно упрощают работу с </a:t>
            </a:r>
            <a:r>
              <a:rPr lang="ru-RU" dirty="0" smtClean="0"/>
              <a:t>литературой </a:t>
            </a:r>
            <a:r>
              <a:rPr lang="ru-RU" dirty="0"/>
              <a:t>как читателей, так и остальных работников </a:t>
            </a:r>
            <a:r>
              <a:rPr lang="ru-RU" dirty="0" smtClean="0"/>
              <a:t>библиотеки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58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00"/>
          <a:stretch/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475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31"/>
          <a:stretch/>
        </p:blipFill>
        <p:spPr bwMode="auto">
          <a:xfrm>
            <a:off x="0" y="573741"/>
            <a:ext cx="9144000" cy="582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117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EBSCO Discovery Service (EDS)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92835" y="1600200"/>
            <a:ext cx="719328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EDS (</a:t>
            </a:r>
            <a:r>
              <a:rPr lang="ru-RU" dirty="0" smtClean="0"/>
              <a:t>продолжение)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802" y="2119313"/>
            <a:ext cx="6568598" cy="410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Электронные ресурсы Назарбаев Университета</a:t>
            </a:r>
            <a:endParaRPr lang="ru-RU" dirty="0"/>
          </a:p>
        </p:txBody>
      </p:sp>
      <p:pic>
        <p:nvPicPr>
          <p:cNvPr id="6" name="Содержимое 5" descr="554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43819" y="2774646"/>
            <a:ext cx="7561981" cy="27984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Рекомендуемая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Международная Федерация Библиотечных Ассоциаций, «Ключевые проблемы </a:t>
            </a:r>
            <a:r>
              <a:rPr lang="ru-RU" smtClean="0"/>
              <a:t>развития коллекции электронных </a:t>
            </a:r>
            <a:r>
              <a:rPr lang="ru-RU" dirty="0" smtClean="0"/>
              <a:t>ресурсов: руководство для библиотек», авг. 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Новизна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55326262"/>
              </p:ext>
            </p:extLst>
          </p:nvPr>
        </p:nvGraphicFramePr>
        <p:xfrm>
          <a:off x="1463675" y="2119313"/>
          <a:ext cx="6196013" cy="3748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4600" y="4865301"/>
            <a:ext cx="323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Процесс коммерциализации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95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154218"/>
          </a:xfrm>
        </p:spPr>
        <p:txBody>
          <a:bodyPr>
            <a:normAutofit/>
          </a:bodyPr>
          <a:lstStyle/>
          <a:p>
            <a:r>
              <a:rPr lang="ru-RU" dirty="0" smtClean="0"/>
              <a:t>Библиографы</a:t>
            </a:r>
            <a:br>
              <a:rPr lang="ru-RU" dirty="0" smtClean="0"/>
            </a:br>
            <a:r>
              <a:rPr lang="ru-RU" sz="2800" dirty="0">
                <a:solidFill>
                  <a:srgbClr val="000000"/>
                </a:solidFill>
                <a:latin typeface="Times New Roman"/>
              </a:rPr>
              <a:t>в современном библиотечно-информационном пространстве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63040" y="3428999"/>
            <a:ext cx="6196405" cy="2294069"/>
          </a:xfrm>
        </p:spPr>
        <p:txBody>
          <a:bodyPr>
            <a:normAutofit fontScale="85000" lnSpcReduction="20000"/>
          </a:bodyPr>
          <a:lstStyle/>
          <a:p>
            <a:r>
              <a:rPr lang="kk-KZ" dirty="0" smtClean="0"/>
              <a:t>Управление и координация электронными ресурсами</a:t>
            </a:r>
          </a:p>
          <a:p>
            <a:r>
              <a:rPr lang="kk-KZ" dirty="0" smtClean="0"/>
              <a:t>Обучение в использовании баз данных и других видов электронных ресурсов</a:t>
            </a:r>
          </a:p>
          <a:p>
            <a:r>
              <a:rPr lang="kk-KZ" dirty="0" smtClean="0"/>
              <a:t>Создание каталогов электронных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341629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Обязанности координатора электронных ресурсов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сбор и анализ информации от пользователей и предметных библиотекарей  </a:t>
            </a:r>
          </a:p>
          <a:p>
            <a:r>
              <a:rPr lang="ru-RU" dirty="0" smtClean="0"/>
              <a:t>контакт с издательствами и подписными агентствами </a:t>
            </a:r>
          </a:p>
          <a:p>
            <a:r>
              <a:rPr lang="ru-RU" dirty="0" smtClean="0"/>
              <a:t>организация тестовых доступов </a:t>
            </a:r>
          </a:p>
          <a:p>
            <a:r>
              <a:rPr lang="ru-RU" dirty="0" smtClean="0"/>
              <a:t>проверка и подписка лицензий </a:t>
            </a:r>
          </a:p>
          <a:p>
            <a:r>
              <a:rPr lang="ru-RU" dirty="0" smtClean="0"/>
              <a:t>ведение документации</a:t>
            </a:r>
          </a:p>
          <a:p>
            <a:r>
              <a:rPr lang="ru-RU" dirty="0" smtClean="0"/>
              <a:t>регулярное обновление или отмена подписок</a:t>
            </a:r>
          </a:p>
          <a:p>
            <a:r>
              <a:rPr lang="ru-RU" dirty="0" smtClean="0"/>
              <a:t> ведение, поддержка и обновление систем для работы с е-ресурсами, часто в сотрудничестве со специалистами IT</a:t>
            </a:r>
          </a:p>
          <a:p>
            <a:r>
              <a:rPr lang="ru-RU" dirty="0" smtClean="0"/>
              <a:t>сбор и анализ статистики использования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458200" cy="1066800"/>
          </a:xfrm>
        </p:spPr>
        <p:txBody>
          <a:bodyPr>
            <a:noAutofit/>
          </a:bodyPr>
          <a:lstStyle/>
          <a:p>
            <a:r>
              <a:rPr lang="kk-KZ" sz="2800" b="1" dirty="0"/>
              <a:t>Классификация электронных </a:t>
            </a:r>
            <a:r>
              <a:rPr lang="kk-KZ" sz="2800" b="1" dirty="0" smtClean="0"/>
              <a:t>ресурсов</a:t>
            </a:r>
            <a:br>
              <a:rPr lang="kk-KZ" sz="2800" b="1" dirty="0" smtClean="0"/>
            </a:br>
            <a:r>
              <a:rPr lang="kk-KZ" sz="2800" b="1" dirty="0" smtClean="0"/>
              <a:t>на </a:t>
            </a:r>
            <a:r>
              <a:rPr lang="kk-KZ" sz="2800" b="1" dirty="0"/>
              <a:t>примере </a:t>
            </a:r>
            <a:r>
              <a:rPr lang="kk-KZ" sz="2800" b="1" dirty="0" smtClean="0"/>
              <a:t>подписки библиотеки НУ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19200" y="1600200"/>
            <a:ext cx="6781800" cy="48006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kk-KZ" b="1" dirty="0"/>
              <a:t>По виду контента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kk-KZ" dirty="0"/>
              <a:t>Только книги</a:t>
            </a:r>
            <a:endParaRPr lang="en-US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/>
              <a:t>Cambridge books online (</a:t>
            </a:r>
            <a:r>
              <a:rPr lang="en-US" dirty="0">
                <a:hlinkClick r:id="rId2"/>
              </a:rPr>
              <a:t>http://ebooks.cambridge.org/</a:t>
            </a:r>
            <a:r>
              <a:rPr lang="en-US" dirty="0"/>
              <a:t>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/>
              <a:t>Cambridge Histories online </a:t>
            </a:r>
            <a:r>
              <a:rPr lang="en-US" i="1" dirty="0"/>
              <a:t>(</a:t>
            </a:r>
            <a:r>
              <a:rPr lang="en-US" dirty="0">
                <a:hlinkClick r:id="rId3"/>
              </a:rPr>
              <a:t>http://universitypublishingonline.org/cambridge/histories/</a:t>
            </a:r>
            <a:r>
              <a:rPr lang="en-US" dirty="0"/>
              <a:t>)</a:t>
            </a:r>
            <a:endParaRPr lang="kk-KZ" sz="2400" b="1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kk-KZ" dirty="0"/>
              <a:t>Только </a:t>
            </a:r>
            <a:r>
              <a:rPr lang="kk-KZ" dirty="0" smtClean="0"/>
              <a:t>журналы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Sage Journals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Cambridge journals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Oxford journals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Taylor and Francis Journals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American Chemical Society Journals</a:t>
            </a:r>
            <a:endParaRPr lang="kk-KZ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kk-KZ" dirty="0"/>
              <a:t>Книги и </a:t>
            </a:r>
            <a:r>
              <a:rPr lang="kk-KZ" dirty="0" smtClean="0"/>
              <a:t>журналы</a:t>
            </a:r>
            <a:endParaRPr lang="en-US" dirty="0" smtClean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>
                <a:hlinkClick r:id="rId4"/>
              </a:rPr>
              <a:t>Science direct</a:t>
            </a:r>
            <a:r>
              <a:rPr lang="en-US" dirty="0"/>
              <a:t> books and journals  (http://www.sciencedirect.com/)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kk-KZ" dirty="0" smtClean="0"/>
              <a:t>Статистическая </a:t>
            </a:r>
            <a:r>
              <a:rPr lang="kk-KZ" dirty="0"/>
              <a:t>и числовая информация </a:t>
            </a:r>
            <a:endParaRPr lang="en-US" dirty="0" smtClean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WRDS, CSMAR, </a:t>
            </a:r>
            <a:r>
              <a:rPr lang="en-US" dirty="0" err="1" smtClean="0"/>
              <a:t>Datastream</a:t>
            </a:r>
            <a:r>
              <a:rPr lang="en-US" dirty="0" smtClean="0"/>
              <a:t>, Thomson One</a:t>
            </a:r>
            <a:endParaRPr lang="kk-KZ" dirty="0"/>
          </a:p>
        </p:txBody>
      </p:sp>
    </p:spTree>
    <p:extLst>
      <p:ext uri="{BB962C8B-B14F-4D97-AF65-F5344CB8AC3E}">
        <p14:creationId xmlns:p14="http://schemas.microsoft.com/office/powerpoint/2010/main" val="167675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458200" cy="1066800"/>
          </a:xfrm>
        </p:spPr>
        <p:txBody>
          <a:bodyPr>
            <a:noAutofit/>
          </a:bodyPr>
          <a:lstStyle/>
          <a:p>
            <a:r>
              <a:rPr lang="kk-KZ" sz="2800" b="1" dirty="0"/>
              <a:t>Классификация электронных </a:t>
            </a:r>
            <a:r>
              <a:rPr lang="kk-KZ" sz="2800" b="1" dirty="0" smtClean="0"/>
              <a:t>ресурсов</a:t>
            </a:r>
            <a:br>
              <a:rPr lang="kk-KZ" sz="2800" b="1" dirty="0" smtClean="0"/>
            </a:br>
            <a:r>
              <a:rPr lang="kk-KZ" sz="2800" b="1" dirty="0" smtClean="0"/>
              <a:t>на </a:t>
            </a:r>
            <a:r>
              <a:rPr lang="kk-KZ" sz="2800" b="1" dirty="0"/>
              <a:t>примере </a:t>
            </a:r>
            <a:r>
              <a:rPr lang="kk-KZ" sz="2800" b="1" dirty="0" smtClean="0"/>
              <a:t>подписки библиотеки НУ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63040" y="1981200"/>
            <a:ext cx="6196405" cy="3741869"/>
          </a:xfrm>
        </p:spPr>
        <p:txBody>
          <a:bodyPr/>
          <a:lstStyle/>
          <a:p>
            <a:pPr lvl="2">
              <a:buFont typeface="Wingdings" panose="05000000000000000000" pitchFamily="2" charset="2"/>
              <a:buChar char="Ø"/>
            </a:pPr>
            <a:r>
              <a:rPr lang="kk-KZ" dirty="0"/>
              <a:t>Аудиовизуальные ресурсы</a:t>
            </a:r>
            <a:endParaRPr lang="en-US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/>
              <a:t>Primal Pictures Interactive Anatomy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/>
              <a:t>Bates’ Visual Guide</a:t>
            </a:r>
            <a:endParaRPr lang="kk-KZ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kk-KZ" dirty="0"/>
              <a:t>Изображения</a:t>
            </a:r>
            <a:endParaRPr lang="en-US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/>
              <a:t>Biology Image library</a:t>
            </a:r>
            <a:endParaRPr lang="kk-KZ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kk-KZ" dirty="0"/>
              <a:t>Реферативно-библиографические БД</a:t>
            </a:r>
            <a:endParaRPr lang="en-US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err="1"/>
              <a:t>WoS</a:t>
            </a:r>
            <a:r>
              <a:rPr lang="en-US" dirty="0"/>
              <a:t>, Scopus</a:t>
            </a:r>
            <a:endParaRPr lang="kk-KZ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kk-KZ" dirty="0" smtClean="0"/>
              <a:t>Справочные</a:t>
            </a:r>
            <a:endParaRPr lang="en-US" dirty="0" smtClean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Credo Reference, Brill encyclopedias</a:t>
            </a:r>
            <a:endParaRPr lang="kk-KZ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7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4739</TotalTime>
  <Words>963</Words>
  <Application>Microsoft Office PowerPoint</Application>
  <PresentationFormat>Экран (4:3)</PresentationFormat>
  <Paragraphs>256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Обычная</vt:lpstr>
      <vt:lpstr>Управление электронными ресурсами  в современной библиотеке</vt:lpstr>
      <vt:lpstr>Управление – это…</vt:lpstr>
      <vt:lpstr>Задачи современной библиотеки</vt:lpstr>
      <vt:lpstr>Библиографы</vt:lpstr>
      <vt:lpstr>Новизна</vt:lpstr>
      <vt:lpstr>Библиографы в современном библиотечно-информационном пространстве</vt:lpstr>
      <vt:lpstr>Обязанности координатора электронных ресурсов</vt:lpstr>
      <vt:lpstr>Классификация электронных ресурсов на примере подписки библиотеки НУ</vt:lpstr>
      <vt:lpstr>Классификация электронных ресурсов на примере подписки библиотеки НУ</vt:lpstr>
      <vt:lpstr>Классификация электронных ресурсов на примере подписки библиотеки НУ</vt:lpstr>
      <vt:lpstr>Аудио визуальные БД</vt:lpstr>
      <vt:lpstr>Аудио визуальные БД</vt:lpstr>
      <vt:lpstr>ДБ числовой и статистической информации</vt:lpstr>
      <vt:lpstr>Презентация PowerPoint</vt:lpstr>
      <vt:lpstr>Презентация PowerPoint</vt:lpstr>
      <vt:lpstr>Другие виды ресурсов</vt:lpstr>
      <vt:lpstr>E-books</vt:lpstr>
      <vt:lpstr>DRM</vt:lpstr>
      <vt:lpstr>Пример кода доступа </vt:lpstr>
      <vt:lpstr>Пример кода доступа </vt:lpstr>
      <vt:lpstr>Процесс управления</vt:lpstr>
      <vt:lpstr>Принятие запроса/выбор</vt:lpstr>
      <vt:lpstr>Учет</vt:lpstr>
      <vt:lpstr>Организация тестового доступа</vt:lpstr>
      <vt:lpstr>Оценка</vt:lpstr>
      <vt:lpstr>Контроль доступа Основные причины</vt:lpstr>
      <vt:lpstr>Оценка/статистика</vt:lpstr>
      <vt:lpstr>Учет э-книг</vt:lpstr>
      <vt:lpstr>Пример таблицы</vt:lpstr>
      <vt:lpstr>Учет подписок</vt:lpstr>
      <vt:lpstr>Пример таблицы</vt:lpstr>
      <vt:lpstr>Инструменты единого поиска</vt:lpstr>
      <vt:lpstr>Каталоги нового поколения</vt:lpstr>
      <vt:lpstr>Презентация PowerPoint</vt:lpstr>
      <vt:lpstr>Критерии</vt:lpstr>
      <vt:lpstr>Критерии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EBSCO Discovery Service (EDS)</vt:lpstr>
      <vt:lpstr>EDS (продолжение)</vt:lpstr>
      <vt:lpstr>Электронные ресурсы Назарбаев Университета</vt:lpstr>
      <vt:lpstr>Рекомендуемая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Anar Dautova</cp:lastModifiedBy>
  <cp:revision>147</cp:revision>
  <cp:lastPrinted>2014-11-19T04:00:39Z</cp:lastPrinted>
  <dcterms:created xsi:type="dcterms:W3CDTF">2014-09-17T03:29:09Z</dcterms:created>
  <dcterms:modified xsi:type="dcterms:W3CDTF">2015-06-16T13:55:28Z</dcterms:modified>
</cp:coreProperties>
</file>